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329" r:id="rId3"/>
    <p:sldId id="330" r:id="rId4"/>
    <p:sldId id="334" r:id="rId5"/>
    <p:sldId id="333" r:id="rId6"/>
    <p:sldId id="336" r:id="rId7"/>
    <p:sldId id="337" r:id="rId8"/>
    <p:sldId id="332" r:id="rId9"/>
    <p:sldId id="328" r:id="rId10"/>
    <p:sldId id="33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C1A367-E5EE-4B84-A7C8-78BB58662B40}">
          <p14:sldIdLst>
            <p14:sldId id="292"/>
            <p14:sldId id="329"/>
            <p14:sldId id="330"/>
            <p14:sldId id="334"/>
            <p14:sldId id="333"/>
            <p14:sldId id="336"/>
            <p14:sldId id="337"/>
            <p14:sldId id="332"/>
            <p14:sldId id="328"/>
            <p14:sldId id="335"/>
          </p14:sldIdLst>
        </p14:section>
        <p14:section name="Untitled Section" id="{82D2C4F4-E6C5-4379-B9A1-D71245A2BA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BC"/>
    <a:srgbClr val="9A0000"/>
    <a:srgbClr val="F9AD6F"/>
    <a:srgbClr val="7E0000"/>
    <a:srgbClr val="FF9797"/>
    <a:srgbClr val="FE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3226" autoAdjust="0"/>
  </p:normalViewPr>
  <p:slideViewPr>
    <p:cSldViewPr>
      <p:cViewPr varScale="1">
        <p:scale>
          <a:sx n="113" d="100"/>
          <a:sy n="113" d="100"/>
        </p:scale>
        <p:origin x="120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F5D-5176-40B7-B8F1-FB3728F1FF87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392A9-3CE2-4AA7-95E7-D71BAE4774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30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9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0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2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7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6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2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A49A-6AB1-4F57-BD28-E5684EA086A2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1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29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7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54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15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85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82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1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97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16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00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F532-F96D-44F9-ACE4-2AD395B609BC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6C38-52CD-4A6F-805F-1E4C5859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69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51012" y="1297133"/>
            <a:ext cx="8041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ko-KR" sz="3400" b="1" dirty="0">
                <a:solidFill>
                  <a:srgbClr val="7E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Experiments at HIMAC</a:t>
            </a:r>
            <a:endParaRPr lang="ko-KR" altLang="en-US" sz="4400" b="1" dirty="0">
              <a:solidFill>
                <a:srgbClr val="7E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직사각형 20"/>
          <p:cNvSpPr/>
          <p:nvPr/>
        </p:nvSpPr>
        <p:spPr>
          <a:xfrm>
            <a:off x="0" y="4267200"/>
            <a:ext cx="9144000" cy="1250032"/>
          </a:xfrm>
          <a:prstGeom prst="rect">
            <a:avLst/>
          </a:prstGeom>
          <a:solidFill>
            <a:srgbClr val="9A0000">
              <a:alpha val="8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455930" y="4343400"/>
            <a:ext cx="55562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ko-KR" altLang="en-US" sz="20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허장용</a:t>
            </a:r>
            <a:endParaRPr lang="en-US" altLang="ko-KR" sz="2000" b="1" spc="-150" dirty="0">
              <a:solidFill>
                <a:srgbClr val="FFEAA7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0688" y="5086449"/>
            <a:ext cx="2351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2021 .08 . 20 (</a:t>
            </a:r>
            <a:r>
              <a:rPr lang="ko-KR" altLang="en-US" sz="20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금</a:t>
            </a:r>
            <a:r>
              <a:rPr lang="en-US" altLang="ko-KR" sz="20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b="1" dirty="0">
              <a:solidFill>
                <a:srgbClr val="FFEAA7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449432" y="4738327"/>
            <a:ext cx="47706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ko-KR" altLang="en-US" sz="20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극한핵물질연구센터 </a:t>
            </a:r>
            <a:r>
              <a:rPr lang="en-US" altLang="ko-KR" sz="20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2000" b="1" dirty="0" err="1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CENuM</a:t>
            </a:r>
            <a:r>
              <a:rPr lang="en-US" altLang="ko-KR" sz="20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2000" b="1" dirty="0">
                <a:solidFill>
                  <a:srgbClr val="FFEAA7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고려대학교</a:t>
            </a:r>
            <a:endParaRPr lang="en-US" altLang="ko-KR" sz="2000" b="1" spc="-150" dirty="0">
              <a:solidFill>
                <a:srgbClr val="FFEAA7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847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1426BAA-3832-412D-B742-08A33975A6E6}"/>
              </a:ext>
            </a:extLst>
          </p:cNvPr>
          <p:cNvSpPr/>
          <p:nvPr/>
        </p:nvSpPr>
        <p:spPr>
          <a:xfrm>
            <a:off x="2555776" y="1479766"/>
            <a:ext cx="3600400" cy="994199"/>
          </a:xfrm>
          <a:prstGeom prst="rect">
            <a:avLst/>
          </a:prstGeom>
          <a:solidFill>
            <a:schemeClr val="bg1"/>
          </a:solidFill>
          <a:ln w="6350">
            <a:solidFill>
              <a:srgbClr val="9A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14271-04D6-40C4-87CF-DA67644E15DC}"/>
              </a:ext>
            </a:extLst>
          </p:cNvPr>
          <p:cNvSpPr/>
          <p:nvPr/>
        </p:nvSpPr>
        <p:spPr>
          <a:xfrm>
            <a:off x="2849377" y="1756955"/>
            <a:ext cx="2941246" cy="525537"/>
          </a:xfrm>
          <a:prstGeom prst="rect">
            <a:avLst/>
          </a:prstGeom>
          <a:solidFill>
            <a:schemeClr val="bg1"/>
          </a:solidFill>
          <a:ln w="6350">
            <a:solidFill>
              <a:srgbClr val="9A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2295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추가 자료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필요 장비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90E8712-46A6-4D88-A31C-5FB96262747C}"/>
              </a:ext>
            </a:extLst>
          </p:cNvPr>
          <p:cNvSpPr/>
          <p:nvPr/>
        </p:nvSpPr>
        <p:spPr>
          <a:xfrm>
            <a:off x="2836470" y="1865836"/>
            <a:ext cx="2908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1,064 channels (2x175, 2x357)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8B8DCF-6C40-4940-A939-2A0B8191D3A6}"/>
              </a:ext>
            </a:extLst>
          </p:cNvPr>
          <p:cNvSpPr/>
          <p:nvPr/>
        </p:nvSpPr>
        <p:spPr>
          <a:xfrm>
            <a:off x="2849377" y="3020367"/>
            <a:ext cx="2941246" cy="525537"/>
          </a:xfrm>
          <a:prstGeom prst="rect">
            <a:avLst/>
          </a:prstGeom>
          <a:solidFill>
            <a:schemeClr val="bg1"/>
          </a:solidFill>
          <a:ln w="6350">
            <a:solidFill>
              <a:srgbClr val="9A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5AE551-06ED-4521-A576-8924597E1B09}"/>
              </a:ext>
            </a:extLst>
          </p:cNvPr>
          <p:cNvSpPr/>
          <p:nvPr/>
        </p:nvSpPr>
        <p:spPr>
          <a:xfrm>
            <a:off x="2836470" y="3129248"/>
            <a:ext cx="2908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 </a:t>
            </a: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AsAd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Boards (256 channel)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4F29D5-FEBF-4D62-AFF9-D8A6A211F21D}"/>
              </a:ext>
            </a:extLst>
          </p:cNvPr>
          <p:cNvSpPr/>
          <p:nvPr/>
        </p:nvSpPr>
        <p:spPr>
          <a:xfrm>
            <a:off x="2866724" y="4156151"/>
            <a:ext cx="2941246" cy="1022051"/>
          </a:xfrm>
          <a:prstGeom prst="rect">
            <a:avLst/>
          </a:prstGeom>
          <a:solidFill>
            <a:schemeClr val="bg1"/>
          </a:solidFill>
          <a:ln w="6350">
            <a:solidFill>
              <a:srgbClr val="9A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4EF10-A6C5-4D91-9AF7-83AC39AAF3AD}"/>
              </a:ext>
            </a:extLst>
          </p:cNvPr>
          <p:cNvSpPr/>
          <p:nvPr/>
        </p:nvSpPr>
        <p:spPr>
          <a:xfrm>
            <a:off x="2807539" y="4224095"/>
            <a:ext cx="2908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 COBOs </a:t>
            </a:r>
          </a:p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 COBO for 2 </a:t>
            </a: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AsAd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boards))</a:t>
            </a:r>
          </a:p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 Mutant</a:t>
            </a:r>
          </a:p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Symbol" panose="05050102010706020507" pitchFamily="18" charset="2"/>
              </a:rPr>
              <a:t>TCA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crate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8947E15-E76E-4E89-9A42-8C07A7EB2DD8}"/>
              </a:ext>
            </a:extLst>
          </p:cNvPr>
          <p:cNvSpPr/>
          <p:nvPr/>
        </p:nvSpPr>
        <p:spPr>
          <a:xfrm>
            <a:off x="4211960" y="2592640"/>
            <a:ext cx="264601" cy="345135"/>
          </a:xfrm>
          <a:prstGeom prst="downArrow">
            <a:avLst/>
          </a:prstGeom>
          <a:solidFill>
            <a:srgbClr val="9A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60E98D-660D-4787-BA33-D967931941FC}"/>
              </a:ext>
            </a:extLst>
          </p:cNvPr>
          <p:cNvSpPr/>
          <p:nvPr/>
        </p:nvSpPr>
        <p:spPr>
          <a:xfrm>
            <a:off x="3602531" y="1449178"/>
            <a:ext cx="150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p-TPC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8BF9B9ED-A4B9-4C3F-B2C7-33C8E627794E}"/>
              </a:ext>
            </a:extLst>
          </p:cNvPr>
          <p:cNvSpPr/>
          <p:nvPr/>
        </p:nvSpPr>
        <p:spPr>
          <a:xfrm rot="5400000">
            <a:off x="6317476" y="1804297"/>
            <a:ext cx="264601" cy="345135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013ABC-75B9-4F34-9790-D7B9F35806AC}"/>
              </a:ext>
            </a:extLst>
          </p:cNvPr>
          <p:cNvSpPr/>
          <p:nvPr/>
        </p:nvSpPr>
        <p:spPr>
          <a:xfrm>
            <a:off x="6762046" y="1579456"/>
            <a:ext cx="1678588" cy="87854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6762046" y="1922454"/>
            <a:ext cx="1678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60000 VDC, 3mA</a:t>
            </a:r>
          </a:p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3500 VDC, 20 mA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3601E9-930B-4DC2-A769-6BB259A4AF0B}"/>
              </a:ext>
            </a:extLst>
          </p:cNvPr>
          <p:cNvSpPr/>
          <p:nvPr/>
        </p:nvSpPr>
        <p:spPr>
          <a:xfrm>
            <a:off x="6890106" y="1614677"/>
            <a:ext cx="150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HV Power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7C8F34B-B6BF-4035-ACB0-91BC2AD79463}"/>
              </a:ext>
            </a:extLst>
          </p:cNvPr>
          <p:cNvSpPr/>
          <p:nvPr/>
        </p:nvSpPr>
        <p:spPr>
          <a:xfrm rot="5400000">
            <a:off x="6290139" y="3120657"/>
            <a:ext cx="264601" cy="345135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118BA0-08AE-4C0A-A4B0-E83223321EC4}"/>
              </a:ext>
            </a:extLst>
          </p:cNvPr>
          <p:cNvSpPr/>
          <p:nvPr/>
        </p:nvSpPr>
        <p:spPr>
          <a:xfrm>
            <a:off x="6734709" y="2895816"/>
            <a:ext cx="1678588" cy="87854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EECF72-48AC-4AF6-B335-BC065D53A040}"/>
              </a:ext>
            </a:extLst>
          </p:cNvPr>
          <p:cNvSpPr/>
          <p:nvPr/>
        </p:nvSpPr>
        <p:spPr>
          <a:xfrm>
            <a:off x="6963169" y="3315923"/>
            <a:ext cx="1221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3.3 VDC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3CC988-9C88-4D4A-ABA8-21C71125F940}"/>
              </a:ext>
            </a:extLst>
          </p:cNvPr>
          <p:cNvSpPr/>
          <p:nvPr/>
        </p:nvSpPr>
        <p:spPr>
          <a:xfrm>
            <a:off x="6847895" y="3036980"/>
            <a:ext cx="150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 HV Powers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4347640F-1F5B-47B4-AB58-0C8520737797}"/>
              </a:ext>
            </a:extLst>
          </p:cNvPr>
          <p:cNvSpPr/>
          <p:nvPr/>
        </p:nvSpPr>
        <p:spPr>
          <a:xfrm>
            <a:off x="4223675" y="3716209"/>
            <a:ext cx="264601" cy="345135"/>
          </a:xfrm>
          <a:prstGeom prst="downArrow">
            <a:avLst/>
          </a:prstGeom>
          <a:solidFill>
            <a:srgbClr val="9A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3EF054-3990-4278-83B1-F5704CD6F348}"/>
              </a:ext>
            </a:extLst>
          </p:cNvPr>
          <p:cNvSpPr/>
          <p:nvPr/>
        </p:nvSpPr>
        <p:spPr>
          <a:xfrm>
            <a:off x="2854890" y="5784584"/>
            <a:ext cx="2941246" cy="596744"/>
          </a:xfrm>
          <a:prstGeom prst="rect">
            <a:avLst/>
          </a:prstGeom>
          <a:solidFill>
            <a:schemeClr val="bg1"/>
          </a:solidFill>
          <a:ln w="6350">
            <a:solidFill>
              <a:srgbClr val="9A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FB258B-B531-4B45-8504-217BCFBEC82C}"/>
              </a:ext>
            </a:extLst>
          </p:cNvPr>
          <p:cNvSpPr/>
          <p:nvPr/>
        </p:nvSpPr>
        <p:spPr>
          <a:xfrm>
            <a:off x="3643662" y="5932393"/>
            <a:ext cx="132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 PC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ED694E22-2368-49CD-AA5B-5E570A9C0A6C}"/>
              </a:ext>
            </a:extLst>
          </p:cNvPr>
          <p:cNvSpPr/>
          <p:nvPr/>
        </p:nvSpPr>
        <p:spPr>
          <a:xfrm>
            <a:off x="4223675" y="5291390"/>
            <a:ext cx="264601" cy="345135"/>
          </a:xfrm>
          <a:prstGeom prst="downArrow">
            <a:avLst/>
          </a:prstGeom>
          <a:solidFill>
            <a:srgbClr val="9A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BF458B-6F5B-405D-9D29-69CDB8A676C4}"/>
              </a:ext>
            </a:extLst>
          </p:cNvPr>
          <p:cNvSpPr/>
          <p:nvPr/>
        </p:nvSpPr>
        <p:spPr>
          <a:xfrm>
            <a:off x="6643992" y="1285043"/>
            <a:ext cx="1888448" cy="1460116"/>
          </a:xfrm>
          <a:prstGeom prst="ellipse">
            <a:avLst/>
          </a:prstGeom>
          <a:noFill/>
          <a:ln>
            <a:solidFill>
              <a:srgbClr val="1A04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32248"/>
                      <a:gd name="connsiteY0" fmla="*/ 730058 h 1460116"/>
                      <a:gd name="connsiteX1" fmla="*/ 1116124 w 2232248"/>
                      <a:gd name="connsiteY1" fmla="*/ 0 h 1460116"/>
                      <a:gd name="connsiteX2" fmla="*/ 2232248 w 2232248"/>
                      <a:gd name="connsiteY2" fmla="*/ 730058 h 1460116"/>
                      <a:gd name="connsiteX3" fmla="*/ 1116124 w 2232248"/>
                      <a:gd name="connsiteY3" fmla="*/ 1460116 h 1460116"/>
                      <a:gd name="connsiteX4" fmla="*/ 0 w 2232248"/>
                      <a:gd name="connsiteY4" fmla="*/ 730058 h 1460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32248" h="1460116" extrusionOk="0">
                        <a:moveTo>
                          <a:pt x="0" y="730058"/>
                        </a:moveTo>
                        <a:cubicBezTo>
                          <a:pt x="-54626" y="293163"/>
                          <a:pt x="483442" y="6104"/>
                          <a:pt x="1116124" y="0"/>
                        </a:cubicBezTo>
                        <a:cubicBezTo>
                          <a:pt x="1835888" y="21757"/>
                          <a:pt x="2144382" y="329652"/>
                          <a:pt x="2232248" y="730058"/>
                        </a:cubicBezTo>
                        <a:cubicBezTo>
                          <a:pt x="2192869" y="1171714"/>
                          <a:pt x="1714950" y="1557350"/>
                          <a:pt x="1116124" y="1460116"/>
                        </a:cubicBezTo>
                        <a:cubicBezTo>
                          <a:pt x="458925" y="1437804"/>
                          <a:pt x="28988" y="1147108"/>
                          <a:pt x="0" y="7300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BBC5BFE-B638-4342-BE8B-26CA4068B688}"/>
              </a:ext>
            </a:extLst>
          </p:cNvPr>
          <p:cNvSpPr/>
          <p:nvPr/>
        </p:nvSpPr>
        <p:spPr>
          <a:xfrm>
            <a:off x="2987824" y="3937796"/>
            <a:ext cx="2592288" cy="1529812"/>
          </a:xfrm>
          <a:prstGeom prst="ellipse">
            <a:avLst/>
          </a:prstGeom>
          <a:noFill/>
          <a:ln>
            <a:solidFill>
              <a:srgbClr val="1A04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32248"/>
                      <a:gd name="connsiteY0" fmla="*/ 730058 h 1460116"/>
                      <a:gd name="connsiteX1" fmla="*/ 1116124 w 2232248"/>
                      <a:gd name="connsiteY1" fmla="*/ 0 h 1460116"/>
                      <a:gd name="connsiteX2" fmla="*/ 2232248 w 2232248"/>
                      <a:gd name="connsiteY2" fmla="*/ 730058 h 1460116"/>
                      <a:gd name="connsiteX3" fmla="*/ 1116124 w 2232248"/>
                      <a:gd name="connsiteY3" fmla="*/ 1460116 h 1460116"/>
                      <a:gd name="connsiteX4" fmla="*/ 0 w 2232248"/>
                      <a:gd name="connsiteY4" fmla="*/ 730058 h 1460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32248" h="1460116" extrusionOk="0">
                        <a:moveTo>
                          <a:pt x="0" y="730058"/>
                        </a:moveTo>
                        <a:cubicBezTo>
                          <a:pt x="-54626" y="293163"/>
                          <a:pt x="483442" y="6104"/>
                          <a:pt x="1116124" y="0"/>
                        </a:cubicBezTo>
                        <a:cubicBezTo>
                          <a:pt x="1835888" y="21757"/>
                          <a:pt x="2144382" y="329652"/>
                          <a:pt x="2232248" y="730058"/>
                        </a:cubicBezTo>
                        <a:cubicBezTo>
                          <a:pt x="2192869" y="1171714"/>
                          <a:pt x="1714950" y="1557350"/>
                          <a:pt x="1116124" y="1460116"/>
                        </a:cubicBezTo>
                        <a:cubicBezTo>
                          <a:pt x="458925" y="1437804"/>
                          <a:pt x="28988" y="1147108"/>
                          <a:pt x="0" y="7300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8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1981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HIMAC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현재 상황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182708" y="980728"/>
            <a:ext cx="8709772" cy="542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HIMAC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조건부 승인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조건부 승인이지만 특별히 제안서에 문제를 제기하는 내용이 없기 때문에 실험은</a:t>
            </a: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예정대로 진행될 것으로 예상됨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ii) Beam time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25-26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일로 확정되었습니다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iii) HIMAC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</a:t>
            </a:r>
            <a:r>
              <a:rPr lang="ko-KR" altLang="en-US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빔사용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시간과 실험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setup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대한 질문의 답변 </a:t>
            </a: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대략적인 빔 사용 가능시간에 대한 답변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The accelerator is ready to emit the beam, so you can </a:t>
            </a:r>
            <a:r>
              <a:rPr lang="en-US" altLang="ko-KR" sz="1400" b="1" u="sng" dirty="0">
                <a:solidFill>
                  <a:srgbClr val="C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use the beam almost full time</a:t>
            </a:r>
            <a:r>
              <a:rPr lang="en-US" altLang="ko-KR" sz="1400" b="1" u="sng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If you let me know </a:t>
            </a:r>
            <a:r>
              <a:rPr lang="en-US" altLang="ko-KR" sz="1400" b="1" u="sng" dirty="0">
                <a:solidFill>
                  <a:srgbClr val="C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the beam current and beam size at least two weeks before the machine time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I will do so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>
              <a:lnSpc>
                <a:spcPts val="2200"/>
              </a:lnSpc>
            </a:pP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Depending on your setup, you may need time to adjust the beam. In this case, </a:t>
            </a:r>
            <a:r>
              <a:rPr lang="en-US" altLang="ko-KR" sz="1400" b="1" u="sng" dirty="0">
                <a:solidFill>
                  <a:srgbClr val="C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the adjustment will </a:t>
            </a:r>
          </a:p>
          <a:p>
            <a:pPr>
              <a:lnSpc>
                <a:spcPts val="2200"/>
              </a:lnSpc>
            </a:pPr>
            <a:r>
              <a:rPr lang="en-US" altLang="ko-KR" sz="1400" b="1" u="sng" dirty="0">
                <a:solidFill>
                  <a:srgbClr val="C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be done during the machine time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>
              <a:lnSpc>
                <a:spcPts val="2200"/>
              </a:lnSpc>
            </a:pP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However, please note that the start time may be delayed depending on the status of the treatment.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setup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시간에 대한 답변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Some people prepare their experiments several days in advance.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As mentioned above, we will ask you to let us know the beam conditions two weeks before the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machine time, and please let us know how long it will take you to prepare.</a:t>
            </a:r>
          </a:p>
        </p:txBody>
      </p:sp>
    </p:spTree>
    <p:extLst>
      <p:ext uri="{BB962C8B-B14F-4D97-AF65-F5344CB8AC3E}">
        <p14:creationId xmlns:p14="http://schemas.microsoft.com/office/powerpoint/2010/main" val="24546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4104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본 실험의 목적 및 측정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혹은 테스트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대상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321965" y="1080158"/>
            <a:ext cx="8201344" cy="429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실제 빔라인에서 각각의 세부 검출기 테스트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본제품을 테스트 하는 것은 현재 여건 상 힘들</a:t>
            </a:r>
          </a:p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것으로  판단되어 시제품을 테스트 하는 것으로 예상함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1) BDC (Beam Drift Chamber)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2) Starting Counter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3)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중성자 검출기 </a:t>
            </a:r>
          </a:p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4) AT(Active Target)-TPC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5) BTOF </a:t>
            </a: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scintilator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6) Si-</a:t>
            </a: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CsI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검출기 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개발 담당자 이직으로 현실적으로 실험 전까지 개발이 어려워 테스트에 </a:t>
            </a:r>
          </a:p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포함되지 않을 것으로 예상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ts val="2200"/>
              </a:lnSpc>
            </a:pP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ii)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세부 검출기를 연결한 통합 시스템 테스트</a:t>
            </a:r>
          </a:p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1)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번에서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5)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번 검출기와 현재 제작이 완료가 되어 있는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p-TPC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검출기의 통합 테스트      </a:t>
            </a: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iii) 12C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빔과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C2H4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타겟 그리고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inverse kinematic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이용한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(p, 2p) quasi-free scattering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연구를  </a:t>
            </a:r>
          </a:p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수행하며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가능하다면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(p, </a:t>
            </a: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pn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(p,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Symbol" panose="05050102010706020507" pitchFamily="18" charset="2"/>
              </a:rPr>
              <a:t>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반응도 관측 시도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3F2C2-8B39-4031-824B-64E69DD7F478}"/>
              </a:ext>
            </a:extLst>
          </p:cNvPr>
          <p:cNvSpPr/>
          <p:nvPr/>
        </p:nvSpPr>
        <p:spPr>
          <a:xfrm>
            <a:off x="321964" y="5750744"/>
            <a:ext cx="8750052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 1-i)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번과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1-ii)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번 목적에서 필요한 테스트 목록은 관련 세부 검출기 그룹들이 자체 적으로  준비 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ii)  1-iii)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번은 입자의 판별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(PID, Particle Identification)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  에너지 및 입자의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cross section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관측 정보가 필요함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C847F1-00CA-49DD-A6B1-0FD82E9DC653}"/>
              </a:ext>
            </a:extLst>
          </p:cNvPr>
          <p:cNvSpPr txBox="1"/>
          <p:nvPr/>
        </p:nvSpPr>
        <p:spPr>
          <a:xfrm>
            <a:off x="82375" y="720079"/>
            <a:ext cx="18253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본 실험의 목적 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82F1BE-D078-47A1-9415-24A1E1B99557}"/>
              </a:ext>
            </a:extLst>
          </p:cNvPr>
          <p:cNvSpPr txBox="1"/>
          <p:nvPr/>
        </p:nvSpPr>
        <p:spPr>
          <a:xfrm>
            <a:off x="184731" y="5301208"/>
            <a:ext cx="2587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측정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혹은 테스트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대상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987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2880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실험에 필요한 요건들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191627" y="831004"/>
            <a:ext cx="8201344" cy="400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en-US" altLang="ko-KR" sz="14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C, Energy of 100 &amp; 200 MeV/u, Rate of 10</a:t>
            </a:r>
            <a:r>
              <a:rPr lang="en-US" altLang="ko-KR" sz="14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-10</a:t>
            </a:r>
            <a:r>
              <a:rPr lang="en-US" altLang="ko-KR" sz="14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7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(Hz)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-&gt;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빔주사율은 조정가능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정확한 값은 질의 예정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/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모델링을 통해서 계산 필요</a:t>
            </a:r>
            <a:endParaRPr lang="en-US" altLang="ko-KR" sz="1400" b="1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b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beam size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-&gt; </a:t>
            </a:r>
            <a:r>
              <a:rPr lang="ko-KR" altLang="en-US" sz="1400" b="1" dirty="0" err="1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빔크기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조정가능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정확한 크기는 질의 예정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/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모델링을 통해서 계산 필요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</a:p>
          <a:p>
            <a:pPr>
              <a:lnSpc>
                <a:spcPts val="2200"/>
              </a:lnSpc>
            </a:pP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 요청한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beam time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100 MeV -&gt; 12 hours,   200 MeV -&gt; 12 hours</a:t>
            </a:r>
          </a:p>
          <a:p>
            <a:pPr>
              <a:lnSpc>
                <a:spcPts val="2200"/>
              </a:lnSpc>
            </a:pP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4.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trigger rate (C</a:t>
            </a:r>
            <a:r>
              <a:rPr lang="sv-SE" altLang="ko-KR" sz="1400" b="1" baseline="-25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sv-SE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H</a:t>
            </a:r>
            <a:r>
              <a:rPr lang="sv-SE" altLang="ko-KR" sz="1400" b="1" baseline="-25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sv-SE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target dimension: 25*25*5 mm</a:t>
            </a:r>
            <a:r>
              <a:rPr lang="sv-SE" altLang="ko-KR" sz="14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sv-SE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(463 mg/cm</a:t>
            </a:r>
            <a:r>
              <a:rPr lang="sv-SE" altLang="ko-KR" sz="14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sv-SE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-&gt;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지난 번 계산을 기준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부산대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으로 </a:t>
            </a:r>
            <a:endParaRPr lang="en-US" altLang="ko-KR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Estimated event rate :  2.54 % of the beam intensity of 104 </a:t>
            </a: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pps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(250 Hz)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The expected event rate  is smaller by factor of 2-3 (due to the geometrical acceptance 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of the p-TPC readout pads)   </a:t>
            </a: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19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2880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실험에 필요한 요건들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182708" y="980728"/>
            <a:ext cx="8201344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5.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검출기 위치 및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stopping energy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</a:p>
          <a:p>
            <a:pPr>
              <a:lnSpc>
                <a:spcPts val="2200"/>
              </a:lnSpc>
            </a:pP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EBBAE86-F874-40C8-B514-4584FE352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12" t="23003" r="3139" b="21677"/>
          <a:stretch/>
        </p:blipFill>
        <p:spPr>
          <a:xfrm>
            <a:off x="448360" y="1764269"/>
            <a:ext cx="8512931" cy="32403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0ABAB0-11BB-464B-8039-A3BDE6A538C1}"/>
              </a:ext>
            </a:extLst>
          </p:cNvPr>
          <p:cNvSpPr txBox="1"/>
          <p:nvPr/>
        </p:nvSpPr>
        <p:spPr>
          <a:xfrm>
            <a:off x="456352" y="5364978"/>
            <a:ext cx="8205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Nature Physics, June, 2021, “Unperturbed inverse kinematics nucleon knockout measurements with a carbon beam” </a:t>
            </a:r>
            <a:endParaRPr lang="ko-KR" alt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E720F0-D8DB-4462-B9ED-FD316FB4BE43}"/>
              </a:ext>
            </a:extLst>
          </p:cNvPr>
          <p:cNvSpPr txBox="1"/>
          <p:nvPr/>
        </p:nvSpPr>
        <p:spPr>
          <a:xfrm>
            <a:off x="448359" y="4675575"/>
            <a:ext cx="4896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TAS (Two-Arm Spectrometer):  MWPC (Multiwire Proportional Chambers), TC (Trigger Counter), RPC (resistive plate chamber ), and DCH (Drift Chamber) </a:t>
            </a:r>
            <a:endParaRPr lang="ko-KR" alt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0AD95-465C-49D3-AE93-467ECFF3E561}"/>
              </a:ext>
            </a:extLst>
          </p:cNvPr>
          <p:cNvSpPr txBox="1"/>
          <p:nvPr/>
        </p:nvSpPr>
        <p:spPr>
          <a:xfrm>
            <a:off x="456352" y="5072860"/>
            <a:ext cx="66968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Two protons are detected </a:t>
            </a:r>
            <a:r>
              <a:rPr lang="en-US" altLang="ko-KR" sz="1000" b="1" dirty="0">
                <a:solidFill>
                  <a:srgbClr val="1A04B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between 24 and 37 degree </a:t>
            </a:r>
            <a:r>
              <a:rPr lang="en-US" altLang="ko-KR" sz="10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corresponding to 90 QFS (Quasi Free-elastic Scattering)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844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2880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실험에 필요한 요건들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184731" y="785406"/>
            <a:ext cx="3813228" cy="34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5.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검출기 위치 및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stopping energy</a:t>
            </a: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869670-3E19-4902-9A86-1D06B1B21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3" t="17777" r="32973" b="10151"/>
          <a:stretch/>
        </p:blipFill>
        <p:spPr>
          <a:xfrm>
            <a:off x="553519" y="1994780"/>
            <a:ext cx="2578321" cy="17914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C6EED2-5C10-4E08-9C7B-B589C9A42392}"/>
              </a:ext>
            </a:extLst>
          </p:cNvPr>
          <p:cNvSpPr/>
          <p:nvPr/>
        </p:nvSpPr>
        <p:spPr>
          <a:xfrm>
            <a:off x="205886" y="1249029"/>
            <a:ext cx="3398113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proton1/proton2 energy distribution</a:t>
            </a:r>
          </a:p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at 30 &amp; 30 degree for 100 MeV/u </a:t>
            </a: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beam</a:t>
            </a:r>
            <a:endParaRPr lang="ko-KR" altLang="en-US" sz="12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A73DEF-829F-4E93-9759-63C83FA34C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1" t="17580" r="31836" b="11461"/>
          <a:stretch/>
        </p:blipFill>
        <p:spPr>
          <a:xfrm>
            <a:off x="323528" y="4441125"/>
            <a:ext cx="2870710" cy="19252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236FB29-3543-4737-BFFE-3153F68BB804}"/>
              </a:ext>
            </a:extLst>
          </p:cNvPr>
          <p:cNvSpPr/>
          <p:nvPr/>
        </p:nvSpPr>
        <p:spPr>
          <a:xfrm>
            <a:off x="205886" y="3799248"/>
            <a:ext cx="3398113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proton1/proton2 energy distribution</a:t>
            </a:r>
          </a:p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at 30 &amp; 30 degree for 200 MeV/u </a:t>
            </a: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beam</a:t>
            </a:r>
            <a:endParaRPr lang="ko-KR" altLang="en-US" sz="12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2F6A76-2F29-4DB3-8185-84AA38E74408}"/>
              </a:ext>
            </a:extLst>
          </p:cNvPr>
          <p:cNvSpPr/>
          <p:nvPr/>
        </p:nvSpPr>
        <p:spPr>
          <a:xfrm>
            <a:off x="4644008" y="3816980"/>
            <a:ext cx="3528392" cy="61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beam energy distribution</a:t>
            </a:r>
          </a:p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at forward direction for 200 MeV/u </a:t>
            </a: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beam</a:t>
            </a:r>
            <a:endParaRPr lang="ko-KR" altLang="en-US" sz="12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6A70A81C-2626-440E-89E7-C74ED62DBB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868" r="31384" b="12384"/>
          <a:stretch/>
        </p:blipFill>
        <p:spPr>
          <a:xfrm>
            <a:off x="4932040" y="4572753"/>
            <a:ext cx="2854579" cy="186749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B046187-249C-4F90-9F56-D030B1C21A6C}"/>
              </a:ext>
            </a:extLst>
          </p:cNvPr>
          <p:cNvSpPr/>
          <p:nvPr/>
        </p:nvSpPr>
        <p:spPr>
          <a:xfrm>
            <a:off x="4654045" y="1254415"/>
            <a:ext cx="3647704" cy="61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 beam energy distribution</a:t>
            </a:r>
          </a:p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at forward direction for 100 MeV/u </a:t>
            </a: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beam</a:t>
            </a:r>
            <a:endParaRPr lang="ko-KR" altLang="en-US" sz="12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3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A5FFA7F6-7C99-452A-BC00-77A08C650F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868" r="32486" b="11701"/>
          <a:stretch/>
        </p:blipFill>
        <p:spPr>
          <a:xfrm>
            <a:off x="5021556" y="1912001"/>
            <a:ext cx="2934820" cy="19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2880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실험에 필요한 요건들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184731" y="785406"/>
            <a:ext cx="3813228" cy="34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5.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검출기 위치 및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stopping energy</a:t>
            </a: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C6EED2-5C10-4E08-9C7B-B589C9A42392}"/>
              </a:ext>
            </a:extLst>
          </p:cNvPr>
          <p:cNvSpPr/>
          <p:nvPr/>
        </p:nvSpPr>
        <p:spPr>
          <a:xfrm>
            <a:off x="205886" y="1249029"/>
            <a:ext cx="3398113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proton1/alpha energy distribution</a:t>
            </a:r>
          </a:p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at 30 &amp; 30 degree for 100 MeV/u </a:t>
            </a: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beam</a:t>
            </a:r>
            <a:endParaRPr lang="ko-KR" altLang="en-US" sz="12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6096ED-201C-40D2-A0E9-16D9F3BE9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" t="15213" r="28495" b="10726"/>
          <a:stretch/>
        </p:blipFill>
        <p:spPr>
          <a:xfrm>
            <a:off x="467544" y="2204864"/>
            <a:ext cx="3334177" cy="22263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54A19B0-A25F-4283-A48F-165F9FA1F0F3}"/>
              </a:ext>
            </a:extLst>
          </p:cNvPr>
          <p:cNvSpPr/>
          <p:nvPr/>
        </p:nvSpPr>
        <p:spPr>
          <a:xfrm>
            <a:off x="4811850" y="1249028"/>
            <a:ext cx="3647704" cy="61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Be energy distribution</a:t>
            </a:r>
          </a:p>
          <a:p>
            <a:pPr algn="ctr">
              <a:lnSpc>
                <a:spcPts val="2200"/>
              </a:lnSpc>
            </a:pP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at forward direction for 100 MeV/u </a:t>
            </a:r>
            <a:r>
              <a:rPr lang="en-US" altLang="ko-KR" sz="1200" b="1" baseline="30000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en-US" altLang="ko-KR" sz="12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 beam</a:t>
            </a:r>
            <a:endParaRPr lang="ko-KR" altLang="en-US" sz="12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53DDF36-CFC9-49C6-9B1C-BCEF7DD6DC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868" r="32486" b="10131"/>
          <a:stretch/>
        </p:blipFill>
        <p:spPr>
          <a:xfrm>
            <a:off x="4999028" y="2222306"/>
            <a:ext cx="3212190" cy="22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2363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논의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되어야 될 내용들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182708" y="980728"/>
            <a:ext cx="8201344" cy="34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 err="1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 HIMAC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 준비일정을 세우기 위한 각 세부 검출기의 대략적인 개발 일정과 추가적인 실험장비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C3262-C181-44BE-A3ED-071F1274048A}"/>
              </a:ext>
            </a:extLst>
          </p:cNvPr>
          <p:cNvSpPr/>
          <p:nvPr/>
        </p:nvSpPr>
        <p:spPr>
          <a:xfrm>
            <a:off x="181385" y="2021179"/>
            <a:ext cx="8201344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ii)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HIMAC 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 준비에서 가장 논란이 되는 것은 이미 언급되었듯이 통합 검출 시스템의 중앙부에 위치하게 될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p-TPC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신호를 처리하게 될 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electronics</a:t>
            </a:r>
            <a:r>
              <a:rPr lang="ko-KR" altLang="en-US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확보입니다</a:t>
            </a:r>
            <a:r>
              <a:rPr lang="en-US" altLang="ko-KR" sz="14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4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BC366E-27EE-4F85-85BA-21DCFA1B6258}"/>
              </a:ext>
            </a:extLst>
          </p:cNvPr>
          <p:cNvSpPr/>
          <p:nvPr/>
        </p:nvSpPr>
        <p:spPr>
          <a:xfrm>
            <a:off x="216452" y="4157688"/>
            <a:ext cx="8423548" cy="90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iv)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 최적화를 위한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physical parameter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결정</a:t>
            </a:r>
            <a:endParaRPr lang="en-US" altLang="ko-KR" sz="1400" b="1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Beam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size/Beam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intensity/Collimator (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필요하다면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)/DAQ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및 분석 소프트웨어 선정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Target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size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&amp;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shape </a:t>
            </a:r>
            <a:endParaRPr lang="ko-KR" altLang="en-US" sz="1400" b="1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801D3-0A1D-4D9A-A13C-356CC4F90626}"/>
              </a:ext>
            </a:extLst>
          </p:cNvPr>
          <p:cNvSpPr/>
          <p:nvPr/>
        </p:nvSpPr>
        <p:spPr>
          <a:xfrm>
            <a:off x="183214" y="5704280"/>
            <a:ext cx="8565250" cy="90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iv)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일본에서 실험 시 점검 사항</a:t>
            </a:r>
            <a:endParaRPr lang="en-US" altLang="ko-KR" sz="1400" b="1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전기 전원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(110 V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변압기 사용시 실험의 영향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?)/COVID19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대한 준비 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예방접종 등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)/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 참가자 선정</a:t>
            </a: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 비용문제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CE8253-3F87-4AD7-A6B8-F5813862F121}"/>
              </a:ext>
            </a:extLst>
          </p:cNvPr>
          <p:cNvSpPr/>
          <p:nvPr/>
        </p:nvSpPr>
        <p:spPr>
          <a:xfrm>
            <a:off x="222280" y="3254048"/>
            <a:ext cx="8201344" cy="34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iii) </a:t>
            </a:r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개별 테스트 및 통합 테스트 일정</a:t>
            </a:r>
            <a:endParaRPr lang="en-US" altLang="ko-KR" sz="1400" b="1" dirty="0">
              <a:solidFill>
                <a:schemeClr val="accent6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2433BA-0DBF-4B4E-91F0-A17E1EB5424E}"/>
              </a:ext>
            </a:extLst>
          </p:cNvPr>
          <p:cNvSpPr/>
          <p:nvPr/>
        </p:nvSpPr>
        <p:spPr>
          <a:xfrm>
            <a:off x="181385" y="5144672"/>
            <a:ext cx="8201344" cy="34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v) </a:t>
            </a:r>
            <a:r>
              <a:rPr lang="ko-KR" altLang="en-US" sz="1400" b="1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장비 운송 일정 및 고려 사항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D8E679-1FF1-49B5-BFB8-F1A56E021371}"/>
              </a:ext>
            </a:extLst>
          </p:cNvPr>
          <p:cNvCxnSpPr/>
          <p:nvPr/>
        </p:nvCxnSpPr>
        <p:spPr>
          <a:xfrm>
            <a:off x="138265" y="3933056"/>
            <a:ext cx="8637764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-1"/>
            <a:ext cx="9144000" cy="332657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0" y="280800"/>
            <a:ext cx="914400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360039"/>
            <a:ext cx="9144000" cy="332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-7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극한핵물질센터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Center for Extreme Nuclear Matters (</a:t>
            </a:r>
            <a:r>
              <a:rPr lang="en-US" altLang="ko-KR" sz="1400" b="1" dirty="0" err="1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CENuM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itchFamily="2" charset="2"/>
              </a:rPr>
              <a:t>)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558" y="360000"/>
            <a:ext cx="184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5. 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추가 자료 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일정</a:t>
            </a:r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pic>
        <p:nvPicPr>
          <p:cNvPr id="17" name="Picture 16" descr="https://sites.google.com/site/kpsnuclear/_/rsrc/1562920795264/src-geughanhaegmuljil-yeongusenteo-cenum-1/CENuM_logo_nobg.png?height=137&amp;width=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698304"/>
            <a:ext cx="323552" cy="1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32"/>
          <p:cNvCxnSpPr/>
          <p:nvPr/>
        </p:nvCxnSpPr>
        <p:spPr>
          <a:xfrm>
            <a:off x="0" y="6768000"/>
            <a:ext cx="8640000" cy="0"/>
          </a:xfrm>
          <a:prstGeom prst="line">
            <a:avLst/>
          </a:prstGeom>
          <a:ln w="15875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44">
            <a:extLst>
              <a:ext uri="{FF2B5EF4-FFF2-40B4-BE49-F238E27FC236}">
                <a16:creationId xmlns:a16="http://schemas.microsoft.com/office/drawing/2014/main" id="{5E3C271E-C3DA-46F9-8B90-499775A1918B}"/>
              </a:ext>
            </a:extLst>
          </p:cNvPr>
          <p:cNvSpPr/>
          <p:nvPr/>
        </p:nvSpPr>
        <p:spPr>
          <a:xfrm>
            <a:off x="1494016" y="919520"/>
            <a:ext cx="1188000" cy="337375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 contourW="12700">
            <a:bevelT w="25400" h="25400" prst="softRound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0000"/>
              </a:solidFill>
            </a:endParaRPr>
          </a:p>
        </p:txBody>
      </p:sp>
      <p:sp>
        <p:nvSpPr>
          <p:cNvPr id="43" name="직사각형 44">
            <a:extLst>
              <a:ext uri="{FF2B5EF4-FFF2-40B4-BE49-F238E27FC236}">
                <a16:creationId xmlns:a16="http://schemas.microsoft.com/office/drawing/2014/main" id="{9BD866A7-F2F1-45A3-9792-65634D90A70A}"/>
              </a:ext>
            </a:extLst>
          </p:cNvPr>
          <p:cNvSpPr/>
          <p:nvPr/>
        </p:nvSpPr>
        <p:spPr>
          <a:xfrm>
            <a:off x="251520" y="919520"/>
            <a:ext cx="1188000" cy="338554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 contourW="12700">
            <a:bevelT w="25400" h="25400" prst="softRound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0000"/>
              </a:solidFill>
            </a:endParaRPr>
          </a:p>
        </p:txBody>
      </p:sp>
      <p:sp>
        <p:nvSpPr>
          <p:cNvPr id="44" name="직사각형 44">
            <a:extLst>
              <a:ext uri="{FF2B5EF4-FFF2-40B4-BE49-F238E27FC236}">
                <a16:creationId xmlns:a16="http://schemas.microsoft.com/office/drawing/2014/main" id="{1E92821F-C395-455B-B550-44F9B60C4F50}"/>
              </a:ext>
            </a:extLst>
          </p:cNvPr>
          <p:cNvSpPr/>
          <p:nvPr/>
        </p:nvSpPr>
        <p:spPr>
          <a:xfrm>
            <a:off x="2735928" y="921041"/>
            <a:ext cx="1188000" cy="33840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 contourW="12700">
            <a:bevelT w="25400" h="25400" prst="softRound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0000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F830ACE-DF51-46F5-8080-6A787931A420}"/>
              </a:ext>
            </a:extLst>
          </p:cNvPr>
          <p:cNvSpPr/>
          <p:nvPr/>
        </p:nvSpPr>
        <p:spPr>
          <a:xfrm>
            <a:off x="3978016" y="921041"/>
            <a:ext cx="1188000" cy="33840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 contourW="12700">
            <a:bevelT w="25400" h="25400" prst="softRound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0000"/>
              </a:solidFill>
            </a:endParaRPr>
          </a:p>
        </p:txBody>
      </p:sp>
      <p:sp>
        <p:nvSpPr>
          <p:cNvPr id="46" name="직사각형 44">
            <a:extLst>
              <a:ext uri="{FF2B5EF4-FFF2-40B4-BE49-F238E27FC236}">
                <a16:creationId xmlns:a16="http://schemas.microsoft.com/office/drawing/2014/main" id="{19E1DB44-AA85-4476-AD93-7C3664AE69DD}"/>
              </a:ext>
            </a:extLst>
          </p:cNvPr>
          <p:cNvSpPr/>
          <p:nvPr/>
        </p:nvSpPr>
        <p:spPr>
          <a:xfrm>
            <a:off x="6462016" y="921041"/>
            <a:ext cx="1188000" cy="33840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 contourW="12700">
            <a:bevelT w="25400" h="25400" prst="softRound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0000"/>
              </a:solidFill>
            </a:endParaRPr>
          </a:p>
        </p:txBody>
      </p:sp>
      <p:sp>
        <p:nvSpPr>
          <p:cNvPr id="47" name="직사각형 12">
            <a:extLst>
              <a:ext uri="{FF2B5EF4-FFF2-40B4-BE49-F238E27FC236}">
                <a16:creationId xmlns:a16="http://schemas.microsoft.com/office/drawing/2014/main" id="{C7AB6669-AC38-4DCE-BEE8-FBA722724935}"/>
              </a:ext>
            </a:extLst>
          </p:cNvPr>
          <p:cNvSpPr/>
          <p:nvPr/>
        </p:nvSpPr>
        <p:spPr>
          <a:xfrm>
            <a:off x="611560" y="908720"/>
            <a:ext cx="490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8" name="직사각형 12">
            <a:extLst>
              <a:ext uri="{FF2B5EF4-FFF2-40B4-BE49-F238E27FC236}">
                <a16:creationId xmlns:a16="http://schemas.microsoft.com/office/drawing/2014/main" id="{E0EB138C-3F6E-48F7-9902-6CEDF5F3D6F4}"/>
              </a:ext>
            </a:extLst>
          </p:cNvPr>
          <p:cNvSpPr/>
          <p:nvPr/>
        </p:nvSpPr>
        <p:spPr>
          <a:xfrm>
            <a:off x="1907704" y="909718"/>
            <a:ext cx="490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9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9" name="직사각형 12">
            <a:extLst>
              <a:ext uri="{FF2B5EF4-FFF2-40B4-BE49-F238E27FC236}">
                <a16:creationId xmlns:a16="http://schemas.microsoft.com/office/drawing/2014/main" id="{942116A7-A90D-4361-8328-352CB790BBB5}"/>
              </a:ext>
            </a:extLst>
          </p:cNvPr>
          <p:cNvSpPr/>
          <p:nvPr/>
        </p:nvSpPr>
        <p:spPr>
          <a:xfrm>
            <a:off x="2987824" y="908720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0" name="직사각형 12">
            <a:extLst>
              <a:ext uri="{FF2B5EF4-FFF2-40B4-BE49-F238E27FC236}">
                <a16:creationId xmlns:a16="http://schemas.microsoft.com/office/drawing/2014/main" id="{E9D8C73B-59EF-4679-8A06-E869EFB967E9}"/>
              </a:ext>
            </a:extLst>
          </p:cNvPr>
          <p:cNvSpPr/>
          <p:nvPr/>
        </p:nvSpPr>
        <p:spPr>
          <a:xfrm>
            <a:off x="4258585" y="909718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1" name="직사각형 12">
            <a:extLst>
              <a:ext uri="{FF2B5EF4-FFF2-40B4-BE49-F238E27FC236}">
                <a16:creationId xmlns:a16="http://schemas.microsoft.com/office/drawing/2014/main" id="{E21E70A4-7BA0-4B74-93F2-FEDCE25601AD}"/>
              </a:ext>
            </a:extLst>
          </p:cNvPr>
          <p:cNvSpPr/>
          <p:nvPr/>
        </p:nvSpPr>
        <p:spPr>
          <a:xfrm>
            <a:off x="5508104" y="908720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2" name="직사각형 12">
            <a:extLst>
              <a:ext uri="{FF2B5EF4-FFF2-40B4-BE49-F238E27FC236}">
                <a16:creationId xmlns:a16="http://schemas.microsoft.com/office/drawing/2014/main" id="{2E328F50-0F2B-4648-851C-DB7470D60B06}"/>
              </a:ext>
            </a:extLst>
          </p:cNvPr>
          <p:cNvSpPr/>
          <p:nvPr/>
        </p:nvSpPr>
        <p:spPr>
          <a:xfrm>
            <a:off x="6732240" y="908720"/>
            <a:ext cx="490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3" name="직사각형 12">
            <a:extLst>
              <a:ext uri="{FF2B5EF4-FFF2-40B4-BE49-F238E27FC236}">
                <a16:creationId xmlns:a16="http://schemas.microsoft.com/office/drawing/2014/main" id="{A717AA7A-1378-4099-B8B2-F9205DBE7472}"/>
              </a:ext>
            </a:extLst>
          </p:cNvPr>
          <p:cNvSpPr/>
          <p:nvPr/>
        </p:nvSpPr>
        <p:spPr>
          <a:xfrm>
            <a:off x="8028384" y="908720"/>
            <a:ext cx="490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00"/>
            <a:r>
              <a:rPr lang="en-US" altLang="ko-KR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16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endParaRPr lang="en-US" altLang="ko-KR" sz="16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4" name="직사각형 44">
            <a:extLst>
              <a:ext uri="{FF2B5EF4-FFF2-40B4-BE49-F238E27FC236}">
                <a16:creationId xmlns:a16="http://schemas.microsoft.com/office/drawing/2014/main" id="{4E363BE8-458A-4342-B846-6147CFCE004A}"/>
              </a:ext>
            </a:extLst>
          </p:cNvPr>
          <p:cNvSpPr/>
          <p:nvPr/>
        </p:nvSpPr>
        <p:spPr>
          <a:xfrm>
            <a:off x="5220072" y="921600"/>
            <a:ext cx="1188000" cy="33840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 contourW="12700">
            <a:bevelT w="25400" h="25400" prst="softRound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0000"/>
              </a:solidFill>
            </a:endParaRPr>
          </a:p>
        </p:txBody>
      </p:sp>
      <p:sp>
        <p:nvSpPr>
          <p:cNvPr id="55" name="직사각형 44">
            <a:extLst>
              <a:ext uri="{FF2B5EF4-FFF2-40B4-BE49-F238E27FC236}">
                <a16:creationId xmlns:a16="http://schemas.microsoft.com/office/drawing/2014/main" id="{B7143512-EC27-481F-8C03-BA579A4D2527}"/>
              </a:ext>
            </a:extLst>
          </p:cNvPr>
          <p:cNvSpPr/>
          <p:nvPr/>
        </p:nvSpPr>
        <p:spPr>
          <a:xfrm>
            <a:off x="7704480" y="921600"/>
            <a:ext cx="1188000" cy="33840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 contourW="12700">
            <a:bevelT w="25400" h="25400" prst="softRound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400D86-FB7C-400C-90E9-0DD695456A72}"/>
              </a:ext>
            </a:extLst>
          </p:cNvPr>
          <p:cNvCxnSpPr/>
          <p:nvPr/>
        </p:nvCxnSpPr>
        <p:spPr>
          <a:xfrm flipH="1">
            <a:off x="8748464" y="1340768"/>
            <a:ext cx="0" cy="30240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A1F70E3-CCD6-41BA-B4F5-7CE8933796DD}"/>
              </a:ext>
            </a:extLst>
          </p:cNvPr>
          <p:cNvCxnSpPr>
            <a:cxnSpLocks/>
          </p:cNvCxnSpPr>
          <p:nvPr/>
        </p:nvCxnSpPr>
        <p:spPr>
          <a:xfrm>
            <a:off x="7884368" y="1340768"/>
            <a:ext cx="0" cy="158417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93D2B51-3B3F-47C5-9817-55D3FD97464C}"/>
              </a:ext>
            </a:extLst>
          </p:cNvPr>
          <p:cNvCxnSpPr/>
          <p:nvPr/>
        </p:nvCxnSpPr>
        <p:spPr>
          <a:xfrm flipH="1">
            <a:off x="4932040" y="1340768"/>
            <a:ext cx="0" cy="30240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7E730FA6-7441-44E1-9C9A-425A92D5F2C7}"/>
              </a:ext>
            </a:extLst>
          </p:cNvPr>
          <p:cNvSpPr/>
          <p:nvPr/>
        </p:nvSpPr>
        <p:spPr>
          <a:xfrm>
            <a:off x="7650408" y="2939420"/>
            <a:ext cx="755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장비선적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</a:t>
            </a:r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일경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EB152A-3B45-4D6E-820F-B410871B4D8A}"/>
              </a:ext>
            </a:extLst>
          </p:cNvPr>
          <p:cNvCxnSpPr/>
          <p:nvPr/>
        </p:nvCxnSpPr>
        <p:spPr>
          <a:xfrm flipH="1">
            <a:off x="7740352" y="1340768"/>
            <a:ext cx="0" cy="30240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734F02D-C358-4D87-8C22-2B81A9E65034}"/>
              </a:ext>
            </a:extLst>
          </p:cNvPr>
          <p:cNvSpPr/>
          <p:nvPr/>
        </p:nvSpPr>
        <p:spPr>
          <a:xfrm>
            <a:off x="7326504" y="4441639"/>
            <a:ext cx="755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장비포장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일경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8B9E0E-757F-49A7-9DA0-AEE08E9D7134}"/>
              </a:ext>
            </a:extLst>
          </p:cNvPr>
          <p:cNvSpPr/>
          <p:nvPr/>
        </p:nvSpPr>
        <p:spPr>
          <a:xfrm>
            <a:off x="4536128" y="4382469"/>
            <a:ext cx="755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신동에서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통합실험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</a:t>
            </a:r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일경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8B65C5-CBD6-4F4C-905D-D4D3E8FAF962}"/>
              </a:ext>
            </a:extLst>
          </p:cNvPr>
          <p:cNvSpPr/>
          <p:nvPr/>
        </p:nvSpPr>
        <p:spPr>
          <a:xfrm>
            <a:off x="8349171" y="4508773"/>
            <a:ext cx="755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예상 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실험일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25-27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CA4DE5-D38B-4EA4-BD44-9C32793A8472}"/>
              </a:ext>
            </a:extLst>
          </p:cNvPr>
          <p:cNvCxnSpPr>
            <a:cxnSpLocks/>
          </p:cNvCxnSpPr>
          <p:nvPr/>
        </p:nvCxnSpPr>
        <p:spPr>
          <a:xfrm>
            <a:off x="8388424" y="1340768"/>
            <a:ext cx="0" cy="230425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58EC759-06EA-4EC2-8A7C-B6D7EC687B30}"/>
              </a:ext>
            </a:extLst>
          </p:cNvPr>
          <p:cNvSpPr/>
          <p:nvPr/>
        </p:nvSpPr>
        <p:spPr>
          <a:xfrm>
            <a:off x="8028384" y="3673492"/>
            <a:ext cx="755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선발대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도착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</a:t>
            </a:r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일경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6" name="Arrow: Left-Right 65">
            <a:extLst>
              <a:ext uri="{FF2B5EF4-FFF2-40B4-BE49-F238E27FC236}">
                <a16:creationId xmlns:a16="http://schemas.microsoft.com/office/drawing/2014/main" id="{C8B2C855-371D-4F97-8B3E-C71BD2BFE7B1}"/>
              </a:ext>
            </a:extLst>
          </p:cNvPr>
          <p:cNvSpPr>
            <a:spLocks noChangeAspect="1"/>
          </p:cNvSpPr>
          <p:nvPr/>
        </p:nvSpPr>
        <p:spPr>
          <a:xfrm>
            <a:off x="5012020" y="2463548"/>
            <a:ext cx="2645963" cy="252000"/>
          </a:xfrm>
          <a:prstGeom prst="leftRightArrow">
            <a:avLst/>
          </a:prstGeom>
          <a:solidFill>
            <a:srgbClr val="9A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22CE480-BA07-424E-9F82-3C0A1E662C72}"/>
              </a:ext>
            </a:extLst>
          </p:cNvPr>
          <p:cNvSpPr/>
          <p:nvPr/>
        </p:nvSpPr>
        <p:spPr>
          <a:xfrm>
            <a:off x="5471203" y="2885541"/>
            <a:ext cx="17386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장비 포장 전까지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100" b="1" dirty="0">
                <a:solidFill>
                  <a:srgbClr val="9A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실험 장비 점검</a:t>
            </a:r>
            <a:endParaRPr lang="en-US" altLang="ko-KR" sz="1100" b="1" dirty="0">
              <a:solidFill>
                <a:srgbClr val="9A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469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18584</TotalTime>
  <Words>1122</Words>
  <Application>Microsoft Office PowerPoint</Application>
  <PresentationFormat>On-screen Show (4:3)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맑은 고딕</vt:lpstr>
      <vt:lpstr>함초롬바탕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Bio-X</dc:creator>
  <cp:lastModifiedBy>허장용[ 교수 / 극한핵물질연구센터 ]</cp:lastModifiedBy>
  <cp:revision>300</cp:revision>
  <cp:lastPrinted>2017-07-07T02:36:53Z</cp:lastPrinted>
  <dcterms:created xsi:type="dcterms:W3CDTF">2017-06-16T01:10:17Z</dcterms:created>
  <dcterms:modified xsi:type="dcterms:W3CDTF">2021-08-20T03:49:28Z</dcterms:modified>
</cp:coreProperties>
</file>