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93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/>
        <a:ea typeface="맑은 고딕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/>
        <a:ea typeface="맑은 고딕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/>
        <a:ea typeface="맑은 고딕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/>
        <a:ea typeface="맑은 고딕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/>
        <a:ea typeface="맑은 고딕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/>
        <a:ea typeface="맑은 고딕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/>
        <a:ea typeface="맑은 고딕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/>
        <a:ea typeface="맑은 고딕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/>
        <a:ea typeface="맑은 고딕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478" autoAdjust="0"/>
    <p:restoredTop sz="94643" autoAdjust="0"/>
  </p:normalViewPr>
  <p:slideViewPr>
    <p:cSldViewPr>
      <p:cViewPr varScale="1">
        <p:scale>
          <a:sx n="100" d="100"/>
          <a:sy n="100" d="100"/>
        </p:scale>
        <p:origin x="384" y="102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presProps" Target="presProps.xml"  /><Relationship Id="rId22" Type="http://schemas.openxmlformats.org/officeDocument/2006/relationships/viewProps" Target="viewProps.xml"  /><Relationship Id="rId23" Type="http://schemas.openxmlformats.org/officeDocument/2006/relationships/theme" Target="theme/theme1.xml"  /><Relationship Id="rId24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D7CBCA3-16C8-4EC1-ACF0-357D5F7D9A8C}" type="datetime1">
              <a:rPr lang="ko-KR" altLang="en-US"/>
              <a:pPr>
                <a:defRPr/>
              </a:pPr>
              <a:t>2020-07-01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4D46CF-DD3F-485F-A38D-89C8268280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D46CF-DD3F-485F-A38D-89C8268280DE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D46CF-DD3F-485F-A38D-89C8268280DE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3AEF-4691-4B55-9E9B-EDA1C2D7FA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05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50A3-8A56-47C6-BA89-CC8328876B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617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D395-3432-4379-AB54-2E291EC92A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07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1F90-C4A4-4CAC-BC2E-06A845F82C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03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E205-6EDD-4F3C-A3BD-456239CF32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081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6423-AD64-4FAD-9CE2-AD5FEB4D9D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96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0AAD-DA79-40D7-B47E-75EA1CD157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5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F9C7-9CDE-4711-9F29-6AC34EF4D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57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32A8-147E-4392-A318-7D004AB6D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50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DEE-E217-41DB-B06F-23F1D03213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5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F764-B1ED-4075-9660-ED9AF11C7C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34457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DFF179-EA20-445D-9F69-E4D720FE88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10" Type="http://schemas.openxmlformats.org/officeDocument/2006/relationships/image" Target="../media/image38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1.png"  /><Relationship Id="rId4" Type="http://schemas.openxmlformats.org/officeDocument/2006/relationships/image" Target="../media/image32.png"  /><Relationship Id="rId5" Type="http://schemas.openxmlformats.org/officeDocument/2006/relationships/image" Target="../media/image33.png"  /><Relationship Id="rId6" Type="http://schemas.openxmlformats.org/officeDocument/2006/relationships/image" Target="../media/image34.png"  /><Relationship Id="rId7" Type="http://schemas.openxmlformats.org/officeDocument/2006/relationships/image" Target="../media/image35.png"  /><Relationship Id="rId8" Type="http://schemas.openxmlformats.org/officeDocument/2006/relationships/image" Target="../media/image36.png"  /><Relationship Id="rId9" Type="http://schemas.openxmlformats.org/officeDocument/2006/relationships/image" Target="../media/image3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42.png"  /><Relationship Id="rId6" Type="http://schemas.openxmlformats.org/officeDocument/2006/relationships/image" Target="../media/image35.png"  /><Relationship Id="rId7" Type="http://schemas.openxmlformats.org/officeDocument/2006/relationships/image" Target="../media/image43.png"  /><Relationship Id="rId8" Type="http://schemas.openxmlformats.org/officeDocument/2006/relationships/image" Target="../media/image44.png"  /><Relationship Id="rId9" Type="http://schemas.openxmlformats.org/officeDocument/2006/relationships/image" Target="../media/image4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4.png"  /><Relationship Id="rId2" Type="http://schemas.openxmlformats.org/officeDocument/2006/relationships/image" Target="../media/image46.png"  /><Relationship Id="rId3" Type="http://schemas.openxmlformats.org/officeDocument/2006/relationships/image" Target="../media/image47.png"  /><Relationship Id="rId4" Type="http://schemas.openxmlformats.org/officeDocument/2006/relationships/image" Target="../media/image48.png"  /><Relationship Id="rId5" Type="http://schemas.openxmlformats.org/officeDocument/2006/relationships/image" Target="../media/image49.png"  /><Relationship Id="rId6" Type="http://schemas.openxmlformats.org/officeDocument/2006/relationships/image" Target="../media/image50.png"  /><Relationship Id="rId7" Type="http://schemas.openxmlformats.org/officeDocument/2006/relationships/image" Target="../media/image51.png"  /><Relationship Id="rId8" Type="http://schemas.openxmlformats.org/officeDocument/2006/relationships/image" Target="../media/image52.png"  /><Relationship Id="rId9" Type="http://schemas.openxmlformats.org/officeDocument/2006/relationships/image" Target="../media/image5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57.png"  /><Relationship Id="rId5" Type="http://schemas.openxmlformats.org/officeDocument/2006/relationships/image" Target="../media/image58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1.png"  /><Relationship Id="rId3" Type="http://schemas.openxmlformats.org/officeDocument/2006/relationships/image" Target="../media/image62.png"  /><Relationship Id="rId4" Type="http://schemas.openxmlformats.org/officeDocument/2006/relationships/image" Target="../media/image58.png"  /><Relationship Id="rId5" Type="http://schemas.openxmlformats.org/officeDocument/2006/relationships/image" Target="../media/image60.png"  /><Relationship Id="rId6" Type="http://schemas.openxmlformats.org/officeDocument/2006/relationships/image" Target="../media/image59.png"  /><Relationship Id="rId7" Type="http://schemas.openxmlformats.org/officeDocument/2006/relationships/image" Target="../media/image6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emf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1974741" y="908720"/>
            <a:ext cx="5146149" cy="5752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p>
            <a:pPr>
              <a:defRPr/>
            </a:pPr>
            <a:r>
              <a:rPr lang="en-US" altLang="ko-KR" sz="3200">
                <a:solidFill>
                  <a:schemeClr val="dk1"/>
                </a:solidFill>
              </a:rPr>
              <a:t>2020</a:t>
            </a:r>
            <a:r>
              <a:rPr lang="ko-KR" altLang="en-US" sz="3200">
                <a:solidFill>
                  <a:schemeClr val="dk1"/>
                </a:solidFill>
              </a:rPr>
              <a:t> </a:t>
            </a:r>
            <a:r>
              <a:rPr lang="en-US" altLang="ko-KR" sz="3200">
                <a:solidFill>
                  <a:schemeClr val="dk1"/>
                </a:solidFill>
              </a:rPr>
              <a:t>CENuM WORKSHOP </a:t>
            </a:r>
            <a:endParaRPr lang="en-US" altLang="ko-KR" sz="3200">
              <a:solidFill>
                <a:schemeClr val="dk1"/>
              </a:solidFill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3275856" y="2708920"/>
            <a:ext cx="2430001" cy="82295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ko-KR" altLang="en-US" sz="2400" i="1"/>
              <a:t>     김 경 식 </a:t>
            </a:r>
            <a:endParaRPr lang="ko-KR" altLang="en-US" sz="2400" i="1"/>
          </a:p>
          <a:p>
            <a:pPr>
              <a:defRPr/>
            </a:pPr>
            <a:r>
              <a:rPr lang="ko-KR" altLang="en-US" sz="2400"/>
              <a:t>한국항공대학교</a:t>
            </a:r>
            <a:r>
              <a:rPr lang="ko-KR" altLang="en-US" sz="2400" i="1"/>
              <a:t> </a:t>
            </a:r>
            <a:endParaRPr lang="ko-KR" altLang="en-US" sz="2400" i="1"/>
          </a:p>
        </p:txBody>
      </p:sp>
      <p:sp>
        <p:nvSpPr>
          <p:cNvPr id="4" name=""/>
          <p:cNvSpPr txBox="1"/>
          <p:nvPr/>
        </p:nvSpPr>
        <p:spPr>
          <a:xfrm>
            <a:off x="6947460" y="6302419"/>
            <a:ext cx="1296948" cy="36694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2020.07.03</a:t>
            </a:r>
            <a:endParaRPr lang="en-US" altLang="ko-KR"/>
          </a:p>
        </p:txBody>
      </p:sp>
      <p:sp>
        <p:nvSpPr>
          <p:cNvPr id="5" name=""/>
          <p:cNvSpPr txBox="1"/>
          <p:nvPr/>
        </p:nvSpPr>
        <p:spPr>
          <a:xfrm>
            <a:off x="683568" y="4894654"/>
            <a:ext cx="6523046" cy="69461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 sz="2000"/>
              <a:t>1.</a:t>
            </a:r>
            <a:r>
              <a:rPr lang="ko-KR" altLang="en-US" sz="2000"/>
              <a:t> </a:t>
            </a:r>
            <a:r>
              <a:rPr lang="en-US" altLang="ko-KR" sz="2000"/>
              <a:t>Lepton scattering</a:t>
            </a:r>
            <a:endParaRPr lang="en-US" altLang="ko-KR" sz="2000"/>
          </a:p>
          <a:p>
            <a:pPr lvl="0">
              <a:defRPr/>
            </a:pPr>
            <a:r>
              <a:rPr lang="en-US" altLang="ko-KR" sz="2000"/>
              <a:t>2. Analysis of nuclear reaction around Coulomb barrier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11Li + 208Pb case"/>
          <p:cNvSpPr txBox="1"/>
          <p:nvPr/>
        </p:nvSpPr>
        <p:spPr>
          <a:xfrm>
            <a:off x="251520" y="188640"/>
            <a:ext cx="1517749" cy="406462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sz="2200" baseline="31000">
                <a:solidFill>
                  <a:srgbClr val="ff0000"/>
                </a:solidFill>
              </a:rPr>
              <a:t>11</a:t>
            </a:r>
            <a:r>
              <a:rPr sz="2200">
                <a:solidFill>
                  <a:srgbClr val="ff0000"/>
                </a:solidFill>
              </a:rPr>
              <a:t>Li + </a:t>
            </a:r>
            <a:r>
              <a:rPr sz="2200" baseline="31000">
                <a:solidFill>
                  <a:srgbClr val="ff0000"/>
                </a:solidFill>
              </a:rPr>
              <a:t>208</a:t>
            </a:r>
            <a:r>
              <a:rPr sz="2200">
                <a:solidFill>
                  <a:srgbClr val="ff0000"/>
                </a:solidFill>
              </a:rPr>
              <a:t>Pb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937" name="스크린샷 2018-11-08 오후 7.54.00.png" descr="스크린샷 2018-11-08 오후 7.54.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6720" y="1297498"/>
            <a:ext cx="4179756" cy="5560502"/>
          </a:xfrm>
          <a:prstGeom prst="rect">
            <a:avLst/>
          </a:prstGeom>
          <a:ln w="12700">
            <a:miter/>
          </a:ln>
        </p:spPr>
      </p:pic>
      <p:sp>
        <p:nvSpPr>
          <p:cNvPr id="943" name="-elastic scattering"/>
          <p:cNvSpPr txBox="1"/>
          <p:nvPr/>
        </p:nvSpPr>
        <p:spPr>
          <a:xfrm>
            <a:off x="1259632" y="836712"/>
            <a:ext cx="1833612" cy="349135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/>
            </a:pPr>
            <a:r>
              <a:rPr/>
              <a:t>elastic scattering </a:t>
            </a:r>
            <a:endParaRPr/>
          </a:p>
        </p:txBody>
      </p:sp>
      <p:pic>
        <p:nvPicPr>
          <p:cNvPr id="18" name="스크린샷 2018-11-08 오후 8.00.51.png" descr="스크린샷 2018-11-08 오후 8.00.5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16016" y="1216439"/>
            <a:ext cx="4104456" cy="5641562"/>
          </a:xfrm>
          <a:prstGeom prst="rect">
            <a:avLst/>
          </a:prstGeom>
          <a:ln w="12700">
            <a:miter/>
          </a:ln>
        </p:spPr>
      </p:pic>
      <p:sp>
        <p:nvSpPr>
          <p:cNvPr id="2" name="TextBox 1"/>
          <p:cNvSpPr txBox="1"/>
          <p:nvPr/>
        </p:nvSpPr>
        <p:spPr>
          <a:xfrm>
            <a:off x="5940152" y="816515"/>
            <a:ext cx="19427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/>
              <a:t>breakup reaction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4653136"/>
            <a:ext cx="4392488" cy="2204864"/>
          </a:xfrm>
          <a:prstGeom prst="rect">
            <a:avLst/>
          </a:prstGeom>
        </p:spPr>
      </p:pic>
      <p:grpSp>
        <p:nvGrpSpPr>
          <p:cNvPr id="9" name=""/>
          <p:cNvGrpSpPr/>
          <p:nvPr/>
        </p:nvGrpSpPr>
        <p:grpSpPr>
          <a:xfrm rot="0">
            <a:off x="323528" y="814960"/>
            <a:ext cx="6840760" cy="1173880"/>
            <a:chOff x="323528" y="295981"/>
            <a:chExt cx="6840760" cy="117388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23528" y="295981"/>
              <a:ext cx="5791418" cy="61884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23528" y="987486"/>
              <a:ext cx="3846941" cy="48237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427984" y="924781"/>
              <a:ext cx="2736304" cy="545080"/>
            </a:xfrm>
            <a:prstGeom prst="rect">
              <a:avLst/>
            </a:prstGeom>
          </p:spPr>
        </p:pic>
      </p:grp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557411" y="4653136"/>
            <a:ext cx="4335069" cy="2204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713" y="3789040"/>
            <a:ext cx="1992055" cy="90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/>
              <a:t>TRIUMF-ISAC, 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PRL 118, 152502 (2017).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55776" y="4067779"/>
            <a:ext cx="2342480" cy="35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/>
              <a:t>EPJA, 56, 42 (2020).</a:t>
            </a: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323527" y="188640"/>
            <a:ext cx="1453837" cy="390480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>
              <a:defRPr/>
            </a:pPr>
            <a:r>
              <a:rPr lang="en-US" altLang="ko-KR" sz="2000" baseline="30000">
                <a:solidFill>
                  <a:srgbClr val="ff0000"/>
                </a:solidFill>
              </a:rPr>
              <a:t>11</a:t>
            </a:r>
            <a:r>
              <a:rPr lang="en-US" altLang="ko-KR" sz="2000">
                <a:solidFill>
                  <a:srgbClr val="ff0000"/>
                </a:solidFill>
              </a:rPr>
              <a:t>Be+</a:t>
            </a:r>
            <a:r>
              <a:rPr lang="en-US" altLang="ko-KR" sz="2000" baseline="30000">
                <a:solidFill>
                  <a:srgbClr val="ff0000"/>
                </a:solidFill>
              </a:rPr>
              <a:t>197</a:t>
            </a:r>
            <a:r>
              <a:rPr lang="en-US" altLang="ko-KR" sz="2000">
                <a:solidFill>
                  <a:srgbClr val="ff0000"/>
                </a:solidFill>
              </a:rPr>
              <a:t>AU</a:t>
            </a:r>
            <a:endParaRPr lang="en-US" altLang="ko-KR" sz="2000">
              <a:solidFill>
                <a:srgbClr val="ff0000"/>
              </a:solidFill>
            </a:endParaRPr>
          </a:p>
        </p:txBody>
      </p:sp>
      <p:grpSp>
        <p:nvGrpSpPr>
          <p:cNvPr id="11" name=""/>
          <p:cNvGrpSpPr/>
          <p:nvPr/>
        </p:nvGrpSpPr>
        <p:grpSpPr>
          <a:xfrm rot="0">
            <a:off x="1475656" y="1995014"/>
            <a:ext cx="6303005" cy="1794024"/>
            <a:chOff x="1706102" y="56911"/>
            <a:chExt cx="6828133" cy="2000293"/>
          </a:xfrm>
        </p:grpSpPr>
        <p:sp>
          <p:nvSpPr>
            <p:cNvPr id="12" name="11Li level information"/>
            <p:cNvSpPr txBox="1"/>
            <p:nvPr/>
          </p:nvSpPr>
          <p:spPr>
            <a:xfrm>
              <a:off x="1706102" y="758367"/>
              <a:ext cx="1950181" cy="897402"/>
            </a:xfrm>
            <a:prstGeom prst="rect">
              <a:avLst/>
            </a:prstGeom>
            <a:ln w="12700">
              <a:miter/>
            </a:ln>
          </p:spPr>
          <p:txBody>
            <a:bodyPr wrap="square" lIns="35719" tIns="35719" rIns="35719" bIns="35719" anchor="ctr">
              <a:spAutoFit/>
            </a:bodyPr>
            <a:lstStyle/>
            <a:p>
              <a:pPr>
                <a:defRPr sz="43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baseline="31000"/>
                <a:t>11</a:t>
              </a:r>
              <a:r>
                <a:rPr lang="en-US" sz="2400"/>
                <a:t>Be</a:t>
              </a:r>
              <a:r>
                <a:rPr sz="2400"/>
                <a:t> level information</a:t>
              </a:r>
              <a:endParaRPr sz="2400"/>
            </a:p>
          </p:txBody>
        </p:sp>
        <p:grpSp>
          <p:nvGrpSpPr>
            <p:cNvPr id="13" name="그룹 31"/>
            <p:cNvGrpSpPr/>
            <p:nvPr/>
          </p:nvGrpSpPr>
          <p:grpSpPr>
            <a:xfrm rot="0">
              <a:off x="4733774" y="56911"/>
              <a:ext cx="3800462" cy="2000292"/>
              <a:chOff x="234577" y="1806824"/>
              <a:chExt cx="3800462" cy="2002511"/>
            </a:xfrm>
          </p:grpSpPr>
          <p:grpSp>
            <p:nvGrpSpPr>
              <p:cNvPr id="14" name="그룹 28"/>
              <p:cNvGrpSpPr/>
              <p:nvPr/>
            </p:nvGrpSpPr>
            <p:grpSpPr>
              <a:xfrm rot="0">
                <a:off x="234577" y="1806824"/>
                <a:ext cx="3800462" cy="2002511"/>
                <a:chOff x="71176" y="560809"/>
                <a:chExt cx="3800462" cy="2002511"/>
              </a:xfrm>
            </p:grpSpPr>
            <p:sp>
              <p:nvSpPr>
                <p:cNvPr id="15" name="선"/>
                <p:cNvSpPr/>
                <p:nvPr/>
              </p:nvSpPr>
              <p:spPr>
                <a:xfrm>
                  <a:off x="71176" y="2348609"/>
                  <a:ext cx="1364042" cy="1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  <a:miter/>
                </a:ln>
              </p:spPr>
              <p:txBody>
                <a:bodyPr wrap="square" lIns="35719" tIns="35719" rIns="35719" bIns="35719" anchor="ctr"/>
                <a:lstStyle/>
                <a:p>
                  <a:pPr>
                    <a:defRPr xmlns:mc="http://schemas.openxmlformats.org/markup-compatibility/2006" xmlns:hp="http://schemas.haansoft.com/office/presentation/8.0" sz="4000" mc:Ignorable="hp" hp:hslEmbossed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812"/>
                </a:p>
              </p:txBody>
            </p:sp>
            <p:sp>
              <p:nvSpPr>
                <p:cNvPr id="16" name="선"/>
                <p:cNvSpPr/>
                <p:nvPr/>
              </p:nvSpPr>
              <p:spPr>
                <a:xfrm>
                  <a:off x="102558" y="1725736"/>
                  <a:ext cx="1238891" cy="1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  <a:miter/>
                </a:ln>
              </p:spPr>
              <p:txBody>
                <a:bodyPr wrap="square" lIns="35719" tIns="35719" rIns="35719" bIns="35719" anchor="ctr"/>
                <a:lstStyle/>
                <a:p>
                  <a:pPr>
                    <a:defRPr xmlns:mc="http://schemas.openxmlformats.org/markup-compatibility/2006" xmlns:hp="http://schemas.haansoft.com/office/presentation/8.0" sz="4000" mc:Ignorable="hp" hp:hslEmbossed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812"/>
                </a:p>
              </p:txBody>
            </p:sp>
            <p:sp>
              <p:nvSpPr>
                <p:cNvPr id="17" name="선"/>
                <p:cNvSpPr/>
                <p:nvPr/>
              </p:nvSpPr>
              <p:spPr>
                <a:xfrm>
                  <a:off x="139739" y="903413"/>
                  <a:ext cx="1238892" cy="1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  <a:miter/>
                </a:ln>
              </p:spPr>
              <p:txBody>
                <a:bodyPr wrap="square" lIns="35719" tIns="35719" rIns="35719" bIns="35719" anchor="ctr"/>
                <a:lstStyle/>
                <a:p>
                  <a:pPr>
                    <a:defRPr xmlns:mc="http://schemas.openxmlformats.org/markup-compatibility/2006" xmlns:hp="http://schemas.haansoft.com/office/presentation/8.0" sz="4000" mc:Ignorable="hp" hp:hslEmbossed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812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" name="1.266MeV"/>
                    <p:cNvSpPr txBox="1"/>
                    <p:nvPr/>
                  </p:nvSpPr>
                  <p:spPr>
                    <a:xfrm>
                      <a:off x="1383776" y="1301340"/>
                      <a:ext cx="2487862" cy="764633"/>
                    </a:xfrm>
                    <a:prstGeom prst="rect">
                      <a:avLst/>
                    </a:prstGeom>
                    <a:ln w="12700">
                      <a:miter/>
                    </a:ln>
                  </p:spPr>
                  <p:txBody>
                    <a:bodyPr/>
                    <a:lstStyle/>
                    <a:p>
                      <a14:m xmlns:m="http://schemas.openxmlformats.org/officeDocument/2006/math">
                        <m:oMathPara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2250" i="1" smtClean="0">
                                    <a:latin typeface="Cambria Math" panose="2147483647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50" b="0" i="1" smtClean="0">
                                    <a:latin typeface="Cambria Math" panose="2147483647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250" b="0" i="1" smtClean="0">
                                    <a:latin typeface="Cambria Math" panose="2147483647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=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0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.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50</m:t>
                            </m:r>
                          </m:oMath>
                        </m:oMathPara>
                      </a14:m>
                    </a:p>
                  </p:txBody>
                </p:sp>
              </mc:Choice>
              <mc:Fallback>
                <p:sp>
                  <p:nvSpPr>
                    <p:cNvPr id="18" name=""/>
                    <p:cNvSpPr txBox="1"/>
                    <p:nvPr/>
                  </p:nvSpPr>
                  <p:spPr>
                    <a:xfrm>
                      <a:off x="1383776" y="1301340"/>
                      <a:ext cx="2487862" cy="764633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</p:sp>
              </mc:Fallback>
            </mc:AlternateContent>
            <p:sp>
              <p:nvSpPr>
                <p:cNvPr id="19" name="2.474MeV"/>
                <p:cNvSpPr txBox="1"/>
                <p:nvPr/>
              </p:nvSpPr>
              <p:spPr>
                <a:xfrm>
                  <a:off x="1418011" y="560809"/>
                  <a:ext cx="2241862" cy="845238"/>
                </a:xfrm>
                <a:prstGeom prst="rect">
                  <a:avLst/>
                </a:prstGeom>
                <a:ln w="12700">
                  <a:miter/>
                </a:ln>
              </p:spPr>
              <p:txBody>
                <a:bodyPr wrap="square" lIns="35719" tIns="35719" rIns="35719" bIns="35719" anchor="ctr">
                  <a:spAutoFit/>
                </a:bodyPr>
                <a:lstStyle/>
                <a:p>
                  <a:pPr lvl="0">
                    <a:defRPr/>
                  </a:pPr>
                  <a:r>
                    <a:rPr lang="en-US" sz="2250"/>
                    <a:t>continuum states</a:t>
                  </a:r>
                  <a:endParaRPr sz="225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ground state"/>
                    <p:cNvSpPr txBox="1"/>
                    <p:nvPr/>
                  </p:nvSpPr>
                  <p:spPr>
                    <a:xfrm>
                      <a:off x="1514196" y="2144937"/>
                      <a:ext cx="2227021" cy="418384"/>
                    </a:xfrm>
                    <a:prstGeom prst="rect">
                      <a:avLst/>
                    </a:prstGeom>
                    <a:ln w="12700">
                      <a:miter/>
                    </a:ln>
                  </p:spPr>
                  <p:txBody>
                    <a:bodyPr/>
                    <a:lstStyle/>
                    <a:p>
                      <a14:m xmlns:m="http://schemas.openxmlformats.org/officeDocument/2006/math">
                        <m:oMathPara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ar-AE" altLang="ko-KR" sz="2250" i="1" smtClean="0">
                                    <a:latin typeface="Cambria Math" panose="2147483647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ar-AE" sz="2250" i="1" smtClean="0">
                                    <a:latin typeface="Cambria Math" panose="2147483647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sz="2250" b="0" i="1" smtClean="0">
                                    <a:latin typeface="Cambria Math" panose="2147483647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ar-AE" altLang="ko-KR" sz="2250" b="0" i="1" smtClean="0">
                                    <a:latin typeface="Cambria Math" panose="2147483647" pitchFamily="18" charset="0"/>
                                  </a:rPr>
                                  <m:t>1</m:t>
                                </m:r>
                                <m:r>
                                  <a:rPr lang="en-US" altLang="ko-KR" sz="2250" b="0" i="1" smtClean="0">
                                    <a:latin typeface="Cambria Math" panose="2147483647" pitchFamily="18" charset="0"/>
                                  </a:rPr>
                                  <m:t>𝑠𝑡</m:t>
                                </m:r>
                              </m:sup>
                            </m:sSubSup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=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0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.</m:t>
                            </m:r>
                            <m:r>
                              <a:rPr lang="en-US" altLang="ko-KR" sz="2250" b="0" i="1" smtClean="0">
                                <a:latin typeface="Cambria Math" panose="2147483647" pitchFamily="18" charset="0"/>
                              </a:rPr>
                              <m:t>32</m:t>
                            </m:r>
                          </m:oMath>
                        </m:oMathPara>
                      </a14:m>
                    </a:p>
                  </p:txBody>
                </p:sp>
              </mc:Choice>
              <mc:Fallback>
                <p:sp>
                  <p:nvSpPr>
                    <p:cNvPr id="20" name=""/>
                    <p:cNvSpPr txBox="1"/>
                    <p:nvPr/>
                  </p:nvSpPr>
                  <p:spPr>
                    <a:xfrm>
                      <a:off x="1514196" y="2144937"/>
                      <a:ext cx="2227021" cy="418384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</p:sp>
              </mc:Fallback>
            </mc:AlternateContent>
          </p:grpSp>
          <p:sp>
            <p:nvSpPr>
              <p:cNvPr id="21" name="선"/>
              <p:cNvSpPr/>
              <p:nvPr/>
            </p:nvSpPr>
            <p:spPr>
              <a:xfrm>
                <a:off x="299980" y="2204863"/>
                <a:ext cx="1238892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/>
              </a:ln>
            </p:spPr>
            <p:txBody>
              <a:bodyPr wrap="square" lIns="35719" tIns="35719" rIns="35719" bIns="35719" anchor="ctr"/>
              <a:lstStyle/>
              <a:p>
                <a:pPr>
                  <a:defRPr xmlns:mc="http://schemas.openxmlformats.org/markup-compatibility/2006" xmlns:hp="http://schemas.haansoft.com/office/presentation/8.0" sz="4000" mc:Ignorable="hp" hp:hslEmbossed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22" name="선"/>
              <p:cNvSpPr/>
              <p:nvPr/>
            </p:nvSpPr>
            <p:spPr>
              <a:xfrm>
                <a:off x="297152" y="2348879"/>
                <a:ext cx="1238892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/>
              </a:ln>
            </p:spPr>
            <p:txBody>
              <a:bodyPr wrap="square" lIns="35719" tIns="35719" rIns="35719" bIns="35719" anchor="ctr"/>
              <a:lstStyle/>
              <a:p>
                <a:pPr>
                  <a:defRPr xmlns:mc="http://schemas.openxmlformats.org/markup-compatibility/2006" xmlns:hp="http://schemas.haansoft.com/office/presentation/8.0" sz="4000" mc:Ignorable="hp" hp:hslEmbossed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</p:grpSp>
        <p:sp>
          <p:nvSpPr>
            <p:cNvPr id="23" name="오른쪽 화살표 33"/>
            <p:cNvSpPr/>
            <p:nvPr/>
          </p:nvSpPr>
          <p:spPr>
            <a:xfrm>
              <a:off x="3944300" y="1118596"/>
              <a:ext cx="648072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스크린샷 2015-12-22 오후 9.59.25.png" descr="스크린샷 2015-12-22 오후 9.59.25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0200" y="1596517"/>
            <a:ext cx="2843086" cy="776154"/>
          </a:xfrm>
          <a:prstGeom prst="rect">
            <a:avLst/>
          </a:prstGeom>
          <a:ln w="12700">
            <a:miter/>
          </a:ln>
        </p:spPr>
      </p:pic>
      <p:pic>
        <p:nvPicPr>
          <p:cNvPr id="302" name="스크린샷 2015-12-22 오후 9.59.37.png" descr="스크린샷 2015-12-22 오후 9.59.37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5556" y="3521077"/>
            <a:ext cx="2993063" cy="817072"/>
          </a:xfrm>
          <a:prstGeom prst="rect">
            <a:avLst/>
          </a:prstGeom>
          <a:ln w="12700">
            <a:miter/>
          </a:ln>
        </p:spPr>
      </p:pic>
      <p:pic>
        <p:nvPicPr>
          <p:cNvPr id="303" name="스크린샷 2015-12-22 오후 9.59.44.png" descr="스크린샷 2015-12-22 오후 9.59.44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6967" y="4867867"/>
            <a:ext cx="3480505" cy="792238"/>
          </a:xfrm>
          <a:prstGeom prst="rect">
            <a:avLst/>
          </a:prstGeom>
          <a:ln w="12700">
            <a:miter/>
          </a:ln>
        </p:spPr>
      </p:pic>
      <p:pic>
        <p:nvPicPr>
          <p:cNvPr id="304" name="스크린샷 2015-12-22 오후 9.59.51.png" descr="스크린샷 2015-12-22 오후 9.59.51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7101" y="5598865"/>
            <a:ext cx="4191421" cy="706887"/>
          </a:xfrm>
          <a:prstGeom prst="rect">
            <a:avLst/>
          </a:prstGeom>
          <a:ln w="12700">
            <a:miter/>
          </a:ln>
        </p:spPr>
      </p:pic>
      <p:sp>
        <p:nvSpPr>
          <p:cNvPr id="305" name="Wong’s Formula"/>
          <p:cNvSpPr txBox="1"/>
          <p:nvPr/>
        </p:nvSpPr>
        <p:spPr>
          <a:xfrm>
            <a:off x="280200" y="732755"/>
            <a:ext cx="2412994" cy="461601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/>
            </a:pPr>
            <a:r>
              <a:rPr sz="2531"/>
              <a:t>Wong’s Formula</a:t>
            </a:r>
            <a:endParaRPr sz="2531"/>
          </a:p>
        </p:txBody>
      </p:sp>
      <p:sp>
        <p:nvSpPr>
          <p:cNvPr id="306" name="penetrability of parabola"/>
          <p:cNvSpPr txBox="1"/>
          <p:nvPr/>
        </p:nvSpPr>
        <p:spPr>
          <a:xfrm>
            <a:off x="280200" y="1185806"/>
            <a:ext cx="2365369" cy="331758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/>
            </a:pPr>
            <a:r>
              <a:rPr sz="1687"/>
              <a:t>penetrability of parabola</a:t>
            </a:r>
            <a:endParaRPr sz="1687"/>
          </a:p>
        </p:txBody>
      </p:sp>
      <p:sp>
        <p:nvSpPr>
          <p:cNvPr id="307" name="approximated penetrability of parabola…"/>
          <p:cNvSpPr txBox="1"/>
          <p:nvPr/>
        </p:nvSpPr>
        <p:spPr>
          <a:xfrm>
            <a:off x="174864" y="2964656"/>
            <a:ext cx="3880405" cy="588765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24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r>
              <a:rPr sz="1687"/>
              <a:t>approximated penetrability of parabola</a:t>
            </a:r>
            <a:endParaRPr sz="1687"/>
          </a:p>
          <a:p>
            <a:pPr>
              <a:defRPr sz="24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r>
              <a:rPr sz="1687"/>
              <a:t>with l depend</a:t>
            </a:r>
            <a:r>
              <a:rPr lang="en-US" sz="1687"/>
              <a:t>e</a:t>
            </a:r>
            <a:r>
              <a:rPr sz="1687"/>
              <a:t>nce</a:t>
            </a:r>
            <a:endParaRPr sz="1687"/>
          </a:p>
        </p:txBody>
      </p:sp>
      <p:pic>
        <p:nvPicPr>
          <p:cNvPr id="309" name="스크린샷 2015-12-22 오후 9.58.27.png" descr="스크린샷 2015-12-22 오후 9.58.27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572000" y="765769"/>
            <a:ext cx="3368355" cy="2586981"/>
          </a:xfrm>
          <a:prstGeom prst="rect">
            <a:avLst/>
          </a:prstGeom>
          <a:ln w="12700">
            <a:miter/>
          </a:ln>
        </p:spPr>
      </p:pic>
      <p:pic>
        <p:nvPicPr>
          <p:cNvPr id="310" name="스크린샷 2015-12-22 오후 10.22.56.png" descr="스크린샷 2015-12-22 오후 10.22.56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80200" y="2382004"/>
            <a:ext cx="2208170" cy="555402"/>
          </a:xfrm>
          <a:prstGeom prst="rect">
            <a:avLst/>
          </a:prstGeom>
          <a:ln w="12700">
            <a:miter/>
          </a:ln>
        </p:spPr>
      </p:pic>
      <p:sp>
        <p:nvSpPr>
          <p:cNvPr id="311" name=":curvature"/>
          <p:cNvSpPr txBox="1"/>
          <p:nvPr/>
        </p:nvSpPr>
        <p:spPr>
          <a:xfrm>
            <a:off x="2591890" y="2479095"/>
            <a:ext cx="996654" cy="310214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/>
            </a:pPr>
            <a:r>
              <a:rPr sz="1547"/>
              <a:t>:curvature </a:t>
            </a:r>
            <a:endParaRPr sz="1547"/>
          </a:p>
        </p:txBody>
      </p:sp>
      <p:sp>
        <p:nvSpPr>
          <p:cNvPr id="2" name="TextBox 1"/>
          <p:cNvSpPr txBox="1"/>
          <p:nvPr/>
        </p:nvSpPr>
        <p:spPr>
          <a:xfrm>
            <a:off x="163525" y="107035"/>
            <a:ext cx="7462189" cy="430887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200" b="1"/>
              <a:t>B. Fusion</a:t>
            </a:r>
            <a:r>
              <a:rPr lang="ko-KR" altLang="en-US" sz="2200" b="1"/>
              <a:t> </a:t>
            </a:r>
            <a:r>
              <a:rPr lang="en-US" altLang="ko-KR" sz="2200" b="1"/>
              <a:t>reaction using coupled channel (CC) method</a:t>
            </a:r>
            <a:endParaRPr lang="en-US" altLang="ko-KR" sz="2200" b="1"/>
          </a:p>
        </p:txBody>
      </p:sp>
      <p:sp>
        <p:nvSpPr>
          <p:cNvPr id="22" name="C. Y. Wong, Phys. ReV. Lett. 31, 766  (1973)"/>
          <p:cNvSpPr txBox="1"/>
          <p:nvPr/>
        </p:nvSpPr>
        <p:spPr>
          <a:xfrm>
            <a:off x="507548" y="6412706"/>
            <a:ext cx="3461996" cy="274701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 algn="l" defTabSz="457200">
              <a:spcBef>
                <a:spcPts val="1200"/>
              </a:spcBef>
              <a:defRPr sz="1900">
                <a:solidFill>
                  <a:schemeClr val="accent1">
                    <a:hueOff val="47394"/>
                    <a:satOff val="-25750"/>
                    <a:lumOff val="-7540"/>
                  </a:schemeClr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pPr lvl="0">
              <a:defRPr/>
            </a:pPr>
            <a:r>
              <a:rPr sz="1336"/>
              <a:t>C. Y. Wong, Phys. ReV. Lett. 31, 766  (1973) </a:t>
            </a:r>
            <a:endParaRPr sz="1336"/>
          </a:p>
        </p:txBody>
      </p:sp>
      <p:pic>
        <p:nvPicPr>
          <p:cNvPr id="23" name="스크린샷 2015-12-23 오전 1.08.51.png" descr="스크린샷 2015-12-23 오전 1.08.51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64872" y="4289520"/>
            <a:ext cx="3496792" cy="693330"/>
          </a:xfrm>
          <a:prstGeom prst="rect">
            <a:avLst/>
          </a:prstGeom>
          <a:ln w="12700">
            <a:miter/>
          </a:ln>
        </p:spPr>
      </p:pic>
      <p:grpSp>
        <p:nvGrpSpPr>
          <p:cNvPr id="4" name="그룹 3"/>
          <p:cNvGrpSpPr/>
          <p:nvPr/>
        </p:nvGrpSpPr>
        <p:grpSpPr>
          <a:xfrm rot="0">
            <a:off x="4761768" y="3352750"/>
            <a:ext cx="3961469" cy="3471532"/>
            <a:chOff x="4761768" y="3352750"/>
            <a:chExt cx="3961469" cy="3471532"/>
          </a:xfrm>
        </p:grpSpPr>
        <p:sp>
          <p:nvSpPr>
            <p:cNvPr id="3" name="TextBox 2"/>
            <p:cNvSpPr txBox="1"/>
            <p:nvPr/>
          </p:nvSpPr>
          <p:spPr>
            <a:xfrm>
              <a:off x="4761768" y="3352750"/>
              <a:ext cx="393074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>
                  <a:solidFill>
                    <a:srgbClr val="ff0000"/>
                  </a:solidFill>
                </a:rPr>
                <a:t>Why did we study the CC method ?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26" name="스크린샷 2016-10-26 오후 2.02.30.png" descr="스크린샷 2016-10-26 오후 2.02.30.png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004046" y="4137143"/>
              <a:ext cx="3264216" cy="2687139"/>
            </a:xfrm>
            <a:prstGeom prst="rect">
              <a:avLst/>
            </a:prstGeom>
            <a:ln w="12700">
              <a:miter/>
            </a:ln>
          </p:spPr>
        </p:pic>
        <p:sp>
          <p:nvSpPr>
            <p:cNvPr id="27" name="Total fusion cross section of 11Li + 208Pb"/>
            <p:cNvSpPr txBox="1"/>
            <p:nvPr/>
          </p:nvSpPr>
          <p:spPr>
            <a:xfrm>
              <a:off x="5004046" y="3785823"/>
              <a:ext cx="3308898" cy="287579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400"/>
                <a:t>Total fusion cross section of </a:t>
              </a:r>
              <a:r>
                <a:rPr sz="1400" baseline="31000"/>
                <a:t>11</a:t>
              </a:r>
              <a:r>
                <a:rPr sz="1400"/>
                <a:t>Li + </a:t>
              </a:r>
              <a:r>
                <a:rPr sz="1400" baseline="31000"/>
                <a:t>208</a:t>
              </a:r>
              <a:r>
                <a:rPr sz="1400"/>
                <a:t>Pb</a:t>
              </a:r>
              <a:endParaRPr sz="1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 thruBlk="1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스크린샷 2015-12-22 오후 11.23.43.png" descr="스크린샷 2015-12-22 오후 11.23.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642" y="1351198"/>
            <a:ext cx="8118274" cy="1036494"/>
          </a:xfrm>
          <a:prstGeom prst="rect">
            <a:avLst/>
          </a:prstGeom>
          <a:ln w="12700">
            <a:miter/>
          </a:ln>
        </p:spPr>
      </p:pic>
      <p:pic>
        <p:nvPicPr>
          <p:cNvPr id="383" name="스크린샷 2015-12-22 오후 11.24.06.png" descr="스크린샷 2015-12-22 오후 11.24.06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8353" y="4345700"/>
            <a:ext cx="4972902" cy="1624469"/>
          </a:xfrm>
          <a:prstGeom prst="rect">
            <a:avLst/>
          </a:prstGeom>
          <a:ln w="12700">
            <a:miter/>
          </a:ln>
        </p:spPr>
      </p:pic>
      <p:pic>
        <p:nvPicPr>
          <p:cNvPr id="384" name="스크린샷 2015-12-22 오후 11.24.11.png" descr="스크린샷 2015-12-22 오후 11.24.1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875" y="5970169"/>
            <a:ext cx="4960814" cy="780452"/>
          </a:xfrm>
          <a:prstGeom prst="rect">
            <a:avLst/>
          </a:prstGeom>
          <a:ln w="12700">
            <a:miter/>
          </a:ln>
        </p:spPr>
      </p:pic>
      <p:pic>
        <p:nvPicPr>
          <p:cNvPr id="385" name="스크린샷 2015-12-22 오후 11.26.31.png" descr="스크린샷 2015-12-22 오후 11.26.31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87355" y="1118984"/>
            <a:ext cx="2636400" cy="434750"/>
          </a:xfrm>
          <a:prstGeom prst="rect">
            <a:avLst/>
          </a:prstGeom>
          <a:ln w="12700">
            <a:miter/>
          </a:ln>
        </p:spPr>
      </p:pic>
      <p:sp>
        <p:nvSpPr>
          <p:cNvPr id="387" name="Fusion reaction with Coupled-Channel method in BPM"/>
          <p:cNvSpPr txBox="1"/>
          <p:nvPr/>
        </p:nvSpPr>
        <p:spPr>
          <a:xfrm>
            <a:off x="184814" y="373856"/>
            <a:ext cx="7823330" cy="461963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/>
            </a:pPr>
            <a:r>
              <a:rPr sz="2531"/>
              <a:t>Fusion reaction with Coupled-Channel method in BPM</a:t>
            </a:r>
            <a:endParaRPr sz="2531"/>
          </a:p>
        </p:txBody>
      </p:sp>
      <p:sp>
        <p:nvSpPr>
          <p:cNvPr id="388" name="(Barrier penetration model)"/>
          <p:cNvSpPr txBox="1"/>
          <p:nvPr/>
        </p:nvSpPr>
        <p:spPr>
          <a:xfrm>
            <a:off x="6026342" y="792956"/>
            <a:ext cx="2629502" cy="328613"/>
          </a:xfrm>
          <a:prstGeom prst="rect">
            <a:avLst/>
          </a:prstGeom>
          <a:ln w="12700">
            <a:miter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/>
            </a:pPr>
            <a:r>
              <a:rPr sz="1687"/>
              <a:t>(Barrier penetration model)</a:t>
            </a:r>
            <a:endParaRPr sz="1687"/>
          </a:p>
        </p:txBody>
      </p:sp>
      <p:grpSp>
        <p:nvGrpSpPr>
          <p:cNvPr id="394" name="그룹"/>
          <p:cNvGrpSpPr/>
          <p:nvPr/>
        </p:nvGrpSpPr>
        <p:grpSpPr>
          <a:xfrm rot="0">
            <a:off x="5413699" y="3654578"/>
            <a:ext cx="3513485" cy="3120272"/>
            <a:chOff x="0" y="0"/>
            <a:chExt cx="4996956" cy="3679260"/>
          </a:xfrm>
        </p:grpSpPr>
        <p:pic>
          <p:nvPicPr>
            <p:cNvPr id="389" name="스크린샷 2015-12-22 오후 9.58.27.png" descr="스크린샷 2015-12-22 오후 9.58.27.png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0" y="0"/>
              <a:ext cx="4790548" cy="3679261"/>
            </a:xfrm>
            <a:prstGeom prst="rect">
              <a:avLst/>
            </a:prstGeom>
            <a:ln w="12700" cap="flat">
              <a:noFill/>
              <a:miter/>
            </a:ln>
            <a:effectLst/>
          </p:spPr>
        </p:pic>
        <p:sp>
          <p:nvSpPr>
            <p:cNvPr id="390" name="선"/>
            <p:cNvSpPr/>
            <p:nvPr/>
          </p:nvSpPr>
          <p:spPr>
            <a:xfrm flipH="1" flipV="1">
              <a:off x="2932517" y="759674"/>
              <a:ext cx="1639533" cy="1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ysDot"/>
              <a:miter/>
              <a:tailEnd type="triangle" w="med" len="med"/>
            </a:ln>
            <a:effectLst/>
          </p:spPr>
          <p:txBody>
            <a:bodyPr wrap="square" lIns="35719" tIns="35719" rIns="35719" bIns="35719" anchor="ctr">
              <a:noAutofit/>
            </a:bodyPr>
            <a:lstStyle/>
            <a:p>
              <a:pPr>
                <a:defRPr sz="2400"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pPr>
              <a:endParaRPr sz="1687"/>
            </a:p>
          </p:txBody>
        </p:sp>
        <p:sp>
          <p:nvSpPr>
            <p:cNvPr id="391" name="선"/>
            <p:cNvSpPr/>
            <p:nvPr/>
          </p:nvSpPr>
          <p:spPr>
            <a:xfrm flipH="1" flipV="1">
              <a:off x="892065" y="759674"/>
              <a:ext cx="1194565" cy="1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ysDot"/>
              <a:miter/>
              <a:tailEnd type="triangle" w="med" len="med"/>
            </a:ln>
            <a:effectLst/>
          </p:spPr>
          <p:txBody>
            <a:bodyPr wrap="square" lIns="35719" tIns="35719" rIns="35719" bIns="35719" anchor="ctr">
              <a:noAutofit/>
            </a:bodyPr>
            <a:lstStyle/>
            <a:p>
              <a:pPr>
                <a:defRPr sz="2400"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pPr>
              <a:endParaRPr sz="1687"/>
            </a:p>
          </p:txBody>
        </p:sp>
        <p:sp>
          <p:nvSpPr>
            <p:cNvPr id="392" name="선"/>
            <p:cNvSpPr/>
            <p:nvPr/>
          </p:nvSpPr>
          <p:spPr>
            <a:xfrm>
              <a:off x="3662262" y="952252"/>
              <a:ext cx="1334695" cy="1"/>
            </a:xfrm>
            <a:prstGeom prst="line">
              <a:avLst/>
            </a:prstGeom>
            <a:noFill/>
            <a:ln w="63500" cap="flat">
              <a:solidFill>
                <a:schemeClr val="accent6"/>
              </a:solidFill>
              <a:prstDash val="sysDot"/>
              <a:miter/>
              <a:tailEnd type="triangle" w="med" len="med"/>
            </a:ln>
            <a:effectLst/>
          </p:spPr>
          <p:txBody>
            <a:bodyPr wrap="square" lIns="35719" tIns="35719" rIns="35719" bIns="35719" anchor="ctr">
              <a:noAutofit/>
            </a:bodyPr>
            <a:lstStyle/>
            <a:p>
              <a:pPr>
                <a:defRPr sz="2400"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pPr>
              <a:endParaRPr sz="1687"/>
            </a:p>
          </p:txBody>
        </p:sp>
        <p:sp>
          <p:nvSpPr>
            <p:cNvPr id="393" name="직사각형"/>
            <p:cNvSpPr/>
            <p:nvPr/>
          </p:nvSpPr>
          <p:spPr>
            <a:xfrm>
              <a:off x="2239122" y="257860"/>
              <a:ext cx="2171701" cy="3766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/>
            </a:ln>
            <a:effectLst/>
          </p:spPr>
          <p:txBody>
            <a:bodyPr wrap="square" lIns="35719" tIns="35719" rIns="35719" bIns="35719" anchor="ctr">
              <a:noAutofit/>
            </a:bodyPr>
            <a:lstStyle/>
            <a:p>
              <a:pPr>
                <a:defRPr xmlns:mc="http://schemas.openxmlformats.org/markup-compatibility/2006" xmlns:hp="http://schemas.haansoft.com/office/presentation/8.0" sz="4000" mc:Ignorable="hp" hp:hslEmbossed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grpSp>
        <p:nvGrpSpPr>
          <p:cNvPr id="7" name="그룹 6"/>
          <p:cNvGrpSpPr/>
          <p:nvPr/>
        </p:nvGrpSpPr>
        <p:grpSpPr>
          <a:xfrm rot="0">
            <a:off x="5940115" y="2215959"/>
            <a:ext cx="2976106" cy="646331"/>
            <a:chOff x="5538953" y="2429619"/>
            <a:chExt cx="2976106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5915308" y="2429619"/>
              <a:ext cx="257607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>
                  <a:solidFill>
                    <a:srgbClr val="00b050"/>
                  </a:solidFill>
                </a:rPr>
                <a:t>Akyuz-Winter potential</a:t>
              </a:r>
              <a:endParaRPr lang="en-US" altLang="ko-KR">
                <a:solidFill>
                  <a:srgbClr val="00b050"/>
                </a:solidFill>
              </a:endParaRPr>
            </a:p>
            <a:p>
              <a:pPr lvl="0">
                <a:defRPr/>
              </a:pPr>
              <a:r>
                <a:rPr lang="en-US" altLang="ko-KR">
                  <a:solidFill>
                    <a:srgbClr val="00b050"/>
                  </a:solidFill>
                </a:rPr>
                <a:t>    (global potential)</a:t>
              </a:r>
              <a:endParaRPr lang="ko-KR" altLang="en-US">
                <a:solidFill>
                  <a:srgbClr val="00b050"/>
                </a:solidFill>
              </a:endParaRPr>
            </a:p>
          </p:txBody>
        </p:sp>
        <p:sp>
          <p:nvSpPr>
            <p:cNvPr id="4" name="오른쪽 화살표 3"/>
            <p:cNvSpPr/>
            <p:nvPr/>
          </p:nvSpPr>
          <p:spPr>
            <a:xfrm>
              <a:off x="5538953" y="2720312"/>
              <a:ext cx="251100" cy="757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0" y="3005910"/>
                <a:ext cx="5363358" cy="135037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14:m xmlns:m="http://schemas.openxmlformats.org/officeDocument/2006/math">
                  <m:oMathPara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16</m:t>
                      </m:r>
                      <m:r>
                        <a:rPr lang="ko-KR" altLang="en-US" sz="2000" b="0" i="1" smtClean="0">
                          <a:latin typeface="Cambria Math" panose="2147483647" pitchFamily="18" charset="0"/>
                        </a:rPr>
                        <m:t>𝜋𝛾</m:t>
                      </m:r>
                      <m:acc>
                        <m:accPr>
                          <m:chr m:val="̅"/>
                          <m:ctrlPr>
                            <a:rPr lang="ko-KR" altLang="en-US" sz="2000" b="0" i="1" smtClean="0">
                              <a:latin typeface="Cambria Math" panose="2147483647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𝑎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 xml:space="preserve">,      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/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</a:p>
              <a:p>
                <a14:m xmlns:m="http://schemas.openxmlformats.org/officeDocument/2006/math">
                  <m:oMathPara>
                    <m:oMath xmlns:m="http://schemas.openxmlformats.org/officeDocument/2006/math">
                      <m:r>
                        <a:rPr lang="ko-KR" altLang="en-US" sz="2000" i="1" smtClean="0">
                          <a:latin typeface="Cambria Math" panose="2147483647" pitchFamily="18" charset="0"/>
                        </a:rPr>
                        <m:t>𝛾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.</m:t>
                      </m:r>
                      <m:r>
                        <a:rPr lang="en-US" altLang="ko-KR" sz="2000" b="0" i="1" smtClean="0">
                          <a:latin typeface="Cambria Math" panose="2147483647" pitchFamily="18" charset="0"/>
                        </a:rPr>
                        <m:t>95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1</m:t>
                          </m:r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1</m:t>
                          </m:r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.</m:t>
                          </m:r>
                          <m:r>
                            <a:rPr lang="en-US" altLang="ko-KR" sz="2000" b="0" i="1" smtClean="0">
                              <a:latin typeface="Cambria Math" panose="2147483647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2147483647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altLang="ko-KR" sz="2000" b="0" i="1" smtClean="0">
                                      <a:latin typeface="Cambria Math" panose="2147483647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2147483647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2147483647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ko-KR" sz="2000" b="0" i="1" smtClean="0">
                                      <a:latin typeface="Cambria Math" panose="2147483647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2147483647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</a:p>
              <a:p>
                <a14:m xmlns:m="http://schemas.openxmlformats.org/officeDocument/2006/math">
                  <m:oMathPara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ko-KR" sz="2000" b="0" i="1" dirty="0" smtClean="0">
                          <a:latin typeface="Cambria Math" panose="2147483647" pitchFamily="18" charset="0"/>
                        </a:rPr>
                        <m:t>=</m:t>
                      </m:r>
                      <m:r>
                        <a:rPr lang="en-US" altLang="ko-KR" sz="2000" b="0" i="1" dirty="0" smtClean="0">
                          <a:latin typeface="Cambria Math" panose="2147483647" pitchFamily="18" charset="0"/>
                        </a:rPr>
                        <m:t>1</m:t>
                      </m:r>
                      <m:r>
                        <a:rPr lang="en-US" altLang="ko-KR" sz="2000" b="0" i="1" dirty="0" smtClean="0">
                          <a:latin typeface="Cambria Math" panose="2147483647" pitchFamily="18" charset="0"/>
                        </a:rPr>
                        <m:t>.</m:t>
                      </m:r>
                      <m:r>
                        <a:rPr lang="en-US" altLang="ko-KR" sz="2000" b="0" i="1" dirty="0" smtClean="0">
                          <a:latin typeface="Cambria Math" panose="2147483647" pitchFamily="18" charset="0"/>
                        </a:rPr>
                        <m:t>17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1</m:t>
                          </m:r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+</m:t>
                          </m:r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0</m:t>
                          </m:r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.</m:t>
                          </m:r>
                          <m:r>
                            <a:rPr lang="en-US" altLang="ko-KR" sz="2000" b="0" i="1" dirty="0" smtClean="0">
                              <a:latin typeface="Cambria Math" panose="2147483647" pitchFamily="18" charset="0"/>
                            </a:rPr>
                            <m:t>53</m:t>
                          </m:r>
                          <m:d>
                            <m:dPr>
                              <m:ctrlPr>
                                <a:rPr lang="en-US" altLang="ko-KR" sz="2000" b="0" i="1" dirty="0" smtClean="0">
                                  <a:latin typeface="Cambria Math" panose="2147483647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/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altLang="ko-KR" sz="2000" b="0" i="1" dirty="0" smtClean="0">
                                  <a:latin typeface="Cambria Math" panose="2147483647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/</m:t>
                                  </m:r>
                                  <m:r>
                                    <a:rPr lang="en-US" altLang="ko-KR" sz="2000" b="0" i="1" dirty="0" smtClean="0">
                                      <a:latin typeface="Cambria Math" panose="2147483647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altLang="ko-KR" sz="2000" b="0" i="0" dirty="0" smtClean="0">
                          <a:latin typeface="Cambria Math" panose="2147483647" pitchFamily="18" charset="0"/>
                        </a:rPr>
                        <m:t>fm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5" name=""/>
              <p:cNvSpPr txBox="1"/>
              <p:nvPr/>
            </p:nvSpPr>
            <p:spPr>
              <a:xfrm>
                <a:off x="730" y="3005910"/>
                <a:ext cx="5363358" cy="13503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</p:sp>
        </mc:Fallback>
      </mc:AlternateContent>
      <p:pic>
        <p:nvPicPr>
          <p:cNvPr id="27" name="스크린샷 2016-07-24 오후 9.50.23.png" descr="스크린샷 2016-07-24 오후 9.50.23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16" y="2257715"/>
            <a:ext cx="2838707" cy="658492"/>
          </a:xfrm>
          <a:prstGeom prst="rect">
            <a:avLst/>
          </a:prstGeom>
          <a:ln w="12700">
            <a:miter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62746" y="2227920"/>
                <a:ext cx="3619581" cy="718082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pPr/>
                <a14:m xmlns:m="http://schemas.openxmlformats.org/officeDocument/2006/math">
                  <m:oMathPara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 xml:space="preserve"> ,     </m:t>
                      </m:r>
                    </m:oMath>
                  </m:oMathPara>
                </a14:m>
              </a:p>
              <a:p>
                <a14:m xmlns:m="http://schemas.openxmlformats.org/officeDocument/2006/math">
                  <m:oMathPara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2147483647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1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2147483647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/</m:t>
                          </m:r>
                          <m:r>
                            <a:rPr lang="en-US" altLang="ko-KR" b="0" i="1" smtClean="0">
                              <a:latin typeface="Cambria Math" panose="2147483647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0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09</m:t>
                      </m:r>
                    </m:oMath>
                  </m:oMathPara>
                </a14:m>
              </a:p>
              <a:p>
                <a14:m xmlns:m="http://schemas.openxmlformats.org/officeDocument/2006/math">
                  <m:oMathPara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𝑃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 xml:space="preserve">, 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2147483647" pitchFamily="18" charset="0"/>
                        </a:rPr>
                        <m:t>)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"/>
              <p:cNvSpPr txBox="1"/>
              <p:nvPr/>
            </p:nvSpPr>
            <p:spPr>
              <a:xfrm>
                <a:off x="2662746" y="2227920"/>
                <a:ext cx="3619581" cy="7180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7505" y="0"/>
            <a:ext cx="7200800" cy="2924944"/>
            <a:chOff x="323528" y="1242365"/>
            <a:chExt cx="7964541" cy="3133054"/>
          </a:xfrm>
        </p:grpSpPr>
        <p:pic>
          <p:nvPicPr>
            <p:cNvPr id="460" name="스크린샷 2018-01-07 오전 1.30.26.png" descr="스크린샷 2018-01-07 오전 1.30.2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0160" y="1584569"/>
              <a:ext cx="4860056" cy="80066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61" name="Coupled channel equation"/>
            <p:cNvSpPr txBox="1"/>
            <p:nvPr/>
          </p:nvSpPr>
          <p:spPr>
            <a:xfrm>
              <a:off x="463349" y="1242365"/>
              <a:ext cx="405399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400" dirty="0"/>
                <a:t>Coupled channel equation  </a:t>
              </a:r>
            </a:p>
          </p:txBody>
        </p:sp>
        <p:sp>
          <p:nvSpPr>
            <p:cNvPr id="468" name=":macroscopic form factor"/>
            <p:cNvSpPr txBox="1"/>
            <p:nvPr/>
          </p:nvSpPr>
          <p:spPr>
            <a:xfrm>
              <a:off x="5163816" y="3820040"/>
              <a:ext cx="3124253" cy="3859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900"/>
              </a:lvl1pPr>
            </a:lstStyle>
            <a:p>
              <a:r>
                <a:rPr sz="2039" dirty="0"/>
                <a:t>:macroscopic form factor </a:t>
              </a:r>
            </a:p>
          </p:txBody>
        </p:sp>
        <p:grpSp>
          <p:nvGrpSpPr>
            <p:cNvPr id="471" name="그룹"/>
            <p:cNvGrpSpPr/>
            <p:nvPr/>
          </p:nvGrpSpPr>
          <p:grpSpPr>
            <a:xfrm>
              <a:off x="388556" y="3745570"/>
              <a:ext cx="4610150" cy="629849"/>
              <a:chOff x="0" y="0"/>
              <a:chExt cx="9421982" cy="1437028"/>
            </a:xfrm>
          </p:grpSpPr>
          <p:pic>
            <p:nvPicPr>
              <p:cNvPr id="469" name="스크린샷 2018-01-07 오전 1.38.45.png" descr="스크린샷 2018-01-07 오전 1.38.4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356564"/>
                <a:ext cx="961430" cy="7239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0" name="스크린샷 2018-01-07 오전 1.39.01.png" descr="스크린샷 2018-01-07 오전 1.39.0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88831" y="0"/>
                <a:ext cx="8533152" cy="14370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" name="그룹 1"/>
            <p:cNvGrpSpPr/>
            <p:nvPr/>
          </p:nvGrpSpPr>
          <p:grpSpPr>
            <a:xfrm>
              <a:off x="323528" y="2441653"/>
              <a:ext cx="7204627" cy="1174386"/>
              <a:chOff x="607733" y="2974269"/>
              <a:chExt cx="7954750" cy="1318827"/>
            </a:xfrm>
          </p:grpSpPr>
          <p:sp>
            <p:nvSpPr>
              <p:cNvPr id="462" name="Ch1 :"/>
              <p:cNvSpPr txBox="1"/>
              <p:nvPr/>
            </p:nvSpPr>
            <p:spPr>
              <a:xfrm>
                <a:off x="607733" y="3151028"/>
                <a:ext cx="846387" cy="41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lang="en-US" sz="2250" dirty="0" smtClean="0"/>
                  <a:t>CH1 :</a:t>
                </a:r>
                <a:endParaRPr sz="2953" dirty="0"/>
              </a:p>
            </p:txBody>
          </p:sp>
          <p:sp>
            <p:nvSpPr>
              <p:cNvPr id="463" name="2-neutron transfer"/>
              <p:cNvSpPr txBox="1"/>
              <p:nvPr/>
            </p:nvSpPr>
            <p:spPr>
              <a:xfrm>
                <a:off x="6233319" y="3439281"/>
                <a:ext cx="2329164" cy="3751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28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sz="1969" dirty="0"/>
                  <a:t>2-neutron transfer </a:t>
                </a:r>
              </a:p>
            </p:txBody>
          </p:sp>
          <p:sp>
            <p:nvSpPr>
              <p:cNvPr id="477" name="연결선"/>
              <p:cNvSpPr/>
              <p:nvPr/>
            </p:nvSpPr>
            <p:spPr>
              <a:xfrm>
                <a:off x="5782488" y="3337503"/>
                <a:ext cx="393768" cy="684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6" h="21600" extrusionOk="0">
                    <a:moveTo>
                      <a:pt x="0" y="0"/>
                    </a:moveTo>
                    <a:cubicBezTo>
                      <a:pt x="20937" y="7042"/>
                      <a:pt x="21600" y="14242"/>
                      <a:pt x="1990" y="21600"/>
                    </a:cubicBezTo>
                  </a:path>
                </a:pathLst>
              </a:custGeom>
              <a:ln w="50800">
                <a:solidFill>
                  <a:srgbClr val="000000"/>
                </a:solidFill>
                <a:miter lim="400000"/>
                <a:headEnd type="triangle"/>
                <a:tailEnd type="triangle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5" name="Ch2 :"/>
              <p:cNvSpPr txBox="1"/>
              <p:nvPr/>
            </p:nvSpPr>
            <p:spPr>
              <a:xfrm>
                <a:off x="607733" y="3744517"/>
                <a:ext cx="719749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42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000" dirty="0"/>
                  <a:t>Ch2 :</a:t>
                </a:r>
              </a:p>
            </p:txBody>
          </p:sp>
          <p:pic>
            <p:nvPicPr>
              <p:cNvPr id="466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81152" y="3202343"/>
                <a:ext cx="1300017" cy="28201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7" name="이미지" descr="이미지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081152" y="3776597"/>
                <a:ext cx="1300017" cy="282016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72" name="모서리가 둥근 직사각형"/>
              <p:cNvSpPr/>
              <p:nvPr/>
            </p:nvSpPr>
            <p:spPr>
              <a:xfrm>
                <a:off x="1631241" y="2974269"/>
                <a:ext cx="1704617" cy="1274473"/>
              </a:xfrm>
              <a:prstGeom prst="roundRect">
                <a:avLst>
                  <a:gd name="adj" fmla="val 10325"/>
                </a:avLst>
              </a:prstGeom>
              <a:ln w="508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sp>
            <p:nvSpPr>
              <p:cNvPr id="473" name="모서리가 둥근 직사각형"/>
              <p:cNvSpPr/>
              <p:nvPr/>
            </p:nvSpPr>
            <p:spPr>
              <a:xfrm>
                <a:off x="3904031" y="3031023"/>
                <a:ext cx="1604073" cy="1262073"/>
              </a:xfrm>
              <a:prstGeom prst="roundRect">
                <a:avLst>
                  <a:gd name="adj" fmla="val 10325"/>
                </a:avLst>
              </a:prstGeom>
              <a:ln w="508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  <p:pic>
            <p:nvPicPr>
              <p:cNvPr id="475" name="이미지" descr="이미지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907670" y="3202343"/>
                <a:ext cx="1331800" cy="25896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6" name="이미지" descr="이미지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911370" y="3804993"/>
                <a:ext cx="1324401" cy="258962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pic>
        <p:nvPicPr>
          <p:cNvPr id="27" name="ccfull_cross_7Li_208Pb.pdf" descr="ccfull_cross_7Li_208Pb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128" y="3485979"/>
            <a:ext cx="4178698" cy="2925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4368" y="3513308"/>
            <a:ext cx="4331947" cy="29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99607"/>
            <a:ext cx="8922835" cy="3679858"/>
            <a:chOff x="0" y="99607"/>
            <a:chExt cx="8922835" cy="3679858"/>
          </a:xfrm>
        </p:grpSpPr>
        <p:sp>
          <p:nvSpPr>
            <p:cNvPr id="589" name="선"/>
            <p:cNvSpPr/>
            <p:nvPr/>
          </p:nvSpPr>
          <p:spPr>
            <a:xfrm>
              <a:off x="53419" y="2840439"/>
              <a:ext cx="1364042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590" name="S2n=369KeV"/>
            <p:cNvSpPr txBox="1"/>
            <p:nvPr/>
          </p:nvSpPr>
          <p:spPr>
            <a:xfrm>
              <a:off x="1412194" y="2303779"/>
              <a:ext cx="1421864" cy="3515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27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898"/>
                <a:t>S</a:t>
              </a:r>
              <a:r>
                <a:rPr sz="1898" baseline="-5999"/>
                <a:t>2n</a:t>
              </a:r>
              <a:r>
                <a:rPr sz="1898"/>
                <a:t>=369KeV</a:t>
              </a:r>
            </a:p>
          </p:txBody>
        </p:sp>
        <p:sp>
          <p:nvSpPr>
            <p:cNvPr id="591" name="선"/>
            <p:cNvSpPr/>
            <p:nvPr/>
          </p:nvSpPr>
          <p:spPr>
            <a:xfrm>
              <a:off x="77164" y="2479536"/>
              <a:ext cx="1364042" cy="1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592" name="선"/>
            <p:cNvSpPr/>
            <p:nvPr/>
          </p:nvSpPr>
          <p:spPr>
            <a:xfrm>
              <a:off x="139740" y="1984327"/>
              <a:ext cx="1238891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593" name="선"/>
            <p:cNvSpPr/>
            <p:nvPr/>
          </p:nvSpPr>
          <p:spPr>
            <a:xfrm>
              <a:off x="139739" y="903413"/>
              <a:ext cx="1238892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594" name="1.266MeV"/>
            <p:cNvSpPr txBox="1"/>
            <p:nvPr/>
          </p:nvSpPr>
          <p:spPr>
            <a:xfrm>
              <a:off x="1418010" y="1782424"/>
              <a:ext cx="1399422" cy="403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3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250"/>
                <a:t>1.266MeV</a:t>
              </a:r>
            </a:p>
          </p:txBody>
        </p:sp>
        <p:sp>
          <p:nvSpPr>
            <p:cNvPr id="595" name="2.474MeV"/>
            <p:cNvSpPr txBox="1"/>
            <p:nvPr/>
          </p:nvSpPr>
          <p:spPr>
            <a:xfrm>
              <a:off x="1418010" y="683913"/>
              <a:ext cx="1399422" cy="403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3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250"/>
                <a:t>2.474MeV</a:t>
              </a:r>
            </a:p>
          </p:txBody>
        </p:sp>
        <p:sp>
          <p:nvSpPr>
            <p:cNvPr id="596" name="11Li level information"/>
            <p:cNvSpPr txBox="1"/>
            <p:nvPr/>
          </p:nvSpPr>
          <p:spPr>
            <a:xfrm>
              <a:off x="79302" y="99607"/>
              <a:ext cx="3016853" cy="4260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43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baseline="31999" dirty="0"/>
                <a:t>11</a:t>
              </a:r>
              <a:r>
                <a:rPr sz="2400" dirty="0"/>
                <a:t>Li level information</a:t>
              </a:r>
            </a:p>
          </p:txBody>
        </p:sp>
        <p:sp>
          <p:nvSpPr>
            <p:cNvPr id="597" name="선"/>
            <p:cNvSpPr/>
            <p:nvPr/>
          </p:nvSpPr>
          <p:spPr>
            <a:xfrm flipV="1">
              <a:off x="759185" y="1997254"/>
              <a:ext cx="1" cy="81876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598" name="Unbound state?"/>
            <p:cNvSpPr txBox="1"/>
            <p:nvPr/>
          </p:nvSpPr>
          <p:spPr>
            <a:xfrm>
              <a:off x="1435361" y="1157445"/>
              <a:ext cx="2880597" cy="5082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42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953" dirty="0"/>
                <a:t>Unbound state?</a:t>
              </a:r>
            </a:p>
          </p:txBody>
        </p:sp>
        <p:sp>
          <p:nvSpPr>
            <p:cNvPr id="599" name="ground state"/>
            <p:cNvSpPr txBox="1"/>
            <p:nvPr/>
          </p:nvSpPr>
          <p:spPr>
            <a:xfrm>
              <a:off x="1422488" y="2638536"/>
              <a:ext cx="1873911" cy="403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3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250"/>
                <a:t>ground state </a:t>
              </a:r>
            </a:p>
          </p:txBody>
        </p:sp>
        <p:sp>
          <p:nvSpPr>
            <p:cNvPr id="601" name="선"/>
            <p:cNvSpPr/>
            <p:nvPr/>
          </p:nvSpPr>
          <p:spPr>
            <a:xfrm>
              <a:off x="3363687" y="2857913"/>
              <a:ext cx="729322" cy="18443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sp>
          <p:nvSpPr>
            <p:cNvPr id="608" name="transfer channel will be opened"/>
            <p:cNvSpPr txBox="1"/>
            <p:nvPr/>
          </p:nvSpPr>
          <p:spPr>
            <a:xfrm>
              <a:off x="0" y="3112368"/>
              <a:ext cx="3856826" cy="362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969" dirty="0"/>
                <a:t>transfer channel will be opened </a:t>
              </a:r>
            </a:p>
          </p:txBody>
        </p:sp>
        <p:sp>
          <p:nvSpPr>
            <p:cNvPr id="609" name="dominant channel : 9Li + 210Pb"/>
            <p:cNvSpPr txBox="1"/>
            <p:nvPr/>
          </p:nvSpPr>
          <p:spPr>
            <a:xfrm>
              <a:off x="5210279" y="2945604"/>
              <a:ext cx="3712556" cy="6637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000" dirty="0"/>
                <a:t>dominant channel : </a:t>
              </a:r>
              <a:r>
                <a:rPr sz="2000" baseline="31999" dirty="0"/>
                <a:t>9</a:t>
              </a:r>
              <a:r>
                <a:rPr sz="2000" dirty="0"/>
                <a:t>Li + </a:t>
              </a:r>
              <a:r>
                <a:rPr sz="2000" baseline="31999" dirty="0" smtClean="0"/>
                <a:t>210</a:t>
              </a:r>
              <a:r>
                <a:rPr sz="2000" dirty="0" smtClean="0"/>
                <a:t>Pb</a:t>
              </a:r>
              <a:endParaRPr lang="en-US" sz="2000" dirty="0" smtClean="0"/>
            </a:p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altLang="ko-KR" sz="2000" baseline="31999" dirty="0"/>
                <a:t>9</a:t>
              </a:r>
              <a:r>
                <a:rPr lang="en-US" altLang="ko-KR" sz="2000" dirty="0"/>
                <a:t>Li is also unstable</a:t>
              </a:r>
              <a:r>
                <a:rPr lang="en-US" altLang="ko-KR" sz="2000" dirty="0" smtClean="0"/>
                <a:t>!</a:t>
              </a:r>
              <a:endParaRPr lang="en-US" altLang="ko-KR" sz="2000" dirty="0"/>
            </a:p>
          </p:txBody>
        </p:sp>
        <p:pic>
          <p:nvPicPr>
            <p:cNvPr id="610" name="스크린샷 2017-04-20 오전 12.25.41.png" descr="스크린샷 2017-04-20 오전 12.25.4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15958" y="150784"/>
              <a:ext cx="3809328" cy="2460958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그룹 1"/>
            <p:cNvGrpSpPr/>
            <p:nvPr/>
          </p:nvGrpSpPr>
          <p:grpSpPr>
            <a:xfrm>
              <a:off x="4132751" y="2659744"/>
              <a:ext cx="1053684" cy="1119721"/>
              <a:chOff x="5077836" y="4570487"/>
              <a:chExt cx="1279184" cy="1160140"/>
            </a:xfrm>
          </p:grpSpPr>
          <p:sp>
            <p:nvSpPr>
              <p:cNvPr id="602" name="선"/>
              <p:cNvSpPr/>
              <p:nvPr/>
            </p:nvSpPr>
            <p:spPr>
              <a:xfrm>
                <a:off x="5118129" y="5177730"/>
                <a:ext cx="1238891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03" name="선"/>
              <p:cNvSpPr/>
              <p:nvPr/>
            </p:nvSpPr>
            <p:spPr>
              <a:xfrm>
                <a:off x="5118129" y="4895420"/>
                <a:ext cx="1238891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04" name="선"/>
              <p:cNvSpPr/>
              <p:nvPr/>
            </p:nvSpPr>
            <p:spPr>
              <a:xfrm>
                <a:off x="5118129" y="4737943"/>
                <a:ext cx="1238891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05" name="선"/>
              <p:cNvSpPr/>
              <p:nvPr/>
            </p:nvSpPr>
            <p:spPr>
              <a:xfrm>
                <a:off x="5118129" y="4630787"/>
                <a:ext cx="1238891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06" name="선"/>
              <p:cNvSpPr/>
              <p:nvPr/>
            </p:nvSpPr>
            <p:spPr>
              <a:xfrm>
                <a:off x="5118129" y="5454179"/>
                <a:ext cx="1238891" cy="1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07" name="선"/>
              <p:cNvSpPr/>
              <p:nvPr/>
            </p:nvSpPr>
            <p:spPr>
              <a:xfrm>
                <a:off x="5118129" y="5730627"/>
                <a:ext cx="1238891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812"/>
              </a:p>
            </p:txBody>
          </p:sp>
          <p:sp>
            <p:nvSpPr>
              <p:cNvPr id="611" name="직사각형"/>
              <p:cNvSpPr/>
              <p:nvPr/>
            </p:nvSpPr>
            <p:spPr>
              <a:xfrm>
                <a:off x="5077836" y="4570487"/>
                <a:ext cx="1258720" cy="524353"/>
              </a:xfrm>
              <a:prstGeom prst="rect">
                <a:avLst/>
              </a:prstGeom>
              <a:blipFill>
                <a:blip r:embed="rId3">
                  <a:alphaModFix amt="64122"/>
                </a:blip>
              </a:blip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47590"/>
                  </a:srgbClr>
                </a:outerShdw>
              </a:effectLst>
            </p:spPr>
            <p:txBody>
              <a:bodyPr lIns="35719" tIns="35719" rIns="35719" bIns="35719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53419" y="3881262"/>
            <a:ext cx="6912769" cy="2981269"/>
            <a:chOff x="467544" y="1737820"/>
            <a:chExt cx="6912769" cy="2981269"/>
          </a:xfrm>
        </p:grpSpPr>
        <p:sp>
          <p:nvSpPr>
            <p:cNvPr id="34" name="Modification of coupled channel equation"/>
            <p:cNvSpPr txBox="1"/>
            <p:nvPr/>
          </p:nvSpPr>
          <p:spPr>
            <a:xfrm>
              <a:off x="467544" y="1737820"/>
              <a:ext cx="6264536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400" dirty="0"/>
                <a:t>Modification of coupled channel equation  </a:t>
              </a:r>
            </a:p>
          </p:txBody>
        </p:sp>
        <p:pic>
          <p:nvPicPr>
            <p:cNvPr id="35" name="스크린샷 2017-08-11 오후 9.27.05.png" descr="스크린샷 2017-08-11 오후 9.27.0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0375" y="2145584"/>
              <a:ext cx="6769938" cy="10379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6" name="Ch1 :"/>
            <p:cNvSpPr txBox="1"/>
            <p:nvPr/>
          </p:nvSpPr>
          <p:spPr>
            <a:xfrm>
              <a:off x="827584" y="3123074"/>
              <a:ext cx="779060" cy="5265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000" dirty="0">
                  <a:latin typeface="+mj-ea"/>
                  <a:ea typeface="+mj-ea"/>
                </a:rPr>
                <a:t>Ch1</a:t>
              </a:r>
              <a:r>
                <a:rPr sz="2953" dirty="0"/>
                <a:t> :</a:t>
              </a:r>
            </a:p>
          </p:txBody>
        </p:sp>
        <p:pic>
          <p:nvPicPr>
            <p:cNvPr id="37" name="이미지" descr="이미지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4079" y="3282424"/>
              <a:ext cx="1593926" cy="2078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2-neutron transfer"/>
            <p:cNvSpPr txBox="1"/>
            <p:nvPr/>
          </p:nvSpPr>
          <p:spPr>
            <a:xfrm>
              <a:off x="3776119" y="3485536"/>
              <a:ext cx="2154143" cy="2495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969" dirty="0"/>
                <a:t>2-neutron transfer </a:t>
              </a:r>
            </a:p>
          </p:txBody>
        </p:sp>
        <p:sp>
          <p:nvSpPr>
            <p:cNvPr id="39" name="연결선"/>
            <p:cNvSpPr/>
            <p:nvPr/>
          </p:nvSpPr>
          <p:spPr>
            <a:xfrm>
              <a:off x="3371395" y="3402930"/>
              <a:ext cx="385195" cy="53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6" h="21600" extrusionOk="0">
                  <a:moveTo>
                    <a:pt x="0" y="0"/>
                  </a:moveTo>
                  <a:cubicBezTo>
                    <a:pt x="20406" y="6637"/>
                    <a:pt x="21600" y="13837"/>
                    <a:pt x="3583" y="21600"/>
                  </a:cubicBezTo>
                </a:path>
              </a:pathLst>
            </a:custGeom>
            <a:ln w="508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연결선"/>
            <p:cNvSpPr/>
            <p:nvPr/>
          </p:nvSpPr>
          <p:spPr>
            <a:xfrm>
              <a:off x="3470204" y="3992841"/>
              <a:ext cx="385195" cy="53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6" h="21600" extrusionOk="0">
                  <a:moveTo>
                    <a:pt x="0" y="0"/>
                  </a:moveTo>
                  <a:cubicBezTo>
                    <a:pt x="20406" y="6637"/>
                    <a:pt x="21600" y="13837"/>
                    <a:pt x="3583" y="21600"/>
                  </a:cubicBezTo>
                </a:path>
              </a:pathLst>
            </a:custGeom>
            <a:ln w="508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Ch2 :"/>
            <p:cNvSpPr txBox="1"/>
            <p:nvPr/>
          </p:nvSpPr>
          <p:spPr>
            <a:xfrm>
              <a:off x="827584" y="3695911"/>
              <a:ext cx="803105" cy="5265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000" dirty="0"/>
                <a:t>Ch2</a:t>
              </a:r>
              <a:r>
                <a:rPr sz="2953" dirty="0"/>
                <a:t> :</a:t>
              </a:r>
            </a:p>
          </p:txBody>
        </p:sp>
        <p:sp>
          <p:nvSpPr>
            <p:cNvPr id="42" name="Ch3 :"/>
            <p:cNvSpPr txBox="1"/>
            <p:nvPr/>
          </p:nvSpPr>
          <p:spPr>
            <a:xfrm>
              <a:off x="827584" y="4192534"/>
              <a:ext cx="803105" cy="5265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000" dirty="0"/>
                <a:t>Ch3</a:t>
              </a:r>
              <a:r>
                <a:rPr sz="2953" dirty="0"/>
                <a:t> :</a:t>
              </a:r>
            </a:p>
          </p:txBody>
        </p:sp>
        <p:sp>
          <p:nvSpPr>
            <p:cNvPr id="43" name="2-neutron transfer"/>
            <p:cNvSpPr txBox="1"/>
            <p:nvPr/>
          </p:nvSpPr>
          <p:spPr>
            <a:xfrm>
              <a:off x="3908692" y="4109100"/>
              <a:ext cx="2154143" cy="2495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969"/>
                <a:t>2-neutron transfer </a:t>
              </a:r>
            </a:p>
          </p:txBody>
        </p:sp>
        <p:pic>
          <p:nvPicPr>
            <p:cNvPr id="44" name="이미지" descr="이미지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7760" y="3855261"/>
              <a:ext cx="1486563" cy="2078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이미지" descr="이미지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1890" y="4351885"/>
              <a:ext cx="1478305" cy="20785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21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스크린샷 2017-12-07 오후 2.57.37.png" descr="스크린샷 2017-12-07 오후 2.57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5556" y="5000378"/>
            <a:ext cx="4576640" cy="753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스크린샷 2017-08-15 오후 4.50.14.png" descr="스크린샷 2017-08-15 오후 4.50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053" y="4893972"/>
            <a:ext cx="4356970" cy="729848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channel potential"/>
          <p:cNvSpPr txBox="1"/>
          <p:nvPr/>
        </p:nvSpPr>
        <p:spPr>
          <a:xfrm>
            <a:off x="1444391" y="4648130"/>
            <a:ext cx="2090317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969"/>
              <a:t>channel potential</a:t>
            </a:r>
          </a:p>
        </p:txBody>
      </p:sp>
      <p:pic>
        <p:nvPicPr>
          <p:cNvPr id="774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461" y="5612370"/>
            <a:ext cx="1187980" cy="2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2634" y="5612370"/>
            <a:ext cx="1101805" cy="21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3557" y="5612370"/>
            <a:ext cx="1107961" cy="215438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직사각형"/>
          <p:cNvSpPr/>
          <p:nvPr/>
        </p:nvSpPr>
        <p:spPr>
          <a:xfrm>
            <a:off x="4533065" y="5269763"/>
            <a:ext cx="4540922" cy="214350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sp>
        <p:nvSpPr>
          <p:cNvPr id="778" name="fitting parameters"/>
          <p:cNvSpPr txBox="1"/>
          <p:nvPr/>
        </p:nvSpPr>
        <p:spPr>
          <a:xfrm>
            <a:off x="7300986" y="4689398"/>
            <a:ext cx="1922001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758"/>
              <a:t>fitting parameters</a:t>
            </a:r>
          </a:p>
        </p:txBody>
      </p:sp>
      <p:sp>
        <p:nvSpPr>
          <p:cNvPr id="779" name="form factor"/>
          <p:cNvSpPr txBox="1"/>
          <p:nvPr/>
        </p:nvSpPr>
        <p:spPr>
          <a:xfrm>
            <a:off x="5831898" y="4448051"/>
            <a:ext cx="1466748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969"/>
              <a:t>form factor </a:t>
            </a:r>
          </a:p>
        </p:txBody>
      </p:sp>
      <p:sp>
        <p:nvSpPr>
          <p:cNvPr id="780" name="11Li + 208Pb fusion reaction with transfer contribution"/>
          <p:cNvSpPr txBox="1"/>
          <p:nvPr/>
        </p:nvSpPr>
        <p:spPr>
          <a:xfrm>
            <a:off x="682507" y="1016599"/>
            <a:ext cx="573714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baseline="31999"/>
              <a:t>11</a:t>
            </a:r>
            <a:r>
              <a:t>Li + </a:t>
            </a:r>
            <a:r>
              <a:rPr baseline="31999"/>
              <a:t>208</a:t>
            </a:r>
            <a:r>
              <a:t>Pb fusion reaction with transfer contribution</a:t>
            </a:r>
          </a:p>
        </p:txBody>
      </p:sp>
      <p:pic>
        <p:nvPicPr>
          <p:cNvPr id="781" name="스크린샷 2017-12-07 오후 2.57.02.png" descr="스크린샷 2017-12-07 오후 2.57.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293" y="1403539"/>
            <a:ext cx="8074843" cy="3066012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Ki-Seok Choi et.  al.  :PLB. 780, 455 (2018)"/>
          <p:cNvSpPr txBox="1"/>
          <p:nvPr/>
        </p:nvSpPr>
        <p:spPr>
          <a:xfrm>
            <a:off x="169053" y="6385222"/>
            <a:ext cx="342080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1800">
                <a:solidFill>
                  <a:srgbClr val="58529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266" dirty="0"/>
              <a:t>Ki-</a:t>
            </a:r>
            <a:r>
              <a:rPr sz="1266" dirty="0" err="1"/>
              <a:t>Seok</a:t>
            </a:r>
            <a:r>
              <a:rPr sz="1266" dirty="0"/>
              <a:t> Choi et.  al.  :PLB. 780, 455 (2018)</a:t>
            </a:r>
          </a:p>
        </p:txBody>
      </p:sp>
    </p:spTree>
    <p:extLst>
      <p:ext uri="{BB962C8B-B14F-4D97-AF65-F5344CB8AC3E}">
        <p14:creationId xmlns:p14="http://schemas.microsoft.com/office/powerpoint/2010/main" val="17147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326194" y="248859"/>
            <a:ext cx="6937571" cy="2854386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>
              <a:defRPr/>
            </a:pPr>
            <a:r>
              <a:rPr lang="en-US" altLang="ko-KR" sz="2000">
                <a:solidFill>
                  <a:srgbClr val="ff0000"/>
                </a:solidFill>
              </a:rPr>
              <a:t>Next works :</a:t>
            </a:r>
            <a:r>
              <a:rPr lang="en-US" altLang="ko-KR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1. Lepton scattering 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Find out the way of applying nonrelativistic nuclear models.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Investigate the relativistic effect.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Obtain the precise limits of weak form factors. 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2. Low energy reaction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Study other halo system like </a:t>
            </a:r>
            <a:r>
              <a:rPr lang="en-US" altLang="ko-KR" baseline="30000">
                <a:solidFill>
                  <a:srgbClr val="ff0000"/>
                </a:solidFill>
              </a:rPr>
              <a:t>15</a:t>
            </a:r>
            <a:r>
              <a:rPr lang="en-US" altLang="ko-KR">
                <a:solidFill>
                  <a:srgbClr val="ff0000"/>
                </a:solidFill>
              </a:rPr>
              <a:t>C using CC method.</a:t>
            </a:r>
            <a:endParaRPr lang="en-US" altLang="ko-KR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Exploit continuum discretized coupled channel (CDCC) approach.</a:t>
            </a:r>
            <a:endParaRPr lang="en-US" altLang="ko-K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708920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0000"/>
                </a:solidFill>
              </a:rPr>
              <a:t>THANK YOU</a:t>
            </a:r>
            <a:endParaRPr lang="ko-KR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72589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>
          <a:xfrm>
            <a:off x="345076" y="1074792"/>
            <a:ext cx="1584689" cy="4187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en-US" altLang="ko-KR" sz="2200" b="1">
                <a:solidFill>
                  <a:srgbClr val="0066ff"/>
                </a:solidFill>
                <a:latin typeface="굴림"/>
                <a:ea typeface="굴림"/>
              </a:rPr>
              <a:t>Kinematics</a:t>
            </a:r>
            <a:endParaRPr kumimoji="1" lang="en-US" altLang="ko-KR" sz="2200" b="1">
              <a:solidFill>
                <a:srgbClr val="0066ff"/>
              </a:solidFill>
              <a:latin typeface="굴림"/>
              <a:ea typeface="굴림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>
          <a:xfrm>
            <a:off x="717550" y="13382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kumimoji="1" lang="el-GR" altLang="ko-KR" sz="1800">
              <a:latin typeface="굴림"/>
              <a:ea typeface="굴림"/>
            </a:endParaRPr>
          </a:p>
        </p:txBody>
      </p:sp>
      <p:grpSp>
        <p:nvGrpSpPr>
          <p:cNvPr id="6148" name="그룹 60"/>
          <p:cNvGrpSpPr/>
          <p:nvPr/>
        </p:nvGrpSpPr>
        <p:grpSpPr>
          <a:xfrm rot="0">
            <a:off x="323528" y="2420888"/>
            <a:ext cx="8188325" cy="4103687"/>
            <a:chOff x="468313" y="2470151"/>
            <a:chExt cx="8188324" cy="4103688"/>
          </a:xfrm>
        </p:grpSpPr>
        <p:sp>
          <p:nvSpPr>
            <p:cNvPr id="6153" name="Line 28"/>
            <p:cNvSpPr>
              <a:spLocks noChangeShapeType="1"/>
            </p:cNvSpPr>
            <p:nvPr/>
          </p:nvSpPr>
          <p:spPr>
            <a:xfrm>
              <a:off x="468313" y="6021388"/>
              <a:ext cx="5975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4" name="Line 29"/>
            <p:cNvSpPr>
              <a:spLocks noChangeShapeType="1"/>
            </p:cNvSpPr>
            <p:nvPr/>
          </p:nvSpPr>
          <p:spPr>
            <a:xfrm flipH="1">
              <a:off x="468313" y="3814763"/>
              <a:ext cx="1890712" cy="220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5" name="Line 30"/>
            <p:cNvSpPr>
              <a:spLocks noChangeShapeType="1"/>
            </p:cNvSpPr>
            <p:nvPr/>
          </p:nvSpPr>
          <p:spPr>
            <a:xfrm>
              <a:off x="7697788" y="3814763"/>
              <a:ext cx="349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6" name="Line 31"/>
            <p:cNvSpPr>
              <a:spLocks noChangeShapeType="1"/>
            </p:cNvSpPr>
            <p:nvPr/>
          </p:nvSpPr>
          <p:spPr>
            <a:xfrm>
              <a:off x="2311400" y="3814763"/>
              <a:ext cx="2168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7" name="Line 32"/>
            <p:cNvSpPr>
              <a:spLocks noChangeShapeType="1"/>
            </p:cNvSpPr>
            <p:nvPr/>
          </p:nvSpPr>
          <p:spPr>
            <a:xfrm>
              <a:off x="6089650" y="6021388"/>
              <a:ext cx="1412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8" name="Line 33"/>
            <p:cNvSpPr>
              <a:spLocks noChangeShapeType="1"/>
            </p:cNvSpPr>
            <p:nvPr/>
          </p:nvSpPr>
          <p:spPr>
            <a:xfrm>
              <a:off x="6159500" y="6021388"/>
              <a:ext cx="2809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59" name="Line 34"/>
            <p:cNvSpPr>
              <a:spLocks noChangeShapeType="1"/>
            </p:cNvSpPr>
            <p:nvPr/>
          </p:nvSpPr>
          <p:spPr>
            <a:xfrm>
              <a:off x="6369050" y="6021388"/>
              <a:ext cx="211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0" name="Line 35"/>
            <p:cNvSpPr>
              <a:spLocks noChangeShapeType="1"/>
            </p:cNvSpPr>
            <p:nvPr/>
          </p:nvSpPr>
          <p:spPr>
            <a:xfrm>
              <a:off x="6508750" y="6021388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1" name="Line 36"/>
            <p:cNvSpPr>
              <a:spLocks noChangeShapeType="1"/>
            </p:cNvSpPr>
            <p:nvPr/>
          </p:nvSpPr>
          <p:spPr>
            <a:xfrm flipH="1">
              <a:off x="6859588" y="3814763"/>
              <a:ext cx="1187450" cy="220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2" name="Line 37"/>
            <p:cNvSpPr>
              <a:spLocks noChangeShapeType="1"/>
            </p:cNvSpPr>
            <p:nvPr/>
          </p:nvSpPr>
          <p:spPr>
            <a:xfrm>
              <a:off x="5600700" y="3263901"/>
              <a:ext cx="2097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3" name="Line 38"/>
            <p:cNvSpPr>
              <a:spLocks noChangeShapeType="1"/>
            </p:cNvSpPr>
            <p:nvPr/>
          </p:nvSpPr>
          <p:spPr>
            <a:xfrm flipH="1">
              <a:off x="7138988" y="3263901"/>
              <a:ext cx="558800" cy="3309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4" name="Line 39"/>
            <p:cNvSpPr>
              <a:spLocks noChangeShapeType="1"/>
            </p:cNvSpPr>
            <p:nvPr/>
          </p:nvSpPr>
          <p:spPr>
            <a:xfrm flipH="1">
              <a:off x="7629525" y="3814763"/>
              <a:ext cx="138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>
            <a:xfrm flipH="1">
              <a:off x="4551363" y="6573838"/>
              <a:ext cx="2587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>
            <a:xfrm flipV="1">
              <a:off x="4551363" y="6021388"/>
              <a:ext cx="139700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7" name="Line 42"/>
            <p:cNvSpPr>
              <a:spLocks noChangeShapeType="1"/>
            </p:cNvSpPr>
            <p:nvPr/>
          </p:nvSpPr>
          <p:spPr>
            <a:xfrm flipH="1">
              <a:off x="5319713" y="3263901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8" name="Line 43"/>
            <p:cNvSpPr>
              <a:spLocks noChangeShapeType="1"/>
            </p:cNvSpPr>
            <p:nvPr/>
          </p:nvSpPr>
          <p:spPr>
            <a:xfrm flipH="1">
              <a:off x="4900613" y="3263901"/>
              <a:ext cx="419100" cy="1709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69" name="Line 44"/>
            <p:cNvSpPr>
              <a:spLocks noChangeShapeType="1"/>
            </p:cNvSpPr>
            <p:nvPr/>
          </p:nvSpPr>
          <p:spPr>
            <a:xfrm>
              <a:off x="4411663" y="3814763"/>
              <a:ext cx="769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0" name="Line 45"/>
            <p:cNvSpPr>
              <a:spLocks noChangeShapeType="1"/>
            </p:cNvSpPr>
            <p:nvPr/>
          </p:nvSpPr>
          <p:spPr>
            <a:xfrm flipH="1">
              <a:off x="8047038" y="3154363"/>
              <a:ext cx="420687" cy="66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1" name="Line 46"/>
            <p:cNvSpPr>
              <a:spLocks noChangeShapeType="1"/>
            </p:cNvSpPr>
            <p:nvPr/>
          </p:nvSpPr>
          <p:spPr>
            <a:xfrm>
              <a:off x="4900613" y="4973638"/>
              <a:ext cx="3497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2" name="Line 47"/>
            <p:cNvSpPr>
              <a:spLocks noChangeShapeType="1"/>
            </p:cNvSpPr>
            <p:nvPr/>
          </p:nvSpPr>
          <p:spPr>
            <a:xfrm flipV="1">
              <a:off x="4900613" y="2601913"/>
              <a:ext cx="0" cy="2316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3" name="Line 48"/>
            <p:cNvSpPr>
              <a:spLocks noChangeShapeType="1"/>
            </p:cNvSpPr>
            <p:nvPr/>
          </p:nvSpPr>
          <p:spPr>
            <a:xfrm flipV="1">
              <a:off x="4900613" y="3981451"/>
              <a:ext cx="1819275" cy="992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4" name="Line 49"/>
            <p:cNvSpPr>
              <a:spLocks noChangeShapeType="1"/>
            </p:cNvSpPr>
            <p:nvPr/>
          </p:nvSpPr>
          <p:spPr>
            <a:xfrm flipH="1">
              <a:off x="1962150" y="4973638"/>
              <a:ext cx="909637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5" name="Line 50"/>
            <p:cNvSpPr>
              <a:spLocks noChangeShapeType="1"/>
            </p:cNvSpPr>
            <p:nvPr/>
          </p:nvSpPr>
          <p:spPr>
            <a:xfrm flipH="1" flipV="1">
              <a:off x="2590800" y="4256088"/>
              <a:ext cx="280987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6" name="Line 51"/>
            <p:cNvSpPr>
              <a:spLocks noChangeShapeType="1"/>
            </p:cNvSpPr>
            <p:nvPr/>
          </p:nvSpPr>
          <p:spPr>
            <a:xfrm flipV="1">
              <a:off x="2871788" y="4311651"/>
              <a:ext cx="909637" cy="661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7" name="Oval 52"/>
            <p:cNvSpPr>
              <a:spLocks noChangeArrowheads="1"/>
            </p:cNvSpPr>
            <p:nvPr/>
          </p:nvSpPr>
          <p:spPr>
            <a:xfrm>
              <a:off x="4551363" y="4699001"/>
              <a:ext cx="768350" cy="5508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ko-KR" altLang="en-US" sz="1800">
                <a:latin typeface="굴림"/>
                <a:ea typeface="굴림"/>
              </a:endParaRPr>
            </a:p>
          </p:txBody>
        </p:sp>
        <p:sp>
          <p:nvSpPr>
            <p:cNvPr id="6178" name="Freeform 53"/>
            <p:cNvSpPr/>
            <p:nvPr/>
          </p:nvSpPr>
          <p:spPr>
            <a:xfrm>
              <a:off x="5353050" y="4743451"/>
              <a:ext cx="125412" cy="236538"/>
            </a:xfrm>
            <a:custGeom>
              <a:avLst/>
              <a:gdLst>
                <a:gd name="T0" fmla="*/ 0 w 82"/>
                <a:gd name="T1" fmla="*/ 0 h 194"/>
                <a:gd name="T2" fmla="*/ 2147483646 w 82"/>
                <a:gd name="T3" fmla="*/ 2147483646 h 194"/>
                <a:gd name="T4" fmla="*/ 0 60000 65536"/>
                <a:gd name="T5" fmla="*/ 0 60000 65536"/>
                <a:gd name="T6" fmla="*/ 0 w 82"/>
                <a:gd name="T7" fmla="*/ 0 h 194"/>
                <a:gd name="T8" fmla="*/ 82 w 82"/>
                <a:gd name="T9" fmla="*/ 194 h 194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94">
                  <a:moveTo>
                    <a:pt x="0" y="0"/>
                  </a:moveTo>
                  <a:cubicBezTo>
                    <a:pt x="82" y="29"/>
                    <a:pt x="73" y="122"/>
                    <a:pt x="73" y="1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79" name="Freeform 54"/>
            <p:cNvSpPr/>
            <p:nvPr/>
          </p:nvSpPr>
          <p:spPr>
            <a:xfrm>
              <a:off x="7519988" y="4271963"/>
              <a:ext cx="212725" cy="63500"/>
            </a:xfrm>
            <a:custGeom>
              <a:avLst/>
              <a:gdLst>
                <a:gd name="T0" fmla="*/ 0 w 137"/>
                <a:gd name="T1" fmla="*/ 2147483646 h 53"/>
                <a:gd name="T2" fmla="*/ 2147483646 w 137"/>
                <a:gd name="T3" fmla="*/ 0 h 53"/>
                <a:gd name="T4" fmla="*/ 2147483646 w 137"/>
                <a:gd name="T5" fmla="*/ 2147483646 h 53"/>
                <a:gd name="T6" fmla="*/ 2147483646 w 137"/>
                <a:gd name="T7" fmla="*/ 2147483646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53"/>
                <a:gd name="T14" fmla="*/ 137 w 137"/>
                <a:gd name="T15" fmla="*/ 53 h 5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53">
                  <a:moveTo>
                    <a:pt x="0" y="33"/>
                  </a:moveTo>
                  <a:cubicBezTo>
                    <a:pt x="17" y="17"/>
                    <a:pt x="24" y="7"/>
                    <a:pt x="47" y="0"/>
                  </a:cubicBezTo>
                  <a:cubicBezTo>
                    <a:pt x="102" y="8"/>
                    <a:pt x="79" y="14"/>
                    <a:pt x="121" y="26"/>
                  </a:cubicBezTo>
                  <a:cubicBezTo>
                    <a:pt x="137" y="43"/>
                    <a:pt x="134" y="34"/>
                    <a:pt x="134" y="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80" name="Freeform 55"/>
            <p:cNvSpPr/>
            <p:nvPr/>
          </p:nvSpPr>
          <p:spPr>
            <a:xfrm>
              <a:off x="2738438" y="4543426"/>
              <a:ext cx="539750" cy="115888"/>
            </a:xfrm>
            <a:custGeom>
              <a:avLst/>
              <a:gdLst>
                <a:gd name="T0" fmla="*/ 0 w 350"/>
                <a:gd name="T1" fmla="*/ 2147483646 h 95"/>
                <a:gd name="T2" fmla="*/ 2147483646 w 350"/>
                <a:gd name="T3" fmla="*/ 2147483646 h 95"/>
                <a:gd name="T4" fmla="*/ 2147483646 w 350"/>
                <a:gd name="T5" fmla="*/ 2147483646 h 95"/>
                <a:gd name="T6" fmla="*/ 2147483646 w 350"/>
                <a:gd name="T7" fmla="*/ 2147483646 h 95"/>
                <a:gd name="T8" fmla="*/ 2147483646 w 350"/>
                <a:gd name="T9" fmla="*/ 2147483646 h 95"/>
                <a:gd name="T10" fmla="*/ 2147483646 w 350"/>
                <a:gd name="T11" fmla="*/ 2147483646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95"/>
                <a:gd name="T20" fmla="*/ 350 w 350"/>
                <a:gd name="T21" fmla="*/ 95 h 95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95">
                  <a:moveTo>
                    <a:pt x="0" y="84"/>
                  </a:moveTo>
                  <a:cubicBezTo>
                    <a:pt x="19" y="57"/>
                    <a:pt x="9" y="46"/>
                    <a:pt x="40" y="37"/>
                  </a:cubicBezTo>
                  <a:cubicBezTo>
                    <a:pt x="77" y="0"/>
                    <a:pt x="141" y="6"/>
                    <a:pt x="188" y="3"/>
                  </a:cubicBezTo>
                  <a:cubicBezTo>
                    <a:pt x="222" y="8"/>
                    <a:pt x="259" y="8"/>
                    <a:pt x="288" y="30"/>
                  </a:cubicBezTo>
                  <a:cubicBezTo>
                    <a:pt x="305" y="43"/>
                    <a:pt x="313" y="65"/>
                    <a:pt x="328" y="77"/>
                  </a:cubicBezTo>
                  <a:cubicBezTo>
                    <a:pt x="350" y="95"/>
                    <a:pt x="348" y="74"/>
                    <a:pt x="348" y="9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81" name="Freeform 56"/>
            <p:cNvSpPr/>
            <p:nvPr/>
          </p:nvSpPr>
          <p:spPr>
            <a:xfrm>
              <a:off x="2871788" y="4752976"/>
              <a:ext cx="1328737" cy="349250"/>
            </a:xfrm>
            <a:custGeom>
              <a:avLst/>
              <a:gdLst>
                <a:gd name="T0" fmla="*/ 0 w 861"/>
                <a:gd name="T1" fmla="*/ 2147483646 h 287"/>
                <a:gd name="T2" fmla="*/ 2147483646 w 861"/>
                <a:gd name="T3" fmla="*/ 2147483646 h 287"/>
                <a:gd name="T4" fmla="*/ 2147483646 w 861"/>
                <a:gd name="T5" fmla="*/ 2147483646 h 287"/>
                <a:gd name="T6" fmla="*/ 2147483646 w 861"/>
                <a:gd name="T7" fmla="*/ 2147483646 h 287"/>
                <a:gd name="T8" fmla="*/ 2147483646 w 861"/>
                <a:gd name="T9" fmla="*/ 2147483646 h 287"/>
                <a:gd name="T10" fmla="*/ 2147483646 w 861"/>
                <a:gd name="T11" fmla="*/ 2147483646 h 287"/>
                <a:gd name="T12" fmla="*/ 2147483646 w 861"/>
                <a:gd name="T13" fmla="*/ 2147483646 h 287"/>
                <a:gd name="T14" fmla="*/ 2147483646 w 861"/>
                <a:gd name="T15" fmla="*/ 2147483646 h 287"/>
                <a:gd name="T16" fmla="*/ 2147483646 w 861"/>
                <a:gd name="T17" fmla="*/ 214748364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1"/>
                <a:gd name="T28" fmla="*/ 0 h 287"/>
                <a:gd name="T29" fmla="*/ 861 w 861"/>
                <a:gd name="T30" fmla="*/ 287 h 287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1" h="287">
                  <a:moveTo>
                    <a:pt x="0" y="196"/>
                  </a:moveTo>
                  <a:cubicBezTo>
                    <a:pt x="30" y="98"/>
                    <a:pt x="60" y="0"/>
                    <a:pt x="90" y="15"/>
                  </a:cubicBezTo>
                  <a:cubicBezTo>
                    <a:pt x="120" y="30"/>
                    <a:pt x="143" y="287"/>
                    <a:pt x="181" y="287"/>
                  </a:cubicBezTo>
                  <a:cubicBezTo>
                    <a:pt x="219" y="287"/>
                    <a:pt x="279" y="15"/>
                    <a:pt x="317" y="15"/>
                  </a:cubicBezTo>
                  <a:cubicBezTo>
                    <a:pt x="355" y="15"/>
                    <a:pt x="370" y="287"/>
                    <a:pt x="408" y="287"/>
                  </a:cubicBezTo>
                  <a:cubicBezTo>
                    <a:pt x="446" y="287"/>
                    <a:pt x="506" y="15"/>
                    <a:pt x="544" y="15"/>
                  </a:cubicBezTo>
                  <a:cubicBezTo>
                    <a:pt x="582" y="15"/>
                    <a:pt x="597" y="287"/>
                    <a:pt x="635" y="287"/>
                  </a:cubicBezTo>
                  <a:cubicBezTo>
                    <a:pt x="673" y="287"/>
                    <a:pt x="733" y="30"/>
                    <a:pt x="771" y="15"/>
                  </a:cubicBezTo>
                  <a:cubicBezTo>
                    <a:pt x="809" y="0"/>
                    <a:pt x="846" y="166"/>
                    <a:pt x="861" y="19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82" name="Line 57"/>
            <p:cNvSpPr>
              <a:spLocks noChangeShapeType="1"/>
            </p:cNvSpPr>
            <p:nvPr/>
          </p:nvSpPr>
          <p:spPr>
            <a:xfrm>
              <a:off x="4200525" y="4973638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83" name="Text Box 58"/>
            <p:cNvSpPr txBox="1">
              <a:spLocks noChangeArrowheads="1"/>
            </p:cNvSpPr>
            <p:nvPr/>
          </p:nvSpPr>
          <p:spPr>
            <a:xfrm>
              <a:off x="8286750" y="2838451"/>
              <a:ext cx="379098" cy="447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굴림"/>
                  <a:ea typeface="굴림"/>
                </a:rPr>
                <a:t>X</a:t>
              </a:r>
              <a:endParaRPr kumimoji="1" lang="en-US" altLang="ko-KR" sz="2400" b="1">
                <a:latin typeface="굴림"/>
                <a:ea typeface="굴림"/>
              </a:endParaRPr>
            </a:p>
          </p:txBody>
        </p:sp>
        <p:sp>
          <p:nvSpPr>
            <p:cNvPr id="6184" name="Text Box 59"/>
            <p:cNvSpPr txBox="1">
              <a:spLocks noChangeArrowheads="1"/>
            </p:cNvSpPr>
            <p:nvPr/>
          </p:nvSpPr>
          <p:spPr>
            <a:xfrm>
              <a:off x="4521199" y="2470151"/>
              <a:ext cx="454024" cy="4442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굴림"/>
                  <a:ea typeface="굴림"/>
                </a:rPr>
                <a:t>Y</a:t>
              </a:r>
              <a:endParaRPr kumimoji="1" lang="en-US" altLang="ko-KR" sz="2400" b="1">
                <a:latin typeface="굴림"/>
                <a:ea typeface="굴림"/>
              </a:endParaRPr>
            </a:p>
          </p:txBody>
        </p:sp>
        <p:sp>
          <p:nvSpPr>
            <p:cNvPr id="6185" name="Text Box 60"/>
            <p:cNvSpPr txBox="1">
              <a:spLocks noChangeArrowheads="1"/>
            </p:cNvSpPr>
            <p:nvPr/>
          </p:nvSpPr>
          <p:spPr>
            <a:xfrm>
              <a:off x="8208962" y="4959350"/>
              <a:ext cx="380686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굴림"/>
                  <a:ea typeface="굴림"/>
                </a:rPr>
                <a:t>Z</a:t>
              </a:r>
              <a:endParaRPr kumimoji="1" lang="en-US" altLang="ko-KR" sz="2400" b="1">
                <a:latin typeface="굴림"/>
                <a:ea typeface="굴림"/>
              </a:endParaRPr>
            </a:p>
          </p:txBody>
        </p:sp>
        <p:sp>
          <p:nvSpPr>
            <p:cNvPr id="6186" name="Text Box 61"/>
            <p:cNvSpPr txBox="1">
              <a:spLocks noChangeArrowheads="1"/>
            </p:cNvSpPr>
            <p:nvPr/>
          </p:nvSpPr>
          <p:spPr>
            <a:xfrm>
              <a:off x="6683375" y="3868737"/>
              <a:ext cx="401322" cy="4458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굴림"/>
                  <a:ea typeface="굴림"/>
                </a:rPr>
                <a:t>N</a:t>
              </a:r>
              <a:endParaRPr kumimoji="1" lang="en-US" altLang="ko-KR" sz="2400" b="1">
                <a:latin typeface="굴림"/>
                <a:ea typeface="굴림"/>
              </a:endParaRPr>
            </a:p>
          </p:txBody>
        </p:sp>
        <p:sp>
          <p:nvSpPr>
            <p:cNvPr id="6187" name="Text Box 62"/>
            <p:cNvSpPr txBox="1">
              <a:spLocks noChangeArrowheads="1"/>
            </p:cNvSpPr>
            <p:nvPr/>
          </p:nvSpPr>
          <p:spPr>
            <a:xfrm>
              <a:off x="1941512" y="5403851"/>
              <a:ext cx="285436" cy="444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Script MT Bold"/>
                  <a:ea typeface="굴림"/>
                </a:rPr>
                <a:t>l</a:t>
              </a:r>
              <a:endParaRPr kumimoji="1" lang="en-US" altLang="ko-KR" sz="2400" b="1" baseline="-25000">
                <a:latin typeface="굴림"/>
                <a:ea typeface="굴림"/>
              </a:endParaRPr>
            </a:p>
          </p:txBody>
        </p:sp>
        <p:sp>
          <p:nvSpPr>
            <p:cNvPr id="6188" name="Text Box 63"/>
            <p:cNvSpPr txBox="1">
              <a:spLocks noChangeArrowheads="1"/>
            </p:cNvSpPr>
            <p:nvPr/>
          </p:nvSpPr>
          <p:spPr>
            <a:xfrm>
              <a:off x="2305240" y="4049712"/>
              <a:ext cx="369383" cy="4458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Script MT Bold"/>
                  <a:ea typeface="MingLiU"/>
                </a:rPr>
                <a:t>l</a:t>
              </a:r>
              <a:r>
                <a:rPr kumimoji="1" lang="en-US" altLang="ko-KR" sz="2400" b="1">
                  <a:latin typeface="Calibri"/>
                  <a:ea typeface="MingLiU"/>
                </a:rPr>
                <a:t>’</a:t>
              </a:r>
              <a:endParaRPr kumimoji="1" lang="en-US" altLang="ko-KR" sz="2400" b="1" baseline="-25000">
                <a:latin typeface="Harlow Solid Italic"/>
                <a:ea typeface="굴림"/>
              </a:endParaRPr>
            </a:p>
          </p:txBody>
        </p:sp>
        <p:sp>
          <p:nvSpPr>
            <p:cNvPr id="6189" name="Text Box 64"/>
            <p:cNvSpPr txBox="1">
              <a:spLocks noChangeArrowheads="1"/>
            </p:cNvSpPr>
            <p:nvPr/>
          </p:nvSpPr>
          <p:spPr>
            <a:xfrm>
              <a:off x="4556124" y="5287963"/>
              <a:ext cx="792161" cy="366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1800" b="1">
                  <a:latin typeface="굴림"/>
                  <a:ea typeface="굴림"/>
                </a:rPr>
                <a:t>target</a:t>
              </a:r>
              <a:endParaRPr kumimoji="1" lang="en-US" altLang="ko-KR" sz="1800" b="1">
                <a:latin typeface="굴림"/>
                <a:ea typeface="굴림"/>
              </a:endParaRPr>
            </a:p>
          </p:txBody>
        </p:sp>
        <p:sp>
          <p:nvSpPr>
            <p:cNvPr id="6190" name="Text Box 65"/>
            <p:cNvSpPr txBox="1">
              <a:spLocks noChangeArrowheads="1"/>
            </p:cNvSpPr>
            <p:nvPr/>
          </p:nvSpPr>
          <p:spPr>
            <a:xfrm>
              <a:off x="7537450" y="3860800"/>
              <a:ext cx="347347" cy="444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Symbol"/>
                  <a:ea typeface="굴림"/>
                </a:rPr>
                <a:t>f</a:t>
              </a:r>
              <a:endParaRPr kumimoji="1" lang="en-US" altLang="ko-KR" sz="2400" b="1">
                <a:latin typeface="Symbol"/>
                <a:ea typeface="굴림"/>
              </a:endParaRPr>
            </a:p>
          </p:txBody>
        </p:sp>
        <p:sp>
          <p:nvSpPr>
            <p:cNvPr id="6191" name="Text Box 66"/>
            <p:cNvSpPr txBox="1">
              <a:spLocks noChangeArrowheads="1"/>
            </p:cNvSpPr>
            <p:nvPr/>
          </p:nvSpPr>
          <p:spPr>
            <a:xfrm>
              <a:off x="5527674" y="4589462"/>
              <a:ext cx="347349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Symbol"/>
                  <a:ea typeface="굴림"/>
                </a:rPr>
                <a:t>q</a:t>
              </a:r>
              <a:endParaRPr kumimoji="1" lang="en-US" altLang="ko-KR" sz="2400" b="1">
                <a:latin typeface="Symbol"/>
                <a:ea typeface="굴림"/>
              </a:endParaRPr>
            </a:p>
          </p:txBody>
        </p:sp>
        <p:sp>
          <p:nvSpPr>
            <p:cNvPr id="6192" name="Text Box 67"/>
            <p:cNvSpPr txBox="1">
              <a:spLocks noChangeArrowheads="1"/>
            </p:cNvSpPr>
            <p:nvPr/>
          </p:nvSpPr>
          <p:spPr>
            <a:xfrm>
              <a:off x="2800349" y="4171950"/>
              <a:ext cx="417199" cy="4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400" b="1">
                  <a:latin typeface="Symbol"/>
                  <a:ea typeface="굴림"/>
                </a:rPr>
                <a:t>q</a:t>
              </a:r>
              <a:r>
                <a:rPr kumimoji="1" lang="en-US" altLang="ko-KR" sz="1200" b="1">
                  <a:latin typeface="Forte"/>
                  <a:ea typeface="굴림"/>
                </a:rPr>
                <a:t>l</a:t>
              </a:r>
              <a:endParaRPr kumimoji="1" lang="en-US" altLang="ko-KR" sz="1200" b="1" baseline="-25000">
                <a:latin typeface="Forte"/>
                <a:ea typeface="굴림"/>
              </a:endParaRPr>
            </a:p>
          </p:txBody>
        </p:sp>
        <p:sp>
          <p:nvSpPr>
            <p:cNvPr id="6193" name="Text Box 68"/>
            <p:cNvSpPr txBox="1">
              <a:spLocks noChangeArrowheads="1"/>
            </p:cNvSpPr>
            <p:nvPr/>
          </p:nvSpPr>
          <p:spPr>
            <a:xfrm>
              <a:off x="3014662" y="5151438"/>
              <a:ext cx="917261" cy="396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000" b="1">
                  <a:latin typeface="Symbol"/>
                  <a:ea typeface="굴림"/>
                </a:rPr>
                <a:t>(w,</a:t>
              </a:r>
              <a:r>
                <a:rPr kumimoji="1" lang="en-US" altLang="ko-KR" sz="2000" b="1">
                  <a:latin typeface="굴림"/>
                  <a:ea typeface="굴림"/>
                </a:rPr>
                <a:t> q )</a:t>
              </a:r>
              <a:endParaRPr kumimoji="1" lang="en-US" altLang="ko-KR" sz="2000" b="1">
                <a:latin typeface="Symbol"/>
                <a:ea typeface="굴림"/>
              </a:endParaRPr>
            </a:p>
          </p:txBody>
        </p:sp>
        <p:sp>
          <p:nvSpPr>
            <p:cNvPr id="6194" name="Line 69"/>
            <p:cNvSpPr>
              <a:spLocks noChangeShapeType="1"/>
            </p:cNvSpPr>
            <p:nvPr/>
          </p:nvSpPr>
          <p:spPr>
            <a:xfrm>
              <a:off x="3502025" y="5249863"/>
              <a:ext cx="209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6195" name="Text Box 70"/>
            <p:cNvSpPr txBox="1">
              <a:spLocks noChangeArrowheads="1"/>
            </p:cNvSpPr>
            <p:nvPr/>
          </p:nvSpPr>
          <p:spPr>
            <a:xfrm>
              <a:off x="2665412" y="3811587"/>
              <a:ext cx="1883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1800" b="1">
                  <a:latin typeface="굴림"/>
                  <a:ea typeface="굴림"/>
                </a:rPr>
                <a:t>scattering plane</a:t>
              </a:r>
              <a:endParaRPr kumimoji="1" lang="en-US" altLang="ko-KR" sz="1800" b="1">
                <a:latin typeface="굴림"/>
                <a:ea typeface="굴림"/>
              </a:endParaRPr>
            </a:p>
          </p:txBody>
        </p:sp>
        <p:sp>
          <p:nvSpPr>
            <p:cNvPr id="6196" name="Text Box 71"/>
            <p:cNvSpPr txBox="1">
              <a:spLocks noChangeArrowheads="1"/>
            </p:cNvSpPr>
            <p:nvPr/>
          </p:nvSpPr>
          <p:spPr>
            <a:xfrm>
              <a:off x="5700712" y="3371850"/>
              <a:ext cx="16795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1800" b="1">
                  <a:latin typeface="굴림"/>
                  <a:ea typeface="굴림"/>
                </a:rPr>
                <a:t>reaction plane</a:t>
              </a:r>
              <a:endParaRPr kumimoji="1" lang="en-US" altLang="ko-KR" sz="1800" b="1">
                <a:latin typeface="굴림"/>
                <a:ea typeface="굴림"/>
              </a:endParaRPr>
            </a:p>
          </p:txBody>
        </p:sp>
      </p:grpSp>
      <p:grpSp>
        <p:nvGrpSpPr>
          <p:cNvPr id="6149" name="그룹 59"/>
          <p:cNvGrpSpPr/>
          <p:nvPr/>
        </p:nvGrpSpPr>
        <p:grpSpPr>
          <a:xfrm rot="0">
            <a:off x="639441" y="1785119"/>
            <a:ext cx="4694237" cy="633412"/>
            <a:chOff x="642910" y="1857364"/>
            <a:chExt cx="4694237" cy="633425"/>
          </a:xfrm>
        </p:grpSpPr>
        <p:sp>
          <p:nvSpPr>
            <p:cNvPr id="6150" name="Text Box 82"/>
            <p:cNvSpPr txBox="1">
              <a:spLocks noChangeArrowheads="1"/>
            </p:cNvSpPr>
            <p:nvPr/>
          </p:nvSpPr>
          <p:spPr>
            <a:xfrm>
              <a:off x="642910" y="1857364"/>
              <a:ext cx="4694237" cy="4572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1800">
                  <a:latin typeface="Symbol"/>
                  <a:ea typeface="굴림"/>
                </a:rPr>
                <a:t> </a:t>
              </a:r>
              <a:r>
                <a:rPr kumimoji="1" lang="en-US" altLang="ko-KR" sz="2400" b="1">
                  <a:latin typeface="Script MT Bold"/>
                  <a:ea typeface="굴림"/>
                </a:rPr>
                <a:t>l</a:t>
              </a:r>
              <a:r>
                <a:rPr kumimoji="1" lang="en-US" altLang="ko-KR" sz="2400" b="1">
                  <a:latin typeface="Symbol"/>
                  <a:ea typeface="굴림"/>
                </a:rPr>
                <a:t> + A             </a:t>
              </a:r>
              <a:r>
                <a:rPr kumimoji="1" lang="en-US" altLang="ko-KR" sz="2400" b="1">
                  <a:latin typeface="Forte"/>
                  <a:ea typeface="MingLiU"/>
                </a:rPr>
                <a:t> </a:t>
              </a:r>
              <a:r>
                <a:rPr kumimoji="1" lang="en-US" altLang="ko-KR" sz="2400" b="1">
                  <a:latin typeface="Script MT Bold"/>
                  <a:ea typeface="MingLiU"/>
                </a:rPr>
                <a:t>l</a:t>
              </a:r>
              <a:r>
                <a:rPr kumimoji="1" lang="en-US" altLang="ko-KR" sz="2400" b="1">
                  <a:latin typeface="Calibri"/>
                  <a:ea typeface="MingLiU"/>
                </a:rPr>
                <a:t>’</a:t>
              </a:r>
              <a:r>
                <a:rPr kumimoji="1" lang="en-US" altLang="ko-KR" sz="2400" b="1">
                  <a:latin typeface="Symbol"/>
                  <a:ea typeface="굴림"/>
                </a:rPr>
                <a:t>+ N + (A-1)</a:t>
              </a:r>
              <a:endParaRPr kumimoji="1" lang="en-US" altLang="ko-KR" sz="2400" b="1">
                <a:latin typeface="Symbol"/>
                <a:ea typeface="굴림"/>
              </a:endParaRPr>
            </a:p>
          </p:txBody>
        </p:sp>
        <p:sp>
          <p:nvSpPr>
            <p:cNvPr id="6151" name="Text Box 80"/>
            <p:cNvSpPr txBox="1">
              <a:spLocks noChangeArrowheads="1"/>
            </p:cNvSpPr>
            <p:nvPr/>
          </p:nvSpPr>
          <p:spPr>
            <a:xfrm>
              <a:off x="709613" y="2124076"/>
              <a:ext cx="184150" cy="3667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/>
                <a:buChar char="•"/>
                <a:defRPr sz="13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el-GR" altLang="ko-KR" sz="1800">
                <a:latin typeface="굴림"/>
                <a:ea typeface="굴림"/>
              </a:endParaRPr>
            </a:p>
          </p:txBody>
        </p:sp>
        <p:sp>
          <p:nvSpPr>
            <p:cNvPr id="6152" name="Line 83"/>
            <p:cNvSpPr>
              <a:spLocks noChangeShapeType="1"/>
            </p:cNvSpPr>
            <p:nvPr/>
          </p:nvSpPr>
          <p:spPr>
            <a:xfrm>
              <a:off x="1615610" y="2106549"/>
              <a:ext cx="8175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690" y="127243"/>
            <a:ext cx="3104924" cy="451877"/>
          </a:xfrm>
          <a:prstGeom prst="rect">
            <a:avLst/>
          </a:prstGeom>
          <a:solidFill>
            <a:srgbClr val="99ff66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/>
              <a:t>1. Lepton scattering</a:t>
            </a:r>
            <a:endParaRPr lang="en-US" altLang="ko-KR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>
          <a:xfrm>
            <a:off x="206513" y="1988840"/>
            <a:ext cx="3761602" cy="45184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en-US" altLang="ko-KR" sz="2400">
                <a:solidFill>
                  <a:srgbClr val="ff0000"/>
                </a:solidFill>
                <a:latin typeface="굴림"/>
                <a:ea typeface="굴림"/>
              </a:rPr>
              <a:t>Inclusive </a:t>
            </a:r>
            <a:r>
              <a:rPr kumimoji="1" lang="en-US" altLang="ko-KR" sz="2400" i="1">
                <a:solidFill>
                  <a:srgbClr val="ff0000"/>
                </a:solidFill>
                <a:latin typeface="굴림"/>
                <a:ea typeface="굴림"/>
              </a:rPr>
              <a:t>(e,e’)</a:t>
            </a:r>
            <a:r>
              <a:rPr kumimoji="1" lang="en-US" altLang="ko-KR" sz="2400">
                <a:solidFill>
                  <a:srgbClr val="ff0000"/>
                </a:solidFill>
                <a:latin typeface="굴림"/>
                <a:ea typeface="굴림"/>
              </a:rPr>
              <a:t> reaction :</a:t>
            </a:r>
            <a:endParaRPr kumimoji="1" lang="en-US" altLang="ko-KR" sz="2400">
              <a:solidFill>
                <a:srgbClr val="ff0000"/>
              </a:solidFill>
              <a:latin typeface="굴림"/>
              <a:ea typeface="굴림"/>
            </a:endParaRPr>
          </a:p>
        </p:txBody>
      </p:sp>
      <p:grpSp>
        <p:nvGrpSpPr>
          <p:cNvPr id="8196" name="그룹 6"/>
          <p:cNvGrpSpPr/>
          <p:nvPr/>
        </p:nvGrpSpPr>
        <p:grpSpPr>
          <a:xfrm rot="0">
            <a:off x="172938" y="476672"/>
            <a:ext cx="6991350" cy="1509712"/>
            <a:chOff x="500034" y="2285992"/>
            <a:chExt cx="6991350" cy="1509145"/>
          </a:xfrm>
        </p:grpSpPr>
        <p:pic>
          <p:nvPicPr>
            <p:cNvPr id="8203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00034" y="2285992"/>
              <a:ext cx="6991350" cy="100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082687" y="3137912"/>
              <a:ext cx="4552950" cy="657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97" name="TextBox 2"/>
          <p:cNvSpPr txBox="1">
            <a:spLocks noChangeArrowheads="1"/>
          </p:cNvSpPr>
          <p:nvPr/>
        </p:nvSpPr>
        <p:spPr>
          <a:xfrm>
            <a:off x="179512" y="73198"/>
            <a:ext cx="4026728" cy="45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/>
              <a:buChar char="•"/>
              <a:defRPr sz="13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en-US" altLang="ko-KR" sz="2400">
                <a:solidFill>
                  <a:srgbClr val="ff0000"/>
                </a:solidFill>
                <a:latin typeface="굴림"/>
                <a:ea typeface="굴림"/>
              </a:rPr>
              <a:t>Exclusive </a:t>
            </a:r>
            <a:r>
              <a:rPr kumimoji="1" lang="en-US" altLang="ko-KR" sz="2400" i="1">
                <a:solidFill>
                  <a:srgbClr val="ff0000"/>
                </a:solidFill>
                <a:latin typeface="굴림"/>
                <a:ea typeface="굴림"/>
              </a:rPr>
              <a:t>(e,e’p) </a:t>
            </a:r>
            <a:r>
              <a:rPr kumimoji="1" lang="en-US" altLang="ko-KR" sz="2400">
                <a:solidFill>
                  <a:srgbClr val="ff0000"/>
                </a:solidFill>
                <a:latin typeface="굴림"/>
                <a:ea typeface="굴림"/>
              </a:rPr>
              <a:t>reaction :</a:t>
            </a:r>
            <a:endParaRPr kumimoji="1" lang="en-US" altLang="ko-KR" sz="2400">
              <a:solidFill>
                <a:srgbClr val="ff0000"/>
              </a:solidFill>
              <a:latin typeface="굴림"/>
              <a:ea typeface="굴림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9512" y="2447925"/>
            <a:ext cx="65341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05" name=""/>
          <p:cNvSpPr txBox="1"/>
          <p:nvPr/>
        </p:nvSpPr>
        <p:spPr>
          <a:xfrm>
            <a:off x="179512" y="3717032"/>
            <a:ext cx="4032448" cy="4530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400">
                <a:solidFill>
                  <a:srgbClr val="ff0000"/>
                </a:solidFill>
                <a:latin typeface="굴림"/>
                <a:ea typeface="굴림"/>
              </a:rPr>
              <a:t>Inclusive </a:t>
            </a:r>
            <a:r>
              <a:rPr lang="en-US" altLang="ko-KR" sz="2400" i="1">
                <a:solidFill>
                  <a:srgbClr val="ff0000"/>
                </a:solidFill>
                <a:latin typeface="Symbol"/>
                <a:sym typeface="Symbol"/>
              </a:rPr>
              <a:t>n-A</a:t>
            </a:r>
            <a:r>
              <a:rPr lang="en-US" altLang="ko-KR" sz="2400">
                <a:solidFill>
                  <a:srgbClr val="ff0000"/>
                </a:solidFill>
              </a:rPr>
              <a:t> </a:t>
            </a:r>
            <a:r>
              <a:rPr lang="en-US" altLang="ko-KR" sz="2400">
                <a:solidFill>
                  <a:srgbClr val="ff0000"/>
                </a:solidFill>
                <a:latin typeface="굴림"/>
                <a:ea typeface="굴림"/>
              </a:rPr>
              <a:t>scattering : </a:t>
            </a:r>
            <a:endParaRPr lang="en-US" altLang="ko-KR" sz="2400">
              <a:solidFill>
                <a:srgbClr val="ff0000"/>
              </a:solidFill>
              <a:latin typeface="굴림"/>
              <a:ea typeface="굴림"/>
            </a:endParaRPr>
          </a:p>
        </p:txBody>
      </p:sp>
      <p:pic>
        <p:nvPicPr>
          <p:cNvPr id="8206" name="Picture 20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0103" y="4221088"/>
            <a:ext cx="6848161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179512" y="692696"/>
            <a:ext cx="8136904" cy="3461459"/>
            <a:chOff x="179512" y="44624"/>
            <a:chExt cx="8136904" cy="3485035"/>
          </a:xfrm>
        </p:grpSpPr>
        <p:pic>
          <p:nvPicPr>
            <p:cNvPr id="11267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68099" y="681669"/>
              <a:ext cx="3439805" cy="764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8" name="TextBox 3"/>
            <p:cNvSpPr txBox="1">
              <a:spLocks noChangeArrowheads="1"/>
            </p:cNvSpPr>
            <p:nvPr/>
          </p:nvSpPr>
          <p:spPr>
            <a:xfrm>
              <a:off x="179512" y="44623"/>
              <a:ext cx="8136904" cy="758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200" b="1">
                  <a:latin typeface="굴림"/>
                  <a:ea typeface="굴림"/>
                </a:rPr>
                <a:t>Reduced cross section :</a:t>
              </a:r>
              <a:endParaRPr kumimoji="1" lang="en-US" altLang="ko-KR" sz="2200" b="1">
                <a:latin typeface="굴림"/>
                <a:ea typeface="굴림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ko-KR" sz="2200" b="1">
                  <a:latin typeface="굴림"/>
                  <a:ea typeface="굴림"/>
                </a:rPr>
                <a:t> </a:t>
              </a:r>
              <a:r>
                <a:rPr kumimoji="1" lang="en-US" altLang="ko-KR" sz="1800" b="1">
                  <a:latin typeface="굴림"/>
                  <a:ea typeface="굴림"/>
                </a:rPr>
                <a:t>extracted the off-shell electron-nucleon cross section</a:t>
              </a:r>
              <a:endParaRPr kumimoji="1" lang="ko-KR" altLang="en-US" sz="1800" b="1">
                <a:latin typeface="굴림"/>
                <a:ea typeface="굴림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71" name="TextBox 4"/>
                <p:cNvSpPr txBox="1">
                  <a:spLocks noChangeArrowheads="1"/>
                </p:cNvSpPr>
                <p:nvPr/>
              </p:nvSpPr>
              <p:spPr>
                <a:xfrm>
                  <a:off x="268099" y="1391537"/>
                  <a:ext cx="4943918" cy="3718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 xmlns:m="http://schemas.openxmlformats.org/officeDocument/2006/math">
                    <m:oMathPara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ko-KR" sz="1800" b="1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  <a:ea typeface="굴림" panose="20" pitchFamily="50" charset="-127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ko-K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2147483647" pitchFamily="18" charset="0"/>
                                    <a:ea typeface="굴림" panose="20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2147483647" pitchFamily="18" charset="0"/>
                                    <a:ea typeface="굴림" panose="20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kumimoji="1" lang="en-US" altLang="ko-K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2147483647" pitchFamily="18" charset="0"/>
                                    <a:ea typeface="굴림" panose="20" pitchFamily="50" charset="-127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  <m:r>
                          <a:rPr kumimoji="1" lang="en-US" altLang="ko-KR" sz="1800" b="1" i="1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  <a:ea typeface="굴림" panose="20" pitchFamily="50" charset="-127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1" lang="en-US" altLang="ko-KR" sz="1800" b="1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  <a:ea typeface="굴림" panose="20" pitchFamily="50" charset="-127"/>
                              </a:rPr>
                            </m:ctrlPr>
                          </m:accPr>
                          <m:e>
                            <m:r>
                              <a:rPr kumimoji="1" lang="en-US" altLang="ko-KR" sz="1800" b="1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  <a:ea typeface="굴림" panose="20" pitchFamily="50" charset="-127"/>
                              </a:rPr>
                              <m:t>𝒑</m:t>
                            </m:r>
                          </m:e>
                        </m:acc>
                        <m:r>
                          <a:rPr kumimoji="1" lang="en-US" altLang="ko-KR" sz="1800" b="1" i="1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  <a:ea typeface="굴림" panose="20" pitchFamily="50" charset="-127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1" lang="en-US" altLang="ko-KR" sz="1800" b="1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  <a:ea typeface="굴림" panose="20" pitchFamily="50" charset="-127"/>
                              </a:rPr>
                            </m:ctrlPr>
                          </m:accPr>
                          <m:e>
                            <m:r>
                              <a:rPr kumimoji="1" lang="en-US" altLang="ko-KR" sz="1800" b="1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  <a:ea typeface="굴림" panose="20" pitchFamily="50" charset="-127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11271" name=""/>
                <p:cNvSpPr txBox="1"/>
                <p:nvPr/>
              </p:nvSpPr>
              <p:spPr>
                <a:xfrm>
                  <a:off x="268099" y="1391537"/>
                  <a:ext cx="4943918" cy="3718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1520" y="1763384"/>
                  <a:ext cx="6747488" cy="1766275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14:m xmlns:m="http://schemas.openxmlformats.org/officeDocument/2006/math">
                    <m:oMathPara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  <m:t>𝑝</m:t>
                            </m:r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  <m:t xml:space="preserve"> </m:t>
                            </m:r>
                          </m:e>
                        </m:acc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</a:rPr>
                          <m:t>||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</a:p>
                <a:p>
                  <a14:m xmlns:m="http://schemas.openxmlformats.org/officeDocument/2006/math">
                    <m:oMathPara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ko-KR" i="1" smtClean="0">
                                <a:latin typeface="Cambria Math" panose="2147483647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2147483647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</a:p>
                <a:p>
                  <a14:m xmlns:m="http://schemas.openxmlformats.org/officeDocument/2006/math">
                    <m:oMathPara>
                      <m:oMath xmlns:m="http://schemas.openxmlformats.org/officeDocument/2006/math">
                        <m:r>
                          <a:rPr lang="en-US" altLang="ko-KR" b="0" i="0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</a:rPr>
                          <m:t>|=|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2147483647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2147483647" pitchFamily="18" charset="0"/>
                          </a:rPr>
                          <m:t>|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2" name=""/>
                <p:cNvSpPr txBox="1"/>
                <p:nvPr/>
              </p:nvSpPr>
              <p:spPr>
                <a:xfrm>
                  <a:off x="251520" y="1763384"/>
                  <a:ext cx="6747488" cy="17662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</p:sp>
          </mc:Fallback>
        </mc:AlternateContent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4327351"/>
            <a:ext cx="4619625" cy="248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532927"/>
            <a:ext cx="4338449" cy="11801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/>
              <a:t>HS : relativistic mean field (</a:t>
            </a:r>
            <a:r>
              <a:rPr lang="en-US" altLang="ko-KR">
                <a:latin typeface="Symbol"/>
              </a:rPr>
              <a:t>s-w</a:t>
            </a:r>
            <a:r>
              <a:rPr lang="en-US" altLang="ko-KR"/>
              <a:t> model) </a:t>
            </a:r>
            <a:endParaRPr lang="en-US" altLang="ko-KR"/>
          </a:p>
          <a:p>
            <a:pPr lvl="0">
              <a:defRPr/>
            </a:pPr>
            <a:r>
              <a:rPr lang="en-US" altLang="ko-KR">
                <a:latin typeface="+mn-lt"/>
              </a:rPr>
              <a:t>NL : non-linear </a:t>
            </a:r>
            <a:r>
              <a:rPr lang="en-US" altLang="ko-KR">
                <a:latin typeface="Symbol"/>
              </a:rPr>
              <a:t>s</a:t>
            </a:r>
            <a:r>
              <a:rPr lang="en-US" altLang="ko-KR">
                <a:latin typeface="+mn-lt"/>
              </a:rPr>
              <a:t> model </a:t>
            </a:r>
            <a:endParaRPr lang="en-US" altLang="ko-KR">
              <a:latin typeface="+mn-lt"/>
            </a:endParaRPr>
          </a:p>
          <a:p>
            <a:pPr lvl="0">
              <a:defRPr/>
            </a:pPr>
            <a:r>
              <a:rPr lang="en-US" altLang="ko-KR">
                <a:latin typeface="+mn-lt"/>
              </a:rPr>
              <a:t>QMC : quark meson coupling model</a:t>
            </a:r>
            <a:endParaRPr lang="en-US" altLang="ko-KR">
              <a:latin typeface="+mn-lt"/>
            </a:endParaRPr>
          </a:p>
          <a:p>
            <a:pPr lvl="0">
              <a:defRPr/>
            </a:pPr>
            <a:r>
              <a:rPr lang="en-US" altLang="ko-KR">
                <a:latin typeface="+mn-lt"/>
              </a:rPr>
              <a:t>CQMC : chiral QMC </a:t>
            </a:r>
            <a:endParaRPr lang="ko-KR" altLang="en-US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05" y="140379"/>
            <a:ext cx="3928209" cy="44826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/>
              <a:t>A. Exclusive </a:t>
            </a:r>
            <a:r>
              <a:rPr lang="en-US" altLang="ko-KR" sz="2400" i="1"/>
              <a:t>(e,e’p) </a:t>
            </a:r>
            <a:r>
              <a:rPr lang="en-US" altLang="ko-KR" sz="2400"/>
              <a:t>reaction</a:t>
            </a:r>
            <a:endParaRPr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8796"/>
            <a:ext cx="6352679" cy="285422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1" y="3573016"/>
            <a:ext cx="6232746" cy="318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230425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3366FF"/>
                </a:solidFill>
              </a:rPr>
              <a:t>p</a:t>
            </a:r>
            <a:r>
              <a:rPr lang="en-US" altLang="ko-KR" dirty="0" smtClean="0">
                <a:solidFill>
                  <a:srgbClr val="3366FF"/>
                </a:solidFill>
              </a:rPr>
              <a:t>arallel kinematics  </a:t>
            </a:r>
            <a:endParaRPr lang="ko-KR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97418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>
          <a:xfrm>
            <a:off x="251520" y="188640"/>
            <a:ext cx="3602295" cy="4232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en-US" altLang="ko-KR" sz="2200" b="1">
                <a:latin typeface="굴림"/>
                <a:ea typeface="굴림"/>
              </a:rPr>
              <a:t>B. Inclusive </a:t>
            </a:r>
            <a:r>
              <a:rPr kumimoji="1" lang="en-US" altLang="ko-KR" sz="2200" b="1" i="1">
                <a:latin typeface="굴림"/>
                <a:ea typeface="굴림"/>
              </a:rPr>
              <a:t>(e,e’) </a:t>
            </a:r>
            <a:r>
              <a:rPr kumimoji="1" lang="en-US" altLang="ko-KR" sz="2200" b="1">
                <a:latin typeface="굴림"/>
                <a:ea typeface="굴림"/>
              </a:rPr>
              <a:t>reaction</a:t>
            </a:r>
            <a:endParaRPr kumimoji="1" lang="en-US" altLang="ko-KR" sz="2200" b="1">
              <a:latin typeface="굴림"/>
              <a:ea typeface="굴림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504" y="1676399"/>
            <a:ext cx="7086600" cy="35052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773316"/>
            <a:ext cx="5719535" cy="927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rot="0">
            <a:off x="-9662" y="1210933"/>
            <a:ext cx="8732500" cy="5602443"/>
            <a:chOff x="8772" y="607241"/>
            <a:chExt cx="8732500" cy="4840975"/>
          </a:xfrm>
        </p:grpSpPr>
        <p:sp>
          <p:nvSpPr>
            <p:cNvPr id="631" name="What happens in nuclear reaction with weakly bound nuclei"/>
            <p:cNvSpPr txBox="1"/>
            <p:nvPr/>
          </p:nvSpPr>
          <p:spPr>
            <a:xfrm>
              <a:off x="177033" y="607241"/>
              <a:ext cx="6773220" cy="341561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/>
                <a:t>What happens in nuclear reaction with </a:t>
              </a:r>
              <a:r>
                <a:rPr sz="2109"/>
                <a:t>weakly bound nuclei</a:t>
              </a:r>
              <a:r>
                <a:rPr/>
                <a:t> </a:t>
              </a:r>
              <a:endParaRPr/>
            </a:p>
          </p:txBody>
        </p:sp>
        <p:pic>
          <p:nvPicPr>
            <p:cNvPr id="632" name="R_scattering1_E.jpg" descr="R_scattering1_E.jp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3439" y="2001414"/>
              <a:ext cx="8687833" cy="3446803"/>
            </a:xfrm>
            <a:prstGeom prst="rect">
              <a:avLst/>
            </a:prstGeom>
            <a:ln w="12700">
              <a:miter/>
            </a:ln>
          </p:spPr>
        </p:pic>
        <p:grpSp>
          <p:nvGrpSpPr>
            <p:cNvPr id="641" name="그룹"/>
            <p:cNvGrpSpPr/>
            <p:nvPr/>
          </p:nvGrpSpPr>
          <p:grpSpPr>
            <a:xfrm rot="0">
              <a:off x="1431434" y="3799039"/>
              <a:ext cx="426686" cy="444590"/>
              <a:chOff x="-2" y="-3"/>
              <a:chExt cx="606843" cy="632306"/>
            </a:xfrm>
          </p:grpSpPr>
          <p:sp>
            <p:nvSpPr>
              <p:cNvPr id="633" name="원"/>
              <p:cNvSpPr/>
              <p:nvPr/>
            </p:nvSpPr>
            <p:spPr>
              <a:xfrm>
                <a:off x="224273" y="139922"/>
                <a:ext cx="158294" cy="14752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34" name="원"/>
              <p:cNvSpPr/>
              <p:nvPr/>
            </p:nvSpPr>
            <p:spPr>
              <a:xfrm>
                <a:off x="329392" y="139922"/>
                <a:ext cx="158294" cy="147520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35" name="원"/>
              <p:cNvSpPr/>
              <p:nvPr/>
            </p:nvSpPr>
            <p:spPr>
              <a:xfrm>
                <a:off x="224273" y="472412"/>
                <a:ext cx="158294" cy="14752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grpSp>
            <p:nvGrpSpPr>
              <p:cNvPr id="640" name="그룹"/>
              <p:cNvGrpSpPr/>
              <p:nvPr/>
            </p:nvGrpSpPr>
            <p:grpSpPr>
              <a:xfrm rot="0">
                <a:off x="-2" y="-3"/>
                <a:ext cx="606843" cy="632306"/>
                <a:chOff x="-1" y="-1"/>
                <a:chExt cx="606841" cy="632304"/>
              </a:xfrm>
            </p:grpSpPr>
            <p:sp>
              <p:nvSpPr>
                <p:cNvPr id="636" name="원"/>
                <p:cNvSpPr/>
                <p:nvPr/>
              </p:nvSpPr>
              <p:spPr>
                <a:xfrm>
                  <a:off x="218192" y="241172"/>
                  <a:ext cx="158294" cy="14751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37" name="원"/>
                <p:cNvSpPr/>
                <p:nvPr/>
              </p:nvSpPr>
              <p:spPr>
                <a:xfrm>
                  <a:off x="315549" y="241172"/>
                  <a:ext cx="158294" cy="14751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38" name="원"/>
                <p:cNvSpPr/>
                <p:nvPr/>
              </p:nvSpPr>
              <p:spPr>
                <a:xfrm>
                  <a:off x="315549" y="484783"/>
                  <a:ext cx="158294" cy="14752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39" name="타원형"/>
                <p:cNvSpPr/>
                <p:nvPr/>
              </p:nvSpPr>
              <p:spPr>
                <a:xfrm>
                  <a:off x="-1" y="-1"/>
                  <a:ext cx="606841" cy="555638"/>
                </a:xfrm>
                <a:prstGeom prst="ellipse">
                  <a:avLst/>
                </a:prstGeom>
                <a:noFill/>
                <a:ln w="50800" cap="flat">
                  <a:solidFill>
                    <a:srgbClr val="000000"/>
                  </a:solidFill>
                  <a:miter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35719" tIns="35719" rIns="35719" bIns="35719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 sz="1687"/>
                </a:p>
              </p:txBody>
            </p:sp>
          </p:grpSp>
        </p:grpSp>
        <p:grpSp>
          <p:nvGrpSpPr>
            <p:cNvPr id="660" name="그룹"/>
            <p:cNvGrpSpPr/>
            <p:nvPr/>
          </p:nvGrpSpPr>
          <p:grpSpPr>
            <a:xfrm rot="0">
              <a:off x="4898618" y="4605734"/>
              <a:ext cx="498124" cy="487141"/>
              <a:chOff x="-1" y="-1"/>
              <a:chExt cx="708441" cy="692823"/>
            </a:xfrm>
          </p:grpSpPr>
          <p:sp>
            <p:nvSpPr>
              <p:cNvPr id="642" name="타원형"/>
              <p:cNvSpPr/>
              <p:nvPr/>
            </p:nvSpPr>
            <p:spPr>
              <a:xfrm>
                <a:off x="-1" y="204501"/>
                <a:ext cx="220675" cy="2301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3" name="타원형"/>
              <p:cNvSpPr/>
              <p:nvPr/>
            </p:nvSpPr>
            <p:spPr>
              <a:xfrm>
                <a:off x="72389" y="62270"/>
                <a:ext cx="220675" cy="230127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4" name="타원형"/>
              <p:cNvSpPr/>
              <p:nvPr/>
            </p:nvSpPr>
            <p:spPr>
              <a:xfrm>
                <a:off x="39994" y="340932"/>
                <a:ext cx="220675" cy="2301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5" name="타원형"/>
              <p:cNvSpPr/>
              <p:nvPr/>
            </p:nvSpPr>
            <p:spPr>
              <a:xfrm>
                <a:off x="110336" y="431806"/>
                <a:ext cx="220675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6" name="타원형"/>
              <p:cNvSpPr/>
              <p:nvPr/>
            </p:nvSpPr>
            <p:spPr>
              <a:xfrm>
                <a:off x="211024" y="-1"/>
                <a:ext cx="220674" cy="204504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7" name="타원형"/>
              <p:cNvSpPr/>
              <p:nvPr/>
            </p:nvSpPr>
            <p:spPr>
              <a:xfrm>
                <a:off x="377241" y="11920"/>
                <a:ext cx="220674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8" name="타원형"/>
              <p:cNvSpPr/>
              <p:nvPr/>
            </p:nvSpPr>
            <p:spPr>
              <a:xfrm>
                <a:off x="483888" y="126983"/>
                <a:ext cx="220675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49" name="타원형"/>
              <p:cNvSpPr/>
              <p:nvPr/>
            </p:nvSpPr>
            <p:spPr>
              <a:xfrm>
                <a:off x="267091" y="462694"/>
                <a:ext cx="220675" cy="2301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0" name="타원형"/>
              <p:cNvSpPr/>
              <p:nvPr/>
            </p:nvSpPr>
            <p:spPr>
              <a:xfrm>
                <a:off x="373552" y="435960"/>
                <a:ext cx="220674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1" name="타원형"/>
              <p:cNvSpPr/>
              <p:nvPr/>
            </p:nvSpPr>
            <p:spPr>
              <a:xfrm>
                <a:off x="424003" y="361264"/>
                <a:ext cx="220674" cy="230127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2" name="타원형"/>
              <p:cNvSpPr/>
              <p:nvPr/>
            </p:nvSpPr>
            <p:spPr>
              <a:xfrm>
                <a:off x="487765" y="252899"/>
                <a:ext cx="220675" cy="230127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3" name="타원형"/>
              <p:cNvSpPr/>
              <p:nvPr/>
            </p:nvSpPr>
            <p:spPr>
              <a:xfrm>
                <a:off x="378143" y="297866"/>
                <a:ext cx="220675" cy="2301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4" name="타원형"/>
              <p:cNvSpPr/>
              <p:nvPr/>
            </p:nvSpPr>
            <p:spPr>
              <a:xfrm>
                <a:off x="382642" y="138715"/>
                <a:ext cx="220675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5" name="타원형"/>
              <p:cNvSpPr/>
              <p:nvPr/>
            </p:nvSpPr>
            <p:spPr>
              <a:xfrm>
                <a:off x="163579" y="87785"/>
                <a:ext cx="220675" cy="230127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6" name="타원형"/>
              <p:cNvSpPr/>
              <p:nvPr/>
            </p:nvSpPr>
            <p:spPr>
              <a:xfrm>
                <a:off x="72389" y="232568"/>
                <a:ext cx="220675" cy="230127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7" name="타원형"/>
              <p:cNvSpPr/>
              <p:nvPr/>
            </p:nvSpPr>
            <p:spPr>
              <a:xfrm>
                <a:off x="166468" y="339702"/>
                <a:ext cx="220674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8" name="타원형"/>
              <p:cNvSpPr/>
              <p:nvPr/>
            </p:nvSpPr>
            <p:spPr>
              <a:xfrm>
                <a:off x="291171" y="320897"/>
                <a:ext cx="220675" cy="230128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59" name="타원형"/>
              <p:cNvSpPr/>
              <p:nvPr/>
            </p:nvSpPr>
            <p:spPr>
              <a:xfrm>
                <a:off x="220673" y="225869"/>
                <a:ext cx="220675" cy="2301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grpSp>
          <p:nvGrpSpPr>
            <p:cNvPr id="670" name="그룹"/>
            <p:cNvGrpSpPr/>
            <p:nvPr/>
          </p:nvGrpSpPr>
          <p:grpSpPr>
            <a:xfrm rot="0">
              <a:off x="2898299" y="3715698"/>
              <a:ext cx="1019439" cy="444589"/>
              <a:chOff x="0" y="0"/>
              <a:chExt cx="1449868" cy="632303"/>
            </a:xfrm>
          </p:grpSpPr>
          <p:grpSp>
            <p:nvGrpSpPr>
              <p:cNvPr id="665" name="그룹"/>
              <p:cNvGrpSpPr/>
              <p:nvPr/>
            </p:nvGrpSpPr>
            <p:grpSpPr>
              <a:xfrm rot="0">
                <a:off x="0" y="169685"/>
                <a:ext cx="322216" cy="292937"/>
                <a:chOff x="0" y="-1"/>
                <a:chExt cx="322215" cy="292935"/>
              </a:xfrm>
            </p:grpSpPr>
            <p:sp>
              <p:nvSpPr>
                <p:cNvPr id="661" name="타원형"/>
                <p:cNvSpPr/>
                <p:nvPr/>
              </p:nvSpPr>
              <p:spPr>
                <a:xfrm>
                  <a:off x="0" y="0"/>
                  <a:ext cx="193630" cy="167874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62" name="타원형"/>
                <p:cNvSpPr/>
                <p:nvPr/>
              </p:nvSpPr>
              <p:spPr>
                <a:xfrm>
                  <a:off x="128585" y="-1"/>
                  <a:ext cx="193630" cy="167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63" name="타원형"/>
                <p:cNvSpPr/>
                <p:nvPr/>
              </p:nvSpPr>
              <p:spPr>
                <a:xfrm>
                  <a:off x="0" y="96904"/>
                  <a:ext cx="193630" cy="167874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64" name="타원형"/>
                <p:cNvSpPr/>
                <p:nvPr/>
              </p:nvSpPr>
              <p:spPr>
                <a:xfrm>
                  <a:off x="128585" y="125060"/>
                  <a:ext cx="193630" cy="167874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668" name="그룹"/>
              <p:cNvGrpSpPr/>
              <p:nvPr/>
            </p:nvGrpSpPr>
            <p:grpSpPr>
              <a:xfrm rot="0">
                <a:off x="1144584" y="238193"/>
                <a:ext cx="305284" cy="155921"/>
                <a:chOff x="0" y="-1"/>
                <a:chExt cx="305282" cy="155919"/>
              </a:xfrm>
            </p:grpSpPr>
            <p:sp>
              <p:nvSpPr>
                <p:cNvPr id="666" name="타원형"/>
                <p:cNvSpPr/>
                <p:nvPr/>
              </p:nvSpPr>
              <p:spPr>
                <a:xfrm>
                  <a:off x="0" y="-1"/>
                  <a:ext cx="193630" cy="143856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667" name="타원형"/>
                <p:cNvSpPr/>
                <p:nvPr/>
              </p:nvSpPr>
              <p:spPr>
                <a:xfrm>
                  <a:off x="111652" y="12063"/>
                  <a:ext cx="193630" cy="14385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anchor="ctr">
                  <a:noAutofit/>
                </a:bodyPr>
                <a:lstStyle/>
                <a:p>
                  <a:pPr defTabSz="642914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sp>
            <p:nvSpPr>
              <p:cNvPr id="669" name="타원형"/>
              <p:cNvSpPr/>
              <p:nvPr/>
            </p:nvSpPr>
            <p:spPr>
              <a:xfrm>
                <a:off x="64328" y="0"/>
                <a:ext cx="1267240" cy="632303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miter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grpSp>
          <p:nvGrpSpPr>
            <p:cNvPr id="675" name="그룹"/>
            <p:cNvGrpSpPr/>
            <p:nvPr/>
          </p:nvGrpSpPr>
          <p:grpSpPr>
            <a:xfrm rot="0">
              <a:off x="4639259" y="3695020"/>
              <a:ext cx="226558" cy="205971"/>
              <a:chOff x="0" y="-1"/>
              <a:chExt cx="322215" cy="292935"/>
            </a:xfrm>
          </p:grpSpPr>
          <p:sp>
            <p:nvSpPr>
              <p:cNvPr id="671" name="타원형"/>
              <p:cNvSpPr/>
              <p:nvPr/>
            </p:nvSpPr>
            <p:spPr>
              <a:xfrm>
                <a:off x="0" y="0"/>
                <a:ext cx="193630" cy="167874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72" name="타원형"/>
              <p:cNvSpPr/>
              <p:nvPr/>
            </p:nvSpPr>
            <p:spPr>
              <a:xfrm>
                <a:off x="128585" y="-1"/>
                <a:ext cx="193630" cy="167875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73" name="타원형"/>
              <p:cNvSpPr/>
              <p:nvPr/>
            </p:nvSpPr>
            <p:spPr>
              <a:xfrm>
                <a:off x="0" y="96904"/>
                <a:ext cx="193630" cy="167874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674" name="타원형"/>
              <p:cNvSpPr/>
              <p:nvPr/>
            </p:nvSpPr>
            <p:spPr>
              <a:xfrm>
                <a:off x="128585" y="125060"/>
                <a:ext cx="193630" cy="167874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sp>
          <p:nvSpPr>
            <p:cNvPr id="676" name="타원형"/>
            <p:cNvSpPr/>
            <p:nvPr/>
          </p:nvSpPr>
          <p:spPr>
            <a:xfrm>
              <a:off x="5631004" y="3887418"/>
              <a:ext cx="136146" cy="101149"/>
            </a:xfrm>
            <a:prstGeom prst="ellipse">
              <a:avLst/>
            </a:prstGeom>
            <a:solidFill>
              <a:srgbClr val="0070c0"/>
            </a:solidFill>
            <a:ln w="12700">
              <a:miter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lIns="32146" rIns="32146" anchor="ctr"/>
            <a:lstStyle/>
            <a:p>
              <a:pPr defTabSz="642914">
                <a:defRPr sz="18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sz="1266"/>
            </a:p>
          </p:txBody>
        </p:sp>
        <p:sp>
          <p:nvSpPr>
            <p:cNvPr id="677" name="타원형"/>
            <p:cNvSpPr/>
            <p:nvPr/>
          </p:nvSpPr>
          <p:spPr>
            <a:xfrm>
              <a:off x="5587338" y="3695020"/>
              <a:ext cx="136146" cy="101149"/>
            </a:xfrm>
            <a:prstGeom prst="ellipse">
              <a:avLst/>
            </a:prstGeom>
            <a:solidFill>
              <a:srgbClr val="0070c0"/>
            </a:solidFill>
            <a:ln w="12700">
              <a:miter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lIns="32146" rIns="32146" anchor="ctr"/>
            <a:lstStyle/>
            <a:p>
              <a:pPr defTabSz="642914">
                <a:defRPr sz="18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sz="1266"/>
            </a:p>
          </p:txBody>
        </p:sp>
        <p:sp>
          <p:nvSpPr>
            <p:cNvPr id="678" name="선"/>
            <p:cNvSpPr/>
            <p:nvPr/>
          </p:nvSpPr>
          <p:spPr>
            <a:xfrm rot="13012194">
              <a:off x="3124950" y="4143212"/>
              <a:ext cx="1812433" cy="514318"/>
            </a:xfrm>
            <a:custGeom>
              <a:avLst/>
              <a:gd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4" extrusionOk="0">
                  <a:moveTo>
                    <a:pt x="0" y="16490"/>
                  </a:moveTo>
                  <a:cubicBezTo>
                    <a:pt x="1196" y="21045"/>
                    <a:pt x="3743" y="21377"/>
                    <a:pt x="5110" y="17156"/>
                  </a:cubicBezTo>
                  <a:cubicBezTo>
                    <a:pt x="5846" y="14883"/>
                    <a:pt x="6028" y="11519"/>
                    <a:pt x="7005" y="9887"/>
                  </a:cubicBezTo>
                  <a:cubicBezTo>
                    <a:pt x="8845" y="6812"/>
                    <a:pt x="11138" y="12428"/>
                    <a:pt x="13043" y="9981"/>
                  </a:cubicBezTo>
                  <a:cubicBezTo>
                    <a:pt x="14606" y="7975"/>
                    <a:pt x="14726" y="1804"/>
                    <a:pt x="16413" y="304"/>
                  </a:cubicBezTo>
                  <a:cubicBezTo>
                    <a:pt x="17006" y="-223"/>
                    <a:pt x="17638" y="52"/>
                    <a:pt x="18251" y="262"/>
                  </a:cubicBezTo>
                  <a:cubicBezTo>
                    <a:pt x="19361" y="642"/>
                    <a:pt x="20480" y="800"/>
                    <a:pt x="21600" y="731"/>
                  </a:cubicBezTo>
                </a:path>
              </a:pathLst>
            </a:custGeom>
            <a:ln w="63500">
              <a:solidFill>
                <a:schemeClr val="accent5"/>
              </a:solidFill>
              <a:miter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79" name="선"/>
            <p:cNvSpPr/>
            <p:nvPr/>
          </p:nvSpPr>
          <p:spPr>
            <a:xfrm rot="15581710">
              <a:off x="4444589" y="4189359"/>
              <a:ext cx="875749" cy="248384"/>
            </a:xfrm>
            <a:custGeom>
              <a:avLst/>
              <a:gd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4" extrusionOk="0">
                  <a:moveTo>
                    <a:pt x="0" y="16490"/>
                  </a:moveTo>
                  <a:cubicBezTo>
                    <a:pt x="1196" y="21045"/>
                    <a:pt x="3743" y="21377"/>
                    <a:pt x="5110" y="17156"/>
                  </a:cubicBezTo>
                  <a:cubicBezTo>
                    <a:pt x="5846" y="14883"/>
                    <a:pt x="6028" y="11519"/>
                    <a:pt x="7005" y="9887"/>
                  </a:cubicBezTo>
                  <a:cubicBezTo>
                    <a:pt x="8845" y="6812"/>
                    <a:pt x="11138" y="12428"/>
                    <a:pt x="13043" y="9981"/>
                  </a:cubicBezTo>
                  <a:cubicBezTo>
                    <a:pt x="14606" y="7975"/>
                    <a:pt x="14726" y="1804"/>
                    <a:pt x="16413" y="304"/>
                  </a:cubicBezTo>
                  <a:cubicBezTo>
                    <a:pt x="17006" y="-223"/>
                    <a:pt x="17638" y="52"/>
                    <a:pt x="18251" y="262"/>
                  </a:cubicBezTo>
                  <a:cubicBezTo>
                    <a:pt x="19361" y="642"/>
                    <a:pt x="20480" y="800"/>
                    <a:pt x="21600" y="731"/>
                  </a:cubicBezTo>
                </a:path>
              </a:pathLst>
            </a:custGeom>
            <a:ln w="63500">
              <a:solidFill>
                <a:schemeClr val="accent5"/>
              </a:solidFill>
              <a:miter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0" name="선"/>
            <p:cNvSpPr/>
            <p:nvPr/>
          </p:nvSpPr>
          <p:spPr>
            <a:xfrm>
              <a:off x="3363516" y="3937992"/>
              <a:ext cx="762094" cy="0"/>
            </a:xfrm>
            <a:prstGeom prst="line">
              <a:avLst/>
            </a:prstGeom>
            <a:ln w="25400">
              <a:solidFill>
                <a:schemeClr val="accent4">
                  <a:satOff val="1490"/>
                  <a:lumOff val="-7240"/>
                </a:schemeClr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1" name="선"/>
            <p:cNvSpPr/>
            <p:nvPr/>
          </p:nvSpPr>
          <p:spPr>
            <a:xfrm>
              <a:off x="5151191" y="3858127"/>
              <a:ext cx="1008442" cy="1"/>
            </a:xfrm>
            <a:prstGeom prst="line">
              <a:avLst/>
            </a:prstGeom>
            <a:ln w="25400">
              <a:solidFill>
                <a:schemeClr val="accent4">
                  <a:satOff val="1490"/>
                  <a:lumOff val="-7240"/>
                </a:schemeClr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2" name="Coulomb repulsion"/>
            <p:cNvSpPr txBox="1"/>
            <p:nvPr/>
          </p:nvSpPr>
          <p:spPr>
            <a:xfrm>
              <a:off x="2609623" y="4450833"/>
              <a:ext cx="1768880" cy="267488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/>
              </a:pPr>
              <a:r>
                <a:rPr sz="1547"/>
                <a:t>Coulomb repulsion</a:t>
              </a:r>
              <a:endParaRPr sz="1547"/>
            </a:p>
          </p:txBody>
        </p:sp>
        <p:sp>
          <p:nvSpPr>
            <p:cNvPr id="683" name="직사각형"/>
            <p:cNvSpPr/>
            <p:nvPr/>
          </p:nvSpPr>
          <p:spPr>
            <a:xfrm>
              <a:off x="1895912" y="1866305"/>
              <a:ext cx="4143376" cy="892969"/>
            </a:xfrm>
            <a:prstGeom prst="rect">
              <a:avLst/>
            </a:prstGeom>
            <a:solidFill>
              <a:srgbClr val="ffffff"/>
            </a:solidFill>
            <a:ln w="12700">
              <a:miter/>
            </a:ln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684" name="선"/>
            <p:cNvSpPr/>
            <p:nvPr/>
          </p:nvSpPr>
          <p:spPr>
            <a:xfrm>
              <a:off x="3263659" y="3100805"/>
              <a:ext cx="1" cy="506647"/>
            </a:xfrm>
            <a:prstGeom prst="line">
              <a:avLst/>
            </a:prstGeom>
            <a:ln w="50800">
              <a:solidFill>
                <a:srgbClr val="000000"/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5" name="Dipole excitation…"/>
            <p:cNvSpPr txBox="1"/>
            <p:nvPr/>
          </p:nvSpPr>
          <p:spPr>
            <a:xfrm>
              <a:off x="1959929" y="2434388"/>
              <a:ext cx="2694799" cy="621394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3000"/>
              </a:pPr>
              <a:r>
                <a:rPr sz="2109"/>
                <a:t>Dipole excitation </a:t>
              </a:r>
              <a:endParaRPr sz="2109"/>
            </a:p>
            <a:p>
              <a:pPr>
                <a:defRPr sz="3000"/>
              </a:pPr>
              <a:r>
                <a:rPr sz="2109"/>
                <a:t>(Coulomb excitation )</a:t>
              </a:r>
              <a:endParaRPr sz="2109"/>
            </a:p>
          </p:txBody>
        </p:sp>
        <p:sp>
          <p:nvSpPr>
            <p:cNvPr id="686" name="Coulomb breakup"/>
            <p:cNvSpPr txBox="1"/>
            <p:nvPr/>
          </p:nvSpPr>
          <p:spPr>
            <a:xfrm>
              <a:off x="4669624" y="2648378"/>
              <a:ext cx="2280432" cy="341561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>
              <a:lvl1pPr>
                <a:defRPr sz="3000"/>
              </a:lvl1pPr>
            </a:lstStyle>
            <a:p>
              <a:pPr lvl="0">
                <a:defRPr/>
              </a:pPr>
              <a:r>
                <a:rPr sz="2109"/>
                <a:t>Coulomb breakup</a:t>
              </a:r>
              <a:endParaRPr sz="2109"/>
            </a:p>
          </p:txBody>
        </p:sp>
        <p:sp>
          <p:nvSpPr>
            <p:cNvPr id="687" name="선"/>
            <p:cNvSpPr/>
            <p:nvPr/>
          </p:nvSpPr>
          <p:spPr>
            <a:xfrm>
              <a:off x="5294268" y="3100804"/>
              <a:ext cx="1" cy="506647"/>
            </a:xfrm>
            <a:prstGeom prst="line">
              <a:avLst/>
            </a:prstGeom>
            <a:ln w="50800">
              <a:solidFill>
                <a:srgbClr val="000000"/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8" name="직사각형"/>
            <p:cNvSpPr/>
            <p:nvPr/>
          </p:nvSpPr>
          <p:spPr>
            <a:xfrm>
              <a:off x="8772" y="3512846"/>
              <a:ext cx="1223886" cy="1119188"/>
            </a:xfrm>
            <a:prstGeom prst="rect">
              <a:avLst/>
            </a:prstGeom>
            <a:solidFill>
              <a:srgbClr val="ffffff"/>
            </a:solidFill>
            <a:ln w="12700">
              <a:miter/>
            </a:ln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pic>
          <p:nvPicPr>
            <p:cNvPr id="689" name="스크린샷 2015-10-18 오후 10.36.42.png" descr="스크린샷 2015-10-18 오후 10.36.42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52062" y="1300489"/>
              <a:ext cx="2199572" cy="1118384"/>
            </a:xfrm>
            <a:prstGeom prst="rect">
              <a:avLst/>
            </a:prstGeom>
            <a:ln w="12700">
              <a:miter/>
            </a:ln>
          </p:spPr>
        </p:pic>
      </p:grpSp>
      <p:grpSp>
        <p:nvGrpSpPr>
          <p:cNvPr id="690" name=""/>
          <p:cNvGrpSpPr/>
          <p:nvPr/>
        </p:nvGrpSpPr>
        <p:grpSpPr>
          <a:xfrm rot="0">
            <a:off x="107503" y="116632"/>
            <a:ext cx="8337362" cy="1017454"/>
            <a:chOff x="107503" y="116632"/>
            <a:chExt cx="8337362" cy="1017454"/>
          </a:xfrm>
        </p:grpSpPr>
        <p:sp>
          <p:nvSpPr>
            <p:cNvPr id="691" name="Generalized Optical potential"/>
            <p:cNvSpPr txBox="1"/>
            <p:nvPr/>
          </p:nvSpPr>
          <p:spPr>
            <a:xfrm>
              <a:off x="107503" y="726281"/>
              <a:ext cx="2290416" cy="407805"/>
            </a:xfrm>
            <a:prstGeom prst="rect">
              <a:avLst/>
            </a:prstGeom>
            <a:solidFill>
              <a:srgbClr val="ffff00"/>
            </a:solidFill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/>
              </a:pPr>
              <a:r>
                <a:rPr lang="en-US" altLang="ko-KR" sz="2200" b="1"/>
                <a:t>A</a:t>
              </a:r>
              <a:r>
                <a:rPr lang="en-US" sz="2200" b="1"/>
                <a:t>. </a:t>
              </a:r>
              <a:r>
                <a:rPr sz="2200" b="1"/>
                <a:t>Optical </a:t>
              </a:r>
              <a:r>
                <a:rPr lang="en-US" altLang="ko-KR" sz="2200" b="1"/>
                <a:t>model</a:t>
              </a:r>
              <a:endParaRPr lang="en-US" altLang="ko-KR" sz="2200" b="1"/>
            </a:p>
          </p:txBody>
        </p:sp>
        <p:sp>
          <p:nvSpPr>
            <p:cNvPr id="692" name="TextBox 29"/>
            <p:cNvSpPr txBox="1"/>
            <p:nvPr/>
          </p:nvSpPr>
          <p:spPr>
            <a:xfrm>
              <a:off x="107504" y="116632"/>
              <a:ext cx="8337361" cy="461665"/>
            </a:xfrm>
            <a:prstGeom prst="rect">
              <a:avLst/>
            </a:prstGeom>
            <a:solidFill>
              <a:srgbClr val="99ff66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400" b="1"/>
                <a:t>2. Analysis of nuclear reaction around Coulomb barrier </a:t>
              </a:r>
              <a:endParaRPr lang="en-US" altLang="ko-KR" sz="24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8926928" cy="5805264"/>
            <a:chOff x="19795" y="664318"/>
            <a:chExt cx="8926928" cy="5162158"/>
          </a:xfrm>
        </p:grpSpPr>
        <p:sp>
          <p:nvSpPr>
            <p:cNvPr id="712" name="Construction potential for nuclear reaction with weakly bound nuclei"/>
            <p:cNvSpPr txBox="1"/>
            <p:nvPr/>
          </p:nvSpPr>
          <p:spPr>
            <a:xfrm>
              <a:off x="19795" y="664318"/>
              <a:ext cx="8079136" cy="3799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2000" b="1" dirty="0"/>
                <a:t>Construction potential for nuclear reaction with weakly bound nuclei</a:t>
              </a:r>
            </a:p>
          </p:txBody>
        </p:sp>
        <p:grpSp>
          <p:nvGrpSpPr>
            <p:cNvPr id="731" name="그룹"/>
            <p:cNvGrpSpPr/>
            <p:nvPr/>
          </p:nvGrpSpPr>
          <p:grpSpPr>
            <a:xfrm>
              <a:off x="5460392" y="1367706"/>
              <a:ext cx="855310" cy="784797"/>
              <a:chOff x="0" y="0"/>
              <a:chExt cx="1216439" cy="1116154"/>
            </a:xfrm>
          </p:grpSpPr>
          <p:sp>
            <p:nvSpPr>
              <p:cNvPr id="713" name="타원형"/>
              <p:cNvSpPr/>
              <p:nvPr/>
            </p:nvSpPr>
            <p:spPr>
              <a:xfrm>
                <a:off x="-1" y="329457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4" name="타원형"/>
              <p:cNvSpPr/>
              <p:nvPr/>
            </p:nvSpPr>
            <p:spPr>
              <a:xfrm>
                <a:off x="124298" y="100319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5" name="타원형"/>
              <p:cNvSpPr/>
              <p:nvPr/>
            </p:nvSpPr>
            <p:spPr>
              <a:xfrm>
                <a:off x="68674" y="549252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6" name="타원형"/>
              <p:cNvSpPr/>
              <p:nvPr/>
            </p:nvSpPr>
            <p:spPr>
              <a:xfrm>
                <a:off x="189455" y="695653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7" name="타원형"/>
              <p:cNvSpPr/>
              <p:nvPr/>
            </p:nvSpPr>
            <p:spPr>
              <a:xfrm>
                <a:off x="362342" y="-1"/>
                <a:ext cx="378913" cy="32946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8" name="타원형"/>
              <p:cNvSpPr/>
              <p:nvPr/>
            </p:nvSpPr>
            <p:spPr>
              <a:xfrm>
                <a:off x="647749" y="19204"/>
                <a:ext cx="378912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19" name="타원형"/>
              <p:cNvSpPr/>
              <p:nvPr/>
            </p:nvSpPr>
            <p:spPr>
              <a:xfrm>
                <a:off x="830870" y="204574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0" name="타원형"/>
              <p:cNvSpPr/>
              <p:nvPr/>
            </p:nvSpPr>
            <p:spPr>
              <a:xfrm>
                <a:off x="458615" y="745414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1" name="타원형"/>
              <p:cNvSpPr/>
              <p:nvPr/>
            </p:nvSpPr>
            <p:spPr>
              <a:xfrm>
                <a:off x="641414" y="70234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2" name="타원형"/>
              <p:cNvSpPr/>
              <p:nvPr/>
            </p:nvSpPr>
            <p:spPr>
              <a:xfrm>
                <a:off x="728043" y="582006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3" name="타원형"/>
              <p:cNvSpPr/>
              <p:nvPr/>
            </p:nvSpPr>
            <p:spPr>
              <a:xfrm>
                <a:off x="837527" y="407427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4" name="타원형"/>
              <p:cNvSpPr/>
              <p:nvPr/>
            </p:nvSpPr>
            <p:spPr>
              <a:xfrm>
                <a:off x="649298" y="479871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5" name="타원형"/>
              <p:cNvSpPr/>
              <p:nvPr/>
            </p:nvSpPr>
            <p:spPr>
              <a:xfrm>
                <a:off x="657023" y="22347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6" name="타원형"/>
              <p:cNvSpPr/>
              <p:nvPr/>
            </p:nvSpPr>
            <p:spPr>
              <a:xfrm>
                <a:off x="280878" y="141424"/>
                <a:ext cx="378912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7" name="타원형"/>
              <p:cNvSpPr/>
              <p:nvPr/>
            </p:nvSpPr>
            <p:spPr>
              <a:xfrm>
                <a:off x="124298" y="374673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8" name="타원형"/>
              <p:cNvSpPr/>
              <p:nvPr/>
            </p:nvSpPr>
            <p:spPr>
              <a:xfrm>
                <a:off x="285837" y="547270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29" name="타원형"/>
              <p:cNvSpPr/>
              <p:nvPr/>
            </p:nvSpPr>
            <p:spPr>
              <a:xfrm>
                <a:off x="499962" y="51697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730" name="타원형"/>
              <p:cNvSpPr/>
              <p:nvPr/>
            </p:nvSpPr>
            <p:spPr>
              <a:xfrm>
                <a:off x="378911" y="363882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grpSp>
          <p:nvGrpSpPr>
            <p:cNvPr id="741" name="그룹"/>
            <p:cNvGrpSpPr/>
            <p:nvPr/>
          </p:nvGrpSpPr>
          <p:grpSpPr>
            <a:xfrm>
              <a:off x="1750724" y="1228223"/>
              <a:ext cx="1197148" cy="1008350"/>
              <a:chOff x="0" y="0"/>
              <a:chExt cx="1702608" cy="1434097"/>
            </a:xfrm>
          </p:grpSpPr>
          <p:grpSp>
            <p:nvGrpSpPr>
              <p:cNvPr id="736" name="그룹"/>
              <p:cNvGrpSpPr/>
              <p:nvPr/>
            </p:nvGrpSpPr>
            <p:grpSpPr>
              <a:xfrm>
                <a:off x="473115" y="498890"/>
                <a:ext cx="608877" cy="469250"/>
                <a:chOff x="0" y="0"/>
                <a:chExt cx="608876" cy="469248"/>
              </a:xfrm>
            </p:grpSpPr>
            <p:sp>
              <p:nvSpPr>
                <p:cNvPr id="732" name="타원형"/>
                <p:cNvSpPr/>
                <p:nvPr/>
              </p:nvSpPr>
              <p:spPr>
                <a:xfrm>
                  <a:off x="0" y="0"/>
                  <a:ext cx="365894" cy="2818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33" name="타원형"/>
                <p:cNvSpPr/>
                <p:nvPr/>
              </p:nvSpPr>
              <p:spPr>
                <a:xfrm>
                  <a:off x="242983" y="0"/>
                  <a:ext cx="365894" cy="281840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34" name="타원형"/>
                <p:cNvSpPr/>
                <p:nvPr/>
              </p:nvSpPr>
              <p:spPr>
                <a:xfrm>
                  <a:off x="0" y="187408"/>
                  <a:ext cx="365894" cy="281841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35" name="타원형"/>
                <p:cNvSpPr/>
                <p:nvPr/>
              </p:nvSpPr>
              <p:spPr>
                <a:xfrm>
                  <a:off x="242983" y="187408"/>
                  <a:ext cx="365894" cy="281841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739" name="그룹"/>
              <p:cNvGrpSpPr/>
              <p:nvPr/>
            </p:nvGrpSpPr>
            <p:grpSpPr>
              <a:xfrm>
                <a:off x="1192099" y="761134"/>
                <a:ext cx="510510" cy="469249"/>
                <a:chOff x="0" y="0"/>
                <a:chExt cx="510508" cy="469248"/>
              </a:xfrm>
            </p:grpSpPr>
            <p:sp>
              <p:nvSpPr>
                <p:cNvPr id="737" name="타원형"/>
                <p:cNvSpPr/>
                <p:nvPr/>
              </p:nvSpPr>
              <p:spPr>
                <a:xfrm>
                  <a:off x="144615" y="0"/>
                  <a:ext cx="365894" cy="2818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38" name="타원형"/>
                <p:cNvSpPr/>
                <p:nvPr/>
              </p:nvSpPr>
              <p:spPr>
                <a:xfrm>
                  <a:off x="0" y="187408"/>
                  <a:ext cx="365894" cy="281841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sp>
            <p:nvSpPr>
              <p:cNvPr id="740" name="타원형"/>
              <p:cNvSpPr/>
              <p:nvPr/>
            </p:nvSpPr>
            <p:spPr>
              <a:xfrm>
                <a:off x="0" y="0"/>
                <a:ext cx="1555108" cy="1434098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1687"/>
              </a:p>
            </p:txBody>
          </p:sp>
        </p:grpSp>
        <p:sp>
          <p:nvSpPr>
            <p:cNvPr id="742" name="elastic scattering + inelastic scattering + Coulomb breakup"/>
            <p:cNvSpPr txBox="1"/>
            <p:nvPr/>
          </p:nvSpPr>
          <p:spPr>
            <a:xfrm>
              <a:off x="410349" y="2342724"/>
              <a:ext cx="6369629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r>
                <a:rPr dirty="0"/>
                <a:t>elastic scattering + inelastic scattering + Coulomb breakup </a:t>
              </a:r>
            </a:p>
          </p:txBody>
        </p:sp>
        <p:sp>
          <p:nvSpPr>
            <p:cNvPr id="744" name="we don’t know exact potential between projectile and target"/>
            <p:cNvSpPr txBox="1"/>
            <p:nvPr/>
          </p:nvSpPr>
          <p:spPr>
            <a:xfrm>
              <a:off x="262387" y="2676455"/>
              <a:ext cx="7537256" cy="3967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3000"/>
              </a:lvl1pPr>
            </a:lstStyle>
            <a:p>
              <a:r>
                <a:rPr sz="2109" dirty="0"/>
                <a:t>we don’t know exact potential between projectile and target</a:t>
              </a:r>
            </a:p>
          </p:txBody>
        </p:sp>
        <p:sp>
          <p:nvSpPr>
            <p:cNvPr id="801" name="타원형"/>
            <p:cNvSpPr/>
            <p:nvPr/>
          </p:nvSpPr>
          <p:spPr>
            <a:xfrm>
              <a:off x="6812966" y="3019942"/>
              <a:ext cx="1456155" cy="1231808"/>
            </a:xfrm>
            <a:prstGeom prst="ellipse">
              <a:avLst/>
            </a:prstGeom>
            <a:ln w="50800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61562" y="3200905"/>
              <a:ext cx="8500725" cy="1139643"/>
              <a:chOff x="363141" y="3892969"/>
              <a:chExt cx="8500725" cy="1139643"/>
            </a:xfrm>
          </p:grpSpPr>
          <p:grpSp>
            <p:nvGrpSpPr>
              <p:cNvPr id="763" name="그룹"/>
              <p:cNvGrpSpPr/>
              <p:nvPr/>
            </p:nvGrpSpPr>
            <p:grpSpPr>
              <a:xfrm>
                <a:off x="1949966" y="3955252"/>
                <a:ext cx="640997" cy="558578"/>
                <a:chOff x="0" y="0"/>
                <a:chExt cx="911639" cy="794421"/>
              </a:xfrm>
            </p:grpSpPr>
            <p:sp>
              <p:nvSpPr>
                <p:cNvPr id="745" name="타원형"/>
                <p:cNvSpPr/>
                <p:nvPr/>
              </p:nvSpPr>
              <p:spPr>
                <a:xfrm>
                  <a:off x="-1" y="234490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46" name="타원형"/>
                <p:cNvSpPr/>
                <p:nvPr/>
              </p:nvSpPr>
              <p:spPr>
                <a:xfrm>
                  <a:off x="93153" y="71402"/>
                  <a:ext cx="283970" cy="263874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47" name="타원형"/>
                <p:cNvSpPr/>
                <p:nvPr/>
              </p:nvSpPr>
              <p:spPr>
                <a:xfrm>
                  <a:off x="51466" y="390929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48" name="타원형"/>
                <p:cNvSpPr/>
                <p:nvPr/>
              </p:nvSpPr>
              <p:spPr>
                <a:xfrm>
                  <a:off x="141984" y="495130"/>
                  <a:ext cx="283970" cy="263874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49" name="타원형"/>
                <p:cNvSpPr/>
                <p:nvPr/>
              </p:nvSpPr>
              <p:spPr>
                <a:xfrm>
                  <a:off x="271551" y="-1"/>
                  <a:ext cx="283970" cy="234493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0" name="타원형"/>
                <p:cNvSpPr/>
                <p:nvPr/>
              </p:nvSpPr>
              <p:spPr>
                <a:xfrm>
                  <a:off x="485444" y="13668"/>
                  <a:ext cx="283970" cy="263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1" name="타원형"/>
                <p:cNvSpPr/>
                <p:nvPr/>
              </p:nvSpPr>
              <p:spPr>
                <a:xfrm>
                  <a:off x="622681" y="145605"/>
                  <a:ext cx="283970" cy="263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2" name="타원형"/>
                <p:cNvSpPr/>
                <p:nvPr/>
              </p:nvSpPr>
              <p:spPr>
                <a:xfrm>
                  <a:off x="343701" y="530547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3" name="타원형"/>
                <p:cNvSpPr/>
                <p:nvPr/>
              </p:nvSpPr>
              <p:spPr>
                <a:xfrm>
                  <a:off x="480697" y="499892"/>
                  <a:ext cx="283970" cy="263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4" name="타원형"/>
                <p:cNvSpPr/>
                <p:nvPr/>
              </p:nvSpPr>
              <p:spPr>
                <a:xfrm>
                  <a:off x="545619" y="414242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5" name="타원형"/>
                <p:cNvSpPr/>
                <p:nvPr/>
              </p:nvSpPr>
              <p:spPr>
                <a:xfrm>
                  <a:off x="627670" y="289986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6" name="타원형"/>
                <p:cNvSpPr/>
                <p:nvPr/>
              </p:nvSpPr>
              <p:spPr>
                <a:xfrm>
                  <a:off x="486605" y="341547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7" name="타원형"/>
                <p:cNvSpPr/>
                <p:nvPr/>
              </p:nvSpPr>
              <p:spPr>
                <a:xfrm>
                  <a:off x="492394" y="159057"/>
                  <a:ext cx="283970" cy="263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8" name="타원형"/>
                <p:cNvSpPr/>
                <p:nvPr/>
              </p:nvSpPr>
              <p:spPr>
                <a:xfrm>
                  <a:off x="210499" y="100658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59" name="타원형"/>
                <p:cNvSpPr/>
                <p:nvPr/>
              </p:nvSpPr>
              <p:spPr>
                <a:xfrm>
                  <a:off x="93153" y="266673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0" name="타원형"/>
                <p:cNvSpPr/>
                <p:nvPr/>
              </p:nvSpPr>
              <p:spPr>
                <a:xfrm>
                  <a:off x="214215" y="389518"/>
                  <a:ext cx="283970" cy="263875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1" name="타원형"/>
                <p:cNvSpPr/>
                <p:nvPr/>
              </p:nvSpPr>
              <p:spPr>
                <a:xfrm>
                  <a:off x="374687" y="367956"/>
                  <a:ext cx="283970" cy="263874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2" name="타원형"/>
                <p:cNvSpPr/>
                <p:nvPr/>
              </p:nvSpPr>
              <p:spPr>
                <a:xfrm>
                  <a:off x="283968" y="258992"/>
                  <a:ext cx="283970" cy="263875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768" name="그룹"/>
              <p:cNvGrpSpPr/>
              <p:nvPr/>
            </p:nvGrpSpPr>
            <p:grpSpPr>
              <a:xfrm>
                <a:off x="603459" y="4093383"/>
                <a:ext cx="309054" cy="282316"/>
                <a:chOff x="0" y="0"/>
                <a:chExt cx="439543" cy="401515"/>
              </a:xfrm>
            </p:grpSpPr>
            <p:sp>
              <p:nvSpPr>
                <p:cNvPr id="764" name="타원형"/>
                <p:cNvSpPr/>
                <p:nvPr/>
              </p:nvSpPr>
              <p:spPr>
                <a:xfrm>
                  <a:off x="0" y="0"/>
                  <a:ext cx="264136" cy="241158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5" name="타원형"/>
                <p:cNvSpPr/>
                <p:nvPr/>
              </p:nvSpPr>
              <p:spPr>
                <a:xfrm>
                  <a:off x="175408" y="0"/>
                  <a:ext cx="264136" cy="241158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6" name="타원형"/>
                <p:cNvSpPr/>
                <p:nvPr/>
              </p:nvSpPr>
              <p:spPr>
                <a:xfrm>
                  <a:off x="0" y="160357"/>
                  <a:ext cx="264136" cy="24115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67" name="타원형"/>
                <p:cNvSpPr/>
                <p:nvPr/>
              </p:nvSpPr>
              <p:spPr>
                <a:xfrm>
                  <a:off x="175407" y="160357"/>
                  <a:ext cx="264137" cy="24115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773" name="그룹"/>
              <p:cNvGrpSpPr/>
              <p:nvPr/>
            </p:nvGrpSpPr>
            <p:grpSpPr>
              <a:xfrm>
                <a:off x="3454653" y="3892969"/>
                <a:ext cx="935210" cy="683145"/>
                <a:chOff x="0" y="0"/>
                <a:chExt cx="1330075" cy="971582"/>
              </a:xfrm>
            </p:grpSpPr>
            <p:grpSp>
              <p:nvGrpSpPr>
                <p:cNvPr id="771" name="그룹"/>
                <p:cNvGrpSpPr/>
                <p:nvPr/>
              </p:nvGrpSpPr>
              <p:grpSpPr>
                <a:xfrm>
                  <a:off x="819566" y="251166"/>
                  <a:ext cx="510510" cy="469250"/>
                  <a:chOff x="0" y="0"/>
                  <a:chExt cx="510508" cy="469248"/>
                </a:xfrm>
              </p:grpSpPr>
              <p:sp>
                <p:nvSpPr>
                  <p:cNvPr id="769" name="타원형"/>
                  <p:cNvSpPr/>
                  <p:nvPr/>
                </p:nvSpPr>
                <p:spPr>
                  <a:xfrm>
                    <a:off x="144615" y="0"/>
                    <a:ext cx="365894" cy="281840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>
                    <a:noFill/>
                    <a:miter lim="400000"/>
                  </a:ln>
                  <a:effectLst>
                    <a:outerShdw blurRad="50800" dist="38100" dir="81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32146" tIns="32146" rIns="32146" bIns="32146" numCol="1" anchor="ctr">
                    <a:noAutofit/>
                  </a:bodyPr>
                  <a:lstStyle/>
                  <a:p>
                    <a:pPr defTabSz="642915">
                      <a:defRPr sz="1800">
                        <a:solidFill>
                          <a:srgbClr val="FFFFFF"/>
                        </a:solidFill>
                        <a:latin typeface="맑은 고딕"/>
                        <a:ea typeface="맑은 고딕"/>
                        <a:cs typeface="맑은 고딕"/>
                        <a:sym typeface="맑은 고딕"/>
                      </a:defRPr>
                    </a:pPr>
                    <a:endParaRPr sz="1266"/>
                  </a:p>
                </p:txBody>
              </p:sp>
              <p:sp>
                <p:nvSpPr>
                  <p:cNvPr id="770" name="타원형"/>
                  <p:cNvSpPr/>
                  <p:nvPr/>
                </p:nvSpPr>
                <p:spPr>
                  <a:xfrm>
                    <a:off x="0" y="187408"/>
                    <a:ext cx="365894" cy="281841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>
                    <a:noFill/>
                    <a:miter lim="400000"/>
                  </a:ln>
                  <a:effectLst>
                    <a:outerShdw blurRad="50800" dist="38100" dir="81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32146" tIns="32146" rIns="32146" bIns="32146" numCol="1" anchor="ctr">
                    <a:noAutofit/>
                  </a:bodyPr>
                  <a:lstStyle/>
                  <a:p>
                    <a:pPr defTabSz="642915">
                      <a:defRPr sz="1800">
                        <a:solidFill>
                          <a:srgbClr val="FFFFFF"/>
                        </a:solidFill>
                        <a:latin typeface="맑은 고딕"/>
                        <a:ea typeface="맑은 고딕"/>
                        <a:cs typeface="맑은 고딕"/>
                        <a:sym typeface="맑은 고딕"/>
                      </a:defRPr>
                    </a:pPr>
                    <a:endParaRPr sz="1266"/>
                  </a:p>
                </p:txBody>
              </p:sp>
            </p:grpSp>
            <p:sp>
              <p:nvSpPr>
                <p:cNvPr id="772" name="타원형"/>
                <p:cNvSpPr/>
                <p:nvPr/>
              </p:nvSpPr>
              <p:spPr>
                <a:xfrm>
                  <a:off x="0" y="0"/>
                  <a:ext cx="1165640" cy="971583"/>
                </a:xfrm>
                <a:prstGeom prst="ellipse">
                  <a:avLst/>
                </a:prstGeom>
                <a:noFill/>
                <a:ln w="508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 sz="1687"/>
                </a:p>
              </p:txBody>
            </p:sp>
          </p:grpSp>
          <p:grpSp>
            <p:nvGrpSpPr>
              <p:cNvPr id="792" name="그룹"/>
              <p:cNvGrpSpPr/>
              <p:nvPr/>
            </p:nvGrpSpPr>
            <p:grpSpPr>
              <a:xfrm>
                <a:off x="5227348" y="3892969"/>
                <a:ext cx="748153" cy="639154"/>
                <a:chOff x="0" y="0"/>
                <a:chExt cx="1064039" cy="909018"/>
              </a:xfrm>
            </p:grpSpPr>
            <p:sp>
              <p:nvSpPr>
                <p:cNvPr id="774" name="타원형"/>
                <p:cNvSpPr/>
                <p:nvPr/>
              </p:nvSpPr>
              <p:spPr>
                <a:xfrm>
                  <a:off x="-1" y="268316"/>
                  <a:ext cx="331442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75" name="타원형"/>
                <p:cNvSpPr/>
                <p:nvPr/>
              </p:nvSpPr>
              <p:spPr>
                <a:xfrm>
                  <a:off x="108725" y="81701"/>
                  <a:ext cx="331442" cy="301940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76" name="타원형"/>
                <p:cNvSpPr/>
                <p:nvPr/>
              </p:nvSpPr>
              <p:spPr>
                <a:xfrm>
                  <a:off x="60070" y="447321"/>
                  <a:ext cx="331441" cy="3019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77" name="타원형"/>
                <p:cNvSpPr/>
                <p:nvPr/>
              </p:nvSpPr>
              <p:spPr>
                <a:xfrm>
                  <a:off x="165720" y="566553"/>
                  <a:ext cx="331441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78" name="타원형"/>
                <p:cNvSpPr/>
                <p:nvPr/>
              </p:nvSpPr>
              <p:spPr>
                <a:xfrm>
                  <a:off x="316947" y="-1"/>
                  <a:ext cx="331441" cy="26831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79" name="타원형"/>
                <p:cNvSpPr/>
                <p:nvPr/>
              </p:nvSpPr>
              <p:spPr>
                <a:xfrm>
                  <a:off x="566596" y="15640"/>
                  <a:ext cx="331442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0" name="타원형"/>
                <p:cNvSpPr/>
                <p:nvPr/>
              </p:nvSpPr>
              <p:spPr>
                <a:xfrm>
                  <a:off x="726776" y="166609"/>
                  <a:ext cx="331441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1" name="타원형"/>
                <p:cNvSpPr/>
                <p:nvPr/>
              </p:nvSpPr>
              <p:spPr>
                <a:xfrm>
                  <a:off x="401158" y="607079"/>
                  <a:ext cx="331441" cy="3019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2" name="타원형"/>
                <p:cNvSpPr/>
                <p:nvPr/>
              </p:nvSpPr>
              <p:spPr>
                <a:xfrm>
                  <a:off x="561055" y="572003"/>
                  <a:ext cx="331442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3" name="타원형"/>
                <p:cNvSpPr/>
                <p:nvPr/>
              </p:nvSpPr>
              <p:spPr>
                <a:xfrm>
                  <a:off x="636831" y="473997"/>
                  <a:ext cx="331441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4" name="타원형"/>
                <p:cNvSpPr/>
                <p:nvPr/>
              </p:nvSpPr>
              <p:spPr>
                <a:xfrm>
                  <a:off x="732598" y="331817"/>
                  <a:ext cx="331442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5" name="타원형"/>
                <p:cNvSpPr/>
                <p:nvPr/>
              </p:nvSpPr>
              <p:spPr>
                <a:xfrm>
                  <a:off x="567952" y="390816"/>
                  <a:ext cx="331441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6" name="타원형"/>
                <p:cNvSpPr/>
                <p:nvPr/>
              </p:nvSpPr>
              <p:spPr>
                <a:xfrm>
                  <a:off x="574709" y="182002"/>
                  <a:ext cx="331441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7" name="타원형"/>
                <p:cNvSpPr/>
                <p:nvPr/>
              </p:nvSpPr>
              <p:spPr>
                <a:xfrm>
                  <a:off x="245688" y="115178"/>
                  <a:ext cx="331442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8" name="타원형"/>
                <p:cNvSpPr/>
                <p:nvPr/>
              </p:nvSpPr>
              <p:spPr>
                <a:xfrm>
                  <a:off x="108725" y="305141"/>
                  <a:ext cx="331442" cy="301939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89" name="타원형"/>
                <p:cNvSpPr/>
                <p:nvPr/>
              </p:nvSpPr>
              <p:spPr>
                <a:xfrm>
                  <a:off x="250026" y="445707"/>
                  <a:ext cx="331442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0" name="타원형"/>
                <p:cNvSpPr/>
                <p:nvPr/>
              </p:nvSpPr>
              <p:spPr>
                <a:xfrm>
                  <a:off x="437325" y="421034"/>
                  <a:ext cx="331441" cy="301939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1" name="타원형"/>
                <p:cNvSpPr/>
                <p:nvPr/>
              </p:nvSpPr>
              <p:spPr>
                <a:xfrm>
                  <a:off x="331440" y="296352"/>
                  <a:ext cx="331441" cy="3019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797" name="그룹"/>
              <p:cNvGrpSpPr/>
              <p:nvPr/>
            </p:nvGrpSpPr>
            <p:grpSpPr>
              <a:xfrm>
                <a:off x="7237097" y="4069571"/>
                <a:ext cx="428117" cy="329941"/>
                <a:chOff x="0" y="0"/>
                <a:chExt cx="608876" cy="469248"/>
              </a:xfrm>
            </p:grpSpPr>
            <p:sp>
              <p:nvSpPr>
                <p:cNvPr id="793" name="타원형"/>
                <p:cNvSpPr/>
                <p:nvPr/>
              </p:nvSpPr>
              <p:spPr>
                <a:xfrm>
                  <a:off x="0" y="0"/>
                  <a:ext cx="365894" cy="2818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4" name="타원형"/>
                <p:cNvSpPr/>
                <p:nvPr/>
              </p:nvSpPr>
              <p:spPr>
                <a:xfrm>
                  <a:off x="242983" y="0"/>
                  <a:ext cx="365894" cy="281840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5" name="타원형"/>
                <p:cNvSpPr/>
                <p:nvPr/>
              </p:nvSpPr>
              <p:spPr>
                <a:xfrm>
                  <a:off x="0" y="187408"/>
                  <a:ext cx="365894" cy="281841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6" name="타원형"/>
                <p:cNvSpPr/>
                <p:nvPr/>
              </p:nvSpPr>
              <p:spPr>
                <a:xfrm>
                  <a:off x="242983" y="187408"/>
                  <a:ext cx="365894" cy="281841"/>
                </a:xfrm>
                <a:prstGeom prst="ellipse">
                  <a:avLst/>
                </a:prstGeom>
                <a:solidFill>
                  <a:srgbClr val="BF1C0B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grpSp>
            <p:nvGrpSpPr>
              <p:cNvPr id="800" name="그룹"/>
              <p:cNvGrpSpPr/>
              <p:nvPr/>
            </p:nvGrpSpPr>
            <p:grpSpPr>
              <a:xfrm>
                <a:off x="8170533" y="4069571"/>
                <a:ext cx="428117" cy="329941"/>
                <a:chOff x="0" y="0"/>
                <a:chExt cx="608876" cy="469248"/>
              </a:xfrm>
            </p:grpSpPr>
            <p:sp>
              <p:nvSpPr>
                <p:cNvPr id="798" name="타원형"/>
                <p:cNvSpPr/>
                <p:nvPr/>
              </p:nvSpPr>
              <p:spPr>
                <a:xfrm>
                  <a:off x="172481" y="0"/>
                  <a:ext cx="436397" cy="28184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  <p:sp>
              <p:nvSpPr>
                <p:cNvPr id="799" name="타원형"/>
                <p:cNvSpPr/>
                <p:nvPr/>
              </p:nvSpPr>
              <p:spPr>
                <a:xfrm>
                  <a:off x="0" y="187408"/>
                  <a:ext cx="436398" cy="281841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2146" tIns="32146" rIns="32146" bIns="32146" numCol="1" anchor="ctr">
                  <a:noAutofit/>
                </a:bodyPr>
                <a:lstStyle/>
                <a:p>
                  <a:pPr defTabSz="642915">
                    <a:defRPr sz="1800">
                      <a:solidFill>
                        <a:srgbClr val="FFFFFF"/>
                      </a:solidFill>
                      <a:latin typeface="맑은 고딕"/>
                      <a:ea typeface="맑은 고딕"/>
                      <a:cs typeface="맑은 고딕"/>
                      <a:sym typeface="맑은 고딕"/>
                    </a:defRPr>
                  </a:pPr>
                  <a:endParaRPr sz="1266"/>
                </a:p>
              </p:txBody>
            </p:sp>
          </p:grpSp>
          <p:sp>
            <p:nvSpPr>
              <p:cNvPr id="802" name="선"/>
              <p:cNvSpPr/>
              <p:nvPr/>
            </p:nvSpPr>
            <p:spPr>
              <a:xfrm>
                <a:off x="1003585" y="4234542"/>
                <a:ext cx="855310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headEnd type="triangle"/>
                <a:tailEnd type="triangle"/>
              </a:ln>
            </p:spPr>
            <p:txBody>
              <a:bodyPr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803" name="선"/>
              <p:cNvSpPr/>
              <p:nvPr/>
            </p:nvSpPr>
            <p:spPr>
              <a:xfrm>
                <a:off x="4397209" y="4234542"/>
                <a:ext cx="855309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headEnd type="triangle"/>
                <a:tailEnd type="triangle"/>
              </a:ln>
            </p:spPr>
            <p:txBody>
              <a:bodyPr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804" name="선"/>
              <p:cNvSpPr/>
              <p:nvPr/>
            </p:nvSpPr>
            <p:spPr>
              <a:xfrm>
                <a:off x="7571260" y="4234542"/>
                <a:ext cx="653382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headEnd type="triangle"/>
                <a:tailEnd type="triangle"/>
              </a:ln>
            </p:spPr>
            <p:txBody>
              <a:bodyPr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805" name="core"/>
              <p:cNvSpPr txBox="1"/>
              <p:nvPr/>
            </p:nvSpPr>
            <p:spPr>
              <a:xfrm>
                <a:off x="474277" y="4436980"/>
                <a:ext cx="591509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core</a:t>
                </a:r>
                <a:r>
                  <a:t> </a:t>
                </a:r>
              </a:p>
            </p:txBody>
          </p:sp>
          <p:sp>
            <p:nvSpPr>
              <p:cNvPr id="806" name="target"/>
              <p:cNvSpPr txBox="1"/>
              <p:nvPr/>
            </p:nvSpPr>
            <p:spPr>
              <a:xfrm>
                <a:off x="1890013" y="4453533"/>
                <a:ext cx="758221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target</a:t>
                </a:r>
                <a:r>
                  <a:t> </a:t>
                </a:r>
              </a:p>
            </p:txBody>
          </p:sp>
          <p:sp>
            <p:nvSpPr>
              <p:cNvPr id="807" name="valance"/>
              <p:cNvSpPr txBox="1"/>
              <p:nvPr/>
            </p:nvSpPr>
            <p:spPr>
              <a:xfrm>
                <a:off x="3501178" y="4526276"/>
                <a:ext cx="906082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valance</a:t>
                </a:r>
                <a:r>
                  <a:t> </a:t>
                </a:r>
              </a:p>
            </p:txBody>
          </p:sp>
          <p:sp>
            <p:nvSpPr>
              <p:cNvPr id="808" name="target"/>
              <p:cNvSpPr txBox="1"/>
              <p:nvPr/>
            </p:nvSpPr>
            <p:spPr>
              <a:xfrm>
                <a:off x="5165160" y="4526276"/>
                <a:ext cx="758221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target</a:t>
                </a:r>
                <a:r>
                  <a:t> </a:t>
                </a:r>
              </a:p>
            </p:txBody>
          </p:sp>
          <p:sp>
            <p:nvSpPr>
              <p:cNvPr id="809" name="valance"/>
              <p:cNvSpPr txBox="1"/>
              <p:nvPr/>
            </p:nvSpPr>
            <p:spPr>
              <a:xfrm>
                <a:off x="7957784" y="4429999"/>
                <a:ext cx="906082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valance</a:t>
                </a:r>
                <a:r>
                  <a:t> </a:t>
                </a:r>
              </a:p>
            </p:txBody>
          </p:sp>
          <p:sp>
            <p:nvSpPr>
              <p:cNvPr id="810" name="core"/>
              <p:cNvSpPr txBox="1"/>
              <p:nvPr/>
            </p:nvSpPr>
            <p:spPr>
              <a:xfrm>
                <a:off x="7167446" y="4429999"/>
                <a:ext cx="591509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1758"/>
                  <a:t>core</a:t>
                </a:r>
                <a:r>
                  <a:t> </a:t>
                </a:r>
              </a:p>
            </p:txBody>
          </p:sp>
          <p:sp>
            <p:nvSpPr>
              <p:cNvPr id="811" name="선"/>
              <p:cNvSpPr/>
              <p:nvPr/>
            </p:nvSpPr>
            <p:spPr>
              <a:xfrm>
                <a:off x="363141" y="5032611"/>
                <a:ext cx="2468141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812" name="선"/>
              <p:cNvSpPr/>
              <p:nvPr/>
            </p:nvSpPr>
            <p:spPr>
              <a:xfrm>
                <a:off x="3337930" y="5032611"/>
                <a:ext cx="5278029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372698" y="4580588"/>
              <a:ext cx="8574025" cy="1245888"/>
              <a:chOff x="329091" y="5148130"/>
              <a:chExt cx="8574025" cy="1245888"/>
            </a:xfrm>
          </p:grpSpPr>
          <p:sp>
            <p:nvSpPr>
              <p:cNvPr id="813" name="+"/>
              <p:cNvSpPr txBox="1"/>
              <p:nvPr/>
            </p:nvSpPr>
            <p:spPr>
              <a:xfrm>
                <a:off x="3713857" y="5189811"/>
                <a:ext cx="234039" cy="34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t>+</a:t>
                </a:r>
              </a:p>
            </p:txBody>
          </p:sp>
          <p:sp>
            <p:nvSpPr>
              <p:cNvPr id="814" name="Vsh"/>
              <p:cNvSpPr txBox="1"/>
              <p:nvPr/>
            </p:nvSpPr>
            <p:spPr>
              <a:xfrm>
                <a:off x="1644270" y="5475522"/>
                <a:ext cx="417038" cy="3967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3000"/>
                </a:pPr>
                <a:r>
                  <a:rPr sz="2109"/>
                  <a:t>V</a:t>
                </a:r>
                <a:r>
                  <a:rPr sz="2109" baseline="-5999"/>
                  <a:t>sh</a:t>
                </a:r>
              </a:p>
            </p:txBody>
          </p:sp>
          <p:sp>
            <p:nvSpPr>
              <p:cNvPr id="815" name="potential for core -target"/>
              <p:cNvSpPr txBox="1"/>
              <p:nvPr/>
            </p:nvSpPr>
            <p:spPr>
              <a:xfrm>
                <a:off x="329091" y="5148130"/>
                <a:ext cx="3147978" cy="3967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sz="2109"/>
                  <a:t>potential for core -target</a:t>
                </a:r>
              </a:p>
            </p:txBody>
          </p:sp>
          <p:sp>
            <p:nvSpPr>
              <p:cNvPr id="816" name="additional effective potential"/>
              <p:cNvSpPr txBox="1"/>
              <p:nvPr/>
            </p:nvSpPr>
            <p:spPr>
              <a:xfrm>
                <a:off x="4511925" y="5166023"/>
                <a:ext cx="3589958" cy="3967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sz="2109" dirty="0"/>
                  <a:t>additional effective potential</a:t>
                </a:r>
              </a:p>
            </p:txBody>
          </p:sp>
          <p:sp>
            <p:nvSpPr>
              <p:cNvPr id="817" name="Vlo"/>
              <p:cNvSpPr txBox="1"/>
              <p:nvPr/>
            </p:nvSpPr>
            <p:spPr>
              <a:xfrm>
                <a:off x="6033773" y="5475522"/>
                <a:ext cx="395942" cy="3967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3000"/>
                </a:pPr>
                <a:r>
                  <a:rPr sz="2109"/>
                  <a:t>V</a:t>
                </a:r>
                <a:r>
                  <a:rPr sz="2109" baseline="-5999"/>
                  <a:t>lo</a:t>
                </a:r>
              </a:p>
            </p:txBody>
          </p:sp>
          <p:pic>
            <p:nvPicPr>
              <p:cNvPr id="818" name="스크린샷 2018-11-08 오후 7.20.57.png" descr="스크린샷 2018-11-08 오후 7.20.57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170631" y="5877979"/>
                <a:ext cx="2732485" cy="44648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819" name="스크린샷 2018-11-08 오후 7.20.53.png" descr="스크린샷 2018-11-08 오후 7.20.5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243335" y="5849306"/>
                <a:ext cx="2991446" cy="54471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820" name="스크린샷 2018-11-08 오후 7.20.47.png" descr="스크린샷 2018-11-08 오후 7.20.4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51519" y="5855655"/>
                <a:ext cx="2991446" cy="4911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499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"/>
          <p:cNvGrpSpPr/>
          <p:nvPr/>
        </p:nvGrpSpPr>
        <p:grpSpPr>
          <a:xfrm rot="0">
            <a:off x="179512" y="33261"/>
            <a:ext cx="8123907" cy="6668122"/>
            <a:chOff x="179512" y="33261"/>
            <a:chExt cx="8123907" cy="6668122"/>
          </a:xfrm>
        </p:grpSpPr>
        <p:grpSp>
          <p:nvGrpSpPr>
            <p:cNvPr id="847" name="그룹"/>
            <p:cNvGrpSpPr/>
            <p:nvPr/>
          </p:nvGrpSpPr>
          <p:grpSpPr>
            <a:xfrm rot="0">
              <a:off x="6883094" y="138248"/>
              <a:ext cx="855310" cy="731111"/>
              <a:chOff x="-1" y="-1"/>
              <a:chExt cx="1216441" cy="1116156"/>
            </a:xfrm>
          </p:grpSpPr>
          <p:sp>
            <p:nvSpPr>
              <p:cNvPr id="829" name="타원형"/>
              <p:cNvSpPr/>
              <p:nvPr/>
            </p:nvSpPr>
            <p:spPr>
              <a:xfrm>
                <a:off x="-1" y="329457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0" name="타원형"/>
              <p:cNvSpPr/>
              <p:nvPr/>
            </p:nvSpPr>
            <p:spPr>
              <a:xfrm>
                <a:off x="124298" y="100319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1" name="타원형"/>
              <p:cNvSpPr/>
              <p:nvPr/>
            </p:nvSpPr>
            <p:spPr>
              <a:xfrm>
                <a:off x="68674" y="549252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2" name="타원형"/>
              <p:cNvSpPr/>
              <p:nvPr/>
            </p:nvSpPr>
            <p:spPr>
              <a:xfrm>
                <a:off x="189455" y="695653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3" name="타원형"/>
              <p:cNvSpPr/>
              <p:nvPr/>
            </p:nvSpPr>
            <p:spPr>
              <a:xfrm>
                <a:off x="362342" y="-1"/>
                <a:ext cx="378913" cy="32946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4" name="타원형"/>
              <p:cNvSpPr/>
              <p:nvPr/>
            </p:nvSpPr>
            <p:spPr>
              <a:xfrm>
                <a:off x="647749" y="19204"/>
                <a:ext cx="378912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5" name="타원형"/>
              <p:cNvSpPr/>
              <p:nvPr/>
            </p:nvSpPr>
            <p:spPr>
              <a:xfrm>
                <a:off x="830870" y="204574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6" name="타원형"/>
              <p:cNvSpPr/>
              <p:nvPr/>
            </p:nvSpPr>
            <p:spPr>
              <a:xfrm>
                <a:off x="458615" y="745414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7" name="타원형"/>
              <p:cNvSpPr/>
              <p:nvPr/>
            </p:nvSpPr>
            <p:spPr>
              <a:xfrm>
                <a:off x="641414" y="70234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8" name="타원형"/>
              <p:cNvSpPr/>
              <p:nvPr/>
            </p:nvSpPr>
            <p:spPr>
              <a:xfrm>
                <a:off x="728043" y="582006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39" name="타원형"/>
              <p:cNvSpPr/>
              <p:nvPr/>
            </p:nvSpPr>
            <p:spPr>
              <a:xfrm>
                <a:off x="837527" y="407427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0" name="타원형"/>
              <p:cNvSpPr/>
              <p:nvPr/>
            </p:nvSpPr>
            <p:spPr>
              <a:xfrm>
                <a:off x="649298" y="479871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1" name="타원형"/>
              <p:cNvSpPr/>
              <p:nvPr/>
            </p:nvSpPr>
            <p:spPr>
              <a:xfrm>
                <a:off x="657023" y="22347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2" name="타원형"/>
              <p:cNvSpPr/>
              <p:nvPr/>
            </p:nvSpPr>
            <p:spPr>
              <a:xfrm>
                <a:off x="280878" y="141424"/>
                <a:ext cx="378912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3" name="타원형"/>
              <p:cNvSpPr/>
              <p:nvPr/>
            </p:nvSpPr>
            <p:spPr>
              <a:xfrm>
                <a:off x="124298" y="374673"/>
                <a:ext cx="378913" cy="370742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4" name="타원형"/>
              <p:cNvSpPr/>
              <p:nvPr/>
            </p:nvSpPr>
            <p:spPr>
              <a:xfrm>
                <a:off x="285837" y="547270"/>
                <a:ext cx="378913" cy="3707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5" name="타원형"/>
              <p:cNvSpPr/>
              <p:nvPr/>
            </p:nvSpPr>
            <p:spPr>
              <a:xfrm>
                <a:off x="499962" y="516974"/>
                <a:ext cx="378913" cy="370742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6" name="타원형"/>
              <p:cNvSpPr/>
              <p:nvPr/>
            </p:nvSpPr>
            <p:spPr>
              <a:xfrm>
                <a:off x="378911" y="363882"/>
                <a:ext cx="378913" cy="3707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grpSp>
          <p:nvGrpSpPr>
            <p:cNvPr id="852" name="그룹"/>
            <p:cNvGrpSpPr/>
            <p:nvPr/>
          </p:nvGrpSpPr>
          <p:grpSpPr>
            <a:xfrm rot="0">
              <a:off x="1071922" y="363022"/>
              <a:ext cx="428117" cy="307370"/>
              <a:chOff x="0" y="0"/>
              <a:chExt cx="608877" cy="469249"/>
            </a:xfrm>
          </p:grpSpPr>
          <p:sp>
            <p:nvSpPr>
              <p:cNvPr id="848" name="타원형"/>
              <p:cNvSpPr/>
              <p:nvPr/>
            </p:nvSpPr>
            <p:spPr>
              <a:xfrm>
                <a:off x="0" y="0"/>
                <a:ext cx="365894" cy="28184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49" name="타원형"/>
              <p:cNvSpPr/>
              <p:nvPr/>
            </p:nvSpPr>
            <p:spPr>
              <a:xfrm>
                <a:off x="242983" y="0"/>
                <a:ext cx="365894" cy="281840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50" name="타원형"/>
              <p:cNvSpPr/>
              <p:nvPr/>
            </p:nvSpPr>
            <p:spPr>
              <a:xfrm>
                <a:off x="0" y="187408"/>
                <a:ext cx="365894" cy="2818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51" name="타원형"/>
              <p:cNvSpPr/>
              <p:nvPr/>
            </p:nvSpPr>
            <p:spPr>
              <a:xfrm>
                <a:off x="242983" y="187408"/>
                <a:ext cx="365894" cy="2818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grpSp>
          <p:nvGrpSpPr>
            <p:cNvPr id="855" name="그룹"/>
            <p:cNvGrpSpPr/>
            <p:nvPr/>
          </p:nvGrpSpPr>
          <p:grpSpPr>
            <a:xfrm rot="0">
              <a:off x="2249983" y="408194"/>
              <a:ext cx="358952" cy="307370"/>
              <a:chOff x="0" y="0"/>
              <a:chExt cx="510509" cy="469249"/>
            </a:xfrm>
          </p:grpSpPr>
          <p:sp>
            <p:nvSpPr>
              <p:cNvPr id="853" name="타원형"/>
              <p:cNvSpPr/>
              <p:nvPr/>
            </p:nvSpPr>
            <p:spPr>
              <a:xfrm>
                <a:off x="144615" y="0"/>
                <a:ext cx="365894" cy="28184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54" name="타원형"/>
              <p:cNvSpPr/>
              <p:nvPr/>
            </p:nvSpPr>
            <p:spPr>
              <a:xfrm>
                <a:off x="0" y="187408"/>
                <a:ext cx="365894" cy="2818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sp>
          <p:nvSpPr>
            <p:cNvPr id="856" name="타원형"/>
            <p:cNvSpPr/>
            <p:nvPr/>
          </p:nvSpPr>
          <p:spPr>
            <a:xfrm>
              <a:off x="1257363" y="293007"/>
              <a:ext cx="1200235" cy="537745"/>
            </a:xfrm>
            <a:prstGeom prst="ellipse">
              <a:avLst/>
            </a:prstGeom>
            <a:ln w="50800">
              <a:solidFill>
                <a:srgbClr val="000000"/>
              </a:solidFill>
              <a:miter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grpSp>
          <p:nvGrpSpPr>
            <p:cNvPr id="880" name="그룹"/>
            <p:cNvGrpSpPr/>
            <p:nvPr/>
          </p:nvGrpSpPr>
          <p:grpSpPr>
            <a:xfrm rot="0">
              <a:off x="4078599" y="350118"/>
              <a:ext cx="428117" cy="307370"/>
              <a:chOff x="0" y="0"/>
              <a:chExt cx="608877" cy="469249"/>
            </a:xfrm>
          </p:grpSpPr>
          <p:sp>
            <p:nvSpPr>
              <p:cNvPr id="876" name="타원형"/>
              <p:cNvSpPr/>
              <p:nvPr/>
            </p:nvSpPr>
            <p:spPr>
              <a:xfrm>
                <a:off x="0" y="0"/>
                <a:ext cx="365894" cy="281840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77" name="타원형"/>
              <p:cNvSpPr/>
              <p:nvPr/>
            </p:nvSpPr>
            <p:spPr>
              <a:xfrm>
                <a:off x="242983" y="0"/>
                <a:ext cx="365894" cy="281840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78" name="타원형"/>
              <p:cNvSpPr/>
              <p:nvPr/>
            </p:nvSpPr>
            <p:spPr>
              <a:xfrm>
                <a:off x="0" y="187408"/>
                <a:ext cx="365894" cy="281841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  <p:sp>
            <p:nvSpPr>
              <p:cNvPr id="879" name="타원형"/>
              <p:cNvSpPr/>
              <p:nvPr/>
            </p:nvSpPr>
            <p:spPr>
              <a:xfrm>
                <a:off x="242983" y="187408"/>
                <a:ext cx="365894" cy="281841"/>
              </a:xfrm>
              <a:prstGeom prst="ellipse">
                <a:avLst/>
              </a:prstGeom>
              <a:solidFill>
                <a:srgbClr val="bf1c0b"/>
              </a:solidFill>
              <a:ln w="12700" cap="flat">
                <a:noFill/>
                <a:miter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2146" tIns="32146" rIns="32146" bIns="32146" anchor="ctr">
                <a:noAutofit/>
              </a:bodyPr>
              <a:lstStyle/>
              <a:p>
                <a:pPr defTabSz="642914">
                  <a:defRPr sz="1800">
                    <a:solidFill>
                      <a:srgbClr val="ffffff"/>
                    </a:solidFill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 sz="1266"/>
              </a:p>
            </p:txBody>
          </p:sp>
        </p:grpSp>
        <p:sp>
          <p:nvSpPr>
            <p:cNvPr id="881" name="타원형"/>
            <p:cNvSpPr/>
            <p:nvPr/>
          </p:nvSpPr>
          <p:spPr>
            <a:xfrm>
              <a:off x="5489421" y="33261"/>
              <a:ext cx="257269" cy="184612"/>
            </a:xfrm>
            <a:prstGeom prst="ellipse">
              <a:avLst/>
            </a:prstGeom>
            <a:solidFill>
              <a:srgbClr val="0070c0"/>
            </a:solidFill>
            <a:ln w="12700">
              <a:miter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lIns="32146" rIns="32146" anchor="ctr"/>
            <a:lstStyle/>
            <a:p>
              <a:pPr defTabSz="642914">
                <a:defRPr sz="18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sz="1266"/>
            </a:p>
          </p:txBody>
        </p:sp>
        <p:sp>
          <p:nvSpPr>
            <p:cNvPr id="882" name="타원형"/>
            <p:cNvSpPr/>
            <p:nvPr/>
          </p:nvSpPr>
          <p:spPr>
            <a:xfrm>
              <a:off x="5810662" y="917101"/>
              <a:ext cx="257269" cy="184612"/>
            </a:xfrm>
            <a:prstGeom prst="ellipse">
              <a:avLst/>
            </a:prstGeom>
            <a:solidFill>
              <a:srgbClr val="0070c0"/>
            </a:solidFill>
            <a:ln w="12700">
              <a:miter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lIns="32146" rIns="32146" anchor="ctr"/>
            <a:lstStyle/>
            <a:p>
              <a:pPr defTabSz="642914">
                <a:defRPr sz="18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sz="1266"/>
            </a:p>
          </p:txBody>
        </p:sp>
        <p:sp>
          <p:nvSpPr>
            <p:cNvPr id="883" name="and"/>
            <p:cNvSpPr txBox="1"/>
            <p:nvPr/>
          </p:nvSpPr>
          <p:spPr>
            <a:xfrm>
              <a:off x="3059106" y="472633"/>
              <a:ext cx="464872" cy="344136"/>
            </a:xfrm>
            <a:prstGeom prst="rect">
              <a:avLst/>
            </a:prstGeom>
            <a:ln w="12700">
              <a:miter/>
            </a:ln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/>
              </a:pPr>
              <a:r>
                <a:rPr lang="ko-KR" altLang="en-US"/>
                <a:t>and</a:t>
              </a:r>
              <a:endParaRPr lang="ko-KR" altLang="en-US"/>
            </a:p>
          </p:txBody>
        </p:sp>
        <p:sp>
          <p:nvSpPr>
            <p:cNvPr id="884" name="선"/>
            <p:cNvSpPr/>
            <p:nvPr/>
          </p:nvSpPr>
          <p:spPr>
            <a:xfrm rot="11642175">
              <a:off x="4660208" y="268593"/>
              <a:ext cx="2056571" cy="516796"/>
            </a:xfrm>
            <a:custGeom>
              <a:avLst/>
              <a:gd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4" extrusionOk="0">
                  <a:moveTo>
                    <a:pt x="0" y="16490"/>
                  </a:moveTo>
                  <a:cubicBezTo>
                    <a:pt x="1196" y="21045"/>
                    <a:pt x="3743" y="21377"/>
                    <a:pt x="5110" y="17156"/>
                  </a:cubicBezTo>
                  <a:cubicBezTo>
                    <a:pt x="5846" y="14883"/>
                    <a:pt x="6028" y="11519"/>
                    <a:pt x="7005" y="9887"/>
                  </a:cubicBezTo>
                  <a:cubicBezTo>
                    <a:pt x="8845" y="6812"/>
                    <a:pt x="11138" y="12428"/>
                    <a:pt x="13043" y="9981"/>
                  </a:cubicBezTo>
                  <a:cubicBezTo>
                    <a:pt x="14606" y="7975"/>
                    <a:pt x="14726" y="1804"/>
                    <a:pt x="16413" y="304"/>
                  </a:cubicBezTo>
                  <a:cubicBezTo>
                    <a:pt x="17006" y="-223"/>
                    <a:pt x="17638" y="52"/>
                    <a:pt x="18251" y="262"/>
                  </a:cubicBezTo>
                  <a:cubicBezTo>
                    <a:pt x="19361" y="642"/>
                    <a:pt x="20480" y="800"/>
                    <a:pt x="21600" y="731"/>
                  </a:cubicBezTo>
                </a:path>
              </a:pathLst>
            </a:custGeom>
            <a:ln w="63500">
              <a:solidFill>
                <a:schemeClr val="accent5"/>
              </a:solidFill>
              <a:miter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85" name="선"/>
            <p:cNvSpPr/>
            <p:nvPr/>
          </p:nvSpPr>
          <p:spPr>
            <a:xfrm>
              <a:off x="5113835" y="132606"/>
              <a:ext cx="1008442" cy="0"/>
            </a:xfrm>
            <a:prstGeom prst="line">
              <a:avLst/>
            </a:prstGeom>
            <a:ln w="25400">
              <a:solidFill>
                <a:schemeClr val="accent4">
                  <a:satOff val="1490"/>
                  <a:lumOff val="-7240"/>
                </a:schemeClr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86" name="선"/>
            <p:cNvSpPr/>
            <p:nvPr/>
          </p:nvSpPr>
          <p:spPr>
            <a:xfrm>
              <a:off x="5679381" y="1005147"/>
              <a:ext cx="1008442" cy="0"/>
            </a:xfrm>
            <a:prstGeom prst="line">
              <a:avLst/>
            </a:prstGeom>
            <a:ln w="25400">
              <a:solidFill>
                <a:schemeClr val="accent4">
                  <a:satOff val="1490"/>
                  <a:lumOff val="-7240"/>
                </a:schemeClr>
              </a:solidFill>
              <a:miter/>
              <a:tailEnd type="triangle"/>
            </a:ln>
          </p:spPr>
          <p:txBody>
            <a:bodyPr wrap="square"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grpSp>
          <p:nvGrpSpPr>
            <p:cNvPr id="891" name=""/>
            <p:cNvGrpSpPr/>
            <p:nvPr/>
          </p:nvGrpSpPr>
          <p:grpSpPr>
            <a:xfrm rot="0">
              <a:off x="251520" y="1196752"/>
              <a:ext cx="8051899" cy="881509"/>
              <a:chOff x="251520" y="1320820"/>
              <a:chExt cx="8051899" cy="881509"/>
            </a:xfrm>
          </p:grpSpPr>
          <p:sp>
            <p:nvSpPr>
              <p:cNvPr id="857" name="elastic scattering + inelastic scattering + Coulomb breakup"/>
              <p:cNvSpPr txBox="1"/>
              <p:nvPr/>
            </p:nvSpPr>
            <p:spPr>
              <a:xfrm>
                <a:off x="251520" y="1320820"/>
                <a:ext cx="6318349" cy="343917"/>
              </a:xfrm>
              <a:prstGeom prst="rect">
                <a:avLst/>
              </a:prstGeom>
              <a:ln w="12700">
                <a:miter/>
              </a:ln>
            </p:spPr>
            <p:txBody>
              <a:bodyPr wrap="none" lIns="35719" tIns="35719" rIns="35719" bIns="35719" anchor="ctr">
                <a:spAutoFit/>
              </a:bodyPr>
              <a:lstStyle/>
              <a:p>
                <a:pPr lvl="0">
                  <a:defRPr/>
                </a:pPr>
                <a:r>
                  <a:rPr lang="ko-KR" altLang="en-US"/>
                  <a:t>elastic scattering + inelastic scattering + Coulomb breakup </a:t>
                </a:r>
                <a:endParaRPr lang="ko-KR" altLang="en-US"/>
              </a:p>
            </p:txBody>
          </p:sp>
          <p:sp>
            <p:nvSpPr>
              <p:cNvPr id="858" name="선"/>
              <p:cNvSpPr/>
              <p:nvPr/>
            </p:nvSpPr>
            <p:spPr>
              <a:xfrm>
                <a:off x="2339752" y="1693790"/>
                <a:ext cx="5230405" cy="0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/>
              </a:ln>
            </p:spPr>
            <p:txBody>
              <a:bodyPr wrap="square" lIns="35719" tIns="35719" rIns="35719" bIns="35719" anchor="ctr"/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859" name="contribution of dipole Coulomb excitation"/>
              <p:cNvSpPr txBox="1"/>
              <p:nvPr/>
            </p:nvSpPr>
            <p:spPr>
              <a:xfrm>
                <a:off x="2555776" y="1793034"/>
                <a:ext cx="5747643" cy="409295"/>
              </a:xfrm>
              <a:prstGeom prst="rect">
                <a:avLst/>
              </a:prstGeom>
              <a:ln w="12700">
                <a:miter/>
              </a:ln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/>
                </a:pPr>
                <a:r>
                  <a:rPr sz="2250"/>
                  <a:t>contribution of dipole Coulomb excitation  </a:t>
                </a:r>
                <a:endParaRPr sz="225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9" name=""/>
                <p:cNvSpPr/>
                <p:nvPr/>
              </p:nvSpPr>
              <p:spPr>
                <a:xfrm>
                  <a:off x="251520" y="5301208"/>
                  <a:ext cx="6438900" cy="1400175"/>
                </a:xfrm>
                <a:custGeom>
                  <a:avLst/>
                  <a:gd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14400" h="914400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914400"/>
                      </a:lnTo>
                      <a:lnTo>
                        <a:pt x="0" y="914400"/>
                      </a:lnTo>
                      <a:close/>
                    </a:path>
                  </a:pathLst>
                </a:custGeom>
              </p:spPr>
              <p:txBody>
                <a:bodyPr/>
                <a:lstStyle/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𝑂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𝑀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=</m:t>
                        </m:r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)-</m:t>
                        </m:r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𝑁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)-</m:t>
                        </m:r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</m:t>
                        </m:r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800" i="1">
                            <a:latin typeface="Cambria Math"/>
                            <a:sym typeface="Cambria Math"/>
                          </a:rPr>
                          <m:t xml:space="preserve">        =</m:t>
                        </m:r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)-</m:t>
                        </m:r>
                        <m:d>
                          <m:dPr>
                            <m:begChr m:val="["/>
                            <m:endChr m:val="]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</m:t>
                            </m:r>
                          </m:e>
                        </m:d>
                        <m:r>
                          <a:rPr sz="1800" i="1">
                            <a:latin typeface="Cambria Math"/>
                            <a:sym typeface="Cambria Math"/>
                          </a:rPr>
                          <m:t>-</m:t>
                        </m:r>
                        <m:d>
                          <m:dPr>
                            <m:begChr m:val="["/>
                            <m:endChr m:val="]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800" i="1">
                            <a:latin typeface="Cambria Math"/>
                            <a:sym typeface="Cambria Math"/>
                          </a:rPr>
                          <m:t xml:space="preserve">        =</m:t>
                        </m:r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)-</m:t>
                        </m:r>
                        <m:d>
                          <m:dPr>
                            <m:begChr m:val="{"/>
                            <m:endChr m:val="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𝑠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ℎ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)+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𝑠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ℎ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𝑙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)+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𝑙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800" i="1">
                            <a:latin typeface="Cambria Math"/>
                            <a:sym typeface="Cambria Math"/>
                          </a:rPr>
                          <m:t xml:space="preserve">                        +</m:t>
                        </m:r>
                        <m:d>
                          <m:dPr>
                            <m:begChr m:val=""/>
                            <m:endChr m:val="}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𝐶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𝐷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𝑖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𝑛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𝑒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)+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𝐶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𝐷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𝑖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𝑛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𝑒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𝐶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𝐷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𝑏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)+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𝐶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𝐷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𝑏</m:t>
                                    </m:r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889" name=""/>
                <p:cNvSpPr txBox="1"/>
                <p:nvPr/>
              </p:nvSpPr>
              <p:spPr>
                <a:xfrm>
                  <a:off x="251520" y="5301208"/>
                  <a:ext cx="6438900" cy="14001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3" name=""/>
                <p:cNvSpPr/>
                <p:nvPr/>
              </p:nvSpPr>
              <p:spPr>
                <a:xfrm>
                  <a:off x="179512" y="2132856"/>
                  <a:ext cx="7848600" cy="2190750"/>
                </a:xfrm>
                <a:custGeom>
                  <a:avLst/>
                  <a:gd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14400" h="914400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914400"/>
                      </a:lnTo>
                      <a:lnTo>
                        <a:pt x="0" y="914400"/>
                      </a:lnTo>
                      <a:close/>
                    </a:path>
                  </a:pathLst>
                </a:custGeom>
              </p:spPr>
              <p:txBody>
                <a:bodyPr/>
                <a:lstStyle/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Sup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  <m: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𝑛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𝑒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𝑙</m:t>
                            </m:r>
                          </m:sup>
                        </m:sSubSup>
                        <m:r>
                          <a:rPr sz="1800" i="1">
                            <a:latin typeface="Cambria Math"/>
                            <a:sym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Sup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  <m: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𝑏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</m:sup>
                        </m:sSubSup>
                        <m:r>
                          <a:rPr sz="1800" i="1">
                            <a:latin typeface="Cambria Math"/>
                            <a:sym typeface="Cambria Math"/>
                          </a:rPr>
                          <m:t>=</m:t>
                        </m:r>
                        <m:d>
                          <m:d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𝑒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𝑙</m:t>
                                </m:r>
                              </m:sup>
                            </m:sSub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𝑖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𝑒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𝑙</m:t>
                                </m:r>
                              </m:sup>
                            </m:sSubSup>
                          </m:e>
                        </m:d>
                        <m:r>
                          <a:rPr sz="1800" i="1">
                            <a:latin typeface="Cambria Math"/>
                            <a:sym typeface="Cambria Math"/>
                          </a:rPr>
                          <m:t>+</m:t>
                        </m:r>
                        <m:d>
                          <m:d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𝑏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𝐶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𝐷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𝑏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200" i="1">
                            <a:latin typeface="Cambria Math"/>
                            <a:sym typeface="Cambria Math"/>
                          </a:rPr>
                          <m:t xml:space="preserve"> </m:t>
                        </m:r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Sup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  <m: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𝑛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𝑒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𝑙</m:t>
                            </m:r>
                          </m:sup>
                        </m:sSubSup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)=</m:t>
                        </m:r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4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9</m:t>
                            </m:r>
                          </m:den>
                        </m:f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ℏ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𝑣</m:t>
                            </m:r>
                          </m:den>
                        </m:f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𝐵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1;</m:t>
                            </m:r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1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-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</m:den>
                        </m:f>
                        <m:r>
                          <a:rPr sz="1800" i="1">
                            <a:latin typeface="Cambria Math"/>
                            <a:sym typeface="Cambria Math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𝑔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fPr>
                              <m:num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-1,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𝜉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𝑓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fPr>
                              <m:num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-1,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𝜉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200" i="1">
                            <a:latin typeface="Cambria Math"/>
                            <a:sym typeface="Cambria Math"/>
                          </a:rPr>
                          <m:t xml:space="preserve"> </m:t>
                        </m:r>
                      </m:oMath>
                    </m:oMathPara>
                  </a14:m>
                </a:p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Sup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𝐶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𝐷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𝐸</m:t>
                            </m:r>
                          </m:sub>
                          <m: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𝑏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</m:sup>
                        </m:sSubSup>
                        <m:r>
                          <a:rPr sz="1800" i="1">
                            <a:latin typeface="Cambria Math"/>
                            <a:sym typeface="Cambria Math"/>
                          </a:rPr>
                          <m:t>(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𝑟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)=</m:t>
                        </m:r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4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9</m:t>
                            </m:r>
                          </m:den>
                        </m:f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ℏ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𝑣</m:t>
                            </m:r>
                          </m:den>
                        </m:f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-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𝑟</m:t>
                            </m:r>
                          </m:den>
                        </m:f>
                        <m:nary>
                          <m:naryPr>
                            <m:limLoc m:val="subSup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𝑏</m:t>
                                </m:r>
                              </m:sub>
                            </m:sSub>
                          </m:sub>
                          <m:sup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𝑑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fPr>
                              <m:num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𝑑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𝐵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(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1)</m:t>
                                </m:r>
                              </m:num>
                              <m:den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𝑑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𝜀</m:t>
                                </m:r>
                              </m:den>
                            </m:f>
                          </m:e>
                        </m:nary>
                        <m:r>
                          <a:rPr sz="1800" i="1">
                            <a:latin typeface="Cambria Math"/>
                            <a:sym typeface="Cambria Math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d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𝑔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fPr>
                              <m:num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-1,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𝜉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)+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𝑖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𝑓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fPr>
                              <m:num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-1,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𝜉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893" name=""/>
                <p:cNvSpPr txBox="1"/>
                <p:nvPr/>
              </p:nvSpPr>
              <p:spPr>
                <a:xfrm>
                  <a:off x="179512" y="2132856"/>
                  <a:ext cx="7848600" cy="21907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4" name=""/>
                <p:cNvSpPr/>
                <p:nvPr/>
              </p:nvSpPr>
              <p:spPr>
                <a:xfrm>
                  <a:off x="755576" y="4232126"/>
                  <a:ext cx="3314700" cy="781050"/>
                </a:xfrm>
                <a:custGeom>
                  <a:avLst/>
                  <a:gd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14400" h="914400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914400"/>
                      </a:lnTo>
                      <a:lnTo>
                        <a:pt x="0" y="914400"/>
                      </a:lnTo>
                      <a:close/>
                    </a:path>
                  </a:pathLst>
                </a:custGeom>
              </p:spPr>
              <p:txBody>
                <a:bodyPr/>
                <a:lstStyle/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sSubPr>
                          <m:e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0</m:t>
                            </m:r>
                          </m:sub>
                        </m:sSub>
                        <m:r>
                          <a:rPr sz="1800" i="1">
                            <a:latin typeface="Cambria Math"/>
                            <a:sym typeface="Cambria Math"/>
                          </a:rPr>
                          <m:t>=</m:t>
                        </m:r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p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2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𝑐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sz="1800" i="1">
                            <a:latin typeface="Cambria Math"/>
                            <a:sym typeface="Cambria Math"/>
                          </a:rPr>
                          <m:t xml:space="preserve"> : 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𝑐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𝑙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𝑜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𝑠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𝑒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𝑠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𝑡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 xml:space="preserve"> 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𝑑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𝑖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𝑠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𝑡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𝑎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𝑛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𝑐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𝑒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894" name=""/>
                <p:cNvSpPr txBox="1"/>
                <p:nvPr/>
              </p:nvSpPr>
              <p:spPr>
                <a:xfrm>
                  <a:off x="755576" y="4232126"/>
                  <a:ext cx="3314700" cy="7810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5" name=""/>
                <p:cNvSpPr/>
                <p:nvPr/>
              </p:nvSpPr>
              <p:spPr>
                <a:xfrm>
                  <a:off x="4860032" y="4279751"/>
                  <a:ext cx="1038225" cy="733425"/>
                </a:xfrm>
                <a:custGeom>
                  <a:avLst/>
                  <a:gd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14400" h="914400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914400"/>
                      </a:lnTo>
                      <a:lnTo>
                        <a:pt x="0" y="914400"/>
                      </a:lnTo>
                      <a:close/>
                    </a:path>
                  </a:pathLst>
                </a:custGeom>
              </p:spPr>
              <p:txBody>
                <a:bodyPr/>
                <a:lstStyle/>
                <a:p>
                  <a:pPr algn="l"/>
                  <a14:m xmlns:m="http://schemas.openxmlformats.org/officeDocument/2006/math">
                    <m:oMathPara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sz="1800" i="1">
                            <a:latin typeface="Cambria Math"/>
                            <a:sym typeface="Cambria Math"/>
                          </a:rPr>
                          <m:t>𝜉</m:t>
                        </m:r>
                        <m:r>
                          <a:rPr sz="1800" i="1">
                            <a:latin typeface="Cambria Math"/>
                            <a:sym typeface="Cambria Math"/>
                          </a:rPr>
                          <m:t>=</m:t>
                        </m:r>
                        <m:f>
                          <m:fPr>
                            <m:ctrlPr>
                              <a:rPr sz="1800" i="1">
                                <a:latin typeface="Cambria Math"/>
                                <a:sym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1800" i="1">
                                    <a:latin typeface="Cambria Math"/>
                                    <a:sym typeface="Cambria Math"/>
                                  </a:rPr>
                                </m:ctrlPr>
                              </m:sSubP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ℏ</m:t>
                            </m:r>
                            <m:r>
                              <a:rPr sz="1800" i="1">
                                <a:latin typeface="Cambria Math"/>
                                <a:sym typeface="Cambria Math"/>
                              </a:rPr>
                              <m:t>𝑣</m:t>
                            </m:r>
                          </m:den>
                        </m:f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895" name=""/>
                <p:cNvSpPr txBox="1"/>
                <p:nvPr/>
              </p:nvSpPr>
              <p:spPr>
                <a:xfrm>
                  <a:off x="4860032" y="4279751"/>
                  <a:ext cx="1038225" cy="73342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1040</ep:Words>
  <ep:PresentationFormat>화면 슬라이드 쇼(4:3)</ep:PresentationFormat>
  <ep:Paragraphs>240</ep:Paragraphs>
  <ep:Slides>18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PowerPoint 프레젠테이션</vt:lpstr>
      <vt:lpstr>PowerPoint 프레젠테이션</vt:lpstr>
      <vt:lpstr>슬라이드 13</vt:lpstr>
      <vt:lpstr>PowerPoint 프레젠테이션</vt:lpstr>
      <vt:lpstr>PowerPoint 프레젠테이션</vt:lpstr>
      <vt:lpstr>슬라이드 16</vt:lpstr>
      <vt:lpstr>슬라이드 17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2007-04-10T07:05:23.000</dcterms:created>
  <dc:creator>nice</dc:creator>
  <cp:lastModifiedBy>Sky</cp:lastModifiedBy>
  <dcterms:modified xsi:type="dcterms:W3CDTF">2020-07-01T00:52:23.164</dcterms:modified>
  <cp:revision>705</cp:revision>
  <dc:title>슬라이드 1</dc:title>
  <cp:version>1000.0000.01</cp:version>
</cp:coreProperties>
</file>