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4" r:id="rId4"/>
    <p:sldId id="261" r:id="rId5"/>
    <p:sldId id="267" r:id="rId6"/>
    <p:sldId id="259" r:id="rId7"/>
    <p:sldId id="257" r:id="rId8"/>
    <p:sldId id="258" r:id="rId9"/>
    <p:sldId id="272" r:id="rId10"/>
    <p:sldId id="273" r:id="rId11"/>
    <p:sldId id="274" r:id="rId12"/>
    <p:sldId id="271" r:id="rId13"/>
    <p:sldId id="270" r:id="rId14"/>
    <p:sldId id="276" r:id="rId15"/>
    <p:sldId id="268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601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37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69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159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3574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04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05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86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02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73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7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6EE62-3727-472C-BAE1-18513BA47165}" type="datetimeFigureOut">
              <a:rPr lang="ko-KR" altLang="en-US" smtClean="0"/>
              <a:t>2020-03-05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45AE-D2BB-4A56-9B57-9A34F99155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173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65810" y="266152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sz="4800" b="1" dirty="0" smtClean="0"/>
              <a:t>Current status of LAMPS TPC</a:t>
            </a:r>
            <a:endParaRPr lang="ko-KR" altLang="en-US" sz="48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lt"/>
              </a:rPr>
              <a:t>이효상 </a:t>
            </a:r>
            <a:r>
              <a:rPr lang="en-US" altLang="ko-KR" dirty="0" smtClean="0">
                <a:latin typeface="+mj-lt"/>
              </a:rPr>
              <a:t>&amp; </a:t>
            </a:r>
            <a:r>
              <a:rPr lang="ko-KR" altLang="en-US" dirty="0" err="1" smtClean="0">
                <a:latin typeface="+mj-lt"/>
              </a:rPr>
              <a:t>이청수</a:t>
            </a:r>
            <a:endParaRPr lang="en-US" altLang="ko-KR" dirty="0" smtClean="0">
              <a:latin typeface="+mj-lt"/>
            </a:endParaRPr>
          </a:p>
          <a:p>
            <a:r>
              <a:rPr lang="en-US" altLang="ko-KR" dirty="0" smtClean="0">
                <a:latin typeface="+mj-lt"/>
              </a:rPr>
              <a:t>2020.03.06</a:t>
            </a:r>
          </a:p>
          <a:p>
            <a:r>
              <a:rPr lang="en-US" altLang="ko-KR" dirty="0" smtClean="0">
                <a:latin typeface="+mj-lt"/>
              </a:rPr>
              <a:t>LAMPS meeting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307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769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LAMPS TPC design : 2_Out_FC</a:t>
            </a:r>
            <a:endParaRPr lang="ko-KR" altLang="en-US" sz="1400" b="1" dirty="0"/>
          </a:p>
        </p:txBody>
      </p:sp>
      <p:pic>
        <p:nvPicPr>
          <p:cNvPr id="4097" name="_x296338784" descr="EMB0004edd82a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" y="399011"/>
            <a:ext cx="4859338" cy="365442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_x296338784" descr="EMB0004edd82b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98" y="4099750"/>
            <a:ext cx="3624349" cy="272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89477"/>
              </p:ext>
            </p:extLst>
          </p:nvPr>
        </p:nvGraphicFramePr>
        <p:xfrm>
          <a:off x="6056421" y="3462360"/>
          <a:ext cx="4971796" cy="3143250"/>
        </p:xfrm>
        <a:graphic>
          <a:graphicData uri="http://schemas.openxmlformats.org/drawingml/2006/table">
            <a:tbl>
              <a:tblPr/>
              <a:tblGrid>
                <a:gridCol w="1098931">
                  <a:extLst>
                    <a:ext uri="{9D8B030D-6E8A-4147-A177-3AD203B41FA5}">
                      <a16:colId xmlns:a16="http://schemas.microsoft.com/office/drawing/2014/main" val="1390594358"/>
                    </a:ext>
                  </a:extLst>
                </a:gridCol>
                <a:gridCol w="1242695">
                  <a:extLst>
                    <a:ext uri="{9D8B030D-6E8A-4147-A177-3AD203B41FA5}">
                      <a16:colId xmlns:a16="http://schemas.microsoft.com/office/drawing/2014/main" val="3107138068"/>
                    </a:ext>
                  </a:extLst>
                </a:gridCol>
                <a:gridCol w="1206754">
                  <a:extLst>
                    <a:ext uri="{9D8B030D-6E8A-4147-A177-3AD203B41FA5}">
                      <a16:colId xmlns:a16="http://schemas.microsoft.com/office/drawing/2014/main" val="3672321443"/>
                    </a:ext>
                  </a:extLst>
                </a:gridCol>
                <a:gridCol w="1423416">
                  <a:extLst>
                    <a:ext uri="{9D8B030D-6E8A-4147-A177-3AD203B41FA5}">
                      <a16:colId xmlns:a16="http://schemas.microsoft.com/office/drawing/2014/main" val="2414977377"/>
                    </a:ext>
                  </a:extLst>
                </a:gridCol>
              </a:tblGrid>
              <a:tr h="1340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Thickness t (mm)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X0 (mm)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t/X0 (%)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538427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0.083916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608837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0.0125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0.004371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074540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0.083916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347209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70379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0.034965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514108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481510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G10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167.608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0.178989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978673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991268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Honeycomb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13830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0.036153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744444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522435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0.125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0.043706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27270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Honeycomb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13830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0.036153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813026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678045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G10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167.608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0.178989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893851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528652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0.0254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0.008881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986217"/>
                  </a:ext>
                </a:extLst>
              </a:tr>
              <a:tr h="10360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0.000225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448971"/>
                  </a:ext>
                </a:extLst>
              </a:tr>
              <a:tr h="13408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0.702197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514330"/>
                  </a:ext>
                </a:extLst>
              </a:tr>
            </a:tbl>
          </a:graphicData>
        </a:graphic>
      </p:graphicFrame>
      <p:pic>
        <p:nvPicPr>
          <p:cNvPr id="22" name="_x296338944" descr="EMB0004edd82ae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53" y="529591"/>
            <a:ext cx="3302463" cy="25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_x296338944" descr="EMB0004edd82af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827" y="400244"/>
            <a:ext cx="3693234" cy="277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769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LAMPS TPC design : 2_Out_FC</a:t>
            </a:r>
            <a:endParaRPr lang="ko-KR" altLang="en-US" sz="1400" b="1" dirty="0"/>
          </a:p>
        </p:txBody>
      </p:sp>
      <p:pic>
        <p:nvPicPr>
          <p:cNvPr id="4097" name="_x296338784" descr="EMB0004edd82a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" y="399011"/>
            <a:ext cx="4859338" cy="365442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_x62243896" descr="EMB0004edd82b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7" y="4372493"/>
            <a:ext cx="2804800" cy="215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_x62243896" descr="EMB0004edd82b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88" y="4372493"/>
            <a:ext cx="2866107" cy="215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_x62243976" descr="EMB0004edd82b1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28" y="307777"/>
            <a:ext cx="4469801" cy="33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300329"/>
              </p:ext>
            </p:extLst>
          </p:nvPr>
        </p:nvGraphicFramePr>
        <p:xfrm>
          <a:off x="6893035" y="4038999"/>
          <a:ext cx="5222367" cy="2827782"/>
        </p:xfrm>
        <a:graphic>
          <a:graphicData uri="http://schemas.openxmlformats.org/drawingml/2006/table">
            <a:tbl>
              <a:tblPr/>
              <a:tblGrid>
                <a:gridCol w="1170813">
                  <a:extLst>
                    <a:ext uri="{9D8B030D-6E8A-4147-A177-3AD203B41FA5}">
                      <a16:colId xmlns:a16="http://schemas.microsoft.com/office/drawing/2014/main" val="3833874106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485942405"/>
                    </a:ext>
                  </a:extLst>
                </a:gridCol>
                <a:gridCol w="1170813">
                  <a:extLst>
                    <a:ext uri="{9D8B030D-6E8A-4147-A177-3AD203B41FA5}">
                      <a16:colId xmlns:a16="http://schemas.microsoft.com/office/drawing/2014/main" val="3470224677"/>
                    </a:ext>
                  </a:extLst>
                </a:gridCol>
                <a:gridCol w="1458341">
                  <a:extLst>
                    <a:ext uri="{9D8B030D-6E8A-4147-A177-3AD203B41FA5}">
                      <a16:colId xmlns:a16="http://schemas.microsoft.com/office/drawing/2014/main" val="45087450"/>
                    </a:ext>
                  </a:extLst>
                </a:gridCol>
              </a:tblGrid>
              <a:tr h="6914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Thickness t (mm)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X0 (mm)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t/X0 (%)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664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0.083916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260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PCB(FR4)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159.3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0.627746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087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65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0.125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0.043706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454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088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Honeycomb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13830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0.036153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250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1186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0.125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0.043706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9460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2275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Honeycomb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13830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0.036153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570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646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G10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167.608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0.178989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1009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740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0.0254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0.008881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5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0.000225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923624"/>
                  </a:ext>
                </a:extLst>
              </a:tr>
              <a:tr h="6914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1.071408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481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64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_x296333104" descr="EMB0004edd82b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" y="307777"/>
            <a:ext cx="4987637" cy="3745860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2617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LAMPS TPC design : 3_In_FC</a:t>
            </a:r>
            <a:endParaRPr lang="ko-KR" altLang="en-US" sz="1400" b="1" dirty="0"/>
          </a:p>
        </p:txBody>
      </p:sp>
      <p:pic>
        <p:nvPicPr>
          <p:cNvPr id="5123" name="_x62243576" descr="EMB0004edd82b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86" y="4547062"/>
            <a:ext cx="2926025" cy="22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_x62243416" descr="EMB0004edd82b2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71" y="4547062"/>
            <a:ext cx="3009419" cy="226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_x62243576" descr="EMB0004edd82b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32" y="307777"/>
            <a:ext cx="3668755" cy="281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_x62243896" descr="EMB0004edd82b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3" y="307777"/>
            <a:ext cx="3490907" cy="26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043199"/>
              </p:ext>
            </p:extLst>
          </p:nvPr>
        </p:nvGraphicFramePr>
        <p:xfrm>
          <a:off x="6577746" y="3994228"/>
          <a:ext cx="4971796" cy="2039112"/>
        </p:xfrm>
        <a:graphic>
          <a:graphicData uri="http://schemas.openxmlformats.org/drawingml/2006/table">
            <a:tbl>
              <a:tblPr/>
              <a:tblGrid>
                <a:gridCol w="1098931">
                  <a:extLst>
                    <a:ext uri="{9D8B030D-6E8A-4147-A177-3AD203B41FA5}">
                      <a16:colId xmlns:a16="http://schemas.microsoft.com/office/drawing/2014/main" val="1598701428"/>
                    </a:ext>
                  </a:extLst>
                </a:gridCol>
                <a:gridCol w="1530223">
                  <a:extLst>
                    <a:ext uri="{9D8B030D-6E8A-4147-A177-3AD203B41FA5}">
                      <a16:colId xmlns:a16="http://schemas.microsoft.com/office/drawing/2014/main" val="1989864966"/>
                    </a:ext>
                  </a:extLst>
                </a:gridCol>
                <a:gridCol w="1170813">
                  <a:extLst>
                    <a:ext uri="{9D8B030D-6E8A-4147-A177-3AD203B41FA5}">
                      <a16:colId xmlns:a16="http://schemas.microsoft.com/office/drawing/2014/main" val="445450215"/>
                    </a:ext>
                  </a:extLst>
                </a:gridCol>
                <a:gridCol w="1171829">
                  <a:extLst>
                    <a:ext uri="{9D8B030D-6E8A-4147-A177-3AD203B41FA5}">
                      <a16:colId xmlns:a16="http://schemas.microsoft.com/office/drawing/2014/main" val="32456322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Thickness t (mm)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X0 (mm)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t/X0 (%)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074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Al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0.000225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3521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0.0254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0.008881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358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03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G10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167.608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0.178989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426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008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0.034965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916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Epoxy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0.007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352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0.001989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09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0.083916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947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PI(Kapton)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286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0.004371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934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Cu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0.012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14.3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0.083916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7968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total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  <a:ea typeface="맑은 고딕" panose="020B0503020000020004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0.401229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5441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78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9683" y="132369"/>
            <a:ext cx="10515600" cy="1325563"/>
          </a:xfrm>
        </p:spPr>
        <p:txBody>
          <a:bodyPr/>
          <a:lstStyle/>
          <a:p>
            <a:r>
              <a:rPr lang="en-US" altLang="ko-KR" b="1" dirty="0" smtClean="0">
                <a:latin typeface="+mn-ea"/>
                <a:ea typeface="+mn-ea"/>
              </a:rPr>
              <a:t>Schedule &amp; Plan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b="1" dirty="0" smtClean="0">
                <a:latin typeface="+mn-ea"/>
              </a:rPr>
              <a:t>GEM </a:t>
            </a:r>
            <a:r>
              <a:rPr lang="ko-KR" altLang="en-US" b="1" dirty="0" smtClean="0">
                <a:latin typeface="+mn-ea"/>
              </a:rPr>
              <a:t>납품 </a:t>
            </a:r>
            <a:r>
              <a:rPr lang="en-US" altLang="ko-KR" b="1" dirty="0" smtClean="0">
                <a:latin typeface="+mn-ea"/>
              </a:rPr>
              <a:t>(3/31)</a:t>
            </a:r>
          </a:p>
          <a:p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Leakage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current test (4</a:t>
            </a:r>
            <a:r>
              <a:rPr lang="ko-KR" altLang="en-US" b="1" dirty="0" smtClean="0">
                <a:latin typeface="+mn-ea"/>
              </a:rPr>
              <a:t>월</a:t>
            </a:r>
            <a:r>
              <a:rPr lang="en-US" altLang="ko-KR" b="1" dirty="0" smtClean="0">
                <a:latin typeface="+mn-ea"/>
              </a:rPr>
              <a:t>)</a:t>
            </a:r>
          </a:p>
          <a:p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GEM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gain test</a:t>
            </a:r>
            <a:br>
              <a:rPr lang="en-US" altLang="ko-KR" b="1" dirty="0" smtClean="0">
                <a:latin typeface="+mn-ea"/>
              </a:rPr>
            </a:br>
            <a:r>
              <a:rPr lang="en-US" altLang="ko-KR" b="1" dirty="0" smtClean="0">
                <a:latin typeface="+mn-ea"/>
              </a:rPr>
              <a:t> 2section (8</a:t>
            </a:r>
            <a:r>
              <a:rPr lang="ko-KR" altLang="en-US" b="1" dirty="0" smtClean="0">
                <a:latin typeface="+mn-ea"/>
              </a:rPr>
              <a:t>장</a:t>
            </a:r>
            <a:r>
              <a:rPr lang="en-US" altLang="ko-KR" b="1" dirty="0" smtClean="0">
                <a:latin typeface="+mn-ea"/>
              </a:rPr>
              <a:t>)/1week</a:t>
            </a:r>
          </a:p>
          <a:p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GEM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en-US" altLang="ko-KR" b="1" dirty="0" smtClean="0">
                <a:latin typeface="+mn-ea"/>
              </a:rPr>
              <a:t>laser test</a:t>
            </a:r>
          </a:p>
          <a:p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TPC </a:t>
            </a:r>
            <a:r>
              <a:rPr lang="ko-KR" altLang="en-US" b="1" dirty="0" smtClean="0">
                <a:latin typeface="+mn-ea"/>
              </a:rPr>
              <a:t>조립 완료 </a:t>
            </a:r>
            <a:r>
              <a:rPr lang="en-US" altLang="ko-KR" b="1" dirty="0" smtClean="0">
                <a:latin typeface="+mn-ea"/>
              </a:rPr>
              <a:t>: 6</a:t>
            </a:r>
            <a:r>
              <a:rPr lang="ko-KR" altLang="en-US" b="1" dirty="0" smtClean="0">
                <a:latin typeface="+mn-ea"/>
              </a:rPr>
              <a:t>월말</a:t>
            </a:r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798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97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7981"/>
            <a:ext cx="5009774" cy="4732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0844" y="96483"/>
            <a:ext cx="42311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+mj-lt"/>
              </a:rPr>
              <a:t>Divider1</a:t>
            </a:r>
            <a:br>
              <a:rPr lang="en-US" altLang="ko-KR" sz="1400" b="1" dirty="0" smtClean="0">
                <a:latin typeface="+mj-lt"/>
              </a:rPr>
            </a:br>
            <a:r>
              <a:rPr lang="en-US" altLang="ko-KR" sz="1400" b="1" dirty="0" smtClean="0">
                <a:latin typeface="+mj-lt"/>
              </a:rPr>
              <a:t>10M </a:t>
            </a:r>
            <a:r>
              <a:rPr lang="ko-KR" altLang="en-US" sz="1400" b="1" dirty="0" smtClean="0">
                <a:latin typeface="+mj-lt"/>
              </a:rPr>
              <a:t>저항으로 </a:t>
            </a:r>
            <a:r>
              <a:rPr lang="en-US" altLang="ko-KR" sz="1400" b="1" dirty="0" smtClean="0">
                <a:latin typeface="+mj-lt"/>
              </a:rPr>
              <a:t>divider </a:t>
            </a:r>
            <a:r>
              <a:rPr lang="ko-KR" altLang="en-US" sz="1400" b="1" dirty="0" smtClean="0">
                <a:latin typeface="+mj-lt"/>
              </a:rPr>
              <a:t>형성</a:t>
            </a:r>
            <a:r>
              <a:rPr lang="en-US" altLang="ko-KR" sz="1400" b="1" dirty="0" smtClean="0">
                <a:latin typeface="+mj-lt"/>
              </a:rPr>
              <a:t/>
            </a:r>
            <a:br>
              <a:rPr lang="en-US" altLang="ko-KR" sz="1400" b="1" dirty="0" smtClean="0">
                <a:latin typeface="+mj-lt"/>
              </a:rPr>
            </a:br>
            <a:r>
              <a:rPr lang="en-US" altLang="ko-KR" sz="1400" b="1" dirty="0" smtClean="0">
                <a:latin typeface="+mj-lt"/>
              </a:rPr>
              <a:t>GEM</a:t>
            </a:r>
            <a:r>
              <a:rPr lang="ko-KR" altLang="en-US" sz="1400" b="1" dirty="0" smtClean="0">
                <a:latin typeface="+mj-lt"/>
              </a:rPr>
              <a:t>의 양면에 </a:t>
            </a:r>
            <a:r>
              <a:rPr lang="en-US" altLang="ko-KR" sz="1400" b="1" dirty="0" smtClean="0">
                <a:latin typeface="+mj-lt"/>
              </a:rPr>
              <a:t>protection </a:t>
            </a:r>
            <a:r>
              <a:rPr lang="ko-KR" altLang="en-US" sz="1400" b="1" dirty="0" smtClean="0">
                <a:latin typeface="+mj-lt"/>
              </a:rPr>
              <a:t>저항 연결</a:t>
            </a:r>
            <a:endParaRPr lang="en-US" altLang="ko-KR" sz="14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+mj-lt"/>
              </a:rPr>
              <a:t>Divider2</a:t>
            </a:r>
            <a:br>
              <a:rPr lang="en-US" altLang="ko-KR" sz="1400" b="1" dirty="0" smtClean="0">
                <a:latin typeface="+mj-lt"/>
              </a:rPr>
            </a:br>
            <a:r>
              <a:rPr lang="en-US" altLang="ko-KR" sz="1400" b="1" dirty="0"/>
              <a:t>10M </a:t>
            </a:r>
            <a:r>
              <a:rPr lang="ko-KR" altLang="en-US" sz="1400" b="1" dirty="0"/>
              <a:t>저항으로 </a:t>
            </a:r>
            <a:r>
              <a:rPr lang="en-US" altLang="ko-KR" sz="1400" b="1" dirty="0"/>
              <a:t>divider </a:t>
            </a:r>
            <a:r>
              <a:rPr lang="ko-KR" altLang="en-US" sz="1400" b="1" dirty="0"/>
              <a:t>형성</a:t>
            </a:r>
            <a:r>
              <a:rPr lang="en-US" altLang="ko-KR" sz="1400" b="1" dirty="0"/>
              <a:t/>
            </a:r>
            <a:br>
              <a:rPr lang="en-US" altLang="ko-KR" sz="1400" b="1" dirty="0"/>
            </a:br>
            <a:r>
              <a:rPr lang="en-US" altLang="ko-KR" sz="1400" b="1" dirty="0"/>
              <a:t>GEM</a:t>
            </a:r>
            <a:r>
              <a:rPr lang="ko-KR" altLang="en-US" sz="1400" b="1" dirty="0"/>
              <a:t>의 </a:t>
            </a:r>
            <a:r>
              <a:rPr lang="ko-KR" altLang="en-US" sz="1400" b="1" dirty="0" smtClean="0"/>
              <a:t>윗면에만 </a:t>
            </a:r>
            <a:r>
              <a:rPr lang="en-US" altLang="ko-KR" sz="1400" b="1" dirty="0"/>
              <a:t>protection </a:t>
            </a:r>
            <a:r>
              <a:rPr lang="ko-KR" altLang="en-US" sz="1400" b="1" dirty="0"/>
              <a:t>저항 연결</a:t>
            </a:r>
            <a:endParaRPr lang="en-US" altLang="ko-K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+mj-lt"/>
              </a:rPr>
              <a:t>Divider3</a:t>
            </a:r>
            <a:br>
              <a:rPr lang="en-US" altLang="ko-KR" sz="1400" b="1" dirty="0" smtClean="0">
                <a:latin typeface="+mj-lt"/>
              </a:rPr>
            </a:br>
            <a:r>
              <a:rPr lang="en-US" altLang="ko-KR" sz="1400" b="1" dirty="0"/>
              <a:t>10M </a:t>
            </a:r>
            <a:r>
              <a:rPr lang="ko-KR" altLang="en-US" sz="1400" b="1" dirty="0"/>
              <a:t>저항으로 </a:t>
            </a:r>
            <a:r>
              <a:rPr lang="en-US" altLang="ko-KR" sz="1400" b="1" dirty="0"/>
              <a:t>divider </a:t>
            </a:r>
            <a:r>
              <a:rPr lang="ko-KR" altLang="en-US" sz="1400" b="1" dirty="0"/>
              <a:t>형성</a:t>
            </a:r>
            <a:r>
              <a:rPr lang="en-US" altLang="ko-KR" sz="1400" b="1" dirty="0"/>
              <a:t/>
            </a:r>
            <a:br>
              <a:rPr lang="en-US" altLang="ko-KR" sz="1400" b="1" dirty="0"/>
            </a:br>
            <a:r>
              <a:rPr lang="en-US" altLang="ko-KR" sz="1400" b="1" dirty="0"/>
              <a:t>GEM</a:t>
            </a:r>
            <a:r>
              <a:rPr lang="ko-KR" altLang="en-US" sz="1400" b="1" dirty="0"/>
              <a:t>의 </a:t>
            </a:r>
            <a:r>
              <a:rPr lang="ko-KR" altLang="en-US" sz="1400" b="1" dirty="0" smtClean="0"/>
              <a:t>아랫면에만 </a:t>
            </a:r>
            <a:r>
              <a:rPr lang="en-US" altLang="ko-KR" sz="1400" b="1" dirty="0"/>
              <a:t>protection </a:t>
            </a:r>
            <a:r>
              <a:rPr lang="ko-KR" altLang="en-US" sz="1400" b="1" dirty="0"/>
              <a:t>저항 연결</a:t>
            </a:r>
            <a:endParaRPr lang="en-US" altLang="ko-KR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+mj-lt"/>
              </a:rPr>
              <a:t>Divider4</a:t>
            </a:r>
            <a:br>
              <a:rPr lang="en-US" altLang="ko-KR" sz="1400" b="1" dirty="0" smtClean="0">
                <a:latin typeface="+mj-lt"/>
              </a:rPr>
            </a:br>
            <a:r>
              <a:rPr lang="en-US" altLang="ko-KR" sz="1400" b="1" dirty="0"/>
              <a:t>10M </a:t>
            </a:r>
            <a:r>
              <a:rPr lang="ko-KR" altLang="en-US" sz="1400" b="1" dirty="0"/>
              <a:t>저항으로 </a:t>
            </a:r>
            <a:r>
              <a:rPr lang="en-US" altLang="ko-KR" sz="1400" b="1" dirty="0"/>
              <a:t>divider </a:t>
            </a:r>
            <a:r>
              <a:rPr lang="ko-KR" altLang="en-US" sz="1400" b="1" dirty="0"/>
              <a:t>형성</a:t>
            </a:r>
            <a:r>
              <a:rPr lang="en-US" altLang="ko-KR" sz="1400" b="1" dirty="0"/>
              <a:t/>
            </a:r>
            <a:br>
              <a:rPr lang="en-US" altLang="ko-KR" sz="1400" b="1" dirty="0"/>
            </a:br>
            <a:r>
              <a:rPr lang="en-US" altLang="ko-KR" sz="1400" b="1" dirty="0"/>
              <a:t>GEM</a:t>
            </a:r>
            <a:r>
              <a:rPr lang="ko-KR" altLang="en-US" sz="1400" b="1" dirty="0"/>
              <a:t>의 양면에 </a:t>
            </a:r>
            <a:r>
              <a:rPr lang="en-US" altLang="ko-KR" sz="1400" b="1" dirty="0"/>
              <a:t>protection </a:t>
            </a:r>
            <a:r>
              <a:rPr lang="ko-KR" altLang="en-US" sz="1400" b="1" dirty="0"/>
              <a:t>저항 </a:t>
            </a:r>
            <a:r>
              <a:rPr lang="ko-KR" altLang="en-US" sz="1400" b="1" dirty="0" smtClean="0"/>
              <a:t>연결 안함</a:t>
            </a:r>
            <a:endParaRPr lang="en-US" altLang="ko-KR" sz="14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+mj-lt"/>
              </a:rPr>
              <a:t>Divider5</a:t>
            </a:r>
            <a:br>
              <a:rPr lang="en-US" altLang="ko-KR" sz="1400" b="1" dirty="0" smtClean="0">
                <a:latin typeface="+mj-lt"/>
              </a:rPr>
            </a:br>
            <a:r>
              <a:rPr lang="en-US" altLang="ko-KR" sz="1400" b="1" dirty="0" smtClean="0"/>
              <a:t>1M </a:t>
            </a:r>
            <a:r>
              <a:rPr lang="ko-KR" altLang="en-US" sz="1400" b="1" dirty="0"/>
              <a:t>저항으로 </a:t>
            </a:r>
            <a:r>
              <a:rPr lang="en-US" altLang="ko-KR" sz="1400" b="1" dirty="0"/>
              <a:t>divider </a:t>
            </a:r>
            <a:r>
              <a:rPr lang="ko-KR" altLang="en-US" sz="1400" b="1" dirty="0"/>
              <a:t>형성</a:t>
            </a:r>
            <a:r>
              <a:rPr lang="en-US" altLang="ko-KR" sz="1400" b="1" dirty="0"/>
              <a:t/>
            </a:r>
            <a:br>
              <a:rPr lang="en-US" altLang="ko-KR" sz="1400" b="1" dirty="0"/>
            </a:br>
            <a:r>
              <a:rPr lang="en-US" altLang="ko-KR" sz="1400" b="1" dirty="0"/>
              <a:t>GEM</a:t>
            </a:r>
            <a:r>
              <a:rPr lang="ko-KR" altLang="en-US" sz="1400" b="1" dirty="0"/>
              <a:t>의 양면에 </a:t>
            </a:r>
            <a:r>
              <a:rPr lang="en-US" altLang="ko-KR" sz="1400" b="1" dirty="0"/>
              <a:t>protection </a:t>
            </a:r>
            <a:r>
              <a:rPr lang="ko-KR" altLang="en-US" sz="1400" b="1" dirty="0"/>
              <a:t>저항 </a:t>
            </a:r>
            <a:r>
              <a:rPr lang="ko-KR" altLang="en-US" sz="1400" b="1" dirty="0" smtClean="0"/>
              <a:t>연결</a:t>
            </a:r>
            <a:endParaRPr lang="en-US" altLang="ko-KR" sz="14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b="1" dirty="0" smtClean="0">
                <a:latin typeface="+mj-lt"/>
              </a:rPr>
              <a:t>Divider6</a:t>
            </a:r>
            <a:br>
              <a:rPr lang="en-US" altLang="ko-KR" sz="1400" b="1" dirty="0" smtClean="0">
                <a:latin typeface="+mj-lt"/>
              </a:rPr>
            </a:br>
            <a:r>
              <a:rPr lang="en-US" altLang="ko-KR" sz="1400" b="1" dirty="0" smtClean="0"/>
              <a:t>1M </a:t>
            </a:r>
            <a:r>
              <a:rPr lang="ko-KR" altLang="en-US" sz="1400" b="1" dirty="0" smtClean="0"/>
              <a:t>저항으로 </a:t>
            </a:r>
            <a:r>
              <a:rPr lang="en-US" altLang="ko-KR" sz="1400" b="1" dirty="0" smtClean="0"/>
              <a:t>divider </a:t>
            </a:r>
            <a:r>
              <a:rPr lang="ko-KR" altLang="en-US" sz="1400" b="1" dirty="0" smtClean="0"/>
              <a:t>형성</a:t>
            </a:r>
            <a:r>
              <a:rPr lang="en-US" altLang="ko-KR" sz="1400" b="1" dirty="0" smtClean="0"/>
              <a:t/>
            </a:r>
            <a:br>
              <a:rPr lang="en-US" altLang="ko-KR" sz="1400" b="1" dirty="0" smtClean="0"/>
            </a:br>
            <a:r>
              <a:rPr lang="en-US" altLang="ko-KR" sz="1400" b="1" dirty="0" smtClean="0"/>
              <a:t>GEM</a:t>
            </a:r>
            <a:r>
              <a:rPr lang="ko-KR" altLang="en-US" sz="1400" b="1" dirty="0" smtClean="0"/>
              <a:t>의 윗면에 </a:t>
            </a:r>
            <a:r>
              <a:rPr lang="en-US" altLang="ko-KR" sz="1400" b="1" dirty="0" smtClean="0"/>
              <a:t>protection </a:t>
            </a:r>
            <a:r>
              <a:rPr lang="ko-KR" altLang="en-US" sz="1400" b="1" dirty="0" smtClean="0"/>
              <a:t>저항 연결</a:t>
            </a:r>
            <a:endParaRPr lang="en-US" altLang="ko-KR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5747789" y="4144509"/>
          <a:ext cx="577365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767">
                  <a:extLst>
                    <a:ext uri="{9D8B030D-6E8A-4147-A177-3AD203B41FA5}">
                      <a16:colId xmlns:a16="http://schemas.microsoft.com/office/drawing/2014/main" val="2371486767"/>
                    </a:ext>
                  </a:extLst>
                </a:gridCol>
                <a:gridCol w="1271848">
                  <a:extLst>
                    <a:ext uri="{9D8B030D-6E8A-4147-A177-3AD203B41FA5}">
                      <a16:colId xmlns:a16="http://schemas.microsoft.com/office/drawing/2014/main" val="824747264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1016474228"/>
                    </a:ext>
                  </a:extLst>
                </a:gridCol>
                <a:gridCol w="1878675">
                  <a:extLst>
                    <a:ext uri="{9D8B030D-6E8A-4147-A177-3AD203B41FA5}">
                      <a16:colId xmlns:a16="http://schemas.microsoft.com/office/drawing/2014/main" val="3206738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Divider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Dividing </a:t>
                      </a:r>
                      <a:r>
                        <a:rPr lang="ko-KR" altLang="en-US" sz="1200" b="1" dirty="0" smtClean="0"/>
                        <a:t>저항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윗면 </a:t>
                      </a:r>
                      <a:r>
                        <a:rPr lang="en-US" altLang="ko-KR" sz="1200" b="1" dirty="0" smtClean="0"/>
                        <a:t>Protection</a:t>
                      </a:r>
                      <a:r>
                        <a:rPr lang="ko-KR" altLang="en-US" sz="1200" b="1" baseline="0" dirty="0" smtClean="0"/>
                        <a:t> 저항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b="1" dirty="0" smtClean="0"/>
                        <a:t>아랫면 </a:t>
                      </a:r>
                      <a:r>
                        <a:rPr lang="en-US" altLang="ko-KR" sz="1200" b="1" dirty="0" smtClean="0"/>
                        <a:t>Protection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ko-KR" altLang="en-US" sz="1200" b="1" baseline="0" dirty="0" smtClean="0"/>
                        <a:t>저항</a:t>
                      </a:r>
                      <a:endParaRPr lang="ko-KR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774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67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2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4655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3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38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4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082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5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22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6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10M</a:t>
                      </a:r>
                      <a:endParaRPr lang="ko-KR" alt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="1" dirty="0" smtClean="0"/>
                        <a:t>X</a:t>
                      </a:r>
                      <a:endParaRPr lang="ko-KR" alt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796394"/>
                  </a:ext>
                </a:extLst>
              </a:tr>
            </a:tbl>
          </a:graphicData>
        </a:graphic>
      </p:graphicFrame>
      <p:grpSp>
        <p:nvGrpSpPr>
          <p:cNvPr id="7" name="그룹 6"/>
          <p:cNvGrpSpPr/>
          <p:nvPr/>
        </p:nvGrpSpPr>
        <p:grpSpPr>
          <a:xfrm>
            <a:off x="8436426" y="279940"/>
            <a:ext cx="3085013" cy="3603403"/>
            <a:chOff x="322348" y="1409339"/>
            <a:chExt cx="4466925" cy="4403678"/>
          </a:xfrm>
        </p:grpSpPr>
        <p:cxnSp>
          <p:nvCxnSpPr>
            <p:cNvPr id="9" name="직선 연결선 8"/>
            <p:cNvCxnSpPr/>
            <p:nvPr/>
          </p:nvCxnSpPr>
          <p:spPr>
            <a:xfrm>
              <a:off x="1659858" y="2270027"/>
              <a:ext cx="1717505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/>
            <p:cNvCxnSpPr/>
            <p:nvPr/>
          </p:nvCxnSpPr>
          <p:spPr>
            <a:xfrm>
              <a:off x="1659858" y="3637622"/>
              <a:ext cx="17175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659858" y="4195085"/>
              <a:ext cx="17175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>
              <a:off x="1659858" y="4752548"/>
              <a:ext cx="1717505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>
              <a:off x="1573982" y="5322044"/>
              <a:ext cx="1889256" cy="0"/>
            </a:xfrm>
            <a:prstGeom prst="line">
              <a:avLst/>
            </a:prstGeom>
            <a:ln w="5715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2348" y="2097670"/>
              <a:ext cx="1307219" cy="56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92D050"/>
                  </a:solidFill>
                </a:rPr>
                <a:t>Cathode</a:t>
              </a:r>
            </a:p>
            <a:p>
              <a:pPr algn="ctr"/>
              <a:r>
                <a:rPr lang="en-US" altLang="ko-KR" sz="1200" b="1" dirty="0" smtClean="0">
                  <a:solidFill>
                    <a:srgbClr val="92D050"/>
                  </a:solidFill>
                </a:rPr>
                <a:t>(sample2)</a:t>
              </a:r>
              <a:endParaRPr lang="ko-KR" altLang="en-US" sz="1200" b="1" dirty="0">
                <a:solidFill>
                  <a:srgbClr val="92D05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348" y="3256789"/>
              <a:ext cx="1307219" cy="56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B0F0"/>
                  </a:solidFill>
                </a:rPr>
                <a:t>GEM1</a:t>
              </a:r>
            </a:p>
            <a:p>
              <a:pPr algn="ctr"/>
              <a:r>
                <a:rPr lang="en-US" altLang="ko-KR" sz="1200" b="1" dirty="0" smtClean="0">
                  <a:solidFill>
                    <a:srgbClr val="00B0F0"/>
                  </a:solidFill>
                </a:rPr>
                <a:t>(sample1)</a:t>
              </a:r>
              <a:endParaRPr lang="ko-KR" alt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2348" y="3851782"/>
              <a:ext cx="1307219" cy="56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B0F0"/>
                  </a:solidFill>
                </a:rPr>
                <a:t>GEM2</a:t>
              </a:r>
            </a:p>
            <a:p>
              <a:pPr algn="ctr"/>
              <a:r>
                <a:rPr lang="en-US" altLang="ko-KR" sz="1200" b="1" dirty="0" smtClean="0">
                  <a:solidFill>
                    <a:srgbClr val="00B0F0"/>
                  </a:solidFill>
                </a:rPr>
                <a:t>(sample3)</a:t>
              </a:r>
              <a:endParaRPr lang="ko-KR" alt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348" y="4459047"/>
              <a:ext cx="1307219" cy="564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B0F0"/>
                  </a:solidFill>
                </a:rPr>
                <a:t>GEM3</a:t>
              </a:r>
            </a:p>
            <a:p>
              <a:pPr algn="ctr"/>
              <a:r>
                <a:rPr lang="en-US" altLang="ko-KR" sz="1200" b="1" dirty="0" smtClean="0">
                  <a:solidFill>
                    <a:srgbClr val="00B0F0"/>
                  </a:solidFill>
                </a:rPr>
                <a:t>(sample4)</a:t>
              </a:r>
              <a:endParaRPr lang="ko-KR" altLang="en-US" sz="1200" b="1" dirty="0">
                <a:solidFill>
                  <a:srgbClr val="00B0F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9625" y="5093107"/>
              <a:ext cx="1147902" cy="33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200" b="1" dirty="0" smtClean="0">
                  <a:solidFill>
                    <a:srgbClr val="00B050"/>
                  </a:solidFill>
                </a:rPr>
                <a:t>Readout</a:t>
              </a:r>
            </a:p>
          </p:txBody>
        </p:sp>
        <p:cxnSp>
          <p:nvCxnSpPr>
            <p:cNvPr id="19" name="직선 화살표 연결선 18"/>
            <p:cNvCxnSpPr/>
            <p:nvPr/>
          </p:nvCxnSpPr>
          <p:spPr>
            <a:xfrm flipH="1">
              <a:off x="1864895" y="2270027"/>
              <a:ext cx="0" cy="136759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직선 화살표 연결선 19"/>
            <p:cNvCxnSpPr/>
            <p:nvPr/>
          </p:nvCxnSpPr>
          <p:spPr>
            <a:xfrm>
              <a:off x="1864895" y="3637622"/>
              <a:ext cx="0" cy="54543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>
              <a:off x="1864895" y="4213365"/>
              <a:ext cx="0" cy="54543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1864895" y="4758796"/>
              <a:ext cx="0" cy="54543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873271" y="2787914"/>
              <a:ext cx="859256" cy="33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5 mm</a:t>
              </a:r>
              <a:endParaRPr lang="ko-KR" altLang="en-US" sz="12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901481" y="3731943"/>
              <a:ext cx="859256" cy="33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2</a:t>
              </a:r>
              <a:r>
                <a:rPr lang="en-US" altLang="ko-KR" sz="1200" dirty="0" smtClean="0"/>
                <a:t> mm</a:t>
              </a:r>
              <a:endParaRPr lang="ko-KR" alt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1480" y="4283136"/>
              <a:ext cx="859256" cy="33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2</a:t>
              </a:r>
              <a:r>
                <a:rPr lang="en-US" altLang="ko-KR" sz="1200" dirty="0" smtClean="0"/>
                <a:t> mm</a:t>
              </a:r>
              <a:endParaRPr lang="ko-KR" altLang="en-US" sz="1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73271" y="4844379"/>
              <a:ext cx="859256" cy="33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/>
                <a:t>2</a:t>
              </a:r>
              <a:r>
                <a:rPr lang="en-US" altLang="ko-KR" sz="1200" dirty="0" smtClean="0"/>
                <a:t> mm</a:t>
              </a:r>
              <a:endParaRPr lang="ko-KR" altLang="en-US" sz="1200" dirty="0"/>
            </a:p>
          </p:txBody>
        </p:sp>
        <p:pic>
          <p:nvPicPr>
            <p:cNvPr id="27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714" y="3684645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2154" y="4241587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9839" y="4827571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4612" y="5005346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4612" y="4676917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4612" y="4372440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4611" y="4107755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4611" y="3825402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4611" y="3548097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Image result for resistor symbo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14611" y="2821820"/>
              <a:ext cx="492139" cy="184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Image result for ground earth symbo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037" y="5146324"/>
              <a:ext cx="251288" cy="381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8" name="직선 연결선 37"/>
            <p:cNvCxnSpPr/>
            <p:nvPr/>
          </p:nvCxnSpPr>
          <p:spPr>
            <a:xfrm flipH="1">
              <a:off x="3567309" y="4592280"/>
              <a:ext cx="385919" cy="104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/>
            <p:cNvCxnSpPr/>
            <p:nvPr/>
          </p:nvCxnSpPr>
          <p:spPr>
            <a:xfrm flipH="1" flipV="1">
              <a:off x="3375897" y="4781604"/>
              <a:ext cx="199096" cy="1382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/>
            <p:cNvCxnSpPr/>
            <p:nvPr/>
          </p:nvCxnSpPr>
          <p:spPr>
            <a:xfrm flipH="1">
              <a:off x="3368213" y="4603907"/>
              <a:ext cx="199096" cy="1244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H="1">
              <a:off x="3567309" y="4038476"/>
              <a:ext cx="385919" cy="104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H="1" flipV="1">
              <a:off x="3375897" y="4219294"/>
              <a:ext cx="215519" cy="1131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 flipH="1">
              <a:off x="3368213" y="4050103"/>
              <a:ext cx="199096" cy="1244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직선 연결선 43"/>
            <p:cNvCxnSpPr/>
            <p:nvPr/>
          </p:nvCxnSpPr>
          <p:spPr>
            <a:xfrm flipH="1">
              <a:off x="3556311" y="3461442"/>
              <a:ext cx="385919" cy="1045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 flipH="1" flipV="1">
              <a:off x="3341847" y="3658450"/>
              <a:ext cx="249683" cy="1201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직선 연결선 45"/>
            <p:cNvCxnSpPr/>
            <p:nvPr/>
          </p:nvCxnSpPr>
          <p:spPr>
            <a:xfrm flipH="1">
              <a:off x="3357215" y="3480753"/>
              <a:ext cx="199096" cy="12443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직선 연결선 46"/>
            <p:cNvCxnSpPr/>
            <p:nvPr/>
          </p:nvCxnSpPr>
          <p:spPr>
            <a:xfrm flipH="1" flipV="1">
              <a:off x="3960681" y="3074987"/>
              <a:ext cx="0" cy="3908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직선 연결선 47"/>
            <p:cNvCxnSpPr/>
            <p:nvPr/>
          </p:nvCxnSpPr>
          <p:spPr>
            <a:xfrm flipV="1">
              <a:off x="3960681" y="1997849"/>
              <a:ext cx="0" cy="74615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 flipH="1">
              <a:off x="3591416" y="2382246"/>
              <a:ext cx="36926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직선 연결선 49"/>
            <p:cNvCxnSpPr/>
            <p:nvPr/>
          </p:nvCxnSpPr>
          <p:spPr>
            <a:xfrm flipH="1" flipV="1">
              <a:off x="3341735" y="2290417"/>
              <a:ext cx="249681" cy="879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953227" y="1721999"/>
              <a:ext cx="836046" cy="33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HV in</a:t>
              </a:r>
              <a:endParaRPr lang="ko-KR" altLang="en-US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649298" y="5474500"/>
              <a:ext cx="752488" cy="33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GND</a:t>
              </a:r>
              <a:endParaRPr lang="ko-KR" altLang="en-US" sz="1200" dirty="0"/>
            </a:p>
          </p:txBody>
        </p:sp>
        <p:sp>
          <p:nvSpPr>
            <p:cNvPr id="53" name="타원 52"/>
            <p:cNvSpPr/>
            <p:nvPr/>
          </p:nvSpPr>
          <p:spPr>
            <a:xfrm>
              <a:off x="2542674" y="1832838"/>
              <a:ext cx="154880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54" name="직선 화살표 연결선 53"/>
            <p:cNvCxnSpPr/>
            <p:nvPr/>
          </p:nvCxnSpPr>
          <p:spPr>
            <a:xfrm>
              <a:off x="2596050" y="1906666"/>
              <a:ext cx="0" cy="6707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/>
            <p:nvPr/>
          </p:nvCxnSpPr>
          <p:spPr>
            <a:xfrm>
              <a:off x="2647406" y="1894851"/>
              <a:ext cx="155302" cy="7613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직선 화살표 연결선 55"/>
            <p:cNvCxnSpPr/>
            <p:nvPr/>
          </p:nvCxnSpPr>
          <p:spPr>
            <a:xfrm flipH="1">
              <a:off x="2403923" y="1962826"/>
              <a:ext cx="157829" cy="6089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2019500" y="1409339"/>
              <a:ext cx="1399228" cy="3385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aseline="30000" dirty="0" smtClean="0"/>
                <a:t>55</a:t>
              </a:r>
              <a:r>
                <a:rPr lang="en-US" altLang="ko-KR" sz="1200" dirty="0" smtClean="0"/>
                <a:t>Fe source</a:t>
              </a:r>
              <a:endParaRPr lang="ko-KR" altLang="en-US" sz="1200" dirty="0"/>
            </a:p>
          </p:txBody>
        </p:sp>
      </p:grpSp>
      <p:cxnSp>
        <p:nvCxnSpPr>
          <p:cNvPr id="3" name="직선 화살표 연결선 2"/>
          <p:cNvCxnSpPr>
            <a:stCxn id="35" idx="0"/>
          </p:cNvCxnSpPr>
          <p:nvPr/>
        </p:nvCxnSpPr>
        <p:spPr>
          <a:xfrm flipV="1">
            <a:off x="11012914" y="1912404"/>
            <a:ext cx="175954" cy="193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25657" y="1688223"/>
            <a:ext cx="1156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Dividing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저항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59" name="직선 화살표 연결선 58"/>
          <p:cNvCxnSpPr>
            <a:stCxn id="28" idx="2"/>
          </p:cNvCxnSpPr>
          <p:nvPr/>
        </p:nvCxnSpPr>
        <p:spPr>
          <a:xfrm>
            <a:off x="10809360" y="2748501"/>
            <a:ext cx="379508" cy="121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923224" y="2842919"/>
            <a:ext cx="1303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</a:rPr>
              <a:t>Protection </a:t>
            </a:r>
            <a:r>
              <a:rPr lang="ko-KR" altLang="en-US" sz="1200" b="1" dirty="0" smtClean="0">
                <a:solidFill>
                  <a:srgbClr val="FF0000"/>
                </a:solidFill>
              </a:rPr>
              <a:t>저항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cxnSp>
        <p:nvCxnSpPr>
          <p:cNvPr id="64" name="직선 화살표 연결선 63"/>
          <p:cNvCxnSpPr/>
          <p:nvPr/>
        </p:nvCxnSpPr>
        <p:spPr>
          <a:xfrm>
            <a:off x="10809360" y="2457460"/>
            <a:ext cx="379508" cy="385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7910" y="5200153"/>
            <a:ext cx="51021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5&lt;6&lt;1&lt;2~3&lt;4</a:t>
            </a:r>
          </a:p>
          <a:p>
            <a:endParaRPr lang="en-US" altLang="ko-KR" b="1" dirty="0"/>
          </a:p>
          <a:p>
            <a:pPr marL="285750" indent="-285750">
              <a:buFontTx/>
              <a:buChar char="-"/>
            </a:pPr>
            <a:r>
              <a:rPr lang="en-US" altLang="ko-KR" b="1" dirty="0" smtClean="0"/>
              <a:t>Protection </a:t>
            </a:r>
            <a:r>
              <a:rPr lang="ko-KR" altLang="en-US" b="1" dirty="0" smtClean="0"/>
              <a:t>저항이 하나만 있는 것이 더 좋음</a:t>
            </a:r>
            <a:endParaRPr lang="en-US" altLang="ko-KR" b="1" dirty="0" smtClean="0"/>
          </a:p>
          <a:p>
            <a:pPr marL="285750" indent="-285750">
              <a:buFontTx/>
              <a:buChar char="-"/>
            </a:pPr>
            <a:r>
              <a:rPr lang="en-US" altLang="ko-KR" b="1" dirty="0" smtClean="0"/>
              <a:t>Dividing</a:t>
            </a:r>
            <a:r>
              <a:rPr lang="ko-KR" altLang="en-US" b="1" dirty="0" smtClean="0"/>
              <a:t> 저항을</a:t>
            </a:r>
            <a:r>
              <a:rPr lang="en-US" altLang="ko-KR" b="1" dirty="0" smtClean="0"/>
              <a:t> 10M </a:t>
            </a:r>
            <a:r>
              <a:rPr lang="ko-KR" altLang="en-US" b="1" dirty="0" smtClean="0"/>
              <a:t>사용하는 것이 더 좋음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1324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633" y="382386"/>
            <a:ext cx="113551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latin typeface="+mj-lt"/>
              </a:rPr>
              <a:t>GEM status &amp; plan</a:t>
            </a:r>
          </a:p>
          <a:p>
            <a:endParaRPr lang="en-US" altLang="ko-KR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+mj-lt"/>
              </a:rPr>
              <a:t>Sample GEM test </a:t>
            </a:r>
            <a:r>
              <a:rPr lang="ko-KR" altLang="en-US" dirty="0" smtClean="0">
                <a:latin typeface="+mj-lt"/>
              </a:rPr>
              <a:t>완료</a:t>
            </a:r>
            <a:r>
              <a:rPr lang="en-US" altLang="ko-KR" dirty="0" smtClean="0">
                <a:latin typeface="+mj-lt"/>
              </a:rPr>
              <a:t/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leakage current &amp; gain </a:t>
            </a:r>
            <a:r>
              <a:rPr lang="ko-KR" altLang="en-US" dirty="0" smtClean="0">
                <a:latin typeface="+mj-lt"/>
              </a:rPr>
              <a:t>테스트 완료</a:t>
            </a:r>
            <a:r>
              <a:rPr lang="en-US" altLang="ko-KR" dirty="0" smtClean="0">
                <a:latin typeface="+mj-lt"/>
              </a:rPr>
              <a:t/>
            </a:r>
            <a:br>
              <a:rPr lang="en-US" altLang="ko-KR" dirty="0" smtClean="0">
                <a:latin typeface="+mj-lt"/>
              </a:rPr>
            </a:br>
            <a:r>
              <a:rPr lang="ko-KR" altLang="en-US" dirty="0" smtClean="0">
                <a:latin typeface="+mj-lt"/>
              </a:rPr>
              <a:t>제작 결정 </a:t>
            </a:r>
            <a:r>
              <a:rPr lang="en-US" altLang="ko-KR" dirty="0" smtClean="0">
                <a:latin typeface="+mj-lt"/>
              </a:rPr>
              <a:t>(2019.12.23)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ko-KR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+mj-lt"/>
              </a:rPr>
              <a:t>GEM </a:t>
            </a:r>
            <a:r>
              <a:rPr lang="ko-KR" altLang="en-US" dirty="0" smtClean="0">
                <a:latin typeface="+mj-lt"/>
              </a:rPr>
              <a:t>납품 </a:t>
            </a:r>
            <a:r>
              <a:rPr lang="en-US" altLang="ko-KR" dirty="0" smtClean="0">
                <a:latin typeface="+mj-lt"/>
              </a:rPr>
              <a:t>(2020.03.31)</a:t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64</a:t>
            </a:r>
            <a:r>
              <a:rPr lang="ko-KR" altLang="en-US" dirty="0" smtClean="0">
                <a:latin typeface="+mj-lt"/>
              </a:rPr>
              <a:t>장</a:t>
            </a:r>
            <a:r>
              <a:rPr lang="en-US" altLang="ko-KR" dirty="0" smtClean="0">
                <a:latin typeface="+mj-lt"/>
              </a:rPr>
              <a:t/>
            </a:r>
            <a:br>
              <a:rPr lang="en-US" altLang="ko-KR" dirty="0" smtClean="0">
                <a:latin typeface="+mj-lt"/>
              </a:rPr>
            </a:br>
            <a:endParaRPr lang="en-US" altLang="ko-KR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+mj-lt"/>
              </a:rPr>
              <a:t>GEM</a:t>
            </a:r>
            <a:r>
              <a:rPr lang="ko-KR" altLang="en-US" dirty="0" smtClean="0">
                <a:latin typeface="+mj-lt"/>
              </a:rPr>
              <a:t> 테스트</a:t>
            </a:r>
            <a:r>
              <a:rPr lang="en-US" altLang="ko-KR" dirty="0" smtClean="0">
                <a:latin typeface="+mj-lt"/>
              </a:rPr>
              <a:t> </a:t>
            </a:r>
            <a:r>
              <a:rPr lang="ko-KR" altLang="en-US" dirty="0" smtClean="0">
                <a:latin typeface="+mj-lt"/>
              </a:rPr>
              <a:t>계획</a:t>
            </a:r>
            <a:r>
              <a:rPr lang="en-US" altLang="ko-KR" dirty="0" smtClean="0">
                <a:latin typeface="+mj-lt"/>
              </a:rPr>
              <a:t/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Leakage current test</a:t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Gain</a:t>
            </a:r>
            <a:r>
              <a:rPr lang="ko-KR" altLang="en-US" dirty="0" smtClean="0">
                <a:latin typeface="+mj-lt"/>
              </a:rPr>
              <a:t> </a:t>
            </a:r>
            <a:r>
              <a:rPr lang="en-US" altLang="ko-KR" dirty="0" smtClean="0">
                <a:latin typeface="+mj-lt"/>
              </a:rPr>
              <a:t>test</a:t>
            </a:r>
            <a:br>
              <a:rPr lang="en-US" altLang="ko-KR" dirty="0" smtClean="0">
                <a:latin typeface="+mj-lt"/>
              </a:rPr>
            </a:br>
            <a:r>
              <a:rPr lang="en-US" altLang="ko-KR" dirty="0" smtClean="0">
                <a:latin typeface="+mj-lt"/>
              </a:rPr>
              <a:t>Laser test</a:t>
            </a:r>
            <a:endParaRPr lang="ko-KR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1536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5" y="2340601"/>
            <a:ext cx="3241964" cy="43226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681" y="4142677"/>
            <a:ext cx="75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GEM</a:t>
            </a:r>
            <a:endParaRPr lang="ko-KR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25234" y="1886356"/>
            <a:ext cx="165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Source meter</a:t>
            </a:r>
            <a:endParaRPr lang="ko-KR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07929" y="1812921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Megger</a:t>
            </a:r>
            <a:endParaRPr lang="ko-KR" altLang="en-US" b="1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1587731" y="2155935"/>
            <a:ext cx="827041" cy="940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829" y="2514450"/>
            <a:ext cx="5144587" cy="373422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57" y="2340601"/>
            <a:ext cx="3241964" cy="4322618"/>
          </a:xfrm>
          <a:prstGeom prst="rect">
            <a:avLst/>
          </a:prstGeom>
        </p:spPr>
      </p:pic>
      <p:cxnSp>
        <p:nvCxnSpPr>
          <p:cNvPr id="13" name="직선 화살표 연결선 12"/>
          <p:cNvCxnSpPr>
            <a:endCxn id="6" idx="1"/>
          </p:cNvCxnSpPr>
          <p:nvPr/>
        </p:nvCxnSpPr>
        <p:spPr>
          <a:xfrm flipV="1">
            <a:off x="1795549" y="2071022"/>
            <a:ext cx="2029685" cy="10711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 flipV="1">
            <a:off x="5112327" y="2155935"/>
            <a:ext cx="544409" cy="9401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0" y="0"/>
            <a:ext cx="72527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Sample GEM : leakage current test</a:t>
            </a:r>
          </a:p>
          <a:p>
            <a:endParaRPr lang="en-US" altLang="ko-K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㈜</a:t>
            </a:r>
            <a:r>
              <a:rPr lang="ko-KR" altLang="en-US" dirty="0" err="1" smtClean="0"/>
              <a:t>메카로에서</a:t>
            </a:r>
            <a:r>
              <a:rPr lang="ko-KR" altLang="en-US" dirty="0" smtClean="0"/>
              <a:t> 측정 후 납품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납품 후 </a:t>
            </a:r>
            <a:r>
              <a:rPr lang="en-US" altLang="ko-KR" dirty="0" smtClean="0"/>
              <a:t>IBS</a:t>
            </a:r>
            <a:r>
              <a:rPr lang="ko-KR" altLang="en-US" dirty="0" smtClean="0"/>
              <a:t>에서 바로 측정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측정 중 문제가 있는 경우 </a:t>
            </a:r>
            <a:r>
              <a:rPr lang="en-US" altLang="ko-KR" dirty="0" smtClean="0"/>
              <a:t>Megger</a:t>
            </a:r>
            <a:r>
              <a:rPr lang="ko-KR" altLang="en-US" dirty="0" smtClean="0"/>
              <a:t>로 살림</a:t>
            </a:r>
            <a:endParaRPr lang="en-US" altLang="ko-K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smtClean="0"/>
              <a:t>측정 결과 모든 샘플 </a:t>
            </a:r>
            <a:r>
              <a:rPr lang="en-US" altLang="ko-KR" dirty="0" smtClean="0"/>
              <a:t>GEM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leakage current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5nA </a:t>
            </a:r>
            <a:r>
              <a:rPr lang="ko-KR" altLang="en-US" dirty="0" smtClean="0"/>
              <a:t>이하로 나옴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1669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436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Sample GEM gain test : GEM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stacking</a:t>
            </a:r>
            <a:endParaRPr lang="ko-KR" altLang="en-US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60"/>
            <a:ext cx="3283808" cy="43784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343599"/>
            <a:ext cx="6147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Triple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GEM </a:t>
            </a:r>
            <a:r>
              <a:rPr lang="ko-KR" altLang="en-US" b="1" dirty="0" smtClean="0"/>
              <a:t>설치 상태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- triple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GEM + cathode</a:t>
            </a:r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- GEM</a:t>
            </a:r>
            <a:r>
              <a:rPr lang="ko-KR" altLang="en-US" b="1" dirty="0" smtClean="0"/>
              <a:t>의 </a:t>
            </a:r>
            <a:r>
              <a:rPr lang="en-US" altLang="ko-KR" b="1" dirty="0" smtClean="0"/>
              <a:t>stretching </a:t>
            </a:r>
            <a:r>
              <a:rPr lang="ko-KR" altLang="en-US" b="1" dirty="0" smtClean="0"/>
              <a:t>및 </a:t>
            </a:r>
            <a:r>
              <a:rPr lang="en-US" altLang="ko-KR" b="1" dirty="0" smtClean="0"/>
              <a:t>GEM </a:t>
            </a:r>
            <a:r>
              <a:rPr lang="ko-KR" altLang="en-US" b="1" dirty="0" smtClean="0"/>
              <a:t>간격은 문제가 없어 보임</a:t>
            </a:r>
            <a:endParaRPr lang="en-US" altLang="ko-KR" b="1" dirty="0" smtClean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FD4A-5EF2-4637-B7ED-4685E3C0350B}" type="slidenum">
              <a:rPr lang="ko-KR" altLang="en-US" smtClean="0"/>
              <a:t>4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854" y="667260"/>
            <a:ext cx="3283807" cy="437841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427" y="667260"/>
            <a:ext cx="3283808" cy="437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27" y="448885"/>
            <a:ext cx="4752798" cy="463850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849" y="781396"/>
            <a:ext cx="4580312" cy="42145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3268" y="5020669"/>
            <a:ext cx="118955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왼쪽은 </a:t>
            </a:r>
            <a:r>
              <a:rPr lang="en-US" altLang="ko-KR" b="1" dirty="0" smtClean="0">
                <a:latin typeface="+mj-lt"/>
              </a:rPr>
              <a:t>CMS GEM</a:t>
            </a:r>
            <a:r>
              <a:rPr lang="ko-KR" altLang="en-US" b="1" dirty="0" smtClean="0">
                <a:latin typeface="+mj-lt"/>
              </a:rPr>
              <a:t>의 결과이고 오른쪽은 </a:t>
            </a:r>
            <a:r>
              <a:rPr lang="en-US" altLang="ko-KR" b="1" dirty="0" smtClean="0">
                <a:latin typeface="+mj-lt"/>
              </a:rPr>
              <a:t>LAMPS sample GEM</a:t>
            </a:r>
            <a:r>
              <a:rPr lang="ko-KR" altLang="en-US" b="1" dirty="0" smtClean="0">
                <a:latin typeface="+mj-lt"/>
              </a:rPr>
              <a:t>의 테스트 결과</a:t>
            </a:r>
            <a:endParaRPr lang="en-US" altLang="ko-KR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j-lt"/>
              </a:rPr>
              <a:t>Divider 1~6</a:t>
            </a:r>
            <a:r>
              <a:rPr lang="ko-KR" altLang="en-US" b="1" dirty="0" smtClean="0">
                <a:latin typeface="+mj-lt"/>
              </a:rPr>
              <a:t>은 </a:t>
            </a:r>
            <a:r>
              <a:rPr lang="en-US" altLang="ko-KR" b="1" dirty="0" smtClean="0">
                <a:latin typeface="+mj-lt"/>
              </a:rPr>
              <a:t>1</a:t>
            </a:r>
            <a:r>
              <a:rPr lang="ko-KR" altLang="en-US" b="1" dirty="0" smtClean="0">
                <a:latin typeface="+mj-lt"/>
              </a:rPr>
              <a:t>개의 </a:t>
            </a:r>
            <a:r>
              <a:rPr lang="en-US" altLang="ko-KR" b="1" dirty="0" smtClean="0">
                <a:latin typeface="+mj-lt"/>
              </a:rPr>
              <a:t>sector</a:t>
            </a:r>
            <a:r>
              <a:rPr lang="ko-KR" altLang="en-US" b="1" dirty="0" smtClean="0">
                <a:latin typeface="+mj-lt"/>
              </a:rPr>
              <a:t>만을 사용하여 저항을 연결하여 테스트</a:t>
            </a:r>
            <a:endParaRPr lang="en-US" altLang="ko-KR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 dirty="0" smtClean="0">
                <a:latin typeface="+mj-lt"/>
              </a:rPr>
              <a:t>밑의 열린 삼각형과 마름모는 </a:t>
            </a:r>
            <a:r>
              <a:rPr lang="en-US" altLang="ko-KR" b="1" dirty="0" smtClean="0">
                <a:latin typeface="+mj-lt"/>
              </a:rPr>
              <a:t>5</a:t>
            </a:r>
            <a:r>
              <a:rPr lang="ko-KR" altLang="en-US" b="1" dirty="0" smtClean="0">
                <a:latin typeface="+mj-lt"/>
              </a:rPr>
              <a:t>개의 </a:t>
            </a:r>
            <a:r>
              <a:rPr lang="en-US" altLang="ko-KR" b="1" dirty="0" smtClean="0">
                <a:latin typeface="+mj-lt"/>
              </a:rPr>
              <a:t>sector</a:t>
            </a:r>
            <a:r>
              <a:rPr lang="ko-KR" altLang="en-US" b="1" dirty="0" smtClean="0">
                <a:latin typeface="+mj-lt"/>
              </a:rPr>
              <a:t>에 </a:t>
            </a:r>
            <a:r>
              <a:rPr lang="en-US" altLang="ko-KR" b="1" dirty="0" smtClean="0">
                <a:latin typeface="+mj-lt"/>
              </a:rPr>
              <a:t>1</a:t>
            </a:r>
            <a:r>
              <a:rPr lang="ko-KR" altLang="en-US" b="1" dirty="0" smtClean="0">
                <a:latin typeface="+mj-lt"/>
              </a:rPr>
              <a:t>개의 저항을 연결하여 테스트</a:t>
            </a:r>
            <a:endParaRPr lang="en-US" altLang="ko-KR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latin typeface="+mj-lt"/>
              </a:rPr>
              <a:t>GEM</a:t>
            </a:r>
            <a:r>
              <a:rPr lang="ko-KR" altLang="en-US" b="1" dirty="0" smtClean="0">
                <a:latin typeface="+mj-lt"/>
              </a:rPr>
              <a:t> 제작 결정 </a:t>
            </a:r>
            <a:r>
              <a:rPr lang="en-US" altLang="ko-KR" b="1" dirty="0" smtClean="0">
                <a:latin typeface="+mj-lt"/>
              </a:rPr>
              <a:t>: 2019.12.23</a:t>
            </a:r>
            <a:endParaRPr lang="ko-KR" altLang="en-US" b="1" dirty="0">
              <a:latin typeface="+mj-lt"/>
            </a:endParaRPr>
          </a:p>
        </p:txBody>
      </p:sp>
      <p:cxnSp>
        <p:nvCxnSpPr>
          <p:cNvPr id="11" name="직선 연결선 10"/>
          <p:cNvCxnSpPr/>
          <p:nvPr/>
        </p:nvCxnSpPr>
        <p:spPr>
          <a:xfrm flipH="1">
            <a:off x="1471355" y="2934391"/>
            <a:ext cx="741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1474123" y="3469176"/>
            <a:ext cx="64423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3374967" y="2934391"/>
            <a:ext cx="773084" cy="534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362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Sample GEM gain test : GEM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stacking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65680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직선 연결선 11"/>
          <p:cNvCxnSpPr/>
          <p:nvPr/>
        </p:nvCxnSpPr>
        <p:spPr>
          <a:xfrm>
            <a:off x="6130636" y="397860"/>
            <a:ext cx="0" cy="636558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_x170107568" descr="EMB0004edd82ab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490" y="631767"/>
            <a:ext cx="5357813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_x291789672" descr="EMB0004edd82ab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893" y="3759200"/>
            <a:ext cx="5400675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67549" y="116151"/>
            <a:ext cx="1538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GEM : laser test</a:t>
            </a:r>
            <a:endParaRPr lang="ko-KR" altLang="en-US" sz="1400" b="1" dirty="0"/>
          </a:p>
        </p:txBody>
      </p:sp>
      <p:pic>
        <p:nvPicPr>
          <p:cNvPr id="3077" name="_x296336704" descr="EMB0004edd82ab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" y="2891359"/>
            <a:ext cx="5360988" cy="393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직선 화살표 연결선 8"/>
          <p:cNvCxnSpPr/>
          <p:nvPr/>
        </p:nvCxnSpPr>
        <p:spPr>
          <a:xfrm flipV="1">
            <a:off x="5303520" y="4322618"/>
            <a:ext cx="1346662" cy="19285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36840"/>
            <a:ext cx="2470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GEM : leakage current test</a:t>
            </a:r>
            <a:endParaRPr lang="ko-KR" altLang="en-US" sz="1400" b="1" dirty="0"/>
          </a:p>
        </p:txBody>
      </p:sp>
      <p:cxnSp>
        <p:nvCxnSpPr>
          <p:cNvPr id="20" name="직선 연결선 19"/>
          <p:cNvCxnSpPr/>
          <p:nvPr/>
        </p:nvCxnSpPr>
        <p:spPr>
          <a:xfrm>
            <a:off x="166255" y="2593568"/>
            <a:ext cx="5559136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2601881"/>
            <a:ext cx="15063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GEM : gain test</a:t>
            </a:r>
            <a:endParaRPr lang="ko-KR" alt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66255" y="323043"/>
            <a:ext cx="3943708" cy="73866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@ (</a:t>
            </a:r>
            <a:r>
              <a:rPr lang="ko-KR" altLang="en-US" sz="1400" b="1" dirty="0" smtClean="0"/>
              <a:t>주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메카로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500V 1</a:t>
            </a:r>
            <a:r>
              <a:rPr lang="ko-KR" altLang="en-US" sz="1400" b="1" dirty="0" smtClean="0"/>
              <a:t>분 이상 측정</a:t>
            </a:r>
            <a:r>
              <a:rPr lang="en-US" altLang="ko-KR" sz="1400" b="1" dirty="0" smtClean="0"/>
              <a:t>, 10</a:t>
            </a:r>
            <a:r>
              <a:rPr lang="ko-KR" altLang="en-US" sz="1400" b="1" dirty="0" smtClean="0"/>
              <a:t>개 </a:t>
            </a:r>
            <a:r>
              <a:rPr lang="en-US" altLang="ko-KR" sz="1400" b="1" dirty="0" smtClean="0"/>
              <a:t>section</a:t>
            </a:r>
            <a:r>
              <a:rPr lang="ko-KR" altLang="en-US" sz="1400" b="1" dirty="0" smtClean="0"/>
              <a:t> 전수 검사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&lt;5nA/100cm^2, &lt;6nF/100cm^2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711489" y="705637"/>
            <a:ext cx="2149877" cy="56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347777" y="1088967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1647331" y="1088967"/>
            <a:ext cx="0" cy="457200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9711" y="1163678"/>
            <a:ext cx="3284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    </a:t>
            </a:r>
            <a:r>
              <a:rPr lang="ko-KR" altLang="en-US" sz="1400" b="1" dirty="0" smtClean="0"/>
              <a:t>납품               기준</a:t>
            </a:r>
            <a:r>
              <a:rPr lang="en-US" altLang="ko-KR" sz="1400" b="1" dirty="0" smtClean="0"/>
              <a:t> </a:t>
            </a:r>
            <a:r>
              <a:rPr lang="ko-KR" altLang="en-US" sz="1400" b="1" dirty="0" smtClean="0"/>
              <a:t>미달 시 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세정</a:t>
            </a:r>
            <a:endParaRPr lang="en-US" altLang="ko-KR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6255" y="1567401"/>
            <a:ext cx="4706738" cy="9541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@ IBS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500V 10</a:t>
            </a:r>
            <a:r>
              <a:rPr lang="ko-KR" altLang="en-US" sz="1400" b="1" dirty="0" smtClean="0"/>
              <a:t>분 이상 측정 </a:t>
            </a:r>
            <a:r>
              <a:rPr lang="en-US" altLang="ko-KR" sz="1400" b="1" dirty="0" smtClean="0"/>
              <a:t>(in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N2), 10</a:t>
            </a:r>
            <a:r>
              <a:rPr lang="ko-KR" altLang="en-US" sz="1400" b="1" dirty="0" smtClean="0"/>
              <a:t>개 </a:t>
            </a:r>
            <a:r>
              <a:rPr lang="en-US" altLang="ko-KR" sz="1400" b="1" dirty="0" smtClean="0"/>
              <a:t>section </a:t>
            </a:r>
            <a:r>
              <a:rPr lang="ko-KR" altLang="en-US" sz="1400" b="1" dirty="0" smtClean="0"/>
              <a:t>전수 검사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</a:t>
            </a:r>
            <a:r>
              <a:rPr lang="en-US" altLang="ko-KR" sz="1400" b="1" dirty="0" smtClean="0"/>
              <a:t>&lt;5nA/100cm^2 (2</a:t>
            </a:r>
            <a:r>
              <a:rPr lang="ko-KR" altLang="en-US" sz="1400" b="1" dirty="0" smtClean="0"/>
              <a:t>분 이내</a:t>
            </a:r>
            <a:r>
              <a:rPr lang="en-US" altLang="ko-KR" sz="1400" b="1" dirty="0" smtClean="0"/>
              <a:t>), &lt;6nF/100cm^2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4</a:t>
            </a:r>
            <a:r>
              <a:rPr lang="ko-KR" altLang="en-US" sz="1400" b="1" dirty="0" smtClean="0"/>
              <a:t>장</a:t>
            </a:r>
            <a:r>
              <a:rPr lang="en-US" altLang="ko-KR" sz="1400" b="1" dirty="0" smtClean="0"/>
              <a:t>/1day -&gt; 16 working day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02046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_x285596344" descr="EMB0004ee2c2a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71" y="638486"/>
            <a:ext cx="5040929" cy="289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_x285596824" descr="EMB0004ee2c2a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1" y="555359"/>
            <a:ext cx="7010826" cy="523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1812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LAMPS TPC design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34821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_x296337904" descr="EMB0004edd82a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" y="307777"/>
            <a:ext cx="5400675" cy="314642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0"/>
            <a:ext cx="3894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LAMPS TPC design : 1_LAMPS_TPC_Bottom</a:t>
            </a:r>
            <a:endParaRPr lang="ko-KR" altLang="en-US" sz="1400" b="1" dirty="0"/>
          </a:p>
        </p:txBody>
      </p:sp>
      <p:pic>
        <p:nvPicPr>
          <p:cNvPr id="2053" name="_x296336704" descr="EMB0004edd82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81" y="298406"/>
            <a:ext cx="3277398" cy="24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_x296338384" descr="EMB0004edd82a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81" y="3004992"/>
            <a:ext cx="2688290" cy="20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_x297917024" descr="EMB0004edd82b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36" y="3869428"/>
            <a:ext cx="3919351" cy="285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_x555709720" descr="EMB0004edd82b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336" y="4188898"/>
            <a:ext cx="3346114" cy="253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_x558297472" descr="EMB0004edd82b4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406" y="153888"/>
            <a:ext cx="2559050" cy="386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3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2769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LAMPS TPC design : 2_Out_FC</a:t>
            </a:r>
            <a:endParaRPr lang="ko-KR" altLang="en-US" sz="1400" b="1" dirty="0"/>
          </a:p>
        </p:txBody>
      </p:sp>
      <p:pic>
        <p:nvPicPr>
          <p:cNvPr id="4097" name="_x296338784" descr="EMB0004edd82ae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4" y="399011"/>
            <a:ext cx="4859338" cy="3654425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_x296338944" descr="EMB0004edd82af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239" y="307777"/>
            <a:ext cx="3384375" cy="25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_x296339104" descr="EMB0004edd82af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590" y="3241569"/>
            <a:ext cx="3385024" cy="25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_x296338944" descr="EMB0004edd82af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59" y="4144671"/>
            <a:ext cx="3376358" cy="253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_x62243576" descr="EMB0004edd82b0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614" y="307777"/>
            <a:ext cx="3301458" cy="254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_x62243256" descr="EMB0004edd82b0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060" y="3199189"/>
            <a:ext cx="3050565" cy="262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2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696</Words>
  <Application>Microsoft Office PowerPoint</Application>
  <PresentationFormat>와이드스크린</PresentationFormat>
  <Paragraphs>299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함초롬바탕</vt:lpstr>
      <vt:lpstr>Arial</vt:lpstr>
      <vt:lpstr>Wingdings</vt:lpstr>
      <vt:lpstr>Office 테마</vt:lpstr>
      <vt:lpstr>Current status of LAMPS TPC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Schedule &amp; Plan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status of LAMPS TPC</dc:title>
  <dc:creator>user</dc:creator>
  <cp:lastModifiedBy>user</cp:lastModifiedBy>
  <cp:revision>13</cp:revision>
  <dcterms:created xsi:type="dcterms:W3CDTF">2020-03-05T05:19:09Z</dcterms:created>
  <dcterms:modified xsi:type="dcterms:W3CDTF">2020-03-05T08:15:40Z</dcterms:modified>
</cp:coreProperties>
</file>