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363" r:id="rId3"/>
    <p:sldId id="367" r:id="rId4"/>
    <p:sldId id="364" r:id="rId5"/>
    <p:sldId id="365" r:id="rId6"/>
    <p:sldId id="366" r:id="rId7"/>
    <p:sldId id="368" r:id="rId8"/>
    <p:sldId id="335" r:id="rId9"/>
    <p:sldId id="262" r:id="rId10"/>
    <p:sldId id="263" r:id="rId11"/>
    <p:sldId id="360" r:id="rId12"/>
    <p:sldId id="361" r:id="rId13"/>
    <p:sldId id="362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9" r:id="rId2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8" autoAdjust="0"/>
    <p:restoredTop sz="84014" autoAdjust="0"/>
  </p:normalViewPr>
  <p:slideViewPr>
    <p:cSldViewPr snapToGrid="0">
      <p:cViewPr varScale="1">
        <p:scale>
          <a:sx n="97" d="100"/>
          <a:sy n="97" d="100"/>
        </p:scale>
        <p:origin x="19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AF8CF-5427-40A7-8F3D-7F0823A5081A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EB02-0E50-40C5-9981-E061725683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6860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EB02-0E50-40C5-9981-E0617256836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77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EB02-0E50-40C5-9981-E0617256836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627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EB02-0E50-40C5-9981-E0617256836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12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EB02-0E50-40C5-9981-E0617256836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893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EB02-0E50-40C5-9981-E0617256836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22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EB02-0E50-40C5-9981-E0617256836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57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736"/>
            <a:ext cx="9144000" cy="69527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2926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grpSp>
        <p:nvGrpSpPr>
          <p:cNvPr id="10" name="Group 27"/>
          <p:cNvGrpSpPr/>
          <p:nvPr userDrawn="1"/>
        </p:nvGrpSpPr>
        <p:grpSpPr>
          <a:xfrm>
            <a:off x="3200149" y="3764835"/>
            <a:ext cx="2743703" cy="92673"/>
            <a:chOff x="2713456" y="2518210"/>
            <a:chExt cx="3658270" cy="914400"/>
          </a:xfrm>
        </p:grpSpPr>
        <p:sp>
          <p:nvSpPr>
            <p:cNvPr id="11" name="Rectangle 28"/>
            <p:cNvSpPr/>
            <p:nvPr/>
          </p:nvSpPr>
          <p:spPr>
            <a:xfrm>
              <a:off x="2713456" y="2518210"/>
              <a:ext cx="914400" cy="9144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2" name="Rectangle 29"/>
            <p:cNvSpPr/>
            <p:nvPr/>
          </p:nvSpPr>
          <p:spPr>
            <a:xfrm>
              <a:off x="3628079" y="2518210"/>
              <a:ext cx="914400" cy="914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Rectangle 30"/>
            <p:cNvSpPr/>
            <p:nvPr/>
          </p:nvSpPr>
          <p:spPr>
            <a:xfrm>
              <a:off x="4542702" y="2518210"/>
              <a:ext cx="914400" cy="914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4" name="Rectangle 31"/>
            <p:cNvSpPr/>
            <p:nvPr/>
          </p:nvSpPr>
          <p:spPr>
            <a:xfrm>
              <a:off x="5457326" y="2518210"/>
              <a:ext cx="914400" cy="9144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" name="직사각형 3"/>
          <p:cNvSpPr/>
          <p:nvPr userDrawn="1"/>
        </p:nvSpPr>
        <p:spPr>
          <a:xfrm>
            <a:off x="-1" y="-94736"/>
            <a:ext cx="9144001" cy="6952736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17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048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12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04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12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76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0" y="-16477"/>
            <a:ext cx="9144000" cy="1062679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 t="-24032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lt"/>
            </a:endParaRPr>
          </a:p>
        </p:txBody>
      </p:sp>
      <p:sp>
        <p:nvSpPr>
          <p:cNvPr id="12" name="직사각형 11"/>
          <p:cNvSpPr/>
          <p:nvPr userDrawn="1"/>
        </p:nvSpPr>
        <p:spPr>
          <a:xfrm rot="10800000">
            <a:off x="0" y="5767346"/>
            <a:ext cx="9144000" cy="1103011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 t="-194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5" y="49233"/>
            <a:ext cx="8976670" cy="766313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5" y="897593"/>
            <a:ext cx="8976670" cy="5431538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685800" indent="-228600">
              <a:buFont typeface="Arial" panose="020B0604020202020204" pitchFamily="34" charset="0"/>
              <a:buChar char="−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Ø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ü"/>
              <a:defRPr>
                <a:latin typeface="+mn-lt"/>
              </a:defRPr>
            </a:lvl5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6162" y="6441894"/>
            <a:ext cx="534173" cy="365125"/>
          </a:xfrm>
        </p:spPr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A11872B5-B2D1-DD46-8633-3D5E701196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895" y="6437544"/>
            <a:ext cx="9121105" cy="3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5891" tIns="47946" rIns="95891" bIns="47946">
            <a:spAutoFit/>
          </a:bodyPr>
          <a:lstStyle>
            <a:lvl1pPr algn="l" defTabSz="9572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77838" algn="l" defTabSz="9572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57263" algn="l" defTabSz="9572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38275" algn="l" defTabSz="9572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17700" algn="l" defTabSz="9572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4900" defTabSz="957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32100" defTabSz="957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89300" defTabSz="957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46500" defTabSz="9572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b="0" dirty="0" smtClean="0">
                <a:solidFill>
                  <a:schemeClr val="tx2"/>
                </a:solidFill>
                <a:latin typeface="Palatino Linotype" panose="02040502050505030304" pitchFamily="18" charset="0"/>
                <a:ea typeface="Apple SD 산돌고딕 Neo 일반체"/>
                <a:cs typeface="Optima"/>
              </a:rPr>
              <a:t>LAMPS Collaboration Meeting @, 2020/05/15,</a:t>
            </a:r>
            <a:r>
              <a:rPr lang="en-US" altLang="ja-JP" sz="1800" b="0" baseline="0" dirty="0" smtClean="0">
                <a:solidFill>
                  <a:schemeClr val="tx2"/>
                </a:solidFill>
                <a:latin typeface="Palatino Linotype" panose="02040502050505030304" pitchFamily="18" charset="0"/>
                <a:ea typeface="Apple SD 산돌고딕 Neo 일반체"/>
                <a:cs typeface="Optima"/>
              </a:rPr>
              <a:t> </a:t>
            </a:r>
            <a:r>
              <a:rPr lang="en-US" altLang="ko-KR" sz="1800" b="0" baseline="0" dirty="0" smtClean="0">
                <a:solidFill>
                  <a:schemeClr val="tx2"/>
                </a:solidFill>
                <a:latin typeface="Palatino Linotype" panose="02040502050505030304" pitchFamily="18" charset="0"/>
                <a:ea typeface="Apple SD 산돌고딕 Neo 일반체"/>
                <a:cs typeface="Optima"/>
              </a:rPr>
              <a:t>Dong Ho </a:t>
            </a:r>
            <a:r>
              <a:rPr lang="en-US" altLang="ko-KR" sz="1800" b="0" baseline="0" dirty="0">
                <a:solidFill>
                  <a:schemeClr val="tx2"/>
                </a:solidFill>
                <a:latin typeface="Palatino Linotype" panose="02040502050505030304" pitchFamily="18" charset="0"/>
                <a:ea typeface="Apple SD 산돌고딕 Neo 일반체"/>
                <a:cs typeface="Optima"/>
              </a:rPr>
              <a:t>Moon</a:t>
            </a:r>
            <a:endParaRPr lang="en-US" altLang="ja-JP" sz="1800" b="0" dirty="0">
              <a:solidFill>
                <a:schemeClr val="tx2"/>
              </a:solidFill>
              <a:latin typeface="Palatino Linotype" panose="02040502050505030304" pitchFamily="18" charset="0"/>
              <a:ea typeface="Apple SD 산돌고딕 Neo 일반체"/>
              <a:cs typeface="Optima"/>
            </a:endParaRPr>
          </a:p>
        </p:txBody>
      </p:sp>
      <p:pic>
        <p:nvPicPr>
          <p:cNvPr id="24" name="Picture 9" descr="전남대로고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415"/>
            <a:ext cx="428368" cy="429585"/>
          </a:xfrm>
          <a:prstGeom prst="rect">
            <a:avLst/>
          </a:prstGeom>
        </p:spPr>
      </p:pic>
      <p:cxnSp>
        <p:nvCxnSpPr>
          <p:cNvPr id="25" name="직선 연결선 24"/>
          <p:cNvCxnSpPr/>
          <p:nvPr userDrawn="1"/>
        </p:nvCxnSpPr>
        <p:spPr>
          <a:xfrm>
            <a:off x="-4284" y="6370090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 userDrawn="1"/>
        </p:nvCxnSpPr>
        <p:spPr>
          <a:xfrm>
            <a:off x="1763" y="830139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64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975"/>
          <a:stretch/>
        </p:blipFill>
        <p:spPr>
          <a:xfrm>
            <a:off x="0" y="0"/>
            <a:ext cx="1722269" cy="156357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857" r="46772" b="48701"/>
          <a:stretch/>
        </p:blipFill>
        <p:spPr>
          <a:xfrm>
            <a:off x="7348151" y="5498757"/>
            <a:ext cx="1795849" cy="1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8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1902941"/>
            <a:ext cx="9144000" cy="2776151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 t="-24032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397640" y="1095632"/>
            <a:ext cx="2348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rgbClr val="002060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Ravie" panose="04040805050809020602" pitchFamily="82" charset="0"/>
              </a:rPr>
              <a:t>Contents</a:t>
            </a:r>
            <a:endParaRPr lang="ko-KR" altLang="en-US" sz="2800" dirty="0">
              <a:solidFill>
                <a:srgbClr val="002060"/>
              </a:solidFill>
              <a:effectLst>
                <a:glow rad="139700">
                  <a:srgbClr val="7030A0">
                    <a:alpha val="40000"/>
                  </a:srgbClr>
                </a:glow>
              </a:effectLst>
              <a:latin typeface="Ravie" panose="04040805050809020602" pitchFamily="8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04087" y="1746422"/>
            <a:ext cx="5535827" cy="347636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+mn-lt"/>
              </a:defRPr>
            </a:lvl1pPr>
            <a:lvl2pPr>
              <a:defRPr>
                <a:solidFill>
                  <a:srgbClr val="002060"/>
                </a:solidFill>
                <a:latin typeface="+mn-lt"/>
              </a:defRPr>
            </a:lvl2pPr>
            <a:lvl3pPr>
              <a:defRPr>
                <a:solidFill>
                  <a:srgbClr val="002060"/>
                </a:solidFill>
                <a:latin typeface="+mn-lt"/>
              </a:defRPr>
            </a:lvl3pPr>
            <a:lvl4pPr>
              <a:defRPr>
                <a:solidFill>
                  <a:srgbClr val="002060"/>
                </a:solidFill>
                <a:latin typeface="+mn-lt"/>
              </a:defRPr>
            </a:lvl4pPr>
            <a:lvl5pPr>
              <a:defRPr>
                <a:solidFill>
                  <a:srgbClr val="002060"/>
                </a:solidFill>
                <a:latin typeface="+mn-lt"/>
              </a:defRPr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4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구름 3"/>
          <p:cNvSpPr/>
          <p:nvPr userDrawn="1"/>
        </p:nvSpPr>
        <p:spPr>
          <a:xfrm>
            <a:off x="1598141" y="1449859"/>
            <a:ext cx="6161902" cy="4028303"/>
          </a:xfrm>
          <a:prstGeom prst="cloud">
            <a:avLst/>
          </a:prstGeom>
          <a:blipFill dpi="0" rotWithShape="1">
            <a:blip r:embed="rId2">
              <a:alphaModFix amt="30000"/>
            </a:blip>
            <a:srcRect/>
            <a:stretch>
              <a:fillRect t="-24032" b="2"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8168" y="2809103"/>
            <a:ext cx="504336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600" dirty="0" smtClean="0">
                <a:solidFill>
                  <a:srgbClr val="002060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Ravie" panose="04040805050809020602" pitchFamily="82" charset="0"/>
              </a:rPr>
              <a:t>Thank</a:t>
            </a:r>
            <a:r>
              <a:rPr lang="en-US" altLang="ko-KR" sz="2600" baseline="0" dirty="0" smtClean="0">
                <a:solidFill>
                  <a:srgbClr val="002060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Ravie" panose="04040805050809020602" pitchFamily="82" charset="0"/>
              </a:rPr>
              <a:t> You Very Much</a:t>
            </a:r>
          </a:p>
          <a:p>
            <a:pPr algn="ctr"/>
            <a:r>
              <a:rPr lang="en-US" altLang="ko-KR" sz="2600" baseline="0" dirty="0" smtClean="0">
                <a:solidFill>
                  <a:srgbClr val="002060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Ravie" panose="04040805050809020602" pitchFamily="82" charset="0"/>
              </a:rPr>
              <a:t>for your attention !</a:t>
            </a:r>
            <a:endParaRPr lang="ko-KR" altLang="en-US" sz="2600" dirty="0">
              <a:solidFill>
                <a:srgbClr val="002060"/>
              </a:solidFill>
              <a:effectLst>
                <a:glow rad="139700">
                  <a:srgbClr val="7030A0">
                    <a:alpha val="40000"/>
                  </a:srgbClr>
                </a:glow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2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구름 3"/>
          <p:cNvSpPr/>
          <p:nvPr userDrawn="1"/>
        </p:nvSpPr>
        <p:spPr>
          <a:xfrm>
            <a:off x="1598141" y="1449859"/>
            <a:ext cx="6161902" cy="4028303"/>
          </a:xfrm>
          <a:prstGeom prst="cloud">
            <a:avLst/>
          </a:prstGeom>
          <a:blipFill dpi="0" rotWithShape="1">
            <a:blip r:embed="rId2">
              <a:alphaModFix amt="30000"/>
            </a:blip>
            <a:srcRect/>
            <a:stretch>
              <a:fillRect t="-24032" b="2"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267148" y="2809103"/>
            <a:ext cx="31454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rgbClr val="002060"/>
                </a:solidFill>
                <a:effectLst>
                  <a:glow rad="139700">
                    <a:srgbClr val="7030A0">
                      <a:alpha val="40000"/>
                    </a:srgbClr>
                  </a:glow>
                </a:effectLst>
                <a:latin typeface="Ravie" panose="04040805050809020602" pitchFamily="82" charset="0"/>
              </a:rPr>
              <a:t>Back Up</a:t>
            </a:r>
            <a:endParaRPr lang="ko-KR" altLang="en-US" sz="4400" dirty="0">
              <a:solidFill>
                <a:srgbClr val="002060"/>
              </a:solidFill>
              <a:effectLst>
                <a:glow rad="139700">
                  <a:srgbClr val="7030A0">
                    <a:alpha val="40000"/>
                  </a:srgbClr>
                </a:glow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48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51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0DCC4-9B01-4983-A452-CBC0A57D5E46}" type="datetimeFigureOut">
              <a:rPr lang="ko-KR" altLang="en-US" smtClean="0"/>
              <a:t>2020-05-15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5F5DF-3295-41EA-849D-00EFF09C0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39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74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380371"/>
            <a:ext cx="9144000" cy="2387600"/>
          </a:xfrm>
        </p:spPr>
        <p:txBody>
          <a:bodyPr>
            <a:noAutofit/>
          </a:bodyPr>
          <a:lstStyle/>
          <a:p>
            <a:r>
              <a:rPr lang="en-US" altLang="ko-KR" sz="44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Beam Diagnosis System</a:t>
            </a:r>
            <a:endParaRPr lang="ko-KR" altLang="en-US" sz="44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4310747"/>
            <a:ext cx="6858000" cy="1655762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E24848"/>
              </a:buClr>
              <a:defRPr/>
            </a:pPr>
            <a:r>
              <a:rPr lang="en-US" altLang="ko-KR" b="1" noProof="1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Seonghak Lee, Hyunchul Kim, Dong </a:t>
            </a:r>
            <a:r>
              <a:rPr lang="en-US" altLang="ko-KR" b="1" noProof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Ho </a:t>
            </a:r>
            <a:r>
              <a:rPr lang="en-US" altLang="ko-KR" b="1" noProof="1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Moon,</a:t>
            </a:r>
          </a:p>
          <a:p>
            <a:pPr>
              <a:buClr>
                <a:srgbClr val="E24848"/>
              </a:buClr>
              <a:defRPr/>
            </a:pPr>
            <a:r>
              <a:rPr lang="en-US" altLang="ko-KR" b="1" noProof="1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Sanghoon Hwang</a:t>
            </a:r>
            <a:endParaRPr lang="en-US" altLang="ko-KR" b="1" noProof="1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E24848"/>
              </a:buClr>
              <a:defRPr/>
            </a:pPr>
            <a:r>
              <a:rPr lang="en-US" altLang="ko-KR" b="1" noProof="1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Chonnam </a:t>
            </a:r>
            <a:r>
              <a:rPr lang="en-US" altLang="ko-KR" b="1" noProof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National </a:t>
            </a:r>
            <a:r>
              <a:rPr lang="en-US" altLang="ko-KR" b="1" noProof="1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University, KRISS</a:t>
            </a:r>
            <a:endParaRPr lang="en-US" altLang="ko-KR" b="1" noProof="1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E24848"/>
              </a:buClr>
              <a:defRPr/>
            </a:pPr>
            <a:endParaRPr lang="en-US" altLang="ko-KR" b="1" noProof="1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E24848"/>
              </a:buClr>
              <a:defRPr/>
            </a:pPr>
            <a:r>
              <a:rPr lang="en-US" altLang="ko-KR" sz="2000" b="1" noProof="1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2020/05/15 LAMPS Collaboration Meeting</a:t>
            </a:r>
            <a:endParaRPr lang="en-US" altLang="ko-KR" sz="2000" b="1" noProof="1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endParaRPr lang="ko-KR" altLang="en-US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7" descr="전남대로고.jpg">
            <a:extLst>
              <a:ext uri="{FF2B5EF4-FFF2-40B4-BE49-F238E27FC236}">
                <a16:creationId xmlns:a16="http://schemas.microsoft.com/office/drawing/2014/main" id="{3D773467-B666-8947-920C-A59F05026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17" y="3473672"/>
            <a:ext cx="711421" cy="67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86" y="3400005"/>
            <a:ext cx="792089" cy="78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4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Get Yield of </a:t>
            </a:r>
            <a:r>
              <a:rPr lang="en-US" altLang="ko-KR" baseline="30000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136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Sn by </a:t>
            </a:r>
            <a:r>
              <a:rPr lang="en-US" altLang="ko-KR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LiSe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++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665" y="897593"/>
            <a:ext cx="4112778" cy="5431538"/>
          </a:xfrm>
        </p:spPr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In order to verify if our understanding would be correct or not, we reproduced yield of </a:t>
            </a:r>
            <a:r>
              <a:rPr lang="en-US" altLang="ko-KR" sz="2000" baseline="30000" dirty="0" smtClean="0">
                <a:solidFill>
                  <a:srgbClr val="0000FF"/>
                </a:solidFill>
              </a:rPr>
              <a:t>136</a:t>
            </a:r>
            <a:r>
              <a:rPr lang="en-US" altLang="ko-KR" sz="2000" dirty="0" smtClean="0">
                <a:solidFill>
                  <a:srgbClr val="0000FF"/>
                </a:solidFill>
              </a:rPr>
              <a:t>Sn by </a:t>
            </a:r>
            <a:r>
              <a:rPr lang="en-US" altLang="ko-KR" sz="2000" dirty="0" err="1" smtClean="0">
                <a:solidFill>
                  <a:srgbClr val="0000FF"/>
                </a:solidFill>
              </a:rPr>
              <a:t>LiSe</a:t>
            </a:r>
            <a:r>
              <a:rPr lang="en-US" altLang="ko-KR" sz="2000" dirty="0" smtClean="0">
                <a:solidFill>
                  <a:srgbClr val="0000FF"/>
                </a:solidFill>
              </a:rPr>
              <a:t>++</a:t>
            </a:r>
          </a:p>
          <a:p>
            <a:r>
              <a:rPr lang="en-US" altLang="ko-KR" sz="2000" dirty="0" err="1" smtClean="0">
                <a:solidFill>
                  <a:srgbClr val="0000FF"/>
                </a:solidFill>
              </a:rPr>
              <a:t>BigRIPS</a:t>
            </a:r>
            <a:r>
              <a:rPr lang="en-US" altLang="ko-KR" sz="2000" dirty="0" smtClean="0">
                <a:solidFill>
                  <a:srgbClr val="0000FF"/>
                </a:solidFill>
              </a:rPr>
              <a:t> results : Y</a:t>
            </a:r>
            <a:r>
              <a:rPr lang="en-US" altLang="ko-KR" sz="2000" dirty="0">
                <a:solidFill>
                  <a:srgbClr val="0000FF"/>
                </a:solidFill>
              </a:rPr>
              <a:t>. Shimizu et al., JPSJ 87 (2018) </a:t>
            </a:r>
            <a:r>
              <a:rPr lang="en-US" altLang="ko-KR" sz="2000" dirty="0" smtClean="0">
                <a:solidFill>
                  <a:srgbClr val="0000FF"/>
                </a:solidFill>
              </a:rPr>
              <a:t>014203 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11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7" y="878225"/>
            <a:ext cx="4568108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AC2BD13-1D73-4DDF-AA39-FD23F56F0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4" y="2785284"/>
            <a:ext cx="2919460" cy="34441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71" y="887488"/>
            <a:ext cx="4656156" cy="5152516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3872833" y="2926311"/>
            <a:ext cx="375557" cy="2367643"/>
          </a:xfrm>
          <a:prstGeom prst="rightArrow">
            <a:avLst/>
          </a:prstGeom>
          <a:solidFill>
            <a:srgbClr val="7030A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66" y="4365705"/>
            <a:ext cx="2979060" cy="239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Get Yield of </a:t>
            </a:r>
            <a:r>
              <a:rPr lang="en-US" altLang="ko-KR" baseline="30000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136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Sn by </a:t>
            </a:r>
            <a:r>
              <a:rPr lang="en-US" altLang="ko-KR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LiSe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++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Results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12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5F60BC6-B7F6-44DD-B698-42382CF79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83" y="1407662"/>
            <a:ext cx="4490247" cy="277936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1C5AEF5-1847-4A39-8FF1-087B09125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6" y="1271679"/>
            <a:ext cx="4189283" cy="22154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83463" y="238087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Sn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512" y="4556407"/>
            <a:ext cx="64411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Not same but similar order of magnitude for the yield of 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136</a:t>
            </a:r>
            <a:r>
              <a:rPr lang="en-US" altLang="ko-KR" dirty="0" smtClean="0">
                <a:solidFill>
                  <a:srgbClr val="FF0000"/>
                </a:solidFill>
              </a:rPr>
              <a:t>Sn</a:t>
            </a:r>
            <a:endParaRPr lang="ko-KR" alt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V="1">
            <a:off x="485321" y="1918607"/>
            <a:ext cx="791935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5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Beam Size Study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600" dirty="0" smtClean="0">
                <a:solidFill>
                  <a:srgbClr val="0000FF"/>
                </a:solidFill>
              </a:rPr>
              <a:t>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13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183" y="5675474"/>
            <a:ext cx="68916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Final observed beam size : x (-1.4 ~ 1.2 cm) and y (-1.2 ~ 1.2 cm)</a:t>
            </a:r>
          </a:p>
          <a:p>
            <a:r>
              <a:rPr lang="en-US" altLang="ko-KR" dirty="0" smtClean="0">
                <a:solidFill>
                  <a:srgbClr val="FF0000"/>
                </a:solidFill>
              </a:rPr>
              <a:t>Possible to trace 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136</a:t>
            </a:r>
            <a:r>
              <a:rPr lang="en-US" altLang="ko-KR" dirty="0" smtClean="0">
                <a:solidFill>
                  <a:srgbClr val="FF0000"/>
                </a:solidFill>
              </a:rPr>
              <a:t>Sn beam step by step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0" y="772994"/>
            <a:ext cx="8312728" cy="46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SMURAI Detector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14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21817" y="987630"/>
            <a:ext cx="88622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FF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3" y="897593"/>
            <a:ext cx="8312728" cy="516538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147299" y="2630184"/>
            <a:ext cx="1397285" cy="811659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0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Beam Profile Detector in SMURAI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15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21817" y="987630"/>
            <a:ext cx="88622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FF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079409"/>
            <a:ext cx="8312728" cy="50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SMURAI BDC (Beam Drift Chamber)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16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6" y="3135621"/>
            <a:ext cx="3957971" cy="28414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" y="1172296"/>
            <a:ext cx="4533788" cy="1611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4346918" y="1186417"/>
            <a:ext cx="4720771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0000FF"/>
                </a:solidFill>
              </a:rPr>
              <a:t>NIMB 317 (2013) 294-304</a:t>
            </a:r>
          </a:p>
          <a:p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err="1" smtClean="0">
                <a:solidFill>
                  <a:srgbClr val="0000FF"/>
                </a:solidFill>
              </a:rPr>
              <a:t>Walenta</a:t>
            </a:r>
            <a:r>
              <a:rPr lang="en-US" altLang="ko-KR" sz="2400" dirty="0" smtClean="0">
                <a:solidFill>
                  <a:srgbClr val="0000FF"/>
                </a:solidFill>
              </a:rPr>
              <a:t> type Drift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2.5 mm drift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i-C</a:t>
            </a:r>
            <a:r>
              <a:rPr lang="en-US" altLang="ko-KR" sz="2400" baseline="-25000" dirty="0" smtClean="0">
                <a:solidFill>
                  <a:srgbClr val="0000FF"/>
                </a:solidFill>
              </a:rPr>
              <a:t>4</a:t>
            </a:r>
            <a:r>
              <a:rPr lang="en-US" altLang="ko-KR" sz="2400" dirty="0" smtClean="0">
                <a:solidFill>
                  <a:srgbClr val="0000FF"/>
                </a:solidFill>
              </a:rPr>
              <a:t>H</a:t>
            </a:r>
            <a:r>
              <a:rPr lang="en-US" altLang="ko-KR" sz="2400" baseline="-25000" dirty="0" smtClean="0">
                <a:solidFill>
                  <a:srgbClr val="0000FF"/>
                </a:solidFill>
              </a:rPr>
              <a:t>10</a:t>
            </a:r>
            <a:r>
              <a:rPr lang="en-US" altLang="ko-KR" sz="2400" dirty="0" smtClean="0">
                <a:solidFill>
                  <a:srgbClr val="0000FF"/>
                </a:solidFill>
              </a:rPr>
              <a:t> at 50-100 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torr</a:t>
            </a:r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Anode, potential wire diameter of 20 </a:t>
            </a:r>
            <a:r>
              <a:rPr lang="el-GR" altLang="ko-KR" sz="2400" dirty="0" smtClean="0">
                <a:solidFill>
                  <a:srgbClr val="0000FF"/>
                </a:solidFill>
              </a:rPr>
              <a:t>μ</a:t>
            </a:r>
            <a:r>
              <a:rPr lang="en-US" altLang="ko-KR" sz="2400" dirty="0" smtClean="0">
                <a:solidFill>
                  <a:srgbClr val="0000FF"/>
                </a:solidFill>
              </a:rPr>
              <a:t>m(Au-W), 80</a:t>
            </a:r>
            <a:r>
              <a:rPr lang="el-GR" altLang="ko-KR" sz="2400" dirty="0">
                <a:solidFill>
                  <a:srgbClr val="0000FF"/>
                </a:solidFill>
              </a:rPr>
              <a:t> μ</a:t>
            </a:r>
            <a:r>
              <a:rPr lang="en-US" altLang="ko-KR" sz="2400" dirty="0" smtClean="0">
                <a:solidFill>
                  <a:srgbClr val="0000FF"/>
                </a:solidFill>
              </a:rPr>
              <a:t>m(Au-Al)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Cathode (gas window) 8</a:t>
            </a:r>
            <a:r>
              <a:rPr lang="el-GR" altLang="ko-KR" sz="2400" dirty="0">
                <a:solidFill>
                  <a:srgbClr val="0000FF"/>
                </a:solidFill>
              </a:rPr>
              <a:t> μ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m</a:t>
            </a:r>
            <a:r>
              <a:rPr lang="en-US" altLang="ko-KR" sz="2400" baseline="30000" dirty="0" err="1" smtClean="0">
                <a:solidFill>
                  <a:srgbClr val="0000FF"/>
                </a:solidFill>
              </a:rPr>
              <a:t>t</a:t>
            </a:r>
            <a:r>
              <a:rPr lang="en-US" altLang="ko-KR" sz="2400" dirty="0" smtClean="0">
                <a:solidFill>
                  <a:srgbClr val="0000FF"/>
                </a:solidFill>
              </a:rPr>
              <a:t> Al-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Kapton</a:t>
            </a:r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Effective area : 8 cm x 8 cm</a:t>
            </a:r>
          </a:p>
          <a:p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SMURAI BDC (Beam Drift Chamber)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17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" y="1172296"/>
            <a:ext cx="4533788" cy="161125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7" y="2783548"/>
            <a:ext cx="4308677" cy="3292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4346918" y="1186417"/>
            <a:ext cx="4720771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0000FF"/>
                </a:solidFill>
              </a:rPr>
              <a:t>NIMB 317 (2013) 294-304</a:t>
            </a:r>
          </a:p>
          <a:p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err="1" smtClean="0">
                <a:solidFill>
                  <a:srgbClr val="0000FF"/>
                </a:solidFill>
              </a:rPr>
              <a:t>Walenta</a:t>
            </a:r>
            <a:r>
              <a:rPr lang="en-US" altLang="ko-KR" sz="2400" dirty="0" smtClean="0">
                <a:solidFill>
                  <a:srgbClr val="0000FF"/>
                </a:solidFill>
              </a:rPr>
              <a:t> type Drift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2.5 mm drift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i-C</a:t>
            </a:r>
            <a:r>
              <a:rPr lang="en-US" altLang="ko-KR" sz="2400" baseline="-25000" dirty="0" smtClean="0">
                <a:solidFill>
                  <a:srgbClr val="0000FF"/>
                </a:solidFill>
              </a:rPr>
              <a:t>4</a:t>
            </a:r>
            <a:r>
              <a:rPr lang="en-US" altLang="ko-KR" sz="2400" dirty="0" smtClean="0">
                <a:solidFill>
                  <a:srgbClr val="0000FF"/>
                </a:solidFill>
              </a:rPr>
              <a:t>H</a:t>
            </a:r>
            <a:r>
              <a:rPr lang="en-US" altLang="ko-KR" sz="2400" baseline="-25000" dirty="0" smtClean="0">
                <a:solidFill>
                  <a:srgbClr val="0000FF"/>
                </a:solidFill>
              </a:rPr>
              <a:t>10</a:t>
            </a:r>
            <a:r>
              <a:rPr lang="en-US" altLang="ko-KR" sz="2400" dirty="0" smtClean="0">
                <a:solidFill>
                  <a:srgbClr val="0000FF"/>
                </a:solidFill>
              </a:rPr>
              <a:t> at 50-100 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torr</a:t>
            </a:r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Anode, potential wire diameter of 20 </a:t>
            </a:r>
            <a:r>
              <a:rPr lang="el-GR" altLang="ko-KR" sz="2400" dirty="0" smtClean="0">
                <a:solidFill>
                  <a:srgbClr val="0000FF"/>
                </a:solidFill>
              </a:rPr>
              <a:t>μ</a:t>
            </a:r>
            <a:r>
              <a:rPr lang="en-US" altLang="ko-KR" sz="2400" dirty="0" smtClean="0">
                <a:solidFill>
                  <a:srgbClr val="0000FF"/>
                </a:solidFill>
              </a:rPr>
              <a:t>m(Au-W), 80</a:t>
            </a:r>
            <a:r>
              <a:rPr lang="el-GR" altLang="ko-KR" sz="2400" dirty="0">
                <a:solidFill>
                  <a:srgbClr val="0000FF"/>
                </a:solidFill>
              </a:rPr>
              <a:t> μ</a:t>
            </a:r>
            <a:r>
              <a:rPr lang="en-US" altLang="ko-KR" sz="2400" dirty="0" smtClean="0">
                <a:solidFill>
                  <a:srgbClr val="0000FF"/>
                </a:solidFill>
              </a:rPr>
              <a:t>m(Au-Al)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Cathode (gas window) 8</a:t>
            </a:r>
            <a:r>
              <a:rPr lang="el-GR" altLang="ko-KR" sz="2400" dirty="0">
                <a:solidFill>
                  <a:srgbClr val="0000FF"/>
                </a:solidFill>
              </a:rPr>
              <a:t> μ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m</a:t>
            </a:r>
            <a:r>
              <a:rPr lang="en-US" altLang="ko-KR" sz="2400" baseline="30000" dirty="0" err="1" smtClean="0">
                <a:solidFill>
                  <a:srgbClr val="0000FF"/>
                </a:solidFill>
              </a:rPr>
              <a:t>t</a:t>
            </a:r>
            <a:r>
              <a:rPr lang="en-US" altLang="ko-KR" sz="2400" dirty="0" smtClean="0">
                <a:solidFill>
                  <a:srgbClr val="0000FF"/>
                </a:solidFill>
              </a:rPr>
              <a:t> Al-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Kapton</a:t>
            </a:r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Effective area : 8 cm x 8 cm</a:t>
            </a:r>
          </a:p>
          <a:p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394144" y="5244896"/>
            <a:ext cx="46263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0000FF"/>
                </a:solidFill>
              </a:rPr>
              <a:t>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Position resolution : ~ 100 </a:t>
            </a:r>
            <a:r>
              <a:rPr lang="el-GR" altLang="ko-KR" sz="2400" dirty="0" smtClean="0">
                <a:solidFill>
                  <a:srgbClr val="0000FF"/>
                </a:solidFill>
              </a:rPr>
              <a:t>μ</a:t>
            </a:r>
            <a:r>
              <a:rPr lang="en-US" altLang="ko-KR" sz="2400" dirty="0" smtClean="0">
                <a:solidFill>
                  <a:srgbClr val="0000FF"/>
                </a:solidFill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Efficiency : 100 % at &gt; 600 V</a:t>
            </a:r>
            <a:endParaRPr lang="en-US" altLang="ko-K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SMURAI BDC (Beam Drift Chamber)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18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51073" y="987629"/>
            <a:ext cx="8732953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Beam Rate Estimation : 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LiSe</a:t>
            </a:r>
            <a:r>
              <a:rPr lang="en-US" altLang="ko-KR" sz="2400" dirty="0" smtClean="0">
                <a:solidFill>
                  <a:srgbClr val="0000FF"/>
                </a:solidFill>
              </a:rPr>
              <a:t>++ (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Seonghak</a:t>
            </a:r>
            <a:r>
              <a:rPr lang="en-US" altLang="ko-KR" sz="2400" dirty="0" smtClean="0">
                <a:solidFill>
                  <a:srgbClr val="0000FF"/>
                </a:solidFill>
              </a:rPr>
              <a:t> Lee)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Expected Beam : </a:t>
            </a:r>
            <a:r>
              <a:rPr lang="en-US" altLang="ko-KR" sz="2400" baseline="30000" dirty="0" smtClean="0">
                <a:solidFill>
                  <a:srgbClr val="0000FF"/>
                </a:solidFill>
              </a:rPr>
              <a:t>132</a:t>
            </a:r>
            <a:r>
              <a:rPr lang="en-US" altLang="ko-KR" sz="2400" dirty="0" smtClean="0">
                <a:solidFill>
                  <a:srgbClr val="0000FF"/>
                </a:solidFill>
              </a:rPr>
              <a:t>Sn : 8 x 10</a:t>
            </a:r>
            <a:r>
              <a:rPr lang="en-US" altLang="ko-KR" sz="2400" baseline="30000" dirty="0" smtClean="0">
                <a:solidFill>
                  <a:srgbClr val="0000FF"/>
                </a:solidFill>
              </a:rPr>
              <a:t>+6</a:t>
            </a:r>
            <a:r>
              <a:rPr lang="en-US" altLang="ko-KR" sz="2400" dirty="0" smtClean="0">
                <a:solidFill>
                  <a:srgbClr val="0000FF"/>
                </a:solidFill>
              </a:rPr>
              <a:t> 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pps</a:t>
            </a:r>
            <a:r>
              <a:rPr lang="en-US" altLang="ko-KR" sz="2400" dirty="0" smtClean="0">
                <a:solidFill>
                  <a:srgbClr val="0000FF"/>
                </a:solidFill>
              </a:rPr>
              <a:t> with 133.2 MeV/u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To determine specific conditions of Drift Chamber, we will use 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GarField</a:t>
            </a:r>
            <a:r>
              <a:rPr lang="en-US" altLang="ko-KR" sz="2400" dirty="0" smtClean="0">
                <a:solidFill>
                  <a:srgbClr val="0000FF"/>
                </a:solidFill>
              </a:rPr>
              <a:t> program (Dr. Hwang with </a:t>
            </a:r>
            <a:r>
              <a:rPr lang="en-US" altLang="ko-KR" sz="2400" dirty="0" err="1" smtClean="0">
                <a:solidFill>
                  <a:srgbClr val="0000FF"/>
                </a:solidFill>
              </a:rPr>
              <a:t>Seonghak</a:t>
            </a:r>
            <a:r>
              <a:rPr lang="en-US" altLang="ko-KR" sz="2400" dirty="0" smtClean="0">
                <a:solidFill>
                  <a:srgbClr val="0000FF"/>
                </a:solidFill>
              </a:rPr>
              <a:t> Lee)</a:t>
            </a:r>
            <a:endParaRPr lang="en-US" altLang="ko-KR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9" y="1555674"/>
            <a:ext cx="8145012" cy="20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BDC Construction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</a:rPr>
              <a:t>Prototype Design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19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93" y="1288788"/>
            <a:ext cx="3032081" cy="300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450" y="1718842"/>
            <a:ext cx="33949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Configuration : </a:t>
            </a:r>
            <a:r>
              <a:rPr lang="en-US" altLang="ko-KR" dirty="0" err="1" smtClean="0"/>
              <a:t>xx’yy</a:t>
            </a:r>
            <a:r>
              <a:rPr lang="en-US" altLang="ko-KR" dirty="0" smtClean="0"/>
              <a:t>’ (4 planes)</a:t>
            </a:r>
          </a:p>
          <a:p>
            <a:r>
              <a:rPr lang="en-US" altLang="ko-KR" dirty="0" smtClean="0"/>
              <a:t>Sensor Wire : 32ch</a:t>
            </a:r>
          </a:p>
          <a:p>
            <a:r>
              <a:rPr lang="en-US" altLang="ko-KR" dirty="0" smtClean="0"/>
              <a:t>Potential Wire : 33ch</a:t>
            </a:r>
          </a:p>
          <a:p>
            <a:r>
              <a:rPr lang="en-US" altLang="ko-KR" dirty="0" smtClean="0"/>
              <a:t>Drift Length : 2.5 mm</a:t>
            </a:r>
          </a:p>
          <a:p>
            <a:r>
              <a:rPr lang="en-US" altLang="ko-KR" dirty="0" smtClean="0"/>
              <a:t>32 * 2.5 * 2 = 160 mm</a:t>
            </a:r>
          </a:p>
          <a:p>
            <a:endParaRPr lang="en-US" altLang="ko-KR" dirty="0"/>
          </a:p>
          <a:p>
            <a:r>
              <a:rPr lang="en-US" altLang="ko-KR" dirty="0" smtClean="0"/>
              <a:t>Active Area : 160 x 160 mm</a:t>
            </a:r>
            <a:r>
              <a:rPr lang="en-US" altLang="ko-KR" baseline="30000" dirty="0" smtClean="0"/>
              <a:t>2</a:t>
            </a:r>
          </a:p>
          <a:p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24" y="4823998"/>
            <a:ext cx="2407901" cy="18059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3" y="4821081"/>
            <a:ext cx="2648691" cy="176096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30810" r="5424" b="15857"/>
          <a:stretch/>
        </p:blipFill>
        <p:spPr>
          <a:xfrm>
            <a:off x="3180138" y="4848414"/>
            <a:ext cx="3239072" cy="17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News from CNU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665" y="907984"/>
            <a:ext cx="8976670" cy="5431538"/>
          </a:xfrm>
        </p:spPr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Clean room installation : next Tuesday</a:t>
            </a:r>
          </a:p>
          <a:p>
            <a:pPr lvl="1"/>
            <a:r>
              <a:rPr lang="en-US" altLang="ko-KR" sz="1600" dirty="0" smtClean="0">
                <a:solidFill>
                  <a:srgbClr val="0000FF"/>
                </a:solidFill>
              </a:rPr>
              <a:t>Hard type 1500 mm x 1500 mm</a:t>
            </a:r>
          </a:p>
          <a:p>
            <a:pPr lvl="2"/>
            <a:r>
              <a:rPr lang="en-US" altLang="ko-KR" sz="1200" dirty="0" smtClean="0">
                <a:solidFill>
                  <a:srgbClr val="0000FF"/>
                </a:solidFill>
              </a:rPr>
              <a:t>Cleanliness class 1000 same as KRISS requirement</a:t>
            </a:r>
          </a:p>
          <a:p>
            <a:pPr lvl="2"/>
            <a:r>
              <a:rPr lang="en-US" altLang="ko-KR" sz="1200" dirty="0" smtClean="0">
                <a:solidFill>
                  <a:srgbClr val="0000FF"/>
                </a:solidFill>
              </a:rPr>
              <a:t>Price : 5556000 won</a:t>
            </a:r>
          </a:p>
          <a:p>
            <a:pPr lvl="1"/>
            <a:r>
              <a:rPr lang="en-US" altLang="ko-KR" sz="1600" dirty="0" smtClean="0">
                <a:solidFill>
                  <a:srgbClr val="0000FF"/>
                </a:solidFill>
              </a:rPr>
              <a:t>Purchase of Equipment to construct</a:t>
            </a:r>
          </a:p>
          <a:p>
            <a:pPr marL="457200" lvl="1" indent="0">
              <a:buNone/>
            </a:pPr>
            <a:endParaRPr lang="en-US" altLang="ko-KR" sz="1600" dirty="0">
              <a:solidFill>
                <a:srgbClr val="0000FF"/>
              </a:solidFill>
            </a:endParaRPr>
          </a:p>
          <a:p>
            <a:r>
              <a:rPr lang="en-US" altLang="ko-KR" sz="2000" dirty="0" smtClean="0">
                <a:solidFill>
                  <a:srgbClr val="0000FF"/>
                </a:solidFill>
              </a:rPr>
              <a:t>Reopen KRISS from next week </a:t>
            </a:r>
          </a:p>
          <a:p>
            <a:pPr lvl="1"/>
            <a:r>
              <a:rPr lang="en-US" altLang="ko-KR" sz="1600" dirty="0" err="1" smtClean="0">
                <a:solidFill>
                  <a:srgbClr val="0000FF"/>
                </a:solidFill>
              </a:rPr>
              <a:t>Jaein</a:t>
            </a:r>
            <a:r>
              <a:rPr lang="en-US" altLang="ko-KR" sz="1600" dirty="0" smtClean="0">
                <a:solidFill>
                  <a:srgbClr val="0000FF"/>
                </a:solidFill>
              </a:rPr>
              <a:t> will visit and restart wiring</a:t>
            </a:r>
            <a:endParaRPr lang="en-US" altLang="ko-KR" sz="1600" dirty="0">
              <a:solidFill>
                <a:srgbClr val="0000FF"/>
              </a:solidFill>
            </a:endParaRPr>
          </a:p>
          <a:p>
            <a:endParaRPr lang="en-US" altLang="ko-KR" sz="2000" dirty="0" smtClean="0">
              <a:solidFill>
                <a:srgbClr val="0000FF"/>
              </a:solidFill>
            </a:endParaRPr>
          </a:p>
          <a:p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945F789-58AF-8F4B-99A0-96B8CDEC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41" y="1198889"/>
            <a:ext cx="3475394" cy="264035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7" y="3649673"/>
            <a:ext cx="3877949" cy="2908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201" y="3981995"/>
            <a:ext cx="47051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mtClean="0">
                <a:solidFill>
                  <a:srgbClr val="0000FF"/>
                </a:solidFill>
              </a:rPr>
              <a:t>To </a:t>
            </a:r>
            <a:r>
              <a:rPr lang="en-US" altLang="ko-KR" smtClean="0">
                <a:solidFill>
                  <a:srgbClr val="0000FF"/>
                </a:solidFill>
              </a:rPr>
              <a:t>do </a:t>
            </a:r>
            <a:r>
              <a:rPr lang="en-US" altLang="ko-KR" smtClean="0">
                <a:solidFill>
                  <a:srgbClr val="0000FF"/>
                </a:solidFill>
              </a:rPr>
              <a:t>list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0000FF"/>
                </a:solidFill>
              </a:rPr>
              <a:t>Purchase of Gas (P10) and regulator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0000FF"/>
                </a:solidFill>
              </a:rPr>
              <a:t>Making chamber frame and spacer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0000FF"/>
                </a:solidFill>
              </a:rPr>
              <a:t>Test trigger system </a:t>
            </a:r>
            <a:endParaRPr lang="en-US" altLang="ko-KR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>
              <a:solidFill>
                <a:srgbClr val="0000FF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725493" y="4844428"/>
            <a:ext cx="2221079" cy="2280106"/>
            <a:chOff x="2073798" y="1979271"/>
            <a:chExt cx="2729696" cy="2893671"/>
          </a:xfrm>
        </p:grpSpPr>
        <p:grpSp>
          <p:nvGrpSpPr>
            <p:cNvPr id="12" name="그룹 11"/>
            <p:cNvGrpSpPr/>
            <p:nvPr/>
          </p:nvGrpSpPr>
          <p:grpSpPr>
            <a:xfrm>
              <a:off x="2073798" y="2533508"/>
              <a:ext cx="2729696" cy="1794880"/>
              <a:chOff x="2073798" y="2533508"/>
              <a:chExt cx="2729696" cy="1794880"/>
            </a:xfrm>
          </p:grpSpPr>
          <p:sp>
            <p:nvSpPr>
              <p:cNvPr id="19" name="정육면체 18"/>
              <p:cNvSpPr/>
              <p:nvPr/>
            </p:nvSpPr>
            <p:spPr>
              <a:xfrm>
                <a:off x="2818435" y="2934182"/>
                <a:ext cx="1284790" cy="983848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순서도: 데이터 19"/>
              <p:cNvSpPr/>
              <p:nvPr/>
            </p:nvSpPr>
            <p:spPr>
              <a:xfrm>
                <a:off x="2818435" y="2636479"/>
                <a:ext cx="1331089" cy="196770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순서도: 직접 액세스 저장소 20"/>
              <p:cNvSpPr/>
              <p:nvPr/>
            </p:nvSpPr>
            <p:spPr>
              <a:xfrm>
                <a:off x="3865945" y="2533508"/>
                <a:ext cx="937549" cy="390990"/>
              </a:xfrm>
              <a:prstGeom prst="flowChartMagneticDrum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순서도: 직접 액세스 저장소 21"/>
              <p:cNvSpPr/>
              <p:nvPr/>
            </p:nvSpPr>
            <p:spPr>
              <a:xfrm>
                <a:off x="2073798" y="3937398"/>
                <a:ext cx="937549" cy="390990"/>
              </a:xfrm>
              <a:prstGeom prst="flowChartMagneticDrum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순서도: 데이터 22"/>
              <p:cNvSpPr/>
              <p:nvPr/>
            </p:nvSpPr>
            <p:spPr>
              <a:xfrm>
                <a:off x="2716192" y="4018963"/>
                <a:ext cx="1331089" cy="196770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045746" y="333293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2"/>
                  </a:solidFill>
                </a:rPr>
                <a:t>BDC</a:t>
              </a:r>
              <a:endParaRPr lang="ko-KR" alt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2945757" y="1979271"/>
              <a:ext cx="879676" cy="28936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37355" y="4002177"/>
              <a:ext cx="10887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 smtClean="0">
                  <a:solidFill>
                    <a:schemeClr val="bg2"/>
                  </a:solidFill>
                </a:rPr>
                <a:t>Plastic Scintillator</a:t>
              </a:r>
              <a:endParaRPr lang="ko-KR" altLang="en-US" sz="900" dirty="0">
                <a:solidFill>
                  <a:schemeClr val="bg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87515" y="2619390"/>
              <a:ext cx="10887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 smtClean="0">
                  <a:solidFill>
                    <a:schemeClr val="bg2"/>
                  </a:solidFill>
                </a:rPr>
                <a:t>Plastic Scintillator</a:t>
              </a:r>
              <a:endParaRPr lang="ko-KR" altLang="en-US" sz="900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02728" y="2566740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2060"/>
                  </a:solidFill>
                </a:rPr>
                <a:t>PMT</a:t>
              </a:r>
              <a:endParaRPr lang="ko-KR" alt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98712" y="3963616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2060"/>
                  </a:solidFill>
                </a:rPr>
                <a:t>PMT</a:t>
              </a:r>
              <a:endParaRPr lang="ko-KR" alt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t="13636" r="22425"/>
          <a:stretch/>
        </p:blipFill>
        <p:spPr>
          <a:xfrm rot="5400000">
            <a:off x="4904382" y="5179623"/>
            <a:ext cx="1419529" cy="17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BDC Construction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</a:rPr>
              <a:t>NIM Crate &amp; Power Supply &amp; SH Cable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20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4232" y="1541917"/>
            <a:ext cx="5667768" cy="425082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4" y="4377026"/>
            <a:ext cx="2913560" cy="218516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0" y="1279580"/>
            <a:ext cx="3877949" cy="2908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4841" y="860325"/>
            <a:ext cx="188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0000FF"/>
                </a:solidFill>
              </a:rPr>
              <a:t>Place for wiring </a:t>
            </a:r>
            <a:endParaRPr lang="ko-KR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Beam Study with </a:t>
            </a:r>
            <a:r>
              <a:rPr lang="en-US" altLang="ko-KR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LiSe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++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Simple layout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21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" y="886338"/>
            <a:ext cx="5161550" cy="3145319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6" t="34203" r="10256" b="30111"/>
          <a:stretch/>
        </p:blipFill>
        <p:spPr>
          <a:xfrm>
            <a:off x="1644681" y="3504019"/>
            <a:ext cx="2398518" cy="320248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81" y="4284573"/>
            <a:ext cx="4265744" cy="2130600"/>
          </a:xfrm>
          <a:prstGeom prst="rect">
            <a:avLst/>
          </a:prstGeom>
        </p:spPr>
      </p:pic>
      <p:sp>
        <p:nvSpPr>
          <p:cNvPr id="14" name="오른쪽 화살표 13"/>
          <p:cNvSpPr/>
          <p:nvPr/>
        </p:nvSpPr>
        <p:spPr>
          <a:xfrm rot="8002021">
            <a:off x="3195247" y="3240594"/>
            <a:ext cx="1217497" cy="242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오른쪽 화살표 149"/>
          <p:cNvSpPr/>
          <p:nvPr/>
        </p:nvSpPr>
        <p:spPr>
          <a:xfrm rot="4510431">
            <a:off x="4118165" y="4280651"/>
            <a:ext cx="1197591" cy="242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9" t="12754"/>
          <a:stretch/>
        </p:blipFill>
        <p:spPr>
          <a:xfrm>
            <a:off x="6239055" y="897593"/>
            <a:ext cx="2318495" cy="25624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53504" y="3525838"/>
            <a:ext cx="2202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/>
              <a:t>Beam size at L-Target (x) </a:t>
            </a:r>
          </a:p>
          <a:p>
            <a:pPr algn="ctr"/>
            <a:r>
              <a:rPr lang="en-US" altLang="ko-KR" sz="1100" dirty="0" smtClean="0"/>
              <a:t>: ± 4.2 mm</a:t>
            </a:r>
            <a:endParaRPr lang="ko-KR" altLang="en-US" sz="1100" dirty="0"/>
          </a:p>
        </p:txBody>
      </p:sp>
      <p:sp>
        <p:nvSpPr>
          <p:cNvPr id="29" name="직사각형 28"/>
          <p:cNvSpPr/>
          <p:nvPr/>
        </p:nvSpPr>
        <p:spPr>
          <a:xfrm>
            <a:off x="3569776" y="3792129"/>
            <a:ext cx="118821" cy="2458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33422"/>
            <a:ext cx="42258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aseline="30000" dirty="0" smtClean="0"/>
              <a:t>124</a:t>
            </a:r>
            <a:r>
              <a:rPr lang="en-US" altLang="ko-KR" dirty="0" smtClean="0"/>
              <a:t>Xe (260 MeV/u) Beam and</a:t>
            </a:r>
            <a:r>
              <a:rPr lang="en-US" altLang="ko-KR" baseline="30000" dirty="0" smtClean="0"/>
              <a:t>14</a:t>
            </a:r>
            <a:r>
              <a:rPr lang="en-US" altLang="ko-KR" dirty="0" smtClean="0"/>
              <a:t>C target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30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Beam Study with </a:t>
            </a:r>
            <a:r>
              <a:rPr lang="en-US" altLang="ko-KR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LiSe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++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Comparison of Distribution Method and MC Method</a:t>
            </a:r>
          </a:p>
          <a:p>
            <a:endParaRPr lang="en-US" altLang="ko-KR" sz="2000" dirty="0">
              <a:solidFill>
                <a:srgbClr val="0000FF"/>
              </a:solidFill>
            </a:endParaRPr>
          </a:p>
          <a:p>
            <a:endParaRPr lang="en-US" altLang="ko-KR" sz="2000" dirty="0" smtClean="0">
              <a:solidFill>
                <a:srgbClr val="0000FF"/>
              </a:solidFill>
            </a:endParaRPr>
          </a:p>
          <a:p>
            <a:endParaRPr lang="en-US" altLang="ko-KR" sz="2000" dirty="0">
              <a:solidFill>
                <a:srgbClr val="0000FF"/>
              </a:solidFill>
            </a:endParaRPr>
          </a:p>
          <a:p>
            <a:endParaRPr lang="en-US" altLang="ko-KR" sz="2000" dirty="0" smtClean="0">
              <a:solidFill>
                <a:srgbClr val="0000FF"/>
              </a:solidFill>
            </a:endParaRPr>
          </a:p>
          <a:p>
            <a:endParaRPr lang="en-US" altLang="ko-KR" sz="2000" dirty="0">
              <a:solidFill>
                <a:srgbClr val="0000FF"/>
              </a:solidFill>
            </a:endParaRPr>
          </a:p>
          <a:p>
            <a:endParaRPr lang="en-US" altLang="ko-KR" sz="2000" dirty="0" smtClean="0">
              <a:solidFill>
                <a:srgbClr val="0000FF"/>
              </a:solidFill>
            </a:endParaRPr>
          </a:p>
          <a:p>
            <a:endParaRPr lang="en-US" altLang="ko-KR" sz="2000" dirty="0">
              <a:solidFill>
                <a:srgbClr val="0000FF"/>
              </a:solidFill>
            </a:endParaRPr>
          </a:p>
          <a:p>
            <a:pPr lvl="1"/>
            <a:endParaRPr lang="en-US" altLang="ko-KR" sz="1600" dirty="0" smtClean="0">
              <a:solidFill>
                <a:srgbClr val="0000FF"/>
              </a:solidFill>
            </a:endParaRPr>
          </a:p>
          <a:p>
            <a:pPr lvl="1"/>
            <a:r>
              <a:rPr lang="en-US" altLang="ko-KR" sz="1800" dirty="0" smtClean="0">
                <a:solidFill>
                  <a:srgbClr val="0000FF"/>
                </a:solidFill>
              </a:rPr>
              <a:t>Distribution method : fast </a:t>
            </a:r>
            <a:r>
              <a:rPr lang="en-US" altLang="ko-KR" sz="1800" dirty="0">
                <a:solidFill>
                  <a:srgbClr val="0000FF"/>
                </a:solidFill>
              </a:rPr>
              <a:t>analytical method </a:t>
            </a:r>
            <a:r>
              <a:rPr lang="en-US" altLang="ko-KR" sz="1800" dirty="0" smtClean="0">
                <a:solidFill>
                  <a:srgbClr val="0000FF"/>
                </a:solidFill>
              </a:rPr>
              <a:t>to </a:t>
            </a:r>
            <a:r>
              <a:rPr lang="en-US" altLang="ko-KR" sz="1800" dirty="0">
                <a:solidFill>
                  <a:srgbClr val="0000FF"/>
                </a:solidFill>
              </a:rPr>
              <a:t>calculate the fragment transmission through all optical blocks of the spectrometer.</a:t>
            </a:r>
          </a:p>
          <a:p>
            <a:pPr lvl="1"/>
            <a:r>
              <a:rPr lang="en-US" altLang="ko-KR" sz="1800" dirty="0" smtClean="0">
                <a:solidFill>
                  <a:srgbClr val="0000FF"/>
                </a:solidFill>
              </a:rPr>
              <a:t>MC method : developed </a:t>
            </a:r>
            <a:r>
              <a:rPr lang="en-US" altLang="ko-KR" sz="1800" dirty="0">
                <a:solidFill>
                  <a:srgbClr val="0000FF"/>
                </a:solidFill>
              </a:rPr>
              <a:t>for a qualitative analysis of fission fragment kinematics and utilized in the Kinematics calculator</a:t>
            </a:r>
            <a:r>
              <a:rPr lang="en-US" altLang="ko-KR" sz="1800" dirty="0" smtClean="0">
                <a:solidFill>
                  <a:srgbClr val="0000FF"/>
                </a:solidFill>
              </a:rPr>
              <a:t>. (random event generation one by one)</a:t>
            </a:r>
          </a:p>
          <a:p>
            <a:r>
              <a:rPr lang="en-US" altLang="ko-KR" sz="1800" dirty="0" smtClean="0">
                <a:solidFill>
                  <a:srgbClr val="0000FF"/>
                </a:solidFill>
              </a:rPr>
              <a:t>Distributions are quite different but MC method is more reliable due to considering more effect of optical matrix. </a:t>
            </a:r>
            <a:endParaRPr lang="en-US" altLang="ko-KR" sz="1800" dirty="0">
              <a:solidFill>
                <a:srgbClr val="0000FF"/>
              </a:solidFill>
            </a:endParaRPr>
          </a:p>
          <a:p>
            <a:endParaRPr lang="en-US" altLang="ko-KR" sz="2000" dirty="0">
              <a:solidFill>
                <a:srgbClr val="0000FF"/>
              </a:solidFill>
            </a:endParaRPr>
          </a:p>
          <a:p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22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AC95BD6-B2FE-41E6-A79B-506419CF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5" y="1471361"/>
            <a:ext cx="4639214" cy="260915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CBA023-9549-4939-BB03-FF03432BF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95" y="1471361"/>
            <a:ext cx="4316195" cy="2609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1288" y="2028093"/>
            <a:ext cx="1792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X axis beam size </a:t>
            </a:r>
          </a:p>
          <a:p>
            <a:pPr algn="ctr"/>
            <a:r>
              <a:rPr lang="en-US" altLang="ko-KR" sz="1600" dirty="0" smtClean="0"/>
              <a:t>at BDC1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4857" y="1969478"/>
            <a:ext cx="1792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X axis beam size </a:t>
            </a:r>
          </a:p>
          <a:p>
            <a:pPr algn="ctr"/>
            <a:r>
              <a:rPr lang="en-US" altLang="ko-KR" sz="1600" dirty="0" smtClean="0"/>
              <a:t>at BDC1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60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Beam Study with </a:t>
            </a:r>
            <a:r>
              <a:rPr lang="en-US" altLang="ko-KR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LiSe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++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MC method in IF system (possible up to 2</a:t>
            </a:r>
            <a:r>
              <a:rPr lang="en-US" altLang="ko-KR" sz="2000" baseline="30000" dirty="0" smtClean="0">
                <a:solidFill>
                  <a:srgbClr val="0000FF"/>
                </a:solidFill>
              </a:rPr>
              <a:t>nd</a:t>
            </a:r>
            <a:r>
              <a:rPr lang="en-US" altLang="ko-KR" sz="2000" dirty="0" smtClean="0">
                <a:solidFill>
                  <a:srgbClr val="0000FF"/>
                </a:solidFill>
              </a:rPr>
              <a:t> order calculation)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23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5" y="1268985"/>
            <a:ext cx="7557025" cy="4800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4550" y="4055366"/>
            <a:ext cx="96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FF0000"/>
                </a:solidFill>
              </a:rPr>
              <a:t>Local matrix</a:t>
            </a:r>
          </a:p>
          <a:p>
            <a:pPr algn="ctr"/>
            <a:r>
              <a:rPr lang="en-US" altLang="ko-KR" sz="1200" b="1" dirty="0" smtClean="0">
                <a:solidFill>
                  <a:srgbClr val="FF0000"/>
                </a:solidFill>
              </a:rPr>
              <a:t>(1</a:t>
            </a:r>
            <a:r>
              <a:rPr lang="en-US" altLang="ko-KR" sz="1200" b="1" baseline="30000" dirty="0" smtClean="0">
                <a:solidFill>
                  <a:srgbClr val="FF0000"/>
                </a:solidFill>
              </a:rPr>
              <a:t>st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 order)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5155" y="4070958"/>
            <a:ext cx="105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FF0000"/>
                </a:solidFill>
              </a:rPr>
              <a:t>Global matrix</a:t>
            </a:r>
          </a:p>
          <a:p>
            <a:pPr algn="ctr"/>
            <a:r>
              <a:rPr lang="en-US" altLang="ko-KR" sz="1200" b="1" dirty="0" smtClean="0">
                <a:solidFill>
                  <a:srgbClr val="FF0000"/>
                </a:solidFill>
              </a:rPr>
              <a:t>(1</a:t>
            </a:r>
            <a:r>
              <a:rPr lang="en-US" altLang="ko-KR" sz="1200" b="1" baseline="30000" dirty="0" smtClean="0">
                <a:solidFill>
                  <a:srgbClr val="FF0000"/>
                </a:solidFill>
              </a:rPr>
              <a:t>st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 order)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5115967" y="4460631"/>
            <a:ext cx="499387" cy="451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093144" y="5333182"/>
            <a:ext cx="30636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FF0000"/>
                </a:solidFill>
              </a:rPr>
              <a:t>2</a:t>
            </a:r>
            <a:r>
              <a:rPr lang="en-US" altLang="ko-KR" sz="1200" b="1" baseline="30000" dirty="0" smtClean="0">
                <a:solidFill>
                  <a:srgbClr val="FF0000"/>
                </a:solidFill>
              </a:rPr>
              <a:t>nd</a:t>
            </a:r>
            <a:r>
              <a:rPr lang="en-US" altLang="ko-KR" sz="1200" b="1" dirty="0" smtClean="0">
                <a:solidFill>
                  <a:srgbClr val="FF0000"/>
                </a:solidFill>
              </a:rPr>
              <a:t> order optical matrix is defined here 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9" name="직선 화살표 연결선 8"/>
          <p:cNvCxnSpPr>
            <a:stCxn id="7" idx="3"/>
          </p:cNvCxnSpPr>
          <p:nvPr/>
        </p:nvCxnSpPr>
        <p:spPr>
          <a:xfrm flipH="1">
            <a:off x="4635258" y="4845872"/>
            <a:ext cx="553843" cy="437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33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Beam Study with </a:t>
            </a:r>
            <a:r>
              <a:rPr lang="en-US" altLang="ko-KR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LiSe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++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MC method in IF system (possible up to 2</a:t>
            </a:r>
            <a:r>
              <a:rPr lang="en-US" altLang="ko-KR" sz="2000" baseline="30000" dirty="0" smtClean="0">
                <a:solidFill>
                  <a:srgbClr val="0000FF"/>
                </a:solidFill>
              </a:rPr>
              <a:t>nd</a:t>
            </a:r>
            <a:r>
              <a:rPr lang="en-US" altLang="ko-KR" sz="2000" dirty="0" smtClean="0">
                <a:solidFill>
                  <a:srgbClr val="0000FF"/>
                </a:solidFill>
              </a:rPr>
              <a:t> order calculation)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24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681629" y="1410038"/>
            <a:ext cx="2148860" cy="1200329"/>
            <a:chOff x="3480730" y="79169"/>
            <a:chExt cx="2148860" cy="1200329"/>
          </a:xfrm>
        </p:grpSpPr>
        <p:sp>
          <p:nvSpPr>
            <p:cNvPr id="16" name="TextBox 15"/>
            <p:cNvSpPr txBox="1"/>
            <p:nvPr/>
          </p:nvSpPr>
          <p:spPr>
            <a:xfrm>
              <a:off x="5270196" y="79169"/>
              <a:ext cx="35939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X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2</a:t>
              </a: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Θ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2</a:t>
              </a: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Y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2</a:t>
              </a: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Φ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2</a:t>
              </a: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L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2</a:t>
              </a:r>
            </a:p>
            <a:p>
              <a:r>
                <a:rPr lang="el-GR" altLang="ko-KR" sz="1200" b="1" noProof="1" smtClean="0">
                  <a:solidFill>
                    <a:srgbClr val="0000FF"/>
                  </a:solidFill>
                </a:rPr>
                <a:t>δ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2</a:t>
              </a:r>
              <a:endParaRPr lang="en-US" altLang="ko-KR" sz="1200" b="1" baseline="-25000" noProof="1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76118" y="537338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=</a:t>
              </a:r>
              <a:endParaRPr lang="en-US" altLang="ko-KR" sz="1200" b="1" noProof="1">
                <a:solidFill>
                  <a:srgbClr val="0000FF"/>
                </a:solidFill>
              </a:endParaRPr>
            </a:p>
          </p:txBody>
        </p:sp>
        <p:sp>
          <p:nvSpPr>
            <p:cNvPr id="18" name="양쪽 대괄호 17"/>
            <p:cNvSpPr/>
            <p:nvPr/>
          </p:nvSpPr>
          <p:spPr>
            <a:xfrm>
              <a:off x="5277584" y="135837"/>
              <a:ext cx="288000" cy="1080000"/>
            </a:xfrm>
            <a:prstGeom prst="bracketPair">
              <a:avLst>
                <a:gd name="adj" fmla="val 5442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00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80730" y="79169"/>
              <a:ext cx="35939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X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1</a:t>
              </a: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Θ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1</a:t>
              </a: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Y</a:t>
              </a:r>
              <a:r>
                <a:rPr lang="en-US" altLang="ko-KR" sz="1200" b="1" baseline="-25000" noProof="1" smtClean="0">
                  <a:solidFill>
                    <a:srgbClr val="0000FF"/>
                  </a:solidFill>
                </a:rPr>
                <a:t>1</a:t>
              </a: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Φ</a:t>
              </a:r>
              <a:r>
                <a:rPr lang="en-US" altLang="ko-KR" sz="1200" b="1" baseline="-25000" noProof="1">
                  <a:solidFill>
                    <a:srgbClr val="0000FF"/>
                  </a:solidFill>
                </a:rPr>
                <a:t>1</a:t>
              </a:r>
              <a:endParaRPr lang="en-US" altLang="ko-KR" sz="1200" b="1" baseline="-25000" noProof="1" smtClean="0">
                <a:solidFill>
                  <a:srgbClr val="0000FF"/>
                </a:solidFill>
              </a:endParaRPr>
            </a:p>
            <a:p>
              <a:r>
                <a:rPr lang="en-US" altLang="ko-KR" sz="1200" b="1" noProof="1" smtClean="0">
                  <a:solidFill>
                    <a:srgbClr val="0000FF"/>
                  </a:solidFill>
                </a:rPr>
                <a:t>L</a:t>
              </a:r>
              <a:r>
                <a:rPr lang="en-US" altLang="ko-KR" sz="1200" b="1" baseline="-25000" noProof="1">
                  <a:solidFill>
                    <a:srgbClr val="0000FF"/>
                  </a:solidFill>
                </a:rPr>
                <a:t>1</a:t>
              </a:r>
              <a:endParaRPr lang="en-US" altLang="ko-KR" sz="1200" b="1" baseline="-25000" noProof="1" smtClean="0">
                <a:solidFill>
                  <a:srgbClr val="0000FF"/>
                </a:solidFill>
              </a:endParaRPr>
            </a:p>
            <a:p>
              <a:r>
                <a:rPr lang="el-GR" altLang="ko-KR" sz="1200" b="1" noProof="1" smtClean="0">
                  <a:solidFill>
                    <a:srgbClr val="0000FF"/>
                  </a:solidFill>
                </a:rPr>
                <a:t>δ</a:t>
              </a:r>
              <a:r>
                <a:rPr lang="en-US" altLang="ko-KR" sz="1200" b="1" baseline="-25000" noProof="1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0" name="양쪽 대괄호 19"/>
            <p:cNvSpPr/>
            <p:nvPr/>
          </p:nvSpPr>
          <p:spPr>
            <a:xfrm>
              <a:off x="3488118" y="135837"/>
              <a:ext cx="288000" cy="1080000"/>
            </a:xfrm>
            <a:prstGeom prst="bracketPair">
              <a:avLst>
                <a:gd name="adj" fmla="val 5442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00FF"/>
                </a:solidFill>
              </a:endParaRPr>
            </a:p>
          </p:txBody>
        </p:sp>
        <p:sp>
          <p:nvSpPr>
            <p:cNvPr id="21" name="양쪽 대괄호 20"/>
            <p:cNvSpPr/>
            <p:nvPr/>
          </p:nvSpPr>
          <p:spPr>
            <a:xfrm>
              <a:off x="4018649" y="135837"/>
              <a:ext cx="1188000" cy="1080000"/>
            </a:xfrm>
            <a:prstGeom prst="bracketPair">
              <a:avLst>
                <a:gd name="adj" fmla="val 5442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4765" y="315710"/>
              <a:ext cx="1163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1</a:t>
              </a:r>
              <a:r>
                <a:rPr lang="en-US" altLang="ko-KR" sz="1200" b="1" baseline="30000" dirty="0" smtClean="0">
                  <a:solidFill>
                    <a:srgbClr val="0000FF"/>
                  </a:solidFill>
                </a:rPr>
                <a:t>st</a:t>
              </a:r>
              <a:r>
                <a:rPr lang="en-US" altLang="ko-KR" sz="1200" b="1" dirty="0" smtClean="0">
                  <a:solidFill>
                    <a:srgbClr val="0000FF"/>
                  </a:solidFill>
                </a:rPr>
                <a:t> order</a:t>
              </a:r>
            </a:p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Transformation</a:t>
              </a:r>
            </a:p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Matrix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3"/>
          <a:stretch/>
        </p:blipFill>
        <p:spPr>
          <a:xfrm>
            <a:off x="584394" y="2809685"/>
            <a:ext cx="3332232" cy="385540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3"/>
          <a:stretch/>
        </p:blipFill>
        <p:spPr>
          <a:xfrm>
            <a:off x="5120315" y="2809685"/>
            <a:ext cx="3332232" cy="3855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7661" y="141003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 : Beam pulse length</a:t>
            </a:r>
          </a:p>
          <a:p>
            <a:r>
              <a:rPr lang="en-US" altLang="ko-KR" dirty="0" smtClean="0"/>
              <a:t>δ : Relative momentum </a:t>
            </a:r>
            <a:r>
              <a:rPr lang="en-US" altLang="ko-KR" dirty="0" err="1" smtClean="0"/>
              <a:t>dp</a:t>
            </a:r>
            <a:r>
              <a:rPr lang="en-US" altLang="ko-KR" dirty="0" smtClean="0"/>
              <a:t>/p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30330" y="2156028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1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st</a:t>
            </a:r>
            <a:r>
              <a:rPr lang="en-US" altLang="ko-KR" dirty="0" smtClean="0">
                <a:solidFill>
                  <a:srgbClr val="FF0000"/>
                </a:solidFill>
              </a:rPr>
              <a:t> order matrix : 6 x 6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타원 7"/>
          <p:cNvSpPr/>
          <p:nvPr/>
        </p:nvSpPr>
        <p:spPr>
          <a:xfrm>
            <a:off x="398264" y="2817332"/>
            <a:ext cx="3704492" cy="989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257587" y="3907430"/>
            <a:ext cx="3704492" cy="2601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4934185" y="2727638"/>
            <a:ext cx="3704492" cy="989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4943468" y="3746925"/>
            <a:ext cx="3704492" cy="2601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555947" y="4233792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2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nd</a:t>
            </a:r>
            <a:r>
              <a:rPr lang="en-US" altLang="ko-KR" dirty="0" smtClean="0">
                <a:solidFill>
                  <a:srgbClr val="FF0000"/>
                </a:solidFill>
              </a:rPr>
              <a:t> order matrix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0757" y="4743040"/>
            <a:ext cx="317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In only 1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st</a:t>
            </a:r>
            <a:r>
              <a:rPr lang="en-US" altLang="ko-KR" dirty="0" smtClean="0">
                <a:solidFill>
                  <a:srgbClr val="FF0000"/>
                </a:solidFill>
              </a:rPr>
              <a:t> order matrix,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2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nd</a:t>
            </a:r>
            <a:r>
              <a:rPr lang="en-US" altLang="ko-KR" dirty="0" smtClean="0">
                <a:solidFill>
                  <a:srgbClr val="FF0000"/>
                </a:solidFill>
              </a:rPr>
              <a:t> order elements are empty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61249" y="1899344"/>
            <a:ext cx="2267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2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nd</a:t>
            </a:r>
            <a:r>
              <a:rPr lang="en-US" altLang="ko-KR" dirty="0" smtClean="0">
                <a:solidFill>
                  <a:srgbClr val="FF0000"/>
                </a:solidFill>
              </a:rPr>
              <a:t> order calculation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X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2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en-US" altLang="ko-KR" b="1" noProof="1" smtClean="0">
                <a:solidFill>
                  <a:srgbClr val="FF0000"/>
                </a:solidFill>
              </a:rPr>
              <a:t>Θ</a:t>
            </a:r>
            <a:r>
              <a:rPr lang="en-US" altLang="ko-KR" baseline="30000" dirty="0">
                <a:solidFill>
                  <a:srgbClr val="FF0000"/>
                </a:solidFill>
              </a:rPr>
              <a:t>2</a:t>
            </a:r>
            <a:r>
              <a:rPr lang="en-US" altLang="ko-KR" b="1" noProof="1" smtClean="0">
                <a:solidFill>
                  <a:srgbClr val="FF0000"/>
                </a:solidFill>
              </a:rPr>
              <a:t>, Y</a:t>
            </a:r>
            <a:r>
              <a:rPr lang="en-US" altLang="ko-KR" baseline="30000" dirty="0">
                <a:solidFill>
                  <a:srgbClr val="FF0000"/>
                </a:solidFill>
              </a:rPr>
              <a:t>2</a:t>
            </a:r>
            <a:r>
              <a:rPr lang="en-US" altLang="ko-KR" b="1" noProof="1" smtClean="0">
                <a:solidFill>
                  <a:srgbClr val="FF0000"/>
                </a:solidFill>
              </a:rPr>
              <a:t>, Φ</a:t>
            </a:r>
            <a:r>
              <a:rPr lang="en-US" altLang="ko-KR" baseline="30000" dirty="0">
                <a:solidFill>
                  <a:srgbClr val="FF0000"/>
                </a:solidFill>
              </a:rPr>
              <a:t>2</a:t>
            </a:r>
            <a:r>
              <a:rPr lang="en-US" altLang="ko-KR" b="1" noProof="1" smtClean="0">
                <a:solidFill>
                  <a:srgbClr val="FF0000"/>
                </a:solidFill>
              </a:rPr>
              <a:t>,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 </a:t>
            </a:r>
            <a:r>
              <a:rPr lang="en-US" altLang="ko-KR" b="1" noProof="1" smtClean="0">
                <a:solidFill>
                  <a:srgbClr val="FF0000"/>
                </a:solidFill>
              </a:rPr>
              <a:t>L</a:t>
            </a:r>
            <a:r>
              <a:rPr lang="en-US" altLang="ko-KR" baseline="30000" dirty="0">
                <a:solidFill>
                  <a:srgbClr val="FF0000"/>
                </a:solidFill>
              </a:rPr>
              <a:t>2</a:t>
            </a:r>
            <a:r>
              <a:rPr lang="en-US" altLang="ko-KR" b="1" noProof="1" smtClean="0">
                <a:solidFill>
                  <a:srgbClr val="FF0000"/>
                </a:solidFill>
              </a:rPr>
              <a:t>, </a:t>
            </a:r>
            <a:r>
              <a:rPr lang="el-GR" altLang="ko-KR" b="1" noProof="1" smtClean="0">
                <a:solidFill>
                  <a:srgbClr val="FF0000"/>
                </a:solidFill>
              </a:rPr>
              <a:t>δ</a:t>
            </a:r>
            <a:r>
              <a:rPr lang="en-US" altLang="ko-KR" baseline="30000" dirty="0">
                <a:solidFill>
                  <a:srgbClr val="FF0000"/>
                </a:solidFill>
              </a:rPr>
              <a:t>2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36442" y="1260297"/>
            <a:ext cx="2190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1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st</a:t>
            </a:r>
            <a:r>
              <a:rPr lang="en-US" altLang="ko-KR" dirty="0" smtClean="0">
                <a:solidFill>
                  <a:srgbClr val="FF0000"/>
                </a:solidFill>
              </a:rPr>
              <a:t> order calculation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X, </a:t>
            </a:r>
            <a:r>
              <a:rPr lang="en-US" altLang="ko-KR" b="1" noProof="1" smtClean="0">
                <a:solidFill>
                  <a:srgbClr val="FF0000"/>
                </a:solidFill>
              </a:rPr>
              <a:t>Θ, Y, Φ,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 </a:t>
            </a:r>
            <a:r>
              <a:rPr lang="en-US" altLang="ko-KR" b="1" noProof="1" smtClean="0">
                <a:solidFill>
                  <a:srgbClr val="FF0000"/>
                </a:solidFill>
              </a:rPr>
              <a:t>L, </a:t>
            </a:r>
            <a:r>
              <a:rPr lang="el-GR" altLang="ko-KR" b="1" noProof="1" smtClean="0">
                <a:solidFill>
                  <a:srgbClr val="FF0000"/>
                </a:solidFill>
              </a:rPr>
              <a:t>δ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순서도: 데이터 41"/>
          <p:cNvSpPr/>
          <p:nvPr/>
        </p:nvSpPr>
        <p:spPr>
          <a:xfrm>
            <a:off x="4392592" y="2357453"/>
            <a:ext cx="1788289" cy="28936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Beam Study with </a:t>
            </a:r>
            <a:r>
              <a:rPr lang="en-US" altLang="ko-KR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LiSe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++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25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>
              <a:solidFill>
                <a:srgbClr val="7030A0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49170" y="2088284"/>
            <a:ext cx="2729696" cy="2893671"/>
            <a:chOff x="2073798" y="1979271"/>
            <a:chExt cx="2729696" cy="2893671"/>
          </a:xfrm>
        </p:grpSpPr>
        <p:grpSp>
          <p:nvGrpSpPr>
            <p:cNvPr id="13" name="그룹 12"/>
            <p:cNvGrpSpPr/>
            <p:nvPr/>
          </p:nvGrpSpPr>
          <p:grpSpPr>
            <a:xfrm>
              <a:off x="2073798" y="2533508"/>
              <a:ext cx="2729696" cy="1794880"/>
              <a:chOff x="2073798" y="2533508"/>
              <a:chExt cx="2729696" cy="1794880"/>
            </a:xfrm>
          </p:grpSpPr>
          <p:sp>
            <p:nvSpPr>
              <p:cNvPr id="6" name="정육면체 5"/>
              <p:cNvSpPr/>
              <p:nvPr/>
            </p:nvSpPr>
            <p:spPr>
              <a:xfrm>
                <a:off x="2818435" y="2934182"/>
                <a:ext cx="1284790" cy="983848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" name="순서도: 데이터 9"/>
              <p:cNvSpPr/>
              <p:nvPr/>
            </p:nvSpPr>
            <p:spPr>
              <a:xfrm>
                <a:off x="2818435" y="2636479"/>
                <a:ext cx="1331089" cy="196770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순서도: 직접 액세스 저장소 10"/>
              <p:cNvSpPr/>
              <p:nvPr/>
            </p:nvSpPr>
            <p:spPr>
              <a:xfrm>
                <a:off x="3865945" y="2533508"/>
                <a:ext cx="937549" cy="390990"/>
              </a:xfrm>
              <a:prstGeom prst="flowChartMagneticDrum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순서도: 직접 액세스 저장소 29"/>
              <p:cNvSpPr/>
              <p:nvPr/>
            </p:nvSpPr>
            <p:spPr>
              <a:xfrm>
                <a:off x="2073798" y="3937398"/>
                <a:ext cx="937549" cy="390990"/>
              </a:xfrm>
              <a:prstGeom prst="flowChartMagneticDrum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순서도: 데이터 26"/>
              <p:cNvSpPr/>
              <p:nvPr/>
            </p:nvSpPr>
            <p:spPr>
              <a:xfrm>
                <a:off x="2716192" y="4018963"/>
                <a:ext cx="1331089" cy="196770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45746" y="3332934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2"/>
                  </a:solidFill>
                </a:rPr>
                <a:t>BDC</a:t>
              </a:r>
              <a:endParaRPr lang="ko-KR" altLang="en-US" dirty="0">
                <a:solidFill>
                  <a:schemeClr val="bg2"/>
                </a:solidFill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2945757" y="1979271"/>
              <a:ext cx="879676" cy="28936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837355" y="4002177"/>
              <a:ext cx="10887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 smtClean="0">
                  <a:solidFill>
                    <a:schemeClr val="bg2"/>
                  </a:solidFill>
                </a:rPr>
                <a:t>Plastic Scintillator</a:t>
              </a:r>
              <a:endParaRPr lang="ko-KR" altLang="en-US" sz="900" dirty="0">
                <a:solidFill>
                  <a:schemeClr val="bg2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87515" y="2619390"/>
              <a:ext cx="10887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 smtClean="0">
                  <a:solidFill>
                    <a:schemeClr val="bg2"/>
                  </a:solidFill>
                </a:rPr>
                <a:t>Plastic Scintillator</a:t>
              </a:r>
              <a:endParaRPr lang="ko-KR" altLang="en-US" sz="900" dirty="0">
                <a:solidFill>
                  <a:schemeClr val="bg2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02728" y="2566740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2060"/>
                  </a:solidFill>
                </a:rPr>
                <a:t>PMT</a:t>
              </a:r>
              <a:endParaRPr lang="ko-KR" alt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98712" y="3963616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2060"/>
                  </a:solidFill>
                </a:rPr>
                <a:t>PMT</a:t>
              </a:r>
              <a:endParaRPr lang="ko-KR" alt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2" name="순서도: 데이터 21"/>
          <p:cNvSpPr/>
          <p:nvPr/>
        </p:nvSpPr>
        <p:spPr>
          <a:xfrm>
            <a:off x="4392592" y="2204977"/>
            <a:ext cx="1788289" cy="28936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연결선 30"/>
          <p:cNvCxnSpPr/>
          <p:nvPr/>
        </p:nvCxnSpPr>
        <p:spPr>
          <a:xfrm>
            <a:off x="4392592" y="2482770"/>
            <a:ext cx="0" cy="18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그룹 45"/>
          <p:cNvGrpSpPr/>
          <p:nvPr/>
        </p:nvGrpSpPr>
        <p:grpSpPr>
          <a:xfrm>
            <a:off x="3233744" y="2925407"/>
            <a:ext cx="5518838" cy="2908460"/>
            <a:chOff x="3233744" y="2925407"/>
            <a:chExt cx="5518838" cy="2908460"/>
          </a:xfrm>
        </p:grpSpPr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744" y="2925407"/>
              <a:ext cx="2742135" cy="2908460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0023" y="2925407"/>
              <a:ext cx="2692559" cy="2908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8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LAMPS 3D (</a:t>
            </a:r>
            <a:r>
              <a:rPr lang="ko-KR" altLang="en-US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이형준</a:t>
            </a:r>
            <a:r>
              <a:rPr lang="ko-KR" altLang="en-US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학생 작품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lamps_revis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845" y="1123517"/>
            <a:ext cx="7876309" cy="44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LAMPS 3D (</a:t>
            </a:r>
            <a:r>
              <a:rPr lang="ko-KR" altLang="en-US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이형준</a:t>
            </a:r>
            <a:r>
              <a:rPr lang="ko-KR" altLang="en-US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학생 작품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7" y="1125629"/>
            <a:ext cx="7557025" cy="3526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65" y="5554159"/>
            <a:ext cx="217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Vacuum chamber</a:t>
            </a:r>
            <a:endParaRPr lang="ko-KR" altLang="en-US" sz="2000" dirty="0">
              <a:solidFill>
                <a:srgbClr val="0000FF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6" y="3844636"/>
            <a:ext cx="3563621" cy="277319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25" y="3760919"/>
            <a:ext cx="3019910" cy="29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LAMPS 3D (</a:t>
            </a:r>
            <a:r>
              <a:rPr lang="ko-KR" altLang="en-US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이형준</a:t>
            </a:r>
            <a:r>
              <a:rPr lang="ko-KR" altLang="en-US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학생 작품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" y="5543768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Solenoid</a:t>
            </a:r>
            <a:endParaRPr lang="ko-KR" altLang="en-US" sz="2000" dirty="0">
              <a:solidFill>
                <a:srgbClr val="0000FF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984873"/>
            <a:ext cx="7301031" cy="340664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58" y="4560841"/>
            <a:ext cx="3328979" cy="216903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55" y="4550884"/>
            <a:ext cx="3794890" cy="21889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17" y="984873"/>
            <a:ext cx="3237018" cy="198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LAMPS 3D (</a:t>
            </a:r>
            <a:r>
              <a:rPr lang="ko-KR" altLang="en-US" dirty="0" err="1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이형준</a:t>
            </a:r>
            <a:r>
              <a:rPr lang="ko-KR" altLang="en-US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학생 작품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9" y="5003441"/>
            <a:ext cx="6135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solidFill>
                  <a:srgbClr val="0000FF"/>
                </a:solidFill>
              </a:rPr>
              <a:t>Neutron Detector (V : Veto, N : Neutron detector)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solidFill>
                  <a:srgbClr val="0000FF"/>
                </a:solidFill>
              </a:rPr>
              <a:t>VNNNN (Current design)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solidFill>
                  <a:srgbClr val="0000FF"/>
                </a:solidFill>
              </a:rPr>
              <a:t>VNVNVNVN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solidFill>
                  <a:srgbClr val="0000FF"/>
                </a:solidFill>
              </a:rPr>
              <a:t>VNNVNN</a:t>
            </a:r>
            <a:endParaRPr lang="ko-KR" altLang="en-US" sz="2000" dirty="0">
              <a:solidFill>
                <a:srgbClr val="0000FF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" y="1000939"/>
            <a:ext cx="7557025" cy="352608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94" y="916722"/>
            <a:ext cx="3010320" cy="39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ko-KR" altLang="en-US" dirty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전시 모형 </a:t>
            </a:r>
            <a:r>
              <a:rPr lang="ko-KR" altLang="en-US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만들기</a:t>
            </a:r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ko-KR" altLang="en-US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생각해 볼 것들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793" y="1071716"/>
            <a:ext cx="8696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err="1" smtClean="0">
                <a:solidFill>
                  <a:srgbClr val="0000FF"/>
                </a:solidFill>
              </a:rPr>
              <a:t>빔라인</a:t>
            </a:r>
            <a:r>
              <a:rPr lang="ko-KR" altLang="en-US" sz="2400" dirty="0" smtClean="0">
                <a:solidFill>
                  <a:srgbClr val="0000FF"/>
                </a:solidFill>
              </a:rPr>
              <a:t> </a:t>
            </a:r>
            <a:r>
              <a:rPr lang="en-US" altLang="ko-KR" sz="2400" dirty="0" smtClean="0">
                <a:solidFill>
                  <a:srgbClr val="0000FF"/>
                </a:solidFill>
              </a:rPr>
              <a:t>TPC </a:t>
            </a:r>
            <a:r>
              <a:rPr lang="ko-KR" altLang="en-US" sz="2400" dirty="0" smtClean="0">
                <a:solidFill>
                  <a:srgbClr val="0000FF"/>
                </a:solidFill>
              </a:rPr>
              <a:t>까지만 만들 것인가</a:t>
            </a:r>
            <a:r>
              <a:rPr lang="en-US" altLang="ko-KR" sz="2400" dirty="0" smtClean="0">
                <a:solidFill>
                  <a:srgbClr val="0000FF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Target </a:t>
            </a:r>
            <a:r>
              <a:rPr lang="ko-KR" altLang="en-US" sz="2400" dirty="0" smtClean="0">
                <a:solidFill>
                  <a:srgbClr val="0000FF"/>
                </a:solidFill>
              </a:rPr>
              <a:t>위치</a:t>
            </a:r>
            <a:endParaRPr lang="en-US" altLang="ko-KR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TOF </a:t>
            </a:r>
            <a:r>
              <a:rPr lang="ko-KR" altLang="en-US" sz="2400" dirty="0" smtClean="0">
                <a:solidFill>
                  <a:srgbClr val="0000FF"/>
                </a:solidFill>
              </a:rPr>
              <a:t>는 제대로 구현되었는가</a:t>
            </a:r>
            <a:r>
              <a:rPr lang="en-US" altLang="ko-KR" sz="2400" dirty="0" smtClean="0">
                <a:solidFill>
                  <a:srgbClr val="0000FF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rgbClr val="0000FF"/>
                </a:solidFill>
              </a:rPr>
              <a:t>중성자 검출기 최종 시나리오는 </a:t>
            </a:r>
            <a:r>
              <a:rPr lang="en-US" altLang="ko-KR" sz="2400" dirty="0" smtClean="0">
                <a:solidFill>
                  <a:srgbClr val="0000FF"/>
                </a:solidFill>
              </a:rPr>
              <a:t>? VNNVNN or VNVNVNVN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solidFill>
                  <a:srgbClr val="0000FF"/>
                </a:solidFill>
              </a:rPr>
              <a:t>Anything else?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2" y="2793712"/>
            <a:ext cx="5564521" cy="368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000090"/>
                </a:solidFill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pple SD 산돌고딕 Neo 일반체"/>
                <a:cs typeface="Times New Roman"/>
              </a:rPr>
              <a:t>Summary &amp; Plan</a:t>
            </a:r>
            <a:endParaRPr lang="ko-KR" altLang="en-US" dirty="0">
              <a:solidFill>
                <a:srgbClr val="00B0F0"/>
              </a:solidFill>
              <a:effectLst>
                <a:glow rad="381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528857" y="6501214"/>
            <a:ext cx="455169" cy="257418"/>
          </a:xfrm>
        </p:spPr>
        <p:txBody>
          <a:bodyPr/>
          <a:lstStyle/>
          <a:p>
            <a:fld id="{4AB99C62-5B36-4737-8343-F84559F0D89E}" type="slidenum">
              <a:rPr lang="ko-KR" altLang="en-US" b="1" smtClean="0">
                <a:solidFill>
                  <a:srgbClr val="0070C0"/>
                </a:solidFill>
              </a:rPr>
              <a:pPr/>
              <a:t>8</a:t>
            </a:fld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183506" y="878225"/>
            <a:ext cx="8800519" cy="525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>
                <a:solidFill>
                  <a:srgbClr val="7030A0"/>
                </a:solidFill>
              </a:rPr>
              <a:t> </a:t>
            </a:r>
            <a:endParaRPr lang="en-US" altLang="ko-KR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15805</TotalTime>
  <Words>800</Words>
  <Application>Microsoft Office PowerPoint</Application>
  <PresentationFormat>화면 슬라이드 쇼(4:3)</PresentationFormat>
  <Paragraphs>190</Paragraphs>
  <Slides>25</Slides>
  <Notes>6</Notes>
  <HiddenSlides>0</HiddenSlides>
  <MMClips>1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7" baseType="lpstr">
      <vt:lpstr>Apple SD 산돌고딕 Neo 일반체</vt:lpstr>
      <vt:lpstr>Open Sans Light</vt:lpstr>
      <vt:lpstr>Optima</vt:lpstr>
      <vt:lpstr>굴림</vt:lpstr>
      <vt:lpstr>맑은 고딕</vt:lpstr>
      <vt:lpstr>Arial</vt:lpstr>
      <vt:lpstr>Arial Black</vt:lpstr>
      <vt:lpstr>Palatino Linotype</vt:lpstr>
      <vt:lpstr>Ravie</vt:lpstr>
      <vt:lpstr>Times New Roman</vt:lpstr>
      <vt:lpstr>Wingdings</vt:lpstr>
      <vt:lpstr>Office 테마</vt:lpstr>
      <vt:lpstr>Beam Diagnosis System</vt:lpstr>
      <vt:lpstr>News from CNU</vt:lpstr>
      <vt:lpstr>LAMPS 3D (이형준 학생 작품)</vt:lpstr>
      <vt:lpstr>LAMPS 3D (이형준 학생 작품)</vt:lpstr>
      <vt:lpstr>LAMPS 3D (이형준 학생 작품)</vt:lpstr>
      <vt:lpstr>LAMPS 3D (이형준 학생 작품)</vt:lpstr>
      <vt:lpstr>전시 모형 만들기, 생각해 볼 것들</vt:lpstr>
      <vt:lpstr>Summary &amp; Plan</vt:lpstr>
      <vt:lpstr>PowerPoint 프레젠테이션</vt:lpstr>
      <vt:lpstr>PowerPoint 프레젠테이션</vt:lpstr>
      <vt:lpstr>Get Yield of 136Sn by LiSe++</vt:lpstr>
      <vt:lpstr>Get Yield of 136Sn by LiSe++</vt:lpstr>
      <vt:lpstr>Beam Size Study</vt:lpstr>
      <vt:lpstr>SMURAI Detector</vt:lpstr>
      <vt:lpstr>Beam Profile Detector in SMURAI</vt:lpstr>
      <vt:lpstr>SMURAI BDC (Beam Drift Chamber)</vt:lpstr>
      <vt:lpstr>SMURAI BDC (Beam Drift Chamber)</vt:lpstr>
      <vt:lpstr>SMURAI BDC (Beam Drift Chamber)</vt:lpstr>
      <vt:lpstr>BDC Construction</vt:lpstr>
      <vt:lpstr>BDC Construction</vt:lpstr>
      <vt:lpstr>Beam Study with LiSe++</vt:lpstr>
      <vt:lpstr>Beam Study with LiSe++</vt:lpstr>
      <vt:lpstr>Beam Study with LiSe++</vt:lpstr>
      <vt:lpstr>Beam Study with LiSe++</vt:lpstr>
      <vt:lpstr>Beam Study with LiSe++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Report of Large Multi-Purpose Spectrometer (LAMPS) Facility at RAON</dc:title>
  <dc:creator>Windows 사용자</dc:creator>
  <cp:lastModifiedBy>Dongho Moon</cp:lastModifiedBy>
  <cp:revision>488</cp:revision>
  <dcterms:created xsi:type="dcterms:W3CDTF">2018-08-29T05:03:36Z</dcterms:created>
  <dcterms:modified xsi:type="dcterms:W3CDTF">2020-05-15T04:27:57Z</dcterms:modified>
</cp:coreProperties>
</file>