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9" r:id="rId5"/>
    <p:sldId id="273" r:id="rId6"/>
    <p:sldId id="283" r:id="rId7"/>
    <p:sldId id="274" r:id="rId8"/>
    <p:sldId id="284" r:id="rId9"/>
    <p:sldId id="258" r:id="rId10"/>
    <p:sldId id="260" r:id="rId11"/>
    <p:sldId id="261" r:id="rId12"/>
    <p:sldId id="262" r:id="rId13"/>
    <p:sldId id="271" r:id="rId14"/>
    <p:sldId id="270" r:id="rId15"/>
    <p:sldId id="285" r:id="rId16"/>
    <p:sldId id="286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0" y="-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D405C45-285A-47C0-90D6-59690C6EB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089DE995-8010-4387-B010-388A2D76C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73912F7-7235-458F-A285-2095028E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260F-A904-462B-AA2B-3F639B1BA55D}" type="datetimeFigureOut">
              <a:rPr lang="ko-KR" altLang="en-US" smtClean="0"/>
              <a:t>13/08/20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CE60E66-4CEE-4804-AC3D-D613C7B0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56EF77B2-36F8-4B8F-89A7-651C030D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A9E-542E-426F-B00A-F9B9127F16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8272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611A349-7765-4B0C-A6C5-006244FB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CACDFE66-768C-46F5-9084-A44D2787D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784BB1F8-5B3B-4383-B8A9-708338C8E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260F-A904-462B-AA2B-3F639B1BA55D}" type="datetimeFigureOut">
              <a:rPr lang="ko-KR" altLang="en-US" smtClean="0"/>
              <a:t>13/08/20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8CB5A77-C4D9-4699-9B09-E4202ECAC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36B34D5F-A90F-4ECB-8BF3-5702F9BE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A9E-542E-426F-B00A-F9B9127F16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3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F7ADF8A6-2722-4ABB-BC1A-91D9ACDD38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C0C4D74E-656B-4BF4-9D4E-FC0684238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78D00FC-AAD1-4473-94BC-F2D917E26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260F-A904-462B-AA2B-3F639B1BA55D}" type="datetimeFigureOut">
              <a:rPr lang="ko-KR" altLang="en-US" smtClean="0"/>
              <a:t>13/08/20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B8FD539-F23C-40EC-ABEC-F289F463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F88B5A32-2E4F-406A-9BB6-C53F633DA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A9E-542E-426F-B00A-F9B9127F16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43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06160E5-30D3-48E4-8EA1-B2C91BD1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74133080-B285-48C9-A557-E1B2F3967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E0A5A45-CDD0-4E23-9EC0-32202CF43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260F-A904-462B-AA2B-3F639B1BA55D}" type="datetimeFigureOut">
              <a:rPr lang="ko-KR" altLang="en-US" smtClean="0"/>
              <a:t>13/08/20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F77D2D7-0CE9-4FE5-BBC8-E68665D29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6CEE4B30-C870-4FD9-B0C0-0EE654AA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A9E-542E-426F-B00A-F9B9127F16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535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1AD6201-C962-4F44-8BB6-F3A646FD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CACCB6B-89AA-4606-B755-960CC1B7D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B7F55C7-7DA4-4F92-8CA9-393937A3A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260F-A904-462B-AA2B-3F639B1BA55D}" type="datetimeFigureOut">
              <a:rPr lang="ko-KR" altLang="en-US" smtClean="0"/>
              <a:t>13/08/20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9029E106-1911-49B3-A7F5-F743E951B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E725416-9425-4968-A7DE-4D784E15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A9E-542E-426F-B00A-F9B9127F16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1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7A502C-7BEB-4F72-9F93-58028ABCB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CA4C774E-F118-40C4-9808-B7B3EE1AA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1D8B45C8-D152-4D2A-9DFF-28BF8E2A8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3FD758C9-FFE1-4B28-BE43-13E6FC45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260F-A904-462B-AA2B-3F639B1BA55D}" type="datetimeFigureOut">
              <a:rPr lang="ko-KR" altLang="en-US" smtClean="0"/>
              <a:t>13/08/20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BCB0AE24-89D6-42B7-B160-D7BCCD2DD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5A0A4BC2-34E8-4054-9AF3-1066FFBF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A9E-542E-426F-B00A-F9B9127F16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10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AECEBA4-AF36-4892-9573-674EDCAC6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A3FAC0B3-8B31-4AF2-859F-C45856044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0725DFD4-E571-4B59-8212-238595B7A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75FF9E92-260C-4A1E-BB54-E20CE4088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A83246AC-9A13-4DE8-A54C-BB4426498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4F98B0D4-B976-48E3-B670-FA2EE2D31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260F-A904-462B-AA2B-3F639B1BA55D}" type="datetimeFigureOut">
              <a:rPr lang="ko-KR" altLang="en-US" smtClean="0"/>
              <a:t>13/08/20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32B81C0C-CFC0-475B-B86D-C02E6FA8C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058A3D81-F877-4280-95AA-7FDF31D7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A9E-542E-426F-B00A-F9B9127F16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17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D1A8493-6D48-404E-8EED-CF9BE0EE8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A7F0BE8-B602-457C-9763-D4943089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260F-A904-462B-AA2B-3F639B1BA55D}" type="datetimeFigureOut">
              <a:rPr lang="ko-KR" altLang="en-US" smtClean="0"/>
              <a:t>13/08/20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1BDAA43-A9FB-4922-8228-6E27A34B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BDED71D0-3333-404D-83DD-3FE64AEB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A9E-542E-426F-B00A-F9B9127F16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4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7E420DD4-4987-444B-BA3E-29B51E6EC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260F-A904-462B-AA2B-3F639B1BA55D}" type="datetimeFigureOut">
              <a:rPr lang="ko-KR" altLang="en-US" smtClean="0"/>
              <a:t>13/08/20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07AE04BE-E597-47C3-808E-D854B5A4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5C130CB8-882B-4F65-9B5A-C63773EDC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A9E-542E-426F-B00A-F9B9127F16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046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B12BF72-D83C-4556-9F0C-129FD967B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BEE86C24-52F0-4BFB-B91C-E408B7218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A705E22-BF6F-4C2A-8D92-AB5B9FCDD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0537C1BD-A970-46BE-976C-52E1F085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260F-A904-462B-AA2B-3F639B1BA55D}" type="datetimeFigureOut">
              <a:rPr lang="ko-KR" altLang="en-US" smtClean="0"/>
              <a:t>13/08/20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611DFD03-40F0-421D-BF4E-66BAFC0F1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D0FFBFD4-8A78-4F73-AF99-45621A26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A9E-542E-426F-B00A-F9B9127F16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02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4B6508C-D03E-4E76-8240-CFC4B00C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D9946258-0360-47B6-8296-512A9C448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0EB469C5-9041-40B0-883E-1073E711C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1C941B1A-71FB-4E9F-A917-2E9BE9E9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260F-A904-462B-AA2B-3F639B1BA55D}" type="datetimeFigureOut">
              <a:rPr lang="ko-KR" altLang="en-US" smtClean="0"/>
              <a:t>13/08/20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3B827B54-D079-4F30-A380-796C437F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24755484-26AD-4862-B17F-85A2719B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7A9E-542E-426F-B00A-F9B9127F16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90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85BCB977-6051-4550-AA10-74181F93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2F0FE4F4-D38D-4867-A1CE-194A987D6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495AAF3-60FF-4C4A-A1A3-73BA9826E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8260F-A904-462B-AA2B-3F639B1BA55D}" type="datetimeFigureOut">
              <a:rPr lang="ko-KR" altLang="en-US" smtClean="0"/>
              <a:t>13/08/20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A14FA32-B1C6-4ED8-B54B-A96E924AB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18AFA19-DFD0-489D-81B6-9EE03F988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07A9E-542E-426F-B00A-F9B9127F16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240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emf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B3387BC-F283-485B-B284-5048AF7CA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476" y="1421476"/>
            <a:ext cx="10111047" cy="1348654"/>
          </a:xfrm>
        </p:spPr>
        <p:txBody>
          <a:bodyPr>
            <a:normAutofit/>
          </a:bodyPr>
          <a:lstStyle/>
          <a:p>
            <a:r>
              <a:rPr lang="en-US" altLang="ko-KR" sz="4800" b="1" dirty="0"/>
              <a:t>Current Status of LAMPS TPC</a:t>
            </a:r>
            <a:endParaRPr lang="ko-KR" altLang="en-US" sz="4800" b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A9112C91-30AB-4A7B-BD90-AD80116B4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8545"/>
            <a:ext cx="9144000" cy="1471353"/>
          </a:xfrm>
        </p:spPr>
        <p:txBody>
          <a:bodyPr/>
          <a:lstStyle/>
          <a:p>
            <a:r>
              <a:rPr lang="en-US" altLang="ja-JP" dirty="0" smtClean="0"/>
              <a:t>RISP,</a:t>
            </a:r>
            <a:r>
              <a:rPr lang="ja-JP" altLang="en-US" dirty="0" smtClean="0"/>
              <a:t> </a:t>
            </a:r>
            <a:r>
              <a:rPr lang="en-US" altLang="ja-JP" dirty="0" smtClean="0"/>
              <a:t>IBS</a:t>
            </a:r>
            <a:endParaRPr lang="en-US" altLang="ko-KR" dirty="0" smtClean="0"/>
          </a:p>
          <a:p>
            <a:r>
              <a:rPr lang="ko-KR" altLang="en-US" dirty="0" smtClean="0"/>
              <a:t>이효상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이청수</a:t>
            </a:r>
            <a:endParaRPr lang="en-US" altLang="ko-KR" dirty="0"/>
          </a:p>
          <a:p>
            <a:r>
              <a:rPr lang="en-US" altLang="ko-KR" dirty="0" smtClean="0"/>
              <a:t>2020.08.13.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739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090EA34-2D3A-4C6F-8789-21E12405F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0339"/>
            <a:ext cx="8330214" cy="62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8AD4889E-391A-481D-A170-45B019B23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45401" y="-2"/>
            <a:ext cx="4746597" cy="355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F6BD8A-7597-4235-B5D9-6D0942BFDE29}"/>
              </a:ext>
            </a:extLst>
          </p:cNvPr>
          <p:cNvSpPr txBox="1"/>
          <p:nvPr/>
        </p:nvSpPr>
        <p:spPr>
          <a:xfrm>
            <a:off x="-1" y="0"/>
            <a:ext cx="524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LAMPS TPC – GEM Leakage Current test</a:t>
            </a:r>
            <a:endParaRPr lang="ko-KR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090941" y="4105367"/>
            <a:ext cx="15218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CAEN N1471H</a:t>
            </a:r>
          </a:p>
          <a:p>
            <a:r>
              <a:rPr lang="en-US" altLang="ko-KR" sz="1400" b="1" dirty="0" smtClean="0"/>
              <a:t>KEITHLEY 2410</a:t>
            </a:r>
          </a:p>
          <a:p>
            <a:endParaRPr lang="en-US" altLang="ko-KR" sz="1400" b="1" dirty="0"/>
          </a:p>
          <a:p>
            <a:r>
              <a:rPr lang="en-US" altLang="ko-KR" sz="1400" b="1" dirty="0" smtClean="0"/>
              <a:t>10</a:t>
            </a:r>
            <a:r>
              <a:rPr lang="ja-JP" altLang="en-US" sz="1400" b="1" dirty="0" smtClean="0"/>
              <a:t> </a:t>
            </a:r>
            <a:r>
              <a:rPr lang="en-US" altLang="ko-KR" sz="1400" b="1" dirty="0" smtClean="0"/>
              <a:t>min</a:t>
            </a:r>
            <a:r>
              <a:rPr lang="en-US" altLang="ja-JP" sz="1400" b="1" dirty="0" smtClean="0"/>
              <a:t>.</a:t>
            </a:r>
            <a:r>
              <a:rPr lang="en-US" altLang="ko-KR" sz="1400" b="1" dirty="0" smtClean="0"/>
              <a:t> 500</a:t>
            </a:r>
            <a:r>
              <a:rPr lang="ja-JP" altLang="en-US" sz="1400" b="1" dirty="0" smtClean="0"/>
              <a:t> </a:t>
            </a:r>
            <a:r>
              <a:rPr lang="en-US" altLang="ko-KR" sz="1400" b="1" dirty="0" smtClean="0"/>
              <a:t>V</a:t>
            </a:r>
            <a:endParaRPr lang="en-US" altLang="ko-KR" sz="1400" b="1" dirty="0" smtClean="0"/>
          </a:p>
          <a:p>
            <a:r>
              <a:rPr lang="en-US" altLang="ko-KR" sz="1400" b="1" dirty="0"/>
              <a:t/>
            </a:r>
            <a:br>
              <a:rPr lang="en-US" altLang="ko-KR" sz="1400" b="1" dirty="0"/>
            </a:br>
            <a:r>
              <a:rPr lang="en-US" altLang="ko-KR" sz="1400" b="1" dirty="0" smtClean="0"/>
              <a:t>&lt;</a:t>
            </a:r>
            <a:r>
              <a:rPr lang="ja-JP" altLang="en-US" sz="1400" b="1" dirty="0" smtClean="0"/>
              <a:t> </a:t>
            </a:r>
            <a:r>
              <a:rPr lang="en-US" altLang="ko-KR" sz="1400" b="1" dirty="0" smtClean="0"/>
              <a:t>5</a:t>
            </a:r>
            <a:r>
              <a:rPr lang="ja-JP" altLang="en-US" sz="1400" b="1" dirty="0" smtClean="0"/>
              <a:t> </a:t>
            </a:r>
            <a:r>
              <a:rPr lang="en-US" altLang="ko-KR" sz="1400" b="1" dirty="0" err="1" smtClean="0"/>
              <a:t>nA</a:t>
            </a:r>
            <a:r>
              <a:rPr lang="en-US" altLang="ko-KR" sz="1400" b="1" dirty="0" smtClean="0"/>
              <a:t>/100cm</a:t>
            </a:r>
            <a:r>
              <a:rPr lang="en-US" altLang="ko-KR" sz="1400" b="1" baseline="30000" dirty="0" smtClean="0"/>
              <a:t>2</a:t>
            </a:r>
            <a:endParaRPr lang="en-US" altLang="ko-KR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43968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2601BC13-6454-4328-BC22-E1E20B6E3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546" y="290752"/>
            <a:ext cx="4168546" cy="402697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F3F295DB-A17C-4A38-AE57-88ABD945CE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878"/>
          <a:stretch/>
        </p:blipFill>
        <p:spPr>
          <a:xfrm>
            <a:off x="1249476" y="4594188"/>
            <a:ext cx="4542272" cy="226381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F3F295DB-A17C-4A38-AE57-88ABD945CE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227"/>
          <a:stretch/>
        </p:blipFill>
        <p:spPr>
          <a:xfrm>
            <a:off x="6311378" y="4762596"/>
            <a:ext cx="4542272" cy="220287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6DFCF251-E039-405B-9751-FFCF06429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533" y="290752"/>
            <a:ext cx="4511996" cy="4193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7BCF42-6B29-4E9D-B43B-9C29FD70BBFA}"/>
              </a:ext>
            </a:extLst>
          </p:cNvPr>
          <p:cNvSpPr txBox="1"/>
          <p:nvPr/>
        </p:nvSpPr>
        <p:spPr>
          <a:xfrm>
            <a:off x="-1" y="0"/>
            <a:ext cx="524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LAMPS TPC – GEM Leakage Current test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449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75C2B0-7672-46F1-83F8-D003AFD0CA6A}"/>
              </a:ext>
            </a:extLst>
          </p:cNvPr>
          <p:cNvSpPr txBox="1"/>
          <p:nvPr/>
        </p:nvSpPr>
        <p:spPr>
          <a:xfrm>
            <a:off x="0" y="0"/>
            <a:ext cx="35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LAMPS TPC – GEM gain test</a:t>
            </a:r>
            <a:endParaRPr lang="ko-KR" alt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7C2B3E-766B-4966-97ED-D0CBCECFB0F6}"/>
              </a:ext>
            </a:extLst>
          </p:cNvPr>
          <p:cNvSpPr txBox="1"/>
          <p:nvPr/>
        </p:nvSpPr>
        <p:spPr>
          <a:xfrm>
            <a:off x="2370340" y="350668"/>
            <a:ext cx="35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4GEM gain test system</a:t>
            </a:r>
            <a:endParaRPr lang="ko-KR" alt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7885912-85E9-4F9C-A277-C502BE81AC60}"/>
              </a:ext>
            </a:extLst>
          </p:cNvPr>
          <p:cNvSpPr txBox="1"/>
          <p:nvPr/>
        </p:nvSpPr>
        <p:spPr>
          <a:xfrm>
            <a:off x="8046127" y="332004"/>
            <a:ext cx="35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Checking GEM by Megger</a:t>
            </a:r>
            <a:endParaRPr lang="ko-KR" altLang="en-US" b="1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3DB0079E-84EC-4571-8946-DCC9CF3FD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20495" y="1227340"/>
            <a:ext cx="4208016" cy="315601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676A30C9-A0CD-4DC7-B583-880780D11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49" y="701336"/>
            <a:ext cx="5610687" cy="42080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D834741-D119-4D6B-B570-E618999E5C23}"/>
              </a:ext>
            </a:extLst>
          </p:cNvPr>
          <p:cNvSpPr txBox="1"/>
          <p:nvPr/>
        </p:nvSpPr>
        <p:spPr>
          <a:xfrm>
            <a:off x="134647" y="5241355"/>
            <a:ext cx="7651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GEM gain test</a:t>
            </a:r>
          </a:p>
          <a:p>
            <a:r>
              <a:rPr lang="en-US" altLang="ko-KR" b="1" dirty="0"/>
              <a:t> 1. GEM HV test with N</a:t>
            </a:r>
            <a:r>
              <a:rPr lang="en-US" altLang="ko-KR" b="1" baseline="-25000" dirty="0"/>
              <a:t>2</a:t>
            </a:r>
            <a:r>
              <a:rPr lang="en-US" altLang="ko-KR" b="1" dirty="0"/>
              <a:t> gas</a:t>
            </a:r>
          </a:p>
          <a:p>
            <a:r>
              <a:rPr lang="en-US" altLang="ko-KR" b="1" dirty="0"/>
              <a:t> 2. GEM gain test with P-20 gas</a:t>
            </a:r>
          </a:p>
          <a:p>
            <a:r>
              <a:rPr lang="en-US" altLang="ko-KR" b="1" dirty="0"/>
              <a:t> 3. GEM position uniformity test with P-20 gas</a:t>
            </a:r>
            <a:endParaRPr lang="ko-KR" altLang="en-US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/>
          <a:srcRect t="28864" b="35136"/>
          <a:stretch/>
        </p:blipFill>
        <p:spPr>
          <a:xfrm>
            <a:off x="7785717" y="5092376"/>
            <a:ext cx="3505200" cy="168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9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QGEM_1_gain2.eps">
            <a:extLst>
              <a:ext uri="{FF2B5EF4-FFF2-40B4-BE49-F238E27FC236}">
                <a16:creationId xmlns:a16="http://schemas.microsoft.com/office/drawing/2014/main" xmlns="" id="{5060851A-7A29-4CD4-81FB-B859241A5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79" y="583810"/>
            <a:ext cx="5180932" cy="51809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936175D-23ED-4A81-B2AA-6072FE87D22F}"/>
              </a:ext>
            </a:extLst>
          </p:cNvPr>
          <p:cNvSpPr txBox="1"/>
          <p:nvPr/>
        </p:nvSpPr>
        <p:spPr>
          <a:xfrm>
            <a:off x="0" y="0"/>
            <a:ext cx="35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LAMPS TPC – GEM gain test</a:t>
            </a:r>
            <a:endParaRPr lang="ko-KR" altLang="en-US" b="1" dirty="0"/>
          </a:p>
        </p:txBody>
      </p:sp>
      <p:grpSp>
        <p:nvGrpSpPr>
          <p:cNvPr id="30" name="그룹 29"/>
          <p:cNvGrpSpPr/>
          <p:nvPr/>
        </p:nvGrpSpPr>
        <p:grpSpPr>
          <a:xfrm>
            <a:off x="1471353" y="369332"/>
            <a:ext cx="3365180" cy="3303512"/>
            <a:chOff x="6745787" y="475617"/>
            <a:chExt cx="3365180" cy="3303512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7304116" y="1862051"/>
              <a:ext cx="2768139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7304116" y="2446712"/>
              <a:ext cx="276813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7304116" y="2718261"/>
              <a:ext cx="276813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7304116" y="2989810"/>
              <a:ext cx="276813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7304116" y="3261359"/>
              <a:ext cx="276813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7304116" y="3532908"/>
              <a:ext cx="276813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6745787" y="1603167"/>
              <a:ext cx="10246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Cathode GEM</a:t>
              </a:r>
              <a:endParaRPr lang="ko-KR" altLang="en-US" sz="1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45787" y="3532908"/>
              <a:ext cx="10054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Readout PAD</a:t>
              </a:r>
              <a:endParaRPr lang="ko-KR" altLang="en-US" sz="1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45787" y="3138248"/>
              <a:ext cx="5437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GEM1</a:t>
              </a:r>
              <a:endParaRPr lang="ko-KR" altLang="en-US" sz="1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45787" y="2866104"/>
              <a:ext cx="5437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GEM2</a:t>
              </a:r>
              <a:endParaRPr lang="ko-KR" altLang="en-US" sz="1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45787" y="2593960"/>
              <a:ext cx="5437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GEM3</a:t>
              </a:r>
              <a:endParaRPr lang="ko-KR" altLang="en-US" sz="10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45787" y="2321816"/>
              <a:ext cx="5437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GEM4</a:t>
              </a:r>
              <a:endParaRPr lang="ko-KR" altLang="en-US" sz="1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469171" y="3280561"/>
              <a:ext cx="16417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Induction region : 2mm</a:t>
              </a:r>
              <a:endParaRPr lang="ko-KR" altLang="en-US" sz="1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69171" y="3006930"/>
              <a:ext cx="15584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Transfer region : 2mm</a:t>
              </a:r>
              <a:endParaRPr lang="ko-KR" altLang="en-US" sz="10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69171" y="2733300"/>
              <a:ext cx="15584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Transfer region</a:t>
              </a:r>
              <a:r>
                <a:rPr lang="en-US" altLang="ko-KR" sz="1000" b="1" dirty="0"/>
                <a:t> : 2mm</a:t>
              </a:r>
              <a:endParaRPr lang="ko-KR" altLang="en-US" sz="10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469171" y="2459670"/>
              <a:ext cx="15584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Transfer region</a:t>
              </a:r>
              <a:r>
                <a:rPr lang="en-US" altLang="ko-KR" sz="1000" b="1" dirty="0"/>
                <a:t> : 2mm</a:t>
              </a:r>
              <a:endParaRPr lang="ko-KR" altLang="en-US" sz="10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469171" y="2062929"/>
              <a:ext cx="13372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Drift region</a:t>
              </a:r>
              <a:r>
                <a:rPr lang="en-US" altLang="ko-KR" sz="1000" b="1" dirty="0"/>
                <a:t> : </a:t>
              </a:r>
              <a:r>
                <a:rPr lang="en-US" altLang="ko-KR" sz="1000" b="1" dirty="0" smtClean="0"/>
                <a:t>5mm</a:t>
              </a:r>
              <a:endParaRPr lang="ko-KR" altLang="en-US" sz="1000" b="1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8171411" y="721838"/>
              <a:ext cx="656705" cy="99753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38313" y="475617"/>
              <a:ext cx="5229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/>
                <a:t>Fe-55</a:t>
              </a:r>
              <a:endParaRPr lang="ko-KR" altLang="en-US" sz="1000" b="1" dirty="0"/>
            </a:p>
          </p:txBody>
        </p: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8" y="3724392"/>
            <a:ext cx="3240000" cy="3106547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100" y="3724394"/>
            <a:ext cx="3240000" cy="3106545"/>
          </a:xfrm>
          <a:prstGeom prst="rect">
            <a:avLst/>
          </a:prstGeom>
        </p:spPr>
      </p:pic>
      <p:cxnSp>
        <p:nvCxnSpPr>
          <p:cNvPr id="32" name="직선 화살표 연결선 31"/>
          <p:cNvCxnSpPr>
            <a:stCxn id="6" idx="2"/>
          </p:cNvCxnSpPr>
          <p:nvPr/>
        </p:nvCxnSpPr>
        <p:spPr>
          <a:xfrm flipH="1">
            <a:off x="3217025" y="715306"/>
            <a:ext cx="8305" cy="855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17025" y="995967"/>
            <a:ext cx="9621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X-ray 5.9keV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32673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un407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0" b="51602"/>
          <a:stretch/>
        </p:blipFill>
        <p:spPr>
          <a:xfrm>
            <a:off x="2807781" y="4569027"/>
            <a:ext cx="2468413" cy="2076373"/>
          </a:xfrm>
          <a:prstGeom prst="rect">
            <a:avLst/>
          </a:prstGeom>
        </p:spPr>
      </p:pic>
      <p:pic>
        <p:nvPicPr>
          <p:cNvPr id="5" name="Picture 4" descr="run449_ch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1" y="603297"/>
            <a:ext cx="4991499" cy="3871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9663" y="1280199"/>
            <a:ext cx="95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5.9 </a:t>
            </a:r>
            <a:r>
              <a:rPr lang="en-US" dirty="0" err="1"/>
              <a:t>keV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5764" y="2695765"/>
            <a:ext cx="224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Escape peak 2.9keV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32322" y="3051141"/>
            <a:ext cx="0" cy="244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63520" y="907132"/>
            <a:ext cx="0" cy="244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936175D-23ED-4A81-B2AA-6072FE87D22F}"/>
              </a:ext>
            </a:extLst>
          </p:cNvPr>
          <p:cNvSpPr txBox="1"/>
          <p:nvPr/>
        </p:nvSpPr>
        <p:spPr>
          <a:xfrm>
            <a:off x="0" y="0"/>
            <a:ext cx="35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LAMPS TPC – GEM gain test</a:t>
            </a:r>
            <a:endParaRPr lang="ko-KR" altLang="en-US" b="1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734" y="740878"/>
            <a:ext cx="5888964" cy="5692069"/>
          </a:xfrm>
          <a:prstGeom prst="rect">
            <a:avLst/>
          </a:prstGeom>
        </p:spPr>
      </p:pic>
      <p:pic>
        <p:nvPicPr>
          <p:cNvPr id="12" name="Picture 2" descr="run407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8" r="47358"/>
          <a:stretch/>
        </p:blipFill>
        <p:spPr>
          <a:xfrm>
            <a:off x="18534" y="4569027"/>
            <a:ext cx="2603513" cy="217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_x476168472" descr="EMB0007ac345b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560525"/>
            <a:ext cx="6542088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9" r="14545"/>
          <a:stretch/>
        </p:blipFill>
        <p:spPr>
          <a:xfrm rot="5400000">
            <a:off x="8282788" y="-369072"/>
            <a:ext cx="2759092" cy="366349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82443" y="2963484"/>
            <a:ext cx="5109557" cy="3832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36175D-23ED-4A81-B2AA-6072FE87D22F}"/>
              </a:ext>
            </a:extLst>
          </p:cNvPr>
          <p:cNvSpPr txBox="1"/>
          <p:nvPr/>
        </p:nvSpPr>
        <p:spPr>
          <a:xfrm>
            <a:off x="-1" y="0"/>
            <a:ext cx="414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LAMPS TPC – GEM </a:t>
            </a:r>
            <a:r>
              <a:rPr lang="en-US" altLang="ko-KR" b="1" dirty="0" smtClean="0"/>
              <a:t>HV distributor</a:t>
            </a:r>
            <a:endParaRPr lang="ko-KR" alt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834741-D119-4D6B-B570-E618999E5C23}"/>
              </a:ext>
            </a:extLst>
          </p:cNvPr>
          <p:cNvSpPr txBox="1"/>
          <p:nvPr/>
        </p:nvSpPr>
        <p:spPr>
          <a:xfrm>
            <a:off x="166254" y="5310185"/>
            <a:ext cx="6607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Total # of GEM HV channel = </a:t>
            </a:r>
            <a:r>
              <a:rPr lang="en-US" altLang="ko-KR" b="1" dirty="0" smtClean="0"/>
              <a:t>640</a:t>
            </a:r>
            <a:r>
              <a:rPr lang="ja-JP" altLang="en-US" b="1" dirty="0" smtClean="0"/>
              <a:t> </a:t>
            </a:r>
            <a:r>
              <a:rPr lang="en-US" altLang="ko-KR" b="1" dirty="0" err="1" smtClean="0"/>
              <a:t>ch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(10</a:t>
            </a:r>
            <a:r>
              <a:rPr lang="ja-JP" altLang="en-US" b="1" dirty="0" smtClean="0"/>
              <a:t> </a:t>
            </a:r>
            <a:r>
              <a:rPr lang="en-US" altLang="ja-JP" b="1" dirty="0" err="1" smtClean="0"/>
              <a:t>ch</a:t>
            </a:r>
            <a:r>
              <a:rPr lang="en-US" altLang="ja-JP" b="1" dirty="0" smtClean="0"/>
              <a:t>/GEM)</a:t>
            </a:r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en-US" altLang="ko-KR" b="1" dirty="0" smtClean="0"/>
              <a:t>HV distributor = </a:t>
            </a:r>
            <a:r>
              <a:rPr lang="en-US" altLang="ko-KR" b="1" dirty="0" smtClean="0"/>
              <a:t>10</a:t>
            </a:r>
            <a:r>
              <a:rPr lang="ja-JP" altLang="en-US" b="1" dirty="0" smtClean="0"/>
              <a:t> </a:t>
            </a:r>
            <a:r>
              <a:rPr lang="en-US" altLang="ko-KR" b="1" dirty="0" err="1" smtClean="0"/>
              <a:t>ch</a:t>
            </a:r>
            <a:r>
              <a:rPr lang="en-US" altLang="ko-KR" b="1" dirty="0" smtClean="0"/>
              <a:t> /module</a:t>
            </a:r>
            <a:endParaRPr lang="en-US" altLang="ko-KR" b="1" dirty="0" smtClean="0"/>
          </a:p>
          <a:p>
            <a:r>
              <a:rPr lang="en-US" altLang="ko-KR" b="1" dirty="0" smtClean="0"/>
              <a:t># of module = </a:t>
            </a:r>
            <a:r>
              <a:rPr lang="en-US" altLang="ko-KR" b="1" dirty="0" smtClean="0"/>
              <a:t>8</a:t>
            </a:r>
            <a:r>
              <a:rPr lang="en-US" altLang="ko-KR" b="1" dirty="0" smtClean="0"/>
              <a:t> </a:t>
            </a:r>
            <a:r>
              <a:rPr lang="en-US" altLang="ko-KR" b="1" dirty="0" smtClean="0"/>
              <a:t>modules</a:t>
            </a:r>
            <a:r>
              <a:rPr lang="en-US" altLang="ko-KR" b="1" dirty="0" smtClean="0"/>
              <a:t>/section</a:t>
            </a:r>
            <a:r>
              <a:rPr lang="en-US" altLang="ko-KR" b="1" dirty="0" smtClean="0"/>
              <a:t> </a:t>
            </a:r>
            <a:r>
              <a:rPr lang="en-US" altLang="ko-KR" b="1" dirty="0" smtClean="0"/>
              <a:t>x </a:t>
            </a:r>
            <a:r>
              <a:rPr lang="en-US" altLang="ko-KR" b="1" dirty="0" smtClean="0"/>
              <a:t>8</a:t>
            </a:r>
            <a:r>
              <a:rPr lang="en-US" altLang="ko-KR" b="1" dirty="0" smtClean="0"/>
              <a:t> </a:t>
            </a:r>
            <a:r>
              <a:rPr lang="en-US" altLang="ko-KR" b="1" dirty="0" smtClean="0"/>
              <a:t>section </a:t>
            </a:r>
            <a:r>
              <a:rPr lang="en-US" altLang="ko-KR" b="1" dirty="0" smtClean="0"/>
              <a:t>= </a:t>
            </a:r>
            <a:r>
              <a:rPr lang="en-US" altLang="ko-KR" b="1" dirty="0" smtClean="0"/>
              <a:t>64</a:t>
            </a:r>
            <a:r>
              <a:rPr lang="en-US" altLang="ko-KR" b="1" dirty="0" smtClean="0"/>
              <a:t> </a:t>
            </a:r>
            <a:r>
              <a:rPr lang="en-US" altLang="ko-KR" b="1" dirty="0" smtClean="0"/>
              <a:t>modules</a:t>
            </a:r>
            <a:endParaRPr lang="en-US" altLang="ko-KR" b="1" dirty="0" smtClean="0"/>
          </a:p>
        </p:txBody>
      </p:sp>
    </p:spTree>
    <p:extLst>
      <p:ext uri="{BB962C8B-B14F-4D97-AF65-F5344CB8AC3E}">
        <p14:creationId xmlns:p14="http://schemas.microsoft.com/office/powerpoint/2010/main" val="327531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36175D-23ED-4A81-B2AA-6072FE87D22F}"/>
              </a:ext>
            </a:extLst>
          </p:cNvPr>
          <p:cNvSpPr txBox="1"/>
          <p:nvPr/>
        </p:nvSpPr>
        <p:spPr>
          <a:xfrm>
            <a:off x="-1" y="0"/>
            <a:ext cx="480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LAMPS TPC – </a:t>
            </a:r>
            <a:r>
              <a:rPr lang="en-US" altLang="ko-KR" b="1" dirty="0" smtClean="0"/>
              <a:t>Laser calibration (plan)</a:t>
            </a:r>
            <a:endParaRPr lang="ko-KR" altLang="en-US" b="1" dirty="0"/>
          </a:p>
        </p:txBody>
      </p:sp>
      <p:pic>
        <p:nvPicPr>
          <p:cNvPr id="8195" name="_x476168552" descr="EMB0007ac345b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268" y="3759200"/>
            <a:ext cx="5400675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_x476166632" descr="EMB0007ac345b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73" y="4081548"/>
            <a:ext cx="3682813" cy="27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59" y="1255221"/>
            <a:ext cx="3744239" cy="4214884"/>
          </a:xfrm>
          <a:prstGeom prst="rect">
            <a:avLst/>
          </a:prstGeom>
        </p:spPr>
      </p:pic>
      <p:pic>
        <p:nvPicPr>
          <p:cNvPr id="8193" name="_x476168872" descr="EMB0007ac345b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199"/>
            <a:ext cx="6410993" cy="362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9925396" y="1413162"/>
            <a:ext cx="615142" cy="40153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138159" y="698270"/>
            <a:ext cx="2452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266nm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Nd:YAG</a:t>
            </a:r>
            <a:r>
              <a:rPr lang="en-US" altLang="ko-KR" b="1" dirty="0" smtClean="0">
                <a:solidFill>
                  <a:srgbClr val="FF0000"/>
                </a:solidFill>
              </a:rPr>
              <a:t> laser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6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007266-6C8D-4298-A9F5-937441B22988}"/>
              </a:ext>
            </a:extLst>
          </p:cNvPr>
          <p:cNvSpPr txBox="1"/>
          <p:nvPr/>
        </p:nvSpPr>
        <p:spPr>
          <a:xfrm>
            <a:off x="0" y="0"/>
            <a:ext cx="35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LAMPS TPC design</a:t>
            </a:r>
            <a:endParaRPr lang="ko-KR" altLang="en-US" b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1BA0C78B-ADAE-4E35-A62B-11807E6E1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179" y="3983777"/>
            <a:ext cx="5361432" cy="284391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0">
            <a:extLst>
              <a:ext uri="{FF2B5EF4-FFF2-40B4-BE49-F238E27FC236}">
                <a16:creationId xmlns:a16="http://schemas.microsoft.com/office/drawing/2014/main" xmlns="" id="{23F2FCBF-E0E8-4C04-A498-4D7F590EC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4085"/>
            <a:ext cx="8251844" cy="579725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9036626" y="1304933"/>
            <a:ext cx="266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Drift length : 1200mm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72404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7A93D0-FC6E-4C0B-9228-9C5224EAD391}"/>
              </a:ext>
            </a:extLst>
          </p:cNvPr>
          <p:cNvSpPr txBox="1"/>
          <p:nvPr/>
        </p:nvSpPr>
        <p:spPr>
          <a:xfrm>
            <a:off x="0" y="0"/>
            <a:ext cx="35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LAMPS TPC </a:t>
            </a:r>
            <a:r>
              <a:rPr lang="en-US" altLang="ko-KR" b="1" dirty="0" smtClean="0"/>
              <a:t>design – Readout</a:t>
            </a:r>
            <a:endParaRPr lang="ko-KR" altLang="en-US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40560800" descr="EMB000026c853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" y="1551205"/>
            <a:ext cx="6406602" cy="355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40563120" descr="EMB000026c853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13415"/>
            <a:ext cx="5400675" cy="40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B750FEC6-9E40-469F-BB25-CD3900307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134" y="4069478"/>
            <a:ext cx="3902059" cy="278852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9592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E8418791-C947-493E-B5F4-D59D74BC7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99" y="624191"/>
            <a:ext cx="2559050" cy="36252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EB917D74-13BC-4CA5-91B4-B31BA7B4D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308" y="686294"/>
            <a:ext cx="2515108" cy="35631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6E05E1F4-32F4-4B1C-8B2C-E58A20DA1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2301" y="1069582"/>
            <a:ext cx="3563114" cy="267233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04973600-8368-46B9-8170-1F1940D91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4311" y="1085711"/>
            <a:ext cx="3563112" cy="26723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C2B192-D4FE-4C9E-8901-55D4AB2225A9}"/>
              </a:ext>
            </a:extLst>
          </p:cNvPr>
          <p:cNvSpPr txBox="1"/>
          <p:nvPr/>
        </p:nvSpPr>
        <p:spPr>
          <a:xfrm>
            <a:off x="840934" y="4602232"/>
            <a:ext cx="998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PAD size ~ </a:t>
            </a:r>
            <a:r>
              <a:rPr lang="en-US" altLang="ko-KR" b="1" dirty="0" smtClean="0"/>
              <a:t>3</a:t>
            </a:r>
            <a:r>
              <a:rPr lang="ja-JP" altLang="en-US" b="1" dirty="0" smtClean="0"/>
              <a:t> </a:t>
            </a:r>
            <a:r>
              <a:rPr lang="en-US" altLang="ko-KR" b="1" dirty="0" smtClean="0"/>
              <a:t>mm </a:t>
            </a:r>
            <a:r>
              <a:rPr lang="en-US" altLang="ko-KR" b="1" dirty="0" smtClean="0"/>
              <a:t>x </a:t>
            </a:r>
            <a:r>
              <a:rPr lang="en-US" altLang="ko-KR" b="1" dirty="0" smtClean="0"/>
              <a:t>10</a:t>
            </a:r>
            <a:r>
              <a:rPr lang="ja-JP" altLang="en-US" b="1" dirty="0" smtClean="0"/>
              <a:t> </a:t>
            </a:r>
            <a:r>
              <a:rPr lang="en-US" altLang="ko-KR" b="1" dirty="0" smtClean="0"/>
              <a:t>mm</a:t>
            </a:r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en-US" altLang="ko-KR" b="1" dirty="0" smtClean="0"/>
              <a:t># of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PAD PCB = </a:t>
            </a:r>
            <a:r>
              <a:rPr lang="en-US" altLang="ko-KR" b="1" dirty="0" smtClean="0"/>
              <a:t>9</a:t>
            </a:r>
            <a:r>
              <a:rPr lang="ja-JP" altLang="en-US" b="1" dirty="0"/>
              <a:t> </a:t>
            </a:r>
            <a:r>
              <a:rPr lang="en-US" altLang="ja-JP" b="1" dirty="0" smtClean="0"/>
              <a:t>(8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for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TPC,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1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for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GEM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test)</a:t>
            </a:r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en-US" altLang="ko-KR" b="1" dirty="0" smtClean="0"/>
              <a:t># </a:t>
            </a:r>
            <a:r>
              <a:rPr lang="en-US" altLang="ko-KR" b="1" dirty="0"/>
              <a:t>of PAD / 1section = 2,689ch (11 </a:t>
            </a:r>
            <a:r>
              <a:rPr lang="en-US" altLang="ko-KR" b="1" dirty="0" err="1"/>
              <a:t>AsAd</a:t>
            </a:r>
            <a:r>
              <a:rPr lang="en-US" altLang="ko-KR" b="1" dirty="0"/>
              <a:t>)</a:t>
            </a:r>
          </a:p>
          <a:p>
            <a:r>
              <a:rPr lang="en-US" altLang="ko-KR" b="1" dirty="0"/>
              <a:t> </a:t>
            </a:r>
          </a:p>
          <a:p>
            <a:r>
              <a:rPr lang="en-US" altLang="ko-KR" b="1" dirty="0"/>
              <a:t>Total # of PAD = 21,512ch (88 </a:t>
            </a:r>
            <a:r>
              <a:rPr lang="en-US" altLang="ko-KR" b="1" dirty="0" err="1" smtClean="0"/>
              <a:t>AsAd</a:t>
            </a:r>
            <a:r>
              <a:rPr lang="en-US" altLang="ko-KR" b="1" dirty="0" smtClean="0"/>
              <a:t> – 22CoBo – </a:t>
            </a:r>
            <a:r>
              <a:rPr lang="en-US" altLang="ko-KR" b="1" dirty="0" smtClean="0"/>
              <a:t>3</a:t>
            </a:r>
            <a:r>
              <a:rPr lang="en-US" altLang="ja-JP" b="1" dirty="0" smtClean="0">
                <a:latin typeface="Symbol" charset="2"/>
                <a:cs typeface="Symbol" charset="2"/>
              </a:rPr>
              <a:t>m</a:t>
            </a:r>
            <a:r>
              <a:rPr lang="en-US" altLang="ko-KR" b="1" dirty="0" smtClean="0"/>
              <a:t>TCA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E7A93D0-FC6E-4C0B-9228-9C5224EAD391}"/>
              </a:ext>
            </a:extLst>
          </p:cNvPr>
          <p:cNvSpPr txBox="1"/>
          <p:nvPr/>
        </p:nvSpPr>
        <p:spPr>
          <a:xfrm>
            <a:off x="0" y="-12569"/>
            <a:ext cx="423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LAMPS TPC </a:t>
            </a:r>
            <a:r>
              <a:rPr lang="en-US" altLang="ko-KR" b="1" dirty="0" smtClean="0"/>
              <a:t>design – Readout : PAD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608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CD7A114-277F-433B-A83E-0993C3CC3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99" y="413924"/>
            <a:ext cx="4432518" cy="311922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83EBE1-731B-40A9-8323-49AE39C69373}"/>
              </a:ext>
            </a:extLst>
          </p:cNvPr>
          <p:cNvSpPr txBox="1"/>
          <p:nvPr/>
        </p:nvSpPr>
        <p:spPr>
          <a:xfrm>
            <a:off x="0" y="0"/>
            <a:ext cx="51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LAMPS TPC </a:t>
            </a:r>
            <a:r>
              <a:rPr lang="en-US" altLang="ko-KR" b="1" dirty="0" smtClean="0"/>
              <a:t>design – </a:t>
            </a:r>
            <a:r>
              <a:rPr lang="en-US" altLang="ko-KR" b="1" dirty="0" err="1" smtClean="0"/>
              <a:t>FieldCage</a:t>
            </a:r>
            <a:endParaRPr lang="ko-KR" altLang="en-US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243205800" descr="EMB000026c853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618" y="39032"/>
            <a:ext cx="4761470" cy="336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283DEF02-0C93-4748-8781-FFB365E80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99" y="3679274"/>
            <a:ext cx="4432518" cy="313653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8" name="_x288231920" descr="EMB0007ac345a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39" y="3407163"/>
            <a:ext cx="5137150" cy="22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_x294194496" descr="EMB0007ac345af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90" y="5629275"/>
            <a:ext cx="51657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23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_x476165832" descr="EMB0007ac345b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3407"/>
            <a:ext cx="5935287" cy="418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_x476164952" descr="EMB0007ac345b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44" y="1073150"/>
            <a:ext cx="5949836" cy="419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83EBE1-731B-40A9-8323-49AE39C69373}"/>
              </a:ext>
            </a:extLst>
          </p:cNvPr>
          <p:cNvSpPr txBox="1"/>
          <p:nvPr/>
        </p:nvSpPr>
        <p:spPr>
          <a:xfrm>
            <a:off x="0" y="0"/>
            <a:ext cx="51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LAMPS TPC </a:t>
            </a:r>
            <a:r>
              <a:rPr lang="en-US" altLang="ko-KR" b="1" dirty="0" smtClean="0"/>
              <a:t>design – </a:t>
            </a:r>
            <a:r>
              <a:rPr lang="en-US" altLang="ko-KR" b="1" dirty="0" err="1" smtClean="0"/>
              <a:t>EndCap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95106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83EBE1-731B-40A9-8323-49AE39C69373}"/>
              </a:ext>
            </a:extLst>
          </p:cNvPr>
          <p:cNvSpPr txBox="1"/>
          <p:nvPr/>
        </p:nvSpPr>
        <p:spPr>
          <a:xfrm>
            <a:off x="0" y="0"/>
            <a:ext cx="51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LAMPS TPC </a:t>
            </a:r>
            <a:r>
              <a:rPr lang="en-US" altLang="ko-KR" b="1" dirty="0" smtClean="0"/>
              <a:t>design – Material budget</a:t>
            </a:r>
            <a:endParaRPr lang="ko-KR" altLang="en-US" b="1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305209"/>
              </p:ext>
            </p:extLst>
          </p:nvPr>
        </p:nvGraphicFramePr>
        <p:xfrm>
          <a:off x="153035" y="473105"/>
          <a:ext cx="5399866" cy="6136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649">
                  <a:extLst>
                    <a:ext uri="{9D8B030D-6E8A-4147-A177-3AD203B41FA5}">
                      <a16:colId xmlns:a16="http://schemas.microsoft.com/office/drawing/2014/main" xmlns="" val="3745188813"/>
                    </a:ext>
                  </a:extLst>
                </a:gridCol>
                <a:gridCol w="944386">
                  <a:extLst>
                    <a:ext uri="{9D8B030D-6E8A-4147-A177-3AD203B41FA5}">
                      <a16:colId xmlns:a16="http://schemas.microsoft.com/office/drawing/2014/main" xmlns="" val="220290034"/>
                    </a:ext>
                  </a:extLst>
                </a:gridCol>
                <a:gridCol w="1227702">
                  <a:extLst>
                    <a:ext uri="{9D8B030D-6E8A-4147-A177-3AD203B41FA5}">
                      <a16:colId xmlns:a16="http://schemas.microsoft.com/office/drawing/2014/main" xmlns="" val="1803023620"/>
                    </a:ext>
                  </a:extLst>
                </a:gridCol>
                <a:gridCol w="718408">
                  <a:extLst>
                    <a:ext uri="{9D8B030D-6E8A-4147-A177-3AD203B41FA5}">
                      <a16:colId xmlns:a16="http://schemas.microsoft.com/office/drawing/2014/main" xmlns="" val="1641879239"/>
                    </a:ext>
                  </a:extLst>
                </a:gridCol>
                <a:gridCol w="903913">
                  <a:extLst>
                    <a:ext uri="{9D8B030D-6E8A-4147-A177-3AD203B41FA5}">
                      <a16:colId xmlns:a16="http://schemas.microsoft.com/office/drawing/2014/main" xmlns="" val="3155079274"/>
                    </a:ext>
                  </a:extLst>
                </a:gridCol>
                <a:gridCol w="1065808">
                  <a:extLst>
                    <a:ext uri="{9D8B030D-6E8A-4147-A177-3AD203B41FA5}">
                      <a16:colId xmlns:a16="http://schemas.microsoft.com/office/drawing/2014/main" xmlns="" val="4248796068"/>
                    </a:ext>
                  </a:extLst>
                </a:gridCol>
              </a:tblGrid>
              <a:tr h="269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Layer #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Material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Thickness t [mm]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X</a:t>
                      </a:r>
                      <a:r>
                        <a:rPr lang="en-US" sz="1000" b="1" u="none" strike="noStrike" baseline="-25000">
                          <a:effectLst/>
                        </a:rPr>
                        <a:t>0</a:t>
                      </a:r>
                      <a:r>
                        <a:rPr lang="en-US" sz="1000" b="1" u="none" strike="noStrike">
                          <a:effectLst/>
                        </a:rPr>
                        <a:t> [mm]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t/X</a:t>
                      </a:r>
                      <a:r>
                        <a:rPr lang="en-US" sz="1000" b="1" u="none" strike="noStrike" baseline="-25000">
                          <a:effectLst/>
                        </a:rPr>
                        <a:t>0</a:t>
                      </a:r>
                      <a:r>
                        <a:rPr lang="en-US" sz="1000" b="1" u="none" strike="noStrike">
                          <a:effectLst/>
                        </a:rPr>
                        <a:t> [%]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3187377"/>
                  </a:ext>
                </a:extLst>
              </a:tr>
              <a:tr h="3028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air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85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304200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 dirty="0">
                          <a:effectLst/>
                        </a:rPr>
                        <a:t>0.02794214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944847808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Al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0.0002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89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0.0002247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2700786863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PI(Kapton)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0.0254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286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0.0088811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2535704177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4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Epoxy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352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0.00198864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842104271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5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G10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167.608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0.17898907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1141606937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6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Epoxy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352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0.00198864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1250816845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PI(Kapton)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286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0.03496503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1339784383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8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Epoxy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352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0.00198864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3088614215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9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Cu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0.012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14.3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0.08391608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1650197072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10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PI(Kapton)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0.0125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286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0.00437063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Inner</a:t>
                      </a:r>
                      <a:r>
                        <a:rPr lang="en-US" altLang="ko-KR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FC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2199480661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Cu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0.012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14.3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0.08391608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0.401228649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3032482904"/>
                  </a:ext>
                </a:extLst>
              </a:tr>
              <a:tr h="8408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P20(gas)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460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223240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0.20605626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782385621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Cu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0.012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14.3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0.08391608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3347723711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14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PI(Kapton)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0.0125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286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0.00437063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1654260539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15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Cu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0.012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14.3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0.08391608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3490155269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16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Epoxy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352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0.00198864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1353430760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PI(Kapton)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286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0.03496503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2796138690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18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Epoxy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352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0.00198864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347142339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19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G10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167.608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0.17898907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3683711182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20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Epoxy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352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0.0019886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2399549611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21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Rohacell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5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5440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0.0919118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3607468598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23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Epoxy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352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0.0019886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3676361492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24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PI(Kapton)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0.125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286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0.0437063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1271042444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25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Epoxy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352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0.0019886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4194511649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26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Rohacell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5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5440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0.0919118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3007045605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28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Epoxy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352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0.0019886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502025496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29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G10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167.608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0.1789891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3561257243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30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Epoxy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352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0.00198864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3748470279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31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PI(Kapton)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0.0254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286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0.00888112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Outer FC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112455955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32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Al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0.0002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89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0.0002247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0.815702087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1916308722"/>
                  </a:ext>
                </a:extLst>
              </a:tr>
              <a:tr h="151437">
                <a:tc>
                  <a:txBody>
                    <a:bodyPr/>
                    <a:lstStyle/>
                    <a:p>
                      <a:pPr algn="l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1078743070"/>
                  </a:ext>
                </a:extLst>
              </a:tr>
              <a:tr h="165205">
                <a:tc>
                  <a:txBody>
                    <a:bodyPr/>
                    <a:lstStyle/>
                    <a:p>
                      <a:pPr algn="l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total t/X</a:t>
                      </a:r>
                      <a:r>
                        <a:rPr lang="en-US" sz="1000" b="1" u="none" strike="noStrike" baseline="-25000">
                          <a:effectLst/>
                        </a:rPr>
                        <a:t>0</a:t>
                      </a:r>
                      <a:r>
                        <a:rPr lang="en-US" sz="1000" b="1" u="none" strike="noStrike">
                          <a:effectLst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1.4509291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 dirty="0">
                          <a:effectLst/>
                        </a:rPr>
                        <a:t>[%]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96" marR="4796" marT="4796" marB="0" anchor="ctr"/>
                </a:tc>
                <a:extLst>
                  <a:ext uri="{0D108BD9-81ED-4DB2-BD59-A6C34878D82A}">
                    <a16:rowId xmlns:a16="http://schemas.microsoft.com/office/drawing/2014/main" xmlns="" val="1876253760"/>
                  </a:ext>
                </a:extLst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668841"/>
              </p:ext>
            </p:extLst>
          </p:nvPr>
        </p:nvGraphicFramePr>
        <p:xfrm>
          <a:off x="6306359" y="543098"/>
          <a:ext cx="4749800" cy="381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322">
                  <a:extLst>
                    <a:ext uri="{9D8B030D-6E8A-4147-A177-3AD203B41FA5}">
                      <a16:colId xmlns:a16="http://schemas.microsoft.com/office/drawing/2014/main" xmlns="" val="3158721232"/>
                    </a:ext>
                  </a:extLst>
                </a:gridCol>
                <a:gridCol w="887813">
                  <a:extLst>
                    <a:ext uri="{9D8B030D-6E8A-4147-A177-3AD203B41FA5}">
                      <a16:colId xmlns:a16="http://schemas.microsoft.com/office/drawing/2014/main" xmlns="" val="1949930684"/>
                    </a:ext>
                  </a:extLst>
                </a:gridCol>
                <a:gridCol w="1154157">
                  <a:extLst>
                    <a:ext uri="{9D8B030D-6E8A-4147-A177-3AD203B41FA5}">
                      <a16:colId xmlns:a16="http://schemas.microsoft.com/office/drawing/2014/main" xmlns="" val="3830705528"/>
                    </a:ext>
                  </a:extLst>
                </a:gridCol>
                <a:gridCol w="675372">
                  <a:extLst>
                    <a:ext uri="{9D8B030D-6E8A-4147-A177-3AD203B41FA5}">
                      <a16:colId xmlns:a16="http://schemas.microsoft.com/office/drawing/2014/main" xmlns="" val="3983827700"/>
                    </a:ext>
                  </a:extLst>
                </a:gridCol>
                <a:gridCol w="849764">
                  <a:extLst>
                    <a:ext uri="{9D8B030D-6E8A-4147-A177-3AD203B41FA5}">
                      <a16:colId xmlns:a16="http://schemas.microsoft.com/office/drawing/2014/main" xmlns="" val="2433178569"/>
                    </a:ext>
                  </a:extLst>
                </a:gridCol>
                <a:gridCol w="675372">
                  <a:extLst>
                    <a:ext uri="{9D8B030D-6E8A-4147-A177-3AD203B41FA5}">
                      <a16:colId xmlns:a16="http://schemas.microsoft.com/office/drawing/2014/main" xmlns="" val="413116581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Layer #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Material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Thickness t [mm]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X</a:t>
                      </a:r>
                      <a:r>
                        <a:rPr lang="en-US" sz="1000" b="1" u="none" strike="noStrike" baseline="-25000">
                          <a:effectLst/>
                        </a:rPr>
                        <a:t>0</a:t>
                      </a:r>
                      <a:r>
                        <a:rPr lang="en-US" sz="1000" b="1" u="none" strike="noStrike">
                          <a:effectLst/>
                        </a:rPr>
                        <a:t> [mm]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t/X</a:t>
                      </a:r>
                      <a:r>
                        <a:rPr lang="en-US" sz="1000" b="1" u="none" strike="noStrike" baseline="-25000">
                          <a:effectLst/>
                        </a:rPr>
                        <a:t>0</a:t>
                      </a:r>
                      <a:r>
                        <a:rPr lang="en-US" sz="1000" b="1" u="none" strike="noStrike">
                          <a:effectLst/>
                        </a:rPr>
                        <a:t> [%]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0112839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Cu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0.012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14.3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0.08391608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022064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PCB(FR4)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159.3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0.62774639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7167403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Epoxy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352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0.00198864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3344552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4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PI(Kapton)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 dirty="0">
                          <a:effectLst/>
                        </a:rPr>
                        <a:t>0.125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286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0.04370629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4622596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5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Epoxy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352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0.00198864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1620744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6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Rohacell</a:t>
                      </a:r>
                      <a:endParaRPr lang="en-US" sz="1000" b="1" i="0" u="none" strike="noStrike">
                        <a:solidFill>
                          <a:srgbClr val="7030A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5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5440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0.09191176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901034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Epoxy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352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0.0019886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6409534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8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PI(Kapton)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0.125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286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0.0437063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7552497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9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Epoxy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352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0.0019886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43491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10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Rohacell</a:t>
                      </a:r>
                      <a:endParaRPr lang="en-US" sz="1000" b="1" i="0" u="none" strike="noStrike">
                        <a:solidFill>
                          <a:srgbClr val="7030A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5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5440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0.0919118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493844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Epoxy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352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0.00198864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5332797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G10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167.608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0.17898907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4679278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Epoxy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352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0.00198864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669138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14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PI(Kapton)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0.0254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286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0.0088811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3595786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15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Al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0.0002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89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>
                          <a:effectLst/>
                        </a:rPr>
                        <a:t>0.0002247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4747255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EndCap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9434764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total t/X</a:t>
                      </a:r>
                      <a:r>
                        <a:rPr lang="en-US" sz="1000" b="1" u="none" strike="noStrike" baseline="-25000">
                          <a:effectLst/>
                        </a:rPr>
                        <a:t>0</a:t>
                      </a:r>
                      <a:r>
                        <a:rPr lang="en-US" sz="1000" b="1" u="none" strike="noStrike">
                          <a:effectLst/>
                        </a:rPr>
                        <a:t>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1.1829253</a:t>
                      </a:r>
                      <a:endParaRPr lang="en-US" altLang="ko-KR" sz="10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 dirty="0">
                          <a:effectLst/>
                        </a:rPr>
                        <a:t>[%]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9550272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76540" y="5285775"/>
            <a:ext cx="45463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err="1" smtClean="0"/>
              <a:t>HoneyComb</a:t>
            </a:r>
            <a:r>
              <a:rPr lang="en-US" altLang="ko-KR" sz="1400" b="1" dirty="0" smtClean="0"/>
              <a:t> : X0 = 13830mm</a:t>
            </a:r>
          </a:p>
          <a:p>
            <a:r>
              <a:rPr lang="en-US" altLang="ko-KR" sz="1400" b="1" dirty="0" err="1" smtClean="0"/>
              <a:t>HoneyComb</a:t>
            </a:r>
            <a:r>
              <a:rPr lang="ko-KR" altLang="en-US" sz="1400" b="1" dirty="0" smtClean="0"/>
              <a:t>를 사용한 경우</a:t>
            </a:r>
            <a:endParaRPr lang="en-US" altLang="ko-KR" sz="1400" b="1" dirty="0" smtClean="0"/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Outer FC : 0.70%</a:t>
            </a:r>
          </a:p>
          <a:p>
            <a:r>
              <a:rPr lang="en-US" altLang="ko-KR" sz="1400" b="1" dirty="0"/>
              <a:t> </a:t>
            </a:r>
            <a:r>
              <a:rPr lang="en-US" altLang="ko-KR" sz="1400" b="1" dirty="0" err="1" smtClean="0"/>
              <a:t>EndCap</a:t>
            </a:r>
            <a:r>
              <a:rPr lang="en-US" altLang="ko-KR" sz="1400" b="1" dirty="0" smtClean="0"/>
              <a:t> : 1.07%</a:t>
            </a:r>
          </a:p>
          <a:p>
            <a:endParaRPr lang="en-US" altLang="ko-KR" sz="1400" b="1" dirty="0"/>
          </a:p>
          <a:p>
            <a:r>
              <a:rPr lang="en-US" altLang="ko-KR" sz="1400" b="1" dirty="0" smtClean="0"/>
              <a:t>FOPI(prototype, 10um Cu shielding) : 1.21% (&lt;2%)</a:t>
            </a:r>
          </a:p>
        </p:txBody>
      </p:sp>
    </p:spTree>
    <p:extLst>
      <p:ext uri="{BB962C8B-B14F-4D97-AF65-F5344CB8AC3E}">
        <p14:creationId xmlns:p14="http://schemas.microsoft.com/office/powerpoint/2010/main" val="181154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5938" y="537151"/>
            <a:ext cx="10515600" cy="6146281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Leakage current test</a:t>
            </a:r>
            <a:br>
              <a:rPr lang="en-US" altLang="ko-KR" sz="2000" dirty="0" smtClean="0"/>
            </a:br>
            <a:r>
              <a:rPr lang="en-US" altLang="ko-KR" sz="2000" dirty="0" smtClean="0"/>
              <a:t>- </a:t>
            </a:r>
            <a:r>
              <a:rPr lang="en-US" altLang="ko-KR" sz="2000" dirty="0" smtClean="0"/>
              <a:t>1</a:t>
            </a:r>
            <a:r>
              <a:rPr lang="ja-JP" altLang="en-US" sz="2000" dirty="0" smtClean="0"/>
              <a:t> </a:t>
            </a:r>
            <a:r>
              <a:rPr lang="en-US" altLang="ko-KR" sz="2000" dirty="0" smtClean="0"/>
              <a:t>min</a:t>
            </a:r>
            <a:r>
              <a:rPr lang="ja-JP" altLang="ja-JP" sz="2000" dirty="0"/>
              <a:t>.</a:t>
            </a:r>
            <a:r>
              <a:rPr lang="en-US" altLang="ko-KR" sz="2000" dirty="0" smtClean="0"/>
              <a:t> 500</a:t>
            </a:r>
            <a:r>
              <a:rPr lang="en-US" altLang="ko-KR" sz="2000" dirty="0" smtClean="0"/>
              <a:t> </a:t>
            </a:r>
            <a:r>
              <a:rPr lang="en-US" altLang="ko-KR" sz="2000" dirty="0" smtClean="0"/>
              <a:t>V </a:t>
            </a:r>
            <a:r>
              <a:rPr lang="en-US" altLang="ko-KR" sz="2000" dirty="0" smtClean="0"/>
              <a:t>@ </a:t>
            </a:r>
            <a:r>
              <a:rPr lang="en-US" altLang="ko-KR" sz="2000" dirty="0" smtClean="0"/>
              <a:t>M</a:t>
            </a:r>
            <a:r>
              <a:rPr lang="en-US" altLang="ja-JP" sz="2000" dirty="0" smtClean="0"/>
              <a:t>ECARO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- </a:t>
            </a:r>
            <a:r>
              <a:rPr lang="en-US" altLang="ko-KR" sz="2000" dirty="0" smtClean="0"/>
              <a:t>10</a:t>
            </a:r>
            <a:r>
              <a:rPr lang="ja-JP" altLang="en-US" sz="2000" dirty="0" smtClean="0"/>
              <a:t> </a:t>
            </a:r>
            <a:r>
              <a:rPr lang="en-US" altLang="ko-KR" sz="2000" dirty="0" smtClean="0"/>
              <a:t>min</a:t>
            </a:r>
            <a:r>
              <a:rPr lang="en-US" altLang="ja-JP" sz="2000" dirty="0" smtClean="0"/>
              <a:t>.</a:t>
            </a:r>
            <a:r>
              <a:rPr lang="en-US" altLang="ko-KR" sz="2000" dirty="0" smtClean="0"/>
              <a:t> 500</a:t>
            </a:r>
            <a:r>
              <a:rPr lang="en-US" altLang="ko-KR" sz="2000" dirty="0" smtClean="0"/>
              <a:t> </a:t>
            </a:r>
            <a:r>
              <a:rPr lang="en-US" altLang="ko-KR" sz="2000" dirty="0" smtClean="0"/>
              <a:t>V </a:t>
            </a:r>
            <a:r>
              <a:rPr lang="en-US" altLang="ko-KR" sz="2000" dirty="0" smtClean="0"/>
              <a:t>@ RISP</a:t>
            </a:r>
            <a:br>
              <a:rPr lang="en-US" altLang="ko-KR" sz="2000" dirty="0" smtClean="0"/>
            </a:br>
            <a:r>
              <a:rPr lang="en-US" altLang="ko-KR" sz="2000" dirty="0" smtClean="0"/>
              <a:t>- &lt;</a:t>
            </a:r>
            <a:r>
              <a:rPr lang="en-US" altLang="ko-KR" sz="2000" dirty="0" smtClean="0"/>
              <a:t>5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nA</a:t>
            </a:r>
            <a:r>
              <a:rPr lang="en-US" altLang="ko-KR" sz="2000" dirty="0" smtClean="0"/>
              <a:t>/</a:t>
            </a:r>
            <a:r>
              <a:rPr lang="en-US" altLang="ko-KR" sz="2000" dirty="0" smtClean="0"/>
              <a:t>100</a:t>
            </a:r>
            <a:r>
              <a:rPr lang="en-US" altLang="ko-KR" sz="2000" dirty="0" smtClean="0"/>
              <a:t> </a:t>
            </a:r>
            <a:r>
              <a:rPr lang="en-US" altLang="ko-KR" sz="2000" dirty="0" smtClean="0"/>
              <a:t>cm</a:t>
            </a:r>
            <a:r>
              <a:rPr lang="en-US" altLang="ko-KR" sz="2000" baseline="30000" dirty="0" smtClean="0"/>
              <a:t>2</a:t>
            </a:r>
            <a:r>
              <a:rPr lang="en-US" altLang="ko-KR" sz="2000" dirty="0" smtClean="0"/>
              <a:t> 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Gain curve measurement</a:t>
            </a:r>
            <a:br>
              <a:rPr lang="en-US" altLang="ko-KR" sz="2000" dirty="0" smtClean="0"/>
            </a:br>
            <a:r>
              <a:rPr lang="en-US" altLang="ko-KR" sz="2000" dirty="0" smtClean="0"/>
              <a:t>- Quadruple GEM</a:t>
            </a:r>
            <a:br>
              <a:rPr lang="en-US" altLang="ko-KR" sz="2000" dirty="0" smtClean="0"/>
            </a:br>
            <a:r>
              <a:rPr lang="en-US" altLang="ko-KR" sz="2000" dirty="0" smtClean="0"/>
              <a:t>- </a:t>
            </a:r>
            <a:r>
              <a:rPr lang="en-US" altLang="ko-KR" sz="2000" dirty="0" smtClean="0"/>
              <a:t>Fe</a:t>
            </a:r>
            <a:r>
              <a:rPr lang="en-US" altLang="ja-JP" sz="2000" dirty="0" smtClean="0"/>
              <a:t>-</a:t>
            </a:r>
            <a:r>
              <a:rPr lang="en-US" altLang="ko-KR" sz="2000" dirty="0" smtClean="0"/>
              <a:t>55 </a:t>
            </a:r>
            <a:r>
              <a:rPr lang="en-US" altLang="ko-KR" sz="2000" dirty="0" smtClean="0"/>
              <a:t>source</a:t>
            </a:r>
            <a:br>
              <a:rPr lang="en-US" altLang="ko-KR" sz="2000" dirty="0" smtClean="0"/>
            </a:br>
            <a:r>
              <a:rPr lang="en-US" altLang="ko-KR" sz="2000" dirty="0" smtClean="0"/>
              <a:t>- </a:t>
            </a:r>
            <a:r>
              <a:rPr lang="en-US" altLang="ko-KR" sz="2000" dirty="0" smtClean="0">
                <a:latin typeface="Symbol" panose="05050102010706020507" pitchFamily="18" charset="2"/>
              </a:rPr>
              <a:t>D</a:t>
            </a:r>
            <a:r>
              <a:rPr lang="en-US" altLang="ko-KR" sz="2000" dirty="0" smtClean="0"/>
              <a:t>V</a:t>
            </a:r>
            <a:r>
              <a:rPr lang="en-US" altLang="ko-KR" sz="2000" baseline="-25000" dirty="0" smtClean="0"/>
              <a:t>GEM</a:t>
            </a:r>
            <a:r>
              <a:rPr lang="en-US" altLang="ko-KR" sz="2000" dirty="0" smtClean="0"/>
              <a:t> : 350V ~ 380V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Gain uniformity</a:t>
            </a:r>
            <a:br>
              <a:rPr lang="en-US" altLang="ko-KR" sz="2000" dirty="0" smtClean="0"/>
            </a:br>
            <a:r>
              <a:rPr lang="en-US" altLang="ko-KR" sz="2000" dirty="0" smtClean="0"/>
              <a:t>- </a:t>
            </a:r>
            <a:r>
              <a:rPr lang="en-US" altLang="ko-KR" sz="2000" dirty="0" smtClean="0"/>
              <a:t>Fe</a:t>
            </a:r>
            <a:r>
              <a:rPr lang="en-US" altLang="ja-JP" sz="2000" dirty="0" smtClean="0"/>
              <a:t>-</a:t>
            </a:r>
            <a:r>
              <a:rPr lang="en-US" altLang="ko-KR" sz="2000" dirty="0" smtClean="0"/>
              <a:t>55 </a:t>
            </a:r>
            <a:r>
              <a:rPr lang="en-US" altLang="ko-KR" sz="2000" dirty="0" smtClean="0"/>
              <a:t>source</a:t>
            </a:r>
            <a:br>
              <a:rPr lang="en-US" altLang="ko-KR" sz="2000" dirty="0" smtClean="0"/>
            </a:br>
            <a:r>
              <a:rPr lang="en-US" altLang="ko-KR" sz="2000" dirty="0" smtClean="0"/>
              <a:t>- 28 </a:t>
            </a:r>
            <a:r>
              <a:rPr lang="en-US" altLang="ko-KR" sz="2000" dirty="0" smtClean="0"/>
              <a:t>position</a:t>
            </a:r>
            <a:r>
              <a:rPr lang="en-US" altLang="ja-JP" sz="2000" dirty="0" smtClean="0"/>
              <a:t>s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- </a:t>
            </a:r>
            <a:r>
              <a:rPr lang="en-US" altLang="ko-KR" sz="2000" dirty="0">
                <a:latin typeface="Symbol" panose="05050102010706020507" pitchFamily="18" charset="2"/>
              </a:rPr>
              <a:t>D</a:t>
            </a:r>
            <a:r>
              <a:rPr lang="en-US" altLang="ko-KR" sz="2000" dirty="0"/>
              <a:t>V</a:t>
            </a:r>
            <a:r>
              <a:rPr lang="en-US" altLang="ko-KR" sz="2000" baseline="-25000" dirty="0"/>
              <a:t>GEM</a:t>
            </a:r>
            <a:r>
              <a:rPr lang="en-US" altLang="ko-KR" sz="2000" dirty="0"/>
              <a:t> : </a:t>
            </a:r>
            <a:r>
              <a:rPr lang="en-US" altLang="ko-KR" sz="2000" dirty="0" smtClean="0"/>
              <a:t>360</a:t>
            </a:r>
            <a:r>
              <a:rPr lang="en-US" altLang="ko-KR" sz="2000" dirty="0" smtClean="0"/>
              <a:t> </a:t>
            </a:r>
            <a:r>
              <a:rPr lang="en-US" altLang="ko-KR" sz="2000" dirty="0" smtClean="0"/>
              <a:t>V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Long term stability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Laser test</a:t>
            </a:r>
            <a:endParaRPr lang="ko-KR" alt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0B9035-9086-4B7D-9764-4F1E4C4460FE}"/>
              </a:ext>
            </a:extLst>
          </p:cNvPr>
          <p:cNvSpPr txBox="1"/>
          <p:nvPr/>
        </p:nvSpPr>
        <p:spPr>
          <a:xfrm>
            <a:off x="0" y="0"/>
            <a:ext cx="35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LAMPS TPC </a:t>
            </a:r>
            <a:r>
              <a:rPr lang="en-US" altLang="ko-KR" b="1" dirty="0" smtClean="0"/>
              <a:t>– GEM test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04868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0B9035-9086-4B7D-9764-4F1E4C4460FE}"/>
              </a:ext>
            </a:extLst>
          </p:cNvPr>
          <p:cNvSpPr txBox="1"/>
          <p:nvPr/>
        </p:nvSpPr>
        <p:spPr>
          <a:xfrm>
            <a:off x="0" y="0"/>
            <a:ext cx="355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LAMPS TPC - GEM</a:t>
            </a:r>
            <a:endParaRPr lang="ko-KR" altLang="en-US" b="1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4ACCB4AD-B8D2-4D0E-A426-B6E140E2F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9" y="298309"/>
            <a:ext cx="7538974" cy="464323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3A430439-54F8-4E53-B201-207AE0D91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622" y="108150"/>
            <a:ext cx="4135054" cy="281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C20DCC7D-B64E-4D6E-B0F2-68DD45D2F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98" y="3053918"/>
            <a:ext cx="3933702" cy="380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5900760E-C66D-4273-8350-2D7B260A6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3288" y="907382"/>
            <a:ext cx="4566788" cy="342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2409" y="5385527"/>
            <a:ext cx="47349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Total # of GEM : </a:t>
            </a:r>
            <a:r>
              <a:rPr lang="en-US" altLang="ko-KR" sz="1400" b="1" dirty="0" smtClean="0"/>
              <a:t>64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Required # of GEM : 32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Segment</a:t>
            </a:r>
            <a:r>
              <a:rPr lang="en-US" altLang="ko-KR" sz="1400" b="1" dirty="0" smtClean="0"/>
              <a:t>ation</a:t>
            </a:r>
            <a:r>
              <a:rPr lang="en-US" altLang="ko-KR" sz="1400" b="1" dirty="0" smtClean="0"/>
              <a:t>: </a:t>
            </a:r>
            <a:r>
              <a:rPr lang="en-US" altLang="ko-KR" sz="1400" b="1" dirty="0" smtClean="0"/>
              <a:t>10 </a:t>
            </a:r>
            <a:r>
              <a:rPr lang="en-US" altLang="ko-KR" sz="1400" b="1" dirty="0" smtClean="0"/>
              <a:t>sector</a:t>
            </a:r>
            <a:r>
              <a:rPr lang="en-US" altLang="ko-KR" sz="1400" b="1" dirty="0" smtClean="0"/>
              <a:t>,</a:t>
            </a:r>
            <a:r>
              <a:rPr lang="en-US" altLang="ko-KR" sz="1400" b="1" dirty="0" smtClean="0"/>
              <a:t> 100</a:t>
            </a:r>
            <a:r>
              <a:rPr lang="en-US" altLang="ko-KR" sz="1400" b="1" dirty="0" smtClean="0"/>
              <a:t> </a:t>
            </a:r>
            <a:r>
              <a:rPr lang="en-US" altLang="ko-KR" sz="1400" b="1" dirty="0" smtClean="0"/>
              <a:t>cm</a:t>
            </a:r>
            <a:r>
              <a:rPr lang="en-US" altLang="ko-KR" sz="1400" b="1" baseline="30000" dirty="0" smtClean="0"/>
              <a:t>2</a:t>
            </a:r>
            <a:r>
              <a:rPr lang="en-US" altLang="ko-KR" sz="1400" b="1" dirty="0" smtClean="0"/>
              <a:t> </a:t>
            </a:r>
            <a:r>
              <a:rPr lang="en-US" altLang="ko-KR" sz="1400" b="1" dirty="0" smtClean="0"/>
              <a:t>each </a:t>
            </a:r>
            <a:r>
              <a:rPr lang="en-US" altLang="ko-KR" sz="1400" b="1" dirty="0" smtClean="0"/>
              <a:t>area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70</a:t>
            </a:r>
            <a:r>
              <a:rPr lang="ja-JP" altLang="en-US" sz="1400" b="1" dirty="0" smtClean="0"/>
              <a:t> </a:t>
            </a:r>
            <a:r>
              <a:rPr lang="en-US" altLang="ja-JP" sz="1400" b="1" dirty="0" smtClean="0">
                <a:latin typeface="Symbol" charset="2"/>
                <a:cs typeface="Symbol" charset="2"/>
              </a:rPr>
              <a:t>m</a:t>
            </a:r>
            <a:r>
              <a:rPr lang="en-US" altLang="ko-KR" sz="1400" b="1" dirty="0" smtClean="0"/>
              <a:t>m</a:t>
            </a:r>
            <a:r>
              <a:rPr lang="en-US" altLang="ko-KR" sz="1400" b="1" dirty="0" smtClean="0"/>
              <a:t>(outer hole)</a:t>
            </a:r>
            <a:r>
              <a:rPr lang="en-US" altLang="ko-KR" sz="1400" b="1" dirty="0" smtClean="0"/>
              <a:t> </a:t>
            </a:r>
            <a:r>
              <a:rPr lang="en-US" altLang="ko-KR" sz="1400" b="1" dirty="0" smtClean="0"/>
              <a:t>– </a:t>
            </a:r>
            <a:r>
              <a:rPr lang="en-US" altLang="ko-KR" sz="1400" b="1" dirty="0" smtClean="0"/>
              <a:t>50</a:t>
            </a:r>
            <a:r>
              <a:rPr lang="ja-JP" altLang="en-US" sz="1400" b="1" dirty="0" smtClean="0"/>
              <a:t> </a:t>
            </a:r>
            <a:r>
              <a:rPr lang="en-US" altLang="ja-JP" sz="1400" b="1" dirty="0" smtClean="0">
                <a:latin typeface="Symbol" charset="2"/>
                <a:cs typeface="Symbol" charset="2"/>
              </a:rPr>
              <a:t>m</a:t>
            </a:r>
            <a:r>
              <a:rPr lang="en-US" altLang="ko-KR" sz="1400" b="1" dirty="0" smtClean="0"/>
              <a:t>m</a:t>
            </a:r>
            <a:r>
              <a:rPr lang="en-US" altLang="ko-KR" sz="1400" b="1" dirty="0" smtClean="0"/>
              <a:t>(inner hole)</a:t>
            </a:r>
            <a:r>
              <a:rPr lang="en-US" altLang="ko-KR" sz="1400" b="1" dirty="0" smtClean="0"/>
              <a:t> </a:t>
            </a:r>
            <a:r>
              <a:rPr lang="en-US" altLang="ko-KR" sz="1400" b="1" dirty="0" smtClean="0"/>
              <a:t>– </a:t>
            </a:r>
            <a:r>
              <a:rPr lang="en-US" altLang="ko-KR" sz="1400" b="1" dirty="0" smtClean="0"/>
              <a:t>140</a:t>
            </a:r>
            <a:r>
              <a:rPr lang="ja-JP" altLang="en-US" sz="1400" b="1" dirty="0" smtClean="0"/>
              <a:t> </a:t>
            </a:r>
            <a:r>
              <a:rPr lang="en-US" altLang="ja-JP" sz="1400" b="1" dirty="0" smtClean="0">
                <a:latin typeface="Symbol" charset="2"/>
                <a:cs typeface="Symbol" charset="2"/>
              </a:rPr>
              <a:t>m</a:t>
            </a:r>
            <a:r>
              <a:rPr lang="en-US" altLang="ko-KR" sz="1400" b="1" dirty="0" smtClean="0"/>
              <a:t>m</a:t>
            </a:r>
            <a:r>
              <a:rPr lang="en-US" altLang="ko-KR" sz="1400" b="1" dirty="0" smtClean="0"/>
              <a:t>(pitch)</a:t>
            </a:r>
            <a:endParaRPr lang="en-US" altLang="ko-KR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57431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685</Words>
  <Application>Microsoft Macintosh PowerPoint</Application>
  <PresentationFormat>Custom</PresentationFormat>
  <Paragraphs>323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테마</vt:lpstr>
      <vt:lpstr>Current Status of LAMPS TPC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Status of LAMPS TPC</dc:title>
  <dc:creator>BHChoi</dc:creator>
  <cp:lastModifiedBy>CheongSoo Lee</cp:lastModifiedBy>
  <cp:revision>28</cp:revision>
  <dcterms:created xsi:type="dcterms:W3CDTF">2020-08-07T02:09:35Z</dcterms:created>
  <dcterms:modified xsi:type="dcterms:W3CDTF">2020-08-13T04:32:00Z</dcterms:modified>
</cp:coreProperties>
</file>