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9" r:id="rId4"/>
    <p:sldId id="260" r:id="rId5"/>
    <p:sldId id="265" r:id="rId6"/>
    <p:sldId id="258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DD11E-7462-4EB8-B0F4-55DEE97EC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074" y="1122363"/>
            <a:ext cx="8581852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A282B-1DBE-459E-ACBB-D7960727F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074" y="3904788"/>
            <a:ext cx="8581852" cy="10931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34CF1-9957-4095-9452-A1CE4341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EC47D-E032-4AF6-9B98-F88D1566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4890E-60B6-4F15-AA2A-68932CAA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2029B5-C1E2-4C12-83A9-AE80CF2414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05" y="5392737"/>
            <a:ext cx="1592090" cy="685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0EFB6A-BBDD-4831-BC3E-E9D790944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30" y="5392737"/>
            <a:ext cx="1877439" cy="6858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5725188-D150-4504-B9C9-610C03630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7947" y="5363861"/>
            <a:ext cx="68810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52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68A6-7862-474F-A651-0C56AD12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A73A9-9C95-4D2D-AAEC-D45D55D2B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79C2-B44B-4242-8262-091FFA22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ADF48-4595-4684-B380-6CF94673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6962-7BB8-4FC7-A1B6-E1F1A57B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2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061E3E-9BD3-416C-9AD8-28008C088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231925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199CA5-6B73-46A5-B828-8F9AF54BE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81074" y="365125"/>
            <a:ext cx="6148301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61A5C-6428-4A2D-957B-7D0F8690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917BD-63F4-4CD6-AB6A-12278CA8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59017-E60D-490C-9E81-F7235068F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2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1264-67BF-4BBC-99E2-2DD2B625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5A6F-2583-4F6B-A6FA-B6F60E4C7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BF175-F18D-42BC-A054-41528411C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C3CBA-2551-4E87-B040-64E3626D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31536-65CC-4A1A-A63C-8F0FC60C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7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AB986-8DFD-4D01-BEDF-9508B3DC4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1709739"/>
            <a:ext cx="8581852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150B7-B38B-475E-908D-CBF4152C9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4" y="4589464"/>
            <a:ext cx="8581852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2CA69-4D5E-49F8-AEF0-BBAD2EA8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0DA6B-B09C-4125-9E21-05FAFA44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AC9A1-B634-44D2-B17D-B58FF104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9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73D9-91CC-4D42-9C6C-FEEDEC7D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53C82-9629-48FE-A19A-E8527D42E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1074" y="1110414"/>
            <a:ext cx="4233776" cy="50665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385FB-AAD3-49B8-ADB5-C5D07D479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110414"/>
            <a:ext cx="4233776" cy="50665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6AFCE-2C0D-401A-BDC3-EBD766CA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10D26-ADF3-4328-BDEC-963C5B8D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955CC-A616-4071-9276-C57EE347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8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C3FA7-D392-4223-960C-AF0955429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5" y="1097714"/>
            <a:ext cx="42171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4E329-4390-4F0C-A69D-D39F83956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1074" y="2088314"/>
            <a:ext cx="4217108" cy="41013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288D67-1CF1-4DC1-9BBB-322DDA37D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5190" y="1097714"/>
            <a:ext cx="42171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18EDA-6553-4D2C-9372-2ABA2F4DF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8314"/>
            <a:ext cx="4213148" cy="41013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4641-85DD-4582-B78D-901ABACD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024FA9-B0A9-4FED-BB97-DAC26A7A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95EED8-58CF-479E-AF6D-017DF544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2D2614-AC83-45A7-B597-46457CD70357}"/>
              </a:ext>
            </a:extLst>
          </p:cNvPr>
          <p:cNvSpPr txBox="1">
            <a:spLocks/>
          </p:cNvSpPr>
          <p:nvPr/>
        </p:nvSpPr>
        <p:spPr>
          <a:xfrm>
            <a:off x="281074" y="257061"/>
            <a:ext cx="8581852" cy="673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A58BA-976C-46D9-9D4B-BB51B5E55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5B98B-CB5D-48E1-9129-35D58634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3FFA8-C006-4568-9E40-607C66DC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319E2-7FD9-40F8-B0C1-FDFEB51C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0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05CE03-DE7F-4FEC-86F0-AC40566A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778B4-CF42-4A39-B923-73A33274B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CD8FA-55E1-4411-AB2B-6975E6F3A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5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ADEAB-1C7F-4C35-88A3-90634D354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457200"/>
            <a:ext cx="329794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BAF76-7FE2-4658-9178-F1535A503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0" y="457200"/>
            <a:ext cx="4975535" cy="55196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EB5CD-EA91-41E1-8D90-24E11B39F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1074" y="2057399"/>
            <a:ext cx="3297945" cy="39194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93891-7A30-40DD-99FF-80B3ED6E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43B84-08C0-400F-A8C9-3FDE6B9D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92468-DAF2-4876-8EA6-6DA04D0A0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3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A9DB-E960-4005-A99D-0E654235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14CEB5-665E-44EF-A7B4-D9E77DFD4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0" y="457200"/>
            <a:ext cx="4975535" cy="561940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E61F3-3D55-4016-9D09-9305D71DC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1920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5C3A-0BF0-44B0-B1A5-232218DB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1CE5-E590-4AB6-9ACA-0FF001788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E8ED1-AE7D-4D3A-ABFB-C57BCB9EA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7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28028-5D48-451F-A8B0-C97112883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257061"/>
            <a:ext cx="8581852" cy="673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25F3C-7AC0-4F6F-9F89-6AC10B092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4" y="1205345"/>
            <a:ext cx="8581852" cy="497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C905F-DCB5-4C2D-8E7C-34F5D78C1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1074" y="6356351"/>
            <a:ext cx="24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490B-BCAA-48E3-910A-89CA0D763955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46370-BB43-4797-9C46-4D4224E49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5A46D-B66A-4B4B-B0E9-A01020806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4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6060-421B-4DF5-BF99-69F79561B0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Current status of</a:t>
            </a:r>
            <a:br>
              <a:rPr lang="en-US" altLang="ko-KR" dirty="0"/>
            </a:br>
            <a:r>
              <a:rPr lang="en-US" altLang="ko-KR" dirty="0"/>
              <a:t> LAMPS neutron detector</a:t>
            </a:r>
            <a:br>
              <a:rPr lang="en-US" altLang="ko-KR" dirty="0"/>
            </a:br>
            <a:r>
              <a:rPr lang="en-US" altLang="ko-KR" dirty="0"/>
              <a:t>cosmic ray data analysis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37F5B-AE86-4334-B920-7C9908B182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Lee Jong-won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1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519F7-E811-4CD9-885D-9FA08571B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Analysis 25 run ( 100 </a:t>
            </a:r>
            <a:r>
              <a:rPr lang="en-US" altLang="ko-KR" dirty="0" err="1"/>
              <a:t>hr</a:t>
            </a:r>
            <a:r>
              <a:rPr lang="en-US" altLang="ko-KR" dirty="0"/>
              <a:t> ) data with tight cut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B7BC3-5AD0-46EB-BC2E-A69F64D84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074" y="2591492"/>
            <a:ext cx="8581852" cy="1675015"/>
          </a:xfrm>
        </p:spPr>
        <p:txBody>
          <a:bodyPr/>
          <a:lstStyle/>
          <a:p>
            <a:r>
              <a:rPr lang="en-US" altLang="ko-KR" dirty="0"/>
              <a:t>Cut condition</a:t>
            </a:r>
          </a:p>
          <a:p>
            <a:pPr lvl="1"/>
            <a:r>
              <a:rPr lang="en-US" altLang="ko-KR" dirty="0"/>
              <a:t>P1-5 had single hit.</a:t>
            </a:r>
          </a:p>
          <a:p>
            <a:pPr lvl="1"/>
            <a:r>
              <a:rPr lang="en-US" altLang="ko-KR" dirty="0"/>
              <a:t>Dep. E on P2-4 &gt; 15 MeV</a:t>
            </a:r>
          </a:p>
          <a:p>
            <a:pPr lvl="1"/>
            <a:r>
              <a:rPr lang="en-US" altLang="ko-KR" dirty="0"/>
              <a:t>Abs( </a:t>
            </a:r>
            <a:r>
              <a:rPr lang="en-US" altLang="ko-KR" dirty="0" err="1"/>
              <a:t>x,y</a:t>
            </a:r>
            <a:r>
              <a:rPr lang="en-US" altLang="ko-KR" dirty="0"/>
              <a:t> ) &lt; 0.9 (fiducial cut)</a:t>
            </a:r>
          </a:p>
          <a:p>
            <a:pPr lvl="1"/>
            <a:r>
              <a:rPr lang="en-US" altLang="ko-KR" dirty="0"/>
              <a:t>Hit position on P3 is on the track ( distance &lt; 5 cm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58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2AF55D6-4901-4A6E-8ED3-9C8A24EF2A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" y="153352"/>
            <a:ext cx="4320000" cy="3130588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7C2F0E-22A4-41A5-B0BF-2CAE9B91E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074" y="153352"/>
            <a:ext cx="4320000" cy="31305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868D026-A35D-45D3-98CB-13E9ECB258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" y="3283940"/>
            <a:ext cx="4320000" cy="313058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C3CFE12-B63B-4BB0-8FA7-D74D5348F558}"/>
              </a:ext>
            </a:extLst>
          </p:cNvPr>
          <p:cNvSpPr txBox="1"/>
          <p:nvPr/>
        </p:nvSpPr>
        <p:spPr>
          <a:xfrm>
            <a:off x="1050437" y="74140"/>
            <a:ext cx="27812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Dep. E on P1 vs beta(p1-p5)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BA9BEA-B724-47F5-A35C-19DD4D6FD1EA}"/>
              </a:ext>
            </a:extLst>
          </p:cNvPr>
          <p:cNvSpPr txBox="1"/>
          <p:nvPr/>
        </p:nvSpPr>
        <p:spPr>
          <a:xfrm>
            <a:off x="1050437" y="3204728"/>
            <a:ext cx="27812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Dep. E on P0 vs beta(p1-p5)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4C1AAC-D6DB-4E46-9D32-13EF041323EC}"/>
              </a:ext>
            </a:extLst>
          </p:cNvPr>
          <p:cNvSpPr txBox="1"/>
          <p:nvPr/>
        </p:nvSpPr>
        <p:spPr>
          <a:xfrm>
            <a:off x="5454797" y="74140"/>
            <a:ext cx="27812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Dep. E on P5 vs beta(p1-p5)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38C758-6D20-4017-9031-745ACF1DB99D}"/>
              </a:ext>
            </a:extLst>
          </p:cNvPr>
          <p:cNvSpPr txBox="1"/>
          <p:nvPr/>
        </p:nvSpPr>
        <p:spPr>
          <a:xfrm>
            <a:off x="753952" y="1751304"/>
            <a:ext cx="1904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Two slow particles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5AC198E-B507-4C12-9098-E7B2CC032E1E}"/>
              </a:ext>
            </a:extLst>
          </p:cNvPr>
          <p:cNvCxnSpPr>
            <a:cxnSpLocks/>
          </p:cNvCxnSpPr>
          <p:nvPr/>
        </p:nvCxnSpPr>
        <p:spPr>
          <a:xfrm>
            <a:off x="1790700" y="2118360"/>
            <a:ext cx="967740" cy="373380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2B5C7C-8A41-4887-992E-E9170DC87F78}"/>
              </a:ext>
            </a:extLst>
          </p:cNvPr>
          <p:cNvCxnSpPr>
            <a:cxnSpLocks/>
          </p:cNvCxnSpPr>
          <p:nvPr/>
        </p:nvCxnSpPr>
        <p:spPr>
          <a:xfrm>
            <a:off x="1790700" y="2117996"/>
            <a:ext cx="1104900" cy="633776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AFFE7F7-9B7B-431B-B05A-1971DF1EA5E2}"/>
              </a:ext>
            </a:extLst>
          </p:cNvPr>
          <p:cNvSpPr txBox="1"/>
          <p:nvPr/>
        </p:nvSpPr>
        <p:spPr>
          <a:xfrm>
            <a:off x="885879" y="4526068"/>
            <a:ext cx="1640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No particles </a:t>
            </a:r>
          </a:p>
          <a:p>
            <a:r>
              <a:rPr lang="en-US" altLang="ko-KR" dirty="0"/>
              <a:t>with beta &lt; 0.5 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56BB940-ED19-4683-B117-33E8F7C5EF92}"/>
              </a:ext>
            </a:extLst>
          </p:cNvPr>
          <p:cNvSpPr txBox="1"/>
          <p:nvPr/>
        </p:nvSpPr>
        <p:spPr>
          <a:xfrm>
            <a:off x="5120169" y="1748664"/>
            <a:ext cx="1005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Two tails</a:t>
            </a:r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BEFAF13-83AE-4E42-91B9-9D1C43FD7B9B}"/>
              </a:ext>
            </a:extLst>
          </p:cNvPr>
          <p:cNvCxnSpPr>
            <a:cxnSpLocks/>
          </p:cNvCxnSpPr>
          <p:nvPr/>
        </p:nvCxnSpPr>
        <p:spPr>
          <a:xfrm>
            <a:off x="5891258" y="2057596"/>
            <a:ext cx="967740" cy="373380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90A758C-37AD-437D-93BB-65CCC0EEFA9C}"/>
              </a:ext>
            </a:extLst>
          </p:cNvPr>
          <p:cNvCxnSpPr>
            <a:cxnSpLocks/>
          </p:cNvCxnSpPr>
          <p:nvPr/>
        </p:nvCxnSpPr>
        <p:spPr>
          <a:xfrm>
            <a:off x="5891258" y="2057232"/>
            <a:ext cx="1104900" cy="633776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10F68B4-6873-46AB-8F95-0FE98BB766F9}"/>
              </a:ext>
            </a:extLst>
          </p:cNvPr>
          <p:cNvSpPr txBox="1"/>
          <p:nvPr/>
        </p:nvSpPr>
        <p:spPr>
          <a:xfrm>
            <a:off x="4899660" y="3423188"/>
            <a:ext cx="38176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dirty="0"/>
              <a:t>There were two peak-like structure.</a:t>
            </a:r>
          </a:p>
          <a:p>
            <a:pPr marL="342900" indent="-342900">
              <a:buAutoNum type="arabicPeriod"/>
            </a:pPr>
            <a:r>
              <a:rPr lang="en-US" altLang="ko-KR" dirty="0"/>
              <a:t>No particle found under beta &lt; 0.5( particle was stopped at p1 )</a:t>
            </a:r>
          </a:p>
          <a:p>
            <a:pPr marL="342900" indent="-342900">
              <a:buAutoNum type="arabicPeriod"/>
            </a:pPr>
            <a:r>
              <a:rPr lang="en-US" altLang="ko-KR" dirty="0"/>
              <a:t>Two tails</a:t>
            </a:r>
          </a:p>
          <a:p>
            <a:pPr marL="800100" lvl="1" indent="-342900">
              <a:buAutoNum type="arabicPeriod"/>
            </a:pPr>
            <a:r>
              <a:rPr lang="en-US" altLang="ko-KR" dirty="0"/>
              <a:t>Slow particle with high energy loss(kaon??)</a:t>
            </a:r>
          </a:p>
          <a:p>
            <a:pPr marL="800100" lvl="1" indent="-342900">
              <a:buAutoNum type="arabicPeriod"/>
            </a:pPr>
            <a:r>
              <a:rPr lang="en-US" altLang="ko-KR" dirty="0"/>
              <a:t>Fast particle with MIP energy loss (pion, muon)</a:t>
            </a:r>
          </a:p>
          <a:p>
            <a:r>
              <a:rPr lang="en-US" altLang="ko-KR" dirty="0"/>
              <a:t>Check with </a:t>
            </a:r>
            <a:r>
              <a:rPr lang="en-US" altLang="ko-KR" dirty="0" err="1"/>
              <a:t>bethe-bloch</a:t>
            </a:r>
            <a:r>
              <a:rPr lang="en-US" altLang="ko-KR" dirty="0"/>
              <a:t> equation</a:t>
            </a:r>
          </a:p>
          <a:p>
            <a:pPr marL="342900" indent="-342900">
              <a:buAutoNum type="arabicPeriod"/>
            </a:pPr>
            <a:endParaRPr lang="en-US" altLang="ko-KR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E55ED31-875F-43C2-8ACE-1D3ADD7D0BCD}"/>
              </a:ext>
            </a:extLst>
          </p:cNvPr>
          <p:cNvSpPr/>
          <p:nvPr/>
        </p:nvSpPr>
        <p:spPr>
          <a:xfrm rot="547773">
            <a:off x="2632718" y="1720374"/>
            <a:ext cx="248148" cy="13581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908D013-6466-4F53-A528-C40BCE1DAA00}"/>
              </a:ext>
            </a:extLst>
          </p:cNvPr>
          <p:cNvSpPr/>
          <p:nvPr/>
        </p:nvSpPr>
        <p:spPr>
          <a:xfrm rot="547773">
            <a:off x="6958714" y="2158828"/>
            <a:ext cx="239454" cy="4957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6E07807-45CA-4567-A876-BE44E949FD43}"/>
              </a:ext>
            </a:extLst>
          </p:cNvPr>
          <p:cNvSpPr/>
          <p:nvPr/>
        </p:nvSpPr>
        <p:spPr>
          <a:xfrm rot="547773">
            <a:off x="2847405" y="2538649"/>
            <a:ext cx="239454" cy="495747"/>
          </a:xfrm>
          <a:prstGeom prst="ellipse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E2C990F-1187-4383-8AA1-EAB4D8E7AFCB}"/>
              </a:ext>
            </a:extLst>
          </p:cNvPr>
          <p:cNvSpPr/>
          <p:nvPr/>
        </p:nvSpPr>
        <p:spPr>
          <a:xfrm rot="547773">
            <a:off x="7114593" y="2602443"/>
            <a:ext cx="260360" cy="254835"/>
          </a:xfrm>
          <a:prstGeom prst="ellipse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16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74512B8-1459-4F37-85B7-1C26B6EFC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76" y="482917"/>
            <a:ext cx="8676648" cy="589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033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B24EA-5D6C-4670-AACC-2320FC5A9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Upgoing particle…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234C5F-0215-4514-9DDD-80AB58F2A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27" y="1095374"/>
            <a:ext cx="8260946" cy="560986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2036C2-99BD-4E73-8214-F52540D8AD69}"/>
              </a:ext>
            </a:extLst>
          </p:cNvPr>
          <p:cNvSpPr txBox="1"/>
          <p:nvPr/>
        </p:nvSpPr>
        <p:spPr>
          <a:xfrm>
            <a:off x="3088888" y="6335911"/>
            <a:ext cx="1089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23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8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12A1F-A471-4A29-8CB3-7334925CA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Cosmic ray data taking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E557A-D027-476C-B61E-AE0C262AB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074" y="1911286"/>
            <a:ext cx="4290926" cy="4032307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Feb. 17</a:t>
            </a:r>
            <a:r>
              <a:rPr lang="en-US" altLang="ko-KR" baseline="30000" dirty="0"/>
              <a:t>th</a:t>
            </a:r>
            <a:r>
              <a:rPr lang="en-US" altLang="ko-KR" dirty="0"/>
              <a:t> – Mar. 30</a:t>
            </a:r>
            <a:r>
              <a:rPr lang="en-US" altLang="ko-KR" baseline="30000" dirty="0"/>
              <a:t>th</a:t>
            </a:r>
          </a:p>
          <a:p>
            <a:r>
              <a:rPr lang="en-US" altLang="ko-KR" dirty="0"/>
              <a:t>Total data size : 8.1TB</a:t>
            </a:r>
          </a:p>
          <a:p>
            <a:r>
              <a:rPr lang="en-US" altLang="ko-KR" dirty="0"/>
              <a:t>Run number : 401 – 567, 1 run/4 </a:t>
            </a:r>
            <a:r>
              <a:rPr lang="en-US" altLang="ko-KR" dirty="0" err="1"/>
              <a:t>hr</a:t>
            </a:r>
            <a:endParaRPr lang="en-US" altLang="ko-KR" dirty="0"/>
          </a:p>
          <a:p>
            <a:r>
              <a:rPr lang="en-US" altLang="ko-KR" dirty="0"/>
              <a:t>Total data taking duration : 665 </a:t>
            </a:r>
            <a:r>
              <a:rPr lang="en-US" altLang="ko-KR" dirty="0" err="1"/>
              <a:t>hr</a:t>
            </a:r>
            <a:endParaRPr lang="en-US" altLang="ko-KR" dirty="0"/>
          </a:p>
          <a:p>
            <a:r>
              <a:rPr lang="en-US" altLang="ko-KR" dirty="0"/>
              <a:t>Using 3 layers of neutron detector</a:t>
            </a:r>
          </a:p>
          <a:p>
            <a:r>
              <a:rPr lang="en-US" altLang="ko-KR" dirty="0"/>
              <a:t>Avg 4 kHz Trigger rate. </a:t>
            </a:r>
          </a:p>
          <a:p>
            <a:r>
              <a:rPr lang="en-US" altLang="ko-KR" dirty="0"/>
              <a:t>Dep E of MIP is 20 MeV. </a:t>
            </a:r>
          </a:p>
          <a:p>
            <a:r>
              <a:rPr lang="en-US" altLang="ko-KR" dirty="0"/>
              <a:t>20 MeV = 500mV( = 1000 count )</a:t>
            </a:r>
          </a:p>
          <a:p>
            <a:r>
              <a:rPr lang="en-US" altLang="ko-KR" dirty="0"/>
              <a:t>Energy calibration is done with Charge of signals.</a:t>
            </a:r>
          </a:p>
          <a:p>
            <a:r>
              <a:rPr lang="en-US" altLang="ko-KR" dirty="0"/>
              <a:t>Timing calibration is done with vertically penetrated events.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D0A49E3-4102-4C66-AA33-03339055BBD0}"/>
              </a:ext>
            </a:extLst>
          </p:cNvPr>
          <p:cNvGrpSpPr/>
          <p:nvPr/>
        </p:nvGrpSpPr>
        <p:grpSpPr>
          <a:xfrm>
            <a:off x="4810841" y="1803517"/>
            <a:ext cx="3077736" cy="3304476"/>
            <a:chOff x="5263376" y="1115122"/>
            <a:chExt cx="3077736" cy="33044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EC94509-EFAA-4952-991D-1BFD5DB7D8D7}"/>
                </a:ext>
              </a:extLst>
            </p:cNvPr>
            <p:cNvSpPr/>
            <p:nvPr/>
          </p:nvSpPr>
          <p:spPr>
            <a:xfrm>
              <a:off x="5263376" y="136044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P5</a:t>
              </a:r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37DA6A-65F3-41ED-8C89-4A2C7E1E8F23}"/>
                </a:ext>
              </a:extLst>
            </p:cNvPr>
            <p:cNvSpPr/>
            <p:nvPr/>
          </p:nvSpPr>
          <p:spPr>
            <a:xfrm>
              <a:off x="5263376" y="161320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P4</a:t>
              </a:r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5D7A314-5C7F-4AF1-98F3-78CCD2AFAEF1}"/>
                </a:ext>
              </a:extLst>
            </p:cNvPr>
            <p:cNvSpPr/>
            <p:nvPr/>
          </p:nvSpPr>
          <p:spPr>
            <a:xfrm>
              <a:off x="5263376" y="265027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P3</a:t>
              </a:r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51B35-6A1B-43EE-BB2B-BD548E98B453}"/>
                </a:ext>
              </a:extLst>
            </p:cNvPr>
            <p:cNvSpPr/>
            <p:nvPr/>
          </p:nvSpPr>
          <p:spPr>
            <a:xfrm>
              <a:off x="5263376" y="290303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P2</a:t>
              </a:r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485E2ED-6059-4540-895A-A5AF93423914}"/>
                </a:ext>
              </a:extLst>
            </p:cNvPr>
            <p:cNvSpPr/>
            <p:nvPr/>
          </p:nvSpPr>
          <p:spPr>
            <a:xfrm>
              <a:off x="5263376" y="393266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C0622C-6CBE-4BE1-ADAD-A955A8CB6B6B}"/>
                </a:ext>
              </a:extLst>
            </p:cNvPr>
            <p:cNvSpPr/>
            <p:nvPr/>
          </p:nvSpPr>
          <p:spPr>
            <a:xfrm>
              <a:off x="5263376" y="418542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P0</a:t>
              </a:r>
              <a:endParaRPr lang="en-US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122D984-221E-41CE-B575-5D64F9173A81}"/>
                </a:ext>
              </a:extLst>
            </p:cNvPr>
            <p:cNvCxnSpPr>
              <a:cxnSpLocks/>
            </p:cNvCxnSpPr>
            <p:nvPr/>
          </p:nvCxnSpPr>
          <p:spPr>
            <a:xfrm>
              <a:off x="6133171" y="1115122"/>
              <a:ext cx="293876" cy="305171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52C1D4-8DE2-48FE-8FB4-B22482B6154E}"/>
              </a:ext>
            </a:extLst>
          </p:cNvPr>
          <p:cNvCxnSpPr/>
          <p:nvPr/>
        </p:nvCxnSpPr>
        <p:spPr>
          <a:xfrm>
            <a:off x="8046098" y="2283019"/>
            <a:ext cx="0" cy="1289824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E6E6CC2-EFA1-40DF-964C-FE90E72059D4}"/>
              </a:ext>
            </a:extLst>
          </p:cNvPr>
          <p:cNvSpPr txBox="1"/>
          <p:nvPr/>
        </p:nvSpPr>
        <p:spPr>
          <a:xfrm>
            <a:off x="8046098" y="2743265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780 mm 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C10F827-39D4-4619-99FD-450D32BF2490}"/>
              </a:ext>
            </a:extLst>
          </p:cNvPr>
          <p:cNvCxnSpPr>
            <a:cxnSpLocks/>
          </p:cNvCxnSpPr>
          <p:nvPr/>
        </p:nvCxnSpPr>
        <p:spPr>
          <a:xfrm flipH="1">
            <a:off x="4810841" y="5383057"/>
            <a:ext cx="3077736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F35DA30-B8D7-4F77-9F11-7AD0E6DD401B}"/>
              </a:ext>
            </a:extLst>
          </p:cNvPr>
          <p:cNvSpPr txBox="1"/>
          <p:nvPr/>
        </p:nvSpPr>
        <p:spPr>
          <a:xfrm>
            <a:off x="5844602" y="538305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2000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3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6DFEB-57E8-494E-A10E-AE1B72C5C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offset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AE875-8C0A-4E0D-9BFD-04FC9535B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 offset = Position </a:t>
            </a:r>
          </a:p>
          <a:p>
            <a:r>
              <a:rPr lang="en-US" dirty="0"/>
              <a:t>Position alignment methods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Edge finding : Find edge &amp; get offsets 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Track fitting  : Fit event with line &amp; get offsets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31F38-8623-4CB1-B9BF-7438DC4E9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503577"/>
            <a:ext cx="3502703" cy="360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3794341-D822-4EFA-8459-067CE5F8F7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38" y="2503577"/>
            <a:ext cx="3502703" cy="36000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643B2E-8C13-4975-8294-FAC52DC8C31A}"/>
              </a:ext>
            </a:extLst>
          </p:cNvPr>
          <p:cNvCxnSpPr/>
          <p:nvPr/>
        </p:nvCxnSpPr>
        <p:spPr>
          <a:xfrm>
            <a:off x="1897380" y="2993590"/>
            <a:ext cx="800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E07DB1D-596A-4337-A1C6-C6F6CC5028CB}"/>
              </a:ext>
            </a:extLst>
          </p:cNvPr>
          <p:cNvCxnSpPr/>
          <p:nvPr/>
        </p:nvCxnSpPr>
        <p:spPr>
          <a:xfrm>
            <a:off x="1897380" y="4441390"/>
            <a:ext cx="800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6AED7C-768F-4AE5-8DC5-28E3F5E9A686}"/>
              </a:ext>
            </a:extLst>
          </p:cNvPr>
          <p:cNvCxnSpPr/>
          <p:nvPr/>
        </p:nvCxnSpPr>
        <p:spPr>
          <a:xfrm>
            <a:off x="2697480" y="3130750"/>
            <a:ext cx="800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0CEAA96-61A3-41CD-81D7-99FE07D20D7C}"/>
              </a:ext>
            </a:extLst>
          </p:cNvPr>
          <p:cNvCxnSpPr/>
          <p:nvPr/>
        </p:nvCxnSpPr>
        <p:spPr>
          <a:xfrm>
            <a:off x="2697480" y="4548070"/>
            <a:ext cx="800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F6A167F-9FB2-4694-B76E-74048CED2D37}"/>
              </a:ext>
            </a:extLst>
          </p:cNvPr>
          <p:cNvCxnSpPr>
            <a:cxnSpLocks/>
          </p:cNvCxnSpPr>
          <p:nvPr/>
        </p:nvCxnSpPr>
        <p:spPr>
          <a:xfrm>
            <a:off x="2286000" y="2993590"/>
            <a:ext cx="0" cy="272796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6B4AD13-F6FB-4BF9-83F1-C67CB57213F0}"/>
              </a:ext>
            </a:extLst>
          </p:cNvPr>
          <p:cNvCxnSpPr>
            <a:cxnSpLocks/>
          </p:cNvCxnSpPr>
          <p:nvPr/>
        </p:nvCxnSpPr>
        <p:spPr>
          <a:xfrm>
            <a:off x="3177540" y="3130750"/>
            <a:ext cx="0" cy="259080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1B824C9-9748-47C0-9CF9-7B1A61A716A8}"/>
              </a:ext>
            </a:extLst>
          </p:cNvPr>
          <p:cNvSpPr txBox="1"/>
          <p:nvPr/>
        </p:nvSpPr>
        <p:spPr>
          <a:xfrm>
            <a:off x="2131359" y="580763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2D42D5-35DE-46FF-A6F7-F573609D87CE}"/>
              </a:ext>
            </a:extLst>
          </p:cNvPr>
          <p:cNvSpPr txBox="1"/>
          <p:nvPr/>
        </p:nvSpPr>
        <p:spPr>
          <a:xfrm>
            <a:off x="3011469" y="5807631"/>
            <a:ext cx="33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r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930ACD2A-9F8B-4A72-8273-D4F2D1E4BA32}"/>
              </a:ext>
            </a:extLst>
          </p:cNvPr>
          <p:cNvSpPr/>
          <p:nvPr/>
        </p:nvSpPr>
        <p:spPr>
          <a:xfrm>
            <a:off x="4267200" y="4137125"/>
            <a:ext cx="435355" cy="440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ABBBAC-085A-44FA-B553-52433A074690}"/>
              </a:ext>
            </a:extLst>
          </p:cNvPr>
          <p:cNvSpPr txBox="1"/>
          <p:nvPr/>
        </p:nvSpPr>
        <p:spPr>
          <a:xfrm>
            <a:off x="1903367" y="6113281"/>
            <a:ext cx="1520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T</a:t>
            </a:r>
            <a:r>
              <a:rPr lang="en-US" baseline="-25000" dirty="0"/>
              <a:t>off</a:t>
            </a:r>
            <a:r>
              <a:rPr lang="en-US" dirty="0"/>
              <a:t>= (T</a:t>
            </a:r>
            <a:r>
              <a:rPr lang="en-US" baseline="-25000" dirty="0"/>
              <a:t>r </a:t>
            </a:r>
            <a:r>
              <a:rPr lang="en-US" dirty="0"/>
              <a:t>+ T</a:t>
            </a:r>
            <a:r>
              <a:rPr lang="en-US" baseline="-25000" dirty="0"/>
              <a:t>l</a:t>
            </a:r>
            <a:r>
              <a:rPr lang="en-US" dirty="0"/>
              <a:t>)/2 </a:t>
            </a:r>
          </a:p>
        </p:txBody>
      </p:sp>
    </p:spTree>
    <p:extLst>
      <p:ext uri="{BB962C8B-B14F-4D97-AF65-F5344CB8AC3E}">
        <p14:creationId xmlns:p14="http://schemas.microsoft.com/office/powerpoint/2010/main" val="107690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8936-00EC-4C16-8689-E2AE8107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 offset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5A557-7708-42A1-A3DA-D80296F61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074" y="1205345"/>
            <a:ext cx="8581852" cy="2223655"/>
          </a:xfrm>
        </p:spPr>
        <p:txBody>
          <a:bodyPr/>
          <a:lstStyle/>
          <a:p>
            <a:r>
              <a:rPr lang="en-US" dirty="0"/>
              <a:t>Timing of detector :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= (</a:t>
            </a:r>
            <a:r>
              <a:rPr lang="en-US" dirty="0" err="1"/>
              <a:t>T</a:t>
            </a:r>
            <a:r>
              <a:rPr lang="en-US" baseline="-25000" dirty="0" err="1"/>
              <a:t>r</a:t>
            </a:r>
            <a:r>
              <a:rPr lang="en-US" dirty="0" err="1"/>
              <a:t>+T</a:t>
            </a:r>
            <a:r>
              <a:rPr lang="en-US" baseline="-25000" dirty="0" err="1"/>
              <a:t>l</a:t>
            </a:r>
            <a:r>
              <a:rPr lang="en-US" dirty="0"/>
              <a:t>)/2</a:t>
            </a:r>
          </a:p>
          <a:p>
            <a:r>
              <a:rPr lang="en-US" dirty="0"/>
              <a:t>Timing offsets exist for every case. </a:t>
            </a:r>
          </a:p>
          <a:p>
            <a:pPr lvl="1"/>
            <a:r>
              <a:rPr lang="en-US" dirty="0"/>
              <a:t>Time stamp difference between FADC channels </a:t>
            </a:r>
          </a:p>
          <a:p>
            <a:pPr lvl="1"/>
            <a:r>
              <a:rPr lang="en-US" altLang="ko-KR" dirty="0"/>
              <a:t>Cable length</a:t>
            </a:r>
          </a:p>
          <a:p>
            <a:pPr lvl="1"/>
            <a:r>
              <a:rPr lang="en-US" altLang="ko-KR" dirty="0"/>
              <a:t>PMT signal</a:t>
            </a:r>
            <a:r>
              <a:rPr lang="ko-KR" altLang="en-US" dirty="0"/>
              <a:t> </a:t>
            </a:r>
            <a:r>
              <a:rPr lang="en-US" altLang="ko-KR" dirty="0"/>
              <a:t>speed </a:t>
            </a:r>
          </a:p>
          <a:p>
            <a:r>
              <a:rPr lang="en-US" altLang="ko-KR" dirty="0" err="1"/>
              <a:t>D</a:t>
            </a:r>
            <a:r>
              <a:rPr lang="en-US" altLang="ko-KR" baseline="-25000" dirty="0" err="1"/>
              <a:t>ij</a:t>
            </a:r>
            <a:r>
              <a:rPr lang="en-US" altLang="ko-KR" dirty="0"/>
              <a:t> = </a:t>
            </a:r>
            <a:r>
              <a:rPr lang="en-US" altLang="ko-KR" dirty="0" err="1"/>
              <a:t>t</a:t>
            </a:r>
            <a:r>
              <a:rPr lang="en-US" altLang="ko-KR" baseline="-25000" dirty="0" err="1"/>
              <a:t>i</a:t>
            </a:r>
            <a:r>
              <a:rPr lang="en-US" altLang="ko-KR" dirty="0" err="1"/>
              <a:t>-t</a:t>
            </a:r>
            <a:r>
              <a:rPr lang="en-US" altLang="ko-KR" baseline="-25000" dirty="0" err="1"/>
              <a:t>j</a:t>
            </a:r>
            <a:r>
              <a:rPr lang="en-US" altLang="ko-KR" baseline="-25000" dirty="0"/>
              <a:t> </a:t>
            </a:r>
            <a:endParaRPr lang="en-US" baseline="-25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92CC9D-B969-43C9-A3CA-61814C2C0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" y="3314700"/>
            <a:ext cx="3011032" cy="3094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8BDE172-16D3-4772-AFEB-5A4959C4B58D}"/>
              </a:ext>
            </a:extLst>
          </p:cNvPr>
          <p:cNvSpPr txBox="1"/>
          <p:nvPr/>
        </p:nvSpPr>
        <p:spPr>
          <a:xfrm>
            <a:off x="1935480" y="4206240"/>
            <a:ext cx="118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Offset : </a:t>
            </a:r>
            <a:r>
              <a:rPr lang="en-US" altLang="ko-KR" dirty="0" err="1"/>
              <a:t>O</a:t>
            </a:r>
            <a:r>
              <a:rPr lang="en-US" altLang="ko-KR" baseline="-25000" dirty="0" err="1"/>
              <a:t>ij</a:t>
            </a:r>
            <a:endParaRPr lang="en-US" baseline="-25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927186-BA21-4263-83F1-682E773618D8}"/>
              </a:ext>
            </a:extLst>
          </p:cNvPr>
          <p:cNvSpPr txBox="1"/>
          <p:nvPr/>
        </p:nvSpPr>
        <p:spPr>
          <a:xfrm>
            <a:off x="1935480" y="4677370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Sigma : </a:t>
            </a:r>
            <a:r>
              <a:rPr lang="en-US" altLang="ko-KR" dirty="0" err="1"/>
              <a:t>S</a:t>
            </a:r>
            <a:r>
              <a:rPr lang="en-US" altLang="ko-KR" baseline="-25000" dirty="0" err="1"/>
              <a:t>ij</a:t>
            </a:r>
            <a:endParaRPr lang="en-US" baseline="-25000" dirty="0"/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3081A17F-9FB2-4D2E-BA6A-F4F19210F6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0" y="2495435"/>
            <a:ext cx="5289146" cy="342160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07995D-E308-40E6-916A-8B9774A2AD91}"/>
              </a:ext>
            </a:extLst>
          </p:cNvPr>
          <p:cNvSpPr txBox="1"/>
          <p:nvPr/>
        </p:nvSpPr>
        <p:spPr>
          <a:xfrm>
            <a:off x="4392421" y="2155705"/>
            <a:ext cx="3651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Distribution of sigma (</a:t>
            </a:r>
            <a:r>
              <a:rPr lang="en-US" altLang="ko-KR" dirty="0" err="1"/>
              <a:t>S</a:t>
            </a:r>
            <a:r>
              <a:rPr lang="en-US" altLang="ko-KR" baseline="-25000" dirty="0" err="1"/>
              <a:t>ij</a:t>
            </a:r>
            <a:r>
              <a:rPr lang="en-US" altLang="ko-KR" dirty="0"/>
              <a:t> dist. for </a:t>
            </a:r>
            <a:r>
              <a:rPr lang="en-US" altLang="ko-KR" dirty="0" err="1"/>
              <a:t>i</a:t>
            </a:r>
            <a:r>
              <a:rPr lang="en-US" altLang="ko-KR" dirty="0"/>
              <a:t>, j)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FBCA3C-ABC4-4C56-B522-8735B6023C46}"/>
              </a:ext>
            </a:extLst>
          </p:cNvPr>
          <p:cNvSpPr txBox="1"/>
          <p:nvPr/>
        </p:nvSpPr>
        <p:spPr>
          <a:xfrm>
            <a:off x="4040777" y="5855374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E24484-D5B2-4045-9AEE-DF33C5257061}"/>
              </a:ext>
            </a:extLst>
          </p:cNvPr>
          <p:cNvSpPr txBox="1"/>
          <p:nvPr/>
        </p:nvSpPr>
        <p:spPr>
          <a:xfrm>
            <a:off x="5790543" y="5855374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EE9819-8F5F-4C9F-A72D-FCC38CD073D2}"/>
              </a:ext>
            </a:extLst>
          </p:cNvPr>
          <p:cNvSpPr txBox="1"/>
          <p:nvPr/>
        </p:nvSpPr>
        <p:spPr>
          <a:xfrm>
            <a:off x="7540309" y="5862275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60104-AA48-439E-A284-71154254D9A4}"/>
              </a:ext>
            </a:extLst>
          </p:cNvPr>
          <p:cNvSpPr txBox="1"/>
          <p:nvPr/>
        </p:nvSpPr>
        <p:spPr>
          <a:xfrm>
            <a:off x="1552303" y="6350941"/>
            <a:ext cx="7387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Mean value of Sigma : 181 </a:t>
            </a:r>
            <a:r>
              <a:rPr lang="en-US" dirty="0" err="1"/>
              <a:t>ps</a:t>
            </a:r>
            <a:r>
              <a:rPr lang="en-US" dirty="0"/>
              <a:t> -&gt; </a:t>
            </a:r>
            <a:r>
              <a:rPr lang="en-US" b="1" u="sng" dirty="0"/>
              <a:t>Expected Timing resolution(FWHM) = 301 </a:t>
            </a:r>
            <a:r>
              <a:rPr lang="en-US" b="1" u="sng" dirty="0" err="1"/>
              <a:t>ps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13066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CD582-A9BB-4ADC-960A-5B8237119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Simple method for t </a:t>
            </a:r>
            <a:r>
              <a:rPr lang="en-US" altLang="ko-KR" dirty="0" err="1"/>
              <a:t>cal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0B5F3B-0C3E-4019-AB30-7F0F73613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13" y="1259413"/>
            <a:ext cx="4290926" cy="4161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39D436-3A55-4C45-8442-F6A7BB1BE1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125" y="2722251"/>
            <a:ext cx="4290926" cy="41618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B3BAE8-3818-47DA-A8E4-E35B1AFEDED1}"/>
              </a:ext>
            </a:extLst>
          </p:cNvPr>
          <p:cNvSpPr txBox="1"/>
          <p:nvPr/>
        </p:nvSpPr>
        <p:spPr>
          <a:xfrm>
            <a:off x="739402" y="2005119"/>
            <a:ext cx="3555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/>
              <a:t>grX</a:t>
            </a:r>
            <a:r>
              <a:rPr lang="en-US" altLang="ko-KR" dirty="0"/>
              <a:t>[</a:t>
            </a:r>
            <a:r>
              <a:rPr lang="en-US" altLang="ko-KR" dirty="0" err="1"/>
              <a:t>i</a:t>
            </a:r>
            <a:r>
              <a:rPr lang="en-US" altLang="ko-KR" dirty="0"/>
              <a:t>](j) = Ai-</a:t>
            </a:r>
            <a:r>
              <a:rPr lang="en-US" altLang="ko-KR" dirty="0" err="1"/>
              <a:t>Bj</a:t>
            </a:r>
            <a:r>
              <a:rPr lang="en-US" altLang="ko-KR" dirty="0"/>
              <a:t> –(Ai-B9)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3BEFDE-3231-47C7-98BF-AD3DC4BE7BD5}"/>
              </a:ext>
            </a:extLst>
          </p:cNvPr>
          <p:cNvSpPr txBox="1"/>
          <p:nvPr/>
        </p:nvSpPr>
        <p:spPr>
          <a:xfrm>
            <a:off x="1145721" y="3615431"/>
            <a:ext cx="2294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/>
              <a:t>grY</a:t>
            </a:r>
            <a:r>
              <a:rPr lang="en-US" altLang="ko-KR" dirty="0"/>
              <a:t>[</a:t>
            </a:r>
            <a:r>
              <a:rPr lang="en-US" altLang="ko-KR" dirty="0" err="1"/>
              <a:t>i</a:t>
            </a:r>
            <a:r>
              <a:rPr lang="en-US" altLang="ko-KR" dirty="0"/>
              <a:t>](j) = </a:t>
            </a:r>
            <a:r>
              <a:rPr lang="en-US" altLang="ko-KR" dirty="0" err="1"/>
              <a:t>Aj</a:t>
            </a:r>
            <a:r>
              <a:rPr lang="en-US" altLang="ko-KR" dirty="0"/>
              <a:t>-Bi–(A9-Bi)</a:t>
            </a:r>
            <a:endParaRPr lang="en-US" dirty="0"/>
          </a:p>
        </p:txBody>
      </p:sp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A599E8CB-4E92-4300-97A1-9A5777B8BF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8" y="587"/>
            <a:ext cx="4290925" cy="2913894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BA68EB-50AD-4E1C-9040-99AF07F41C39}"/>
              </a:ext>
            </a:extLst>
          </p:cNvPr>
          <p:cNvSpPr txBox="1"/>
          <p:nvPr/>
        </p:nvSpPr>
        <p:spPr>
          <a:xfrm>
            <a:off x="462436" y="5598587"/>
            <a:ext cx="413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After Offset subtraction, </a:t>
            </a:r>
            <a:r>
              <a:rPr lang="en-US" altLang="ko-KR" dirty="0" err="1"/>
              <a:t>O</a:t>
            </a:r>
            <a:r>
              <a:rPr lang="en-US" altLang="ko-KR" baseline="-25000" dirty="0" err="1"/>
              <a:t>ij</a:t>
            </a:r>
            <a:r>
              <a:rPr lang="en-US" altLang="ko-KR" dirty="0"/>
              <a:t> distribution was aligned to 0, with 20 </a:t>
            </a:r>
            <a:r>
              <a:rPr lang="en-US" altLang="ko-KR" dirty="0" err="1"/>
              <a:t>ps</a:t>
            </a:r>
            <a:r>
              <a:rPr lang="en-US" altLang="ko-KR" dirty="0"/>
              <a:t> deviation </a:t>
            </a:r>
            <a:endParaRPr lang="en-US" baseline="-25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71598D-04B6-49F6-B332-FA695EDAA73D}"/>
              </a:ext>
            </a:extLst>
          </p:cNvPr>
          <p:cNvSpPr txBox="1"/>
          <p:nvPr/>
        </p:nvSpPr>
        <p:spPr>
          <a:xfrm>
            <a:off x="478971" y="931026"/>
            <a:ext cx="4302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Offsets between two modules in diff. planes</a:t>
            </a:r>
          </a:p>
          <a:p>
            <a:r>
              <a:rPr lang="en-US" dirty="0">
                <a:highlight>
                  <a:srgbClr val="FFFF00"/>
                </a:highlight>
              </a:rPr>
              <a:t>Before Offset subtraction(</a:t>
            </a:r>
            <a:r>
              <a:rPr lang="en-US" dirty="0" err="1">
                <a:highlight>
                  <a:srgbClr val="FFFF00"/>
                </a:highlight>
              </a:rPr>
              <a:t>O</a:t>
            </a:r>
            <a:r>
              <a:rPr lang="en-US" baseline="-25000" dirty="0" err="1">
                <a:highlight>
                  <a:srgbClr val="FFFF00"/>
                </a:highlight>
              </a:rPr>
              <a:t>ij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dist</a:t>
            </a:r>
            <a:r>
              <a:rPr lang="en-US" dirty="0">
                <a:highlight>
                  <a:srgbClr val="FFFF00"/>
                </a:highlight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266C1B-0179-431E-BF9B-6303B5053312}"/>
              </a:ext>
            </a:extLst>
          </p:cNvPr>
          <p:cNvSpPr txBox="1"/>
          <p:nvPr/>
        </p:nvSpPr>
        <p:spPr>
          <a:xfrm>
            <a:off x="4874339" y="2722251"/>
            <a:ext cx="2399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After Offset subtraction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13CC28-8134-4A25-936E-66288CC982F2}"/>
              </a:ext>
            </a:extLst>
          </p:cNvPr>
          <p:cNvSpPr txBox="1"/>
          <p:nvPr/>
        </p:nvSpPr>
        <p:spPr>
          <a:xfrm>
            <a:off x="7350033" y="725835"/>
            <a:ext cx="112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Black  : layer 1</a:t>
            </a:r>
          </a:p>
          <a:p>
            <a:r>
              <a:rPr lang="en-US" sz="1200" dirty="0"/>
              <a:t>Red     : layer 2</a:t>
            </a:r>
          </a:p>
          <a:p>
            <a:r>
              <a:rPr lang="en-US" sz="1200" dirty="0"/>
              <a:t>Green : layer 3</a:t>
            </a:r>
          </a:p>
        </p:txBody>
      </p:sp>
    </p:spTree>
    <p:extLst>
      <p:ext uri="{BB962C8B-B14F-4D97-AF65-F5344CB8AC3E}">
        <p14:creationId xmlns:p14="http://schemas.microsoft.com/office/powerpoint/2010/main" val="152894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8031A-9B52-438A-82CB-C012FC479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Energy calibration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5D7A2-3739-455B-B3C1-5EF4233DF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117" y="1547334"/>
            <a:ext cx="6439766" cy="48830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3A05EC-E78F-4CD5-8FA5-177FB130BA8C}"/>
              </a:ext>
            </a:extLst>
          </p:cNvPr>
          <p:cNvSpPr txBox="1"/>
          <p:nvPr/>
        </p:nvSpPr>
        <p:spPr>
          <a:xfrm>
            <a:off x="281074" y="947834"/>
            <a:ext cx="2068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MIP peak = 20 MeV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1048E-6E97-4D7F-94F7-5FEB8F13D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What I want to see was…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7500025-751E-4FA2-967F-52D186C4F949}"/>
              </a:ext>
            </a:extLst>
          </p:cNvPr>
          <p:cNvGrpSpPr/>
          <p:nvPr/>
        </p:nvGrpSpPr>
        <p:grpSpPr>
          <a:xfrm>
            <a:off x="566501" y="2108317"/>
            <a:ext cx="3077736" cy="3304476"/>
            <a:chOff x="5263376" y="1115122"/>
            <a:chExt cx="3077736" cy="33044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4B2DE6-A486-45D0-BBC8-742806D6ED7F}"/>
                </a:ext>
              </a:extLst>
            </p:cNvPr>
            <p:cNvSpPr/>
            <p:nvPr/>
          </p:nvSpPr>
          <p:spPr>
            <a:xfrm>
              <a:off x="5263376" y="136044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P5</a:t>
              </a:r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9E370C-7ECA-4CF2-96FC-3EABECA22181}"/>
                </a:ext>
              </a:extLst>
            </p:cNvPr>
            <p:cNvSpPr/>
            <p:nvPr/>
          </p:nvSpPr>
          <p:spPr>
            <a:xfrm>
              <a:off x="5263376" y="161320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P4</a:t>
              </a:r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7FBA3D3-C3BB-477C-A2F4-958DCBF56592}"/>
                </a:ext>
              </a:extLst>
            </p:cNvPr>
            <p:cNvSpPr/>
            <p:nvPr/>
          </p:nvSpPr>
          <p:spPr>
            <a:xfrm>
              <a:off x="5263376" y="265027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P3</a:t>
              </a:r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6D6182-9AB2-441F-8A00-C4125C0D0BDC}"/>
                </a:ext>
              </a:extLst>
            </p:cNvPr>
            <p:cNvSpPr/>
            <p:nvPr/>
          </p:nvSpPr>
          <p:spPr>
            <a:xfrm>
              <a:off x="5263376" y="290303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P2</a:t>
              </a:r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AE322F8-3080-4A5C-92F9-84ABAB62650B}"/>
                </a:ext>
              </a:extLst>
            </p:cNvPr>
            <p:cNvSpPr/>
            <p:nvPr/>
          </p:nvSpPr>
          <p:spPr>
            <a:xfrm>
              <a:off x="5263376" y="393266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3742BFF-A1A3-4A6F-AADC-2DEA4D5E8B96}"/>
                </a:ext>
              </a:extLst>
            </p:cNvPr>
            <p:cNvSpPr/>
            <p:nvPr/>
          </p:nvSpPr>
          <p:spPr>
            <a:xfrm>
              <a:off x="5263376" y="418542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P0</a:t>
              </a:r>
              <a:endParaRPr lang="en-US" dirty="0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C11831C-B385-41CB-802D-F296C8EF64DE}"/>
                </a:ext>
              </a:extLst>
            </p:cNvPr>
            <p:cNvCxnSpPr>
              <a:cxnSpLocks/>
            </p:cNvCxnSpPr>
            <p:nvPr/>
          </p:nvCxnSpPr>
          <p:spPr>
            <a:xfrm>
              <a:off x="6156031" y="1115122"/>
              <a:ext cx="293876" cy="305171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7281C3B-60FF-4C07-BA09-F33F0759A23F}"/>
              </a:ext>
            </a:extLst>
          </p:cNvPr>
          <p:cNvSpPr txBox="1"/>
          <p:nvPr/>
        </p:nvSpPr>
        <p:spPr>
          <a:xfrm>
            <a:off x="1753032" y="4536288"/>
            <a:ext cx="15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Stopped at p1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EF56CD-46FE-437F-9E36-B343184ECD7F}"/>
              </a:ext>
            </a:extLst>
          </p:cNvPr>
          <p:cNvSpPr txBox="1"/>
          <p:nvPr/>
        </p:nvSpPr>
        <p:spPr>
          <a:xfrm>
            <a:off x="467196" y="1650962"/>
            <a:ext cx="32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Proton penetrated 4 planes and..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A5835A-8020-4792-9EF5-5D9E44739FFD}"/>
              </a:ext>
            </a:extLst>
          </p:cNvPr>
          <p:cNvSpPr txBox="1"/>
          <p:nvPr/>
        </p:nvSpPr>
        <p:spPr>
          <a:xfrm>
            <a:off x="4046220" y="3489960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or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545E807-2183-4BFE-815A-C48A95EE7A53}"/>
              </a:ext>
            </a:extLst>
          </p:cNvPr>
          <p:cNvGrpSpPr/>
          <p:nvPr/>
        </p:nvGrpSpPr>
        <p:grpSpPr>
          <a:xfrm>
            <a:off x="5245181" y="2353644"/>
            <a:ext cx="3077736" cy="3059149"/>
            <a:chOff x="5263376" y="1360449"/>
            <a:chExt cx="3077736" cy="305914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A3104F7-428A-4C6B-AE89-BEB7A01C5FB2}"/>
                </a:ext>
              </a:extLst>
            </p:cNvPr>
            <p:cNvSpPr/>
            <p:nvPr/>
          </p:nvSpPr>
          <p:spPr>
            <a:xfrm>
              <a:off x="5263376" y="136044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P5</a:t>
              </a:r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3DB7BA7-6880-43BB-A0C9-55028F700505}"/>
                </a:ext>
              </a:extLst>
            </p:cNvPr>
            <p:cNvSpPr/>
            <p:nvPr/>
          </p:nvSpPr>
          <p:spPr>
            <a:xfrm>
              <a:off x="5263376" y="1613209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P4</a:t>
              </a:r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977072A-D6DA-45B5-925E-3EA2F4C318E0}"/>
                </a:ext>
              </a:extLst>
            </p:cNvPr>
            <p:cNvSpPr/>
            <p:nvPr/>
          </p:nvSpPr>
          <p:spPr>
            <a:xfrm>
              <a:off x="5263376" y="265027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P3</a:t>
              </a:r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C9F16AC-360E-410F-8558-14071ED1C970}"/>
                </a:ext>
              </a:extLst>
            </p:cNvPr>
            <p:cNvSpPr/>
            <p:nvPr/>
          </p:nvSpPr>
          <p:spPr>
            <a:xfrm>
              <a:off x="5263376" y="290303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P2</a:t>
              </a:r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2297855-0B38-4FA0-A86C-51A0B0E921C2}"/>
                </a:ext>
              </a:extLst>
            </p:cNvPr>
            <p:cNvSpPr/>
            <p:nvPr/>
          </p:nvSpPr>
          <p:spPr>
            <a:xfrm>
              <a:off x="5263376" y="393266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P1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F7E1F14-5BF5-43A3-8222-1EA6F74D028F}"/>
                </a:ext>
              </a:extLst>
            </p:cNvPr>
            <p:cNvSpPr/>
            <p:nvPr/>
          </p:nvSpPr>
          <p:spPr>
            <a:xfrm>
              <a:off x="5263376" y="4185423"/>
              <a:ext cx="3077736" cy="2341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P0</a:t>
              </a:r>
              <a:endParaRPr lang="en-US" dirty="0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0E7C34E-6E86-4486-A94B-F1F681CE1B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01785" y="1747035"/>
              <a:ext cx="803850" cy="2349930"/>
            </a:xfrm>
            <a:prstGeom prst="straightConnector1">
              <a:avLst/>
            </a:prstGeom>
            <a:ln w="25400">
              <a:prstDash val="sysDash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22649F1C-F6B0-45C4-A90F-FEA5BF0BEB25}"/>
              </a:ext>
            </a:extLst>
          </p:cNvPr>
          <p:cNvSpPr txBox="1"/>
          <p:nvPr/>
        </p:nvSpPr>
        <p:spPr>
          <a:xfrm>
            <a:off x="6059370" y="4495866"/>
            <a:ext cx="239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Leaves two hits on NDA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50774A-69A6-431B-A980-4E7461723FC4}"/>
              </a:ext>
            </a:extLst>
          </p:cNvPr>
          <p:cNvSpPr txBox="1"/>
          <p:nvPr/>
        </p:nvSpPr>
        <p:spPr>
          <a:xfrm>
            <a:off x="5145876" y="1650962"/>
            <a:ext cx="2768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Neutron? hits p4 or p5 and </a:t>
            </a:r>
            <a:endParaRPr lang="en-US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5EF2405-F76E-489D-9A88-718765A57AC6}"/>
              </a:ext>
            </a:extLst>
          </p:cNvPr>
          <p:cNvCxnSpPr>
            <a:cxnSpLocks/>
          </p:cNvCxnSpPr>
          <p:nvPr/>
        </p:nvCxnSpPr>
        <p:spPr>
          <a:xfrm>
            <a:off x="6187440" y="2740230"/>
            <a:ext cx="1875982" cy="1007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598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12EFA-CDAB-44A7-AB55-075F0022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What I saw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FD7CC5-3EF8-4859-B5DB-EF7F7190E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" y="1144950"/>
            <a:ext cx="8547097" cy="51186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122F3F-C00E-482E-83DF-63BFC548A430}"/>
              </a:ext>
            </a:extLst>
          </p:cNvPr>
          <p:cNvSpPr txBox="1"/>
          <p:nvPr/>
        </p:nvSpPr>
        <p:spPr>
          <a:xfrm>
            <a:off x="3312647" y="823154"/>
            <a:ext cx="248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Deposit E on P1 vs T1-T5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B613EC-6B71-4053-BB78-70602D917A54}"/>
              </a:ext>
            </a:extLst>
          </p:cNvPr>
          <p:cNvCxnSpPr>
            <a:cxnSpLocks/>
          </p:cNvCxnSpPr>
          <p:nvPr/>
        </p:nvCxnSpPr>
        <p:spPr>
          <a:xfrm>
            <a:off x="1485900" y="1668780"/>
            <a:ext cx="0" cy="4091940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406DADD-E8C2-49E0-BD21-82E4DA6F9E60}"/>
              </a:ext>
            </a:extLst>
          </p:cNvPr>
          <p:cNvSpPr txBox="1"/>
          <p:nvPr/>
        </p:nvSpPr>
        <p:spPr>
          <a:xfrm>
            <a:off x="562025" y="1192486"/>
            <a:ext cx="1847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High beta particle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88DE47-AA79-42DA-8641-A12E97C300CD}"/>
              </a:ext>
            </a:extLst>
          </p:cNvPr>
          <p:cNvCxnSpPr>
            <a:cxnSpLocks/>
          </p:cNvCxnSpPr>
          <p:nvPr/>
        </p:nvCxnSpPr>
        <p:spPr>
          <a:xfrm flipH="1">
            <a:off x="1935480" y="3078480"/>
            <a:ext cx="403860" cy="5105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04B933B-5B65-4233-BB39-AD1016688AF2}"/>
              </a:ext>
            </a:extLst>
          </p:cNvPr>
          <p:cNvSpPr txBox="1"/>
          <p:nvPr/>
        </p:nvSpPr>
        <p:spPr>
          <a:xfrm>
            <a:off x="2335942" y="2893814"/>
            <a:ext cx="28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Some particle stopped at p1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F97270-4CE6-4B93-BA3F-2CD3D787A1C2}"/>
              </a:ext>
            </a:extLst>
          </p:cNvPr>
          <p:cNvSpPr txBox="1"/>
          <p:nvPr/>
        </p:nvSpPr>
        <p:spPr>
          <a:xfrm>
            <a:off x="562025" y="6231607"/>
            <a:ext cx="4976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Cut condition : P1-5 have single hits. No req. on P0.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27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6F853-258E-4AA5-A00A-AECC3F12F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diff distribution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B0792E-5B2D-49FC-AF1E-A483C868D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37" y="931026"/>
            <a:ext cx="7796126" cy="5294217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083AE90-6FD9-4BC8-A451-38A9410F0A45}"/>
              </a:ext>
            </a:extLst>
          </p:cNvPr>
          <p:cNvCxnSpPr>
            <a:cxnSpLocks/>
          </p:cNvCxnSpPr>
          <p:nvPr/>
        </p:nvCxnSpPr>
        <p:spPr>
          <a:xfrm>
            <a:off x="3759107" y="3828176"/>
            <a:ext cx="0" cy="72145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364EDA-CC66-4382-A303-47D630621959}"/>
              </a:ext>
            </a:extLst>
          </p:cNvPr>
          <p:cNvSpPr txBox="1"/>
          <p:nvPr/>
        </p:nvSpPr>
        <p:spPr>
          <a:xfrm>
            <a:off x="6394373" y="6231607"/>
            <a:ext cx="188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Up going particle?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A531A9-00B1-45DB-8D86-BBDC81B845B8}"/>
              </a:ext>
            </a:extLst>
          </p:cNvPr>
          <p:cNvSpPr txBox="1"/>
          <p:nvPr/>
        </p:nvSpPr>
        <p:spPr>
          <a:xfrm>
            <a:off x="3627670" y="924662"/>
            <a:ext cx="279300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T1-T5 (before offset adjust)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D0D7CC-7DAA-4179-B841-74F91CD7A982}"/>
              </a:ext>
            </a:extLst>
          </p:cNvPr>
          <p:cNvCxnSpPr>
            <a:cxnSpLocks/>
          </p:cNvCxnSpPr>
          <p:nvPr/>
        </p:nvCxnSpPr>
        <p:spPr>
          <a:xfrm>
            <a:off x="3759107" y="3429000"/>
            <a:ext cx="812893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41F02E-D0A3-4410-9ED7-0EA53442079E}"/>
              </a:ext>
            </a:extLst>
          </p:cNvPr>
          <p:cNvSpPr txBox="1"/>
          <p:nvPr/>
        </p:nvSpPr>
        <p:spPr>
          <a:xfrm>
            <a:off x="2770704" y="3013028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11ns ~ 1.65m x2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73529"/>
      </p:ext>
    </p:extLst>
  </p:cSld>
  <p:clrMapOvr>
    <a:masterClrMapping/>
  </p:clrMapOvr>
</p:sld>
</file>

<file path=ppt/theme/theme1.xml><?xml version="1.0" encoding="utf-8"?>
<a:theme xmlns:a="http://schemas.openxmlformats.org/drawingml/2006/main" name="KU_CENUM_LAMP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U_CENUM_LAMPS" id="{E02FD47B-D134-4321-9D45-89A06D2A2A29}" vid="{9762D31F-235F-440B-9832-A7A27A1A79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KU_CENUM_LAMPS</Template>
  <TotalTime>280</TotalTime>
  <Words>534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KU_CENUM_LAMPS</vt:lpstr>
      <vt:lpstr>Current status of  LAMPS neutron detector cosmic ray data analysis</vt:lpstr>
      <vt:lpstr>Cosmic ray data taking</vt:lpstr>
      <vt:lpstr>D offset alignment</vt:lpstr>
      <vt:lpstr>S offset alignment</vt:lpstr>
      <vt:lpstr>Simple method for t cal</vt:lpstr>
      <vt:lpstr>Energy calibration</vt:lpstr>
      <vt:lpstr>What I want to see was…</vt:lpstr>
      <vt:lpstr>What I saw </vt:lpstr>
      <vt:lpstr>Time diff distribution</vt:lpstr>
      <vt:lpstr>Analysis 25 run ( 100 hr ) data with tight cut</vt:lpstr>
      <vt:lpstr>PowerPoint Presentation</vt:lpstr>
      <vt:lpstr>PowerPoint Presentation</vt:lpstr>
      <vt:lpstr>Upgoing particle…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status of  LAMPS neutron detector cosmic ray data analysis</dc:title>
  <dc:creator>Lee Jongwon</dc:creator>
  <cp:lastModifiedBy>Lee Jongwon</cp:lastModifiedBy>
  <cp:revision>20</cp:revision>
  <dcterms:created xsi:type="dcterms:W3CDTF">2020-08-12T14:31:03Z</dcterms:created>
  <dcterms:modified xsi:type="dcterms:W3CDTF">2020-08-13T07:09:09Z</dcterms:modified>
</cp:coreProperties>
</file>