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8"/>
  </p:notesMasterIdLst>
  <p:sldIdLst>
    <p:sldId id="256" r:id="rId2"/>
    <p:sldId id="393" r:id="rId3"/>
    <p:sldId id="394" r:id="rId4"/>
    <p:sldId id="395" r:id="rId5"/>
    <p:sldId id="396" r:id="rId6"/>
    <p:sldId id="397" r:id="rId7"/>
    <p:sldId id="398" r:id="rId8"/>
    <p:sldId id="399" r:id="rId9"/>
    <p:sldId id="400" r:id="rId10"/>
    <p:sldId id="401" r:id="rId11"/>
    <p:sldId id="402" r:id="rId12"/>
    <p:sldId id="403" r:id="rId13"/>
    <p:sldId id="408" r:id="rId14"/>
    <p:sldId id="404" r:id="rId15"/>
    <p:sldId id="405" r:id="rId16"/>
    <p:sldId id="40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610" autoAdjust="0"/>
    <p:restoredTop sz="94659" autoAdjust="0"/>
  </p:normalViewPr>
  <p:slideViewPr>
    <p:cSldViewPr>
      <p:cViewPr varScale="1">
        <p:scale>
          <a:sx n="110" d="100"/>
          <a:sy n="110" d="100"/>
        </p:scale>
        <p:origin x="-1148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72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04601-CCFE-4490-8E09-B31BBAC67883}" type="datetimeFigureOut">
              <a:rPr lang="ko-KR" altLang="en-US" smtClean="0"/>
              <a:pPr/>
              <a:t>2020-07-02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B9FC2-B888-48FC-B9DF-3AB6B2E4A87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15353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B9FC2-B888-48FC-B9DF-3AB6B2E4A87F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87535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ct?url=https://dx.doi.org/10.1143/PTP.112.73&amp;v=a516f9fa" TargetMode="External"/><Relationship Id="rId2" Type="http://schemas.openxmlformats.org/officeDocument/2006/relationships/hyperlink" Target="https://arxiv.org/ct?url=https://dx.doi.org/10.1016/j.ppnp.2011.07.002&amp;v=c120aba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alphacentaury-github/NPSS202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305800" cy="1927225"/>
          </a:xfrm>
        </p:spPr>
        <p:txBody>
          <a:bodyPr>
            <a:normAutofit/>
          </a:bodyPr>
          <a:lstStyle/>
          <a:p>
            <a:r>
              <a:rPr lang="en-US" dirty="0"/>
              <a:t>Chiral unitary model and Neural Network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Donghyeok</a:t>
            </a:r>
            <a:r>
              <a:rPr lang="en-US" dirty="0"/>
              <a:t>-Kim &amp; </a:t>
            </a:r>
            <a:r>
              <a:rPr lang="en-US" dirty="0" err="1"/>
              <a:t>Junghyun</a:t>
            </a:r>
            <a:r>
              <a:rPr lang="en-US" dirty="0"/>
              <a:t>- Park</a:t>
            </a:r>
          </a:p>
          <a:p>
            <a:r>
              <a:rPr lang="en-US" dirty="0"/>
              <a:t>(Department of physics, </a:t>
            </a:r>
            <a:r>
              <a:rPr lang="en-US" dirty="0" err="1"/>
              <a:t>Pukyong</a:t>
            </a:r>
            <a:r>
              <a:rPr lang="en-US" dirty="0"/>
              <a:t> Nat’s Univ)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91390" y="5867400"/>
            <a:ext cx="4852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accent1"/>
                </a:solidFill>
              </a:rPr>
              <a:t>Center for Extreme Nuclear Matters (</a:t>
            </a:r>
            <a:r>
              <a:rPr lang="en-US" altLang="ko-KR" dirty="0" err="1">
                <a:solidFill>
                  <a:schemeClr val="accent1"/>
                </a:solidFill>
              </a:rPr>
              <a:t>CENuM</a:t>
            </a:r>
            <a:r>
              <a:rPr lang="en-US" altLang="ko-KR" dirty="0">
                <a:solidFill>
                  <a:schemeClr val="accent1"/>
                </a:solidFill>
              </a:rPr>
              <a:t>)</a:t>
            </a:r>
          </a:p>
          <a:p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8257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Meson-Baryon Interaction at </a:t>
            </a:r>
            <a:r>
              <a:rPr lang="en-US" altLang="ko-KR" dirty="0" smtClean="0">
                <a:latin typeface="Lucida Handwriting" pitchFamily="66" charset="0"/>
              </a:rPr>
              <a:t>O</a:t>
            </a:r>
            <a:r>
              <a:rPr lang="en-US" altLang="ko-KR" dirty="0" smtClean="0"/>
              <a:t>(p) order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b="1" dirty="0" smtClean="0"/>
              <a:t>S-wave </a:t>
            </a:r>
            <a:r>
              <a:rPr lang="en-US" altLang="ko-KR" sz="1800" b="1" dirty="0" smtClean="0"/>
              <a:t>projection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  </a:t>
            </a:r>
            <a:r>
              <a:rPr lang="en-US" altLang="ko-KR" sz="1600" dirty="0" smtClean="0"/>
              <a:t>Scattering of the </a:t>
            </a:r>
            <a:r>
              <a:rPr lang="en-US" altLang="ko-KR" sz="1600" dirty="0" err="1" smtClean="0"/>
              <a:t>spinless</a:t>
            </a:r>
            <a:r>
              <a:rPr lang="en-US" altLang="ko-KR" sz="1600" dirty="0" smtClean="0"/>
              <a:t> NG bosons off the spin ½ baryon target </a:t>
            </a:r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→ Considering only s-wave is good approximation</a:t>
            </a:r>
          </a:p>
          <a:p>
            <a:endParaRPr lang="en-US" altLang="ko-KR" dirty="0" smtClean="0"/>
          </a:p>
          <a:p>
            <a:r>
              <a:rPr lang="en-US" altLang="ko-KR" sz="1800" b="1" dirty="0" smtClean="0"/>
              <a:t>Spin summation</a:t>
            </a:r>
          </a:p>
          <a:p>
            <a:endParaRPr lang="en-US" altLang="ko-KR" sz="1800" b="1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sz="1800" dirty="0" smtClean="0"/>
              <a:t>    </a:t>
            </a:r>
            <a:r>
              <a:rPr lang="en-US" altLang="ko-KR" sz="1600" dirty="0" smtClean="0"/>
              <a:t>After summation, spin dependence of amplitude vanishes,</a:t>
            </a:r>
            <a:endParaRPr lang="ko-KR" altLang="en-US" sz="1600" dirty="0"/>
          </a:p>
        </p:txBody>
      </p:sp>
      <p:pic>
        <p:nvPicPr>
          <p:cNvPr id="6146" name="Picture 2" descr="C:\Users\hjkim630616\Desktop\매\24''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429000"/>
            <a:ext cx="3790950" cy="692150"/>
          </a:xfrm>
          <a:prstGeom prst="rect">
            <a:avLst/>
          </a:prstGeom>
          <a:noFill/>
        </p:spPr>
      </p:pic>
      <p:pic>
        <p:nvPicPr>
          <p:cNvPr id="6147" name="Picture 3" descr="C:\Users\hjkim630616\Desktop\매\24'''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500570"/>
            <a:ext cx="5835650" cy="88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Chiral unitary model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/>
              <a:t>Based on chiral perturbation theory Imposing the unitarity condition</a:t>
            </a:r>
          </a:p>
          <a:p>
            <a:endParaRPr lang="en-US" altLang="ko-KR" dirty="0"/>
          </a:p>
          <a:p>
            <a:r>
              <a:rPr lang="en-US" altLang="ko-KR" dirty="0"/>
              <a:t> </a:t>
            </a:r>
            <a:r>
              <a:rPr lang="en-US" altLang="ko-KR" dirty="0" err="1"/>
              <a:t>ChPT</a:t>
            </a:r>
            <a:r>
              <a:rPr lang="en-US" altLang="ko-KR" dirty="0"/>
              <a:t> in regions of higher energy than in the original perturbative calculation, and we can study properties of resonances generated by non-perturbative </a:t>
            </a:r>
            <a:r>
              <a:rPr lang="en-US" altLang="ko-KR" dirty="0" err="1"/>
              <a:t>resummation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Due to threshold energy, hadron masses adopted in the scattering equation with the leading order interaction kernel</a:t>
            </a:r>
          </a:p>
          <a:p>
            <a:endParaRPr lang="en-US" altLang="ko-KR" dirty="0"/>
          </a:p>
          <a:p>
            <a:r>
              <a:rPr lang="en-US" altLang="ko-KR" dirty="0"/>
              <a:t>We consider the nonrelativistic amplitude and s-wave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xmlns="" val="2091323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Nonperturbative</a:t>
            </a:r>
            <a:r>
              <a:rPr lang="ko-KR" altLang="en-US" dirty="0"/>
              <a:t> </a:t>
            </a:r>
            <a:r>
              <a:rPr lang="en-US" altLang="ko-KR" dirty="0"/>
              <a:t>amplitude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/>
              <a:t>Lippman-Schwinger equation for Chiral unitary </a:t>
            </a:r>
            <a:r>
              <a:rPr lang="en-US" altLang="ko-KR" sz="1800" dirty="0" smtClean="0"/>
              <a:t>approach</a:t>
            </a:r>
          </a:p>
          <a:p>
            <a:endParaRPr lang="en-US" altLang="ko-KR" sz="1800" b="1" dirty="0" smtClean="0"/>
          </a:p>
          <a:p>
            <a:endParaRPr lang="en-US" altLang="ko-KR" sz="1800" b="1" dirty="0"/>
          </a:p>
          <a:p>
            <a:endParaRPr lang="en-US" altLang="ko-KR" dirty="0"/>
          </a:p>
          <a:p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                                     </a:t>
            </a:r>
            <a:endParaRPr lang="en-US" altLang="ko-KR" dirty="0"/>
          </a:p>
          <a:p>
            <a:r>
              <a:rPr lang="en-US" altLang="ko-KR" dirty="0" smtClean="0"/>
              <a:t>We define T , V and G operators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>
              <a:buNone/>
            </a:pPr>
            <a:endParaRPr lang="en-US" altLang="ko-KR" dirty="0"/>
          </a:p>
          <a:p>
            <a:endParaRPr lang="en-US" altLang="ko-KR" dirty="0"/>
          </a:p>
        </p:txBody>
      </p:sp>
      <p:sp>
        <p:nvSpPr>
          <p:cNvPr id="7" name="TextBox 6"/>
          <p:cNvSpPr txBox="1"/>
          <p:nvPr/>
        </p:nvSpPr>
        <p:spPr>
          <a:xfrm>
            <a:off x="6629400" y="6499855"/>
            <a:ext cx="23008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/>
              <a:t>Figures from Ref.1</a:t>
            </a:r>
            <a:endParaRPr lang="ko-KR" altLang="en-US" sz="1000" dirty="0"/>
          </a:p>
        </p:txBody>
      </p:sp>
      <p:pic>
        <p:nvPicPr>
          <p:cNvPr id="8" name="그림 7" descr="사진, 테이블, 다양한, 그룹이(가) 표시된 사진&#10;&#10;자동 생성된 설명">
            <a:extLst>
              <a:ext uri="{FF2B5EF4-FFF2-40B4-BE49-F238E27FC236}">
                <a16:creationId xmlns:a16="http://schemas.microsoft.com/office/drawing/2014/main" xmlns="" id="{8CFDDE17-487E-4DCE-8201-E8C8B53210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1538" y="2000240"/>
            <a:ext cx="6797629" cy="1447836"/>
          </a:xfrm>
          <a:prstGeom prst="rect">
            <a:avLst/>
          </a:prstGeom>
        </p:spPr>
      </p:pic>
      <p:pic>
        <p:nvPicPr>
          <p:cNvPr id="13" name="내용 개체 틀 4">
            <a:extLst>
              <a:ext uri="{FF2B5EF4-FFF2-40B4-BE49-F238E27FC236}">
                <a16:creationId xmlns:a16="http://schemas.microsoft.com/office/drawing/2014/main" xmlns="" id="{F4858F6A-FFE8-4981-B386-7BDDA51332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1472" y="3143248"/>
            <a:ext cx="7963591" cy="1071570"/>
          </a:xfrm>
          <a:prstGeom prst="rect">
            <a:avLst/>
          </a:prstGeom>
        </p:spPr>
      </p:pic>
      <p:pic>
        <p:nvPicPr>
          <p:cNvPr id="15" name="Picture 3" descr="C:\Users\hjkim630616\Desktop\매\zxcasdfgg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2066" y="4286256"/>
            <a:ext cx="3321050" cy="539750"/>
          </a:xfrm>
          <a:prstGeom prst="rect">
            <a:avLst/>
          </a:prstGeom>
          <a:noFill/>
        </p:spPr>
      </p:pic>
      <p:pic>
        <p:nvPicPr>
          <p:cNvPr id="16" name="Picture 4" descr="C:\Users\hjkim630616\Desktop\매\alpha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5429264"/>
            <a:ext cx="8267700" cy="787400"/>
          </a:xfrm>
          <a:prstGeom prst="rect">
            <a:avLst/>
          </a:prstGeom>
          <a:noFill/>
        </p:spPr>
      </p:pic>
      <p:pic>
        <p:nvPicPr>
          <p:cNvPr id="8195" name="Picture 3" descr="C:\Users\hjkim630616\Desktop\매\basix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00100" y="4286256"/>
            <a:ext cx="2489200" cy="488950"/>
          </a:xfrm>
          <a:prstGeom prst="rect">
            <a:avLst/>
          </a:prstGeom>
          <a:noFill/>
        </p:spPr>
      </p:pic>
      <p:sp>
        <p:nvSpPr>
          <p:cNvPr id="19" name="오른쪽 화살표 18"/>
          <p:cNvSpPr/>
          <p:nvPr/>
        </p:nvSpPr>
        <p:spPr>
          <a:xfrm>
            <a:off x="3643306" y="4500570"/>
            <a:ext cx="142876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84654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990600"/>
          </a:xfrm>
        </p:spPr>
        <p:txBody>
          <a:bodyPr/>
          <a:lstStyle/>
          <a:p>
            <a:r>
              <a:rPr lang="en-US" altLang="ko-KR" dirty="0" smtClean="0"/>
              <a:t>Scattering amplitude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Scattering amplitude can be expressed infinite sum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Apply the framework to the MB scattering </a:t>
            </a:r>
          </a:p>
          <a:p>
            <a:pPr>
              <a:buNone/>
            </a:pPr>
            <a:r>
              <a:rPr lang="en-US" altLang="ko-KR" dirty="0" smtClean="0"/>
              <a:t>  → denoting the total center of mass energy W</a:t>
            </a:r>
            <a:endParaRPr lang="en-US" altLang="ko-KR" dirty="0" smtClean="0"/>
          </a:p>
        </p:txBody>
      </p:sp>
      <p:pic>
        <p:nvPicPr>
          <p:cNvPr id="6" name="그림 5" descr="개체, 시계, 테이블이(가) 표시된 사진&#10;&#10;자동 생성된 설명">
            <a:extLst>
              <a:ext uri="{FF2B5EF4-FFF2-40B4-BE49-F238E27FC236}">
                <a16:creationId xmlns:a16="http://schemas.microsoft.com/office/drawing/2014/main" xmlns="" id="{8C796639-6237-4E22-8BF7-47375F261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15140" y="2857496"/>
            <a:ext cx="1775614" cy="502964"/>
          </a:xfrm>
          <a:prstGeom prst="rect">
            <a:avLst/>
          </a:prstGeom>
        </p:spPr>
      </p:pic>
      <p:pic>
        <p:nvPicPr>
          <p:cNvPr id="9218" name="Picture 2" descr="C:\Users\hjkim630616\Desktop\매\fucky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786058"/>
            <a:ext cx="6057900" cy="787400"/>
          </a:xfrm>
          <a:prstGeom prst="rect">
            <a:avLst/>
          </a:prstGeom>
          <a:noFill/>
        </p:spPr>
      </p:pic>
      <p:pic>
        <p:nvPicPr>
          <p:cNvPr id="9219" name="Picture 3" descr="C:\Users\hjkim630616\Desktop\매\centerofmas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857760"/>
            <a:ext cx="8172450" cy="1130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 Apply Neural Network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/>
              <a:t>If we know V</a:t>
            </a:r>
            <a:r>
              <a:rPr lang="en-US" altLang="ko-KR" sz="2000" dirty="0" smtClean="0"/>
              <a:t> </a:t>
            </a:r>
            <a:r>
              <a:rPr lang="en-US" altLang="ko-KR" sz="2000" dirty="0"/>
              <a:t>&amp; G operator , we will get the scattering amplitude </a:t>
            </a:r>
          </a:p>
          <a:p>
            <a:endParaRPr lang="en-US" altLang="ko-KR" sz="2000" dirty="0"/>
          </a:p>
          <a:p>
            <a:r>
              <a:rPr lang="en-US" altLang="ko-KR" sz="2000" dirty="0"/>
              <a:t>But it is not easy to decide G operator(poles)</a:t>
            </a:r>
          </a:p>
          <a:p>
            <a:endParaRPr lang="en-US" altLang="ko-KR" sz="2000" dirty="0"/>
          </a:p>
          <a:p>
            <a:r>
              <a:rPr lang="en-US" altLang="ko-KR" sz="2000" dirty="0" smtClean="0"/>
              <a:t>It’s </a:t>
            </a:r>
            <a:r>
              <a:rPr lang="en-US" altLang="ko-KR" sz="2000" dirty="0"/>
              <a:t>time to start computer</a:t>
            </a:r>
          </a:p>
          <a:p>
            <a:endParaRPr lang="en-US" altLang="ko-KR" sz="2000" dirty="0"/>
          </a:p>
          <a:p>
            <a:r>
              <a:rPr lang="en-US" altLang="ko-KR" sz="2000" dirty="0"/>
              <a:t>We able to training the computer to classify and decide G operator</a:t>
            </a:r>
          </a:p>
          <a:p>
            <a:endParaRPr lang="en-US" altLang="ko-KR" sz="2000" dirty="0"/>
          </a:p>
          <a:p>
            <a:r>
              <a:rPr lang="en-US" altLang="ko-KR" sz="2000" dirty="0"/>
              <a:t>Input V, Output T -&gt; training the G operator</a:t>
            </a:r>
          </a:p>
          <a:p>
            <a:endParaRPr lang="en-US" altLang="ko-KR" sz="2000" dirty="0"/>
          </a:p>
          <a:p>
            <a:r>
              <a:rPr lang="en-US" altLang="ko-KR" sz="2000" dirty="0"/>
              <a:t>After the training, if only put V, automatically classify and find G</a:t>
            </a:r>
          </a:p>
          <a:p>
            <a:endParaRPr lang="en-US" altLang="ko-KR" sz="2000" dirty="0"/>
          </a:p>
          <a:p>
            <a:r>
              <a:rPr lang="en-US" altLang="ko-KR" sz="2000" dirty="0"/>
              <a:t>Connect V to T</a:t>
            </a:r>
          </a:p>
          <a:p>
            <a:endParaRPr lang="en-US" altLang="ko-KR" sz="2000" dirty="0"/>
          </a:p>
        </p:txBody>
      </p:sp>
      <p:pic>
        <p:nvPicPr>
          <p:cNvPr id="5" name="그림 4" descr="개체, 시계, 테이블이(가) 표시된 사진&#10;&#10;자동 생성된 설명">
            <a:extLst>
              <a:ext uri="{FF2B5EF4-FFF2-40B4-BE49-F238E27FC236}">
                <a16:creationId xmlns:a16="http://schemas.microsoft.com/office/drawing/2014/main" xmlns="" id="{128C1FB1-2F26-4D87-904D-8CFB27978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3600" y="4419600"/>
            <a:ext cx="1775614" cy="50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78730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Convolutional Neural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CNN improved the image classification greatly</a:t>
            </a:r>
          </a:p>
          <a:p>
            <a:endParaRPr lang="en-US" altLang="ko-KR" dirty="0"/>
          </a:p>
          <a:p>
            <a:r>
              <a:rPr lang="en-US" altLang="ko-KR" dirty="0"/>
              <a:t>G operator, from LS scattering, is Kernel of CNN</a:t>
            </a:r>
          </a:p>
          <a:p>
            <a:endParaRPr lang="en-US" altLang="ko-KR" dirty="0"/>
          </a:p>
          <a:p>
            <a:r>
              <a:rPr lang="en-US" altLang="ko-KR" dirty="0"/>
              <a:t>Kernel/Filter: weights only depends on the distance</a:t>
            </a:r>
          </a:p>
          <a:p>
            <a:pPr>
              <a:buNone/>
            </a:pPr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      </a:t>
            </a:r>
            <a:r>
              <a:rPr lang="en-US" altLang="ko-KR" dirty="0" smtClean="0">
                <a:sym typeface="Wingdings" panose="05000000000000000000" pitchFamily="2" charset="2"/>
              </a:rPr>
              <a:t> </a:t>
            </a:r>
            <a:r>
              <a:rPr lang="en-US" altLang="ko-KR" dirty="0">
                <a:sym typeface="Wingdings" panose="05000000000000000000" pitchFamily="2" charset="2"/>
              </a:rPr>
              <a:t>Apply the same weights to different neurons</a:t>
            </a:r>
            <a:r>
              <a:rPr lang="en-US" altLang="ko-KR" dirty="0"/>
              <a:t>  </a:t>
            </a:r>
          </a:p>
          <a:p>
            <a:endParaRPr lang="en-US" altLang="ko-KR" dirty="0"/>
          </a:p>
          <a:p>
            <a:r>
              <a:rPr lang="en-US" altLang="ko-KR" dirty="0"/>
              <a:t>Adopted kernel comes from interaction V</a:t>
            </a:r>
          </a:p>
          <a:p>
            <a:endParaRPr lang="en-US" altLang="ko-KR" dirty="0"/>
          </a:p>
          <a:p>
            <a:r>
              <a:rPr lang="en-US" altLang="ko-KR" dirty="0" smtClean="0"/>
              <a:t>A</a:t>
            </a:r>
            <a:r>
              <a:rPr lang="en-US" altLang="ko-KR" dirty="0" smtClean="0"/>
              <a:t>utomatically </a:t>
            </a:r>
            <a:r>
              <a:rPr lang="en-US" altLang="ko-KR" dirty="0"/>
              <a:t>classify G and determine the T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7625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78EDC302-F1CB-4408-B238-F15DA091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Reference  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21ACB93D-6BC3-4C2E-A763-5F7B52937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dirty="0"/>
              <a:t>1. The nature of the Lambda(1405) resonance in chiral dynamics DOI:</a:t>
            </a:r>
            <a:r>
              <a:rPr lang="en-US" altLang="ko-KR" dirty="0">
                <a:hlinkClick r:id="rId2"/>
              </a:rPr>
              <a:t>10.1016/j.ppnp.2011.07.002</a:t>
            </a:r>
            <a:endParaRPr lang="ko-KR" altLang="ko-KR" dirty="0"/>
          </a:p>
          <a:p>
            <a:endParaRPr lang="en-US" altLang="ko-KR" dirty="0"/>
          </a:p>
          <a:p>
            <a:r>
              <a:rPr lang="en-US" altLang="ko-KR" dirty="0"/>
              <a:t>2. Flavor SU(3) breaking effects in the chiral unitary model for meson-baryon scatterings (Phys. Rev. C </a:t>
            </a:r>
            <a:r>
              <a:rPr lang="en-US" altLang="ko-KR" b="1" dirty="0"/>
              <a:t>68</a:t>
            </a:r>
            <a:r>
              <a:rPr lang="en-US" altLang="ko-KR" dirty="0"/>
              <a:t>, 018201 – Published 24 July 2003)</a:t>
            </a:r>
          </a:p>
          <a:p>
            <a:endParaRPr lang="en-US" altLang="ko-KR" dirty="0"/>
          </a:p>
          <a:p>
            <a:r>
              <a:rPr lang="en-US" altLang="ko-KR" dirty="0"/>
              <a:t>3. Detailed Analysis of the Chiral Unitary Model for Meson-Baryon Scattering with Flavor SU(3) Breaking Effects</a:t>
            </a:r>
          </a:p>
          <a:p>
            <a:pPr marL="0" indent="0">
              <a:buNone/>
            </a:pPr>
            <a:r>
              <a:rPr lang="en-US" altLang="ko-KR" dirty="0"/>
              <a:t>   DOI:</a:t>
            </a:r>
            <a:r>
              <a:rPr lang="en-US" altLang="ko-KR" dirty="0">
                <a:hlinkClick r:id="rId3"/>
              </a:rPr>
              <a:t>10.1143/PTP.112.73</a:t>
            </a:r>
            <a:endParaRPr lang="ko-KR" altLang="ko-KR" dirty="0"/>
          </a:p>
          <a:p>
            <a:endParaRPr lang="en-US" altLang="ko-KR" dirty="0"/>
          </a:p>
          <a:p>
            <a:r>
              <a:rPr lang="en-US" altLang="ko-KR" dirty="0"/>
              <a:t>4.Saito </a:t>
            </a:r>
            <a:r>
              <a:rPr lang="en-US" altLang="ko-KR" dirty="0" err="1"/>
              <a:t>goki</a:t>
            </a:r>
            <a:r>
              <a:rPr lang="en-US" altLang="ko-KR" dirty="0"/>
              <a:t> “ Deep Learning From Scratch”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5. </a:t>
            </a:r>
            <a:r>
              <a:rPr lang="en-US" altLang="ko-KR" dirty="0">
                <a:hlinkClick r:id="rId4"/>
              </a:rPr>
              <a:t>https://github.com/alphacentaury-github/NPSS2020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/>
              <a:t>….. Thank you!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97398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326B1C87-FA5B-4A16-9FD9-70D4A36AC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DE178DF2-4E0F-42B9-892C-EF3C432B2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altLang="ko-KR" dirty="0" err="1" smtClean="0"/>
              <a:t>Chiral</a:t>
            </a:r>
            <a:r>
              <a:rPr lang="en-US" altLang="ko-KR" dirty="0" smtClean="0"/>
              <a:t> </a:t>
            </a:r>
            <a:r>
              <a:rPr lang="en-US" altLang="ko-KR" dirty="0"/>
              <a:t>Symmetry &amp; QCD </a:t>
            </a:r>
            <a:r>
              <a:rPr lang="en-US" altLang="ko-KR" dirty="0" err="1" smtClean="0"/>
              <a:t>Lagrangian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/>
              <a:t>Low Energy Effective Theory </a:t>
            </a:r>
            <a:r>
              <a:rPr lang="en-US" altLang="ko-KR" sz="1800" dirty="0"/>
              <a:t>(</a:t>
            </a:r>
            <a:r>
              <a:rPr lang="en-US" altLang="ko-KR" sz="1800" dirty="0" err="1"/>
              <a:t>ChPT</a:t>
            </a:r>
            <a:r>
              <a:rPr lang="en-US" altLang="ko-KR" sz="1800" dirty="0"/>
              <a:t>)</a:t>
            </a:r>
          </a:p>
          <a:p>
            <a:pPr>
              <a:lnSpc>
                <a:spcPct val="200000"/>
              </a:lnSpc>
            </a:pPr>
            <a:r>
              <a:rPr lang="en-US" altLang="ko-KR" dirty="0"/>
              <a:t>Meson-Baryon Interaction at </a:t>
            </a:r>
            <a:r>
              <a:rPr lang="en-US" altLang="ko-KR" dirty="0">
                <a:latin typeface="Lucida Handwriting" pitchFamily="66" charset="0"/>
              </a:rPr>
              <a:t>O</a:t>
            </a:r>
            <a:r>
              <a:rPr lang="en-US" altLang="ko-KR" dirty="0"/>
              <a:t>(p) </a:t>
            </a:r>
            <a:r>
              <a:rPr lang="en-US" altLang="ko-KR" dirty="0" smtClean="0"/>
              <a:t>order </a:t>
            </a:r>
            <a:r>
              <a:rPr lang="en-US" altLang="ko-KR" sz="1800" dirty="0" smtClean="0"/>
              <a:t>(WT interaction)</a:t>
            </a:r>
            <a:endParaRPr lang="en-US" altLang="ko-KR" sz="1800" dirty="0"/>
          </a:p>
          <a:p>
            <a:pPr>
              <a:lnSpc>
                <a:spcPct val="200000"/>
              </a:lnSpc>
            </a:pPr>
            <a:r>
              <a:rPr lang="en-US" altLang="ko-KR" dirty="0"/>
              <a:t>Unitarized Scattering Amplitude </a:t>
            </a:r>
            <a:r>
              <a:rPr lang="en-US" altLang="ko-KR" sz="1800" dirty="0"/>
              <a:t>(Lippmann-Schwinger </a:t>
            </a:r>
            <a:r>
              <a:rPr lang="en-US" altLang="ko-KR" sz="1800" dirty="0" err="1"/>
              <a:t>eq</a:t>
            </a:r>
            <a:r>
              <a:rPr lang="en-US" altLang="ko-KR" sz="1800" dirty="0" smtClean="0"/>
              <a:t>)</a:t>
            </a:r>
          </a:p>
          <a:p>
            <a:pPr>
              <a:lnSpc>
                <a:spcPct val="200000"/>
              </a:lnSpc>
            </a:pPr>
            <a:r>
              <a:rPr lang="en-US" altLang="ko-KR" dirty="0" smtClean="0"/>
              <a:t>Determine the Scattering Amplitude based on CNN</a:t>
            </a:r>
          </a:p>
          <a:p>
            <a:pPr>
              <a:lnSpc>
                <a:spcPct val="200000"/>
              </a:lnSpc>
            </a:pPr>
            <a:endParaRPr lang="en-US" altLang="ko-KR" sz="1800" dirty="0"/>
          </a:p>
          <a:p>
            <a:pPr>
              <a:lnSpc>
                <a:spcPct val="200000"/>
              </a:lnSpc>
            </a:pP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51229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779E607-7F55-482D-A3B0-C07325D3C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Chiral Symmetry &amp; QCD </a:t>
            </a:r>
            <a:r>
              <a:rPr lang="en-US" altLang="ko-KR" dirty="0" err="1"/>
              <a:t>Lagrangian</a:t>
            </a:r>
            <a:endParaRPr lang="ko-KR" altLang="en-US" dirty="0"/>
          </a:p>
        </p:txBody>
      </p:sp>
      <p:pic>
        <p:nvPicPr>
          <p:cNvPr id="5" name="내용 개체 틀 4" descr="시계이(가) 표시된 사진&#10;&#10;자동 생성된 설명">
            <a:extLst>
              <a:ext uri="{FF2B5EF4-FFF2-40B4-BE49-F238E27FC236}">
                <a16:creationId xmlns:a16="http://schemas.microsoft.com/office/drawing/2014/main" xmlns="" id="{3AB8BE10-A35A-49FC-B1A7-B4D526E7CE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1357298"/>
            <a:ext cx="2971801" cy="2697120"/>
          </a:xfr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xmlns="" id="{CCE31D7A-2416-4CEE-8C65-A186881297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68797" y="1357298"/>
            <a:ext cx="5775203" cy="986843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0A527395-29E2-432D-AEA6-A900FEB696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71934" y="3071810"/>
            <a:ext cx="1674190" cy="250789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F3DF3429-EC2E-493B-9FD0-1BBEDC4106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15140" y="2879620"/>
            <a:ext cx="914400" cy="279919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xmlns="" id="{3E75B21F-E579-4C09-9F53-11086C3906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15140" y="3214686"/>
            <a:ext cx="914400" cy="306977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xmlns="" id="{01189056-3C70-434E-9D31-7BDC553738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08185" y="3201289"/>
            <a:ext cx="914400" cy="320374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xmlns="" id="{FCFB03FB-B353-42E4-84CC-578E2398353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01024" y="2857496"/>
            <a:ext cx="914400" cy="304800"/>
          </a:xfrm>
          <a:prstGeom prst="rect">
            <a:avLst/>
          </a:prstGeom>
        </p:spPr>
      </p:pic>
      <p:pic>
        <p:nvPicPr>
          <p:cNvPr id="19" name="그림 18">
            <a:extLst>
              <a:ext uri="{FF2B5EF4-FFF2-40B4-BE49-F238E27FC236}">
                <a16:creationId xmlns:a16="http://schemas.microsoft.com/office/drawing/2014/main" xmlns="" id="{DB1F74D5-3BBC-411B-8857-CE9FCB5326B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554" y="4000504"/>
            <a:ext cx="4110838" cy="500066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xmlns="" id="{78C696ED-3332-44F4-B73E-432AE1DB465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3296" y="4643446"/>
            <a:ext cx="2147167" cy="424840"/>
          </a:xfrm>
          <a:prstGeom prst="rect">
            <a:avLst/>
          </a:prstGeom>
        </p:spPr>
      </p:pic>
      <p:pic>
        <p:nvPicPr>
          <p:cNvPr id="23" name="그림 22" descr="테이블이(가) 표시된 사진&#10;&#10;자동 생성된 설명">
            <a:extLst>
              <a:ext uri="{FF2B5EF4-FFF2-40B4-BE49-F238E27FC236}">
                <a16:creationId xmlns:a16="http://schemas.microsoft.com/office/drawing/2014/main" xmlns="" id="{36AC79B7-E80A-489C-87E9-F4DDA8FD039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0" y="4572008"/>
            <a:ext cx="4405643" cy="571504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xmlns="" id="{C9947FED-4F9D-488C-8A4E-FF39EA4B12E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8988" y="6000768"/>
            <a:ext cx="4215012" cy="661178"/>
          </a:xfrm>
          <a:prstGeom prst="rect">
            <a:avLst/>
          </a:prstGeom>
        </p:spPr>
      </p:pic>
      <p:pic>
        <p:nvPicPr>
          <p:cNvPr id="27" name="그림 26">
            <a:extLst>
              <a:ext uri="{FF2B5EF4-FFF2-40B4-BE49-F238E27FC236}">
                <a16:creationId xmlns:a16="http://schemas.microsoft.com/office/drawing/2014/main" xmlns="" id="{2F1FF5B1-B5AA-4930-8B11-8B83E6657E2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6215082"/>
            <a:ext cx="2972058" cy="281964"/>
          </a:xfrm>
          <a:prstGeom prst="rect">
            <a:avLst/>
          </a:prstGeom>
        </p:spPr>
      </p:pic>
      <p:sp>
        <p:nvSpPr>
          <p:cNvPr id="18" name="오른쪽 화살표 17"/>
          <p:cNvSpPr/>
          <p:nvPr/>
        </p:nvSpPr>
        <p:spPr>
          <a:xfrm>
            <a:off x="6000760" y="3143248"/>
            <a:ext cx="500066" cy="120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3286116" y="300037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using</a:t>
            </a:r>
            <a:endParaRPr lang="ko-KR" altLang="en-US" dirty="0"/>
          </a:p>
        </p:txBody>
      </p:sp>
      <p:sp>
        <p:nvSpPr>
          <p:cNvPr id="22" name="아래쪽 화살표 21"/>
          <p:cNvSpPr/>
          <p:nvPr/>
        </p:nvSpPr>
        <p:spPr>
          <a:xfrm>
            <a:off x="5286380" y="2285992"/>
            <a:ext cx="285752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아래쪽 화살표 23"/>
          <p:cNvSpPr/>
          <p:nvPr/>
        </p:nvSpPr>
        <p:spPr>
          <a:xfrm>
            <a:off x="5286380" y="3500438"/>
            <a:ext cx="28575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오른쪽 화살표 25"/>
          <p:cNvSpPr/>
          <p:nvPr/>
        </p:nvSpPr>
        <p:spPr>
          <a:xfrm>
            <a:off x="2643174" y="4786322"/>
            <a:ext cx="178595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2714612" y="4500570"/>
            <a:ext cx="1500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U(N) = U(1)</a:t>
            </a:r>
            <a:r>
              <a:rPr lang="en-US" altLang="ko-KR" sz="1200" dirty="0" smtClean="0">
                <a:latin typeface="맑은 고딕"/>
                <a:ea typeface="맑은 고딕"/>
              </a:rPr>
              <a:t>×</a:t>
            </a:r>
            <a:r>
              <a:rPr lang="en-US" altLang="ko-KR" sz="1200" dirty="0" smtClean="0">
                <a:ea typeface="맑은 고딕"/>
              </a:rPr>
              <a:t>SU(N)</a:t>
            </a:r>
            <a:endParaRPr lang="ko-KR" alt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3214678" y="6143644"/>
            <a:ext cx="18389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a</a:t>
            </a:r>
            <a:r>
              <a:rPr lang="en-US" altLang="ko-KR" sz="1600" dirty="0" smtClean="0"/>
              <a:t>cting on q fields :</a:t>
            </a:r>
            <a:endParaRPr lang="ko-KR" altLang="en-US" sz="1600" dirty="0"/>
          </a:p>
        </p:txBody>
      </p:sp>
      <p:sp>
        <p:nvSpPr>
          <p:cNvPr id="32" name="오른쪽 중괄호 31"/>
          <p:cNvSpPr/>
          <p:nvPr/>
        </p:nvSpPr>
        <p:spPr>
          <a:xfrm rot="5400000">
            <a:off x="5572132" y="4143380"/>
            <a:ext cx="214314" cy="2071702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오른쪽 중괄호 32"/>
          <p:cNvSpPr/>
          <p:nvPr/>
        </p:nvSpPr>
        <p:spPr>
          <a:xfrm rot="5400000">
            <a:off x="7286644" y="4857760"/>
            <a:ext cx="214314" cy="642942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오른쪽 중괄호 33"/>
          <p:cNvSpPr/>
          <p:nvPr/>
        </p:nvSpPr>
        <p:spPr>
          <a:xfrm rot="5400000">
            <a:off x="8322495" y="4822041"/>
            <a:ext cx="214314" cy="71438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0" name="직선 화살표 연결선 39"/>
          <p:cNvCxnSpPr>
            <a:stCxn id="32" idx="1"/>
            <a:endCxn id="41" idx="3"/>
          </p:cNvCxnSpPr>
          <p:nvPr/>
        </p:nvCxnSpPr>
        <p:spPr>
          <a:xfrm rot="16200000" flipH="1" flipV="1">
            <a:off x="3902788" y="3735214"/>
            <a:ext cx="225327" cy="332767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57158" y="5357826"/>
            <a:ext cx="19944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Flavor-</a:t>
            </a:r>
            <a:r>
              <a:rPr lang="en-US" altLang="ko-KR" sz="1400" dirty="0" err="1" smtClean="0"/>
              <a:t>chiral</a:t>
            </a:r>
            <a:r>
              <a:rPr lang="en-US" altLang="ko-KR" sz="1400" dirty="0" smtClean="0"/>
              <a:t> symmetry</a:t>
            </a:r>
            <a:endParaRPr lang="ko-KR" alt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5786446" y="2214554"/>
            <a:ext cx="298671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q : </a:t>
            </a:r>
            <a:r>
              <a:rPr lang="en-US" altLang="ko-KR" sz="1100" dirty="0" err="1" smtClean="0"/>
              <a:t>massless</a:t>
            </a:r>
            <a:r>
              <a:rPr lang="en-US" altLang="ko-KR" sz="1100" dirty="0" smtClean="0"/>
              <a:t> quark field in 3-dim flavor space</a:t>
            </a:r>
          </a:p>
          <a:p>
            <a:r>
              <a:rPr lang="en-US" altLang="ko-KR" sz="1100" dirty="0" smtClean="0"/>
              <a:t>A</a:t>
            </a:r>
            <a:r>
              <a:rPr lang="el-GR" altLang="ko-KR" sz="800" dirty="0" smtClean="0">
                <a:ea typeface="맑은 고딕"/>
              </a:rPr>
              <a:t>μ</a:t>
            </a:r>
            <a:r>
              <a:rPr lang="en-US" altLang="ko-KR" sz="1100" dirty="0" smtClean="0">
                <a:ea typeface="맑은 고딕"/>
              </a:rPr>
              <a:t> : SU(3) gauge field (</a:t>
            </a:r>
            <a:r>
              <a:rPr lang="en-US" altLang="ko-KR" sz="1100" dirty="0" err="1" smtClean="0">
                <a:ea typeface="맑은 고딕"/>
              </a:rPr>
              <a:t>gloun</a:t>
            </a:r>
            <a:r>
              <a:rPr lang="en-US" altLang="ko-KR" sz="1100" dirty="0" smtClean="0">
                <a:ea typeface="맑은 고딕"/>
              </a:rPr>
              <a:t> field)</a:t>
            </a:r>
            <a:endParaRPr lang="en-US" altLang="ko-KR" sz="1100" dirty="0" smtClean="0"/>
          </a:p>
          <a:p>
            <a:r>
              <a:rPr lang="en-US" altLang="ko-KR" sz="1100" dirty="0" smtClean="0"/>
              <a:t>G</a:t>
            </a:r>
            <a:r>
              <a:rPr lang="el-GR" altLang="ko-KR" sz="800" dirty="0" smtClean="0">
                <a:ea typeface="맑은 고딕"/>
              </a:rPr>
              <a:t>μν</a:t>
            </a:r>
            <a:r>
              <a:rPr lang="en-US" altLang="ko-KR" sz="1100" dirty="0" smtClean="0">
                <a:ea typeface="맑은 고딕"/>
              </a:rPr>
              <a:t> : gluon field strength tensor</a:t>
            </a:r>
            <a:endParaRPr lang="ko-KR" altLang="en-US" sz="800" dirty="0"/>
          </a:p>
        </p:txBody>
      </p:sp>
      <p:cxnSp>
        <p:nvCxnSpPr>
          <p:cNvPr id="45" name="직선 화살표 연결선 44"/>
          <p:cNvCxnSpPr/>
          <p:nvPr/>
        </p:nvCxnSpPr>
        <p:spPr>
          <a:xfrm rot="5400000" flipH="1" flipV="1">
            <a:off x="9465503" y="5322107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>
            <a:stCxn id="33" idx="1"/>
            <a:endCxn id="50" idx="3"/>
          </p:cNvCxnSpPr>
          <p:nvPr/>
        </p:nvCxnSpPr>
        <p:spPr>
          <a:xfrm rot="16200000" flipH="1" flipV="1">
            <a:off x="6145541" y="4570102"/>
            <a:ext cx="531974" cy="196454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>
            <a:stCxn id="34" idx="1"/>
            <a:endCxn id="58" idx="0"/>
          </p:cNvCxnSpPr>
          <p:nvPr/>
        </p:nvCxnSpPr>
        <p:spPr>
          <a:xfrm rot="16200000" flipH="1" flipV="1">
            <a:off x="7911094" y="5125020"/>
            <a:ext cx="357190" cy="67992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214546" y="5572140"/>
            <a:ext cx="32147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 smtClean="0"/>
              <a:t>Vector </a:t>
            </a:r>
            <a:r>
              <a:rPr lang="en-US" altLang="ko-KR" sz="1400" dirty="0" err="1" smtClean="0"/>
              <a:t>chiral</a:t>
            </a:r>
            <a:r>
              <a:rPr lang="en-US" altLang="ko-KR" sz="1400" dirty="0" smtClean="0"/>
              <a:t> symmetry</a:t>
            </a:r>
          </a:p>
          <a:p>
            <a:pPr algn="r"/>
            <a:r>
              <a:rPr lang="en-US" altLang="ko-KR" sz="1200" dirty="0" smtClean="0"/>
              <a:t>(corresponding baryon number conservation) </a:t>
            </a:r>
            <a:endParaRPr lang="ko-KR" altLang="en-US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6500826" y="5643578"/>
            <a:ext cx="24978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Axial </a:t>
            </a:r>
            <a:r>
              <a:rPr lang="en-US" altLang="ko-KR" sz="1400" dirty="0" err="1" smtClean="0"/>
              <a:t>chiral</a:t>
            </a:r>
            <a:r>
              <a:rPr lang="en-US" altLang="ko-KR" sz="1400" dirty="0" smtClean="0"/>
              <a:t> symmetry </a:t>
            </a:r>
            <a:r>
              <a:rPr lang="en-US" altLang="ko-KR" sz="1200" dirty="0" smtClean="0"/>
              <a:t>(broken)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241174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0017C852-2CAA-4525-B9AE-DEDC45B3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Chiral Symmetry &amp; QCD </a:t>
            </a:r>
            <a:r>
              <a:rPr lang="en-US" altLang="ko-KR" dirty="0" err="1"/>
              <a:t>Lagrangian</a:t>
            </a:r>
            <a:endParaRPr lang="ko-KR" altLang="en-US" dirty="0"/>
          </a:p>
        </p:txBody>
      </p:sp>
      <p:pic>
        <p:nvPicPr>
          <p:cNvPr id="11" name="내용 개체 틀 10">
            <a:extLst>
              <a:ext uri="{FF2B5EF4-FFF2-40B4-BE49-F238E27FC236}">
                <a16:creationId xmlns:a16="http://schemas.microsoft.com/office/drawing/2014/main" xmlns="" id="{C99C305F-3F05-4BF7-BFF4-B5D574A927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554" y="1357298"/>
            <a:ext cx="3744369" cy="838200"/>
          </a:xfrm>
        </p:spPr>
      </p:pic>
      <p:pic>
        <p:nvPicPr>
          <p:cNvPr id="13" name="그림 12" descr="개체, 시계이(가) 표시된 사진&#10;&#10;자동 생성된 설명">
            <a:extLst>
              <a:ext uri="{FF2B5EF4-FFF2-40B4-BE49-F238E27FC236}">
                <a16:creationId xmlns:a16="http://schemas.microsoft.com/office/drawing/2014/main" xmlns="" id="{4D2253E3-0F5A-4F1B-897F-A10423A8EE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43174" y="2285992"/>
            <a:ext cx="4362092" cy="571504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xmlns="" id="{BCF988AD-927B-4CFC-9A4E-F17AA8F53F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00496" y="3071810"/>
            <a:ext cx="3975776" cy="491240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xmlns="" id="{B2EA9E3D-89C7-424D-8542-8AB6F83755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5719" y="5429264"/>
            <a:ext cx="1939029" cy="357190"/>
          </a:xfrm>
          <a:prstGeom prst="rect">
            <a:avLst/>
          </a:prstGeom>
        </p:spPr>
      </p:pic>
      <p:pic>
        <p:nvPicPr>
          <p:cNvPr id="21" name="그림 20" descr="시계, 테이블이(가) 표시된 사진&#10;&#10;자동 생성된 설명">
            <a:extLst>
              <a:ext uri="{FF2B5EF4-FFF2-40B4-BE49-F238E27FC236}">
                <a16:creationId xmlns:a16="http://schemas.microsoft.com/office/drawing/2014/main" xmlns="" id="{EF1C97F4-584D-47E0-A464-363A48D0AD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72132" y="5357826"/>
            <a:ext cx="3252450" cy="4194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1406" y="1643050"/>
            <a:ext cx="33575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err="1" smtClean="0"/>
              <a:t>Lagrangian</a:t>
            </a:r>
            <a:r>
              <a:rPr lang="en-US" altLang="ko-KR" sz="1600" b="1" dirty="0" smtClean="0"/>
              <a:t> for massive quark :</a:t>
            </a:r>
            <a:endParaRPr lang="ko-KR" alt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1406" y="2428868"/>
            <a:ext cx="2571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/>
              <a:t>Due to these properties : </a:t>
            </a:r>
            <a:endParaRPr lang="ko-KR" altLang="en-US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43768" y="2500306"/>
            <a:ext cx="2423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,</a:t>
            </a:r>
            <a:endParaRPr lang="ko-KR" alt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1406" y="3143248"/>
            <a:ext cx="39308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Mass term breaking </a:t>
            </a:r>
            <a:r>
              <a:rPr lang="en-US" altLang="ko-KR" sz="1600" b="1" dirty="0" err="1" smtClean="0"/>
              <a:t>chiral</a:t>
            </a:r>
            <a:r>
              <a:rPr lang="en-US" altLang="ko-KR" sz="1600" b="1" dirty="0" smtClean="0"/>
              <a:t> symmetry : </a:t>
            </a:r>
            <a:endParaRPr lang="ko-KR" altLang="en-US" sz="1600" b="1" dirty="0"/>
          </a:p>
        </p:txBody>
      </p:sp>
      <p:sp>
        <p:nvSpPr>
          <p:cNvPr id="16" name="오른쪽 화살표 15"/>
          <p:cNvSpPr/>
          <p:nvPr/>
        </p:nvSpPr>
        <p:spPr>
          <a:xfrm>
            <a:off x="2357422" y="5500702"/>
            <a:ext cx="307183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857488" y="5643578"/>
            <a:ext cx="22637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/>
              <a:t>Chiral</a:t>
            </a:r>
            <a:r>
              <a:rPr lang="en-US" altLang="ko-KR" sz="1400" dirty="0" smtClean="0"/>
              <a:t> symmetry breaking!</a:t>
            </a:r>
            <a:endParaRPr lang="ko-KR" alt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0" y="6143644"/>
            <a:ext cx="9310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Corresponding eight (</a:t>
            </a:r>
            <a:r>
              <a:rPr lang="en-US" altLang="ko-KR" dirty="0" err="1" smtClean="0"/>
              <a:t>approxi</a:t>
            </a:r>
            <a:r>
              <a:rPr lang="en-US" altLang="ko-KR" dirty="0" smtClean="0"/>
              <a:t>) NG-bosons : (small masses) Mesons (</a:t>
            </a:r>
            <a:r>
              <a:rPr lang="el-GR" altLang="ko-KR" dirty="0" smtClean="0">
                <a:ea typeface="맑은 고딕"/>
              </a:rPr>
              <a:t>π±</a:t>
            </a:r>
            <a:r>
              <a:rPr lang="en-US" altLang="ko-KR" dirty="0" smtClean="0">
                <a:ea typeface="맑은 고딕"/>
              </a:rPr>
              <a:t>,0, </a:t>
            </a:r>
            <a:r>
              <a:rPr lang="el-GR" altLang="ko-KR" dirty="0" smtClean="0">
                <a:ea typeface="맑은 고딕"/>
              </a:rPr>
              <a:t>Κ±</a:t>
            </a:r>
            <a:r>
              <a:rPr lang="en-US" altLang="ko-KR" dirty="0" smtClean="0">
                <a:ea typeface="맑은 고딕"/>
              </a:rPr>
              <a:t>,0, </a:t>
            </a:r>
            <a:r>
              <a:rPr lang="el-GR" altLang="ko-KR" dirty="0" smtClean="0">
                <a:ea typeface="맑은 고딕"/>
              </a:rPr>
              <a:t>Κ</a:t>
            </a:r>
            <a:r>
              <a:rPr lang="en-US" altLang="ko-KR" dirty="0" smtClean="0">
                <a:ea typeface="맑은 고딕"/>
              </a:rPr>
              <a:t>bar,</a:t>
            </a:r>
            <a:r>
              <a:rPr lang="el-GR" altLang="ko-KR" dirty="0" smtClean="0">
                <a:ea typeface="맑은 고딕"/>
              </a:rPr>
              <a:t> η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1406" y="4071942"/>
            <a:ext cx="6288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Quark condensate (vacuum expectation value of the (</a:t>
            </a:r>
            <a:r>
              <a:rPr lang="en-US" altLang="ko-KR" sz="1600" b="1" dirty="0" err="1" smtClean="0"/>
              <a:t>qbar</a:t>
            </a:r>
            <a:r>
              <a:rPr lang="en-US" altLang="ko-KR" sz="1600" b="1" dirty="0" smtClean="0"/>
              <a:t>)q) : </a:t>
            </a:r>
            <a:endParaRPr lang="ko-KR" altLang="en-US" sz="1600" b="1" dirty="0"/>
          </a:p>
        </p:txBody>
      </p:sp>
      <p:pic>
        <p:nvPicPr>
          <p:cNvPr id="1026" name="Picture 2" descr="C:\Users\hjkim630616\Desktop\매\dsf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43636" y="4000504"/>
            <a:ext cx="2928958" cy="469572"/>
          </a:xfrm>
          <a:prstGeom prst="rect">
            <a:avLst/>
          </a:prstGeom>
          <a:noFill/>
        </p:spPr>
      </p:pic>
      <p:sp>
        <p:nvSpPr>
          <p:cNvPr id="23" name="오른쪽 중괄호 22"/>
          <p:cNvSpPr/>
          <p:nvPr/>
        </p:nvSpPr>
        <p:spPr>
          <a:xfrm rot="5400000">
            <a:off x="8143900" y="3929066"/>
            <a:ext cx="142876" cy="1143008"/>
          </a:xfrm>
          <a:prstGeom prst="righ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606549" y="4572008"/>
            <a:ext cx="34660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Mixes the right-handed, left-handed fields</a:t>
            </a:r>
            <a:endParaRPr lang="ko-KR" altLang="en-US" sz="1400" dirty="0"/>
          </a:p>
        </p:txBody>
      </p:sp>
      <p:sp>
        <p:nvSpPr>
          <p:cNvPr id="25" name="오른쪽 중괄호 24"/>
          <p:cNvSpPr/>
          <p:nvPr/>
        </p:nvSpPr>
        <p:spPr>
          <a:xfrm rot="5400000">
            <a:off x="6715140" y="2714620"/>
            <a:ext cx="142876" cy="1714512"/>
          </a:xfrm>
          <a:prstGeom prst="righ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5000628" y="3643314"/>
            <a:ext cx="34660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Mixes the right-handed, left-handed fields</a:t>
            </a:r>
            <a:endParaRPr lang="ko-KR" alt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428860" y="5214950"/>
            <a:ext cx="2857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Masses of quarks &amp; Quark condensate 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3436045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BB928A98-50A4-4154-A8D7-E7E841F48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Low Energy Effective Theory (</a:t>
            </a:r>
            <a:r>
              <a:rPr lang="en-US" altLang="ko-KR" dirty="0" err="1"/>
              <a:t>ChPT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CB22C182-1EC0-46AB-A665-3AD98D178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ko-KR" sz="1800" b="1" dirty="0" smtClean="0"/>
              <a:t>QCD : </a:t>
            </a:r>
            <a:endParaRPr lang="en-US" altLang="ko-KR" sz="1800" b="1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400" dirty="0" smtClean="0"/>
              <a:t>      Theory </a:t>
            </a:r>
            <a:r>
              <a:rPr lang="en-US" altLang="ko-KR" sz="1400" dirty="0"/>
              <a:t>about strong interaction of q, g-fields</a:t>
            </a:r>
          </a:p>
          <a:p>
            <a:pPr>
              <a:lnSpc>
                <a:spcPct val="120000"/>
              </a:lnSpc>
            </a:pPr>
            <a:r>
              <a:rPr lang="en-US" altLang="ko-KR" sz="1800" b="1" dirty="0"/>
              <a:t>At low energies(short distances)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 dirty="0"/>
              <a:t>    </a:t>
            </a:r>
            <a:r>
              <a:rPr lang="en-US" altLang="ko-KR" sz="1400" dirty="0" smtClean="0"/>
              <a:t>   </a:t>
            </a:r>
            <a:r>
              <a:rPr lang="en-US" altLang="ko-KR" sz="1400" dirty="0"/>
              <a:t>Color confinement, Chiral symmetry breaking</a:t>
            </a:r>
          </a:p>
          <a:p>
            <a:pPr>
              <a:lnSpc>
                <a:spcPct val="120000"/>
              </a:lnSpc>
            </a:pPr>
            <a:r>
              <a:rPr lang="en-US" altLang="ko-KR" sz="1800" b="1" dirty="0"/>
              <a:t>Need of effective field </a:t>
            </a:r>
            <a:r>
              <a:rPr lang="en-US" altLang="ko-KR" sz="1800" b="1" dirty="0" smtClean="0"/>
              <a:t>theory : </a:t>
            </a:r>
            <a:endParaRPr lang="en-US" altLang="ko-KR" sz="1400" b="1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400" dirty="0" smtClean="0"/>
              <a:t>       Theory </a:t>
            </a:r>
            <a:r>
              <a:rPr lang="en-US" altLang="ko-KR" sz="1400" dirty="0"/>
              <a:t>about nuclear interaction of </a:t>
            </a:r>
            <a:r>
              <a:rPr lang="en-US" altLang="ko-KR" sz="1400" dirty="0" smtClean="0"/>
              <a:t>m, </a:t>
            </a:r>
            <a:r>
              <a:rPr lang="en-US" altLang="ko-KR" sz="1400" dirty="0" smtClean="0"/>
              <a:t>b</a:t>
            </a:r>
            <a:r>
              <a:rPr lang="en-US" altLang="ko-KR" sz="1400" dirty="0" smtClean="0"/>
              <a:t>-fields(Hadrons) instead </a:t>
            </a:r>
            <a:r>
              <a:rPr lang="en-US" altLang="ko-KR" sz="1400" dirty="0"/>
              <a:t>of q, </a:t>
            </a:r>
            <a:r>
              <a:rPr lang="en-US" altLang="ko-KR" sz="1400" dirty="0" smtClean="0"/>
              <a:t>g-fields</a:t>
            </a:r>
            <a:endParaRPr lang="en-US" altLang="ko-KR" sz="1400" dirty="0"/>
          </a:p>
          <a:p>
            <a:pPr>
              <a:lnSpc>
                <a:spcPct val="120000"/>
              </a:lnSpc>
            </a:pPr>
            <a:r>
              <a:rPr lang="en-US" altLang="ko-KR" sz="1800" b="1" dirty="0"/>
              <a:t>Weinberg’s theorem </a:t>
            </a:r>
            <a:r>
              <a:rPr lang="en-US" altLang="ko-KR" sz="1800" b="1" dirty="0" smtClean="0"/>
              <a:t>:</a:t>
            </a:r>
            <a:r>
              <a:rPr lang="en-US" altLang="ko-KR" sz="1400" b="1" dirty="0" smtClean="0"/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400" dirty="0" smtClean="0"/>
              <a:t> </a:t>
            </a:r>
            <a:r>
              <a:rPr lang="en-US" altLang="ko-KR" sz="1400" dirty="0" smtClean="0"/>
              <a:t>      </a:t>
            </a:r>
            <a:r>
              <a:rPr lang="en-US" altLang="ko-KR" sz="1400" dirty="0" smtClean="0"/>
              <a:t>“</a:t>
            </a:r>
            <a:r>
              <a:rPr lang="en-US" altLang="ko-KR" sz="1400" dirty="0"/>
              <a:t>Effective </a:t>
            </a:r>
            <a:r>
              <a:rPr lang="en-US" altLang="ko-KR" sz="1400" dirty="0" err="1"/>
              <a:t>Lagrangian</a:t>
            </a:r>
            <a:r>
              <a:rPr lang="en-US" altLang="ko-KR" sz="1400" dirty="0"/>
              <a:t> includes all terms that are compatible with the symmetries of the underlying theory(QCD)”</a:t>
            </a:r>
          </a:p>
          <a:p>
            <a:pPr>
              <a:lnSpc>
                <a:spcPct val="120000"/>
              </a:lnSpc>
            </a:pPr>
            <a:r>
              <a:rPr lang="en-US" altLang="ko-KR" sz="1600" b="1" dirty="0"/>
              <a:t>Weinberg’s power counting scheme(p-expansion)</a:t>
            </a:r>
          </a:p>
          <a:p>
            <a:pPr>
              <a:lnSpc>
                <a:spcPct val="120000"/>
              </a:lnSpc>
            </a:pPr>
            <a:r>
              <a:rPr lang="en-US" altLang="ko-KR" sz="1600" b="1" dirty="0"/>
              <a:t>Coupling constants for each term can be determined from experimental </a:t>
            </a:r>
            <a:r>
              <a:rPr lang="en-US" altLang="ko-KR" sz="1600" b="1" dirty="0" smtClean="0"/>
              <a:t>data</a:t>
            </a:r>
          </a:p>
          <a:p>
            <a:pPr>
              <a:lnSpc>
                <a:spcPct val="120000"/>
              </a:lnSpc>
            </a:pPr>
            <a:endParaRPr lang="en-US" altLang="ko-KR" sz="1400" dirty="0" smtClean="0"/>
          </a:p>
          <a:p>
            <a:pPr>
              <a:lnSpc>
                <a:spcPct val="120000"/>
              </a:lnSpc>
            </a:pPr>
            <a:r>
              <a:rPr lang="en-US" altLang="ko-KR" sz="1600" b="1" dirty="0" smtClean="0"/>
              <a:t>Examples of EFT from QCD :</a:t>
            </a:r>
            <a:r>
              <a:rPr lang="en-US" altLang="ko-KR" sz="1600" dirty="0" smtClean="0"/>
              <a:t> Quantum </a:t>
            </a:r>
            <a:r>
              <a:rPr lang="en-US" altLang="ko-KR" sz="1600" dirty="0" err="1" smtClean="0"/>
              <a:t>hadrodynamics</a:t>
            </a:r>
            <a:r>
              <a:rPr lang="en-US" altLang="ko-KR" sz="1600" dirty="0" smtClean="0"/>
              <a:t>(QHD), </a:t>
            </a:r>
            <a:r>
              <a:rPr lang="en-US" altLang="ko-KR" sz="1600" dirty="0" err="1" smtClean="0"/>
              <a:t>Chiral</a:t>
            </a:r>
            <a:r>
              <a:rPr lang="en-US" altLang="ko-KR" sz="1600" dirty="0" smtClean="0"/>
              <a:t> perturbation theory(</a:t>
            </a:r>
            <a:r>
              <a:rPr lang="en-US" altLang="ko-KR" sz="1600" dirty="0" err="1" smtClean="0"/>
              <a:t>ChPT</a:t>
            </a:r>
            <a:r>
              <a:rPr lang="en-US" altLang="ko-KR" sz="1600" dirty="0" smtClean="0"/>
              <a:t>), Heavy quark effective theory(HQET), Non-relativistic QCD(NRQCD), Lattice QCD</a:t>
            </a:r>
            <a:endParaRPr lang="en-US" altLang="ko-KR" sz="1600" dirty="0"/>
          </a:p>
        </p:txBody>
      </p:sp>
      <p:sp>
        <p:nvSpPr>
          <p:cNvPr id="4" name="타원 3"/>
          <p:cNvSpPr/>
          <p:nvPr/>
        </p:nvSpPr>
        <p:spPr>
          <a:xfrm>
            <a:off x="1285852" y="5500702"/>
            <a:ext cx="642942" cy="357190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8626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4B9BE542-0384-4C7D-8D90-0720C17F9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Low Energy Effective Theory (</a:t>
            </a:r>
            <a:r>
              <a:rPr lang="en-US" altLang="ko-KR" dirty="0" err="1"/>
              <a:t>ChPT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236C4D86-5D15-442E-879B-6C668FFFC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1800" b="1" dirty="0" smtClean="0"/>
              <a:t>E</a:t>
            </a:r>
            <a:r>
              <a:rPr lang="en-US" altLang="ko-KR" sz="1800" b="1" dirty="0" smtClean="0"/>
              <a:t>ffective </a:t>
            </a:r>
            <a:r>
              <a:rPr lang="en-US" altLang="ko-KR" sz="1800" b="1" dirty="0" err="1" smtClean="0"/>
              <a:t>Lagrangian</a:t>
            </a:r>
            <a:r>
              <a:rPr lang="en-US" altLang="ko-KR" sz="1800" b="1" dirty="0" smtClean="0"/>
              <a:t> of </a:t>
            </a:r>
            <a:r>
              <a:rPr lang="en-US" altLang="ko-KR" sz="1800" b="1" dirty="0" err="1" smtClean="0"/>
              <a:t>ChPT</a:t>
            </a:r>
            <a:r>
              <a:rPr lang="en-US" altLang="ko-KR" sz="1800" b="1" dirty="0" smtClean="0"/>
              <a:t>  </a:t>
            </a:r>
          </a:p>
          <a:p>
            <a:pPr>
              <a:buNone/>
            </a:pPr>
            <a:r>
              <a:rPr lang="en-US" altLang="ko-KR" sz="1400" dirty="0" smtClean="0"/>
              <a:t>      Instead of q, g-fields, introduce meson fields, baryon fields : </a:t>
            </a:r>
            <a:r>
              <a:rPr lang="el-GR" altLang="ko-KR" sz="1400" dirty="0" smtClean="0">
                <a:ea typeface="맑은 고딕"/>
              </a:rPr>
              <a:t>φ</a:t>
            </a:r>
            <a:r>
              <a:rPr lang="en-US" altLang="ko-KR" sz="1400" dirty="0" smtClean="0">
                <a:ea typeface="맑은 고딕"/>
              </a:rPr>
              <a:t>,</a:t>
            </a:r>
            <a:r>
              <a:rPr lang="el-GR" altLang="ko-KR" sz="1400" dirty="0" smtClean="0">
                <a:ea typeface="맑은 고딕"/>
              </a:rPr>
              <a:t> </a:t>
            </a:r>
            <a:r>
              <a:rPr lang="en-US" altLang="ko-KR" sz="1400" dirty="0" smtClean="0"/>
              <a:t>U(</a:t>
            </a:r>
            <a:r>
              <a:rPr lang="el-GR" altLang="ko-KR" sz="1400" dirty="0" smtClean="0">
                <a:ea typeface="맑은 고딕"/>
              </a:rPr>
              <a:t>φ</a:t>
            </a:r>
            <a:r>
              <a:rPr lang="en-US" altLang="ko-KR" sz="1400" dirty="0" smtClean="0"/>
              <a:t>), B, </a:t>
            </a:r>
          </a:p>
          <a:p>
            <a:pPr>
              <a:buNone/>
            </a:pPr>
            <a:r>
              <a:rPr lang="en-US" altLang="ko-KR" sz="1400" dirty="0" smtClean="0"/>
              <a:t> </a:t>
            </a:r>
            <a:r>
              <a:rPr lang="en-US" altLang="ko-KR" sz="1400" dirty="0" smtClean="0"/>
              <a:t>     where</a:t>
            </a:r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r>
              <a:rPr lang="en-US" altLang="ko-KR" sz="1800" b="1" dirty="0" smtClean="0"/>
              <a:t>Effective </a:t>
            </a:r>
            <a:r>
              <a:rPr lang="en-US" altLang="ko-KR" sz="1800" b="1" dirty="0" err="1" smtClean="0"/>
              <a:t>Lagrangian</a:t>
            </a:r>
            <a:r>
              <a:rPr lang="en-US" altLang="ko-KR" sz="1800" b="1" dirty="0" smtClean="0"/>
              <a:t> for meson </a:t>
            </a:r>
            <a:r>
              <a:rPr lang="en-US" altLang="ko-KR" sz="1800" b="1" dirty="0" smtClean="0"/>
              <a:t>with minimal number of derivative : </a:t>
            </a:r>
            <a:endParaRPr lang="en-US" altLang="ko-KR" sz="1800" b="1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r>
              <a:rPr lang="en-US" altLang="ko-KR" sz="1400" dirty="0" smtClean="0"/>
              <a:t> </a:t>
            </a:r>
            <a:endParaRPr lang="ko-KR" altLang="en-US" sz="1400" dirty="0"/>
          </a:p>
        </p:txBody>
      </p:sp>
      <p:pic>
        <p:nvPicPr>
          <p:cNvPr id="2050" name="Picture 2" descr="C:\Users\hjkim630616\Desktop\매\1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428868"/>
            <a:ext cx="4158946" cy="1214446"/>
          </a:xfrm>
          <a:prstGeom prst="rect">
            <a:avLst/>
          </a:prstGeom>
          <a:noFill/>
        </p:spPr>
      </p:pic>
      <p:pic>
        <p:nvPicPr>
          <p:cNvPr id="2051" name="Picture 3" descr="C:\Users\hjkim630616\Desktop\매\2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786058"/>
            <a:ext cx="4286280" cy="914895"/>
          </a:xfrm>
          <a:prstGeom prst="rect">
            <a:avLst/>
          </a:prstGeom>
          <a:noFill/>
        </p:spPr>
      </p:pic>
      <p:pic>
        <p:nvPicPr>
          <p:cNvPr id="2052" name="Picture 4" descr="C:\Users\hjkim630616\Desktop\매\1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4143380"/>
            <a:ext cx="2428892" cy="575103"/>
          </a:xfrm>
          <a:prstGeom prst="rect">
            <a:avLst/>
          </a:prstGeom>
          <a:noFill/>
        </p:spPr>
      </p:pic>
      <p:pic>
        <p:nvPicPr>
          <p:cNvPr id="2053" name="Picture 5" descr="C:\Users\hjkim630616\Desktop\매\12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7289" y="4786322"/>
            <a:ext cx="4857785" cy="1285885"/>
          </a:xfrm>
          <a:prstGeom prst="rect">
            <a:avLst/>
          </a:prstGeom>
          <a:noFill/>
        </p:spPr>
      </p:pic>
      <p:pic>
        <p:nvPicPr>
          <p:cNvPr id="2054" name="Picture 6" descr="C:\Users\hjkim630616\Desktop\매\13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43372" y="5929330"/>
            <a:ext cx="4730748" cy="54196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714744" y="4143380"/>
            <a:ext cx="3857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/>
              <a:t>We can check that this term actually invariant under global </a:t>
            </a:r>
            <a:r>
              <a:rPr lang="en-US" altLang="ko-KR" sz="1400" dirty="0" err="1" smtClean="0"/>
              <a:t>chiral</a:t>
            </a:r>
            <a:r>
              <a:rPr lang="en-US" altLang="ko-KR" sz="1400" dirty="0" smtClean="0"/>
              <a:t> </a:t>
            </a:r>
            <a:r>
              <a:rPr lang="en-US" altLang="ko-KR" sz="1400" dirty="0" smtClean="0"/>
              <a:t>transformation (R, L) :</a:t>
            </a:r>
            <a:endParaRPr lang="ko-KR" altLang="en-US" sz="1400" dirty="0"/>
          </a:p>
        </p:txBody>
      </p:sp>
      <p:cxnSp>
        <p:nvCxnSpPr>
          <p:cNvPr id="12" name="직선 화살표 연결선 11"/>
          <p:cNvCxnSpPr/>
          <p:nvPr/>
        </p:nvCxnSpPr>
        <p:spPr>
          <a:xfrm>
            <a:off x="3286116" y="5715016"/>
            <a:ext cx="785818" cy="50006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0" y="5072074"/>
            <a:ext cx="1428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/>
              <a:t>Transformation </a:t>
            </a:r>
          </a:p>
          <a:p>
            <a:pPr algn="ctr"/>
            <a:r>
              <a:rPr lang="en-US" altLang="ko-KR" sz="1400" dirty="0" smtClean="0"/>
              <a:t>of fields </a:t>
            </a:r>
            <a:endParaRPr lang="ko-KR" altLang="en-US" sz="1400" dirty="0"/>
          </a:p>
        </p:txBody>
      </p:sp>
      <p:sp>
        <p:nvSpPr>
          <p:cNvPr id="17" name="왼쪽 중괄호 16"/>
          <p:cNvSpPr/>
          <p:nvPr/>
        </p:nvSpPr>
        <p:spPr>
          <a:xfrm>
            <a:off x="1285852" y="4929198"/>
            <a:ext cx="285752" cy="1071570"/>
          </a:xfrm>
          <a:prstGeom prst="lef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64407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Low Energy Effective Theory (</a:t>
            </a:r>
            <a:r>
              <a:rPr lang="en-US" altLang="ko-KR" dirty="0" err="1" smtClean="0"/>
              <a:t>ChPT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1800" b="1" dirty="0" smtClean="0">
                <a:latin typeface="Lucida Handwriting" pitchFamily="66" charset="0"/>
              </a:rPr>
              <a:t>O</a:t>
            </a:r>
            <a:r>
              <a:rPr lang="en-US" altLang="ko-KR" sz="1800" b="1" dirty="0" smtClean="0"/>
              <a:t>(p^2) </a:t>
            </a:r>
            <a:r>
              <a:rPr lang="en-US" altLang="ko-KR" sz="1800" b="1" dirty="0" smtClean="0"/>
              <a:t>term of effective </a:t>
            </a:r>
            <a:r>
              <a:rPr lang="en-US" altLang="ko-KR" sz="1800" b="1" dirty="0" err="1" smtClean="0"/>
              <a:t>Lagrangian</a:t>
            </a:r>
            <a:r>
              <a:rPr lang="en-US" altLang="ko-KR" sz="1800" b="1" dirty="0" smtClean="0"/>
              <a:t> for </a:t>
            </a:r>
            <a:r>
              <a:rPr lang="en-US" altLang="ko-KR" sz="1800" b="1" dirty="0" smtClean="0"/>
              <a:t>meson : </a:t>
            </a:r>
          </a:p>
          <a:p>
            <a:endParaRPr lang="en-US" altLang="ko-KR" sz="1800" b="1" dirty="0" smtClean="0"/>
          </a:p>
          <a:p>
            <a:pPr>
              <a:buNone/>
            </a:pPr>
            <a:endParaRPr lang="en-US" altLang="ko-KR" sz="1800" b="1" dirty="0" smtClean="0">
              <a:latin typeface="Lucida Handwriting" pitchFamily="66" charset="0"/>
            </a:endParaRPr>
          </a:p>
          <a:p>
            <a:pPr>
              <a:buNone/>
            </a:pPr>
            <a:r>
              <a:rPr lang="en-US" altLang="ko-KR" sz="1400" dirty="0" smtClean="0"/>
              <a:t>  </a:t>
            </a:r>
          </a:p>
          <a:p>
            <a:pPr>
              <a:buNone/>
            </a:pPr>
            <a:r>
              <a:rPr lang="en-US" altLang="ko-KR" sz="1400" dirty="0" smtClean="0"/>
              <a:t>    Where                               , </a:t>
            </a:r>
            <a:endParaRPr lang="en-US" altLang="ko-KR" sz="1400" dirty="0" smtClean="0"/>
          </a:p>
          <a:p>
            <a:endParaRPr lang="en-US" altLang="ko-KR" sz="1800" b="1" dirty="0" smtClean="0">
              <a:latin typeface="Lucida Handwriting" pitchFamily="66" charset="0"/>
            </a:endParaRPr>
          </a:p>
          <a:p>
            <a:pPr>
              <a:buNone/>
            </a:pPr>
            <a:endParaRPr lang="en-US" altLang="ko-KR" sz="1800" b="1" dirty="0" smtClean="0">
              <a:latin typeface="Lucida Handwriting" pitchFamily="66" charset="0"/>
            </a:endParaRPr>
          </a:p>
          <a:p>
            <a:r>
              <a:rPr lang="en-US" altLang="ko-KR" sz="1800" b="1" dirty="0" smtClean="0">
                <a:latin typeface="Lucida Handwriting" pitchFamily="66" charset="0"/>
              </a:rPr>
              <a:t>O</a:t>
            </a:r>
            <a:r>
              <a:rPr lang="en-US" altLang="ko-KR" sz="1800" b="1" dirty="0" smtClean="0"/>
              <a:t>(p</a:t>
            </a:r>
            <a:r>
              <a:rPr lang="en-US" altLang="ko-KR" sz="1800" b="1" dirty="0" smtClean="0"/>
              <a:t>) term of effective </a:t>
            </a:r>
            <a:r>
              <a:rPr lang="en-US" altLang="ko-KR" sz="1800" b="1" dirty="0" err="1" smtClean="0"/>
              <a:t>Lagrangian</a:t>
            </a:r>
            <a:r>
              <a:rPr lang="en-US" altLang="ko-KR" sz="1800" b="1" dirty="0" smtClean="0"/>
              <a:t> for meson &amp; baryon : </a:t>
            </a:r>
            <a:endParaRPr lang="en-US" altLang="ko-KR" sz="1800" b="1" dirty="0" smtClean="0"/>
          </a:p>
          <a:p>
            <a:endParaRPr lang="en-US" altLang="ko-KR" sz="1800" b="1" dirty="0" smtClean="0"/>
          </a:p>
          <a:p>
            <a:endParaRPr lang="en-US" altLang="ko-KR" sz="1800" b="1" dirty="0" smtClean="0"/>
          </a:p>
          <a:p>
            <a:pPr>
              <a:buNone/>
            </a:pPr>
            <a:r>
              <a:rPr lang="en-US" altLang="ko-KR" sz="1400" dirty="0" smtClean="0"/>
              <a:t>  </a:t>
            </a:r>
          </a:p>
          <a:p>
            <a:pPr>
              <a:buNone/>
            </a:pPr>
            <a:r>
              <a:rPr lang="en-US" altLang="ko-KR" sz="1400" dirty="0" smtClean="0"/>
              <a:t> </a:t>
            </a:r>
            <a:r>
              <a:rPr lang="en-US" altLang="ko-KR" sz="1400" dirty="0" smtClean="0"/>
              <a:t>   Where </a:t>
            </a:r>
            <a:endParaRPr lang="en-US" altLang="ko-KR" sz="1400" dirty="0" smtClean="0"/>
          </a:p>
        </p:txBody>
      </p:sp>
      <p:pic>
        <p:nvPicPr>
          <p:cNvPr id="3074" name="Picture 2" descr="C:\Users\hjkim630616\Desktop\매\2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286256"/>
            <a:ext cx="7283450" cy="527050"/>
          </a:xfrm>
          <a:prstGeom prst="rect">
            <a:avLst/>
          </a:prstGeom>
          <a:noFill/>
        </p:spPr>
      </p:pic>
      <p:pic>
        <p:nvPicPr>
          <p:cNvPr id="6" name="Picture 7" descr="C:\Users\hjkim630616\Desktop\매\1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071678"/>
            <a:ext cx="5204446" cy="642942"/>
          </a:xfrm>
          <a:prstGeom prst="rect">
            <a:avLst/>
          </a:prstGeom>
          <a:noFill/>
        </p:spPr>
      </p:pic>
      <p:pic>
        <p:nvPicPr>
          <p:cNvPr id="3076" name="Picture 4" descr="C:\Users\hjkim630616\Desktop\매\18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88" y="2786058"/>
            <a:ext cx="2500330" cy="429921"/>
          </a:xfrm>
          <a:prstGeom prst="rect">
            <a:avLst/>
          </a:prstGeom>
          <a:noFill/>
        </p:spPr>
      </p:pic>
      <p:pic>
        <p:nvPicPr>
          <p:cNvPr id="3077" name="Picture 5" descr="C:\Users\hjkim630616\Desktop\매\wesdfdfddf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28" y="2857496"/>
            <a:ext cx="1357322" cy="245892"/>
          </a:xfrm>
          <a:prstGeom prst="rect">
            <a:avLst/>
          </a:prstGeom>
          <a:noFill/>
        </p:spPr>
      </p:pic>
      <p:pic>
        <p:nvPicPr>
          <p:cNvPr id="3078" name="Picture 6" descr="C:\Users\hjkim630616\Desktop\매\qqqqqq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85852" y="4929198"/>
            <a:ext cx="3500462" cy="516608"/>
          </a:xfrm>
          <a:prstGeom prst="rect">
            <a:avLst/>
          </a:prstGeom>
          <a:noFill/>
        </p:spPr>
      </p:pic>
      <p:pic>
        <p:nvPicPr>
          <p:cNvPr id="3079" name="Picture 7" descr="C:\Users\hjkim630616\Desktop\매\wwwwww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72000" y="5000636"/>
            <a:ext cx="2714644" cy="4134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Meson-Baryon Interaction at </a:t>
            </a:r>
            <a:r>
              <a:rPr lang="en-US" altLang="ko-KR" dirty="0" smtClean="0">
                <a:latin typeface="Lucida Handwriting" pitchFamily="66" charset="0"/>
              </a:rPr>
              <a:t>O</a:t>
            </a:r>
            <a:r>
              <a:rPr lang="en-US" altLang="ko-KR" dirty="0" smtClean="0"/>
              <a:t>(p) order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b="1" dirty="0" smtClean="0"/>
              <a:t>Feynman diagrams for m-b interaction in </a:t>
            </a:r>
            <a:r>
              <a:rPr lang="en-US" altLang="ko-KR" sz="1800" b="1" dirty="0" err="1" smtClean="0"/>
              <a:t>ChPT</a:t>
            </a:r>
            <a:endParaRPr lang="en-US" altLang="ko-KR" sz="1800" b="1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400" dirty="0" smtClean="0"/>
              <a:t>(a) Weinberg-</a:t>
            </a:r>
            <a:r>
              <a:rPr lang="en-US" altLang="ko-KR" sz="1400" dirty="0" err="1" smtClean="0"/>
              <a:t>Tomozawa</a:t>
            </a:r>
            <a:r>
              <a:rPr lang="en-US" altLang="ko-KR" sz="1400" dirty="0" smtClean="0"/>
              <a:t> interaction</a:t>
            </a:r>
          </a:p>
          <a:p>
            <a:pPr>
              <a:buNone/>
            </a:pPr>
            <a:r>
              <a:rPr lang="en-US" altLang="ko-KR" sz="1400" dirty="0" smtClean="0"/>
              <a:t> </a:t>
            </a:r>
            <a:r>
              <a:rPr lang="en-US" altLang="ko-KR" sz="1400" dirty="0" smtClean="0"/>
              <a:t>(b) s-channel Born term</a:t>
            </a:r>
          </a:p>
          <a:p>
            <a:pPr>
              <a:buNone/>
            </a:pPr>
            <a:r>
              <a:rPr lang="en-US" altLang="ko-KR" sz="1400" dirty="0" smtClean="0"/>
              <a:t> </a:t>
            </a:r>
            <a:r>
              <a:rPr lang="en-US" altLang="ko-KR" sz="1400" dirty="0" smtClean="0"/>
              <a:t>(c) u-channel Born term</a:t>
            </a:r>
          </a:p>
          <a:p>
            <a:pPr>
              <a:buNone/>
            </a:pPr>
            <a:r>
              <a:rPr lang="en-US" altLang="ko-KR" sz="1400" dirty="0" smtClean="0"/>
              <a:t> </a:t>
            </a:r>
            <a:r>
              <a:rPr lang="en-US" altLang="ko-KR" sz="1400" dirty="0" smtClean="0"/>
              <a:t>(d) NLO(next to leading order) interaction</a:t>
            </a:r>
            <a:endParaRPr lang="en-US" altLang="ko-KR" dirty="0" smtClean="0"/>
          </a:p>
          <a:p>
            <a:endParaRPr lang="en-US" altLang="ko-KR" sz="1800" b="1" dirty="0" smtClean="0"/>
          </a:p>
          <a:p>
            <a:r>
              <a:rPr lang="en-US" altLang="ko-KR" sz="1800" b="1" dirty="0" smtClean="0"/>
              <a:t>Scattering amplitude from </a:t>
            </a:r>
            <a:r>
              <a:rPr lang="en-US" altLang="ko-KR" sz="1800" b="1" dirty="0" err="1" smtClean="0"/>
              <a:t>chnn</a:t>
            </a:r>
            <a:r>
              <a:rPr lang="en-US" altLang="ko-KR" sz="1800" b="1" dirty="0" smtClean="0"/>
              <a:t> </a:t>
            </a:r>
            <a:r>
              <a:rPr lang="en-US" altLang="ko-KR" sz="1800" b="1" dirty="0" err="1" smtClean="0"/>
              <a:t>i</a:t>
            </a:r>
            <a:r>
              <a:rPr lang="en-US" altLang="ko-KR" sz="1800" b="1" dirty="0" smtClean="0"/>
              <a:t> to j</a:t>
            </a:r>
          </a:p>
          <a:p>
            <a:endParaRPr lang="en-US" altLang="ko-KR" sz="1800" b="1" dirty="0" smtClean="0"/>
          </a:p>
          <a:p>
            <a:endParaRPr lang="en-US" altLang="ko-KR" sz="1800" b="1" dirty="0" smtClean="0"/>
          </a:p>
          <a:p>
            <a:pPr>
              <a:buNone/>
            </a:pPr>
            <a:r>
              <a:rPr lang="en-US" altLang="ko-KR" sz="1800" b="1" dirty="0" smtClean="0"/>
              <a:t>     </a:t>
            </a:r>
            <a:r>
              <a:rPr lang="en-US" altLang="ko-KR" sz="1400" dirty="0" smtClean="0"/>
              <a:t>Depends on W(</a:t>
            </a:r>
            <a:r>
              <a:rPr lang="en-US" altLang="ko-KR" sz="1400" dirty="0" err="1" smtClean="0"/>
              <a:t>E_tot</a:t>
            </a:r>
            <a:r>
              <a:rPr lang="en-US" altLang="ko-KR" sz="1400" dirty="0" smtClean="0"/>
              <a:t> </a:t>
            </a:r>
            <a:r>
              <a:rPr lang="en-US" altLang="ko-KR" sz="1400" dirty="0" smtClean="0"/>
              <a:t>in com </a:t>
            </a:r>
            <a:r>
              <a:rPr lang="en-US" altLang="ko-KR" sz="1400" dirty="0" smtClean="0"/>
              <a:t>frame), </a:t>
            </a:r>
            <a:r>
              <a:rPr lang="el-GR" altLang="ko-KR" sz="1400" dirty="0" smtClean="0">
                <a:ea typeface="맑은 고딕"/>
              </a:rPr>
              <a:t>Ω</a:t>
            </a:r>
            <a:r>
              <a:rPr lang="en-US" altLang="ko-KR" sz="1400" dirty="0" smtClean="0">
                <a:ea typeface="맑은 고딕"/>
              </a:rPr>
              <a:t>(</a:t>
            </a:r>
            <a:r>
              <a:rPr lang="en-US" altLang="ko-KR" sz="1400" dirty="0" smtClean="0"/>
              <a:t>solid angle of the scattering</a:t>
            </a:r>
            <a:r>
              <a:rPr lang="en-US" altLang="ko-KR" sz="1400" dirty="0" smtClean="0">
                <a:ea typeface="맑은 고딕"/>
              </a:rPr>
              <a:t>), </a:t>
            </a:r>
            <a:r>
              <a:rPr lang="el-GR" altLang="ko-KR" sz="1400" dirty="0" smtClean="0">
                <a:ea typeface="맑은 고딕"/>
              </a:rPr>
              <a:t>σ</a:t>
            </a:r>
            <a:r>
              <a:rPr lang="en-US" altLang="ko-KR" sz="1400" dirty="0" smtClean="0">
                <a:ea typeface="맑은 고딕"/>
              </a:rPr>
              <a:t>_</a:t>
            </a:r>
            <a:r>
              <a:rPr lang="en-US" altLang="ko-KR" sz="1400" dirty="0" err="1" smtClean="0">
                <a:ea typeface="맑은 고딕"/>
              </a:rPr>
              <a:t>i</a:t>
            </a:r>
            <a:r>
              <a:rPr lang="en-US" altLang="ko-KR" sz="1400" dirty="0" smtClean="0">
                <a:ea typeface="맑은 고딕"/>
              </a:rPr>
              <a:t>(</a:t>
            </a:r>
            <a:r>
              <a:rPr lang="en-US" altLang="ko-KR" sz="1400" dirty="0" smtClean="0">
                <a:ea typeface="맑은 고딕"/>
              </a:rPr>
              <a:t>spin of baryon in </a:t>
            </a:r>
            <a:r>
              <a:rPr lang="en-US" altLang="ko-KR" sz="1400" dirty="0" err="1" smtClean="0">
                <a:ea typeface="맑은 고딕"/>
              </a:rPr>
              <a:t>chnn</a:t>
            </a:r>
            <a:r>
              <a:rPr lang="en-US" altLang="ko-KR" sz="1400" dirty="0" smtClean="0">
                <a:ea typeface="맑은 고딕"/>
              </a:rPr>
              <a:t> </a:t>
            </a:r>
            <a:r>
              <a:rPr lang="en-US" altLang="ko-KR" sz="1400" dirty="0" err="1" smtClean="0">
                <a:ea typeface="맑은 고딕"/>
              </a:rPr>
              <a:t>i</a:t>
            </a:r>
            <a:r>
              <a:rPr lang="en-US" altLang="ko-KR" sz="1400" dirty="0" smtClean="0">
                <a:ea typeface="맑은 고딕"/>
              </a:rPr>
              <a:t>)</a:t>
            </a:r>
            <a:endParaRPr lang="en-US" altLang="ko-KR" sz="1400" dirty="0" smtClean="0"/>
          </a:p>
        </p:txBody>
      </p:sp>
      <p:pic>
        <p:nvPicPr>
          <p:cNvPr id="4098" name="Picture 2" descr="C:\Users\hjkim630616\Desktop\매\23'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928802"/>
            <a:ext cx="5286412" cy="928694"/>
          </a:xfrm>
          <a:prstGeom prst="rect">
            <a:avLst/>
          </a:prstGeom>
          <a:noFill/>
        </p:spPr>
      </p:pic>
      <p:sp>
        <p:nvSpPr>
          <p:cNvPr id="5" name="오른쪽 중괄호 4"/>
          <p:cNvSpPr/>
          <p:nvPr/>
        </p:nvSpPr>
        <p:spPr>
          <a:xfrm>
            <a:off x="3428992" y="2857496"/>
            <a:ext cx="785818" cy="785818"/>
          </a:xfrm>
          <a:prstGeom prst="righ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214810" y="3071810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Order </a:t>
            </a:r>
            <a:r>
              <a:rPr lang="en-US" altLang="ko-KR" sz="1400" dirty="0" smtClean="0">
                <a:latin typeface="Lucida Handwriting" pitchFamily="66" charset="0"/>
              </a:rPr>
              <a:t>O</a:t>
            </a:r>
            <a:r>
              <a:rPr lang="en-US" altLang="ko-KR" sz="1400" dirty="0" smtClean="0"/>
              <a:t>(p)</a:t>
            </a:r>
            <a:endParaRPr lang="ko-KR" altLang="en-US" sz="1400" dirty="0"/>
          </a:p>
        </p:txBody>
      </p:sp>
      <p:cxnSp>
        <p:nvCxnSpPr>
          <p:cNvPr id="8" name="직선 화살표 연결선 7"/>
          <p:cNvCxnSpPr/>
          <p:nvPr/>
        </p:nvCxnSpPr>
        <p:spPr>
          <a:xfrm flipV="1">
            <a:off x="3929058" y="3787778"/>
            <a:ext cx="285752" cy="85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14810" y="3643314"/>
            <a:ext cx="1249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Order </a:t>
            </a:r>
            <a:r>
              <a:rPr lang="en-US" altLang="ko-KR" sz="1400" dirty="0" smtClean="0">
                <a:latin typeface="Lucida Handwriting" pitchFamily="66" charset="0"/>
              </a:rPr>
              <a:t>O</a:t>
            </a:r>
            <a:r>
              <a:rPr lang="en-US" altLang="ko-KR" sz="1400" dirty="0" smtClean="0"/>
              <a:t>(p^2)</a:t>
            </a:r>
            <a:endParaRPr lang="ko-KR" altLang="en-US" sz="1400" dirty="0"/>
          </a:p>
        </p:txBody>
      </p:sp>
      <p:pic>
        <p:nvPicPr>
          <p:cNvPr id="4099" name="Picture 3" descr="C:\Users\hjkim630616\Desktop\매\23''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643446"/>
            <a:ext cx="8572528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Meson-Baryon Interaction at </a:t>
            </a:r>
            <a:r>
              <a:rPr lang="en-US" altLang="ko-KR" dirty="0" smtClean="0">
                <a:latin typeface="Lucida Handwriting" pitchFamily="66" charset="0"/>
              </a:rPr>
              <a:t>O</a:t>
            </a:r>
            <a:r>
              <a:rPr lang="en-US" altLang="ko-KR" dirty="0" smtClean="0"/>
              <a:t>(p) order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b="1" dirty="0" smtClean="0"/>
              <a:t>Expanding </a:t>
            </a:r>
            <a:r>
              <a:rPr lang="en-US" altLang="ko-KR" sz="1800" b="1" dirty="0" smtClean="0"/>
              <a:t>the covariant derivative term </a:t>
            </a:r>
            <a:r>
              <a:rPr lang="en-US" altLang="ko-KR" sz="1800" b="1" dirty="0" smtClean="0"/>
              <a:t>in m &amp; b effective </a:t>
            </a:r>
            <a:r>
              <a:rPr lang="en-US" altLang="ko-KR" sz="1800" b="1" dirty="0" err="1" smtClean="0"/>
              <a:t>Lagrangian</a:t>
            </a:r>
            <a:endParaRPr lang="en-US" altLang="ko-KR" sz="1800" b="1" dirty="0" smtClean="0"/>
          </a:p>
          <a:p>
            <a:endParaRPr lang="en-US" altLang="ko-KR" sz="1800" b="1" dirty="0" smtClean="0"/>
          </a:p>
          <a:p>
            <a:endParaRPr lang="en-US" altLang="ko-KR" sz="1800" b="1" dirty="0" smtClean="0"/>
          </a:p>
          <a:p>
            <a:endParaRPr lang="en-US" altLang="ko-KR" sz="1800" b="1" dirty="0" smtClean="0"/>
          </a:p>
          <a:p>
            <a:r>
              <a:rPr lang="en-US" altLang="ko-KR" sz="1800" b="1" dirty="0" smtClean="0"/>
              <a:t>Weinberg-</a:t>
            </a:r>
            <a:r>
              <a:rPr lang="en-US" altLang="ko-KR" sz="1800" b="1" dirty="0" err="1" smtClean="0"/>
              <a:t>Tomozawa</a:t>
            </a:r>
            <a:r>
              <a:rPr lang="en-US" altLang="ko-KR" sz="1800" b="1" dirty="0" smtClean="0"/>
              <a:t> interaction </a:t>
            </a:r>
            <a:r>
              <a:rPr lang="en-US" altLang="ko-KR" sz="1800" b="1" dirty="0" err="1" smtClean="0"/>
              <a:t>Lagrangian</a:t>
            </a:r>
            <a:endParaRPr lang="en-US" altLang="ko-KR" sz="1800" b="1" dirty="0" smtClean="0"/>
          </a:p>
          <a:p>
            <a:endParaRPr lang="en-US" altLang="ko-KR" sz="1800" b="1" dirty="0" smtClean="0"/>
          </a:p>
          <a:p>
            <a:endParaRPr lang="en-US" altLang="ko-KR" sz="1800" b="1" dirty="0" smtClean="0"/>
          </a:p>
          <a:p>
            <a:endParaRPr lang="en-US" altLang="ko-KR" sz="1800" b="1" dirty="0" smtClean="0"/>
          </a:p>
          <a:p>
            <a:r>
              <a:rPr lang="en-US" altLang="ko-KR" sz="1800" b="1" dirty="0" smtClean="0"/>
              <a:t>Weinberg-</a:t>
            </a:r>
            <a:r>
              <a:rPr lang="en-US" altLang="ko-KR" sz="1800" b="1" dirty="0" err="1" smtClean="0"/>
              <a:t>Tomozawa</a:t>
            </a:r>
            <a:r>
              <a:rPr lang="en-US" altLang="ko-KR" sz="1800" b="1" dirty="0" smtClean="0"/>
              <a:t> interaction amplitude</a:t>
            </a:r>
            <a:endParaRPr lang="en-US" altLang="ko-KR" sz="1800" b="1" dirty="0" smtClean="0"/>
          </a:p>
          <a:p>
            <a:endParaRPr lang="ko-KR" altLang="en-US" dirty="0"/>
          </a:p>
        </p:txBody>
      </p:sp>
      <p:pic>
        <p:nvPicPr>
          <p:cNvPr id="5122" name="Picture 2" descr="C:\Users\hjkim630616\Desktop\매\qerewrewtfgf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000240"/>
            <a:ext cx="3289300" cy="666750"/>
          </a:xfrm>
          <a:prstGeom prst="rect">
            <a:avLst/>
          </a:prstGeom>
          <a:noFill/>
        </p:spPr>
      </p:pic>
      <p:pic>
        <p:nvPicPr>
          <p:cNvPr id="5123" name="Picture 3" descr="C:\Users\hjkim630616\Desktop\매\2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3286124"/>
            <a:ext cx="4248150" cy="711200"/>
          </a:xfrm>
          <a:prstGeom prst="rect">
            <a:avLst/>
          </a:prstGeom>
          <a:noFill/>
        </p:spPr>
      </p:pic>
      <p:pic>
        <p:nvPicPr>
          <p:cNvPr id="5124" name="Picture 4" descr="C:\Users\hjkim630616\Desktop\매\24'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5000636"/>
            <a:ext cx="7975624" cy="1527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13609</TotalTime>
  <Words>831</Words>
  <Application>Microsoft Office PowerPoint</Application>
  <PresentationFormat>화면 슬라이드 쇼(4:3)</PresentationFormat>
  <Paragraphs>197</Paragraphs>
  <Slides>16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Clarity</vt:lpstr>
      <vt:lpstr>Chiral unitary model and Neural Network</vt:lpstr>
      <vt:lpstr>Contents</vt:lpstr>
      <vt:lpstr>Chiral Symmetry &amp; QCD Lagrangian</vt:lpstr>
      <vt:lpstr>Chiral Symmetry &amp; QCD Lagrangian</vt:lpstr>
      <vt:lpstr>Low Energy Effective Theory (ChPT)</vt:lpstr>
      <vt:lpstr>Low Energy Effective Theory (ChPT)</vt:lpstr>
      <vt:lpstr>Low Energy Effective Theory (ChPT)</vt:lpstr>
      <vt:lpstr>Meson-Baryon Interaction at O(p) order </vt:lpstr>
      <vt:lpstr>Meson-Baryon Interaction at O(p) order </vt:lpstr>
      <vt:lpstr>Meson-Baryon Interaction at O(p) order </vt:lpstr>
      <vt:lpstr>Chiral unitary model </vt:lpstr>
      <vt:lpstr>Nonperturbative amplitude </vt:lpstr>
      <vt:lpstr>Scattering amplitude</vt:lpstr>
      <vt:lpstr>  Apply Neural Network</vt:lpstr>
      <vt:lpstr>Convolutional Neural Network</vt:lpstr>
      <vt:lpstr>Reference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 dipole moments  of A=3 nuclei</dc:title>
  <dc:creator>song</dc:creator>
  <cp:lastModifiedBy>hjkim630616</cp:lastModifiedBy>
  <cp:revision>410</cp:revision>
  <dcterms:created xsi:type="dcterms:W3CDTF">2006-08-16T00:00:00Z</dcterms:created>
  <dcterms:modified xsi:type="dcterms:W3CDTF">2020-07-02T14:01:27Z</dcterms:modified>
</cp:coreProperties>
</file>