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8"/>
  </p:notesMasterIdLst>
  <p:sldIdLst>
    <p:sldId id="259" r:id="rId2"/>
    <p:sldId id="298" r:id="rId3"/>
    <p:sldId id="258" r:id="rId4"/>
    <p:sldId id="300" r:id="rId5"/>
    <p:sldId id="297" r:id="rId6"/>
    <p:sldId id="295" r:id="rId7"/>
    <p:sldId id="302" r:id="rId8"/>
    <p:sldId id="303" r:id="rId9"/>
    <p:sldId id="305" r:id="rId10"/>
    <p:sldId id="318" r:id="rId11"/>
    <p:sldId id="301" r:id="rId12"/>
    <p:sldId id="293" r:id="rId13"/>
    <p:sldId id="269" r:id="rId14"/>
    <p:sldId id="316" r:id="rId15"/>
    <p:sldId id="317" r:id="rId16"/>
    <p:sldId id="312" r:id="rId17"/>
    <p:sldId id="310" r:id="rId18"/>
    <p:sldId id="309" r:id="rId19"/>
    <p:sldId id="319" r:id="rId20"/>
    <p:sldId id="320" r:id="rId21"/>
    <p:sldId id="308" r:id="rId22"/>
    <p:sldId id="307" r:id="rId23"/>
    <p:sldId id="306" r:id="rId24"/>
    <p:sldId id="311" r:id="rId25"/>
    <p:sldId id="314" r:id="rId26"/>
    <p:sldId id="315" r:id="rId2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78815" autoAdjust="0"/>
  </p:normalViewPr>
  <p:slideViewPr>
    <p:cSldViewPr snapToGrid="0">
      <p:cViewPr varScale="1">
        <p:scale>
          <a:sx n="90" d="100"/>
          <a:sy n="90" d="100"/>
        </p:scale>
        <p:origin x="2532" y="84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9E309-910D-4595-AD18-3D54E56390A9}" type="datetimeFigureOut">
              <a:rPr lang="ko-KR" altLang="en-US" smtClean="0"/>
              <a:t>2020-07-04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A80F2-AA0D-4EF8-8D98-10D0AC40A8F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1137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3200" dirty="0"/>
              <a:t>Keyword lambda 1405 photoproduct gamma p -&gt; lambda(1405), k(892)</a:t>
            </a:r>
          </a:p>
          <a:p>
            <a:endParaRPr lang="en-US" altLang="ko-KR" sz="3200" dirty="0"/>
          </a:p>
          <a:p>
            <a:r>
              <a:rPr lang="en-US" altLang="ko-KR" sz="3200" dirty="0" err="1"/>
              <a:t>Pdg</a:t>
            </a:r>
            <a:r>
              <a:rPr lang="en-US" altLang="ko-KR" sz="3200" dirty="0"/>
              <a:t> note on LAMBDA(1405) two pole structure </a:t>
            </a:r>
            <a:r>
              <a:rPr lang="en-US" altLang="ko-KR" sz="3200" dirty="0" err="1"/>
              <a:t>Sigma+pi</a:t>
            </a:r>
            <a:r>
              <a:rPr lang="en-US" altLang="ko-KR" sz="3200" dirty="0"/>
              <a:t>, </a:t>
            </a:r>
            <a:r>
              <a:rPr lang="en-US" altLang="ko-KR" sz="3200" dirty="0" err="1"/>
              <a:t>Kp</a:t>
            </a:r>
            <a:endParaRPr lang="en-US" altLang="ko-KR" sz="3200" dirty="0"/>
          </a:p>
          <a:p>
            <a:endParaRPr lang="en-US" altLang="ko-KR" sz="3200" dirty="0"/>
          </a:p>
          <a:p>
            <a:r>
              <a:rPr lang="en-US" altLang="ko-KR" sz="3200" dirty="0"/>
              <a:t>Scattering plane </a:t>
            </a:r>
            <a:r>
              <a:rPr lang="ko-KR" altLang="en-US" sz="3200" dirty="0" err="1"/>
              <a:t>공부할것</a:t>
            </a:r>
            <a:endParaRPr lang="ko-KR" altLang="en-US" sz="3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A80F2-AA0D-4EF8-8D98-10D0AC40A8FB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9053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A80F2-AA0D-4EF8-8D98-10D0AC40A8F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1276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Physics</a:t>
            </a:r>
          </a:p>
          <a:p>
            <a:pPr marL="228600" indent="-228600">
              <a:buAutoNum type="arabicParenR"/>
            </a:pPr>
            <a:r>
              <a:rPr lang="ko-KR" altLang="en-US" dirty="0"/>
              <a:t>궁금한 내용</a:t>
            </a:r>
            <a:endParaRPr lang="en-US" altLang="ko-KR" dirty="0"/>
          </a:p>
          <a:p>
            <a:pPr marL="228600" indent="-228600">
              <a:buAutoNum type="arabicParenR"/>
            </a:pPr>
            <a:endParaRPr lang="en-US" altLang="ko-KR" dirty="0"/>
          </a:p>
          <a:p>
            <a:pPr marL="228600" indent="-228600">
              <a:buAutoNum type="arabicPeriod"/>
            </a:pPr>
            <a:r>
              <a:rPr lang="en-US" altLang="ko-KR" dirty="0"/>
              <a:t>LEPS2</a:t>
            </a:r>
            <a:r>
              <a:rPr lang="ko-KR" altLang="en-US" dirty="0"/>
              <a:t> 설명</a:t>
            </a:r>
            <a:r>
              <a:rPr lang="en-US" altLang="ko-KR" dirty="0"/>
              <a:t>(photoproduction, </a:t>
            </a:r>
            <a:r>
              <a:rPr lang="ko-KR" altLang="en-US" dirty="0"/>
              <a:t>특징</a:t>
            </a:r>
            <a:r>
              <a:rPr lang="en-US" altLang="ko-KR" dirty="0"/>
              <a:t>, </a:t>
            </a:r>
            <a:r>
              <a:rPr lang="ko-KR" altLang="en-US" dirty="0"/>
              <a:t>커미션 런</a:t>
            </a:r>
            <a:r>
              <a:rPr lang="en-US" altLang="ko-KR" dirty="0"/>
              <a:t>)</a:t>
            </a:r>
          </a:p>
          <a:p>
            <a:pPr marL="228600" indent="-228600">
              <a:buAutoNum type="arabicPeriod"/>
            </a:pPr>
            <a:r>
              <a:rPr lang="en-US" altLang="ko-KR" dirty="0"/>
              <a:t>PID, AC1 </a:t>
            </a:r>
            <a:r>
              <a:rPr lang="ko-KR" altLang="en-US" dirty="0"/>
              <a:t>필요성</a:t>
            </a:r>
            <a:r>
              <a:rPr lang="en-US" altLang="ko-KR" dirty="0"/>
              <a:t>, </a:t>
            </a:r>
            <a:r>
              <a:rPr lang="ko-KR" altLang="en-US" dirty="0"/>
              <a:t>요구 성능 조건</a:t>
            </a:r>
            <a:endParaRPr lang="en-US" altLang="ko-KR" dirty="0"/>
          </a:p>
          <a:p>
            <a:pPr marL="228600" indent="-228600">
              <a:buAutoNum type="arabicPeriod"/>
            </a:pPr>
            <a:r>
              <a:rPr lang="en-US" altLang="ko-KR" dirty="0"/>
              <a:t>Prototype</a:t>
            </a:r>
            <a:r>
              <a:rPr lang="ko-KR" altLang="en-US" dirty="0"/>
              <a:t> 개발</a:t>
            </a:r>
            <a:endParaRPr lang="en-US" altLang="ko-KR" dirty="0"/>
          </a:p>
          <a:p>
            <a:pPr marL="228600" indent="-228600">
              <a:buAutoNum type="arabicPeriod"/>
            </a:pPr>
            <a:r>
              <a:rPr lang="en-US" altLang="ko-KR" dirty="0"/>
              <a:t>AC1 </a:t>
            </a:r>
            <a:r>
              <a:rPr lang="ko-KR" altLang="en-US" dirty="0"/>
              <a:t>검출기의 종류</a:t>
            </a:r>
            <a:r>
              <a:rPr lang="en-US" altLang="ko-KR" dirty="0"/>
              <a:t>, </a:t>
            </a:r>
            <a:r>
              <a:rPr lang="ko-KR" altLang="en-US" dirty="0"/>
              <a:t>개발 과정</a:t>
            </a:r>
            <a:endParaRPr lang="en-US" altLang="ko-KR" dirty="0"/>
          </a:p>
          <a:p>
            <a:pPr marL="228600" indent="-228600">
              <a:buAutoNum type="arabicPeriod"/>
            </a:pPr>
            <a:r>
              <a:rPr lang="ko-KR" altLang="en-US" dirty="0"/>
              <a:t>예상되는 </a:t>
            </a:r>
            <a:r>
              <a:rPr lang="en-US" altLang="ko-KR" dirty="0"/>
              <a:t>PID?-&gt; PID plot, (ex, momentum vs </a:t>
            </a:r>
            <a:r>
              <a:rPr lang="en-US" altLang="ko-KR" dirty="0" err="1"/>
              <a:t>tof</a:t>
            </a:r>
            <a:r>
              <a:rPr lang="en-US" altLang="ko-KR" dirty="0"/>
              <a:t>….)</a:t>
            </a:r>
          </a:p>
          <a:p>
            <a:pPr marL="228600" indent="-228600">
              <a:buAutoNum type="arabicPeriod"/>
            </a:pPr>
            <a:r>
              <a:rPr lang="ko-KR" altLang="en-US" dirty="0"/>
              <a:t>완성이 된다면</a:t>
            </a:r>
            <a:r>
              <a:rPr lang="en-US" altLang="ko-KR" dirty="0"/>
              <a:t>, </a:t>
            </a:r>
            <a:r>
              <a:rPr lang="ko-KR" altLang="en-US" dirty="0"/>
              <a:t> 요약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A80F2-AA0D-4EF8-8D98-10D0AC40A8FB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6554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/>
              <a:t>Physics</a:t>
            </a:r>
          </a:p>
          <a:p>
            <a:pPr marL="228600" indent="-228600">
              <a:buAutoNum type="arabicParenR"/>
            </a:pPr>
            <a:r>
              <a:rPr lang="ko-KR" altLang="en-US" dirty="0"/>
              <a:t>궁금한 내용</a:t>
            </a:r>
            <a:endParaRPr lang="en-US" altLang="ko-KR" dirty="0"/>
          </a:p>
          <a:p>
            <a:pPr marL="228600" indent="-228600">
              <a:buAutoNum type="arabicParenR"/>
            </a:pPr>
            <a:endParaRPr lang="en-US" altLang="ko-KR" dirty="0"/>
          </a:p>
          <a:p>
            <a:pPr marL="228600" indent="-228600">
              <a:buAutoNum type="arabicPeriod"/>
            </a:pPr>
            <a:r>
              <a:rPr lang="en-US" altLang="ko-KR" dirty="0"/>
              <a:t>LEPS2</a:t>
            </a:r>
            <a:r>
              <a:rPr lang="ko-KR" altLang="en-US" dirty="0"/>
              <a:t> 설명</a:t>
            </a:r>
            <a:r>
              <a:rPr lang="en-US" altLang="ko-KR" dirty="0"/>
              <a:t>(photoproduction, </a:t>
            </a:r>
            <a:r>
              <a:rPr lang="ko-KR" altLang="en-US" dirty="0"/>
              <a:t>특징</a:t>
            </a:r>
            <a:r>
              <a:rPr lang="en-US" altLang="ko-KR" dirty="0"/>
              <a:t>, </a:t>
            </a:r>
            <a:r>
              <a:rPr lang="ko-KR" altLang="en-US" dirty="0"/>
              <a:t>커미션 런</a:t>
            </a:r>
            <a:r>
              <a:rPr lang="en-US" altLang="ko-KR" dirty="0"/>
              <a:t>)</a:t>
            </a:r>
          </a:p>
          <a:p>
            <a:pPr marL="228600" indent="-228600">
              <a:buAutoNum type="arabicPeriod"/>
            </a:pPr>
            <a:r>
              <a:rPr lang="en-US" altLang="ko-KR" dirty="0"/>
              <a:t>PID, AC1 </a:t>
            </a:r>
            <a:r>
              <a:rPr lang="ko-KR" altLang="en-US" dirty="0"/>
              <a:t>필요성</a:t>
            </a:r>
            <a:r>
              <a:rPr lang="en-US" altLang="ko-KR" dirty="0"/>
              <a:t>, </a:t>
            </a:r>
            <a:r>
              <a:rPr lang="ko-KR" altLang="en-US" dirty="0"/>
              <a:t>요구 성능 조건</a:t>
            </a:r>
            <a:endParaRPr lang="en-US" altLang="ko-KR" dirty="0"/>
          </a:p>
          <a:p>
            <a:pPr marL="228600" indent="-228600">
              <a:buAutoNum type="arabicPeriod"/>
            </a:pPr>
            <a:r>
              <a:rPr lang="en-US" altLang="ko-KR" dirty="0"/>
              <a:t>Prototype</a:t>
            </a:r>
            <a:r>
              <a:rPr lang="ko-KR" altLang="en-US" dirty="0"/>
              <a:t> 개발</a:t>
            </a:r>
            <a:endParaRPr lang="en-US" altLang="ko-KR" dirty="0"/>
          </a:p>
          <a:p>
            <a:pPr marL="228600" indent="-228600">
              <a:buAutoNum type="arabicPeriod"/>
            </a:pPr>
            <a:r>
              <a:rPr lang="en-US" altLang="ko-KR" dirty="0"/>
              <a:t>AC1 </a:t>
            </a:r>
            <a:r>
              <a:rPr lang="ko-KR" altLang="en-US" dirty="0"/>
              <a:t>검출기의 종류</a:t>
            </a:r>
            <a:r>
              <a:rPr lang="en-US" altLang="ko-KR" dirty="0"/>
              <a:t>, </a:t>
            </a:r>
            <a:r>
              <a:rPr lang="ko-KR" altLang="en-US" dirty="0"/>
              <a:t>개발 과정</a:t>
            </a:r>
            <a:endParaRPr lang="en-US" altLang="ko-KR" dirty="0"/>
          </a:p>
          <a:p>
            <a:pPr marL="228600" indent="-228600">
              <a:buAutoNum type="arabicPeriod"/>
            </a:pPr>
            <a:r>
              <a:rPr lang="ko-KR" altLang="en-US" dirty="0"/>
              <a:t>예상되는 </a:t>
            </a:r>
            <a:r>
              <a:rPr lang="en-US" altLang="ko-KR" dirty="0"/>
              <a:t>PID?-&gt; PID plot, (ex, momentum vs </a:t>
            </a:r>
            <a:r>
              <a:rPr lang="en-US" altLang="ko-KR" dirty="0" err="1"/>
              <a:t>tof</a:t>
            </a:r>
            <a:r>
              <a:rPr lang="en-US" altLang="ko-KR" dirty="0"/>
              <a:t>….)</a:t>
            </a:r>
          </a:p>
          <a:p>
            <a:pPr marL="228600" indent="-228600">
              <a:buAutoNum type="arabicPeriod"/>
            </a:pPr>
            <a:r>
              <a:rPr lang="ko-KR" altLang="en-US" dirty="0"/>
              <a:t>완성이 된다면</a:t>
            </a:r>
            <a:r>
              <a:rPr lang="en-US" altLang="ko-KR" dirty="0"/>
              <a:t>, </a:t>
            </a:r>
            <a:r>
              <a:rPr lang="ko-KR" altLang="en-US" dirty="0"/>
              <a:t> 요약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A80F2-AA0D-4EF8-8D98-10D0AC40A8FB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4965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A80F2-AA0D-4EF8-8D98-10D0AC40A8FB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7520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너무 내용 많음</a:t>
            </a:r>
            <a:r>
              <a:rPr lang="en-US" altLang="ko-KR" dirty="0"/>
              <a:t>. RPC time resolution (TOF </a:t>
            </a:r>
            <a:r>
              <a:rPr lang="ko-KR" altLang="en-US" dirty="0"/>
              <a:t>로서</a:t>
            </a:r>
            <a:r>
              <a:rPr lang="en-US" altLang="ko-KR" dirty="0"/>
              <a:t>). </a:t>
            </a:r>
            <a:r>
              <a:rPr lang="ko-KR" altLang="en-US" dirty="0"/>
              <a:t>모듈의 그림은 따로</a:t>
            </a:r>
            <a:r>
              <a:rPr lang="en-US" altLang="ko-KR" dirty="0"/>
              <a:t>.</a:t>
            </a:r>
          </a:p>
          <a:p>
            <a:r>
              <a:rPr lang="en-US" altLang="ko-KR" dirty="0" err="1"/>
              <a:t>Finemesh</a:t>
            </a:r>
            <a:r>
              <a:rPr lang="en-US" altLang="ko-KR" dirty="0"/>
              <a:t> PMT</a:t>
            </a:r>
            <a:r>
              <a:rPr lang="ko-KR" altLang="en-US" dirty="0"/>
              <a:t>언급</a:t>
            </a:r>
            <a:r>
              <a:rPr lang="en-US" altLang="ko-KR" dirty="0"/>
              <a:t>, </a:t>
            </a:r>
            <a:r>
              <a:rPr lang="ko-KR" altLang="en-US" dirty="0"/>
              <a:t>특수한 모양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A80F2-AA0D-4EF8-8D98-10D0AC40A8FB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3482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너무 내용 많음</a:t>
            </a:r>
            <a:r>
              <a:rPr lang="en-US" altLang="ko-KR" dirty="0"/>
              <a:t>. RPC time resolution (TOF </a:t>
            </a:r>
            <a:r>
              <a:rPr lang="ko-KR" altLang="en-US" dirty="0"/>
              <a:t>로서</a:t>
            </a:r>
            <a:r>
              <a:rPr lang="en-US" altLang="ko-KR" dirty="0"/>
              <a:t>). </a:t>
            </a:r>
            <a:r>
              <a:rPr lang="ko-KR" altLang="en-US" dirty="0"/>
              <a:t>모듈의 그림은 따로</a:t>
            </a:r>
            <a:r>
              <a:rPr lang="en-US" altLang="ko-KR" dirty="0"/>
              <a:t>.</a:t>
            </a:r>
          </a:p>
          <a:p>
            <a:r>
              <a:rPr lang="en-US" altLang="ko-KR" dirty="0" err="1"/>
              <a:t>Finemesh</a:t>
            </a:r>
            <a:r>
              <a:rPr lang="en-US" altLang="ko-KR" dirty="0"/>
              <a:t> PMT</a:t>
            </a:r>
            <a:r>
              <a:rPr lang="ko-KR" altLang="en-US" dirty="0"/>
              <a:t>언급</a:t>
            </a:r>
            <a:r>
              <a:rPr lang="en-US" altLang="ko-KR" dirty="0"/>
              <a:t>, </a:t>
            </a:r>
            <a:r>
              <a:rPr lang="ko-KR" altLang="en-US" dirty="0"/>
              <a:t>특수한 모양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A80F2-AA0D-4EF8-8D98-10D0AC40A8FB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3482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A80F2-AA0D-4EF8-8D98-10D0AC40A8FB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58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Reference PMT : </a:t>
            </a:r>
            <a:r>
              <a:rPr lang="ko-KR" altLang="en-US" dirty="0"/>
              <a:t>총 증폭된 전하의 량을 모니터하기위해</a:t>
            </a:r>
            <a:endParaRPr lang="en-US" altLang="ko-KR" dirty="0"/>
          </a:p>
          <a:p>
            <a:r>
              <a:rPr lang="en-US" altLang="ko-KR" dirty="0"/>
              <a:t>Pulse laser : single</a:t>
            </a:r>
            <a:r>
              <a:rPr lang="ko-KR" altLang="en-US" dirty="0"/>
              <a:t> </a:t>
            </a:r>
            <a:r>
              <a:rPr lang="en-US" altLang="ko-KR" dirty="0"/>
              <a:t>photon</a:t>
            </a:r>
            <a:r>
              <a:rPr lang="ko-KR" altLang="en-US" dirty="0"/>
              <a:t> </a:t>
            </a:r>
            <a:r>
              <a:rPr lang="en-US" altLang="ko-KR" dirty="0"/>
              <a:t>electron</a:t>
            </a:r>
            <a:r>
              <a:rPr lang="ko-KR" altLang="en-US" dirty="0"/>
              <a:t>의</a:t>
            </a:r>
            <a:r>
              <a:rPr lang="en-US" altLang="ko-KR" dirty="0"/>
              <a:t> hit rate</a:t>
            </a:r>
            <a:r>
              <a:rPr lang="ko-KR" altLang="en-US" dirty="0"/>
              <a:t>를 비교해서 상대적 </a:t>
            </a:r>
            <a:r>
              <a:rPr lang="en-US" altLang="ko-KR" dirty="0"/>
              <a:t>QE </a:t>
            </a:r>
            <a:r>
              <a:rPr lang="ko-KR" altLang="en-US" dirty="0"/>
              <a:t>를 계산하기 위해</a:t>
            </a:r>
            <a:endParaRPr lang="en-US" altLang="ko-KR" dirty="0"/>
          </a:p>
          <a:p>
            <a:r>
              <a:rPr lang="en-US" altLang="ko-KR" dirty="0"/>
              <a:t>LED : </a:t>
            </a:r>
            <a:r>
              <a:rPr lang="ko-KR" altLang="en-US" dirty="0"/>
              <a:t>전하 증폭 부담을 주기 위하여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A80F2-AA0D-4EF8-8D98-10D0AC40A8FB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8162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2A7220-9522-4586-8B17-4E8004813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3B06A78-0C2F-44E2-8921-1534BE6CA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A21DCE9D-FFD4-4797-8C36-361E220336DD}"/>
              </a:ext>
            </a:extLst>
          </p:cNvPr>
          <p:cNvSpPr/>
          <p:nvPr userDrawn="1"/>
        </p:nvSpPr>
        <p:spPr>
          <a:xfrm>
            <a:off x="0" y="-12439"/>
            <a:ext cx="9144000" cy="681037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s://hanul.korea.ac.kr/img/logo3.gif">
            <a:extLst>
              <a:ext uri="{FF2B5EF4-FFF2-40B4-BE49-F238E27FC236}">
                <a16:creationId xmlns:a16="http://schemas.microsoft.com/office/drawing/2014/main" id="{0C3A5651-AC28-44B6-9107-6C80437994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91922"/>
            <a:ext cx="1074004" cy="46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날짜 개체 틀 3">
            <a:extLst>
              <a:ext uri="{FF2B5EF4-FFF2-40B4-BE49-F238E27FC236}">
                <a16:creationId xmlns:a16="http://schemas.microsoft.com/office/drawing/2014/main" id="{6EF16DF3-5A05-4A28-9ADF-FAAA1635C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076172F-15F7-4132-BB61-BB212266D156}" type="datetime1">
              <a:rPr lang="ko-KR" altLang="en-US" smtClean="0"/>
              <a:pPr/>
              <a:t>2020-07-04</a:t>
            </a:fld>
            <a:endParaRPr lang="ko-KR" altLang="en-US" dirty="0"/>
          </a:p>
        </p:txBody>
      </p:sp>
      <p:sp>
        <p:nvSpPr>
          <p:cNvPr id="10" name="슬라이드 번호 개체 틀 5">
            <a:extLst>
              <a:ext uri="{FF2B5EF4-FFF2-40B4-BE49-F238E27FC236}">
                <a16:creationId xmlns:a16="http://schemas.microsoft.com/office/drawing/2014/main" id="{4EB83F62-654D-4612-A62E-CF1A19002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8998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ko-KR"/>
              <a:t>Slide </a:t>
            </a:r>
            <a:fld id="{34293C80-5A45-42E9-811D-7E8FA6882FC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7816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B999C4-AD69-4996-9792-533E7D670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36D9728-32E6-4520-BF01-ADFBD8F740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CF52CEA-75B4-453B-9B66-DECC55CCB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2BBF796-7C28-4DE5-992A-347386E4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01D21AD-70CD-434A-B8FD-35E63DF3F01F}" type="datetime1">
              <a:rPr lang="ko-KR" altLang="en-US" smtClean="0"/>
              <a:t>2020-07-04</a:t>
            </a:fld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93DD247-41A9-4445-8E9E-70B6BA1D4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ko-KR"/>
              <a:t>Slide </a:t>
            </a:r>
            <a:fld id="{34293C80-5A45-42E9-811D-7E8FA6882FC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4F6C4A79-4163-4A52-BB28-A2B5C7BFAF79}"/>
              </a:ext>
            </a:extLst>
          </p:cNvPr>
          <p:cNvSpPr/>
          <p:nvPr userDrawn="1"/>
        </p:nvSpPr>
        <p:spPr>
          <a:xfrm>
            <a:off x="0" y="0"/>
            <a:ext cx="9144000" cy="681037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s://hanul.korea.ac.kr/img/logo3.gif">
            <a:extLst>
              <a:ext uri="{FF2B5EF4-FFF2-40B4-BE49-F238E27FC236}">
                <a16:creationId xmlns:a16="http://schemas.microsoft.com/office/drawing/2014/main" id="{C4C96665-A581-47E7-8F95-5A3E2D8549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91922"/>
            <a:ext cx="1074004" cy="46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254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D58388-3051-4E82-AC0A-EBA1FF124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413" y="1349436"/>
            <a:ext cx="7266774" cy="19378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C4879E9-A32A-4489-85A5-05D8D212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E6D3-74BF-421C-8680-65D3618C1DD0}" type="datetime1">
              <a:rPr lang="ko-KR" altLang="en-US" smtClean="0"/>
              <a:t>2020-07-04</a:t>
            </a:fld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5773DC5-99F0-4757-81CD-053C42ED9A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34293C80-5A45-42E9-811D-7E8FA6882FC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11002158-84FA-491D-A1A8-CA0F5ABB4932}"/>
              </a:ext>
            </a:extLst>
          </p:cNvPr>
          <p:cNvCxnSpPr>
            <a:cxnSpLocks/>
          </p:cNvCxnSpPr>
          <p:nvPr userDrawn="1"/>
        </p:nvCxnSpPr>
        <p:spPr>
          <a:xfrm>
            <a:off x="992170" y="3570715"/>
            <a:ext cx="716201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내용 개체 틀 8">
            <a:extLst>
              <a:ext uri="{FF2B5EF4-FFF2-40B4-BE49-F238E27FC236}">
                <a16:creationId xmlns:a16="http://schemas.microsoft.com/office/drawing/2014/main" id="{B6EBE6E6-3488-45C3-8546-A4E6C8A0311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87413" y="3748268"/>
            <a:ext cx="5637212" cy="450864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121651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2D65CEF-D87E-4F91-86C2-182A7A169B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873" y="3088481"/>
            <a:ext cx="7886700" cy="68103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ko-KR" dirty="0"/>
              <a:t>Back Up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2325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58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5CB3-A3C2-4736-83AF-1EE81493249D}" type="datetime1">
              <a:rPr lang="ko-KR" altLang="en-US" smtClean="0"/>
              <a:t>2020-07-04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312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3B7DF13-28C3-4233-A66E-961856A4F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97" y="-12439"/>
            <a:ext cx="7886700" cy="681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6CAE28A-9755-46D0-9498-1953B2847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5E950D6-F4E9-4F46-A048-E9F769D98F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076172F-15F7-4132-BB61-BB212266D156}" type="datetime1">
              <a:rPr lang="ko-KR" altLang="en-US" smtClean="0"/>
              <a:pPr/>
              <a:t>2020-07-04</a:t>
            </a:fld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3958C12-9A06-4CF1-831D-82E65E356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8998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ko-KR"/>
              <a:t>Slide </a:t>
            </a:r>
            <a:fld id="{34293C80-5A45-42E9-811D-7E8FA6882FC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1269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0" r:id="rId2"/>
    <p:sldLayoutId id="2147483663" r:id="rId3"/>
    <p:sldLayoutId id="2147483664" r:id="rId4"/>
    <p:sldLayoutId id="2147483665" r:id="rId5"/>
    <p:sldLayoutId id="2147483666" r:id="rId6"/>
  </p:sldLayoutIdLst>
  <p:hf hdr="0" ftr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5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0.png"/><Relationship Id="rId5" Type="http://schemas.openxmlformats.org/officeDocument/2006/relationships/image" Target="../media/image80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제목 3">
                <a:extLst>
                  <a:ext uri="{FF2B5EF4-FFF2-40B4-BE49-F238E27FC236}">
                    <a16:creationId xmlns:a16="http://schemas.microsoft.com/office/drawing/2014/main" id="{4015598B-8699-4A5A-BF96-DE88C00E793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52106" y="1498862"/>
                <a:ext cx="7563243" cy="1788423"/>
              </a:xfrm>
            </p:spPr>
            <p:txBody>
              <a:bodyPr>
                <a:noAutofit/>
              </a:bodyPr>
              <a:lstStyle/>
              <a:p>
                <a:r>
                  <a:rPr lang="en-US" altLang="ko-KR" sz="2400" b="1" i="0" dirty="0">
                    <a:solidFill>
                      <a:srgbClr val="000000"/>
                    </a:solidFill>
                    <a:effectLst/>
                    <a:latin typeface="돋움" panose="020B0600000101010101" pitchFamily="50" charset="-127"/>
                    <a:ea typeface="돋움" panose="020B0600000101010101" pitchFamily="50" charset="-127"/>
                  </a:rPr>
                  <a:t>Development of a threshold aerogel Cherenkov detector for photoproduction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</m:ctrlPr>
                      </m:sSupPr>
                      <m:e>
                        <m:r>
                          <a:rPr lang="en-US" altLang="ko-KR" sz="2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  <m:t>𝐾</m:t>
                        </m:r>
                      </m:e>
                      <m:sup>
                        <m:r>
                          <a:rPr lang="en-US" altLang="ko-KR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돋움" panose="020B0600000101010101" pitchFamily="50" charset="-127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ko-KR" sz="2400" b="1" i="0" dirty="0">
                    <a:solidFill>
                      <a:srgbClr val="000000"/>
                    </a:solidFill>
                    <a:effectLst/>
                    <a:latin typeface="돋움" panose="020B0600000101010101" pitchFamily="50" charset="-127"/>
                    <a:ea typeface="돋움" panose="020B0600000101010101" pitchFamily="50" charset="-127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ko-K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돋움" panose="020B0600000101010101" pitchFamily="50" charset="-127"/>
                      </a:rPr>
                      <m:t>𝐾</m:t>
                    </m:r>
                  </m:oMath>
                </a14:m>
                <a:r>
                  <a:rPr lang="en-US" altLang="ko-KR" sz="2400" b="1" i="0" dirty="0">
                    <a:solidFill>
                      <a:srgbClr val="000000"/>
                    </a:solidFill>
                    <a:effectLst/>
                    <a:latin typeface="돋움" panose="020B0600000101010101" pitchFamily="50" charset="-127"/>
                    <a:ea typeface="돋움" panose="020B0600000101010101" pitchFamily="50" charset="-127"/>
                  </a:rPr>
                  <a:t>(892)* mesons at LEPS2</a:t>
                </a:r>
                <a:endParaRPr lang="ko-KR" altLang="en-US" sz="2400" b="1" dirty="0"/>
              </a:p>
            </p:txBody>
          </p:sp>
        </mc:Choice>
        <mc:Fallback xmlns="">
          <p:sp>
            <p:nvSpPr>
              <p:cNvPr id="4" name="제목 3">
                <a:extLst>
                  <a:ext uri="{FF2B5EF4-FFF2-40B4-BE49-F238E27FC236}">
                    <a16:creationId xmlns:a16="http://schemas.microsoft.com/office/drawing/2014/main" id="{4015598B-8699-4A5A-BF96-DE88C00E79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52106" y="1498862"/>
                <a:ext cx="7563243" cy="1788423"/>
              </a:xfrm>
              <a:blipFill>
                <a:blip r:embed="rId3"/>
                <a:stretch>
                  <a:fillRect l="-120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77B0C774-F071-4582-8D76-D3C47A64F1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52106" y="3778104"/>
            <a:ext cx="5637212" cy="450864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/>
              <a:t>Yang Hyun Min</a:t>
            </a:r>
          </a:p>
          <a:p>
            <a:endParaRPr lang="ko-KR" altLang="en-US" dirty="0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13BF1500-72A9-4798-B234-443AAA840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8907D-ABDC-4140-9746-DD647DC4795A}" type="datetime1">
              <a:rPr lang="ko-KR" altLang="en-US" smtClean="0"/>
              <a:t>2020-07-04</a:t>
            </a:fld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4798E33-99E7-4DCC-89E9-23CFFB287B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34293C80-5A45-42E9-811D-7E8FA6882FCD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4692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>
            <a:extLst>
              <a:ext uri="{FF2B5EF4-FFF2-40B4-BE49-F238E27FC236}">
                <a16:creationId xmlns:a16="http://schemas.microsoft.com/office/drawing/2014/main" id="{17E6D117-0991-40D8-9C85-62C10D531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Detection Efficiency Calculation</a:t>
            </a:r>
            <a:endParaRPr lang="ko-KR" alt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BC0E239-0921-436A-A4A2-5FD630ACA4F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01D21AD-70CD-434A-B8FD-35E63DF3F01F}" type="datetime1">
              <a:rPr lang="ko-KR" altLang="en-US" smtClean="0"/>
              <a:t>2020-07-04</a:t>
            </a:fld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FA2B833-9689-4F31-A248-9F3A864C17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34293C80-5A45-42E9-811D-7E8FA6882FCD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667E68A-40AA-45D1-8408-27DD61AFD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332" y="877328"/>
            <a:ext cx="4691668" cy="338058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5B68E20B-53A9-49FE-B4CB-5F598E3E4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210"/>
            <a:ext cx="4103740" cy="3380588"/>
          </a:xfrm>
          <a:prstGeom prst="rect">
            <a:avLst/>
          </a:prstGeom>
        </p:spPr>
      </p:pic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E962D84B-28FE-4C96-8888-CC762D031750}"/>
              </a:ext>
            </a:extLst>
          </p:cNvPr>
          <p:cNvCxnSpPr>
            <a:cxnSpLocks/>
          </p:cNvCxnSpPr>
          <p:nvPr/>
        </p:nvCxnSpPr>
        <p:spPr>
          <a:xfrm>
            <a:off x="466315" y="2567622"/>
            <a:ext cx="331866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437A6C-3100-416B-AD0D-FC86FA29EB54}"/>
                  </a:ext>
                </a:extLst>
              </p:cNvPr>
              <p:cNvSpPr txBox="1"/>
              <p:nvPr/>
            </p:nvSpPr>
            <p:spPr>
              <a:xfrm>
                <a:off x="1661160" y="2914490"/>
                <a:ext cx="16482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rgbClr val="00B0F0"/>
                    </a:solidFill>
                  </a:rPr>
                  <a:t>Event selection :</a:t>
                </a:r>
              </a:p>
              <a:p>
                <a:r>
                  <a:rPr lang="en-US" altLang="ko-KR" sz="1400" b="1" dirty="0">
                    <a:solidFill>
                      <a:srgbClr val="00B0F0"/>
                    </a:solidFill>
                  </a:rPr>
                  <a:t>t&lt; 3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ko-KR" sz="1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altLang="ko-KR" sz="14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sz="1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altLang="ko-KR" sz="14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𝒎𝒆𝒂𝒏</m:t>
                        </m:r>
                      </m:sub>
                    </m:sSub>
                  </m:oMath>
                </a14:m>
                <a:endParaRPr lang="ko-KR" altLang="en-US" sz="14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437A6C-3100-416B-AD0D-FC86FA29E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160" y="2914490"/>
                <a:ext cx="1648260" cy="523220"/>
              </a:xfrm>
              <a:prstGeom prst="rect">
                <a:avLst/>
              </a:prstGeom>
              <a:blipFill>
                <a:blip r:embed="rId4"/>
                <a:stretch>
                  <a:fillRect l="-1111" t="-2326" b="-1162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8D33AA2D-5C2A-4D2D-A283-EECA1E474090}"/>
              </a:ext>
            </a:extLst>
          </p:cNvPr>
          <p:cNvCxnSpPr>
            <a:cxnSpLocks/>
          </p:cNvCxnSpPr>
          <p:nvPr/>
        </p:nvCxnSpPr>
        <p:spPr>
          <a:xfrm>
            <a:off x="1185603" y="2567622"/>
            <a:ext cx="0" cy="673400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내용 개체 틀 3">
                <a:extLst>
                  <a:ext uri="{FF2B5EF4-FFF2-40B4-BE49-F238E27FC236}">
                    <a16:creationId xmlns:a16="http://schemas.microsoft.com/office/drawing/2014/main" id="{FF585B86-29D6-4860-AD93-D3D27B04BC0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3649" y="4307798"/>
                <a:ext cx="8856702" cy="21202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171450" indent="-171450" algn="l" defTabSz="685800" rtl="0" eaLnBrk="1" latinLnBrk="1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514350" indent="-171450" algn="l" defTabSz="685800" rtl="0" eaLnBrk="1" latinLnBrk="1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2pPr>
                <a:lvl3pPr marL="857250" indent="-171450" algn="l" defTabSz="685800" rtl="0" eaLnBrk="1" latinLnBrk="1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3pPr>
                <a:lvl4pPr marL="1200150" indent="-171450" algn="l" defTabSz="685800" rtl="0" eaLnBrk="1" latinLnBrk="1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4pPr>
                <a:lvl5pPr marL="1543050" indent="-171450" algn="l" defTabSz="685800" rtl="0" eaLnBrk="1" latinLnBrk="1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5pPr>
                <a:lvl6pPr marL="1885950" indent="-171450" algn="l" defTabSz="685800" rtl="0" eaLnBrk="1" latinLnBrk="1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1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1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1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dirty="0"/>
                  <a:t>After time-walk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correction, TDC cut was applied to get rid out of scintillation event.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𝑑𝑒𝑡</m:t>
                          </m:r>
                        </m:sub>
                      </m:sSub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𝐴𝐷</m:t>
                          </m:r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𝑟𝑎𝑑</m:t>
                              </m:r>
                            </m:sub>
                          </m:s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sSub>
                            <m:sSub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𝐴𝐷𝐶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𝑡h𝑟𝑒𝑠h</m:t>
                              </m:r>
                            </m:sub>
                          </m:s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𝐴𝐷</m:t>
                          </m:r>
                          <m:sSub>
                            <m:sSub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𝑟𝑎𝑑</m:t>
                              </m:r>
                            </m:sub>
                          </m:sSub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altLang="ko-K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𝑚𝑖𝑠𝑠𝐼𝐷</m:t>
                          </m:r>
                        </m:sub>
                      </m:sSub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𝐴𝐷</m:t>
                          </m:r>
                          <m:sSub>
                            <m:sSub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  <m:t>𝑒𝑚𝑝𝑡𝑦</m:t>
                              </m:r>
                            </m:sub>
                          </m:sSub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&gt;</m:t>
                          </m:r>
                          <m:sSub>
                            <m:sSub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𝐴𝐷𝐶</m:t>
                              </m:r>
                            </m:e>
                            <m:sub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𝑡h𝑟𝑒𝑠h</m:t>
                              </m:r>
                            </m:sub>
                          </m:sSub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𝐴𝐷</m:t>
                          </m:r>
                          <m:sSub>
                            <m:sSub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𝑟𝑎𝑑</m:t>
                              </m:r>
                            </m:sub>
                          </m:sSub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altLang="ko-KR" sz="2400" dirty="0"/>
              </a:p>
              <a:p>
                <a:r>
                  <a:rPr lang="en-US" altLang="ko-KR" dirty="0"/>
                  <a:t>It was possible to accomplish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𝑑𝑒𝑡</m:t>
                        </m:r>
                      </m:sub>
                    </m:sSub>
                  </m:oMath>
                </a14:m>
                <a:r>
                  <a:rPr lang="en-US" altLang="ko-KR" dirty="0"/>
                  <a:t> &gt; 95 % but</a:t>
                </a:r>
                <a:r>
                  <a:rPr lang="en-US" altLang="ko-KR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𝑚𝑖𝑠𝑠𝐼𝐷</m:t>
                        </m:r>
                      </m:sub>
                    </m:sSub>
                  </m:oMath>
                </a14:m>
                <a:r>
                  <a:rPr lang="en-US" altLang="ko-KR" dirty="0"/>
                  <a:t> ~ 5 % to 40 % depend to incident position and Light Guide type.</a:t>
                </a:r>
              </a:p>
              <a:p>
                <a:endParaRPr lang="en-US" altLang="ko-KR" dirty="0"/>
              </a:p>
              <a:p>
                <a:pPr marL="0" indent="0">
                  <a:buNone/>
                </a:pPr>
                <a:endParaRPr lang="en-US" altLang="ko-KR" dirty="0"/>
              </a:p>
            </p:txBody>
          </p:sp>
        </mc:Choice>
        <mc:Fallback xmlns="">
          <p:sp>
            <p:nvSpPr>
              <p:cNvPr id="13" name="내용 개체 틀 3">
                <a:extLst>
                  <a:ext uri="{FF2B5EF4-FFF2-40B4-BE49-F238E27FC236}">
                    <a16:creationId xmlns:a16="http://schemas.microsoft.com/office/drawing/2014/main" id="{FF585B86-29D6-4860-AD93-D3D27B04B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49" y="4307798"/>
                <a:ext cx="8856702" cy="2120251"/>
              </a:xfrm>
              <a:prstGeom prst="rect">
                <a:avLst/>
              </a:prstGeom>
              <a:blipFill>
                <a:blip r:embed="rId5"/>
                <a:stretch>
                  <a:fillRect l="-551" t="-5187" r="-1171" b="-317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1265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>
            <a:extLst>
              <a:ext uri="{FF2B5EF4-FFF2-40B4-BE49-F238E27FC236}">
                <a16:creationId xmlns:a16="http://schemas.microsoft.com/office/drawing/2014/main" id="{F021165F-A609-48D7-B2AF-A2E6CB443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Geant4 Simulation</a:t>
            </a:r>
            <a:endParaRPr lang="ko-KR" altLang="en-US" dirty="0"/>
          </a:p>
        </p:txBody>
      </p:sp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E251DD18-E134-425C-B1A0-A82AC5299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6096" y="1272108"/>
            <a:ext cx="3950897" cy="4584050"/>
          </a:xfrm>
        </p:spPr>
        <p:txBody>
          <a:bodyPr/>
          <a:lstStyle/>
          <a:p>
            <a:r>
              <a:rPr lang="en-US" altLang="ko-KR" dirty="0"/>
              <a:t>Optical Simulation(Geant4) is used to optimize light guide and reflectors.</a:t>
            </a:r>
          </a:p>
          <a:p>
            <a:pPr marL="0" indent="0">
              <a:buNone/>
            </a:pPr>
            <a:r>
              <a:rPr lang="en-US" altLang="ko-KR" dirty="0"/>
              <a:t>- quantum efficiency of FMPMT</a:t>
            </a:r>
          </a:p>
          <a:p>
            <a:pPr marL="0" indent="0">
              <a:buNone/>
            </a:pPr>
            <a:r>
              <a:rPr lang="en-US" altLang="ko-KR" dirty="0"/>
              <a:t>- wavelength dependent reflectivity</a:t>
            </a:r>
          </a:p>
          <a:p>
            <a:pPr marL="0" indent="0">
              <a:buNone/>
            </a:pPr>
            <a:r>
              <a:rPr lang="en-US" altLang="ko-KR" dirty="0"/>
              <a:t>- Absorption and Scattering in aerogel material</a:t>
            </a:r>
          </a:p>
          <a:p>
            <a:endParaRPr lang="en-US" altLang="ko-KR" dirty="0"/>
          </a:p>
          <a:p>
            <a:r>
              <a:rPr lang="en-US" altLang="ko-KR" dirty="0"/>
              <a:t>Position dependence of light collection shows similar behavior.</a:t>
            </a:r>
          </a:p>
          <a:p>
            <a:pPr marL="0" indent="0">
              <a:buNone/>
            </a:pPr>
            <a:r>
              <a:rPr lang="en-US" altLang="ko-KR" dirty="0"/>
              <a:t>-&gt; However, estimating </a:t>
            </a:r>
            <a:r>
              <a:rPr lang="en-US" altLang="ko-KR" dirty="0" err="1"/>
              <a:t>Npe</a:t>
            </a:r>
            <a:r>
              <a:rPr lang="en-US" altLang="ko-KR" dirty="0"/>
              <a:t> from ADC means must be done! 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C4CB48C-8B37-411E-91FC-657653FB209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01D21AD-70CD-434A-B8FD-35E63DF3F01F}" type="datetime1">
              <a:rPr lang="ko-KR" altLang="en-US" smtClean="0"/>
              <a:t>2020-07-04</a:t>
            </a:fld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B31B99A-F789-4EA4-BC1E-C6E26D7DA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34293C80-5A45-42E9-811D-7E8FA6882FCD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F6E0BBB7-71F7-4B64-B82B-75F817B0B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7719" y="3668252"/>
            <a:ext cx="2713185" cy="2627053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9DFC7309-8E96-40F3-8A43-066423C6A9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06414" y="3642596"/>
            <a:ext cx="2739682" cy="2652709"/>
          </a:xfrm>
          <a:prstGeom prst="rect">
            <a:avLst/>
          </a:prstGeom>
        </p:spPr>
      </p:pic>
      <p:sp>
        <p:nvSpPr>
          <p:cNvPr id="17" name="내용 개체 틀 2">
            <a:extLst>
              <a:ext uri="{FF2B5EF4-FFF2-40B4-BE49-F238E27FC236}">
                <a16:creationId xmlns:a16="http://schemas.microsoft.com/office/drawing/2014/main" id="{88B720E2-B4AE-44CA-B545-6A25F1F0911A}"/>
              </a:ext>
            </a:extLst>
          </p:cNvPr>
          <p:cNvSpPr txBox="1">
            <a:spLocks/>
          </p:cNvSpPr>
          <p:nvPr/>
        </p:nvSpPr>
        <p:spPr>
          <a:xfrm>
            <a:off x="71697" y="924738"/>
            <a:ext cx="4381500" cy="20888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b="1" dirty="0"/>
              <a:t>N_ </a:t>
            </a:r>
            <a:r>
              <a:rPr lang="en-US" altLang="ko-KR" sz="1400" b="1" dirty="0" err="1"/>
              <a:t>cherenkov</a:t>
            </a:r>
            <a:r>
              <a:rPr lang="en-US" altLang="ko-KR" sz="1400" b="1" dirty="0"/>
              <a:t> ~ 1110</a:t>
            </a: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CC4E251C-DAB6-4CBE-BE07-417245113A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868" y="1303786"/>
            <a:ext cx="3544504" cy="2307132"/>
          </a:xfrm>
          <a:prstGeom prst="rect">
            <a:avLst/>
          </a:prstGeom>
        </p:spPr>
      </p:pic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5D49AE96-8970-4000-9AAC-7339D03213B1}"/>
              </a:ext>
            </a:extLst>
          </p:cNvPr>
          <p:cNvCxnSpPr>
            <a:cxnSpLocks/>
          </p:cNvCxnSpPr>
          <p:nvPr/>
        </p:nvCxnSpPr>
        <p:spPr>
          <a:xfrm flipV="1">
            <a:off x="924760" y="1190952"/>
            <a:ext cx="1640834" cy="1729662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76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E52D7F-7027-4120-867D-2D3AF735F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Summary</a:t>
            </a:r>
            <a:endParaRPr lang="ko-KR" alt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CEF2AE2-74E5-40EA-A47A-84EF673AF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21AD-70CD-434A-B8FD-35E63DF3F01F}" type="datetime1">
              <a:rPr lang="ko-KR" altLang="en-US" smtClean="0"/>
              <a:t>2020-07-04</a:t>
            </a:fld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D1AB65B-A3C6-4187-8306-E4CB67CC5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34293C80-5A45-42E9-811D-7E8FA6882FCD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5CA45D6-D807-4598-8321-EA107D09D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950" y="913761"/>
            <a:ext cx="3751299" cy="5030478"/>
          </a:xfrm>
          <a:prstGeom prst="rect">
            <a:avLst/>
          </a:prstGeom>
        </p:spPr>
      </p:pic>
      <p:sp>
        <p:nvSpPr>
          <p:cNvPr id="7" name="내용 개체 틀 7">
            <a:extLst>
              <a:ext uri="{FF2B5EF4-FFF2-40B4-BE49-F238E27FC236}">
                <a16:creationId xmlns:a16="http://schemas.microsoft.com/office/drawing/2014/main" id="{E1E5D9F6-8202-4037-AA71-42852F4A4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751" y="913761"/>
            <a:ext cx="4900612" cy="5240109"/>
          </a:xfrm>
        </p:spPr>
        <p:txBody>
          <a:bodyPr/>
          <a:lstStyle/>
          <a:p>
            <a:r>
              <a:rPr lang="en-US" altLang="ko-KR" dirty="0"/>
              <a:t>Various types of light guides and photodetectors are under development for AC1 at LEPS2/Spring-9</a:t>
            </a:r>
          </a:p>
          <a:p>
            <a:endParaRPr lang="en-US" altLang="ko-KR" dirty="0"/>
          </a:p>
          <a:p>
            <a:r>
              <a:rPr lang="en-US" altLang="ko-KR" dirty="0"/>
              <a:t>Plan to write an event generator and a simulation program with all AC1 types installed.</a:t>
            </a:r>
          </a:p>
          <a:p>
            <a:endParaRPr lang="en-US" altLang="ko-KR" dirty="0"/>
          </a:p>
          <a:p>
            <a:r>
              <a:rPr lang="en-US" altLang="ko-KR" dirty="0"/>
              <a:t>To estimate accurate detection efficiency and double-check with simulation, single photon response of FMPMT and MCP-PMT must be studied more.</a:t>
            </a:r>
          </a:p>
          <a:p>
            <a:endParaRPr lang="en-US" altLang="ko-KR" dirty="0"/>
          </a:p>
          <a:p>
            <a:r>
              <a:rPr lang="en-US" altLang="ko-KR" dirty="0"/>
              <a:t>Also, goal is to start mass production in the beginning of 2021.</a:t>
            </a:r>
          </a:p>
        </p:txBody>
      </p:sp>
    </p:spTree>
    <p:extLst>
      <p:ext uri="{BB962C8B-B14F-4D97-AF65-F5344CB8AC3E}">
        <p14:creationId xmlns:p14="http://schemas.microsoft.com/office/powerpoint/2010/main" val="746348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D6D35798-A11E-42B9-B87B-CE8CC6E63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Than you for listening!</a:t>
            </a:r>
            <a:br>
              <a:rPr lang="en-US" altLang="ko-KR" dirty="0"/>
            </a:br>
            <a:r>
              <a:rPr lang="en-US" altLang="ko-KR" dirty="0"/>
              <a:t>Back up slide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8027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D28368-DD83-4ACF-B333-5D0E8B09F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Main Problem of MCP PMT</a:t>
            </a:r>
            <a:endParaRPr lang="ko-KR" alt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B92EDF4-5553-45A3-ABF0-334DAFCAB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0C98-AF43-4C1D-8082-50E95279BD07}" type="datetime1">
              <a:rPr lang="ko-KR" altLang="en-US" smtClean="0"/>
              <a:t>2020-07-04</a:t>
            </a:fld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0A1E73E-34C4-4542-BD7F-486813682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34293C80-5A45-42E9-811D-7E8FA6882FCD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pic>
        <p:nvPicPr>
          <p:cNvPr id="7" name="Picture 79">
            <a:extLst>
              <a:ext uri="{FF2B5EF4-FFF2-40B4-BE49-F238E27FC236}">
                <a16:creationId xmlns:a16="http://schemas.microsoft.com/office/drawing/2014/main" id="{3638EBA0-DF39-46AF-82E3-31C147E75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546" y="857676"/>
            <a:ext cx="3523907" cy="294132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B8276E86-7755-483C-A9BE-5955D999D144}"/>
              </a:ext>
            </a:extLst>
          </p:cNvPr>
          <p:cNvSpPr txBox="1">
            <a:spLocks/>
          </p:cNvSpPr>
          <p:nvPr/>
        </p:nvSpPr>
        <p:spPr>
          <a:xfrm>
            <a:off x="3699453" y="857676"/>
            <a:ext cx="5304507" cy="29413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>
                <a:latin typeface="TIME"/>
              </a:rPr>
              <a:t>While electrons are amplified, neutral gas (H20 and CO2) are generated from micro channel.</a:t>
            </a:r>
          </a:p>
          <a:p>
            <a:pPr marL="0" indent="0">
              <a:buNone/>
            </a:pPr>
            <a:endParaRPr lang="en-US" altLang="ko-KR" sz="2400" dirty="0">
              <a:latin typeface="TIME"/>
            </a:endParaRPr>
          </a:p>
          <a:p>
            <a:r>
              <a:rPr lang="en-US" altLang="ko-KR" sz="2400" dirty="0">
                <a:latin typeface="TIME"/>
              </a:rPr>
              <a:t>Photocathode is damaged by the gas and the Q.E. of the MCP PMT is degraded more and more as the amount of amplified charge accumulates.</a:t>
            </a:r>
          </a:p>
          <a:p>
            <a:endParaRPr lang="en-US" altLang="ko-KR" sz="2400" dirty="0">
              <a:latin typeface="TIME"/>
            </a:endParaRPr>
          </a:p>
          <a:p>
            <a:endParaRPr lang="en-US" altLang="ko-KR" sz="2400" dirty="0">
              <a:latin typeface="TIME"/>
            </a:endParaRPr>
          </a:p>
          <a:p>
            <a:endParaRPr lang="en-US" altLang="ko-KR" sz="2400" dirty="0">
              <a:latin typeface="TIME"/>
            </a:endParaRP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FBA5D3F3-CA28-4AD2-9AFF-874FD436ABFF}"/>
              </a:ext>
            </a:extLst>
          </p:cNvPr>
          <p:cNvCxnSpPr>
            <a:cxnSpLocks/>
          </p:cNvCxnSpPr>
          <p:nvPr/>
        </p:nvCxnSpPr>
        <p:spPr>
          <a:xfrm flipH="1">
            <a:off x="2620652" y="2243579"/>
            <a:ext cx="763570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7080746-7B36-48B7-AD25-38FA4C60ED21}"/>
              </a:ext>
            </a:extLst>
          </p:cNvPr>
          <p:cNvSpPr txBox="1"/>
          <p:nvPr/>
        </p:nvSpPr>
        <p:spPr>
          <a:xfrm>
            <a:off x="2453042" y="1779708"/>
            <a:ext cx="725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C000"/>
                </a:solidFill>
              </a:rPr>
              <a:t>gas</a:t>
            </a:r>
            <a:endParaRPr lang="ko-KR" altLang="en-US" dirty="0">
              <a:solidFill>
                <a:srgbClr val="FFC000"/>
              </a:solidFill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D389661E-2403-4090-9955-7660D3E6E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718" y="3798999"/>
            <a:ext cx="6333592" cy="257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82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F23BFC-3BCE-4D4B-BA41-1AF958A4B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Improvement of MCP-PMT</a:t>
            </a:r>
            <a:endParaRPr lang="ko-KR" alt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39F449-69D4-4EBE-95BA-C25C50BAE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C7375-F698-445B-ADD2-7DDA6C544D52}" type="datetime1">
              <a:rPr lang="ko-KR" altLang="en-US" smtClean="0"/>
              <a:t>2020-07-04</a:t>
            </a:fld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188BC19-4AEF-4F21-AD4E-04D27EDB4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34293C80-5A45-42E9-811D-7E8FA6882FCD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557111F-638B-4B0B-A625-E339FBEAF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540" y="907543"/>
            <a:ext cx="5929460" cy="163208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3ED43CE-0F4E-444F-AC06-5A0248932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540" y="2585384"/>
            <a:ext cx="5929460" cy="3966437"/>
          </a:xfrm>
          <a:prstGeom prst="rect">
            <a:avLst/>
          </a:prstGeom>
        </p:spPr>
      </p:pic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2DEACC2C-AE61-401A-9938-2C84FE414306}"/>
              </a:ext>
            </a:extLst>
          </p:cNvPr>
          <p:cNvSpPr txBox="1">
            <a:spLocks/>
          </p:cNvSpPr>
          <p:nvPr/>
        </p:nvSpPr>
        <p:spPr>
          <a:xfrm>
            <a:off x="1" y="808543"/>
            <a:ext cx="3214540" cy="56814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dirty="0">
                <a:latin typeface="TIME"/>
              </a:rPr>
              <a:t>Step 1)</a:t>
            </a:r>
          </a:p>
          <a:p>
            <a:pPr marL="0" indent="0">
              <a:buNone/>
            </a:pPr>
            <a:r>
              <a:rPr lang="en-US" altLang="ko-KR" sz="2400" dirty="0">
                <a:latin typeface="TIME"/>
              </a:rPr>
              <a:t>Placing ceramic block to prevent gas going to photocathode</a:t>
            </a:r>
          </a:p>
          <a:p>
            <a:pPr marL="0" indent="0">
              <a:buNone/>
            </a:pPr>
            <a:r>
              <a:rPr lang="en-US" altLang="ko-KR" sz="2400" dirty="0">
                <a:latin typeface="TIME"/>
              </a:rPr>
              <a:t>-&gt; Conventional</a:t>
            </a:r>
          </a:p>
          <a:p>
            <a:pPr marL="0" indent="0">
              <a:buNone/>
            </a:pPr>
            <a:r>
              <a:rPr lang="en-US" altLang="ko-KR" sz="2400" dirty="0">
                <a:latin typeface="TIME"/>
              </a:rPr>
              <a:t>Step 2)</a:t>
            </a:r>
          </a:p>
          <a:p>
            <a:pPr marL="0" indent="0">
              <a:buNone/>
            </a:pPr>
            <a:r>
              <a:rPr lang="en-US" altLang="ko-KR" sz="2400" dirty="0">
                <a:latin typeface="TIME"/>
              </a:rPr>
              <a:t>Apply ALD(Atomic Layer Deposition) to suppress outgassing.</a:t>
            </a:r>
          </a:p>
          <a:p>
            <a:pPr marL="0" indent="0">
              <a:buNone/>
            </a:pPr>
            <a:r>
              <a:rPr lang="en-US" altLang="ko-KR" sz="2400" dirty="0">
                <a:latin typeface="TIME"/>
              </a:rPr>
              <a:t>-&gt; ALD</a:t>
            </a:r>
          </a:p>
          <a:p>
            <a:pPr marL="0" indent="0">
              <a:buNone/>
            </a:pPr>
            <a:r>
              <a:rPr lang="en-US" altLang="ko-KR" sz="2400" dirty="0">
                <a:latin typeface="TIME"/>
              </a:rPr>
              <a:t>Step 3)</a:t>
            </a:r>
          </a:p>
          <a:p>
            <a:pPr marL="0" indent="0">
              <a:buNone/>
            </a:pPr>
            <a:r>
              <a:rPr lang="en-US" altLang="ko-KR" sz="2400" dirty="0">
                <a:latin typeface="TIME"/>
              </a:rPr>
              <a:t>Change micro channel material with less gas generation.</a:t>
            </a:r>
          </a:p>
          <a:p>
            <a:pPr marL="0" indent="0">
              <a:buNone/>
            </a:pPr>
            <a:r>
              <a:rPr lang="en-US" altLang="ko-KR" sz="2400" dirty="0">
                <a:latin typeface="TIME"/>
              </a:rPr>
              <a:t>-&gt; Life-extended ALD</a:t>
            </a:r>
          </a:p>
        </p:txBody>
      </p:sp>
    </p:spTree>
    <p:extLst>
      <p:ext uri="{BB962C8B-B14F-4D97-AF65-F5344CB8AC3E}">
        <p14:creationId xmlns:p14="http://schemas.microsoft.com/office/powerpoint/2010/main" val="363234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4C0C8A0E-8F36-4A5F-953A-2C447A361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147" y="91942"/>
            <a:ext cx="8741853" cy="707517"/>
          </a:xfrm>
        </p:spPr>
        <p:txBody>
          <a:bodyPr/>
          <a:lstStyle/>
          <a:p>
            <a:r>
              <a:rPr lang="en-US" altLang="ko-KR" dirty="0"/>
              <a:t>R5543 characteristic</a:t>
            </a:r>
            <a:endParaRPr lang="ko-KR" altLang="en-US" dirty="0"/>
          </a:p>
        </p:txBody>
      </p:sp>
      <p:sp>
        <p:nvSpPr>
          <p:cNvPr id="50" name="제목 3">
            <a:extLst>
              <a:ext uri="{FF2B5EF4-FFF2-40B4-BE49-F238E27FC236}">
                <a16:creationId xmlns:a16="http://schemas.microsoft.com/office/drawing/2014/main" id="{C2581C04-1BA4-49D8-9C1D-F522373ED584}"/>
              </a:ext>
            </a:extLst>
          </p:cNvPr>
          <p:cNvSpPr txBox="1">
            <a:spLocks/>
          </p:cNvSpPr>
          <p:nvPr/>
        </p:nvSpPr>
        <p:spPr>
          <a:xfrm>
            <a:off x="201073" y="1019042"/>
            <a:ext cx="8741853" cy="55819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Tx/>
              <a:buChar char="-"/>
            </a:pPr>
            <a:endParaRPr lang="ko-KR" altLang="en-US" sz="2800" dirty="0">
              <a:latin typeface="+mn-ea"/>
              <a:ea typeface="+mn-ea"/>
            </a:endParaRPr>
          </a:p>
        </p:txBody>
      </p:sp>
      <p:sp>
        <p:nvSpPr>
          <p:cNvPr id="5" name="제목 3">
            <a:extLst>
              <a:ext uri="{FF2B5EF4-FFF2-40B4-BE49-F238E27FC236}">
                <a16:creationId xmlns:a16="http://schemas.microsoft.com/office/drawing/2014/main" id="{C065EB40-D0E4-4445-8E4F-B7BC1434BF3C}"/>
              </a:ext>
            </a:extLst>
          </p:cNvPr>
          <p:cNvSpPr txBox="1">
            <a:spLocks/>
          </p:cNvSpPr>
          <p:nvPr/>
        </p:nvSpPr>
        <p:spPr>
          <a:xfrm>
            <a:off x="277906" y="878332"/>
            <a:ext cx="8463947" cy="12194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altLang="ko-KR" sz="1600" dirty="0">
              <a:latin typeface="+mn-ea"/>
              <a:ea typeface="+mn-ea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8A1159F-7084-47A8-902B-DCA1CF574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811836"/>
            <a:ext cx="4572000" cy="4288377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4374CB9-DFF9-469B-AFFC-A3A39949E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276" y="940169"/>
            <a:ext cx="3295650" cy="4267200"/>
          </a:xfrm>
          <a:prstGeom prst="rect">
            <a:avLst/>
          </a:prstGeom>
        </p:spPr>
      </p:pic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82788991-758A-4C54-A353-B43B62253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666" y="5162050"/>
            <a:ext cx="8866093" cy="1014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/>
              <a:t>R5543 : UV type of R5542 model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6349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4C0C8A0E-8F36-4A5F-953A-2C447A361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147" y="91942"/>
            <a:ext cx="8741853" cy="707517"/>
          </a:xfrm>
        </p:spPr>
        <p:txBody>
          <a:bodyPr/>
          <a:lstStyle/>
          <a:p>
            <a:r>
              <a:rPr lang="en-US" altLang="ko-KR" dirty="0"/>
              <a:t>LED test using R5543 </a:t>
            </a:r>
            <a:r>
              <a:rPr lang="en-US" altLang="ko-KR" dirty="0" err="1"/>
              <a:t>Finemesh</a:t>
            </a:r>
            <a:r>
              <a:rPr lang="en-US" altLang="ko-KR" dirty="0"/>
              <a:t> PMT</a:t>
            </a:r>
            <a:endParaRPr lang="ko-KR" altLang="en-US" dirty="0"/>
          </a:p>
        </p:txBody>
      </p:sp>
      <p:sp>
        <p:nvSpPr>
          <p:cNvPr id="50" name="제목 3">
            <a:extLst>
              <a:ext uri="{FF2B5EF4-FFF2-40B4-BE49-F238E27FC236}">
                <a16:creationId xmlns:a16="http://schemas.microsoft.com/office/drawing/2014/main" id="{C2581C04-1BA4-49D8-9C1D-F522373ED584}"/>
              </a:ext>
            </a:extLst>
          </p:cNvPr>
          <p:cNvSpPr txBox="1">
            <a:spLocks/>
          </p:cNvSpPr>
          <p:nvPr/>
        </p:nvSpPr>
        <p:spPr>
          <a:xfrm>
            <a:off x="201073" y="1019042"/>
            <a:ext cx="8741853" cy="55819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Tx/>
              <a:buChar char="-"/>
            </a:pPr>
            <a:endParaRPr lang="ko-KR" altLang="en-US" sz="2800" dirty="0">
              <a:latin typeface="+mn-ea"/>
              <a:ea typeface="+mn-ea"/>
            </a:endParaRPr>
          </a:p>
        </p:txBody>
      </p:sp>
      <p:sp>
        <p:nvSpPr>
          <p:cNvPr id="5" name="제목 3">
            <a:extLst>
              <a:ext uri="{FF2B5EF4-FFF2-40B4-BE49-F238E27FC236}">
                <a16:creationId xmlns:a16="http://schemas.microsoft.com/office/drawing/2014/main" id="{C065EB40-D0E4-4445-8E4F-B7BC1434BF3C}"/>
              </a:ext>
            </a:extLst>
          </p:cNvPr>
          <p:cNvSpPr txBox="1">
            <a:spLocks/>
          </p:cNvSpPr>
          <p:nvPr/>
        </p:nvSpPr>
        <p:spPr>
          <a:xfrm>
            <a:off x="277906" y="878332"/>
            <a:ext cx="8463947" cy="12194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altLang="ko-KR" sz="1600" dirty="0">
              <a:latin typeface="+mn-ea"/>
              <a:ea typeface="+mn-ea"/>
            </a:endParaRPr>
          </a:p>
        </p:txBody>
      </p:sp>
      <p:pic>
        <p:nvPicPr>
          <p:cNvPr id="3" name="그래픽 2">
            <a:extLst>
              <a:ext uri="{FF2B5EF4-FFF2-40B4-BE49-F238E27FC236}">
                <a16:creationId xmlns:a16="http://schemas.microsoft.com/office/drawing/2014/main" id="{17731147-32C8-4171-A555-DB0EA7C12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4792" y="799459"/>
            <a:ext cx="5942209" cy="594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09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A841DA7-ECD3-417C-ADFD-BC78BDF11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3787C42-C82C-4077-8788-B6D39B1D9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53" y="932348"/>
            <a:ext cx="7432380" cy="499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24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>
            <a:extLst>
              <a:ext uri="{FF2B5EF4-FFF2-40B4-BE49-F238E27FC236}">
                <a16:creationId xmlns:a16="http://schemas.microsoft.com/office/drawing/2014/main" id="{BFD5EFC9-573B-486A-AD45-93D91A3B3014}"/>
              </a:ext>
            </a:extLst>
          </p:cNvPr>
          <p:cNvSpPr txBox="1">
            <a:spLocks/>
          </p:cNvSpPr>
          <p:nvPr/>
        </p:nvSpPr>
        <p:spPr>
          <a:xfrm>
            <a:off x="619771" y="1"/>
            <a:ext cx="8391064" cy="561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/>
              <a:t>TYPEA, Aluminized Mylar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8B036509-A23C-4754-AFCB-58DE3BB00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7" y="595803"/>
            <a:ext cx="3908012" cy="2815923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A489362D-47BD-4B43-8ACC-ED9334798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59" y="553999"/>
            <a:ext cx="3990002" cy="287500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08ECFB14-CE8A-46AF-BF7C-20D645ABE1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7" y="3648214"/>
            <a:ext cx="4077567" cy="2938097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83E7F727-1EF6-41F4-AF74-920FA2586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58" y="3613666"/>
            <a:ext cx="3990001" cy="287500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A9AD8FB-7090-472E-8631-7138D2EA2A5D}"/>
              </a:ext>
            </a:extLst>
          </p:cNvPr>
          <p:cNvSpPr txBox="1"/>
          <p:nvPr/>
        </p:nvSpPr>
        <p:spPr>
          <a:xfrm>
            <a:off x="1081402" y="3244334"/>
            <a:ext cx="2294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50 mm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F48713-923F-4218-950D-FA99F6F3C666}"/>
              </a:ext>
            </a:extLst>
          </p:cNvPr>
          <p:cNvSpPr txBox="1"/>
          <p:nvPr/>
        </p:nvSpPr>
        <p:spPr>
          <a:xfrm>
            <a:off x="5768572" y="6488667"/>
            <a:ext cx="2294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175 mm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510309-8ED6-4AC6-B238-CB73A64E513A}"/>
              </a:ext>
            </a:extLst>
          </p:cNvPr>
          <p:cNvSpPr txBox="1"/>
          <p:nvPr/>
        </p:nvSpPr>
        <p:spPr>
          <a:xfrm>
            <a:off x="1081402" y="6488668"/>
            <a:ext cx="2294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150 mm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375541-DB3B-435C-931A-D6BDE9949C78}"/>
              </a:ext>
            </a:extLst>
          </p:cNvPr>
          <p:cNvSpPr txBox="1"/>
          <p:nvPr/>
        </p:nvSpPr>
        <p:spPr>
          <a:xfrm>
            <a:off x="5768572" y="3278882"/>
            <a:ext cx="2294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100 mm</a:t>
            </a:r>
          </a:p>
        </p:txBody>
      </p:sp>
    </p:spTree>
    <p:extLst>
      <p:ext uri="{BB962C8B-B14F-4D97-AF65-F5344CB8AC3E}">
        <p14:creationId xmlns:p14="http://schemas.microsoft.com/office/powerpoint/2010/main" val="76526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>
            <a:extLst>
              <a:ext uri="{FF2B5EF4-FFF2-40B4-BE49-F238E27FC236}">
                <a16:creationId xmlns:a16="http://schemas.microsoft.com/office/drawing/2014/main" id="{86D13720-2A39-4A96-A59D-ECDEC62EF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Physics Motivation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내용 개체 틀 6">
                <a:extLst>
                  <a:ext uri="{FF2B5EF4-FFF2-40B4-BE49-F238E27FC236}">
                    <a16:creationId xmlns:a16="http://schemas.microsoft.com/office/drawing/2014/main" id="{744B5B44-053A-4EF6-9BC4-378548B4FF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53666" y="1176107"/>
                <a:ext cx="4390334" cy="4592374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l-GR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𝛬</m:t>
                    </m:r>
                    <m:d>
                      <m:d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1405</m:t>
                        </m:r>
                      </m:e>
                    </m:d>
                  </m:oMath>
                </a14:m>
                <a:r>
                  <a:rPr lang="en-US" altLang="ko-KR" dirty="0"/>
                  <a:t> is predicted to have a two-pole structure around 1390 MeV(</a:t>
                </a:r>
                <a14:m>
                  <m:oMath xmlns:m="http://schemas.openxmlformats.org/officeDocument/2006/math">
                    <m:r>
                      <a:rPr lang="el-GR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𝛤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&gt;100</m:t>
                    </m:r>
                  </m:oMath>
                </a14:m>
                <a:r>
                  <a:rPr lang="en-US" altLang="ko-KR" dirty="0"/>
                  <a:t> MeV) and 1420 MeV(</a:t>
                </a:r>
                <a14:m>
                  <m:oMath xmlns:m="http://schemas.openxmlformats.org/officeDocument/2006/math">
                    <m:r>
                      <a:rPr lang="el-GR" altLang="ko-KR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𝛤</m:t>
                    </m:r>
                    <m:r>
                      <a:rPr lang="en-US" altLang="ko-KR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altLang="ko-KR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ko-KR" dirty="0"/>
                  <a:t> MeV).</a:t>
                </a:r>
              </a:p>
              <a:p>
                <a:endParaRPr lang="en-US" altLang="ko-KR" dirty="0"/>
              </a:p>
              <a:p>
                <a:r>
                  <a:rPr lang="en-US" altLang="ko-KR" dirty="0"/>
                  <a:t>First pole coupled mostly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𝛴</m:t>
                        </m:r>
                      </m:e>
                      <m:sup/>
                    </m:sSup>
                    <m:sSup>
                      <m:sSupPr>
                        <m:ctrlPr>
                          <a:rPr lang="en-US" altLang="ko-K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/>
                    </m:sSup>
                  </m:oMath>
                </a14:m>
                <a:r>
                  <a:rPr lang="en-US" altLang="ko-KR" dirty="0"/>
                  <a:t> reaction and second pole coupled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ko-KR" dirty="0"/>
                  <a:t> reaction.</a:t>
                </a:r>
              </a:p>
              <a:p>
                <a:pPr marL="0" indent="0">
                  <a:buNone/>
                </a:pPr>
                <a:endParaRPr lang="en-US" altLang="ko-KR" dirty="0"/>
              </a:p>
              <a:p>
                <a:r>
                  <a:rPr lang="en-US" altLang="ko-KR" dirty="0"/>
                  <a:t>Using polarized beam, we can select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ko-K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ko-KR" dirty="0"/>
                  <a:t> exchange reaction.</a:t>
                </a:r>
              </a:p>
              <a:p>
                <a:endParaRPr lang="en-US" altLang="ko-KR" dirty="0"/>
              </a:p>
              <a:p>
                <a:pPr marL="0" indent="0">
                  <a:buNone/>
                </a:pPr>
                <a:endParaRPr lang="en-US" altLang="ko-KR" dirty="0"/>
              </a:p>
              <a:p>
                <a:r>
                  <a:rPr lang="en-US" altLang="ko-KR" dirty="0"/>
                  <a:t>Photoproduction of </a:t>
                </a:r>
                <a14:m>
                  <m:oMath xmlns:m="http://schemas.openxmlformats.org/officeDocument/2006/math">
                    <m:r>
                      <a:rPr lang="el-GR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𝛬</m:t>
                    </m:r>
                    <m:d>
                      <m:d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1405</m:t>
                        </m:r>
                      </m:e>
                    </m:d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(892)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ko-KR" altLang="en-US" dirty="0"/>
              </a:p>
            </p:txBody>
          </p:sp>
        </mc:Choice>
        <mc:Fallback>
          <p:sp>
            <p:nvSpPr>
              <p:cNvPr id="7" name="내용 개체 틀 6">
                <a:extLst>
                  <a:ext uri="{FF2B5EF4-FFF2-40B4-BE49-F238E27FC236}">
                    <a16:creationId xmlns:a16="http://schemas.microsoft.com/office/drawing/2014/main" id="{744B5B44-053A-4EF6-9BC4-378548B4FF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53666" y="1176107"/>
                <a:ext cx="4390334" cy="4592374"/>
              </a:xfrm>
              <a:blipFill>
                <a:blip r:embed="rId3"/>
                <a:stretch>
                  <a:fillRect l="-1111" t="-1328" r="-194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C6D72DB-991C-4187-B7F1-B67505E924A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8A9E6D3-74BF-421C-8680-65D3618C1DD0}" type="datetime1">
              <a:rPr lang="ko-KR" altLang="en-US" smtClean="0"/>
              <a:t>2020-07-04</a:t>
            </a:fld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F305459-2609-4A00-8228-93A3017AA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34293C80-5A45-42E9-811D-7E8FA6882FCD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grpSp>
        <p:nvGrpSpPr>
          <p:cNvPr id="99" name="그룹 98">
            <a:extLst>
              <a:ext uri="{FF2B5EF4-FFF2-40B4-BE49-F238E27FC236}">
                <a16:creationId xmlns:a16="http://schemas.microsoft.com/office/drawing/2014/main" id="{78FB70B5-6B6E-4A1B-8872-6527C706662F}"/>
              </a:ext>
            </a:extLst>
          </p:cNvPr>
          <p:cNvGrpSpPr/>
          <p:nvPr/>
        </p:nvGrpSpPr>
        <p:grpSpPr>
          <a:xfrm>
            <a:off x="71697" y="760983"/>
            <a:ext cx="4928175" cy="5336034"/>
            <a:chOff x="-1301" y="655676"/>
            <a:chExt cx="5255870" cy="5185047"/>
          </a:xfrm>
        </p:grpSpPr>
        <p:sp>
          <p:nvSpPr>
            <p:cNvPr id="18" name="평행 사변형 17">
              <a:extLst>
                <a:ext uri="{FF2B5EF4-FFF2-40B4-BE49-F238E27FC236}">
                  <a16:creationId xmlns:a16="http://schemas.microsoft.com/office/drawing/2014/main" id="{0ABFDAB4-1F66-4399-A812-5A599758FCD3}"/>
                </a:ext>
              </a:extLst>
            </p:cNvPr>
            <p:cNvSpPr/>
            <p:nvPr/>
          </p:nvSpPr>
          <p:spPr>
            <a:xfrm rot="16200000">
              <a:off x="541884" y="1890119"/>
              <a:ext cx="1307174" cy="1234071"/>
            </a:xfrm>
            <a:prstGeom prst="parallelogram">
              <a:avLst>
                <a:gd name="adj" fmla="val 32501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평행 사변형 15">
              <a:extLst>
                <a:ext uri="{FF2B5EF4-FFF2-40B4-BE49-F238E27FC236}">
                  <a16:creationId xmlns:a16="http://schemas.microsoft.com/office/drawing/2014/main" id="{CCC494AA-5BC2-4E14-8154-103019591B63}"/>
                </a:ext>
              </a:extLst>
            </p:cNvPr>
            <p:cNvSpPr/>
            <p:nvPr/>
          </p:nvSpPr>
          <p:spPr>
            <a:xfrm rot="1329438">
              <a:off x="358544" y="1583283"/>
              <a:ext cx="1635835" cy="1115644"/>
            </a:xfrm>
            <a:prstGeom prst="parallelogram">
              <a:avLst>
                <a:gd name="adj" fmla="val 36076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평행 사변형 13">
              <a:extLst>
                <a:ext uri="{FF2B5EF4-FFF2-40B4-BE49-F238E27FC236}">
                  <a16:creationId xmlns:a16="http://schemas.microsoft.com/office/drawing/2014/main" id="{EACB0885-A4B5-4BB5-878E-4F7E349466D4}"/>
                </a:ext>
              </a:extLst>
            </p:cNvPr>
            <p:cNvSpPr/>
            <p:nvPr/>
          </p:nvSpPr>
          <p:spPr>
            <a:xfrm rot="16200000">
              <a:off x="608174" y="1104318"/>
              <a:ext cx="1174581" cy="1234070"/>
            </a:xfrm>
            <a:prstGeom prst="parallelogram">
              <a:avLst>
                <a:gd name="adj" fmla="val 34824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평행 사변형 19">
              <a:extLst>
                <a:ext uri="{FF2B5EF4-FFF2-40B4-BE49-F238E27FC236}">
                  <a16:creationId xmlns:a16="http://schemas.microsoft.com/office/drawing/2014/main" id="{F4300A8D-EEB3-42D8-A02D-D6F1C85EEB09}"/>
                </a:ext>
              </a:extLst>
            </p:cNvPr>
            <p:cNvSpPr/>
            <p:nvPr/>
          </p:nvSpPr>
          <p:spPr>
            <a:xfrm rot="16200000" flipV="1">
              <a:off x="2665707" y="1706034"/>
              <a:ext cx="1083392" cy="1234072"/>
            </a:xfrm>
            <a:prstGeom prst="parallelogram">
              <a:avLst>
                <a:gd name="adj" fmla="val 36252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평행 사변형 21">
              <a:extLst>
                <a:ext uri="{FF2B5EF4-FFF2-40B4-BE49-F238E27FC236}">
                  <a16:creationId xmlns:a16="http://schemas.microsoft.com/office/drawing/2014/main" id="{5211CFB6-8A6F-4EDE-8719-8D4F6B6845C4}"/>
                </a:ext>
              </a:extLst>
            </p:cNvPr>
            <p:cNvSpPr/>
            <p:nvPr/>
          </p:nvSpPr>
          <p:spPr>
            <a:xfrm rot="12755676">
              <a:off x="2292109" y="1532371"/>
              <a:ext cx="1973293" cy="971626"/>
            </a:xfrm>
            <a:prstGeom prst="parallelogram">
              <a:avLst>
                <a:gd name="adj" fmla="val 83618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평행 사변형 23">
              <a:extLst>
                <a:ext uri="{FF2B5EF4-FFF2-40B4-BE49-F238E27FC236}">
                  <a16:creationId xmlns:a16="http://schemas.microsoft.com/office/drawing/2014/main" id="{0CE7C128-D275-48FF-8EAD-4FC2FF4F7CA9}"/>
                </a:ext>
              </a:extLst>
            </p:cNvPr>
            <p:cNvSpPr/>
            <p:nvPr/>
          </p:nvSpPr>
          <p:spPr>
            <a:xfrm rot="16200000" flipV="1">
              <a:off x="2665706" y="1011553"/>
              <a:ext cx="1083394" cy="1234072"/>
            </a:xfrm>
            <a:prstGeom prst="parallelogram">
              <a:avLst>
                <a:gd name="adj" fmla="val 37754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17C9015-657B-448F-9B11-8FB1FB4C0059}"/>
                    </a:ext>
                  </a:extLst>
                </p:cNvPr>
                <p:cNvSpPr txBox="1"/>
                <p:nvPr/>
              </p:nvSpPr>
              <p:spPr>
                <a:xfrm>
                  <a:off x="-1301" y="1348503"/>
                  <a:ext cx="442343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𝜸</m:t>
                        </m:r>
                      </m:oMath>
                    </m:oMathPara>
                  </a14:m>
                  <a:endParaRPr lang="en-US" altLang="ko-KR" sz="2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17C9015-657B-448F-9B11-8FB1FB4C00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301" y="1348503"/>
                  <a:ext cx="442343" cy="400110"/>
                </a:xfrm>
                <a:prstGeom prst="rect">
                  <a:avLst/>
                </a:prstGeom>
                <a:blipFill>
                  <a:blip r:embed="rId4"/>
                  <a:stretch>
                    <a:fillRect b="-597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6361CD9-1C9B-47FD-B907-5421C2138879}"/>
                    </a:ext>
                  </a:extLst>
                </p:cNvPr>
                <p:cNvSpPr txBox="1"/>
                <p:nvPr/>
              </p:nvSpPr>
              <p:spPr>
                <a:xfrm>
                  <a:off x="3872020" y="1432780"/>
                  <a:ext cx="442343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en-US" altLang="ko-KR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altLang="ko-KR" sz="2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6361CD9-1C9B-47FD-B907-5421C21388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2020" y="1432780"/>
                  <a:ext cx="442343" cy="400110"/>
                </a:xfrm>
                <a:prstGeom prst="rect">
                  <a:avLst/>
                </a:prstGeom>
                <a:blipFill>
                  <a:blip r:embed="rId5"/>
                  <a:stretch>
                    <a:fillRect r="-294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82C00FE6-9659-433C-AA82-0CD7FB678212}"/>
                    </a:ext>
                  </a:extLst>
                </p:cNvPr>
                <p:cNvSpPr txBox="1"/>
                <p:nvPr/>
              </p:nvSpPr>
              <p:spPr>
                <a:xfrm>
                  <a:off x="2417958" y="3636171"/>
                  <a:ext cx="442343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en-US" altLang="ko-KR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ko-KR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ko-KR" sz="2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en-US" altLang="ko-KR" sz="2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altLang="ko-KR" sz="2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82C00FE6-9659-433C-AA82-0CD7FB6782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7958" y="3636171"/>
                  <a:ext cx="442343" cy="400110"/>
                </a:xfrm>
                <a:prstGeom prst="rect">
                  <a:avLst/>
                </a:prstGeom>
                <a:blipFill>
                  <a:blip r:embed="rId6"/>
                  <a:stretch>
                    <a:fillRect r="-10735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CEF5852-E4ED-4C02-8AF8-6FCA67817D82}"/>
                    </a:ext>
                  </a:extLst>
                </p:cNvPr>
                <p:cNvSpPr txBox="1"/>
                <p:nvPr/>
              </p:nvSpPr>
              <p:spPr>
                <a:xfrm>
                  <a:off x="2892" y="4819688"/>
                  <a:ext cx="442343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altLang="ko-KR" sz="2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CEF5852-E4ED-4C02-8AF8-6FCA67817D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2" y="4819688"/>
                  <a:ext cx="442343" cy="400110"/>
                </a:xfrm>
                <a:prstGeom prst="rect">
                  <a:avLst/>
                </a:prstGeom>
                <a:blipFill>
                  <a:blip r:embed="rId7"/>
                  <a:stretch>
                    <a:fillRect b="-895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직선 화살표 연결선 42">
              <a:extLst>
                <a:ext uri="{FF2B5EF4-FFF2-40B4-BE49-F238E27FC236}">
                  <a16:creationId xmlns:a16="http://schemas.microsoft.com/office/drawing/2014/main" id="{0F71E10C-34B5-4E8B-94C3-6A025CE686D4}"/>
                </a:ext>
              </a:extLst>
            </p:cNvPr>
            <p:cNvCxnSpPr/>
            <p:nvPr/>
          </p:nvCxnSpPr>
          <p:spPr>
            <a:xfrm flipV="1">
              <a:off x="1119593" y="1134063"/>
              <a:ext cx="0" cy="94622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FF78CD8-17CA-45DC-9441-6C4C1D70A710}"/>
                    </a:ext>
                  </a:extLst>
                </p:cNvPr>
                <p:cNvSpPr txBox="1"/>
                <p:nvPr/>
              </p:nvSpPr>
              <p:spPr>
                <a:xfrm>
                  <a:off x="-1301" y="1348502"/>
                  <a:ext cx="442343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𝜸</m:t>
                        </m:r>
                      </m:oMath>
                    </m:oMathPara>
                  </a14:m>
                  <a:endParaRPr lang="en-US" altLang="ko-KR" sz="2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1FF78CD8-17CA-45DC-9441-6C4C1D70A7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301" y="1348502"/>
                  <a:ext cx="442343" cy="400110"/>
                </a:xfrm>
                <a:prstGeom prst="rect">
                  <a:avLst/>
                </a:prstGeom>
                <a:blipFill>
                  <a:blip r:embed="rId4"/>
                  <a:stretch>
                    <a:fillRect b="-597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00137ADC-6953-463D-B40F-36E56490425F}"/>
                    </a:ext>
                  </a:extLst>
                </p:cNvPr>
                <p:cNvSpPr txBox="1"/>
                <p:nvPr/>
              </p:nvSpPr>
              <p:spPr>
                <a:xfrm>
                  <a:off x="697496" y="1107770"/>
                  <a:ext cx="442343" cy="42498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ko-KR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ko-KR" alt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𝜺</m:t>
                                </m:r>
                              </m:e>
                            </m:acc>
                          </m:e>
                          <m:sub>
                            <m:r>
                              <a:rPr lang="ko-KR" alt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𝜸</m:t>
                            </m:r>
                          </m:sub>
                        </m:sSub>
                      </m:oMath>
                    </m:oMathPara>
                  </a14:m>
                  <a:endParaRPr lang="en-US" altLang="ko-KR" sz="2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00137ADC-6953-463D-B40F-36E5649042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496" y="1107770"/>
                  <a:ext cx="442343" cy="424988"/>
                </a:xfrm>
                <a:prstGeom prst="rect">
                  <a:avLst/>
                </a:prstGeom>
                <a:blipFill>
                  <a:blip r:embed="rId8"/>
                  <a:stretch>
                    <a:fillRect t="-5556" r="-7353" b="-277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40F3A28A-094E-4E91-9D6F-C1F9892D0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532" y="1583065"/>
              <a:ext cx="3297931" cy="346123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0DABC1EB-C71B-4903-82E3-A9981062E88F}"/>
                    </a:ext>
                  </a:extLst>
                </p:cNvPr>
                <p:cNvSpPr txBox="1"/>
                <p:nvPr/>
              </p:nvSpPr>
              <p:spPr>
                <a:xfrm>
                  <a:off x="2055420" y="5080130"/>
                  <a:ext cx="3199149" cy="76059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  <m:d>
                          <m:dPr>
                            <m:ctrlPr>
                              <a:rPr lang="en-US" altLang="ko-KR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𝟏𝟒𝟎𝟓</m:t>
                            </m:r>
                          </m:e>
                        </m:d>
                        <m:r>
                          <a:rPr lang="en-US" altLang="ko-KR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altLang="ko-KR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o-KR" alt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𝚺</m:t>
                            </m:r>
                          </m:e>
                          <m:sup/>
                        </m:sSup>
                        <m:sSup>
                          <m:sSupPr>
                            <m:ctrlPr>
                              <a:rPr lang="en-US" altLang="ko-KR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o-KR" alt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ko-KR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altLang="ko-KR" sz="2000" b="1" dirty="0">
                    <a:solidFill>
                      <a:schemeClr val="tx1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𝚺</m:t>
                        </m:r>
                        <m:r>
                          <a:rPr lang="en-US" altLang="ko-KR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𝟏𝟑𝟖𝟓</m:t>
                        </m:r>
                        <m:r>
                          <a:rPr lang="en-US" altLang="ko-KR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)→</m:t>
                        </m:r>
                        <m:sSup>
                          <m:sSupPr>
                            <m:ctrlPr>
                              <a:rPr lang="en-US" altLang="ko-KR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o-KR" alt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𝚲</m:t>
                            </m:r>
                          </m:e>
                          <m:sup/>
                        </m:sSup>
                        <m:sSup>
                          <m:sSupPr>
                            <m:ctrlPr>
                              <a:rPr lang="en-US" altLang="ko-KR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o-KR" altLang="en-US" sz="2000" b="1" i="1" smtClean="0"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ko-KR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altLang="ko-KR" sz="2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0DABC1EB-C71B-4903-82E3-A9981062E8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420" y="5080130"/>
                  <a:ext cx="3199149" cy="760593"/>
                </a:xfrm>
                <a:prstGeom prst="rect">
                  <a:avLst/>
                </a:prstGeom>
                <a:blipFill>
                  <a:blip r:embed="rId10"/>
                  <a:stretch>
                    <a:fillRect b="-546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5D4BFBC3-C884-4E4A-AD04-494E03DC5DDA}"/>
                    </a:ext>
                  </a:extLst>
                </p:cNvPr>
                <p:cNvSpPr txBox="1"/>
                <p:nvPr/>
              </p:nvSpPr>
              <p:spPr>
                <a:xfrm>
                  <a:off x="199843" y="3380039"/>
                  <a:ext cx="2185913" cy="7576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2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ko-KR" sz="20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ko-KR" altLang="en-US" sz="20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𝜺</m:t>
                                </m:r>
                              </m:e>
                            </m:acc>
                          </m:e>
                          <m:sub>
                            <m:r>
                              <a:rPr lang="ko-KR" altLang="en-US" sz="2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𝜸</m:t>
                            </m:r>
                          </m:sub>
                        </m:sSub>
                        <m:r>
                          <a:rPr lang="en-US" altLang="ko-KR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sSub>
                          <m:sSubPr>
                            <m:ctrlPr>
                              <a:rPr lang="en-US" altLang="ko-KR" sz="2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ko-KR" sz="20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ko-KR" altLang="en-US" sz="20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𝜺</m:t>
                                </m:r>
                              </m:e>
                            </m:acc>
                          </m:e>
                          <m:sub>
                            <m:sSup>
                              <m:sSupPr>
                                <m:ctrlPr>
                                  <a:rPr lang="en-US" altLang="ko-KR" sz="20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20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p>
                                <m:r>
                                  <a:rPr lang="en-US" altLang="ko-KR" sz="20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oMath>
                    </m:oMathPara>
                  </a14:m>
                  <a:endParaRPr lang="en-US" altLang="ko-KR" sz="2000" b="1" dirty="0">
                    <a:solidFill>
                      <a:schemeClr val="tx1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ko-KR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ko-KR" alt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𝜺</m:t>
                                </m:r>
                              </m:e>
                            </m:acc>
                          </m:e>
                          <m:sub>
                            <m:r>
                              <a:rPr lang="ko-KR" alt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𝜸</m:t>
                            </m:r>
                          </m:sub>
                        </m:sSub>
                        <m:r>
                          <a:rPr lang="en-US" altLang="ko-K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  <m:sSub>
                          <m:sSubPr>
                            <m:ctrlPr>
                              <a:rPr lang="en-US" altLang="ko-K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ko-KR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ko-KR" alt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𝜺</m:t>
                                </m:r>
                              </m:e>
                            </m:acc>
                          </m:e>
                          <m:sub>
                            <m:sSup>
                              <m:sSupPr>
                                <m:ctrlPr>
                                  <a:rPr lang="en-US" altLang="ko-KR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p>
                                <m:r>
                                  <a:rPr lang="en-US" altLang="ko-KR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oMath>
                    </m:oMathPara>
                  </a14:m>
                  <a:endParaRPr lang="en-US" altLang="ko-KR" sz="2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5D4BFBC3-C884-4E4A-AD04-494E03DC5D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843" y="3380039"/>
                  <a:ext cx="2185913" cy="757643"/>
                </a:xfrm>
                <a:prstGeom prst="rect">
                  <a:avLst/>
                </a:prstGeom>
                <a:blipFill>
                  <a:blip r:embed="rId11"/>
                  <a:stretch>
                    <a:fillRect t="-312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6" name="직선 화살표 연결선 65">
              <a:extLst>
                <a:ext uri="{FF2B5EF4-FFF2-40B4-BE49-F238E27FC236}">
                  <a16:creationId xmlns:a16="http://schemas.microsoft.com/office/drawing/2014/main" id="{1A305D46-99F4-418F-AC29-E7387A60CF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07500" y="1834880"/>
              <a:ext cx="9528" cy="48126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822356B7-3D1B-4299-8303-D779A8ECEA71}"/>
                    </a:ext>
                  </a:extLst>
                </p:cNvPr>
                <p:cNvSpPr txBox="1"/>
                <p:nvPr/>
              </p:nvSpPr>
              <p:spPr>
                <a:xfrm>
                  <a:off x="2583568" y="1307436"/>
                  <a:ext cx="442343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ko-KR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ko-KR" alt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𝜺</m:t>
                                </m:r>
                              </m:e>
                            </m:acc>
                          </m:e>
                          <m:sub>
                            <m:sSup>
                              <m:sSupPr>
                                <m:ctrlPr>
                                  <a:rPr lang="en-US" altLang="ko-KR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p>
                                <m:r>
                                  <a:rPr lang="en-US" altLang="ko-KR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oMath>
                    </m:oMathPara>
                  </a14:m>
                  <a:endParaRPr lang="en-US" altLang="ko-KR" sz="2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822356B7-3D1B-4299-8303-D779A8ECEA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3568" y="1307436"/>
                  <a:ext cx="442343" cy="400110"/>
                </a:xfrm>
                <a:prstGeom prst="rect">
                  <a:avLst/>
                </a:prstGeom>
                <a:blipFill>
                  <a:blip r:embed="rId12"/>
                  <a:stretch>
                    <a:fillRect t="-4478" r="-17647" b="-149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직선 화살표 연결선 69">
              <a:extLst>
                <a:ext uri="{FF2B5EF4-FFF2-40B4-BE49-F238E27FC236}">
                  <a16:creationId xmlns:a16="http://schemas.microsoft.com/office/drawing/2014/main" id="{A028B931-B2FF-4ED9-B292-636D7556FCC8}"/>
                </a:ext>
              </a:extLst>
            </p:cNvPr>
            <p:cNvCxnSpPr>
              <a:cxnSpLocks/>
            </p:cNvCxnSpPr>
            <p:nvPr/>
          </p:nvCxnSpPr>
          <p:spPr>
            <a:xfrm>
              <a:off x="2855366" y="1761497"/>
              <a:ext cx="453614" cy="562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5965A46F-5E07-43A2-BD7C-EF81D1113058}"/>
                    </a:ext>
                  </a:extLst>
                </p:cNvPr>
                <p:cNvSpPr txBox="1"/>
                <p:nvPr/>
              </p:nvSpPr>
              <p:spPr>
                <a:xfrm>
                  <a:off x="2898247" y="2032385"/>
                  <a:ext cx="442343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2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ko-KR" sz="20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ko-KR" altLang="en-US" sz="20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𝜺</m:t>
                                </m:r>
                              </m:e>
                            </m:acc>
                          </m:e>
                          <m:sub>
                            <m:sSup>
                              <m:sSupPr>
                                <m:ctrlPr>
                                  <a:rPr lang="en-US" altLang="ko-KR" sz="20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20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𝑲</m:t>
                                </m:r>
                              </m:e>
                              <m:sup>
                                <m:r>
                                  <a:rPr lang="en-US" altLang="ko-KR" sz="20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oMath>
                    </m:oMathPara>
                  </a14:m>
                  <a:endParaRPr lang="en-US" altLang="ko-KR" sz="20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5965A46F-5E07-43A2-BD7C-EF81D11130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8247" y="2032385"/>
                  <a:ext cx="442343" cy="400110"/>
                </a:xfrm>
                <a:prstGeom prst="rect">
                  <a:avLst/>
                </a:prstGeom>
                <a:blipFill>
                  <a:blip r:embed="rId13"/>
                  <a:stretch>
                    <a:fillRect t="-4412" r="-16176" b="-147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0" name="직선 화살표 연결선 79">
              <a:extLst>
                <a:ext uri="{FF2B5EF4-FFF2-40B4-BE49-F238E27FC236}">
                  <a16:creationId xmlns:a16="http://schemas.microsoft.com/office/drawing/2014/main" id="{4A02CC5C-40AD-4570-92D6-487AA71FCF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1073" y="921559"/>
              <a:ext cx="18854" cy="1822662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직선 화살표 연결선 82">
              <a:extLst>
                <a:ext uri="{FF2B5EF4-FFF2-40B4-BE49-F238E27FC236}">
                  <a16:creationId xmlns:a16="http://schemas.microsoft.com/office/drawing/2014/main" id="{D3440106-54BE-4ABC-86D8-9472401D69D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38278" y="1407562"/>
              <a:ext cx="1433434" cy="992773"/>
            </a:xfrm>
            <a:prstGeom prst="straightConnector1">
              <a:avLst/>
            </a:prstGeom>
            <a:ln w="19050">
              <a:solidFill>
                <a:srgbClr val="00206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9627CCE5-F35D-470B-AFBE-793F62A014A5}"/>
                    </a:ext>
                  </a:extLst>
                </p:cNvPr>
                <p:cNvSpPr txBox="1"/>
                <p:nvPr/>
              </p:nvSpPr>
              <p:spPr>
                <a:xfrm>
                  <a:off x="2604327" y="975289"/>
                  <a:ext cx="442343" cy="4264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sz="2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p/>
                        </m:sSup>
                      </m:oMath>
                    </m:oMathPara>
                  </a14:m>
                  <a:endParaRPr lang="en-US" altLang="ko-KR" sz="20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9627CCE5-F35D-470B-AFBE-793F62A014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4327" y="975289"/>
                  <a:ext cx="442343" cy="426463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A4CE092F-891D-4358-9E6C-1BCFED5CD5C6}"/>
                    </a:ext>
                  </a:extLst>
                </p:cNvPr>
                <p:cNvSpPr txBox="1"/>
                <p:nvPr/>
              </p:nvSpPr>
              <p:spPr>
                <a:xfrm>
                  <a:off x="3385382" y="2765724"/>
                  <a:ext cx="442343" cy="4264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o-KR" alt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/>
                        </m:sSup>
                      </m:oMath>
                    </m:oMathPara>
                  </a14:m>
                  <a:endParaRPr lang="en-US" altLang="ko-KR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A4CE092F-891D-4358-9E6C-1BCFED5CD5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5382" y="2765724"/>
                  <a:ext cx="442343" cy="426463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51DEB5FB-B32D-4B8E-AABD-B3432A6C15EE}"/>
                    </a:ext>
                  </a:extLst>
                </p:cNvPr>
                <p:cNvSpPr txBox="1"/>
                <p:nvPr/>
              </p:nvSpPr>
              <p:spPr>
                <a:xfrm>
                  <a:off x="4330936" y="2257973"/>
                  <a:ext cx="442343" cy="4264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sz="2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o-KR" altLang="en-US" sz="2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sup/>
                        </m:sSup>
                      </m:oMath>
                    </m:oMathPara>
                  </a14:m>
                  <a:endParaRPr lang="en-US" altLang="ko-KR" sz="20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51DEB5FB-B32D-4B8E-AABD-B3432A6C15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0936" y="2257973"/>
                  <a:ext cx="442343" cy="426463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F63FA-4180-41B2-9394-5C330236D492}"/>
                    </a:ext>
                  </a:extLst>
                </p:cNvPr>
                <p:cNvSpPr txBox="1"/>
                <p:nvPr/>
              </p:nvSpPr>
              <p:spPr>
                <a:xfrm>
                  <a:off x="3588846" y="655676"/>
                  <a:ext cx="442343" cy="4264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  <m:sup/>
                        </m:sSup>
                      </m:oMath>
                    </m:oMathPara>
                  </a14:m>
                  <a:endParaRPr lang="en-US" altLang="ko-KR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FF3F63FA-4180-41B2-9394-5C330236D4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8846" y="655676"/>
                  <a:ext cx="442343" cy="426463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20294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>
            <a:extLst>
              <a:ext uri="{FF2B5EF4-FFF2-40B4-BE49-F238E27FC236}">
                <a16:creationId xmlns:a16="http://schemas.microsoft.com/office/drawing/2014/main" id="{BFD5EFC9-573B-486A-AD45-93D91A3B3014}"/>
              </a:ext>
            </a:extLst>
          </p:cNvPr>
          <p:cNvSpPr txBox="1">
            <a:spLocks/>
          </p:cNvSpPr>
          <p:nvPr/>
        </p:nvSpPr>
        <p:spPr>
          <a:xfrm>
            <a:off x="619771" y="1"/>
            <a:ext cx="8391064" cy="561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/>
              <a:t>TYPEA, ESR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8B036509-A23C-4754-AFCB-58DE3BB00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7" y="595803"/>
            <a:ext cx="3908012" cy="2815923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A489362D-47BD-4B43-8ACC-ED9334798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59" y="553999"/>
            <a:ext cx="3990002" cy="287500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08ECFB14-CE8A-46AF-BF7C-20D645ABE1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7" y="3648214"/>
            <a:ext cx="4077567" cy="2938097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83E7F727-1EF6-41F4-AF74-920FA2586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58" y="3613666"/>
            <a:ext cx="3990001" cy="287500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CF48713-923F-4218-950D-FA99F6F3C666}"/>
              </a:ext>
            </a:extLst>
          </p:cNvPr>
          <p:cNvSpPr txBox="1"/>
          <p:nvPr/>
        </p:nvSpPr>
        <p:spPr>
          <a:xfrm>
            <a:off x="5768572" y="6488667"/>
            <a:ext cx="2294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175 mm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510309-8ED6-4AC6-B238-CB73A64E513A}"/>
              </a:ext>
            </a:extLst>
          </p:cNvPr>
          <p:cNvSpPr txBox="1"/>
          <p:nvPr/>
        </p:nvSpPr>
        <p:spPr>
          <a:xfrm>
            <a:off x="1081402" y="6488668"/>
            <a:ext cx="2294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150 mm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ADA7E39-7DFD-4BEB-BBAC-A7C725924C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7" y="595803"/>
            <a:ext cx="3908011" cy="281592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7B4B006-6833-46AD-8D0F-F54919FF81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57" y="536725"/>
            <a:ext cx="3990001" cy="287500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1DF9DB3-33CC-4D90-9012-974E778BD1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7" y="3636758"/>
            <a:ext cx="4077566" cy="2938096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B5F464B-E30C-4D49-9822-E3EBBA4353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96392"/>
            <a:ext cx="4156260" cy="299479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3375541-DB3B-435C-931A-D6BDE9949C78}"/>
              </a:ext>
            </a:extLst>
          </p:cNvPr>
          <p:cNvSpPr txBox="1"/>
          <p:nvPr/>
        </p:nvSpPr>
        <p:spPr>
          <a:xfrm>
            <a:off x="5768572" y="3278882"/>
            <a:ext cx="2294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100 mm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9AD8FB-7090-472E-8631-7138D2EA2A5D}"/>
              </a:ext>
            </a:extLst>
          </p:cNvPr>
          <p:cNvSpPr txBox="1"/>
          <p:nvPr/>
        </p:nvSpPr>
        <p:spPr>
          <a:xfrm>
            <a:off x="1081402" y="3244334"/>
            <a:ext cx="2294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50 mm</a:t>
            </a:r>
          </a:p>
        </p:txBody>
      </p:sp>
    </p:spTree>
    <p:extLst>
      <p:ext uri="{BB962C8B-B14F-4D97-AF65-F5344CB8AC3E}">
        <p14:creationId xmlns:p14="http://schemas.microsoft.com/office/powerpoint/2010/main" val="2498432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D744C17D-E8D3-4387-8761-E0F3C039B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256"/>
            <a:ext cx="8097625" cy="820730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Geant4 Material Optical Properties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2" descr="https://hanul.korea.ac.kr/img/logo3.gif">
            <a:extLst>
              <a:ext uri="{FF2B5EF4-FFF2-40B4-BE49-F238E27FC236}">
                <a16:creationId xmlns:a16="http://schemas.microsoft.com/office/drawing/2014/main" id="{E02D3E4F-D763-4866-A6DC-DF5304890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79368"/>
            <a:ext cx="1102936" cy="47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날짜 개체 틀 3">
            <a:extLst>
              <a:ext uri="{FF2B5EF4-FFF2-40B4-BE49-F238E27FC236}">
                <a16:creationId xmlns:a16="http://schemas.microsoft.com/office/drawing/2014/main" id="{5120EB91-8C6F-44A5-89C5-F4893C3BBC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D3D94A73-52F4-4B80-B543-F5866712015E}" type="datetime1">
              <a:rPr lang="ko-KR" altLang="en-US" b="1" smtClean="0">
                <a:solidFill>
                  <a:schemeClr val="tx1"/>
                </a:solidFill>
                <a:latin typeface="Comic Sans MS" panose="030F0702030302020204" pitchFamily="66" charset="0"/>
              </a:rPr>
              <a:t>2020-07-04</a:t>
            </a:fld>
            <a:endParaRPr lang="ko-KR" alt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슬라이드 번호 개체 틀 4">
            <a:extLst>
              <a:ext uri="{FF2B5EF4-FFF2-40B4-BE49-F238E27FC236}">
                <a16:creationId xmlns:a16="http://schemas.microsoft.com/office/drawing/2014/main" id="{D3537077-F6DD-4DBD-959B-FB01F5926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0172" y="6492874"/>
            <a:ext cx="923827" cy="365125"/>
          </a:xfrm>
        </p:spPr>
        <p:txBody>
          <a:bodyPr/>
          <a:lstStyle/>
          <a:p>
            <a:r>
              <a:rPr lang="en-US" altLang="ko-KR" b="1" dirty="0">
                <a:solidFill>
                  <a:schemeClr val="tx1"/>
                </a:solidFill>
                <a:latin typeface="Comic Sans MS" panose="030F0702030302020204" pitchFamily="66" charset="0"/>
              </a:rPr>
              <a:t>Slide 11</a:t>
            </a:r>
            <a:endParaRPr lang="ko-KR" alt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3E81C5E-60D7-4F13-B49E-59F457F03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78" y="1004896"/>
            <a:ext cx="4163174" cy="2899336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/>
              <a:t>Aerogel</a:t>
            </a:r>
          </a:p>
          <a:p>
            <a:pPr marL="457200" lvl="1" indent="0">
              <a:buNone/>
            </a:pPr>
            <a:r>
              <a:rPr lang="en-US" altLang="ko-KR" dirty="0"/>
              <a:t>- 0.05 mm airgap between each blocks</a:t>
            </a:r>
          </a:p>
          <a:p>
            <a:pPr marL="457200" lvl="1" indent="0">
              <a:buNone/>
            </a:pPr>
            <a:r>
              <a:rPr lang="en-US" altLang="ko-KR" dirty="0"/>
              <a:t>- Optical Boundary(with air)</a:t>
            </a:r>
          </a:p>
          <a:p>
            <a:pPr marL="457200" lvl="1" indent="0">
              <a:buNone/>
            </a:pPr>
            <a:r>
              <a:rPr lang="en-US" altLang="ko-KR" dirty="0"/>
              <a:t>	- Model : unified</a:t>
            </a:r>
          </a:p>
          <a:p>
            <a:pPr marL="457200" lvl="1" indent="0">
              <a:buNone/>
            </a:pPr>
            <a:r>
              <a:rPr lang="en-US" altLang="ko-KR" dirty="0"/>
              <a:t>	- Finish : polished</a:t>
            </a:r>
          </a:p>
          <a:p>
            <a:pPr marL="457200" lvl="1" indent="0">
              <a:buNone/>
            </a:pPr>
            <a:r>
              <a:rPr lang="en-US" altLang="ko-KR" dirty="0"/>
              <a:t>	- Type : </a:t>
            </a:r>
            <a:r>
              <a:rPr lang="en-US" altLang="ko-KR" dirty="0" err="1"/>
              <a:t>dielectric_dielectric</a:t>
            </a:r>
            <a:endParaRPr lang="en-US" altLang="ko-KR" dirty="0"/>
          </a:p>
          <a:p>
            <a:pPr lvl="1">
              <a:buFontTx/>
              <a:buChar char="-"/>
            </a:pPr>
            <a:r>
              <a:rPr lang="en-US" altLang="ko-KR" dirty="0"/>
              <a:t>Scattering and </a:t>
            </a:r>
            <a:r>
              <a:rPr lang="en-US" altLang="ko-KR" dirty="0" err="1"/>
              <a:t>Absorpsion</a:t>
            </a:r>
            <a:r>
              <a:rPr lang="en-US" altLang="ko-KR" dirty="0"/>
              <a:t> length</a:t>
            </a:r>
          </a:p>
          <a:p>
            <a:pPr marL="457200" lvl="1" indent="0">
              <a:buNone/>
            </a:pPr>
            <a:r>
              <a:rPr lang="en-US" altLang="ko-KR" dirty="0"/>
              <a:t>(E. </a:t>
            </a:r>
            <a:r>
              <a:rPr lang="en-US" altLang="ko-KR" dirty="0" err="1"/>
              <a:t>Aschenauer</a:t>
            </a:r>
            <a:r>
              <a:rPr lang="en-US" altLang="ko-KR" dirty="0"/>
              <a:t> et </a:t>
            </a:r>
            <a:r>
              <a:rPr lang="en-US" altLang="ko-KR" dirty="0" err="1"/>
              <a:t>al.,“Optical</a:t>
            </a:r>
            <a:r>
              <a:rPr lang="en-US" altLang="ko-KR" dirty="0"/>
              <a:t> characterization of n=1.03 silica aerogel used as radiator in the RICH of HERMES”)</a:t>
            </a:r>
            <a:endParaRPr lang="ko-KR" altLang="en-US" dirty="0"/>
          </a:p>
        </p:txBody>
      </p:sp>
      <p:sp>
        <p:nvSpPr>
          <p:cNvPr id="18" name="내용 개체 틀 2">
            <a:extLst>
              <a:ext uri="{FF2B5EF4-FFF2-40B4-BE49-F238E27FC236}">
                <a16:creationId xmlns:a16="http://schemas.microsoft.com/office/drawing/2014/main" id="{E215B60D-00BF-49B1-8AEC-689FE140F4F4}"/>
              </a:ext>
            </a:extLst>
          </p:cNvPr>
          <p:cNvSpPr txBox="1">
            <a:spLocks/>
          </p:cNvSpPr>
          <p:nvPr/>
        </p:nvSpPr>
        <p:spPr>
          <a:xfrm>
            <a:off x="4840450" y="1004895"/>
            <a:ext cx="4104451" cy="31959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ESR film</a:t>
            </a:r>
          </a:p>
          <a:p>
            <a:pPr marL="457200" lvl="1" indent="0">
              <a:buNone/>
            </a:pPr>
            <a:r>
              <a:rPr lang="en-US" altLang="ko-KR" dirty="0"/>
              <a:t>- Thickness : 65 um</a:t>
            </a:r>
          </a:p>
          <a:p>
            <a:pPr marL="457200" lvl="1" indent="0">
              <a:buNone/>
            </a:pPr>
            <a:r>
              <a:rPr lang="en-US" altLang="ko-KR" dirty="0"/>
              <a:t>- Optical Boundary(with air)</a:t>
            </a:r>
          </a:p>
          <a:p>
            <a:pPr marL="457200" lvl="1" indent="0">
              <a:buNone/>
            </a:pPr>
            <a:r>
              <a:rPr lang="en-US" altLang="ko-KR" dirty="0"/>
              <a:t>	- Model : DAVIS</a:t>
            </a:r>
          </a:p>
          <a:p>
            <a:pPr marL="457200" lvl="1" indent="0">
              <a:buNone/>
            </a:pPr>
            <a:r>
              <a:rPr lang="en-US" altLang="ko-KR" dirty="0"/>
              <a:t>	- Finish : </a:t>
            </a:r>
            <a:r>
              <a:rPr lang="en-US" altLang="ko-KR" dirty="0" err="1"/>
              <a:t>PolishedESR_LUT</a:t>
            </a:r>
            <a:endParaRPr lang="en-US" altLang="ko-KR" dirty="0"/>
          </a:p>
          <a:p>
            <a:pPr marL="457200" lvl="1" indent="0">
              <a:buNone/>
            </a:pPr>
            <a:r>
              <a:rPr lang="en-US" altLang="ko-KR" dirty="0"/>
              <a:t>	- Type : </a:t>
            </a:r>
            <a:r>
              <a:rPr lang="en-US" altLang="ko-KR" dirty="0" err="1"/>
              <a:t>dielectric_LUTDAVIS</a:t>
            </a:r>
            <a:endParaRPr lang="en-US" altLang="ko-KR" dirty="0"/>
          </a:p>
        </p:txBody>
      </p:sp>
      <p:pic>
        <p:nvPicPr>
          <p:cNvPr id="11" name="그림 10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4CF90995-41C9-4536-85AC-B8DE39ACC2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90" y="4026127"/>
            <a:ext cx="2963930" cy="278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18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D270E0AD-2A4E-4B1B-B55F-BFA23437E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436" y="1"/>
            <a:ext cx="7886700" cy="818126"/>
          </a:xfrm>
        </p:spPr>
        <p:txBody>
          <a:bodyPr/>
          <a:lstStyle/>
          <a:p>
            <a:pPr algn="ctr"/>
            <a:r>
              <a:rPr lang="en-US" altLang="ko-KR" dirty="0"/>
              <a:t>Trigger logic</a:t>
            </a:r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9ACC774C-4640-4939-8848-B365B33640B2}"/>
              </a:ext>
            </a:extLst>
          </p:cNvPr>
          <p:cNvSpPr/>
          <p:nvPr/>
        </p:nvSpPr>
        <p:spPr>
          <a:xfrm>
            <a:off x="124286" y="1442329"/>
            <a:ext cx="762001" cy="2985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AC1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314C458-FCBC-46DF-81DF-C206AEC8FD66}"/>
              </a:ext>
            </a:extLst>
          </p:cNvPr>
          <p:cNvSpPr/>
          <p:nvPr/>
        </p:nvSpPr>
        <p:spPr>
          <a:xfrm>
            <a:off x="124286" y="1819080"/>
            <a:ext cx="762001" cy="2985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Trig 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D930FAE-9999-4202-9532-0DF09EE4A41E}"/>
              </a:ext>
            </a:extLst>
          </p:cNvPr>
          <p:cNvSpPr/>
          <p:nvPr/>
        </p:nvSpPr>
        <p:spPr>
          <a:xfrm>
            <a:off x="124286" y="2195831"/>
            <a:ext cx="762001" cy="2985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Trig 2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9" name="직사각형 128">
            <a:extLst>
              <a:ext uri="{FF2B5EF4-FFF2-40B4-BE49-F238E27FC236}">
                <a16:creationId xmlns:a16="http://schemas.microsoft.com/office/drawing/2014/main" id="{EE38722F-92D9-4277-989E-BD7EBD74FC11}"/>
              </a:ext>
            </a:extLst>
          </p:cNvPr>
          <p:cNvSpPr/>
          <p:nvPr/>
        </p:nvSpPr>
        <p:spPr>
          <a:xfrm>
            <a:off x="124285" y="2577985"/>
            <a:ext cx="762001" cy="2985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Trig 3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30" name="직사각형 129">
            <a:extLst>
              <a:ext uri="{FF2B5EF4-FFF2-40B4-BE49-F238E27FC236}">
                <a16:creationId xmlns:a16="http://schemas.microsoft.com/office/drawing/2014/main" id="{A9C39F3A-4C6A-4C1E-9A8C-EC510AE3A6F3}"/>
              </a:ext>
            </a:extLst>
          </p:cNvPr>
          <p:cNvSpPr/>
          <p:nvPr/>
        </p:nvSpPr>
        <p:spPr>
          <a:xfrm>
            <a:off x="124284" y="2954804"/>
            <a:ext cx="762001" cy="2985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Trig 4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cxnSp>
        <p:nvCxnSpPr>
          <p:cNvPr id="135" name="직선 화살표 연결선 134">
            <a:extLst>
              <a:ext uri="{FF2B5EF4-FFF2-40B4-BE49-F238E27FC236}">
                <a16:creationId xmlns:a16="http://schemas.microsoft.com/office/drawing/2014/main" id="{0C57B9C6-8906-44F2-B567-042416482D9F}"/>
              </a:ext>
            </a:extLst>
          </p:cNvPr>
          <p:cNvCxnSpPr>
            <a:cxnSpLocks/>
            <a:stCxn id="9" idx="3"/>
            <a:endCxn id="143" idx="1"/>
          </p:cNvCxnSpPr>
          <p:nvPr/>
        </p:nvCxnSpPr>
        <p:spPr>
          <a:xfrm flipV="1">
            <a:off x="886287" y="1588608"/>
            <a:ext cx="261327" cy="29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직사각형 142">
            <a:extLst>
              <a:ext uri="{FF2B5EF4-FFF2-40B4-BE49-F238E27FC236}">
                <a16:creationId xmlns:a16="http://schemas.microsoft.com/office/drawing/2014/main" id="{28A18C50-BCF2-4D17-8ACE-EAA5DC614C8E}"/>
              </a:ext>
            </a:extLst>
          </p:cNvPr>
          <p:cNvSpPr/>
          <p:nvPr/>
        </p:nvSpPr>
        <p:spPr>
          <a:xfrm>
            <a:off x="1147614" y="1439352"/>
            <a:ext cx="762001" cy="2985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x10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44" name="직사각형 143">
            <a:extLst>
              <a:ext uri="{FF2B5EF4-FFF2-40B4-BE49-F238E27FC236}">
                <a16:creationId xmlns:a16="http://schemas.microsoft.com/office/drawing/2014/main" id="{D1590B9B-D055-4D82-BE0F-7B04A1CC233E}"/>
              </a:ext>
            </a:extLst>
          </p:cNvPr>
          <p:cNvSpPr/>
          <p:nvPr/>
        </p:nvSpPr>
        <p:spPr>
          <a:xfrm>
            <a:off x="1147612" y="1827277"/>
            <a:ext cx="762001" cy="14260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5AF604B7-D3C7-4313-8F9F-22B594BF9EB4}"/>
              </a:ext>
            </a:extLst>
          </p:cNvPr>
          <p:cNvSpPr txBox="1"/>
          <p:nvPr/>
        </p:nvSpPr>
        <p:spPr>
          <a:xfrm>
            <a:off x="200546" y="1229424"/>
            <a:ext cx="2656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PM AMP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AAB84183-E6D3-4A44-9064-2C112B868020}"/>
              </a:ext>
            </a:extLst>
          </p:cNvPr>
          <p:cNvSpPr txBox="1"/>
          <p:nvPr/>
        </p:nvSpPr>
        <p:spPr>
          <a:xfrm>
            <a:off x="220943" y="3237393"/>
            <a:ext cx="265612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Signal Divider</a:t>
            </a:r>
          </a:p>
        </p:txBody>
      </p:sp>
      <p:sp>
        <p:nvSpPr>
          <p:cNvPr id="159" name="직사각형 158">
            <a:extLst>
              <a:ext uri="{FF2B5EF4-FFF2-40B4-BE49-F238E27FC236}">
                <a16:creationId xmlns:a16="http://schemas.microsoft.com/office/drawing/2014/main" id="{3F6B034F-D1CC-49BC-8127-C1D69A741CEA}"/>
              </a:ext>
            </a:extLst>
          </p:cNvPr>
          <p:cNvSpPr/>
          <p:nvPr/>
        </p:nvSpPr>
        <p:spPr>
          <a:xfrm>
            <a:off x="2568985" y="1442329"/>
            <a:ext cx="762001" cy="183637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cxnSp>
        <p:nvCxnSpPr>
          <p:cNvPr id="161" name="직선 화살표 연결선 160">
            <a:extLst>
              <a:ext uri="{FF2B5EF4-FFF2-40B4-BE49-F238E27FC236}">
                <a16:creationId xmlns:a16="http://schemas.microsoft.com/office/drawing/2014/main" id="{1CECB9D0-F8EE-4A51-9346-929E2049ACB2}"/>
              </a:ext>
            </a:extLst>
          </p:cNvPr>
          <p:cNvCxnSpPr>
            <a:cxnSpLocks/>
          </p:cNvCxnSpPr>
          <p:nvPr/>
        </p:nvCxnSpPr>
        <p:spPr>
          <a:xfrm>
            <a:off x="3345313" y="1623107"/>
            <a:ext cx="630713" cy="59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직선 화살표 연결선 162">
            <a:extLst>
              <a:ext uri="{FF2B5EF4-FFF2-40B4-BE49-F238E27FC236}">
                <a16:creationId xmlns:a16="http://schemas.microsoft.com/office/drawing/2014/main" id="{3861083A-BE82-4308-9710-EA09E3579107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886287" y="1967324"/>
            <a:ext cx="1668368" cy="10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직선 화살표 연결선 163">
            <a:extLst>
              <a:ext uri="{FF2B5EF4-FFF2-40B4-BE49-F238E27FC236}">
                <a16:creationId xmlns:a16="http://schemas.microsoft.com/office/drawing/2014/main" id="{5E4C9455-0ACA-4FC0-8603-561D424B70BD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886287" y="2345087"/>
            <a:ext cx="1675533" cy="106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직선 화살표 연결선 164">
            <a:extLst>
              <a:ext uri="{FF2B5EF4-FFF2-40B4-BE49-F238E27FC236}">
                <a16:creationId xmlns:a16="http://schemas.microsoft.com/office/drawing/2014/main" id="{423B843C-9ABC-4CA3-8C57-26768EC39D59}"/>
              </a:ext>
            </a:extLst>
          </p:cNvPr>
          <p:cNvCxnSpPr>
            <a:cxnSpLocks/>
            <a:stCxn id="129" idx="3"/>
          </p:cNvCxnSpPr>
          <p:nvPr/>
        </p:nvCxnSpPr>
        <p:spPr>
          <a:xfrm flipV="1">
            <a:off x="886286" y="2725013"/>
            <a:ext cx="1682699" cy="22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직선 화살표 연결선 165">
            <a:extLst>
              <a:ext uri="{FF2B5EF4-FFF2-40B4-BE49-F238E27FC236}">
                <a16:creationId xmlns:a16="http://schemas.microsoft.com/office/drawing/2014/main" id="{F531B997-B363-477B-B4FD-A7A6E1428490}"/>
              </a:ext>
            </a:extLst>
          </p:cNvPr>
          <p:cNvCxnSpPr>
            <a:cxnSpLocks/>
            <a:stCxn id="130" idx="3"/>
          </p:cNvCxnSpPr>
          <p:nvPr/>
        </p:nvCxnSpPr>
        <p:spPr>
          <a:xfrm flipV="1">
            <a:off x="886285" y="3103418"/>
            <a:ext cx="1682700" cy="6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>
            <a:extLst>
              <a:ext uri="{FF2B5EF4-FFF2-40B4-BE49-F238E27FC236}">
                <a16:creationId xmlns:a16="http://schemas.microsoft.com/office/drawing/2014/main" id="{06951E22-4AA7-48EC-972B-D0B8381FCE4F}"/>
              </a:ext>
            </a:extLst>
          </p:cNvPr>
          <p:cNvSpPr txBox="1"/>
          <p:nvPr/>
        </p:nvSpPr>
        <p:spPr>
          <a:xfrm>
            <a:off x="1632036" y="1212661"/>
            <a:ext cx="265612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Discriminator</a:t>
            </a:r>
          </a:p>
        </p:txBody>
      </p:sp>
      <p:graphicFrame>
        <p:nvGraphicFramePr>
          <p:cNvPr id="173" name="표 172">
            <a:extLst>
              <a:ext uri="{FF2B5EF4-FFF2-40B4-BE49-F238E27FC236}">
                <a16:creationId xmlns:a16="http://schemas.microsoft.com/office/drawing/2014/main" id="{D02506D3-42EA-4D49-86BB-D9C7B8908178}"/>
              </a:ext>
            </a:extLst>
          </p:cNvPr>
          <p:cNvGraphicFramePr>
            <a:graphicFrameLocks noGrp="1"/>
          </p:cNvGraphicFramePr>
          <p:nvPr/>
        </p:nvGraphicFramePr>
        <p:xfrm>
          <a:off x="2554655" y="1435283"/>
          <a:ext cx="776331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6331">
                  <a:extLst>
                    <a:ext uri="{9D8B030D-6E8A-4147-A177-3AD203B41FA5}">
                      <a16:colId xmlns:a16="http://schemas.microsoft.com/office/drawing/2014/main" val="253319955"/>
                    </a:ext>
                  </a:extLst>
                </a:gridCol>
              </a:tblGrid>
              <a:tr h="3660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-25 mV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4178232"/>
                  </a:ext>
                </a:extLst>
              </a:tr>
              <a:tr h="3660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-30 mV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8872232"/>
                  </a:ext>
                </a:extLst>
              </a:tr>
              <a:tr h="3660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-30 mV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0024542"/>
                  </a:ext>
                </a:extLst>
              </a:tr>
              <a:tr h="3660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-30 mV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7061833"/>
                  </a:ext>
                </a:extLst>
              </a:tr>
              <a:tr h="3660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- 30 mV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5532944"/>
                  </a:ext>
                </a:extLst>
              </a:tr>
            </a:tbl>
          </a:graphicData>
        </a:graphic>
      </p:graphicFrame>
      <p:sp>
        <p:nvSpPr>
          <p:cNvPr id="174" name="직사각형 173">
            <a:extLst>
              <a:ext uri="{FF2B5EF4-FFF2-40B4-BE49-F238E27FC236}">
                <a16:creationId xmlns:a16="http://schemas.microsoft.com/office/drawing/2014/main" id="{8618C37A-93D2-4148-99F2-285E72D59284}"/>
              </a:ext>
            </a:extLst>
          </p:cNvPr>
          <p:cNvSpPr/>
          <p:nvPr/>
        </p:nvSpPr>
        <p:spPr>
          <a:xfrm>
            <a:off x="2573719" y="4987806"/>
            <a:ext cx="762001" cy="183637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175" name="표 174">
            <a:extLst>
              <a:ext uri="{FF2B5EF4-FFF2-40B4-BE49-F238E27FC236}">
                <a16:creationId xmlns:a16="http://schemas.microsoft.com/office/drawing/2014/main" id="{23E26277-42B1-4549-8490-4E7D91B1819E}"/>
              </a:ext>
            </a:extLst>
          </p:cNvPr>
          <p:cNvGraphicFramePr>
            <a:graphicFrameLocks noGrp="1"/>
          </p:cNvGraphicFramePr>
          <p:nvPr/>
        </p:nvGraphicFramePr>
        <p:xfrm>
          <a:off x="2559389" y="4974851"/>
          <a:ext cx="776331" cy="18363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6331">
                  <a:extLst>
                    <a:ext uri="{9D8B030D-6E8A-4147-A177-3AD203B41FA5}">
                      <a16:colId xmlns:a16="http://schemas.microsoft.com/office/drawing/2014/main" val="253319955"/>
                    </a:ext>
                  </a:extLst>
                </a:gridCol>
              </a:tblGrid>
              <a:tr h="32247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100 ns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4178232"/>
                  </a:ext>
                </a:extLst>
              </a:tr>
              <a:tr h="3784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200 ns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8872232"/>
                  </a:ext>
                </a:extLst>
              </a:tr>
              <a:tr h="3784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200 ns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0024542"/>
                  </a:ext>
                </a:extLst>
              </a:tr>
              <a:tr h="3784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200 ns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7061833"/>
                  </a:ext>
                </a:extLst>
              </a:tr>
              <a:tr h="3784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200 ns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5532944"/>
                  </a:ext>
                </a:extLst>
              </a:tr>
            </a:tbl>
          </a:graphicData>
        </a:graphic>
      </p:graphicFrame>
      <p:sp>
        <p:nvSpPr>
          <p:cNvPr id="176" name="TextBox 175">
            <a:extLst>
              <a:ext uri="{FF2B5EF4-FFF2-40B4-BE49-F238E27FC236}">
                <a16:creationId xmlns:a16="http://schemas.microsoft.com/office/drawing/2014/main" id="{47980BEF-BBC3-4F72-A9C9-263AC83B5A4E}"/>
              </a:ext>
            </a:extLst>
          </p:cNvPr>
          <p:cNvSpPr txBox="1"/>
          <p:nvPr/>
        </p:nvSpPr>
        <p:spPr>
          <a:xfrm>
            <a:off x="2482091" y="4745784"/>
            <a:ext cx="82144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Delay</a:t>
            </a:r>
          </a:p>
        </p:txBody>
      </p:sp>
      <p:cxnSp>
        <p:nvCxnSpPr>
          <p:cNvPr id="178" name="직선 화살표 연결선 177">
            <a:extLst>
              <a:ext uri="{FF2B5EF4-FFF2-40B4-BE49-F238E27FC236}">
                <a16:creationId xmlns:a16="http://schemas.microsoft.com/office/drawing/2014/main" id="{4ABEF343-E184-45EB-A6CB-EB980B127609}"/>
              </a:ext>
            </a:extLst>
          </p:cNvPr>
          <p:cNvCxnSpPr>
            <a:cxnSpLocks/>
          </p:cNvCxnSpPr>
          <p:nvPr/>
        </p:nvCxnSpPr>
        <p:spPr>
          <a:xfrm>
            <a:off x="2364509" y="5165549"/>
            <a:ext cx="20447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직선 화살표 연결선 180">
            <a:extLst>
              <a:ext uri="{FF2B5EF4-FFF2-40B4-BE49-F238E27FC236}">
                <a16:creationId xmlns:a16="http://schemas.microsoft.com/office/drawing/2014/main" id="{B99D85C4-523F-4DAB-BEFE-57DC82858FB2}"/>
              </a:ext>
            </a:extLst>
          </p:cNvPr>
          <p:cNvCxnSpPr>
            <a:cxnSpLocks/>
          </p:cNvCxnSpPr>
          <p:nvPr/>
        </p:nvCxnSpPr>
        <p:spPr>
          <a:xfrm>
            <a:off x="2322547" y="5500232"/>
            <a:ext cx="25360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직선 화살표 연결선 181">
            <a:extLst>
              <a:ext uri="{FF2B5EF4-FFF2-40B4-BE49-F238E27FC236}">
                <a16:creationId xmlns:a16="http://schemas.microsoft.com/office/drawing/2014/main" id="{EB15BF11-5CA6-4060-80A2-7AC66864D73D}"/>
              </a:ext>
            </a:extLst>
          </p:cNvPr>
          <p:cNvCxnSpPr>
            <a:cxnSpLocks/>
          </p:cNvCxnSpPr>
          <p:nvPr/>
        </p:nvCxnSpPr>
        <p:spPr>
          <a:xfrm>
            <a:off x="2265156" y="5796437"/>
            <a:ext cx="32252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직선 화살표 연결선 182">
            <a:extLst>
              <a:ext uri="{FF2B5EF4-FFF2-40B4-BE49-F238E27FC236}">
                <a16:creationId xmlns:a16="http://schemas.microsoft.com/office/drawing/2014/main" id="{4F309352-6259-4D1E-971C-FF396B13DAAE}"/>
              </a:ext>
            </a:extLst>
          </p:cNvPr>
          <p:cNvCxnSpPr>
            <a:cxnSpLocks/>
          </p:cNvCxnSpPr>
          <p:nvPr/>
        </p:nvCxnSpPr>
        <p:spPr>
          <a:xfrm>
            <a:off x="2163601" y="6182483"/>
            <a:ext cx="42407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직선 화살표 연결선 183">
            <a:extLst>
              <a:ext uri="{FF2B5EF4-FFF2-40B4-BE49-F238E27FC236}">
                <a16:creationId xmlns:a16="http://schemas.microsoft.com/office/drawing/2014/main" id="{B00F0668-668E-489B-A9F5-B831D3517D22}"/>
              </a:ext>
            </a:extLst>
          </p:cNvPr>
          <p:cNvCxnSpPr>
            <a:cxnSpLocks/>
          </p:cNvCxnSpPr>
          <p:nvPr/>
        </p:nvCxnSpPr>
        <p:spPr>
          <a:xfrm>
            <a:off x="2068945" y="6591307"/>
            <a:ext cx="5072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직선 연결선 195">
            <a:extLst>
              <a:ext uri="{FF2B5EF4-FFF2-40B4-BE49-F238E27FC236}">
                <a16:creationId xmlns:a16="http://schemas.microsoft.com/office/drawing/2014/main" id="{06563AF2-5825-4CE5-A800-3BAF4B66D3A8}"/>
              </a:ext>
            </a:extLst>
          </p:cNvPr>
          <p:cNvCxnSpPr>
            <a:cxnSpLocks/>
          </p:cNvCxnSpPr>
          <p:nvPr/>
        </p:nvCxnSpPr>
        <p:spPr>
          <a:xfrm flipV="1">
            <a:off x="2364111" y="1595121"/>
            <a:ext cx="0" cy="35704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직선 연결선 199">
            <a:extLst>
              <a:ext uri="{FF2B5EF4-FFF2-40B4-BE49-F238E27FC236}">
                <a16:creationId xmlns:a16="http://schemas.microsoft.com/office/drawing/2014/main" id="{F759C0F5-2A61-4642-9736-8D5D7ACEF9BE}"/>
              </a:ext>
            </a:extLst>
          </p:cNvPr>
          <p:cNvCxnSpPr>
            <a:cxnSpLocks/>
          </p:cNvCxnSpPr>
          <p:nvPr/>
        </p:nvCxnSpPr>
        <p:spPr>
          <a:xfrm flipV="1">
            <a:off x="2322547" y="1967324"/>
            <a:ext cx="0" cy="35329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직선 연결선 203">
            <a:extLst>
              <a:ext uri="{FF2B5EF4-FFF2-40B4-BE49-F238E27FC236}">
                <a16:creationId xmlns:a16="http://schemas.microsoft.com/office/drawing/2014/main" id="{5FD6103F-7402-4D08-83E3-ED8944382A20}"/>
              </a:ext>
            </a:extLst>
          </p:cNvPr>
          <p:cNvCxnSpPr>
            <a:cxnSpLocks/>
          </p:cNvCxnSpPr>
          <p:nvPr/>
        </p:nvCxnSpPr>
        <p:spPr>
          <a:xfrm flipV="1">
            <a:off x="2253628" y="2362811"/>
            <a:ext cx="0" cy="34336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직선 연결선 206">
            <a:extLst>
              <a:ext uri="{FF2B5EF4-FFF2-40B4-BE49-F238E27FC236}">
                <a16:creationId xmlns:a16="http://schemas.microsoft.com/office/drawing/2014/main" id="{E10605EA-18CF-4745-99E4-8D5214F9EDF6}"/>
              </a:ext>
            </a:extLst>
          </p:cNvPr>
          <p:cNvCxnSpPr>
            <a:cxnSpLocks/>
          </p:cNvCxnSpPr>
          <p:nvPr/>
        </p:nvCxnSpPr>
        <p:spPr>
          <a:xfrm flipV="1">
            <a:off x="2152073" y="2731888"/>
            <a:ext cx="0" cy="34505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직선 연결선 209">
            <a:extLst>
              <a:ext uri="{FF2B5EF4-FFF2-40B4-BE49-F238E27FC236}">
                <a16:creationId xmlns:a16="http://schemas.microsoft.com/office/drawing/2014/main" id="{29E268B5-0561-42C8-B4BE-A3843E302025}"/>
              </a:ext>
            </a:extLst>
          </p:cNvPr>
          <p:cNvCxnSpPr>
            <a:cxnSpLocks/>
          </p:cNvCxnSpPr>
          <p:nvPr/>
        </p:nvCxnSpPr>
        <p:spPr>
          <a:xfrm flipH="1">
            <a:off x="2075875" y="3103418"/>
            <a:ext cx="1" cy="34878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직사각형 211">
            <a:extLst>
              <a:ext uri="{FF2B5EF4-FFF2-40B4-BE49-F238E27FC236}">
                <a16:creationId xmlns:a16="http://schemas.microsoft.com/office/drawing/2014/main" id="{7D34379E-96E2-4954-B036-58600CD291D3}"/>
              </a:ext>
            </a:extLst>
          </p:cNvPr>
          <p:cNvSpPr/>
          <p:nvPr/>
        </p:nvSpPr>
        <p:spPr>
          <a:xfrm>
            <a:off x="4093512" y="3567844"/>
            <a:ext cx="901039" cy="10433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pic>
        <p:nvPicPr>
          <p:cNvPr id="216" name="그림 215">
            <a:extLst>
              <a:ext uri="{FF2B5EF4-FFF2-40B4-BE49-F238E27FC236}">
                <a16:creationId xmlns:a16="http://schemas.microsoft.com/office/drawing/2014/main" id="{CF6C3DCC-98B6-4473-BC93-F28530164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330" y="3728975"/>
            <a:ext cx="520982" cy="586821"/>
          </a:xfrm>
          <a:prstGeom prst="rect">
            <a:avLst/>
          </a:prstGeom>
          <a:ln>
            <a:noFill/>
          </a:ln>
        </p:spPr>
      </p:pic>
      <p:graphicFrame>
        <p:nvGraphicFramePr>
          <p:cNvPr id="217" name="표 216">
            <a:extLst>
              <a:ext uri="{FF2B5EF4-FFF2-40B4-BE49-F238E27FC236}">
                <a16:creationId xmlns:a16="http://schemas.microsoft.com/office/drawing/2014/main" id="{A183D621-3283-4C93-A127-6124F30119BD}"/>
              </a:ext>
            </a:extLst>
          </p:cNvPr>
          <p:cNvGraphicFramePr>
            <a:graphicFrameLocks noGrp="1"/>
          </p:cNvGraphicFramePr>
          <p:nvPr/>
        </p:nvGraphicFramePr>
        <p:xfrm>
          <a:off x="7780632" y="1439352"/>
          <a:ext cx="1164240" cy="53742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4240">
                  <a:extLst>
                    <a:ext uri="{9D8B030D-6E8A-4147-A177-3AD203B41FA5}">
                      <a16:colId xmlns:a16="http://schemas.microsoft.com/office/drawing/2014/main" val="3389065657"/>
                    </a:ext>
                  </a:extLst>
                </a:gridCol>
              </a:tblGrid>
              <a:tr h="1791413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7570453"/>
                  </a:ext>
                </a:extLst>
              </a:tr>
              <a:tr h="1791413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388756"/>
                  </a:ext>
                </a:extLst>
              </a:tr>
              <a:tr h="1791413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5219159"/>
                  </a:ext>
                </a:extLst>
              </a:tr>
            </a:tbl>
          </a:graphicData>
        </a:graphic>
      </p:graphicFrame>
      <p:sp>
        <p:nvSpPr>
          <p:cNvPr id="218" name="순서도: 지연 217">
            <a:extLst>
              <a:ext uri="{FF2B5EF4-FFF2-40B4-BE49-F238E27FC236}">
                <a16:creationId xmlns:a16="http://schemas.microsoft.com/office/drawing/2014/main" id="{420B145C-756E-49C3-9D5A-B26F9DED1030}"/>
              </a:ext>
            </a:extLst>
          </p:cNvPr>
          <p:cNvSpPr/>
          <p:nvPr/>
        </p:nvSpPr>
        <p:spPr>
          <a:xfrm>
            <a:off x="4181235" y="3686514"/>
            <a:ext cx="326845" cy="240112"/>
          </a:xfrm>
          <a:prstGeom prst="flowChartDelay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30" name="직선 화살표 연결선 229">
            <a:extLst>
              <a:ext uri="{FF2B5EF4-FFF2-40B4-BE49-F238E27FC236}">
                <a16:creationId xmlns:a16="http://schemas.microsoft.com/office/drawing/2014/main" id="{6EB5330D-18F6-4C95-8947-41822E185035}"/>
              </a:ext>
            </a:extLst>
          </p:cNvPr>
          <p:cNvCxnSpPr>
            <a:cxnSpLocks/>
          </p:cNvCxnSpPr>
          <p:nvPr/>
        </p:nvCxnSpPr>
        <p:spPr>
          <a:xfrm flipV="1">
            <a:off x="3774979" y="3754512"/>
            <a:ext cx="367819" cy="42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직선 화살표 연결선 230">
            <a:extLst>
              <a:ext uri="{FF2B5EF4-FFF2-40B4-BE49-F238E27FC236}">
                <a16:creationId xmlns:a16="http://schemas.microsoft.com/office/drawing/2014/main" id="{1569F76A-91BB-4573-8197-E901404B544D}"/>
              </a:ext>
            </a:extLst>
          </p:cNvPr>
          <p:cNvCxnSpPr>
            <a:cxnSpLocks/>
          </p:cNvCxnSpPr>
          <p:nvPr/>
        </p:nvCxnSpPr>
        <p:spPr>
          <a:xfrm flipV="1">
            <a:off x="3658760" y="3810139"/>
            <a:ext cx="493397" cy="85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직선 화살표 연결선 231">
            <a:extLst>
              <a:ext uri="{FF2B5EF4-FFF2-40B4-BE49-F238E27FC236}">
                <a16:creationId xmlns:a16="http://schemas.microsoft.com/office/drawing/2014/main" id="{C2843A90-6E72-495B-99A1-06F985EB96A9}"/>
              </a:ext>
            </a:extLst>
          </p:cNvPr>
          <p:cNvCxnSpPr>
            <a:cxnSpLocks/>
          </p:cNvCxnSpPr>
          <p:nvPr/>
        </p:nvCxnSpPr>
        <p:spPr>
          <a:xfrm>
            <a:off x="3530336" y="3859637"/>
            <a:ext cx="630713" cy="59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직선 화살표 연결선 232">
            <a:extLst>
              <a:ext uri="{FF2B5EF4-FFF2-40B4-BE49-F238E27FC236}">
                <a16:creationId xmlns:a16="http://schemas.microsoft.com/office/drawing/2014/main" id="{78B94134-955C-44F3-91FC-535000024CE9}"/>
              </a:ext>
            </a:extLst>
          </p:cNvPr>
          <p:cNvCxnSpPr>
            <a:cxnSpLocks/>
          </p:cNvCxnSpPr>
          <p:nvPr/>
        </p:nvCxnSpPr>
        <p:spPr>
          <a:xfrm>
            <a:off x="3388910" y="3910026"/>
            <a:ext cx="772139" cy="25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직선 화살표 연결선 236">
            <a:extLst>
              <a:ext uri="{FF2B5EF4-FFF2-40B4-BE49-F238E27FC236}">
                <a16:creationId xmlns:a16="http://schemas.microsoft.com/office/drawing/2014/main" id="{99B0CA89-58CC-4437-AE61-7AF0502D92D8}"/>
              </a:ext>
            </a:extLst>
          </p:cNvPr>
          <p:cNvCxnSpPr>
            <a:cxnSpLocks/>
          </p:cNvCxnSpPr>
          <p:nvPr/>
        </p:nvCxnSpPr>
        <p:spPr>
          <a:xfrm>
            <a:off x="3360203" y="1974476"/>
            <a:ext cx="630713" cy="59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직선 화살표 연결선 237">
            <a:extLst>
              <a:ext uri="{FF2B5EF4-FFF2-40B4-BE49-F238E27FC236}">
                <a16:creationId xmlns:a16="http://schemas.microsoft.com/office/drawing/2014/main" id="{38D42764-D7C9-44B2-B587-99FE80CF8590}"/>
              </a:ext>
            </a:extLst>
          </p:cNvPr>
          <p:cNvCxnSpPr>
            <a:cxnSpLocks/>
          </p:cNvCxnSpPr>
          <p:nvPr/>
        </p:nvCxnSpPr>
        <p:spPr>
          <a:xfrm>
            <a:off x="3353573" y="2345087"/>
            <a:ext cx="630713" cy="59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직선 화살표 연결선 238">
            <a:extLst>
              <a:ext uri="{FF2B5EF4-FFF2-40B4-BE49-F238E27FC236}">
                <a16:creationId xmlns:a16="http://schemas.microsoft.com/office/drawing/2014/main" id="{007CEE07-2837-4CA2-80AF-E2DC69060949}"/>
              </a:ext>
            </a:extLst>
          </p:cNvPr>
          <p:cNvCxnSpPr>
            <a:cxnSpLocks/>
          </p:cNvCxnSpPr>
          <p:nvPr/>
        </p:nvCxnSpPr>
        <p:spPr>
          <a:xfrm>
            <a:off x="3345312" y="2714146"/>
            <a:ext cx="630713" cy="59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직선 화살표 연결선 239">
            <a:extLst>
              <a:ext uri="{FF2B5EF4-FFF2-40B4-BE49-F238E27FC236}">
                <a16:creationId xmlns:a16="http://schemas.microsoft.com/office/drawing/2014/main" id="{1C0E3D13-1BBB-41F6-9F42-CD2FEB44F29B}"/>
              </a:ext>
            </a:extLst>
          </p:cNvPr>
          <p:cNvCxnSpPr>
            <a:cxnSpLocks/>
          </p:cNvCxnSpPr>
          <p:nvPr/>
        </p:nvCxnSpPr>
        <p:spPr>
          <a:xfrm>
            <a:off x="3345312" y="3076732"/>
            <a:ext cx="630713" cy="59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직선 연결선 242">
            <a:extLst>
              <a:ext uri="{FF2B5EF4-FFF2-40B4-BE49-F238E27FC236}">
                <a16:creationId xmlns:a16="http://schemas.microsoft.com/office/drawing/2014/main" id="{EB0B010E-DC1F-44E6-A3EC-404FF068AF07}"/>
              </a:ext>
            </a:extLst>
          </p:cNvPr>
          <p:cNvCxnSpPr>
            <a:cxnSpLocks/>
          </p:cNvCxnSpPr>
          <p:nvPr/>
        </p:nvCxnSpPr>
        <p:spPr>
          <a:xfrm flipV="1">
            <a:off x="3776887" y="1974476"/>
            <a:ext cx="0" cy="17800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직선 연결선 255">
            <a:extLst>
              <a:ext uri="{FF2B5EF4-FFF2-40B4-BE49-F238E27FC236}">
                <a16:creationId xmlns:a16="http://schemas.microsoft.com/office/drawing/2014/main" id="{0FE6BD02-5C76-408E-A88C-E1484AC4DB1E}"/>
              </a:ext>
            </a:extLst>
          </p:cNvPr>
          <p:cNvCxnSpPr>
            <a:cxnSpLocks/>
          </p:cNvCxnSpPr>
          <p:nvPr/>
        </p:nvCxnSpPr>
        <p:spPr>
          <a:xfrm flipV="1">
            <a:off x="3657831" y="2355766"/>
            <a:ext cx="1" cy="14586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직선 연결선 258">
            <a:extLst>
              <a:ext uri="{FF2B5EF4-FFF2-40B4-BE49-F238E27FC236}">
                <a16:creationId xmlns:a16="http://schemas.microsoft.com/office/drawing/2014/main" id="{386E2C3D-888E-4C4C-8D11-98C6A3CEFC52}"/>
              </a:ext>
            </a:extLst>
          </p:cNvPr>
          <p:cNvCxnSpPr>
            <a:cxnSpLocks/>
          </p:cNvCxnSpPr>
          <p:nvPr/>
        </p:nvCxnSpPr>
        <p:spPr>
          <a:xfrm flipH="1" flipV="1">
            <a:off x="3530190" y="2725014"/>
            <a:ext cx="8912" cy="11346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직선 연결선 261">
            <a:extLst>
              <a:ext uri="{FF2B5EF4-FFF2-40B4-BE49-F238E27FC236}">
                <a16:creationId xmlns:a16="http://schemas.microsoft.com/office/drawing/2014/main" id="{65A2FF06-E8C3-4CEA-A3D9-50651E33D4FB}"/>
              </a:ext>
            </a:extLst>
          </p:cNvPr>
          <p:cNvCxnSpPr>
            <a:cxnSpLocks/>
          </p:cNvCxnSpPr>
          <p:nvPr/>
        </p:nvCxnSpPr>
        <p:spPr>
          <a:xfrm flipV="1">
            <a:off x="3390818" y="3074029"/>
            <a:ext cx="0" cy="8525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직사각형 266">
            <a:extLst>
              <a:ext uri="{FF2B5EF4-FFF2-40B4-BE49-F238E27FC236}">
                <a16:creationId xmlns:a16="http://schemas.microsoft.com/office/drawing/2014/main" id="{EFD5C968-37BA-4585-B9FA-8E6FE7F588F1}"/>
              </a:ext>
            </a:extLst>
          </p:cNvPr>
          <p:cNvSpPr/>
          <p:nvPr/>
        </p:nvSpPr>
        <p:spPr>
          <a:xfrm>
            <a:off x="3962346" y="1429902"/>
            <a:ext cx="762001" cy="183637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268" name="표 267">
            <a:extLst>
              <a:ext uri="{FF2B5EF4-FFF2-40B4-BE49-F238E27FC236}">
                <a16:creationId xmlns:a16="http://schemas.microsoft.com/office/drawing/2014/main" id="{478D2C39-EA62-4642-B888-F658DE89767D}"/>
              </a:ext>
            </a:extLst>
          </p:cNvPr>
          <p:cNvGraphicFramePr>
            <a:graphicFrameLocks noGrp="1"/>
          </p:cNvGraphicFramePr>
          <p:nvPr/>
        </p:nvGraphicFramePr>
        <p:xfrm>
          <a:off x="3948016" y="1422856"/>
          <a:ext cx="776331" cy="1830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6331">
                  <a:extLst>
                    <a:ext uri="{9D8B030D-6E8A-4147-A177-3AD203B41FA5}">
                      <a16:colId xmlns:a16="http://schemas.microsoft.com/office/drawing/2014/main" val="253319955"/>
                    </a:ext>
                  </a:extLst>
                </a:gridCol>
              </a:tblGrid>
              <a:tr h="3660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105 ns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4178232"/>
                  </a:ext>
                </a:extLst>
              </a:tr>
              <a:tr h="3660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105 ns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8872232"/>
                  </a:ext>
                </a:extLst>
              </a:tr>
              <a:tr h="3660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105 ns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0024542"/>
                  </a:ext>
                </a:extLst>
              </a:tr>
              <a:tr h="3660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105 ns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7061833"/>
                  </a:ext>
                </a:extLst>
              </a:tr>
              <a:tr h="3660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105 ns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5532944"/>
                  </a:ext>
                </a:extLst>
              </a:tr>
            </a:tbl>
          </a:graphicData>
        </a:graphic>
      </p:graphicFrame>
      <p:sp>
        <p:nvSpPr>
          <p:cNvPr id="269" name="TextBox 268">
            <a:extLst>
              <a:ext uri="{FF2B5EF4-FFF2-40B4-BE49-F238E27FC236}">
                <a16:creationId xmlns:a16="http://schemas.microsoft.com/office/drawing/2014/main" id="{319E2A95-173E-4683-B8B0-E84E73F5CBB9}"/>
              </a:ext>
            </a:extLst>
          </p:cNvPr>
          <p:cNvSpPr txBox="1"/>
          <p:nvPr/>
        </p:nvSpPr>
        <p:spPr>
          <a:xfrm>
            <a:off x="2999061" y="1199879"/>
            <a:ext cx="265612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Delay</a:t>
            </a:r>
          </a:p>
        </p:txBody>
      </p:sp>
      <p:sp>
        <p:nvSpPr>
          <p:cNvPr id="272" name="직사각형 271">
            <a:extLst>
              <a:ext uri="{FF2B5EF4-FFF2-40B4-BE49-F238E27FC236}">
                <a16:creationId xmlns:a16="http://schemas.microsoft.com/office/drawing/2014/main" id="{3F702042-1C4C-4F5A-B7B0-8FA6FD17DFB9}"/>
              </a:ext>
            </a:extLst>
          </p:cNvPr>
          <p:cNvSpPr/>
          <p:nvPr/>
        </p:nvSpPr>
        <p:spPr>
          <a:xfrm>
            <a:off x="2600799" y="4012790"/>
            <a:ext cx="762001" cy="53819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Clock</a:t>
            </a:r>
          </a:p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(100 Hz)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cxnSp>
        <p:nvCxnSpPr>
          <p:cNvPr id="273" name="직선 화살표 연결선 272">
            <a:extLst>
              <a:ext uri="{FF2B5EF4-FFF2-40B4-BE49-F238E27FC236}">
                <a16:creationId xmlns:a16="http://schemas.microsoft.com/office/drawing/2014/main" id="{B2B4044F-0FC5-4AB1-8E57-C2A5BFA25F96}"/>
              </a:ext>
            </a:extLst>
          </p:cNvPr>
          <p:cNvCxnSpPr>
            <a:cxnSpLocks/>
          </p:cNvCxnSpPr>
          <p:nvPr/>
        </p:nvCxnSpPr>
        <p:spPr>
          <a:xfrm>
            <a:off x="3351665" y="4143456"/>
            <a:ext cx="1154272" cy="62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직선 화살표 연결선 278">
            <a:extLst>
              <a:ext uri="{FF2B5EF4-FFF2-40B4-BE49-F238E27FC236}">
                <a16:creationId xmlns:a16="http://schemas.microsoft.com/office/drawing/2014/main" id="{8010ACF8-FA75-4616-B194-248FE222C4CE}"/>
              </a:ext>
            </a:extLst>
          </p:cNvPr>
          <p:cNvCxnSpPr>
            <a:cxnSpLocks/>
          </p:cNvCxnSpPr>
          <p:nvPr/>
        </p:nvCxnSpPr>
        <p:spPr>
          <a:xfrm>
            <a:off x="1920251" y="1595081"/>
            <a:ext cx="626147" cy="96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TextBox 280">
            <a:extLst>
              <a:ext uri="{FF2B5EF4-FFF2-40B4-BE49-F238E27FC236}">
                <a16:creationId xmlns:a16="http://schemas.microsoft.com/office/drawing/2014/main" id="{7E499BB9-7F96-46F7-96E1-69312F1D0250}"/>
              </a:ext>
            </a:extLst>
          </p:cNvPr>
          <p:cNvSpPr txBox="1"/>
          <p:nvPr/>
        </p:nvSpPr>
        <p:spPr>
          <a:xfrm>
            <a:off x="3478248" y="4306600"/>
            <a:ext cx="265612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Veto</a:t>
            </a:r>
          </a:p>
        </p:txBody>
      </p:sp>
      <p:sp>
        <p:nvSpPr>
          <p:cNvPr id="282" name="직사각형 281">
            <a:extLst>
              <a:ext uri="{FF2B5EF4-FFF2-40B4-BE49-F238E27FC236}">
                <a16:creationId xmlns:a16="http://schemas.microsoft.com/office/drawing/2014/main" id="{F475ABB1-725B-43E1-8CC5-1BD58204D504}"/>
              </a:ext>
            </a:extLst>
          </p:cNvPr>
          <p:cNvSpPr/>
          <p:nvPr/>
        </p:nvSpPr>
        <p:spPr>
          <a:xfrm>
            <a:off x="5540120" y="1429900"/>
            <a:ext cx="762001" cy="212139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283" name="표 282">
            <a:extLst>
              <a:ext uri="{FF2B5EF4-FFF2-40B4-BE49-F238E27FC236}">
                <a16:creationId xmlns:a16="http://schemas.microsoft.com/office/drawing/2014/main" id="{04065256-C3F1-4CCA-A7B3-4FFDF57FF3D9}"/>
              </a:ext>
            </a:extLst>
          </p:cNvPr>
          <p:cNvGraphicFramePr>
            <a:graphicFrameLocks noGrp="1"/>
          </p:cNvGraphicFramePr>
          <p:nvPr/>
        </p:nvGraphicFramePr>
        <p:xfrm>
          <a:off x="5559635" y="1439352"/>
          <a:ext cx="757377" cy="21295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7377">
                  <a:extLst>
                    <a:ext uri="{9D8B030D-6E8A-4147-A177-3AD203B41FA5}">
                      <a16:colId xmlns:a16="http://schemas.microsoft.com/office/drawing/2014/main" val="253319955"/>
                    </a:ext>
                  </a:extLst>
                </a:gridCol>
              </a:tblGrid>
              <a:tr h="31005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100 ns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4178232"/>
                  </a:ext>
                </a:extLst>
              </a:tr>
              <a:tr h="36389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200 ns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8872232"/>
                  </a:ext>
                </a:extLst>
              </a:tr>
              <a:tr h="36389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200 ns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0024542"/>
                  </a:ext>
                </a:extLst>
              </a:tr>
              <a:tr h="36389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200 ns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7061833"/>
                  </a:ext>
                </a:extLst>
              </a:tr>
              <a:tr h="36389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200 ns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5532944"/>
                  </a:ext>
                </a:extLst>
              </a:tr>
              <a:tr h="36389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START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3871119"/>
                  </a:ext>
                </a:extLst>
              </a:tr>
            </a:tbl>
          </a:graphicData>
        </a:graphic>
      </p:graphicFrame>
      <p:sp>
        <p:nvSpPr>
          <p:cNvPr id="284" name="TextBox 283">
            <a:extLst>
              <a:ext uri="{FF2B5EF4-FFF2-40B4-BE49-F238E27FC236}">
                <a16:creationId xmlns:a16="http://schemas.microsoft.com/office/drawing/2014/main" id="{0E16EA78-6BB2-4E6F-83C8-3417AB4BC7CF}"/>
              </a:ext>
            </a:extLst>
          </p:cNvPr>
          <p:cNvSpPr txBox="1"/>
          <p:nvPr/>
        </p:nvSpPr>
        <p:spPr>
          <a:xfrm>
            <a:off x="4544031" y="1184915"/>
            <a:ext cx="265612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TDC(REPIC RPC-060)</a:t>
            </a:r>
          </a:p>
        </p:txBody>
      </p:sp>
      <p:sp>
        <p:nvSpPr>
          <p:cNvPr id="285" name="직사각형 284">
            <a:extLst>
              <a:ext uri="{FF2B5EF4-FFF2-40B4-BE49-F238E27FC236}">
                <a16:creationId xmlns:a16="http://schemas.microsoft.com/office/drawing/2014/main" id="{4EA008AF-B3A7-4840-9398-6444C79B5DB4}"/>
              </a:ext>
            </a:extLst>
          </p:cNvPr>
          <p:cNvSpPr/>
          <p:nvPr/>
        </p:nvSpPr>
        <p:spPr>
          <a:xfrm>
            <a:off x="5572372" y="4742498"/>
            <a:ext cx="762001" cy="20478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286" name="표 285">
            <a:extLst>
              <a:ext uri="{FF2B5EF4-FFF2-40B4-BE49-F238E27FC236}">
                <a16:creationId xmlns:a16="http://schemas.microsoft.com/office/drawing/2014/main" id="{FB58F5E1-FEF8-48E6-B0BE-AEFB1316E50C}"/>
              </a:ext>
            </a:extLst>
          </p:cNvPr>
          <p:cNvGraphicFramePr>
            <a:graphicFrameLocks noGrp="1"/>
          </p:cNvGraphicFramePr>
          <p:nvPr/>
        </p:nvGraphicFramePr>
        <p:xfrm>
          <a:off x="5591887" y="4751949"/>
          <a:ext cx="757377" cy="20611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7377">
                  <a:extLst>
                    <a:ext uri="{9D8B030D-6E8A-4147-A177-3AD203B41FA5}">
                      <a16:colId xmlns:a16="http://schemas.microsoft.com/office/drawing/2014/main" val="253319955"/>
                    </a:ext>
                  </a:extLst>
                </a:gridCol>
              </a:tblGrid>
              <a:tr h="29929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GATE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4178232"/>
                  </a:ext>
                </a:extLst>
              </a:tr>
              <a:tr h="3512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Ch 3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8872232"/>
                  </a:ext>
                </a:extLst>
              </a:tr>
              <a:tr h="3512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Ch 4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0024542"/>
                  </a:ext>
                </a:extLst>
              </a:tr>
              <a:tr h="3512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Ch 5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7061833"/>
                  </a:ext>
                </a:extLst>
              </a:tr>
              <a:tr h="3512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Ch 6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5532944"/>
                  </a:ext>
                </a:extLst>
              </a:tr>
              <a:tr h="35127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Ch 7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3871119"/>
                  </a:ext>
                </a:extLst>
              </a:tr>
            </a:tbl>
          </a:graphicData>
        </a:graphic>
      </p:graphicFrame>
      <p:sp>
        <p:nvSpPr>
          <p:cNvPr id="291" name="TextBox 290">
            <a:extLst>
              <a:ext uri="{FF2B5EF4-FFF2-40B4-BE49-F238E27FC236}">
                <a16:creationId xmlns:a16="http://schemas.microsoft.com/office/drawing/2014/main" id="{B12ECE35-FAF6-47D5-B5C6-B2B9C5EA7BBB}"/>
              </a:ext>
            </a:extLst>
          </p:cNvPr>
          <p:cNvSpPr txBox="1"/>
          <p:nvPr/>
        </p:nvSpPr>
        <p:spPr>
          <a:xfrm>
            <a:off x="5263970" y="4519151"/>
            <a:ext cx="154433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ADC(REPIC RPC-022)</a:t>
            </a:r>
          </a:p>
        </p:txBody>
      </p:sp>
      <p:cxnSp>
        <p:nvCxnSpPr>
          <p:cNvPr id="292" name="직선 화살표 연결선 291">
            <a:extLst>
              <a:ext uri="{FF2B5EF4-FFF2-40B4-BE49-F238E27FC236}">
                <a16:creationId xmlns:a16="http://schemas.microsoft.com/office/drawing/2014/main" id="{DF9A73B8-1E5A-4515-A790-11BACE0A350C}"/>
              </a:ext>
            </a:extLst>
          </p:cNvPr>
          <p:cNvCxnSpPr>
            <a:cxnSpLocks/>
          </p:cNvCxnSpPr>
          <p:nvPr/>
        </p:nvCxnSpPr>
        <p:spPr>
          <a:xfrm>
            <a:off x="3296648" y="5146974"/>
            <a:ext cx="2258211" cy="75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직선 화살표 연결선 293">
            <a:extLst>
              <a:ext uri="{FF2B5EF4-FFF2-40B4-BE49-F238E27FC236}">
                <a16:creationId xmlns:a16="http://schemas.microsoft.com/office/drawing/2014/main" id="{E463D1D4-B776-4380-8BD5-2B6B18449491}"/>
              </a:ext>
            </a:extLst>
          </p:cNvPr>
          <p:cNvCxnSpPr>
            <a:cxnSpLocks/>
          </p:cNvCxnSpPr>
          <p:nvPr/>
        </p:nvCxnSpPr>
        <p:spPr>
          <a:xfrm>
            <a:off x="3360083" y="5470226"/>
            <a:ext cx="2226714" cy="980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직선 화살표 연결선 295">
            <a:extLst>
              <a:ext uri="{FF2B5EF4-FFF2-40B4-BE49-F238E27FC236}">
                <a16:creationId xmlns:a16="http://schemas.microsoft.com/office/drawing/2014/main" id="{18891E64-7679-4D45-BBEA-BD4AE150391B}"/>
              </a:ext>
            </a:extLst>
          </p:cNvPr>
          <p:cNvCxnSpPr>
            <a:cxnSpLocks/>
          </p:cNvCxnSpPr>
          <p:nvPr/>
        </p:nvCxnSpPr>
        <p:spPr>
          <a:xfrm>
            <a:off x="3349906" y="5860552"/>
            <a:ext cx="2204953" cy="958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직선 화살표 연결선 296">
            <a:extLst>
              <a:ext uri="{FF2B5EF4-FFF2-40B4-BE49-F238E27FC236}">
                <a16:creationId xmlns:a16="http://schemas.microsoft.com/office/drawing/2014/main" id="{76DF8843-D4B2-48CB-9B6B-C692CE71DD0F}"/>
              </a:ext>
            </a:extLst>
          </p:cNvPr>
          <p:cNvCxnSpPr>
            <a:cxnSpLocks/>
          </p:cNvCxnSpPr>
          <p:nvPr/>
        </p:nvCxnSpPr>
        <p:spPr>
          <a:xfrm>
            <a:off x="3342204" y="6229203"/>
            <a:ext cx="2212655" cy="534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직선 화살표 연결선 297">
            <a:extLst>
              <a:ext uri="{FF2B5EF4-FFF2-40B4-BE49-F238E27FC236}">
                <a16:creationId xmlns:a16="http://schemas.microsoft.com/office/drawing/2014/main" id="{7FF9F291-601A-4DAC-B4E8-18E5BFE40C74}"/>
              </a:ext>
            </a:extLst>
          </p:cNvPr>
          <p:cNvCxnSpPr>
            <a:cxnSpLocks/>
          </p:cNvCxnSpPr>
          <p:nvPr/>
        </p:nvCxnSpPr>
        <p:spPr>
          <a:xfrm>
            <a:off x="3329598" y="6619914"/>
            <a:ext cx="2241014" cy="419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직선 화살표 연결선 300">
            <a:extLst>
              <a:ext uri="{FF2B5EF4-FFF2-40B4-BE49-F238E27FC236}">
                <a16:creationId xmlns:a16="http://schemas.microsoft.com/office/drawing/2014/main" id="{35533C10-735E-4FD7-AEB4-FA114716BEED}"/>
              </a:ext>
            </a:extLst>
          </p:cNvPr>
          <p:cNvCxnSpPr>
            <a:cxnSpLocks/>
          </p:cNvCxnSpPr>
          <p:nvPr/>
        </p:nvCxnSpPr>
        <p:spPr>
          <a:xfrm flipV="1">
            <a:off x="4721821" y="1588608"/>
            <a:ext cx="859379" cy="161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직선 화살표 연결선 304">
            <a:extLst>
              <a:ext uri="{FF2B5EF4-FFF2-40B4-BE49-F238E27FC236}">
                <a16:creationId xmlns:a16="http://schemas.microsoft.com/office/drawing/2014/main" id="{24A33DE8-9508-4ADA-9558-2273B18C2979}"/>
              </a:ext>
            </a:extLst>
          </p:cNvPr>
          <p:cNvCxnSpPr>
            <a:cxnSpLocks/>
          </p:cNvCxnSpPr>
          <p:nvPr/>
        </p:nvCxnSpPr>
        <p:spPr>
          <a:xfrm flipV="1">
            <a:off x="4711233" y="1948127"/>
            <a:ext cx="859379" cy="161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직선 화살표 연결선 305">
            <a:extLst>
              <a:ext uri="{FF2B5EF4-FFF2-40B4-BE49-F238E27FC236}">
                <a16:creationId xmlns:a16="http://schemas.microsoft.com/office/drawing/2014/main" id="{B026D04A-529C-4B80-A5BF-A80C4832FC4B}"/>
              </a:ext>
            </a:extLst>
          </p:cNvPr>
          <p:cNvCxnSpPr>
            <a:cxnSpLocks/>
          </p:cNvCxnSpPr>
          <p:nvPr/>
        </p:nvCxnSpPr>
        <p:spPr>
          <a:xfrm flipV="1">
            <a:off x="4711233" y="2299595"/>
            <a:ext cx="859379" cy="161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직선 화살표 연결선 306">
            <a:extLst>
              <a:ext uri="{FF2B5EF4-FFF2-40B4-BE49-F238E27FC236}">
                <a16:creationId xmlns:a16="http://schemas.microsoft.com/office/drawing/2014/main" id="{DCD646DF-DC16-4F74-9FA0-D97433CBB08D}"/>
              </a:ext>
            </a:extLst>
          </p:cNvPr>
          <p:cNvCxnSpPr>
            <a:cxnSpLocks/>
          </p:cNvCxnSpPr>
          <p:nvPr/>
        </p:nvCxnSpPr>
        <p:spPr>
          <a:xfrm flipV="1">
            <a:off x="4711233" y="2660890"/>
            <a:ext cx="859379" cy="161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직선 화살표 연결선 307">
            <a:extLst>
              <a:ext uri="{FF2B5EF4-FFF2-40B4-BE49-F238E27FC236}">
                <a16:creationId xmlns:a16="http://schemas.microsoft.com/office/drawing/2014/main" id="{CBEDC458-75F0-412F-9FD8-40AF672CB48E}"/>
              </a:ext>
            </a:extLst>
          </p:cNvPr>
          <p:cNvCxnSpPr>
            <a:cxnSpLocks/>
          </p:cNvCxnSpPr>
          <p:nvPr/>
        </p:nvCxnSpPr>
        <p:spPr>
          <a:xfrm flipV="1">
            <a:off x="4711233" y="3048150"/>
            <a:ext cx="859379" cy="161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직선 화살표 연결선 309">
            <a:extLst>
              <a:ext uri="{FF2B5EF4-FFF2-40B4-BE49-F238E27FC236}">
                <a16:creationId xmlns:a16="http://schemas.microsoft.com/office/drawing/2014/main" id="{E1C38F10-377D-478E-BF81-20752AD58019}"/>
              </a:ext>
            </a:extLst>
          </p:cNvPr>
          <p:cNvCxnSpPr>
            <a:cxnSpLocks/>
          </p:cNvCxnSpPr>
          <p:nvPr/>
        </p:nvCxnSpPr>
        <p:spPr>
          <a:xfrm flipV="1">
            <a:off x="4982312" y="3998684"/>
            <a:ext cx="2786081" cy="132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TextBox 312">
            <a:extLst>
              <a:ext uri="{FF2B5EF4-FFF2-40B4-BE49-F238E27FC236}">
                <a16:creationId xmlns:a16="http://schemas.microsoft.com/office/drawing/2014/main" id="{AE200EF6-ADDB-4CA0-B8EE-F1B6C90B1A8F}"/>
              </a:ext>
            </a:extLst>
          </p:cNvPr>
          <p:cNvSpPr txBox="1"/>
          <p:nvPr/>
        </p:nvSpPr>
        <p:spPr>
          <a:xfrm>
            <a:off x="7022215" y="1153326"/>
            <a:ext cx="2656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Gate Generator</a:t>
            </a:r>
          </a:p>
        </p:txBody>
      </p:sp>
      <p:cxnSp>
        <p:nvCxnSpPr>
          <p:cNvPr id="320" name="직선 화살표 연결선 319">
            <a:extLst>
              <a:ext uri="{FF2B5EF4-FFF2-40B4-BE49-F238E27FC236}">
                <a16:creationId xmlns:a16="http://schemas.microsoft.com/office/drawing/2014/main" id="{9A0B1A28-46BA-4184-9FE6-9D5DFBA60B8A}"/>
              </a:ext>
            </a:extLst>
          </p:cNvPr>
          <p:cNvCxnSpPr>
            <a:cxnSpLocks/>
          </p:cNvCxnSpPr>
          <p:nvPr/>
        </p:nvCxnSpPr>
        <p:spPr>
          <a:xfrm flipV="1">
            <a:off x="7225284" y="6443727"/>
            <a:ext cx="565243" cy="88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" name="TextBox 324">
            <a:extLst>
              <a:ext uri="{FF2B5EF4-FFF2-40B4-BE49-F238E27FC236}">
                <a16:creationId xmlns:a16="http://schemas.microsoft.com/office/drawing/2014/main" id="{03EC50E7-F818-4017-9BFA-F20847771F19}"/>
              </a:ext>
            </a:extLst>
          </p:cNvPr>
          <p:cNvSpPr txBox="1"/>
          <p:nvPr/>
        </p:nvSpPr>
        <p:spPr>
          <a:xfrm>
            <a:off x="7022215" y="4750343"/>
            <a:ext cx="2656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Gate out (200 ns)</a:t>
            </a:r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51225F89-F50C-4C28-A7C8-3B9721EBBDE1}"/>
              </a:ext>
            </a:extLst>
          </p:cNvPr>
          <p:cNvSpPr txBox="1"/>
          <p:nvPr/>
        </p:nvSpPr>
        <p:spPr>
          <a:xfrm>
            <a:off x="7464759" y="1585122"/>
            <a:ext cx="170256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150 us Delay</a:t>
            </a:r>
          </a:p>
        </p:txBody>
      </p:sp>
      <p:cxnSp>
        <p:nvCxnSpPr>
          <p:cNvPr id="328" name="직선 화살표 연결선 327">
            <a:extLst>
              <a:ext uri="{FF2B5EF4-FFF2-40B4-BE49-F238E27FC236}">
                <a16:creationId xmlns:a16="http://schemas.microsoft.com/office/drawing/2014/main" id="{906CB104-8CBA-4EB3-87F1-61D2B7ACA22B}"/>
              </a:ext>
            </a:extLst>
          </p:cNvPr>
          <p:cNvCxnSpPr>
            <a:cxnSpLocks/>
          </p:cNvCxnSpPr>
          <p:nvPr/>
        </p:nvCxnSpPr>
        <p:spPr>
          <a:xfrm flipH="1" flipV="1">
            <a:off x="6309814" y="3375894"/>
            <a:ext cx="452797" cy="6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직선 화살표 연결선 332">
            <a:extLst>
              <a:ext uri="{FF2B5EF4-FFF2-40B4-BE49-F238E27FC236}">
                <a16:creationId xmlns:a16="http://schemas.microsoft.com/office/drawing/2014/main" id="{3968CD30-B0A5-4A1D-B98A-40F074D235F4}"/>
              </a:ext>
            </a:extLst>
          </p:cNvPr>
          <p:cNvCxnSpPr>
            <a:cxnSpLocks/>
          </p:cNvCxnSpPr>
          <p:nvPr/>
        </p:nvCxnSpPr>
        <p:spPr>
          <a:xfrm flipH="1">
            <a:off x="7215965" y="2075659"/>
            <a:ext cx="54817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5" name="TextBox 334">
            <a:extLst>
              <a:ext uri="{FF2B5EF4-FFF2-40B4-BE49-F238E27FC236}">
                <a16:creationId xmlns:a16="http://schemas.microsoft.com/office/drawing/2014/main" id="{73F9DFF6-5C2E-43BD-8625-E6E735A2D3DD}"/>
              </a:ext>
            </a:extLst>
          </p:cNvPr>
          <p:cNvSpPr txBox="1"/>
          <p:nvPr/>
        </p:nvSpPr>
        <p:spPr>
          <a:xfrm>
            <a:off x="7333312" y="2577985"/>
            <a:ext cx="112639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In</a:t>
            </a: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4177236B-3CC9-4908-8B58-6BB7AB872BD9}"/>
              </a:ext>
            </a:extLst>
          </p:cNvPr>
          <p:cNvSpPr txBox="1"/>
          <p:nvPr/>
        </p:nvSpPr>
        <p:spPr>
          <a:xfrm>
            <a:off x="7484900" y="5500232"/>
            <a:ext cx="112639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Out</a:t>
            </a:r>
          </a:p>
        </p:txBody>
      </p:sp>
      <p:sp>
        <p:nvSpPr>
          <p:cNvPr id="337" name="직사각형 336">
            <a:extLst>
              <a:ext uri="{FF2B5EF4-FFF2-40B4-BE49-F238E27FC236}">
                <a16:creationId xmlns:a16="http://schemas.microsoft.com/office/drawing/2014/main" id="{2F2D02C0-D557-46DB-8227-33815CF76DC5}"/>
              </a:ext>
            </a:extLst>
          </p:cNvPr>
          <p:cNvSpPr/>
          <p:nvPr/>
        </p:nvSpPr>
        <p:spPr>
          <a:xfrm>
            <a:off x="6575701" y="1820117"/>
            <a:ext cx="630369" cy="54321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4B79FEB3-BBC6-4553-B1CB-5E7F8B91DA32}"/>
              </a:ext>
            </a:extLst>
          </p:cNvPr>
          <p:cNvSpPr txBox="1"/>
          <p:nvPr/>
        </p:nvSpPr>
        <p:spPr>
          <a:xfrm>
            <a:off x="5590656" y="1558082"/>
            <a:ext cx="265612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INTREG</a:t>
            </a:r>
          </a:p>
        </p:txBody>
      </p:sp>
      <p:sp>
        <p:nvSpPr>
          <p:cNvPr id="339" name="직사각형 338">
            <a:extLst>
              <a:ext uri="{FF2B5EF4-FFF2-40B4-BE49-F238E27FC236}">
                <a16:creationId xmlns:a16="http://schemas.microsoft.com/office/drawing/2014/main" id="{EB8A259A-071C-42D2-BC94-2507FA044A45}"/>
              </a:ext>
            </a:extLst>
          </p:cNvPr>
          <p:cNvSpPr/>
          <p:nvPr/>
        </p:nvSpPr>
        <p:spPr>
          <a:xfrm>
            <a:off x="6549223" y="5938341"/>
            <a:ext cx="658548" cy="71295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cxnSp>
        <p:nvCxnSpPr>
          <p:cNvPr id="352" name="직선 연결선 351">
            <a:extLst>
              <a:ext uri="{FF2B5EF4-FFF2-40B4-BE49-F238E27FC236}">
                <a16:creationId xmlns:a16="http://schemas.microsoft.com/office/drawing/2014/main" id="{E5F4881C-CE8D-43B7-A011-9E8A4AA49B57}"/>
              </a:ext>
            </a:extLst>
          </p:cNvPr>
          <p:cNvCxnSpPr>
            <a:cxnSpLocks/>
            <a:stCxn id="212" idx="3"/>
          </p:cNvCxnSpPr>
          <p:nvPr/>
        </p:nvCxnSpPr>
        <p:spPr>
          <a:xfrm>
            <a:off x="4994551" y="4089501"/>
            <a:ext cx="24955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직선 연결선 364">
            <a:extLst>
              <a:ext uri="{FF2B5EF4-FFF2-40B4-BE49-F238E27FC236}">
                <a16:creationId xmlns:a16="http://schemas.microsoft.com/office/drawing/2014/main" id="{22DDBD40-0062-4810-85AB-7AB54CF91C9B}"/>
              </a:ext>
            </a:extLst>
          </p:cNvPr>
          <p:cNvCxnSpPr>
            <a:cxnSpLocks/>
          </p:cNvCxnSpPr>
          <p:nvPr/>
        </p:nvCxnSpPr>
        <p:spPr>
          <a:xfrm flipV="1">
            <a:off x="4982312" y="3913828"/>
            <a:ext cx="2221414" cy="99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직선 연결선 365">
            <a:extLst>
              <a:ext uri="{FF2B5EF4-FFF2-40B4-BE49-F238E27FC236}">
                <a16:creationId xmlns:a16="http://schemas.microsoft.com/office/drawing/2014/main" id="{CD6928DB-4CA9-4782-9CD3-1F6D0A344A30}"/>
              </a:ext>
            </a:extLst>
          </p:cNvPr>
          <p:cNvCxnSpPr>
            <a:cxnSpLocks/>
          </p:cNvCxnSpPr>
          <p:nvPr/>
        </p:nvCxnSpPr>
        <p:spPr>
          <a:xfrm>
            <a:off x="4982312" y="3840015"/>
            <a:ext cx="1798192" cy="2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직선 연결선 368">
            <a:extLst>
              <a:ext uri="{FF2B5EF4-FFF2-40B4-BE49-F238E27FC236}">
                <a16:creationId xmlns:a16="http://schemas.microsoft.com/office/drawing/2014/main" id="{9E81115D-38C8-4232-A19A-9C9F3FD3B292}"/>
              </a:ext>
            </a:extLst>
          </p:cNvPr>
          <p:cNvCxnSpPr>
            <a:cxnSpLocks/>
          </p:cNvCxnSpPr>
          <p:nvPr/>
        </p:nvCxnSpPr>
        <p:spPr>
          <a:xfrm>
            <a:off x="6762611" y="3389824"/>
            <a:ext cx="0" cy="450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직선 연결선 372">
            <a:extLst>
              <a:ext uri="{FF2B5EF4-FFF2-40B4-BE49-F238E27FC236}">
                <a16:creationId xmlns:a16="http://schemas.microsoft.com/office/drawing/2014/main" id="{65CE36B1-4B7B-4943-BA08-A051944FB216}"/>
              </a:ext>
            </a:extLst>
          </p:cNvPr>
          <p:cNvCxnSpPr>
            <a:cxnSpLocks/>
          </p:cNvCxnSpPr>
          <p:nvPr/>
        </p:nvCxnSpPr>
        <p:spPr>
          <a:xfrm flipH="1">
            <a:off x="7200160" y="2714146"/>
            <a:ext cx="15805" cy="12009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직선 화살표 연결선 374">
            <a:extLst>
              <a:ext uri="{FF2B5EF4-FFF2-40B4-BE49-F238E27FC236}">
                <a16:creationId xmlns:a16="http://schemas.microsoft.com/office/drawing/2014/main" id="{8E8A6D45-395E-46D2-836B-0602CD922C33}"/>
              </a:ext>
            </a:extLst>
          </p:cNvPr>
          <p:cNvCxnSpPr>
            <a:cxnSpLocks/>
          </p:cNvCxnSpPr>
          <p:nvPr/>
        </p:nvCxnSpPr>
        <p:spPr>
          <a:xfrm>
            <a:off x="7215965" y="2732782"/>
            <a:ext cx="57456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직선 연결선 382">
            <a:extLst>
              <a:ext uri="{FF2B5EF4-FFF2-40B4-BE49-F238E27FC236}">
                <a16:creationId xmlns:a16="http://schemas.microsoft.com/office/drawing/2014/main" id="{3EB35D98-3AF0-4218-B387-484EB971950A}"/>
              </a:ext>
            </a:extLst>
          </p:cNvPr>
          <p:cNvCxnSpPr>
            <a:cxnSpLocks/>
          </p:cNvCxnSpPr>
          <p:nvPr/>
        </p:nvCxnSpPr>
        <p:spPr>
          <a:xfrm flipH="1">
            <a:off x="7482223" y="4086865"/>
            <a:ext cx="7831" cy="20845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직선 화살표 연결선 385">
            <a:extLst>
              <a:ext uri="{FF2B5EF4-FFF2-40B4-BE49-F238E27FC236}">
                <a16:creationId xmlns:a16="http://schemas.microsoft.com/office/drawing/2014/main" id="{0BA49549-B11F-4FB2-BC28-1D38D7DF2163}"/>
              </a:ext>
            </a:extLst>
          </p:cNvPr>
          <p:cNvCxnSpPr>
            <a:cxnSpLocks/>
          </p:cNvCxnSpPr>
          <p:nvPr/>
        </p:nvCxnSpPr>
        <p:spPr>
          <a:xfrm flipV="1">
            <a:off x="7477971" y="6158521"/>
            <a:ext cx="312556" cy="85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" name="TextBox 388">
            <a:extLst>
              <a:ext uri="{FF2B5EF4-FFF2-40B4-BE49-F238E27FC236}">
                <a16:creationId xmlns:a16="http://schemas.microsoft.com/office/drawing/2014/main" id="{9A3A4BFB-02CF-47C8-9C67-C6D7196E300B}"/>
              </a:ext>
            </a:extLst>
          </p:cNvPr>
          <p:cNvSpPr txBox="1"/>
          <p:nvPr/>
        </p:nvSpPr>
        <p:spPr>
          <a:xfrm>
            <a:off x="7203797" y="3866824"/>
            <a:ext cx="170256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Gate in</a:t>
            </a:r>
          </a:p>
        </p:txBody>
      </p:sp>
      <p:cxnSp>
        <p:nvCxnSpPr>
          <p:cNvPr id="391" name="직선 화살표 연결선 390">
            <a:extLst>
              <a:ext uri="{FF2B5EF4-FFF2-40B4-BE49-F238E27FC236}">
                <a16:creationId xmlns:a16="http://schemas.microsoft.com/office/drawing/2014/main" id="{EA904FD9-C39A-4F45-90A7-313EB6C645E7}"/>
              </a:ext>
            </a:extLst>
          </p:cNvPr>
          <p:cNvCxnSpPr>
            <a:cxnSpLocks/>
          </p:cNvCxnSpPr>
          <p:nvPr/>
        </p:nvCxnSpPr>
        <p:spPr>
          <a:xfrm flipH="1">
            <a:off x="6349264" y="4869681"/>
            <a:ext cx="1431368" cy="381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3" name="TextBox 392">
            <a:extLst>
              <a:ext uri="{FF2B5EF4-FFF2-40B4-BE49-F238E27FC236}">
                <a16:creationId xmlns:a16="http://schemas.microsoft.com/office/drawing/2014/main" id="{A0DB1473-466D-4AE6-9886-8FFD8C1FA3F8}"/>
              </a:ext>
            </a:extLst>
          </p:cNvPr>
          <p:cNvSpPr txBox="1"/>
          <p:nvPr/>
        </p:nvSpPr>
        <p:spPr>
          <a:xfrm>
            <a:off x="7464759" y="5080377"/>
            <a:ext cx="170256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Flip Flop</a:t>
            </a:r>
          </a:p>
        </p:txBody>
      </p:sp>
      <p:sp>
        <p:nvSpPr>
          <p:cNvPr id="394" name="TextBox 393">
            <a:extLst>
              <a:ext uri="{FF2B5EF4-FFF2-40B4-BE49-F238E27FC236}">
                <a16:creationId xmlns:a16="http://schemas.microsoft.com/office/drawing/2014/main" id="{8263DBB5-7762-4984-BC2C-35B93E5EF6EB}"/>
              </a:ext>
            </a:extLst>
          </p:cNvPr>
          <p:cNvSpPr txBox="1"/>
          <p:nvPr/>
        </p:nvSpPr>
        <p:spPr>
          <a:xfrm>
            <a:off x="7225284" y="5997924"/>
            <a:ext cx="170256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Set</a:t>
            </a:r>
          </a:p>
        </p:txBody>
      </p:sp>
      <p:sp>
        <p:nvSpPr>
          <p:cNvPr id="395" name="TextBox 394">
            <a:extLst>
              <a:ext uri="{FF2B5EF4-FFF2-40B4-BE49-F238E27FC236}">
                <a16:creationId xmlns:a16="http://schemas.microsoft.com/office/drawing/2014/main" id="{281B6F8E-FAA9-437E-BDA0-E21CD412D45D}"/>
              </a:ext>
            </a:extLst>
          </p:cNvPr>
          <p:cNvSpPr txBox="1"/>
          <p:nvPr/>
        </p:nvSpPr>
        <p:spPr>
          <a:xfrm>
            <a:off x="7649912" y="6313868"/>
            <a:ext cx="838472" cy="277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Reset</a:t>
            </a:r>
          </a:p>
        </p:txBody>
      </p:sp>
      <p:sp>
        <p:nvSpPr>
          <p:cNvPr id="396" name="TextBox 395">
            <a:extLst>
              <a:ext uri="{FF2B5EF4-FFF2-40B4-BE49-F238E27FC236}">
                <a16:creationId xmlns:a16="http://schemas.microsoft.com/office/drawing/2014/main" id="{821AEA6F-F739-4FF6-82EE-23E7B4714AAC}"/>
              </a:ext>
            </a:extLst>
          </p:cNvPr>
          <p:cNvSpPr txBox="1"/>
          <p:nvPr/>
        </p:nvSpPr>
        <p:spPr>
          <a:xfrm>
            <a:off x="5531899" y="5686329"/>
            <a:ext cx="265612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OUTREG</a:t>
            </a:r>
          </a:p>
        </p:txBody>
      </p:sp>
      <p:cxnSp>
        <p:nvCxnSpPr>
          <p:cNvPr id="398" name="직선 연결선 397">
            <a:extLst>
              <a:ext uri="{FF2B5EF4-FFF2-40B4-BE49-F238E27FC236}">
                <a16:creationId xmlns:a16="http://schemas.microsoft.com/office/drawing/2014/main" id="{F07BC36C-037D-4C1D-9C89-21FE985CD8B1}"/>
              </a:ext>
            </a:extLst>
          </p:cNvPr>
          <p:cNvCxnSpPr>
            <a:cxnSpLocks/>
          </p:cNvCxnSpPr>
          <p:nvPr/>
        </p:nvCxnSpPr>
        <p:spPr>
          <a:xfrm flipH="1">
            <a:off x="6633782" y="5638731"/>
            <a:ext cx="11303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직선 연결선 400">
            <a:extLst>
              <a:ext uri="{FF2B5EF4-FFF2-40B4-BE49-F238E27FC236}">
                <a16:creationId xmlns:a16="http://schemas.microsoft.com/office/drawing/2014/main" id="{D8769FB4-FA57-4755-B562-E89B1EA2D69F}"/>
              </a:ext>
            </a:extLst>
          </p:cNvPr>
          <p:cNvCxnSpPr>
            <a:cxnSpLocks/>
          </p:cNvCxnSpPr>
          <p:nvPr/>
        </p:nvCxnSpPr>
        <p:spPr>
          <a:xfrm flipV="1">
            <a:off x="6633782" y="4445099"/>
            <a:ext cx="0" cy="1205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직선 화살표 연결선 404">
            <a:extLst>
              <a:ext uri="{FF2B5EF4-FFF2-40B4-BE49-F238E27FC236}">
                <a16:creationId xmlns:a16="http://schemas.microsoft.com/office/drawing/2014/main" id="{DF2335C6-9FB6-418A-9CA4-0883F71C5FFA}"/>
              </a:ext>
            </a:extLst>
          </p:cNvPr>
          <p:cNvCxnSpPr>
            <a:cxnSpLocks/>
          </p:cNvCxnSpPr>
          <p:nvPr/>
        </p:nvCxnSpPr>
        <p:spPr>
          <a:xfrm flipH="1" flipV="1">
            <a:off x="4994551" y="4440681"/>
            <a:ext cx="1639231" cy="44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8" name="TextBox 407">
            <a:extLst>
              <a:ext uri="{FF2B5EF4-FFF2-40B4-BE49-F238E27FC236}">
                <a16:creationId xmlns:a16="http://schemas.microsoft.com/office/drawing/2014/main" id="{7824A63F-B93E-4FA8-82B7-E1800DFB9810}"/>
              </a:ext>
            </a:extLst>
          </p:cNvPr>
          <p:cNvSpPr txBox="1"/>
          <p:nvPr/>
        </p:nvSpPr>
        <p:spPr>
          <a:xfrm>
            <a:off x="3180527" y="3313817"/>
            <a:ext cx="265612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/>
              <a:t>Coin.</a:t>
            </a:r>
            <a:endParaRPr lang="en-US" altLang="ko-KR" sz="1200" dirty="0"/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8A88B90D-1110-4C81-B786-671B0FE85E1C}"/>
              </a:ext>
            </a:extLst>
          </p:cNvPr>
          <p:cNvSpPr txBox="1"/>
          <p:nvPr/>
        </p:nvSpPr>
        <p:spPr>
          <a:xfrm>
            <a:off x="6372355" y="1922005"/>
            <a:ext cx="112639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In</a:t>
            </a: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2381EE50-17FF-4751-9B57-51A88261DD01}"/>
              </a:ext>
            </a:extLst>
          </p:cNvPr>
          <p:cNvSpPr txBox="1"/>
          <p:nvPr/>
        </p:nvSpPr>
        <p:spPr>
          <a:xfrm>
            <a:off x="7371959" y="1958391"/>
            <a:ext cx="112639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Out</a:t>
            </a:r>
          </a:p>
        </p:txBody>
      </p:sp>
      <p:sp>
        <p:nvSpPr>
          <p:cNvPr id="413" name="TextBox 412">
            <a:extLst>
              <a:ext uri="{FF2B5EF4-FFF2-40B4-BE49-F238E27FC236}">
                <a16:creationId xmlns:a16="http://schemas.microsoft.com/office/drawing/2014/main" id="{1B5487A5-E1F4-48C2-A85C-49C8755D8907}"/>
              </a:ext>
            </a:extLst>
          </p:cNvPr>
          <p:cNvSpPr txBox="1"/>
          <p:nvPr/>
        </p:nvSpPr>
        <p:spPr>
          <a:xfrm>
            <a:off x="6479984" y="6314308"/>
            <a:ext cx="112639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Out</a:t>
            </a:r>
          </a:p>
        </p:txBody>
      </p:sp>
      <p:sp>
        <p:nvSpPr>
          <p:cNvPr id="424" name="직사각형 423">
            <a:extLst>
              <a:ext uri="{FF2B5EF4-FFF2-40B4-BE49-F238E27FC236}">
                <a16:creationId xmlns:a16="http://schemas.microsoft.com/office/drawing/2014/main" id="{A69D3923-10DD-4232-BCA2-6149766A0ECE}"/>
              </a:ext>
            </a:extLst>
          </p:cNvPr>
          <p:cNvSpPr/>
          <p:nvPr/>
        </p:nvSpPr>
        <p:spPr>
          <a:xfrm>
            <a:off x="5140922" y="985421"/>
            <a:ext cx="2233495" cy="5854881"/>
          </a:xfrm>
          <a:prstGeom prst="rect">
            <a:avLst/>
          </a:prstGeom>
          <a:noFill/>
          <a:ln w="3810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26" name="직선 연결선 425">
            <a:extLst>
              <a:ext uri="{FF2B5EF4-FFF2-40B4-BE49-F238E27FC236}">
                <a16:creationId xmlns:a16="http://schemas.microsoft.com/office/drawing/2014/main" id="{9A1EECF3-86D5-48FA-B6F0-0064489EF7B6}"/>
              </a:ext>
            </a:extLst>
          </p:cNvPr>
          <p:cNvCxnSpPr>
            <a:cxnSpLocks/>
            <a:stCxn id="424" idx="0"/>
          </p:cNvCxnSpPr>
          <p:nvPr/>
        </p:nvCxnSpPr>
        <p:spPr>
          <a:xfrm flipV="1">
            <a:off x="6257670" y="510839"/>
            <a:ext cx="0" cy="474582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직선 연결선 429">
            <a:extLst>
              <a:ext uri="{FF2B5EF4-FFF2-40B4-BE49-F238E27FC236}">
                <a16:creationId xmlns:a16="http://schemas.microsoft.com/office/drawing/2014/main" id="{21E41395-1201-4D8F-B2F4-527B6C91348B}"/>
              </a:ext>
            </a:extLst>
          </p:cNvPr>
          <p:cNvCxnSpPr>
            <a:cxnSpLocks/>
          </p:cNvCxnSpPr>
          <p:nvPr/>
        </p:nvCxnSpPr>
        <p:spPr>
          <a:xfrm>
            <a:off x="6257670" y="510839"/>
            <a:ext cx="1408485" cy="0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3" name="직사각형 432">
            <a:extLst>
              <a:ext uri="{FF2B5EF4-FFF2-40B4-BE49-F238E27FC236}">
                <a16:creationId xmlns:a16="http://schemas.microsoft.com/office/drawing/2014/main" id="{56F744BC-E881-46AA-A65B-F9DD6139DACC}"/>
              </a:ext>
            </a:extLst>
          </p:cNvPr>
          <p:cNvSpPr/>
          <p:nvPr/>
        </p:nvSpPr>
        <p:spPr>
          <a:xfrm>
            <a:off x="7666155" y="374852"/>
            <a:ext cx="762001" cy="2985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CCNET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685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직사각형 64">
            <a:extLst>
              <a:ext uri="{FF2B5EF4-FFF2-40B4-BE49-F238E27FC236}">
                <a16:creationId xmlns:a16="http://schemas.microsoft.com/office/drawing/2014/main" id="{5774CB5D-060E-4950-AA5A-FE4A8C3D0BCB}"/>
              </a:ext>
            </a:extLst>
          </p:cNvPr>
          <p:cNvSpPr/>
          <p:nvPr/>
        </p:nvSpPr>
        <p:spPr>
          <a:xfrm>
            <a:off x="3694856" y="4736146"/>
            <a:ext cx="762001" cy="14586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D270E0AD-2A4E-4B1B-B55F-BFA23437E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591" y="10173"/>
            <a:ext cx="7886700" cy="818126"/>
          </a:xfrm>
        </p:spPr>
        <p:txBody>
          <a:bodyPr/>
          <a:lstStyle/>
          <a:p>
            <a:pPr algn="ctr"/>
            <a:r>
              <a:rPr lang="en-US" altLang="ko-KR" dirty="0"/>
              <a:t>Trigger logic</a:t>
            </a:r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9ACC774C-4640-4939-8848-B365B33640B2}"/>
              </a:ext>
            </a:extLst>
          </p:cNvPr>
          <p:cNvSpPr/>
          <p:nvPr/>
        </p:nvSpPr>
        <p:spPr>
          <a:xfrm>
            <a:off x="124286" y="1442329"/>
            <a:ext cx="762001" cy="2985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AC1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314C458-FCBC-46DF-81DF-C206AEC8FD66}"/>
              </a:ext>
            </a:extLst>
          </p:cNvPr>
          <p:cNvSpPr/>
          <p:nvPr/>
        </p:nvSpPr>
        <p:spPr>
          <a:xfrm>
            <a:off x="124286" y="1819080"/>
            <a:ext cx="762001" cy="2985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Trig 1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D930FAE-9999-4202-9532-0DF09EE4A41E}"/>
              </a:ext>
            </a:extLst>
          </p:cNvPr>
          <p:cNvSpPr/>
          <p:nvPr/>
        </p:nvSpPr>
        <p:spPr>
          <a:xfrm>
            <a:off x="124286" y="2195831"/>
            <a:ext cx="762001" cy="2985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Trig 2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29" name="직사각형 128">
            <a:extLst>
              <a:ext uri="{FF2B5EF4-FFF2-40B4-BE49-F238E27FC236}">
                <a16:creationId xmlns:a16="http://schemas.microsoft.com/office/drawing/2014/main" id="{EE38722F-92D9-4277-989E-BD7EBD74FC11}"/>
              </a:ext>
            </a:extLst>
          </p:cNvPr>
          <p:cNvSpPr/>
          <p:nvPr/>
        </p:nvSpPr>
        <p:spPr>
          <a:xfrm>
            <a:off x="124285" y="2577985"/>
            <a:ext cx="762001" cy="2985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Trig 3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cxnSp>
        <p:nvCxnSpPr>
          <p:cNvPr id="135" name="직선 화살표 연결선 134">
            <a:extLst>
              <a:ext uri="{FF2B5EF4-FFF2-40B4-BE49-F238E27FC236}">
                <a16:creationId xmlns:a16="http://schemas.microsoft.com/office/drawing/2014/main" id="{0C57B9C6-8906-44F2-B567-042416482D9F}"/>
              </a:ext>
            </a:extLst>
          </p:cNvPr>
          <p:cNvCxnSpPr>
            <a:cxnSpLocks/>
          </p:cNvCxnSpPr>
          <p:nvPr/>
        </p:nvCxnSpPr>
        <p:spPr>
          <a:xfrm flipV="1">
            <a:off x="886286" y="1591547"/>
            <a:ext cx="261327" cy="29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직사각형 142">
            <a:extLst>
              <a:ext uri="{FF2B5EF4-FFF2-40B4-BE49-F238E27FC236}">
                <a16:creationId xmlns:a16="http://schemas.microsoft.com/office/drawing/2014/main" id="{28A18C50-BCF2-4D17-8ACE-EAA5DC614C8E}"/>
              </a:ext>
            </a:extLst>
          </p:cNvPr>
          <p:cNvSpPr/>
          <p:nvPr/>
        </p:nvSpPr>
        <p:spPr>
          <a:xfrm>
            <a:off x="1147613" y="1448764"/>
            <a:ext cx="762001" cy="2985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x10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44" name="직사각형 143">
            <a:extLst>
              <a:ext uri="{FF2B5EF4-FFF2-40B4-BE49-F238E27FC236}">
                <a16:creationId xmlns:a16="http://schemas.microsoft.com/office/drawing/2014/main" id="{D1590B9B-D055-4D82-BE0F-7B04A1CC233E}"/>
              </a:ext>
            </a:extLst>
          </p:cNvPr>
          <p:cNvSpPr/>
          <p:nvPr/>
        </p:nvSpPr>
        <p:spPr>
          <a:xfrm>
            <a:off x="2265212" y="1454896"/>
            <a:ext cx="762001" cy="14643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5AF604B7-D3C7-4313-8F9F-22B594BF9EB4}"/>
              </a:ext>
            </a:extLst>
          </p:cNvPr>
          <p:cNvSpPr txBox="1"/>
          <p:nvPr/>
        </p:nvSpPr>
        <p:spPr>
          <a:xfrm>
            <a:off x="164454" y="1067505"/>
            <a:ext cx="2656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PM AMP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AAB84183-E6D3-4A44-9064-2C112B868020}"/>
              </a:ext>
            </a:extLst>
          </p:cNvPr>
          <p:cNvSpPr txBox="1"/>
          <p:nvPr/>
        </p:nvSpPr>
        <p:spPr>
          <a:xfrm>
            <a:off x="1888353" y="843825"/>
            <a:ext cx="141962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Signal</a:t>
            </a:r>
          </a:p>
          <a:p>
            <a:pPr algn="ctr"/>
            <a:r>
              <a:rPr lang="en-US" altLang="ko-KR" dirty="0"/>
              <a:t>Divider</a:t>
            </a:r>
          </a:p>
        </p:txBody>
      </p:sp>
      <p:sp>
        <p:nvSpPr>
          <p:cNvPr id="159" name="직사각형 158">
            <a:extLst>
              <a:ext uri="{FF2B5EF4-FFF2-40B4-BE49-F238E27FC236}">
                <a16:creationId xmlns:a16="http://schemas.microsoft.com/office/drawing/2014/main" id="{3F6B034F-D1CC-49BC-8127-C1D69A741CEA}"/>
              </a:ext>
            </a:extLst>
          </p:cNvPr>
          <p:cNvSpPr/>
          <p:nvPr/>
        </p:nvSpPr>
        <p:spPr>
          <a:xfrm>
            <a:off x="3686585" y="1445268"/>
            <a:ext cx="762001" cy="14586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cxnSp>
        <p:nvCxnSpPr>
          <p:cNvPr id="163" name="직선 화살표 연결선 162">
            <a:extLst>
              <a:ext uri="{FF2B5EF4-FFF2-40B4-BE49-F238E27FC236}">
                <a16:creationId xmlns:a16="http://schemas.microsoft.com/office/drawing/2014/main" id="{3861083A-BE82-4308-9710-EA09E3579107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886287" y="1968336"/>
            <a:ext cx="2785968" cy="19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직선 화살표 연결선 163">
            <a:extLst>
              <a:ext uri="{FF2B5EF4-FFF2-40B4-BE49-F238E27FC236}">
                <a16:creationId xmlns:a16="http://schemas.microsoft.com/office/drawing/2014/main" id="{5E4C9455-0ACA-4FC0-8603-561D424B70BD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886287" y="2345087"/>
            <a:ext cx="2793133" cy="136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직선 화살표 연결선 164">
            <a:extLst>
              <a:ext uri="{FF2B5EF4-FFF2-40B4-BE49-F238E27FC236}">
                <a16:creationId xmlns:a16="http://schemas.microsoft.com/office/drawing/2014/main" id="{423B843C-9ABC-4CA3-8C57-26768EC39D59}"/>
              </a:ext>
            </a:extLst>
          </p:cNvPr>
          <p:cNvCxnSpPr>
            <a:cxnSpLocks/>
            <a:stCxn id="129" idx="3"/>
          </p:cNvCxnSpPr>
          <p:nvPr/>
        </p:nvCxnSpPr>
        <p:spPr>
          <a:xfrm>
            <a:off x="886286" y="2727241"/>
            <a:ext cx="2800299" cy="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>
            <a:extLst>
              <a:ext uri="{FF2B5EF4-FFF2-40B4-BE49-F238E27FC236}">
                <a16:creationId xmlns:a16="http://schemas.microsoft.com/office/drawing/2014/main" id="{06951E22-4AA7-48EC-972B-D0B8381FCE4F}"/>
              </a:ext>
            </a:extLst>
          </p:cNvPr>
          <p:cNvSpPr txBox="1"/>
          <p:nvPr/>
        </p:nvSpPr>
        <p:spPr>
          <a:xfrm>
            <a:off x="3371228" y="1050488"/>
            <a:ext cx="159006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Discriminator</a:t>
            </a:r>
          </a:p>
        </p:txBody>
      </p:sp>
      <p:graphicFrame>
        <p:nvGraphicFramePr>
          <p:cNvPr id="173" name="표 172">
            <a:extLst>
              <a:ext uri="{FF2B5EF4-FFF2-40B4-BE49-F238E27FC236}">
                <a16:creationId xmlns:a16="http://schemas.microsoft.com/office/drawing/2014/main" id="{D02506D3-42EA-4D49-86BB-D9C7B8908178}"/>
              </a:ext>
            </a:extLst>
          </p:cNvPr>
          <p:cNvGraphicFramePr>
            <a:graphicFrameLocks noGrp="1"/>
          </p:cNvGraphicFramePr>
          <p:nvPr/>
        </p:nvGraphicFramePr>
        <p:xfrm>
          <a:off x="3687036" y="1436837"/>
          <a:ext cx="776331" cy="2072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6331">
                  <a:extLst>
                    <a:ext uri="{9D8B030D-6E8A-4147-A177-3AD203B41FA5}">
                      <a16:colId xmlns:a16="http://schemas.microsoft.com/office/drawing/2014/main" val="253319955"/>
                    </a:ext>
                  </a:extLst>
                </a:gridCol>
              </a:tblGrid>
              <a:tr h="3660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-15 mV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4178232"/>
                  </a:ext>
                </a:extLst>
              </a:tr>
              <a:tr h="3660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-15 mV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8872232"/>
                  </a:ext>
                </a:extLst>
              </a:tr>
              <a:tr h="3660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-15 mV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0024542"/>
                  </a:ext>
                </a:extLst>
              </a:tr>
              <a:tr h="3660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-25 mV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7061833"/>
                  </a:ext>
                </a:extLst>
              </a:tr>
            </a:tbl>
          </a:graphicData>
        </a:graphic>
      </p:graphicFrame>
      <p:sp>
        <p:nvSpPr>
          <p:cNvPr id="176" name="TextBox 175">
            <a:extLst>
              <a:ext uri="{FF2B5EF4-FFF2-40B4-BE49-F238E27FC236}">
                <a16:creationId xmlns:a16="http://schemas.microsoft.com/office/drawing/2014/main" id="{47980BEF-BBC3-4F72-A9C9-263AC83B5A4E}"/>
              </a:ext>
            </a:extLst>
          </p:cNvPr>
          <p:cNvSpPr txBox="1"/>
          <p:nvPr/>
        </p:nvSpPr>
        <p:spPr>
          <a:xfrm>
            <a:off x="3184851" y="6317945"/>
            <a:ext cx="231689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Delay and High Pass Filter</a:t>
            </a:r>
          </a:p>
        </p:txBody>
      </p:sp>
      <p:cxnSp>
        <p:nvCxnSpPr>
          <p:cNvPr id="178" name="직선 화살표 연결선 177">
            <a:extLst>
              <a:ext uri="{FF2B5EF4-FFF2-40B4-BE49-F238E27FC236}">
                <a16:creationId xmlns:a16="http://schemas.microsoft.com/office/drawing/2014/main" id="{4ABEF343-E184-45EB-A6CB-EB980B127609}"/>
              </a:ext>
            </a:extLst>
          </p:cNvPr>
          <p:cNvCxnSpPr>
            <a:cxnSpLocks/>
          </p:cNvCxnSpPr>
          <p:nvPr/>
        </p:nvCxnSpPr>
        <p:spPr>
          <a:xfrm>
            <a:off x="3498074" y="4977688"/>
            <a:ext cx="373839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직선 화살표 연결선 180">
            <a:extLst>
              <a:ext uri="{FF2B5EF4-FFF2-40B4-BE49-F238E27FC236}">
                <a16:creationId xmlns:a16="http://schemas.microsoft.com/office/drawing/2014/main" id="{B99D85C4-523F-4DAB-BEFE-57DC82858FB2}"/>
              </a:ext>
            </a:extLst>
          </p:cNvPr>
          <p:cNvCxnSpPr>
            <a:cxnSpLocks/>
          </p:cNvCxnSpPr>
          <p:nvPr/>
        </p:nvCxnSpPr>
        <p:spPr>
          <a:xfrm>
            <a:off x="3456510" y="5312371"/>
            <a:ext cx="377995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직선 화살표 연결선 181">
            <a:extLst>
              <a:ext uri="{FF2B5EF4-FFF2-40B4-BE49-F238E27FC236}">
                <a16:creationId xmlns:a16="http://schemas.microsoft.com/office/drawing/2014/main" id="{EB15BF11-5CA6-4060-80A2-7AC66864D73D}"/>
              </a:ext>
            </a:extLst>
          </p:cNvPr>
          <p:cNvCxnSpPr>
            <a:cxnSpLocks/>
          </p:cNvCxnSpPr>
          <p:nvPr/>
        </p:nvCxnSpPr>
        <p:spPr>
          <a:xfrm>
            <a:off x="3371228" y="5608576"/>
            <a:ext cx="386524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직선 화살표 연결선 182">
            <a:extLst>
              <a:ext uri="{FF2B5EF4-FFF2-40B4-BE49-F238E27FC236}">
                <a16:creationId xmlns:a16="http://schemas.microsoft.com/office/drawing/2014/main" id="{4F309352-6259-4D1E-971C-FF396B13DAAE}"/>
              </a:ext>
            </a:extLst>
          </p:cNvPr>
          <p:cNvCxnSpPr>
            <a:cxnSpLocks/>
          </p:cNvCxnSpPr>
          <p:nvPr/>
        </p:nvCxnSpPr>
        <p:spPr>
          <a:xfrm flipV="1">
            <a:off x="3286036" y="5990081"/>
            <a:ext cx="3950432" cy="45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직선 화살표 연결선 183">
            <a:extLst>
              <a:ext uri="{FF2B5EF4-FFF2-40B4-BE49-F238E27FC236}">
                <a16:creationId xmlns:a16="http://schemas.microsoft.com/office/drawing/2014/main" id="{B00F0668-668E-489B-A9F5-B831D3517D22}"/>
              </a:ext>
            </a:extLst>
          </p:cNvPr>
          <p:cNvCxnSpPr>
            <a:cxnSpLocks/>
          </p:cNvCxnSpPr>
          <p:nvPr/>
        </p:nvCxnSpPr>
        <p:spPr>
          <a:xfrm>
            <a:off x="4618934" y="4591336"/>
            <a:ext cx="4722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직선 연결선 195">
            <a:extLst>
              <a:ext uri="{FF2B5EF4-FFF2-40B4-BE49-F238E27FC236}">
                <a16:creationId xmlns:a16="http://schemas.microsoft.com/office/drawing/2014/main" id="{06563AF2-5825-4CE5-A800-3BAF4B66D3A8}"/>
              </a:ext>
            </a:extLst>
          </p:cNvPr>
          <p:cNvCxnSpPr>
            <a:cxnSpLocks/>
          </p:cNvCxnSpPr>
          <p:nvPr/>
        </p:nvCxnSpPr>
        <p:spPr>
          <a:xfrm flipH="1" flipV="1">
            <a:off x="3481711" y="1598060"/>
            <a:ext cx="16363" cy="3379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직선 연결선 199">
            <a:extLst>
              <a:ext uri="{FF2B5EF4-FFF2-40B4-BE49-F238E27FC236}">
                <a16:creationId xmlns:a16="http://schemas.microsoft.com/office/drawing/2014/main" id="{F759C0F5-2A61-4642-9736-8D5D7ACEF9BE}"/>
              </a:ext>
            </a:extLst>
          </p:cNvPr>
          <p:cNvCxnSpPr>
            <a:cxnSpLocks/>
          </p:cNvCxnSpPr>
          <p:nvPr/>
        </p:nvCxnSpPr>
        <p:spPr>
          <a:xfrm flipH="1" flipV="1">
            <a:off x="3440147" y="1970263"/>
            <a:ext cx="16363" cy="33421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직선 연결선 203">
            <a:extLst>
              <a:ext uri="{FF2B5EF4-FFF2-40B4-BE49-F238E27FC236}">
                <a16:creationId xmlns:a16="http://schemas.microsoft.com/office/drawing/2014/main" id="{5FD6103F-7402-4D08-83E3-ED8944382A20}"/>
              </a:ext>
            </a:extLst>
          </p:cNvPr>
          <p:cNvCxnSpPr>
            <a:cxnSpLocks/>
          </p:cNvCxnSpPr>
          <p:nvPr/>
        </p:nvCxnSpPr>
        <p:spPr>
          <a:xfrm flipV="1">
            <a:off x="3371228" y="2365750"/>
            <a:ext cx="0" cy="32428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직선 연결선 206">
            <a:extLst>
              <a:ext uri="{FF2B5EF4-FFF2-40B4-BE49-F238E27FC236}">
                <a16:creationId xmlns:a16="http://schemas.microsoft.com/office/drawing/2014/main" id="{E10605EA-18CF-4745-99E4-8D5214F9EDF6}"/>
              </a:ext>
            </a:extLst>
          </p:cNvPr>
          <p:cNvCxnSpPr>
            <a:cxnSpLocks/>
          </p:cNvCxnSpPr>
          <p:nvPr/>
        </p:nvCxnSpPr>
        <p:spPr>
          <a:xfrm flipV="1">
            <a:off x="3269673" y="2734828"/>
            <a:ext cx="0" cy="32552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6" name="그림 215">
            <a:extLst>
              <a:ext uri="{FF2B5EF4-FFF2-40B4-BE49-F238E27FC236}">
                <a16:creationId xmlns:a16="http://schemas.microsoft.com/office/drawing/2014/main" id="{CF6C3DCC-98B6-4473-BC93-F28530164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6742242" y="3503698"/>
            <a:ext cx="638837" cy="555045"/>
          </a:xfrm>
          <a:prstGeom prst="rect">
            <a:avLst/>
          </a:prstGeom>
          <a:ln>
            <a:noFill/>
          </a:ln>
        </p:spPr>
      </p:pic>
      <p:sp>
        <p:nvSpPr>
          <p:cNvPr id="218" name="순서도: 지연 217">
            <a:extLst>
              <a:ext uri="{FF2B5EF4-FFF2-40B4-BE49-F238E27FC236}">
                <a16:creationId xmlns:a16="http://schemas.microsoft.com/office/drawing/2014/main" id="{420B145C-756E-49C3-9D5A-B26F9DED1030}"/>
              </a:ext>
            </a:extLst>
          </p:cNvPr>
          <p:cNvSpPr/>
          <p:nvPr/>
        </p:nvSpPr>
        <p:spPr>
          <a:xfrm>
            <a:off x="5091200" y="3361226"/>
            <a:ext cx="584792" cy="1320984"/>
          </a:xfrm>
          <a:prstGeom prst="flowChartDelay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2" name="직사각형 271">
            <a:extLst>
              <a:ext uri="{FF2B5EF4-FFF2-40B4-BE49-F238E27FC236}">
                <a16:creationId xmlns:a16="http://schemas.microsoft.com/office/drawing/2014/main" id="{3F702042-1C4C-4F5A-B7B0-8FA6FD17DFB9}"/>
              </a:ext>
            </a:extLst>
          </p:cNvPr>
          <p:cNvSpPr/>
          <p:nvPr/>
        </p:nvSpPr>
        <p:spPr>
          <a:xfrm>
            <a:off x="6019162" y="3444149"/>
            <a:ext cx="762001" cy="4132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Clock</a:t>
            </a:r>
          </a:p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(100 Hz)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cxnSp>
        <p:nvCxnSpPr>
          <p:cNvPr id="279" name="직선 화살표 연결선 278">
            <a:extLst>
              <a:ext uri="{FF2B5EF4-FFF2-40B4-BE49-F238E27FC236}">
                <a16:creationId xmlns:a16="http://schemas.microsoft.com/office/drawing/2014/main" id="{8010ACF8-FA75-4616-B194-248FE222C4CE}"/>
              </a:ext>
            </a:extLst>
          </p:cNvPr>
          <p:cNvCxnSpPr>
            <a:cxnSpLocks/>
            <a:stCxn id="143" idx="3"/>
          </p:cNvCxnSpPr>
          <p:nvPr/>
        </p:nvCxnSpPr>
        <p:spPr>
          <a:xfrm>
            <a:off x="1909614" y="1598020"/>
            <a:ext cx="1754384" cy="96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직선 화살표 연결선 291">
            <a:extLst>
              <a:ext uri="{FF2B5EF4-FFF2-40B4-BE49-F238E27FC236}">
                <a16:creationId xmlns:a16="http://schemas.microsoft.com/office/drawing/2014/main" id="{DF9A73B8-1E5A-4515-A790-11BACE0A350C}"/>
              </a:ext>
            </a:extLst>
          </p:cNvPr>
          <p:cNvCxnSpPr>
            <a:cxnSpLocks/>
          </p:cNvCxnSpPr>
          <p:nvPr/>
        </p:nvCxnSpPr>
        <p:spPr>
          <a:xfrm>
            <a:off x="4455751" y="1603854"/>
            <a:ext cx="2141770" cy="37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직선 화살표 연결선 293">
            <a:extLst>
              <a:ext uri="{FF2B5EF4-FFF2-40B4-BE49-F238E27FC236}">
                <a16:creationId xmlns:a16="http://schemas.microsoft.com/office/drawing/2014/main" id="{E463D1D4-B776-4380-8BD5-2B6B18449491}"/>
              </a:ext>
            </a:extLst>
          </p:cNvPr>
          <p:cNvCxnSpPr>
            <a:cxnSpLocks/>
          </p:cNvCxnSpPr>
          <p:nvPr/>
        </p:nvCxnSpPr>
        <p:spPr>
          <a:xfrm>
            <a:off x="4462916" y="2000195"/>
            <a:ext cx="21346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직선 화살표 연결선 295">
            <a:extLst>
              <a:ext uri="{FF2B5EF4-FFF2-40B4-BE49-F238E27FC236}">
                <a16:creationId xmlns:a16="http://schemas.microsoft.com/office/drawing/2014/main" id="{18891E64-7679-4D45-BBEA-BD4AE150391B}"/>
              </a:ext>
            </a:extLst>
          </p:cNvPr>
          <p:cNvCxnSpPr>
            <a:cxnSpLocks/>
          </p:cNvCxnSpPr>
          <p:nvPr/>
        </p:nvCxnSpPr>
        <p:spPr>
          <a:xfrm flipV="1">
            <a:off x="4421135" y="2345087"/>
            <a:ext cx="2176386" cy="35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직선 화살표 연결선 296">
            <a:extLst>
              <a:ext uri="{FF2B5EF4-FFF2-40B4-BE49-F238E27FC236}">
                <a16:creationId xmlns:a16="http://schemas.microsoft.com/office/drawing/2014/main" id="{76DF8843-D4B2-48CB-9B6B-C692CE71DD0F}"/>
              </a:ext>
            </a:extLst>
          </p:cNvPr>
          <p:cNvCxnSpPr>
            <a:cxnSpLocks/>
          </p:cNvCxnSpPr>
          <p:nvPr/>
        </p:nvCxnSpPr>
        <p:spPr>
          <a:xfrm flipV="1">
            <a:off x="4447198" y="2721758"/>
            <a:ext cx="2150323" cy="5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직선 화살표 연결선 297">
            <a:extLst>
              <a:ext uri="{FF2B5EF4-FFF2-40B4-BE49-F238E27FC236}">
                <a16:creationId xmlns:a16="http://schemas.microsoft.com/office/drawing/2014/main" id="{7FF9F291-601A-4DAC-B4E8-18E5BFE40C74}"/>
              </a:ext>
            </a:extLst>
          </p:cNvPr>
          <p:cNvCxnSpPr>
            <a:cxnSpLocks/>
          </p:cNvCxnSpPr>
          <p:nvPr/>
        </p:nvCxnSpPr>
        <p:spPr>
          <a:xfrm flipV="1">
            <a:off x="5675992" y="4057868"/>
            <a:ext cx="342089" cy="68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직선 연결선 157">
            <a:extLst>
              <a:ext uri="{FF2B5EF4-FFF2-40B4-BE49-F238E27FC236}">
                <a16:creationId xmlns:a16="http://schemas.microsoft.com/office/drawing/2014/main" id="{2459A249-8879-43A4-8381-3ACDA73CC89A}"/>
              </a:ext>
            </a:extLst>
          </p:cNvPr>
          <p:cNvCxnSpPr>
            <a:cxnSpLocks/>
          </p:cNvCxnSpPr>
          <p:nvPr/>
        </p:nvCxnSpPr>
        <p:spPr>
          <a:xfrm flipV="1">
            <a:off x="4790674" y="1596133"/>
            <a:ext cx="0" cy="19325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직선 연결선 159">
            <a:extLst>
              <a:ext uri="{FF2B5EF4-FFF2-40B4-BE49-F238E27FC236}">
                <a16:creationId xmlns:a16="http://schemas.microsoft.com/office/drawing/2014/main" id="{B873FB82-4A0C-42F5-A882-2CD8C61E999F}"/>
              </a:ext>
            </a:extLst>
          </p:cNvPr>
          <p:cNvCxnSpPr>
            <a:cxnSpLocks/>
          </p:cNvCxnSpPr>
          <p:nvPr/>
        </p:nvCxnSpPr>
        <p:spPr>
          <a:xfrm flipV="1">
            <a:off x="4749110" y="1968336"/>
            <a:ext cx="0" cy="1933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직선 연결선 161">
            <a:extLst>
              <a:ext uri="{FF2B5EF4-FFF2-40B4-BE49-F238E27FC236}">
                <a16:creationId xmlns:a16="http://schemas.microsoft.com/office/drawing/2014/main" id="{A1F8681B-D197-4B62-B9F3-5CB8CC9480A2}"/>
              </a:ext>
            </a:extLst>
          </p:cNvPr>
          <p:cNvCxnSpPr>
            <a:cxnSpLocks/>
          </p:cNvCxnSpPr>
          <p:nvPr/>
        </p:nvCxnSpPr>
        <p:spPr>
          <a:xfrm flipV="1">
            <a:off x="4680191" y="2363824"/>
            <a:ext cx="0" cy="18501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직선 연결선 166">
            <a:extLst>
              <a:ext uri="{FF2B5EF4-FFF2-40B4-BE49-F238E27FC236}">
                <a16:creationId xmlns:a16="http://schemas.microsoft.com/office/drawing/2014/main" id="{7429432A-A4C0-4CFC-BEBB-D6A5FE4A40D9}"/>
              </a:ext>
            </a:extLst>
          </p:cNvPr>
          <p:cNvCxnSpPr>
            <a:cxnSpLocks/>
          </p:cNvCxnSpPr>
          <p:nvPr/>
        </p:nvCxnSpPr>
        <p:spPr>
          <a:xfrm flipV="1">
            <a:off x="4612298" y="2721758"/>
            <a:ext cx="6636" cy="18695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직선 화살표 연결선 168">
            <a:extLst>
              <a:ext uri="{FF2B5EF4-FFF2-40B4-BE49-F238E27FC236}">
                <a16:creationId xmlns:a16="http://schemas.microsoft.com/office/drawing/2014/main" id="{4A9A748B-544A-4A06-9B80-6C4C6D32815C}"/>
              </a:ext>
            </a:extLst>
          </p:cNvPr>
          <p:cNvCxnSpPr>
            <a:cxnSpLocks/>
          </p:cNvCxnSpPr>
          <p:nvPr/>
        </p:nvCxnSpPr>
        <p:spPr>
          <a:xfrm>
            <a:off x="4680191" y="4214012"/>
            <a:ext cx="4110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직선 화살표 연결선 176">
            <a:extLst>
              <a:ext uri="{FF2B5EF4-FFF2-40B4-BE49-F238E27FC236}">
                <a16:creationId xmlns:a16="http://schemas.microsoft.com/office/drawing/2014/main" id="{B20E39E9-6874-4BDB-AE36-807A8051257C}"/>
              </a:ext>
            </a:extLst>
          </p:cNvPr>
          <p:cNvCxnSpPr>
            <a:cxnSpLocks/>
          </p:cNvCxnSpPr>
          <p:nvPr/>
        </p:nvCxnSpPr>
        <p:spPr>
          <a:xfrm>
            <a:off x="4749110" y="3901440"/>
            <a:ext cx="34208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직선 화살표 연결선 178">
            <a:extLst>
              <a:ext uri="{FF2B5EF4-FFF2-40B4-BE49-F238E27FC236}">
                <a16:creationId xmlns:a16="http://schemas.microsoft.com/office/drawing/2014/main" id="{5D386470-65CC-4478-8C50-DA5AEC7A59C1}"/>
              </a:ext>
            </a:extLst>
          </p:cNvPr>
          <p:cNvCxnSpPr>
            <a:cxnSpLocks/>
          </p:cNvCxnSpPr>
          <p:nvPr/>
        </p:nvCxnSpPr>
        <p:spPr>
          <a:xfrm>
            <a:off x="4790674" y="3528728"/>
            <a:ext cx="3005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>
            <a:extLst>
              <a:ext uri="{FF2B5EF4-FFF2-40B4-BE49-F238E27FC236}">
                <a16:creationId xmlns:a16="http://schemas.microsoft.com/office/drawing/2014/main" id="{003611CC-FCFA-4469-8406-81393C161199}"/>
              </a:ext>
            </a:extLst>
          </p:cNvPr>
          <p:cNvSpPr txBox="1"/>
          <p:nvPr/>
        </p:nvSpPr>
        <p:spPr>
          <a:xfrm>
            <a:off x="4817484" y="4624538"/>
            <a:ext cx="1033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coin.</a:t>
            </a:r>
          </a:p>
        </p:txBody>
      </p:sp>
      <p:sp>
        <p:nvSpPr>
          <p:cNvPr id="185" name="직사각형 184">
            <a:extLst>
              <a:ext uri="{FF2B5EF4-FFF2-40B4-BE49-F238E27FC236}">
                <a16:creationId xmlns:a16="http://schemas.microsoft.com/office/drawing/2014/main" id="{36549995-AFDA-4B74-BBC3-3C4BDF7E9C1F}"/>
              </a:ext>
            </a:extLst>
          </p:cNvPr>
          <p:cNvSpPr/>
          <p:nvPr/>
        </p:nvSpPr>
        <p:spPr>
          <a:xfrm>
            <a:off x="6011979" y="3895474"/>
            <a:ext cx="762001" cy="31064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A06EA785-5DC1-45DF-BA53-1B8DA7BADE00}"/>
              </a:ext>
            </a:extLst>
          </p:cNvPr>
          <p:cNvSpPr txBox="1"/>
          <p:nvPr/>
        </p:nvSpPr>
        <p:spPr>
          <a:xfrm>
            <a:off x="5883462" y="4228315"/>
            <a:ext cx="1033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delay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81FCF7EE-1179-4DEE-A562-2FC8CB3E56C6}"/>
              </a:ext>
            </a:extLst>
          </p:cNvPr>
          <p:cNvSpPr txBox="1"/>
          <p:nvPr/>
        </p:nvSpPr>
        <p:spPr>
          <a:xfrm>
            <a:off x="5876279" y="3903796"/>
            <a:ext cx="1033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31.5 ns</a:t>
            </a:r>
          </a:p>
        </p:txBody>
      </p:sp>
      <p:sp>
        <p:nvSpPr>
          <p:cNvPr id="188" name="직사각형 187">
            <a:extLst>
              <a:ext uri="{FF2B5EF4-FFF2-40B4-BE49-F238E27FC236}">
                <a16:creationId xmlns:a16="http://schemas.microsoft.com/office/drawing/2014/main" id="{4470C234-D4D7-43A8-8A6B-276A86CA5124}"/>
              </a:ext>
            </a:extLst>
          </p:cNvPr>
          <p:cNvSpPr/>
          <p:nvPr/>
        </p:nvSpPr>
        <p:spPr>
          <a:xfrm>
            <a:off x="7397446" y="3414185"/>
            <a:ext cx="684066" cy="71049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89F52672-FFBB-4D28-9584-3EEC0F8B3D3A}"/>
              </a:ext>
            </a:extLst>
          </p:cNvPr>
          <p:cNvSpPr txBox="1"/>
          <p:nvPr/>
        </p:nvSpPr>
        <p:spPr>
          <a:xfrm>
            <a:off x="7188528" y="4089815"/>
            <a:ext cx="1033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Gate Gen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3295BFB7-AF1F-494A-A733-00212C7CFA20}"/>
              </a:ext>
            </a:extLst>
          </p:cNvPr>
          <p:cNvSpPr txBox="1"/>
          <p:nvPr/>
        </p:nvSpPr>
        <p:spPr>
          <a:xfrm>
            <a:off x="7268930" y="3689038"/>
            <a:ext cx="49333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in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C68530BB-6841-472D-8B8A-9835D895F65A}"/>
              </a:ext>
            </a:extLst>
          </p:cNvPr>
          <p:cNvSpPr txBox="1"/>
          <p:nvPr/>
        </p:nvSpPr>
        <p:spPr>
          <a:xfrm>
            <a:off x="7659904" y="3689037"/>
            <a:ext cx="49333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out</a:t>
            </a:r>
          </a:p>
        </p:txBody>
      </p:sp>
      <p:sp>
        <p:nvSpPr>
          <p:cNvPr id="197" name="직사각형 196">
            <a:extLst>
              <a:ext uri="{FF2B5EF4-FFF2-40B4-BE49-F238E27FC236}">
                <a16:creationId xmlns:a16="http://schemas.microsoft.com/office/drawing/2014/main" id="{764ACD44-B4DF-4C59-ABAA-ADC8868F32D2}"/>
              </a:ext>
            </a:extLst>
          </p:cNvPr>
          <p:cNvSpPr/>
          <p:nvPr/>
        </p:nvSpPr>
        <p:spPr>
          <a:xfrm>
            <a:off x="6598771" y="1419123"/>
            <a:ext cx="762001" cy="14586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199" name="표 198">
            <a:extLst>
              <a:ext uri="{FF2B5EF4-FFF2-40B4-BE49-F238E27FC236}">
                <a16:creationId xmlns:a16="http://schemas.microsoft.com/office/drawing/2014/main" id="{E9975A57-A49A-4233-A2A8-E570258663AF}"/>
              </a:ext>
            </a:extLst>
          </p:cNvPr>
          <p:cNvGraphicFramePr>
            <a:graphicFrameLocks noGrp="1"/>
          </p:cNvGraphicFramePr>
          <p:nvPr/>
        </p:nvGraphicFramePr>
        <p:xfrm>
          <a:off x="6597521" y="1419123"/>
          <a:ext cx="776331" cy="14643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6331">
                  <a:extLst>
                    <a:ext uri="{9D8B030D-6E8A-4147-A177-3AD203B41FA5}">
                      <a16:colId xmlns:a16="http://schemas.microsoft.com/office/drawing/2014/main" val="253319955"/>
                    </a:ext>
                  </a:extLst>
                </a:gridCol>
              </a:tblGrid>
              <a:tr h="3660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Ch0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4178232"/>
                  </a:ext>
                </a:extLst>
              </a:tr>
              <a:tr h="3660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Ch1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8872232"/>
                  </a:ext>
                </a:extLst>
              </a:tr>
              <a:tr h="3660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Ch2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0024542"/>
                  </a:ext>
                </a:extLst>
              </a:tr>
              <a:tr h="3660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Ch3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7061833"/>
                  </a:ext>
                </a:extLst>
              </a:tr>
            </a:tbl>
          </a:graphicData>
        </a:graphic>
      </p:graphicFrame>
      <p:sp>
        <p:nvSpPr>
          <p:cNvPr id="201" name="TextBox 200">
            <a:extLst>
              <a:ext uri="{FF2B5EF4-FFF2-40B4-BE49-F238E27FC236}">
                <a16:creationId xmlns:a16="http://schemas.microsoft.com/office/drawing/2014/main" id="{846A37E3-4809-46D0-8DE4-6199F29F799C}"/>
              </a:ext>
            </a:extLst>
          </p:cNvPr>
          <p:cNvSpPr txBox="1"/>
          <p:nvPr/>
        </p:nvSpPr>
        <p:spPr>
          <a:xfrm>
            <a:off x="6139020" y="816057"/>
            <a:ext cx="159006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FAST BUS TDC</a:t>
            </a:r>
          </a:p>
          <a:p>
            <a:pPr algn="ctr"/>
            <a:r>
              <a:rPr lang="en-US" altLang="ko-KR" dirty="0"/>
              <a:t>1875S</a:t>
            </a:r>
          </a:p>
        </p:txBody>
      </p:sp>
      <p:cxnSp>
        <p:nvCxnSpPr>
          <p:cNvPr id="215" name="직선 연결선 214">
            <a:extLst>
              <a:ext uri="{FF2B5EF4-FFF2-40B4-BE49-F238E27FC236}">
                <a16:creationId xmlns:a16="http://schemas.microsoft.com/office/drawing/2014/main" id="{953CF27B-2A45-436F-8AF3-1706887DCA87}"/>
              </a:ext>
            </a:extLst>
          </p:cNvPr>
          <p:cNvCxnSpPr>
            <a:cxnSpLocks/>
          </p:cNvCxnSpPr>
          <p:nvPr/>
        </p:nvCxnSpPr>
        <p:spPr>
          <a:xfrm>
            <a:off x="8081512" y="3736717"/>
            <a:ext cx="7272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>
            <a:extLst>
              <a:ext uri="{FF2B5EF4-FFF2-40B4-BE49-F238E27FC236}">
                <a16:creationId xmlns:a16="http://schemas.microsoft.com/office/drawing/2014/main" id="{8FFD1365-CFE7-4A38-9909-8FE9CB47C4A4}"/>
              </a:ext>
            </a:extLst>
          </p:cNvPr>
          <p:cNvCxnSpPr>
            <a:cxnSpLocks/>
          </p:cNvCxnSpPr>
          <p:nvPr/>
        </p:nvCxnSpPr>
        <p:spPr>
          <a:xfrm>
            <a:off x="8808720" y="2000195"/>
            <a:ext cx="0" cy="37991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직사각형 233">
            <a:extLst>
              <a:ext uri="{FF2B5EF4-FFF2-40B4-BE49-F238E27FC236}">
                <a16:creationId xmlns:a16="http://schemas.microsoft.com/office/drawing/2014/main" id="{6964197E-6397-41A7-8633-BF4A8E81FB41}"/>
              </a:ext>
            </a:extLst>
          </p:cNvPr>
          <p:cNvSpPr/>
          <p:nvPr/>
        </p:nvSpPr>
        <p:spPr>
          <a:xfrm>
            <a:off x="7221355" y="4783097"/>
            <a:ext cx="762001" cy="14586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235" name="표 234">
            <a:extLst>
              <a:ext uri="{FF2B5EF4-FFF2-40B4-BE49-F238E27FC236}">
                <a16:creationId xmlns:a16="http://schemas.microsoft.com/office/drawing/2014/main" id="{24FB34AA-0750-42DA-B19C-4DEDC714D437}"/>
              </a:ext>
            </a:extLst>
          </p:cNvPr>
          <p:cNvGraphicFramePr>
            <a:graphicFrameLocks noGrp="1"/>
          </p:cNvGraphicFramePr>
          <p:nvPr/>
        </p:nvGraphicFramePr>
        <p:xfrm>
          <a:off x="7220105" y="4783097"/>
          <a:ext cx="776331" cy="14643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6331">
                  <a:extLst>
                    <a:ext uri="{9D8B030D-6E8A-4147-A177-3AD203B41FA5}">
                      <a16:colId xmlns:a16="http://schemas.microsoft.com/office/drawing/2014/main" val="253319955"/>
                    </a:ext>
                  </a:extLst>
                </a:gridCol>
              </a:tblGrid>
              <a:tr h="3660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Ch0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4178232"/>
                  </a:ext>
                </a:extLst>
              </a:tr>
              <a:tr h="3660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Ch1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8872232"/>
                  </a:ext>
                </a:extLst>
              </a:tr>
              <a:tr h="3660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Ch2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0024542"/>
                  </a:ext>
                </a:extLst>
              </a:tr>
              <a:tr h="3660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Ch3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7061833"/>
                  </a:ext>
                </a:extLst>
              </a:tr>
            </a:tbl>
          </a:graphicData>
        </a:graphic>
      </p:graphicFrame>
      <p:sp>
        <p:nvSpPr>
          <p:cNvPr id="236" name="TextBox 235">
            <a:extLst>
              <a:ext uri="{FF2B5EF4-FFF2-40B4-BE49-F238E27FC236}">
                <a16:creationId xmlns:a16="http://schemas.microsoft.com/office/drawing/2014/main" id="{209F9322-42D5-409D-A98A-895FC46A1E03}"/>
              </a:ext>
            </a:extLst>
          </p:cNvPr>
          <p:cNvSpPr txBox="1"/>
          <p:nvPr/>
        </p:nvSpPr>
        <p:spPr>
          <a:xfrm>
            <a:off x="6808973" y="6210132"/>
            <a:ext cx="159006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FERA 4300B</a:t>
            </a:r>
          </a:p>
        </p:txBody>
      </p:sp>
      <p:cxnSp>
        <p:nvCxnSpPr>
          <p:cNvPr id="241" name="직선 화살표 연결선 240">
            <a:extLst>
              <a:ext uri="{FF2B5EF4-FFF2-40B4-BE49-F238E27FC236}">
                <a16:creationId xmlns:a16="http://schemas.microsoft.com/office/drawing/2014/main" id="{2AFC8F9F-4CD8-4738-AB00-092E5BE3EFD5}"/>
              </a:ext>
            </a:extLst>
          </p:cNvPr>
          <p:cNvCxnSpPr>
            <a:cxnSpLocks/>
          </p:cNvCxnSpPr>
          <p:nvPr/>
        </p:nvCxnSpPr>
        <p:spPr>
          <a:xfrm flipH="1">
            <a:off x="7360772" y="2000195"/>
            <a:ext cx="14479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직선 화살표 연결선 243">
            <a:extLst>
              <a:ext uri="{FF2B5EF4-FFF2-40B4-BE49-F238E27FC236}">
                <a16:creationId xmlns:a16="http://schemas.microsoft.com/office/drawing/2014/main" id="{C900CEAB-C942-4989-822F-ADE7316EC447}"/>
              </a:ext>
            </a:extLst>
          </p:cNvPr>
          <p:cNvCxnSpPr>
            <a:cxnSpLocks/>
          </p:cNvCxnSpPr>
          <p:nvPr/>
        </p:nvCxnSpPr>
        <p:spPr>
          <a:xfrm flipH="1">
            <a:off x="7983356" y="5799376"/>
            <a:ext cx="82536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A2201677-E35E-4503-9DEE-6D3A481EA6BA}"/>
              </a:ext>
            </a:extLst>
          </p:cNvPr>
          <p:cNvSpPr txBox="1"/>
          <p:nvPr/>
        </p:nvSpPr>
        <p:spPr>
          <a:xfrm>
            <a:off x="8048752" y="5428646"/>
            <a:ext cx="49333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gate</a:t>
            </a:r>
          </a:p>
        </p:txBody>
      </p:sp>
      <p:graphicFrame>
        <p:nvGraphicFramePr>
          <p:cNvPr id="63" name="표 62">
            <a:extLst>
              <a:ext uri="{FF2B5EF4-FFF2-40B4-BE49-F238E27FC236}">
                <a16:creationId xmlns:a16="http://schemas.microsoft.com/office/drawing/2014/main" id="{5F5D5269-7BF4-4382-8474-DB8607280BE5}"/>
              </a:ext>
            </a:extLst>
          </p:cNvPr>
          <p:cNvGraphicFramePr>
            <a:graphicFrameLocks noGrp="1"/>
          </p:cNvGraphicFramePr>
          <p:nvPr/>
        </p:nvGraphicFramePr>
        <p:xfrm>
          <a:off x="3686585" y="4745764"/>
          <a:ext cx="776331" cy="14643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6331">
                  <a:extLst>
                    <a:ext uri="{9D8B030D-6E8A-4147-A177-3AD203B41FA5}">
                      <a16:colId xmlns:a16="http://schemas.microsoft.com/office/drawing/2014/main" val="253319955"/>
                    </a:ext>
                  </a:extLst>
                </a:gridCol>
              </a:tblGrid>
              <a:tr h="366092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4178232"/>
                  </a:ext>
                </a:extLst>
              </a:tr>
              <a:tr h="366092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8872232"/>
                  </a:ext>
                </a:extLst>
              </a:tr>
              <a:tr h="366092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0024542"/>
                  </a:ext>
                </a:extLst>
              </a:tr>
              <a:tr h="3660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-</a:t>
                      </a:r>
                      <a:endParaRPr lang="ko-KR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7061833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43F9681-7AD6-456A-BDA5-2167952F3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B7EBB-5BD2-4501-A3E8-2F700CDFCDD8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4441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333BB8-5361-4CD0-8FA4-CB1170375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0E9C682-9036-4033-A51B-13275EFA1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21AD-70CD-434A-B8FD-35E63DF3F01F}" type="datetime1">
              <a:rPr lang="ko-KR" altLang="en-US" smtClean="0"/>
              <a:t>2020-07-04</a:t>
            </a:fld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5C49041-6AC6-43FB-BEC9-A9AD9C2EF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34293C80-5A45-42E9-811D-7E8FA6882FCD}" type="slidenum">
              <a:rPr lang="ko-KR" altLang="en-US" smtClean="0"/>
              <a:pPr/>
              <a:t>24</a:t>
            </a:fld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44739C1-5637-4D36-957F-FFD9F643E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657" y="1228725"/>
            <a:ext cx="625792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09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02B04E0-20B8-4162-9224-5861C199B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7148" y="6403987"/>
            <a:ext cx="2057400" cy="365125"/>
          </a:xfrm>
        </p:spPr>
        <p:txBody>
          <a:bodyPr/>
          <a:lstStyle/>
          <a:p>
            <a:fld id="{0C0B7EBB-5BD2-4501-A3E8-2F700CDFCDD8}" type="slidenum">
              <a:rPr lang="ko-KR" altLang="en-US" smtClean="0"/>
              <a:t>25</a:t>
            </a:fld>
            <a:endParaRPr lang="ko-KR" altLang="en-US" dirty="0"/>
          </a:p>
        </p:txBody>
      </p:sp>
      <p:sp>
        <p:nvSpPr>
          <p:cNvPr id="17" name="제목 5">
            <a:extLst>
              <a:ext uri="{FF2B5EF4-FFF2-40B4-BE49-F238E27FC236}">
                <a16:creationId xmlns:a16="http://schemas.microsoft.com/office/drawing/2014/main" id="{A16BE732-3101-4DA0-BE8B-156C05691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32" y="192362"/>
            <a:ext cx="7886700" cy="661332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/>
              <a:t>Background</a:t>
            </a:r>
            <a:r>
              <a:rPr lang="ko-KR" altLang="en-US" dirty="0"/>
              <a:t> </a:t>
            </a:r>
            <a:r>
              <a:rPr lang="en-US" altLang="ko-KR" dirty="0"/>
              <a:t>suppression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FAD6525-BD65-47D0-A9C2-85E47786C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0349"/>
            <a:ext cx="4264822" cy="42418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B669BDF-CB05-40B5-BB19-CFCAFBACE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373" y="853694"/>
            <a:ext cx="4412952" cy="43951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8356A1-5CAC-48EF-9B94-C9D620950978}"/>
                  </a:ext>
                </a:extLst>
              </p:cNvPr>
              <p:cNvSpPr txBox="1"/>
              <p:nvPr/>
            </p:nvSpPr>
            <p:spPr>
              <a:xfrm>
                <a:off x="429671" y="4884759"/>
                <a:ext cx="8457654" cy="1911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ko-KR" dirty="0"/>
              </a:p>
              <a:p>
                <a:pPr marL="285750" indent="-285750">
                  <a:buFontTx/>
                  <a:buChar char="-"/>
                </a:pPr>
                <a:r>
                  <a:rPr lang="en-US" altLang="ko-KR" dirty="0"/>
                  <a:t>Z axis : (intensity)/(monitor intensity)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altLang="ko-KR" dirty="0"/>
                  <a:t>To suppress background in ESR measurement -&gt; calculate scale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ko-K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𝐸𝑆𝑅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ko-KR">
                              <a:latin typeface="Cambria Math" panose="02040503050406030204" pitchFamily="18" charset="0"/>
                            </a:rPr>
                            <m:t>reflect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ko-KR">
                              <a:latin typeface="Cambria Math" panose="02040503050406030204" pitchFamily="18" charset="0"/>
                            </a:rPr>
                            <m:t>fluor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ko-KR">
                              <a:latin typeface="Cambria Math" panose="02040503050406030204" pitchFamily="18" charset="0"/>
                            </a:rPr>
                            <m:t>backround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ko-K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ko-KR">
                              <a:latin typeface="Cambria Math" panose="02040503050406030204" pitchFamily="18" charset="0"/>
                            </a:rPr>
                            <m:t>background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ko-KR">
                              <a:latin typeface="Cambria Math" panose="02040503050406030204" pitchFamily="18" charset="0"/>
                            </a:rPr>
                            <m:t>backround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ko-K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sup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ESR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background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8356A1-5CAC-48EF-9B94-C9D620950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71" y="4884759"/>
                <a:ext cx="8457654" cy="1911421"/>
              </a:xfrm>
              <a:prstGeom prst="rect">
                <a:avLst/>
              </a:prstGeom>
              <a:blipFill>
                <a:blip r:embed="rId4"/>
                <a:stretch>
                  <a:fillRect l="-720" b="-22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9017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02B04E0-20B8-4162-9224-5861C199B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7148" y="6403987"/>
            <a:ext cx="2057400" cy="365125"/>
          </a:xfrm>
        </p:spPr>
        <p:txBody>
          <a:bodyPr/>
          <a:lstStyle/>
          <a:p>
            <a:fld id="{0C0B7EBB-5BD2-4501-A3E8-2F700CDFCDD8}" type="slidenum">
              <a:rPr lang="ko-KR" altLang="en-US" smtClean="0"/>
              <a:t>26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EC69D8D-5B85-4D86-9E41-89C0EB878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922" y="855295"/>
            <a:ext cx="4293998" cy="442487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F0732E49-F202-4844-86FF-FC086A155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4" y="811922"/>
            <a:ext cx="4293998" cy="446824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41A7545-F6DD-4DCC-B57A-CB5DC04F0D89}"/>
              </a:ext>
            </a:extLst>
          </p:cNvPr>
          <p:cNvSpPr txBox="1"/>
          <p:nvPr/>
        </p:nvSpPr>
        <p:spPr>
          <a:xfrm>
            <a:off x="436180" y="5399747"/>
            <a:ext cx="8457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en-US" altLang="ko-KR" dirty="0"/>
              <a:t>Even after suppressing, data with excitation &lt; 250 nm are not good.</a:t>
            </a:r>
          </a:p>
          <a:p>
            <a:pPr marL="285750" indent="-285750">
              <a:buFontTx/>
              <a:buChar char="-"/>
            </a:pPr>
            <a:r>
              <a:rPr lang="en-US" altLang="ko-KR" dirty="0"/>
              <a:t>Within excitation &lt; 300 nm, we have to also separate 2 </a:t>
            </a:r>
            <a:r>
              <a:rPr lang="en-US" altLang="ko-KR" dirty="0" err="1"/>
              <a:t>lamda</a:t>
            </a:r>
            <a:r>
              <a:rPr lang="en-US" altLang="ko-KR" dirty="0"/>
              <a:t> peak.</a:t>
            </a:r>
          </a:p>
        </p:txBody>
      </p:sp>
      <p:sp>
        <p:nvSpPr>
          <p:cNvPr id="19" name="제목 5">
            <a:extLst>
              <a:ext uri="{FF2B5EF4-FFF2-40B4-BE49-F238E27FC236}">
                <a16:creationId xmlns:a16="http://schemas.microsoft.com/office/drawing/2014/main" id="{69C144CE-6FD2-45E3-8DA3-1B68D3868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32" y="192362"/>
            <a:ext cx="7886700" cy="661332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/>
              <a:t>Result</a:t>
            </a:r>
            <a:endParaRPr lang="ko-KR" altLang="en-US" dirty="0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7C59F36A-8123-4563-9F89-31B9CCBAE3BA}"/>
              </a:ext>
            </a:extLst>
          </p:cNvPr>
          <p:cNvCxnSpPr/>
          <p:nvPr/>
        </p:nvCxnSpPr>
        <p:spPr>
          <a:xfrm flipH="1">
            <a:off x="1414732" y="2631057"/>
            <a:ext cx="353683" cy="439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15B41AC-BF52-4F1A-A824-3011B499E96F}"/>
              </a:ext>
            </a:extLst>
          </p:cNvPr>
          <p:cNvSpPr txBox="1"/>
          <p:nvPr/>
        </p:nvSpPr>
        <p:spPr>
          <a:xfrm>
            <a:off x="1414732" y="2261725"/>
            <a:ext cx="1291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1"/>
                </a:solidFill>
              </a:rPr>
              <a:t>reflection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685CECAE-5194-40BB-A347-8F6068B4F78A}"/>
              </a:ext>
            </a:extLst>
          </p:cNvPr>
          <p:cNvCxnSpPr/>
          <p:nvPr/>
        </p:nvCxnSpPr>
        <p:spPr>
          <a:xfrm flipH="1">
            <a:off x="2623508" y="2446391"/>
            <a:ext cx="353683" cy="439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069DAB4-401F-4E7E-80B2-FA5B726A6E3F}"/>
              </a:ext>
            </a:extLst>
          </p:cNvPr>
          <p:cNvSpPr txBox="1"/>
          <p:nvPr/>
        </p:nvSpPr>
        <p:spPr>
          <a:xfrm>
            <a:off x="2623508" y="2077059"/>
            <a:ext cx="1424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1"/>
                </a:solidFill>
              </a:rPr>
              <a:t>fluorescence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33CF03-8564-49F1-A9AB-860C25967AC8}"/>
              </a:ext>
            </a:extLst>
          </p:cNvPr>
          <p:cNvSpPr txBox="1"/>
          <p:nvPr/>
        </p:nvSpPr>
        <p:spPr>
          <a:xfrm>
            <a:off x="3202944" y="2429670"/>
            <a:ext cx="157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1"/>
                </a:solidFill>
              </a:rPr>
              <a:t>2 </a:t>
            </a:r>
            <a:r>
              <a:rPr lang="en-US" altLang="ko-KR" dirty="0" err="1">
                <a:solidFill>
                  <a:schemeClr val="accent1"/>
                </a:solidFill>
              </a:rPr>
              <a:t>Lamda</a:t>
            </a:r>
            <a:r>
              <a:rPr lang="en-US" altLang="ko-KR" dirty="0">
                <a:solidFill>
                  <a:schemeClr val="accent1"/>
                </a:solidFill>
              </a:rPr>
              <a:t> peak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2EF5274D-E557-436E-9F4D-C92B03066E4B}"/>
              </a:ext>
            </a:extLst>
          </p:cNvPr>
          <p:cNvCxnSpPr/>
          <p:nvPr/>
        </p:nvCxnSpPr>
        <p:spPr>
          <a:xfrm flipH="1">
            <a:off x="3384889" y="2750634"/>
            <a:ext cx="353683" cy="439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6BF5B42-5044-4B61-A135-EED05BA0EA4F}"/>
              </a:ext>
            </a:extLst>
          </p:cNvPr>
          <p:cNvSpPr txBox="1"/>
          <p:nvPr/>
        </p:nvSpPr>
        <p:spPr>
          <a:xfrm>
            <a:off x="6458434" y="2517006"/>
            <a:ext cx="157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1"/>
                </a:solidFill>
              </a:rPr>
              <a:t>2 </a:t>
            </a:r>
            <a:r>
              <a:rPr lang="en-US" altLang="ko-KR" dirty="0" err="1">
                <a:solidFill>
                  <a:schemeClr val="accent1"/>
                </a:solidFill>
              </a:rPr>
              <a:t>Lamda</a:t>
            </a:r>
            <a:r>
              <a:rPr lang="en-US" altLang="ko-KR" dirty="0">
                <a:solidFill>
                  <a:schemeClr val="accent1"/>
                </a:solidFill>
              </a:rPr>
              <a:t> peak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2491BB4E-794A-40A2-91E0-5865B88E99FC}"/>
              </a:ext>
            </a:extLst>
          </p:cNvPr>
          <p:cNvCxnSpPr>
            <a:cxnSpLocks/>
          </p:cNvCxnSpPr>
          <p:nvPr/>
        </p:nvCxnSpPr>
        <p:spPr>
          <a:xfrm>
            <a:off x="6994063" y="2837970"/>
            <a:ext cx="1175840" cy="685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377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3">
            <a:extLst>
              <a:ext uri="{FF2B5EF4-FFF2-40B4-BE49-F238E27FC236}">
                <a16:creationId xmlns:a16="http://schemas.microsoft.com/office/drawing/2014/main" id="{E4A931C1-93B9-4881-AE0F-3FA62987426F}"/>
              </a:ext>
            </a:extLst>
          </p:cNvPr>
          <p:cNvSpPr txBox="1">
            <a:spLocks/>
          </p:cNvSpPr>
          <p:nvPr/>
        </p:nvSpPr>
        <p:spPr>
          <a:xfrm>
            <a:off x="0" y="-29012"/>
            <a:ext cx="8097625" cy="823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LEPS2</a:t>
            </a:r>
            <a:r>
              <a:rPr lang="ko-KR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r>
              <a:rPr lang="ko-KR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ko-KR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SPring8</a:t>
            </a:r>
            <a:endParaRPr lang="ko-KR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날짜 개체 틀 9">
            <a:extLst>
              <a:ext uri="{FF2B5EF4-FFF2-40B4-BE49-F238E27FC236}">
                <a16:creationId xmlns:a16="http://schemas.microsoft.com/office/drawing/2014/main" id="{4D15751C-98CD-4FB8-AA3F-97B9DBB93C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E14219A4-0274-44FF-8C48-FA52A88838FA}" type="datetime1">
              <a:rPr lang="ko-KR" altLang="en-US" smtClean="0"/>
              <a:t>2020-07-04</a:t>
            </a:fld>
            <a:endParaRPr lang="ko-KR" altLang="en-US" dirty="0"/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4E044A30-AF3C-44A5-AF63-C068C32F6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89989"/>
            <a:ext cx="2057400" cy="365125"/>
          </a:xfrm>
        </p:spPr>
        <p:txBody>
          <a:bodyPr/>
          <a:lstStyle/>
          <a:p>
            <a:r>
              <a:rPr lang="en-US" altLang="ko-KR" dirty="0"/>
              <a:t>Slide </a:t>
            </a:r>
            <a:fld id="{34293C80-5A45-42E9-811D-7E8FA6882FCD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2CBB1D8-378C-4816-BC2E-B6A3E38B9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9" y="794684"/>
            <a:ext cx="4160421" cy="2361471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C19A122C-1715-414C-AEC9-11D3EFEAF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7737" y="1060903"/>
            <a:ext cx="4966263" cy="4514295"/>
          </a:xfrm>
          <a:prstGeom prst="rect">
            <a:avLst/>
          </a:prstGeom>
        </p:spPr>
      </p:pic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96FB4C10-1109-4D90-B599-6BC06AE0C09F}"/>
              </a:ext>
            </a:extLst>
          </p:cNvPr>
          <p:cNvCxnSpPr>
            <a:cxnSpLocks/>
          </p:cNvCxnSpPr>
          <p:nvPr/>
        </p:nvCxnSpPr>
        <p:spPr>
          <a:xfrm flipV="1">
            <a:off x="4442213" y="3352916"/>
            <a:ext cx="1700981" cy="9687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A61243-700D-43FD-AB91-80FAC7688C3B}"/>
                  </a:ext>
                </a:extLst>
              </p:cNvPr>
              <p:cNvSpPr txBox="1"/>
              <p:nvPr/>
            </p:nvSpPr>
            <p:spPr>
              <a:xfrm>
                <a:off x="4198992" y="3837276"/>
                <a:ext cx="442343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𝜸</m:t>
                      </m:r>
                    </m:oMath>
                  </m:oMathPara>
                </a14:m>
                <a:endParaRPr lang="en-US" altLang="ko-K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A61243-700D-43FD-AB91-80FAC7688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992" y="3837276"/>
                <a:ext cx="442343" cy="400110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BF215DE1-5ADE-4718-AAB1-ADF0570C6A88}"/>
              </a:ext>
            </a:extLst>
          </p:cNvPr>
          <p:cNvSpPr txBox="1"/>
          <p:nvPr/>
        </p:nvSpPr>
        <p:spPr>
          <a:xfrm>
            <a:off x="5501636" y="2455946"/>
            <a:ext cx="907159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/>
              <a:t>TPC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060C0C-657A-4AE9-8AA1-0AF438D29D63}"/>
              </a:ext>
            </a:extLst>
          </p:cNvPr>
          <p:cNvSpPr txBox="1"/>
          <p:nvPr/>
        </p:nvSpPr>
        <p:spPr>
          <a:xfrm>
            <a:off x="8097625" y="4900467"/>
            <a:ext cx="907159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/>
              <a:t>Barrel gamma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2AC911-9F18-49AE-82F1-1E60D41B2F0D}"/>
              </a:ext>
            </a:extLst>
          </p:cNvPr>
          <p:cNvSpPr txBox="1"/>
          <p:nvPr/>
        </p:nvSpPr>
        <p:spPr>
          <a:xfrm>
            <a:off x="4410795" y="5195096"/>
            <a:ext cx="907159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/>
              <a:t>BRPC</a:t>
            </a:r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69E4AC91-8BC7-4D74-9FBC-FD6D113913BF}"/>
              </a:ext>
            </a:extLst>
          </p:cNvPr>
          <p:cNvCxnSpPr/>
          <p:nvPr/>
        </p:nvCxnSpPr>
        <p:spPr>
          <a:xfrm flipV="1">
            <a:off x="4864374" y="4533418"/>
            <a:ext cx="507658" cy="66167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2227C08-9691-4164-9976-906D311230F7}"/>
              </a:ext>
            </a:extLst>
          </p:cNvPr>
          <p:cNvSpPr txBox="1"/>
          <p:nvPr/>
        </p:nvSpPr>
        <p:spPr>
          <a:xfrm>
            <a:off x="7661720" y="1324472"/>
            <a:ext cx="907159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/>
              <a:t>DC</a:t>
            </a:r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9B792435-39B6-46D3-A42C-463E97A72D9F}"/>
              </a:ext>
            </a:extLst>
          </p:cNvPr>
          <p:cNvCxnSpPr>
            <a:cxnSpLocks/>
          </p:cNvCxnSpPr>
          <p:nvPr/>
        </p:nvCxnSpPr>
        <p:spPr>
          <a:xfrm flipH="1">
            <a:off x="7531510" y="1632249"/>
            <a:ext cx="566115" cy="580756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C1D90CB7-D559-4C25-A9D9-8366BFC5E2C3}"/>
              </a:ext>
            </a:extLst>
          </p:cNvPr>
          <p:cNvCxnSpPr>
            <a:cxnSpLocks/>
          </p:cNvCxnSpPr>
          <p:nvPr/>
        </p:nvCxnSpPr>
        <p:spPr>
          <a:xfrm flipH="1">
            <a:off x="7934632" y="1629363"/>
            <a:ext cx="162993" cy="88376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CFDC7374-3256-40E2-AD53-1A185988AE3A}"/>
              </a:ext>
            </a:extLst>
          </p:cNvPr>
          <p:cNvCxnSpPr>
            <a:cxnSpLocks/>
          </p:cNvCxnSpPr>
          <p:nvPr/>
        </p:nvCxnSpPr>
        <p:spPr>
          <a:xfrm>
            <a:off x="8115299" y="1654632"/>
            <a:ext cx="216161" cy="801314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6AECCD08-13A8-4338-A3FB-71A9D0367EDE}"/>
              </a:ext>
            </a:extLst>
          </p:cNvPr>
          <p:cNvCxnSpPr>
            <a:cxnSpLocks/>
          </p:cNvCxnSpPr>
          <p:nvPr/>
        </p:nvCxnSpPr>
        <p:spPr>
          <a:xfrm>
            <a:off x="8152512" y="1615303"/>
            <a:ext cx="689279" cy="597702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E7F9062C-4E34-4B23-AA41-DE95FCDDD2AB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8288495" y="4295975"/>
            <a:ext cx="262710" cy="604492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8968DC6-D1AA-4D2D-9651-8AAA2A467D12}"/>
              </a:ext>
            </a:extLst>
          </p:cNvPr>
          <p:cNvSpPr txBox="1"/>
          <p:nvPr/>
        </p:nvSpPr>
        <p:spPr>
          <a:xfrm>
            <a:off x="5795396" y="4103494"/>
            <a:ext cx="1083965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/>
              <a:t>Target in SC</a:t>
            </a:r>
          </a:p>
        </p:txBody>
      </p: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BB41C1A9-2598-47BB-8EF6-746A72F6E4F7}"/>
              </a:ext>
            </a:extLst>
          </p:cNvPr>
          <p:cNvCxnSpPr>
            <a:cxnSpLocks/>
            <a:stCxn id="45" idx="0"/>
          </p:cNvCxnSpPr>
          <p:nvPr/>
        </p:nvCxnSpPr>
        <p:spPr>
          <a:xfrm flipV="1">
            <a:off x="6337379" y="3318050"/>
            <a:ext cx="168015" cy="785444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8B5F9E2C-6C01-427D-B64E-A680C4B0C2D1}"/>
              </a:ext>
            </a:extLst>
          </p:cNvPr>
          <p:cNvSpPr txBox="1"/>
          <p:nvPr/>
        </p:nvSpPr>
        <p:spPr>
          <a:xfrm>
            <a:off x="7789477" y="3132411"/>
            <a:ext cx="1083965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/>
              <a:t>AC1</a:t>
            </a:r>
          </a:p>
        </p:txBody>
      </p:sp>
      <p:cxnSp>
        <p:nvCxnSpPr>
          <p:cNvPr id="57" name="직선 화살표 연결선 56">
            <a:extLst>
              <a:ext uri="{FF2B5EF4-FFF2-40B4-BE49-F238E27FC236}">
                <a16:creationId xmlns:a16="http://schemas.microsoft.com/office/drawing/2014/main" id="{353F7C4D-B7E2-4F04-AA2E-517CD21DEBEE}"/>
              </a:ext>
            </a:extLst>
          </p:cNvPr>
          <p:cNvCxnSpPr>
            <a:cxnSpLocks/>
          </p:cNvCxnSpPr>
          <p:nvPr/>
        </p:nvCxnSpPr>
        <p:spPr>
          <a:xfrm flipH="1">
            <a:off x="7234416" y="3422373"/>
            <a:ext cx="533068" cy="350382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표 5">
                <a:extLst>
                  <a:ext uri="{FF2B5EF4-FFF2-40B4-BE49-F238E27FC236}">
                    <a16:creationId xmlns:a16="http://schemas.microsoft.com/office/drawing/2014/main" id="{ABE3DE23-CA6A-4622-8359-7EEA13DBF36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345191693"/>
                  </p:ext>
                </p:extLst>
              </p:nvPr>
            </p:nvGraphicFramePr>
            <p:xfrm>
              <a:off x="35211" y="3772755"/>
              <a:ext cx="4160869" cy="2284317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549749">
                      <a:extLst>
                        <a:ext uri="{9D8B030D-6E8A-4147-A177-3AD203B41FA5}">
                          <a16:colId xmlns:a16="http://schemas.microsoft.com/office/drawing/2014/main" val="3000379559"/>
                        </a:ext>
                      </a:extLst>
                    </a:gridCol>
                    <a:gridCol w="2611120">
                      <a:extLst>
                        <a:ext uri="{9D8B030D-6E8A-4147-A177-3AD203B41FA5}">
                          <a16:colId xmlns:a16="http://schemas.microsoft.com/office/drawing/2014/main" val="1836513401"/>
                        </a:ext>
                      </a:extLst>
                    </a:gridCol>
                  </a:tblGrid>
                  <a:tr h="725180">
                    <a:tc>
                      <a:txBody>
                        <a:bodyPr/>
                        <a:lstStyle/>
                        <a:p>
                          <a:pPr algn="ctr" font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8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8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ko-KR" altLang="en-US" sz="18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ko-KR" sz="1800" b="0" i="1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152400" marR="152400" marT="114300" marB="1143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u="none" strike="noStrike" dirty="0">
                              <a:effectLst/>
                            </a:rPr>
                            <a:t>1.3 - 2.4 GeV (355 nm</a:t>
                          </a:r>
                          <a:r>
                            <a:rPr lang="en-US" altLang="ko-KR" sz="1800" u="none" strike="noStrike" dirty="0">
                              <a:effectLst/>
                            </a:rPr>
                            <a:t>)</a:t>
                          </a:r>
                        </a:p>
                        <a:p>
                          <a:pPr algn="ctr" font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u="none" strike="noStrike" dirty="0">
                              <a:effectLst/>
                            </a:rPr>
                            <a:t>1.3 - 2.9 GeV </a:t>
                          </a:r>
                          <a:r>
                            <a:rPr lang="en-US" altLang="ko-KR" sz="1800" u="none" strike="noStrike" dirty="0">
                              <a:effectLst/>
                            </a:rPr>
                            <a:t>(</a:t>
                          </a:r>
                          <a:r>
                            <a:rPr lang="en-US" sz="1800" u="none" strike="noStrike" dirty="0">
                              <a:effectLst/>
                            </a:rPr>
                            <a:t>266 n</a:t>
                          </a:r>
                          <a:r>
                            <a:rPr lang="en-US" altLang="ko-KR" sz="1800" u="none" strike="noStrike" dirty="0">
                              <a:effectLst/>
                            </a:rPr>
                            <a:t>m)</a:t>
                          </a:r>
                          <a:endParaRPr lang="en-US" altLang="ko-KR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07684408"/>
                      </a:ext>
                    </a:extLst>
                  </a:tr>
                  <a:tr h="616403">
                    <a:tc>
                      <a:txBody>
                        <a:bodyPr/>
                        <a:lstStyle/>
                        <a:p>
                          <a:pPr algn="ctr" font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800" u="none" strike="noStrike" dirty="0">
                              <a:effectLst/>
                            </a:rPr>
                            <a:t>Target</a:t>
                          </a:r>
                          <a:endParaRPr lang="en-US" sz="1800" u="none" strike="noStrike" dirty="0">
                            <a:effectLst/>
                          </a:endParaRPr>
                        </a:p>
                      </a:txBody>
                      <a:tcPr marL="152400" marR="152400" marT="114300" marB="1143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800" u="none" strike="noStrike" dirty="0">
                              <a:effectLst/>
                            </a:rPr>
                            <a:t>LH2</a:t>
                          </a:r>
                          <a:endParaRPr lang="en-US" altLang="ko-KR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40741862"/>
                      </a:ext>
                    </a:extLst>
                  </a:tr>
                  <a:tr h="942734">
                    <a:tc>
                      <a:txBody>
                        <a:bodyPr/>
                        <a:lstStyle/>
                        <a:p>
                          <a:pPr algn="ctr" font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u="none" strike="noStrike" dirty="0">
                              <a:effectLst/>
                            </a:rPr>
                            <a:t>Beam</a:t>
                          </a:r>
                        </a:p>
                        <a:p>
                          <a:pPr algn="ctr" font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u="none" strike="noStrike" dirty="0">
                              <a:effectLst/>
                            </a:rPr>
                            <a:t>Intensity</a:t>
                          </a:r>
                          <a:endParaRPr lang="en-US" altLang="ko-KR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152400" marR="152400" marT="114300" marB="1143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u="none" strike="noStrike" dirty="0">
                              <a:effectLst/>
                            </a:rPr>
                            <a:t>&lt; 2 x 10</a:t>
                          </a:r>
                          <a:r>
                            <a:rPr lang="en-US" sz="1800" u="none" strike="noStrike" baseline="30000" dirty="0">
                              <a:effectLst/>
                            </a:rPr>
                            <a:t>7</a:t>
                          </a:r>
                          <a:r>
                            <a:rPr lang="en-US" sz="1800" u="none" strike="noStrike" dirty="0">
                              <a:effectLst/>
                            </a:rPr>
                            <a:t> </a:t>
                          </a:r>
                          <a:r>
                            <a:rPr lang="en-US" altLang="ko-KR" sz="1800" u="none" strike="noStrike" dirty="0">
                              <a:effectLst/>
                            </a:rPr>
                            <a:t>cps</a:t>
                          </a:r>
                          <a:r>
                            <a:rPr lang="en-US" sz="1800" u="none" strike="noStrike" dirty="0">
                              <a:effectLst/>
                            </a:rPr>
                            <a:t> (355 nm)</a:t>
                          </a:r>
                          <a:endParaRPr lang="en-US" altLang="ko-KR" sz="1800" u="none" strike="noStrike" dirty="0">
                            <a:effectLst/>
                          </a:endParaRPr>
                        </a:p>
                        <a:p>
                          <a:pPr algn="ctr" font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u="none" strike="noStrike" dirty="0">
                              <a:effectLst/>
                            </a:rPr>
                            <a:t>&lt; 2 x 10</a:t>
                          </a:r>
                          <a:r>
                            <a:rPr lang="en-US" sz="1800" u="none" strike="noStrike" baseline="30000" dirty="0">
                              <a:effectLst/>
                            </a:rPr>
                            <a:t>6</a:t>
                          </a:r>
                          <a:r>
                            <a:rPr lang="en-US" sz="1800" u="none" strike="noStrike" dirty="0">
                              <a:effectLst/>
                            </a:rPr>
                            <a:t> </a:t>
                          </a:r>
                          <a:r>
                            <a:rPr lang="en-US" altLang="ko-KR" sz="1800" u="none" strike="noStrike" dirty="0">
                              <a:effectLst/>
                            </a:rPr>
                            <a:t>cps</a:t>
                          </a:r>
                          <a:r>
                            <a:rPr lang="en-US" sz="1800" u="none" strike="noStrike" dirty="0">
                              <a:effectLst/>
                            </a:rPr>
                            <a:t> (266 nm)</a:t>
                          </a:r>
                          <a:endParaRPr lang="en-US" altLang="ko-KR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445996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표 5">
                <a:extLst>
                  <a:ext uri="{FF2B5EF4-FFF2-40B4-BE49-F238E27FC236}">
                    <a16:creationId xmlns:a16="http://schemas.microsoft.com/office/drawing/2014/main" id="{ABE3DE23-CA6A-4622-8359-7EEA13DBF36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345191693"/>
                  </p:ext>
                </p:extLst>
              </p:nvPr>
            </p:nvGraphicFramePr>
            <p:xfrm>
              <a:off x="35211" y="3772755"/>
              <a:ext cx="4160869" cy="2284317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549749">
                      <a:extLst>
                        <a:ext uri="{9D8B030D-6E8A-4147-A177-3AD203B41FA5}">
                          <a16:colId xmlns:a16="http://schemas.microsoft.com/office/drawing/2014/main" val="3000379559"/>
                        </a:ext>
                      </a:extLst>
                    </a:gridCol>
                    <a:gridCol w="2611120">
                      <a:extLst>
                        <a:ext uri="{9D8B030D-6E8A-4147-A177-3AD203B41FA5}">
                          <a16:colId xmlns:a16="http://schemas.microsoft.com/office/drawing/2014/main" val="1836513401"/>
                        </a:ext>
                      </a:extLst>
                    </a:gridCol>
                  </a:tblGrid>
                  <a:tr h="72518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152400" marR="152400" marT="114300" marB="114300" anchor="ctr">
                        <a:blipFill>
                          <a:blip r:embed="rId6"/>
                          <a:stretch>
                            <a:fillRect l="-392" t="-840" r="-169020" b="-21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u="none" strike="noStrike" dirty="0">
                              <a:effectLst/>
                            </a:rPr>
                            <a:t>1.3 - 2.4 GeV (355 nm</a:t>
                          </a:r>
                          <a:r>
                            <a:rPr lang="en-US" altLang="ko-KR" sz="1800" u="none" strike="noStrike" dirty="0">
                              <a:effectLst/>
                            </a:rPr>
                            <a:t>)</a:t>
                          </a:r>
                        </a:p>
                        <a:p>
                          <a:pPr algn="ctr" font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u="none" strike="noStrike" dirty="0">
                              <a:effectLst/>
                            </a:rPr>
                            <a:t>1.3 - 2.9 GeV </a:t>
                          </a:r>
                          <a:r>
                            <a:rPr lang="en-US" altLang="ko-KR" sz="1800" u="none" strike="noStrike" dirty="0">
                              <a:effectLst/>
                            </a:rPr>
                            <a:t>(</a:t>
                          </a:r>
                          <a:r>
                            <a:rPr lang="en-US" sz="1800" u="none" strike="noStrike" dirty="0">
                              <a:effectLst/>
                            </a:rPr>
                            <a:t>266 n</a:t>
                          </a:r>
                          <a:r>
                            <a:rPr lang="en-US" altLang="ko-KR" sz="1800" u="none" strike="noStrike" dirty="0">
                              <a:effectLst/>
                            </a:rPr>
                            <a:t>m)</a:t>
                          </a:r>
                          <a:endParaRPr lang="en-US" altLang="ko-KR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07684408"/>
                      </a:ext>
                    </a:extLst>
                  </a:tr>
                  <a:tr h="616403">
                    <a:tc>
                      <a:txBody>
                        <a:bodyPr/>
                        <a:lstStyle/>
                        <a:p>
                          <a:pPr algn="ctr" font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800" u="none" strike="noStrike" dirty="0">
                              <a:effectLst/>
                            </a:rPr>
                            <a:t>Target</a:t>
                          </a:r>
                          <a:endParaRPr lang="en-US" sz="1800" u="none" strike="noStrike" dirty="0">
                            <a:effectLst/>
                          </a:endParaRPr>
                        </a:p>
                      </a:txBody>
                      <a:tcPr marL="152400" marR="152400" marT="114300" marB="1143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altLang="ko-KR" sz="1800" u="none" strike="noStrike" dirty="0">
                              <a:effectLst/>
                            </a:rPr>
                            <a:t>LH2</a:t>
                          </a:r>
                          <a:endParaRPr lang="en-US" altLang="ko-KR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40741862"/>
                      </a:ext>
                    </a:extLst>
                  </a:tr>
                  <a:tr h="942734">
                    <a:tc>
                      <a:txBody>
                        <a:bodyPr/>
                        <a:lstStyle/>
                        <a:p>
                          <a:pPr algn="ctr" font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u="none" strike="noStrike" dirty="0">
                              <a:effectLst/>
                            </a:rPr>
                            <a:t>Beam</a:t>
                          </a:r>
                        </a:p>
                        <a:p>
                          <a:pPr algn="ctr" font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u="none" strike="noStrike" dirty="0">
                              <a:effectLst/>
                            </a:rPr>
                            <a:t>Intensity</a:t>
                          </a:r>
                          <a:endParaRPr lang="en-US" altLang="ko-KR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L="152400" marR="152400" marT="114300" marB="114300" anchor="ctr"/>
                    </a:tc>
                    <a:tc>
                      <a:txBody>
                        <a:bodyPr/>
                        <a:lstStyle/>
                        <a:p>
                          <a:pPr algn="ctr" font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u="none" strike="noStrike" dirty="0">
                              <a:effectLst/>
                            </a:rPr>
                            <a:t>&lt; 2 x 10</a:t>
                          </a:r>
                          <a:r>
                            <a:rPr lang="en-US" sz="1800" u="none" strike="noStrike" baseline="30000" dirty="0">
                              <a:effectLst/>
                            </a:rPr>
                            <a:t>7</a:t>
                          </a:r>
                          <a:r>
                            <a:rPr lang="en-US" sz="1800" u="none" strike="noStrike" dirty="0">
                              <a:effectLst/>
                            </a:rPr>
                            <a:t> </a:t>
                          </a:r>
                          <a:r>
                            <a:rPr lang="en-US" altLang="ko-KR" sz="1800" u="none" strike="noStrike" dirty="0">
                              <a:effectLst/>
                            </a:rPr>
                            <a:t>cps</a:t>
                          </a:r>
                          <a:r>
                            <a:rPr lang="en-US" sz="1800" u="none" strike="noStrike" dirty="0">
                              <a:effectLst/>
                            </a:rPr>
                            <a:t> (355 nm)</a:t>
                          </a:r>
                          <a:endParaRPr lang="en-US" altLang="ko-KR" sz="1800" u="none" strike="noStrike" dirty="0">
                            <a:effectLst/>
                          </a:endParaRPr>
                        </a:p>
                        <a:p>
                          <a:pPr algn="ctr" font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u="none" strike="noStrike" dirty="0">
                              <a:effectLst/>
                            </a:rPr>
                            <a:t>&lt; 2 x 10</a:t>
                          </a:r>
                          <a:r>
                            <a:rPr lang="en-US" sz="1800" u="none" strike="noStrike" baseline="30000" dirty="0">
                              <a:effectLst/>
                            </a:rPr>
                            <a:t>6</a:t>
                          </a:r>
                          <a:r>
                            <a:rPr lang="en-US" sz="1800" u="none" strike="noStrike" dirty="0">
                              <a:effectLst/>
                            </a:rPr>
                            <a:t> </a:t>
                          </a:r>
                          <a:r>
                            <a:rPr lang="en-US" altLang="ko-KR" sz="1800" u="none" strike="noStrike" dirty="0">
                              <a:effectLst/>
                            </a:rPr>
                            <a:t>cps</a:t>
                          </a:r>
                          <a:r>
                            <a:rPr lang="en-US" sz="1800" u="none" strike="noStrike" dirty="0">
                              <a:effectLst/>
                            </a:rPr>
                            <a:t> (266 nm)</a:t>
                          </a:r>
                          <a:endParaRPr lang="en-US" altLang="ko-KR" sz="1800" b="0" i="0" u="none" strike="noStrike" dirty="0"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4459969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85590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D4A533EE-A677-4876-B3AB-E298D42F4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21" y="871015"/>
            <a:ext cx="4166675" cy="3552319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9DE6E442-256A-4BB6-9BD9-25EBF2BF5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335" y="807312"/>
            <a:ext cx="4374096" cy="38991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제목 3">
                <a:extLst>
                  <a:ext uri="{FF2B5EF4-FFF2-40B4-BE49-F238E27FC236}">
                    <a16:creationId xmlns:a16="http://schemas.microsoft.com/office/drawing/2014/main" id="{E4A931C1-93B9-4881-AE0F-3FA6298742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-29012"/>
                <a:ext cx="8097625" cy="82369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1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altLang="ko-KR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altLang="ko-KR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ko-KR" alt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ko-KR" alt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Separation for PID</a:t>
                </a:r>
                <a:endParaRPr lang="ko-KR" altLang="en-US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제목 3">
                <a:extLst>
                  <a:ext uri="{FF2B5EF4-FFF2-40B4-BE49-F238E27FC236}">
                    <a16:creationId xmlns:a16="http://schemas.microsoft.com/office/drawing/2014/main" id="{E4A931C1-93B9-4881-AE0F-3FA629874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29012"/>
                <a:ext cx="8097625" cy="823697"/>
              </a:xfrm>
              <a:prstGeom prst="rect">
                <a:avLst/>
              </a:prstGeom>
              <a:blipFill>
                <a:blip r:embed="rId5"/>
                <a:stretch>
                  <a:fillRect b="-592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내용 개체 틀 74">
                <a:extLst>
                  <a:ext uri="{FF2B5EF4-FFF2-40B4-BE49-F238E27FC236}">
                    <a16:creationId xmlns:a16="http://schemas.microsoft.com/office/drawing/2014/main" id="{6D80D5D5-6EB5-4D0C-8696-A219F4471B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0720" y="4786579"/>
                <a:ext cx="7834630" cy="1625594"/>
              </a:xfrm>
            </p:spPr>
            <p:txBody>
              <a:bodyPr/>
              <a:lstStyle/>
              <a:p>
                <a:r>
                  <a:rPr lang="en-US" altLang="ko-KR" dirty="0"/>
                  <a:t>Impossible to separate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ko-K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ko-KR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using TOF from BRPC(Barrel RPC)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&gt;1.0</m:t>
                    </m:r>
                  </m:oMath>
                </a14:m>
                <a:r>
                  <a:rPr lang="en-US" altLang="ko-KR" dirty="0"/>
                  <a:t> GeV/c</a:t>
                </a:r>
              </a:p>
              <a:p>
                <a:r>
                  <a:rPr lang="en-US" altLang="ko-KR" dirty="0"/>
                  <a:t>Aerogel Cherenkov Threshold counter(AC1) covers the particle incident at 40º ~ 50º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75" name="내용 개체 틀 74">
                <a:extLst>
                  <a:ext uri="{FF2B5EF4-FFF2-40B4-BE49-F238E27FC236}">
                    <a16:creationId xmlns:a16="http://schemas.microsoft.com/office/drawing/2014/main" id="{6D80D5D5-6EB5-4D0C-8696-A219F4471B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0720" y="4786579"/>
                <a:ext cx="7834630" cy="1625594"/>
              </a:xfrm>
              <a:blipFill>
                <a:blip r:embed="rId6"/>
                <a:stretch>
                  <a:fillRect l="-778" t="-22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날짜 개체 틀 9">
            <a:extLst>
              <a:ext uri="{FF2B5EF4-FFF2-40B4-BE49-F238E27FC236}">
                <a16:creationId xmlns:a16="http://schemas.microsoft.com/office/drawing/2014/main" id="{4D15751C-98CD-4FB8-AA3F-97B9DBB93C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14219A4-0274-44FF-8C48-FA52A88838FA}" type="datetime1">
              <a:rPr lang="ko-KR" altLang="en-US" smtClean="0"/>
              <a:t>2020-07-04</a:t>
            </a:fld>
            <a:endParaRPr lang="ko-KR" altLang="en-US" dirty="0"/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4E044A30-AF3C-44A5-AF63-C068C32F6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dirty="0"/>
              <a:t>Slide </a:t>
            </a:r>
            <a:fld id="{34293C80-5A45-42E9-811D-7E8FA6882FCD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C1E7ABF4-DF4E-4B6A-951B-AC75F4104C12}"/>
              </a:ext>
            </a:extLst>
          </p:cNvPr>
          <p:cNvCxnSpPr>
            <a:cxnSpLocks/>
          </p:cNvCxnSpPr>
          <p:nvPr/>
        </p:nvCxnSpPr>
        <p:spPr>
          <a:xfrm>
            <a:off x="4891298" y="4414233"/>
            <a:ext cx="118541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26B260-A0F5-469F-9B4D-5033EC8A6141}"/>
                  </a:ext>
                </a:extLst>
              </p:cNvPr>
              <p:cNvSpPr txBox="1"/>
              <p:nvPr/>
            </p:nvSpPr>
            <p:spPr>
              <a:xfrm>
                <a:off x="5262831" y="4014123"/>
                <a:ext cx="442343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𝜸</m:t>
                      </m:r>
                    </m:oMath>
                  </m:oMathPara>
                </a14:m>
                <a:endParaRPr lang="en-US" altLang="ko-K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26B260-A0F5-469F-9B4D-5033EC8A61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831" y="4014123"/>
                <a:ext cx="442343" cy="400110"/>
              </a:xfrm>
              <a:prstGeom prst="rect">
                <a:avLst/>
              </a:prstGeom>
              <a:blipFill>
                <a:blip r:embed="rId7"/>
                <a:stretch>
                  <a:fillRect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404360BE-0230-424F-AF03-1B5BC4950E54}"/>
              </a:ext>
            </a:extLst>
          </p:cNvPr>
          <p:cNvCxnSpPr>
            <a:cxnSpLocks/>
          </p:cNvCxnSpPr>
          <p:nvPr/>
        </p:nvCxnSpPr>
        <p:spPr>
          <a:xfrm flipV="1">
            <a:off x="6493895" y="2578201"/>
            <a:ext cx="2146326" cy="181909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B0DD9D94-E959-483A-8829-548247E23767}"/>
              </a:ext>
            </a:extLst>
          </p:cNvPr>
          <p:cNvCxnSpPr>
            <a:cxnSpLocks/>
          </p:cNvCxnSpPr>
          <p:nvPr/>
        </p:nvCxnSpPr>
        <p:spPr>
          <a:xfrm flipV="1">
            <a:off x="6516369" y="1263874"/>
            <a:ext cx="714945" cy="315946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8F12A00-8E76-4723-A1EF-1D7D04FF86C5}"/>
              </a:ext>
            </a:extLst>
          </p:cNvPr>
          <p:cNvSpPr txBox="1"/>
          <p:nvPr/>
        </p:nvSpPr>
        <p:spPr>
          <a:xfrm>
            <a:off x="5331599" y="1852702"/>
            <a:ext cx="191271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PID by TOF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282A8E2-B713-4161-8A03-DF823901199C}"/>
              </a:ext>
            </a:extLst>
          </p:cNvPr>
          <p:cNvSpPr txBox="1"/>
          <p:nvPr/>
        </p:nvSpPr>
        <p:spPr>
          <a:xfrm>
            <a:off x="6870936" y="3942976"/>
            <a:ext cx="227068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rgbClr val="FFFF00"/>
                </a:solidFill>
              </a:rPr>
              <a:t>PID by Cherenkov Det.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F71E555-6BCD-4043-8188-9D3622871902}"/>
                  </a:ext>
                </a:extLst>
              </p:cNvPr>
              <p:cNvSpPr txBox="1"/>
              <p:nvPr/>
            </p:nvSpPr>
            <p:spPr>
              <a:xfrm>
                <a:off x="1179490" y="2542057"/>
                <a:ext cx="3086635" cy="4296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altLang="ko-KR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𝑻𝑶𝑭</m:t>
                          </m:r>
                          <m:r>
                            <a:rPr lang="en-US" altLang="ko-KR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𝑩𝑹𝑷𝑪</m:t>
                          </m:r>
                          <m:r>
                            <a:rPr lang="en-US" altLang="ko-KR" sz="2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altLang="ko-KR" sz="20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𝟖𝟎</m:t>
                      </m:r>
                      <m:r>
                        <a:rPr lang="en-US" altLang="ko-KR" sz="20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ko-KR" sz="20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en-US" altLang="ko-KR" sz="20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20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𝒑𝒔</m:t>
                      </m:r>
                    </m:oMath>
                  </m:oMathPara>
                </a14:m>
                <a:endParaRPr lang="en-US" altLang="ko-KR" sz="20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F71E555-6BCD-4043-8188-9D3622871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490" y="2542057"/>
                <a:ext cx="3086635" cy="429669"/>
              </a:xfrm>
              <a:prstGeom prst="rect">
                <a:avLst/>
              </a:prstGeom>
              <a:blipFill>
                <a:blip r:embed="rId8"/>
                <a:stretch>
                  <a:fillRect b="-128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직선 화살표 연결선 50">
            <a:extLst>
              <a:ext uri="{FF2B5EF4-FFF2-40B4-BE49-F238E27FC236}">
                <a16:creationId xmlns:a16="http://schemas.microsoft.com/office/drawing/2014/main" id="{A49DC692-2A15-44CF-888E-46E6375BB4BD}"/>
              </a:ext>
            </a:extLst>
          </p:cNvPr>
          <p:cNvCxnSpPr>
            <a:cxnSpLocks/>
          </p:cNvCxnSpPr>
          <p:nvPr/>
        </p:nvCxnSpPr>
        <p:spPr>
          <a:xfrm flipV="1">
            <a:off x="6518050" y="1439666"/>
            <a:ext cx="2394026" cy="2947385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막힌 원호 59">
            <a:extLst>
              <a:ext uri="{FF2B5EF4-FFF2-40B4-BE49-F238E27FC236}">
                <a16:creationId xmlns:a16="http://schemas.microsoft.com/office/drawing/2014/main" id="{7F6A3738-5FBB-4D1A-BE0D-C1654CC765AE}"/>
              </a:ext>
            </a:extLst>
          </p:cNvPr>
          <p:cNvSpPr/>
          <p:nvPr/>
        </p:nvSpPr>
        <p:spPr>
          <a:xfrm>
            <a:off x="8215969" y="871015"/>
            <a:ext cx="1489726" cy="1489726"/>
          </a:xfrm>
          <a:prstGeom prst="blockArc">
            <a:avLst>
              <a:gd name="adj1" fmla="val 9084598"/>
              <a:gd name="adj2" fmla="val 10913035"/>
              <a:gd name="adj3" fmla="val 271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2" name="막힌 원호 61">
            <a:extLst>
              <a:ext uri="{FF2B5EF4-FFF2-40B4-BE49-F238E27FC236}">
                <a16:creationId xmlns:a16="http://schemas.microsoft.com/office/drawing/2014/main" id="{B5D04B2B-85AD-4A8D-8C39-754E0F4B2675}"/>
              </a:ext>
            </a:extLst>
          </p:cNvPr>
          <p:cNvSpPr/>
          <p:nvPr/>
        </p:nvSpPr>
        <p:spPr>
          <a:xfrm>
            <a:off x="8013449" y="1579767"/>
            <a:ext cx="1489726" cy="1489726"/>
          </a:xfrm>
          <a:prstGeom prst="blockArc">
            <a:avLst>
              <a:gd name="adj1" fmla="val 7789319"/>
              <a:gd name="adj2" fmla="val 9865569"/>
              <a:gd name="adj3" fmla="val 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4" name="막힌 원호 63">
            <a:extLst>
              <a:ext uri="{FF2B5EF4-FFF2-40B4-BE49-F238E27FC236}">
                <a16:creationId xmlns:a16="http://schemas.microsoft.com/office/drawing/2014/main" id="{426935B0-B6B1-4D0F-A235-46E9D72D9069}"/>
              </a:ext>
            </a:extLst>
          </p:cNvPr>
          <p:cNvSpPr/>
          <p:nvPr/>
        </p:nvSpPr>
        <p:spPr>
          <a:xfrm>
            <a:off x="8215969" y="1827025"/>
            <a:ext cx="1489726" cy="1489726"/>
          </a:xfrm>
          <a:prstGeom prst="blockArc">
            <a:avLst>
              <a:gd name="adj1" fmla="val 9392947"/>
              <a:gd name="adj2" fmla="val 10813863"/>
              <a:gd name="adj3" fmla="val 274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66" name="직선 연결선 65">
            <a:extLst>
              <a:ext uri="{FF2B5EF4-FFF2-40B4-BE49-F238E27FC236}">
                <a16:creationId xmlns:a16="http://schemas.microsoft.com/office/drawing/2014/main" id="{7A24837E-6EF7-490D-B90B-F9C841DD5A4D}"/>
              </a:ext>
            </a:extLst>
          </p:cNvPr>
          <p:cNvCxnSpPr/>
          <p:nvPr/>
        </p:nvCxnSpPr>
        <p:spPr>
          <a:xfrm>
            <a:off x="7579135" y="1579767"/>
            <a:ext cx="1061086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>
            <a:extLst>
              <a:ext uri="{FF2B5EF4-FFF2-40B4-BE49-F238E27FC236}">
                <a16:creationId xmlns:a16="http://schemas.microsoft.com/office/drawing/2014/main" id="{26944DD7-CC6D-4EA3-AA6B-238289A2D3F1}"/>
              </a:ext>
            </a:extLst>
          </p:cNvPr>
          <p:cNvCxnSpPr>
            <a:cxnSpLocks/>
          </p:cNvCxnSpPr>
          <p:nvPr/>
        </p:nvCxnSpPr>
        <p:spPr>
          <a:xfrm>
            <a:off x="7583792" y="2571888"/>
            <a:ext cx="1061086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C81EF158-63B5-4419-8459-2036277B0097}"/>
              </a:ext>
            </a:extLst>
          </p:cNvPr>
          <p:cNvSpPr txBox="1"/>
          <p:nvPr/>
        </p:nvSpPr>
        <p:spPr>
          <a:xfrm>
            <a:off x="7980721" y="3060534"/>
            <a:ext cx="72883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40º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31D182D-29DD-40C7-8D20-19E922C96329}"/>
              </a:ext>
            </a:extLst>
          </p:cNvPr>
          <p:cNvSpPr txBox="1"/>
          <p:nvPr/>
        </p:nvSpPr>
        <p:spPr>
          <a:xfrm>
            <a:off x="7576099" y="1691293"/>
            <a:ext cx="72883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50º</a:t>
            </a:r>
          </a:p>
        </p:txBody>
      </p:sp>
    </p:spTree>
    <p:extLst>
      <p:ext uri="{BB962C8B-B14F-4D97-AF65-F5344CB8AC3E}">
        <p14:creationId xmlns:p14="http://schemas.microsoft.com/office/powerpoint/2010/main" val="3759625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040035-B2FE-4268-9852-93B8A45E4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AC1 Performance Required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내용 개체 틀 3">
                <a:extLst>
                  <a:ext uri="{FF2B5EF4-FFF2-40B4-BE49-F238E27FC236}">
                    <a16:creationId xmlns:a16="http://schemas.microsoft.com/office/drawing/2014/main" id="{08CA165A-1077-483C-AA03-3EB3C174933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346400" y="1253331"/>
                <a:ext cx="5065572" cy="4898054"/>
              </a:xfrm>
            </p:spPr>
            <p:txBody>
              <a:bodyPr/>
              <a:lstStyle/>
              <a:p>
                <a:r>
                  <a:rPr lang="en-US" altLang="ko-KR" dirty="0"/>
                  <a:t>Operation in the strong B-field ~ 0.7 T</a:t>
                </a:r>
              </a:p>
              <a:p>
                <a:endParaRPr lang="en-US" altLang="ko-KR" dirty="0"/>
              </a:p>
              <a:p>
                <a:r>
                  <a:rPr lang="en-US" altLang="ko-KR" dirty="0"/>
                  <a:t>Covers range of incident angle 40º ~ 50º</a:t>
                </a:r>
              </a:p>
              <a:p>
                <a:endParaRPr lang="en-US" altLang="ko-KR" dirty="0"/>
              </a:p>
              <a:p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ko-KR" dirty="0"/>
                  <a:t>/</a:t>
                </a:r>
                <a:r>
                  <a:rPr lang="en-US" altLang="ko-KR" i="1" dirty="0"/>
                  <a:t>K</a:t>
                </a:r>
                <a:r>
                  <a:rPr lang="en-US" altLang="ko-KR" dirty="0"/>
                  <a:t> Separation in the momentum range of 1 GeV/c ~ 1.5 GeV/c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-&gt; aerogel with n = 1.05s</a:t>
                </a:r>
              </a:p>
              <a:p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detection efficiency &gt; 95 %</a:t>
                </a:r>
              </a:p>
              <a:p>
                <a:endParaRPr lang="en-US" altLang="ko-KR" dirty="0"/>
              </a:p>
              <a:p>
                <a:r>
                  <a:rPr lang="en-US" altLang="ko-KR" dirty="0"/>
                  <a:t>Optimization of the light guide shapes to collect Cherenkov photons.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-&gt; reflector : ESR(Enhanced Specular Reflector) with 98 % reflectivity at 440 nm</a:t>
                </a:r>
                <a:endParaRPr lang="ko-KR" altLang="en-US" dirty="0"/>
              </a:p>
            </p:txBody>
          </p:sp>
        </mc:Choice>
        <mc:Fallback>
          <p:sp>
            <p:nvSpPr>
              <p:cNvPr id="4" name="내용 개체 틀 3">
                <a:extLst>
                  <a:ext uri="{FF2B5EF4-FFF2-40B4-BE49-F238E27FC236}">
                    <a16:creationId xmlns:a16="http://schemas.microsoft.com/office/drawing/2014/main" id="{08CA165A-1077-483C-AA03-3EB3C17493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46400" y="1253331"/>
                <a:ext cx="5065572" cy="4898054"/>
              </a:xfrm>
              <a:blipFill>
                <a:blip r:embed="rId3"/>
                <a:stretch>
                  <a:fillRect l="-1444" t="-149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734B2D1-BA09-4984-B9E8-C3C174473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21AD-70CD-434A-B8FD-35E63DF3F01F}" type="datetime1">
              <a:rPr lang="ko-KR" altLang="en-US" smtClean="0"/>
              <a:t>2020-07-04</a:t>
            </a:fld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E6E8EBF-AEEF-4E45-A33F-B40E10E64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34293C80-5A45-42E9-811D-7E8FA6882FCD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5812D5EE-277E-46F9-A0CE-814F8892ADFC}"/>
              </a:ext>
            </a:extLst>
          </p:cNvPr>
          <p:cNvGrpSpPr/>
          <p:nvPr/>
        </p:nvGrpSpPr>
        <p:grpSpPr>
          <a:xfrm>
            <a:off x="5890438" y="1041590"/>
            <a:ext cx="3156408" cy="5248270"/>
            <a:chOff x="6851946" y="1041590"/>
            <a:chExt cx="2112464" cy="3512468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848653DA-8C3A-4259-BC53-8C1368830B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51946" y="1041590"/>
              <a:ext cx="1945654" cy="3487016"/>
            </a:xfrm>
            <a:prstGeom prst="rect">
              <a:avLst/>
            </a:prstGeom>
          </p:spPr>
        </p:pic>
        <p:cxnSp>
          <p:nvCxnSpPr>
            <p:cNvPr id="10" name="직선 화살표 연결선 9">
              <a:extLst>
                <a:ext uri="{FF2B5EF4-FFF2-40B4-BE49-F238E27FC236}">
                  <a16:creationId xmlns:a16="http://schemas.microsoft.com/office/drawing/2014/main" id="{C372C77B-66AA-4D2D-A87F-77D1768489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96223" y="1666482"/>
              <a:ext cx="503853" cy="17728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화살표 연결선 11">
              <a:extLst>
                <a:ext uri="{FF2B5EF4-FFF2-40B4-BE49-F238E27FC236}">
                  <a16:creationId xmlns:a16="http://schemas.microsoft.com/office/drawing/2014/main" id="{09B40ECB-A754-4ED6-B29A-E97890A74B5E}"/>
                </a:ext>
              </a:extLst>
            </p:cNvPr>
            <p:cNvCxnSpPr>
              <a:cxnSpLocks/>
            </p:cNvCxnSpPr>
            <p:nvPr/>
          </p:nvCxnSpPr>
          <p:spPr>
            <a:xfrm>
              <a:off x="7639270" y="1166752"/>
              <a:ext cx="1110342" cy="38121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화살표 연결선 13">
              <a:extLst>
                <a:ext uri="{FF2B5EF4-FFF2-40B4-BE49-F238E27FC236}">
                  <a16:creationId xmlns:a16="http://schemas.microsoft.com/office/drawing/2014/main" id="{CF110A3C-0E05-4B3E-B8B1-A7C96EA5BF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89734" y="1574521"/>
              <a:ext cx="49536" cy="259153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화살표 연결선 15">
              <a:extLst>
                <a:ext uri="{FF2B5EF4-FFF2-40B4-BE49-F238E27FC236}">
                  <a16:creationId xmlns:a16="http://schemas.microsoft.com/office/drawing/2014/main" id="{B75932FC-205D-4C05-8C81-E49FC2675F4C}"/>
                </a:ext>
              </a:extLst>
            </p:cNvPr>
            <p:cNvCxnSpPr>
              <a:cxnSpLocks/>
            </p:cNvCxnSpPr>
            <p:nvPr/>
          </p:nvCxnSpPr>
          <p:spPr>
            <a:xfrm>
              <a:off x="7269602" y="4137810"/>
              <a:ext cx="702686" cy="22630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39D6816-4CE3-459B-BD74-CE71151FB84B}"/>
                </a:ext>
              </a:extLst>
            </p:cNvPr>
            <p:cNvSpPr txBox="1"/>
            <p:nvPr/>
          </p:nvSpPr>
          <p:spPr>
            <a:xfrm>
              <a:off x="8257733" y="1831477"/>
              <a:ext cx="442343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/>
                <a:t>60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640CE7B-21F2-46AD-BE93-0C5CA403AE30}"/>
                </a:ext>
              </a:extLst>
            </p:cNvPr>
            <p:cNvSpPr txBox="1"/>
            <p:nvPr/>
          </p:nvSpPr>
          <p:spPr>
            <a:xfrm>
              <a:off x="8158080" y="1140195"/>
              <a:ext cx="442343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/>
                <a:t>144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782749E-A51C-4E0E-ABAA-9202FA4BD65C}"/>
                </a:ext>
              </a:extLst>
            </p:cNvPr>
            <p:cNvSpPr txBox="1"/>
            <p:nvPr/>
          </p:nvSpPr>
          <p:spPr>
            <a:xfrm>
              <a:off x="7595260" y="2939241"/>
              <a:ext cx="702686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/>
                <a:t>256.4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6E71D8E-531C-41F8-A621-1A45066DAC82}"/>
                </a:ext>
              </a:extLst>
            </p:cNvPr>
            <p:cNvSpPr txBox="1"/>
            <p:nvPr/>
          </p:nvSpPr>
          <p:spPr>
            <a:xfrm>
              <a:off x="7317780" y="4266995"/>
              <a:ext cx="702686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/>
                <a:t>91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B22259F-8FF0-488C-A0D4-3EE32138F54B}"/>
                </a:ext>
              </a:extLst>
            </p:cNvPr>
            <p:cNvSpPr txBox="1"/>
            <p:nvPr/>
          </p:nvSpPr>
          <p:spPr>
            <a:xfrm>
              <a:off x="8020466" y="4292448"/>
              <a:ext cx="943944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/>
                <a:t>(unit : mm)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534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3C9663-E305-482B-8688-CDFB401F0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AC1 Light Guide Types</a:t>
            </a:r>
            <a:endParaRPr lang="ko-KR" altLang="en-US" dirty="0"/>
          </a:p>
        </p:txBody>
      </p:sp>
      <p:sp>
        <p:nvSpPr>
          <p:cNvPr id="10" name="날짜 개체 틀 9">
            <a:extLst>
              <a:ext uri="{FF2B5EF4-FFF2-40B4-BE49-F238E27FC236}">
                <a16:creationId xmlns:a16="http://schemas.microsoft.com/office/drawing/2014/main" id="{DF758C88-D897-4DC9-8E9C-80B8BD6EC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210D-F9D1-4DC6-8CA8-B2AAEC8E1029}" type="datetime1">
              <a:rPr lang="ko-KR" altLang="en-US" smtClean="0"/>
              <a:t>2020-07-04</a:t>
            </a:fld>
            <a:endParaRPr lang="ko-KR" altLang="en-US"/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68A7D21D-178C-43DA-BB08-FE2E62A4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34293C80-5A45-42E9-811D-7E8FA6882FCD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F39CD55-DFA3-46E2-A0DF-92F20A8A0849}"/>
              </a:ext>
            </a:extLst>
          </p:cNvPr>
          <p:cNvSpPr txBox="1"/>
          <p:nvPr/>
        </p:nvSpPr>
        <p:spPr>
          <a:xfrm>
            <a:off x="656581" y="6520028"/>
            <a:ext cx="5279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/>
              <a:t>91.5</a:t>
            </a:r>
            <a:endParaRPr lang="ko-KR" altLang="en-US" sz="1100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4D4DC76-8C01-48C0-B8D8-B727A425C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9396"/>
            <a:ext cx="3040015" cy="2226199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01887263-B544-4921-AF7B-F6E1CF50F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25" y="1296270"/>
            <a:ext cx="1566045" cy="2244888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7DD11D5B-4C8B-4A90-923F-F14AD06C77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89686"/>
            <a:ext cx="4667570" cy="201398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DF72950-B751-48D2-8F96-58BAE77C990F}"/>
              </a:ext>
            </a:extLst>
          </p:cNvPr>
          <p:cNvSpPr txBox="1"/>
          <p:nvPr/>
        </p:nvSpPr>
        <p:spPr>
          <a:xfrm>
            <a:off x="374580" y="2651661"/>
            <a:ext cx="288612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/>
              <a:t>C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B1EDF71-DB14-411F-B2FF-79FF93BED742}"/>
              </a:ext>
            </a:extLst>
          </p:cNvPr>
          <p:cNvSpPr txBox="1"/>
          <p:nvPr/>
        </p:nvSpPr>
        <p:spPr>
          <a:xfrm>
            <a:off x="893466" y="2651663"/>
            <a:ext cx="288612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/>
              <a:t>B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0B16B0C-7DF5-4C18-8EE0-EAF8A2F28476}"/>
              </a:ext>
            </a:extLst>
          </p:cNvPr>
          <p:cNvSpPr txBox="1"/>
          <p:nvPr/>
        </p:nvSpPr>
        <p:spPr>
          <a:xfrm>
            <a:off x="1375701" y="2651662"/>
            <a:ext cx="288612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/>
              <a:t>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3D023CB-B2E3-4617-964A-F3006BA7207C}"/>
              </a:ext>
            </a:extLst>
          </p:cNvPr>
          <p:cNvSpPr txBox="1"/>
          <p:nvPr/>
        </p:nvSpPr>
        <p:spPr>
          <a:xfrm>
            <a:off x="1857936" y="2651660"/>
            <a:ext cx="288612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/>
              <a:t>B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B9BE7B1-1B18-48EF-B9AE-9DF42F1C3EE4}"/>
              </a:ext>
            </a:extLst>
          </p:cNvPr>
          <p:cNvSpPr txBox="1"/>
          <p:nvPr/>
        </p:nvSpPr>
        <p:spPr>
          <a:xfrm>
            <a:off x="2375039" y="2651659"/>
            <a:ext cx="288612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/>
              <a:t>C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6EEC2AC-9D28-43ED-9D2C-67833A9C8E07}"/>
              </a:ext>
            </a:extLst>
          </p:cNvPr>
          <p:cNvSpPr txBox="1"/>
          <p:nvPr/>
        </p:nvSpPr>
        <p:spPr>
          <a:xfrm>
            <a:off x="604854" y="5199729"/>
            <a:ext cx="288612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/>
              <a:t>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6ADEFBA-91D9-4877-8AEC-3D270B7C11A6}"/>
              </a:ext>
            </a:extLst>
          </p:cNvPr>
          <p:cNvSpPr txBox="1"/>
          <p:nvPr/>
        </p:nvSpPr>
        <p:spPr>
          <a:xfrm>
            <a:off x="1216281" y="5199731"/>
            <a:ext cx="288612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/>
              <a:t>B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2A101E3-86E8-48EC-AC6C-C9960B6C2D4B}"/>
              </a:ext>
            </a:extLst>
          </p:cNvPr>
          <p:cNvSpPr txBox="1"/>
          <p:nvPr/>
        </p:nvSpPr>
        <p:spPr>
          <a:xfrm>
            <a:off x="2165307" y="5199728"/>
            <a:ext cx="288612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/>
              <a:t>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471B114-CAC4-4C01-8BB4-C0E7506EA4B5}"/>
              </a:ext>
            </a:extLst>
          </p:cNvPr>
          <p:cNvSpPr txBox="1"/>
          <p:nvPr/>
        </p:nvSpPr>
        <p:spPr>
          <a:xfrm>
            <a:off x="3114334" y="5199729"/>
            <a:ext cx="288612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/>
              <a:t>B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233E790-411B-4E9C-B7EF-5A69EBF698DD}"/>
              </a:ext>
            </a:extLst>
          </p:cNvPr>
          <p:cNvSpPr txBox="1"/>
          <p:nvPr/>
        </p:nvSpPr>
        <p:spPr>
          <a:xfrm>
            <a:off x="3937971" y="5199729"/>
            <a:ext cx="288612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/>
              <a:t>C</a:t>
            </a:r>
          </a:p>
        </p:txBody>
      </p:sp>
      <p:cxnSp>
        <p:nvCxnSpPr>
          <p:cNvPr id="59" name="직선 화살표 연결선 58">
            <a:extLst>
              <a:ext uri="{FF2B5EF4-FFF2-40B4-BE49-F238E27FC236}">
                <a16:creationId xmlns:a16="http://schemas.microsoft.com/office/drawing/2014/main" id="{B63BFE4A-0A61-4E47-9D3F-58F030637EF2}"/>
              </a:ext>
            </a:extLst>
          </p:cNvPr>
          <p:cNvCxnSpPr>
            <a:cxnSpLocks/>
          </p:cNvCxnSpPr>
          <p:nvPr/>
        </p:nvCxnSpPr>
        <p:spPr>
          <a:xfrm flipH="1">
            <a:off x="2290907" y="3384993"/>
            <a:ext cx="61003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화살표 연결선 60">
            <a:extLst>
              <a:ext uri="{FF2B5EF4-FFF2-40B4-BE49-F238E27FC236}">
                <a16:creationId xmlns:a16="http://schemas.microsoft.com/office/drawing/2014/main" id="{CAEDF093-B2A5-4E75-90EC-D94FEA984291}"/>
              </a:ext>
            </a:extLst>
          </p:cNvPr>
          <p:cNvCxnSpPr>
            <a:cxnSpLocks/>
          </p:cNvCxnSpPr>
          <p:nvPr/>
        </p:nvCxnSpPr>
        <p:spPr>
          <a:xfrm flipV="1">
            <a:off x="2900943" y="2647376"/>
            <a:ext cx="0" cy="7376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C5072C24-CA16-431E-894F-7D1B2BA5D058}"/>
              </a:ext>
            </a:extLst>
          </p:cNvPr>
          <p:cNvSpPr txBox="1"/>
          <p:nvPr/>
        </p:nvSpPr>
        <p:spPr>
          <a:xfrm>
            <a:off x="2355176" y="3182779"/>
            <a:ext cx="288612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/>
              <a:t>x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716F51F-1212-4F47-8C4A-C8FF038A1A9B}"/>
              </a:ext>
            </a:extLst>
          </p:cNvPr>
          <p:cNvSpPr txBox="1"/>
          <p:nvPr/>
        </p:nvSpPr>
        <p:spPr>
          <a:xfrm>
            <a:off x="2822406" y="2734402"/>
            <a:ext cx="288612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/>
              <a:t>y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C206614-5FF7-41B4-B211-77ACBC9A856C}"/>
              </a:ext>
            </a:extLst>
          </p:cNvPr>
          <p:cNvSpPr txBox="1"/>
          <p:nvPr/>
        </p:nvSpPr>
        <p:spPr>
          <a:xfrm>
            <a:off x="174037" y="4015674"/>
            <a:ext cx="288612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/>
              <a:t>z</a:t>
            </a:r>
          </a:p>
        </p:txBody>
      </p:sp>
      <p:cxnSp>
        <p:nvCxnSpPr>
          <p:cNvPr id="88" name="직선 화살표 연결선 87">
            <a:extLst>
              <a:ext uri="{FF2B5EF4-FFF2-40B4-BE49-F238E27FC236}">
                <a16:creationId xmlns:a16="http://schemas.microsoft.com/office/drawing/2014/main" id="{2D972059-280D-4B16-BA72-2BC44AACE1F7}"/>
              </a:ext>
            </a:extLst>
          </p:cNvPr>
          <p:cNvCxnSpPr>
            <a:cxnSpLocks/>
          </p:cNvCxnSpPr>
          <p:nvPr/>
        </p:nvCxnSpPr>
        <p:spPr>
          <a:xfrm>
            <a:off x="203892" y="3831141"/>
            <a:ext cx="62516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직선 화살표 연결선 89">
            <a:extLst>
              <a:ext uri="{FF2B5EF4-FFF2-40B4-BE49-F238E27FC236}">
                <a16:creationId xmlns:a16="http://schemas.microsoft.com/office/drawing/2014/main" id="{FE0F1900-B96E-47B6-97F6-6C074EAB2C47}"/>
              </a:ext>
            </a:extLst>
          </p:cNvPr>
          <p:cNvCxnSpPr>
            <a:cxnSpLocks/>
          </p:cNvCxnSpPr>
          <p:nvPr/>
        </p:nvCxnSpPr>
        <p:spPr>
          <a:xfrm>
            <a:off x="203892" y="3831142"/>
            <a:ext cx="0" cy="6416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0DE76BBF-EA18-45E0-A756-F287E3B0C3F6}"/>
              </a:ext>
            </a:extLst>
          </p:cNvPr>
          <p:cNvSpPr txBox="1"/>
          <p:nvPr/>
        </p:nvSpPr>
        <p:spPr>
          <a:xfrm>
            <a:off x="540444" y="3747554"/>
            <a:ext cx="288612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/>
              <a:t>x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C4DE5DE-2201-4B1F-8E1B-C8E8ED83E7EB}"/>
              </a:ext>
            </a:extLst>
          </p:cNvPr>
          <p:cNvSpPr txBox="1"/>
          <p:nvPr/>
        </p:nvSpPr>
        <p:spPr>
          <a:xfrm>
            <a:off x="-60749" y="3560089"/>
            <a:ext cx="288612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/>
              <a:t>y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4729A56-C7AF-4342-BAE3-0F293EFB4348}"/>
              </a:ext>
            </a:extLst>
          </p:cNvPr>
          <p:cNvSpPr txBox="1"/>
          <p:nvPr/>
        </p:nvSpPr>
        <p:spPr>
          <a:xfrm>
            <a:off x="893466" y="850976"/>
            <a:ext cx="1253082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/>
              <a:t>Front View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8F467AA-5843-4B9C-907F-2B9426BB9E8D}"/>
              </a:ext>
            </a:extLst>
          </p:cNvPr>
          <p:cNvSpPr txBox="1"/>
          <p:nvPr/>
        </p:nvSpPr>
        <p:spPr>
          <a:xfrm>
            <a:off x="3258640" y="850976"/>
            <a:ext cx="1253082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/>
              <a:t>Side View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462914A-2C23-446D-9420-2AA36E99CEEE}"/>
              </a:ext>
            </a:extLst>
          </p:cNvPr>
          <p:cNvSpPr txBox="1"/>
          <p:nvPr/>
        </p:nvSpPr>
        <p:spPr>
          <a:xfrm>
            <a:off x="1702520" y="5665496"/>
            <a:ext cx="1253082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/>
              <a:t>Top view</a:t>
            </a:r>
          </a:p>
        </p:txBody>
      </p:sp>
      <p:cxnSp>
        <p:nvCxnSpPr>
          <p:cNvPr id="108" name="직선 화살표 연결선 107">
            <a:extLst>
              <a:ext uri="{FF2B5EF4-FFF2-40B4-BE49-F238E27FC236}">
                <a16:creationId xmlns:a16="http://schemas.microsoft.com/office/drawing/2014/main" id="{B3E5D5D0-29D1-421F-AD7B-6C09F31D7361}"/>
              </a:ext>
            </a:extLst>
          </p:cNvPr>
          <p:cNvCxnSpPr>
            <a:cxnSpLocks/>
          </p:cNvCxnSpPr>
          <p:nvPr/>
        </p:nvCxnSpPr>
        <p:spPr>
          <a:xfrm flipH="1">
            <a:off x="3823689" y="3355632"/>
            <a:ext cx="61003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직선 화살표 연결선 108">
            <a:extLst>
              <a:ext uri="{FF2B5EF4-FFF2-40B4-BE49-F238E27FC236}">
                <a16:creationId xmlns:a16="http://schemas.microsoft.com/office/drawing/2014/main" id="{C17848FA-619C-4240-B9B7-EACC697BA1EC}"/>
              </a:ext>
            </a:extLst>
          </p:cNvPr>
          <p:cNvCxnSpPr>
            <a:cxnSpLocks/>
          </p:cNvCxnSpPr>
          <p:nvPr/>
        </p:nvCxnSpPr>
        <p:spPr>
          <a:xfrm flipV="1">
            <a:off x="4433725" y="2618015"/>
            <a:ext cx="0" cy="7376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직선 연결선 109">
            <a:extLst>
              <a:ext uri="{FF2B5EF4-FFF2-40B4-BE49-F238E27FC236}">
                <a16:creationId xmlns:a16="http://schemas.microsoft.com/office/drawing/2014/main" id="{D98DFB18-F38E-4519-B188-831285F67CFF}"/>
              </a:ext>
            </a:extLst>
          </p:cNvPr>
          <p:cNvCxnSpPr>
            <a:cxnSpLocks/>
          </p:cNvCxnSpPr>
          <p:nvPr/>
        </p:nvCxnSpPr>
        <p:spPr>
          <a:xfrm>
            <a:off x="4348751" y="3278968"/>
            <a:ext cx="169946" cy="1533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연결선 110">
            <a:extLst>
              <a:ext uri="{FF2B5EF4-FFF2-40B4-BE49-F238E27FC236}">
                <a16:creationId xmlns:a16="http://schemas.microsoft.com/office/drawing/2014/main" id="{E0D8F019-396A-4B46-BC08-B0A2E6A84119}"/>
              </a:ext>
            </a:extLst>
          </p:cNvPr>
          <p:cNvCxnSpPr>
            <a:cxnSpLocks/>
          </p:cNvCxnSpPr>
          <p:nvPr/>
        </p:nvCxnSpPr>
        <p:spPr>
          <a:xfrm flipH="1">
            <a:off x="4348752" y="3278968"/>
            <a:ext cx="169945" cy="1524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51FA9F4F-7FCC-4C87-B582-EF15956A52C9}"/>
              </a:ext>
            </a:extLst>
          </p:cNvPr>
          <p:cNvSpPr txBox="1"/>
          <p:nvPr/>
        </p:nvSpPr>
        <p:spPr>
          <a:xfrm>
            <a:off x="3887958" y="3153418"/>
            <a:ext cx="288612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/>
              <a:t>z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2DA975F-5ADF-4D3A-A649-C5BF726E75B8}"/>
              </a:ext>
            </a:extLst>
          </p:cNvPr>
          <p:cNvSpPr txBox="1"/>
          <p:nvPr/>
        </p:nvSpPr>
        <p:spPr>
          <a:xfrm>
            <a:off x="4355188" y="2705041"/>
            <a:ext cx="288612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/>
              <a:t>y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62E6A85-9A57-439D-A510-E7C81B41897D}"/>
              </a:ext>
            </a:extLst>
          </p:cNvPr>
          <p:cNvSpPr txBox="1"/>
          <p:nvPr/>
        </p:nvSpPr>
        <p:spPr>
          <a:xfrm>
            <a:off x="4153523" y="3116503"/>
            <a:ext cx="288612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/>
              <a:t>x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5B972492-7386-4D3D-9BFF-45D0CE4D1D60}"/>
              </a:ext>
            </a:extLst>
          </p:cNvPr>
          <p:cNvSpPr txBox="1"/>
          <p:nvPr/>
        </p:nvSpPr>
        <p:spPr>
          <a:xfrm>
            <a:off x="2596374" y="3131127"/>
            <a:ext cx="288612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/>
              <a:t>z</a:t>
            </a:r>
          </a:p>
        </p:txBody>
      </p:sp>
      <p:sp>
        <p:nvSpPr>
          <p:cNvPr id="117" name="타원 116">
            <a:extLst>
              <a:ext uri="{FF2B5EF4-FFF2-40B4-BE49-F238E27FC236}">
                <a16:creationId xmlns:a16="http://schemas.microsoft.com/office/drawing/2014/main" id="{F1AB4756-3A75-450C-BD9E-9913AC2538E2}"/>
              </a:ext>
            </a:extLst>
          </p:cNvPr>
          <p:cNvSpPr/>
          <p:nvPr/>
        </p:nvSpPr>
        <p:spPr>
          <a:xfrm>
            <a:off x="2845193" y="3339692"/>
            <a:ext cx="99392" cy="993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타원 118">
            <a:extLst>
              <a:ext uri="{FF2B5EF4-FFF2-40B4-BE49-F238E27FC236}">
                <a16:creationId xmlns:a16="http://schemas.microsoft.com/office/drawing/2014/main" id="{F4FCB75F-969E-4E09-9C86-8181A41BB240}"/>
              </a:ext>
            </a:extLst>
          </p:cNvPr>
          <p:cNvSpPr/>
          <p:nvPr/>
        </p:nvSpPr>
        <p:spPr>
          <a:xfrm>
            <a:off x="159956" y="3781108"/>
            <a:ext cx="99392" cy="993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내용 개체 틀 3">
            <a:extLst>
              <a:ext uri="{FF2B5EF4-FFF2-40B4-BE49-F238E27FC236}">
                <a16:creationId xmlns:a16="http://schemas.microsoft.com/office/drawing/2014/main" id="{AEADC633-130F-460B-9012-3441A0486706}"/>
              </a:ext>
            </a:extLst>
          </p:cNvPr>
          <p:cNvSpPr txBox="1">
            <a:spLocks/>
          </p:cNvSpPr>
          <p:nvPr/>
        </p:nvSpPr>
        <p:spPr>
          <a:xfrm>
            <a:off x="4831211" y="942976"/>
            <a:ext cx="4186830" cy="5182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Total 30 modules are mounted on the TPC edge in ring shape.</a:t>
            </a:r>
          </a:p>
          <a:p>
            <a:pPr marL="0" indent="0">
              <a:buNone/>
            </a:pP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 PMT installed with its axis to be 30º regard to the B-field direction.</a:t>
            </a:r>
          </a:p>
          <a:p>
            <a:endParaRPr lang="en-US" altLang="ko-KR" dirty="0"/>
          </a:p>
          <a:p>
            <a:r>
              <a:rPr lang="en-US" altLang="ko-KR" dirty="0"/>
              <a:t>To fit in the space between TPC and RPC</a:t>
            </a:r>
          </a:p>
          <a:p>
            <a:pPr marL="0" indent="0">
              <a:buNone/>
            </a:pPr>
            <a:r>
              <a:rPr lang="en-US" altLang="ko-KR" dirty="0">
                <a:sym typeface="Wingdings" panose="05000000000000000000" pitchFamily="2" charset="2"/>
              </a:rPr>
              <a:t></a:t>
            </a:r>
            <a:r>
              <a:rPr lang="en-US" altLang="ko-KR" dirty="0"/>
              <a:t> Three types of light guide with FMPMT</a:t>
            </a:r>
          </a:p>
          <a:p>
            <a:pPr marL="0" indent="0">
              <a:buNone/>
            </a:pP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en-US" altLang="ko-KR" dirty="0"/>
              <a:t>Type A, Type B, Type 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2F5CD7C-5353-40CD-8FAD-F28C4874BC47}"/>
              </a:ext>
            </a:extLst>
          </p:cNvPr>
          <p:cNvSpPr txBox="1"/>
          <p:nvPr/>
        </p:nvSpPr>
        <p:spPr>
          <a:xfrm>
            <a:off x="1375701" y="2651659"/>
            <a:ext cx="288612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/>
              <a:t>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ACCB93-11A7-4454-A5FA-E1E43D17A871}"/>
              </a:ext>
            </a:extLst>
          </p:cNvPr>
          <p:cNvSpPr txBox="1"/>
          <p:nvPr/>
        </p:nvSpPr>
        <p:spPr>
          <a:xfrm>
            <a:off x="3884547" y="2201625"/>
            <a:ext cx="744679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/>
              <a:t>TPC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94328C-1856-450B-81B0-A2CB566591BD}"/>
              </a:ext>
            </a:extLst>
          </p:cNvPr>
          <p:cNvSpPr txBox="1"/>
          <p:nvPr/>
        </p:nvSpPr>
        <p:spPr>
          <a:xfrm>
            <a:off x="3884547" y="3676915"/>
            <a:ext cx="744679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/>
              <a:t>TPC</a:t>
            </a: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FA7648EE-7237-4652-8809-3E61661E551F}"/>
              </a:ext>
            </a:extLst>
          </p:cNvPr>
          <p:cNvCxnSpPr>
            <a:cxnSpLocks/>
          </p:cNvCxnSpPr>
          <p:nvPr/>
        </p:nvCxnSpPr>
        <p:spPr>
          <a:xfrm flipH="1">
            <a:off x="3172096" y="1781274"/>
            <a:ext cx="149547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BE53D638-8C8D-4B1E-ADA9-F3B60487FBD2}"/>
              </a:ext>
            </a:extLst>
          </p:cNvPr>
          <p:cNvCxnSpPr>
            <a:cxnSpLocks/>
          </p:cNvCxnSpPr>
          <p:nvPr/>
        </p:nvCxnSpPr>
        <p:spPr>
          <a:xfrm>
            <a:off x="1020768" y="3781108"/>
            <a:ext cx="0" cy="12665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73D57CA-2175-4A99-9C5C-128478ABEB44}"/>
              </a:ext>
            </a:extLst>
          </p:cNvPr>
          <p:cNvSpPr txBox="1"/>
          <p:nvPr/>
        </p:nvSpPr>
        <p:spPr>
          <a:xfrm>
            <a:off x="3284000" y="1383159"/>
            <a:ext cx="74467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FF0000"/>
                </a:solidFill>
              </a:rPr>
              <a:t>B-field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81C878-22AC-419F-8D15-8722A06D033B}"/>
              </a:ext>
            </a:extLst>
          </p:cNvPr>
          <p:cNvSpPr txBox="1"/>
          <p:nvPr/>
        </p:nvSpPr>
        <p:spPr>
          <a:xfrm>
            <a:off x="521126" y="3498087"/>
            <a:ext cx="74467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FF0000"/>
                </a:solidFill>
              </a:rPr>
              <a:t>B-field</a:t>
            </a:r>
          </a:p>
        </p:txBody>
      </p: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CC68E138-6C09-415F-AC5F-1FDBE0A8F78E}"/>
              </a:ext>
            </a:extLst>
          </p:cNvPr>
          <p:cNvCxnSpPr/>
          <p:nvPr/>
        </p:nvCxnSpPr>
        <p:spPr>
          <a:xfrm flipV="1">
            <a:off x="3482491" y="1336136"/>
            <a:ext cx="1457325" cy="8184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8F24761F-C931-4C03-8CAA-5D9A71EA5F85}"/>
              </a:ext>
            </a:extLst>
          </p:cNvPr>
          <p:cNvCxnSpPr>
            <a:cxnSpLocks/>
          </p:cNvCxnSpPr>
          <p:nvPr/>
        </p:nvCxnSpPr>
        <p:spPr>
          <a:xfrm flipV="1">
            <a:off x="672686" y="3615349"/>
            <a:ext cx="795852" cy="13516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막힌 원호 23">
            <a:extLst>
              <a:ext uri="{FF2B5EF4-FFF2-40B4-BE49-F238E27FC236}">
                <a16:creationId xmlns:a16="http://schemas.microsoft.com/office/drawing/2014/main" id="{C6880F24-F0AA-4F75-89FD-B0E0EA274C7A}"/>
              </a:ext>
            </a:extLst>
          </p:cNvPr>
          <p:cNvSpPr/>
          <p:nvPr/>
        </p:nvSpPr>
        <p:spPr>
          <a:xfrm>
            <a:off x="3618239" y="1019259"/>
            <a:ext cx="1489726" cy="1489726"/>
          </a:xfrm>
          <a:prstGeom prst="blockArc">
            <a:avLst>
              <a:gd name="adj1" fmla="val 9522777"/>
              <a:gd name="adj2" fmla="val 10813863"/>
              <a:gd name="adj3" fmla="val 274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막힌 원호 24">
            <a:extLst>
              <a:ext uri="{FF2B5EF4-FFF2-40B4-BE49-F238E27FC236}">
                <a16:creationId xmlns:a16="http://schemas.microsoft.com/office/drawing/2014/main" id="{D6E9DE6B-FC15-4A2A-AC87-1F6D87AD7EB4}"/>
              </a:ext>
            </a:extLst>
          </p:cNvPr>
          <p:cNvSpPr/>
          <p:nvPr/>
        </p:nvSpPr>
        <p:spPr>
          <a:xfrm rot="16200000" flipV="1">
            <a:off x="337521" y="3201399"/>
            <a:ext cx="1558015" cy="1558015"/>
          </a:xfrm>
          <a:prstGeom prst="blockArc">
            <a:avLst>
              <a:gd name="adj1" fmla="val 9522777"/>
              <a:gd name="adj2" fmla="val 10459202"/>
              <a:gd name="adj3" fmla="val 250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69AD94-5103-49C5-AD09-B4C2F720139B}"/>
              </a:ext>
            </a:extLst>
          </p:cNvPr>
          <p:cNvSpPr txBox="1"/>
          <p:nvPr/>
        </p:nvSpPr>
        <p:spPr>
          <a:xfrm>
            <a:off x="3097014" y="2194468"/>
            <a:ext cx="74467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FF0000"/>
                </a:solidFill>
              </a:rPr>
              <a:t>30º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CC1870-C7CE-418B-AE31-E4594D25EC29}"/>
              </a:ext>
            </a:extLst>
          </p:cNvPr>
          <p:cNvSpPr txBox="1"/>
          <p:nvPr/>
        </p:nvSpPr>
        <p:spPr>
          <a:xfrm>
            <a:off x="232514" y="4464052"/>
            <a:ext cx="74467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FF0000"/>
                </a:solidFill>
              </a:rPr>
              <a:t>30º</a:t>
            </a:r>
          </a:p>
        </p:txBody>
      </p:sp>
    </p:spTree>
    <p:extLst>
      <p:ext uri="{BB962C8B-B14F-4D97-AF65-F5344CB8AC3E}">
        <p14:creationId xmlns:p14="http://schemas.microsoft.com/office/powerpoint/2010/main" val="4261173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3C9663-E305-482B-8688-CDFB401F0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AC1 Light Guide Types</a:t>
            </a:r>
            <a:endParaRPr lang="ko-KR" altLang="en-US" dirty="0"/>
          </a:p>
        </p:txBody>
      </p:sp>
      <p:sp>
        <p:nvSpPr>
          <p:cNvPr id="10" name="날짜 개체 틀 9">
            <a:extLst>
              <a:ext uri="{FF2B5EF4-FFF2-40B4-BE49-F238E27FC236}">
                <a16:creationId xmlns:a16="http://schemas.microsoft.com/office/drawing/2014/main" id="{DF758C88-D897-4DC9-8E9C-80B8BD6EC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4210D-F9D1-4DC6-8CA8-B2AAEC8E1029}" type="datetime1">
              <a:rPr lang="ko-KR" altLang="en-US" smtClean="0"/>
              <a:t>2020-07-04</a:t>
            </a:fld>
            <a:endParaRPr lang="ko-KR" altLang="en-US"/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68A7D21D-178C-43DA-BB08-FE2E62A4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34293C80-5A45-42E9-811D-7E8FA6882FCD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F39CD55-DFA3-46E2-A0DF-92F20A8A0849}"/>
              </a:ext>
            </a:extLst>
          </p:cNvPr>
          <p:cNvSpPr txBox="1"/>
          <p:nvPr/>
        </p:nvSpPr>
        <p:spPr>
          <a:xfrm>
            <a:off x="656581" y="6520028"/>
            <a:ext cx="5279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/>
              <a:t>91.5</a:t>
            </a:r>
            <a:endParaRPr lang="ko-KR" altLang="en-US" sz="1100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6FB3605-6A30-4007-83CB-1612FE08A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109" y="745140"/>
            <a:ext cx="3043681" cy="264219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6D33D39-427B-437F-953B-F1D26F37B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76" y="751938"/>
            <a:ext cx="1213380" cy="1160823"/>
          </a:xfrm>
          <a:prstGeom prst="rect">
            <a:avLst/>
          </a:prstGeom>
        </p:spPr>
      </p:pic>
      <p:sp>
        <p:nvSpPr>
          <p:cNvPr id="12" name="내용 개체 틀 3">
            <a:extLst>
              <a:ext uri="{FF2B5EF4-FFF2-40B4-BE49-F238E27FC236}">
                <a16:creationId xmlns:a16="http://schemas.microsoft.com/office/drawing/2014/main" id="{99A0AD50-A36C-4576-A800-7BB31D8EC66F}"/>
              </a:ext>
            </a:extLst>
          </p:cNvPr>
          <p:cNvSpPr txBox="1">
            <a:spLocks/>
          </p:cNvSpPr>
          <p:nvPr/>
        </p:nvSpPr>
        <p:spPr>
          <a:xfrm>
            <a:off x="4572000" y="751938"/>
            <a:ext cx="4500303" cy="5735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FMPMT of Some modules conflict with TPC support structure</a:t>
            </a:r>
          </a:p>
          <a:p>
            <a:pPr marL="0" indent="0">
              <a:buNone/>
            </a:pPr>
            <a:r>
              <a:rPr lang="en-US" altLang="ko-KR" dirty="0">
                <a:sym typeface="Wingdings" panose="05000000000000000000" pitchFamily="2" charset="2"/>
              </a:rPr>
              <a:t></a:t>
            </a:r>
            <a:r>
              <a:rPr lang="en-US" altLang="ko-KR" dirty="0"/>
              <a:t> The candidates are</a:t>
            </a:r>
          </a:p>
          <a:p>
            <a:r>
              <a:rPr lang="en-US" altLang="ko-KR" dirty="0"/>
              <a:t>MCP-PMT(Micro Channel Plate PMT)</a:t>
            </a:r>
          </a:p>
          <a:p>
            <a:pPr marL="0" indent="0">
              <a:buNone/>
            </a:pPr>
            <a:r>
              <a:rPr lang="en-US" altLang="ko-KR" dirty="0"/>
              <a:t>1. Medium coverage area</a:t>
            </a:r>
          </a:p>
          <a:p>
            <a:pPr marL="0" indent="0">
              <a:buNone/>
            </a:pPr>
            <a:r>
              <a:rPr lang="en-US" altLang="ko-KR" dirty="0"/>
              <a:t>2. Single Photoelectron Response is not gaussian </a:t>
            </a:r>
            <a:r>
              <a:rPr lang="en-US" altLang="ko-KR" dirty="0">
                <a:sym typeface="Wingdings" panose="05000000000000000000" pitchFamily="2" charset="2"/>
              </a:rPr>
              <a:t></a:t>
            </a:r>
            <a:r>
              <a:rPr lang="en-US" altLang="ko-KR" dirty="0"/>
              <a:t> Hard to estimate </a:t>
            </a:r>
            <a:r>
              <a:rPr lang="en-US" altLang="ko-KR" dirty="0" err="1"/>
              <a:t>Npe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3. Tube axis must be parallel to B-field</a:t>
            </a:r>
          </a:p>
          <a:p>
            <a:pPr marL="0" indent="0">
              <a:buNone/>
            </a:pPr>
            <a:r>
              <a:rPr lang="en-US" altLang="ko-KR" dirty="0"/>
              <a:t>4. Aging Effect is critical!</a:t>
            </a:r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/>
              <a:t>MPPC(Multi Pixel Photon Counter)</a:t>
            </a:r>
          </a:p>
          <a:p>
            <a:pPr marL="0" indent="0">
              <a:buNone/>
            </a:pPr>
            <a:r>
              <a:rPr lang="en-US" altLang="ko-KR" dirty="0"/>
              <a:t>1. Very small coverage area</a:t>
            </a:r>
          </a:p>
          <a:p>
            <a:pPr marL="0" indent="0">
              <a:buNone/>
            </a:pPr>
            <a:r>
              <a:rPr lang="en-US" altLang="ko-KR" dirty="0"/>
              <a:t>(smaller</a:t>
            </a:r>
            <a:r>
              <a:rPr lang="ko-KR" altLang="en-US" dirty="0"/>
              <a:t> </a:t>
            </a:r>
            <a:r>
              <a:rPr lang="en-US" altLang="ko-KR" dirty="0"/>
              <a:t>than 6 mm× 6 mm)</a:t>
            </a:r>
          </a:p>
          <a:p>
            <a:pPr marL="0" indent="0">
              <a:buNone/>
            </a:pPr>
            <a:r>
              <a:rPr lang="en-US" altLang="ko-KR" dirty="0"/>
              <a:t>2. Excellent photo counting performance.</a:t>
            </a:r>
          </a:p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6811FD7E-6C5F-47B2-966B-6A37EB9EFAF8}"/>
              </a:ext>
            </a:extLst>
          </p:cNvPr>
          <p:cNvCxnSpPr>
            <a:cxnSpLocks/>
          </p:cNvCxnSpPr>
          <p:nvPr/>
        </p:nvCxnSpPr>
        <p:spPr>
          <a:xfrm flipH="1">
            <a:off x="953611" y="1056733"/>
            <a:ext cx="1827652" cy="32647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434CF770-30AA-4506-AA16-CC02224EDC56}"/>
              </a:ext>
            </a:extLst>
          </p:cNvPr>
          <p:cNvCxnSpPr>
            <a:cxnSpLocks/>
          </p:cNvCxnSpPr>
          <p:nvPr/>
        </p:nvCxnSpPr>
        <p:spPr>
          <a:xfrm flipH="1">
            <a:off x="2817316" y="1328292"/>
            <a:ext cx="1268908" cy="7339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969A4A71-AC18-41DF-B41B-4D781A1B859B}"/>
              </a:ext>
            </a:extLst>
          </p:cNvPr>
          <p:cNvSpPr txBox="1"/>
          <p:nvPr/>
        </p:nvSpPr>
        <p:spPr>
          <a:xfrm>
            <a:off x="3453335" y="1945356"/>
            <a:ext cx="74467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FF0000"/>
                </a:solidFill>
              </a:rPr>
              <a:t>B-field</a:t>
            </a:r>
          </a:p>
        </p:txBody>
      </p:sp>
      <p:pic>
        <p:nvPicPr>
          <p:cNvPr id="48" name="그림 47">
            <a:extLst>
              <a:ext uri="{FF2B5EF4-FFF2-40B4-BE49-F238E27FC236}">
                <a16:creationId xmlns:a16="http://schemas.microsoft.com/office/drawing/2014/main" id="{19E4BFE1-7CF9-421E-AE4F-2B0C04C47D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9" y="3692125"/>
            <a:ext cx="4500304" cy="221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5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>
            <a:extLst>
              <a:ext uri="{FF2B5EF4-FFF2-40B4-BE49-F238E27FC236}">
                <a16:creationId xmlns:a16="http://schemas.microsoft.com/office/drawing/2014/main" id="{17E6D117-0991-40D8-9C85-62C10D531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Beam Test at Spring8</a:t>
            </a:r>
            <a:endParaRPr lang="ko-KR" alt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BC0E239-0921-436A-A4A2-5FD630ACA4F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01D21AD-70CD-434A-B8FD-35E63DF3F01F}" type="datetime1">
              <a:rPr lang="ko-KR" altLang="en-US" smtClean="0"/>
              <a:t>2020-07-04</a:t>
            </a:fld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FA2B833-9689-4F31-A248-9F3A864C17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34293C80-5A45-42E9-811D-7E8FA6882FCD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44E455F4-F251-4B4C-8E97-2BC327409853}"/>
              </a:ext>
            </a:extLst>
          </p:cNvPr>
          <p:cNvSpPr/>
          <p:nvPr/>
        </p:nvSpPr>
        <p:spPr>
          <a:xfrm>
            <a:off x="1973806" y="1554456"/>
            <a:ext cx="836088" cy="3722669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13A80F77-F71C-4258-BA9F-61BB6D891F72}"/>
              </a:ext>
            </a:extLst>
          </p:cNvPr>
          <p:cNvCxnSpPr>
            <a:cxnSpLocks/>
          </p:cNvCxnSpPr>
          <p:nvPr/>
        </p:nvCxnSpPr>
        <p:spPr>
          <a:xfrm>
            <a:off x="209586" y="3401175"/>
            <a:ext cx="298832" cy="0"/>
          </a:xfrm>
          <a:prstGeom prst="straightConnector1">
            <a:avLst/>
          </a:prstGeom>
          <a:ln w="9525">
            <a:solidFill>
              <a:schemeClr val="tx1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원호 11">
            <a:extLst>
              <a:ext uri="{FF2B5EF4-FFF2-40B4-BE49-F238E27FC236}">
                <a16:creationId xmlns:a16="http://schemas.microsoft.com/office/drawing/2014/main" id="{5E1F9DF3-50B8-4587-AAC3-30DAF1CD0C9A}"/>
              </a:ext>
            </a:extLst>
          </p:cNvPr>
          <p:cNvSpPr/>
          <p:nvPr/>
        </p:nvSpPr>
        <p:spPr>
          <a:xfrm>
            <a:off x="382133" y="3401176"/>
            <a:ext cx="3146916" cy="2809943"/>
          </a:xfrm>
          <a:prstGeom prst="arc">
            <a:avLst>
              <a:gd name="adj1" fmla="val 16200000"/>
              <a:gd name="adj2" fmla="val 1900629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A5EFAB51-5238-4A6A-A785-4A83166F44BB}"/>
              </a:ext>
            </a:extLst>
          </p:cNvPr>
          <p:cNvSpPr/>
          <p:nvPr/>
        </p:nvSpPr>
        <p:spPr>
          <a:xfrm rot="2149066">
            <a:off x="3847031" y="4144552"/>
            <a:ext cx="45719" cy="5902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BB268D6-3F90-405E-B92C-7D75B44DBA1E}"/>
              </a:ext>
            </a:extLst>
          </p:cNvPr>
          <p:cNvSpPr/>
          <p:nvPr/>
        </p:nvSpPr>
        <p:spPr>
          <a:xfrm rot="2149066">
            <a:off x="3899520" y="4440063"/>
            <a:ext cx="45719" cy="138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E1BC9C82-8666-4C96-A8D6-4F0E52FFF28B}"/>
              </a:ext>
            </a:extLst>
          </p:cNvPr>
          <p:cNvGrpSpPr/>
          <p:nvPr/>
        </p:nvGrpSpPr>
        <p:grpSpPr>
          <a:xfrm rot="16563045">
            <a:off x="3271269" y="4250007"/>
            <a:ext cx="2003529" cy="1383613"/>
            <a:chOff x="-736652" y="-2172117"/>
            <a:chExt cx="13284589" cy="9174174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7B658CC3-7D41-4A24-BEDD-5AA02F5D27E2}"/>
                </a:ext>
              </a:extLst>
            </p:cNvPr>
            <p:cNvSpPr/>
            <p:nvPr/>
          </p:nvSpPr>
          <p:spPr>
            <a:xfrm>
              <a:off x="3331937" y="3618000"/>
              <a:ext cx="9216000" cy="3240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각 삼각형 16">
              <a:extLst>
                <a:ext uri="{FF2B5EF4-FFF2-40B4-BE49-F238E27FC236}">
                  <a16:creationId xmlns:a16="http://schemas.microsoft.com/office/drawing/2014/main" id="{6E8566B5-2D3C-4CD3-A0E3-A38BEDE6952D}"/>
                </a:ext>
              </a:extLst>
            </p:cNvPr>
            <p:cNvSpPr/>
            <p:nvPr/>
          </p:nvSpPr>
          <p:spPr>
            <a:xfrm flipH="1">
              <a:off x="3331927" y="5774164"/>
              <a:ext cx="9216010" cy="108383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C18C6681-04FC-4787-A374-03EF5662326C}"/>
                </a:ext>
              </a:extLst>
            </p:cNvPr>
            <p:cNvSpPr/>
            <p:nvPr/>
          </p:nvSpPr>
          <p:spPr>
            <a:xfrm>
              <a:off x="3377607" y="3646588"/>
              <a:ext cx="9124658" cy="64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57C05DCC-7BFA-4B61-9091-81C534B68EC6}"/>
                </a:ext>
              </a:extLst>
            </p:cNvPr>
            <p:cNvSpPr/>
            <p:nvPr/>
          </p:nvSpPr>
          <p:spPr>
            <a:xfrm>
              <a:off x="3377599" y="4321360"/>
              <a:ext cx="8526872" cy="67477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D0230AF5-1BE6-4B38-AC08-8667645E3183}"/>
                </a:ext>
              </a:extLst>
            </p:cNvPr>
            <p:cNvSpPr/>
            <p:nvPr/>
          </p:nvSpPr>
          <p:spPr>
            <a:xfrm>
              <a:off x="3377608" y="4996130"/>
              <a:ext cx="7762874" cy="63879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0B6A87B3-D419-49DB-BC78-548CFF6335D8}"/>
                </a:ext>
              </a:extLst>
            </p:cNvPr>
            <p:cNvSpPr/>
            <p:nvPr/>
          </p:nvSpPr>
          <p:spPr>
            <a:xfrm>
              <a:off x="811935" y="3618000"/>
              <a:ext cx="2520000" cy="3240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각 삼각형 21">
              <a:extLst>
                <a:ext uri="{FF2B5EF4-FFF2-40B4-BE49-F238E27FC236}">
                  <a16:creationId xmlns:a16="http://schemas.microsoft.com/office/drawing/2014/main" id="{ED00BAF2-C45A-4822-A09E-2993DBA3A0F6}"/>
                </a:ext>
              </a:extLst>
            </p:cNvPr>
            <p:cNvSpPr/>
            <p:nvPr/>
          </p:nvSpPr>
          <p:spPr>
            <a:xfrm>
              <a:off x="811937" y="4334165"/>
              <a:ext cx="2519991" cy="266789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각 삼각형 22">
              <a:extLst>
                <a:ext uri="{FF2B5EF4-FFF2-40B4-BE49-F238E27FC236}">
                  <a16:creationId xmlns:a16="http://schemas.microsoft.com/office/drawing/2014/main" id="{C380D14E-216D-4A21-A9DF-CFA330D0550F}"/>
                </a:ext>
              </a:extLst>
            </p:cNvPr>
            <p:cNvSpPr/>
            <p:nvPr/>
          </p:nvSpPr>
          <p:spPr>
            <a:xfrm flipH="1">
              <a:off x="811935" y="2178000"/>
              <a:ext cx="2520000" cy="1440000"/>
            </a:xfrm>
            <a:prstGeom prst="rtTriangl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5C0E5C9A-B2B4-4008-93DF-7EF1F6B1A38F}"/>
                </a:ext>
              </a:extLst>
            </p:cNvPr>
            <p:cNvSpPr/>
            <p:nvPr/>
          </p:nvSpPr>
          <p:spPr>
            <a:xfrm rot="19800000">
              <a:off x="-736652" y="-2172117"/>
              <a:ext cx="2539010" cy="552590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376E7028-AF8D-4FF3-A204-8E28AF8F7DE6}"/>
              </a:ext>
            </a:extLst>
          </p:cNvPr>
          <p:cNvSpPr/>
          <p:nvPr/>
        </p:nvSpPr>
        <p:spPr>
          <a:xfrm rot="2421990">
            <a:off x="5333761" y="5373764"/>
            <a:ext cx="45719" cy="5902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8225562C-9162-4873-A2F0-94A5083F846C}"/>
              </a:ext>
            </a:extLst>
          </p:cNvPr>
          <p:cNvSpPr/>
          <p:nvPr/>
        </p:nvSpPr>
        <p:spPr>
          <a:xfrm rot="2421990">
            <a:off x="5386250" y="5669275"/>
            <a:ext cx="45719" cy="138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9B304A7E-9B38-4C81-B7B9-D8B23A154611}"/>
              </a:ext>
            </a:extLst>
          </p:cNvPr>
          <p:cNvCxnSpPr>
            <a:cxnSpLocks/>
          </p:cNvCxnSpPr>
          <p:nvPr/>
        </p:nvCxnSpPr>
        <p:spPr>
          <a:xfrm>
            <a:off x="3033687" y="3782002"/>
            <a:ext cx="2667361" cy="21742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903C366D-0C77-40F0-B163-147B00802346}"/>
              </a:ext>
            </a:extLst>
          </p:cNvPr>
          <p:cNvSpPr/>
          <p:nvPr/>
        </p:nvSpPr>
        <p:spPr>
          <a:xfrm>
            <a:off x="508891" y="2955195"/>
            <a:ext cx="131167" cy="8998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원호 28">
            <a:extLst>
              <a:ext uri="{FF2B5EF4-FFF2-40B4-BE49-F238E27FC236}">
                <a16:creationId xmlns:a16="http://schemas.microsoft.com/office/drawing/2014/main" id="{F57F3203-E07A-495A-A094-B5E85B50D55B}"/>
              </a:ext>
            </a:extLst>
          </p:cNvPr>
          <p:cNvSpPr/>
          <p:nvPr/>
        </p:nvSpPr>
        <p:spPr>
          <a:xfrm>
            <a:off x="4075698" y="4488959"/>
            <a:ext cx="822768" cy="820730"/>
          </a:xfrm>
          <a:prstGeom prst="arc">
            <a:avLst>
              <a:gd name="adj1" fmla="val 10714747"/>
              <a:gd name="adj2" fmla="val 12802425"/>
            </a:avLst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513C3374-7E04-4FDE-9EFD-BDC47BBA0721}"/>
              </a:ext>
            </a:extLst>
          </p:cNvPr>
          <p:cNvSpPr/>
          <p:nvPr/>
        </p:nvSpPr>
        <p:spPr>
          <a:xfrm>
            <a:off x="151003" y="967666"/>
            <a:ext cx="5663736" cy="5411702"/>
          </a:xfrm>
          <a:prstGeom prst="roundRect">
            <a:avLst>
              <a:gd name="adj" fmla="val 8828"/>
            </a:avLst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6CA57CA8-85B4-4B89-A727-8C513944EF65}"/>
              </a:ext>
            </a:extLst>
          </p:cNvPr>
          <p:cNvCxnSpPr>
            <a:cxnSpLocks/>
          </p:cNvCxnSpPr>
          <p:nvPr/>
        </p:nvCxnSpPr>
        <p:spPr>
          <a:xfrm flipH="1" flipV="1">
            <a:off x="3717894" y="4874948"/>
            <a:ext cx="1619662" cy="1752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>
            <a:extLst>
              <a:ext uri="{FF2B5EF4-FFF2-40B4-BE49-F238E27FC236}">
                <a16:creationId xmlns:a16="http://schemas.microsoft.com/office/drawing/2014/main" id="{06A37B1F-BE83-429B-B225-99A49D5F98DA}"/>
              </a:ext>
            </a:extLst>
          </p:cNvPr>
          <p:cNvCxnSpPr>
            <a:cxnSpLocks/>
            <a:endCxn id="18" idx="3"/>
          </p:cNvCxnSpPr>
          <p:nvPr/>
        </p:nvCxnSpPr>
        <p:spPr>
          <a:xfrm flipH="1" flipV="1">
            <a:off x="4611208" y="3977210"/>
            <a:ext cx="588080" cy="535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EC697E5-B913-45D0-B6F1-BB7D368BD6E3}"/>
              </a:ext>
            </a:extLst>
          </p:cNvPr>
          <p:cNvSpPr txBox="1"/>
          <p:nvPr/>
        </p:nvSpPr>
        <p:spPr>
          <a:xfrm>
            <a:off x="2843209" y="4942681"/>
            <a:ext cx="1393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incident angle :</a:t>
            </a:r>
          </a:p>
          <a:p>
            <a:r>
              <a:rPr lang="en-US" altLang="ko-KR" sz="1400" b="1" dirty="0"/>
              <a:t>	40 </a:t>
            </a:r>
            <a:r>
              <a:rPr lang="ko-KR" altLang="en-US" sz="1400" b="1" dirty="0"/>
              <a:t>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1E9BED1-2745-4B5A-B408-5AAFA3B0E63A}"/>
                  </a:ext>
                </a:extLst>
              </p:cNvPr>
              <p:cNvSpPr txBox="1"/>
              <p:nvPr/>
            </p:nvSpPr>
            <p:spPr>
              <a:xfrm>
                <a:off x="1666712" y="2841594"/>
                <a:ext cx="14622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altLang="ko-KR" sz="1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altLang="ko-KR" sz="1400" b="1" dirty="0">
                  <a:solidFill>
                    <a:srgbClr val="FF0000"/>
                  </a:solidFill>
                </a:endParaRPr>
              </a:p>
              <a:p>
                <a:r>
                  <a:rPr lang="en-US" altLang="ko-KR" sz="1400" b="1" dirty="0">
                    <a:solidFill>
                      <a:srgbClr val="FF0000"/>
                    </a:solidFill>
                  </a:rPr>
                  <a:t>p~450 MeV/c</a:t>
                </a:r>
                <a:endParaRPr lang="ko-KR" altLang="en-US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1E9BED1-2745-4B5A-B408-5AAFA3B0E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712" y="2841594"/>
                <a:ext cx="1462260" cy="523220"/>
              </a:xfrm>
              <a:prstGeom prst="rect">
                <a:avLst/>
              </a:prstGeom>
              <a:blipFill>
                <a:blip r:embed="rId2"/>
                <a:stretch>
                  <a:fillRect l="-1250" b="-1162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061102DB-17FF-48FC-9355-BAE4F9FDB35D}"/>
              </a:ext>
            </a:extLst>
          </p:cNvPr>
          <p:cNvSpPr txBox="1"/>
          <p:nvPr/>
        </p:nvSpPr>
        <p:spPr>
          <a:xfrm>
            <a:off x="1010815" y="5360035"/>
            <a:ext cx="1810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/>
              <a:t>Dipole Magnet</a:t>
            </a:r>
          </a:p>
          <a:p>
            <a:pPr algn="ctr"/>
            <a:r>
              <a:rPr lang="en-US" altLang="ko-KR" sz="1600" b="1" dirty="0"/>
              <a:t>B ~ 0.35 T</a:t>
            </a:r>
            <a:endParaRPr lang="ko-KR" altLang="en-US" sz="1600" b="1" dirty="0"/>
          </a:p>
        </p:txBody>
      </p: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331963A1-8703-4BCB-AF99-68AE7C807A23}"/>
              </a:ext>
            </a:extLst>
          </p:cNvPr>
          <p:cNvCxnSpPr>
            <a:cxnSpLocks/>
          </p:cNvCxnSpPr>
          <p:nvPr/>
        </p:nvCxnSpPr>
        <p:spPr>
          <a:xfrm flipH="1">
            <a:off x="5199287" y="4072441"/>
            <a:ext cx="104658" cy="977748"/>
          </a:xfrm>
          <a:prstGeom prst="straightConnector1">
            <a:avLst/>
          </a:prstGeom>
          <a:ln w="95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610C4E8-B446-4677-A154-86EB6A27A529}"/>
              </a:ext>
            </a:extLst>
          </p:cNvPr>
          <p:cNvSpPr txBox="1"/>
          <p:nvPr/>
        </p:nvSpPr>
        <p:spPr>
          <a:xfrm>
            <a:off x="4704660" y="3476250"/>
            <a:ext cx="1154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/>
              <a:t>incident</a:t>
            </a:r>
          </a:p>
          <a:p>
            <a:pPr algn="ctr"/>
            <a:r>
              <a:rPr lang="en-US" altLang="ko-KR" sz="1400" b="1" dirty="0"/>
              <a:t>positions</a:t>
            </a:r>
            <a:endParaRPr lang="ko-KR" altLang="en-US" sz="1400" b="1" dirty="0"/>
          </a:p>
        </p:txBody>
      </p:sp>
      <p:cxnSp>
        <p:nvCxnSpPr>
          <p:cNvPr id="38" name="직선 화살표 연결선 37">
            <a:extLst>
              <a:ext uri="{FF2B5EF4-FFF2-40B4-BE49-F238E27FC236}">
                <a16:creationId xmlns:a16="http://schemas.microsoft.com/office/drawing/2014/main" id="{CBD520C9-2A9C-4EBC-9B82-02E93AE6F01F}"/>
              </a:ext>
            </a:extLst>
          </p:cNvPr>
          <p:cNvCxnSpPr>
            <a:cxnSpLocks/>
          </p:cNvCxnSpPr>
          <p:nvPr/>
        </p:nvCxnSpPr>
        <p:spPr>
          <a:xfrm flipV="1">
            <a:off x="3021672" y="1060058"/>
            <a:ext cx="2399931" cy="195626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8447EA1-1E92-4666-A942-E80504A457F5}"/>
                  </a:ext>
                </a:extLst>
              </p:cNvPr>
              <p:cNvSpPr txBox="1"/>
              <p:nvPr/>
            </p:nvSpPr>
            <p:spPr>
              <a:xfrm>
                <a:off x="3032213" y="2216206"/>
                <a:ext cx="9936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4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altLang="ko-KR" sz="14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ko-KR" altLang="en-US" sz="1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8447EA1-1E92-4666-A942-E80504A45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213" y="2216206"/>
                <a:ext cx="993671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925775C6-A1CF-4936-B6F9-5A895DA579BC}"/>
              </a:ext>
            </a:extLst>
          </p:cNvPr>
          <p:cNvSpPr txBox="1"/>
          <p:nvPr/>
        </p:nvSpPr>
        <p:spPr>
          <a:xfrm>
            <a:off x="151002" y="3852952"/>
            <a:ext cx="1362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/>
              <a:t>Pair production in Pb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00294C9-3E95-4BD8-B8EB-62B4F0EBF5C0}"/>
                  </a:ext>
                </a:extLst>
              </p:cNvPr>
              <p:cNvSpPr txBox="1"/>
              <p:nvPr/>
            </p:nvSpPr>
            <p:spPr>
              <a:xfrm>
                <a:off x="10754" y="2424096"/>
                <a:ext cx="16688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l-GR" altLang="ko-K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𝜸</m:t>
                      </m:r>
                    </m:oMath>
                  </m:oMathPara>
                </a14:m>
                <a:endParaRPr lang="en-US" altLang="ko-KR" sz="1400" b="1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altLang="ko-KR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𝒎𝒂𝒙</m:t>
                          </m:r>
                        </m:sub>
                      </m:sSub>
                      <m:r>
                        <a:rPr lang="en-US" altLang="ko-K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ko-K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ko-K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ko-KR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𝐆𝐞𝐕</m:t>
                      </m:r>
                    </m:oMath>
                  </m:oMathPara>
                </a14:m>
                <a:endParaRPr lang="en-US" altLang="ko-KR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00294C9-3E95-4BD8-B8EB-62B4F0EBF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4" y="2424096"/>
                <a:ext cx="166884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5F8FB19B-2DCF-4817-B2B3-D5CDF17A9CFB}"/>
              </a:ext>
            </a:extLst>
          </p:cNvPr>
          <p:cNvCxnSpPr>
            <a:cxnSpLocks/>
            <a:stCxn id="28" idx="3"/>
          </p:cNvCxnSpPr>
          <p:nvPr/>
        </p:nvCxnSpPr>
        <p:spPr>
          <a:xfrm flipV="1">
            <a:off x="640058" y="3401176"/>
            <a:ext cx="1302677" cy="394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76C4E180-E675-49E8-B61F-99F2746D6A68}"/>
              </a:ext>
            </a:extLst>
          </p:cNvPr>
          <p:cNvCxnSpPr>
            <a:cxnSpLocks/>
          </p:cNvCxnSpPr>
          <p:nvPr/>
        </p:nvCxnSpPr>
        <p:spPr>
          <a:xfrm>
            <a:off x="2843430" y="3511894"/>
            <a:ext cx="999306" cy="29416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원호 43">
            <a:extLst>
              <a:ext uri="{FF2B5EF4-FFF2-40B4-BE49-F238E27FC236}">
                <a16:creationId xmlns:a16="http://schemas.microsoft.com/office/drawing/2014/main" id="{DDE53AD5-F7FD-4D0C-8B65-B1562850A359}"/>
              </a:ext>
            </a:extLst>
          </p:cNvPr>
          <p:cNvSpPr/>
          <p:nvPr/>
        </p:nvSpPr>
        <p:spPr>
          <a:xfrm>
            <a:off x="800534" y="3403546"/>
            <a:ext cx="2268595" cy="2025673"/>
          </a:xfrm>
          <a:prstGeom prst="arc">
            <a:avLst>
              <a:gd name="adj1" fmla="val 16200000"/>
              <a:gd name="adj2" fmla="val 19579557"/>
            </a:avLst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040A7BDC-3C92-4F56-950E-62975B85BD05}"/>
              </a:ext>
            </a:extLst>
          </p:cNvPr>
          <p:cNvCxnSpPr>
            <a:cxnSpLocks/>
          </p:cNvCxnSpPr>
          <p:nvPr/>
        </p:nvCxnSpPr>
        <p:spPr>
          <a:xfrm>
            <a:off x="2834378" y="3806054"/>
            <a:ext cx="500344" cy="682905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53A78F61-B25D-4B07-900D-EAFAF3AD9EA6}"/>
              </a:ext>
            </a:extLst>
          </p:cNvPr>
          <p:cNvSpPr txBox="1"/>
          <p:nvPr/>
        </p:nvSpPr>
        <p:spPr>
          <a:xfrm>
            <a:off x="1633212" y="980802"/>
            <a:ext cx="2733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LEPS/SPring8 Spectrometer</a:t>
            </a:r>
            <a:endParaRPr lang="ko-KR" altLang="en-US" sz="1600" b="1" dirty="0"/>
          </a:p>
        </p:txBody>
      </p:sp>
      <p:sp>
        <p:nvSpPr>
          <p:cNvPr id="47" name="폭발: 14pt 46">
            <a:extLst>
              <a:ext uri="{FF2B5EF4-FFF2-40B4-BE49-F238E27FC236}">
                <a16:creationId xmlns:a16="http://schemas.microsoft.com/office/drawing/2014/main" id="{6E080904-7CE1-4D5F-AB0C-79F2B0D156F4}"/>
              </a:ext>
            </a:extLst>
          </p:cNvPr>
          <p:cNvSpPr/>
          <p:nvPr/>
        </p:nvSpPr>
        <p:spPr>
          <a:xfrm>
            <a:off x="499078" y="3297413"/>
            <a:ext cx="207526" cy="207526"/>
          </a:xfrm>
          <a:prstGeom prst="irregularSeal2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3">
            <a:extLst>
              <a:ext uri="{FF2B5EF4-FFF2-40B4-BE49-F238E27FC236}">
                <a16:creationId xmlns:a16="http://schemas.microsoft.com/office/drawing/2014/main" id="{71C85705-C484-4946-B6A5-BFDC8531D743}"/>
              </a:ext>
            </a:extLst>
          </p:cNvPr>
          <p:cNvSpPr txBox="1">
            <a:spLocks/>
          </p:cNvSpPr>
          <p:nvPr/>
        </p:nvSpPr>
        <p:spPr>
          <a:xfrm>
            <a:off x="5890437" y="1060058"/>
            <a:ext cx="3127603" cy="523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Performance test using electron beam in LEPS/SPring8</a:t>
            </a:r>
          </a:p>
          <a:p>
            <a:pPr marL="0" indent="0">
              <a:buNone/>
            </a:pPr>
            <a:r>
              <a:rPr lang="en-US" altLang="ko-KR" dirty="0">
                <a:sym typeface="Wingdings" panose="05000000000000000000" pitchFamily="2" charset="2"/>
              </a:rPr>
              <a:t></a:t>
            </a:r>
            <a:r>
              <a:rPr lang="en-US" altLang="ko-KR" dirty="0"/>
              <a:t> measured ADC and TDC with different incident point.</a:t>
            </a:r>
          </a:p>
          <a:p>
            <a:r>
              <a:rPr lang="en-US" altLang="ko-KR" dirty="0"/>
              <a:t> 3 kinds of reflector have been tested.</a:t>
            </a:r>
          </a:p>
          <a:p>
            <a:pPr marL="0" indent="0">
              <a:buNone/>
            </a:pPr>
            <a:r>
              <a:rPr lang="en-US" altLang="ko-KR" dirty="0"/>
              <a:t>- Al mylar(88 % )</a:t>
            </a:r>
          </a:p>
          <a:p>
            <a:pPr marL="0" indent="0">
              <a:buNone/>
            </a:pPr>
            <a:r>
              <a:rPr lang="en-US" altLang="ko-KR" dirty="0"/>
              <a:t>- ESR film(98 %)</a:t>
            </a:r>
          </a:p>
          <a:p>
            <a:pPr marL="0" indent="0">
              <a:buNone/>
            </a:pPr>
            <a:r>
              <a:rPr lang="en-US" altLang="ko-KR" dirty="0"/>
              <a:t>- Tyvek(diffuse, 98%)</a:t>
            </a:r>
          </a:p>
          <a:p>
            <a:endParaRPr lang="en-US" altLang="ko-KR" dirty="0"/>
          </a:p>
          <a:p>
            <a:r>
              <a:rPr lang="en-US" altLang="ko-KR" dirty="0"/>
              <a:t>ADC distribution with aerogel inside and outside.</a:t>
            </a:r>
          </a:p>
        </p:txBody>
      </p:sp>
    </p:spTree>
    <p:extLst>
      <p:ext uri="{BB962C8B-B14F-4D97-AF65-F5344CB8AC3E}">
        <p14:creationId xmlns:p14="http://schemas.microsoft.com/office/powerpoint/2010/main" val="785912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>
            <a:extLst>
              <a:ext uri="{FF2B5EF4-FFF2-40B4-BE49-F238E27FC236}">
                <a16:creationId xmlns:a16="http://schemas.microsoft.com/office/drawing/2014/main" id="{17E6D117-0991-40D8-9C85-62C10D531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Reflector Performances</a:t>
            </a:r>
            <a:endParaRPr lang="ko-KR" alt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BC0E239-0921-436A-A4A2-5FD630ACA4F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01D21AD-70CD-434A-B8FD-35E63DF3F01F}" type="datetime1">
              <a:rPr lang="ko-KR" altLang="en-US" smtClean="0"/>
              <a:t>2020-07-04</a:t>
            </a:fld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FA2B833-9689-4F31-A248-9F3A864C17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34293C80-5A45-42E9-811D-7E8FA6882FCD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pic>
        <p:nvPicPr>
          <p:cNvPr id="16" name="그림 15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07C486A8-405C-42CF-9E25-EB72BD6DF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769" y="902632"/>
            <a:ext cx="4214844" cy="3037011"/>
          </a:xfrm>
          <a:prstGeom prst="rect">
            <a:avLst/>
          </a:prstGeom>
        </p:spPr>
      </p:pic>
      <p:pic>
        <p:nvPicPr>
          <p:cNvPr id="18" name="그림 17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1D2BF019-3009-41A2-89D2-05F054D86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8" y="834244"/>
            <a:ext cx="4214843" cy="3037011"/>
          </a:xfrm>
          <a:prstGeom prst="rect">
            <a:avLst/>
          </a:prstGeom>
        </p:spPr>
      </p:pic>
      <p:sp>
        <p:nvSpPr>
          <p:cNvPr id="20" name="내용 개체 틀 2">
            <a:extLst>
              <a:ext uri="{FF2B5EF4-FFF2-40B4-BE49-F238E27FC236}">
                <a16:creationId xmlns:a16="http://schemas.microsoft.com/office/drawing/2014/main" id="{1DB712A7-FCD1-4C99-8379-B5CF5DF8205D}"/>
              </a:ext>
            </a:extLst>
          </p:cNvPr>
          <p:cNvSpPr txBox="1">
            <a:spLocks/>
          </p:cNvSpPr>
          <p:nvPr/>
        </p:nvSpPr>
        <p:spPr>
          <a:xfrm>
            <a:off x="158734" y="698626"/>
            <a:ext cx="8523351" cy="4022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dirty="0">
                <a:latin typeface="+mj-lt"/>
              </a:rPr>
              <a:t>ADC spectra of AC1 detector(Type-A)</a:t>
            </a:r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18212765-7684-4A12-8273-984F55F52C96}"/>
              </a:ext>
            </a:extLst>
          </p:cNvPr>
          <p:cNvCxnSpPr>
            <a:cxnSpLocks/>
          </p:cNvCxnSpPr>
          <p:nvPr/>
        </p:nvCxnSpPr>
        <p:spPr>
          <a:xfrm>
            <a:off x="1085561" y="1751004"/>
            <a:ext cx="0" cy="6734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내용 개체 틀 2">
            <a:extLst>
              <a:ext uri="{FF2B5EF4-FFF2-40B4-BE49-F238E27FC236}">
                <a16:creationId xmlns:a16="http://schemas.microsoft.com/office/drawing/2014/main" id="{323006EA-CE66-4950-9DA3-3A1858B84E3F}"/>
              </a:ext>
            </a:extLst>
          </p:cNvPr>
          <p:cNvSpPr txBox="1">
            <a:spLocks/>
          </p:cNvSpPr>
          <p:nvPr/>
        </p:nvSpPr>
        <p:spPr>
          <a:xfrm>
            <a:off x="836956" y="1222609"/>
            <a:ext cx="1876709" cy="52839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b="1" dirty="0"/>
              <a:t>Only scintillation</a:t>
            </a:r>
          </a:p>
          <a:p>
            <a:pPr marL="0" indent="0" algn="ctr">
              <a:buNone/>
            </a:pPr>
            <a:r>
              <a:rPr lang="en-US" altLang="ko-KR" sz="1400" b="1" dirty="0"/>
              <a:t>without absorption</a:t>
            </a:r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F504B16C-9244-4AD7-A586-B353065D955E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2193835" y="2448414"/>
            <a:ext cx="403870" cy="0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내용 개체 틀 2">
            <a:extLst>
              <a:ext uri="{FF2B5EF4-FFF2-40B4-BE49-F238E27FC236}">
                <a16:creationId xmlns:a16="http://schemas.microsoft.com/office/drawing/2014/main" id="{B1A21C9A-5F01-4E48-80D7-556CCD96EDF2}"/>
              </a:ext>
            </a:extLst>
          </p:cNvPr>
          <p:cNvSpPr txBox="1">
            <a:spLocks/>
          </p:cNvSpPr>
          <p:nvPr/>
        </p:nvSpPr>
        <p:spPr>
          <a:xfrm>
            <a:off x="2597705" y="2170436"/>
            <a:ext cx="2137270" cy="55595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b="1" dirty="0"/>
              <a:t>Scintillation +</a:t>
            </a:r>
          </a:p>
          <a:p>
            <a:pPr marL="0" indent="0" algn="ctr">
              <a:buNone/>
            </a:pPr>
            <a:r>
              <a:rPr lang="en-US" altLang="ko-KR" sz="1400" b="1" dirty="0"/>
              <a:t>Cherenkov radiation</a:t>
            </a:r>
          </a:p>
        </p:txBody>
      </p:sp>
      <p:sp>
        <p:nvSpPr>
          <p:cNvPr id="30" name="내용 개체 틀 2">
            <a:extLst>
              <a:ext uri="{FF2B5EF4-FFF2-40B4-BE49-F238E27FC236}">
                <a16:creationId xmlns:a16="http://schemas.microsoft.com/office/drawing/2014/main" id="{FA9F4279-55AC-4288-8A9C-2A5B499A2099}"/>
              </a:ext>
            </a:extLst>
          </p:cNvPr>
          <p:cNvSpPr txBox="1">
            <a:spLocks/>
          </p:cNvSpPr>
          <p:nvPr/>
        </p:nvSpPr>
        <p:spPr>
          <a:xfrm>
            <a:off x="765246" y="3791879"/>
            <a:ext cx="2857177" cy="4022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dirty="0">
                <a:latin typeface="+mj-lt"/>
              </a:rPr>
              <a:t>ESR film</a:t>
            </a:r>
          </a:p>
        </p:txBody>
      </p:sp>
      <p:sp>
        <p:nvSpPr>
          <p:cNvPr id="32" name="내용 개체 틀 2">
            <a:extLst>
              <a:ext uri="{FF2B5EF4-FFF2-40B4-BE49-F238E27FC236}">
                <a16:creationId xmlns:a16="http://schemas.microsoft.com/office/drawing/2014/main" id="{C3449D8A-3625-4550-AE0C-F7AF9E30A973}"/>
              </a:ext>
            </a:extLst>
          </p:cNvPr>
          <p:cNvSpPr txBox="1">
            <a:spLocks/>
          </p:cNvSpPr>
          <p:nvPr/>
        </p:nvSpPr>
        <p:spPr>
          <a:xfrm>
            <a:off x="5057879" y="3791878"/>
            <a:ext cx="2857177" cy="4022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dirty="0">
                <a:latin typeface="+mj-lt"/>
              </a:rPr>
              <a:t>Al mylar</a:t>
            </a:r>
          </a:p>
        </p:txBody>
      </p:sp>
      <p:sp>
        <p:nvSpPr>
          <p:cNvPr id="36" name="내용 개체 틀 3">
            <a:extLst>
              <a:ext uri="{FF2B5EF4-FFF2-40B4-BE49-F238E27FC236}">
                <a16:creationId xmlns:a16="http://schemas.microsoft.com/office/drawing/2014/main" id="{7C96E23D-6A22-4FC3-88DA-7D9D3A2F8420}"/>
              </a:ext>
            </a:extLst>
          </p:cNvPr>
          <p:cNvSpPr txBox="1">
            <a:spLocks/>
          </p:cNvSpPr>
          <p:nvPr/>
        </p:nvSpPr>
        <p:spPr>
          <a:xfrm>
            <a:off x="287298" y="4301349"/>
            <a:ext cx="8856702" cy="21202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Even without radiators inside, photons are detected when beam passes(scintillation).</a:t>
            </a:r>
          </a:p>
          <a:p>
            <a:endParaRPr lang="en-US" altLang="ko-KR" dirty="0"/>
          </a:p>
          <a:p>
            <a:r>
              <a:rPr lang="en-US" altLang="ko-KR" dirty="0"/>
              <a:t>ESR reflector has shown best light collection, but emitted scintillation most. </a:t>
            </a:r>
          </a:p>
          <a:p>
            <a:endParaRPr lang="en-US" altLang="ko-KR" dirty="0"/>
          </a:p>
          <a:p>
            <a:r>
              <a:rPr lang="en-US" altLang="ko-KR" dirty="0"/>
              <a:t>Type C has shown worst light collection due to its long shape.</a:t>
            </a: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96090718"/>
      </p:ext>
    </p:extLst>
  </p:cSld>
  <p:clrMapOvr>
    <a:masterClrMapping/>
  </p:clrMapOvr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5736</TotalTime>
  <Words>1610</Words>
  <Application>Microsoft Office PowerPoint</Application>
  <PresentationFormat>화면 슬라이드 쇼(4:3)</PresentationFormat>
  <Paragraphs>412</Paragraphs>
  <Slides>26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6" baseType="lpstr">
      <vt:lpstr>TIME</vt:lpstr>
      <vt:lpstr>돋움</vt:lpstr>
      <vt:lpstr>맑은 고딕</vt:lpstr>
      <vt:lpstr>Arial</vt:lpstr>
      <vt:lpstr>Calibri</vt:lpstr>
      <vt:lpstr>Calibri Light</vt:lpstr>
      <vt:lpstr>Cambria Math</vt:lpstr>
      <vt:lpstr>Comic Sans MS</vt:lpstr>
      <vt:lpstr>Times New Roman</vt:lpstr>
      <vt:lpstr>디자인 사용자 지정</vt:lpstr>
      <vt:lpstr>Development of a threshold aerogel Cherenkov detector for photoproduction of K^+ and K(892)* mesons at LEPS2</vt:lpstr>
      <vt:lpstr>Physics Motivation</vt:lpstr>
      <vt:lpstr>PowerPoint 프레젠테이션</vt:lpstr>
      <vt:lpstr>PowerPoint 프레젠테이션</vt:lpstr>
      <vt:lpstr>AC1 Performance Required</vt:lpstr>
      <vt:lpstr>AC1 Light Guide Types</vt:lpstr>
      <vt:lpstr>AC1 Light Guide Types</vt:lpstr>
      <vt:lpstr>Beam Test at Spring8</vt:lpstr>
      <vt:lpstr>Reflector Performances</vt:lpstr>
      <vt:lpstr>Detection Efficiency Calculation</vt:lpstr>
      <vt:lpstr>Geant4 Simulation</vt:lpstr>
      <vt:lpstr>Summary</vt:lpstr>
      <vt:lpstr>Than you for listening! Back up slide</vt:lpstr>
      <vt:lpstr>Main Problem of MCP PMT</vt:lpstr>
      <vt:lpstr>Improvement of MCP-PMT</vt:lpstr>
      <vt:lpstr>R5543 characteristic</vt:lpstr>
      <vt:lpstr>LED test using R5543 Finemesh PMT</vt:lpstr>
      <vt:lpstr>PowerPoint 프레젠테이션</vt:lpstr>
      <vt:lpstr>PowerPoint 프레젠테이션</vt:lpstr>
      <vt:lpstr>PowerPoint 프레젠테이션</vt:lpstr>
      <vt:lpstr>Geant4 Material Optical Properties</vt:lpstr>
      <vt:lpstr>Trigger logic</vt:lpstr>
      <vt:lpstr>Trigger logic</vt:lpstr>
      <vt:lpstr>PowerPoint 프레젠테이션</vt:lpstr>
      <vt:lpstr>Background suppression</vt:lpstr>
      <vt:lpstr>Result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현민 양</dc:creator>
  <cp:lastModifiedBy>양 현민</cp:lastModifiedBy>
  <cp:revision>273</cp:revision>
  <dcterms:created xsi:type="dcterms:W3CDTF">2019-04-10T08:54:57Z</dcterms:created>
  <dcterms:modified xsi:type="dcterms:W3CDTF">2020-07-04T01:34:27Z</dcterms:modified>
</cp:coreProperties>
</file>