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sldIdLst>
    <p:sldId id="256" r:id="rId2"/>
    <p:sldId id="335" r:id="rId3"/>
    <p:sldId id="323" r:id="rId4"/>
    <p:sldId id="351" r:id="rId5"/>
    <p:sldId id="353" r:id="rId6"/>
    <p:sldId id="354" r:id="rId7"/>
    <p:sldId id="361" r:id="rId8"/>
    <p:sldId id="363" r:id="rId9"/>
    <p:sldId id="338" r:id="rId10"/>
    <p:sldId id="328" r:id="rId11"/>
    <p:sldId id="350" r:id="rId12"/>
    <p:sldId id="339" r:id="rId13"/>
    <p:sldId id="327" r:id="rId14"/>
    <p:sldId id="332" r:id="rId15"/>
    <p:sldId id="287" r:id="rId16"/>
    <p:sldId id="331" r:id="rId17"/>
    <p:sldId id="340" r:id="rId18"/>
    <p:sldId id="360" r:id="rId19"/>
    <p:sldId id="364" r:id="rId20"/>
    <p:sldId id="365" r:id="rId21"/>
    <p:sldId id="359" r:id="rId22"/>
    <p:sldId id="302" r:id="rId23"/>
    <p:sldId id="366" r:id="rId24"/>
    <p:sldId id="357" r:id="rId25"/>
    <p:sldId id="355" r:id="rId26"/>
    <p:sldId id="301" r:id="rId27"/>
    <p:sldId id="369" r:id="rId28"/>
    <p:sldId id="372" r:id="rId29"/>
    <p:sldId id="367" r:id="rId30"/>
    <p:sldId id="368" r:id="rId31"/>
    <p:sldId id="358" r:id="rId32"/>
    <p:sldId id="345" r:id="rId33"/>
    <p:sldId id="346" r:id="rId34"/>
    <p:sldId id="347" r:id="rId35"/>
    <p:sldId id="294" r:id="rId36"/>
    <p:sldId id="278" r:id="rId37"/>
    <p:sldId id="295" r:id="rId38"/>
    <p:sldId id="297" r:id="rId39"/>
    <p:sldId id="370" r:id="rId40"/>
    <p:sldId id="371" r:id="rId4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80"/>
    <a:srgbClr val="CC6600"/>
    <a:srgbClr val="993300"/>
    <a:srgbClr val="CC3300"/>
    <a:srgbClr val="00FFFF"/>
    <a:srgbClr val="CC00FF"/>
    <a:srgbClr val="339966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1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76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B5692-9453-476D-AC6B-55154D6F7181}" type="datetimeFigureOut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07472-17C3-439B-B192-71D478115E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273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07472-17C3-439B-B192-71D478115E87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4469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07472-17C3-439B-B192-71D478115E87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9390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61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596619-40A2-449B-B693-F08087CBD8B5}" type="slidenum">
              <a:rPr lang="it-IT" altLang="en-US" smtClean="0"/>
              <a:pPr/>
              <a:t>3</a:t>
            </a:fld>
            <a:endParaRPr lang="it-IT" altLang="en-US" smtClean="0"/>
          </a:p>
        </p:txBody>
      </p:sp>
    </p:spTree>
    <p:extLst>
      <p:ext uri="{BB962C8B-B14F-4D97-AF65-F5344CB8AC3E}">
        <p14:creationId xmlns:p14="http://schemas.microsoft.com/office/powerpoint/2010/main" val="1830378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07472-17C3-439B-B192-71D478115E8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1542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07472-17C3-439B-B192-71D478115E8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8211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ABF31-6E88-4141-BC7A-402252E745BD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5426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07472-17C3-439B-B192-71D478115E87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9648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2ABA-E857-4607-B318-05CB0441ADEB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2935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45FD7-AB19-4DE9-B60A-038326001DB3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4856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4974-7476-4EB9-AB4B-782B2079DC19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9963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9DED-E506-42E9-A165-74E36EB39F53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6319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1588-3058-4700-AEF2-AE53DF6190D3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0095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0CD06-46DF-4ABF-8642-2A5BD1D571E4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4701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D6E8-ACB4-41F4-9E05-DDE6B9B12899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4214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CEFC1-DFC1-4C20-943D-9491A8FBBDE1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295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9C91-28A2-4EC0-8BC8-6FDC426C04AA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345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AA60-EDDB-4BD5-8638-34AA2F82F9FC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1876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8056B-7250-42C7-A98F-6456E8177E11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240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AF424-E9E4-45DB-AAAB-5870F009E650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F69F5-9743-44AA-9468-AE21069A77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332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emf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22837" y="1450285"/>
            <a:ext cx="9696881" cy="2387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ko-KR" sz="4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  <a:ea typeface="HY얕은샘물M" panose="02030600000101010101" pitchFamily="18" charset="-127"/>
                <a:cs typeface="Calibri" panose="020F0502020204030204" pitchFamily="34" charset="0"/>
              </a:rPr>
              <a:t>N</a:t>
            </a:r>
            <a:r>
              <a:rPr lang="en-US" altLang="ko-KR" sz="4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  <a:ea typeface="HY얕은샘물M" panose="02030600000101010101" pitchFamily="18" charset="-127"/>
                <a:cs typeface="Calibri" panose="020F0502020204030204" pitchFamily="34" charset="0"/>
              </a:rPr>
              <a:t>ew</a:t>
            </a:r>
            <a:r>
              <a:rPr lang="ko-KR" altLang="en-US" sz="4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  <a:ea typeface="HY얕은샘물M" panose="02030600000101010101" pitchFamily="18" charset="-127"/>
                <a:cs typeface="Calibri" panose="020F0502020204030204" pitchFamily="34" charset="0"/>
              </a:rPr>
              <a:t> </a:t>
            </a:r>
            <a:r>
              <a:rPr lang="en-US" altLang="ko-KR" sz="4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  <a:ea typeface="HY얕은샘물M" panose="02030600000101010101" pitchFamily="18" charset="-127"/>
                <a:cs typeface="Calibri" panose="020F0502020204030204" pitchFamily="34" charset="0"/>
              </a:rPr>
              <a:t>RPCs </a:t>
            </a:r>
            <a:r>
              <a:rPr lang="en-US" altLang="ko-KR" sz="4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  <a:ea typeface="HY얕은샘물M" panose="02030600000101010101" pitchFamily="18" charset="-127"/>
                <a:cs typeface="Calibri" panose="020F0502020204030204" pitchFamily="34" charset="0"/>
              </a:rPr>
              <a:t>for </a:t>
            </a:r>
            <a:r>
              <a:rPr lang="en-US" altLang="ko-KR" sz="4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  <a:ea typeface="HY얕은샘물M" panose="02030600000101010101" pitchFamily="18" charset="-127"/>
                <a:cs typeface="Calibri" panose="020F0502020204030204" pitchFamily="34" charset="0"/>
              </a:rPr>
              <a:t>High-Energy Physics Experiments and for  Applications to </a:t>
            </a:r>
            <a:r>
              <a:rPr lang="en-US" altLang="ko-KR" sz="4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  <a:ea typeface="HY얕은샘물M" panose="02030600000101010101" pitchFamily="18" charset="-127"/>
                <a:cs typeface="Calibri" panose="020F0502020204030204" pitchFamily="34" charset="0"/>
              </a:rPr>
              <a:t>N</a:t>
            </a:r>
            <a:r>
              <a:rPr lang="en-US" altLang="ko-KR" sz="4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  <a:ea typeface="HY얕은샘물M" panose="02030600000101010101" pitchFamily="18" charset="-127"/>
                <a:cs typeface="Calibri" panose="020F0502020204030204" pitchFamily="34" charset="0"/>
              </a:rPr>
              <a:t>uclear Science</a:t>
            </a:r>
            <a:endParaRPr lang="ko-KR" altLang="ko-KR" sz="4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anose="04040905080B02020502" pitchFamily="82" charset="0"/>
              <a:ea typeface="HY얕은샘물M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497749" y="4483943"/>
            <a:ext cx="4764117" cy="473634"/>
          </a:xfrm>
        </p:spPr>
        <p:txBody>
          <a:bodyPr>
            <a:normAutofit/>
          </a:bodyPr>
          <a:lstStyle/>
          <a:p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Kyong</a:t>
            </a:r>
            <a:r>
              <a:rPr lang="ko-KR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Sei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Lee / Korea University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297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7CD0B-0823-4E7C-9E4F-BC5721C5A90C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10</a:t>
            </a:fld>
            <a:endParaRPr lang="ko-KR" altLang="en-US"/>
          </a:p>
        </p:txBody>
      </p:sp>
      <p:grpSp>
        <p:nvGrpSpPr>
          <p:cNvPr id="87" name="그룹 86"/>
          <p:cNvGrpSpPr/>
          <p:nvPr/>
        </p:nvGrpSpPr>
        <p:grpSpPr>
          <a:xfrm>
            <a:off x="2716307" y="3271494"/>
            <a:ext cx="4386044" cy="3192059"/>
            <a:chOff x="2286668" y="1515858"/>
            <a:chExt cx="5915025" cy="4177398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668" y="1515858"/>
              <a:ext cx="5915025" cy="4177398"/>
            </a:xfrm>
            <a:prstGeom prst="rect">
              <a:avLst/>
            </a:prstGeom>
          </p:spPr>
        </p:pic>
        <p:grpSp>
          <p:nvGrpSpPr>
            <p:cNvPr id="43" name="그룹 42"/>
            <p:cNvGrpSpPr/>
            <p:nvPr/>
          </p:nvGrpSpPr>
          <p:grpSpPr>
            <a:xfrm>
              <a:off x="2997934" y="1811869"/>
              <a:ext cx="5039139" cy="3038427"/>
              <a:chOff x="2948239" y="1841687"/>
              <a:chExt cx="5039139" cy="2941492"/>
            </a:xfrm>
          </p:grpSpPr>
          <p:sp>
            <p:nvSpPr>
              <p:cNvPr id="11" name="직사각형 10"/>
              <p:cNvSpPr/>
              <p:nvPr/>
            </p:nvSpPr>
            <p:spPr>
              <a:xfrm>
                <a:off x="2954867" y="1841687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직사각형 11"/>
              <p:cNvSpPr/>
              <p:nvPr/>
            </p:nvSpPr>
            <p:spPr>
              <a:xfrm>
                <a:off x="2948243" y="1934453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직사각형 12"/>
              <p:cNvSpPr/>
              <p:nvPr/>
            </p:nvSpPr>
            <p:spPr>
              <a:xfrm>
                <a:off x="2948242" y="2023904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2951557" y="2116670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2951553" y="2221260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2954868" y="2314026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2954867" y="2403477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직사각형 17"/>
              <p:cNvSpPr/>
              <p:nvPr/>
            </p:nvSpPr>
            <p:spPr>
              <a:xfrm>
                <a:off x="2948243" y="2496243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2954866" y="2579285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직사각형 19"/>
              <p:cNvSpPr/>
              <p:nvPr/>
            </p:nvSpPr>
            <p:spPr>
              <a:xfrm>
                <a:off x="2948242" y="2672051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2948241" y="2761502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직사각형 21"/>
              <p:cNvSpPr/>
              <p:nvPr/>
            </p:nvSpPr>
            <p:spPr>
              <a:xfrm>
                <a:off x="2951556" y="2854268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2951552" y="2948919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직사각형 23"/>
              <p:cNvSpPr/>
              <p:nvPr/>
            </p:nvSpPr>
            <p:spPr>
              <a:xfrm>
                <a:off x="2954867" y="3051624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2954866" y="3141075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직사각형 25"/>
              <p:cNvSpPr/>
              <p:nvPr/>
            </p:nvSpPr>
            <p:spPr>
              <a:xfrm>
                <a:off x="2948242" y="3233841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2948240" y="3323292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직사각형 27"/>
              <p:cNvSpPr/>
              <p:nvPr/>
            </p:nvSpPr>
            <p:spPr>
              <a:xfrm>
                <a:off x="2951555" y="3416058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2951554" y="3505509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2954869" y="3598275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2954865" y="3692926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직사각형 31"/>
              <p:cNvSpPr/>
              <p:nvPr/>
            </p:nvSpPr>
            <p:spPr>
              <a:xfrm>
                <a:off x="2948241" y="3785692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2948240" y="3885082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직사각형 33"/>
              <p:cNvSpPr/>
              <p:nvPr/>
            </p:nvSpPr>
            <p:spPr>
              <a:xfrm>
                <a:off x="2951555" y="3977848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직사각형 34"/>
              <p:cNvSpPr/>
              <p:nvPr/>
            </p:nvSpPr>
            <p:spPr>
              <a:xfrm>
                <a:off x="2958178" y="4060890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직사각형 35"/>
              <p:cNvSpPr/>
              <p:nvPr/>
            </p:nvSpPr>
            <p:spPr>
              <a:xfrm>
                <a:off x="2951554" y="4153656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2951553" y="4243107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직사각형 37"/>
              <p:cNvSpPr/>
              <p:nvPr/>
            </p:nvSpPr>
            <p:spPr>
              <a:xfrm>
                <a:off x="2954868" y="4335873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직사각형 38"/>
              <p:cNvSpPr/>
              <p:nvPr/>
            </p:nvSpPr>
            <p:spPr>
              <a:xfrm>
                <a:off x="2954864" y="4430524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직사각형 39"/>
              <p:cNvSpPr/>
              <p:nvPr/>
            </p:nvSpPr>
            <p:spPr>
              <a:xfrm>
                <a:off x="2948240" y="4533229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직사각형 40"/>
              <p:cNvSpPr/>
              <p:nvPr/>
            </p:nvSpPr>
            <p:spPr>
              <a:xfrm>
                <a:off x="2948239" y="4622680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직사각형 41"/>
              <p:cNvSpPr/>
              <p:nvPr/>
            </p:nvSpPr>
            <p:spPr>
              <a:xfrm>
                <a:off x="2951554" y="4715446"/>
                <a:ext cx="5029200" cy="67733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5" name="그룹 84"/>
            <p:cNvGrpSpPr/>
            <p:nvPr/>
          </p:nvGrpSpPr>
          <p:grpSpPr>
            <a:xfrm>
              <a:off x="3844257" y="1526210"/>
              <a:ext cx="3331795" cy="3612320"/>
              <a:chOff x="8679060" y="1625166"/>
              <a:chExt cx="2962726" cy="3507799"/>
            </a:xfrm>
          </p:grpSpPr>
          <p:sp>
            <p:nvSpPr>
              <p:cNvPr id="49" name="직사각형 48"/>
              <p:cNvSpPr/>
              <p:nvPr/>
            </p:nvSpPr>
            <p:spPr>
              <a:xfrm>
                <a:off x="8679060" y="1627968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직사각형 49"/>
              <p:cNvSpPr/>
              <p:nvPr/>
            </p:nvSpPr>
            <p:spPr>
              <a:xfrm>
                <a:off x="8772038" y="1631733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직사각형 50"/>
              <p:cNvSpPr/>
              <p:nvPr/>
            </p:nvSpPr>
            <p:spPr>
              <a:xfrm>
                <a:off x="8864738" y="1627968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8967738" y="1634340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직사각형 52"/>
              <p:cNvSpPr/>
              <p:nvPr/>
            </p:nvSpPr>
            <p:spPr>
              <a:xfrm>
                <a:off x="9062400" y="1631340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직사각형 53"/>
              <p:cNvSpPr/>
              <p:nvPr/>
            </p:nvSpPr>
            <p:spPr>
              <a:xfrm>
                <a:off x="9155378" y="1625166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직사각형 54"/>
              <p:cNvSpPr/>
              <p:nvPr/>
            </p:nvSpPr>
            <p:spPr>
              <a:xfrm>
                <a:off x="9258017" y="1631340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직사각형 55"/>
              <p:cNvSpPr/>
              <p:nvPr/>
            </p:nvSpPr>
            <p:spPr>
              <a:xfrm>
                <a:off x="9351078" y="1627773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직사각형 60"/>
              <p:cNvSpPr/>
              <p:nvPr/>
            </p:nvSpPr>
            <p:spPr>
              <a:xfrm>
                <a:off x="9437045" y="1625361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9530023" y="1629126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직사각형 62"/>
              <p:cNvSpPr/>
              <p:nvPr/>
            </p:nvSpPr>
            <p:spPr>
              <a:xfrm>
                <a:off x="9622723" y="1625361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9715784" y="1631733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직사각형 64"/>
              <p:cNvSpPr/>
              <p:nvPr/>
            </p:nvSpPr>
            <p:spPr>
              <a:xfrm>
                <a:off x="9810446" y="1628733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직사각형 65"/>
              <p:cNvSpPr/>
              <p:nvPr/>
            </p:nvSpPr>
            <p:spPr>
              <a:xfrm>
                <a:off x="9913363" y="1632498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직사각형 66"/>
              <p:cNvSpPr/>
              <p:nvPr/>
            </p:nvSpPr>
            <p:spPr>
              <a:xfrm>
                <a:off x="10006063" y="1628733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직사각형 67"/>
              <p:cNvSpPr/>
              <p:nvPr/>
            </p:nvSpPr>
            <p:spPr>
              <a:xfrm>
                <a:off x="10099124" y="1625166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직사각형 68"/>
              <p:cNvSpPr/>
              <p:nvPr/>
            </p:nvSpPr>
            <p:spPr>
              <a:xfrm>
                <a:off x="10185574" y="1632302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직사각형 69"/>
              <p:cNvSpPr/>
              <p:nvPr/>
            </p:nvSpPr>
            <p:spPr>
              <a:xfrm>
                <a:off x="10278552" y="1626128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직사각형 70"/>
              <p:cNvSpPr/>
              <p:nvPr/>
            </p:nvSpPr>
            <p:spPr>
              <a:xfrm>
                <a:off x="10371252" y="1632302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직사각형 71"/>
              <p:cNvSpPr/>
              <p:nvPr/>
            </p:nvSpPr>
            <p:spPr>
              <a:xfrm>
                <a:off x="10464313" y="1628735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직사각형 72"/>
              <p:cNvSpPr/>
              <p:nvPr/>
            </p:nvSpPr>
            <p:spPr>
              <a:xfrm>
                <a:off x="10558975" y="1625735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직사각형 73"/>
              <p:cNvSpPr/>
              <p:nvPr/>
            </p:nvSpPr>
            <p:spPr>
              <a:xfrm>
                <a:off x="10651953" y="1629500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직사각형 74"/>
              <p:cNvSpPr/>
              <p:nvPr/>
            </p:nvSpPr>
            <p:spPr>
              <a:xfrm>
                <a:off x="10744653" y="1625735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직사각형 75"/>
              <p:cNvSpPr/>
              <p:nvPr/>
            </p:nvSpPr>
            <p:spPr>
              <a:xfrm>
                <a:off x="10837714" y="1632107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직사각형 76"/>
              <p:cNvSpPr/>
              <p:nvPr/>
            </p:nvSpPr>
            <p:spPr>
              <a:xfrm>
                <a:off x="10923681" y="1629695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직사각형 77"/>
              <p:cNvSpPr/>
              <p:nvPr/>
            </p:nvSpPr>
            <p:spPr>
              <a:xfrm>
                <a:off x="11016659" y="1633460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직사각형 78"/>
              <p:cNvSpPr/>
              <p:nvPr/>
            </p:nvSpPr>
            <p:spPr>
              <a:xfrm>
                <a:off x="11109359" y="1629695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직사각형 79"/>
              <p:cNvSpPr/>
              <p:nvPr/>
            </p:nvSpPr>
            <p:spPr>
              <a:xfrm>
                <a:off x="11202420" y="1626128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직사각형 80"/>
              <p:cNvSpPr/>
              <p:nvPr/>
            </p:nvSpPr>
            <p:spPr>
              <a:xfrm>
                <a:off x="11297082" y="1633067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직사각형 81"/>
              <p:cNvSpPr/>
              <p:nvPr/>
            </p:nvSpPr>
            <p:spPr>
              <a:xfrm>
                <a:off x="11390060" y="1626893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직사각형 82"/>
              <p:cNvSpPr/>
              <p:nvPr/>
            </p:nvSpPr>
            <p:spPr>
              <a:xfrm>
                <a:off x="11482760" y="1633067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직사각형 83"/>
              <p:cNvSpPr/>
              <p:nvPr/>
            </p:nvSpPr>
            <p:spPr>
              <a:xfrm>
                <a:off x="11575821" y="1629500"/>
                <a:ext cx="65965" cy="3498625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6" name="직사각형 85"/>
            <p:cNvSpPr/>
            <p:nvPr/>
          </p:nvSpPr>
          <p:spPr>
            <a:xfrm>
              <a:off x="3844257" y="1811869"/>
              <a:ext cx="3331795" cy="3038427"/>
            </a:xfrm>
            <a:prstGeom prst="rect">
              <a:avLst/>
            </a:prstGeom>
            <a:solidFill>
              <a:schemeClr val="accent1">
                <a:alpha val="14000"/>
              </a:schemeClr>
            </a:solidFill>
            <a:ln w="254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chemeClr val="tx1"/>
                  </a:solidFill>
                </a:rPr>
                <a:t>Active area </a:t>
              </a:r>
            </a:p>
            <a:p>
              <a:pPr algn="ctr"/>
              <a:r>
                <a:rPr lang="en-US" altLang="ko-KR" b="1" dirty="0" smtClean="0">
                  <a:solidFill>
                    <a:schemeClr val="tx1"/>
                  </a:solidFill>
                </a:rPr>
                <a:t>= 64 cm x 64 cm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88" name="그림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841" y="175463"/>
            <a:ext cx="4017260" cy="3012945"/>
          </a:xfrm>
          <a:prstGeom prst="rect">
            <a:avLst/>
          </a:prstGeom>
        </p:spPr>
      </p:pic>
      <p:sp>
        <p:nvSpPr>
          <p:cNvPr id="89" name="직사각형 88"/>
          <p:cNvSpPr/>
          <p:nvPr/>
        </p:nvSpPr>
        <p:spPr>
          <a:xfrm>
            <a:off x="410376" y="3941109"/>
            <a:ext cx="23094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600" b="1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64 cm x 64 cm active</a:t>
            </a:r>
            <a:r>
              <a:rPr lang="ko-KR" altLang="en-US" sz="1600" b="1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 </a:t>
            </a:r>
            <a:r>
              <a:rPr lang="en-US" altLang="ko-KR" sz="1600" b="1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area using two orthogonal strips  </a:t>
            </a:r>
            <a:endParaRPr lang="en-US" altLang="ko-KR" sz="1600" b="1" kern="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367340" y="761720"/>
            <a:ext cx="25215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altLang="ko-KR" sz="1600" b="1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A small prototype using a 100 cm x 70 cm 1-mm single gap</a:t>
            </a:r>
            <a:endParaRPr lang="en-US" altLang="ko-KR" sz="1600" b="1" kern="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950" y="175464"/>
            <a:ext cx="4022850" cy="301713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787" y="3255870"/>
            <a:ext cx="4022850" cy="3017394"/>
          </a:xfrm>
          <a:prstGeom prst="rect">
            <a:avLst/>
          </a:prstGeom>
        </p:spPr>
      </p:pic>
      <p:sp>
        <p:nvSpPr>
          <p:cNvPr id="91" name="직사각형 90"/>
          <p:cNvSpPr/>
          <p:nvPr/>
        </p:nvSpPr>
        <p:spPr>
          <a:xfrm>
            <a:off x="7695053" y="869442"/>
            <a:ext cx="10823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pulses</a:t>
            </a:r>
            <a:endParaRPr lang="ko-KR" altLang="en-US" sz="1400" b="1" dirty="0">
              <a:solidFill>
                <a:srgbClr val="FFFF00"/>
              </a:solidFill>
            </a:endParaRPr>
          </a:p>
        </p:txBody>
      </p:sp>
      <p:sp>
        <p:nvSpPr>
          <p:cNvPr id="92" name="직사각형 91"/>
          <p:cNvSpPr/>
          <p:nvPr/>
        </p:nvSpPr>
        <p:spPr>
          <a:xfrm>
            <a:off x="7627385" y="4235243"/>
            <a:ext cx="16264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Capacitive coupling</a:t>
            </a:r>
            <a:endParaRPr lang="ko-KR" alt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03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645360" y="1838928"/>
            <a:ext cx="31288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Reconstructed 2D images of cosmic muons </a:t>
            </a:r>
          </a:p>
          <a:p>
            <a:r>
              <a:rPr lang="en-US" altLang="ko-K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(tagged by plastic scintillators)</a:t>
            </a:r>
            <a:endParaRPr lang="en-US" altLang="ko-KR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11</a:t>
            </a:fld>
            <a:endParaRPr lang="ko-KR" altLang="en-US"/>
          </a:p>
        </p:txBody>
      </p:sp>
      <p:pic>
        <p:nvPicPr>
          <p:cNvPr id="10" name="그림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62465"/>
            <a:ext cx="7008341" cy="58735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날짜 개체 틀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A208-7A53-42B0-B19F-27775211B48D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682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4620F-5010-402A-B94E-DA0C3FDFFEDD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12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196" y="1748278"/>
            <a:ext cx="6093153" cy="2007152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323579" y="1323499"/>
            <a:ext cx="5698280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2000" b="1" u="sng" dirty="0" smtClean="0">
                <a:solidFill>
                  <a:srgbClr val="CC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KODEL provided RPC gaps and strips.</a:t>
            </a:r>
          </a:p>
          <a:p>
            <a:pPr>
              <a:spcAft>
                <a:spcPts val="600"/>
              </a:spcAft>
            </a:pPr>
            <a:endParaRPr lang="en-US" altLang="ko-KR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altLang="ko-KR" sz="1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 of muon flux</a:t>
            </a:r>
            <a:endParaRPr lang="en-US" altLang="ko-KR" sz="1600" b="1" dirty="0" smtClean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2000" indent="-2520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ko-KR" sz="16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SHIP </a:t>
            </a:r>
            <a:r>
              <a:rPr lang="en-US" altLang="ko-KR" sz="16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 </a:t>
            </a:r>
            <a:r>
              <a:rPr lang="en-US" altLang="ko-KR" sz="16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replica</a:t>
            </a:r>
            <a:r>
              <a:rPr lang="en-US" altLang="ko-K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TZM 58 cm-thick </a:t>
            </a:r>
            <a:r>
              <a:rPr lang="en-US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Tungsten </a:t>
            </a:r>
            <a:r>
              <a:rPr lang="en-US" altLang="ko-K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58 cm-thick</a:t>
            </a:r>
          </a:p>
          <a:p>
            <a:pPr marL="252000" indent="-2520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ko-KR" sz="16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Spectrometer</a:t>
            </a:r>
            <a:r>
              <a:rPr lang="en-US" altLang="ko-K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ko-KR" sz="1600" b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Goliath+DTs</a:t>
            </a:r>
            <a:r>
              <a:rPr lang="en-US" altLang="ko-KR" sz="16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altLang="ko-K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 momentum </a:t>
            </a:r>
            <a:r>
              <a:rPr lang="en-US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charge </a:t>
            </a:r>
            <a:r>
              <a:rPr lang="en-US" altLang="ko-K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muons</a:t>
            </a:r>
          </a:p>
          <a:p>
            <a:pPr marL="252000" indent="-2520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ko-KR" sz="16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Muon </a:t>
            </a:r>
            <a:r>
              <a:rPr lang="en-US" altLang="ko-KR" sz="16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tagger </a:t>
            </a:r>
            <a:r>
              <a:rPr lang="en-US" altLang="ko-KR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(RPCs) </a:t>
            </a:r>
            <a:r>
              <a:rPr lang="en-US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altLang="ko-K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</a:t>
            </a:r>
            <a:r>
              <a:rPr lang="en-US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muons 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196" y="3831861"/>
            <a:ext cx="6080454" cy="2284668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323579" y="3945758"/>
            <a:ext cx="5448299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ko-KR" sz="1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nclusive charm </a:t>
            </a:r>
            <a:r>
              <a:rPr lang="en-US" altLang="ko-KR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cross section </a:t>
            </a:r>
            <a:r>
              <a:rPr lang="en-US" altLang="ko-KR" sz="1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</a:t>
            </a:r>
          </a:p>
          <a:p>
            <a:pPr marL="252000" indent="-2520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ko-KR" sz="16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ECC (Emulsion </a:t>
            </a:r>
            <a:r>
              <a:rPr lang="en-US" altLang="ko-KR" sz="16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ko-KR" sz="16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loud </a:t>
            </a:r>
            <a:r>
              <a:rPr lang="en-US" altLang="ko-KR" sz="16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ko-KR" sz="16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hamber) target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12.5×10 cm</a:t>
            </a:r>
            <a:r>
              <a:rPr lang="en-US" altLang="ko-KR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lead</a:t>
            </a:r>
            <a:r>
              <a:rPr lang="ko-KR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plates interleaved </a:t>
            </a: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with emulsion 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films to detect both production and decay of the charmed hadrons</a:t>
            </a:r>
            <a:endParaRPr lang="en-US" altLang="ko-K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2000" indent="-2520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ko-KR" sz="16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Spectrometer</a:t>
            </a:r>
            <a:r>
              <a:rPr lang="en-US" altLang="ko-K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ko-KR" sz="1600" b="1" dirty="0" err="1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Goliath+DTs</a:t>
            </a:r>
            <a:r>
              <a:rPr lang="en-US" altLang="ko-KR" sz="16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to measure momentum &amp;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charge </a:t>
            </a: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of charm daughters</a:t>
            </a:r>
          </a:p>
          <a:p>
            <a:pPr marL="252000" indent="-2520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ko-KR" sz="16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Muon tagger </a:t>
            </a:r>
            <a:r>
              <a:rPr lang="en-US" altLang="ko-K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(RPCs) 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identify muons</a:t>
            </a:r>
            <a:endParaRPr lang="ko-KR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15789" y="483526"/>
            <a:ext cx="113604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b="1" u="sng" dirty="0" smtClean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In July 2018, KODEL provided RPC electrodes and strips for an experiments </a:t>
            </a:r>
            <a:r>
              <a:rPr lang="en-US" altLang="ko-KR" sz="2000" b="1" u="sng" dirty="0">
                <a:solidFill>
                  <a:srgbClr val="0000FF"/>
                </a:solidFill>
                <a:latin typeface="+mj-lt"/>
              </a:rPr>
              <a:t>using CERN SPS 400 GeV/c proton beam at H4 </a:t>
            </a:r>
            <a:r>
              <a:rPr lang="en-US" altLang="ko-KR" sz="2000" b="1" u="sng" dirty="0" smtClean="0">
                <a:solidFill>
                  <a:srgbClr val="0000FF"/>
                </a:solidFill>
                <a:latin typeface="+mj-lt"/>
              </a:rPr>
              <a:t>area</a:t>
            </a:r>
            <a:endParaRPr lang="ko-KR" altLang="en-US" sz="2000" b="1" u="sng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797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9F1E-C773-4D97-BA6A-6C6C1AAAC295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355630" y="386224"/>
            <a:ext cx="11480740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ko-KR" sz="20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 2019, R&amp;D on 1-mm single-gap 2D RPCs  </a:t>
            </a:r>
          </a:p>
          <a:p>
            <a:pPr marL="211500">
              <a:spcAft>
                <a:spcPts val="600"/>
              </a:spcAft>
            </a:pPr>
            <a:r>
              <a:rPr lang="en-US" altLang="ko-KR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structure but with a narrower gap thickness </a:t>
            </a:r>
          </a:p>
          <a:p>
            <a:pPr marL="571500" indent="-360000">
              <a:buFont typeface="Wingdings" panose="05000000000000000000" pitchFamily="2" charset="2"/>
              <a:buChar char="ü"/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Aiming for faster time response &lt; 10 ns and a time resolution ~ 500 </a:t>
            </a:r>
            <a:r>
              <a:rPr lang="en-US" altLang="ko-K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for the trigger system </a:t>
            </a:r>
          </a:p>
          <a:p>
            <a:pPr marL="571500" indent="-3600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2 orthogonal strip readouts for 2D trigger measurements + a time resolution mush better than 1 ns  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260" y="2141771"/>
            <a:ext cx="6027783" cy="3920971"/>
          </a:xfrm>
          <a:prstGeom prst="rect">
            <a:avLst/>
          </a:prstGeom>
        </p:spPr>
      </p:pic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511887" y="2745427"/>
            <a:ext cx="3817712" cy="1000274"/>
          </a:xfrm>
          <a:prstGeom prst="rect">
            <a:avLst/>
          </a:prstGeom>
          <a:pattFill prst="pct25">
            <a:fgClr>
              <a:schemeClr val="accent1">
                <a:lumMod val="60000"/>
                <a:lumOff val="40000"/>
              </a:schemeClr>
            </a:fgClr>
            <a:bgClr>
              <a:schemeClr val="bg1"/>
            </a:bgClr>
          </a:pattFill>
          <a:effectLst>
            <a:glow rad="101600">
              <a:schemeClr val="accent2">
                <a:satMod val="175000"/>
                <a:alpha val="40000"/>
              </a:schemeClr>
            </a:glow>
            <a:softEdge rad="12700"/>
          </a:effectLst>
        </p:spPr>
        <p:txBody>
          <a:bodyPr wrap="none">
            <a:spAutoFit/>
          </a:bodyPr>
          <a:lstStyle/>
          <a:p>
            <a:pPr marL="211500">
              <a:spcAft>
                <a:spcPts val="300"/>
              </a:spcAft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Thickness of Bakelite = 1.4 mm </a:t>
            </a:r>
          </a:p>
          <a:p>
            <a:pPr marL="211500">
              <a:spcAft>
                <a:spcPts val="300"/>
              </a:spcAft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Thickness of gap = 1.0 mm </a:t>
            </a:r>
          </a:p>
          <a:p>
            <a:pPr marL="211500">
              <a:spcAft>
                <a:spcPts val="300"/>
              </a:spcAft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Strip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pitch for both </a:t>
            </a:r>
            <a:r>
              <a:rPr lang="en-US" altLang="ko-KR" i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ko-KR" i="1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= 20 mm </a:t>
            </a:r>
          </a:p>
        </p:txBody>
      </p:sp>
    </p:spTree>
    <p:extLst>
      <p:ext uri="{BB962C8B-B14F-4D97-AF65-F5344CB8AC3E}">
        <p14:creationId xmlns:p14="http://schemas.microsoft.com/office/powerpoint/2010/main" val="405941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688" y="2846242"/>
            <a:ext cx="4703419" cy="3466277"/>
          </a:xfrm>
          <a:prstGeom prst="rect">
            <a:avLst/>
          </a:prstGeom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10BC6-1997-4C1F-B480-A4BA5660126E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D948B-83B5-4F86-8660-74205E893C51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408948" y="2035489"/>
            <a:ext cx="4687052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ko-KR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ko-KR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b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en-US" altLang="ko-KR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sqrt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(684.4</a:t>
            </a:r>
            <a:r>
              <a:rPr lang="en-US" altLang="ko-KR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390</a:t>
            </a:r>
            <a:r>
              <a:rPr lang="en-US" altLang="ko-KR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300</a:t>
            </a:r>
            <a:r>
              <a:rPr lang="en-US" altLang="ko-KR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 475.7 </a:t>
            </a:r>
            <a:r>
              <a:rPr lang="en-US" altLang="ko-K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ko-K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ko-KR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ko-KR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en-US" altLang="ko-KR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sqrt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(787.5</a:t>
            </a:r>
            <a:r>
              <a:rPr lang="en-US" altLang="ko-KR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390</a:t>
            </a:r>
            <a:r>
              <a:rPr lang="en-US" altLang="ko-KR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300</a:t>
            </a:r>
            <a:r>
              <a:rPr lang="en-US" altLang="ko-KR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614.9 </a:t>
            </a:r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423996" y="371087"/>
            <a:ext cx="5404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Intrinsic time resolution of 1-mm single-gap RPCs</a:t>
            </a:r>
            <a:endParaRPr lang="ko-KR" altLang="en-US" sz="20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413360" y="853577"/>
            <a:ext cx="1682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1500">
              <a:spcAft>
                <a:spcPts val="300"/>
              </a:spcAft>
            </a:pPr>
            <a:r>
              <a:rPr lang="en-US" altLang="ko-KR" b="1" dirty="0" err="1">
                <a:solidFill>
                  <a:srgbClr val="339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altLang="ko-KR" b="1" baseline="-25000" dirty="0" err="1">
                <a:solidFill>
                  <a:srgbClr val="339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FEB</a:t>
            </a:r>
            <a:r>
              <a:rPr lang="en-US" altLang="ko-KR" b="1" baseline="-25000" dirty="0">
                <a:solidFill>
                  <a:srgbClr val="339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b="1" dirty="0">
                <a:solidFill>
                  <a:srgbClr val="339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 </a:t>
            </a:r>
            <a:r>
              <a:rPr lang="en-US" altLang="ko-KR" b="1" dirty="0" smtClean="0">
                <a:solidFill>
                  <a:srgbClr val="339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390 </a:t>
            </a:r>
            <a:r>
              <a:rPr lang="en-US" altLang="ko-KR" b="1" dirty="0" err="1">
                <a:solidFill>
                  <a:srgbClr val="339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altLang="ko-KR" b="1" dirty="0">
                <a:solidFill>
                  <a:srgbClr val="339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6096000" y="853577"/>
            <a:ext cx="1874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1500">
              <a:spcAft>
                <a:spcPts val="300"/>
              </a:spcAft>
            </a:pPr>
            <a:r>
              <a:rPr lang="en-US" altLang="ko-KR" b="1" dirty="0" err="1" smtClean="0">
                <a:solidFill>
                  <a:srgbClr val="339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altLang="ko-KR" b="1" baseline="-25000" dirty="0" err="1" smtClean="0">
                <a:solidFill>
                  <a:srgbClr val="339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trigger</a:t>
            </a:r>
            <a:r>
              <a:rPr lang="en-US" altLang="ko-KR" b="1" baseline="-25000" dirty="0" smtClean="0">
                <a:solidFill>
                  <a:srgbClr val="339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b="1" dirty="0" smtClean="0">
                <a:solidFill>
                  <a:srgbClr val="339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 300 </a:t>
            </a:r>
            <a:r>
              <a:rPr lang="en-US" altLang="ko-KR" b="1" dirty="0" err="1">
                <a:solidFill>
                  <a:srgbClr val="339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altLang="ko-KR" b="1" dirty="0">
                <a:solidFill>
                  <a:srgbClr val="3399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1" name="바닥글 개체 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550" y="2847289"/>
            <a:ext cx="4805489" cy="3465230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2209800" y="1299993"/>
            <a:ext cx="378424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ko-K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= 0.4 mV (~ 60 </a:t>
            </a:r>
            <a:r>
              <a:rPr lang="en-US" altLang="ko-KR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fC</a:t>
            </a:r>
            <a:r>
              <a:rPr lang="en-US" altLang="ko-K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 for </a:t>
            </a:r>
            <a:r>
              <a:rPr lang="en-US" altLang="ko-KR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ko-K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strips                               </a:t>
            </a:r>
          </a:p>
          <a:p>
            <a:r>
              <a:rPr lang="en-US" altLang="ko-K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= 0.3 mV (~ 45 </a:t>
            </a:r>
            <a:r>
              <a:rPr lang="en-US" altLang="ko-KR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fC</a:t>
            </a:r>
            <a:r>
              <a:rPr lang="en-US" altLang="ko-K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 for </a:t>
            </a:r>
            <a:r>
              <a:rPr lang="en-US" altLang="ko-KR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altLang="ko-K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strips </a:t>
            </a:r>
            <a:endParaRPr lang="ko-KR" altLang="en-US" sz="1400" dirty="0"/>
          </a:p>
        </p:txBody>
      </p:sp>
      <p:sp>
        <p:nvSpPr>
          <p:cNvPr id="16" name="직사각형 15"/>
          <p:cNvSpPr/>
          <p:nvPr/>
        </p:nvSpPr>
        <p:spPr>
          <a:xfrm>
            <a:off x="7626008" y="1309375"/>
            <a:ext cx="387561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ko-K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= 1.0 mV (~ 150 </a:t>
            </a:r>
            <a:r>
              <a:rPr lang="en-US" altLang="ko-KR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fC</a:t>
            </a:r>
            <a:r>
              <a:rPr lang="en-US" altLang="ko-K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 for </a:t>
            </a:r>
            <a:r>
              <a:rPr lang="en-US" altLang="ko-KR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ko-K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strips                               </a:t>
            </a:r>
          </a:p>
          <a:p>
            <a:r>
              <a:rPr lang="en-US" altLang="ko-KR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= 0.8 mV (~ 120 </a:t>
            </a:r>
            <a:r>
              <a:rPr lang="en-US" altLang="ko-KR" sz="1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fC</a:t>
            </a:r>
            <a:r>
              <a:rPr lang="en-US" altLang="ko-K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 for </a:t>
            </a:r>
            <a:r>
              <a:rPr lang="en-US" altLang="ko-KR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altLang="ko-KR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strips </a:t>
            </a:r>
            <a:endParaRPr lang="ko-KR" altLang="en-US" sz="1400" dirty="0"/>
          </a:p>
        </p:txBody>
      </p:sp>
      <p:sp>
        <p:nvSpPr>
          <p:cNvPr id="17" name="직사각형 16"/>
          <p:cNvSpPr/>
          <p:nvPr/>
        </p:nvSpPr>
        <p:spPr>
          <a:xfrm>
            <a:off x="6715992" y="2035489"/>
            <a:ext cx="4745210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ko-KR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ko-KR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b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en-US" altLang="ko-KR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sqrt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(672.7</a:t>
            </a:r>
            <a:r>
              <a:rPr lang="en-US" altLang="ko-KR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390</a:t>
            </a:r>
            <a:r>
              <a:rPr lang="en-US" altLang="ko-KR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300</a:t>
            </a:r>
            <a:r>
              <a:rPr lang="en-US" altLang="ko-KR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= 458.7 </a:t>
            </a:r>
            <a:r>
              <a:rPr lang="en-US" altLang="ko-K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ko-K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300"/>
              </a:spcAft>
            </a:pP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ko-KR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ko-KR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en-US" altLang="ko-KR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sqrt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(777.5</a:t>
            </a:r>
            <a:r>
              <a:rPr lang="en-US" altLang="ko-KR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390</a:t>
            </a:r>
            <a:r>
              <a:rPr lang="en-US" altLang="ko-KR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300</a:t>
            </a:r>
            <a:r>
              <a:rPr lang="en-US" altLang="ko-KR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ko-K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602.0 </a:t>
            </a:r>
            <a:r>
              <a:rPr lang="en-US" altLang="ko-K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9592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3F550-FDD2-4620-B783-817EC2D07252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15</a:t>
            </a:fld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7081158" y="2586681"/>
            <a:ext cx="4155253" cy="3658529"/>
            <a:chOff x="6444504" y="948690"/>
            <a:chExt cx="5167313" cy="4960620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504" y="948690"/>
              <a:ext cx="5167313" cy="4960620"/>
            </a:xfrm>
            <a:prstGeom prst="rect">
              <a:avLst/>
            </a:prstGeom>
          </p:spPr>
        </p:pic>
        <p:sp>
          <p:nvSpPr>
            <p:cNvPr id="7" name="타원 6"/>
            <p:cNvSpPr/>
            <p:nvPr/>
          </p:nvSpPr>
          <p:spPr>
            <a:xfrm>
              <a:off x="7632291" y="1273155"/>
              <a:ext cx="862779" cy="526148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rgbClr val="0000FF"/>
                  </a:solidFill>
                </a:rPr>
                <a:t>Pos4</a:t>
              </a:r>
              <a:endParaRPr lang="ko-KR" alt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8" name="타원 7"/>
            <p:cNvSpPr/>
            <p:nvPr/>
          </p:nvSpPr>
          <p:spPr>
            <a:xfrm>
              <a:off x="8950656" y="1273155"/>
              <a:ext cx="862779" cy="526148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rgbClr val="0000FF"/>
                  </a:solidFill>
                </a:rPr>
                <a:t>Pos8</a:t>
              </a:r>
              <a:endParaRPr lang="ko-KR" alt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9" name="타원 8"/>
            <p:cNvSpPr/>
            <p:nvPr/>
          </p:nvSpPr>
          <p:spPr>
            <a:xfrm>
              <a:off x="7632291" y="2079524"/>
              <a:ext cx="862779" cy="526148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rgbClr val="0000FF"/>
                  </a:solidFill>
                </a:rPr>
                <a:t>Pos3</a:t>
              </a:r>
              <a:endParaRPr lang="ko-KR" alt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10" name="타원 9"/>
            <p:cNvSpPr/>
            <p:nvPr/>
          </p:nvSpPr>
          <p:spPr>
            <a:xfrm>
              <a:off x="9009649" y="2109020"/>
              <a:ext cx="862779" cy="526148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rgbClr val="0000FF"/>
                  </a:solidFill>
                </a:rPr>
                <a:t>Pos7</a:t>
              </a:r>
              <a:endParaRPr lang="ko-KR" alt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11" name="타원 10"/>
            <p:cNvSpPr/>
            <p:nvPr/>
          </p:nvSpPr>
          <p:spPr>
            <a:xfrm>
              <a:off x="7659331" y="3844292"/>
              <a:ext cx="862779" cy="526148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rgbClr val="0000FF"/>
                  </a:solidFill>
                </a:rPr>
                <a:t>Pos2</a:t>
              </a:r>
              <a:endParaRPr lang="ko-KR" alt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12" name="타원 11"/>
            <p:cNvSpPr/>
            <p:nvPr/>
          </p:nvSpPr>
          <p:spPr>
            <a:xfrm>
              <a:off x="8965405" y="3844292"/>
              <a:ext cx="862779" cy="526148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rgbClr val="0000FF"/>
                  </a:solidFill>
                </a:rPr>
                <a:t>Pos6</a:t>
              </a:r>
              <a:endParaRPr lang="ko-KR" alt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13" name="타원 12"/>
            <p:cNvSpPr/>
            <p:nvPr/>
          </p:nvSpPr>
          <p:spPr>
            <a:xfrm>
              <a:off x="7659331" y="4613727"/>
              <a:ext cx="862779" cy="526148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rgbClr val="0000FF"/>
                  </a:solidFill>
                </a:rPr>
                <a:t>Pos1</a:t>
              </a:r>
              <a:endParaRPr lang="ko-KR" alt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14" name="타원 13"/>
            <p:cNvSpPr/>
            <p:nvPr/>
          </p:nvSpPr>
          <p:spPr>
            <a:xfrm>
              <a:off x="8994901" y="4617382"/>
              <a:ext cx="862779" cy="526148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rgbClr val="0000FF"/>
                  </a:solidFill>
                </a:rPr>
                <a:t>Pos5</a:t>
              </a:r>
              <a:endParaRPr lang="ko-KR" altLang="en-US" sz="12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5" name="직사각형 14"/>
          <p:cNvSpPr/>
          <p:nvPr/>
        </p:nvSpPr>
        <p:spPr>
          <a:xfrm>
            <a:off x="347287" y="255598"/>
            <a:ext cx="9442970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1500">
              <a:spcAft>
                <a:spcPts val="1200"/>
              </a:spcAft>
            </a:pPr>
            <a:r>
              <a:rPr lang="en-US" altLang="ko-KR" sz="2000" b="1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measurement and corrections for </a:t>
            </a:r>
            <a:r>
              <a:rPr lang="en-US" altLang="ko-KR" sz="2000" b="1" i="1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ko-KR" sz="2000" b="1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strips using a </a:t>
            </a:r>
            <a:r>
              <a:rPr lang="en-US" altLang="ko-KR" sz="2000" b="1" i="1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altLang="ko-KR" sz="2000" b="1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strip position  </a:t>
            </a:r>
            <a:endParaRPr lang="en-US" altLang="ko-KR" sz="20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1500"/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Signal</a:t>
            </a:r>
            <a:r>
              <a:rPr lang="ko-KR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arrival times vary position by 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position </a:t>
            </a: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on the strips</a:t>
            </a:r>
          </a:p>
          <a:p>
            <a:pPr marL="211500">
              <a:spcAft>
                <a:spcPts val="600"/>
              </a:spcAft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Can apply </a:t>
            </a: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time corrections for </a:t>
            </a:r>
            <a:r>
              <a:rPr lang="en-US" altLang="ko-KR" sz="1600" i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 strips using </a:t>
            </a:r>
            <a:r>
              <a:rPr lang="en-US" altLang="ko-KR" sz="1600" i="1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 strip positions using a speed of </a:t>
            </a:r>
            <a:r>
              <a:rPr lang="en-US" altLang="ko-KR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 transfers of ~ 19.2 cm/ns 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(valid when impedance ~ a few 10s </a:t>
            </a:r>
            <a:r>
              <a:rPr lang="el-GR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211500">
              <a:spcAft>
                <a:spcPts val="1200"/>
              </a:spcAft>
            </a:pPr>
            <a:r>
              <a:rPr lang="en-US" altLang="ko-KR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ko-KR" sz="16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Position corrected anode time → </a:t>
            </a:r>
            <a:r>
              <a:rPr lang="en-US" altLang="ko-KR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ko-KR" b="1" i="1" baseline="-2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ko-KR" b="1" i="1" baseline="30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ko-KR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ko-KR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ko-KR" b="1" i="1" baseline="-2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ko-KR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+ 52.08 </a:t>
            </a:r>
            <a:r>
              <a:rPr lang="en-US" altLang="ko-KR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ko-KR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altLang="ko-KR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ko-KR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ko-KR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altLang="ko-KR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1500"/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→ Hit-position corrected time distribution of the anode (</a:t>
            </a:r>
            <a:r>
              <a:rPr lang="en-US" altLang="ko-KR" sz="1600" i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) strip times</a:t>
            </a:r>
          </a:p>
          <a:p>
            <a:pPr marL="211500"/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     using vertical y-strip positions </a:t>
            </a: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8995768" y="1652401"/>
            <a:ext cx="2935425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= 0.4 mV (~ 60 </a:t>
            </a:r>
            <a:r>
              <a:rPr lang="en-US" altLang="ko-KR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fC</a:t>
            </a: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 for x strips                               </a:t>
            </a:r>
          </a:p>
          <a:p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= 0.3 mV (~ 45 </a:t>
            </a:r>
            <a:r>
              <a:rPr lang="en-US" altLang="ko-KR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fC</a:t>
            </a: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 for y strips </a:t>
            </a:r>
            <a:endParaRPr lang="ko-KR" altLang="en-US" sz="1600" dirty="0"/>
          </a:p>
        </p:txBody>
      </p:sp>
      <p:grpSp>
        <p:nvGrpSpPr>
          <p:cNvPr id="18" name="그룹 17"/>
          <p:cNvGrpSpPr/>
          <p:nvPr/>
        </p:nvGrpSpPr>
        <p:grpSpPr>
          <a:xfrm>
            <a:off x="1039300" y="2650708"/>
            <a:ext cx="4715486" cy="3394702"/>
            <a:chOff x="4022091" y="3473198"/>
            <a:chExt cx="3477343" cy="2891239"/>
          </a:xfrm>
        </p:grpSpPr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2091" y="3473198"/>
              <a:ext cx="3477343" cy="2608008"/>
            </a:xfrm>
            <a:prstGeom prst="rect">
              <a:avLst/>
            </a:prstGeom>
          </p:spPr>
        </p:pic>
        <p:cxnSp>
          <p:nvCxnSpPr>
            <p:cNvPr id="20" name="직선 연결선 19"/>
            <p:cNvCxnSpPr/>
            <p:nvPr/>
          </p:nvCxnSpPr>
          <p:spPr>
            <a:xfrm flipH="1">
              <a:off x="5373371" y="4457700"/>
              <a:ext cx="689022" cy="1504950"/>
            </a:xfrm>
            <a:prstGeom prst="line">
              <a:avLst/>
            </a:prstGeom>
            <a:ln w="1905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>
              <a:off x="6399532" y="4423993"/>
              <a:ext cx="613406" cy="1567232"/>
            </a:xfrm>
            <a:prstGeom prst="line">
              <a:avLst/>
            </a:prstGeom>
            <a:ln w="1905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화살표 연결선 21"/>
            <p:cNvCxnSpPr/>
            <p:nvPr/>
          </p:nvCxnSpPr>
          <p:spPr>
            <a:xfrm>
              <a:off x="6238154" y="4089304"/>
              <a:ext cx="592180" cy="219719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화살표 연결선 22"/>
            <p:cNvCxnSpPr/>
            <p:nvPr/>
          </p:nvCxnSpPr>
          <p:spPr>
            <a:xfrm>
              <a:off x="6200054" y="4130579"/>
              <a:ext cx="81322" cy="223385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화살표 연결선 23"/>
            <p:cNvCxnSpPr/>
            <p:nvPr/>
          </p:nvCxnSpPr>
          <p:spPr>
            <a:xfrm flipH="1">
              <a:off x="5471760" y="4130579"/>
              <a:ext cx="719811" cy="207429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직사각형 24"/>
            <p:cNvSpPr/>
            <p:nvPr/>
          </p:nvSpPr>
          <p:spPr>
            <a:xfrm>
              <a:off x="5781933" y="5243581"/>
              <a:ext cx="8519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altLang="ko-KR" dirty="0" smtClean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00 </a:t>
              </a:r>
              <a:r>
                <a:rPr lang="en-US" altLang="ko-KR" dirty="0" err="1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ps</a:t>
              </a:r>
              <a:r>
                <a:rPr lang="en-US" altLang="ko-KR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ko-KR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5450893" y="5642798"/>
              <a:ext cx="16081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dirty="0" smtClean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0.16 triggers/s </a:t>
              </a:r>
              <a:endParaRPr lang="ko-KR" alt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8" name="직사각형 27"/>
          <p:cNvSpPr/>
          <p:nvPr/>
        </p:nvSpPr>
        <p:spPr>
          <a:xfrm>
            <a:off x="7081158" y="1959723"/>
            <a:ext cx="15401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1500">
              <a:spcAft>
                <a:spcPts val="300"/>
              </a:spcAft>
            </a:pPr>
            <a:r>
              <a:rPr lang="en-US" altLang="ko-K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altLang="ko-KR" sz="1600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FEB</a:t>
            </a:r>
            <a:r>
              <a:rPr lang="en-US" altLang="ko-KR" sz="16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~ </a:t>
            </a: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390 </a:t>
            </a:r>
            <a:r>
              <a:rPr lang="en-US" altLang="ko-K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7081158" y="1636311"/>
            <a:ext cx="17080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1500">
              <a:spcAft>
                <a:spcPts val="300"/>
              </a:spcAft>
            </a:pPr>
            <a:r>
              <a:rPr lang="en-US" altLang="ko-KR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altLang="ko-KR" sz="1600" b="1" baseline="-25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trigger</a:t>
            </a:r>
            <a:r>
              <a:rPr lang="en-US" altLang="ko-KR" sz="16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~ 300 </a:t>
            </a:r>
            <a:r>
              <a:rPr lang="en-US" altLang="ko-K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7697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9903-FBD9-4B6F-86D7-F33AF314D30C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16</a:t>
            </a:fld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5624744" y="569633"/>
            <a:ext cx="6369547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After the hit-position corrections, the signal arrival time on anode strips are corrected for a reference position of the detector layer.  </a:t>
            </a:r>
          </a:p>
          <a:p>
            <a:pPr>
              <a:spcAft>
                <a:spcPts val="600"/>
              </a:spcAft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Adding all the time data measured at 8 positions after the position-time corrections </a:t>
            </a:r>
          </a:p>
          <a:p>
            <a:pPr>
              <a:spcAft>
                <a:spcPts val="600"/>
              </a:spcAft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 err="1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altLang="ko-KR" i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ko-KR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, all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= 707.9 </a:t>
            </a:r>
            <a:r>
              <a:rPr lang="en-US" altLang="ko-KR" dirty="0" err="1"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, then,  </a:t>
            </a:r>
          </a:p>
          <a:p>
            <a:pPr>
              <a:spcAft>
                <a:spcPts val="600"/>
              </a:spcAft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ko-K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altLang="ko-KR" i="1" baseline="-25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ko-KR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ko-KR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lang="en-US" altLang="ko-KR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int</a:t>
            </a:r>
            <a:r>
              <a:rPr lang="en-US" altLang="ko-KR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altLang="ko-K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sqrt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(707.9</a:t>
            </a:r>
            <a:r>
              <a:rPr lang="en-US" altLang="ko-KR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390</a:t>
            </a:r>
            <a:r>
              <a:rPr lang="en-US" altLang="ko-KR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300</a:t>
            </a:r>
            <a:r>
              <a:rPr lang="en-US" altLang="ko-KR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) = 508.4 </a:t>
            </a:r>
            <a:r>
              <a:rPr lang="en-US" altLang="ko-K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꺾인 연결선 11"/>
          <p:cNvCxnSpPr/>
          <p:nvPr/>
        </p:nvCxnSpPr>
        <p:spPr>
          <a:xfrm>
            <a:off x="5292696" y="3678234"/>
            <a:ext cx="790863" cy="295908"/>
          </a:xfrm>
          <a:prstGeom prst="bentConnector3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직사각형 21"/>
          <p:cNvSpPr/>
          <p:nvPr/>
        </p:nvSpPr>
        <p:spPr>
          <a:xfrm>
            <a:off x="212015" y="354420"/>
            <a:ext cx="5352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u="sng" dirty="0" smtClean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Corrections for signal</a:t>
            </a:r>
            <a:r>
              <a:rPr lang="ko-KR" altLang="en-US" b="1" u="sng" dirty="0" smtClean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ko-KR" b="1" u="sng" dirty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arrival </a:t>
            </a:r>
            <a:r>
              <a:rPr lang="en-US" altLang="ko-KR" b="1" u="sng" dirty="0" smtClean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times on </a:t>
            </a:r>
            <a:r>
              <a:rPr lang="en-US" altLang="ko-KR" b="1" i="1" u="sng" dirty="0" smtClean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x</a:t>
            </a:r>
            <a:r>
              <a:rPr lang="en-US" altLang="ko-KR" b="1" u="sng" dirty="0" smtClean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 strips </a:t>
            </a:r>
            <a:endParaRPr lang="ko-KR" altLang="en-US" u="sng" dirty="0">
              <a:latin typeface="+mj-lt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129383" y="1253837"/>
            <a:ext cx="5113593" cy="4977536"/>
            <a:chOff x="129383" y="1253837"/>
            <a:chExt cx="5113593" cy="4977536"/>
          </a:xfrm>
        </p:grpSpPr>
        <p:pic>
          <p:nvPicPr>
            <p:cNvPr id="42" name="그림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383" y="1253837"/>
              <a:ext cx="5113593" cy="4977536"/>
            </a:xfrm>
            <a:prstGeom prst="rect">
              <a:avLst/>
            </a:prstGeom>
          </p:spPr>
        </p:pic>
        <p:cxnSp>
          <p:nvCxnSpPr>
            <p:cNvPr id="43" name="직선 연결선 42"/>
            <p:cNvCxnSpPr/>
            <p:nvPr/>
          </p:nvCxnSpPr>
          <p:spPr>
            <a:xfrm flipH="1">
              <a:off x="1537285" y="1307529"/>
              <a:ext cx="1" cy="4505077"/>
            </a:xfrm>
            <a:prstGeom prst="line">
              <a:avLst/>
            </a:prstGeom>
            <a:ln w="25400">
              <a:solidFill>
                <a:srgbClr val="0070C0">
                  <a:alpha val="65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57"/>
            <p:cNvCxnSpPr/>
            <p:nvPr/>
          </p:nvCxnSpPr>
          <p:spPr>
            <a:xfrm>
              <a:off x="1415876" y="2944800"/>
              <a:ext cx="6573" cy="2867806"/>
            </a:xfrm>
            <a:prstGeom prst="line">
              <a:avLst/>
            </a:prstGeom>
            <a:ln w="25400">
              <a:solidFill>
                <a:srgbClr val="FF0000">
                  <a:alpha val="65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연결선 73"/>
            <p:cNvCxnSpPr/>
            <p:nvPr/>
          </p:nvCxnSpPr>
          <p:spPr>
            <a:xfrm>
              <a:off x="1151405" y="4058508"/>
              <a:ext cx="8269" cy="1749976"/>
            </a:xfrm>
            <a:prstGeom prst="line">
              <a:avLst/>
            </a:prstGeom>
            <a:ln w="25400">
              <a:solidFill>
                <a:srgbClr val="00B050">
                  <a:alpha val="65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/>
            <p:nvPr/>
          </p:nvCxnSpPr>
          <p:spPr>
            <a:xfrm flipH="1">
              <a:off x="1034341" y="5326602"/>
              <a:ext cx="2228" cy="481882"/>
            </a:xfrm>
            <a:prstGeom prst="line">
              <a:avLst/>
            </a:prstGeom>
            <a:ln w="25400">
              <a:solidFill>
                <a:srgbClr val="7030A0">
                  <a:alpha val="65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직선 연결선 78"/>
            <p:cNvCxnSpPr/>
            <p:nvPr/>
          </p:nvCxnSpPr>
          <p:spPr>
            <a:xfrm flipH="1">
              <a:off x="4030221" y="1305343"/>
              <a:ext cx="1" cy="4505077"/>
            </a:xfrm>
            <a:prstGeom prst="line">
              <a:avLst/>
            </a:prstGeom>
            <a:ln w="25400">
              <a:solidFill>
                <a:srgbClr val="0070C0">
                  <a:alpha val="65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 80"/>
            <p:cNvCxnSpPr/>
            <p:nvPr/>
          </p:nvCxnSpPr>
          <p:spPr>
            <a:xfrm>
              <a:off x="3911483" y="2873829"/>
              <a:ext cx="3902" cy="2936591"/>
            </a:xfrm>
            <a:prstGeom prst="line">
              <a:avLst/>
            </a:prstGeom>
            <a:ln w="25400">
              <a:solidFill>
                <a:srgbClr val="FF0000">
                  <a:alpha val="65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 81"/>
            <p:cNvCxnSpPr/>
            <p:nvPr/>
          </p:nvCxnSpPr>
          <p:spPr>
            <a:xfrm>
              <a:off x="3616348" y="4056322"/>
              <a:ext cx="8269" cy="1749976"/>
            </a:xfrm>
            <a:prstGeom prst="line">
              <a:avLst/>
            </a:prstGeom>
            <a:ln w="25400">
              <a:solidFill>
                <a:srgbClr val="00B050">
                  <a:alpha val="65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/>
            <p:cNvCxnSpPr/>
            <p:nvPr/>
          </p:nvCxnSpPr>
          <p:spPr>
            <a:xfrm flipH="1">
              <a:off x="3508615" y="5324416"/>
              <a:ext cx="2228" cy="481882"/>
            </a:xfrm>
            <a:prstGeom prst="line">
              <a:avLst/>
            </a:prstGeom>
            <a:ln w="25400">
              <a:solidFill>
                <a:srgbClr val="7030A0">
                  <a:alpha val="65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그룹 19"/>
          <p:cNvGrpSpPr/>
          <p:nvPr/>
        </p:nvGrpSpPr>
        <p:grpSpPr>
          <a:xfrm>
            <a:off x="6200626" y="2771984"/>
            <a:ext cx="5381773" cy="3450424"/>
            <a:chOff x="6200627" y="1633280"/>
            <a:chExt cx="4772173" cy="2834262"/>
          </a:xfrm>
        </p:grpSpPr>
        <p:grpSp>
          <p:nvGrpSpPr>
            <p:cNvPr id="5" name="그룹 4"/>
            <p:cNvGrpSpPr/>
            <p:nvPr/>
          </p:nvGrpSpPr>
          <p:grpSpPr>
            <a:xfrm>
              <a:off x="6200627" y="1633280"/>
              <a:ext cx="4772173" cy="2834262"/>
              <a:chOff x="8495784" y="2967889"/>
              <a:chExt cx="3506745" cy="2183445"/>
            </a:xfrm>
          </p:grpSpPr>
          <p:pic>
            <p:nvPicPr>
              <p:cNvPr id="3" name="그림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95784" y="2967889"/>
                <a:ext cx="3506745" cy="2183445"/>
              </a:xfrm>
              <a:prstGeom prst="rect">
                <a:avLst/>
              </a:prstGeom>
            </p:spPr>
          </p:pic>
          <p:sp>
            <p:nvSpPr>
              <p:cNvPr id="14" name="직사각형 13"/>
              <p:cNvSpPr/>
              <p:nvPr/>
            </p:nvSpPr>
            <p:spPr>
              <a:xfrm>
                <a:off x="10485090" y="3743333"/>
                <a:ext cx="1047101" cy="2337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b="1" dirty="0" err="1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σ</a:t>
                </a:r>
                <a:r>
                  <a:rPr lang="en-US" altLang="ko-KR" b="1" baseline="-25000" dirty="0" err="1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  <a:r>
                  <a:rPr lang="en-US" altLang="ko-KR" b="1" baseline="-25000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all </a:t>
                </a:r>
                <a:r>
                  <a:rPr lang="en-US" altLang="ko-KR" b="1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707.9 </a:t>
                </a:r>
                <a:r>
                  <a:rPr lang="en-US" altLang="ko-KR" b="1" dirty="0" err="1" smtClean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ps</a:t>
                </a:r>
                <a:endParaRPr lang="ko-KR" altLang="en-US" b="1" dirty="0">
                  <a:solidFill>
                    <a:srgbClr val="0000FF"/>
                  </a:solidFill>
                </a:endParaRPr>
              </a:p>
            </p:txBody>
          </p:sp>
        </p:grpSp>
        <p:cxnSp>
          <p:nvCxnSpPr>
            <p:cNvPr id="15" name="직선 연결선 14"/>
            <p:cNvCxnSpPr/>
            <p:nvPr/>
          </p:nvCxnSpPr>
          <p:spPr>
            <a:xfrm>
              <a:off x="6736702" y="1679935"/>
              <a:ext cx="0" cy="2276247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/>
            <p:cNvCxnSpPr/>
            <p:nvPr/>
          </p:nvCxnSpPr>
          <p:spPr>
            <a:xfrm>
              <a:off x="6736702" y="3956182"/>
              <a:ext cx="4030825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직사각형 32"/>
          <p:cNvSpPr/>
          <p:nvPr/>
        </p:nvSpPr>
        <p:spPr>
          <a:xfrm>
            <a:off x="9627086" y="4431647"/>
            <a:ext cx="15401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1500">
              <a:spcAft>
                <a:spcPts val="300"/>
              </a:spcAft>
            </a:pPr>
            <a:r>
              <a:rPr lang="en-US" altLang="ko-K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altLang="ko-KR" sz="1600" b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FEB</a:t>
            </a:r>
            <a:r>
              <a:rPr lang="en-US" altLang="ko-KR" sz="16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~ 390 </a:t>
            </a:r>
            <a:r>
              <a:rPr lang="en-US" altLang="ko-K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9627086" y="4791983"/>
            <a:ext cx="17080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1500">
              <a:spcAft>
                <a:spcPts val="300"/>
              </a:spcAft>
            </a:pPr>
            <a:r>
              <a:rPr lang="en-US" altLang="ko-KR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altLang="ko-KR" sz="1600" b="1" baseline="-25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trigger</a:t>
            </a:r>
            <a:r>
              <a:rPr lang="en-US" altLang="ko-KR" sz="16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~ 300 </a:t>
            </a:r>
            <a:r>
              <a:rPr lang="en-US" altLang="ko-K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1098083" y="765716"/>
            <a:ext cx="31761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1500">
              <a:spcAft>
                <a:spcPts val="1200"/>
              </a:spcAft>
            </a:pPr>
            <a:r>
              <a:rPr lang="en-US" altLang="ko-KR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ko-KR" sz="2000" b="1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ko-KR" sz="2000" b="1" i="1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ko-KR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ko-KR" sz="20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+ 52.08 </a:t>
            </a:r>
            <a:r>
              <a:rPr lang="en-US" altLang="ko-K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altLang="ko-KR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× </a:t>
            </a:r>
            <a:r>
              <a:rPr lang="en-US" altLang="ko-K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77615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A396-0B26-4DB8-96AC-4D8A39AB18BD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41746" y="6356350"/>
            <a:ext cx="2743200" cy="365125"/>
          </a:xfrm>
        </p:spPr>
        <p:txBody>
          <a:bodyPr/>
          <a:lstStyle/>
          <a:p>
            <a:fld id="{66EF69F5-9743-44AA-9468-AE21069A77A1}" type="slidenum">
              <a:rPr lang="ko-KR" altLang="en-US" smtClean="0"/>
              <a:t>17</a:t>
            </a:fld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410283" y="304205"/>
            <a:ext cx="799033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ko-KR" sz="20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 2019, R&amp;D on 1.6-mm single-gap 2D RPC  </a:t>
            </a:r>
          </a:p>
          <a:p>
            <a:pPr marL="211500"/>
            <a:r>
              <a:rPr lang="en-US" altLang="ko-KR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detector structure but with a 1.6 mm gap</a:t>
            </a:r>
          </a:p>
          <a:p>
            <a:pPr marL="571500" indent="-360000">
              <a:buFont typeface="Wingdings" panose="05000000000000000000" pitchFamily="2" charset="2"/>
              <a:buChar char="ü"/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The WP HV</a:t>
            </a:r>
            <a:r>
              <a:rPr lang="ko-KR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~ 8.2 kV) is lower compared to 2-mm gap RPCs (~ 9.6 kV)</a:t>
            </a:r>
          </a:p>
          <a:p>
            <a:pPr marL="211500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  → </a:t>
            </a:r>
            <a:r>
              <a:rPr lang="en-US" altLang="ko-KR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WP HV &lt; 11 kV when using a new HFO1234a based eco gas </a:t>
            </a:r>
          </a:p>
          <a:p>
            <a:pPr marL="571500" indent="-360000">
              <a:buFont typeface="Wingdings" panose="05000000000000000000" pitchFamily="2" charset="2"/>
              <a:buChar char="ü"/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Applied 2 orthogonal strip readouts for 2D trigger measurements </a:t>
            </a:r>
          </a:p>
          <a:p>
            <a:pPr marL="211500"/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with a time resolution better than 1 ns </a:t>
            </a:r>
          </a:p>
          <a:p>
            <a:pPr marL="571500" indent="-36000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The intrinsic time resolution is relatively poor compared to the 1.0-mm case 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863" y="3384372"/>
            <a:ext cx="3486883" cy="277609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622" y="3400903"/>
            <a:ext cx="3645076" cy="282525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5697072" y="3027682"/>
            <a:ext cx="33566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ko-KR" sz="1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1.6-mm single-gap 2D </a:t>
            </a:r>
            <a:r>
              <a:rPr lang="en-US" altLang="ko-KR" sz="1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RPC  </a:t>
            </a:r>
            <a:endParaRPr lang="en-US" altLang="ko-KR" sz="16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311356" y="3027682"/>
            <a:ext cx="30940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ko-KR" sz="1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1.0-mm </a:t>
            </a:r>
            <a:r>
              <a:rPr lang="en-US" altLang="ko-KR" sz="1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single-gap 2D </a:t>
            </a:r>
            <a:r>
              <a:rPr lang="en-US" altLang="ko-KR" sz="1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RPC  </a:t>
            </a:r>
            <a:endParaRPr lang="en-US" altLang="ko-KR" sz="16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8269211" y="850249"/>
            <a:ext cx="3657601" cy="907941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211500">
              <a:spcAft>
                <a:spcPts val="300"/>
              </a:spcAft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Thickness of Bakelite = 2.0 mm </a:t>
            </a:r>
          </a:p>
          <a:p>
            <a:pPr marL="211500">
              <a:spcAft>
                <a:spcPts val="300"/>
              </a:spcAft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Thickness of gap = 1.6 mm </a:t>
            </a:r>
          </a:p>
          <a:p>
            <a:pPr marL="211500">
              <a:spcAft>
                <a:spcPts val="300"/>
              </a:spcAft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Strip </a:t>
            </a: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pitch for both </a:t>
            </a:r>
            <a:r>
              <a:rPr lang="en-US" altLang="ko-KR" sz="1600" i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ko-KR" sz="1600" i="1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 = 20 mm 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4608" y="2012710"/>
            <a:ext cx="3000387" cy="2157946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33" y="4305728"/>
            <a:ext cx="2554065" cy="1915549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2981218" y="2685238"/>
            <a:ext cx="3459152" cy="307777"/>
          </a:xfrm>
          <a:prstGeom prst="rect">
            <a:avLst/>
          </a:prstGeom>
          <a:solidFill>
            <a:srgbClr val="FFFF00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kumimoji="1" lang="en-US" altLang="ko-KR" sz="1400" b="1" dirty="0" smtClean="0"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Test gas = 95.2% TFE + 4.5% iC</a:t>
            </a:r>
            <a:r>
              <a:rPr kumimoji="1" lang="en-US" altLang="ko-KR" sz="1400" b="1" baseline="-25000" dirty="0" smtClean="0"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4</a:t>
            </a:r>
            <a:r>
              <a:rPr kumimoji="1" lang="en-US" altLang="ko-KR" sz="1400" b="1" dirty="0" smtClean="0"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H</a:t>
            </a:r>
            <a:r>
              <a:rPr kumimoji="1" lang="en-US" altLang="ko-KR" sz="1400" b="1" baseline="-25000" dirty="0" smtClean="0"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10</a:t>
            </a:r>
            <a:r>
              <a:rPr kumimoji="1" lang="en-US" altLang="ko-KR" sz="1400" b="1" dirty="0" smtClean="0"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 + 0.3% SF</a:t>
            </a:r>
            <a:r>
              <a:rPr kumimoji="1" lang="en-US" altLang="ko-KR" sz="1400" b="1" baseline="-25000" dirty="0" smtClean="0"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6</a:t>
            </a:r>
            <a:endParaRPr lang="ko-KR" altLang="en-US" sz="1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180392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5638800" y="1071234"/>
            <a:ext cx="3402252" cy="10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44256" tIns="72128" rIns="144256" bIns="72128" anchor="ctr"/>
          <a:lstStyle/>
          <a:p>
            <a:pPr algn="ctr" defTabSz="1443038">
              <a:spcAft>
                <a:spcPts val="600"/>
              </a:spcAft>
            </a:pPr>
            <a:r>
              <a:rPr lang="en-US" altLang="ko-KR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Barrel RPCs </a:t>
            </a:r>
          </a:p>
          <a:p>
            <a:pPr defTabSz="1443038"/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   -  6 stations (layers)</a:t>
            </a:r>
          </a:p>
          <a:p>
            <a:pPr defTabSz="1443038"/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   -  Fully covering up to </a:t>
            </a:r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</a:t>
            </a:r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  = 0.8 </a:t>
            </a:r>
          </a:p>
          <a:p>
            <a:pPr defTabSz="1443038"/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   -  Partially covering up to </a:t>
            </a:r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</a:t>
            </a:r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  = ~ 1.2 </a:t>
            </a:r>
          </a:p>
        </p:txBody>
      </p:sp>
      <p:sp>
        <p:nvSpPr>
          <p:cNvPr id="10243" name="Rectangle 9"/>
          <p:cNvSpPr>
            <a:spLocks noChangeArrowheads="1"/>
          </p:cNvSpPr>
          <p:nvPr/>
        </p:nvSpPr>
        <p:spPr bwMode="auto">
          <a:xfrm>
            <a:off x="1271587" y="136687"/>
            <a:ext cx="8785225" cy="63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44256" tIns="72128" rIns="144256" bIns="72128" anchor="ctr"/>
          <a:lstStyle/>
          <a:p>
            <a:pPr defTabSz="1443038">
              <a:spcAft>
                <a:spcPts val="600"/>
              </a:spcAft>
            </a:pPr>
            <a:r>
              <a:rPr lang="en-US" altLang="ko-KR" sz="24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Calibri" panose="020F0502020204030204" pitchFamily="34" charset="0"/>
              </a:rPr>
              <a:t>Adding new RPCs to the </a:t>
            </a:r>
            <a:r>
              <a:rPr lang="en-US" altLang="ko-KR" sz="2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Calibri" panose="020F0502020204030204" pitchFamily="34" charset="0"/>
              </a:rPr>
              <a:t>Compact Muon Solenoid </a:t>
            </a:r>
          </a:p>
        </p:txBody>
      </p:sp>
      <p:sp>
        <p:nvSpPr>
          <p:cNvPr id="10244" name="Rectangle 10"/>
          <p:cNvSpPr>
            <a:spLocks noChangeArrowheads="1"/>
          </p:cNvSpPr>
          <p:nvPr/>
        </p:nvSpPr>
        <p:spPr bwMode="auto">
          <a:xfrm>
            <a:off x="8490512" y="1021053"/>
            <a:ext cx="3703823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44256" tIns="72128" rIns="144256" bIns="72128" anchor="ctr"/>
          <a:lstStyle/>
          <a:p>
            <a:pPr algn="ctr" defTabSz="1443038">
              <a:spcAft>
                <a:spcPts val="600"/>
              </a:spcAft>
            </a:pPr>
            <a:r>
              <a:rPr lang="en-US" altLang="ko-KR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Endcap</a:t>
            </a:r>
            <a:r>
              <a:rPr lang="en-US" altLang="ko-KR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RPCs     </a:t>
            </a:r>
          </a:p>
          <a:p>
            <a:pPr defTabSz="1443038"/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   - 2 wings (RE+, RE-) </a:t>
            </a:r>
          </a:p>
          <a:p>
            <a:pPr defTabSz="1443038"/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   - 4 stations (RE1, RE2, RE3, RE4) in each wing</a:t>
            </a:r>
          </a:p>
          <a:p>
            <a:pPr defTabSz="1443038"/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   - Covering 0.92 &lt; </a:t>
            </a:r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</a:t>
            </a:r>
            <a:r>
              <a:rPr lang="en-US" altLang="ko-KR" sz="1400" dirty="0">
                <a:latin typeface="Calibri" panose="020F0502020204030204" pitchFamily="34" charset="0"/>
                <a:cs typeface="Calibri" panose="020F0502020204030204" pitchFamily="34" charset="0"/>
              </a:rPr>
              <a:t> &lt;2.1     </a:t>
            </a:r>
          </a:p>
        </p:txBody>
      </p:sp>
      <p:grpSp>
        <p:nvGrpSpPr>
          <p:cNvPr id="48" name="그룹 47"/>
          <p:cNvGrpSpPr/>
          <p:nvPr/>
        </p:nvGrpSpPr>
        <p:grpSpPr>
          <a:xfrm>
            <a:off x="4070182" y="4351334"/>
            <a:ext cx="1635622" cy="1963730"/>
            <a:chOff x="253941" y="3556917"/>
            <a:chExt cx="1869787" cy="2392363"/>
          </a:xfrm>
        </p:grpSpPr>
        <p:pic>
          <p:nvPicPr>
            <p:cNvPr id="10246" name="Picture 2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2766" y="4133180"/>
              <a:ext cx="1350962" cy="43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7" name="Picture 2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0966" y="4780880"/>
              <a:ext cx="1512887" cy="116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8" name="Picture 2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3941" y="3556917"/>
              <a:ext cx="1306512" cy="439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" name="오른쪽 화살표 57"/>
            <p:cNvSpPr/>
            <p:nvPr/>
          </p:nvSpPr>
          <p:spPr>
            <a:xfrm>
              <a:off x="412403" y="4133180"/>
              <a:ext cx="142875" cy="14446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Candara" panose="020E0502030303020204" pitchFamily="34" charset="0"/>
              </a:endParaRPr>
            </a:p>
          </p:txBody>
        </p:sp>
        <p:pic>
          <p:nvPicPr>
            <p:cNvPr id="10250" name="Picture 2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9528" y="4349080"/>
              <a:ext cx="403225" cy="12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0" name="바닥글 개체 틀 4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 dirty="0"/>
          </a:p>
        </p:txBody>
      </p:sp>
      <p:sp>
        <p:nvSpPr>
          <p:cNvPr id="49" name="슬라이드 번호 개체 틀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E8A70-6569-4353-921C-6313CF6835D2}" type="slidenum">
              <a:rPr lang="ko-KR" altLang="en-US" smtClean="0"/>
              <a:pPr/>
              <a:t>18</a:t>
            </a:fld>
            <a:endParaRPr lang="ko-KR" altLang="en-US"/>
          </a:p>
        </p:txBody>
      </p:sp>
      <p:grpSp>
        <p:nvGrpSpPr>
          <p:cNvPr id="47" name="그룹 46"/>
          <p:cNvGrpSpPr/>
          <p:nvPr/>
        </p:nvGrpSpPr>
        <p:grpSpPr>
          <a:xfrm>
            <a:off x="5907877" y="2310848"/>
            <a:ext cx="6045496" cy="3814365"/>
            <a:chOff x="1843347" y="2113631"/>
            <a:chExt cx="6886877" cy="4713318"/>
          </a:xfrm>
        </p:grpSpPr>
        <p:pic>
          <p:nvPicPr>
            <p:cNvPr id="96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83768" y="2113631"/>
              <a:ext cx="6192688" cy="4627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8" name="Rectangle 7"/>
            <p:cNvSpPr>
              <a:spLocks noChangeArrowheads="1"/>
            </p:cNvSpPr>
            <p:nvPr/>
          </p:nvSpPr>
          <p:spPr bwMode="auto">
            <a:xfrm>
              <a:off x="5590942" y="2877694"/>
              <a:ext cx="1357322" cy="324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44256" tIns="72128" rIns="144256" bIns="72128" anchor="ctr"/>
            <a:lstStyle/>
            <a:p>
              <a:pPr defTabSz="1443038"/>
              <a:r>
                <a:rPr lang="en-US" altLang="ko-KR" b="1" dirty="0">
                  <a:solidFill>
                    <a:srgbClr val="002060"/>
                  </a:solidFill>
                  <a:latin typeface="Georgia" pitchFamily="18" charset="0"/>
                  <a:cs typeface="Times New Roman" pitchFamily="18" charset="0"/>
                </a:rPr>
                <a:t>Barrel RPCs</a:t>
              </a:r>
            </a:p>
          </p:txBody>
        </p:sp>
        <p:cxnSp>
          <p:nvCxnSpPr>
            <p:cNvPr id="99" name="직선 연결선 98"/>
            <p:cNvCxnSpPr/>
            <p:nvPr/>
          </p:nvCxnSpPr>
          <p:spPr>
            <a:xfrm rot="10800000">
              <a:off x="4752619" y="4896276"/>
              <a:ext cx="3845403" cy="1693364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직선 화살표 연결선 99"/>
            <p:cNvCxnSpPr/>
            <p:nvPr/>
          </p:nvCxnSpPr>
          <p:spPr>
            <a:xfrm rot="10800000" flipV="1">
              <a:off x="5554661" y="5383549"/>
              <a:ext cx="1312427" cy="6961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모서리가 둥근 직사각형 100"/>
            <p:cNvSpPr/>
            <p:nvPr/>
          </p:nvSpPr>
          <p:spPr>
            <a:xfrm>
              <a:off x="6867089" y="5174718"/>
              <a:ext cx="1087357" cy="444041"/>
            </a:xfrm>
            <a:prstGeom prst="roundRect">
              <a:avLst/>
            </a:prstGeom>
            <a:noFill/>
            <a:ln>
              <a:solidFill>
                <a:srgbClr val="33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latin typeface="Georgia" pitchFamily="18" charset="0"/>
                  <a:ea typeface="굴림" pitchFamily="50" charset="-127"/>
                  <a:cs typeface="Times New Roman" pitchFamily="18" charset="0"/>
                </a:rPr>
                <a:t>GE1/1</a:t>
              </a:r>
              <a:endParaRPr lang="ko-KR" altLang="en-US" sz="1400" b="1" dirty="0">
                <a:solidFill>
                  <a:srgbClr val="002060"/>
                </a:solidFill>
                <a:latin typeface="Georgia" pitchFamily="18" charset="0"/>
                <a:ea typeface="굴림" pitchFamily="50" charset="-127"/>
                <a:cs typeface="Times New Roman" pitchFamily="18" charset="0"/>
              </a:endParaRPr>
            </a:p>
          </p:txBody>
        </p:sp>
        <p:sp>
          <p:nvSpPr>
            <p:cNvPr id="102" name="모서리가 둥근 직사각형 101"/>
            <p:cNvSpPr/>
            <p:nvPr/>
          </p:nvSpPr>
          <p:spPr>
            <a:xfrm>
              <a:off x="1843347" y="4908116"/>
              <a:ext cx="2146937" cy="1918833"/>
            </a:xfrm>
            <a:prstGeom prst="roundRect">
              <a:avLst/>
            </a:prstGeom>
            <a:noFill/>
            <a:ln w="444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b="1" dirty="0">
                <a:solidFill>
                  <a:srgbClr val="003399"/>
                </a:solidFill>
                <a:latin typeface="Calibri" pitchFamily="34" charset="0"/>
                <a:ea typeface="굴림" pitchFamily="50" charset="-127"/>
                <a:cs typeface="Times New Roman" pitchFamily="18" charset="0"/>
              </a:endParaRPr>
            </a:p>
            <a:p>
              <a:pPr algn="ctr">
                <a:lnSpc>
                  <a:spcPct val="70000"/>
                </a:lnSpc>
              </a:pPr>
              <a:endParaRPr lang="en-US" altLang="ko-KR" b="1" dirty="0">
                <a:solidFill>
                  <a:srgbClr val="C00000"/>
                </a:solidFill>
                <a:latin typeface="Calibri" pitchFamily="34" charset="0"/>
                <a:ea typeface="굴림" pitchFamily="50" charset="-127"/>
                <a:cs typeface="Times New Roman" pitchFamily="18" charset="0"/>
              </a:endParaRPr>
            </a:p>
            <a:p>
              <a:pPr algn="ctr">
                <a:lnSpc>
                  <a:spcPct val="70000"/>
                </a:lnSpc>
              </a:pPr>
              <a:endParaRPr lang="en-US" altLang="ko-KR" b="1" dirty="0">
                <a:solidFill>
                  <a:srgbClr val="C00000"/>
                </a:solidFill>
                <a:latin typeface="Calibri" pitchFamily="34" charset="0"/>
                <a:ea typeface="굴림" pitchFamily="50" charset="-127"/>
                <a:cs typeface="Times New Roman" pitchFamily="18" charset="0"/>
              </a:endParaRPr>
            </a:p>
            <a:p>
              <a:pPr algn="ctr">
                <a:lnSpc>
                  <a:spcPct val="70000"/>
                </a:lnSpc>
              </a:pPr>
              <a:endParaRPr lang="en-US" altLang="ko-KR" b="1" dirty="0">
                <a:solidFill>
                  <a:srgbClr val="C00000"/>
                </a:solidFill>
                <a:latin typeface="Calibri" pitchFamily="34" charset="0"/>
                <a:ea typeface="굴림" pitchFamily="50" charset="-127"/>
                <a:cs typeface="Times New Roman" pitchFamily="18" charset="0"/>
              </a:endParaRPr>
            </a:p>
            <a:p>
              <a:pPr algn="ctr"/>
              <a:r>
                <a:rPr lang="en-US" altLang="ko-KR" sz="1400" b="1" dirty="0" smtClean="0">
                  <a:solidFill>
                    <a:srgbClr val="FF616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Times New Roman" pitchFamily="18" charset="0"/>
                </a:rPr>
                <a:t>High-</a:t>
              </a:r>
              <a:r>
                <a:rPr lang="el-GR" altLang="ko-KR" sz="1400" b="1" dirty="0">
                  <a:solidFill>
                    <a:srgbClr val="FF616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Times New Roman" pitchFamily="18" charset="0"/>
                </a:rPr>
                <a:t>η</a:t>
              </a:r>
              <a:r>
                <a:rPr lang="en-US" altLang="ko-KR" sz="1400" b="1" dirty="0">
                  <a:solidFill>
                    <a:srgbClr val="FF616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Times New Roman" pitchFamily="18" charset="0"/>
                </a:rPr>
                <a:t> Forward </a:t>
              </a:r>
            </a:p>
            <a:p>
              <a:pPr algn="ctr"/>
              <a:r>
                <a:rPr lang="en-US" altLang="ko-KR" sz="1400" b="1" dirty="0">
                  <a:solidFill>
                    <a:srgbClr val="FF616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Times New Roman" pitchFamily="18" charset="0"/>
                </a:rPr>
                <a:t>RPCs (Plan)</a:t>
              </a:r>
              <a:endParaRPr lang="ko-KR" altLang="en-US" sz="1400" b="1" dirty="0">
                <a:solidFill>
                  <a:srgbClr val="FF61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itchFamily="18" charset="0"/>
              </a:endParaRPr>
            </a:p>
          </p:txBody>
        </p:sp>
        <p:sp>
          <p:nvSpPr>
            <p:cNvPr id="103" name="직사각형 102"/>
            <p:cNvSpPr/>
            <p:nvPr/>
          </p:nvSpPr>
          <p:spPr>
            <a:xfrm>
              <a:off x="4522188" y="2893256"/>
              <a:ext cx="771678" cy="296698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RE1/3</a:t>
              </a:r>
              <a:endParaRPr lang="ko-KR" altLang="en-US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" name="직사각형 103"/>
            <p:cNvSpPr/>
            <p:nvPr/>
          </p:nvSpPr>
          <p:spPr>
            <a:xfrm>
              <a:off x="4522188" y="4165532"/>
              <a:ext cx="771678" cy="296698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RE1/2</a:t>
              </a:r>
              <a:endParaRPr lang="ko-KR" altLang="en-US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5" name="직사각형 104"/>
            <p:cNvSpPr/>
            <p:nvPr/>
          </p:nvSpPr>
          <p:spPr>
            <a:xfrm>
              <a:off x="4145270" y="2893256"/>
              <a:ext cx="771678" cy="296698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RE2/3</a:t>
              </a:r>
              <a:endParaRPr lang="ko-KR" altLang="en-US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" name="직사각형 105"/>
            <p:cNvSpPr/>
            <p:nvPr/>
          </p:nvSpPr>
          <p:spPr>
            <a:xfrm>
              <a:off x="4145270" y="4156364"/>
              <a:ext cx="771678" cy="296698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RE2/2</a:t>
              </a:r>
              <a:endParaRPr lang="ko-KR" altLang="en-US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7" name="직사각형 106"/>
            <p:cNvSpPr/>
            <p:nvPr/>
          </p:nvSpPr>
          <p:spPr>
            <a:xfrm>
              <a:off x="3165285" y="2884086"/>
              <a:ext cx="771678" cy="296698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RE3/3</a:t>
              </a:r>
              <a:endParaRPr lang="ko-KR" altLang="en-US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8" name="직사각형 107"/>
            <p:cNvSpPr/>
            <p:nvPr/>
          </p:nvSpPr>
          <p:spPr>
            <a:xfrm>
              <a:off x="3165285" y="4147193"/>
              <a:ext cx="771678" cy="296698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RE3/2</a:t>
              </a:r>
              <a:endParaRPr lang="ko-KR" altLang="en-US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9" name="직사각형 108"/>
            <p:cNvSpPr/>
            <p:nvPr/>
          </p:nvSpPr>
          <p:spPr>
            <a:xfrm>
              <a:off x="2655445" y="2884086"/>
              <a:ext cx="771678" cy="296698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RE4/3</a:t>
              </a:r>
              <a:endParaRPr lang="ko-KR" altLang="en-US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0" name="직사각형 109"/>
            <p:cNvSpPr/>
            <p:nvPr/>
          </p:nvSpPr>
          <p:spPr>
            <a:xfrm>
              <a:off x="2655445" y="4156364"/>
              <a:ext cx="771678" cy="296698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RE4/2</a:t>
              </a:r>
              <a:endParaRPr lang="ko-KR" altLang="en-US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1" name="직사각형 110"/>
            <p:cNvSpPr/>
            <p:nvPr/>
          </p:nvSpPr>
          <p:spPr>
            <a:xfrm>
              <a:off x="4220812" y="4904761"/>
              <a:ext cx="613607" cy="296698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RE2/1</a:t>
              </a:r>
              <a:endParaRPr lang="ko-KR" altLang="en-US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2" name="직사각형 111"/>
            <p:cNvSpPr/>
            <p:nvPr/>
          </p:nvSpPr>
          <p:spPr>
            <a:xfrm>
              <a:off x="3165285" y="4904761"/>
              <a:ext cx="771678" cy="296698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RE3/1</a:t>
              </a:r>
              <a:endParaRPr lang="ko-KR" altLang="en-US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3" name="Line 14"/>
            <p:cNvSpPr>
              <a:spLocks noChangeShapeType="1"/>
            </p:cNvSpPr>
            <p:nvPr/>
          </p:nvSpPr>
          <p:spPr bwMode="auto">
            <a:xfrm>
              <a:off x="4716016" y="2659566"/>
              <a:ext cx="0" cy="1047757"/>
            </a:xfrm>
            <a:prstGeom prst="line">
              <a:avLst/>
            </a:prstGeom>
            <a:noFill/>
            <a:ln w="635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1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14" name="Line 14"/>
            <p:cNvSpPr>
              <a:spLocks noChangeShapeType="1"/>
            </p:cNvSpPr>
            <p:nvPr/>
          </p:nvSpPr>
          <p:spPr bwMode="auto">
            <a:xfrm>
              <a:off x="4716016" y="3782164"/>
              <a:ext cx="0" cy="898078"/>
            </a:xfrm>
            <a:prstGeom prst="line">
              <a:avLst/>
            </a:prstGeom>
            <a:noFill/>
            <a:ln w="635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1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15" name="Line 14"/>
            <p:cNvSpPr>
              <a:spLocks noChangeShapeType="1"/>
            </p:cNvSpPr>
            <p:nvPr/>
          </p:nvSpPr>
          <p:spPr bwMode="auto">
            <a:xfrm>
              <a:off x="4355976" y="2659566"/>
              <a:ext cx="0" cy="1047757"/>
            </a:xfrm>
            <a:prstGeom prst="line">
              <a:avLst/>
            </a:prstGeom>
            <a:noFill/>
            <a:ln w="635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1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16" name="Line 14"/>
            <p:cNvSpPr>
              <a:spLocks noChangeShapeType="1"/>
            </p:cNvSpPr>
            <p:nvPr/>
          </p:nvSpPr>
          <p:spPr bwMode="auto">
            <a:xfrm>
              <a:off x="4355976" y="3782164"/>
              <a:ext cx="0" cy="898078"/>
            </a:xfrm>
            <a:prstGeom prst="line">
              <a:avLst/>
            </a:prstGeom>
            <a:noFill/>
            <a:ln w="635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1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17" name="Line 14"/>
            <p:cNvSpPr>
              <a:spLocks noChangeShapeType="1"/>
            </p:cNvSpPr>
            <p:nvPr/>
          </p:nvSpPr>
          <p:spPr bwMode="auto">
            <a:xfrm>
              <a:off x="3409280" y="2659566"/>
              <a:ext cx="0" cy="1047757"/>
            </a:xfrm>
            <a:prstGeom prst="line">
              <a:avLst/>
            </a:prstGeom>
            <a:noFill/>
            <a:ln w="635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1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18" name="Line 14"/>
            <p:cNvSpPr>
              <a:spLocks noChangeShapeType="1"/>
            </p:cNvSpPr>
            <p:nvPr/>
          </p:nvSpPr>
          <p:spPr bwMode="auto">
            <a:xfrm>
              <a:off x="3409280" y="3782164"/>
              <a:ext cx="0" cy="898078"/>
            </a:xfrm>
            <a:prstGeom prst="line">
              <a:avLst/>
            </a:prstGeom>
            <a:noFill/>
            <a:ln w="635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1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19" name="Line 14"/>
            <p:cNvSpPr>
              <a:spLocks noChangeShapeType="1"/>
            </p:cNvSpPr>
            <p:nvPr/>
          </p:nvSpPr>
          <p:spPr bwMode="auto">
            <a:xfrm>
              <a:off x="2915816" y="2626082"/>
              <a:ext cx="0" cy="1047757"/>
            </a:xfrm>
            <a:prstGeom prst="line">
              <a:avLst/>
            </a:prstGeom>
            <a:noFill/>
            <a:ln w="6350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1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20" name="Line 14"/>
            <p:cNvSpPr>
              <a:spLocks noChangeShapeType="1"/>
            </p:cNvSpPr>
            <p:nvPr/>
          </p:nvSpPr>
          <p:spPr bwMode="auto">
            <a:xfrm>
              <a:off x="2915816" y="3778210"/>
              <a:ext cx="0" cy="898078"/>
            </a:xfrm>
            <a:prstGeom prst="line">
              <a:avLst/>
            </a:prstGeom>
            <a:noFill/>
            <a:ln w="6350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1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21" name="Line 14"/>
            <p:cNvSpPr>
              <a:spLocks noChangeShapeType="1"/>
            </p:cNvSpPr>
            <p:nvPr/>
          </p:nvSpPr>
          <p:spPr bwMode="auto">
            <a:xfrm>
              <a:off x="3383825" y="4736015"/>
              <a:ext cx="0" cy="694161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1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22" name="Line 14"/>
            <p:cNvSpPr>
              <a:spLocks noChangeShapeType="1"/>
            </p:cNvSpPr>
            <p:nvPr/>
          </p:nvSpPr>
          <p:spPr bwMode="auto">
            <a:xfrm>
              <a:off x="2938292" y="4813144"/>
              <a:ext cx="0" cy="673558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1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23" name="Line 14"/>
            <p:cNvSpPr>
              <a:spLocks noChangeShapeType="1"/>
            </p:cNvSpPr>
            <p:nvPr/>
          </p:nvSpPr>
          <p:spPr bwMode="auto">
            <a:xfrm>
              <a:off x="5586952" y="5251745"/>
              <a:ext cx="0" cy="523879"/>
            </a:xfrm>
            <a:prstGeom prst="line">
              <a:avLst/>
            </a:prstGeom>
            <a:noFill/>
            <a:ln w="635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1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24" name="모서리가 둥근 직사각형 123"/>
            <p:cNvSpPr/>
            <p:nvPr/>
          </p:nvSpPr>
          <p:spPr>
            <a:xfrm>
              <a:off x="2195736" y="2295573"/>
              <a:ext cx="6534488" cy="2479919"/>
            </a:xfrm>
            <a:prstGeom prst="roundRect">
              <a:avLst/>
            </a:prstGeom>
            <a:noFill/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70000"/>
                </a:lnSpc>
              </a:pPr>
              <a:r>
                <a:rPr lang="en-US" altLang="ko-KR" b="1" dirty="0">
                  <a:solidFill>
                    <a:schemeClr val="tx1"/>
                  </a:solidFill>
                  <a:latin typeface="Calibri" pitchFamily="34" charset="0"/>
                  <a:ea typeface="굴림" pitchFamily="50" charset="-127"/>
                  <a:cs typeface="Times New Roman" pitchFamily="18" charset="0"/>
                </a:rPr>
                <a:t>                        </a:t>
              </a:r>
              <a:r>
                <a:rPr lang="en-US" altLang="ko-KR" sz="1400" b="1" dirty="0">
                  <a:solidFill>
                    <a:schemeClr val="tx1"/>
                  </a:solidFill>
                  <a:latin typeface="Georgia" pitchFamily="18" charset="0"/>
                  <a:ea typeface="굴림" pitchFamily="50" charset="-127"/>
                  <a:cs typeface="Times New Roman" pitchFamily="18" charset="0"/>
                </a:rPr>
                <a:t>Low-</a:t>
              </a:r>
              <a:r>
                <a:rPr lang="el-GR" altLang="ko-KR" sz="1400" b="1" dirty="0">
                  <a:solidFill>
                    <a:schemeClr val="tx1"/>
                  </a:solidFill>
                  <a:latin typeface="Georgia" pitchFamily="18" charset="0"/>
                  <a:ea typeface="굴림" pitchFamily="50" charset="-127"/>
                  <a:cs typeface="Times New Roman" pitchFamily="18" charset="0"/>
                </a:rPr>
                <a:t>η</a:t>
              </a:r>
              <a:endParaRPr lang="en-US" altLang="ko-KR" sz="1400" b="1" dirty="0">
                <a:solidFill>
                  <a:schemeClr val="tx1"/>
                </a:solidFill>
                <a:latin typeface="Georgia" pitchFamily="18" charset="0"/>
                <a:ea typeface="굴림" pitchFamily="50" charset="-127"/>
                <a:cs typeface="Times New Roman" pitchFamily="18" charset="0"/>
              </a:endParaRPr>
            </a:p>
            <a:p>
              <a:pPr>
                <a:lnSpc>
                  <a:spcPct val="70000"/>
                </a:lnSpc>
              </a:pPr>
              <a:r>
                <a:rPr lang="en-US" altLang="ko-KR" sz="1400" b="1" dirty="0">
                  <a:solidFill>
                    <a:schemeClr val="tx1"/>
                  </a:solidFill>
                  <a:latin typeface="Georgia" pitchFamily="18" charset="0"/>
                  <a:ea typeface="굴림" pitchFamily="50" charset="-127"/>
                  <a:cs typeface="Times New Roman" pitchFamily="18" charset="0"/>
                </a:rPr>
                <a:t>                     Forward     </a:t>
              </a:r>
            </a:p>
            <a:p>
              <a:pPr>
                <a:lnSpc>
                  <a:spcPct val="70000"/>
                </a:lnSpc>
              </a:pPr>
              <a:r>
                <a:rPr lang="en-US" altLang="ko-KR" sz="1400" b="1" dirty="0">
                  <a:solidFill>
                    <a:schemeClr val="tx1"/>
                  </a:solidFill>
                  <a:latin typeface="Georgia" pitchFamily="18" charset="0"/>
                  <a:ea typeface="굴림" pitchFamily="50" charset="-127"/>
                  <a:cs typeface="Times New Roman" pitchFamily="18" charset="0"/>
                </a:rPr>
                <a:t>                         RPCs</a:t>
              </a:r>
              <a:endParaRPr lang="ko-KR" altLang="en-US" sz="1400" b="1" dirty="0">
                <a:solidFill>
                  <a:schemeClr val="tx1"/>
                </a:solidFill>
                <a:latin typeface="Georgia" pitchFamily="18" charset="0"/>
                <a:ea typeface="굴림" pitchFamily="50" charset="-127"/>
                <a:cs typeface="Times New Roman" pitchFamily="18" charset="0"/>
              </a:endParaRPr>
            </a:p>
          </p:txBody>
        </p:sp>
        <p:sp>
          <p:nvSpPr>
            <p:cNvPr id="125" name="모서리가 둥근 직사각형 124"/>
            <p:cNvSpPr/>
            <p:nvPr/>
          </p:nvSpPr>
          <p:spPr>
            <a:xfrm>
              <a:off x="2195736" y="2459914"/>
              <a:ext cx="1152128" cy="2220327"/>
            </a:xfrm>
            <a:prstGeom prst="roundRect">
              <a:avLst/>
            </a:prstGeom>
            <a:noFill/>
            <a:ln w="44450">
              <a:solidFill>
                <a:srgbClr val="3399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rgbClr val="C00000"/>
                  </a:solidFill>
                  <a:latin typeface="Georgia" pitchFamily="18" charset="0"/>
                  <a:ea typeface="굴림" pitchFamily="50" charset="-127"/>
                  <a:cs typeface="Times New Roman" pitchFamily="18" charset="0"/>
                </a:rPr>
                <a:t>4-th Station</a:t>
              </a:r>
            </a:p>
            <a:p>
              <a:pPr algn="ctr">
                <a:lnSpc>
                  <a:spcPct val="70000"/>
                </a:lnSpc>
              </a:pPr>
              <a:endParaRPr lang="en-US" altLang="ko-KR" sz="1300" b="1" dirty="0">
                <a:solidFill>
                  <a:srgbClr val="C00000"/>
                </a:solidFill>
                <a:latin typeface="Georgia" pitchFamily="18" charset="0"/>
                <a:ea typeface="굴림" pitchFamily="50" charset="-127"/>
                <a:cs typeface="Times New Roman" pitchFamily="18" charset="0"/>
              </a:endParaRPr>
            </a:p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Georgia" pitchFamily="18" charset="0"/>
                  <a:ea typeface="굴림" pitchFamily="50" charset="-127"/>
                  <a:cs typeface="Times New Roman" pitchFamily="18" charset="0"/>
                </a:rPr>
                <a:t>via PHASE I </a:t>
              </a:r>
            </a:p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Georgia" pitchFamily="18" charset="0"/>
                  <a:ea typeface="굴림" pitchFamily="50" charset="-127"/>
                  <a:cs typeface="Times New Roman" pitchFamily="18" charset="0"/>
                </a:rPr>
                <a:t>upgrade</a:t>
              </a:r>
            </a:p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Georgia" pitchFamily="18" charset="0"/>
                  <a:ea typeface="굴림" pitchFamily="50" charset="-127"/>
                  <a:cs typeface="Times New Roman" pitchFamily="18" charset="0"/>
                </a:rPr>
                <a:t>  (2014) </a:t>
              </a:r>
            </a:p>
          </p:txBody>
        </p:sp>
        <p:sp>
          <p:nvSpPr>
            <p:cNvPr id="126" name="모서리가 둥근 직사각형 125"/>
            <p:cNvSpPr/>
            <p:nvPr/>
          </p:nvSpPr>
          <p:spPr>
            <a:xfrm>
              <a:off x="1885296" y="4889373"/>
              <a:ext cx="1087357" cy="44404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latin typeface="Georgia" pitchFamily="18" charset="0"/>
                  <a:ea typeface="굴림" pitchFamily="50" charset="-127"/>
                  <a:cs typeface="Times New Roman" pitchFamily="18" charset="0"/>
                </a:rPr>
                <a:t>RE4/1</a:t>
              </a:r>
              <a:endParaRPr lang="ko-KR" altLang="en-US" sz="1400" b="1" dirty="0">
                <a:solidFill>
                  <a:srgbClr val="002060"/>
                </a:solidFill>
                <a:latin typeface="Georgia" pitchFamily="18" charset="0"/>
                <a:ea typeface="굴림" pitchFamily="50" charset="-127"/>
                <a:cs typeface="Times New Roman" pitchFamily="18" charset="0"/>
              </a:endParaRPr>
            </a:p>
          </p:txBody>
        </p:sp>
        <p:sp>
          <p:nvSpPr>
            <p:cNvPr id="127" name="모서리가 둥근 직사각형 126"/>
            <p:cNvSpPr/>
            <p:nvPr/>
          </p:nvSpPr>
          <p:spPr>
            <a:xfrm>
              <a:off x="2852007" y="4963050"/>
              <a:ext cx="1087357" cy="44404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latin typeface="Georgia" pitchFamily="18" charset="0"/>
                  <a:ea typeface="굴림" pitchFamily="50" charset="-127"/>
                  <a:cs typeface="Times New Roman" pitchFamily="18" charset="0"/>
                </a:rPr>
                <a:t>RE3/1</a:t>
              </a:r>
              <a:endParaRPr lang="ko-KR" altLang="en-US" sz="1400" b="1" dirty="0">
                <a:solidFill>
                  <a:srgbClr val="002060"/>
                </a:solidFill>
                <a:latin typeface="Georgia" pitchFamily="18" charset="0"/>
                <a:ea typeface="굴림" pitchFamily="50" charset="-127"/>
                <a:cs typeface="Times New Roman" pitchFamily="18" charset="0"/>
              </a:endParaRPr>
            </a:p>
          </p:txBody>
        </p:sp>
        <p:sp>
          <p:nvSpPr>
            <p:cNvPr id="44" name="모서리가 둥근 직사각형 43"/>
            <p:cNvSpPr/>
            <p:nvPr/>
          </p:nvSpPr>
          <p:spPr>
            <a:xfrm>
              <a:off x="4427984" y="2348880"/>
              <a:ext cx="533527" cy="35237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>
                  <a:solidFill>
                    <a:srgbClr val="002060"/>
                  </a:solidFill>
                  <a:latin typeface="Georgia" pitchFamily="18" charset="0"/>
                  <a:ea typeface="굴림" pitchFamily="50" charset="-127"/>
                  <a:cs typeface="Times New Roman" pitchFamily="18" charset="0"/>
                </a:rPr>
                <a:t>RE1</a:t>
              </a:r>
              <a:endParaRPr lang="ko-KR" altLang="en-US" sz="1200" b="1" dirty="0">
                <a:solidFill>
                  <a:srgbClr val="002060"/>
                </a:solidFill>
                <a:latin typeface="Georgia" pitchFamily="18" charset="0"/>
                <a:ea typeface="굴림" pitchFamily="50" charset="-127"/>
                <a:cs typeface="Times New Roman" pitchFamily="18" charset="0"/>
              </a:endParaRPr>
            </a:p>
          </p:txBody>
        </p:sp>
        <p:sp>
          <p:nvSpPr>
            <p:cNvPr id="45" name="모서리가 둥근 직사각형 44"/>
            <p:cNvSpPr/>
            <p:nvPr/>
          </p:nvSpPr>
          <p:spPr>
            <a:xfrm>
              <a:off x="3923929" y="2348880"/>
              <a:ext cx="648072" cy="35237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>
                  <a:solidFill>
                    <a:srgbClr val="002060"/>
                  </a:solidFill>
                  <a:latin typeface="Georgia" pitchFamily="18" charset="0"/>
                  <a:ea typeface="굴림" pitchFamily="50" charset="-127"/>
                  <a:cs typeface="Times New Roman" pitchFamily="18" charset="0"/>
                </a:rPr>
                <a:t>RE2</a:t>
              </a:r>
              <a:endParaRPr lang="ko-KR" altLang="en-US" sz="1200" b="1" dirty="0">
                <a:solidFill>
                  <a:srgbClr val="002060"/>
                </a:solidFill>
                <a:latin typeface="Georgia" pitchFamily="18" charset="0"/>
                <a:ea typeface="굴림" pitchFamily="50" charset="-127"/>
                <a:cs typeface="Times New Roman" pitchFamily="18" charset="0"/>
              </a:endParaRPr>
            </a:p>
          </p:txBody>
        </p:sp>
        <p:sp>
          <p:nvSpPr>
            <p:cNvPr id="46" name="모서리가 둥근 직사각형 45"/>
            <p:cNvSpPr/>
            <p:nvPr/>
          </p:nvSpPr>
          <p:spPr>
            <a:xfrm>
              <a:off x="3131840" y="2348880"/>
              <a:ext cx="648072" cy="35237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>
                  <a:solidFill>
                    <a:srgbClr val="002060"/>
                  </a:solidFill>
                  <a:latin typeface="Georgia" pitchFamily="18" charset="0"/>
                  <a:ea typeface="굴림" pitchFamily="50" charset="-127"/>
                  <a:cs typeface="Times New Roman" pitchFamily="18" charset="0"/>
                </a:rPr>
                <a:t>RE3</a:t>
              </a:r>
              <a:endParaRPr lang="ko-KR" altLang="en-US" sz="1200" b="1" dirty="0">
                <a:solidFill>
                  <a:srgbClr val="002060"/>
                </a:solidFill>
                <a:latin typeface="Georgia" pitchFamily="18" charset="0"/>
                <a:ea typeface="굴림" pitchFamily="50" charset="-127"/>
                <a:cs typeface="Times New Roman" pitchFamily="18" charset="0"/>
              </a:endParaRPr>
            </a:p>
          </p:txBody>
        </p:sp>
      </p:grpSp>
      <p:sp>
        <p:nvSpPr>
          <p:cNvPr id="51" name="Line 14"/>
          <p:cNvSpPr>
            <a:spLocks noChangeShapeType="1"/>
          </p:cNvSpPr>
          <p:nvPr/>
        </p:nvSpPr>
        <p:spPr bwMode="auto">
          <a:xfrm>
            <a:off x="6312024" y="4911649"/>
            <a:ext cx="0" cy="489096"/>
          </a:xfrm>
          <a:prstGeom prst="line">
            <a:avLst/>
          </a:prstGeom>
          <a:noFill/>
          <a:ln w="6350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1400" b="1">
              <a:solidFill>
                <a:schemeClr val="bg1"/>
              </a:solidFill>
              <a:latin typeface="Candara" panose="020E0502030303020204" pitchFamily="34" charset="0"/>
              <a:cs typeface="Times New Roman" pitchFamily="18" charset="0"/>
            </a:endParaRPr>
          </a:p>
        </p:txBody>
      </p:sp>
      <p:sp>
        <p:nvSpPr>
          <p:cNvPr id="52" name="모서리가 둥근 직사각형 51"/>
          <p:cNvSpPr/>
          <p:nvPr/>
        </p:nvSpPr>
        <p:spPr>
          <a:xfrm>
            <a:off x="7378864" y="5092704"/>
            <a:ext cx="1014995" cy="414559"/>
          </a:xfrm>
          <a:prstGeom prst="roundRect">
            <a:avLst/>
          </a:prstGeom>
          <a:noFill/>
          <a:ln>
            <a:solidFill>
              <a:srgbClr val="33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rgbClr val="002060"/>
                </a:solidFill>
                <a:latin typeface="Candara" panose="020E0502030303020204" pitchFamily="34" charset="0"/>
                <a:ea typeface="굴림" pitchFamily="50" charset="-127"/>
                <a:cs typeface="Times New Roman" pitchFamily="18" charset="0"/>
              </a:rPr>
              <a:t>GE2/1</a:t>
            </a:r>
            <a:endParaRPr lang="ko-KR" altLang="en-US" sz="1600" b="1" dirty="0">
              <a:solidFill>
                <a:srgbClr val="002060"/>
              </a:solidFill>
              <a:latin typeface="Candara" panose="020E0502030303020204" pitchFamily="34" charset="0"/>
              <a:ea typeface="굴림" pitchFamily="50" charset="-127"/>
              <a:cs typeface="Times New Roman" pitchFamily="18" charset="0"/>
            </a:endParaRPr>
          </a:p>
        </p:txBody>
      </p:sp>
      <p:pic>
        <p:nvPicPr>
          <p:cNvPr id="53" name="Picture 2" descr="EMB00000638384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6123" y="755663"/>
            <a:ext cx="4967452" cy="3361512"/>
          </a:xfrm>
          <a:prstGeom prst="rect">
            <a:avLst/>
          </a:prstGeom>
          <a:noFill/>
        </p:spPr>
      </p:pic>
      <p:sp>
        <p:nvSpPr>
          <p:cNvPr id="3" name="직사각형 2"/>
          <p:cNvSpPr/>
          <p:nvPr/>
        </p:nvSpPr>
        <p:spPr>
          <a:xfrm>
            <a:off x="225848" y="4331301"/>
            <a:ext cx="362525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Backup solution for CMS </a:t>
            </a:r>
            <a:r>
              <a:rPr lang="en-US" altLang="ko-KR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iRPCs</a:t>
            </a:r>
            <a:endParaRPr lang="en-US" altLang="ko-KR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cs typeface="Calibri" panose="020F0502020204030204" pitchFamily="34" charset="0"/>
            </a:endParaRPr>
          </a:p>
          <a:p>
            <a:r>
              <a:rPr lang="en-US" altLang="ko-K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Calibri" panose="020F0502020204030204" pitchFamily="34" charset="0"/>
              </a:rPr>
              <a:t>2D double-gap RPCs</a:t>
            </a:r>
            <a:endParaRPr lang="ko-KR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315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r 21"/>
          <p:cNvGrpSpPr>
            <a:grpSpLocks/>
          </p:cNvGrpSpPr>
          <p:nvPr/>
        </p:nvGrpSpPr>
        <p:grpSpPr bwMode="auto">
          <a:xfrm>
            <a:off x="7468384" y="577989"/>
            <a:ext cx="3686472" cy="1820303"/>
            <a:chOff x="3962400" y="4411663"/>
            <a:chExt cx="5181600" cy="2720125"/>
          </a:xfrm>
        </p:grpSpPr>
        <p:grpSp>
          <p:nvGrpSpPr>
            <p:cNvPr id="18" name="Grouper 34"/>
            <p:cNvGrpSpPr>
              <a:grpSpLocks/>
            </p:cNvGrpSpPr>
            <p:nvPr/>
          </p:nvGrpSpPr>
          <p:grpSpPr bwMode="auto">
            <a:xfrm>
              <a:off x="3962400" y="4411663"/>
              <a:ext cx="5181600" cy="2720125"/>
              <a:chOff x="76200" y="2735561"/>
              <a:chExt cx="8382000" cy="2719793"/>
            </a:xfrm>
          </p:grpSpPr>
          <p:pic>
            <p:nvPicPr>
              <p:cNvPr id="21" name="Image 35" descr="Capture d’écran 2013-11-17 à 18.14.58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2735561"/>
                <a:ext cx="8382000" cy="24460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ZoneTexte 36"/>
              <p:cNvSpPr txBox="1">
                <a:spLocks noChangeArrowheads="1"/>
              </p:cNvSpPr>
              <p:nvPr/>
            </p:nvSpPr>
            <p:spPr bwMode="auto">
              <a:xfrm>
                <a:off x="3848097" y="3601073"/>
                <a:ext cx="3917488" cy="712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100" dirty="0">
                  <a:latin typeface="Times New Roman" panose="02020603050405020304" pitchFamily="18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latin typeface="Times New Roman" panose="02020603050405020304" pitchFamily="18" charset="0"/>
                  </a:rPr>
                  <a:t>On-detector </a:t>
                </a:r>
                <a:r>
                  <a:rPr lang="en-US" altLang="en-US" sz="1400" dirty="0" smtClean="0">
                    <a:latin typeface="Times New Roman" panose="02020603050405020304" pitchFamily="18" charset="0"/>
                  </a:rPr>
                  <a:t>Strips </a:t>
                </a:r>
                <a:endParaRPr lang="en-US" altLang="en-US" sz="1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" name="ZoneTexte 37"/>
              <p:cNvSpPr txBox="1">
                <a:spLocks noChangeArrowheads="1"/>
              </p:cNvSpPr>
              <p:nvPr/>
            </p:nvSpPr>
            <p:spPr bwMode="auto">
              <a:xfrm>
                <a:off x="1682750" y="4627602"/>
                <a:ext cx="3876040" cy="827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600" dirty="0">
                  <a:latin typeface="Times New Roman" panose="02020603050405020304" pitchFamily="18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latin typeface="Times New Roman" panose="02020603050405020304" pitchFamily="18" charset="0"/>
                  </a:rPr>
                  <a:t>Off-detector </a:t>
                </a:r>
                <a:r>
                  <a:rPr lang="en-US" altLang="en-US" sz="1400" dirty="0" smtClean="0">
                    <a:latin typeface="Times New Roman" panose="02020603050405020304" pitchFamily="18" charset="0"/>
                  </a:rPr>
                  <a:t>Strips </a:t>
                </a:r>
                <a:endParaRPr lang="en-US" altLang="en-US" sz="1400" dirty="0">
                  <a:latin typeface="Times New Roman" panose="02020603050405020304" pitchFamily="18" charset="0"/>
                </a:endParaRPr>
              </a:p>
            </p:txBody>
          </p:sp>
          <p:cxnSp>
            <p:nvCxnSpPr>
              <p:cNvPr id="24" name="Connecteur droit avec flèche 38"/>
              <p:cNvCxnSpPr>
                <a:cxnSpLocks noChangeShapeType="1"/>
              </p:cNvCxnSpPr>
              <p:nvPr/>
            </p:nvCxnSpPr>
            <p:spPr bwMode="auto">
              <a:xfrm rot="10800000">
                <a:off x="1473200" y="4724439"/>
                <a:ext cx="628225" cy="237782"/>
              </a:xfrm>
              <a:prstGeom prst="straightConnector1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Connecteur droit avec flèche 39"/>
              <p:cNvCxnSpPr>
                <a:cxnSpLocks noChangeShapeType="1"/>
              </p:cNvCxnSpPr>
              <p:nvPr/>
            </p:nvCxnSpPr>
            <p:spPr bwMode="auto">
              <a:xfrm rot="16200000" flipV="1">
                <a:off x="926202" y="3786998"/>
                <a:ext cx="1722221" cy="628225"/>
              </a:xfrm>
              <a:prstGeom prst="straightConnector1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Connecteur droit avec flèche 40"/>
              <p:cNvCxnSpPr>
                <a:cxnSpLocks noChangeShapeType="1"/>
                <a:stCxn id="22" idx="1"/>
              </p:cNvCxnSpPr>
              <p:nvPr/>
            </p:nvCxnSpPr>
            <p:spPr bwMode="auto">
              <a:xfrm flipH="1" flipV="1">
                <a:off x="2520955" y="3479481"/>
                <a:ext cx="1327142" cy="477985"/>
              </a:xfrm>
              <a:prstGeom prst="straightConnector1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Connecteur droit avec flèche 41"/>
              <p:cNvCxnSpPr>
                <a:cxnSpLocks noChangeShapeType="1"/>
              </p:cNvCxnSpPr>
              <p:nvPr/>
            </p:nvCxnSpPr>
            <p:spPr bwMode="auto">
              <a:xfrm flipH="1">
                <a:off x="2615453" y="3970095"/>
                <a:ext cx="1232221" cy="477196"/>
              </a:xfrm>
              <a:prstGeom prst="straightConnector1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Connecteur droit avec flèche 42"/>
              <p:cNvCxnSpPr>
                <a:cxnSpLocks noChangeShapeType="1"/>
                <a:stCxn id="22" idx="1"/>
              </p:cNvCxnSpPr>
              <p:nvPr/>
            </p:nvCxnSpPr>
            <p:spPr bwMode="auto">
              <a:xfrm flipH="1">
                <a:off x="2520955" y="3957467"/>
                <a:ext cx="1327142" cy="97786"/>
              </a:xfrm>
              <a:prstGeom prst="straightConnector1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9" name="Connecteur droit avec flèche 22"/>
            <p:cNvCxnSpPr>
              <a:cxnSpLocks noChangeShapeType="1"/>
            </p:cNvCxnSpPr>
            <p:nvPr/>
          </p:nvCxnSpPr>
          <p:spPr bwMode="auto">
            <a:xfrm flipV="1">
              <a:off x="6933658" y="5155672"/>
              <a:ext cx="1829884" cy="120605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ZoneTexte 24"/>
            <p:cNvSpPr txBox="1">
              <a:spLocks noChangeArrowheads="1"/>
            </p:cNvSpPr>
            <p:nvPr/>
          </p:nvSpPr>
          <p:spPr bwMode="auto">
            <a:xfrm>
              <a:off x="7621060" y="4618561"/>
              <a:ext cx="609601" cy="689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i="1" dirty="0">
                  <a:cs typeface="Calibri" panose="020F0502020204030204" pitchFamily="34" charset="0"/>
                </a:rPr>
                <a:t>R</a:t>
              </a:r>
            </a:p>
          </p:txBody>
        </p:sp>
      </p:grpSp>
      <p:sp>
        <p:nvSpPr>
          <p:cNvPr id="15" name="CasellaDiTesto 1"/>
          <p:cNvSpPr txBox="1"/>
          <p:nvPr/>
        </p:nvSpPr>
        <p:spPr>
          <a:xfrm>
            <a:off x="8271092" y="383413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0000FF"/>
                </a:solidFill>
                <a:latin typeface="+mj-lt"/>
                <a:cs typeface="Times" panose="02020603050405020304" pitchFamily="18" charset="0"/>
              </a:rPr>
              <a:t>96 </a:t>
            </a:r>
            <a:r>
              <a:rPr lang="it-IT" sz="1600" b="1" dirty="0" err="1">
                <a:solidFill>
                  <a:srgbClr val="0000FF"/>
                </a:solidFill>
                <a:latin typeface="+mj-lt"/>
                <a:cs typeface="Times" panose="02020603050405020304" pitchFamily="18" charset="0"/>
              </a:rPr>
              <a:t>strips</a:t>
            </a:r>
            <a:r>
              <a:rPr lang="it-IT" sz="1600" b="1" dirty="0">
                <a:solidFill>
                  <a:srgbClr val="0000FF"/>
                </a:solidFill>
                <a:latin typeface="+mj-lt"/>
                <a:cs typeface="Times" panose="02020603050405020304" pitchFamily="18" charset="0"/>
              </a:rPr>
              <a:t> (0.2083°)</a:t>
            </a:r>
            <a:endParaRPr lang="en-GB" sz="1600" b="1" dirty="0">
              <a:solidFill>
                <a:srgbClr val="0000FF"/>
              </a:solidFill>
              <a:latin typeface="+mj-lt"/>
              <a:cs typeface="Times" panose="02020603050405020304" pitchFamily="18" charset="0"/>
            </a:endParaRPr>
          </a:p>
        </p:txBody>
      </p:sp>
      <p:sp>
        <p:nvSpPr>
          <p:cNvPr id="11" name="Rettangolo 30"/>
          <p:cNvSpPr/>
          <p:nvPr/>
        </p:nvSpPr>
        <p:spPr>
          <a:xfrm>
            <a:off x="359242" y="3704077"/>
            <a:ext cx="5452091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just">
              <a:spcAft>
                <a:spcPts val="600"/>
              </a:spcAft>
            </a:pPr>
            <a:r>
              <a:rPr lang="en-GB" b="1" spc="-5" dirty="0">
                <a:latin typeface="Calibri" panose="020F0502020204030204" pitchFamily="34" charset="0"/>
                <a:cs typeface="Calibri" panose="020F0502020204030204" pitchFamily="34" charset="0"/>
              </a:rPr>
              <a:t>Front-end electronics</a:t>
            </a:r>
            <a:r>
              <a:rPr lang="en-GB" spc="-5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b="1" spc="-5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PETIROC</a:t>
            </a:r>
            <a:r>
              <a:rPr lang="en-GB" b="1" spc="-12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spc="-5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ASIC + TDC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84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pc="-5" dirty="0" smtClean="0">
                <a:latin typeface="Calibri" panose="020F0502020204030204" pitchFamily="34" charset="0"/>
                <a:cs typeface="Calibri" panose="020F0502020204030204" pitchFamily="34" charset="0"/>
              </a:rPr>
              <a:t>16 </a:t>
            </a:r>
            <a:r>
              <a:rPr lang="en-GB" spc="-5" dirty="0">
                <a:latin typeface="Calibri" panose="020F0502020204030204" pitchFamily="34" charset="0"/>
                <a:cs typeface="Calibri" panose="020F0502020204030204" pitchFamily="34" charset="0"/>
              </a:rPr>
              <a:t>channels </a:t>
            </a:r>
          </a:p>
          <a:p>
            <a:pPr marL="298450" indent="-285750" algn="just">
              <a:buFont typeface="Wingdings" panose="05000000000000000000" pitchFamily="2" charset="2"/>
              <a:buChar char="Ø"/>
            </a:pPr>
            <a:r>
              <a:rPr lang="it-IT" spc="-5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it-IT" spc="-5" dirty="0" smtClean="0">
                <a:latin typeface="Calibri" panose="020F0502020204030204" pitchFamily="34" charset="0"/>
                <a:cs typeface="Calibri" panose="020F0502020204030204" pitchFamily="34" charset="0"/>
              </a:rPr>
              <a:t>ain 25: </a:t>
            </a:r>
            <a:r>
              <a:rPr lang="en-GB" altLang="ko-KR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lowest digitization threshold ~ 80 </a:t>
            </a:r>
            <a:r>
              <a:rPr lang="en-GB" altLang="ko-KR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fC</a:t>
            </a:r>
            <a:r>
              <a:rPr lang="en-GB" altLang="ko-KR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</a:t>
            </a:r>
          </a:p>
          <a:p>
            <a:pPr marL="12700" algn="just"/>
            <a:r>
              <a:rPr lang="en-GB" altLang="ko-KR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</a:t>
            </a:r>
            <a:r>
              <a:rPr lang="en-GB" altLang="ko-KR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GB" altLang="ko-KR" sz="1600" b="1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The minimum threshold &lt; 20 </a:t>
            </a:r>
            <a:r>
              <a:rPr lang="en-GB" altLang="ko-KR" sz="1600" b="1" dirty="0" err="1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fC</a:t>
            </a:r>
            <a:r>
              <a:rPr lang="en-GB" altLang="ko-KR" sz="1600" b="1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in a new version </a:t>
            </a:r>
          </a:p>
          <a:p>
            <a:pPr marL="12700" algn="just">
              <a:spcAft>
                <a:spcPts val="600"/>
              </a:spcAft>
            </a:pPr>
            <a:r>
              <a:rPr lang="en-GB" altLang="ko-KR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essential for rate capability &amp; longevity (chemical hardness)   </a:t>
            </a:r>
            <a:endParaRPr lang="en-GB" sz="1600" b="1" spc="-5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8450" indent="-285750" algn="just">
              <a:buFont typeface="Wingdings" panose="05000000000000000000" pitchFamily="2" charset="2"/>
              <a:buChar char="Ø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ast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pre-amplifier and fast discriminator in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SiGe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2700" algn="just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   technology 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 time resolution (jitter) &lt;100 </a:t>
            </a:r>
            <a:r>
              <a:rPr lang="en-GB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ps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</a:p>
          <a:p>
            <a:pPr marL="12700" algn="just">
              <a:spcAft>
                <a:spcPts val="600"/>
              </a:spcAft>
            </a:pPr>
            <a:r>
              <a:rPr lang="en-GB" altLang="ko-KR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essential </a:t>
            </a:r>
            <a:r>
              <a:rPr lang="en-GB" altLang="ko-KR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for </a:t>
            </a:r>
            <a:r>
              <a:rPr lang="en-GB" altLang="ko-KR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HSCP 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41055" y="976753"/>
            <a:ext cx="5381538" cy="25006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en-GB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Reading </a:t>
            </a:r>
            <a:r>
              <a:rPr lang="el-GR" altLang="ko-KR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GB" altLang="ko-KR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-r</a:t>
            </a:r>
            <a:r>
              <a:rPr lang="en-GB" altLang="ko-K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ko-K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positions (2-dimensional tracking) 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ko-KR" spc="-5" dirty="0" smtClean="0">
                <a:latin typeface="Calibri" panose="020F0502020204030204" pitchFamily="34" charset="0"/>
                <a:cs typeface="Calibri" panose="020F0502020204030204" pitchFamily="34" charset="0"/>
              </a:rPr>
              <a:t>Position </a:t>
            </a:r>
            <a:r>
              <a:rPr lang="en-US" altLang="ko-KR" spc="-5" dirty="0">
                <a:latin typeface="Calibri" panose="020F0502020204030204" pitchFamily="34" charset="0"/>
                <a:cs typeface="Calibri" panose="020F0502020204030204" pitchFamily="34" charset="0"/>
              </a:rPr>
              <a:t>resolutions: ~ </a:t>
            </a:r>
            <a:r>
              <a:rPr lang="en-US" altLang="ko-KR" spc="-5" dirty="0" smtClean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ko-KR" spc="-5" dirty="0">
                <a:latin typeface="Calibri" panose="020F0502020204030204" pitchFamily="34" charset="0"/>
                <a:cs typeface="Calibri" panose="020F0502020204030204" pitchFamily="34" charset="0"/>
              </a:rPr>
              <a:t>mm for </a:t>
            </a:r>
            <a:r>
              <a:rPr lang="el-GR" altLang="ko-KR" i="1" dirty="0"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altLang="ko-KR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and ~ 20 mm for </a:t>
            </a:r>
            <a:r>
              <a:rPr lang="en-US" altLang="ko-K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endParaRPr lang="en-US" altLang="ko-KR" spc="-5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pc="-5" dirty="0" smtClean="0">
                <a:latin typeface="Calibri" panose="020F0502020204030204" pitchFamily="34" charset="0"/>
                <a:cs typeface="Calibri" panose="020F0502020204030204" pitchFamily="34" charset="0"/>
              </a:rPr>
              <a:t>1.4-mm thick double-gap RPCs </a:t>
            </a:r>
          </a:p>
          <a:p>
            <a:pPr marL="540000" indent="-216000">
              <a:buFont typeface="Wingdings" panose="05000000000000000000" pitchFamily="2" charset="2"/>
              <a:buChar char="ü"/>
            </a:pPr>
            <a:r>
              <a:rPr lang="en-US" altLang="ko-KR" spc="-5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WP efficiency &gt; 0.97 @ HV=7.3 kV</a:t>
            </a:r>
          </a:p>
          <a:p>
            <a:pPr marL="540000" indent="-21600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ko-KR" spc="-5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Mean </a:t>
            </a:r>
            <a:r>
              <a:rPr lang="en-US" altLang="ko-KR" i="1" spc="-5" dirty="0" smtClean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ko-KR" i="1" spc="-5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ko-KR" spc="-5" dirty="0" smtClean="0">
                <a:latin typeface="Calibri" panose="020F0502020204030204" pitchFamily="34" charset="0"/>
                <a:cs typeface="Calibri" panose="020F0502020204030204" pitchFamily="34" charset="0"/>
              </a:rPr>
              <a:t> at WP ~ 2.2 @WP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ko-KR" spc="-5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ko-KR" spc="-5" dirty="0" smtClean="0">
                <a:latin typeface="Calibri" panose="020F0502020204030204" pitchFamily="34" charset="0"/>
                <a:cs typeface="Calibri" panose="020F0502020204030204" pitchFamily="34" charset="0"/>
              </a:rPr>
              <a:t>eading signals from both ends of strips</a:t>
            </a:r>
          </a:p>
          <a:p>
            <a:pPr>
              <a:spcAft>
                <a:spcPts val="300"/>
              </a:spcAft>
            </a:pPr>
            <a:r>
              <a:rPr lang="en-US" altLang="ko-KR" spc="-5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Signal propagation speed in the strips </a:t>
            </a:r>
          </a:p>
          <a:p>
            <a:pPr>
              <a:spcAft>
                <a:spcPts val="300"/>
              </a:spcAft>
            </a:pPr>
            <a:r>
              <a:rPr lang="en-US" altLang="ko-KR" spc="-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pc="-5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= 18.4 cm/ns</a:t>
            </a:r>
            <a:r>
              <a:rPr lang="ko-KR" altLang="en-US" spc="-5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pc="-5" dirty="0" smtClean="0">
                <a:latin typeface="Calibri" panose="020F0502020204030204" pitchFamily="34" charset="0"/>
                <a:cs typeface="Calibri" panose="020F0502020204030204" pitchFamily="34" charset="0"/>
              </a:rPr>
              <a:t>@ strip 30 </a:t>
            </a:r>
            <a:r>
              <a:rPr lang="el-GR" altLang="ko-KR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 </a:t>
            </a:r>
            <a:r>
              <a:rPr lang="en-US" altLang="ko-KR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ko-KR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pc="-5" dirty="0" smtClean="0">
                <a:latin typeface="Calibri" panose="020F0502020204030204" pitchFamily="34" charset="0"/>
                <a:cs typeface="Calibri" panose="020F0502020204030204" pitchFamily="34" charset="0"/>
              </a:rPr>
              <a:t>Z &lt; </a:t>
            </a:r>
            <a:r>
              <a:rPr lang="en-US" altLang="ko-KR" spc="-5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altLang="ko-KR" spc="-5" dirty="0" smtClean="0"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lang="el-GR" altLang="ko-KR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altLang="ko-KR" spc="-5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dirty="0"/>
          </a:p>
        </p:txBody>
      </p:sp>
      <p:cxnSp>
        <p:nvCxnSpPr>
          <p:cNvPr id="7" name="꺾인 연결선 6"/>
          <p:cNvCxnSpPr/>
          <p:nvPr/>
        </p:nvCxnSpPr>
        <p:spPr>
          <a:xfrm flipV="1">
            <a:off x="4296721" y="1765509"/>
            <a:ext cx="3954465" cy="1529525"/>
          </a:xfrm>
          <a:prstGeom prst="bent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bject 8"/>
          <p:cNvSpPr txBox="1"/>
          <p:nvPr/>
        </p:nvSpPr>
        <p:spPr>
          <a:xfrm>
            <a:off x="7580590" y="2528416"/>
            <a:ext cx="4202745" cy="512961"/>
          </a:xfrm>
          <a:prstGeom prst="rect">
            <a:avLst/>
          </a:prstGeom>
          <a:solidFill>
            <a:srgbClr val="FFFF00">
              <a:alpha val="4400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12700" algn="ctr">
              <a:spcAft>
                <a:spcPts val="400"/>
              </a:spcAft>
            </a:pPr>
            <a:r>
              <a:rPr lang="en-US" sz="1500" b="1" i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5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sz="1500" b="1" i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15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</a:t>
            </a:r>
            <a:r>
              <a:rPr lang="en-US" sz="15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5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5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i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US" sz="1500" b="1" spc="-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sz="15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500" b="1" i="1" spc="-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500" b="1" i="1" spc="-5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500" b="1" i="1" spc="-5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5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i="1" spc="-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500" b="1" i="1" spc="-5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500" b="1" spc="-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500" b="1" spc="-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b="1" spc="-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500" b="1" spc="-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b="1" spc="-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sz="1500" b="1" spc="76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1500" b="1" spc="76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>
              <a:spcAft>
                <a:spcPts val="400"/>
              </a:spcAft>
            </a:pPr>
            <a:r>
              <a:rPr lang="en-US" sz="1500" b="1" i="1" spc="-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500" b="1" i="1" spc="-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sz="1500" b="1" spc="-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500" b="1" i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15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altLang="ko-KR" sz="1500" b="1" i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US" altLang="ko-KR" sz="1500" b="1" spc="-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(19.2 cm/ns) × </a:t>
            </a:r>
            <a:r>
              <a:rPr sz="1500" b="1" i="1" spc="-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ko-KR" sz="1500" b="1" spc="-5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ko-KR" sz="1500" b="1" i="1" spc="-5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</a:t>
            </a:r>
            <a:r>
              <a:rPr lang="en-US" altLang="ko-KR" sz="1500" b="1" i="1" spc="-5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500" b="1" spc="-5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ko-KR" sz="1500" b="1" i="1" spc="-5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altLang="ko-KR" sz="1500" b="1" spc="-5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ko-KR" sz="1500" b="1" spc="-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2 (ns)  </a:t>
            </a:r>
            <a:r>
              <a:rPr lang="en-US" sz="1500" b="1" spc="-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2.0</a:t>
            </a:r>
            <a:r>
              <a:rPr lang="el-GR" sz="1500" b="1" spc="-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5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GB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47833" y="289354"/>
            <a:ext cx="4011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Baseline design for CMS </a:t>
            </a:r>
            <a:r>
              <a:rPr lang="en-US" altLang="ko-KR" sz="2400" b="1" u="sng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iRPCs</a:t>
            </a:r>
            <a:endParaRPr lang="en-US" altLang="ko-KR" sz="24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 smtClean="0"/>
              <a:t>2019 KPS Spring Meeting, Daejeon April 2019</a:t>
            </a:r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A3DB-F888-420C-9D7F-F87743E95667}" type="slidenum">
              <a:rPr lang="ko-KR" altLang="en-US" smtClean="0"/>
              <a:t>19</a:t>
            </a:fld>
            <a:endParaRPr lang="ko-KR" altLang="en-US" dirty="0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2B1A0-55F0-41CE-8AD1-2F1F9C3244A2}" type="datetime1">
              <a:rPr lang="ko-KR" altLang="en-US" smtClean="0"/>
              <a:t>2020-06-29</a:t>
            </a:fld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7742455" y="1113012"/>
            <a:ext cx="398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ko-KR" sz="2400" b="1" i="1" spc="-5" dirty="0"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endParaRPr lang="ko-KR" altLang="en-US" sz="2400" dirty="0"/>
          </a:p>
        </p:txBody>
      </p:sp>
      <p:sp>
        <p:nvSpPr>
          <p:cNvPr id="10" name="자유형 9"/>
          <p:cNvSpPr/>
          <p:nvPr/>
        </p:nvSpPr>
        <p:spPr>
          <a:xfrm>
            <a:off x="7596722" y="699247"/>
            <a:ext cx="256360" cy="475129"/>
          </a:xfrm>
          <a:custGeom>
            <a:avLst/>
            <a:gdLst>
              <a:gd name="connsiteX0" fmla="*/ 0 w 161364"/>
              <a:gd name="connsiteY0" fmla="*/ 0 h 475129"/>
              <a:gd name="connsiteX1" fmla="*/ 116541 w 161364"/>
              <a:gd name="connsiteY1" fmla="*/ 268941 h 475129"/>
              <a:gd name="connsiteX2" fmla="*/ 161364 w 161364"/>
              <a:gd name="connsiteY2" fmla="*/ 475129 h 475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364" h="475129">
                <a:moveTo>
                  <a:pt x="0" y="0"/>
                </a:moveTo>
                <a:cubicBezTo>
                  <a:pt x="44823" y="94876"/>
                  <a:pt x="89647" y="189753"/>
                  <a:pt x="116541" y="268941"/>
                </a:cubicBezTo>
                <a:cubicBezTo>
                  <a:pt x="143435" y="348129"/>
                  <a:pt x="152399" y="411629"/>
                  <a:pt x="161364" y="475129"/>
                </a:cubicBezTo>
              </a:path>
            </a:pathLst>
          </a:cu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자유형 11"/>
          <p:cNvSpPr/>
          <p:nvPr/>
        </p:nvSpPr>
        <p:spPr>
          <a:xfrm>
            <a:off x="7596722" y="1564343"/>
            <a:ext cx="310149" cy="681318"/>
          </a:xfrm>
          <a:custGeom>
            <a:avLst/>
            <a:gdLst>
              <a:gd name="connsiteX0" fmla="*/ 233083 w 233083"/>
              <a:gd name="connsiteY0" fmla="*/ 0 h 681318"/>
              <a:gd name="connsiteX1" fmla="*/ 206188 w 233083"/>
              <a:gd name="connsiteY1" fmla="*/ 331694 h 681318"/>
              <a:gd name="connsiteX2" fmla="*/ 98612 w 233083"/>
              <a:gd name="connsiteY2" fmla="*/ 609600 h 681318"/>
              <a:gd name="connsiteX3" fmla="*/ 0 w 233083"/>
              <a:gd name="connsiteY3" fmla="*/ 681318 h 68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083" h="681318">
                <a:moveTo>
                  <a:pt x="233083" y="0"/>
                </a:moveTo>
                <a:cubicBezTo>
                  <a:pt x="230841" y="115047"/>
                  <a:pt x="228600" y="230094"/>
                  <a:pt x="206188" y="331694"/>
                </a:cubicBezTo>
                <a:cubicBezTo>
                  <a:pt x="183776" y="433294"/>
                  <a:pt x="132977" y="551329"/>
                  <a:pt x="98612" y="609600"/>
                </a:cubicBezTo>
                <a:cubicBezTo>
                  <a:pt x="64247" y="667871"/>
                  <a:pt x="32123" y="674594"/>
                  <a:pt x="0" y="681318"/>
                </a:cubicBezTo>
              </a:path>
            </a:pathLst>
          </a:cu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bject 8"/>
          <p:cNvSpPr txBox="1"/>
          <p:nvPr/>
        </p:nvSpPr>
        <p:spPr>
          <a:xfrm>
            <a:off x="5229397" y="2553834"/>
            <a:ext cx="2131289" cy="492443"/>
          </a:xfrm>
          <a:prstGeom prst="rect">
            <a:avLst/>
          </a:prstGeom>
          <a:solidFill>
            <a:srgbClr val="FFFF00">
              <a:alpha val="8400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 </a:t>
            </a:r>
            <a:r>
              <a:rPr lang="it-IT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strips</a:t>
            </a:r>
            <a:r>
              <a:rPr lang="it-IT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(0.2083°)</a:t>
            </a:r>
            <a:endParaRPr lang="en-GB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>
              <a:spcAft>
                <a:spcPts val="1200"/>
              </a:spcAft>
            </a:pPr>
            <a:r>
              <a:rPr lang="it-IT" sz="1600" b="1" i="1" spc="-5" dirty="0">
                <a:solidFill>
                  <a:schemeClr val="tx1"/>
                </a:solidFill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φ</a:t>
            </a:r>
            <a:r>
              <a:rPr lang="it-IT" sz="16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resolution </a:t>
            </a:r>
            <a:r>
              <a:rPr lang="el-GR" sz="16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it-IT" sz="16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l-GR" sz="16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spc="-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en-GB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6400800" y="3520619"/>
            <a:ext cx="5444819" cy="2666266"/>
            <a:chOff x="6346313" y="3517018"/>
            <a:chExt cx="5437022" cy="2611497"/>
          </a:xfrm>
        </p:grpSpPr>
        <p:cxnSp>
          <p:nvCxnSpPr>
            <p:cNvPr id="45" name="직선 연결선 44"/>
            <p:cNvCxnSpPr/>
            <p:nvPr/>
          </p:nvCxnSpPr>
          <p:spPr>
            <a:xfrm>
              <a:off x="7666786" y="4060653"/>
              <a:ext cx="3809544" cy="3801"/>
            </a:xfrm>
            <a:prstGeom prst="line">
              <a:avLst/>
            </a:prstGeom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직사각형 45"/>
            <p:cNvSpPr/>
            <p:nvPr/>
          </p:nvSpPr>
          <p:spPr>
            <a:xfrm>
              <a:off x="6346926" y="3865630"/>
              <a:ext cx="1353494" cy="264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30 </a:t>
              </a:r>
              <a:r>
                <a:rPr lang="el-GR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μ</a:t>
              </a:r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m thick copper</a:t>
              </a:r>
              <a:endParaRPr lang="ko-KR" alt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6769963" y="4662311"/>
              <a:ext cx="607455" cy="264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strips</a:t>
              </a:r>
              <a:endParaRPr lang="ko-KR" alt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6460356" y="5252594"/>
              <a:ext cx="1264546" cy="264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200 </a:t>
              </a:r>
              <a:r>
                <a:rPr lang="el-GR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μ</a:t>
              </a:r>
              <a:r>
                <a:rPr lang="en-US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m thick </a:t>
              </a:r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PET </a:t>
              </a:r>
              <a:endParaRPr lang="ko-KR" alt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7659956" y="4971228"/>
              <a:ext cx="3802185" cy="9161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7669021" y="5104455"/>
              <a:ext cx="3802185" cy="9161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3" name="직선 연결선 52"/>
            <p:cNvCxnSpPr/>
            <p:nvPr/>
          </p:nvCxnSpPr>
          <p:spPr>
            <a:xfrm flipV="1">
              <a:off x="7684403" y="4255666"/>
              <a:ext cx="3802185" cy="7165"/>
            </a:xfrm>
            <a:prstGeom prst="line">
              <a:avLst/>
            </a:prstGeom>
            <a:ln w="349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직사각형 53"/>
            <p:cNvSpPr/>
            <p:nvPr/>
          </p:nvSpPr>
          <p:spPr>
            <a:xfrm>
              <a:off x="7669022" y="4968354"/>
              <a:ext cx="3802185" cy="200912"/>
            </a:xfrm>
            <a:prstGeom prst="rect">
              <a:avLst/>
            </a:prstGeom>
            <a:solidFill>
              <a:srgbClr val="92D05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n-US" altLang="ko-KR" sz="12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 gap </a:t>
              </a:r>
              <a:endParaRPr lang="ko-KR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7" name="직선 연결선 56"/>
            <p:cNvCxnSpPr/>
            <p:nvPr/>
          </p:nvCxnSpPr>
          <p:spPr>
            <a:xfrm>
              <a:off x="7377637" y="4826451"/>
              <a:ext cx="4405698" cy="2222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직사각형 58"/>
            <p:cNvSpPr/>
            <p:nvPr/>
          </p:nvSpPr>
          <p:spPr>
            <a:xfrm>
              <a:off x="6465838" y="4078498"/>
              <a:ext cx="1264546" cy="264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200 </a:t>
              </a:r>
              <a:r>
                <a:rPr lang="el-GR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μ</a:t>
              </a:r>
              <a:r>
                <a:rPr lang="en-US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m thick </a:t>
              </a:r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PET </a:t>
              </a:r>
              <a:endParaRPr lang="ko-KR" alt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6346313" y="4864173"/>
              <a:ext cx="1353866" cy="264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GND side electrode</a:t>
              </a:r>
              <a:endParaRPr lang="ko-KR" alt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6383944" y="4271574"/>
              <a:ext cx="1327432" cy="264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- HV side electrode</a:t>
              </a:r>
              <a:endParaRPr lang="ko-KR" alt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63" name="직선 연결선 62"/>
            <p:cNvCxnSpPr/>
            <p:nvPr/>
          </p:nvCxnSpPr>
          <p:spPr>
            <a:xfrm flipV="1">
              <a:off x="7692664" y="5540279"/>
              <a:ext cx="3807205" cy="12437"/>
            </a:xfrm>
            <a:prstGeom prst="line">
              <a:avLst/>
            </a:prstGeom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직사각형 63"/>
            <p:cNvSpPr/>
            <p:nvPr/>
          </p:nvSpPr>
          <p:spPr>
            <a:xfrm>
              <a:off x="6367075" y="5423431"/>
              <a:ext cx="1353494" cy="264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30 </a:t>
              </a:r>
              <a:r>
                <a:rPr lang="el-GR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μ</a:t>
              </a:r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m thick copper</a:t>
              </a:r>
              <a:endParaRPr lang="ko-KR" alt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7200589" y="3517018"/>
              <a:ext cx="4394458" cy="379059"/>
            </a:xfrm>
            <a:prstGeom prst="rect">
              <a:avLst/>
            </a:prstGeom>
            <a:solidFill>
              <a:srgbClr val="0070C0">
                <a:alpha val="5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10- mm thick Honeycomb panel </a:t>
              </a:r>
              <a:endParaRPr lang="ko-KR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7200589" y="5749456"/>
              <a:ext cx="4394458" cy="379059"/>
            </a:xfrm>
            <a:prstGeom prst="rect">
              <a:avLst/>
            </a:prstGeom>
            <a:solidFill>
              <a:schemeClr val="accent1">
                <a:lumMod val="75000"/>
                <a:alpha val="5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10- mm thick Honeycomb panel </a:t>
              </a:r>
              <a:endParaRPr lang="ko-KR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>
              <a:off x="7668834" y="5062843"/>
              <a:ext cx="258328" cy="41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>
              <a:off x="11205364" y="5059472"/>
              <a:ext cx="258328" cy="41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7665080" y="4417704"/>
              <a:ext cx="3802185" cy="9161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7674145" y="4550932"/>
              <a:ext cx="3802185" cy="9161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" name="직사각형 83"/>
            <p:cNvSpPr/>
            <p:nvPr/>
          </p:nvSpPr>
          <p:spPr>
            <a:xfrm>
              <a:off x="7674146" y="4414830"/>
              <a:ext cx="3802185" cy="200912"/>
            </a:xfrm>
            <a:prstGeom prst="rect">
              <a:avLst/>
            </a:prstGeom>
            <a:solidFill>
              <a:srgbClr val="92D05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n-US" altLang="ko-KR" sz="12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 gap </a:t>
              </a:r>
              <a:endParaRPr lang="ko-KR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직사각형 84"/>
            <p:cNvSpPr/>
            <p:nvPr/>
          </p:nvSpPr>
          <p:spPr>
            <a:xfrm>
              <a:off x="6357824" y="4466870"/>
              <a:ext cx="1353866" cy="264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GND side electrode</a:t>
              </a:r>
              <a:endParaRPr lang="ko-KR" alt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" name="직사각형 85"/>
            <p:cNvSpPr/>
            <p:nvPr/>
          </p:nvSpPr>
          <p:spPr>
            <a:xfrm>
              <a:off x="7673958" y="4509319"/>
              <a:ext cx="258328" cy="41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직사각형 86"/>
            <p:cNvSpPr/>
            <p:nvPr/>
          </p:nvSpPr>
          <p:spPr>
            <a:xfrm>
              <a:off x="11210488" y="4505949"/>
              <a:ext cx="258328" cy="41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직사각형 88"/>
            <p:cNvSpPr/>
            <p:nvPr/>
          </p:nvSpPr>
          <p:spPr>
            <a:xfrm>
              <a:off x="6372748" y="5036632"/>
              <a:ext cx="1327432" cy="264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- HV side electrode</a:t>
              </a:r>
              <a:endParaRPr lang="ko-KR" alt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0" name="직선 연결선 129"/>
            <p:cNvCxnSpPr/>
            <p:nvPr/>
          </p:nvCxnSpPr>
          <p:spPr>
            <a:xfrm flipV="1">
              <a:off x="7692664" y="5355342"/>
              <a:ext cx="3802185" cy="7165"/>
            </a:xfrm>
            <a:prstGeom prst="line">
              <a:avLst/>
            </a:prstGeom>
            <a:ln w="349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920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BCD-B971-4275-8C02-575BA1E75E2B}" type="datetime1">
              <a:rPr lang="ko-KR" altLang="en-US" smtClean="0"/>
              <a:t>2020-06-29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544531" y="440304"/>
            <a:ext cx="11276905" cy="537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1500">
              <a:lnSpc>
                <a:spcPct val="120000"/>
              </a:lnSpc>
              <a:spcAft>
                <a:spcPts val="1200"/>
              </a:spcAft>
            </a:pPr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Traditional role</a:t>
            </a:r>
            <a:r>
              <a:rPr lang="ko-KR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of trigger RPCs</a:t>
            </a:r>
          </a:p>
          <a:p>
            <a:pPr marL="211500">
              <a:lnSpc>
                <a:spcPct val="120000"/>
              </a:lnSpc>
              <a:spcAft>
                <a:spcPts val="1200"/>
              </a:spcAft>
            </a:pPr>
            <a:r>
              <a:rPr lang="en-US" altLang="ko-KR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</a:t>
            </a:r>
            <a:r>
              <a:rPr lang="en-US" altLang="ko-KR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fast trigger signals with a time resolution of ~ 1 ns and a position resolution of ~ 1 cm   </a:t>
            </a:r>
            <a:endParaRPr lang="en-US" altLang="ko-K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1500">
              <a:lnSpc>
                <a:spcPct val="120000"/>
              </a:lnSpc>
              <a:spcAft>
                <a:spcPts val="600"/>
              </a:spcAft>
            </a:pPr>
            <a:r>
              <a:rPr lang="en-US" altLang="ko-K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Time resolutions </a:t>
            </a:r>
          </a:p>
          <a:p>
            <a:pPr marL="648000" indent="-28575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Trigger RPCs (panel shape) ~ 1 ns </a:t>
            </a:r>
          </a:p>
          <a:p>
            <a:pPr marL="64800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Timing RPCs (bar shape) ~ 50 </a:t>
            </a:r>
            <a:r>
              <a:rPr lang="en-US" altLang="ko-K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11500">
              <a:lnSpc>
                <a:spcPct val="120000"/>
              </a:lnSpc>
            </a:pPr>
            <a:endParaRPr lang="en-US" altLang="ko-K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1500">
              <a:lnSpc>
                <a:spcPct val="120000"/>
              </a:lnSpc>
              <a:spcAft>
                <a:spcPts val="600"/>
              </a:spcAft>
            </a:pP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RPCs are the detectors for both tracking and triggering with a best time resolution of less than 1 ns   </a:t>
            </a:r>
          </a:p>
          <a:p>
            <a:pPr marL="211500">
              <a:lnSpc>
                <a:spcPct val="120000"/>
              </a:lnSpc>
              <a:spcAft>
                <a:spcPts val="600"/>
              </a:spcAft>
            </a:pPr>
            <a:r>
              <a:rPr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Tracking &amp; trigger RPCs </a:t>
            </a:r>
            <a:r>
              <a:rPr lang="en-US" altLang="ko-KR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not so </a:t>
            </a:r>
            <a:r>
              <a:rPr lang="en-US" altLang="ko-KR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position </a:t>
            </a:r>
            <a:r>
              <a:rPr lang="en-US" altLang="ko-KR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 better than 1 mm) is not required.    </a:t>
            </a:r>
          </a:p>
          <a:p>
            <a:pPr marL="211500">
              <a:lnSpc>
                <a:spcPct val="120000"/>
              </a:lnSpc>
              <a:spcAft>
                <a:spcPts val="600"/>
              </a:spcAft>
            </a:pPr>
            <a:r>
              <a:rPr lang="en-US" altLang="ko-KR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↔ 2D tracking </a:t>
            </a:r>
            <a:r>
              <a:rPr lang="en-US" altLang="ko-KR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capability with </a:t>
            </a:r>
            <a:r>
              <a:rPr lang="en-US" altLang="ko-KR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sub ns </a:t>
            </a:r>
            <a:r>
              <a:rPr lang="en-US" altLang="ko-KR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</a:t>
            </a:r>
            <a:r>
              <a:rPr lang="en-US" altLang="ko-KR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a sub-cm position resolutions</a:t>
            </a:r>
            <a:endParaRPr lang="en-US" altLang="ko-KR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1500">
              <a:lnSpc>
                <a:spcPct val="120000"/>
              </a:lnSpc>
              <a:spcAft>
                <a:spcPts val="600"/>
              </a:spcAft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 → Muon trigger RPC systems for accelerator-based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experiments like CMS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and ATLAS     </a:t>
            </a:r>
            <a:endParaRPr lang="en-US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1500">
              <a:lnSpc>
                <a:spcPct val="120000"/>
              </a:lnSpc>
              <a:spcAft>
                <a:spcPts val="600"/>
              </a:spcAft>
            </a:pPr>
            <a:r>
              <a:rPr lang="en-US" altLang="ko-KR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→ Large-scale accelerator-based </a:t>
            </a:r>
            <a:r>
              <a:rPr lang="en-US" altLang="ko-KR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 pursuing New Physics (BSM, Dark </a:t>
            </a:r>
            <a:r>
              <a:rPr lang="en-US" altLang="ko-KR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matters…) like </a:t>
            </a:r>
            <a:r>
              <a:rPr lang="en-US" altLang="ko-KR" b="1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SHiP</a:t>
            </a:r>
            <a:r>
              <a:rPr lang="en-US" altLang="ko-KR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ko-KR" b="1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Matshula</a:t>
            </a:r>
            <a:r>
              <a:rPr lang="en-US" altLang="ko-KR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11500">
              <a:lnSpc>
                <a:spcPct val="120000"/>
              </a:lnSpc>
              <a:spcAft>
                <a:spcPts val="600"/>
              </a:spcAft>
            </a:pPr>
            <a:r>
              <a:rPr lang="en-US" altLang="ko-KR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→ Neutrino-physics experiments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11500">
              <a:lnSpc>
                <a:spcPct val="120000"/>
              </a:lnSpc>
              <a:spcAft>
                <a:spcPts val="1200"/>
              </a:spcAft>
            </a:pPr>
            <a:r>
              <a:rPr lang="en-US" altLang="ko-KR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→ Various applications like muon radiography and medical purpose  </a:t>
            </a:r>
            <a:endParaRPr lang="en-US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10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2019 KPS Spring Meeting, Daejeon April 2019</a:t>
            </a:r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42" y="1700807"/>
            <a:ext cx="6641676" cy="450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076" y="2755209"/>
            <a:ext cx="1872208" cy="172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902" y="1662344"/>
            <a:ext cx="3845216" cy="431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/>
          <p:nvPr/>
        </p:nvSpPr>
        <p:spPr>
          <a:xfrm>
            <a:off x="90311" y="207113"/>
            <a:ext cx="11793064" cy="50576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Times New Roman"/>
              </a:rPr>
              <a:t>New </a:t>
            </a:r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Times New Roman"/>
              </a:rPr>
              <a:t>iRPCs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Times New Roman"/>
              </a:rPr>
              <a:t>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Times New Roman"/>
              </a:rPr>
              <a:t>in the RE3/1 and RE4/1 stations with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Times New Roman"/>
              </a:rPr>
              <a:t>the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Times New Roman"/>
              </a:rPr>
              <a:t>improved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Times New Roman"/>
              </a:rPr>
              <a:t>technology 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cs typeface="Times New Roman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794048" y="1112310"/>
            <a:ext cx="1542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Times New Roman"/>
              </a:rPr>
              <a:t>RE3/1 in ME3/1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8153400" y="973908"/>
            <a:ext cx="1564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cs typeface="Times New Roman"/>
              </a:rPr>
              <a:t>RE4/1 in ME4/1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A3DB-F888-420C-9D7F-F87743E95667}" type="slidenum">
              <a:rPr lang="ko-KR" altLang="en-US" smtClean="0"/>
              <a:t>20</a:t>
            </a:fld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2573F-AC90-47F6-B462-2C30DE5D71F4}" type="datetime1">
              <a:rPr lang="ko-KR" altLang="en-US" smtClean="0"/>
              <a:t>2020-06-29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048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9C91-28A2-4EC0-8BC8-6FDC426C04AA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21</a:t>
            </a:fld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459390" y="382404"/>
            <a:ext cx="494427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ko-KR" sz="20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Another 2D RPC model with double gaps   </a:t>
            </a:r>
          </a:p>
          <a:p>
            <a:pPr>
              <a:spcAft>
                <a:spcPts val="300"/>
              </a:spcAft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Asymmetric detector structure for the signal readout </a:t>
            </a:r>
          </a:p>
          <a:p>
            <a:pPr marL="43200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Anode signals from double gaps </a:t>
            </a:r>
          </a:p>
          <a:p>
            <a:pPr marL="43200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Cathode signals from top single gap    </a:t>
            </a:r>
          </a:p>
          <a:p>
            <a:pPr>
              <a:spcAft>
                <a:spcPts val="300"/>
              </a:spcAft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Anode side efficiency </a:t>
            </a: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WP ~ 0.98 </a:t>
            </a:r>
          </a:p>
          <a:p>
            <a:pPr>
              <a:spcAft>
                <a:spcPts val="300"/>
              </a:spcAft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Cathode side efficiency @WP ~ 0.96 </a:t>
            </a:r>
          </a:p>
          <a:p>
            <a:pPr>
              <a:spcAft>
                <a:spcPts val="1200"/>
              </a:spcAft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Coincidence efficiency @ WP ~ 0.96 </a:t>
            </a:r>
          </a:p>
          <a:p>
            <a:pPr>
              <a:spcAft>
                <a:spcPts val="300"/>
              </a:spcAft>
            </a:pPr>
            <a:r>
              <a:rPr lang="en-US" altLang="ko-KR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Merit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39600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higher anode side efficiency compared to the single-gap case</a:t>
            </a:r>
          </a:p>
          <a:p>
            <a:pPr marL="39600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Thin 2D double-gap detectors for the CMS RPC system  </a:t>
            </a:r>
          </a:p>
          <a:p>
            <a:pPr>
              <a:spcAft>
                <a:spcPts val="300"/>
              </a:spcAft>
            </a:pPr>
            <a:r>
              <a:rPr lang="en-US" altLang="ko-KR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Drawback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39600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Operational complexity. Have to make the WPs matching as close as possible by adjusting the thresholds</a:t>
            </a:r>
          </a:p>
          <a:p>
            <a:pPr marL="39600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Cathode strips are the lower part of the reference ground. They affect to the impedance for the anode strips   </a:t>
            </a:r>
          </a:p>
        </p:txBody>
      </p:sp>
      <p:pic>
        <p:nvPicPr>
          <p:cNvPr id="6" name="그림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325" y="3341360"/>
            <a:ext cx="6194592" cy="28797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그룹 106"/>
          <p:cNvGrpSpPr/>
          <p:nvPr/>
        </p:nvGrpSpPr>
        <p:grpSpPr>
          <a:xfrm>
            <a:off x="5897906" y="318473"/>
            <a:ext cx="5830159" cy="2793443"/>
            <a:chOff x="789012" y="3377450"/>
            <a:chExt cx="5830159" cy="2793443"/>
          </a:xfrm>
        </p:grpSpPr>
        <p:cxnSp>
          <p:nvCxnSpPr>
            <p:cNvPr id="14" name="직선 연결선 13"/>
            <p:cNvCxnSpPr/>
            <p:nvPr/>
          </p:nvCxnSpPr>
          <p:spPr>
            <a:xfrm>
              <a:off x="2198712" y="3928118"/>
              <a:ext cx="4097770" cy="4370"/>
            </a:xfrm>
            <a:prstGeom prst="line">
              <a:avLst/>
            </a:prstGeom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직사각형 14"/>
            <p:cNvSpPr/>
            <p:nvPr/>
          </p:nvSpPr>
          <p:spPr>
            <a:xfrm>
              <a:off x="838130" y="3741925"/>
              <a:ext cx="13952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30 </a:t>
              </a:r>
              <a:r>
                <a:rPr lang="el-GR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μ</a:t>
              </a:r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m thick copper</a:t>
              </a:r>
              <a:endParaRPr lang="ko-KR" alt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579909" y="4381155"/>
              <a:ext cx="62619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strips</a:t>
              </a:r>
              <a:endParaRPr lang="ko-KR" alt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모서리가 둥근 직사각형 16"/>
            <p:cNvSpPr/>
            <p:nvPr/>
          </p:nvSpPr>
          <p:spPr>
            <a:xfrm flipV="1">
              <a:off x="6299660" y="4138089"/>
              <a:ext cx="116722" cy="24767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8" name="직선 연결선 17"/>
            <p:cNvCxnSpPr/>
            <p:nvPr/>
          </p:nvCxnSpPr>
          <p:spPr>
            <a:xfrm>
              <a:off x="6288093" y="3938335"/>
              <a:ext cx="61539" cy="19136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직사각형 18"/>
            <p:cNvSpPr/>
            <p:nvPr/>
          </p:nvSpPr>
          <p:spPr>
            <a:xfrm>
              <a:off x="960711" y="4847277"/>
              <a:ext cx="130356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200 </a:t>
              </a:r>
              <a:r>
                <a:rPr lang="el-GR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μ</a:t>
              </a:r>
              <a:r>
                <a:rPr lang="en-US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m thick </a:t>
              </a:r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PET </a:t>
              </a:r>
              <a:endParaRPr lang="ko-KR" alt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191672" y="4658824"/>
              <a:ext cx="3919496" cy="9578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2201016" y="4798114"/>
              <a:ext cx="3919496" cy="9578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2" name="직선 연결선 21"/>
            <p:cNvCxnSpPr/>
            <p:nvPr/>
          </p:nvCxnSpPr>
          <p:spPr>
            <a:xfrm flipV="1">
              <a:off x="2216873" y="4052334"/>
              <a:ext cx="3919496" cy="7491"/>
            </a:xfrm>
            <a:prstGeom prst="line">
              <a:avLst/>
            </a:prstGeom>
            <a:ln w="349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직사각형 22"/>
            <p:cNvSpPr/>
            <p:nvPr/>
          </p:nvSpPr>
          <p:spPr>
            <a:xfrm>
              <a:off x="2201017" y="4655819"/>
              <a:ext cx="3919496" cy="210054"/>
            </a:xfrm>
            <a:prstGeom prst="rect">
              <a:avLst/>
            </a:prstGeom>
            <a:solidFill>
              <a:srgbClr val="92D05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n-US" altLang="ko-KR" sz="12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 gap </a:t>
              </a:r>
              <a:endParaRPr lang="ko-KR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4" name="직선 연결선 23"/>
            <p:cNvCxnSpPr/>
            <p:nvPr/>
          </p:nvCxnSpPr>
          <p:spPr>
            <a:xfrm flipV="1">
              <a:off x="2201016" y="4990474"/>
              <a:ext cx="3919496" cy="7491"/>
            </a:xfrm>
            <a:prstGeom prst="line">
              <a:avLst/>
            </a:prstGeom>
            <a:ln w="349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/>
            <p:cNvCxnSpPr/>
            <p:nvPr/>
          </p:nvCxnSpPr>
          <p:spPr>
            <a:xfrm flipV="1">
              <a:off x="2162117" y="5159424"/>
              <a:ext cx="3919496" cy="7491"/>
            </a:xfrm>
            <a:prstGeom prst="line">
              <a:avLst/>
            </a:prstGeom>
            <a:ln w="349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>
              <a:off x="2207792" y="4525410"/>
              <a:ext cx="4167841" cy="4645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직사각형 26"/>
            <p:cNvSpPr/>
            <p:nvPr/>
          </p:nvSpPr>
          <p:spPr>
            <a:xfrm>
              <a:off x="1586516" y="4966992"/>
              <a:ext cx="62780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y</a:t>
              </a:r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strips</a:t>
              </a:r>
              <a:endParaRPr lang="ko-KR" alt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960711" y="3902514"/>
              <a:ext cx="130356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200 </a:t>
              </a:r>
              <a:r>
                <a:rPr lang="el-GR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μ</a:t>
              </a:r>
              <a:r>
                <a:rPr lang="en-US" altLang="ko-KR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m thick </a:t>
              </a:r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PET </a:t>
              </a:r>
              <a:endParaRPr lang="ko-KR" alt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0" name="그룹 29"/>
            <p:cNvGrpSpPr/>
            <p:nvPr/>
          </p:nvGrpSpPr>
          <p:grpSpPr>
            <a:xfrm>
              <a:off x="2233384" y="5097371"/>
              <a:ext cx="3722228" cy="4879"/>
              <a:chOff x="8119293" y="6224588"/>
              <a:chExt cx="3794336" cy="6006"/>
            </a:xfrm>
          </p:grpSpPr>
          <p:cxnSp>
            <p:nvCxnSpPr>
              <p:cNvPr id="81" name="직선 연결선 80"/>
              <p:cNvCxnSpPr/>
              <p:nvPr/>
            </p:nvCxnSpPr>
            <p:spPr>
              <a:xfrm>
                <a:off x="8882252" y="6229972"/>
                <a:ext cx="325191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직선 연결선 81"/>
              <p:cNvCxnSpPr/>
              <p:nvPr/>
            </p:nvCxnSpPr>
            <p:spPr>
              <a:xfrm>
                <a:off x="9277638" y="6230594"/>
                <a:ext cx="325191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직선 연결선 82"/>
              <p:cNvCxnSpPr/>
              <p:nvPr/>
            </p:nvCxnSpPr>
            <p:spPr>
              <a:xfrm>
                <a:off x="9666596" y="6224588"/>
                <a:ext cx="325191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직선 연결선 83"/>
              <p:cNvCxnSpPr/>
              <p:nvPr/>
            </p:nvCxnSpPr>
            <p:spPr>
              <a:xfrm>
                <a:off x="10061982" y="6225210"/>
                <a:ext cx="325191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직선 연결선 84"/>
              <p:cNvCxnSpPr/>
              <p:nvPr/>
            </p:nvCxnSpPr>
            <p:spPr>
              <a:xfrm>
                <a:off x="10438337" y="6224588"/>
                <a:ext cx="325191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직선 연결선 85"/>
              <p:cNvCxnSpPr/>
              <p:nvPr/>
            </p:nvCxnSpPr>
            <p:spPr>
              <a:xfrm>
                <a:off x="10824198" y="6225210"/>
                <a:ext cx="325191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직선 연결선 86"/>
              <p:cNvCxnSpPr/>
              <p:nvPr/>
            </p:nvCxnSpPr>
            <p:spPr>
              <a:xfrm>
                <a:off x="11202577" y="6225832"/>
                <a:ext cx="325191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직선 연결선 87"/>
              <p:cNvCxnSpPr/>
              <p:nvPr/>
            </p:nvCxnSpPr>
            <p:spPr>
              <a:xfrm>
                <a:off x="11588438" y="6226454"/>
                <a:ext cx="325191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직선 연결선 88"/>
              <p:cNvCxnSpPr/>
              <p:nvPr/>
            </p:nvCxnSpPr>
            <p:spPr>
              <a:xfrm>
                <a:off x="8119293" y="6225832"/>
                <a:ext cx="325191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직선 연결선 89"/>
              <p:cNvCxnSpPr/>
              <p:nvPr/>
            </p:nvCxnSpPr>
            <p:spPr>
              <a:xfrm>
                <a:off x="8505154" y="6226454"/>
                <a:ext cx="325191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직사각형 30"/>
            <p:cNvSpPr/>
            <p:nvPr/>
          </p:nvSpPr>
          <p:spPr>
            <a:xfrm>
              <a:off x="837498" y="4546898"/>
              <a:ext cx="139563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GND side electrode</a:t>
              </a:r>
              <a:endParaRPr lang="ko-KR" alt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876290" y="4068966"/>
              <a:ext cx="13683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- HV side electrode</a:t>
              </a:r>
              <a:endParaRPr lang="ko-KR" alt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3" name="직선 연결선 32"/>
            <p:cNvCxnSpPr/>
            <p:nvPr/>
          </p:nvCxnSpPr>
          <p:spPr>
            <a:xfrm flipV="1">
              <a:off x="2147597" y="5502020"/>
              <a:ext cx="3924671" cy="13003"/>
            </a:xfrm>
            <a:prstGeom prst="line">
              <a:avLst/>
            </a:prstGeom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직사각형 33"/>
            <p:cNvSpPr/>
            <p:nvPr/>
          </p:nvSpPr>
          <p:spPr>
            <a:xfrm>
              <a:off x="789012" y="5370021"/>
              <a:ext cx="13952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30 </a:t>
              </a:r>
              <a:r>
                <a:rPr lang="el-GR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μ</a:t>
              </a:r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m thick copper</a:t>
              </a:r>
              <a:endParaRPr lang="ko-KR" alt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6" name="직선 연결선 35"/>
            <p:cNvCxnSpPr/>
            <p:nvPr/>
          </p:nvCxnSpPr>
          <p:spPr>
            <a:xfrm flipH="1">
              <a:off x="6365838" y="4394155"/>
              <a:ext cx="572" cy="117019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그룹 36"/>
            <p:cNvGrpSpPr/>
            <p:nvPr/>
          </p:nvGrpSpPr>
          <p:grpSpPr>
            <a:xfrm>
              <a:off x="2346550" y="5120586"/>
              <a:ext cx="95216" cy="417652"/>
              <a:chOff x="8484575" y="5873289"/>
              <a:chExt cx="126025" cy="479886"/>
            </a:xfrm>
          </p:grpSpPr>
          <p:cxnSp>
            <p:nvCxnSpPr>
              <p:cNvPr id="78" name="직선 연결선 77"/>
              <p:cNvCxnSpPr/>
              <p:nvPr/>
            </p:nvCxnSpPr>
            <p:spPr>
              <a:xfrm>
                <a:off x="8549000" y="5873289"/>
                <a:ext cx="0" cy="79836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모서리가 둥근 직사각형 78"/>
              <p:cNvSpPr/>
              <p:nvPr/>
            </p:nvSpPr>
            <p:spPr>
              <a:xfrm flipV="1">
                <a:off x="8484575" y="5943972"/>
                <a:ext cx="126025" cy="327251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80" name="직선 연결선 79"/>
              <p:cNvCxnSpPr/>
              <p:nvPr/>
            </p:nvCxnSpPr>
            <p:spPr>
              <a:xfrm>
                <a:off x="8549000" y="6273339"/>
                <a:ext cx="0" cy="79836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그룹 37"/>
            <p:cNvGrpSpPr/>
            <p:nvPr/>
          </p:nvGrpSpPr>
          <p:grpSpPr>
            <a:xfrm>
              <a:off x="2746701" y="5097371"/>
              <a:ext cx="95216" cy="417652"/>
              <a:chOff x="8484575" y="5873289"/>
              <a:chExt cx="126025" cy="479886"/>
            </a:xfrm>
          </p:grpSpPr>
          <p:cxnSp>
            <p:nvCxnSpPr>
              <p:cNvPr id="75" name="직선 연결선 74"/>
              <p:cNvCxnSpPr/>
              <p:nvPr/>
            </p:nvCxnSpPr>
            <p:spPr>
              <a:xfrm>
                <a:off x="8549000" y="5873289"/>
                <a:ext cx="0" cy="79836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모서리가 둥근 직사각형 75"/>
              <p:cNvSpPr/>
              <p:nvPr/>
            </p:nvSpPr>
            <p:spPr>
              <a:xfrm flipV="1">
                <a:off x="8484575" y="5943972"/>
                <a:ext cx="126025" cy="327251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77" name="직선 연결선 76"/>
              <p:cNvCxnSpPr/>
              <p:nvPr/>
            </p:nvCxnSpPr>
            <p:spPr>
              <a:xfrm>
                <a:off x="8549000" y="6273339"/>
                <a:ext cx="0" cy="79836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그룹 38"/>
            <p:cNvGrpSpPr/>
            <p:nvPr/>
          </p:nvGrpSpPr>
          <p:grpSpPr>
            <a:xfrm>
              <a:off x="3101378" y="5115682"/>
              <a:ext cx="95216" cy="417652"/>
              <a:chOff x="8484575" y="5873289"/>
              <a:chExt cx="126025" cy="479886"/>
            </a:xfrm>
          </p:grpSpPr>
          <p:cxnSp>
            <p:nvCxnSpPr>
              <p:cNvPr id="72" name="직선 연결선 71"/>
              <p:cNvCxnSpPr/>
              <p:nvPr/>
            </p:nvCxnSpPr>
            <p:spPr>
              <a:xfrm>
                <a:off x="8549000" y="5873289"/>
                <a:ext cx="0" cy="79836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모서리가 둥근 직사각형 72"/>
              <p:cNvSpPr/>
              <p:nvPr/>
            </p:nvSpPr>
            <p:spPr>
              <a:xfrm flipV="1">
                <a:off x="8484575" y="5943972"/>
                <a:ext cx="126025" cy="327251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74" name="직선 연결선 73"/>
              <p:cNvCxnSpPr/>
              <p:nvPr/>
            </p:nvCxnSpPr>
            <p:spPr>
              <a:xfrm>
                <a:off x="8549000" y="6273339"/>
                <a:ext cx="0" cy="79836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그룹 39"/>
            <p:cNvGrpSpPr/>
            <p:nvPr/>
          </p:nvGrpSpPr>
          <p:grpSpPr>
            <a:xfrm>
              <a:off x="3486438" y="5097371"/>
              <a:ext cx="95216" cy="417652"/>
              <a:chOff x="8484575" y="5873289"/>
              <a:chExt cx="126025" cy="479886"/>
            </a:xfrm>
          </p:grpSpPr>
          <p:cxnSp>
            <p:nvCxnSpPr>
              <p:cNvPr id="69" name="직선 연결선 68"/>
              <p:cNvCxnSpPr/>
              <p:nvPr/>
            </p:nvCxnSpPr>
            <p:spPr>
              <a:xfrm>
                <a:off x="8549000" y="5873289"/>
                <a:ext cx="0" cy="79836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모서리가 둥근 직사각형 69"/>
              <p:cNvSpPr/>
              <p:nvPr/>
            </p:nvSpPr>
            <p:spPr>
              <a:xfrm flipV="1">
                <a:off x="8484575" y="5943972"/>
                <a:ext cx="126025" cy="327251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71" name="직선 연결선 70"/>
              <p:cNvCxnSpPr/>
              <p:nvPr/>
            </p:nvCxnSpPr>
            <p:spPr>
              <a:xfrm>
                <a:off x="8549000" y="6273339"/>
                <a:ext cx="0" cy="79836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그룹 40"/>
            <p:cNvGrpSpPr/>
            <p:nvPr/>
          </p:nvGrpSpPr>
          <p:grpSpPr>
            <a:xfrm>
              <a:off x="3870429" y="5110778"/>
              <a:ext cx="95216" cy="417652"/>
              <a:chOff x="8484575" y="5873289"/>
              <a:chExt cx="126025" cy="479886"/>
            </a:xfrm>
          </p:grpSpPr>
          <p:cxnSp>
            <p:nvCxnSpPr>
              <p:cNvPr id="66" name="직선 연결선 65"/>
              <p:cNvCxnSpPr/>
              <p:nvPr/>
            </p:nvCxnSpPr>
            <p:spPr>
              <a:xfrm>
                <a:off x="8549000" y="5873289"/>
                <a:ext cx="0" cy="79836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모서리가 둥근 직사각형 66"/>
              <p:cNvSpPr/>
              <p:nvPr/>
            </p:nvSpPr>
            <p:spPr>
              <a:xfrm flipV="1">
                <a:off x="8484575" y="5943972"/>
                <a:ext cx="126025" cy="327251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68" name="직선 연결선 67"/>
              <p:cNvCxnSpPr/>
              <p:nvPr/>
            </p:nvCxnSpPr>
            <p:spPr>
              <a:xfrm>
                <a:off x="8549000" y="6273339"/>
                <a:ext cx="0" cy="79836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그룹 41"/>
            <p:cNvGrpSpPr/>
            <p:nvPr/>
          </p:nvGrpSpPr>
          <p:grpSpPr>
            <a:xfrm>
              <a:off x="4277898" y="5105875"/>
              <a:ext cx="95216" cy="417652"/>
              <a:chOff x="8484575" y="5873289"/>
              <a:chExt cx="126025" cy="479886"/>
            </a:xfrm>
          </p:grpSpPr>
          <p:cxnSp>
            <p:nvCxnSpPr>
              <p:cNvPr id="63" name="직선 연결선 62"/>
              <p:cNvCxnSpPr/>
              <p:nvPr/>
            </p:nvCxnSpPr>
            <p:spPr>
              <a:xfrm>
                <a:off x="8549000" y="5873289"/>
                <a:ext cx="0" cy="79836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모서리가 둥근 직사각형 63"/>
              <p:cNvSpPr/>
              <p:nvPr/>
            </p:nvSpPr>
            <p:spPr>
              <a:xfrm flipV="1">
                <a:off x="8484575" y="5943972"/>
                <a:ext cx="126025" cy="327251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65" name="직선 연결선 64"/>
              <p:cNvCxnSpPr/>
              <p:nvPr/>
            </p:nvCxnSpPr>
            <p:spPr>
              <a:xfrm>
                <a:off x="8549000" y="6273339"/>
                <a:ext cx="0" cy="79836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그룹 42"/>
            <p:cNvGrpSpPr/>
            <p:nvPr/>
          </p:nvGrpSpPr>
          <p:grpSpPr>
            <a:xfrm>
              <a:off x="4662826" y="5105875"/>
              <a:ext cx="95216" cy="417652"/>
              <a:chOff x="8484575" y="5873289"/>
              <a:chExt cx="126025" cy="479886"/>
            </a:xfrm>
          </p:grpSpPr>
          <p:cxnSp>
            <p:nvCxnSpPr>
              <p:cNvPr id="60" name="직선 연결선 59"/>
              <p:cNvCxnSpPr/>
              <p:nvPr/>
            </p:nvCxnSpPr>
            <p:spPr>
              <a:xfrm>
                <a:off x="8549000" y="5873289"/>
                <a:ext cx="0" cy="79836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모서리가 둥근 직사각형 60"/>
              <p:cNvSpPr/>
              <p:nvPr/>
            </p:nvSpPr>
            <p:spPr>
              <a:xfrm flipV="1">
                <a:off x="8484575" y="5943972"/>
                <a:ext cx="126025" cy="327251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62" name="직선 연결선 61"/>
              <p:cNvCxnSpPr/>
              <p:nvPr/>
            </p:nvCxnSpPr>
            <p:spPr>
              <a:xfrm>
                <a:off x="8549000" y="6273339"/>
                <a:ext cx="0" cy="79836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그룹 43"/>
            <p:cNvGrpSpPr/>
            <p:nvPr/>
          </p:nvGrpSpPr>
          <p:grpSpPr>
            <a:xfrm>
              <a:off x="5031266" y="5105875"/>
              <a:ext cx="95216" cy="417652"/>
              <a:chOff x="8484575" y="5873289"/>
              <a:chExt cx="126025" cy="479886"/>
            </a:xfrm>
          </p:grpSpPr>
          <p:cxnSp>
            <p:nvCxnSpPr>
              <p:cNvPr id="57" name="직선 연결선 56"/>
              <p:cNvCxnSpPr/>
              <p:nvPr/>
            </p:nvCxnSpPr>
            <p:spPr>
              <a:xfrm>
                <a:off x="8549000" y="5873289"/>
                <a:ext cx="0" cy="79836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모서리가 둥근 직사각형 57"/>
              <p:cNvSpPr/>
              <p:nvPr/>
            </p:nvSpPr>
            <p:spPr>
              <a:xfrm flipV="1">
                <a:off x="8484575" y="5943972"/>
                <a:ext cx="126025" cy="327251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59" name="직선 연결선 58"/>
              <p:cNvCxnSpPr/>
              <p:nvPr/>
            </p:nvCxnSpPr>
            <p:spPr>
              <a:xfrm>
                <a:off x="8549000" y="6273339"/>
                <a:ext cx="0" cy="79836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그룹 44"/>
            <p:cNvGrpSpPr/>
            <p:nvPr/>
          </p:nvGrpSpPr>
          <p:grpSpPr>
            <a:xfrm>
              <a:off x="5383201" y="5110778"/>
              <a:ext cx="95216" cy="417652"/>
              <a:chOff x="8484575" y="5873289"/>
              <a:chExt cx="126025" cy="479886"/>
            </a:xfrm>
          </p:grpSpPr>
          <p:cxnSp>
            <p:nvCxnSpPr>
              <p:cNvPr id="54" name="직선 연결선 53"/>
              <p:cNvCxnSpPr/>
              <p:nvPr/>
            </p:nvCxnSpPr>
            <p:spPr>
              <a:xfrm>
                <a:off x="8549000" y="5873289"/>
                <a:ext cx="0" cy="79836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모서리가 둥근 직사각형 54"/>
              <p:cNvSpPr/>
              <p:nvPr/>
            </p:nvSpPr>
            <p:spPr>
              <a:xfrm flipV="1">
                <a:off x="8484575" y="5943972"/>
                <a:ext cx="126025" cy="327251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56" name="직선 연결선 55"/>
              <p:cNvCxnSpPr/>
              <p:nvPr/>
            </p:nvCxnSpPr>
            <p:spPr>
              <a:xfrm>
                <a:off x="8549000" y="6273339"/>
                <a:ext cx="0" cy="79836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그룹 45"/>
            <p:cNvGrpSpPr/>
            <p:nvPr/>
          </p:nvGrpSpPr>
          <p:grpSpPr>
            <a:xfrm>
              <a:off x="5749162" y="5097371"/>
              <a:ext cx="95216" cy="417652"/>
              <a:chOff x="8484575" y="5873289"/>
              <a:chExt cx="126025" cy="479886"/>
            </a:xfrm>
          </p:grpSpPr>
          <p:cxnSp>
            <p:nvCxnSpPr>
              <p:cNvPr id="51" name="직선 연결선 50"/>
              <p:cNvCxnSpPr/>
              <p:nvPr/>
            </p:nvCxnSpPr>
            <p:spPr>
              <a:xfrm>
                <a:off x="8549000" y="5873289"/>
                <a:ext cx="0" cy="79836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모서리가 둥근 직사각형 51"/>
              <p:cNvSpPr/>
              <p:nvPr/>
            </p:nvSpPr>
            <p:spPr>
              <a:xfrm flipV="1">
                <a:off x="8484575" y="5943972"/>
                <a:ext cx="126025" cy="327251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53" name="직선 연결선 52"/>
              <p:cNvCxnSpPr/>
              <p:nvPr/>
            </p:nvCxnSpPr>
            <p:spPr>
              <a:xfrm>
                <a:off x="8549000" y="6273339"/>
                <a:ext cx="0" cy="79836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직사각형 46"/>
            <p:cNvSpPr/>
            <p:nvPr/>
          </p:nvSpPr>
          <p:spPr>
            <a:xfrm>
              <a:off x="2175468" y="5235811"/>
              <a:ext cx="3896800" cy="210054"/>
            </a:xfrm>
            <a:prstGeom prst="rect">
              <a:avLst/>
            </a:prstGeom>
            <a:solidFill>
              <a:srgbClr val="92D05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5- mm thick foam panel </a:t>
              </a:r>
              <a:endParaRPr lang="ko-KR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2943226" y="5508271"/>
              <a:ext cx="185044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50 </a:t>
              </a:r>
              <a:r>
                <a:rPr lang="el-GR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Ω</a:t>
              </a:r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termination resistors </a:t>
              </a:r>
              <a:endParaRPr lang="ko-KR" alt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1718132" y="3377450"/>
              <a:ext cx="4530042" cy="396308"/>
            </a:xfrm>
            <a:prstGeom prst="rect">
              <a:avLst/>
            </a:prstGeom>
            <a:solidFill>
              <a:srgbClr val="0070C0">
                <a:alpha val="5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10- mm thick Honeycomb panel </a:t>
              </a:r>
              <a:endParaRPr lang="ko-KR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1665765" y="5774585"/>
              <a:ext cx="4530042" cy="396308"/>
            </a:xfrm>
            <a:prstGeom prst="rect">
              <a:avLst/>
            </a:prstGeom>
            <a:solidFill>
              <a:schemeClr val="accent1">
                <a:lumMod val="75000"/>
                <a:alpha val="5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10- mm thick Honeycomb panel </a:t>
              </a:r>
              <a:endParaRPr lang="ko-KR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2200824" y="4754608"/>
              <a:ext cx="266298" cy="435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5846468" y="4751084"/>
              <a:ext cx="266298" cy="435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" name="직사각형 90"/>
            <p:cNvSpPr/>
            <p:nvPr/>
          </p:nvSpPr>
          <p:spPr>
            <a:xfrm>
              <a:off x="2196954" y="4159780"/>
              <a:ext cx="3919496" cy="9578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" name="직사각형 91"/>
            <p:cNvSpPr/>
            <p:nvPr/>
          </p:nvSpPr>
          <p:spPr>
            <a:xfrm>
              <a:off x="2206298" y="4299070"/>
              <a:ext cx="3919496" cy="9578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2206299" y="4156775"/>
              <a:ext cx="3919496" cy="210054"/>
            </a:xfrm>
            <a:prstGeom prst="rect">
              <a:avLst/>
            </a:prstGeom>
            <a:solidFill>
              <a:srgbClr val="92D05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n-US" altLang="ko-KR" sz="12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 gap </a:t>
              </a:r>
              <a:endParaRPr lang="ko-KR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" name="직사각형 94"/>
            <p:cNvSpPr/>
            <p:nvPr/>
          </p:nvSpPr>
          <p:spPr>
            <a:xfrm>
              <a:off x="849364" y="4211183"/>
              <a:ext cx="139563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GND side electrode</a:t>
              </a:r>
              <a:endParaRPr lang="ko-KR" alt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2206106" y="4255564"/>
              <a:ext cx="266298" cy="435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직사각형 96"/>
            <p:cNvSpPr/>
            <p:nvPr/>
          </p:nvSpPr>
          <p:spPr>
            <a:xfrm>
              <a:off x="5851750" y="4252040"/>
              <a:ext cx="266298" cy="435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6104286" y="4126858"/>
              <a:ext cx="51488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25 </a:t>
              </a:r>
              <a:r>
                <a:rPr lang="el-GR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Ω</a:t>
              </a:r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ko-KR" alt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" name="직사각형 104"/>
            <p:cNvSpPr/>
            <p:nvPr/>
          </p:nvSpPr>
          <p:spPr>
            <a:xfrm>
              <a:off x="864749" y="4682943"/>
              <a:ext cx="13683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- HV side electrode</a:t>
              </a:r>
              <a:endParaRPr lang="ko-KR" alt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9702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BBC3-FC08-4E10-8AC3-580FA64132D4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22</a:t>
            </a:fld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524822" y="338866"/>
            <a:ext cx="11142355" cy="5894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1800"/>
              </a:spcAft>
            </a:pPr>
            <a:r>
              <a:rPr lang="en-US" altLang="ko-KR" sz="28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lang="en-US" altLang="ko-KR" sz="28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0000" indent="-720000">
              <a:lnSpc>
                <a:spcPct val="106000"/>
              </a:lnSpc>
            </a:pPr>
            <a:r>
              <a:rPr lang="en-US" altLang="ko-K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-mm single-gap 2D RPCs</a:t>
            </a:r>
            <a:r>
              <a:rPr lang="en-US" altLang="ko-K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KODEL provided gaps &amp; strips </a:t>
            </a:r>
          </a:p>
          <a:p>
            <a:pPr marL="720000" indent="-720000">
              <a:lnSpc>
                <a:spcPct val="106000"/>
              </a:lnSpc>
              <a:spcAft>
                <a:spcPts val="1200"/>
              </a:spcAft>
            </a:pPr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→ successfully tested for beam test at H4 in 2018 and satisfied the </a:t>
            </a:r>
            <a:r>
              <a:rPr lang="en-US" altLang="ko-K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SHiP</a:t>
            </a:r>
            <a:r>
              <a:rPr lang="en-US" altLang="ko-K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requirement. </a:t>
            </a:r>
            <a:endParaRPr lang="en-US" altLang="ko-K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6000"/>
              </a:lnSpc>
            </a:pPr>
            <a:r>
              <a:rPr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1-mm single-gap 2D RPC</a:t>
            </a:r>
            <a:r>
              <a:rPr lang="en-US" altLang="ko-K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capable of 2D tracking with ~ 500-ps time resolution </a:t>
            </a:r>
          </a:p>
          <a:p>
            <a:pPr>
              <a:lnSpc>
                <a:spcPct val="106000"/>
              </a:lnSpc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 Applied position corrections to </a:t>
            </a:r>
            <a:r>
              <a:rPr lang="en-US" altLang="ko-K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-strip signal arrival times using </a:t>
            </a:r>
            <a:r>
              <a:rPr lang="en-US" altLang="ko-K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strip positions  </a:t>
            </a:r>
          </a:p>
          <a:p>
            <a:pPr>
              <a:lnSpc>
                <a:spcPct val="106000"/>
              </a:lnSpc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 -&gt;  Over all time resolution adding all measured data after the position corrections ~ 700 </a:t>
            </a:r>
            <a:r>
              <a:rPr lang="en-US" altLang="ko-K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6000"/>
              </a:lnSpc>
              <a:spcAft>
                <a:spcPts val="600"/>
              </a:spcAft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With better front-end-electronics with </a:t>
            </a:r>
            <a:r>
              <a:rPr lang="en-US" altLang="ko-KR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altLang="ko-KR" b="1" baseline="-25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FEB</a:t>
            </a:r>
            <a:r>
              <a:rPr lang="en-US" altLang="ko-KR" b="1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 </a:t>
            </a:r>
            <a:r>
              <a:rPr lang="en-US" altLang="ko-KR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altLang="ko-KR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, then, we</a:t>
            </a:r>
            <a:r>
              <a:rPr lang="ko-KR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expect </a:t>
            </a:r>
            <a:r>
              <a:rPr lang="en-US" altLang="ko-KR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altLang="ko-KR" b="1" baseline="-25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en-US" altLang="ko-KR" b="1" baseline="-25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 500 </a:t>
            </a:r>
            <a:r>
              <a:rPr lang="en-US" altLang="ko-KR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for multi-layer RPCs </a:t>
            </a:r>
          </a:p>
          <a:p>
            <a:pPr>
              <a:lnSpc>
                <a:spcPct val="106000"/>
              </a:lnSpc>
            </a:pPr>
            <a:r>
              <a:rPr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1.6-mm single-gap 2D RPC</a:t>
            </a:r>
            <a:r>
              <a:rPr lang="en-US" altLang="ko-K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the WP HV can be reduced from 10 kV to ~ 8.2 kV </a:t>
            </a:r>
          </a:p>
          <a:p>
            <a:pPr>
              <a:lnSpc>
                <a:spcPct val="106000"/>
              </a:lnSpc>
              <a:spcAft>
                <a:spcPts val="600"/>
              </a:spcAft>
            </a:pPr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-&gt; Will provide a good chance for using an eco gas mixture whose WPs &lt; 11 kV   </a:t>
            </a:r>
          </a:p>
          <a:p>
            <a:pPr>
              <a:lnSpc>
                <a:spcPct val="106000"/>
              </a:lnSpc>
              <a:spcAft>
                <a:spcPts val="2400"/>
              </a:spcAft>
            </a:pPr>
            <a:r>
              <a:rPr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1.4-mm asymmetric double-gap RPCs: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thin detector structure -&gt; nice candidate for a backup solution for CMS </a:t>
            </a:r>
            <a:r>
              <a:rPr lang="en-US" altLang="ko-K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iRPCs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6000"/>
              </a:lnSpc>
              <a:spcAft>
                <a:spcPts val="1200"/>
              </a:spcAft>
            </a:pPr>
            <a:r>
              <a:rPr lang="en-US" altLang="ko-K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present model RPCs with better time &amp; position resolutions</a:t>
            </a:r>
          </a:p>
          <a:p>
            <a:pPr>
              <a:lnSpc>
                <a:spcPct val="106000"/>
              </a:lnSpc>
              <a:buFont typeface="Wingdings" panose="05000000000000000000" pitchFamily="2" charset="2"/>
              <a:buChar char="Ø"/>
            </a:pPr>
            <a:r>
              <a:rPr lang="en-US" altLang="ko-K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Nice to apply to </a:t>
            </a:r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accelerator-based experiments </a:t>
            </a:r>
            <a:r>
              <a:rPr lang="en-US" altLang="ko-K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like CMS </a:t>
            </a:r>
          </a:p>
          <a:p>
            <a:pPr>
              <a:lnSpc>
                <a:spcPct val="106000"/>
              </a:lnSpc>
              <a:spcAft>
                <a:spcPts val="600"/>
              </a:spcAft>
            </a:pPr>
            <a:r>
              <a:rPr lang="en-US" altLang="ko-K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 -&gt; Provides a better condition of selecting heavy slow charge particles </a:t>
            </a:r>
            <a:r>
              <a:rPr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(HSCP)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for CMS</a:t>
            </a:r>
          </a:p>
          <a:p>
            <a:pPr marL="216000" indent="-216000">
              <a:lnSpc>
                <a:spcPct val="106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ko-KR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Nice to accelerator-based experiments pursuing New Physics (BSM, Dark matters, </a:t>
            </a:r>
            <a:r>
              <a:rPr lang="en-US" altLang="ko-KR" b="1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en-US" altLang="ko-KR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 and neutrino physics that not so high position and time resolutions are required. </a:t>
            </a: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154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339E-B58D-4DB2-AD91-2DB7168F5864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KPS Meeting on July 2020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23</a:t>
            </a:fld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405374" y="252369"/>
            <a:ext cx="11593724" cy="5824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ko-KR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Milestones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altLang="ko-KR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CMS </a:t>
            </a:r>
            <a:r>
              <a:rPr lang="en-US" altLang="ko-KR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iRPCs</a:t>
            </a:r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2020 07: Completion of production facilities for gap electrodes and the QC 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2020 09 - 2021 03: Preproduction for gap electrode and first RE4.1 prototypes 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2021 06: Final version Front-end electronics (digitization + TDC) 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2021 08: Final version Back-end electronics 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2021 04 - 2022 06: Main production of gap electrodes for </a:t>
            </a:r>
            <a:r>
              <a:rPr lang="en-US" altLang="ko-K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iRPCs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(during preproduction period)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2022 12: 1</a:t>
            </a:r>
            <a:r>
              <a:rPr lang="en-US" altLang="ko-KR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4 ~ 6 RE3.1 or RE4.1 </a:t>
            </a:r>
            <a:r>
              <a:rPr lang="en-US" altLang="ko-K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iRPCs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2021 10 - 2023 04: Production of </a:t>
            </a:r>
            <a:r>
              <a:rPr lang="en-US" altLang="ko-K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iRPCs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completion of installations.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altLang="ko-KR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ko-KR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SHiP</a:t>
            </a:r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SND RPCs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2020 11: Delivery of 3 ~ 4 gap electrodes to CERN (the 1.6-mm 2D single-gap model is the final.)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ew detector R&amp;Ds to produce a few real size prototypes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 The final model will provide the solution for the use of the environmental friendly gas mixture.    </a:t>
            </a:r>
          </a:p>
        </p:txBody>
      </p:sp>
    </p:spTree>
    <p:extLst>
      <p:ext uri="{BB962C8B-B14F-4D97-AF65-F5344CB8AC3E}">
        <p14:creationId xmlns:p14="http://schemas.microsoft.com/office/powerpoint/2010/main" val="178655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9C91-28A2-4EC0-8BC8-6FDC426C04AA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24</a:t>
            </a:fld>
            <a:endParaRPr lang="ko-KR" altLang="en-US"/>
          </a:p>
        </p:txBody>
      </p:sp>
      <p:pic>
        <p:nvPicPr>
          <p:cNvPr id="1028" name="_x379914256" descr="EMB00002084338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57306"/>
            <a:ext cx="5884641" cy="354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395" y="3813162"/>
            <a:ext cx="2865871" cy="2648873"/>
          </a:xfrm>
          <a:prstGeom prst="rect">
            <a:avLst/>
          </a:prstGeom>
        </p:spPr>
      </p:pic>
      <p:pic>
        <p:nvPicPr>
          <p:cNvPr id="8" name="_x381752520" descr="EMB0000208433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57" y="3008730"/>
            <a:ext cx="5920928" cy="64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6711132" y="753668"/>
            <a:ext cx="51173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500"/>
              </a:spcAft>
            </a:pPr>
            <a:r>
              <a:rPr lang="ko-KR" altLang="en-US" sz="1600" kern="0" dirty="0" err="1" smtClean="0">
                <a:solidFill>
                  <a:srgbClr val="000000"/>
                </a:solidFill>
                <a:latin typeface="휴먼명조"/>
                <a:ea typeface="휴먼명조"/>
              </a:rPr>
              <a:t>핵반응로</a:t>
            </a:r>
            <a:r>
              <a:rPr lang="ko-KR" altLang="en-US" sz="1600" kern="0" dirty="0" smtClean="0">
                <a:solidFill>
                  <a:srgbClr val="000000"/>
                </a:solidFill>
                <a:latin typeface="휴먼명조"/>
                <a:ea typeface="휴먼명조"/>
              </a:rPr>
              <a:t> </a:t>
            </a:r>
            <a:r>
              <a:rPr lang="ko-KR" altLang="en-US" sz="1600" kern="0" dirty="0">
                <a:solidFill>
                  <a:srgbClr val="000000"/>
                </a:solidFill>
                <a:latin typeface="휴먼명조"/>
                <a:ea typeface="휴먼명조"/>
              </a:rPr>
              <a:t>내에 존재할 물</a:t>
            </a:r>
            <a:r>
              <a:rPr lang="en-US" altLang="ko-KR" sz="1600" kern="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휴먼명조"/>
                <a:ea typeface="휴먼명조"/>
              </a:rPr>
              <a:t>콘크리트</a:t>
            </a:r>
            <a:r>
              <a:rPr lang="en-US" altLang="ko-KR" sz="1600" kern="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휴먼명조"/>
                <a:ea typeface="휴먼명조"/>
              </a:rPr>
              <a:t>철</a:t>
            </a:r>
            <a:r>
              <a:rPr lang="en-US" altLang="ko-KR" sz="1600" kern="0" dirty="0">
                <a:solidFill>
                  <a:srgbClr val="000000"/>
                </a:solidFill>
                <a:latin typeface="휴먼명조"/>
                <a:ea typeface="휴먼명조"/>
              </a:rPr>
              <a:t>, </a:t>
            </a:r>
            <a:r>
              <a:rPr lang="ko-KR" altLang="en-US" sz="1600" kern="0" dirty="0">
                <a:solidFill>
                  <a:srgbClr val="000000"/>
                </a:solidFill>
                <a:latin typeface="휴먼명조"/>
                <a:ea typeface="휴먼명조"/>
              </a:rPr>
              <a:t>우라늄 등에 대한 </a:t>
            </a:r>
            <a:r>
              <a:rPr lang="en-US" altLang="ko-KR" sz="1600" kern="0" dirty="0">
                <a:solidFill>
                  <a:srgbClr val="000000"/>
                </a:solidFill>
                <a:latin typeface="휴먼명조"/>
                <a:ea typeface="휴먼명조"/>
              </a:rPr>
              <a:t>radiation length</a:t>
            </a:r>
            <a:r>
              <a:rPr lang="ko-KR" altLang="en-US" sz="1600" kern="0" dirty="0">
                <a:solidFill>
                  <a:srgbClr val="000000"/>
                </a:solidFill>
                <a:latin typeface="휴먼명조"/>
                <a:ea typeface="휴먼명조"/>
              </a:rPr>
              <a:t>는 각각 </a:t>
            </a:r>
            <a:r>
              <a:rPr lang="en-US" altLang="ko-KR" sz="1600" kern="0" dirty="0">
                <a:solidFill>
                  <a:srgbClr val="000000"/>
                </a:solidFill>
                <a:latin typeface="휴먼명조"/>
                <a:ea typeface="휴먼명조"/>
              </a:rPr>
              <a:t>36.08, 26.57, 13.84, 6.00 g </a:t>
            </a:r>
            <a:r>
              <a:rPr lang="en-US" altLang="ko-KR" sz="1600" kern="0" dirty="0" smtClean="0">
                <a:solidFill>
                  <a:srgbClr val="000000"/>
                </a:solidFill>
                <a:latin typeface="휴먼명조"/>
                <a:ea typeface="휴먼명조"/>
              </a:rPr>
              <a:t>cm</a:t>
            </a:r>
            <a:r>
              <a:rPr lang="en-US" altLang="ko-KR" sz="1600" kern="0" baseline="30000" dirty="0" smtClean="0">
                <a:solidFill>
                  <a:srgbClr val="000000"/>
                </a:solidFill>
                <a:latin typeface="휴먼명조"/>
                <a:ea typeface="휴먼명조"/>
              </a:rPr>
              <a:t>-2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23757" y="176425"/>
            <a:ext cx="599382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24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휴먼명조"/>
                <a:cs typeface="Calibri" panose="020F0502020204030204" pitchFamily="34" charset="0"/>
              </a:rPr>
              <a:t>Muon radiography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함초롬바탕" panose="02030604000101010101" pitchFamily="18" charset="-127"/>
              <a:ea typeface="휴먼명조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뮤온</a:t>
            </a:r>
            <a:r>
              <a:rPr kumimoji="0" lang="ko-KR" altLang="ko-K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 </a:t>
            </a:r>
            <a:r>
              <a:rPr kumimoji="0" lang="ko-KR" altLang="ko-KR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래디오그래피는</a:t>
            </a:r>
            <a:r>
              <a:rPr kumimoji="0" lang="ko-KR" altLang="ko-K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 방사선이 물질에 흡수되지 않고 약하게 </a:t>
            </a:r>
            <a:r>
              <a:rPr kumimoji="0" lang="ko-KR" altLang="ko-KR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쿨롱</a:t>
            </a:r>
            <a:r>
              <a:rPr kumimoji="0" lang="ko-KR" altLang="ko-K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 산란되는 원리</a:t>
            </a:r>
            <a:r>
              <a:rPr kumimoji="0" lang="en-US" altLang="ko-K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휴먼명조"/>
                <a:ea typeface="휴먼명조"/>
              </a:rPr>
              <a:t>(</a:t>
            </a:r>
            <a:r>
              <a:rPr kumimoji="0" lang="ko-KR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주된 산란이 한번일 확률이 높아야 무거운 대상 물질에서의 반응 위치를 찾아냄</a:t>
            </a:r>
            <a:r>
              <a:rPr kumimoji="0" lang="en-US" altLang="ko-K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휴먼명조"/>
                <a:ea typeface="휴먼명조"/>
              </a:rPr>
              <a:t>)</a:t>
            </a:r>
            <a:r>
              <a:rPr kumimoji="0" lang="ko-KR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를 이용하여 투과된 </a:t>
            </a:r>
            <a:r>
              <a:rPr kumimoji="0" lang="ko-KR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뮤온의</a:t>
            </a:r>
            <a:r>
              <a:rPr kumimoji="0" lang="ko-KR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 궤적 추적으로부터 투시 대상을 영상화하는 기술</a:t>
            </a:r>
            <a:r>
              <a:rPr kumimoji="0" lang="en-US" altLang="ko-K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휴먼명조"/>
                <a:ea typeface="휴먼명조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ko-KR" sz="1600" dirty="0">
              <a:solidFill>
                <a:srgbClr val="000000"/>
              </a:solidFill>
              <a:latin typeface="휴먼명조"/>
              <a:ea typeface="휴먼명조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두께가 </a:t>
            </a:r>
            <a:r>
              <a:rPr kumimoji="0" lang="en-US" altLang="ko-KR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휴먼명조"/>
                <a:ea typeface="휴먼명조"/>
              </a:rPr>
              <a:t>T</a:t>
            </a:r>
            <a:r>
              <a:rPr kumimoji="0" lang="en-US" altLang="ko-K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휴먼명조"/>
                <a:ea typeface="휴먼명조"/>
              </a:rPr>
              <a:t>, (</a:t>
            </a:r>
            <a:r>
              <a:rPr kumimoji="0" lang="ko-KR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단위 </a:t>
            </a:r>
            <a:r>
              <a:rPr kumimoji="0" lang="en-US" altLang="ko-K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휴먼명조"/>
                <a:ea typeface="휴먼명조"/>
              </a:rPr>
              <a:t>g cm</a:t>
            </a:r>
            <a:r>
              <a:rPr kumimoji="0" lang="en-US" altLang="ko-KR" sz="16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휴먼명조"/>
                <a:ea typeface="휴먼명조"/>
              </a:rPr>
              <a:t>-2</a:t>
            </a:r>
            <a:r>
              <a:rPr kumimoji="0" lang="en-US" altLang="ko-K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휴먼명조"/>
                <a:ea typeface="휴먼명조"/>
              </a:rPr>
              <a:t>) </a:t>
            </a:r>
            <a:r>
              <a:rPr kumimoji="0" lang="ko-KR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전하량이</a:t>
            </a:r>
            <a:r>
              <a:rPr kumimoji="0" lang="ko-KR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 </a:t>
            </a:r>
            <a:r>
              <a:rPr kumimoji="0" lang="en-US" altLang="ko-KR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휴먼명조"/>
                <a:ea typeface="휴먼명조"/>
              </a:rPr>
              <a:t>Z</a:t>
            </a:r>
            <a:r>
              <a:rPr kumimoji="0" lang="en-US" altLang="ko-K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휴먼명조"/>
                <a:ea typeface="휴먼명조"/>
              </a:rPr>
              <a:t>, </a:t>
            </a:r>
            <a:r>
              <a:rPr kumimoji="0" lang="ko-KR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질량수가 </a:t>
            </a:r>
            <a:r>
              <a:rPr kumimoji="0" lang="en-US" altLang="ko-KR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휴먼명조"/>
                <a:ea typeface="휴먼명조"/>
              </a:rPr>
              <a:t>A</a:t>
            </a:r>
            <a:r>
              <a:rPr kumimoji="0" lang="ko-KR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인 물체를 대전입자가 투과 할 때 </a:t>
            </a:r>
            <a:r>
              <a:rPr kumimoji="0" lang="ko-KR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쿨롱</a:t>
            </a:r>
            <a:r>
              <a:rPr kumimoji="0" lang="ko-KR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 산란에 의한 </a:t>
            </a:r>
            <a:r>
              <a:rPr kumimoji="0" lang="ko-KR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산란각</a:t>
            </a:r>
            <a:r>
              <a:rPr kumimoji="0" lang="ko-KR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 분포</a:t>
            </a:r>
            <a:r>
              <a:rPr kumimoji="0" lang="en-US" altLang="ko-K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휴먼명조"/>
                <a:ea typeface="휴먼명조"/>
              </a:rPr>
              <a:t>(</a:t>
            </a:r>
            <a:r>
              <a:rPr kumimoji="0" lang="ko-KR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가우스</a:t>
            </a:r>
            <a:r>
              <a:rPr kumimoji="0" lang="en-US" altLang="ko-K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휴먼명조"/>
                <a:ea typeface="휴먼명조"/>
              </a:rPr>
              <a:t>)</a:t>
            </a:r>
            <a:r>
              <a:rPr kumimoji="0" lang="ko-KR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의 편차를 나타낸 식</a:t>
            </a:r>
            <a:r>
              <a:rPr kumimoji="0" lang="en-US" altLang="ko-K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휴먼명조"/>
                <a:ea typeface="휴먼명조"/>
              </a:rPr>
              <a:t>. </a:t>
            </a:r>
            <a:r>
              <a:rPr kumimoji="0" lang="en-US" altLang="ko-KR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휴먼명조"/>
                <a:ea typeface="휴먼명조"/>
              </a:rPr>
              <a:t>X</a:t>
            </a:r>
            <a:r>
              <a:rPr kumimoji="0" lang="en-US" altLang="ko-KR" sz="1600" b="0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휴먼명조"/>
                <a:ea typeface="휴먼명조"/>
              </a:rPr>
              <a:t>0</a:t>
            </a:r>
            <a:r>
              <a:rPr kumimoji="0" lang="ko-KR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휴먼명조"/>
              </a:rPr>
              <a:t>는 </a:t>
            </a:r>
            <a:r>
              <a:rPr kumimoji="0" lang="en-US" altLang="ko-K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휴먼명조"/>
                <a:ea typeface="휴먼명조"/>
              </a:rPr>
              <a:t>radiation length</a:t>
            </a:r>
            <a:endParaRPr kumimoji="0" lang="en-US" altLang="ko-K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2409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9C91-28A2-4EC0-8BC8-6FDC426C04AA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25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789" y="1709472"/>
            <a:ext cx="4722341" cy="3958198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85118" y="289052"/>
            <a:ext cx="7306963" cy="5809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휴먼명조"/>
                <a:cs typeface="Calibri" panose="020F0502020204030204" pitchFamily="34" charset="0"/>
              </a:rPr>
              <a:t>Muon radiography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휴먼명조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en-US" altLang="ko-KR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  <a:ea typeface="휴먼명조"/>
                <a:cs typeface="Calibri" panose="020F0502020204030204" pitchFamily="34" charset="0"/>
              </a:rPr>
              <a:t>RPCs system </a:t>
            </a:r>
          </a:p>
          <a:p>
            <a:pPr marL="39600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ea typeface="휴먼명조"/>
                <a:cs typeface="Calibri" panose="020F0502020204030204" pitchFamily="34" charset="0"/>
              </a:rPr>
              <a:t>Much cheaper to build a large system (detection area 2 m × 2 m) </a:t>
            </a:r>
          </a:p>
          <a:p>
            <a:pPr marL="39600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ko-K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휴먼명조"/>
                <a:cs typeface="Calibri" panose="020F0502020204030204" pitchFamily="34" charset="0"/>
              </a:rPr>
              <a:t>RPCs</a:t>
            </a:r>
            <a:r>
              <a:rPr kumimoji="0" lang="en-US" altLang="ko-KR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휴먼명조"/>
                <a:cs typeface="Calibri" panose="020F0502020204030204" pitchFamily="34" charset="0"/>
              </a:rPr>
              <a:t> are themselves capable of triggers </a:t>
            </a:r>
          </a:p>
          <a:p>
            <a:pPr marL="39600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altLang="ko-KR" sz="1600" baseline="0" dirty="0" smtClean="0">
                <a:solidFill>
                  <a:srgbClr val="000000"/>
                </a:solidFill>
                <a:latin typeface="Calibri" panose="020F0502020204030204" pitchFamily="34" charset="0"/>
                <a:ea typeface="휴먼명조"/>
                <a:cs typeface="Calibri" panose="020F0502020204030204" pitchFamily="34" charset="0"/>
              </a:rPr>
              <a:t>Very low noise</a:t>
            </a:r>
            <a:endParaRPr kumimoji="0" lang="en-US" altLang="ko-KR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휴먼명조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en-US" altLang="ko-KR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휴먼명조"/>
                <a:cs typeface="Calibri" panose="020F0502020204030204" pitchFamily="34" charset="0"/>
              </a:rPr>
              <a:t>Selection of muons with momentum range larger</a:t>
            </a:r>
            <a:r>
              <a:rPr kumimoji="0" lang="en-US" altLang="ko-KR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휴먼명조"/>
                <a:cs typeface="Calibri" panose="020F0502020204030204" pitchFamily="34" charset="0"/>
              </a:rPr>
              <a:t> than 0.5 GeV/c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US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ea typeface="휴먼명조"/>
                <a:cs typeface="Calibri" panose="020F0502020204030204" pitchFamily="34" charset="0"/>
              </a:rPr>
              <a:t>For typical 1 GeV/c muons, </a:t>
            </a:r>
            <a:r>
              <a:rPr lang="el-GR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ea typeface="휴먼명조"/>
                <a:cs typeface="Calibri" panose="020F0502020204030204" pitchFamily="34" charset="0"/>
              </a:rPr>
              <a:t>β</a:t>
            </a:r>
            <a:r>
              <a:rPr lang="en-US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ea typeface="휴먼명조"/>
                <a:cs typeface="Calibri" panose="020F0502020204030204" pitchFamily="34" charset="0"/>
              </a:rPr>
              <a:t> = 0.995  </a:t>
            </a:r>
            <a:r>
              <a:rPr kumimoji="0" lang="en-US" altLang="ko-KR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휴먼명조"/>
                <a:cs typeface="Calibri" panose="020F0502020204030204" pitchFamily="34" charset="0"/>
              </a:rPr>
              <a:t> </a:t>
            </a:r>
          </a:p>
          <a:p>
            <a:pPr marL="43200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n-US" altLang="ko-KR" sz="1600" i="1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l-GR" altLang="ko-KR" sz="1600" i="1" baseline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altLang="ko-KR" sz="1600" i="1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ko-KR" sz="160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 50 </a:t>
            </a:r>
            <a:r>
              <a:rPr lang="en-US" altLang="ko-KR" sz="16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mrad</a:t>
            </a:r>
            <a:r>
              <a:rPr lang="en-US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UO2</a:t>
            </a:r>
          </a:p>
          <a:p>
            <a:pPr marL="43200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ko-KR" sz="1600" b="0" i="0" u="none" strike="noStrike" cap="none" normalizeH="0" baseline="-25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ko-KR" sz="1600" b="0" i="0" u="none" strike="noStrike" cap="none" normalizeH="0" baseline="-2500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ko-KR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TOF in a 10 m track = 33.49 ns (light = 33.37 ns)</a:t>
            </a:r>
          </a:p>
          <a:p>
            <a:pPr lvl="0" latinLnBrk="0">
              <a:spcAft>
                <a:spcPts val="300"/>
              </a:spcAft>
            </a:pPr>
            <a:r>
              <a:rPr lang="en-US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reject soft muons of </a:t>
            </a:r>
            <a:r>
              <a:rPr lang="en-US" altLang="ko-KR" sz="1600" dirty="0">
                <a:solidFill>
                  <a:srgbClr val="000000"/>
                </a:solidFill>
                <a:latin typeface="Calibri" panose="020F0502020204030204" pitchFamily="34" charset="0"/>
                <a:ea typeface="휴먼명조"/>
                <a:cs typeface="Calibri" panose="020F0502020204030204" pitchFamily="34" charset="0"/>
              </a:rPr>
              <a:t>0.5 GeV/c</a:t>
            </a:r>
            <a:r>
              <a:rPr lang="en-US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l-GR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0.983)</a:t>
            </a:r>
          </a:p>
          <a:p>
            <a:pPr lvl="0" latinLnBrk="0">
              <a:spcAft>
                <a:spcPts val="300"/>
              </a:spcAft>
            </a:pPr>
            <a:r>
              <a:rPr kumimoji="0" lang="en-US" altLang="ko-KR" sz="16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TOF in a 10 m track = </a:t>
            </a:r>
            <a:r>
              <a:rPr lang="en-US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33.88 ns  </a:t>
            </a:r>
          </a:p>
          <a:p>
            <a:pPr lvl="0" latinLnBrk="0">
              <a:spcAft>
                <a:spcPts val="1200"/>
              </a:spcAft>
            </a:pPr>
            <a:r>
              <a:rPr lang="en-US" altLang="ko-K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→ We need a detector system better than a 500 </a:t>
            </a:r>
            <a:r>
              <a:rPr lang="en-US" altLang="ko-KR" sz="16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 resolution </a:t>
            </a:r>
            <a:r>
              <a:rPr kumimoji="0" lang="en-US" altLang="ko-KR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latinLnBrk="0">
              <a:spcAft>
                <a:spcPts val="300"/>
              </a:spcAft>
            </a:pPr>
            <a:r>
              <a:rPr kumimoji="0" lang="en-US" altLang="ko-KR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Assuming 8 2D RPC system, </a:t>
            </a:r>
          </a:p>
          <a:p>
            <a:pPr marL="396000" lvl="0" indent="-285750" latinLnBrk="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cm gap between adjacent layers → total detector thickness &lt; 2 m</a:t>
            </a:r>
          </a:p>
          <a:p>
            <a:pPr marL="396000" lvl="0" indent="-285750" latinLnBrk="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Position resolution of each detector layer ~ 3 mm </a:t>
            </a:r>
          </a:p>
          <a:p>
            <a:pPr marL="396000" lvl="0" indent="-285750" latinLnBrk="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 resolution ~ 2 </a:t>
            </a:r>
            <a:r>
              <a:rPr lang="en-US" altLang="ko-KR" sz="16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mrad</a:t>
            </a:r>
            <a:r>
              <a:rPr lang="en-US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96000" lvl="0" indent="-285750" latinLnBrk="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position resolution for ‘kink’ point voxel image ~ 2 cm </a:t>
            </a:r>
          </a:p>
          <a:p>
            <a:pPr marL="396000" lvl="0" indent="-285750" latinLnBrk="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Then, we select muon tracks with deflection angles &gt; 30 </a:t>
            </a:r>
            <a:r>
              <a:rPr lang="en-US" altLang="ko-KR" sz="16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mrad</a:t>
            </a:r>
            <a:r>
              <a:rPr lang="en-US" altLang="ko-KR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kumimoji="0" lang="en-US" altLang="ko-KR" sz="1600" b="0" i="0" u="none" strike="noStrike" cap="none" normalizeH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355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359394" y="2009047"/>
            <a:ext cx="5661514" cy="1894738"/>
          </a:xfrm>
          <a:prstGeom prst="rect">
            <a:avLst/>
          </a:prstGeom>
          <a:solidFill>
            <a:srgbClr val="6F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1" lang="en-US" altLang="ko-KR" b="1" spc="1000" dirty="0" smtClean="0">
                <a:solidFill>
                  <a:srgbClr val="EEF4D0"/>
                </a:solidFill>
              </a:rPr>
              <a:t>          </a:t>
            </a:r>
            <a:endParaRPr kumimoji="1" lang="ko-KR" altLang="en-US" b="1" spc="10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1822" y="2483579"/>
            <a:ext cx="27339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4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BACKUPS</a:t>
            </a:r>
            <a:endParaRPr kumimoji="1" lang="ko-KR" altLang="en-US" sz="4400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슬라이드 번호 개체 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26</a:t>
            </a:fld>
            <a:endParaRPr lang="ko-KR" altLang="en-US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A2514-D3DB-44B0-98A3-AD4866BD4F9D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505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FE10-06C8-4F15-88FD-778E017AC653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KPS Meeting on July 2020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27</a:t>
            </a:fld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249129" y="110592"/>
            <a:ext cx="180818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Target System</a:t>
            </a:r>
            <a:endParaRPr lang="ko-KR" altLang="en-US" sz="2200" dirty="0"/>
          </a:p>
        </p:txBody>
      </p:sp>
      <p:sp>
        <p:nvSpPr>
          <p:cNvPr id="7" name="직사각형 6"/>
          <p:cNvSpPr/>
          <p:nvPr/>
        </p:nvSpPr>
        <p:spPr>
          <a:xfrm>
            <a:off x="249128" y="702117"/>
            <a:ext cx="759741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altLang="ko-KR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allow neutrino interactions and potential detection of light dark </a:t>
            </a:r>
            <a:r>
              <a:rPr lang="en-US" altLang="ko-K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matter  </a:t>
            </a:r>
            <a:endParaRPr lang="en-US" altLang="ko-KR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17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7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 </a:t>
            </a:r>
            <a:r>
              <a:rPr lang="en-US" altLang="ko-KR" sz="17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layers of Emulsion Cloud Chambers + Compact Emulsion Spectrometer </a:t>
            </a:r>
          </a:p>
          <a:p>
            <a:r>
              <a:rPr lang="en-US" altLang="ko-KR" sz="17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 2D TT planes </a:t>
            </a:r>
            <a:r>
              <a:rPr lang="en-US" altLang="ko-KR" sz="1700" dirty="0">
                <a:latin typeface="Calibri" panose="020F0502020204030204" pitchFamily="34" charset="0"/>
                <a:cs typeface="Calibri" panose="020F0502020204030204" pitchFamily="34" charset="0"/>
              </a:rPr>
              <a:t>compose of scintillation fibers equipped with </a:t>
            </a:r>
            <a:r>
              <a:rPr lang="en-US" altLang="ko-K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SiPMs</a:t>
            </a:r>
            <a:r>
              <a:rPr lang="en-US" altLang="ko-K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ko-KR" sz="17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2132" y="987686"/>
            <a:ext cx="4867440" cy="287997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30097"/>
            <a:ext cx="5910540" cy="4152434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939060" y="4670847"/>
            <a:ext cx="28050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>
                <a:latin typeface="+mj-lt"/>
                <a:cs typeface="Calibri" panose="020F0502020204030204" pitchFamily="34" charset="0"/>
              </a:rPr>
              <a:t>19 layers of Emulsion Cloud Chambers + Compact Emulsion Spectrometer 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8699513" y="702117"/>
            <a:ext cx="17266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ECC + CES</a:t>
            </a:r>
            <a:r>
              <a:rPr lang="ko-KR" alt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ko-K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940" y="3943321"/>
            <a:ext cx="2826739" cy="239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82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9C91-28A2-4EC0-8BC8-6FDC426C04AA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28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24" y="146609"/>
            <a:ext cx="7357764" cy="447572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269" y="3390894"/>
            <a:ext cx="5254221" cy="2965456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480850" y="2467564"/>
            <a:ext cx="43636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RPC system will be used to reject neutrino associated charged particles coming into decay volume for hidden particles. </a:t>
            </a:r>
            <a:endParaRPr lang="ko-KR" alt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39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29</a:t>
            </a:fld>
            <a:endParaRPr lang="ko-KR" altLang="en-US"/>
          </a:p>
        </p:txBody>
      </p:sp>
      <p:pic>
        <p:nvPicPr>
          <p:cNvPr id="4" name="그림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8" y="3425584"/>
            <a:ext cx="6201664" cy="293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그림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919" y="3425584"/>
            <a:ext cx="5873412" cy="29306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직사각형 5"/>
          <p:cNvSpPr/>
          <p:nvPr/>
        </p:nvSpPr>
        <p:spPr>
          <a:xfrm>
            <a:off x="48118" y="232628"/>
            <a:ext cx="112584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>
              <a:spcAft>
                <a:spcPts val="1200"/>
              </a:spcAft>
            </a:pPr>
            <a:r>
              <a:rPr kumimoji="1" lang="en-US" altLang="ko-KR" sz="2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C</a:t>
            </a:r>
            <a:r>
              <a:rPr kumimoji="1" lang="en-US" altLang="ko-KR" sz="24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osmic-muon test for a first prototype of</a:t>
            </a:r>
            <a:r>
              <a:rPr kumimoji="1" lang="ko-KR" altLang="en-US" sz="24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 </a:t>
            </a:r>
            <a:r>
              <a:rPr kumimoji="1" lang="en-US" altLang="ko-KR" sz="24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2-mm single gap type  </a:t>
            </a:r>
          </a:p>
          <a:p>
            <a:pPr marL="540000" indent="-324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kumimoji="1" lang="en-US" altLang="ko-KR" dirty="0" smtClean="0"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Working point HV = 9.63 kV / 9.82 kV with low/high threshold setups, respectively. </a:t>
            </a:r>
          </a:p>
          <a:p>
            <a:pPr marL="540000" indent="-324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kumimoji="1"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Working </a:t>
            </a:r>
            <a:r>
              <a:rPr kumimoji="1" lang="en-US" altLang="ko-KR" b="1" dirty="0">
                <a:solidFill>
                  <a:srgbClr val="FF0000"/>
                </a:solidFill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point </a:t>
            </a:r>
            <a:r>
              <a:rPr kumimoji="1"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efficiency </a:t>
            </a:r>
            <a:r>
              <a:rPr kumimoji="1" lang="en-US" altLang="ko-KR" b="1" dirty="0">
                <a:solidFill>
                  <a:srgbClr val="FF0000"/>
                </a:solidFill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requiring both </a:t>
            </a:r>
            <a:r>
              <a:rPr kumimoji="1" lang="en-US" altLang="ko-KR" b="1" i="1" dirty="0">
                <a:solidFill>
                  <a:srgbClr val="FF0000"/>
                </a:solidFill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x</a:t>
            </a:r>
            <a:r>
              <a:rPr kumimoji="1" lang="en-US" altLang="ko-KR" b="1" dirty="0">
                <a:solidFill>
                  <a:srgbClr val="FF0000"/>
                </a:solidFill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 and </a:t>
            </a:r>
            <a:r>
              <a:rPr kumimoji="1" lang="en-US" altLang="ko-KR" b="1" i="1" dirty="0">
                <a:solidFill>
                  <a:srgbClr val="FF0000"/>
                </a:solidFill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y</a:t>
            </a:r>
            <a:r>
              <a:rPr kumimoji="1" lang="en-US" altLang="ko-KR" b="1" dirty="0">
                <a:solidFill>
                  <a:srgbClr val="FF0000"/>
                </a:solidFill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 </a:t>
            </a:r>
            <a:r>
              <a:rPr kumimoji="1"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signals &gt; </a:t>
            </a:r>
            <a:r>
              <a:rPr kumimoji="1" lang="en-US" altLang="ko-KR" b="1" dirty="0">
                <a:solidFill>
                  <a:srgbClr val="FF0000"/>
                </a:solidFill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95 </a:t>
            </a:r>
            <a:r>
              <a:rPr kumimoji="1"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%.</a:t>
            </a:r>
          </a:p>
          <a:p>
            <a:pPr marL="540000" indent="-324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kumimoji="1" lang="en-US" altLang="ko-KR" dirty="0" smtClean="0"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Mean cluster sizes at the WP: 1.8 for anode (</a:t>
            </a:r>
            <a:r>
              <a:rPr kumimoji="1" lang="en-US" altLang="ko-KR" i="1" dirty="0" smtClean="0"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x</a:t>
            </a:r>
            <a:r>
              <a:rPr kumimoji="1" lang="en-US" altLang="ko-KR" dirty="0" smtClean="0"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) and 2.5 for cathode (</a:t>
            </a:r>
            <a:r>
              <a:rPr kumimoji="1" lang="en-US" altLang="ko-KR" i="1" dirty="0" smtClean="0"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y</a:t>
            </a:r>
            <a:r>
              <a:rPr kumimoji="1" lang="en-US" altLang="ko-KR" dirty="0" smtClean="0"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) strips</a:t>
            </a:r>
          </a:p>
          <a:p>
            <a:pPr marL="540000" indent="-324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kumimoji="1" lang="en-US" altLang="ko-KR" dirty="0" smtClean="0"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Probability of large pulses (defined by cluster size &gt; 6) at the WP ~ 1%</a:t>
            </a:r>
          </a:p>
          <a:p>
            <a:pPr marL="540000" indent="-324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kumimoji="1" lang="en-US" altLang="ko-KR" b="1" dirty="0">
                <a:solidFill>
                  <a:srgbClr val="FF0000"/>
                </a:solidFill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N</a:t>
            </a:r>
            <a:r>
              <a:rPr kumimoji="1"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oise rate at the WP in coincidence of </a:t>
            </a:r>
            <a:r>
              <a:rPr kumimoji="1" lang="en-US" altLang="ko-KR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x</a:t>
            </a:r>
            <a:r>
              <a:rPr kumimoji="1"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 and </a:t>
            </a:r>
            <a:r>
              <a:rPr kumimoji="1" lang="en-US" altLang="ko-KR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y</a:t>
            </a:r>
            <a:r>
              <a:rPr kumimoji="1"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: </a:t>
            </a:r>
            <a:r>
              <a:rPr kumimoji="1" lang="en-US" altLang="ko-KR" b="1" dirty="0">
                <a:solidFill>
                  <a:srgbClr val="FF0000"/>
                </a:solidFill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&lt;</a:t>
            </a:r>
            <a:r>
              <a:rPr kumimoji="1"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 1 k Hz m</a:t>
            </a:r>
            <a:r>
              <a:rPr kumimoji="1" lang="en-US" altLang="ko-KR" b="1" baseline="30000" dirty="0" smtClean="0">
                <a:solidFill>
                  <a:srgbClr val="FF0000"/>
                </a:solidFill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-2</a:t>
            </a:r>
            <a:r>
              <a:rPr kumimoji="1"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  </a:t>
            </a:r>
            <a:endParaRPr kumimoji="1" lang="en-US" altLang="ko-KR" b="1" dirty="0">
              <a:solidFill>
                <a:srgbClr val="FF0000"/>
              </a:solidFill>
              <a:latin typeface="Calibri" panose="020F0502020204030204" pitchFamily="34" charset="0"/>
              <a:ea typeface="AppleMyungjo" charset="-127"/>
              <a:cs typeface="Calibri" panose="020F0502020204030204" pitchFamily="34" charset="0"/>
            </a:endParaRP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7340-8AF8-4D94-BF02-52F138244A1D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1406877" y="2902205"/>
            <a:ext cx="4238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0.33 mV (~ 50 </a:t>
            </a:r>
            <a:r>
              <a:rPr lang="en-US" altLang="ko-K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fC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altLang="ko-K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anode strip, negative)</a:t>
            </a:r>
          </a:p>
          <a:p>
            <a:r>
              <a:rPr lang="en-US" altLang="ko-K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0.40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mV 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(~ 60 </a:t>
            </a:r>
            <a:r>
              <a:rPr lang="en-US" altLang="ko-K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fC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)for </a:t>
            </a:r>
            <a:r>
              <a:rPr lang="en-US" altLang="ko-K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cathode strips, positive)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7161007" y="2918681"/>
            <a:ext cx="44186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0.80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mV 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(~ 120 </a:t>
            </a:r>
            <a:r>
              <a:rPr lang="en-US" altLang="ko-K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fC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for </a:t>
            </a:r>
            <a:r>
              <a:rPr lang="en-US" altLang="ko-K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anode strip, negative)</a:t>
            </a:r>
          </a:p>
          <a:p>
            <a:r>
              <a:rPr lang="en-US" altLang="ko-K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1.00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mV 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(~ 150 </a:t>
            </a:r>
            <a:r>
              <a:rPr lang="en-US" altLang="ko-K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fC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for </a:t>
            </a:r>
            <a:r>
              <a:rPr lang="en-US" altLang="ko-K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cathode strips, positive)</a:t>
            </a:r>
          </a:p>
        </p:txBody>
      </p:sp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7980400" y="1792686"/>
            <a:ext cx="3399905" cy="369332"/>
          </a:xfrm>
          <a:prstGeom prst="rect">
            <a:avLst/>
          </a:prstGeom>
          <a:solidFill>
            <a:srgbClr val="00FFFF"/>
          </a:solidFill>
          <a:effectLst>
            <a:glow rad="63500">
              <a:schemeClr val="accent5">
                <a:satMod val="175000"/>
                <a:alpha val="40000"/>
              </a:schemeClr>
            </a:glow>
            <a:softEdge rad="12700"/>
          </a:effectLst>
        </p:spPr>
        <p:txBody>
          <a:bodyPr wrap="none">
            <a:spAutoFit/>
          </a:bodyPr>
          <a:lstStyle/>
          <a:p>
            <a:r>
              <a:rPr kumimoji="1" lang="en-US" altLang="ko-KR" b="1" dirty="0" smtClean="0">
                <a:solidFill>
                  <a:srgbClr val="008080"/>
                </a:solidFill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Used current sensitive mode FEBs</a:t>
            </a:r>
            <a:endParaRPr lang="ko-KR" altLang="en-US" b="1" dirty="0">
              <a:solidFill>
                <a:srgbClr val="008080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7403191" y="2356286"/>
            <a:ext cx="3927422" cy="338554"/>
          </a:xfrm>
          <a:prstGeom prst="rect">
            <a:avLst/>
          </a:prstGeom>
          <a:solidFill>
            <a:srgbClr val="FFFF00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kumimoji="1" lang="en-US" altLang="ko-KR" sz="1600" b="1" dirty="0" smtClean="0"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Test gas = 95.2% TFE + 4.5% iC</a:t>
            </a:r>
            <a:r>
              <a:rPr kumimoji="1" lang="en-US" altLang="ko-KR" sz="1600" b="1" baseline="-25000" dirty="0" smtClean="0"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4</a:t>
            </a:r>
            <a:r>
              <a:rPr kumimoji="1" lang="en-US" altLang="ko-KR" sz="1600" b="1" dirty="0" smtClean="0"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H</a:t>
            </a:r>
            <a:r>
              <a:rPr kumimoji="1" lang="en-US" altLang="ko-KR" sz="1600" b="1" baseline="-25000" dirty="0" smtClean="0"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10</a:t>
            </a:r>
            <a:r>
              <a:rPr kumimoji="1" lang="en-US" altLang="ko-KR" sz="1600" b="1" dirty="0" smtClean="0"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 + 0.3% SF</a:t>
            </a:r>
            <a:r>
              <a:rPr kumimoji="1" lang="en-US" altLang="ko-KR" sz="1600" b="1" baseline="-25000" dirty="0" smtClean="0"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6</a:t>
            </a:r>
            <a:endParaRPr lang="ko-KR" altLang="en-US" sz="1600" b="1" baseline="-25000" dirty="0"/>
          </a:p>
        </p:txBody>
      </p:sp>
    </p:spTree>
    <p:extLst>
      <p:ext uri="{BB962C8B-B14F-4D97-AF65-F5344CB8AC3E}">
        <p14:creationId xmlns:p14="http://schemas.microsoft.com/office/powerpoint/2010/main" val="278392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슬라이드 번호 개체 틀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FD1C96-2594-4588-A330-8AD3366BC2F2}" type="slidenum">
              <a:rPr lang="en-GB" altLang="en-US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GB" altLang="en-US" sz="1400"/>
          </a:p>
        </p:txBody>
      </p:sp>
      <p:grpSp>
        <p:nvGrpSpPr>
          <p:cNvPr id="2" name="그룹 1"/>
          <p:cNvGrpSpPr/>
          <p:nvPr/>
        </p:nvGrpSpPr>
        <p:grpSpPr>
          <a:xfrm>
            <a:off x="200737" y="367293"/>
            <a:ext cx="6924993" cy="5354883"/>
            <a:chOff x="330814" y="254417"/>
            <a:chExt cx="8741914" cy="6713596"/>
          </a:xfrm>
        </p:grpSpPr>
        <p:pic>
          <p:nvPicPr>
            <p:cNvPr id="5123" name="_x377736400" descr="EMB000014f0106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898" y="1503745"/>
              <a:ext cx="6687830" cy="534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직사각형 5"/>
            <p:cNvSpPr/>
            <p:nvPr/>
          </p:nvSpPr>
          <p:spPr>
            <a:xfrm>
              <a:off x="330814" y="254417"/>
              <a:ext cx="6116814" cy="6713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  <a:defRPr/>
              </a:pPr>
              <a:r>
                <a:rPr lang="en-US" altLang="ko-KR" sz="2000" b="1" u="sng" kern="0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R&amp;D target: </a:t>
              </a:r>
              <a:r>
                <a:rPr lang="en-US" altLang="ko-KR" sz="2000" b="1" u="sng" kern="0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SHiP</a:t>
              </a:r>
              <a:r>
                <a:rPr lang="ko-KR" altLang="en-US" sz="2000" b="1" u="sng" kern="0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2000" b="1" u="sng" kern="0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tau neutrino RPCs</a:t>
              </a:r>
              <a:endParaRPr lang="en-US" altLang="ko-KR" sz="2000" b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285750" indent="-285750" algn="just">
                <a:spcAft>
                  <a:spcPts val="300"/>
                </a:spcAft>
                <a:buFont typeface="Wingdings" panose="05000000000000000000" pitchFamily="2" charset="2"/>
                <a:buChar char="Ø"/>
                <a:defRPr/>
              </a:pPr>
              <a:r>
                <a:rPr lang="en-US" altLang="ko-KR" sz="1600" kern="0" dirty="0" err="1" smtClean="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rPr>
                <a:t>SHiP</a:t>
              </a:r>
              <a:r>
                <a:rPr lang="en-US" altLang="ko-KR" sz="1600" kern="0" dirty="0" smtClean="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rPr>
                <a:t> detector system</a:t>
              </a:r>
            </a:p>
            <a:p>
              <a:pPr marL="285750" indent="-285750" algn="just">
                <a:spcAft>
                  <a:spcPts val="300"/>
                </a:spcAft>
                <a:buFont typeface="Wingdings" panose="05000000000000000000" pitchFamily="2" charset="2"/>
                <a:buChar char="Ø"/>
                <a:defRPr/>
              </a:pPr>
              <a:r>
                <a:rPr lang="en-US" altLang="ko-KR" sz="1600" kern="0" dirty="0" smtClean="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rPr>
                <a:t>Target </a:t>
              </a:r>
              <a:endParaRPr lang="en-US" altLang="ko-KR" sz="1600" kern="0" dirty="0">
                <a:solidFill>
                  <a:srgbClr val="000000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endParaRPr>
            </a:p>
            <a:p>
              <a:pPr marL="285750" indent="-285750" algn="just">
                <a:spcAft>
                  <a:spcPts val="300"/>
                </a:spcAft>
                <a:buFont typeface="Wingdings" panose="05000000000000000000" pitchFamily="2" charset="2"/>
                <a:buChar char="Ø"/>
                <a:defRPr/>
              </a:pPr>
              <a:r>
                <a:rPr lang="en-US" altLang="ko-KR" sz="1600" kern="0" dirty="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rPr>
                <a:t>Hadron absorber </a:t>
              </a:r>
            </a:p>
            <a:p>
              <a:pPr marL="285750" indent="-285750" algn="just">
                <a:spcAft>
                  <a:spcPts val="300"/>
                </a:spcAft>
                <a:buFont typeface="Wingdings" panose="05000000000000000000" pitchFamily="2" charset="2"/>
                <a:buChar char="Ø"/>
                <a:defRPr/>
              </a:pPr>
              <a:r>
                <a:rPr lang="en-US" altLang="ko-KR" sz="1600" kern="0" dirty="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rPr>
                <a:t>Muon Absorber</a:t>
              </a:r>
            </a:p>
            <a:p>
              <a:pPr marL="285750" indent="-285750" algn="just">
                <a:spcAft>
                  <a:spcPts val="300"/>
                </a:spcAft>
                <a:buFont typeface="Wingdings" panose="05000000000000000000" pitchFamily="2" charset="2"/>
                <a:buChar char="Ø"/>
                <a:defRPr/>
              </a:pPr>
              <a:r>
                <a:rPr lang="en-US" altLang="ko-KR" sz="16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rPr>
                <a:t>Tau neutrino detector + magnet </a:t>
              </a:r>
            </a:p>
            <a:p>
              <a:pPr algn="just">
                <a:spcAft>
                  <a:spcPts val="300"/>
                </a:spcAft>
                <a:defRPr/>
              </a:pPr>
              <a:endPara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just">
                <a:spcAft>
                  <a:spcPts val="300"/>
                </a:spcAft>
                <a:defRPr/>
              </a:pPr>
              <a:endPara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just">
                <a:spcAft>
                  <a:spcPts val="300"/>
                </a:spcAft>
                <a:defRPr/>
              </a:pPr>
              <a:endPara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just">
                <a:spcAft>
                  <a:spcPts val="300"/>
                </a:spcAft>
                <a:defRPr/>
              </a:pPr>
              <a:endParaRPr lang="en-US" altLang="ko-KR" sz="1600" kern="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just">
                <a:spcAft>
                  <a:spcPts val="300"/>
                </a:spcAft>
                <a:defRPr/>
              </a:pPr>
              <a:endParaRPr lang="en-US" altLang="ko-KR" sz="1600" kern="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just">
                <a:spcAft>
                  <a:spcPts val="300"/>
                </a:spcAft>
                <a:defRPr/>
              </a:pPr>
              <a:endPara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just">
                <a:spcAft>
                  <a:spcPts val="300"/>
                </a:spcAft>
                <a:defRPr/>
              </a:pPr>
              <a:endPara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just">
                <a:spcAft>
                  <a:spcPts val="300"/>
                </a:spcAft>
                <a:defRPr/>
              </a:pPr>
              <a:endParaRPr lang="en-US" altLang="ko-KR" sz="16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285750" indent="-285750" algn="just">
                <a:spcAft>
                  <a:spcPts val="300"/>
                </a:spcAft>
                <a:buFont typeface="Wingdings" panose="05000000000000000000" pitchFamily="2" charset="2"/>
                <a:buChar char="Ø"/>
                <a:defRPr/>
              </a:pPr>
              <a:r>
                <a:rPr lang="en-US" altLang="ko-KR" sz="1600" kern="0" dirty="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rPr>
                <a:t>Decay vacuum vessel  </a:t>
              </a:r>
            </a:p>
            <a:p>
              <a:pPr marL="285750" indent="-285750" algn="just">
                <a:spcAft>
                  <a:spcPts val="300"/>
                </a:spcAft>
                <a:buFont typeface="Wingdings" panose="05000000000000000000" pitchFamily="2" charset="2"/>
                <a:buChar char="Ø"/>
                <a:defRPr/>
              </a:pPr>
              <a:r>
                <a:rPr lang="en-US" altLang="ko-KR" sz="1600" kern="0" dirty="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rPr>
                <a:t>Muon veto detectors </a:t>
              </a:r>
            </a:p>
            <a:p>
              <a:pPr marL="285750" indent="-285750" algn="just">
                <a:spcAft>
                  <a:spcPts val="300"/>
                </a:spcAft>
                <a:buFont typeface="Wingdings" panose="05000000000000000000" pitchFamily="2" charset="2"/>
                <a:buChar char="Ø"/>
                <a:defRPr/>
              </a:pPr>
              <a:r>
                <a:rPr lang="en-US" altLang="ko-KR" sz="1600" kern="0" dirty="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rPr>
                <a:t>Downstream detectors </a:t>
              </a:r>
            </a:p>
            <a:p>
              <a:pPr marL="504000" indent="-285750" algn="just">
                <a:spcAft>
                  <a:spcPts val="3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ko-KR" sz="1600" kern="0" dirty="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rPr>
                <a:t>ECAL</a:t>
              </a:r>
            </a:p>
            <a:p>
              <a:pPr marL="504000" indent="-285750" algn="just">
                <a:spcAft>
                  <a:spcPts val="3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ko-KR" sz="1600" kern="0" dirty="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rPr>
                <a:t>HCAL  </a:t>
              </a:r>
            </a:p>
            <a:p>
              <a:pPr marL="504000" indent="-285750" algn="just">
                <a:spcAft>
                  <a:spcPts val="3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ko-KR" sz="1600" kern="0" dirty="0">
                  <a:solidFill>
                    <a:srgbClr val="000000"/>
                  </a:solidFill>
                  <a:latin typeface="Calibri" panose="020F0502020204030204" pitchFamily="34" charset="0"/>
                  <a:ea typeface="맑은 고딕" panose="020B0503020000020004" pitchFamily="50" charset="-127"/>
                  <a:cs typeface="Calibri" panose="020F0502020204030204" pitchFamily="34" charset="0"/>
                </a:rPr>
                <a:t>TOF RPC </a:t>
              </a:r>
            </a:p>
          </p:txBody>
        </p:sp>
      </p:grpSp>
      <p:sp>
        <p:nvSpPr>
          <p:cNvPr id="5126" name="날짜 개체 틀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6E9BE5-BE13-437F-A776-60093060EB87}" type="datetime1">
              <a:rPr lang="ko-KR" altLang="en-US" sz="1400" smtClean="0"/>
              <a:t>2020-06-29</a:t>
            </a:fld>
            <a:endParaRPr lang="en-GB" altLang="ko-KR" sz="14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4674316"/>
            <a:ext cx="3036874" cy="108843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9666" y="2174164"/>
            <a:ext cx="2860608" cy="2643264"/>
          </a:xfrm>
          <a:prstGeom prst="rect">
            <a:avLst/>
          </a:prstGeom>
        </p:spPr>
      </p:pic>
      <p:cxnSp>
        <p:nvCxnSpPr>
          <p:cNvPr id="8" name="직선 화살표 연결선 7"/>
          <p:cNvCxnSpPr/>
          <p:nvPr/>
        </p:nvCxnSpPr>
        <p:spPr>
          <a:xfrm flipV="1">
            <a:off x="6722821" y="3728991"/>
            <a:ext cx="3319103" cy="652362"/>
          </a:xfrm>
          <a:prstGeom prst="straightConnector1">
            <a:avLst/>
          </a:prstGeom>
          <a:ln w="25400">
            <a:solidFill>
              <a:srgbClr val="0000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4978401" y="374915"/>
            <a:ext cx="72136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en-US" altLang="ko-KR" sz="1600" b="1" kern="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Better triggers for tau associated muons</a:t>
            </a:r>
          </a:p>
          <a:p>
            <a:pPr algn="just">
              <a:spcAft>
                <a:spcPts val="600"/>
              </a:spcAft>
              <a:defRPr/>
            </a:pPr>
            <a:r>
              <a:rPr lang="en-US" altLang="ko-KR" sz="1600" b="1" kern="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</a:rPr>
              <a:t>Better VETO for neutrino associated muons impinging the decay vessel</a:t>
            </a:r>
            <a:endParaRPr lang="en-US" altLang="ko-KR" sz="1600" b="1" kern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2405319" y="5664624"/>
            <a:ext cx="8422341" cy="691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 of </a:t>
            </a:r>
            <a:r>
              <a:rPr lang="en-US" altLang="ko-KR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 250 </a:t>
            </a:r>
            <a:r>
              <a:rPr lang="en-US" altLang="ko-KR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members from </a:t>
            </a:r>
            <a:r>
              <a:rPr lang="en-US" altLang="ko-KR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 institutes</a:t>
            </a:r>
            <a:r>
              <a:rPr lang="en-US" altLang="ko-KR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17 countries</a:t>
            </a:r>
          </a:p>
          <a:p>
            <a:r>
              <a:rPr lang="en-US" altLang="ko-KR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Technical Proposal: </a:t>
            </a:r>
            <a:r>
              <a:rPr lang="en-US" altLang="ko-KR" sz="2000" b="1" i="1" dirty="0" smtClean="0">
                <a:solidFill>
                  <a:srgbClr val="008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arXiv:1504.04956 </a:t>
            </a:r>
            <a:r>
              <a:rPr lang="en-US" altLang="ko-KR" sz="2000" b="1" dirty="0">
                <a:solidFill>
                  <a:srgbClr val="0081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(2015)</a:t>
            </a:r>
            <a:endParaRPr lang="ko-KR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925733" y="1218074"/>
            <a:ext cx="502920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RPC2020, 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RPCs and readout system for the neutrino detector of the </a:t>
            </a:r>
            <a:r>
              <a:rPr lang="en-US" altLang="ko-K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SHiP</a:t>
            </a: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experiment” </a:t>
            </a:r>
            <a:r>
              <a:rPr lang="en-US" altLang="ko-KR" sz="16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Liliana </a:t>
            </a:r>
            <a:r>
              <a:rPr lang="en-US" altLang="ko-KR" sz="1600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Congedo</a:t>
            </a:r>
            <a:r>
              <a:rPr lang="en-US" altLang="ko-KR" sz="16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RPCs dedicated to Scattering </a:t>
            </a: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Neutrino Detector (SND)</a:t>
            </a:r>
            <a:endParaRPr lang="ko-KR" altLang="en-US" sz="16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94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838200" y="6372824"/>
            <a:ext cx="2743200" cy="365125"/>
          </a:xfrm>
        </p:spPr>
        <p:txBody>
          <a:bodyPr/>
          <a:lstStyle/>
          <a:p>
            <a:fld id="{6F4800E4-B090-4E2D-B9D4-7573DFD15A28}" type="datetime1">
              <a:rPr lang="ko-KR" altLang="en-US" smtClean="0"/>
              <a:t>2020-06-29</a:t>
            </a:fld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30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988" y="2668031"/>
            <a:ext cx="4043427" cy="374017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" y="3291961"/>
            <a:ext cx="3477345" cy="2608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58543" y="318473"/>
            <a:ext cx="6247057" cy="2469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ko-KR" sz="20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Tests with cosmic muons  </a:t>
            </a:r>
          </a:p>
          <a:p>
            <a:pPr marL="571500" indent="-360000">
              <a:buFont typeface="Wingdings" panose="05000000000000000000" pitchFamily="2" charset="2"/>
              <a:buChar char="ü"/>
            </a:pP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Gas: 95.2% TFE + 4.5% i-C</a:t>
            </a:r>
            <a:r>
              <a:rPr lang="en-US" altLang="ko-KR" sz="16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altLang="ko-KR" sz="16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+ 0.3% SF</a:t>
            </a:r>
            <a:r>
              <a:rPr lang="en-US" altLang="ko-KR" sz="1600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ko-K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36000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Used 1.0m-mm thick 1.2-cm diameter spacers </a:t>
            </a:r>
          </a:p>
          <a:p>
            <a:pPr marL="211500">
              <a:spcAft>
                <a:spcPts val="300"/>
              </a:spcAft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-&gt; Efficiency loss due to spacers ~ 3% </a:t>
            </a:r>
          </a:p>
          <a:p>
            <a:pPr marL="211500">
              <a:spcAft>
                <a:spcPts val="300"/>
              </a:spcAft>
            </a:pP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-&gt; Maximum efficiency is at best ~ 0.96   </a:t>
            </a:r>
          </a:p>
          <a:p>
            <a:pPr marL="211500">
              <a:spcAft>
                <a:spcPts val="300"/>
              </a:spcAft>
            </a:pP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-&gt; Typical WP efficiency = 0.942 @ </a:t>
            </a:r>
            <a:r>
              <a:rPr lang="en-US" altLang="ko-K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HV</a:t>
            </a:r>
            <a:r>
              <a:rPr lang="en-US" altLang="ko-KR" sz="1600" baseline="-25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eff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= 5.85 kV   </a:t>
            </a:r>
          </a:p>
          <a:p>
            <a:pPr marL="211500">
              <a:spcAft>
                <a:spcPts val="300"/>
              </a:spcAft>
            </a:pPr>
            <a:r>
              <a:rPr lang="en-US" altLang="ko-KR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-&gt; Strip pitch for both </a:t>
            </a:r>
            <a:r>
              <a:rPr lang="en-US" altLang="ko-KR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ko-KR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= 20 mm </a:t>
            </a:r>
          </a:p>
          <a:p>
            <a:pPr marL="211500">
              <a:spcAft>
                <a:spcPts val="300"/>
              </a:spcAft>
            </a:pPr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-&gt; Position resolution ~ 7 mm in both directions </a:t>
            </a:r>
            <a:endParaRPr lang="en-US" altLang="ko-K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6830334" y="426920"/>
            <a:ext cx="4605941" cy="17620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1500">
              <a:spcAft>
                <a:spcPts val="300"/>
              </a:spcAft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Estimated time resolution for KODEL FEBs ~ 390 </a:t>
            </a:r>
            <a:r>
              <a:rPr lang="en-US" altLang="ko-K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endParaRPr lang="en-US" altLang="ko-K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1500">
              <a:spcAft>
                <a:spcPts val="300"/>
              </a:spcAft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Time resolution for triggers </a:t>
            </a:r>
          </a:p>
          <a:p>
            <a:pPr marL="211500">
              <a:spcAft>
                <a:spcPts val="300"/>
              </a:spcAft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Using two block scintillators ~ 500 </a:t>
            </a:r>
            <a:r>
              <a:rPr lang="en-US" altLang="ko-K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11500">
              <a:spcAft>
                <a:spcPts val="300"/>
              </a:spcAft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Using a block + a disc scintillators = 300 </a:t>
            </a:r>
            <a:r>
              <a:rPr lang="en-US" altLang="ko-K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972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Threshold for </a:t>
            </a:r>
            <a:r>
              <a:rPr lang="en-US" altLang="ko-KR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= 0.4/1.0 mV (~ 60 </a:t>
            </a:r>
            <a:r>
              <a:rPr lang="en-US" altLang="ko-K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fC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/150 </a:t>
            </a:r>
            <a:r>
              <a:rPr lang="en-US" altLang="ko-K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fC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497250" indent="-28575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Threshold for </a:t>
            </a:r>
            <a:r>
              <a:rPr lang="en-US" altLang="ko-KR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= 0.3/0.8 mV (~ 45 </a:t>
            </a:r>
            <a:r>
              <a:rPr lang="en-US" altLang="ko-K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fC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/120 </a:t>
            </a:r>
            <a:r>
              <a:rPr lang="en-US" altLang="ko-K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fC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en-US" altLang="ko-K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9715497" y="3781527"/>
            <a:ext cx="1678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HV</a:t>
            </a:r>
            <a:r>
              <a:rPr lang="en-US" altLang="ko-KR" sz="1400" b="1" baseline="-25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WP</a:t>
            </a:r>
            <a:r>
              <a:rPr lang="en-US" altLang="ko-KR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HV</a:t>
            </a:r>
            <a:r>
              <a:rPr lang="en-US" altLang="ko-KR" sz="1400" b="1" baseline="-25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</a:t>
            </a:r>
            <a:r>
              <a:rPr lang="en-US" altLang="ko-KR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+ 200 V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743958" y="4691873"/>
            <a:ext cx="851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</a:t>
            </a:r>
            <a:r>
              <a:rPr lang="en-US" altLang="ko-KR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altLang="ko-KR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dirty="0">
              <a:solidFill>
                <a:srgbClr val="FFFF00"/>
              </a:solidFill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1543050" y="3566482"/>
            <a:ext cx="0" cy="1824407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2657475" y="3578203"/>
            <a:ext cx="0" cy="1824407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/>
          <p:cNvCxnSpPr/>
          <p:nvPr/>
        </p:nvCxnSpPr>
        <p:spPr>
          <a:xfrm flipH="1">
            <a:off x="1424894" y="3511193"/>
            <a:ext cx="1232583" cy="25940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>
            <a:off x="1659148" y="3518624"/>
            <a:ext cx="916939" cy="26131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직사각형 22"/>
          <p:cNvSpPr/>
          <p:nvPr/>
        </p:nvSpPr>
        <p:spPr>
          <a:xfrm>
            <a:off x="1404284" y="5461562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0.55 triggers/s 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grpSp>
        <p:nvGrpSpPr>
          <p:cNvPr id="15" name="그룹 14"/>
          <p:cNvGrpSpPr/>
          <p:nvPr/>
        </p:nvGrpSpPr>
        <p:grpSpPr>
          <a:xfrm>
            <a:off x="4022091" y="3291962"/>
            <a:ext cx="3477343" cy="2891239"/>
            <a:chOff x="4022091" y="3473198"/>
            <a:chExt cx="3477343" cy="2891239"/>
          </a:xfrm>
        </p:grpSpPr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2091" y="3473198"/>
              <a:ext cx="3477343" cy="2608008"/>
            </a:xfrm>
            <a:prstGeom prst="rect">
              <a:avLst/>
            </a:prstGeom>
          </p:spPr>
        </p:pic>
        <p:cxnSp>
          <p:nvCxnSpPr>
            <p:cNvPr id="37" name="직선 연결선 36"/>
            <p:cNvCxnSpPr/>
            <p:nvPr/>
          </p:nvCxnSpPr>
          <p:spPr>
            <a:xfrm flipH="1">
              <a:off x="5373371" y="4457700"/>
              <a:ext cx="689022" cy="1504950"/>
            </a:xfrm>
            <a:prstGeom prst="line">
              <a:avLst/>
            </a:prstGeom>
            <a:ln w="1905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>
              <a:off x="6399532" y="4423993"/>
              <a:ext cx="613406" cy="1567232"/>
            </a:xfrm>
            <a:prstGeom prst="line">
              <a:avLst/>
            </a:prstGeom>
            <a:ln w="1905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화살표 연결선 38"/>
            <p:cNvCxnSpPr/>
            <p:nvPr/>
          </p:nvCxnSpPr>
          <p:spPr>
            <a:xfrm>
              <a:off x="6238154" y="4089304"/>
              <a:ext cx="592180" cy="219719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화살표 연결선 40"/>
            <p:cNvCxnSpPr/>
            <p:nvPr/>
          </p:nvCxnSpPr>
          <p:spPr>
            <a:xfrm>
              <a:off x="6200054" y="4130579"/>
              <a:ext cx="81322" cy="223385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화살표 연결선 41"/>
            <p:cNvCxnSpPr/>
            <p:nvPr/>
          </p:nvCxnSpPr>
          <p:spPr>
            <a:xfrm flipH="1">
              <a:off x="5471760" y="4130579"/>
              <a:ext cx="719811" cy="207429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직사각형 42"/>
            <p:cNvSpPr/>
            <p:nvPr/>
          </p:nvSpPr>
          <p:spPr>
            <a:xfrm>
              <a:off x="5781933" y="5243581"/>
              <a:ext cx="8519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altLang="ko-KR" dirty="0" smtClean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00 </a:t>
              </a:r>
              <a:r>
                <a:rPr lang="en-US" altLang="ko-KR" dirty="0" err="1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ps</a:t>
              </a:r>
              <a:r>
                <a:rPr lang="en-US" altLang="ko-KR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ko-KR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44" name="직사각형 43"/>
            <p:cNvSpPr/>
            <p:nvPr/>
          </p:nvSpPr>
          <p:spPr>
            <a:xfrm>
              <a:off x="5450893" y="5642798"/>
              <a:ext cx="16081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dirty="0" smtClean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0.16 triggers/s </a:t>
              </a:r>
              <a:endParaRPr lang="ko-KR" alt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6" name="직사각형 25"/>
          <p:cNvSpPr/>
          <p:nvPr/>
        </p:nvSpPr>
        <p:spPr>
          <a:xfrm>
            <a:off x="8252624" y="2340227"/>
            <a:ext cx="3459152" cy="307777"/>
          </a:xfrm>
          <a:prstGeom prst="rect">
            <a:avLst/>
          </a:prstGeom>
          <a:solidFill>
            <a:srgbClr val="FFFF00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kumimoji="1" lang="en-US" altLang="ko-KR" sz="1400" b="1" dirty="0" smtClean="0"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Test gas = 95.2% TFE + 4.5% iC</a:t>
            </a:r>
            <a:r>
              <a:rPr kumimoji="1" lang="en-US" altLang="ko-KR" sz="1400" b="1" baseline="-25000" dirty="0" smtClean="0"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4</a:t>
            </a:r>
            <a:r>
              <a:rPr kumimoji="1" lang="en-US" altLang="ko-KR" sz="1400" b="1" dirty="0" smtClean="0"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H</a:t>
            </a:r>
            <a:r>
              <a:rPr kumimoji="1" lang="en-US" altLang="ko-KR" sz="1400" b="1" baseline="-25000" dirty="0" smtClean="0"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10</a:t>
            </a:r>
            <a:r>
              <a:rPr kumimoji="1" lang="en-US" altLang="ko-KR" sz="1400" b="1" dirty="0" smtClean="0"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 + 0.3% SF</a:t>
            </a:r>
            <a:r>
              <a:rPr kumimoji="1" lang="en-US" altLang="ko-KR" sz="1400" b="1" baseline="-25000" dirty="0" smtClean="0"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6</a:t>
            </a:r>
            <a:endParaRPr lang="ko-KR" altLang="en-US" sz="1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93217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26B3-FC1B-46BA-8503-6BB13665A406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31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00810"/>
            <a:ext cx="5943600" cy="397764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0" y="1497330"/>
            <a:ext cx="5829300" cy="38862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82224" y="1646146"/>
            <a:ext cx="1886292" cy="2020246"/>
          </a:xfrm>
          <a:prstGeom prst="rect">
            <a:avLst/>
          </a:prstGeom>
          <a:noFill/>
          <a:ln w="349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3198644" y="1637353"/>
            <a:ext cx="2384474" cy="2029039"/>
          </a:xfrm>
          <a:prstGeom prst="rect">
            <a:avLst/>
          </a:prstGeom>
          <a:noFill/>
          <a:ln w="349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1244272" y="3089731"/>
            <a:ext cx="1676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rgbClr val="0000FF"/>
                </a:solidFill>
              </a:rPr>
              <a:t>Block Scintillators only</a:t>
            </a:r>
            <a:endParaRPr lang="ko-KR" altLang="en-US" sz="1400" b="1" dirty="0">
              <a:solidFill>
                <a:srgbClr val="0000FF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098339" y="3105500"/>
            <a:ext cx="17621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rgbClr val="0000FF"/>
                </a:solidFill>
              </a:rPr>
              <a:t>Disc + block scintillators</a:t>
            </a:r>
            <a:endParaRPr lang="ko-KR" altLang="en-US" sz="1400" b="1" dirty="0">
              <a:solidFill>
                <a:srgbClr val="0000FF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7207886" y="1654939"/>
            <a:ext cx="1886292" cy="2020246"/>
          </a:xfrm>
          <a:prstGeom prst="rect">
            <a:avLst/>
          </a:prstGeom>
          <a:noFill/>
          <a:ln w="349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9224306" y="1646146"/>
            <a:ext cx="2384474" cy="2029039"/>
          </a:xfrm>
          <a:prstGeom prst="rect">
            <a:avLst/>
          </a:prstGeom>
          <a:noFill/>
          <a:ln w="349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7305855" y="1797262"/>
            <a:ext cx="16769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rgbClr val="0000FF"/>
                </a:solidFill>
              </a:rPr>
              <a:t>Block Scintillators only</a:t>
            </a:r>
            <a:endParaRPr lang="ko-KR" altLang="en-US" sz="1400" b="1" dirty="0">
              <a:solidFill>
                <a:srgbClr val="0000FF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9112939" y="1790285"/>
            <a:ext cx="17621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rgbClr val="0000FF"/>
                </a:solidFill>
              </a:rPr>
              <a:t>Disc + block scintillators</a:t>
            </a:r>
            <a:endParaRPr lang="ko-KR" altLang="en-US" sz="1400" b="1" dirty="0">
              <a:solidFill>
                <a:srgbClr val="0000FF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4652779" y="723537"/>
            <a:ext cx="43300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= 0.4 mV (~ 60 </a:t>
            </a:r>
            <a:r>
              <a:rPr lang="en-US" altLang="ko-KR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fC</a:t>
            </a: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 for x strips                               </a:t>
            </a:r>
          </a:p>
          <a:p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= 0.3 mV (~ 45 </a:t>
            </a:r>
            <a:r>
              <a:rPr lang="en-US" altLang="ko-KR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fC</a:t>
            </a: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 for y strips 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85482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DE933-A115-493F-A417-5E639E88EC10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32</a:t>
            </a:fld>
            <a:endParaRPr lang="ko-KR" alt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68300" y="335616"/>
            <a:ext cx="112268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ko-K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맑은 고딕" panose="020B0503020000020004" pitchFamily="50" charset="-127"/>
                <a:cs typeface="Times New Roman" panose="02020603050405020304" pitchFamily="18" charset="0"/>
              </a:rPr>
              <a:t>KODEL FEBs used in the previous R&amp;Ds</a:t>
            </a:r>
            <a:endParaRPr kumimoji="0" lang="en-US" altLang="ko-K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ko-K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맑은 고딕" panose="020B0503020000020004" pitchFamily="50" charset="-127"/>
                <a:cs typeface="Times New Roman" panose="02020603050405020304" pitchFamily="18" charset="0"/>
              </a:rPr>
              <a:t>The gain of the amplification is 200 mV/mV, which roughly corresponds to ~ 2 mV/</a:t>
            </a:r>
            <a:r>
              <a:rPr kumimoji="0" lang="en-US" altLang="ko-K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맑은 고딕" panose="020B0503020000020004" pitchFamily="50" charset="-127"/>
                <a:cs typeface="Times New Roman" panose="02020603050405020304" pitchFamily="18" charset="0"/>
              </a:rPr>
              <a:t>fC</a:t>
            </a:r>
            <a:r>
              <a:rPr kumimoji="0" lang="en-US" altLang="ko-K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맑은 고딕" panose="020B0503020000020004" pitchFamily="50" charset="-127"/>
                <a:cs typeface="Times New Roman" panose="02020603050405020304" pitchFamily="18" charset="0"/>
              </a:rPr>
              <a:t> in a typical charge sensitive mode amplification (for the current CMS RPC FEBs, the gain is set to 1.8 mV/</a:t>
            </a:r>
            <a:r>
              <a:rPr kumimoji="0" lang="en-US" altLang="ko-K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맑은 고딕" panose="020B0503020000020004" pitchFamily="50" charset="-127"/>
                <a:cs typeface="Times New Roman" panose="02020603050405020304" pitchFamily="18" charset="0"/>
              </a:rPr>
              <a:t>fC</a:t>
            </a:r>
            <a:r>
              <a:rPr kumimoji="0" lang="en-US" altLang="ko-K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맑은 고딕" panose="020B0503020000020004" pitchFamily="50" charset="-127"/>
                <a:cs typeface="Times New Roman" panose="02020603050405020304" pitchFamily="18" charset="0"/>
              </a:rPr>
              <a:t>). </a:t>
            </a:r>
            <a:endParaRPr kumimoji="0" lang="en-US" altLang="ko-K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ko-K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맑은 고딕" panose="020B0503020000020004" pitchFamily="50" charset="-127"/>
                <a:cs typeface="Times New Roman" panose="02020603050405020304" pitchFamily="18" charset="0"/>
              </a:rPr>
              <a:t>The digitization threshold value ~ 0.3 mV roughly corresponds to 40 ~ 50 </a:t>
            </a:r>
            <a:r>
              <a:rPr kumimoji="0" lang="en-US" altLang="ko-K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맑은 고딕" panose="020B0503020000020004" pitchFamily="50" charset="-127"/>
                <a:cs typeface="Times New Roman" panose="02020603050405020304" pitchFamily="18" charset="0"/>
              </a:rPr>
              <a:t>fC</a:t>
            </a:r>
            <a:r>
              <a:rPr kumimoji="0" lang="en-US" altLang="ko-K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맑은 고딕" panose="020B0503020000020004" pitchFamily="50" charset="-127"/>
                <a:cs typeface="Times New Roman" panose="02020603050405020304" pitchFamily="18" charset="0"/>
              </a:rPr>
              <a:t> for typical RPC pulses of double-gap trigger RPCs. </a:t>
            </a:r>
            <a:endParaRPr kumimoji="0" lang="en-US" altLang="ko-K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ko-K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맑은 고딕" panose="020B0503020000020004" pitchFamily="50" charset="-127"/>
                <a:cs typeface="Times New Roman" panose="02020603050405020304" pitchFamily="18" charset="0"/>
              </a:rPr>
              <a:t>RMS noises of the FEB ~ 0.02 mV  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n-US" altLang="ko-KR" sz="1600" dirty="0" smtClean="0">
                <a:latin typeface="+mj-lt"/>
                <a:ea typeface="맑은 고딕" panose="020B0503020000020004" pitchFamily="50" charset="-127"/>
                <a:cs typeface="Times New Roman" panose="02020603050405020304" pitchFamily="18" charset="0"/>
              </a:rPr>
              <a:t>Time jitter at comparators &amp; One shots ~ 200 </a:t>
            </a:r>
            <a:r>
              <a:rPr lang="en-US" altLang="ko-KR" sz="1600" dirty="0" err="1" smtClean="0">
                <a:latin typeface="+mj-lt"/>
                <a:ea typeface="맑은 고딕" panose="020B0503020000020004" pitchFamily="50" charset="-127"/>
                <a:cs typeface="Times New Roman" panose="02020603050405020304" pitchFamily="18" charset="0"/>
              </a:rPr>
              <a:t>ps</a:t>
            </a:r>
            <a:r>
              <a:rPr lang="en-US" altLang="ko-KR" sz="1600" dirty="0" smtClean="0">
                <a:latin typeface="+mj-lt"/>
                <a:ea typeface="맑은 고딕" panose="020B0503020000020004" pitchFamily="50" charset="-127"/>
                <a:cs typeface="Times New Roman" panose="02020603050405020304" pitchFamily="18" charset="0"/>
              </a:rPr>
              <a:t>  </a:t>
            </a:r>
            <a:endParaRPr kumimoji="0" lang="en-US" altLang="ko-K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ko-K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맑은 고딕" panose="020B0503020000020004" pitchFamily="50" charset="-127"/>
                <a:cs typeface="Times New Roman" panose="02020603050405020304" pitchFamily="18" charset="0"/>
              </a:rPr>
              <a:t>Ethernet communication using a web browser and an intranet communication: </a:t>
            </a:r>
            <a:endParaRPr kumimoji="0" lang="en-US" altLang="ko-K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ko-KR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맑은 고딕" panose="020B0503020000020004" pitchFamily="50" charset="-127"/>
                <a:cs typeface="Times New Roman" panose="02020603050405020304" pitchFamily="18" charset="0"/>
              </a:rPr>
              <a:t>i.e</a:t>
            </a:r>
            <a:r>
              <a:rPr kumimoji="0" lang="en-US" altLang="ko-K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맑은 고딕" panose="020B0503020000020004" pitchFamily="50" charset="-127"/>
                <a:cs typeface="Times New Roman" panose="02020603050405020304" pitchFamily="18" charset="0"/>
              </a:rPr>
              <a:t>. setup in your PC with 192.168.0.1 and </a:t>
            </a:r>
            <a:endParaRPr kumimoji="0" lang="en-US" altLang="ko-K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ko-K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맑은 고딕" panose="020B0503020000020004" pitchFamily="50" charset="-127"/>
                <a:cs typeface="Times New Roman" panose="02020603050405020304" pitchFamily="18" charset="0"/>
              </a:rPr>
              <a:t>192.168.0.2 ~ 10 in each FEB board  </a:t>
            </a:r>
            <a:endParaRPr kumimoji="0" lang="en-US" altLang="ko-K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028" name="그림 1" descr="fee_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17" y="3467099"/>
            <a:ext cx="10718765" cy="288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68300" y="3473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5949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AA48B-3F39-4500-8328-3FEC526D256E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33</a:t>
            </a:fld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98500" y="600928"/>
            <a:ext cx="1125689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/>
              <a:t>1. Preamplifier (current sensitive mode)</a:t>
            </a:r>
            <a:endParaRPr lang="ko-KR" altLang="ko-KR" sz="1600" dirty="0"/>
          </a:p>
          <a:p>
            <a:r>
              <a:rPr lang="en-US" altLang="ko-KR" sz="1600" dirty="0"/>
              <a:t>   function = converts current to voltage signal and linearly amplifies the pulse </a:t>
            </a:r>
            <a:endParaRPr lang="ko-KR" altLang="ko-KR" sz="1600" dirty="0"/>
          </a:p>
          <a:p>
            <a:r>
              <a:rPr lang="en-US" altLang="ko-KR" sz="1600" dirty="0"/>
              <a:t>   gain = 200 mV/mV for an input pulse</a:t>
            </a:r>
            <a:endParaRPr lang="ko-KR" altLang="ko-KR" sz="1600" dirty="0"/>
          </a:p>
          <a:p>
            <a:r>
              <a:rPr lang="en-US" altLang="ko-KR" sz="1600" dirty="0"/>
              <a:t>   band width = 200 MHz</a:t>
            </a:r>
            <a:endParaRPr lang="ko-KR" altLang="ko-KR" sz="1600" dirty="0"/>
          </a:p>
          <a:p>
            <a:r>
              <a:rPr lang="en-US" altLang="ko-KR" sz="1600" dirty="0"/>
              <a:t>   input impedance = 20 ohm</a:t>
            </a:r>
            <a:endParaRPr lang="ko-KR" altLang="ko-KR" sz="1600" dirty="0"/>
          </a:p>
          <a:p>
            <a:r>
              <a:rPr lang="en-US" altLang="ko-KR" sz="1600" dirty="0"/>
              <a:t>   part = ADA4895 (Analog Device)</a:t>
            </a:r>
            <a:endParaRPr lang="ko-KR" altLang="ko-KR" sz="1600" dirty="0"/>
          </a:p>
          <a:p>
            <a:r>
              <a:rPr lang="en-US" altLang="ko-KR" sz="1600" dirty="0"/>
              <a:t> </a:t>
            </a:r>
            <a:endParaRPr lang="ko-KR" altLang="ko-KR" sz="1600" dirty="0"/>
          </a:p>
          <a:p>
            <a:r>
              <a:rPr lang="en-US" altLang="ko-KR" sz="1600" dirty="0"/>
              <a:t>2. Comparator</a:t>
            </a:r>
            <a:endParaRPr lang="ko-KR" altLang="ko-KR" sz="1600" dirty="0"/>
          </a:p>
          <a:p>
            <a:r>
              <a:rPr lang="en-US" altLang="ko-KR" sz="1600" dirty="0"/>
              <a:t>   function = compares preamplifier's output with a given threshold and generates logic pulse if input signal </a:t>
            </a:r>
            <a:endParaRPr lang="en-US" altLang="ko-KR" sz="1600" dirty="0" smtClean="0"/>
          </a:p>
          <a:p>
            <a:r>
              <a:rPr lang="en-US" altLang="ko-KR" sz="1600" dirty="0"/>
              <a:t> </a:t>
            </a:r>
            <a:r>
              <a:rPr lang="en-US" altLang="ko-KR" sz="1600" dirty="0" smtClean="0"/>
              <a:t>  is </a:t>
            </a:r>
            <a:r>
              <a:rPr lang="en-US" altLang="ko-KR" sz="1600" dirty="0"/>
              <a:t>larger than the threshold</a:t>
            </a:r>
            <a:endParaRPr lang="ko-KR" altLang="ko-KR" sz="1600" dirty="0"/>
          </a:p>
          <a:p>
            <a:r>
              <a:rPr lang="en-US" altLang="ko-KR" sz="1600" dirty="0"/>
              <a:t>   threshold voltage = 0 ~ 2,000 mV   </a:t>
            </a:r>
            <a:endParaRPr lang="ko-KR" altLang="ko-KR" sz="1600" dirty="0"/>
          </a:p>
          <a:p>
            <a:r>
              <a:rPr lang="en-US" altLang="ko-KR" sz="1600" dirty="0"/>
              <a:t>   propagation delay = 3.5 ns</a:t>
            </a:r>
            <a:endParaRPr lang="ko-KR" altLang="ko-KR" sz="1600" dirty="0"/>
          </a:p>
          <a:p>
            <a:r>
              <a:rPr lang="en-US" altLang="ko-KR" sz="1600" dirty="0"/>
              <a:t>   minimum pulse width = 3 ns</a:t>
            </a:r>
            <a:endParaRPr lang="ko-KR" altLang="ko-KR" sz="1600" dirty="0"/>
          </a:p>
          <a:p>
            <a:r>
              <a:rPr lang="en-US" altLang="ko-KR" sz="1600" dirty="0"/>
              <a:t>   part = ADCMP600 (Analog Device)</a:t>
            </a:r>
            <a:endParaRPr lang="ko-KR" altLang="ko-KR" sz="1600" dirty="0"/>
          </a:p>
          <a:p>
            <a:r>
              <a:rPr lang="en-US" altLang="ko-KR" sz="1600" dirty="0"/>
              <a:t> </a:t>
            </a:r>
            <a:endParaRPr lang="ko-KR" altLang="ko-KR" sz="1600" dirty="0"/>
          </a:p>
          <a:p>
            <a:r>
              <a:rPr lang="en-US" altLang="ko-KR" sz="1600" dirty="0"/>
              <a:t>3. One shot</a:t>
            </a:r>
            <a:endParaRPr lang="ko-KR" altLang="ko-KR" sz="1600" dirty="0"/>
          </a:p>
          <a:p>
            <a:r>
              <a:rPr lang="en-US" altLang="ko-KR" sz="1600" dirty="0"/>
              <a:t>   function = generates a logic pulse with given width regardless of comparator's output width which </a:t>
            </a:r>
            <a:endParaRPr lang="en-US" altLang="ko-KR" sz="1600" dirty="0" smtClean="0"/>
          </a:p>
          <a:p>
            <a:r>
              <a:rPr lang="en-US" altLang="ko-KR" sz="1600" dirty="0"/>
              <a:t> </a:t>
            </a:r>
            <a:r>
              <a:rPr lang="en-US" altLang="ko-KR" sz="1600" dirty="0" smtClean="0"/>
              <a:t>  depends </a:t>
            </a:r>
            <a:r>
              <a:rPr lang="en-US" altLang="ko-KR" sz="1600" dirty="0"/>
              <a:t>on the pulse shape and amplitude of analog input signal from preamplifier</a:t>
            </a:r>
            <a:endParaRPr lang="ko-KR" altLang="ko-KR" sz="1600" dirty="0"/>
          </a:p>
          <a:p>
            <a:r>
              <a:rPr lang="en-US" altLang="ko-KR" sz="1600" dirty="0"/>
              <a:t>   pulse width = 30 ~ 500 ns</a:t>
            </a:r>
            <a:endParaRPr lang="ko-KR" altLang="ko-KR" sz="1600" dirty="0"/>
          </a:p>
          <a:p>
            <a:r>
              <a:rPr lang="en-US" altLang="ko-KR" sz="1600" dirty="0"/>
              <a:t>   propagation delay = 2.2 ns</a:t>
            </a:r>
            <a:endParaRPr lang="ko-KR" altLang="ko-KR" sz="1600" dirty="0"/>
          </a:p>
          <a:p>
            <a:r>
              <a:rPr lang="en-US" altLang="ko-KR" sz="1600" dirty="0"/>
              <a:t>   minimum pulse width = 2.7 ns</a:t>
            </a:r>
            <a:endParaRPr lang="ko-KR" altLang="ko-KR" sz="1600" dirty="0"/>
          </a:p>
          <a:p>
            <a:r>
              <a:rPr lang="en-US" altLang="ko-KR" sz="1600" dirty="0"/>
              <a:t>   part = SN74LVC1G74 (Texas Instruments)</a:t>
            </a:r>
            <a:endParaRPr lang="ko-KR" altLang="ko-KR" sz="1600" dirty="0"/>
          </a:p>
          <a:p>
            <a:r>
              <a:rPr lang="en-US" altLang="ko-KR" sz="1600" dirty="0"/>
              <a:t> </a:t>
            </a:r>
            <a:endParaRPr lang="ko-KR" altLang="ko-KR" sz="1600" dirty="0"/>
          </a:p>
        </p:txBody>
      </p:sp>
    </p:spTree>
    <p:extLst>
      <p:ext uri="{BB962C8B-B14F-4D97-AF65-F5344CB8AC3E}">
        <p14:creationId xmlns:p14="http://schemas.microsoft.com/office/powerpoint/2010/main" val="1178605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6AF46-FED7-4D3A-ACDB-ABD0C955B571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34</a:t>
            </a:fld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571500" y="1009324"/>
            <a:ext cx="11049000" cy="4582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altLang="ko-KR" sz="1600" kern="100" dirty="0">
                <a:latin typeface="+mn-ea"/>
                <a:cs typeface="Times New Roman" panose="02020603050405020304" pitchFamily="18" charset="0"/>
              </a:rPr>
              <a:t>4. TTL to LVDS translator</a:t>
            </a:r>
            <a:endParaRPr lang="ko-KR" altLang="ko-KR" sz="1600" kern="100" dirty="0"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altLang="ko-KR" sz="1600" kern="100" dirty="0">
                <a:latin typeface="+mn-ea"/>
                <a:cs typeface="Times New Roman" panose="02020603050405020304" pitchFamily="18" charset="0"/>
              </a:rPr>
              <a:t>   function = converts LVTTL logic pulse to LVDS logic pulse</a:t>
            </a:r>
            <a:endParaRPr lang="ko-KR" altLang="ko-KR" sz="1600" kern="100" dirty="0"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altLang="ko-KR" sz="1600" kern="100" dirty="0">
                <a:latin typeface="+mn-ea"/>
                <a:cs typeface="Times New Roman" panose="02020603050405020304" pitchFamily="18" charset="0"/>
              </a:rPr>
              <a:t>   propagation delay = 1.2 ns</a:t>
            </a:r>
            <a:endParaRPr lang="ko-KR" altLang="ko-KR" sz="1600" kern="100" dirty="0"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altLang="ko-KR" sz="1600" kern="100" dirty="0">
                <a:latin typeface="+mn-ea"/>
                <a:cs typeface="Times New Roman" panose="02020603050405020304" pitchFamily="18" charset="0"/>
              </a:rPr>
              <a:t>   Adjustable width = 20 ns ~ 60 ns</a:t>
            </a:r>
            <a:endParaRPr lang="ko-KR" altLang="ko-KR" sz="1600" kern="100" dirty="0"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altLang="ko-KR" sz="1600" kern="100" dirty="0">
                <a:latin typeface="+mn-ea"/>
                <a:cs typeface="Times New Roman" panose="02020603050405020304" pitchFamily="18" charset="0"/>
              </a:rPr>
              <a:t>   part = DS90LV047 (Texas Instruments)</a:t>
            </a:r>
            <a:endParaRPr lang="ko-KR" altLang="ko-KR" sz="1600" kern="100" dirty="0"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altLang="ko-KR" sz="1600" kern="100" dirty="0">
                <a:latin typeface="+mn-ea"/>
                <a:cs typeface="Times New Roman" panose="02020603050405020304" pitchFamily="18" charset="0"/>
              </a:rPr>
              <a:t> </a:t>
            </a:r>
            <a:endParaRPr lang="ko-KR" altLang="ko-KR" sz="1600" kern="100" dirty="0"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altLang="ko-KR" sz="1600" kern="100" dirty="0">
                <a:latin typeface="+mn-ea"/>
                <a:cs typeface="Times New Roman" panose="02020603050405020304" pitchFamily="18" charset="0"/>
              </a:rPr>
              <a:t>5. Digital to Analog Converter(DAC)</a:t>
            </a:r>
            <a:endParaRPr lang="ko-KR" altLang="ko-KR" sz="1600" kern="100" dirty="0"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altLang="ko-KR" sz="1600" kern="100" dirty="0">
                <a:latin typeface="+mn-ea"/>
                <a:cs typeface="Times New Roman" panose="02020603050405020304" pitchFamily="18" charset="0"/>
              </a:rPr>
              <a:t>   function = generates threshold voltage to comparator</a:t>
            </a:r>
            <a:endParaRPr lang="ko-KR" altLang="ko-KR" sz="1600" kern="100" dirty="0"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altLang="ko-KR" sz="1600" kern="100" dirty="0">
                <a:latin typeface="+mn-ea"/>
                <a:cs typeface="Times New Roman" panose="02020603050405020304" pitchFamily="18" charset="0"/>
              </a:rPr>
              <a:t>   threshold voltage = 0 ~ 2,000 mV (0 ~ 10 mV input voltage equivalent)</a:t>
            </a:r>
            <a:endParaRPr lang="ko-KR" altLang="ko-KR" sz="1600" kern="100" dirty="0"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altLang="ko-KR" sz="1600" kern="100" dirty="0">
                <a:latin typeface="+mn-ea"/>
                <a:cs typeface="Times New Roman" panose="02020603050405020304" pitchFamily="18" charset="0"/>
              </a:rPr>
              <a:t>   resolution = 12 bit (precision = 2.5 us input voltage equivalent)</a:t>
            </a:r>
            <a:endParaRPr lang="ko-KR" altLang="ko-KR" sz="1600" kern="100" dirty="0"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altLang="ko-KR" sz="1600" kern="100" dirty="0">
                <a:latin typeface="+mn-ea"/>
                <a:cs typeface="Times New Roman" panose="02020603050405020304" pitchFamily="18" charset="0"/>
              </a:rPr>
              <a:t>   part = TLV5630 (Texas Instruments)</a:t>
            </a:r>
            <a:endParaRPr lang="ko-KR" altLang="ko-KR" sz="1600" kern="100" dirty="0"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altLang="ko-KR" sz="1600" kern="100" dirty="0">
                <a:latin typeface="+mn-ea"/>
                <a:cs typeface="Times New Roman" panose="02020603050405020304" pitchFamily="18" charset="0"/>
              </a:rPr>
              <a:t> </a:t>
            </a:r>
            <a:endParaRPr lang="ko-KR" altLang="ko-KR" sz="1600" kern="100" dirty="0"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altLang="ko-KR" sz="1600" kern="100" dirty="0">
                <a:latin typeface="+mn-ea"/>
                <a:cs typeface="Times New Roman" panose="02020603050405020304" pitchFamily="18" charset="0"/>
              </a:rPr>
              <a:t>6. Micro Controller Unit(MCU)</a:t>
            </a:r>
            <a:endParaRPr lang="ko-KR" altLang="ko-KR" sz="1600" kern="100" dirty="0"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altLang="ko-KR" sz="1600" kern="100" dirty="0">
                <a:latin typeface="+mn-ea"/>
                <a:cs typeface="Times New Roman" panose="02020603050405020304" pitchFamily="18" charset="0"/>
              </a:rPr>
              <a:t>   function = controls DAC via TCP/IP protocol</a:t>
            </a:r>
            <a:endParaRPr lang="ko-KR" altLang="ko-KR" sz="1600" kern="100" dirty="0">
              <a:latin typeface="+mn-ea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altLang="ko-KR" sz="1600" kern="100" dirty="0">
                <a:latin typeface="+mn-ea"/>
                <a:cs typeface="Times New Roman" panose="02020603050405020304" pitchFamily="18" charset="0"/>
              </a:rPr>
              <a:t>   part = ATMEGA64 (Atmel) + TCP/IP interface</a:t>
            </a:r>
            <a:endParaRPr lang="ko-KR" altLang="ko-KR" sz="1600" kern="100" dirty="0"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3304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0" y="-16476"/>
            <a:ext cx="11882618" cy="6156394"/>
            <a:chOff x="-1949921" y="15990580"/>
            <a:chExt cx="22221016" cy="12071616"/>
          </a:xfrm>
        </p:grpSpPr>
        <p:sp>
          <p:nvSpPr>
            <p:cNvPr id="2" name="직사각형 1"/>
            <p:cNvSpPr/>
            <p:nvPr/>
          </p:nvSpPr>
          <p:spPr>
            <a:xfrm>
              <a:off x="-1949921" y="15990580"/>
              <a:ext cx="16753864" cy="11225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lang="en-US" altLang="ko-KR" sz="4000" dirty="0" smtClean="0">
                  <a:latin typeface="AppleMyungjo" charset="-127"/>
                  <a:ea typeface="AppleMyungjo" charset="-127"/>
                  <a:cs typeface="AppleMyungjo" charset="-127"/>
                </a:rPr>
                <a:t> A Hidden Sector (HS) of BSM particles </a:t>
              </a:r>
              <a:endParaRPr lang="ko-KR" altLang="en-US" sz="4000" dirty="0">
                <a:latin typeface="AppleMyungjo" charset="-127"/>
                <a:ea typeface="AppleMyungjo" charset="-127"/>
                <a:cs typeface="AppleMyungjo" charset="-127"/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-660066" y="26705842"/>
              <a:ext cx="15750147" cy="13563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Collaboration of </a:t>
              </a:r>
              <a:r>
                <a:rPr lang="en-US" altLang="ko-KR" sz="2000" b="1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~ 250 </a:t>
              </a:r>
              <a:r>
                <a:rPr lang="en-US" altLang="ko-K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members from </a:t>
              </a:r>
              <a:r>
                <a:rPr lang="en-US" altLang="ko-KR" sz="2000" b="1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52 institutes</a:t>
              </a:r>
              <a:r>
                <a:rPr lang="en-US" altLang="ko-K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17 countries</a:t>
              </a:r>
            </a:p>
            <a:p>
              <a:r>
                <a:rPr lang="en-US" altLang="ko-KR" sz="2000" b="1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Technical Proposal: </a:t>
              </a:r>
              <a:r>
                <a:rPr lang="en-US" altLang="ko-KR" sz="2000" b="1" i="1" dirty="0" smtClean="0">
                  <a:solidFill>
                    <a:srgbClr val="0081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arXiv:1504.04956 </a:t>
              </a:r>
              <a:r>
                <a:rPr lang="en-US" altLang="ko-KR" sz="2000" b="1" dirty="0">
                  <a:solidFill>
                    <a:srgbClr val="0081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(2015)</a:t>
              </a:r>
              <a:endParaRPr lang="ko-KR" alt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23818" y="18016122"/>
              <a:ext cx="13952069" cy="7531465"/>
            </a:xfrm>
            <a:prstGeom prst="rect">
              <a:avLst/>
            </a:prstGeom>
          </p:spPr>
        </p:pic>
        <p:sp>
          <p:nvSpPr>
            <p:cNvPr id="9" name="직사각형 8"/>
            <p:cNvSpPr/>
            <p:nvPr/>
          </p:nvSpPr>
          <p:spPr>
            <a:xfrm>
              <a:off x="-660066" y="22567218"/>
              <a:ext cx="17816756" cy="3967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altLang="ko-KR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The current Standard Model fails in explanation of</a:t>
              </a:r>
            </a:p>
            <a:p>
              <a:pPr marL="612000" indent="-360000">
                <a:spcAft>
                  <a:spcPts val="300"/>
                </a:spcAft>
                <a:buFont typeface="Wingdings" panose="05000000000000000000" pitchFamily="2" charset="2"/>
                <a:buChar char="ü"/>
              </a:pPr>
              <a:r>
                <a:rPr lang="en-US" altLang="ko-KR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Dark Matter </a:t>
              </a:r>
            </a:p>
            <a:p>
              <a:pPr marL="612000" indent="-360000">
                <a:spcAft>
                  <a:spcPts val="300"/>
                </a:spcAft>
                <a:buFont typeface="Wingdings" panose="05000000000000000000" pitchFamily="2" charset="2"/>
                <a:buChar char="ü"/>
              </a:pPr>
              <a:r>
                <a:rPr lang="en-US" altLang="ko-KR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Neutrino </a:t>
              </a:r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r>
                <a:rPr lang="en-US" altLang="ko-KR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scillation </a:t>
              </a:r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and masses </a:t>
              </a:r>
            </a:p>
            <a:p>
              <a:pPr marL="612000" indent="-360000"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en-US" altLang="ko-KR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Matter/antimatter </a:t>
              </a:r>
              <a:r>
                <a:rPr lang="en-US" altLang="ko-KR" dirty="0">
                  <a:latin typeface="Calibri" panose="020F0502020204030204" pitchFamily="34" charset="0"/>
                  <a:cs typeface="Calibri" panose="020F0502020204030204" pitchFamily="34" charset="0"/>
                </a:rPr>
                <a:t>asymmetry in the Universe  </a:t>
              </a:r>
              <a:endPara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ko-KR" altLang="en-US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 </a:t>
              </a:r>
              <a:r>
                <a:rPr lang="ko-KR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Hidden Sector (HS) of </a:t>
              </a:r>
              <a:r>
                <a:rPr lang="ko-KR" altLang="en-US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weakly interacting </a:t>
              </a:r>
              <a:r>
                <a:rPr lang="ko-KR" alt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BSM </a:t>
              </a:r>
              <a:r>
                <a:rPr lang="ko-KR" altLang="en-US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particles </a:t>
              </a:r>
              <a:r>
                <a:rPr lang="en-US" altLang="ko-KR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is for the explanation</a:t>
              </a:r>
              <a:endParaRPr lang="en-US" altLang="ko-KR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en-US" altLang="ko-KR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Long-lived</a:t>
              </a:r>
              <a:r>
                <a:rPr lang="ko-KR" altLang="en-US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ko-KR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w</a:t>
              </a:r>
              <a:r>
                <a:rPr lang="en-US" altLang="ko-KR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eakly interacting particles </a:t>
              </a:r>
              <a:r>
                <a:rPr lang="ko-KR" altLang="en-US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→</a:t>
              </a:r>
              <a:r>
                <a:rPr lang="ko-KR" altLang="en-US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ko-KR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altLang="ko-KR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equires high intensity beams </a:t>
              </a:r>
              <a:endParaRPr lang="ko-K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-1371365" y="16369735"/>
              <a:ext cx="21642460" cy="1468706"/>
            </a:xfrm>
            <a:prstGeom prst="rect">
              <a:avLst/>
            </a:prstGeom>
            <a:solidFill>
              <a:srgbClr val="6FAF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sz="3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Motivation of </a:t>
              </a:r>
              <a:r>
                <a:rPr kumimoji="1" lang="en-US" altLang="ko-KR" sz="3200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SHiP</a:t>
              </a:r>
              <a:endParaRPr kumimoji="1" lang="ko-KR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슬라이드 번호 개체 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35</a:t>
            </a:fld>
            <a:endParaRPr lang="ko-KR" altLang="en-US"/>
          </a:p>
        </p:txBody>
      </p:sp>
      <p:sp>
        <p:nvSpPr>
          <p:cNvPr id="13" name="날짜 개체 틀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B234-AC71-49C5-A452-AC5ADA52C794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362465" y="1120029"/>
            <a:ext cx="367613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2000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SHiP</a:t>
            </a:r>
            <a:r>
              <a:rPr lang="en-US" altLang="ko-KR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ko-KR" sz="2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400-GeV </a:t>
            </a:r>
            <a:r>
              <a:rPr lang="en-US" altLang="ko-KR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proton-beam dump experiment </a:t>
            </a:r>
            <a:r>
              <a:rPr lang="en-US" altLang="ko-KR" sz="2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@SPS CERN starting 2026</a:t>
            </a:r>
          </a:p>
          <a:p>
            <a:pPr>
              <a:spcAft>
                <a:spcPts val="600"/>
              </a:spcAft>
            </a:pPr>
            <a:endParaRPr lang="en-US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of SPS protons → Nearly no interference to Phase-2 LHC runs</a:t>
            </a:r>
            <a:endParaRPr lang="en-US" altLang="ko-KR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45276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3581400" y="2324100"/>
            <a:ext cx="8291601" cy="4032250"/>
            <a:chOff x="18864584" y="16411030"/>
            <a:chExt cx="13825537" cy="8105030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8864584" y="16435783"/>
              <a:ext cx="6624738" cy="3928937"/>
            </a:xfrm>
            <a:prstGeom prst="rect">
              <a:avLst/>
            </a:prstGeom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77354" y="16411030"/>
              <a:ext cx="6912767" cy="3907971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4584" y="20629685"/>
              <a:ext cx="6624737" cy="3886375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736894" y="20603706"/>
              <a:ext cx="6953227" cy="3902499"/>
            </a:xfrm>
            <a:prstGeom prst="rect">
              <a:avLst/>
            </a:prstGeom>
          </p:spPr>
        </p:pic>
        <p:sp>
          <p:nvSpPr>
            <p:cNvPr id="7" name="직사각형 6"/>
            <p:cNvSpPr/>
            <p:nvPr/>
          </p:nvSpPr>
          <p:spPr>
            <a:xfrm>
              <a:off x="20762479" y="20671802"/>
              <a:ext cx="1866385" cy="5863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b="1" dirty="0" smtClean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Strip panel</a:t>
              </a:r>
              <a:endParaRPr lang="ko-KR" altLang="en-US" sz="2000" b="1" dirty="0">
                <a:solidFill>
                  <a:srgbClr val="FFFF66"/>
                </a:solidFill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26142449" y="20636255"/>
              <a:ext cx="4303589" cy="5863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b="1" dirty="0" smtClean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Gas gaps delivered to CERN</a:t>
              </a:r>
              <a:endParaRPr lang="ko-KR" altLang="en-US" sz="2000" b="1" dirty="0">
                <a:solidFill>
                  <a:srgbClr val="FFFF66"/>
                </a:solidFill>
              </a:endParaRPr>
            </a:p>
          </p:txBody>
        </p:sp>
      </p:grp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36</a:t>
            </a:fld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523669" y="2696042"/>
            <a:ext cx="28849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Gas gaps and strip panels manufactured at Korea University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243571" y="223778"/>
            <a:ext cx="11741165" cy="733882"/>
          </a:xfrm>
          <a:prstGeom prst="rect">
            <a:avLst/>
          </a:prstGeom>
          <a:solidFill>
            <a:srgbClr val="6FA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Construction of Trigger RPCs for the 2018 Dump Experiment @</a:t>
            </a:r>
            <a:r>
              <a:rPr kumimoji="1" lang="ko-KR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kumimoji="1" lang="en-US" altLang="ko-K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CERN SPS</a:t>
            </a:r>
            <a:endParaRPr kumimoji="1" lang="ko-KR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5C3D-B646-4868-A5E3-35425BE69A05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523669" y="1062448"/>
            <a:ext cx="10421391" cy="1025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ko-KR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 RPC modules prepared for </a:t>
            </a:r>
            <a:r>
              <a:rPr lang="en-US" altLang="ko-KR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ko-KR" altLang="en-US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beam-dump measurement at SPS/CERN in July 2018</a:t>
            </a:r>
            <a:endParaRPr lang="en-US" altLang="ko-KR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118 horizontal and 184 vertical strips (pitch = 10.625 mm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) per RPC </a:t>
            </a:r>
            <a:endParaRPr lang="en-US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Detector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size = 2100 mm x 1350 mm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/ Active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area = 1900 mm x 1200 mm 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9153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37</a:t>
            </a:fld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313177" y="459118"/>
            <a:ext cx="39679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Charm</a:t>
            </a:r>
            <a:r>
              <a:rPr kumimoji="1" lang="ko-KR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 </a:t>
            </a:r>
            <a:r>
              <a:rPr kumimoji="1" lang="en-US" altLang="ko-K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measurement </a:t>
            </a:r>
          </a:p>
          <a:p>
            <a:r>
              <a:rPr kumimoji="1" lang="en-US" altLang="ko-K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Sample data</a:t>
            </a:r>
            <a:endParaRPr lang="ko-KR" alt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586069" y="394359"/>
            <a:ext cx="71334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2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Presented in </a:t>
            </a:r>
            <a:r>
              <a:rPr kumimoji="1" lang="en-US" altLang="ko-KR" sz="2400" b="1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ShiP</a:t>
            </a:r>
            <a:r>
              <a:rPr kumimoji="1" lang="en-US" altLang="ko-KR" sz="2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-Charm meeting on 2</a:t>
            </a:r>
            <a:r>
              <a:rPr kumimoji="1" lang="en-US" altLang="ko-KR" sz="2400" b="1" baseline="30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nd</a:t>
            </a:r>
            <a:r>
              <a:rPr kumimoji="1" lang="en-US" altLang="ko-KR" sz="2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ppleMyungjo" charset="-127"/>
                <a:cs typeface="Calibri" panose="020F0502020204030204" pitchFamily="34" charset="0"/>
              </a:rPr>
              <a:t> October 2018</a:t>
            </a:r>
            <a:endParaRPr lang="ko-KR" altLang="en-US" sz="2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5193581" y="826402"/>
            <a:ext cx="5090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ko-KR" altLang="en-US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Pastore, INFN </a:t>
            </a:r>
            <a:r>
              <a:rPr lang="ko-KR" altLang="en-US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Bari and University of Bari 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20CF3-431B-47D4-81C8-721C7F7BE447}" type="datetime1">
              <a:rPr lang="ko-KR" altLang="en-US" smtClean="0"/>
              <a:t>2020-06-29</a:t>
            </a:fld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575" y="1244262"/>
            <a:ext cx="7398240" cy="511208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6702536" y="4800004"/>
            <a:ext cx="4204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 measurements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42" y="1682530"/>
            <a:ext cx="4353214" cy="3243460"/>
          </a:xfrm>
          <a:prstGeom prst="rect">
            <a:avLst/>
          </a:prstGeom>
        </p:spPr>
      </p:pic>
      <p:sp>
        <p:nvSpPr>
          <p:cNvPr id="16" name="오른쪽 화살표 15"/>
          <p:cNvSpPr/>
          <p:nvPr/>
        </p:nvSpPr>
        <p:spPr>
          <a:xfrm>
            <a:off x="4063676" y="4040278"/>
            <a:ext cx="525439" cy="7597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871" y="5000059"/>
            <a:ext cx="2568529" cy="939706"/>
          </a:xfrm>
          <a:prstGeom prst="rect">
            <a:avLst/>
          </a:prstGeom>
        </p:spPr>
      </p:pic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5048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13321" y="440082"/>
            <a:ext cx="11609896" cy="5689875"/>
            <a:chOff x="17919194" y="25252362"/>
            <a:chExt cx="16092025" cy="7225719"/>
          </a:xfrm>
        </p:grpSpPr>
        <p:sp>
          <p:nvSpPr>
            <p:cNvPr id="3" name="직사각형 2"/>
            <p:cNvSpPr/>
            <p:nvPr/>
          </p:nvSpPr>
          <p:spPr>
            <a:xfrm>
              <a:off x="18165802" y="25252362"/>
              <a:ext cx="14668335" cy="912506"/>
            </a:xfrm>
            <a:prstGeom prst="rect">
              <a:avLst/>
            </a:prstGeom>
            <a:solidFill>
              <a:srgbClr val="6FAF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ko-KR" sz="2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Construction &amp; </a:t>
              </a:r>
              <a:r>
                <a:rPr kumimoji="1" lang="en-US" altLang="ko-KR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</a:t>
              </a:r>
              <a:r>
                <a:rPr kumimoji="1" lang="en-US" altLang="ko-KR" sz="2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est of the 1</a:t>
              </a:r>
              <a:r>
                <a:rPr kumimoji="1" lang="en-US" altLang="ko-KR" sz="2800" b="1" baseline="30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</a:t>
              </a:r>
              <a:r>
                <a:rPr kumimoji="1" lang="en-US" altLang="ko-KR" sz="2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Prototype RPC modul</a:t>
              </a:r>
              <a:r>
                <a:rPr kumimoji="1" lang="en-US" altLang="ko-KR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  <a:endParaRPr kumimoji="1" lang="ko-KR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8021959" y="28383661"/>
              <a:ext cx="5410208" cy="4057655"/>
            </a:xfrm>
            <a:prstGeom prst="rect">
              <a:avLst/>
            </a:prstGeom>
          </p:spPr>
        </p:pic>
        <p:sp>
          <p:nvSpPr>
            <p:cNvPr id="7" name="직사각형 6"/>
            <p:cNvSpPr/>
            <p:nvPr/>
          </p:nvSpPr>
          <p:spPr>
            <a:xfrm>
              <a:off x="17919194" y="26414696"/>
              <a:ext cx="15414321" cy="17979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altLang="ko-KR" b="1" dirty="0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First prototype manufactured and tested with cosmic muons at Korea University for a technical assurance</a:t>
              </a:r>
            </a:p>
            <a:p>
              <a:pPr marL="571500" indent="-36000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en-US" altLang="ko-KR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112 horizontal (</a:t>
              </a:r>
              <a:r>
                <a:rPr lang="en-US" altLang="ko-KR" sz="16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altLang="ko-KR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) </a:t>
              </a:r>
              <a:r>
                <a:rPr lang="en-US" altLang="ko-K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and </a:t>
              </a:r>
              <a:r>
                <a:rPr lang="en-US" altLang="ko-KR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80 </a:t>
              </a:r>
              <a:r>
                <a:rPr lang="en-US" altLang="ko-K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vertical </a:t>
              </a:r>
              <a:r>
                <a:rPr lang="en-US" altLang="ko-KR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altLang="ko-KR" sz="16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y</a:t>
              </a:r>
              <a:r>
                <a:rPr lang="en-US" altLang="ko-KR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) strips </a:t>
              </a:r>
              <a:r>
                <a:rPr lang="en-US" altLang="ko-K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(pitch = 10.625 mm) </a:t>
              </a:r>
              <a:r>
                <a:rPr lang="en-US" altLang="ko-KR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altLang="ko-KR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indent="-36000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en-US" altLang="ko-K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Detector size = </a:t>
              </a:r>
              <a:r>
                <a:rPr lang="en-US" altLang="ko-KR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1300 </a:t>
              </a:r>
              <a:r>
                <a:rPr lang="en-US" altLang="ko-K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mm x </a:t>
              </a:r>
              <a:r>
                <a:rPr lang="en-US" altLang="ko-KR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1000 mm / Active </a:t>
              </a:r>
              <a:r>
                <a:rPr lang="en-US" altLang="ko-K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area = </a:t>
              </a:r>
              <a:r>
                <a:rPr lang="en-US" altLang="ko-KR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1200 </a:t>
              </a:r>
              <a:r>
                <a:rPr lang="en-US" altLang="ko-K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mm x 8</a:t>
              </a:r>
              <a:r>
                <a:rPr lang="en-US" altLang="ko-KR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00 mm</a:t>
              </a:r>
            </a:p>
            <a:p>
              <a:pPr marL="571500" indent="-360000">
                <a:spcAft>
                  <a:spcPts val="600"/>
                </a:spcAft>
                <a:buFont typeface="Wingdings" panose="05000000000000000000" pitchFamily="2" charset="2"/>
                <a:buChar char="Ø"/>
              </a:pPr>
              <a:r>
                <a:rPr lang="en-US" altLang="ko-K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Gas </a:t>
              </a:r>
              <a:r>
                <a:rPr lang="en-US" altLang="ko-KR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mixture</a:t>
              </a:r>
              <a:r>
                <a:rPr lang="en-US" altLang="ko-K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=</a:t>
              </a:r>
              <a:r>
                <a:rPr lang="en-US" altLang="ko-KR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95.2% C</a:t>
              </a:r>
              <a:r>
                <a:rPr lang="en-US" altLang="ko-KR" sz="1600" baseline="-25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ko-KR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en-US" altLang="ko-KR" sz="1600" baseline="-25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ko-KR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</a:t>
              </a:r>
              <a:r>
                <a:rPr lang="en-US" altLang="ko-KR" sz="1600" baseline="-25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altLang="ko-KR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+ 4.5% </a:t>
              </a:r>
              <a:r>
                <a:rPr lang="en-US" altLang="ko-KR" sz="1600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i</a:t>
              </a:r>
              <a:r>
                <a:rPr lang="en-US" altLang="ko-KR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altLang="ko-KR" sz="1600" baseline="-25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altLang="ko-KR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r>
                <a:rPr lang="en-US" altLang="ko-KR" sz="1600" baseline="-25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en-US" altLang="ko-KR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+ 0.3% SF</a:t>
              </a:r>
              <a:r>
                <a:rPr lang="en-US" altLang="ko-KR" sz="1600" baseline="-25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r>
                <a:rPr lang="en-US" altLang="ko-KR" sz="16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ko-KR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009602" y="28492529"/>
              <a:ext cx="5314071" cy="3985552"/>
            </a:xfrm>
            <a:prstGeom prst="rect">
              <a:avLst/>
            </a:prstGeom>
          </p:spPr>
        </p:pic>
        <p:sp>
          <p:nvSpPr>
            <p:cNvPr id="9" name="직사각형 8"/>
            <p:cNvSpPr/>
            <p:nvPr/>
          </p:nvSpPr>
          <p:spPr>
            <a:xfrm>
              <a:off x="19540219" y="28704716"/>
              <a:ext cx="2784399" cy="7476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b="1" dirty="0" smtClean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Prototype RPC </a:t>
              </a:r>
              <a:endParaRPr lang="ko-KR" altLang="en-US" sz="2000" b="1" dirty="0">
                <a:solidFill>
                  <a:srgbClr val="FFFF66"/>
                </a:solidFill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28225625" y="28704718"/>
              <a:ext cx="5097231" cy="747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0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Front-end electronics</a:t>
              </a: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23566209" y="28692732"/>
              <a:ext cx="4335381" cy="34395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altLang="ko-KR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Digitization thresholds at Front-end-electronics in a current sensitive mode</a:t>
              </a:r>
              <a:endParaRPr lang="en-US" altLang="ko-KR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ko-KR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1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altLang="ko-KR" sz="1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0.33/0.8 mV for </a:t>
              </a:r>
              <a:r>
                <a:rPr lang="en-US" altLang="ko-KR" sz="16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ko-KR" sz="1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  <a:p>
              <a:pPr>
                <a:spcAft>
                  <a:spcPts val="600"/>
                </a:spcAft>
              </a:pPr>
              <a:r>
                <a:rPr lang="en-US" altLang="ko-KR" sz="1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(anode strip, negative)</a:t>
              </a:r>
            </a:p>
            <a:p>
              <a:r>
                <a:rPr lang="en-US" altLang="ko-KR" sz="1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1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altLang="ko-KR" sz="1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0.40/1.0 mV for </a:t>
              </a:r>
              <a:r>
                <a:rPr lang="en-US" altLang="ko-KR" sz="16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altLang="ko-KR" sz="1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altLang="ko-KR" sz="1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(cathode strips, positive)</a:t>
              </a:r>
            </a:p>
            <a:p>
              <a:endParaRPr lang="en-US" altLang="ko-K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ko-KR" sz="16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altLang="ko-KR" sz="1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0.4 mV ↔ 60 </a:t>
              </a:r>
              <a:r>
                <a:rPr lang="en-US" altLang="ko-KR" sz="16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fC</a:t>
              </a:r>
              <a:endParaRPr lang="en-US" altLang="ko-K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ko-KR" sz="16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altLang="ko-KR" sz="1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1.0 mV  </a:t>
              </a:r>
              <a:r>
                <a:rPr lang="en-US" altLang="ko-KR" sz="1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↔ </a:t>
              </a:r>
              <a:r>
                <a:rPr lang="en-US" altLang="ko-KR" sz="1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150 </a:t>
              </a:r>
              <a:r>
                <a:rPr lang="en-US" altLang="ko-KR" sz="16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fC</a:t>
              </a:r>
              <a:endParaRPr lang="en-US" altLang="ko-KR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오른쪽 화살표 11"/>
            <p:cNvSpPr/>
            <p:nvPr/>
          </p:nvSpPr>
          <p:spPr>
            <a:xfrm>
              <a:off x="27024897" y="30267824"/>
              <a:ext cx="656651" cy="92342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28381972" y="31636141"/>
              <a:ext cx="3205765" cy="7476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 cathode strips</a:t>
              </a: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31105284" y="30420716"/>
              <a:ext cx="2905935" cy="747607"/>
            </a:xfrm>
            <a:prstGeom prst="rect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r>
                <a:rPr lang="en-US" altLang="ko-KR" sz="20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 a</a:t>
              </a:r>
              <a:r>
                <a:rPr lang="en-US" altLang="ko-KR" sz="2000" b="1" dirty="0" smtClean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node strips</a:t>
              </a:r>
              <a:endParaRPr lang="en-US" altLang="ko-KR" sz="20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슬라이드 번호 개체 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38</a:t>
            </a:fld>
            <a:endParaRPr lang="ko-KR" altLang="en-US"/>
          </a:p>
        </p:txBody>
      </p:sp>
      <p:sp>
        <p:nvSpPr>
          <p:cNvPr id="18" name="날짜 개체 틀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AA65-2FF3-4A63-9304-0D5ADB0D9787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66447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3C694-3533-4E80-BF40-52A56F079B72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39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7" y="621338"/>
            <a:ext cx="5893055" cy="54721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029" y="621338"/>
            <a:ext cx="5893055" cy="5472122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838200" y="282784"/>
            <a:ext cx="22235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Hit positions on </a:t>
            </a:r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x strips </a:t>
            </a:r>
            <a:endParaRPr lang="ko-KR" altLang="en-US" sz="1600" dirty="0"/>
          </a:p>
        </p:txBody>
      </p:sp>
      <p:sp>
        <p:nvSpPr>
          <p:cNvPr id="8" name="직사각형 7"/>
          <p:cNvSpPr/>
          <p:nvPr/>
        </p:nvSpPr>
        <p:spPr>
          <a:xfrm>
            <a:off x="3650930" y="282784"/>
            <a:ext cx="22267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Hit positions on y </a:t>
            </a:r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strips </a:t>
            </a:r>
            <a:endParaRPr lang="ko-KR" altLang="en-US" sz="1600" dirty="0"/>
          </a:p>
        </p:txBody>
      </p:sp>
      <p:sp>
        <p:nvSpPr>
          <p:cNvPr id="9" name="직사각형 8"/>
          <p:cNvSpPr/>
          <p:nvPr/>
        </p:nvSpPr>
        <p:spPr>
          <a:xfrm>
            <a:off x="6839465" y="306477"/>
            <a:ext cx="22235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Hit positions on </a:t>
            </a:r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x strips </a:t>
            </a:r>
            <a:endParaRPr lang="ko-KR" altLang="en-US" sz="1600" dirty="0"/>
          </a:p>
        </p:txBody>
      </p:sp>
      <p:sp>
        <p:nvSpPr>
          <p:cNvPr id="10" name="직사각형 9"/>
          <p:cNvSpPr/>
          <p:nvPr/>
        </p:nvSpPr>
        <p:spPr>
          <a:xfrm>
            <a:off x="9607378" y="320616"/>
            <a:ext cx="22267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Hit positions on y </a:t>
            </a:r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strips </a:t>
            </a:r>
            <a:endParaRPr lang="ko-KR" altLang="en-US" sz="1600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346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9C91-28A2-4EC0-8BC8-6FDC426C04AA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400185" y="321142"/>
            <a:ext cx="7644858" cy="3962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en-US" altLang="ko-KR" sz="2000" b="1" u="sng" kern="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SHiP</a:t>
            </a:r>
            <a:r>
              <a:rPr lang="ko-KR" altLang="en-US" sz="2000" b="1" u="sng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 </a:t>
            </a:r>
            <a:r>
              <a:rPr lang="en-US" altLang="ko-KR" sz="2000" b="1" u="sng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experiment to address beyond Standard Model Physics  </a:t>
            </a:r>
          </a:p>
          <a:p>
            <a:endParaRPr lang="en-US" altLang="ko-K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altLang="ko-K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search for 'hidden </a:t>
            </a:r>
            <a:r>
              <a:rPr lang="en-US" altLang="ko-KR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particles’ </a:t>
            </a:r>
            <a:r>
              <a:rPr lang="en-US" altLang="ko-K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theoretically ‘hidden sectors’ </a:t>
            </a:r>
          </a:p>
          <a:p>
            <a:pPr>
              <a:spcAft>
                <a:spcPts val="300"/>
              </a:spcAft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Searching for new particles in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a mass range from sub-GeV to </a:t>
            </a:r>
            <a:r>
              <a:rPr lang="en-US" altLang="ko-KR" i="1" dirty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(10)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GeV </a:t>
            </a:r>
          </a:p>
          <a:p>
            <a:pPr marL="39600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Dark photons (vector portal)</a:t>
            </a:r>
          </a:p>
          <a:p>
            <a:pPr marL="39600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HNLs (neutrino portal) </a:t>
            </a:r>
          </a:p>
          <a:p>
            <a:pPr marL="39600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Scalar portal: hidden</a:t>
            </a:r>
            <a:r>
              <a:rPr lang="ko-KR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sector interacting with a known sector of SM Higgs fields   </a:t>
            </a:r>
          </a:p>
          <a:p>
            <a:pPr marL="39600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Light SUSY particles decaying into a light </a:t>
            </a:r>
            <a:r>
              <a:rPr lang="en-US" altLang="ko-K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neutralino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χ</a:t>
            </a:r>
            <a:r>
              <a:rPr lang="en-US" altLang="ko-KR" sz="16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~0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altLang="ko-KR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altLang="ko-KR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  <a:p>
            <a:pPr marL="39600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altLang="ko-K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Axion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like Particle </a:t>
            </a:r>
            <a:endParaRPr lang="en-US" altLang="ko-K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Tau neutrino physics measuring tau-neutrino cross section </a:t>
            </a:r>
          </a:p>
          <a:p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→ Structure functions </a:t>
            </a:r>
            <a:r>
              <a:rPr lang="en-US" altLang="ko-K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ko-KR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altLang="ko-K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ko-KR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  <a:p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RPC system will differentiate tau and anti-tau reactions need a position resolution of better than 4 mm. 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833" y="3464653"/>
            <a:ext cx="4714758" cy="275159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399732" y="4353819"/>
            <a:ext cx="682053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dirty="0" err="1">
                <a:latin typeface="Calibri" panose="020F0502020204030204" pitchFamily="34" charset="0"/>
                <a:cs typeface="Calibri" panose="020F0502020204030204" pitchFamily="34" charset="0"/>
              </a:rPr>
              <a:t>SHiP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: Dump experiment for 5 years using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2×10</a:t>
            </a:r>
            <a:r>
              <a:rPr lang="en-US" altLang="ko-KR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protons of 400 GeV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Called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an intensive frontier experiments </a:t>
            </a:r>
            <a:endParaRPr lang="en-US" altLang="ko-K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Collider</a:t>
            </a:r>
            <a:r>
              <a:rPr lang="ko-KR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experiments -&gt; energy frontier experiments </a:t>
            </a:r>
            <a:endParaRPr lang="en-US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Unfortunately, European strategy meeting (ESPPU) prefers </a:t>
            </a:r>
            <a:r>
              <a:rPr lang="en-US" altLang="ko-KR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baseline="30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altLang="ko-KR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ko-KR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ko-KR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Higgs factory and ILC support in future. 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32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1D7F7-5811-4651-A2FC-0648A88EF88C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40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113069"/>
            <a:ext cx="5600700" cy="509778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253" y="1184690"/>
            <a:ext cx="5486400" cy="4937760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1314855" y="541781"/>
            <a:ext cx="5749394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1600" b="1" dirty="0" err="1" smtClean="0">
                <a:latin typeface="+mj-lt"/>
                <a:cs typeface="Calibri" panose="020F0502020204030204" pitchFamily="34" charset="0"/>
              </a:rPr>
              <a:t>Th</a:t>
            </a:r>
            <a:r>
              <a:rPr lang="en-US" altLang="ko-KR" sz="1600" b="1" dirty="0" smtClean="0">
                <a:latin typeface="+mj-lt"/>
                <a:cs typeface="Calibri" panose="020F0502020204030204" pitchFamily="34" charset="0"/>
              </a:rPr>
              <a:t> = 0.5 mV (~ 75 </a:t>
            </a:r>
            <a:r>
              <a:rPr lang="en-US" altLang="ko-KR" sz="1600" b="1" dirty="0" err="1" smtClean="0">
                <a:latin typeface="+mj-lt"/>
                <a:cs typeface="Calibri" panose="020F0502020204030204" pitchFamily="34" charset="0"/>
              </a:rPr>
              <a:t>fC</a:t>
            </a:r>
            <a:r>
              <a:rPr lang="en-US" altLang="ko-KR" sz="1600" b="1" dirty="0" smtClean="0">
                <a:latin typeface="+mj-lt"/>
                <a:cs typeface="Calibri" panose="020F0502020204030204" pitchFamily="34" charset="0"/>
              </a:rPr>
              <a:t>) for x strips                               </a:t>
            </a:r>
          </a:p>
          <a:p>
            <a:pPr>
              <a:spcAft>
                <a:spcPts val="600"/>
              </a:spcAft>
            </a:pPr>
            <a:r>
              <a:rPr lang="en-US" altLang="ko-KR" sz="1600" b="1" dirty="0" smtClean="0">
                <a:latin typeface="+mj-lt"/>
                <a:cs typeface="Calibri" panose="020F0502020204030204" pitchFamily="34" charset="0"/>
              </a:rPr>
              <a:t>    = 0.4 mV (~ 60 </a:t>
            </a:r>
            <a:r>
              <a:rPr lang="en-US" altLang="ko-KR" sz="1600" b="1" dirty="0" err="1" smtClean="0">
                <a:latin typeface="+mj-lt"/>
                <a:cs typeface="Calibri" panose="020F0502020204030204" pitchFamily="34" charset="0"/>
              </a:rPr>
              <a:t>fC</a:t>
            </a:r>
            <a:r>
              <a:rPr lang="en-US" altLang="ko-KR" sz="1600" b="1" dirty="0" smtClean="0">
                <a:latin typeface="+mj-lt"/>
                <a:cs typeface="Calibri" panose="020F0502020204030204" pitchFamily="34" charset="0"/>
              </a:rPr>
              <a:t>) for y strips </a:t>
            </a:r>
            <a:endParaRPr lang="ko-KR" altLang="en-US" sz="1600" dirty="0">
              <a:latin typeface="+mj-lt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915556" y="539654"/>
            <a:ext cx="4763098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1600" b="1" dirty="0" err="1" smtClean="0">
                <a:latin typeface="+mj-lt"/>
                <a:cs typeface="Calibri" panose="020F0502020204030204" pitchFamily="34" charset="0"/>
              </a:rPr>
              <a:t>Th</a:t>
            </a:r>
            <a:r>
              <a:rPr lang="en-US" altLang="ko-KR" sz="1600" b="1" dirty="0" smtClean="0">
                <a:latin typeface="+mj-lt"/>
                <a:cs typeface="Calibri" panose="020F0502020204030204" pitchFamily="34" charset="0"/>
              </a:rPr>
              <a:t> = 1.0 mV (~ 150 </a:t>
            </a:r>
            <a:r>
              <a:rPr lang="en-US" altLang="ko-KR" sz="1600" b="1" dirty="0" err="1" smtClean="0">
                <a:latin typeface="+mj-lt"/>
                <a:cs typeface="Calibri" panose="020F0502020204030204" pitchFamily="34" charset="0"/>
              </a:rPr>
              <a:t>fC</a:t>
            </a:r>
            <a:r>
              <a:rPr lang="en-US" altLang="ko-KR" sz="1600" b="1" dirty="0" smtClean="0">
                <a:latin typeface="+mj-lt"/>
                <a:cs typeface="Calibri" panose="020F0502020204030204" pitchFamily="34" charset="0"/>
              </a:rPr>
              <a:t>) for x strips                               </a:t>
            </a:r>
          </a:p>
          <a:p>
            <a:r>
              <a:rPr lang="en-US" altLang="ko-KR" sz="16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altLang="ko-KR" sz="1600" b="1" dirty="0" smtClean="0">
                <a:latin typeface="+mj-lt"/>
                <a:cs typeface="Calibri" panose="020F0502020204030204" pitchFamily="34" charset="0"/>
              </a:rPr>
              <a:t>   = 0.8 mV (~ 120 </a:t>
            </a:r>
            <a:r>
              <a:rPr lang="en-US" altLang="ko-KR" sz="1600" b="1" dirty="0" err="1" smtClean="0">
                <a:latin typeface="+mj-lt"/>
                <a:cs typeface="Calibri" panose="020F0502020204030204" pitchFamily="34" charset="0"/>
              </a:rPr>
              <a:t>fC</a:t>
            </a:r>
            <a:r>
              <a:rPr lang="en-US" altLang="ko-KR" sz="1600" b="1" dirty="0" smtClean="0">
                <a:latin typeface="+mj-lt"/>
                <a:cs typeface="Calibri" panose="020F0502020204030204" pitchFamily="34" charset="0"/>
              </a:rPr>
              <a:t>) for y strips </a:t>
            </a:r>
            <a:endParaRPr lang="ko-KR" alt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592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9C91-28A2-4EC0-8BC8-6FDC426C04AA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286265" y="304422"/>
            <a:ext cx="68435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Heavy neutral leptons </a:t>
            </a:r>
            <a:r>
              <a:rPr lang="en-US" altLang="ko-KR" sz="20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(sterile neutrinos, neutrino </a:t>
            </a:r>
            <a:r>
              <a:rPr lang="en-US" altLang="ko-KR" sz="20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portal)</a:t>
            </a:r>
            <a:r>
              <a:rPr lang="en-US" altLang="ko-K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474" y="858470"/>
            <a:ext cx="3085714" cy="301395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309" y="573034"/>
            <a:ext cx="4074370" cy="204125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90" y="4049507"/>
            <a:ext cx="5390374" cy="203831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406" y="2754176"/>
            <a:ext cx="4714183" cy="346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6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9C91-28A2-4EC0-8BC8-6FDC426C04AA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2020 CENuM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6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직사각형 4"/>
              <p:cNvSpPr/>
              <p:nvPr/>
            </p:nvSpPr>
            <p:spPr>
              <a:xfrm>
                <a:off x="505597" y="254132"/>
                <a:ext cx="11180805" cy="25237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altLang="ko-KR" sz="2000" b="1" u="sng" dirty="0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Dark photon (Vector portal assuming a new U1 symmetry)</a:t>
                </a:r>
                <a:r>
                  <a:rPr lang="en-US" altLang="ko-KR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be produced via </a:t>
                </a: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altLang="ko-K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Mesons (</a:t>
                </a:r>
                <a:r>
                  <a:rPr lang="el-GR" altLang="ko-K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ko-KR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ko-K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ko-K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altLang="ko-K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ko-K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ko-K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produced by 400 GeV proton beam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ko-K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i.e</a:t>
                </a:r>
                <a:r>
                  <a:rPr lang="en-US" altLang="ko-K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., </a:t>
                </a:r>
                <a:r>
                  <a:rPr lang="el-GR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ko-KR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ko-K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 </a:t>
                </a:r>
                <a:r>
                  <a:rPr lang="el-GR" altLang="ko-K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en-US" altLang="ko-K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ko-K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’ via mixing proportional to </a:t>
                </a:r>
                <a:r>
                  <a:rPr lang="el-GR" altLang="ko-K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ε</a:t>
                </a:r>
                <a:r>
                  <a:rPr lang="en-US" altLang="ko-KR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ko-K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l-GR" altLang="ko-K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ε</a:t>
                </a:r>
                <a:r>
                  <a:rPr lang="en-US" altLang="ko-K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mixing between gauge particles of </a:t>
                </a:r>
                <a:r>
                  <a:rPr lang="en-US" altLang="ko-K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altLang="ko-K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 and </a:t>
                </a:r>
                <a:r>
                  <a:rPr lang="en-US" altLang="ko-K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altLang="ko-K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(1)’)</a:t>
                </a:r>
                <a:endParaRPr lang="en-US" altLang="ko-KR" b="0" dirty="0" smtClean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altLang="ko-K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Dark photon </a:t>
                </a: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via </a:t>
                </a:r>
                <a:r>
                  <a:rPr lang="en-US" altLang="ko-K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Bremsstrahung</a:t>
                </a: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processes</a:t>
                </a: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altLang="ko-K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QCD process: </a:t>
                </a:r>
                <a:r>
                  <a:rPr lang="en-US" altLang="ko-K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altLang="ko-K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altLang="ko-K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altLang="ko-KR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altLang="ko-K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→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ko-K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altLang="ko-K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ko-K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ko-KR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ko-K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US" altLang="ko-KR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→ </a:t>
                </a:r>
                <a:r>
                  <a:rPr lang="en-US" altLang="ko-KR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ko-K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altLang="ko-K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altLang="ko-KR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</m:t>
                    </m:r>
                    <m:r>
                      <a:rPr lang="en-US" altLang="ko-K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ko-K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altLang="ko-K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ko-K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 </m:t>
                    </m:r>
                    <m:r>
                      <a:rPr lang="ko-KR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𝜒</m:t>
                    </m:r>
                    <m:r>
                      <a:rPr lang="en-US" altLang="ko-K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ko-KR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~</m:t>
                        </m:r>
                      </m:sup>
                    </m:sSup>
                  </m:oMath>
                </a14:m>
                <a:r>
                  <a:rPr lang="en-US" altLang="ko-K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ko-KR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ko-K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altLang="ko-K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→</m:t>
                    </m:r>
                    <m:sSup>
                      <m:sSupPr>
                        <m:ctrlPr>
                          <a:rPr lang="en-US" altLang="ko-KR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ko-KR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</m:e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 →</m:t>
                    </m:r>
                  </m:oMath>
                </a14:m>
                <a:r>
                  <a:rPr lang="en-US" altLang="ko-K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i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hadronic</m:t>
                    </m:r>
                    <m:r>
                      <a:rPr lang="en-US" altLang="ko-KR" i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i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decays</m:t>
                    </m:r>
                  </m:oMath>
                </a14:m>
                <a:endParaRPr lang="en-US" altLang="ko-K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:endParaRPr lang="en-US" altLang="ko-KR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직사각형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97" y="254132"/>
                <a:ext cx="11180805" cy="2523768"/>
              </a:xfrm>
              <a:prstGeom prst="rect">
                <a:avLst/>
              </a:prstGeom>
              <a:blipFill rotWithShape="0">
                <a:blip r:embed="rId2"/>
                <a:stretch>
                  <a:fillRect l="-600" t="-169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80" y="2505397"/>
            <a:ext cx="9689757" cy="3905565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997257" y="2379159"/>
            <a:ext cx="348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Delayed decay up to </a:t>
            </a:r>
            <a:r>
              <a:rPr lang="en-US" altLang="ko-KR" b="1" i="1" dirty="0" smtClean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ko-KR" b="1" i="1" baseline="-25000" dirty="0" smtClean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ko-KR" b="1" dirty="0" smtClean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2 GeV </a:t>
            </a:r>
            <a:endParaRPr lang="ko-KR" altLang="en-US" b="1" dirty="0">
              <a:solidFill>
                <a:srgbClr val="00808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직사각형 8"/>
              <p:cNvSpPr/>
              <p:nvPr/>
            </p:nvSpPr>
            <p:spPr>
              <a:xfrm>
                <a:off x="7476537" y="2382855"/>
                <a:ext cx="26518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b="1" dirty="0" smtClean="0">
                    <a:solidFill>
                      <a:srgbClr val="00808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Prompt decay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ko-KR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→ </m:t>
                    </m:r>
                    <m:r>
                      <a:rPr lang="ko-KR" alt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𝜒</m:t>
                    </m:r>
                    <m:r>
                      <a:rPr lang="en-US" altLang="ko-K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ko-KR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~</m:t>
                        </m:r>
                      </m:sup>
                    </m:sSup>
                  </m:oMath>
                </a14:m>
                <a:endParaRPr lang="ko-KR" altLang="en-US" b="1" dirty="0">
                  <a:solidFill>
                    <a:srgbClr val="008080"/>
                  </a:solidFill>
                </a:endParaRPr>
              </a:p>
            </p:txBody>
          </p:sp>
        </mc:Choice>
        <mc:Fallback xmlns="">
          <p:sp>
            <p:nvSpPr>
              <p:cNvPr id="9" name="직사각형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6537" y="2382855"/>
                <a:ext cx="2651880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839" t="-10000" b="-266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939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9800-F166-4A41-966B-6623BA45EDEE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KPS Meeting on July 2020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249129" y="98235"/>
            <a:ext cx="406233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Scattering</a:t>
            </a:r>
            <a:r>
              <a:rPr lang="ko-KR" altLang="en-US" sz="22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2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 Neutrino Detector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29" y="1634785"/>
            <a:ext cx="7846824" cy="472156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876" y="1353223"/>
            <a:ext cx="4909124" cy="3082473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83907" y="557567"/>
            <a:ext cx="189154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Warm magnet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Target system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Muon system</a:t>
            </a:r>
            <a:endParaRPr lang="ko-KR" altLang="en-US" dirty="0"/>
          </a:p>
        </p:txBody>
      </p:sp>
      <p:sp>
        <p:nvSpPr>
          <p:cNvPr id="9" name="오른쪽 화살표 8"/>
          <p:cNvSpPr/>
          <p:nvPr/>
        </p:nvSpPr>
        <p:spPr>
          <a:xfrm rot="19106465">
            <a:off x="6402656" y="3060493"/>
            <a:ext cx="753762" cy="6672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838200" y="5066021"/>
            <a:ext cx="2666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/>
              <a:t>JINST 15 P01027 (2020)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4805112" y="546723"/>
            <a:ext cx="58484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De Serio (University of Bari and INFN Bari</a:t>
            </a:r>
            <a:r>
              <a:rPr lang="en-US" altLang="ko-KR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ko-KR" altLang="en-US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SHiP </a:t>
            </a:r>
            <a:r>
              <a:rPr lang="ko-KR" altLang="en-US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 Meeting, 2 April 2020</a:t>
            </a:r>
          </a:p>
        </p:txBody>
      </p:sp>
    </p:spTree>
    <p:extLst>
      <p:ext uri="{BB962C8B-B14F-4D97-AF65-F5344CB8AC3E}">
        <p14:creationId xmlns:p14="http://schemas.microsoft.com/office/powerpoint/2010/main" val="298985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2813-7557-4D70-9A30-19E7EFD7FED1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KPS Meeting on July 2020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8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367" y="3433193"/>
            <a:ext cx="5172719" cy="269743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56" y="1993901"/>
            <a:ext cx="5504935" cy="4249586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49129" y="98235"/>
            <a:ext cx="169289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Muon tagger</a:t>
            </a:r>
            <a:endParaRPr lang="ko-KR" altLang="en-US" sz="2200" dirty="0"/>
          </a:p>
        </p:txBody>
      </p:sp>
      <p:sp>
        <p:nvSpPr>
          <p:cNvPr id="9" name="직사각형 8"/>
          <p:cNvSpPr/>
          <p:nvPr/>
        </p:nvSpPr>
        <p:spPr>
          <a:xfrm>
            <a:off x="274905" y="297406"/>
            <a:ext cx="6612990" cy="1531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ko-KR" b="1" dirty="0" smtClean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US" altLang="ko-KR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11 layers of RPC planes and Fe absorbers  </a:t>
            </a:r>
          </a:p>
          <a:p>
            <a:pPr>
              <a:spcAft>
                <a:spcPts val="300"/>
              </a:spcAft>
            </a:pPr>
            <a:r>
              <a:rPr lang="en-US" altLang="ko-KR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Tagging tau-decayed muons and VETO of neutrino associate muons   </a:t>
            </a:r>
          </a:p>
          <a:p>
            <a:pPr marL="43200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ko-KR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altLang="ko-KR" sz="1700" dirty="0">
                <a:latin typeface="Calibri" panose="020F0502020204030204" pitchFamily="34" charset="0"/>
                <a:cs typeface="Calibri" panose="020F0502020204030204" pitchFamily="34" charset="0"/>
              </a:rPr>
              <a:t>layers of </a:t>
            </a:r>
            <a:r>
              <a:rPr lang="en-US" altLang="ko-KR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muon</a:t>
            </a:r>
            <a:r>
              <a:rPr lang="ko-KR" alt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tagging RPCs </a:t>
            </a:r>
            <a:r>
              <a:rPr lang="en-US" altLang="ko-KR" sz="17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ko-KR" sz="1700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altLang="ko-K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~ 1</a:t>
            </a:r>
            <a:r>
              <a:rPr lang="en-US" altLang="ko-K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ns</a:t>
            </a:r>
            <a:r>
              <a:rPr lang="en-US" altLang="ko-KR" sz="17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ko-KR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also used for muon VETO   </a:t>
            </a:r>
            <a:endParaRPr lang="en-US" altLang="ko-KR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3200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ko-KR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3 layers of TOFs (</a:t>
            </a:r>
            <a:r>
              <a:rPr lang="el-GR" altLang="ko-KR" sz="1700" dirty="0"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altLang="ko-KR" sz="1700" dirty="0">
                <a:latin typeface="Calibri" panose="020F0502020204030204" pitchFamily="34" charset="0"/>
                <a:cs typeface="Calibri" panose="020F0502020204030204" pitchFamily="34" charset="0"/>
              </a:rPr>
              <a:t> &lt; 300 </a:t>
            </a:r>
            <a:r>
              <a:rPr lang="en-US" altLang="ko-KR" sz="1700" dirty="0" err="1"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US" altLang="ko-KR" sz="17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ko-KR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muon VETO </a:t>
            </a:r>
            <a:endParaRPr lang="en-US" altLang="ko-KR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681923" y="2489332"/>
            <a:ext cx="48576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RPCs for muon tagger requiring 3 ~ 4 mm resolution </a:t>
            </a:r>
          </a:p>
          <a:p>
            <a:pPr algn="just"/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→ able to differentiate muon charges from the tau neutrino interactions </a:t>
            </a:r>
            <a:r>
              <a:rPr lang="el-GR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ko-KR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lang="el-GR" altLang="ko-KR" sz="1600" i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lang="el-GR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l-GR" altLang="ko-KR" sz="1600" i="1" dirty="0"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lang="el-GR" altLang="ko-KR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el-GR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l-GR" altLang="ko-KR" sz="1600" i="1" dirty="0">
                <a:latin typeface="Calibri" panose="020F0502020204030204" pitchFamily="34" charset="0"/>
                <a:cs typeface="Calibri" panose="020F0502020204030204" pitchFamily="34" charset="0"/>
              </a:rPr>
              <a:t>µ</a:t>
            </a:r>
            <a:r>
              <a:rPr lang="el-GR" altLang="ko-KR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el-GR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altLang="ko-KR" sz="1600" i="1" dirty="0"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lang="el-GR" altLang="ko-KR" sz="160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altLang="ko-KR" sz="16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lang="el-GR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l-GR" altLang="ko-KR" sz="1600" i="1" dirty="0"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lang="el-GR" altLang="ko-KR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l-GR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l-GR" altLang="ko-KR" sz="1600" i="1" dirty="0">
                <a:latin typeface="Calibri" panose="020F0502020204030204" pitchFamily="34" charset="0"/>
                <a:cs typeface="Calibri" panose="020F0502020204030204" pitchFamily="34" charset="0"/>
              </a:rPr>
              <a:t>µ</a:t>
            </a:r>
            <a:r>
              <a:rPr lang="el-GR" altLang="ko-KR" sz="16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l-GR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en-US" altLang="ko-K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524367" y="3436845"/>
            <a:ext cx="27692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 of 2D single-gap RPC</a:t>
            </a:r>
            <a:endParaRPr lang="ko-KR" altLang="en-US" sz="1600" b="1" dirty="0">
              <a:solidFill>
                <a:srgbClr val="FFFF00"/>
              </a:solidFill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556" y="250843"/>
            <a:ext cx="4129669" cy="205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34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84C78-E180-4776-9D2B-752FE5F4FFEF}" type="datetime1">
              <a:rPr lang="ko-KR" altLang="en-US" smtClean="0"/>
              <a:t>2020-06-29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091562" y="6250687"/>
            <a:ext cx="4114800" cy="365125"/>
          </a:xfrm>
        </p:spPr>
        <p:txBody>
          <a:bodyPr/>
          <a:lstStyle/>
          <a:p>
            <a:r>
              <a:rPr lang="en-US" altLang="ko-KR" smtClean="0"/>
              <a:t>2020 CENuM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700940" y="6324392"/>
            <a:ext cx="2743200" cy="365125"/>
          </a:xfrm>
        </p:spPr>
        <p:txBody>
          <a:bodyPr/>
          <a:lstStyle/>
          <a:p>
            <a:fld id="{66EF69F5-9743-44AA-9468-AE21069A77A1}" type="slidenum">
              <a:rPr lang="ko-KR" altLang="en-US" smtClean="0"/>
              <a:t>9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88496" y="275779"/>
            <a:ext cx="3853835" cy="2890376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69901" y="310456"/>
            <a:ext cx="6832359" cy="2762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ko-KR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For </a:t>
            </a:r>
            <a:r>
              <a:rPr lang="en-US" altLang="ko-KR" b="1" u="sng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SHiP</a:t>
            </a:r>
            <a:r>
              <a:rPr lang="en-US" altLang="ko-KR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: in 2018, 1</a:t>
            </a:r>
            <a:r>
              <a:rPr lang="en-US" altLang="ko-KR" b="1" u="sng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st</a:t>
            </a:r>
            <a:r>
              <a:rPr lang="en-US" altLang="ko-KR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prototype: 2-mm single-gap 2D RPCs  </a:t>
            </a:r>
          </a:p>
          <a:p>
            <a:pPr marL="211500">
              <a:spcAft>
                <a:spcPts val="300"/>
              </a:spcAft>
            </a:pPr>
            <a:r>
              <a:rPr lang="en-US" altLang="ko-KR" sz="1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Baseline structure for </a:t>
            </a:r>
            <a:r>
              <a:rPr lang="en-US" altLang="ko-KR" sz="16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SHiP</a:t>
            </a:r>
            <a:r>
              <a:rPr lang="en-US" altLang="ko-KR" sz="1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RPCs</a:t>
            </a:r>
          </a:p>
          <a:p>
            <a:pPr marL="211500">
              <a:spcAft>
                <a:spcPts val="300"/>
              </a:spcAft>
            </a:pPr>
            <a:r>
              <a:rPr lang="en-US" altLang="ko-KR" sz="1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of the backup designs for CMS </a:t>
            </a:r>
            <a:r>
              <a:rPr lang="en-US" altLang="ko-KR" sz="16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iRPCs</a:t>
            </a:r>
            <a:r>
              <a:rPr lang="en-US" altLang="ko-KR" sz="16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571500" indent="-36000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Cathode + anode strips (orthogonal)</a:t>
            </a:r>
            <a:endParaRPr lang="en-US" altLang="ko-K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7250" indent="-180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Cathode signals: positive polarity</a:t>
            </a:r>
          </a:p>
          <a:p>
            <a:pPr marL="497250" indent="-180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Anode signals: negative polarity  </a:t>
            </a:r>
          </a:p>
          <a:p>
            <a:pPr marL="571500" indent="-36000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Avalanche mode</a:t>
            </a:r>
          </a:p>
          <a:p>
            <a:pPr marL="571500" indent="-36000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 orthogonal strip readouts for 2D trigger measurements </a:t>
            </a:r>
          </a:p>
          <a:p>
            <a:pPr marL="497250" indent="-180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Strip pitch = 10.625 mm for both coordinates</a:t>
            </a:r>
          </a:p>
        </p:txBody>
      </p:sp>
      <p:grpSp>
        <p:nvGrpSpPr>
          <p:cNvPr id="94" name="그룹 93"/>
          <p:cNvGrpSpPr/>
          <p:nvPr/>
        </p:nvGrpSpPr>
        <p:grpSpPr>
          <a:xfrm>
            <a:off x="546101" y="3251201"/>
            <a:ext cx="5626100" cy="2911455"/>
            <a:chOff x="330441" y="2963252"/>
            <a:chExt cx="5651669" cy="3393051"/>
          </a:xfrm>
        </p:grpSpPr>
        <p:grpSp>
          <p:nvGrpSpPr>
            <p:cNvPr id="8" name="그룹 7"/>
            <p:cNvGrpSpPr/>
            <p:nvPr/>
          </p:nvGrpSpPr>
          <p:grpSpPr>
            <a:xfrm>
              <a:off x="330441" y="2963252"/>
              <a:ext cx="5651669" cy="3393051"/>
              <a:chOff x="6716359" y="2657344"/>
              <a:chExt cx="5735090" cy="3583682"/>
            </a:xfrm>
          </p:grpSpPr>
          <p:sp>
            <p:nvSpPr>
              <p:cNvPr id="9" name="직사각형 8"/>
              <p:cNvSpPr/>
              <p:nvPr/>
            </p:nvSpPr>
            <p:spPr>
              <a:xfrm>
                <a:off x="11869100" y="3127377"/>
                <a:ext cx="524859" cy="3409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50 </a:t>
                </a:r>
                <a:r>
                  <a:rPr lang="el-GR" altLang="ko-KR" sz="1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Ω</a:t>
                </a:r>
                <a:r>
                  <a:rPr lang="en-US" altLang="ko-KR" sz="1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ko-KR" alt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" name="그룹 9"/>
              <p:cNvGrpSpPr/>
              <p:nvPr/>
            </p:nvGrpSpPr>
            <p:grpSpPr>
              <a:xfrm>
                <a:off x="6716359" y="2657344"/>
                <a:ext cx="5735090" cy="3583682"/>
                <a:chOff x="6716359" y="2657344"/>
                <a:chExt cx="5735090" cy="3583682"/>
              </a:xfrm>
            </p:grpSpPr>
            <p:sp>
              <p:nvSpPr>
                <p:cNvPr id="11" name="직사각형 10"/>
                <p:cNvSpPr/>
                <p:nvPr/>
              </p:nvSpPr>
              <p:spPr>
                <a:xfrm>
                  <a:off x="8567533" y="3438803"/>
                  <a:ext cx="3544536" cy="258554"/>
                </a:xfrm>
                <a:prstGeom prst="rect">
                  <a:avLst/>
                </a:prstGeom>
                <a:solidFill>
                  <a:srgbClr val="92D050">
                    <a:alpha val="20000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200" dirty="0" smtClean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5- mm thick foam panel </a:t>
                  </a:r>
                  <a:endParaRPr lang="ko-KR" altLang="en-US" sz="1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2" name="직선 연결선 11"/>
                <p:cNvCxnSpPr/>
                <p:nvPr/>
              </p:nvCxnSpPr>
              <p:spPr>
                <a:xfrm>
                  <a:off x="8567533" y="3369230"/>
                  <a:ext cx="3544536" cy="0"/>
                </a:xfrm>
                <a:prstGeom prst="line">
                  <a:avLst/>
                </a:prstGeom>
                <a:ln w="254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직사각형 12"/>
                <p:cNvSpPr/>
                <p:nvPr/>
              </p:nvSpPr>
              <p:spPr>
                <a:xfrm>
                  <a:off x="6740474" y="3230696"/>
                  <a:ext cx="1422283" cy="3409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2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30 </a:t>
                  </a:r>
                  <a:r>
                    <a:rPr lang="el-GR" altLang="ko-KR" sz="12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μ</a:t>
                  </a:r>
                  <a:r>
                    <a:rPr lang="en-US" altLang="ko-KR" sz="12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m thick copper</a:t>
                  </a:r>
                  <a:endParaRPr lang="ko-KR" altLang="en-US" sz="1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" name="직사각형 13"/>
                <p:cNvSpPr/>
                <p:nvPr/>
              </p:nvSpPr>
              <p:spPr>
                <a:xfrm>
                  <a:off x="7838273" y="3531298"/>
                  <a:ext cx="638328" cy="3409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200" i="1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x</a:t>
                  </a:r>
                  <a:r>
                    <a:rPr lang="en-US" altLang="ko-KR" sz="12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strips</a:t>
                  </a:r>
                  <a:endParaRPr lang="ko-KR" altLang="en-US" sz="1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" name="모서리가 둥근 직사각형 14"/>
                <p:cNvSpPr/>
                <p:nvPr/>
              </p:nvSpPr>
              <p:spPr>
                <a:xfrm flipV="1">
                  <a:off x="12140644" y="3420608"/>
                  <a:ext cx="118983" cy="304863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6" name="직선 연결선 15"/>
                <p:cNvCxnSpPr/>
                <p:nvPr/>
              </p:nvCxnSpPr>
              <p:spPr>
                <a:xfrm>
                  <a:off x="12093019" y="3359705"/>
                  <a:ext cx="60881" cy="69573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직사각형 16"/>
                <p:cNvSpPr/>
                <p:nvPr/>
              </p:nvSpPr>
              <p:spPr>
                <a:xfrm>
                  <a:off x="6877124" y="3739335"/>
                  <a:ext cx="1328815" cy="3409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2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200 </a:t>
                  </a:r>
                  <a:r>
                    <a:rPr lang="el-GR" altLang="ko-KR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μ</a:t>
                  </a:r>
                  <a:r>
                    <a:rPr lang="en-US" altLang="ko-KR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m thick </a:t>
                  </a:r>
                  <a:r>
                    <a:rPr lang="en-US" altLang="ko-KR" sz="12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PET </a:t>
                  </a:r>
                  <a:endParaRPr lang="ko-KR" altLang="en-US" sz="1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직사각형 17"/>
                <p:cNvSpPr/>
                <p:nvPr/>
              </p:nvSpPr>
              <p:spPr>
                <a:xfrm>
                  <a:off x="8334372" y="4094426"/>
                  <a:ext cx="3995425" cy="117899"/>
                </a:xfrm>
                <a:prstGeom prst="rect">
                  <a:avLst/>
                </a:prstGeom>
                <a:solidFill>
                  <a:schemeClr val="accent2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직사각형 18"/>
                <p:cNvSpPr/>
                <p:nvPr/>
              </p:nvSpPr>
              <p:spPr>
                <a:xfrm>
                  <a:off x="8343897" y="4265876"/>
                  <a:ext cx="3995425" cy="117899"/>
                </a:xfrm>
                <a:prstGeom prst="rect">
                  <a:avLst/>
                </a:prstGeom>
                <a:solidFill>
                  <a:schemeClr val="accent2">
                    <a:lumMod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0" name="직선 연결선 19"/>
                <p:cNvCxnSpPr/>
                <p:nvPr/>
              </p:nvCxnSpPr>
              <p:spPr>
                <a:xfrm flipV="1">
                  <a:off x="8334374" y="3867644"/>
                  <a:ext cx="3995425" cy="9221"/>
                </a:xfrm>
                <a:prstGeom prst="line">
                  <a:avLst/>
                </a:prstGeom>
                <a:ln w="349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직사각형 20"/>
                <p:cNvSpPr/>
                <p:nvPr/>
              </p:nvSpPr>
              <p:spPr>
                <a:xfrm>
                  <a:off x="8343898" y="4090727"/>
                  <a:ext cx="3995425" cy="258554"/>
                </a:xfrm>
                <a:prstGeom prst="rect">
                  <a:avLst/>
                </a:prstGeom>
                <a:solidFill>
                  <a:srgbClr val="92D050">
                    <a:alpha val="20000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2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G</a:t>
                  </a:r>
                  <a:r>
                    <a:rPr lang="en-US" altLang="ko-KR" sz="1200" dirty="0" smtClean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as gap </a:t>
                  </a:r>
                  <a:endParaRPr lang="ko-KR" altLang="en-US" sz="1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2" name="직선 연결선 21"/>
                <p:cNvCxnSpPr/>
                <p:nvPr/>
              </p:nvCxnSpPr>
              <p:spPr>
                <a:xfrm flipV="1">
                  <a:off x="8334371" y="4635674"/>
                  <a:ext cx="3995425" cy="9220"/>
                </a:xfrm>
                <a:prstGeom prst="line">
                  <a:avLst/>
                </a:prstGeom>
                <a:ln w="349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직선 연결선 22"/>
                <p:cNvCxnSpPr/>
                <p:nvPr/>
              </p:nvCxnSpPr>
              <p:spPr>
                <a:xfrm flipV="1">
                  <a:off x="8330091" y="4996018"/>
                  <a:ext cx="3995425" cy="9221"/>
                </a:xfrm>
                <a:prstGeom prst="line">
                  <a:avLst/>
                </a:prstGeom>
                <a:ln w="34925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직선 연결선 23"/>
                <p:cNvCxnSpPr/>
                <p:nvPr/>
              </p:nvCxnSpPr>
              <p:spPr>
                <a:xfrm flipV="1">
                  <a:off x="8334375" y="3792607"/>
                  <a:ext cx="3995425" cy="9221"/>
                </a:xfrm>
                <a:prstGeom prst="line">
                  <a:avLst/>
                </a:prstGeom>
                <a:ln w="254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직사각형 24"/>
                <p:cNvSpPr/>
                <p:nvPr/>
              </p:nvSpPr>
              <p:spPr>
                <a:xfrm>
                  <a:off x="7863205" y="4636223"/>
                  <a:ext cx="639963" cy="3409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200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y</a:t>
                  </a:r>
                  <a:r>
                    <a:rPr lang="en-US" altLang="ko-KR" sz="12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strips</a:t>
                  </a:r>
                  <a:endParaRPr lang="ko-KR" altLang="en-US" sz="1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직사각형 25"/>
                <p:cNvSpPr/>
                <p:nvPr/>
              </p:nvSpPr>
              <p:spPr>
                <a:xfrm>
                  <a:off x="6877823" y="4460432"/>
                  <a:ext cx="1328815" cy="3409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2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200 </a:t>
                  </a:r>
                  <a:r>
                    <a:rPr lang="el-GR" altLang="ko-KR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μ</a:t>
                  </a:r>
                  <a:r>
                    <a:rPr lang="en-US" altLang="ko-KR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m thick </a:t>
                  </a:r>
                  <a:r>
                    <a:rPr lang="en-US" altLang="ko-KR" sz="12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PET </a:t>
                  </a:r>
                  <a:endParaRPr lang="ko-KR" altLang="en-US" sz="1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직사각형 26"/>
                <p:cNvSpPr/>
                <p:nvPr/>
              </p:nvSpPr>
              <p:spPr>
                <a:xfrm>
                  <a:off x="6858773" y="4900703"/>
                  <a:ext cx="1328815" cy="3409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2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200 </a:t>
                  </a:r>
                  <a:r>
                    <a:rPr lang="el-GR" altLang="ko-KR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μ</a:t>
                  </a:r>
                  <a:r>
                    <a:rPr lang="en-US" altLang="ko-KR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m thick </a:t>
                  </a:r>
                  <a:r>
                    <a:rPr lang="en-US" altLang="ko-KR" sz="12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PET </a:t>
                  </a:r>
                  <a:endParaRPr lang="ko-KR" altLang="en-US" sz="1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8" name="그룹 27"/>
                <p:cNvGrpSpPr/>
                <p:nvPr/>
              </p:nvGrpSpPr>
              <p:grpSpPr>
                <a:xfrm>
                  <a:off x="8402739" y="4919638"/>
                  <a:ext cx="3794336" cy="6006"/>
                  <a:chOff x="8119293" y="6224588"/>
                  <a:chExt cx="3794336" cy="6006"/>
                </a:xfrm>
              </p:grpSpPr>
              <p:cxnSp>
                <p:nvCxnSpPr>
                  <p:cNvPr id="79" name="직선 연결선 78"/>
                  <p:cNvCxnSpPr/>
                  <p:nvPr/>
                </p:nvCxnSpPr>
                <p:spPr>
                  <a:xfrm>
                    <a:off x="8882252" y="6229972"/>
                    <a:ext cx="325191" cy="0"/>
                  </a:xfrm>
                  <a:prstGeom prst="line">
                    <a:avLst/>
                  </a:prstGeom>
                  <a:ln w="254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직선 연결선 79"/>
                  <p:cNvCxnSpPr/>
                  <p:nvPr/>
                </p:nvCxnSpPr>
                <p:spPr>
                  <a:xfrm>
                    <a:off x="9277638" y="6230594"/>
                    <a:ext cx="325191" cy="0"/>
                  </a:xfrm>
                  <a:prstGeom prst="line">
                    <a:avLst/>
                  </a:prstGeom>
                  <a:ln w="254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직선 연결선 80"/>
                  <p:cNvCxnSpPr/>
                  <p:nvPr/>
                </p:nvCxnSpPr>
                <p:spPr>
                  <a:xfrm>
                    <a:off x="9666596" y="6224588"/>
                    <a:ext cx="325191" cy="0"/>
                  </a:xfrm>
                  <a:prstGeom prst="line">
                    <a:avLst/>
                  </a:prstGeom>
                  <a:ln w="254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직선 연결선 81"/>
                  <p:cNvCxnSpPr/>
                  <p:nvPr/>
                </p:nvCxnSpPr>
                <p:spPr>
                  <a:xfrm>
                    <a:off x="10061982" y="6225210"/>
                    <a:ext cx="325191" cy="0"/>
                  </a:xfrm>
                  <a:prstGeom prst="line">
                    <a:avLst/>
                  </a:prstGeom>
                  <a:ln w="254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직선 연결선 82"/>
                  <p:cNvCxnSpPr/>
                  <p:nvPr/>
                </p:nvCxnSpPr>
                <p:spPr>
                  <a:xfrm>
                    <a:off x="10438337" y="6224588"/>
                    <a:ext cx="325191" cy="0"/>
                  </a:xfrm>
                  <a:prstGeom prst="line">
                    <a:avLst/>
                  </a:prstGeom>
                  <a:ln w="254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직선 연결선 83"/>
                  <p:cNvCxnSpPr/>
                  <p:nvPr/>
                </p:nvCxnSpPr>
                <p:spPr>
                  <a:xfrm>
                    <a:off x="10824198" y="6225210"/>
                    <a:ext cx="325191" cy="0"/>
                  </a:xfrm>
                  <a:prstGeom prst="line">
                    <a:avLst/>
                  </a:prstGeom>
                  <a:ln w="254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직선 연결선 84"/>
                  <p:cNvCxnSpPr/>
                  <p:nvPr/>
                </p:nvCxnSpPr>
                <p:spPr>
                  <a:xfrm>
                    <a:off x="11202577" y="6225832"/>
                    <a:ext cx="325191" cy="0"/>
                  </a:xfrm>
                  <a:prstGeom prst="line">
                    <a:avLst/>
                  </a:prstGeom>
                  <a:ln w="254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직선 연결선 85"/>
                  <p:cNvCxnSpPr/>
                  <p:nvPr/>
                </p:nvCxnSpPr>
                <p:spPr>
                  <a:xfrm>
                    <a:off x="11588438" y="6226454"/>
                    <a:ext cx="325191" cy="0"/>
                  </a:xfrm>
                  <a:prstGeom prst="line">
                    <a:avLst/>
                  </a:prstGeom>
                  <a:ln w="254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직선 연결선 86"/>
                  <p:cNvCxnSpPr/>
                  <p:nvPr/>
                </p:nvCxnSpPr>
                <p:spPr>
                  <a:xfrm>
                    <a:off x="8119293" y="6225832"/>
                    <a:ext cx="325191" cy="0"/>
                  </a:xfrm>
                  <a:prstGeom prst="line">
                    <a:avLst/>
                  </a:prstGeom>
                  <a:ln w="254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직선 연결선 87"/>
                  <p:cNvCxnSpPr/>
                  <p:nvPr/>
                </p:nvCxnSpPr>
                <p:spPr>
                  <a:xfrm>
                    <a:off x="8505154" y="6226454"/>
                    <a:ext cx="325191" cy="0"/>
                  </a:xfrm>
                  <a:prstGeom prst="line">
                    <a:avLst/>
                  </a:prstGeom>
                  <a:ln w="254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9" name="직사각형 28"/>
                <p:cNvSpPr/>
                <p:nvPr/>
              </p:nvSpPr>
              <p:spPr>
                <a:xfrm>
                  <a:off x="6730099" y="3988658"/>
                  <a:ext cx="1422675" cy="3409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2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GND side electrode</a:t>
                  </a:r>
                  <a:endParaRPr lang="ko-KR" altLang="en-US" sz="1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직사각형 29"/>
                <p:cNvSpPr/>
                <p:nvPr/>
              </p:nvSpPr>
              <p:spPr>
                <a:xfrm>
                  <a:off x="6758372" y="4226559"/>
                  <a:ext cx="1394897" cy="3409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2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- HV side electrode</a:t>
                  </a:r>
                  <a:endParaRPr lang="ko-KR" altLang="en-US" sz="1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1" name="직선 연결선 30"/>
                <p:cNvCxnSpPr/>
                <p:nvPr/>
              </p:nvCxnSpPr>
              <p:spPr>
                <a:xfrm flipV="1">
                  <a:off x="8315290" y="5417717"/>
                  <a:ext cx="4000701" cy="16005"/>
                </a:xfrm>
                <a:prstGeom prst="line">
                  <a:avLst/>
                </a:prstGeom>
                <a:ln w="254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직사각형 31"/>
                <p:cNvSpPr/>
                <p:nvPr/>
              </p:nvSpPr>
              <p:spPr>
                <a:xfrm>
                  <a:off x="6716359" y="5254032"/>
                  <a:ext cx="1422283" cy="3409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2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30 </a:t>
                  </a:r>
                  <a:r>
                    <a:rPr lang="el-GR" altLang="ko-KR" sz="12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μ</a:t>
                  </a:r>
                  <a:r>
                    <a:rPr lang="en-US" altLang="ko-KR" sz="12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m thick copper</a:t>
                  </a:r>
                  <a:endParaRPr lang="ko-KR" altLang="en-US" sz="1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3" name="직선 연결선 32"/>
                <p:cNvCxnSpPr/>
                <p:nvPr/>
              </p:nvCxnSpPr>
              <p:spPr>
                <a:xfrm>
                  <a:off x="12187550" y="3711114"/>
                  <a:ext cx="0" cy="79836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직선 연결선 33"/>
                <p:cNvCxnSpPr/>
                <p:nvPr/>
              </p:nvCxnSpPr>
              <p:spPr>
                <a:xfrm>
                  <a:off x="12197075" y="3711114"/>
                  <a:ext cx="0" cy="79836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5" name="그룹 34"/>
                <p:cNvGrpSpPr/>
                <p:nvPr/>
              </p:nvGrpSpPr>
              <p:grpSpPr>
                <a:xfrm>
                  <a:off x="8518097" y="4948213"/>
                  <a:ext cx="97061" cy="514084"/>
                  <a:chOff x="8484575" y="5873289"/>
                  <a:chExt cx="126025" cy="479886"/>
                </a:xfrm>
              </p:grpSpPr>
              <p:cxnSp>
                <p:nvCxnSpPr>
                  <p:cNvPr id="76" name="직선 연결선 75"/>
                  <p:cNvCxnSpPr/>
                  <p:nvPr/>
                </p:nvCxnSpPr>
                <p:spPr>
                  <a:xfrm>
                    <a:off x="8549000" y="5873289"/>
                    <a:ext cx="0" cy="79836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7" name="모서리가 둥근 직사각형 76"/>
                  <p:cNvSpPr/>
                  <p:nvPr/>
                </p:nvSpPr>
                <p:spPr>
                  <a:xfrm flipV="1">
                    <a:off x="8484575" y="5943972"/>
                    <a:ext cx="126025" cy="327251"/>
                  </a:xfrm>
                  <a:prstGeom prst="round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2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cxnSp>
                <p:nvCxnSpPr>
                  <p:cNvPr id="78" name="직선 연결선 77"/>
                  <p:cNvCxnSpPr/>
                  <p:nvPr/>
                </p:nvCxnSpPr>
                <p:spPr>
                  <a:xfrm>
                    <a:off x="8549000" y="6273339"/>
                    <a:ext cx="0" cy="79836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" name="그룹 35"/>
                <p:cNvGrpSpPr/>
                <p:nvPr/>
              </p:nvGrpSpPr>
              <p:grpSpPr>
                <a:xfrm>
                  <a:off x="8926000" y="4919638"/>
                  <a:ext cx="97061" cy="514084"/>
                  <a:chOff x="8484575" y="5873289"/>
                  <a:chExt cx="126025" cy="479886"/>
                </a:xfrm>
              </p:grpSpPr>
              <p:cxnSp>
                <p:nvCxnSpPr>
                  <p:cNvPr id="73" name="직선 연결선 72"/>
                  <p:cNvCxnSpPr/>
                  <p:nvPr/>
                </p:nvCxnSpPr>
                <p:spPr>
                  <a:xfrm>
                    <a:off x="8549000" y="5873289"/>
                    <a:ext cx="0" cy="79836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4" name="모서리가 둥근 직사각형 73"/>
                  <p:cNvSpPr/>
                  <p:nvPr/>
                </p:nvSpPr>
                <p:spPr>
                  <a:xfrm flipV="1">
                    <a:off x="8484575" y="5943972"/>
                    <a:ext cx="126025" cy="327251"/>
                  </a:xfrm>
                  <a:prstGeom prst="round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2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cxnSp>
                <p:nvCxnSpPr>
                  <p:cNvPr id="75" name="직선 연결선 74"/>
                  <p:cNvCxnSpPr/>
                  <p:nvPr/>
                </p:nvCxnSpPr>
                <p:spPr>
                  <a:xfrm>
                    <a:off x="8549000" y="6273339"/>
                    <a:ext cx="0" cy="79836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" name="그룹 36"/>
                <p:cNvGrpSpPr/>
                <p:nvPr/>
              </p:nvGrpSpPr>
              <p:grpSpPr>
                <a:xfrm>
                  <a:off x="9287548" y="4942177"/>
                  <a:ext cx="97061" cy="514084"/>
                  <a:chOff x="8484575" y="5873289"/>
                  <a:chExt cx="126025" cy="479886"/>
                </a:xfrm>
              </p:grpSpPr>
              <p:cxnSp>
                <p:nvCxnSpPr>
                  <p:cNvPr id="70" name="직선 연결선 69"/>
                  <p:cNvCxnSpPr/>
                  <p:nvPr/>
                </p:nvCxnSpPr>
                <p:spPr>
                  <a:xfrm>
                    <a:off x="8549000" y="5873289"/>
                    <a:ext cx="0" cy="79836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1" name="모서리가 둥근 직사각형 70"/>
                  <p:cNvSpPr/>
                  <p:nvPr/>
                </p:nvSpPr>
                <p:spPr>
                  <a:xfrm flipV="1">
                    <a:off x="8484575" y="5943972"/>
                    <a:ext cx="126025" cy="327251"/>
                  </a:xfrm>
                  <a:prstGeom prst="round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2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cxnSp>
                <p:nvCxnSpPr>
                  <p:cNvPr id="72" name="직선 연결선 71"/>
                  <p:cNvCxnSpPr/>
                  <p:nvPr/>
                </p:nvCxnSpPr>
                <p:spPr>
                  <a:xfrm>
                    <a:off x="8549000" y="6273339"/>
                    <a:ext cx="0" cy="79836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그룹 37"/>
                <p:cNvGrpSpPr/>
                <p:nvPr/>
              </p:nvGrpSpPr>
              <p:grpSpPr>
                <a:xfrm>
                  <a:off x="9680067" y="4919638"/>
                  <a:ext cx="97061" cy="514084"/>
                  <a:chOff x="8484575" y="5873289"/>
                  <a:chExt cx="126025" cy="479886"/>
                </a:xfrm>
              </p:grpSpPr>
              <p:cxnSp>
                <p:nvCxnSpPr>
                  <p:cNvPr id="67" name="직선 연결선 66"/>
                  <p:cNvCxnSpPr/>
                  <p:nvPr/>
                </p:nvCxnSpPr>
                <p:spPr>
                  <a:xfrm>
                    <a:off x="8549000" y="5873289"/>
                    <a:ext cx="0" cy="79836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8" name="모서리가 둥근 직사각형 67"/>
                  <p:cNvSpPr/>
                  <p:nvPr/>
                </p:nvSpPr>
                <p:spPr>
                  <a:xfrm flipV="1">
                    <a:off x="8484575" y="5943972"/>
                    <a:ext cx="126025" cy="327251"/>
                  </a:xfrm>
                  <a:prstGeom prst="round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2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cxnSp>
                <p:nvCxnSpPr>
                  <p:cNvPr id="69" name="직선 연결선 68"/>
                  <p:cNvCxnSpPr/>
                  <p:nvPr/>
                </p:nvCxnSpPr>
                <p:spPr>
                  <a:xfrm>
                    <a:off x="8549000" y="6273339"/>
                    <a:ext cx="0" cy="79836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9" name="그룹 38"/>
                <p:cNvGrpSpPr/>
                <p:nvPr/>
              </p:nvGrpSpPr>
              <p:grpSpPr>
                <a:xfrm>
                  <a:off x="10071497" y="4936141"/>
                  <a:ext cx="97061" cy="514084"/>
                  <a:chOff x="8484575" y="5873289"/>
                  <a:chExt cx="126025" cy="479886"/>
                </a:xfrm>
              </p:grpSpPr>
              <p:cxnSp>
                <p:nvCxnSpPr>
                  <p:cNvPr id="64" name="직선 연결선 63"/>
                  <p:cNvCxnSpPr/>
                  <p:nvPr/>
                </p:nvCxnSpPr>
                <p:spPr>
                  <a:xfrm>
                    <a:off x="8549000" y="5873289"/>
                    <a:ext cx="0" cy="79836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5" name="모서리가 둥근 직사각형 64"/>
                  <p:cNvSpPr/>
                  <p:nvPr/>
                </p:nvSpPr>
                <p:spPr>
                  <a:xfrm flipV="1">
                    <a:off x="8484575" y="5943972"/>
                    <a:ext cx="126025" cy="327251"/>
                  </a:xfrm>
                  <a:prstGeom prst="round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2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cxnSp>
                <p:nvCxnSpPr>
                  <p:cNvPr id="66" name="직선 연결선 65"/>
                  <p:cNvCxnSpPr/>
                  <p:nvPr/>
                </p:nvCxnSpPr>
                <p:spPr>
                  <a:xfrm>
                    <a:off x="8549000" y="6273339"/>
                    <a:ext cx="0" cy="79836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" name="그룹 39"/>
                <p:cNvGrpSpPr/>
                <p:nvPr/>
              </p:nvGrpSpPr>
              <p:grpSpPr>
                <a:xfrm>
                  <a:off x="10486860" y="4930105"/>
                  <a:ext cx="97061" cy="514084"/>
                  <a:chOff x="8484575" y="5873289"/>
                  <a:chExt cx="126025" cy="479886"/>
                </a:xfrm>
              </p:grpSpPr>
              <p:cxnSp>
                <p:nvCxnSpPr>
                  <p:cNvPr id="61" name="직선 연결선 60"/>
                  <p:cNvCxnSpPr/>
                  <p:nvPr/>
                </p:nvCxnSpPr>
                <p:spPr>
                  <a:xfrm>
                    <a:off x="8549000" y="5873289"/>
                    <a:ext cx="0" cy="79836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모서리가 둥근 직사각형 61"/>
                  <p:cNvSpPr/>
                  <p:nvPr/>
                </p:nvSpPr>
                <p:spPr>
                  <a:xfrm flipV="1">
                    <a:off x="8484575" y="5943972"/>
                    <a:ext cx="126025" cy="327251"/>
                  </a:xfrm>
                  <a:prstGeom prst="round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2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cxnSp>
                <p:nvCxnSpPr>
                  <p:cNvPr id="63" name="직선 연결선 62"/>
                  <p:cNvCxnSpPr/>
                  <p:nvPr/>
                </p:nvCxnSpPr>
                <p:spPr>
                  <a:xfrm>
                    <a:off x="8549000" y="6273339"/>
                    <a:ext cx="0" cy="79836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" name="그룹 40"/>
                <p:cNvGrpSpPr/>
                <p:nvPr/>
              </p:nvGrpSpPr>
              <p:grpSpPr>
                <a:xfrm>
                  <a:off x="10879245" y="4930105"/>
                  <a:ext cx="97061" cy="514084"/>
                  <a:chOff x="8484575" y="5873289"/>
                  <a:chExt cx="126025" cy="479886"/>
                </a:xfrm>
              </p:grpSpPr>
              <p:cxnSp>
                <p:nvCxnSpPr>
                  <p:cNvPr id="58" name="직선 연결선 57"/>
                  <p:cNvCxnSpPr/>
                  <p:nvPr/>
                </p:nvCxnSpPr>
                <p:spPr>
                  <a:xfrm>
                    <a:off x="8549000" y="5873289"/>
                    <a:ext cx="0" cy="79836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9" name="모서리가 둥근 직사각형 58"/>
                  <p:cNvSpPr/>
                  <p:nvPr/>
                </p:nvSpPr>
                <p:spPr>
                  <a:xfrm flipV="1">
                    <a:off x="8484575" y="5943972"/>
                    <a:ext cx="126025" cy="327251"/>
                  </a:xfrm>
                  <a:prstGeom prst="round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2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cxnSp>
                <p:nvCxnSpPr>
                  <p:cNvPr id="60" name="직선 연결선 59"/>
                  <p:cNvCxnSpPr/>
                  <p:nvPr/>
                </p:nvCxnSpPr>
                <p:spPr>
                  <a:xfrm>
                    <a:off x="8549000" y="6273339"/>
                    <a:ext cx="0" cy="79836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2" name="그룹 41"/>
                <p:cNvGrpSpPr/>
                <p:nvPr/>
              </p:nvGrpSpPr>
              <p:grpSpPr>
                <a:xfrm>
                  <a:off x="11254822" y="4930105"/>
                  <a:ext cx="97061" cy="514084"/>
                  <a:chOff x="8484575" y="5873289"/>
                  <a:chExt cx="126025" cy="479886"/>
                </a:xfrm>
              </p:grpSpPr>
              <p:cxnSp>
                <p:nvCxnSpPr>
                  <p:cNvPr id="55" name="직선 연결선 54"/>
                  <p:cNvCxnSpPr/>
                  <p:nvPr/>
                </p:nvCxnSpPr>
                <p:spPr>
                  <a:xfrm>
                    <a:off x="8549000" y="5873289"/>
                    <a:ext cx="0" cy="79836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" name="모서리가 둥근 직사각형 55"/>
                  <p:cNvSpPr/>
                  <p:nvPr/>
                </p:nvSpPr>
                <p:spPr>
                  <a:xfrm flipV="1">
                    <a:off x="8484575" y="5943972"/>
                    <a:ext cx="126025" cy="327251"/>
                  </a:xfrm>
                  <a:prstGeom prst="round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2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cxnSp>
                <p:nvCxnSpPr>
                  <p:cNvPr id="57" name="직선 연결선 56"/>
                  <p:cNvCxnSpPr/>
                  <p:nvPr/>
                </p:nvCxnSpPr>
                <p:spPr>
                  <a:xfrm>
                    <a:off x="8549000" y="6273339"/>
                    <a:ext cx="0" cy="79836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3" name="그룹 42"/>
                <p:cNvGrpSpPr/>
                <p:nvPr/>
              </p:nvGrpSpPr>
              <p:grpSpPr>
                <a:xfrm>
                  <a:off x="11613575" y="4936141"/>
                  <a:ext cx="97061" cy="514084"/>
                  <a:chOff x="8484575" y="5873289"/>
                  <a:chExt cx="126025" cy="479886"/>
                </a:xfrm>
              </p:grpSpPr>
              <p:cxnSp>
                <p:nvCxnSpPr>
                  <p:cNvPr id="52" name="직선 연결선 51"/>
                  <p:cNvCxnSpPr/>
                  <p:nvPr/>
                </p:nvCxnSpPr>
                <p:spPr>
                  <a:xfrm>
                    <a:off x="8549000" y="5873289"/>
                    <a:ext cx="0" cy="79836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모서리가 둥근 직사각형 52"/>
                  <p:cNvSpPr/>
                  <p:nvPr/>
                </p:nvSpPr>
                <p:spPr>
                  <a:xfrm flipV="1">
                    <a:off x="8484575" y="5943972"/>
                    <a:ext cx="126025" cy="327251"/>
                  </a:xfrm>
                  <a:prstGeom prst="round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2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cxnSp>
                <p:nvCxnSpPr>
                  <p:cNvPr id="54" name="직선 연결선 53"/>
                  <p:cNvCxnSpPr/>
                  <p:nvPr/>
                </p:nvCxnSpPr>
                <p:spPr>
                  <a:xfrm>
                    <a:off x="8549000" y="6273339"/>
                    <a:ext cx="0" cy="79836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4" name="그룹 43"/>
                <p:cNvGrpSpPr/>
                <p:nvPr/>
              </p:nvGrpSpPr>
              <p:grpSpPr>
                <a:xfrm>
                  <a:off x="11986625" y="4919638"/>
                  <a:ext cx="97061" cy="514084"/>
                  <a:chOff x="8484575" y="5873289"/>
                  <a:chExt cx="126025" cy="479886"/>
                </a:xfrm>
              </p:grpSpPr>
              <p:cxnSp>
                <p:nvCxnSpPr>
                  <p:cNvPr id="49" name="직선 연결선 48"/>
                  <p:cNvCxnSpPr/>
                  <p:nvPr/>
                </p:nvCxnSpPr>
                <p:spPr>
                  <a:xfrm>
                    <a:off x="8549000" y="5873289"/>
                    <a:ext cx="0" cy="79836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" name="모서리가 둥근 직사각형 49"/>
                  <p:cNvSpPr/>
                  <p:nvPr/>
                </p:nvSpPr>
                <p:spPr>
                  <a:xfrm flipV="1">
                    <a:off x="8484575" y="5943972"/>
                    <a:ext cx="126025" cy="327251"/>
                  </a:xfrm>
                  <a:prstGeom prst="round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2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cxnSp>
                <p:nvCxnSpPr>
                  <p:cNvPr id="51" name="직선 연결선 50"/>
                  <p:cNvCxnSpPr/>
                  <p:nvPr/>
                </p:nvCxnSpPr>
                <p:spPr>
                  <a:xfrm>
                    <a:off x="8549000" y="6273339"/>
                    <a:ext cx="0" cy="79836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5" name="직사각형 44"/>
                <p:cNvSpPr/>
                <p:nvPr/>
              </p:nvSpPr>
              <p:spPr>
                <a:xfrm>
                  <a:off x="8343701" y="5090043"/>
                  <a:ext cx="3972290" cy="258554"/>
                </a:xfrm>
                <a:prstGeom prst="rect">
                  <a:avLst/>
                </a:prstGeom>
                <a:solidFill>
                  <a:srgbClr val="92D050">
                    <a:alpha val="20000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200" dirty="0" smtClean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5- mm thick foam panel </a:t>
                  </a:r>
                  <a:endParaRPr lang="ko-KR" altLang="en-US" sz="1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직사각형 45"/>
                <p:cNvSpPr/>
                <p:nvPr/>
              </p:nvSpPr>
              <p:spPr>
                <a:xfrm>
                  <a:off x="9126332" y="5425411"/>
                  <a:ext cx="1886290" cy="3409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12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50 </a:t>
                  </a:r>
                  <a:r>
                    <a:rPr lang="el-GR" altLang="ko-KR" sz="12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Ω</a:t>
                  </a:r>
                  <a:r>
                    <a:rPr lang="en-US" altLang="ko-KR" sz="12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termination resistors </a:t>
                  </a:r>
                  <a:endParaRPr lang="ko-KR" altLang="en-US" sz="1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직사각형 46"/>
                <p:cNvSpPr/>
                <p:nvPr/>
              </p:nvSpPr>
              <p:spPr>
                <a:xfrm>
                  <a:off x="7833650" y="2657344"/>
                  <a:ext cx="4617799" cy="487812"/>
                </a:xfrm>
                <a:prstGeom prst="rect">
                  <a:avLst/>
                </a:prstGeom>
                <a:solidFill>
                  <a:srgbClr val="0070C0">
                    <a:alpha val="59000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200" dirty="0" smtClean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10- mm thick Honeycomb panel </a:t>
                  </a:r>
                  <a:endParaRPr lang="ko-KR" altLang="en-US" sz="1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직사각형 47"/>
                <p:cNvSpPr/>
                <p:nvPr/>
              </p:nvSpPr>
              <p:spPr>
                <a:xfrm>
                  <a:off x="7824124" y="5753214"/>
                  <a:ext cx="4617799" cy="487812"/>
                </a:xfrm>
                <a:prstGeom prst="rect">
                  <a:avLst/>
                </a:prstGeom>
                <a:solidFill>
                  <a:schemeClr val="accent1">
                    <a:lumMod val="75000"/>
                    <a:alpha val="58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200" dirty="0" smtClean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10- mm thick Honeycomb panel </a:t>
                  </a:r>
                  <a:endParaRPr lang="ko-KR" altLang="en-US" sz="1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91" name="직사각형 90"/>
            <p:cNvSpPr/>
            <p:nvPr/>
          </p:nvSpPr>
          <p:spPr>
            <a:xfrm>
              <a:off x="1934112" y="4435517"/>
              <a:ext cx="267508" cy="507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" name="직사각형 91"/>
            <p:cNvSpPr/>
            <p:nvPr/>
          </p:nvSpPr>
          <p:spPr>
            <a:xfrm>
              <a:off x="5596325" y="4431410"/>
              <a:ext cx="267508" cy="5070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5" name="그림 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067" y="3245770"/>
            <a:ext cx="3840264" cy="3530360"/>
          </a:xfrm>
          <a:prstGeom prst="rect">
            <a:avLst/>
          </a:prstGeom>
        </p:spPr>
      </p:pic>
      <p:sp>
        <p:nvSpPr>
          <p:cNvPr id="93" name="직사각형 92"/>
          <p:cNvSpPr/>
          <p:nvPr/>
        </p:nvSpPr>
        <p:spPr>
          <a:xfrm>
            <a:off x="8393553" y="3751406"/>
            <a:ext cx="1415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2-mm single-gap</a:t>
            </a:r>
            <a:endParaRPr lang="ko-KR" alt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98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2045</TotalTime>
  <Words>3855</Words>
  <Application>Microsoft Office PowerPoint</Application>
  <PresentationFormat>와이드스크린</PresentationFormat>
  <Paragraphs>625</Paragraphs>
  <Slides>40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17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40</vt:i4>
      </vt:variant>
    </vt:vector>
  </HeadingPairs>
  <TitlesOfParts>
    <vt:vector size="58" baseType="lpstr">
      <vt:lpstr>AppleMyungjo</vt:lpstr>
      <vt:lpstr>HY얕은샘물M</vt:lpstr>
      <vt:lpstr>MS PGothic</vt:lpstr>
      <vt:lpstr>굴림</vt:lpstr>
      <vt:lpstr>맑은 고딕</vt:lpstr>
      <vt:lpstr>함초롬바탕</vt:lpstr>
      <vt:lpstr>휴먼명조</vt:lpstr>
      <vt:lpstr>Arial</vt:lpstr>
      <vt:lpstr>Broadway</vt:lpstr>
      <vt:lpstr>Calibri</vt:lpstr>
      <vt:lpstr>Cambria Math</vt:lpstr>
      <vt:lpstr>Candara</vt:lpstr>
      <vt:lpstr>Georgia</vt:lpstr>
      <vt:lpstr>Symbol</vt:lpstr>
      <vt:lpstr>Times</vt:lpstr>
      <vt:lpstr>Times New Roman</vt:lpstr>
      <vt:lpstr>Wingdings</vt:lpstr>
      <vt:lpstr>Office 테마</vt:lpstr>
      <vt:lpstr>New RPCs for High-Energy Physics Experiments and for  Applications to Nuclear Science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220</cp:revision>
  <dcterms:created xsi:type="dcterms:W3CDTF">2018-08-20T00:50:52Z</dcterms:created>
  <dcterms:modified xsi:type="dcterms:W3CDTF">2020-06-29T01:47:00Z</dcterms:modified>
</cp:coreProperties>
</file>