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92" r:id="rId2"/>
    <p:sldId id="312" r:id="rId3"/>
    <p:sldId id="291" r:id="rId4"/>
    <p:sldId id="294" r:id="rId5"/>
    <p:sldId id="299" r:id="rId6"/>
    <p:sldId id="298" r:id="rId7"/>
    <p:sldId id="300" r:id="rId8"/>
    <p:sldId id="305" r:id="rId9"/>
    <p:sldId id="306" r:id="rId10"/>
    <p:sldId id="308" r:id="rId11"/>
    <p:sldId id="296" r:id="rId12"/>
    <p:sldId id="295" r:id="rId13"/>
    <p:sldId id="315" r:id="rId14"/>
    <p:sldId id="310" r:id="rId15"/>
    <p:sldId id="301" r:id="rId16"/>
    <p:sldId id="302" r:id="rId17"/>
    <p:sldId id="314" r:id="rId1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04BC"/>
    <a:srgbClr val="9A0000"/>
    <a:srgbClr val="7E0000"/>
    <a:srgbClr val="FF9797"/>
    <a:srgbClr val="FE000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927" autoAdjust="0"/>
    <p:restoredTop sz="93226" autoAdjust="0"/>
  </p:normalViewPr>
  <p:slideViewPr>
    <p:cSldViewPr>
      <p:cViewPr varScale="1">
        <p:scale>
          <a:sx n="65" d="100"/>
          <a:sy n="65" d="100"/>
        </p:scale>
        <p:origin x="237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2CFB5-F056-4E6E-9BB7-7358A5E1D6EC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CBA32-6D30-4A55-A585-AB3BC776E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80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DBF5D-5176-40B7-B8F1-FB3728F1FF87}" type="datetimeFigureOut">
              <a:rPr lang="ko-KR" altLang="en-US" smtClean="0"/>
              <a:t>2020-08-13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392A9-3CE2-4AA7-95E7-D71BAE4774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6305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AA49A-6AB1-4F57-BD28-E5684EA086A2}" type="slidenum">
              <a:rPr lang="ko-KR" altLang="en-US" smtClean="0">
                <a:solidFill>
                  <a:prstClr val="black"/>
                </a:solidFill>
              </a:rPr>
              <a:pPr/>
              <a:t>1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4393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AA49A-6AB1-4F57-BD28-E5684EA086A2}" type="slidenum">
              <a:rPr lang="ko-KR" altLang="en-US" smtClean="0">
                <a:solidFill>
                  <a:prstClr val="black"/>
                </a:solidFill>
              </a:rPr>
              <a:pPr/>
              <a:t>10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769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AA49A-6AB1-4F57-BD28-E5684EA086A2}" type="slidenum">
              <a:rPr lang="ko-KR" altLang="en-US" smtClean="0">
                <a:solidFill>
                  <a:prstClr val="black"/>
                </a:solidFill>
              </a:rPr>
              <a:pPr/>
              <a:t>11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7410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AA49A-6AB1-4F57-BD28-E5684EA086A2}" type="slidenum">
              <a:rPr lang="ko-KR" altLang="en-US" smtClean="0">
                <a:solidFill>
                  <a:prstClr val="black"/>
                </a:solidFill>
              </a:rPr>
              <a:pPr/>
              <a:t>12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2918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AA49A-6AB1-4F57-BD28-E5684EA086A2}" type="slidenum">
              <a:rPr lang="ko-KR" altLang="en-US" smtClean="0">
                <a:solidFill>
                  <a:prstClr val="black"/>
                </a:solidFill>
              </a:rPr>
              <a:pPr/>
              <a:t>13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0245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AA49A-6AB1-4F57-BD28-E5684EA086A2}" type="slidenum">
              <a:rPr lang="ko-KR" altLang="en-US" smtClean="0">
                <a:solidFill>
                  <a:prstClr val="black"/>
                </a:solidFill>
              </a:rPr>
              <a:pPr/>
              <a:t>14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2201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AA49A-6AB1-4F57-BD28-E5684EA086A2}" type="slidenum">
              <a:rPr lang="ko-KR" altLang="en-US" smtClean="0">
                <a:solidFill>
                  <a:prstClr val="black"/>
                </a:solidFill>
              </a:rPr>
              <a:pPr/>
              <a:t>15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8187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AA49A-6AB1-4F57-BD28-E5684EA086A2}" type="slidenum">
              <a:rPr lang="ko-KR" altLang="en-US" smtClean="0">
                <a:solidFill>
                  <a:prstClr val="black"/>
                </a:solidFill>
              </a:rPr>
              <a:pPr/>
              <a:t>16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5204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AA49A-6AB1-4F57-BD28-E5684EA086A2}" type="slidenum">
              <a:rPr lang="ko-KR" altLang="en-US" smtClean="0">
                <a:solidFill>
                  <a:prstClr val="black"/>
                </a:solidFill>
              </a:rPr>
              <a:pPr/>
              <a:t>17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082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AA49A-6AB1-4F57-BD28-E5684EA086A2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596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AA49A-6AB1-4F57-BD28-E5684EA086A2}" type="slidenum">
              <a:rPr lang="ko-KR" altLang="en-US" smtClean="0">
                <a:solidFill>
                  <a:prstClr val="black"/>
                </a:solidFill>
              </a:rPr>
              <a:pPr/>
              <a:t>3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653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제가 이번</a:t>
            </a:r>
            <a:r>
              <a:rPr lang="ko-KR" altLang="en-US" baseline="0" dirty="0" smtClean="0"/>
              <a:t> 하반기 연구재단 중견과제 신청한 내용입니다</a:t>
            </a:r>
            <a:r>
              <a:rPr lang="en-US" altLang="ko-KR" baseline="0" dirty="0" smtClean="0"/>
              <a:t>.  6</a:t>
            </a:r>
            <a:r>
              <a:rPr lang="ko-KR" altLang="en-US" baseline="0" dirty="0" smtClean="0"/>
              <a:t>월달에 홍경식 교수님의 극한핵물질센터에 합류하게 되었고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합류하자마자 홍교수님이 </a:t>
            </a:r>
            <a:r>
              <a:rPr lang="en-US" altLang="ko-KR" baseline="0" dirty="0" smtClean="0"/>
              <a:t>LAMPS </a:t>
            </a:r>
            <a:r>
              <a:rPr lang="ko-KR" altLang="en-US" baseline="0" dirty="0" smtClean="0"/>
              <a:t>사업 진행하는 것이 있는데 어떤냐고 해서 신청하게 된 것입니다</a:t>
            </a:r>
            <a:r>
              <a:rPr lang="en-US" altLang="ko-KR" baseline="0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AA49A-6AB1-4F57-BD28-E5684EA086A2}" type="slidenum">
              <a:rPr lang="ko-KR" altLang="en-US" smtClean="0">
                <a:solidFill>
                  <a:prstClr val="black"/>
                </a:solidFill>
              </a:rPr>
              <a:pPr/>
              <a:t>4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772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AA49A-6AB1-4F57-BD28-E5684EA086A2}" type="slidenum">
              <a:rPr lang="ko-KR" altLang="en-US" smtClean="0">
                <a:solidFill>
                  <a:prstClr val="black"/>
                </a:solidFill>
              </a:rPr>
              <a:pPr/>
              <a:t>5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857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AA49A-6AB1-4F57-BD28-E5684EA086A2}" type="slidenum">
              <a:rPr lang="ko-KR" altLang="en-US" smtClean="0">
                <a:solidFill>
                  <a:prstClr val="black"/>
                </a:solidFill>
              </a:rPr>
              <a:pPr/>
              <a:t>6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133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왜 필요한가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AA49A-6AB1-4F57-BD28-E5684EA086A2}" type="slidenum">
              <a:rPr lang="ko-KR" altLang="en-US" smtClean="0">
                <a:solidFill>
                  <a:prstClr val="black"/>
                </a:solidFill>
              </a:rPr>
              <a:pPr/>
              <a:t>7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769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AA49A-6AB1-4F57-BD28-E5684EA086A2}" type="slidenum">
              <a:rPr lang="ko-KR" altLang="en-US" smtClean="0">
                <a:solidFill>
                  <a:prstClr val="black"/>
                </a:solidFill>
              </a:rPr>
              <a:pPr/>
              <a:t>8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485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AA49A-6AB1-4F57-BD28-E5684EA086A2}" type="slidenum">
              <a:rPr lang="ko-KR" altLang="en-US" smtClean="0">
                <a:solidFill>
                  <a:prstClr val="black"/>
                </a:solidFill>
              </a:rPr>
              <a:pPr/>
              <a:t>9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022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8F532-F96D-44F9-ACE4-2AD395B609BC}" type="datetimeFigureOut">
              <a:rPr lang="ko-KR" altLang="en-US" smtClean="0"/>
              <a:t>2020-08-13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A6C38-52CD-4A6F-805F-1E4C58592D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0290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8F532-F96D-44F9-ACE4-2AD395B609BC}" type="datetimeFigureOut">
              <a:rPr lang="ko-KR" altLang="en-US" smtClean="0"/>
              <a:t>2020-08-13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A6C38-52CD-4A6F-805F-1E4C58592D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873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8F532-F96D-44F9-ACE4-2AD395B609BC}" type="datetimeFigureOut">
              <a:rPr lang="ko-KR" altLang="en-US" smtClean="0"/>
              <a:t>2020-08-13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A6C38-52CD-4A6F-805F-1E4C58592D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2544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8F532-F96D-44F9-ACE4-2AD395B609BC}" type="datetimeFigureOut">
              <a:rPr lang="ko-KR" altLang="en-US" smtClean="0"/>
              <a:t>2020-08-13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A6C38-52CD-4A6F-805F-1E4C58592D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0156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8F532-F96D-44F9-ACE4-2AD395B609BC}" type="datetimeFigureOut">
              <a:rPr lang="ko-KR" altLang="en-US" smtClean="0"/>
              <a:t>2020-08-13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A6C38-52CD-4A6F-805F-1E4C58592D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4857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8F532-F96D-44F9-ACE4-2AD395B609BC}" type="datetimeFigureOut">
              <a:rPr lang="ko-KR" altLang="en-US" smtClean="0"/>
              <a:t>2020-08-13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A6C38-52CD-4A6F-805F-1E4C58592D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91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8F532-F96D-44F9-ACE4-2AD395B609BC}" type="datetimeFigureOut">
              <a:rPr lang="ko-KR" altLang="en-US" smtClean="0"/>
              <a:t>2020-08-13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A6C38-52CD-4A6F-805F-1E4C58592D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8825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8F532-F96D-44F9-ACE4-2AD395B609BC}" type="datetimeFigureOut">
              <a:rPr lang="ko-KR" altLang="en-US" smtClean="0"/>
              <a:t>2020-08-13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A6C38-52CD-4A6F-805F-1E4C58592D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114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8F532-F96D-44F9-ACE4-2AD395B609BC}" type="datetimeFigureOut">
              <a:rPr lang="ko-KR" altLang="en-US" smtClean="0"/>
              <a:t>2020-08-13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A6C38-52CD-4A6F-805F-1E4C58592D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6973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8F532-F96D-44F9-ACE4-2AD395B609BC}" type="datetimeFigureOut">
              <a:rPr lang="ko-KR" altLang="en-US" smtClean="0"/>
              <a:t>2020-08-13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A6C38-52CD-4A6F-805F-1E4C58592D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1161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8F532-F96D-44F9-ACE4-2AD395B609BC}" type="datetimeFigureOut">
              <a:rPr lang="ko-KR" altLang="en-US" smtClean="0"/>
              <a:t>2020-08-13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A6C38-52CD-4A6F-805F-1E4C58592D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300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8F532-F96D-44F9-ACE4-2AD395B609BC}" type="datetimeFigureOut">
              <a:rPr lang="ko-KR" altLang="en-US" smtClean="0"/>
              <a:t>2020-08-13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A6C38-52CD-4A6F-805F-1E4C58592D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5692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직사각형 28"/>
          <p:cNvSpPr/>
          <p:nvPr/>
        </p:nvSpPr>
        <p:spPr>
          <a:xfrm>
            <a:off x="0" y="-1"/>
            <a:ext cx="9144000" cy="332657"/>
          </a:xfrm>
          <a:prstGeom prst="rect">
            <a:avLst/>
          </a:prstGeom>
          <a:solidFill>
            <a:srgbClr val="9A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cxnSp>
        <p:nvCxnSpPr>
          <p:cNvPr id="33" name="직선 연결선 32"/>
          <p:cNvCxnSpPr/>
          <p:nvPr/>
        </p:nvCxnSpPr>
        <p:spPr>
          <a:xfrm>
            <a:off x="0" y="280800"/>
            <a:ext cx="9144000" cy="0"/>
          </a:xfrm>
          <a:prstGeom prst="line">
            <a:avLst/>
          </a:prstGeom>
          <a:ln w="158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0" y="360039"/>
            <a:ext cx="9144000" cy="3326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6512" y="-7200"/>
            <a:ext cx="5381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solidFill>
                  <a:schemeClr val="bg1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극한핵물질센터 </a:t>
            </a:r>
            <a:r>
              <a:rPr lang="en-US" altLang="ko-KR" sz="1400" b="1" dirty="0" smtClean="0">
                <a:solidFill>
                  <a:schemeClr val="bg1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Center </a:t>
            </a:r>
            <a:r>
              <a:rPr lang="en-US" altLang="ko-KR" sz="1400" b="1" dirty="0">
                <a:solidFill>
                  <a:schemeClr val="bg1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for Extreme Nuclear Matters (</a:t>
            </a:r>
            <a:r>
              <a:rPr lang="en-US" altLang="ko-KR" sz="1400" b="1" dirty="0" err="1">
                <a:solidFill>
                  <a:schemeClr val="bg1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CENuM</a:t>
            </a:r>
            <a:r>
              <a:rPr lang="en-US" altLang="ko-KR" sz="1400" b="1" dirty="0">
                <a:solidFill>
                  <a:schemeClr val="bg1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)</a:t>
            </a:r>
            <a:endParaRPr lang="en-US" sz="1400" b="1" dirty="0">
              <a:solidFill>
                <a:schemeClr val="bg1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pic>
        <p:nvPicPr>
          <p:cNvPr id="17" name="Picture 16" descr="https://sites.google.com/site/kpsnuclear/_/rsrc/1562920795264/src-geughanhaegmuljil-yeongusenteo-cenum-1/CENuM_logo_nobg.png?height=137&amp;width=3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464" y="6698304"/>
            <a:ext cx="323552" cy="13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직선 연결선 32"/>
          <p:cNvCxnSpPr/>
          <p:nvPr/>
        </p:nvCxnSpPr>
        <p:spPr>
          <a:xfrm>
            <a:off x="0" y="6768000"/>
            <a:ext cx="8640000" cy="0"/>
          </a:xfrm>
          <a:prstGeom prst="line">
            <a:avLst/>
          </a:prstGeom>
          <a:ln w="15875">
            <a:solidFill>
              <a:srgbClr val="9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직사각형 18"/>
          <p:cNvSpPr/>
          <p:nvPr/>
        </p:nvSpPr>
        <p:spPr>
          <a:xfrm>
            <a:off x="420688" y="1175181"/>
            <a:ext cx="8041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ko-KR" altLang="en-US" sz="3400" b="1" dirty="0">
                <a:solidFill>
                  <a:srgbClr val="7E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핵 내부 핵자들의 상호작용 이해를 </a:t>
            </a:r>
            <a:r>
              <a:rPr lang="ko-KR" altLang="en-US" sz="3400" b="1" dirty="0" smtClean="0">
                <a:solidFill>
                  <a:srgbClr val="7E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위한</a:t>
            </a:r>
            <a:endParaRPr lang="en-US" altLang="ko-KR" sz="3400" b="1" dirty="0" smtClean="0">
              <a:solidFill>
                <a:srgbClr val="7E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>
              <a:spcBef>
                <a:spcPts val="1200"/>
              </a:spcBef>
            </a:pPr>
            <a:r>
              <a:rPr lang="en-US" altLang="ko-KR" sz="3400" b="1" baseline="30000" dirty="0" smtClean="0">
                <a:solidFill>
                  <a:srgbClr val="7E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12</a:t>
            </a:r>
            <a:r>
              <a:rPr lang="en-US" altLang="ko-KR" sz="3400" b="1" dirty="0" smtClean="0">
                <a:solidFill>
                  <a:srgbClr val="7E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C(</a:t>
            </a:r>
            <a:r>
              <a:rPr lang="en-US" altLang="ko-KR" sz="3400" b="1" i="1" dirty="0" smtClean="0">
                <a:solidFill>
                  <a:srgbClr val="7E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p</a:t>
            </a:r>
            <a:r>
              <a:rPr lang="en-US" altLang="ko-KR" sz="3400" b="1" dirty="0" smtClean="0">
                <a:solidFill>
                  <a:srgbClr val="7E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,2</a:t>
            </a:r>
            <a:r>
              <a:rPr lang="en-US" altLang="ko-KR" sz="3400" b="1" i="1" dirty="0" smtClean="0">
                <a:solidFill>
                  <a:srgbClr val="7E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p</a:t>
            </a:r>
            <a:r>
              <a:rPr lang="en-US" altLang="ko-KR" sz="3400" b="1" dirty="0" smtClean="0">
                <a:solidFill>
                  <a:srgbClr val="7E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r>
              <a:rPr lang="en-US" altLang="ko-KR" sz="3400" b="1" baseline="30000" dirty="0" smtClean="0">
                <a:solidFill>
                  <a:srgbClr val="7E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11</a:t>
            </a:r>
            <a:r>
              <a:rPr lang="en-US" altLang="ko-KR" sz="3400" b="1" dirty="0" smtClean="0">
                <a:solidFill>
                  <a:srgbClr val="7E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B </a:t>
            </a:r>
            <a:r>
              <a:rPr lang="ko-KR" altLang="en-US" sz="3400" b="1" dirty="0">
                <a:solidFill>
                  <a:srgbClr val="7E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준탄성산란 반응실험 </a:t>
            </a:r>
            <a:r>
              <a:rPr lang="ko-KR" altLang="en-US" sz="3400" b="1" dirty="0" smtClean="0">
                <a:solidFill>
                  <a:srgbClr val="7E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연구</a:t>
            </a:r>
            <a:endParaRPr lang="en-US" altLang="ko-KR" sz="3400" b="1" dirty="0" smtClean="0">
              <a:solidFill>
                <a:srgbClr val="7E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>
              <a:spcBef>
                <a:spcPts val="1200"/>
              </a:spcBef>
            </a:pPr>
            <a:r>
              <a:rPr lang="en-US" altLang="ko-KR" sz="2800" b="1" dirty="0" smtClean="0">
                <a:solidFill>
                  <a:srgbClr val="7E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en-US" altLang="ko-KR" sz="2800" b="1" dirty="0">
                <a:solidFill>
                  <a:srgbClr val="7E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Study of </a:t>
            </a:r>
            <a:r>
              <a:rPr lang="en-US" altLang="ko-KR" sz="2800" b="1" baseline="30000" dirty="0">
                <a:solidFill>
                  <a:srgbClr val="7E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12</a:t>
            </a:r>
            <a:r>
              <a:rPr lang="en-US" altLang="ko-KR" sz="2800" b="1" dirty="0">
                <a:solidFill>
                  <a:srgbClr val="7E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C(</a:t>
            </a:r>
            <a:r>
              <a:rPr lang="en-US" altLang="ko-KR" sz="2800" b="1" i="1" dirty="0">
                <a:solidFill>
                  <a:srgbClr val="7E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p</a:t>
            </a:r>
            <a:r>
              <a:rPr lang="en-US" altLang="ko-KR" sz="2800" b="1" dirty="0">
                <a:solidFill>
                  <a:srgbClr val="7E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,2</a:t>
            </a:r>
            <a:r>
              <a:rPr lang="en-US" altLang="ko-KR" sz="2800" b="1" i="1" dirty="0">
                <a:solidFill>
                  <a:srgbClr val="7E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p</a:t>
            </a:r>
            <a:r>
              <a:rPr lang="en-US" altLang="ko-KR" sz="2800" b="1" dirty="0">
                <a:solidFill>
                  <a:srgbClr val="7E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r>
              <a:rPr lang="en-US" altLang="ko-KR" sz="2800" b="1" baseline="30000" dirty="0">
                <a:solidFill>
                  <a:srgbClr val="7E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11</a:t>
            </a:r>
            <a:r>
              <a:rPr lang="en-US" altLang="ko-KR" sz="2800" b="1" dirty="0">
                <a:solidFill>
                  <a:srgbClr val="7E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B quasi-free reaction  for </a:t>
            </a:r>
          </a:p>
          <a:p>
            <a:pPr algn="ctr"/>
            <a:r>
              <a:rPr lang="en-US" altLang="ko-KR" sz="2800" b="1" dirty="0">
                <a:solidFill>
                  <a:srgbClr val="7E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understating the nucleon correlation in nuclei)</a:t>
            </a:r>
            <a:endParaRPr lang="ko-KR" altLang="en-US" sz="4400" b="1" dirty="0">
              <a:solidFill>
                <a:srgbClr val="7E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0" name="직사각형 20"/>
          <p:cNvSpPr/>
          <p:nvPr/>
        </p:nvSpPr>
        <p:spPr>
          <a:xfrm>
            <a:off x="0" y="4267200"/>
            <a:ext cx="9144000" cy="1250032"/>
          </a:xfrm>
          <a:prstGeom prst="rect">
            <a:avLst/>
          </a:prstGeom>
          <a:solidFill>
            <a:srgbClr val="9A0000">
              <a:alpha val="8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1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1" name="TextBox 6"/>
          <p:cNvSpPr txBox="1"/>
          <p:nvPr/>
        </p:nvSpPr>
        <p:spPr>
          <a:xfrm>
            <a:off x="455930" y="4343400"/>
            <a:ext cx="3958801" cy="6668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00"/>
              </a:spcAft>
            </a:pPr>
            <a:r>
              <a:rPr lang="ko-KR" altLang="en-US" sz="2000" b="1" spc="-150" dirty="0" smtClean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연구 기</a:t>
            </a:r>
            <a:r>
              <a:rPr lang="ko-KR" altLang="en-US" sz="2000" b="1" dirty="0" smtClean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관</a:t>
            </a:r>
            <a:r>
              <a:rPr lang="en-US" altLang="ko-KR" sz="2000" b="1" dirty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2000" dirty="0" smtClean="0">
                <a:solidFill>
                  <a:srgbClr val="FFEAA7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고려대학교</a:t>
            </a:r>
            <a:endParaRPr lang="en-US" altLang="ko-KR" sz="2000" dirty="0" smtClean="0">
              <a:solidFill>
                <a:srgbClr val="FFEAA7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spcAft>
                <a:spcPts val="400"/>
              </a:spcAft>
            </a:pPr>
            <a:r>
              <a:rPr lang="ko-KR" altLang="en-US" sz="2000" b="1" spc="-150" dirty="0" smtClean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연구 책임</a:t>
            </a:r>
            <a:r>
              <a:rPr lang="ko-KR" altLang="en-US" sz="2000" b="1" dirty="0" smtClean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자</a:t>
            </a:r>
            <a:r>
              <a:rPr lang="en-US" altLang="ko-KR" sz="2000" b="1" dirty="0" smtClean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</a:t>
            </a:r>
            <a:r>
              <a:rPr lang="en-US" altLang="ko-KR" sz="2000" spc="-150" dirty="0" smtClean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 </a:t>
            </a:r>
            <a:r>
              <a:rPr lang="ko-KR" altLang="en-US" sz="2000" dirty="0" smtClean="0">
                <a:solidFill>
                  <a:srgbClr val="FFEAA7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허장용</a:t>
            </a:r>
            <a:endParaRPr lang="en-US" altLang="ko-KR" sz="2000" spc="-150" dirty="0">
              <a:solidFill>
                <a:srgbClr val="FFEAA7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420688" y="5071646"/>
            <a:ext cx="46085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solidFill>
                  <a:srgbClr val="FFEAA7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2020 .09 </a:t>
            </a:r>
            <a:r>
              <a:rPr lang="en-US" altLang="ko-KR" sz="1600" b="1" dirty="0">
                <a:solidFill>
                  <a:srgbClr val="FFEAA7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 </a:t>
            </a:r>
            <a:r>
              <a:rPr lang="en-US" altLang="ko-KR" sz="1600" b="1" dirty="0" smtClean="0">
                <a:solidFill>
                  <a:srgbClr val="FFEAA7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01 -</a:t>
            </a:r>
            <a:r>
              <a:rPr lang="ko-KR" altLang="en-US" sz="1600" b="1" dirty="0" smtClean="0">
                <a:solidFill>
                  <a:srgbClr val="FFEAA7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en-US" altLang="ko-KR" sz="1600" b="1" dirty="0" smtClean="0">
                <a:solidFill>
                  <a:srgbClr val="FFEAA7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2023 </a:t>
            </a:r>
            <a:r>
              <a:rPr lang="en-US" altLang="ko-KR" sz="1600" b="1" dirty="0">
                <a:solidFill>
                  <a:srgbClr val="FFEAA7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 </a:t>
            </a:r>
            <a:r>
              <a:rPr lang="en-US" altLang="ko-KR" sz="1600" b="1" dirty="0" smtClean="0">
                <a:solidFill>
                  <a:srgbClr val="FFEAA7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2 </a:t>
            </a:r>
            <a:r>
              <a:rPr lang="en-US" altLang="ko-KR" sz="1600" b="1" dirty="0">
                <a:solidFill>
                  <a:srgbClr val="FFEAA7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 </a:t>
            </a:r>
            <a:r>
              <a:rPr lang="en-US" altLang="ko-KR" sz="1600" b="1" dirty="0" smtClean="0">
                <a:solidFill>
                  <a:srgbClr val="FFEAA7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28  </a:t>
            </a:r>
            <a:r>
              <a:rPr lang="en-US" altLang="ko-KR" sz="1600" b="1" dirty="0">
                <a:solidFill>
                  <a:srgbClr val="FFEAA7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 </a:t>
            </a:r>
            <a:r>
              <a:rPr lang="en-US" altLang="ko-KR" sz="1600" b="1" dirty="0" smtClean="0">
                <a:solidFill>
                  <a:srgbClr val="FFEAA7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30 </a:t>
            </a:r>
            <a:r>
              <a:rPr lang="ko-KR" altLang="en-US" sz="1600" b="1" dirty="0">
                <a:solidFill>
                  <a:srgbClr val="FFEAA7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개월</a:t>
            </a:r>
            <a:r>
              <a:rPr lang="en-US" altLang="ko-KR" sz="1600" b="1" dirty="0">
                <a:solidFill>
                  <a:srgbClr val="FFEAA7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endParaRPr lang="ko-KR" altLang="en-US" sz="1600" b="1" dirty="0">
              <a:solidFill>
                <a:srgbClr val="FFEAA7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5847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84556" y="816082"/>
            <a:ext cx="8435452" cy="2796153"/>
          </a:xfrm>
          <a:prstGeom prst="rect">
            <a:avLst/>
          </a:prstGeom>
          <a:solidFill>
            <a:srgbClr val="7E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직사각형 28"/>
          <p:cNvSpPr/>
          <p:nvPr/>
        </p:nvSpPr>
        <p:spPr>
          <a:xfrm>
            <a:off x="0" y="-1"/>
            <a:ext cx="9144000" cy="332657"/>
          </a:xfrm>
          <a:prstGeom prst="rect">
            <a:avLst/>
          </a:prstGeom>
          <a:solidFill>
            <a:srgbClr val="9A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cxnSp>
        <p:nvCxnSpPr>
          <p:cNvPr id="33" name="직선 연결선 32"/>
          <p:cNvCxnSpPr/>
          <p:nvPr/>
        </p:nvCxnSpPr>
        <p:spPr>
          <a:xfrm>
            <a:off x="0" y="280800"/>
            <a:ext cx="9144000" cy="0"/>
          </a:xfrm>
          <a:prstGeom prst="line">
            <a:avLst/>
          </a:prstGeom>
          <a:ln w="158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solidFill>
                <a:prstClr val="black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0" y="360039"/>
            <a:ext cx="9144000" cy="3326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6512" y="-7200"/>
            <a:ext cx="5381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극한핵물질센터 </a:t>
            </a:r>
            <a:r>
              <a:rPr lang="en-US" altLang="ko-KR" sz="1400" b="1" dirty="0" smtClean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Center </a:t>
            </a:r>
            <a:r>
              <a:rPr lang="en-US" altLang="ko-KR" sz="1400" b="1" dirty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for Extreme Nuclear Matters (</a:t>
            </a:r>
            <a:r>
              <a:rPr lang="en-US" altLang="ko-KR" sz="1400" b="1" dirty="0" err="1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CENuM</a:t>
            </a:r>
            <a:r>
              <a:rPr lang="en-US" altLang="ko-KR" sz="1400" b="1" dirty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)</a:t>
            </a:r>
            <a:endParaRPr lang="en-US" sz="1400" b="1" dirty="0">
              <a:solidFill>
                <a:schemeClr val="bg1">
                  <a:lumMod val="8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5558" y="360000"/>
            <a:ext cx="14350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54400"/>
            <a:r>
              <a:rPr lang="en-US" altLang="ko-KR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I-3. </a:t>
            </a:r>
            <a:r>
              <a:rPr lang="ko-KR" altLang="en-US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연구 목표</a:t>
            </a:r>
            <a:endParaRPr lang="en-US" altLang="ko-KR" sz="16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pic>
        <p:nvPicPr>
          <p:cNvPr id="17" name="Picture 16" descr="https://sites.google.com/site/kpsnuclear/_/rsrc/1562920795264/src-geughanhaegmuljil-yeongusenteo-cenum-1/CENuM_logo_nobg.png?height=137&amp;width=3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464" y="6698304"/>
            <a:ext cx="323552" cy="13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직선 연결선 32"/>
          <p:cNvCxnSpPr/>
          <p:nvPr/>
        </p:nvCxnSpPr>
        <p:spPr>
          <a:xfrm>
            <a:off x="0" y="6768000"/>
            <a:ext cx="8640000" cy="0"/>
          </a:xfrm>
          <a:prstGeom prst="line">
            <a:avLst/>
          </a:prstGeom>
          <a:ln w="15875">
            <a:solidFill>
              <a:srgbClr val="9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92393" y="3709898"/>
            <a:ext cx="4176000" cy="29884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644008" y="3729762"/>
            <a:ext cx="4176000" cy="29685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직사각형 6"/>
          <p:cNvSpPr/>
          <p:nvPr/>
        </p:nvSpPr>
        <p:spPr>
          <a:xfrm>
            <a:off x="469039" y="888476"/>
            <a:ext cx="807648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4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ko-KR" altLang="en-US" sz="1600" b="1" dirty="0" smtClean="0">
                <a:solidFill>
                  <a:schemeClr val="bg1">
                    <a:lumMod val="9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시제품으로 제작한 </a:t>
            </a:r>
            <a:r>
              <a:rPr lang="ko-KR" altLang="en-US" sz="1600" b="1" dirty="0">
                <a:solidFill>
                  <a:schemeClr val="bg1">
                    <a:lumMod val="9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시간투영검출기</a:t>
            </a:r>
            <a:r>
              <a:rPr lang="en-US" altLang="ko-KR" sz="1600" b="1" dirty="0">
                <a:solidFill>
                  <a:schemeClr val="bg1">
                    <a:lumMod val="9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(Time Projection Chamber, TPC), </a:t>
            </a:r>
            <a:r>
              <a:rPr lang="ko-KR" altLang="en-US" sz="1600" b="1" dirty="0">
                <a:solidFill>
                  <a:schemeClr val="bg1">
                    <a:lumMod val="9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중성자검출기</a:t>
            </a:r>
            <a:r>
              <a:rPr lang="en-US" altLang="ko-KR" sz="1600" b="1" dirty="0">
                <a:solidFill>
                  <a:schemeClr val="bg1">
                    <a:lumMod val="9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600" b="1" dirty="0">
                <a:solidFill>
                  <a:schemeClr val="bg1">
                    <a:lumMod val="9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빔진단 표류검출기</a:t>
            </a:r>
            <a:r>
              <a:rPr lang="en-US" altLang="ko-KR" sz="1600" b="1" dirty="0">
                <a:solidFill>
                  <a:schemeClr val="bg1">
                    <a:lumMod val="9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(Beam Drift Chamber, BDC), </a:t>
            </a:r>
            <a:r>
              <a:rPr lang="ko-KR" altLang="en-US" sz="1600" b="1" dirty="0">
                <a:solidFill>
                  <a:schemeClr val="bg1">
                    <a:lumMod val="9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시작검출기</a:t>
            </a:r>
            <a:r>
              <a:rPr lang="en-US" altLang="ko-KR" sz="1600" b="1" dirty="0">
                <a:solidFill>
                  <a:schemeClr val="bg1">
                    <a:lumMod val="9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(Start Counter), Si-</a:t>
            </a:r>
            <a:r>
              <a:rPr lang="en-US" altLang="ko-KR" sz="1600" b="1" dirty="0" err="1">
                <a:solidFill>
                  <a:schemeClr val="bg1">
                    <a:lumMod val="9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CsI</a:t>
            </a:r>
            <a:r>
              <a:rPr lang="en-US" altLang="ko-KR" sz="1600" b="1" dirty="0">
                <a:solidFill>
                  <a:schemeClr val="bg1">
                    <a:lumMod val="9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1600" b="1" dirty="0" smtClean="0">
                <a:solidFill>
                  <a:schemeClr val="bg1">
                    <a:lumMod val="9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텔레스코프에 대한 성능시험과 </a:t>
            </a:r>
            <a:r>
              <a:rPr lang="ko-KR" altLang="en-US" sz="1600" b="1" dirty="0">
                <a:solidFill>
                  <a:schemeClr val="bg1">
                    <a:lumMod val="9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문제점 개선을 위한 해결방안을 제시</a:t>
            </a:r>
            <a:r>
              <a:rPr lang="en-US" altLang="ko-KR" sz="1600" b="1" dirty="0">
                <a:solidFill>
                  <a:schemeClr val="bg1">
                    <a:lumMod val="9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 </a:t>
            </a:r>
            <a:endParaRPr lang="en-US" altLang="ko-KR" sz="1600" b="1" dirty="0" smtClean="0">
              <a:solidFill>
                <a:schemeClr val="bg1">
                  <a:lumMod val="9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marL="285750" indent="-285750">
              <a:lnSpc>
                <a:spcPts val="24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ko-KR" altLang="en-US" sz="1600" b="1" dirty="0" smtClean="0">
                <a:solidFill>
                  <a:schemeClr val="bg1">
                    <a:lumMod val="9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각 </a:t>
            </a:r>
            <a:r>
              <a:rPr lang="ko-KR" altLang="en-US" sz="1600" b="1" dirty="0">
                <a:solidFill>
                  <a:schemeClr val="bg1">
                    <a:lumMod val="9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검출기를 유기적으로 통합하여 중이온가속기에서 사용될 다입자</a:t>
            </a:r>
            <a:r>
              <a:rPr lang="en-US" altLang="ko-KR" sz="1600" b="1" dirty="0">
                <a:solidFill>
                  <a:schemeClr val="bg1">
                    <a:lumMod val="9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600" b="1" dirty="0" smtClean="0">
                <a:solidFill>
                  <a:schemeClr val="bg1">
                    <a:lumMod val="9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다채널의 </a:t>
            </a:r>
            <a:r>
              <a:rPr lang="ko-KR" altLang="en-US" sz="1600" b="1" dirty="0">
                <a:solidFill>
                  <a:schemeClr val="bg1">
                    <a:lumMod val="9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통합 검출시스템 구축과 성능 </a:t>
            </a:r>
            <a:r>
              <a:rPr lang="ko-KR" altLang="en-US" sz="1600" b="1" dirty="0" smtClean="0">
                <a:solidFill>
                  <a:schemeClr val="bg1">
                    <a:lumMod val="9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시험 </a:t>
            </a:r>
            <a:r>
              <a:rPr lang="ko-KR" altLang="en-US" sz="1600" b="1" dirty="0" smtClean="0">
                <a:solidFill>
                  <a:schemeClr val="bg1">
                    <a:lumMod val="9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실시</a:t>
            </a:r>
            <a:r>
              <a:rPr lang="ko-KR" altLang="en-US" sz="1600" b="1" dirty="0" smtClean="0">
                <a:solidFill>
                  <a:schemeClr val="bg1">
                    <a:lumMod val="9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하고 </a:t>
            </a:r>
            <a:r>
              <a:rPr lang="en-US" altLang="ko-KR" sz="1600" b="1" dirty="0" smtClean="0">
                <a:solidFill>
                  <a:schemeClr val="bg1">
                    <a:lumMod val="9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HIMAC </a:t>
            </a:r>
            <a:r>
              <a:rPr lang="ko-KR" altLang="en-US" sz="1600" b="1" dirty="0" smtClean="0">
                <a:solidFill>
                  <a:schemeClr val="bg1">
                    <a:lumMod val="9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실험을 위한 검출시스템 점검 완료</a:t>
            </a:r>
            <a:r>
              <a:rPr lang="en-US" altLang="ko-KR" sz="1600" b="1" dirty="0" smtClean="0">
                <a:solidFill>
                  <a:schemeClr val="bg1">
                    <a:lumMod val="9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endParaRPr lang="en-US" altLang="ko-KR" sz="1600" b="1" dirty="0" smtClean="0">
              <a:solidFill>
                <a:schemeClr val="bg1">
                  <a:lumMod val="9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marL="285750" indent="-285750">
              <a:lnSpc>
                <a:spcPts val="24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ko-KR" altLang="en-US" sz="1600" b="1" dirty="0" smtClean="0">
                <a:solidFill>
                  <a:schemeClr val="bg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일본의 </a:t>
            </a:r>
            <a:r>
              <a:rPr lang="en-US" altLang="ko-KR" sz="1600" b="1" dirty="0">
                <a:solidFill>
                  <a:schemeClr val="bg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HIMAC </a:t>
            </a:r>
            <a:r>
              <a:rPr lang="ko-KR" altLang="en-US" sz="1600" b="1" dirty="0" smtClean="0">
                <a:solidFill>
                  <a:schemeClr val="bg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시설을 </a:t>
            </a:r>
            <a:r>
              <a:rPr lang="ko-KR" altLang="en-US" sz="1600" b="1" dirty="0">
                <a:solidFill>
                  <a:schemeClr val="bg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이용하여 </a:t>
            </a:r>
            <a:r>
              <a:rPr lang="en-US" altLang="ko-KR" sz="1600" b="1" baseline="30000" dirty="0">
                <a:solidFill>
                  <a:schemeClr val="bg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12</a:t>
            </a:r>
            <a:r>
              <a:rPr lang="en-US" altLang="ko-KR" sz="1600" b="1" dirty="0">
                <a:solidFill>
                  <a:schemeClr val="bg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C(</a:t>
            </a:r>
            <a:r>
              <a:rPr lang="en-US" altLang="ko-KR" sz="1600" b="1" i="1" dirty="0">
                <a:solidFill>
                  <a:schemeClr val="bg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p</a:t>
            </a:r>
            <a:r>
              <a:rPr lang="en-US" altLang="ko-KR" sz="1600" b="1" dirty="0">
                <a:solidFill>
                  <a:schemeClr val="bg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,2</a:t>
            </a:r>
            <a:r>
              <a:rPr lang="en-US" altLang="ko-KR" sz="1600" b="1" i="1" dirty="0">
                <a:solidFill>
                  <a:schemeClr val="bg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p</a:t>
            </a:r>
            <a:r>
              <a:rPr lang="en-US" altLang="ko-KR" sz="1600" b="1" dirty="0">
                <a:solidFill>
                  <a:schemeClr val="bg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r>
              <a:rPr lang="en-US" altLang="ko-KR" sz="1600" b="1" baseline="30000" dirty="0">
                <a:solidFill>
                  <a:schemeClr val="bg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11</a:t>
            </a:r>
            <a:r>
              <a:rPr lang="en-US" altLang="ko-KR" sz="1600" b="1" dirty="0">
                <a:solidFill>
                  <a:schemeClr val="bg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B </a:t>
            </a:r>
            <a:r>
              <a:rPr lang="ko-KR" altLang="en-US" sz="1600" b="1" dirty="0">
                <a:solidFill>
                  <a:schemeClr val="bg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준탄성산란실험을 실시하고 </a:t>
            </a:r>
            <a:r>
              <a:rPr lang="en-US" altLang="ko-KR" sz="1600" b="1" dirty="0">
                <a:solidFill>
                  <a:schemeClr val="bg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en-US" altLang="ko-KR" sz="1600" b="1" i="1" dirty="0">
                <a:solidFill>
                  <a:schemeClr val="bg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p</a:t>
            </a:r>
            <a:r>
              <a:rPr lang="en-US" altLang="ko-KR" sz="1600" b="1" dirty="0">
                <a:solidFill>
                  <a:schemeClr val="bg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,2</a:t>
            </a:r>
            <a:r>
              <a:rPr lang="en-US" altLang="ko-KR" sz="1600" b="1" i="1" dirty="0">
                <a:solidFill>
                  <a:schemeClr val="bg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p</a:t>
            </a:r>
            <a:r>
              <a:rPr lang="en-US" altLang="ko-KR" sz="1600" b="1" dirty="0">
                <a:solidFill>
                  <a:schemeClr val="bg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 </a:t>
            </a:r>
            <a:r>
              <a:rPr lang="ko-KR" altLang="en-US" sz="1600" b="1" dirty="0">
                <a:solidFill>
                  <a:schemeClr val="bg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반응으로부터 핵자간의 상호관계를 이해한다</a:t>
            </a:r>
          </a:p>
        </p:txBody>
      </p:sp>
      <p:sp>
        <p:nvSpPr>
          <p:cNvPr id="22" name="직사각형 6"/>
          <p:cNvSpPr/>
          <p:nvPr/>
        </p:nvSpPr>
        <p:spPr>
          <a:xfrm>
            <a:off x="395536" y="4149080"/>
            <a:ext cx="417496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 indent="-144000">
              <a:lnSpc>
                <a:spcPts val="24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개별 검출기의 기초성능확인</a:t>
            </a:r>
            <a:endParaRPr lang="ko-KR" altLang="en-US" sz="16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marL="144000" indent="-144000">
              <a:lnSpc>
                <a:spcPts val="24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각 </a:t>
            </a:r>
            <a:r>
              <a:rPr lang="ko-KR" altLang="en-US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검출기를 유기적으로 결합한 통합 검출시스템 </a:t>
            </a:r>
            <a:r>
              <a:rPr lang="ko-KR" altLang="en-US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구축  </a:t>
            </a:r>
            <a:endParaRPr lang="ko-KR" altLang="en-US" sz="16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marL="144000" indent="-144000">
              <a:lnSpc>
                <a:spcPts val="24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데이터 </a:t>
            </a:r>
            <a:r>
              <a:rPr lang="ko-KR" altLang="en-US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취득 시스템</a:t>
            </a:r>
            <a:r>
              <a:rPr lang="en-US" altLang="ko-KR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(DAQ)</a:t>
            </a:r>
            <a:r>
              <a:rPr lang="ko-KR" altLang="en-US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의 </a:t>
            </a:r>
            <a:r>
              <a:rPr lang="en-US" altLang="ko-KR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tolerance </a:t>
            </a:r>
            <a:r>
              <a:rPr lang="ko-KR" altLang="en-US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시험</a:t>
            </a:r>
            <a:endParaRPr lang="en-US" altLang="ko-KR" sz="1600" b="1" dirty="0" smtClean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marL="144000" indent="-144000">
              <a:lnSpc>
                <a:spcPts val="24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최종적으로 </a:t>
            </a:r>
            <a:r>
              <a:rPr lang="en-US" altLang="ko-KR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HIMAC </a:t>
            </a:r>
            <a:r>
              <a:rPr lang="ko-KR" altLang="en-US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실험 전 관련 데이터  획득 확인</a:t>
            </a:r>
            <a:r>
              <a:rPr lang="en-US" altLang="ko-KR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.­</a:t>
            </a:r>
            <a:endParaRPr lang="ko-KR" altLang="en-US" sz="16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33394" y="-9228"/>
            <a:ext cx="1034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I. </a:t>
            </a:r>
            <a:r>
              <a:rPr lang="ko-KR" altLang="en-US" sz="1400" b="1" dirty="0" smtClean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과제개요</a:t>
            </a:r>
            <a:endParaRPr lang="en-US" sz="1400" b="1" dirty="0">
              <a:solidFill>
                <a:schemeClr val="bg1">
                  <a:lumMod val="8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6" name="직사각형 6"/>
          <p:cNvSpPr/>
          <p:nvPr/>
        </p:nvSpPr>
        <p:spPr>
          <a:xfrm>
            <a:off x="1043608" y="3728836"/>
            <a:ext cx="3132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경주양성자가속기센터 </a:t>
            </a:r>
            <a:r>
              <a:rPr lang="en-US" altLang="ko-KR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(KOMAC)</a:t>
            </a:r>
            <a:endParaRPr lang="ko-KR" altLang="en-US" sz="16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7" name="직사각형 6"/>
          <p:cNvSpPr/>
          <p:nvPr/>
        </p:nvSpPr>
        <p:spPr>
          <a:xfrm>
            <a:off x="6084168" y="3735621"/>
            <a:ext cx="13681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일본 </a:t>
            </a:r>
            <a:r>
              <a:rPr lang="en-US" altLang="ko-KR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HIMAC</a:t>
            </a:r>
            <a:endParaRPr lang="ko-KR" altLang="en-US" sz="16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8" name="직사각형 6"/>
          <p:cNvSpPr/>
          <p:nvPr/>
        </p:nvSpPr>
        <p:spPr>
          <a:xfrm>
            <a:off x="4726305" y="4150792"/>
            <a:ext cx="4174969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 indent="-144000">
              <a:lnSpc>
                <a:spcPts val="24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ko-KR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HIMAC </a:t>
            </a:r>
            <a:r>
              <a:rPr lang="ko-KR" altLang="en-US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에서 중이온가속기 실험을 위해 프로토타임 검출시스템의 설치 및 데이터 획득</a:t>
            </a:r>
            <a:endParaRPr lang="ko-KR" altLang="en-US" sz="16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marL="144000" indent="-144000">
              <a:lnSpc>
                <a:spcPts val="24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개발된 </a:t>
            </a:r>
            <a:r>
              <a:rPr lang="en-US" altLang="ko-KR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LAMPS </a:t>
            </a:r>
            <a:r>
              <a:rPr lang="ko-KR" altLang="en-US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시제품을 이용하여 </a:t>
            </a:r>
            <a:r>
              <a:rPr lang="en-US" altLang="ko-KR" sz="1600" b="1" baseline="30000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12</a:t>
            </a:r>
            <a:r>
              <a:rPr lang="en-US" altLang="ko-KR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C(</a:t>
            </a:r>
            <a:r>
              <a:rPr lang="en-US" altLang="ko-KR" sz="1600" b="1" i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p</a:t>
            </a:r>
            <a:r>
              <a:rPr lang="en-US" altLang="ko-KR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,2</a:t>
            </a:r>
            <a:r>
              <a:rPr lang="en-US" altLang="ko-KR" sz="1600" b="1" i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p</a:t>
            </a:r>
            <a:r>
              <a:rPr lang="en-US" altLang="ko-KR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r>
              <a:rPr lang="en-US" altLang="ko-KR" sz="1600" b="1" baseline="30000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11</a:t>
            </a:r>
            <a:r>
              <a:rPr lang="en-US" altLang="ko-KR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B </a:t>
            </a:r>
            <a:r>
              <a:rPr lang="ko-KR" altLang="en-US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준탄성산란실험으로부터 확보된 데이터의 분석을 통해 의미 있는 </a:t>
            </a:r>
            <a:r>
              <a:rPr lang="ko-KR" altLang="en-US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논문 작성</a:t>
            </a:r>
            <a:r>
              <a:rPr lang="en-US" altLang="ko-KR" sz="1600" b="1" dirty="0" smtClean="0">
                <a:solidFill>
                  <a:srgbClr val="7E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­</a:t>
            </a:r>
            <a:endParaRPr lang="ko-KR" altLang="en-US" sz="1600" b="1" dirty="0">
              <a:solidFill>
                <a:srgbClr val="7E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4220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직사각형 28"/>
          <p:cNvSpPr/>
          <p:nvPr/>
        </p:nvSpPr>
        <p:spPr>
          <a:xfrm>
            <a:off x="0" y="-1"/>
            <a:ext cx="9144000" cy="332657"/>
          </a:xfrm>
          <a:prstGeom prst="rect">
            <a:avLst/>
          </a:prstGeom>
          <a:solidFill>
            <a:srgbClr val="9A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cxnSp>
        <p:nvCxnSpPr>
          <p:cNvPr id="33" name="직선 연결선 32"/>
          <p:cNvCxnSpPr/>
          <p:nvPr/>
        </p:nvCxnSpPr>
        <p:spPr>
          <a:xfrm>
            <a:off x="0" y="280800"/>
            <a:ext cx="9144000" cy="0"/>
          </a:xfrm>
          <a:prstGeom prst="line">
            <a:avLst/>
          </a:prstGeom>
          <a:ln w="158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solidFill>
                <a:prstClr val="black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0" y="360039"/>
            <a:ext cx="9144000" cy="3326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6512" y="-7200"/>
            <a:ext cx="5381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극한핵물질센터 </a:t>
            </a:r>
            <a:r>
              <a:rPr lang="en-US" altLang="ko-KR" sz="1400" b="1" dirty="0" smtClean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Center </a:t>
            </a:r>
            <a:r>
              <a:rPr lang="en-US" altLang="ko-KR" sz="1400" b="1" dirty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for Extreme Nuclear Matters (</a:t>
            </a:r>
            <a:r>
              <a:rPr lang="en-US" altLang="ko-KR" sz="1400" b="1" dirty="0" err="1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CENuM</a:t>
            </a:r>
            <a:r>
              <a:rPr lang="en-US" altLang="ko-KR" sz="1400" b="1" dirty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)</a:t>
            </a:r>
            <a:endParaRPr lang="en-US" sz="1400" b="1" dirty="0">
              <a:solidFill>
                <a:schemeClr val="bg1">
                  <a:lumMod val="8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pic>
        <p:nvPicPr>
          <p:cNvPr id="17" name="Picture 16" descr="https://sites.google.com/site/kpsnuclear/_/rsrc/1562920795264/src-geughanhaegmuljil-yeongusenteo-cenum-1/CENuM_logo_nobg.png?height=137&amp;width=3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464" y="6698304"/>
            <a:ext cx="323552" cy="13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직선 연결선 32"/>
          <p:cNvCxnSpPr/>
          <p:nvPr/>
        </p:nvCxnSpPr>
        <p:spPr>
          <a:xfrm>
            <a:off x="0" y="6768000"/>
            <a:ext cx="8640000" cy="0"/>
          </a:xfrm>
          <a:prstGeom prst="line">
            <a:avLst/>
          </a:prstGeom>
          <a:ln w="15875">
            <a:solidFill>
              <a:srgbClr val="9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직사각형 5"/>
          <p:cNvSpPr/>
          <p:nvPr/>
        </p:nvSpPr>
        <p:spPr>
          <a:xfrm>
            <a:off x="32" y="3783910"/>
            <a:ext cx="9144000" cy="9315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prstClr val="white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0" name="직사각형 7"/>
          <p:cNvSpPr/>
          <p:nvPr/>
        </p:nvSpPr>
        <p:spPr>
          <a:xfrm flipV="1">
            <a:off x="3448" y="2708920"/>
            <a:ext cx="9144000" cy="1136856"/>
          </a:xfrm>
          <a:prstGeom prst="rect">
            <a:avLst/>
          </a:prstGeom>
          <a:solidFill>
            <a:srgbClr val="9A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latinLnBrk="1"/>
            <a:endParaRPr lang="ko-KR" altLang="en-US">
              <a:solidFill>
                <a:schemeClr val="tx2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1" name="TextBox 29"/>
          <p:cNvSpPr txBox="1"/>
          <p:nvPr/>
        </p:nvSpPr>
        <p:spPr>
          <a:xfrm>
            <a:off x="4307632" y="2880905"/>
            <a:ext cx="48093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4800" b="1" dirty="0">
                <a:solidFill>
                  <a:prstClr val="white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Part </a:t>
            </a:r>
            <a:r>
              <a:rPr lang="en-US" altLang="ko-KR" sz="4800" b="1" dirty="0" smtClean="0">
                <a:solidFill>
                  <a:prstClr val="white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II: </a:t>
            </a:r>
            <a:r>
              <a:rPr lang="ko-KR" altLang="en-US" sz="4800" b="1" dirty="0" smtClean="0">
                <a:solidFill>
                  <a:prstClr val="white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연구내용</a:t>
            </a:r>
            <a:endParaRPr lang="ko-KR" altLang="en-US" sz="4800" b="1" dirty="0">
              <a:solidFill>
                <a:prstClr val="white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2" name="제목 1"/>
          <p:cNvSpPr txBox="1">
            <a:spLocks/>
          </p:cNvSpPr>
          <p:nvPr/>
        </p:nvSpPr>
        <p:spPr bwMode="auto">
          <a:xfrm>
            <a:off x="-4228" y="3855918"/>
            <a:ext cx="9112732" cy="753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>
              <a:spcBef>
                <a:spcPts val="300"/>
              </a:spcBef>
              <a:spcAft>
                <a:spcPct val="0"/>
              </a:spcAft>
              <a:defRPr/>
            </a:pPr>
            <a:r>
              <a:rPr lang="ko-KR" altLang="en-US" sz="2000" b="1" kern="0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핵 내부 핵자들의 상호작용 이해를 위한</a:t>
            </a:r>
          </a:p>
          <a:p>
            <a:pPr algn="r" fontAlgn="base">
              <a:spcBef>
                <a:spcPts val="300"/>
              </a:spcBef>
              <a:spcAft>
                <a:spcPct val="0"/>
              </a:spcAft>
              <a:defRPr/>
            </a:pPr>
            <a:r>
              <a:rPr lang="en-US" altLang="ko-KR" sz="2000" b="1" kern="0" baseline="30000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12</a:t>
            </a:r>
            <a:r>
              <a:rPr lang="en-US" altLang="ko-KR" sz="2000" b="1" kern="0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C(</a:t>
            </a:r>
            <a:r>
              <a:rPr lang="en-US" altLang="ko-KR" sz="2000" b="1" i="1" kern="0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p</a:t>
            </a:r>
            <a:r>
              <a:rPr lang="en-US" altLang="ko-KR" sz="2000" b="1" kern="0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,2</a:t>
            </a:r>
            <a:r>
              <a:rPr lang="en-US" altLang="ko-KR" sz="2000" b="1" i="1" kern="0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p</a:t>
            </a:r>
            <a:r>
              <a:rPr lang="en-US" altLang="ko-KR" sz="2000" b="1" kern="0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r>
              <a:rPr lang="en-US" altLang="ko-KR" sz="2000" b="1" kern="0" baseline="30000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11</a:t>
            </a:r>
            <a:r>
              <a:rPr lang="en-US" altLang="ko-KR" sz="2000" b="1" kern="0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B </a:t>
            </a:r>
            <a:r>
              <a:rPr lang="ko-KR" altLang="en-US" sz="2000" b="1" kern="0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준탄성산란 반응실험 연구</a:t>
            </a:r>
          </a:p>
        </p:txBody>
      </p:sp>
      <p:sp>
        <p:nvSpPr>
          <p:cNvPr id="23" name="직사각형 6"/>
          <p:cNvSpPr/>
          <p:nvPr/>
        </p:nvSpPr>
        <p:spPr>
          <a:xfrm>
            <a:off x="5943600" y="4762405"/>
            <a:ext cx="3164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latinLnBrk="1"/>
            <a:r>
              <a:rPr lang="ko-KR" altLang="en-US" sz="24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연구내용</a:t>
            </a:r>
          </a:p>
          <a:p>
            <a:pPr algn="r" latinLnBrk="1"/>
            <a:r>
              <a:rPr lang="ko-KR" altLang="en-US" sz="24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연구범위</a:t>
            </a:r>
          </a:p>
          <a:p>
            <a:pPr algn="r" latinLnBrk="1"/>
            <a:r>
              <a:rPr lang="ko-KR" altLang="en-US" sz="24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연구추진체계</a:t>
            </a:r>
            <a:endParaRPr lang="ko-KR" altLang="en-US" sz="24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5800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771800" y="1137220"/>
            <a:ext cx="3227372" cy="4374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직사각형 28"/>
          <p:cNvSpPr/>
          <p:nvPr/>
        </p:nvSpPr>
        <p:spPr>
          <a:xfrm>
            <a:off x="0" y="-1"/>
            <a:ext cx="9144000" cy="332657"/>
          </a:xfrm>
          <a:prstGeom prst="rect">
            <a:avLst/>
          </a:prstGeom>
          <a:solidFill>
            <a:srgbClr val="9A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cxnSp>
        <p:nvCxnSpPr>
          <p:cNvPr id="33" name="직선 연결선 32"/>
          <p:cNvCxnSpPr/>
          <p:nvPr/>
        </p:nvCxnSpPr>
        <p:spPr>
          <a:xfrm>
            <a:off x="0" y="280800"/>
            <a:ext cx="9144000" cy="0"/>
          </a:xfrm>
          <a:prstGeom prst="line">
            <a:avLst/>
          </a:prstGeom>
          <a:ln w="158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solidFill>
                <a:prstClr val="black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0" y="360039"/>
            <a:ext cx="9144000" cy="3326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6512" y="-7200"/>
            <a:ext cx="5381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극한핵물질센터 </a:t>
            </a:r>
            <a:r>
              <a:rPr lang="en-US" altLang="ko-KR" sz="1400" b="1" dirty="0" smtClean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Center </a:t>
            </a:r>
            <a:r>
              <a:rPr lang="en-US" altLang="ko-KR" sz="1400" b="1" dirty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for Extreme Nuclear Matters (</a:t>
            </a:r>
            <a:r>
              <a:rPr lang="en-US" altLang="ko-KR" sz="1400" b="1" dirty="0" err="1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CENuM</a:t>
            </a:r>
            <a:r>
              <a:rPr lang="en-US" altLang="ko-KR" sz="1400" b="1" dirty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)</a:t>
            </a:r>
            <a:endParaRPr lang="en-US" sz="1400" b="1" dirty="0">
              <a:solidFill>
                <a:schemeClr val="bg1">
                  <a:lumMod val="8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5558" y="360000"/>
            <a:ext cx="37000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54400"/>
            <a:r>
              <a:rPr lang="en-US" altLang="ko-KR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II-1. </a:t>
            </a:r>
            <a:r>
              <a:rPr lang="ko-KR" altLang="en-US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연구 내용 </a:t>
            </a:r>
            <a:r>
              <a:rPr lang="en-US" altLang="ko-KR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– </a:t>
            </a:r>
            <a:r>
              <a:rPr lang="ko-KR" altLang="en-US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경주양성자가속기센터</a:t>
            </a:r>
            <a:endParaRPr lang="en-US" altLang="ko-KR" sz="16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pic>
        <p:nvPicPr>
          <p:cNvPr id="17" name="Picture 16" descr="https://sites.google.com/site/kpsnuclear/_/rsrc/1562920795264/src-geughanhaegmuljil-yeongusenteo-cenum-1/CENuM_logo_nobg.png?height=137&amp;width=3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464" y="6698304"/>
            <a:ext cx="323552" cy="13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직선 연결선 32"/>
          <p:cNvCxnSpPr/>
          <p:nvPr/>
        </p:nvCxnSpPr>
        <p:spPr>
          <a:xfrm>
            <a:off x="0" y="6768000"/>
            <a:ext cx="8640000" cy="0"/>
          </a:xfrm>
          <a:prstGeom prst="line">
            <a:avLst/>
          </a:prstGeom>
          <a:ln w="15875">
            <a:solidFill>
              <a:srgbClr val="9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100392" y="-9228"/>
            <a:ext cx="1088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II. </a:t>
            </a:r>
            <a:r>
              <a:rPr lang="ko-KR" altLang="en-US" sz="1400" b="1" dirty="0" smtClean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연구내용</a:t>
            </a:r>
            <a:endParaRPr lang="en-US" sz="1400" b="1" dirty="0">
              <a:solidFill>
                <a:schemeClr val="bg1">
                  <a:lumMod val="8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6" name="직사각형 6"/>
          <p:cNvSpPr/>
          <p:nvPr/>
        </p:nvSpPr>
        <p:spPr>
          <a:xfrm>
            <a:off x="3131840" y="1177028"/>
            <a:ext cx="23762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경주양성자가속기센터</a:t>
            </a:r>
            <a:endParaRPr lang="ko-KR" altLang="en-US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0" name="직사각형 6"/>
          <p:cNvSpPr/>
          <p:nvPr/>
        </p:nvSpPr>
        <p:spPr>
          <a:xfrm>
            <a:off x="617084" y="2867808"/>
            <a:ext cx="7765815" cy="221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4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altLang="ko-KR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Beam Drift Chamber </a:t>
            </a:r>
            <a:r>
              <a:rPr lang="ko-KR" altLang="en-US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및 </a:t>
            </a:r>
            <a:r>
              <a:rPr lang="en-US" altLang="ko-KR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Start Counter</a:t>
            </a:r>
            <a:r>
              <a:rPr lang="ko-KR" altLang="en-US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의 빔프로파일과 시작 시간 측정</a:t>
            </a:r>
            <a:endParaRPr lang="en-US" altLang="ko-KR" b="1" dirty="0" smtClean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marL="285750" indent="-285750">
              <a:lnSpc>
                <a:spcPts val="24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altLang="ko-KR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Time Projection Chamber</a:t>
            </a:r>
            <a:r>
              <a:rPr lang="ko-KR" altLang="en-US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를 이용한 </a:t>
            </a:r>
            <a:r>
              <a:rPr lang="en-US" altLang="ko-KR" b="1" dirty="0" err="1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dE</a:t>
            </a:r>
            <a:r>
              <a:rPr lang="en-US" altLang="ko-KR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/dx </a:t>
            </a:r>
            <a:r>
              <a:rPr lang="ko-KR" altLang="en-US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점검</a:t>
            </a:r>
            <a:endParaRPr lang="en-US" altLang="ko-KR" b="1" dirty="0" smtClean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marL="285750" indent="-285750">
              <a:lnSpc>
                <a:spcPts val="24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altLang="ko-KR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TOF</a:t>
            </a:r>
            <a:r>
              <a:rPr lang="ko-KR" altLang="en-US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를 이용하여 입자분별</a:t>
            </a:r>
            <a:endParaRPr lang="en-US" altLang="ko-KR" b="1" dirty="0" smtClean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marL="285750" indent="-285750">
              <a:lnSpc>
                <a:spcPts val="24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ko-KR" altLang="en-US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중성자 검출기로 입사하는 실제 핵반응에서 발생하는 중성자 분별</a:t>
            </a:r>
            <a:endParaRPr lang="en-US" altLang="ko-KR" b="1" dirty="0" smtClean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marL="285750" indent="-285750">
              <a:lnSpc>
                <a:spcPts val="24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ko-KR" altLang="en-US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데이터 취득 시스템 </a:t>
            </a:r>
            <a:r>
              <a:rPr lang="en-US" altLang="ko-KR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(DAQ)</a:t>
            </a:r>
            <a:r>
              <a:rPr lang="ko-KR" altLang="en-US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를 이용하여 데이터 획득</a:t>
            </a:r>
            <a:endParaRPr lang="ko-KR" altLang="en-US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1" name="직사각형 6"/>
          <p:cNvSpPr/>
          <p:nvPr/>
        </p:nvSpPr>
        <p:spPr>
          <a:xfrm>
            <a:off x="899592" y="1694145"/>
            <a:ext cx="7200800" cy="679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  <a:spcBef>
                <a:spcPts val="600"/>
              </a:spcBef>
            </a:pPr>
            <a:r>
              <a:rPr lang="en-US" altLang="ko-KR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HIMAC</a:t>
            </a:r>
            <a:r>
              <a:rPr lang="ko-KR" altLang="en-US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에서 실험전에 경주양성자 가속기센터의 양성자 빔을 이용하여 개개 검출기와 이를 연결한 통합시스템 성능실험</a:t>
            </a:r>
            <a:endParaRPr lang="ko-KR" altLang="en-US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6143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2889224" y="883552"/>
            <a:ext cx="3227372" cy="4374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직사각형 28"/>
          <p:cNvSpPr/>
          <p:nvPr/>
        </p:nvSpPr>
        <p:spPr>
          <a:xfrm>
            <a:off x="0" y="-1"/>
            <a:ext cx="9144000" cy="332657"/>
          </a:xfrm>
          <a:prstGeom prst="rect">
            <a:avLst/>
          </a:prstGeom>
          <a:solidFill>
            <a:srgbClr val="9A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cxnSp>
        <p:nvCxnSpPr>
          <p:cNvPr id="33" name="직선 연결선 32"/>
          <p:cNvCxnSpPr/>
          <p:nvPr/>
        </p:nvCxnSpPr>
        <p:spPr>
          <a:xfrm>
            <a:off x="0" y="280800"/>
            <a:ext cx="9144000" cy="0"/>
          </a:xfrm>
          <a:prstGeom prst="line">
            <a:avLst/>
          </a:prstGeom>
          <a:ln w="158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solidFill>
                <a:prstClr val="black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0" y="360039"/>
            <a:ext cx="9144000" cy="3326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6512" y="-7200"/>
            <a:ext cx="5381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극한핵물질센터 </a:t>
            </a:r>
            <a:r>
              <a:rPr lang="en-US" altLang="ko-KR" sz="1400" b="1" dirty="0" smtClean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Center </a:t>
            </a:r>
            <a:r>
              <a:rPr lang="en-US" altLang="ko-KR" sz="1400" b="1" dirty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for Extreme Nuclear Matters (</a:t>
            </a:r>
            <a:r>
              <a:rPr lang="en-US" altLang="ko-KR" sz="1400" b="1" dirty="0" err="1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CENuM</a:t>
            </a:r>
            <a:r>
              <a:rPr lang="en-US" altLang="ko-KR" sz="1400" b="1" dirty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)</a:t>
            </a:r>
            <a:endParaRPr lang="en-US" sz="1400" b="1" dirty="0">
              <a:solidFill>
                <a:schemeClr val="bg1">
                  <a:lumMod val="8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5558" y="360000"/>
            <a:ext cx="2853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54400"/>
            <a:r>
              <a:rPr lang="en-US" altLang="ko-KR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II-1. </a:t>
            </a:r>
            <a:r>
              <a:rPr lang="ko-KR" altLang="en-US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연구 내용 </a:t>
            </a:r>
            <a:r>
              <a:rPr lang="en-US" altLang="ko-KR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– </a:t>
            </a:r>
            <a:r>
              <a:rPr lang="ko-KR" altLang="en-US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일본 </a:t>
            </a:r>
            <a:r>
              <a:rPr lang="en-US" altLang="ko-KR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HIMAC</a:t>
            </a:r>
            <a:endParaRPr lang="en-US" altLang="ko-KR" sz="16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pic>
        <p:nvPicPr>
          <p:cNvPr id="17" name="Picture 16" descr="https://sites.google.com/site/kpsnuclear/_/rsrc/1562920795264/src-geughanhaegmuljil-yeongusenteo-cenum-1/CENuM_logo_nobg.png?height=137&amp;width=3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464" y="6698304"/>
            <a:ext cx="323552" cy="13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직선 연결선 32"/>
          <p:cNvCxnSpPr/>
          <p:nvPr/>
        </p:nvCxnSpPr>
        <p:spPr>
          <a:xfrm>
            <a:off x="0" y="6768000"/>
            <a:ext cx="8640000" cy="0"/>
          </a:xfrm>
          <a:prstGeom prst="line">
            <a:avLst/>
          </a:prstGeom>
          <a:ln w="15875">
            <a:solidFill>
              <a:srgbClr val="9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100392" y="-9228"/>
            <a:ext cx="1088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II. </a:t>
            </a:r>
            <a:r>
              <a:rPr lang="ko-KR" altLang="en-US" sz="1400" b="1" dirty="0" smtClean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연구내용</a:t>
            </a:r>
            <a:endParaRPr lang="en-US" sz="1400" b="1" dirty="0">
              <a:solidFill>
                <a:schemeClr val="bg1">
                  <a:lumMod val="8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2" name="직사각형 6"/>
          <p:cNvSpPr/>
          <p:nvPr/>
        </p:nvSpPr>
        <p:spPr>
          <a:xfrm>
            <a:off x="3756325" y="924601"/>
            <a:ext cx="14931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일본 </a:t>
            </a:r>
            <a:r>
              <a:rPr lang="en-US" altLang="ko-KR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HIMAC</a:t>
            </a:r>
            <a:endParaRPr lang="ko-KR" altLang="en-US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54738" y="1486693"/>
            <a:ext cx="3129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baseline="3000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12</a:t>
            </a:r>
            <a:r>
              <a:rPr lang="en-US" altLang="ko-KR" b="1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C(</a:t>
            </a:r>
            <a:r>
              <a:rPr lang="en-US" altLang="ko-KR" b="1" i="1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p</a:t>
            </a:r>
            <a:r>
              <a:rPr lang="en-US" altLang="ko-KR" b="1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,2</a:t>
            </a:r>
            <a:r>
              <a:rPr lang="en-US" altLang="ko-KR" b="1" i="1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p</a:t>
            </a:r>
            <a:r>
              <a:rPr lang="en-US" altLang="ko-KR" b="1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r>
              <a:rPr lang="en-US" altLang="ko-KR" b="1" baseline="3000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11</a:t>
            </a:r>
            <a:r>
              <a:rPr lang="en-US" altLang="ko-KR" b="1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B </a:t>
            </a:r>
            <a:r>
              <a:rPr lang="ko-KR" altLang="en-US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준탄성산란실험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84731" y="2119272"/>
            <a:ext cx="877975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3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안정핵인 </a:t>
            </a:r>
            <a:r>
              <a:rPr lang="en-US" altLang="ko-KR" b="1" baseline="30000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12</a:t>
            </a:r>
            <a:r>
              <a:rPr lang="en-US" altLang="ko-KR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C</a:t>
            </a:r>
            <a:r>
              <a:rPr lang="ko-KR" altLang="en-US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빔과 </a:t>
            </a:r>
            <a:r>
              <a:rPr lang="en-US" altLang="ko-KR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C</a:t>
            </a:r>
            <a:r>
              <a:rPr lang="en-US" altLang="ko-KR" b="1" baseline="-25000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2</a:t>
            </a:r>
            <a:r>
              <a:rPr lang="en-US" altLang="ko-KR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H</a:t>
            </a:r>
            <a:r>
              <a:rPr lang="en-US" altLang="ko-KR" b="1" baseline="-25000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4</a:t>
            </a:r>
            <a:r>
              <a:rPr lang="ko-KR" altLang="en-US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을 사용하여</a:t>
            </a:r>
            <a:r>
              <a:rPr lang="en-US" altLang="ko-KR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양성자를 </a:t>
            </a:r>
            <a:r>
              <a:rPr lang="ko-KR" altLang="en-US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충돌</a:t>
            </a:r>
            <a:r>
              <a:rPr lang="en-US" altLang="ko-KR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en-US" altLang="ko-KR" b="1" baseline="30000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12</a:t>
            </a:r>
            <a:r>
              <a:rPr lang="en-US" altLang="ko-KR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C+p)</a:t>
            </a:r>
            <a:r>
              <a:rPr lang="ko-KR" altLang="en-US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시키는 </a:t>
            </a:r>
            <a:r>
              <a:rPr lang="en-US" altLang="ko-KR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inverse kinematic </a:t>
            </a:r>
            <a:r>
              <a:rPr lang="ko-KR" altLang="en-US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준탄성산란실험 실시</a:t>
            </a:r>
            <a:r>
              <a:rPr lang="en-US" altLang="ko-KR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 </a:t>
            </a:r>
            <a:r>
              <a:rPr lang="ko-KR" altLang="en-US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양성자 </a:t>
            </a:r>
            <a:r>
              <a:rPr lang="ko-KR" altLang="en-US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빔을 사용하면 표적핵과의 핵반응 </a:t>
            </a:r>
            <a:r>
              <a:rPr lang="ko-KR" altLang="en-US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후</a:t>
            </a:r>
            <a:r>
              <a:rPr lang="en-US" altLang="ko-KR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</a:t>
            </a:r>
            <a:r>
              <a:rPr lang="ko-KR" altLang="en-US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핵 안의 양성자와 탄성 반응한 입사 핵이 모두 핵 밖으로 </a:t>
            </a:r>
            <a:r>
              <a:rPr lang="ko-KR" altLang="en-US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빠져나가며</a:t>
            </a:r>
            <a:r>
              <a:rPr lang="en-US" altLang="ko-KR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잔류핵은 상대적으로 낮은 운동량을 가지므로 준탄성산란을 측정하기가 </a:t>
            </a:r>
            <a:r>
              <a:rPr lang="ko-KR" altLang="en-US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어렵기 때문에 </a:t>
            </a:r>
            <a:r>
              <a:rPr lang="en-US" altLang="ko-KR" b="1" baseline="30000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12</a:t>
            </a:r>
            <a:r>
              <a:rPr lang="en-US" altLang="ko-KR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C</a:t>
            </a:r>
            <a:r>
              <a:rPr lang="ko-KR" altLang="en-US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빔을 사용하는 </a:t>
            </a:r>
            <a:r>
              <a:rPr lang="en-US" altLang="ko-KR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inverse kinematic </a:t>
            </a:r>
            <a:r>
              <a:rPr lang="ko-KR" altLang="en-US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준탄성산란실험실시</a:t>
            </a:r>
            <a:r>
              <a:rPr lang="en-US" altLang="ko-KR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</a:t>
            </a:r>
          </a:p>
          <a:p>
            <a:pPr marL="285750" indent="-285750">
              <a:lnSpc>
                <a:spcPts val="3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ko-KR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HIMAC </a:t>
            </a:r>
            <a:r>
              <a:rPr lang="ko-KR" altLang="en-US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빔라인에 </a:t>
            </a:r>
            <a:r>
              <a:rPr lang="en-US" altLang="ko-KR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LAMPS </a:t>
            </a:r>
            <a:r>
              <a:rPr lang="ko-KR" altLang="en-US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시제품 설치 </a:t>
            </a:r>
            <a:endParaRPr lang="en-US" altLang="ko-KR" b="1" baseline="30000" dirty="0" smtClean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marL="285750" indent="-285750">
              <a:lnSpc>
                <a:spcPts val="3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ko-KR" b="1" baseline="30000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12</a:t>
            </a:r>
            <a:r>
              <a:rPr lang="en-US" altLang="ko-KR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C(</a:t>
            </a:r>
            <a:r>
              <a:rPr lang="en-US" altLang="ko-KR" b="1" i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p</a:t>
            </a:r>
            <a:r>
              <a:rPr lang="en-US" altLang="ko-KR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,2</a:t>
            </a:r>
            <a:r>
              <a:rPr lang="en-US" altLang="ko-KR" b="1" i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p</a:t>
            </a:r>
            <a:r>
              <a:rPr lang="en-US" altLang="ko-KR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r>
              <a:rPr lang="en-US" altLang="ko-KR" b="1" baseline="30000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11</a:t>
            </a:r>
            <a:r>
              <a:rPr lang="en-US" altLang="ko-KR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B </a:t>
            </a:r>
            <a:r>
              <a:rPr lang="ko-KR" altLang="en-US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반응에서 발생하는 데이터 획득</a:t>
            </a:r>
            <a:endParaRPr lang="en-US" altLang="ko-KR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marL="285750" indent="-285750">
              <a:lnSpc>
                <a:spcPts val="3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ko-KR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en-US" altLang="ko-KR" b="1" i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p</a:t>
            </a:r>
            <a:r>
              <a:rPr lang="en-US" altLang="ko-KR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,2</a:t>
            </a:r>
            <a:r>
              <a:rPr lang="en-US" altLang="ko-KR" b="1" i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p</a:t>
            </a:r>
            <a:r>
              <a:rPr lang="en-US" altLang="ko-KR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 </a:t>
            </a:r>
            <a:r>
              <a:rPr lang="ko-KR" altLang="en-US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산란 핵자</a:t>
            </a:r>
            <a:r>
              <a:rPr lang="en-US" altLang="ko-KR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파편입자들에 반응으로부터 </a:t>
            </a:r>
            <a:r>
              <a:rPr lang="ko-KR" altLang="en-US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획득한 데이터 분석</a:t>
            </a:r>
            <a:r>
              <a:rPr lang="en-US" altLang="ko-KR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en-US" altLang="ko-KR" b="1" baseline="30000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12</a:t>
            </a:r>
            <a:r>
              <a:rPr lang="en-US" altLang="ko-KR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C(</a:t>
            </a:r>
            <a:r>
              <a:rPr lang="en-US" altLang="ko-KR" b="1" i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p</a:t>
            </a:r>
            <a:r>
              <a:rPr lang="en-US" altLang="ko-KR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,2</a:t>
            </a:r>
            <a:r>
              <a:rPr lang="en-US" altLang="ko-KR" b="1" i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p</a:t>
            </a:r>
            <a:r>
              <a:rPr lang="en-US" altLang="ko-KR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r>
              <a:rPr lang="en-US" altLang="ko-KR" b="1" baseline="30000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11</a:t>
            </a:r>
            <a:r>
              <a:rPr lang="en-US" altLang="ko-KR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B </a:t>
            </a:r>
            <a:r>
              <a:rPr lang="ko-KR" altLang="en-US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준탄성산란실험에서 함께 발생할 가능성이 높은 </a:t>
            </a:r>
            <a:r>
              <a:rPr lang="en-US" altLang="ko-KR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en-US" altLang="ko-KR" b="1" i="1" dirty="0" err="1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p</a:t>
            </a:r>
            <a:r>
              <a:rPr lang="en-US" altLang="ko-KR" b="1" dirty="0" err="1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</a:t>
            </a:r>
            <a:r>
              <a:rPr lang="en-US" altLang="ko-KR" b="1" i="1" dirty="0" err="1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p</a:t>
            </a:r>
            <a:r>
              <a:rPr lang="en-US" altLang="ko-KR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), (</a:t>
            </a:r>
            <a:r>
              <a:rPr lang="en-US" altLang="ko-KR" b="1" i="1" dirty="0" err="1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p</a:t>
            </a:r>
            <a:r>
              <a:rPr lang="en-US" altLang="ko-KR" b="1" dirty="0" err="1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</a:t>
            </a:r>
            <a:r>
              <a:rPr lang="en-US" altLang="ko-KR" b="1" i="1" dirty="0" err="1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pn</a:t>
            </a:r>
            <a:r>
              <a:rPr lang="en-US" altLang="ko-KR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), (</a:t>
            </a:r>
            <a:r>
              <a:rPr lang="en-US" altLang="ko-KR" b="1" i="1" dirty="0" err="1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p</a:t>
            </a:r>
            <a:r>
              <a:rPr lang="en-US" altLang="ko-KR" b="1" dirty="0" err="1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</a:t>
            </a:r>
            <a:r>
              <a:rPr lang="en-US" altLang="ko-KR" b="1" i="1" dirty="0" err="1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pd</a:t>
            </a:r>
            <a:r>
              <a:rPr lang="en-US" altLang="ko-KR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 </a:t>
            </a:r>
            <a:r>
              <a:rPr lang="ko-KR" altLang="en-US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등의 반응 과정 </a:t>
            </a:r>
            <a:r>
              <a:rPr lang="ko-KR" altLang="en-US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이해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57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직사각형 28"/>
          <p:cNvSpPr/>
          <p:nvPr/>
        </p:nvSpPr>
        <p:spPr>
          <a:xfrm>
            <a:off x="0" y="-1"/>
            <a:ext cx="9144000" cy="332657"/>
          </a:xfrm>
          <a:prstGeom prst="rect">
            <a:avLst/>
          </a:prstGeom>
          <a:solidFill>
            <a:srgbClr val="9A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cxnSp>
        <p:nvCxnSpPr>
          <p:cNvPr id="33" name="직선 연결선 32"/>
          <p:cNvCxnSpPr/>
          <p:nvPr/>
        </p:nvCxnSpPr>
        <p:spPr>
          <a:xfrm>
            <a:off x="0" y="280800"/>
            <a:ext cx="9144000" cy="0"/>
          </a:xfrm>
          <a:prstGeom prst="line">
            <a:avLst/>
          </a:prstGeom>
          <a:ln w="158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solidFill>
                <a:prstClr val="black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0" y="360039"/>
            <a:ext cx="9144000" cy="3326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6512" y="-7200"/>
            <a:ext cx="5381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극한핵물질센터 </a:t>
            </a:r>
            <a:r>
              <a:rPr lang="en-US" altLang="ko-KR" sz="1400" b="1" dirty="0" smtClean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Center </a:t>
            </a:r>
            <a:r>
              <a:rPr lang="en-US" altLang="ko-KR" sz="1400" b="1" dirty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for Extreme Nuclear Matters (</a:t>
            </a:r>
            <a:r>
              <a:rPr lang="en-US" altLang="ko-KR" sz="1400" b="1" dirty="0" err="1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CENuM</a:t>
            </a:r>
            <a:r>
              <a:rPr lang="en-US" altLang="ko-KR" sz="1400" b="1" dirty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)</a:t>
            </a:r>
            <a:endParaRPr lang="en-US" sz="1400" b="1" dirty="0">
              <a:solidFill>
                <a:schemeClr val="bg1">
                  <a:lumMod val="8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5558" y="360000"/>
            <a:ext cx="32351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54400"/>
            <a:r>
              <a:rPr lang="en-US" altLang="ko-KR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II-1. </a:t>
            </a:r>
            <a:r>
              <a:rPr lang="ko-KR" altLang="en-US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연구 내용 </a:t>
            </a:r>
            <a:r>
              <a:rPr lang="en-US" altLang="ko-KR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– </a:t>
            </a:r>
            <a:r>
              <a:rPr lang="ko-KR" altLang="en-US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연차별 연구내용</a:t>
            </a:r>
            <a:r>
              <a:rPr lang="en-US" altLang="ko-KR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endParaRPr lang="en-US" altLang="ko-KR" sz="16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pic>
        <p:nvPicPr>
          <p:cNvPr id="17" name="Picture 16" descr="https://sites.google.com/site/kpsnuclear/_/rsrc/1562920795264/src-geughanhaegmuljil-yeongusenteo-cenum-1/CENuM_logo_nobg.png?height=137&amp;width=3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464" y="6698304"/>
            <a:ext cx="323552" cy="13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직선 연결선 32"/>
          <p:cNvCxnSpPr/>
          <p:nvPr/>
        </p:nvCxnSpPr>
        <p:spPr>
          <a:xfrm>
            <a:off x="0" y="6768000"/>
            <a:ext cx="8640000" cy="0"/>
          </a:xfrm>
          <a:prstGeom prst="line">
            <a:avLst/>
          </a:prstGeom>
          <a:ln w="15875">
            <a:solidFill>
              <a:srgbClr val="9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100392" y="-9228"/>
            <a:ext cx="1088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II. </a:t>
            </a:r>
            <a:r>
              <a:rPr lang="ko-KR" altLang="en-US" sz="1400" b="1" dirty="0" smtClean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연구내용</a:t>
            </a:r>
            <a:endParaRPr lang="en-US" sz="1400" b="1" dirty="0">
              <a:solidFill>
                <a:schemeClr val="bg1">
                  <a:lumMod val="8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164843"/>
              </p:ext>
            </p:extLst>
          </p:nvPr>
        </p:nvGraphicFramePr>
        <p:xfrm>
          <a:off x="215064" y="836712"/>
          <a:ext cx="8677415" cy="5529415"/>
        </p:xfrm>
        <a:graphic>
          <a:graphicData uri="http://schemas.openxmlformats.org/drawingml/2006/table">
            <a:tbl>
              <a:tblPr/>
              <a:tblGrid>
                <a:gridCol w="741659">
                  <a:extLst>
                    <a:ext uri="{9D8B030D-6E8A-4147-A177-3AD203B41FA5}">
                      <a16:colId xmlns:a16="http://schemas.microsoft.com/office/drawing/2014/main" val="1751845137"/>
                    </a:ext>
                  </a:extLst>
                </a:gridCol>
                <a:gridCol w="797945">
                  <a:extLst>
                    <a:ext uri="{9D8B030D-6E8A-4147-A177-3AD203B41FA5}">
                      <a16:colId xmlns:a16="http://schemas.microsoft.com/office/drawing/2014/main" val="2189324946"/>
                    </a:ext>
                  </a:extLst>
                </a:gridCol>
                <a:gridCol w="2529300">
                  <a:extLst>
                    <a:ext uri="{9D8B030D-6E8A-4147-A177-3AD203B41FA5}">
                      <a16:colId xmlns:a16="http://schemas.microsoft.com/office/drawing/2014/main" val="1680332984"/>
                    </a:ext>
                  </a:extLst>
                </a:gridCol>
                <a:gridCol w="4608511">
                  <a:extLst>
                    <a:ext uri="{9D8B030D-6E8A-4147-A177-3AD203B41FA5}">
                      <a16:colId xmlns:a16="http://schemas.microsoft.com/office/drawing/2014/main" val="1645267573"/>
                    </a:ext>
                  </a:extLst>
                </a:gridCol>
              </a:tblGrid>
              <a:tr h="284961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구분</a:t>
                      </a:r>
                    </a:p>
                  </a:txBody>
                  <a:tcPr marL="60706" marR="60706" marT="16783" marB="167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년도</a:t>
                      </a:r>
                    </a:p>
                  </a:txBody>
                  <a:tcPr marL="60706" marR="60706" marT="16783" marB="167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당해연도 연구개발목표</a:t>
                      </a:r>
                    </a:p>
                  </a:txBody>
                  <a:tcPr marL="60706" marR="60706" marT="16783" marB="16783" anchor="b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세부연구내용 및 방법</a:t>
                      </a:r>
                    </a:p>
                  </a:txBody>
                  <a:tcPr marL="60706" marR="60706" marT="16783" marB="167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9461827"/>
                  </a:ext>
                </a:extLst>
              </a:tr>
              <a:tr h="301031"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1</a:t>
                      </a:r>
                      <a:r>
                        <a:rPr lang="ko-KR" altLang="en-US" sz="1400" kern="0" spc="0" dirty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차 년도</a:t>
                      </a:r>
                    </a:p>
                  </a:txBody>
                  <a:tcPr marL="60706" marR="60706" marT="16783" marB="167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2020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9.1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2021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2.28</a:t>
                      </a:r>
                    </a:p>
                  </a:txBody>
                  <a:tcPr marL="60706" marR="60706" marT="16783" marB="167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108000" marR="38100" lvl="0" indent="-10800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"/>
                      </a:pPr>
                      <a:r>
                        <a:rPr lang="en-US" altLang="ko-KR" sz="1400" kern="0" spc="0" baseline="30000" dirty="0" smtClean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12</a:t>
                      </a:r>
                      <a:r>
                        <a:rPr lang="en-US" altLang="ko-KR" sz="1400" kern="0" spc="0" dirty="0" smtClean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C(</a:t>
                      </a:r>
                      <a:r>
                        <a:rPr lang="en-US" altLang="ko-KR" sz="1400" i="1" kern="0" spc="0" dirty="0" smtClean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p</a:t>
                      </a:r>
                      <a:r>
                        <a:rPr lang="en-US" altLang="ko-KR" sz="1400" kern="0" spc="0" dirty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2</a:t>
                      </a:r>
                      <a:r>
                        <a:rPr lang="en-US" altLang="ko-KR" sz="1400" i="1" kern="0" spc="0" dirty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p</a:t>
                      </a:r>
                      <a:r>
                        <a:rPr lang="en-US" altLang="ko-KR" sz="1400" kern="0" spc="0" dirty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)</a:t>
                      </a:r>
                      <a:r>
                        <a:rPr lang="en-US" altLang="ko-KR" sz="1400" kern="0" spc="0" baseline="30000" dirty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11</a:t>
                      </a:r>
                      <a:r>
                        <a:rPr lang="en-US" altLang="ko-KR" sz="1400" kern="0" spc="0" dirty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B </a:t>
                      </a:r>
                      <a:r>
                        <a:rPr lang="ko-KR" altLang="en-US" sz="1400" kern="0" spc="0" dirty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준탄성산란 관련 자료 수집 및 분석 연구</a:t>
                      </a:r>
                    </a:p>
                    <a:p>
                      <a:pPr marL="108000" marR="38100" lvl="0" indent="-10800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"/>
                      </a:pPr>
                      <a:r>
                        <a:rPr lang="en-US" altLang="ko-KR" sz="1400" kern="0" spc="0" dirty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HIMAC</a:t>
                      </a:r>
                      <a:r>
                        <a:rPr lang="ko-KR" altLang="en-US" sz="1400" kern="0" spc="0" dirty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에서 사용할 각 검출기를 준비하고 전체 검출 시스템 통합 및 성능 테스트 </a:t>
                      </a:r>
                    </a:p>
                  </a:txBody>
                  <a:tcPr marL="60706" marR="60706" marT="16783" marB="167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10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baseline="30000" dirty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12</a:t>
                      </a:r>
                      <a:r>
                        <a:rPr lang="en-US" altLang="ko-KR" sz="1400" kern="0" spc="0" dirty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C(</a:t>
                      </a:r>
                      <a:r>
                        <a:rPr lang="en-US" altLang="ko-KR" sz="1400" i="1" kern="0" spc="0" dirty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p</a:t>
                      </a:r>
                      <a:r>
                        <a:rPr lang="en-US" altLang="ko-KR" sz="1400" kern="0" spc="0" dirty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2</a:t>
                      </a:r>
                      <a:r>
                        <a:rPr lang="en-US" altLang="ko-KR" sz="1400" i="1" kern="0" spc="0" dirty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p</a:t>
                      </a:r>
                      <a:r>
                        <a:rPr lang="en-US" altLang="ko-KR" sz="1400" kern="0" spc="0" dirty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)</a:t>
                      </a:r>
                      <a:r>
                        <a:rPr lang="en-US" altLang="ko-KR" sz="1400" kern="0" spc="0" baseline="30000" dirty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11</a:t>
                      </a:r>
                      <a:r>
                        <a:rPr lang="en-US" altLang="ko-KR" sz="1400" kern="0" spc="0" dirty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B </a:t>
                      </a:r>
                      <a:r>
                        <a:rPr lang="ko-KR" altLang="en-US" sz="1400" kern="0" spc="0" dirty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준탄성산란 관련 자료수집</a:t>
                      </a:r>
                    </a:p>
                  </a:txBody>
                  <a:tcPr marL="60706" marR="60706" marT="16783" marB="167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3785826"/>
                  </a:ext>
                </a:extLst>
              </a:tr>
              <a:tr h="4620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3810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실험 최적화를 위한 시스템 시뮬레이션 </a:t>
                      </a:r>
                    </a:p>
                    <a:p>
                      <a:pPr marL="0" marR="3810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PAC </a:t>
                      </a:r>
                      <a:r>
                        <a:rPr lang="ko-KR" altLang="en-US" sz="1400" kern="0" spc="0" dirty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승인 신청 및 허가 </a:t>
                      </a:r>
                    </a:p>
                  </a:txBody>
                  <a:tcPr marL="60706" marR="60706" marT="16783" marB="167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4189448"/>
                  </a:ext>
                </a:extLst>
              </a:tr>
              <a:tr h="4620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3810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KOMAC </a:t>
                      </a:r>
                      <a:r>
                        <a:rPr lang="ko-KR" altLang="en-US" sz="1400" kern="0" spc="0" dirty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빔라인을 이용한 각 검출기 테스트 및 성능도출 </a:t>
                      </a:r>
                      <a:r>
                        <a:rPr lang="en-US" altLang="ko-KR" sz="1400" kern="0" spc="0" dirty="0" smtClean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DAQ </a:t>
                      </a:r>
                      <a:r>
                        <a:rPr lang="ko-KR" altLang="en-US" sz="1400" kern="0" spc="0" dirty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시스템 </a:t>
                      </a:r>
                      <a:r>
                        <a:rPr lang="en-US" altLang="ko-KR" sz="1400" kern="0" spc="0" dirty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tolerance test</a:t>
                      </a:r>
                      <a:endParaRPr lang="ko-KR" altLang="en-US" sz="1400" kern="0" spc="0" dirty="0">
                        <a:solidFill>
                          <a:srgbClr val="9A0000"/>
                        </a:solidFill>
                        <a:effectLst/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0706" marR="60706" marT="16783" marB="167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7292900"/>
                  </a:ext>
                </a:extLst>
              </a:tr>
              <a:tr h="3468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KOMAC</a:t>
                      </a:r>
                      <a:r>
                        <a:rPr lang="ko-KR" altLang="en-US" sz="1400" kern="0" spc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에서 검출기 시스템 통합 및 성능 점검 </a:t>
                      </a:r>
                    </a:p>
                  </a:txBody>
                  <a:tcPr marL="60706" marR="60706" marT="16783" marB="167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7029530"/>
                  </a:ext>
                </a:extLst>
              </a:tr>
              <a:tr h="466357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2</a:t>
                      </a:r>
                      <a:r>
                        <a:rPr lang="ko-KR" altLang="en-US" sz="1400" kern="0" spc="0" dirty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차 년도</a:t>
                      </a:r>
                    </a:p>
                  </a:txBody>
                  <a:tcPr marL="60706" marR="60706" marT="16783" marB="167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2021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3.1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2022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2.28</a:t>
                      </a:r>
                    </a:p>
                  </a:txBody>
                  <a:tcPr marL="60706" marR="60706" marT="16783" marB="167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108000" marR="38100" lvl="0" indent="-10800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"/>
                      </a:pPr>
                      <a:r>
                        <a:rPr lang="en-US" altLang="ko-KR" sz="1400" kern="0" spc="0" dirty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HIMAC</a:t>
                      </a:r>
                      <a:r>
                        <a:rPr lang="ko-KR" altLang="en-US" sz="1400" kern="0" spc="0" dirty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에 모든 검출기를 설치하고 </a:t>
                      </a:r>
                      <a:r>
                        <a:rPr lang="en-US" altLang="ko-KR" sz="1400" kern="0" spc="0" baseline="30000" dirty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12</a:t>
                      </a:r>
                      <a:r>
                        <a:rPr lang="en-US" altLang="ko-KR" sz="1400" kern="0" spc="0" dirty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C(</a:t>
                      </a:r>
                      <a:r>
                        <a:rPr lang="en-US" altLang="ko-KR" sz="1400" i="1" kern="0" spc="0" dirty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p</a:t>
                      </a:r>
                      <a:r>
                        <a:rPr lang="en-US" altLang="ko-KR" sz="1400" kern="0" spc="0" dirty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2</a:t>
                      </a:r>
                      <a:r>
                        <a:rPr lang="en-US" altLang="ko-KR" sz="1400" i="1" kern="0" spc="0" dirty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p</a:t>
                      </a:r>
                      <a:r>
                        <a:rPr lang="en-US" altLang="ko-KR" sz="1400" kern="0" spc="0" dirty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)</a:t>
                      </a:r>
                      <a:r>
                        <a:rPr lang="en-US" altLang="ko-KR" sz="1400" kern="0" spc="0" baseline="30000" dirty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11</a:t>
                      </a:r>
                      <a:r>
                        <a:rPr lang="en-US" altLang="ko-KR" sz="1400" kern="0" spc="0" dirty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B </a:t>
                      </a:r>
                      <a:r>
                        <a:rPr lang="ko-KR" altLang="en-US" sz="1400" kern="0" spc="0" dirty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준탄성산란 실험 실시</a:t>
                      </a:r>
                    </a:p>
                    <a:p>
                      <a:pPr marL="108000" marR="38100" lvl="0" indent="-10800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"/>
                      </a:pPr>
                      <a:r>
                        <a:rPr lang="ko-KR" altLang="en-US" sz="1400" kern="0" spc="0" dirty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핵반응 데이터 취득과 분석 </a:t>
                      </a:r>
                    </a:p>
                  </a:txBody>
                  <a:tcPr marL="60706" marR="60706" marT="16783" marB="167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10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HIMAC</a:t>
                      </a:r>
                      <a:r>
                        <a:rPr lang="ko-KR" altLang="en-US" sz="1400" kern="0" spc="0" dirty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에 검출시스템 설치 및 빔 테스트</a:t>
                      </a:r>
                    </a:p>
                  </a:txBody>
                  <a:tcPr marL="60706" marR="60706" marT="16783" marB="167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8215860"/>
                  </a:ext>
                </a:extLst>
              </a:tr>
              <a:tr h="4663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3810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HIMAC</a:t>
                      </a:r>
                      <a:r>
                        <a:rPr lang="ko-KR" altLang="en-US" sz="1400" kern="0" spc="0" dirty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에서 </a:t>
                      </a:r>
                      <a:r>
                        <a:rPr lang="en-US" altLang="ko-KR" sz="1400" kern="0" spc="0" baseline="30000" dirty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12</a:t>
                      </a:r>
                      <a:r>
                        <a:rPr lang="en-US" altLang="ko-KR" sz="1400" kern="0" spc="0" dirty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C(</a:t>
                      </a:r>
                      <a:r>
                        <a:rPr lang="en-US" altLang="ko-KR" sz="1400" i="1" kern="0" spc="0" dirty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p</a:t>
                      </a:r>
                      <a:r>
                        <a:rPr lang="en-US" altLang="ko-KR" sz="1400" kern="0" spc="0" dirty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2</a:t>
                      </a:r>
                      <a:r>
                        <a:rPr lang="en-US" altLang="ko-KR" sz="1400" i="1" kern="0" spc="0" dirty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p</a:t>
                      </a:r>
                      <a:r>
                        <a:rPr lang="en-US" altLang="ko-KR" sz="1400" kern="0" spc="0" dirty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)</a:t>
                      </a:r>
                      <a:r>
                        <a:rPr lang="en-US" altLang="ko-KR" sz="1400" kern="0" spc="0" baseline="30000" dirty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11</a:t>
                      </a:r>
                      <a:r>
                        <a:rPr lang="en-US" altLang="ko-KR" sz="1400" kern="0" spc="0" dirty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B </a:t>
                      </a:r>
                      <a:r>
                        <a:rPr lang="ko-KR" altLang="en-US" sz="1400" kern="0" spc="0" dirty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준탄성산란 실험 실시</a:t>
                      </a:r>
                    </a:p>
                  </a:txBody>
                  <a:tcPr marL="60706" marR="60706" marT="16783" marB="167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9021750"/>
                  </a:ext>
                </a:extLst>
              </a:tr>
              <a:tr h="4663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3810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데이터 취득 및 데이터 채널별 분석</a:t>
                      </a:r>
                    </a:p>
                  </a:txBody>
                  <a:tcPr marL="60706" marR="60706" marT="16783" marB="167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8054750"/>
                  </a:ext>
                </a:extLst>
              </a:tr>
              <a:tr h="462080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3</a:t>
                      </a:r>
                      <a:r>
                        <a:rPr lang="ko-KR" altLang="en-US" sz="1400" kern="0" spc="0" dirty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차 년도</a:t>
                      </a:r>
                    </a:p>
                  </a:txBody>
                  <a:tcPr marL="60706" marR="60706" marT="16783" marB="167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2022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3.1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2023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2.28</a:t>
                      </a:r>
                    </a:p>
                  </a:txBody>
                  <a:tcPr marL="60706" marR="60706" marT="16783" marB="167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108000" marR="38100" lvl="0" indent="-10800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"/>
                      </a:pPr>
                      <a:r>
                        <a:rPr lang="ko-KR" altLang="en-US" sz="1400" kern="0" spc="0" dirty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데이터 해석 및 논문 작성</a:t>
                      </a:r>
                    </a:p>
                    <a:p>
                      <a:pPr marL="108000" marR="38100" lvl="0" indent="-10800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"/>
                      </a:pPr>
                      <a:r>
                        <a:rPr lang="ko-KR" altLang="en-US" sz="1400" kern="0" spc="0" dirty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추가 데이터 취득</a:t>
                      </a:r>
                    </a:p>
                  </a:txBody>
                  <a:tcPr marL="60706" marR="60706" marT="16783" marB="167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10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baseline="30000" dirty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12</a:t>
                      </a:r>
                      <a:r>
                        <a:rPr lang="en-US" altLang="ko-KR" sz="1400" kern="0" spc="0" dirty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C-&gt; </a:t>
                      </a:r>
                      <a:r>
                        <a:rPr lang="en-US" altLang="ko-KR" sz="1400" i="1" kern="0" spc="0" dirty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p</a:t>
                      </a:r>
                      <a:r>
                        <a:rPr lang="ko-KR" altLang="en-US" sz="1400" kern="0" spc="0" dirty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 준탄성 산란실험에서 획득한 각종 데이터 채널로부터 핵자간 상호작용에 대한 연구</a:t>
                      </a:r>
                    </a:p>
                  </a:txBody>
                  <a:tcPr marL="60706" marR="60706" marT="16783" marB="167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5396139"/>
                  </a:ext>
                </a:extLst>
              </a:tr>
              <a:tr h="2960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3810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연구 </a:t>
                      </a:r>
                      <a:r>
                        <a:rPr lang="en-US" altLang="ko-KR" sz="1400" kern="0" spc="0" dirty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HIMAC</a:t>
                      </a:r>
                      <a:r>
                        <a:rPr lang="ko-KR" altLang="en-US" sz="1400" kern="0" spc="0" dirty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에서의 추가 실험 실시 </a:t>
                      </a:r>
                      <a:r>
                        <a:rPr lang="en-US" altLang="ko-KR" sz="1400" kern="0" spc="0" dirty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(</a:t>
                      </a:r>
                      <a:r>
                        <a:rPr lang="ko-KR" altLang="en-US" sz="1400" kern="0" spc="0" dirty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필요시</a:t>
                      </a:r>
                      <a:r>
                        <a:rPr lang="en-US" altLang="ko-KR" sz="1400" kern="0" spc="0" dirty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9A0000"/>
                        </a:solidFill>
                        <a:effectLst/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0706" marR="60706" marT="16783" marB="167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2806563"/>
                  </a:ext>
                </a:extLst>
              </a:tr>
              <a:tr h="4620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9A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핵물리학적 의미 도출과 논문 작성 그리고 후속 연구에 대한 계획 수립</a:t>
                      </a:r>
                    </a:p>
                  </a:txBody>
                  <a:tcPr marL="60706" marR="60706" marT="16783" marB="167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5183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684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직사각형 28"/>
          <p:cNvSpPr/>
          <p:nvPr/>
        </p:nvSpPr>
        <p:spPr>
          <a:xfrm>
            <a:off x="0" y="-1"/>
            <a:ext cx="9144000" cy="332657"/>
          </a:xfrm>
          <a:prstGeom prst="rect">
            <a:avLst/>
          </a:prstGeom>
          <a:solidFill>
            <a:srgbClr val="9A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cxnSp>
        <p:nvCxnSpPr>
          <p:cNvPr id="33" name="직선 연결선 32"/>
          <p:cNvCxnSpPr/>
          <p:nvPr/>
        </p:nvCxnSpPr>
        <p:spPr>
          <a:xfrm>
            <a:off x="0" y="280800"/>
            <a:ext cx="9144000" cy="0"/>
          </a:xfrm>
          <a:prstGeom prst="line">
            <a:avLst/>
          </a:prstGeom>
          <a:ln w="158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solidFill>
                <a:prstClr val="black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0" y="360039"/>
            <a:ext cx="9144000" cy="3326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6512" y="-7200"/>
            <a:ext cx="5381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극한핵물질센터 </a:t>
            </a:r>
            <a:r>
              <a:rPr lang="en-US" altLang="ko-KR" sz="1400" b="1" dirty="0" smtClean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Center </a:t>
            </a:r>
            <a:r>
              <a:rPr lang="en-US" altLang="ko-KR" sz="1400" b="1" dirty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for Extreme Nuclear Matters (</a:t>
            </a:r>
            <a:r>
              <a:rPr lang="en-US" altLang="ko-KR" sz="1400" b="1" dirty="0" err="1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CENuM</a:t>
            </a:r>
            <a:r>
              <a:rPr lang="en-US" altLang="ko-KR" sz="1400" b="1" dirty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)</a:t>
            </a:r>
            <a:endParaRPr lang="en-US" sz="1400" b="1" dirty="0">
              <a:solidFill>
                <a:schemeClr val="bg1">
                  <a:lumMod val="8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5558" y="360000"/>
            <a:ext cx="14959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54400"/>
            <a:r>
              <a:rPr lang="en-US" altLang="ko-KR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II-2. </a:t>
            </a:r>
            <a:r>
              <a:rPr lang="ko-KR" altLang="en-US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연구 </a:t>
            </a:r>
            <a:r>
              <a:rPr lang="ko-KR" altLang="en-US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범</a:t>
            </a:r>
            <a:r>
              <a:rPr lang="ko-KR" altLang="en-US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위</a:t>
            </a:r>
            <a:endParaRPr lang="en-US" altLang="ko-KR" sz="16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pic>
        <p:nvPicPr>
          <p:cNvPr id="17" name="Picture 16" descr="https://sites.google.com/site/kpsnuclear/_/rsrc/1562920795264/src-geughanhaegmuljil-yeongusenteo-cenum-1/CENuM_logo_nobg.png?height=137&amp;width=3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464" y="6698304"/>
            <a:ext cx="323552" cy="13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직선 연결선 32"/>
          <p:cNvCxnSpPr/>
          <p:nvPr/>
        </p:nvCxnSpPr>
        <p:spPr>
          <a:xfrm>
            <a:off x="0" y="6768000"/>
            <a:ext cx="8640000" cy="0"/>
          </a:xfrm>
          <a:prstGeom prst="line">
            <a:avLst/>
          </a:prstGeom>
          <a:ln w="15875">
            <a:solidFill>
              <a:srgbClr val="9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100392" y="-9228"/>
            <a:ext cx="1088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II. </a:t>
            </a:r>
            <a:r>
              <a:rPr lang="ko-KR" altLang="en-US" sz="1400" b="1" dirty="0" smtClean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연구내용</a:t>
            </a:r>
            <a:endParaRPr lang="en-US" sz="1400" b="1" dirty="0">
              <a:solidFill>
                <a:schemeClr val="bg1">
                  <a:lumMod val="8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6" name="직사각형 6"/>
          <p:cNvSpPr/>
          <p:nvPr/>
        </p:nvSpPr>
        <p:spPr>
          <a:xfrm>
            <a:off x="275240" y="1383289"/>
            <a:ext cx="84613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>
              <a:lnSpc>
                <a:spcPts val="3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ko-KR" altLang="en-US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개발 중인 </a:t>
            </a:r>
            <a:r>
              <a:rPr lang="en-US" altLang="ko-KR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LAMPS</a:t>
            </a:r>
            <a:r>
              <a:rPr lang="ko-KR" altLang="en-US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의 개별 시제품 성능 테스트 </a:t>
            </a:r>
            <a:r>
              <a:rPr lang="en-US" altLang="ko-KR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 </a:t>
            </a:r>
            <a:r>
              <a:rPr lang="ko-KR" altLang="en-US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테스트 항목 및 목표 성능은 </a:t>
            </a:r>
            <a:r>
              <a:rPr lang="ko-KR" altLang="en-US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개발을 맡은 세부기관과 </a:t>
            </a:r>
            <a:r>
              <a:rPr lang="ko-KR" altLang="en-US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논의</a:t>
            </a:r>
            <a:r>
              <a:rPr lang="en-US" altLang="ko-KR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</a:t>
            </a:r>
          </a:p>
          <a:p>
            <a:pPr marL="180000" indent="-180000">
              <a:lnSpc>
                <a:spcPts val="3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ko-KR" altLang="en-US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개별 시제품의 통합과 이에 대한 성능시험</a:t>
            </a:r>
            <a:r>
              <a:rPr lang="en-US" altLang="ko-KR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</a:t>
            </a:r>
          </a:p>
          <a:p>
            <a:pPr marL="180000" indent="-180000">
              <a:lnSpc>
                <a:spcPts val="3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altLang="ko-KR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RAON</a:t>
            </a:r>
            <a:r>
              <a:rPr lang="ko-KR" altLang="en-US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이 아닌 외부 가속기센터에서 실험을 하기 때문에 솔레로이드 없이 테스트</a:t>
            </a:r>
            <a:r>
              <a:rPr lang="en-US" altLang="ko-KR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</a:t>
            </a:r>
          </a:p>
          <a:p>
            <a:pPr marL="180000" indent="-180000">
              <a:lnSpc>
                <a:spcPts val="3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ko-KR" altLang="en-US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개별 시제품에 대한 성공 여부는 </a:t>
            </a:r>
            <a:r>
              <a:rPr lang="en-US" altLang="ko-KR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</a:t>
            </a:r>
            <a:r>
              <a:rPr lang="ko-KR" altLang="en-US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차적으로 양성자가속기센터에서 </a:t>
            </a:r>
            <a:r>
              <a:rPr lang="en-US" altLang="ko-KR" b="1" baseline="30000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12</a:t>
            </a:r>
            <a:r>
              <a:rPr lang="en-US" altLang="ko-KR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C(</a:t>
            </a:r>
            <a:r>
              <a:rPr lang="en-US" altLang="ko-KR" b="1" i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p</a:t>
            </a:r>
            <a:r>
              <a:rPr lang="en-US" altLang="ko-KR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,2</a:t>
            </a:r>
            <a:r>
              <a:rPr lang="en-US" altLang="ko-KR" b="1" i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p</a:t>
            </a:r>
            <a:r>
              <a:rPr lang="en-US" altLang="ko-KR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r>
              <a:rPr lang="en-US" altLang="ko-KR" b="1" baseline="30000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11</a:t>
            </a:r>
            <a:r>
              <a:rPr lang="en-US" altLang="ko-KR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B </a:t>
            </a:r>
            <a:r>
              <a:rPr lang="ko-KR" altLang="en-US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실험에서 데이터 획득 여부로 </a:t>
            </a:r>
            <a:r>
              <a:rPr lang="ko-KR" altLang="en-US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확인</a:t>
            </a:r>
            <a:r>
              <a:rPr lang="en-US" altLang="ko-KR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</a:t>
            </a:r>
          </a:p>
          <a:p>
            <a:pPr marL="180000" indent="-180000">
              <a:lnSpc>
                <a:spcPts val="3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altLang="ko-KR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HIMAC</a:t>
            </a:r>
            <a:r>
              <a:rPr lang="ko-KR" altLang="en-US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에서 </a:t>
            </a:r>
            <a:r>
              <a:rPr lang="en-US" altLang="ko-KR" b="1" baseline="30000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12</a:t>
            </a:r>
            <a:r>
              <a:rPr lang="en-US" altLang="ko-KR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C(</a:t>
            </a:r>
            <a:r>
              <a:rPr lang="en-US" altLang="ko-KR" b="1" i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p</a:t>
            </a:r>
            <a:r>
              <a:rPr lang="en-US" altLang="ko-KR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,2</a:t>
            </a:r>
            <a:r>
              <a:rPr lang="en-US" altLang="ko-KR" b="1" i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p</a:t>
            </a:r>
            <a:r>
              <a:rPr lang="en-US" altLang="ko-KR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r>
              <a:rPr lang="en-US" altLang="ko-KR" b="1" baseline="30000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11</a:t>
            </a:r>
            <a:r>
              <a:rPr lang="en-US" altLang="ko-KR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B </a:t>
            </a:r>
            <a:r>
              <a:rPr lang="ko-KR" altLang="en-US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본실험을 통해서 개발된 </a:t>
            </a:r>
            <a:r>
              <a:rPr lang="en-US" altLang="ko-KR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LAMPS </a:t>
            </a:r>
            <a:r>
              <a:rPr lang="ko-KR" altLang="en-US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시제품을 이용 첫번째 핵반응 실험실시하여 데이터 획득 및 분석</a:t>
            </a:r>
            <a:endParaRPr lang="ko-KR" altLang="en-US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7625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직사각형 28"/>
          <p:cNvSpPr/>
          <p:nvPr/>
        </p:nvSpPr>
        <p:spPr>
          <a:xfrm>
            <a:off x="0" y="-1"/>
            <a:ext cx="9144000" cy="332657"/>
          </a:xfrm>
          <a:prstGeom prst="rect">
            <a:avLst/>
          </a:prstGeom>
          <a:solidFill>
            <a:srgbClr val="9A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cxnSp>
        <p:nvCxnSpPr>
          <p:cNvPr id="33" name="직선 연결선 32"/>
          <p:cNvCxnSpPr/>
          <p:nvPr/>
        </p:nvCxnSpPr>
        <p:spPr>
          <a:xfrm>
            <a:off x="0" y="280800"/>
            <a:ext cx="9144000" cy="0"/>
          </a:xfrm>
          <a:prstGeom prst="line">
            <a:avLst/>
          </a:prstGeom>
          <a:ln w="158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solidFill>
                <a:prstClr val="black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0" y="360039"/>
            <a:ext cx="9144000" cy="3326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6512" y="-7200"/>
            <a:ext cx="5381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극한핵물질센터 </a:t>
            </a:r>
            <a:r>
              <a:rPr lang="en-US" altLang="ko-KR" sz="1400" b="1" dirty="0" smtClean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Center </a:t>
            </a:r>
            <a:r>
              <a:rPr lang="en-US" altLang="ko-KR" sz="1400" b="1" dirty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for Extreme Nuclear Matters (</a:t>
            </a:r>
            <a:r>
              <a:rPr lang="en-US" altLang="ko-KR" sz="1400" b="1" dirty="0" err="1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CENuM</a:t>
            </a:r>
            <a:r>
              <a:rPr lang="en-US" altLang="ko-KR" sz="1400" b="1" dirty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)</a:t>
            </a:r>
            <a:endParaRPr lang="en-US" sz="1400" b="1" dirty="0">
              <a:solidFill>
                <a:schemeClr val="bg1">
                  <a:lumMod val="8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5558" y="360000"/>
            <a:ext cx="18870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54400"/>
            <a:r>
              <a:rPr lang="en-US" altLang="ko-KR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II-3. </a:t>
            </a:r>
            <a:r>
              <a:rPr lang="ko-KR" altLang="en-US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연구 추진체계</a:t>
            </a:r>
            <a:endParaRPr lang="en-US" altLang="ko-KR" sz="16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pic>
        <p:nvPicPr>
          <p:cNvPr id="17" name="Picture 16" descr="https://sites.google.com/site/kpsnuclear/_/rsrc/1562920795264/src-geughanhaegmuljil-yeongusenteo-cenum-1/CENuM_logo_nobg.png?height=137&amp;width=3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464" y="6698304"/>
            <a:ext cx="323552" cy="13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직선 연결선 32"/>
          <p:cNvCxnSpPr/>
          <p:nvPr/>
        </p:nvCxnSpPr>
        <p:spPr>
          <a:xfrm>
            <a:off x="0" y="6768000"/>
            <a:ext cx="8640000" cy="0"/>
          </a:xfrm>
          <a:prstGeom prst="line">
            <a:avLst/>
          </a:prstGeom>
          <a:ln w="15875">
            <a:solidFill>
              <a:srgbClr val="9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" name="_x438686824" descr="EMB000004bc19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63" y="1079337"/>
            <a:ext cx="8357273" cy="527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100392" y="-9228"/>
            <a:ext cx="1088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II. </a:t>
            </a:r>
            <a:r>
              <a:rPr lang="ko-KR" altLang="en-US" sz="1400" b="1" dirty="0" smtClean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연구내용</a:t>
            </a:r>
            <a:endParaRPr lang="en-US" sz="1400" b="1" dirty="0">
              <a:solidFill>
                <a:schemeClr val="bg1">
                  <a:lumMod val="8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8276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rawi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18" y="1573097"/>
            <a:ext cx="8509763" cy="450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직사각형 28"/>
          <p:cNvSpPr/>
          <p:nvPr/>
        </p:nvSpPr>
        <p:spPr>
          <a:xfrm>
            <a:off x="0" y="-1"/>
            <a:ext cx="9144000" cy="332657"/>
          </a:xfrm>
          <a:prstGeom prst="rect">
            <a:avLst/>
          </a:prstGeom>
          <a:solidFill>
            <a:srgbClr val="9A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cxnSp>
        <p:nvCxnSpPr>
          <p:cNvPr id="33" name="직선 연결선 32"/>
          <p:cNvCxnSpPr/>
          <p:nvPr/>
        </p:nvCxnSpPr>
        <p:spPr>
          <a:xfrm>
            <a:off x="0" y="280800"/>
            <a:ext cx="9144000" cy="0"/>
          </a:xfrm>
          <a:prstGeom prst="line">
            <a:avLst/>
          </a:prstGeom>
          <a:ln w="158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0" y="360039"/>
            <a:ext cx="9144000" cy="3326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6512" y="-7200"/>
            <a:ext cx="5381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solidFill>
                  <a:schemeClr val="bg1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극한핵물질센터 </a:t>
            </a:r>
            <a:r>
              <a:rPr lang="en-US" altLang="ko-KR" sz="1400" b="1" dirty="0" smtClean="0">
                <a:solidFill>
                  <a:schemeClr val="bg1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Center </a:t>
            </a:r>
            <a:r>
              <a:rPr lang="en-US" altLang="ko-KR" sz="1400" b="1" dirty="0">
                <a:solidFill>
                  <a:schemeClr val="bg1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for Extreme Nuclear Matters (</a:t>
            </a:r>
            <a:r>
              <a:rPr lang="en-US" altLang="ko-KR" sz="1400" b="1" dirty="0" err="1">
                <a:solidFill>
                  <a:schemeClr val="bg1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CENuM</a:t>
            </a:r>
            <a:r>
              <a:rPr lang="en-US" altLang="ko-KR" sz="1400" b="1" dirty="0">
                <a:solidFill>
                  <a:schemeClr val="bg1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)</a:t>
            </a:r>
            <a:endParaRPr lang="en-US" sz="1400" b="1" dirty="0">
              <a:solidFill>
                <a:schemeClr val="bg1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pic>
        <p:nvPicPr>
          <p:cNvPr id="17" name="Picture 16" descr="https://sites.google.com/site/kpsnuclear/_/rsrc/1562920795264/src-geughanhaegmuljil-yeongusenteo-cenum-1/CENuM_logo_nobg.png?height=137&amp;width=3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464" y="6698304"/>
            <a:ext cx="323552" cy="13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직선 연결선 32"/>
          <p:cNvCxnSpPr/>
          <p:nvPr/>
        </p:nvCxnSpPr>
        <p:spPr>
          <a:xfrm>
            <a:off x="0" y="6768000"/>
            <a:ext cx="8640000" cy="0"/>
          </a:xfrm>
          <a:prstGeom prst="line">
            <a:avLst/>
          </a:prstGeom>
          <a:ln w="15875">
            <a:solidFill>
              <a:srgbClr val="9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555776" y="3485989"/>
            <a:ext cx="458490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72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감사합니다</a:t>
            </a:r>
            <a:endParaRPr lang="en-US" sz="7200" dirty="0"/>
          </a:p>
        </p:txBody>
      </p:sp>
      <p:sp>
        <p:nvSpPr>
          <p:cNvPr id="3" name="Rectangle 2"/>
          <p:cNvSpPr/>
          <p:nvPr/>
        </p:nvSpPr>
        <p:spPr>
          <a:xfrm>
            <a:off x="2821361" y="5373216"/>
            <a:ext cx="35012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고려대학교</a:t>
            </a:r>
            <a:endParaRPr lang="en-US" altLang="ko-KR" sz="2000" b="1" dirty="0" smtClean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/>
            <a:r>
              <a:rPr lang="ko-KR" altLang="en-US" sz="20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극한핵물질연구센터 </a:t>
            </a:r>
            <a:r>
              <a:rPr lang="en-US" altLang="ko-KR" sz="20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en-US" altLang="ko-KR" sz="2000" b="1" dirty="0" err="1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CENuM</a:t>
            </a:r>
            <a:r>
              <a:rPr lang="en-US" altLang="ko-KR" sz="20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7788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직사각형 28"/>
          <p:cNvSpPr/>
          <p:nvPr/>
        </p:nvSpPr>
        <p:spPr>
          <a:xfrm>
            <a:off x="0" y="-1"/>
            <a:ext cx="9144000" cy="332657"/>
          </a:xfrm>
          <a:prstGeom prst="rect">
            <a:avLst/>
          </a:prstGeom>
          <a:solidFill>
            <a:srgbClr val="9A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cxnSp>
        <p:nvCxnSpPr>
          <p:cNvPr id="33" name="직선 연결선 32"/>
          <p:cNvCxnSpPr/>
          <p:nvPr/>
        </p:nvCxnSpPr>
        <p:spPr>
          <a:xfrm>
            <a:off x="0" y="280800"/>
            <a:ext cx="9144000" cy="0"/>
          </a:xfrm>
          <a:prstGeom prst="line">
            <a:avLst/>
          </a:prstGeom>
          <a:ln w="158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0" y="360039"/>
            <a:ext cx="9144000" cy="3959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6512" y="-7200"/>
            <a:ext cx="5381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solidFill>
                  <a:schemeClr val="bg1">
                    <a:lumMod val="75000"/>
                  </a:schemeClr>
                </a:solidFill>
                <a:latin typeface="HY견고딕" pitchFamily="18" charset="-127"/>
                <a:ea typeface="HY헤드라인M"/>
                <a:sym typeface="Wingdings" pitchFamily="2" charset="2"/>
              </a:rPr>
              <a:t>극한핵물질센터 </a:t>
            </a:r>
            <a:r>
              <a:rPr lang="en-US" altLang="ko-KR" sz="1400" b="1" dirty="0" smtClean="0">
                <a:solidFill>
                  <a:schemeClr val="bg1">
                    <a:lumMod val="75000"/>
                  </a:schemeClr>
                </a:solidFill>
                <a:latin typeface="HY견고딕" pitchFamily="18" charset="-127"/>
                <a:ea typeface="HY헤드라인M"/>
                <a:sym typeface="Wingdings" pitchFamily="2" charset="2"/>
              </a:rPr>
              <a:t>Center </a:t>
            </a:r>
            <a:r>
              <a:rPr lang="en-US" altLang="ko-KR" sz="1400" b="1" dirty="0">
                <a:solidFill>
                  <a:schemeClr val="bg1">
                    <a:lumMod val="75000"/>
                  </a:schemeClr>
                </a:solidFill>
                <a:latin typeface="HY견고딕" pitchFamily="18" charset="-127"/>
                <a:ea typeface="HY헤드라인M"/>
                <a:sym typeface="Wingdings" pitchFamily="2" charset="2"/>
              </a:rPr>
              <a:t>for Extreme Nuclear Matters (</a:t>
            </a:r>
            <a:r>
              <a:rPr lang="en-US" altLang="ko-KR" sz="1400" b="1" dirty="0" err="1">
                <a:solidFill>
                  <a:schemeClr val="bg1">
                    <a:lumMod val="75000"/>
                  </a:schemeClr>
                </a:solidFill>
                <a:latin typeface="HY견고딕" pitchFamily="18" charset="-127"/>
                <a:ea typeface="HY헤드라인M"/>
                <a:sym typeface="Wingdings" pitchFamily="2" charset="2"/>
              </a:rPr>
              <a:t>CENuM</a:t>
            </a:r>
            <a:r>
              <a:rPr lang="en-US" altLang="ko-KR" sz="1400" b="1" dirty="0">
                <a:solidFill>
                  <a:schemeClr val="bg1">
                    <a:lumMod val="75000"/>
                  </a:schemeClr>
                </a:solidFill>
                <a:latin typeface="HY견고딕" pitchFamily="18" charset="-127"/>
                <a:ea typeface="HY헤드라인M"/>
                <a:sym typeface="Wingdings" pitchFamily="2" charset="2"/>
              </a:rPr>
              <a:t>)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211960" y="333817"/>
            <a:ext cx="72327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54400"/>
            <a:r>
              <a:rPr lang="ko-KR" altLang="en-US" sz="22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목차</a:t>
            </a:r>
          </a:p>
        </p:txBody>
      </p:sp>
      <p:pic>
        <p:nvPicPr>
          <p:cNvPr id="17" name="Picture 16" descr="https://sites.google.com/site/kpsnuclear/_/rsrc/1562920795264/src-geughanhaegmuljil-yeongusenteo-cenum-1/CENuM_logo_nobg.png?height=137&amp;width=3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464" y="6698304"/>
            <a:ext cx="323552" cy="13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직선 연결선 32"/>
          <p:cNvCxnSpPr/>
          <p:nvPr/>
        </p:nvCxnSpPr>
        <p:spPr>
          <a:xfrm>
            <a:off x="0" y="6768000"/>
            <a:ext cx="8640000" cy="0"/>
          </a:xfrm>
          <a:prstGeom prst="line">
            <a:avLst/>
          </a:prstGeom>
          <a:ln w="15875">
            <a:solidFill>
              <a:srgbClr val="9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 Same Side Corner Rectangle 10"/>
          <p:cNvSpPr/>
          <p:nvPr/>
        </p:nvSpPr>
        <p:spPr>
          <a:xfrm flipV="1">
            <a:off x="1292869" y="4149232"/>
            <a:ext cx="6418800" cy="1728000"/>
          </a:xfrm>
          <a:prstGeom prst="round2SameRect">
            <a:avLst>
              <a:gd name="adj1" fmla="val 2871"/>
              <a:gd name="adj2" fmla="val 0"/>
            </a:avLst>
          </a:prstGeom>
          <a:solidFill>
            <a:schemeClr val="bg1"/>
          </a:solidFill>
          <a:ln w="6350">
            <a:solidFill>
              <a:srgbClr val="9A0000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ame Side Corner Rectangle 11"/>
          <p:cNvSpPr/>
          <p:nvPr/>
        </p:nvSpPr>
        <p:spPr>
          <a:xfrm flipV="1">
            <a:off x="1292869" y="1669359"/>
            <a:ext cx="6418800" cy="1728000"/>
          </a:xfrm>
          <a:prstGeom prst="round2SameRect">
            <a:avLst>
              <a:gd name="adj1" fmla="val 4886"/>
              <a:gd name="adj2" fmla="val 0"/>
            </a:avLst>
          </a:prstGeom>
          <a:solidFill>
            <a:schemeClr val="bg1"/>
          </a:solidFill>
          <a:ln w="6350">
            <a:solidFill>
              <a:srgbClr val="9A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모서리가 둥근 직사각형 50"/>
          <p:cNvSpPr/>
          <p:nvPr/>
        </p:nvSpPr>
        <p:spPr>
          <a:xfrm>
            <a:off x="1232139" y="1171967"/>
            <a:ext cx="6540261" cy="504000"/>
          </a:xfrm>
          <a:prstGeom prst="roundRect">
            <a:avLst/>
          </a:prstGeom>
          <a:gradFill>
            <a:gsLst>
              <a:gs pos="100000">
                <a:srgbClr val="FF9797"/>
              </a:gs>
              <a:gs pos="60000">
                <a:srgbClr val="C00000"/>
              </a:gs>
              <a:gs pos="37000">
                <a:srgbClr val="9A0000"/>
              </a:gs>
              <a:gs pos="0">
                <a:srgbClr val="9A0000"/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12700" prstMaterial="metal">
            <a:bevelT w="12700" h="12700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05136" y="1200777"/>
            <a:ext cx="2681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Part I: </a:t>
            </a:r>
            <a:r>
              <a:rPr lang="ko-KR" altLang="en-US" sz="2400" b="1" dirty="0" smtClean="0">
                <a:solidFill>
                  <a:schemeClr val="bg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과제개요</a:t>
            </a:r>
            <a:endParaRPr lang="ko-KR" altLang="en-US" sz="2400" b="1" dirty="0">
              <a:solidFill>
                <a:schemeClr val="bg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9" name="모서리가 둥근 직사각형 50"/>
          <p:cNvSpPr/>
          <p:nvPr/>
        </p:nvSpPr>
        <p:spPr>
          <a:xfrm>
            <a:off x="1232139" y="3657222"/>
            <a:ext cx="6540261" cy="504000"/>
          </a:xfrm>
          <a:prstGeom prst="roundRect">
            <a:avLst/>
          </a:prstGeom>
          <a:gradFill>
            <a:gsLst>
              <a:gs pos="100000">
                <a:srgbClr val="FF9797"/>
              </a:gs>
              <a:gs pos="60000">
                <a:srgbClr val="C00000"/>
              </a:gs>
              <a:gs pos="37000">
                <a:srgbClr val="9A0000"/>
              </a:gs>
              <a:gs pos="0">
                <a:srgbClr val="9A0000"/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12700" prstMaterial="metal">
            <a:bevelT w="12700" h="12700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19200" y="3690222"/>
            <a:ext cx="2795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Part II: </a:t>
            </a:r>
            <a:r>
              <a:rPr lang="ko-KR" altLang="en-US" sz="2400" b="1" dirty="0" smtClean="0">
                <a:solidFill>
                  <a:schemeClr val="bg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연구내용</a:t>
            </a:r>
            <a:endParaRPr lang="ko-KR" altLang="en-US" sz="2400" b="1" dirty="0">
              <a:solidFill>
                <a:schemeClr val="bg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63992" y="1858759"/>
            <a:ext cx="318420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AutoNum type="arabicPeriod"/>
            </a:pPr>
            <a:r>
              <a:rPr lang="ko-KR" altLang="en-US" sz="24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연구배경 </a:t>
            </a:r>
            <a:endParaRPr lang="en-US" altLang="ko-KR" sz="2400" b="1" dirty="0" smtClean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ko-KR" altLang="en-US" sz="24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연구필요성 </a:t>
            </a:r>
            <a:endParaRPr lang="en-US" altLang="ko-KR" sz="2400" b="1" dirty="0" smtClean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ko-KR" altLang="en-US" sz="24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연구목표</a:t>
            </a:r>
            <a:endParaRPr lang="ko-KR" altLang="en-US" sz="24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63992" y="4347681"/>
            <a:ext cx="501300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AutoNum type="arabicPeriod"/>
            </a:pPr>
            <a:r>
              <a:rPr lang="ko-KR" altLang="en-US" sz="24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연구내용 </a:t>
            </a:r>
            <a:endParaRPr lang="en-US" altLang="ko-KR" sz="2400" b="1" dirty="0" smtClean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ko-KR" altLang="en-US" sz="24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연구범위 </a:t>
            </a:r>
            <a:r>
              <a:rPr lang="en-US" altLang="ko-KR" sz="24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   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 startAt="3"/>
            </a:pPr>
            <a:r>
              <a:rPr lang="ko-KR" altLang="en-US" sz="24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연구추진계획 </a:t>
            </a:r>
            <a:endParaRPr lang="ko-KR" altLang="en-US" sz="24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0142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직사각형 28"/>
          <p:cNvSpPr/>
          <p:nvPr/>
        </p:nvSpPr>
        <p:spPr>
          <a:xfrm>
            <a:off x="0" y="-1"/>
            <a:ext cx="9144000" cy="332657"/>
          </a:xfrm>
          <a:prstGeom prst="rect">
            <a:avLst/>
          </a:prstGeom>
          <a:solidFill>
            <a:srgbClr val="9A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cxnSp>
        <p:nvCxnSpPr>
          <p:cNvPr id="33" name="직선 연결선 32"/>
          <p:cNvCxnSpPr/>
          <p:nvPr/>
        </p:nvCxnSpPr>
        <p:spPr>
          <a:xfrm>
            <a:off x="0" y="280800"/>
            <a:ext cx="9144000" cy="0"/>
          </a:xfrm>
          <a:prstGeom prst="line">
            <a:avLst/>
          </a:prstGeom>
          <a:ln w="158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0" y="360039"/>
            <a:ext cx="9144000" cy="3326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6512" y="-7200"/>
            <a:ext cx="5381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극한핵물질센터 </a:t>
            </a:r>
            <a:r>
              <a:rPr lang="en-US" altLang="ko-KR" sz="1400" b="1" dirty="0" smtClean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Center </a:t>
            </a:r>
            <a:r>
              <a:rPr lang="en-US" altLang="ko-KR" sz="1400" b="1" dirty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for Extreme Nuclear Matters (</a:t>
            </a:r>
            <a:r>
              <a:rPr lang="en-US" altLang="ko-KR" sz="1400" b="1" dirty="0" err="1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CENuM</a:t>
            </a:r>
            <a:r>
              <a:rPr lang="en-US" altLang="ko-KR" sz="1400" b="1" dirty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)</a:t>
            </a:r>
            <a:endParaRPr lang="en-US" sz="1400" b="1" dirty="0">
              <a:solidFill>
                <a:schemeClr val="bg1">
                  <a:lumMod val="8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pic>
        <p:nvPicPr>
          <p:cNvPr id="17" name="Picture 16" descr="https://sites.google.com/site/kpsnuclear/_/rsrc/1562920795264/src-geughanhaegmuljil-yeongusenteo-cenum-1/CENuM_logo_nobg.png?height=137&amp;width=3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464" y="6698304"/>
            <a:ext cx="323552" cy="13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직선 연결선 32"/>
          <p:cNvCxnSpPr/>
          <p:nvPr/>
        </p:nvCxnSpPr>
        <p:spPr>
          <a:xfrm>
            <a:off x="0" y="6768000"/>
            <a:ext cx="8640000" cy="0"/>
          </a:xfrm>
          <a:prstGeom prst="line">
            <a:avLst/>
          </a:prstGeom>
          <a:ln w="15875">
            <a:solidFill>
              <a:srgbClr val="9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직사각형 5"/>
          <p:cNvSpPr/>
          <p:nvPr/>
        </p:nvSpPr>
        <p:spPr>
          <a:xfrm>
            <a:off x="32" y="3783910"/>
            <a:ext cx="9144000" cy="9315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0" name="직사각형 7"/>
          <p:cNvSpPr/>
          <p:nvPr/>
        </p:nvSpPr>
        <p:spPr>
          <a:xfrm flipV="1">
            <a:off x="3448" y="2708920"/>
            <a:ext cx="9144000" cy="1136856"/>
          </a:xfrm>
          <a:prstGeom prst="rect">
            <a:avLst/>
          </a:prstGeom>
          <a:solidFill>
            <a:srgbClr val="9A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latinLnBrk="1"/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21" name="TextBox 29"/>
          <p:cNvSpPr txBox="1"/>
          <p:nvPr/>
        </p:nvSpPr>
        <p:spPr>
          <a:xfrm>
            <a:off x="4499992" y="2880905"/>
            <a:ext cx="46169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4800" b="1" dirty="0">
                <a:solidFill>
                  <a:prstClr val="white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Part I: </a:t>
            </a:r>
            <a:r>
              <a:rPr lang="ko-KR" altLang="en-US" sz="4800" b="1" dirty="0">
                <a:solidFill>
                  <a:prstClr val="white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과제개요</a:t>
            </a:r>
          </a:p>
        </p:txBody>
      </p:sp>
      <p:sp>
        <p:nvSpPr>
          <p:cNvPr id="22" name="제목 1"/>
          <p:cNvSpPr txBox="1">
            <a:spLocks/>
          </p:cNvSpPr>
          <p:nvPr/>
        </p:nvSpPr>
        <p:spPr bwMode="auto">
          <a:xfrm>
            <a:off x="-4228" y="3855918"/>
            <a:ext cx="9112732" cy="753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>
              <a:spcBef>
                <a:spcPts val="300"/>
              </a:spcBef>
              <a:spcAft>
                <a:spcPct val="0"/>
              </a:spcAft>
              <a:defRPr/>
            </a:pPr>
            <a:r>
              <a:rPr lang="ko-KR" altLang="en-US" sz="2000" b="1" kern="0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핵 내부 핵자들의 상호작용 이해를 위한</a:t>
            </a:r>
          </a:p>
          <a:p>
            <a:pPr algn="r" fontAlgn="base">
              <a:spcBef>
                <a:spcPts val="300"/>
              </a:spcBef>
              <a:spcAft>
                <a:spcPct val="0"/>
              </a:spcAft>
              <a:defRPr/>
            </a:pPr>
            <a:r>
              <a:rPr lang="en-US" altLang="ko-KR" sz="2000" b="1" kern="0" baseline="30000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12</a:t>
            </a:r>
            <a:r>
              <a:rPr lang="en-US" altLang="ko-KR" sz="2000" b="1" kern="0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C(</a:t>
            </a:r>
            <a:r>
              <a:rPr lang="en-US" altLang="ko-KR" sz="2000" b="1" i="1" kern="0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p</a:t>
            </a:r>
            <a:r>
              <a:rPr lang="en-US" altLang="ko-KR" sz="2000" b="1" kern="0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,2</a:t>
            </a:r>
            <a:r>
              <a:rPr lang="en-US" altLang="ko-KR" sz="2000" b="1" i="1" kern="0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p</a:t>
            </a:r>
            <a:r>
              <a:rPr lang="en-US" altLang="ko-KR" sz="2000" b="1" kern="0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r>
              <a:rPr lang="en-US" altLang="ko-KR" sz="2000" b="1" kern="0" baseline="30000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11</a:t>
            </a:r>
            <a:r>
              <a:rPr lang="en-US" altLang="ko-KR" sz="2000" b="1" kern="0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B </a:t>
            </a:r>
            <a:r>
              <a:rPr lang="ko-KR" altLang="en-US" sz="2000" b="1" kern="0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준탄성산란 반응실험 연구</a:t>
            </a:r>
          </a:p>
        </p:txBody>
      </p:sp>
      <p:sp>
        <p:nvSpPr>
          <p:cNvPr id="23" name="직사각형 6"/>
          <p:cNvSpPr/>
          <p:nvPr/>
        </p:nvSpPr>
        <p:spPr>
          <a:xfrm>
            <a:off x="5943600" y="4762405"/>
            <a:ext cx="3164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latinLnBrk="1"/>
            <a:r>
              <a:rPr lang="ko-KR" altLang="en-US" sz="2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연구배경</a:t>
            </a:r>
          </a:p>
          <a:p>
            <a:pPr algn="r" latinLnBrk="1"/>
            <a:r>
              <a:rPr lang="ko-KR" altLang="en-US" sz="24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연구필요성</a:t>
            </a:r>
            <a:endParaRPr lang="ko-KR" altLang="en-US" sz="24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r" latinLnBrk="1"/>
            <a:r>
              <a:rPr lang="ko-KR" altLang="en-US" sz="24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연구목표</a:t>
            </a:r>
            <a:endParaRPr lang="ko-KR" altLang="en-US" sz="24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7225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직사각형 28"/>
          <p:cNvSpPr/>
          <p:nvPr/>
        </p:nvSpPr>
        <p:spPr>
          <a:xfrm>
            <a:off x="0" y="-1"/>
            <a:ext cx="9144000" cy="332657"/>
          </a:xfrm>
          <a:prstGeom prst="rect">
            <a:avLst/>
          </a:prstGeom>
          <a:solidFill>
            <a:srgbClr val="9A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cxnSp>
        <p:nvCxnSpPr>
          <p:cNvPr id="33" name="직선 연결선 32"/>
          <p:cNvCxnSpPr/>
          <p:nvPr/>
        </p:nvCxnSpPr>
        <p:spPr>
          <a:xfrm>
            <a:off x="0" y="280800"/>
            <a:ext cx="9144000" cy="0"/>
          </a:xfrm>
          <a:prstGeom prst="line">
            <a:avLst/>
          </a:prstGeom>
          <a:ln w="158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solidFill>
                <a:prstClr val="black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0" y="360039"/>
            <a:ext cx="9144000" cy="3326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6512" y="-7200"/>
            <a:ext cx="5381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극한핵물질센터 </a:t>
            </a:r>
            <a:r>
              <a:rPr lang="en-US" altLang="ko-KR" sz="1400" b="1" dirty="0" smtClean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Center </a:t>
            </a:r>
            <a:r>
              <a:rPr lang="en-US" altLang="ko-KR" sz="1400" b="1" dirty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for Extreme Nuclear Matters (</a:t>
            </a:r>
            <a:r>
              <a:rPr lang="en-US" altLang="ko-KR" sz="1400" b="1" dirty="0" err="1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CENuM</a:t>
            </a:r>
            <a:r>
              <a:rPr lang="en-US" altLang="ko-KR" sz="1400" b="1" dirty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)</a:t>
            </a:r>
            <a:endParaRPr lang="en-US" sz="1400" b="1" dirty="0">
              <a:solidFill>
                <a:schemeClr val="bg1">
                  <a:lumMod val="8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5558" y="360000"/>
            <a:ext cx="14350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54400"/>
            <a:r>
              <a:rPr lang="en-US" altLang="ko-KR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I-1. </a:t>
            </a:r>
            <a:r>
              <a:rPr lang="ko-KR" altLang="en-US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연구 배경</a:t>
            </a:r>
            <a:endParaRPr lang="en-US" altLang="ko-KR" sz="16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pic>
        <p:nvPicPr>
          <p:cNvPr id="17" name="Picture 16" descr="https://sites.google.com/site/kpsnuclear/_/rsrc/1562920795264/src-geughanhaegmuljil-yeongusenteo-cenum-1/CENuM_logo_nobg.png?height=137&amp;width=3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464" y="6698304"/>
            <a:ext cx="323552" cy="13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직선 연결선 32"/>
          <p:cNvCxnSpPr/>
          <p:nvPr/>
        </p:nvCxnSpPr>
        <p:spPr>
          <a:xfrm>
            <a:off x="0" y="6768000"/>
            <a:ext cx="8640000" cy="0"/>
          </a:xfrm>
          <a:prstGeom prst="line">
            <a:avLst/>
          </a:prstGeom>
          <a:ln w="15875">
            <a:solidFill>
              <a:srgbClr val="9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직사각형 6"/>
          <p:cNvSpPr/>
          <p:nvPr/>
        </p:nvSpPr>
        <p:spPr>
          <a:xfrm>
            <a:off x="824203" y="836712"/>
            <a:ext cx="74671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LAMPS(Large Accelerator Multi-Purpose Spectrometer)</a:t>
            </a:r>
            <a:r>
              <a:rPr lang="ko-KR" altLang="en-US" sz="20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에서 개발 중인 검출기들에 대한 테스트</a:t>
            </a:r>
            <a:endParaRPr lang="ko-KR" altLang="en-US" sz="20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924349" y="1617056"/>
            <a:ext cx="3669819" cy="0"/>
          </a:xfrm>
          <a:prstGeom prst="line">
            <a:avLst/>
          </a:prstGeom>
          <a:ln w="12700">
            <a:solidFill>
              <a:srgbClr val="9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589976" y="1617056"/>
            <a:ext cx="0" cy="783704"/>
          </a:xfrm>
          <a:prstGeom prst="line">
            <a:avLst/>
          </a:prstGeom>
          <a:ln w="12700">
            <a:solidFill>
              <a:srgbClr val="9A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812716" y="2400760"/>
            <a:ext cx="3631492" cy="0"/>
          </a:xfrm>
          <a:prstGeom prst="line">
            <a:avLst/>
          </a:prstGeom>
          <a:ln w="12700">
            <a:solidFill>
              <a:srgbClr val="9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812716" y="2400760"/>
            <a:ext cx="0" cy="576000"/>
          </a:xfrm>
          <a:prstGeom prst="line">
            <a:avLst/>
          </a:prstGeom>
          <a:ln w="12700">
            <a:solidFill>
              <a:srgbClr val="9A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444208" y="2406803"/>
            <a:ext cx="0" cy="576000"/>
          </a:xfrm>
          <a:prstGeom prst="line">
            <a:avLst/>
          </a:prstGeom>
          <a:ln w="12700">
            <a:solidFill>
              <a:srgbClr val="9A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1368180" y="2982803"/>
            <a:ext cx="2880320" cy="914400"/>
            <a:chOff x="1345532" y="3426595"/>
            <a:chExt cx="2880320" cy="914400"/>
          </a:xfrm>
        </p:grpSpPr>
        <p:sp>
          <p:nvSpPr>
            <p:cNvPr id="11" name="Rectangle 10"/>
            <p:cNvSpPr/>
            <p:nvPr/>
          </p:nvSpPr>
          <p:spPr>
            <a:xfrm>
              <a:off x="1345532" y="3426595"/>
              <a:ext cx="2880320" cy="914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378598" y="3509998"/>
              <a:ext cx="284725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9A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1</a:t>
              </a:r>
              <a:r>
                <a:rPr lang="ko-KR" altLang="en-US" sz="1600" b="1" dirty="0" smtClean="0">
                  <a:solidFill>
                    <a:srgbClr val="9A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차 테스트</a:t>
              </a:r>
              <a:r>
                <a:rPr lang="en-US" altLang="ko-KR" sz="1600" b="1" dirty="0" smtClean="0">
                  <a:solidFill>
                    <a:srgbClr val="9A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: Prototype </a:t>
              </a:r>
              <a:r>
                <a:rPr lang="ko-KR" altLang="en-US" sz="1600" b="1" dirty="0" smtClean="0">
                  <a:solidFill>
                    <a:srgbClr val="9A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검출기</a:t>
              </a:r>
              <a:endParaRPr lang="en-US" altLang="ko-KR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  <a:p>
              <a:pPr algn="ctr"/>
              <a:r>
                <a:rPr lang="en-US" sz="1600" b="1" dirty="0" smtClean="0">
                  <a:solidFill>
                    <a:srgbClr val="9A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(</a:t>
              </a:r>
              <a:r>
                <a:rPr lang="ko-KR" altLang="en-US" sz="1600" b="1" dirty="0" smtClean="0">
                  <a:solidFill>
                    <a:srgbClr val="9A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경주 양성자가속기센터</a:t>
              </a:r>
              <a:r>
                <a:rPr lang="en-US" altLang="ko-KR" sz="1600" b="1" dirty="0" smtClean="0">
                  <a:solidFill>
                    <a:srgbClr val="9A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)</a:t>
              </a:r>
            </a:p>
            <a:p>
              <a:pPr algn="ctr"/>
              <a:r>
                <a:rPr lang="en-US" sz="1600" b="1" dirty="0" smtClean="0">
                  <a:solidFill>
                    <a:srgbClr val="9A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2020</a:t>
              </a:r>
              <a:r>
                <a:rPr lang="ko-KR" altLang="en-US" sz="1600" b="1" dirty="0" smtClean="0">
                  <a:solidFill>
                    <a:srgbClr val="9A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년 </a:t>
              </a:r>
              <a:r>
                <a:rPr lang="en-US" altLang="ko-KR" sz="1600" b="1" dirty="0" smtClean="0">
                  <a:solidFill>
                    <a:srgbClr val="9A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10</a:t>
              </a:r>
              <a:r>
                <a:rPr lang="ko-KR" altLang="en-US" sz="1600" b="1" dirty="0" smtClean="0">
                  <a:solidFill>
                    <a:srgbClr val="9A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월</a:t>
              </a:r>
              <a:endParaRPr lang="en-US" sz="1600" dirty="0"/>
            </a:p>
          </p:txBody>
        </p:sp>
      </p:grpSp>
      <p:cxnSp>
        <p:nvCxnSpPr>
          <p:cNvPr id="26" name="Straight Connector 25"/>
          <p:cNvCxnSpPr/>
          <p:nvPr/>
        </p:nvCxnSpPr>
        <p:spPr>
          <a:xfrm flipH="1">
            <a:off x="2804408" y="3897203"/>
            <a:ext cx="0" cy="576000"/>
          </a:xfrm>
          <a:prstGeom prst="line">
            <a:avLst/>
          </a:prstGeom>
          <a:ln w="12700">
            <a:solidFill>
              <a:srgbClr val="9A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342888" y="4529560"/>
            <a:ext cx="2880320" cy="914400"/>
            <a:chOff x="1345532" y="3426595"/>
            <a:chExt cx="2880320" cy="914400"/>
          </a:xfrm>
        </p:grpSpPr>
        <p:sp>
          <p:nvSpPr>
            <p:cNvPr id="28" name="Rectangle 27"/>
            <p:cNvSpPr/>
            <p:nvPr/>
          </p:nvSpPr>
          <p:spPr>
            <a:xfrm>
              <a:off x="1345532" y="3426595"/>
              <a:ext cx="2880320" cy="914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434704" y="3509998"/>
              <a:ext cx="273504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9A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2</a:t>
              </a:r>
              <a:r>
                <a:rPr lang="ko-KR" altLang="en-US" sz="1600" b="1" dirty="0" smtClean="0">
                  <a:solidFill>
                    <a:srgbClr val="9A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차 실험</a:t>
              </a:r>
              <a:r>
                <a:rPr lang="en-US" altLang="ko-KR" sz="1600" b="1" dirty="0" smtClean="0">
                  <a:solidFill>
                    <a:srgbClr val="9A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: Prototype </a:t>
              </a:r>
              <a:r>
                <a:rPr lang="ko-KR" altLang="en-US" sz="1600" b="1" dirty="0" smtClean="0">
                  <a:solidFill>
                    <a:srgbClr val="9A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검출기</a:t>
              </a:r>
              <a:endParaRPr lang="en-US" altLang="ko-KR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  <a:p>
              <a:pPr algn="ctr"/>
              <a:r>
                <a:rPr lang="en-US" sz="1600" b="1" dirty="0" smtClean="0">
                  <a:solidFill>
                    <a:srgbClr val="9A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(</a:t>
              </a:r>
              <a:r>
                <a:rPr lang="ko-KR" altLang="en-US" sz="1600" b="1" dirty="0" smtClean="0">
                  <a:solidFill>
                    <a:srgbClr val="9A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일본 </a:t>
              </a:r>
              <a:r>
                <a:rPr lang="en-US" altLang="ko-KR" sz="1600" b="1" dirty="0" smtClean="0">
                  <a:solidFill>
                    <a:srgbClr val="9A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HIMAC </a:t>
              </a:r>
              <a:r>
                <a:rPr lang="ko-KR" altLang="en-US" sz="1600" b="1" dirty="0" smtClean="0">
                  <a:solidFill>
                    <a:srgbClr val="9A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가속기센터</a:t>
              </a:r>
              <a:r>
                <a:rPr lang="en-US" altLang="ko-KR" sz="1600" b="1" dirty="0" smtClean="0">
                  <a:solidFill>
                    <a:srgbClr val="9A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)</a:t>
              </a:r>
            </a:p>
            <a:p>
              <a:pPr algn="ctr"/>
              <a:r>
                <a:rPr lang="en-US" sz="1600" b="1" dirty="0" smtClean="0">
                  <a:solidFill>
                    <a:srgbClr val="9A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2021</a:t>
              </a:r>
              <a:r>
                <a:rPr lang="ko-KR" altLang="en-US" sz="1600" b="1" dirty="0" smtClean="0">
                  <a:solidFill>
                    <a:srgbClr val="9A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년 </a:t>
              </a:r>
              <a:r>
                <a:rPr lang="en-US" altLang="ko-KR" sz="1600" b="1" dirty="0" smtClean="0">
                  <a:solidFill>
                    <a:srgbClr val="9A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10</a:t>
              </a:r>
              <a:r>
                <a:rPr lang="ko-KR" altLang="en-US" sz="1600" b="1" dirty="0" smtClean="0">
                  <a:solidFill>
                    <a:srgbClr val="9A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월</a:t>
              </a:r>
              <a:endParaRPr lang="en-US" sz="16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004048" y="2990884"/>
            <a:ext cx="2880320" cy="1290468"/>
            <a:chOff x="1345532" y="3426595"/>
            <a:chExt cx="2880320" cy="1290468"/>
          </a:xfrm>
        </p:grpSpPr>
        <p:sp>
          <p:nvSpPr>
            <p:cNvPr id="34" name="Rectangle 33"/>
            <p:cNvSpPr/>
            <p:nvPr/>
          </p:nvSpPr>
          <p:spPr>
            <a:xfrm>
              <a:off x="1345532" y="3426595"/>
              <a:ext cx="2880320" cy="12904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571762" y="3509998"/>
              <a:ext cx="2460930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9A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LAMPS </a:t>
              </a:r>
              <a:r>
                <a:rPr lang="ko-KR" altLang="en-US" sz="1600" b="1" dirty="0" smtClean="0">
                  <a:solidFill>
                    <a:srgbClr val="9A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개발 검출기를</a:t>
              </a:r>
              <a:endParaRPr lang="en-US" altLang="ko-KR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  <a:p>
              <a:pPr algn="ctr"/>
              <a:r>
                <a:rPr lang="ko-KR" altLang="en-US" sz="1600" b="1" dirty="0" smtClean="0">
                  <a:solidFill>
                    <a:srgbClr val="9A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 적용한 </a:t>
              </a:r>
              <a:r>
                <a:rPr lang="en-US" altLang="ko-KR" sz="1600" b="1" dirty="0" smtClean="0">
                  <a:solidFill>
                    <a:srgbClr val="9A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Physics</a:t>
              </a:r>
            </a:p>
            <a:p>
              <a:pPr algn="ctr"/>
              <a:r>
                <a:rPr lang="en-US" sz="1600" b="1" dirty="0" smtClean="0">
                  <a:solidFill>
                    <a:srgbClr val="9A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(</a:t>
              </a:r>
              <a:r>
                <a:rPr lang="ko-KR" altLang="en-US" sz="1600" b="1" dirty="0" smtClean="0">
                  <a:solidFill>
                    <a:srgbClr val="9A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일본 </a:t>
              </a:r>
              <a:r>
                <a:rPr lang="en-US" altLang="ko-KR" sz="1600" b="1" dirty="0" smtClean="0">
                  <a:solidFill>
                    <a:srgbClr val="9A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HIMAC </a:t>
              </a:r>
              <a:r>
                <a:rPr lang="ko-KR" altLang="en-US" sz="1600" b="1" dirty="0" smtClean="0">
                  <a:solidFill>
                    <a:srgbClr val="9A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가속기센터</a:t>
              </a:r>
              <a:r>
                <a:rPr lang="en-US" altLang="ko-KR" sz="1600" b="1" dirty="0" smtClean="0">
                  <a:solidFill>
                    <a:srgbClr val="9A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)</a:t>
              </a:r>
            </a:p>
            <a:p>
              <a:pPr algn="ctr"/>
              <a:r>
                <a:rPr lang="en-US" sz="1600" b="1" dirty="0" smtClean="0">
                  <a:solidFill>
                    <a:srgbClr val="9A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2021</a:t>
              </a:r>
              <a:r>
                <a:rPr lang="ko-KR" altLang="en-US" sz="1600" b="1" dirty="0" smtClean="0">
                  <a:solidFill>
                    <a:srgbClr val="9A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년 </a:t>
              </a:r>
              <a:r>
                <a:rPr lang="en-US" altLang="ko-KR" sz="1600" b="1" dirty="0" smtClean="0">
                  <a:solidFill>
                    <a:srgbClr val="9A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10</a:t>
              </a:r>
              <a:r>
                <a:rPr lang="ko-KR" altLang="en-US" sz="1600" b="1" dirty="0" smtClean="0">
                  <a:solidFill>
                    <a:srgbClr val="9A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월</a:t>
              </a:r>
              <a:endParaRPr lang="en-US" sz="1600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8133394" y="-9228"/>
            <a:ext cx="1034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I. </a:t>
            </a:r>
            <a:r>
              <a:rPr lang="ko-KR" altLang="en-US" sz="1400" b="1" dirty="0" smtClean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과제개요</a:t>
            </a:r>
            <a:endParaRPr lang="en-US" sz="1400" b="1" dirty="0">
              <a:solidFill>
                <a:schemeClr val="bg1">
                  <a:lumMod val="8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" name="Left Brace 1"/>
          <p:cNvSpPr/>
          <p:nvPr/>
        </p:nvSpPr>
        <p:spPr>
          <a:xfrm rot="16200000" flipV="1">
            <a:off x="4435874" y="2904720"/>
            <a:ext cx="385175" cy="5639634"/>
          </a:xfrm>
          <a:prstGeom prst="leftBrace">
            <a:avLst>
              <a:gd name="adj1" fmla="val 8333"/>
              <a:gd name="adj2" fmla="val 50342"/>
            </a:avLst>
          </a:prstGeom>
          <a:ln>
            <a:solidFill>
              <a:srgbClr val="1A04BC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직사각형 6"/>
          <p:cNvSpPr/>
          <p:nvPr/>
        </p:nvSpPr>
        <p:spPr>
          <a:xfrm>
            <a:off x="938077" y="5916098"/>
            <a:ext cx="746710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ko-KR" altLang="en-US" sz="2000" b="1" dirty="0" smtClean="0">
                <a:solidFill>
                  <a:srgbClr val="1A04BC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연구재단 하반기 중견과제</a:t>
            </a:r>
            <a:endParaRPr lang="en-US" altLang="ko-KR" sz="2000" b="1" dirty="0" smtClean="0">
              <a:solidFill>
                <a:srgbClr val="1A04BC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>
              <a:spcBef>
                <a:spcPts val="600"/>
              </a:spcBef>
            </a:pPr>
            <a:r>
              <a:rPr lang="en-US" altLang="ko-KR" sz="2000" b="1" baseline="30000" dirty="0" smtClean="0">
                <a:solidFill>
                  <a:srgbClr val="1A04BC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12</a:t>
            </a:r>
            <a:r>
              <a:rPr lang="en-US" altLang="ko-KR" sz="2000" b="1" dirty="0" smtClean="0">
                <a:solidFill>
                  <a:srgbClr val="1A04BC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C(</a:t>
            </a:r>
            <a:r>
              <a:rPr lang="en-US" altLang="ko-KR" sz="2000" b="1" i="1" dirty="0" smtClean="0">
                <a:solidFill>
                  <a:srgbClr val="1A04BC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p</a:t>
            </a:r>
            <a:r>
              <a:rPr lang="en-US" altLang="ko-KR" sz="2000" b="1" dirty="0" smtClean="0">
                <a:solidFill>
                  <a:srgbClr val="1A04BC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,2</a:t>
            </a:r>
            <a:r>
              <a:rPr lang="en-US" altLang="ko-KR" sz="2000" b="1" i="1" dirty="0" smtClean="0">
                <a:solidFill>
                  <a:srgbClr val="1A04BC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p</a:t>
            </a:r>
            <a:r>
              <a:rPr lang="en-US" altLang="ko-KR" sz="2000" b="1" dirty="0" smtClean="0">
                <a:solidFill>
                  <a:srgbClr val="1A04BC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r>
              <a:rPr lang="en-US" altLang="ko-KR" sz="2000" b="1" baseline="30000" dirty="0" smtClean="0">
                <a:solidFill>
                  <a:srgbClr val="1A04BC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11</a:t>
            </a:r>
            <a:r>
              <a:rPr lang="en-US" altLang="ko-KR" sz="2000" b="1" dirty="0" smtClean="0">
                <a:solidFill>
                  <a:srgbClr val="1A04BC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B </a:t>
            </a:r>
            <a:r>
              <a:rPr lang="ko-KR" altLang="en-US" sz="2000" b="1" dirty="0" smtClean="0">
                <a:solidFill>
                  <a:srgbClr val="1A04BC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준탄성산란 반응실험 연구</a:t>
            </a:r>
            <a:endParaRPr lang="en-US" altLang="ko-KR" sz="2000" b="1" dirty="0">
              <a:solidFill>
                <a:srgbClr val="1A04BC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3591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 animBg="1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직사각형 28"/>
          <p:cNvSpPr/>
          <p:nvPr/>
        </p:nvSpPr>
        <p:spPr>
          <a:xfrm>
            <a:off x="0" y="-1"/>
            <a:ext cx="9144000" cy="332657"/>
          </a:xfrm>
          <a:prstGeom prst="rect">
            <a:avLst/>
          </a:prstGeom>
          <a:solidFill>
            <a:srgbClr val="9A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cxnSp>
        <p:nvCxnSpPr>
          <p:cNvPr id="33" name="직선 연결선 32"/>
          <p:cNvCxnSpPr/>
          <p:nvPr/>
        </p:nvCxnSpPr>
        <p:spPr>
          <a:xfrm>
            <a:off x="0" y="280800"/>
            <a:ext cx="9144000" cy="0"/>
          </a:xfrm>
          <a:prstGeom prst="line">
            <a:avLst/>
          </a:prstGeom>
          <a:ln w="158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solidFill>
                <a:prstClr val="black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0" y="360039"/>
            <a:ext cx="9144000" cy="3326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6512" y="-7200"/>
            <a:ext cx="5381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극한핵물질센터 </a:t>
            </a:r>
            <a:r>
              <a:rPr lang="en-US" altLang="ko-KR" sz="1400" b="1" dirty="0" smtClean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Center </a:t>
            </a:r>
            <a:r>
              <a:rPr lang="en-US" altLang="ko-KR" sz="1400" b="1" dirty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for Extreme Nuclear Matters (</a:t>
            </a:r>
            <a:r>
              <a:rPr lang="en-US" altLang="ko-KR" sz="1400" b="1" dirty="0" err="1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CENuM</a:t>
            </a:r>
            <a:r>
              <a:rPr lang="en-US" altLang="ko-KR" sz="1400" b="1" dirty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)</a:t>
            </a:r>
            <a:endParaRPr lang="en-US" sz="1400" b="1" dirty="0">
              <a:solidFill>
                <a:schemeClr val="bg1">
                  <a:lumMod val="8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5558" y="360000"/>
            <a:ext cx="29177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54400"/>
            <a:r>
              <a:rPr lang="en-US" altLang="ko-KR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I-1. </a:t>
            </a:r>
            <a:r>
              <a:rPr lang="ko-KR" altLang="en-US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연구 배경 </a:t>
            </a:r>
            <a:r>
              <a:rPr lang="en-US" altLang="ko-KR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– </a:t>
            </a:r>
            <a:r>
              <a:rPr lang="ko-KR" altLang="en-US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검출기 테스트</a:t>
            </a:r>
            <a:endParaRPr lang="en-US" altLang="ko-KR" sz="16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pic>
        <p:nvPicPr>
          <p:cNvPr id="17" name="Picture 16" descr="https://sites.google.com/site/kpsnuclear/_/rsrc/1562920795264/src-geughanhaegmuljil-yeongusenteo-cenum-1/CENuM_logo_nobg.png?height=137&amp;width=3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464" y="6698304"/>
            <a:ext cx="323552" cy="13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직선 연결선 32"/>
          <p:cNvCxnSpPr/>
          <p:nvPr/>
        </p:nvCxnSpPr>
        <p:spPr>
          <a:xfrm>
            <a:off x="0" y="6768000"/>
            <a:ext cx="8640000" cy="0"/>
          </a:xfrm>
          <a:prstGeom prst="line">
            <a:avLst/>
          </a:prstGeom>
          <a:ln w="15875">
            <a:solidFill>
              <a:srgbClr val="9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" name="_x439256664" descr="EMB000048c8127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807" y="1081106"/>
            <a:ext cx="4969457" cy="331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133394" y="-9228"/>
            <a:ext cx="1034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I. </a:t>
            </a:r>
            <a:r>
              <a:rPr lang="ko-KR" altLang="en-US" sz="1400" b="1" dirty="0" smtClean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과제개요</a:t>
            </a:r>
            <a:endParaRPr lang="en-US" sz="1400" b="1" dirty="0">
              <a:solidFill>
                <a:schemeClr val="bg1">
                  <a:lumMod val="8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2" name="직사각형 6"/>
          <p:cNvSpPr/>
          <p:nvPr/>
        </p:nvSpPr>
        <p:spPr>
          <a:xfrm>
            <a:off x="971600" y="5993329"/>
            <a:ext cx="69145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­5) </a:t>
            </a:r>
            <a:r>
              <a:rPr lang="ko-KR" altLang="en-US" sz="14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원통 </a:t>
            </a:r>
            <a:r>
              <a:rPr lang="ko-KR" altLang="en-US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섬광검출기</a:t>
            </a: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TPC</a:t>
            </a:r>
            <a:r>
              <a:rPr lang="ko-KR" altLang="en-US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를 둘러싼 섬광검출기로써 하전입자의 비적시간 측정 </a:t>
            </a:r>
          </a:p>
        </p:txBody>
      </p:sp>
      <p:sp>
        <p:nvSpPr>
          <p:cNvPr id="14" name="직사각형 6"/>
          <p:cNvSpPr/>
          <p:nvPr/>
        </p:nvSpPr>
        <p:spPr>
          <a:xfrm>
            <a:off x="971600" y="5679694"/>
            <a:ext cx="4960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4) </a:t>
            </a:r>
            <a:r>
              <a:rPr lang="ko-KR" altLang="en-US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시간투영검출기 </a:t>
            </a: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(TPC): </a:t>
            </a:r>
            <a:r>
              <a:rPr lang="ko-KR" altLang="en-US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여러 각으로 산란되는 하전입자 </a:t>
            </a:r>
            <a:r>
              <a:rPr lang="ko-KR" altLang="en-US" sz="14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검출</a:t>
            </a:r>
            <a:r>
              <a:rPr lang="en-US" altLang="ko-KR" sz="14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­</a:t>
            </a:r>
            <a:endParaRPr lang="ko-KR" altLang="en-US" sz="14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6" name="직사각형 6"/>
          <p:cNvSpPr/>
          <p:nvPr/>
        </p:nvSpPr>
        <p:spPr>
          <a:xfrm>
            <a:off x="971600" y="6295248"/>
            <a:ext cx="80120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6) </a:t>
            </a:r>
            <a:r>
              <a:rPr lang="ko-KR" altLang="en-US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중성자검출기</a:t>
            </a: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전방으로 방출되는 중성자를 검출</a:t>
            </a: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 </a:t>
            </a:r>
            <a:r>
              <a:rPr lang="en-US" altLang="ko-KR" sz="14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time </a:t>
            </a: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of </a:t>
            </a:r>
            <a:r>
              <a:rPr lang="en-US" altLang="ko-KR" sz="14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flight</a:t>
            </a:r>
            <a:r>
              <a:rPr lang="ko-KR" altLang="en-US" sz="14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을 </a:t>
            </a:r>
            <a:r>
              <a:rPr lang="ko-KR" altLang="en-US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이용하여 중성자의 에너지 </a:t>
            </a:r>
            <a:r>
              <a:rPr lang="ko-KR" altLang="en-US" sz="14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측정</a:t>
            </a:r>
            <a:endParaRPr lang="ko-KR" altLang="en-US" sz="14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9" name="직사각형 6"/>
          <p:cNvSpPr/>
          <p:nvPr/>
        </p:nvSpPr>
        <p:spPr>
          <a:xfrm>
            <a:off x="971600" y="5378889"/>
            <a:ext cx="69145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­3) Si-</a:t>
            </a:r>
            <a:r>
              <a:rPr lang="en-US" altLang="ko-KR" sz="1400" b="1" dirty="0" err="1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CsI</a:t>
            </a:r>
            <a:r>
              <a:rPr lang="en-US" altLang="ko-KR" sz="14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Telescope: ΔE-E </a:t>
            </a:r>
            <a:r>
              <a:rPr lang="ko-KR" altLang="en-US" sz="14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방법으로 입자의 종류를 판별하고 에너지 검출</a:t>
            </a:r>
          </a:p>
        </p:txBody>
      </p:sp>
      <p:sp>
        <p:nvSpPr>
          <p:cNvPr id="20" name="직사각형 6"/>
          <p:cNvSpPr/>
          <p:nvPr/>
        </p:nvSpPr>
        <p:spPr>
          <a:xfrm>
            <a:off x="971600" y="4797152"/>
            <a:ext cx="57606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1)­ </a:t>
            </a:r>
            <a:r>
              <a:rPr lang="ko-KR" altLang="en-US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빔진단 표류검출기</a:t>
            </a: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(BDC): </a:t>
            </a:r>
            <a:r>
              <a:rPr lang="ko-KR" altLang="en-US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빔의 위치 측정 및 </a:t>
            </a:r>
            <a:r>
              <a:rPr lang="ko-KR" altLang="en-US" sz="14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판별</a:t>
            </a:r>
            <a:endParaRPr lang="ko-KR" altLang="en-US" sz="14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1" name="직사각형 6"/>
          <p:cNvSpPr/>
          <p:nvPr/>
        </p:nvSpPr>
        <p:spPr>
          <a:xfrm>
            <a:off x="971600" y="5078751"/>
            <a:ext cx="59766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­2) </a:t>
            </a:r>
            <a:r>
              <a:rPr lang="ko-KR" altLang="en-US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시작검출기</a:t>
            </a: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(Start Counter): </a:t>
            </a:r>
            <a:r>
              <a:rPr lang="ko-KR" altLang="en-US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충돌 사건인지 및 검출장치의 기준시간 제공</a:t>
            </a:r>
          </a:p>
        </p:txBody>
      </p:sp>
    </p:spTree>
    <p:extLst>
      <p:ext uri="{BB962C8B-B14F-4D97-AF65-F5344CB8AC3E}">
        <p14:creationId xmlns:p14="http://schemas.microsoft.com/office/powerpoint/2010/main" val="195767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직사각형 28"/>
          <p:cNvSpPr/>
          <p:nvPr/>
        </p:nvSpPr>
        <p:spPr>
          <a:xfrm>
            <a:off x="0" y="-1"/>
            <a:ext cx="9144000" cy="332657"/>
          </a:xfrm>
          <a:prstGeom prst="rect">
            <a:avLst/>
          </a:prstGeom>
          <a:solidFill>
            <a:srgbClr val="9A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cxnSp>
        <p:nvCxnSpPr>
          <p:cNvPr id="33" name="직선 연결선 32"/>
          <p:cNvCxnSpPr/>
          <p:nvPr/>
        </p:nvCxnSpPr>
        <p:spPr>
          <a:xfrm>
            <a:off x="0" y="280800"/>
            <a:ext cx="9144000" cy="0"/>
          </a:xfrm>
          <a:prstGeom prst="line">
            <a:avLst/>
          </a:prstGeom>
          <a:ln w="158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solidFill>
                <a:prstClr val="black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0" y="360039"/>
            <a:ext cx="9144000" cy="3326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6512" y="-7200"/>
            <a:ext cx="5381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극한핵물질센터 </a:t>
            </a:r>
            <a:r>
              <a:rPr lang="en-US" altLang="ko-KR" sz="1400" b="1" dirty="0" smtClean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Center </a:t>
            </a:r>
            <a:r>
              <a:rPr lang="en-US" altLang="ko-KR" sz="1400" b="1" dirty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for Extreme Nuclear Matters (</a:t>
            </a:r>
            <a:r>
              <a:rPr lang="en-US" altLang="ko-KR" sz="1400" b="1" dirty="0" err="1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CENuM</a:t>
            </a:r>
            <a:r>
              <a:rPr lang="en-US" altLang="ko-KR" sz="1400" b="1" dirty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)</a:t>
            </a:r>
            <a:endParaRPr lang="en-US" sz="1400" b="1" dirty="0">
              <a:solidFill>
                <a:schemeClr val="bg1">
                  <a:lumMod val="8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5558" y="360000"/>
            <a:ext cx="33217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54400"/>
            <a:r>
              <a:rPr lang="en-US" altLang="ko-KR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I-1. </a:t>
            </a:r>
            <a:r>
              <a:rPr lang="ko-KR" altLang="en-US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연구 배경 </a:t>
            </a:r>
            <a:r>
              <a:rPr lang="en-US" altLang="ko-KR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– </a:t>
            </a:r>
            <a:r>
              <a:rPr lang="ko-KR" altLang="en-US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연구테마</a:t>
            </a:r>
            <a:r>
              <a:rPr lang="en-US" altLang="ko-KR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(Physics)</a:t>
            </a:r>
            <a:endParaRPr lang="en-US" altLang="ko-KR" sz="16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pic>
        <p:nvPicPr>
          <p:cNvPr id="17" name="Picture 16" descr="https://sites.google.com/site/kpsnuclear/_/rsrc/1562920795264/src-geughanhaegmuljil-yeongusenteo-cenum-1/CENuM_logo_nobg.png?height=137&amp;width=3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464" y="6698304"/>
            <a:ext cx="323552" cy="13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직선 연결선 32"/>
          <p:cNvCxnSpPr/>
          <p:nvPr/>
        </p:nvCxnSpPr>
        <p:spPr>
          <a:xfrm>
            <a:off x="0" y="6768000"/>
            <a:ext cx="8640000" cy="0"/>
          </a:xfrm>
          <a:prstGeom prst="line">
            <a:avLst/>
          </a:prstGeom>
          <a:ln w="15875">
            <a:solidFill>
              <a:srgbClr val="9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6"/>
          <p:cNvSpPr/>
          <p:nvPr/>
        </p:nvSpPr>
        <p:spPr>
          <a:xfrm>
            <a:off x="1751132" y="1196752"/>
            <a:ext cx="56417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ko-KR" altLang="en-US" sz="20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중이온가속기 검출시스템인 </a:t>
            </a:r>
            <a:r>
              <a:rPr lang="en-US" altLang="ko-KR" sz="20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LAPMPS</a:t>
            </a:r>
            <a:r>
              <a:rPr lang="ko-KR" altLang="en-US" sz="20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를 테스트할 </a:t>
            </a:r>
            <a:endParaRPr lang="en-US" altLang="ko-KR" sz="2000" b="1" dirty="0" smtClean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>
              <a:lnSpc>
                <a:spcPts val="3000"/>
              </a:lnSpc>
            </a:pPr>
            <a:r>
              <a:rPr lang="ko-KR" altLang="en-US" sz="20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중이온 가속기 물리 실험이 필요</a:t>
            </a:r>
            <a:r>
              <a:rPr lang="en-US" altLang="ko-KR" sz="20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­</a:t>
            </a:r>
            <a:endParaRPr lang="ko-KR" altLang="en-US" sz="20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4572000" y="2204864"/>
            <a:ext cx="0" cy="567680"/>
          </a:xfrm>
          <a:prstGeom prst="line">
            <a:avLst/>
          </a:prstGeom>
          <a:ln w="12700">
            <a:solidFill>
              <a:srgbClr val="9A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6"/>
          <p:cNvSpPr/>
          <p:nvPr/>
        </p:nvSpPr>
        <p:spPr>
          <a:xfrm>
            <a:off x="539552" y="2918882"/>
            <a:ext cx="790242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>
              <a:lnSpc>
                <a:spcPts val="24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altLang="ko-KR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LAPMS </a:t>
            </a:r>
            <a:r>
              <a:rPr lang="ko-KR" altLang="en-US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구성하고 있는 각각의 시스템에 대한 테스트 가능한 실험</a:t>
            </a:r>
            <a:endParaRPr lang="en-US" altLang="ko-KR" b="1" dirty="0" smtClean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marL="180000" indent="-180000">
              <a:lnSpc>
                <a:spcPts val="24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ko-KR" altLang="en-US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핵반응 후 양성자</a:t>
            </a:r>
            <a:r>
              <a:rPr lang="en-US" altLang="ko-KR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중성자</a:t>
            </a:r>
            <a:r>
              <a:rPr lang="en-US" altLang="ko-KR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중성자</a:t>
            </a:r>
            <a:r>
              <a:rPr lang="en-US" altLang="ko-KR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삼중수소</a:t>
            </a:r>
            <a:r>
              <a:rPr lang="en-US" altLang="ko-KR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nuclear fragments </a:t>
            </a:r>
            <a:r>
              <a:rPr lang="ko-KR" altLang="en-US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등의 다양한 생성물이 발생해야됨</a:t>
            </a:r>
            <a:endParaRPr lang="en-US" altLang="ko-KR" b="1" dirty="0" smtClean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marL="180000" indent="-180000">
              <a:lnSpc>
                <a:spcPts val="24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altLang="ko-KR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time of </a:t>
            </a:r>
            <a:r>
              <a:rPr lang="en-US" altLang="ko-KR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flight, </a:t>
            </a:r>
            <a:r>
              <a:rPr lang="ko-KR" altLang="en-US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입자분별</a:t>
            </a:r>
            <a:r>
              <a:rPr lang="en-US" altLang="ko-KR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(PID), </a:t>
            </a:r>
            <a:r>
              <a:rPr lang="ko-KR" altLang="en-US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에너지 측정 등이 필요로하는 연구</a:t>
            </a:r>
            <a:r>
              <a:rPr lang="en-US" altLang="ko-KR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­</a:t>
            </a:r>
          </a:p>
          <a:p>
            <a:pPr marL="180000" indent="-180000">
              <a:lnSpc>
                <a:spcPts val="24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ko-KR" altLang="en-US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향후</a:t>
            </a:r>
            <a:r>
              <a:rPr lang="en-US" altLang="ko-KR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</a:t>
            </a:r>
            <a:r>
              <a:rPr lang="ko-KR" altLang="en-US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en-US" altLang="ko-KR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RAON</a:t>
            </a:r>
            <a:r>
              <a:rPr lang="ko-KR" altLang="en-US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에서 사용되는 </a:t>
            </a:r>
            <a:r>
              <a:rPr lang="en-US" altLang="ko-KR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LAMPS</a:t>
            </a:r>
            <a:r>
              <a:rPr lang="ko-KR" altLang="en-US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와 잘 매치되는 핵반응 실험으로 </a:t>
            </a:r>
            <a:r>
              <a:rPr lang="en-US" altLang="ko-KR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...</a:t>
            </a:r>
            <a:r>
              <a:rPr lang="ko-KR" altLang="en-US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</a:t>
            </a:r>
            <a:endParaRPr lang="ko-KR" altLang="en-US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33394" y="-9228"/>
            <a:ext cx="1034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I. </a:t>
            </a:r>
            <a:r>
              <a:rPr lang="ko-KR" altLang="en-US" sz="1400" b="1" dirty="0" smtClean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과제개요</a:t>
            </a:r>
            <a:endParaRPr lang="en-US" sz="1400" b="1" dirty="0">
              <a:solidFill>
                <a:schemeClr val="bg1">
                  <a:lumMod val="8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35696" y="5414919"/>
            <a:ext cx="5641736" cy="914400"/>
            <a:chOff x="1754544" y="5265909"/>
            <a:chExt cx="5641736" cy="914400"/>
          </a:xfrm>
        </p:grpSpPr>
        <p:sp>
          <p:nvSpPr>
            <p:cNvPr id="21" name="Rectangle 20"/>
            <p:cNvSpPr/>
            <p:nvPr/>
          </p:nvSpPr>
          <p:spPr>
            <a:xfrm>
              <a:off x="1956591" y="5265909"/>
              <a:ext cx="5184576" cy="914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직사각형 6"/>
            <p:cNvSpPr/>
            <p:nvPr/>
          </p:nvSpPr>
          <p:spPr>
            <a:xfrm>
              <a:off x="1754544" y="5265909"/>
              <a:ext cx="5641736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altLang="ko-KR" sz="2000" b="1" dirty="0" smtClean="0">
                  <a:solidFill>
                    <a:srgbClr val="1A04BC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Quasi-free Scattering Reaction (</a:t>
              </a:r>
              <a:r>
                <a:rPr lang="en-US" altLang="ko-KR" sz="2000" b="1" i="1" dirty="0" err="1" smtClean="0">
                  <a:solidFill>
                    <a:srgbClr val="1A04BC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p</a:t>
              </a:r>
              <a:r>
                <a:rPr lang="en-US" altLang="ko-KR" sz="2000" b="1" dirty="0" err="1" smtClean="0">
                  <a:solidFill>
                    <a:srgbClr val="1A04BC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,</a:t>
              </a:r>
              <a:r>
                <a:rPr lang="en-US" altLang="ko-KR" sz="2000" b="1" i="1" dirty="0" err="1" smtClean="0">
                  <a:solidFill>
                    <a:srgbClr val="1A04BC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pn</a:t>
              </a:r>
              <a:r>
                <a:rPr lang="en-US" altLang="ko-KR" sz="2000" b="1" dirty="0" smtClean="0">
                  <a:solidFill>
                    <a:srgbClr val="1A04BC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)</a:t>
              </a:r>
            </a:p>
            <a:p>
              <a:pPr algn="ctr">
                <a:lnSpc>
                  <a:spcPts val="3000"/>
                </a:lnSpc>
              </a:pPr>
              <a:r>
                <a:rPr lang="ko-KR" altLang="en-US" sz="2000" b="1" dirty="0" smtClean="0">
                  <a:solidFill>
                    <a:srgbClr val="1A04BC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준탄성산란을 이용한 핵구조 및 분광학 연구 </a:t>
              </a:r>
              <a:endParaRPr lang="en-US" altLang="ko-KR" sz="2000" b="1" dirty="0" smtClean="0">
                <a:solidFill>
                  <a:srgbClr val="1A04BC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083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149"/>
          <p:cNvSpPr/>
          <p:nvPr/>
        </p:nvSpPr>
        <p:spPr>
          <a:xfrm>
            <a:off x="1786359" y="4989009"/>
            <a:ext cx="5468389" cy="15391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6219325" y="2453505"/>
            <a:ext cx="2730458" cy="23858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직사각형 28"/>
          <p:cNvSpPr/>
          <p:nvPr/>
        </p:nvSpPr>
        <p:spPr>
          <a:xfrm>
            <a:off x="0" y="-1"/>
            <a:ext cx="9144000" cy="332657"/>
          </a:xfrm>
          <a:prstGeom prst="rect">
            <a:avLst/>
          </a:prstGeom>
          <a:solidFill>
            <a:srgbClr val="9A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cxnSp>
        <p:nvCxnSpPr>
          <p:cNvPr id="33" name="직선 연결선 32"/>
          <p:cNvCxnSpPr/>
          <p:nvPr/>
        </p:nvCxnSpPr>
        <p:spPr>
          <a:xfrm>
            <a:off x="0" y="280800"/>
            <a:ext cx="9144000" cy="0"/>
          </a:xfrm>
          <a:prstGeom prst="line">
            <a:avLst/>
          </a:prstGeom>
          <a:ln w="158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solidFill>
                <a:prstClr val="black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0" y="360039"/>
            <a:ext cx="9144000" cy="3326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6512" y="-7200"/>
            <a:ext cx="5381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극한핵물질센터 </a:t>
            </a:r>
            <a:r>
              <a:rPr lang="en-US" altLang="ko-KR" sz="1400" b="1" dirty="0" smtClean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Center </a:t>
            </a:r>
            <a:r>
              <a:rPr lang="en-US" altLang="ko-KR" sz="1400" b="1" dirty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for Extreme Nuclear Matters (</a:t>
            </a:r>
            <a:r>
              <a:rPr lang="en-US" altLang="ko-KR" sz="1400" b="1" dirty="0" err="1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CENuM</a:t>
            </a:r>
            <a:r>
              <a:rPr lang="en-US" altLang="ko-KR" sz="1400" b="1" dirty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)</a:t>
            </a:r>
            <a:endParaRPr lang="en-US" sz="1400" b="1" dirty="0">
              <a:solidFill>
                <a:schemeClr val="bg1">
                  <a:lumMod val="8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5558" y="360000"/>
            <a:ext cx="56396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54400"/>
            <a:r>
              <a:rPr lang="en-US" altLang="ko-KR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I-2 </a:t>
            </a:r>
            <a:r>
              <a:rPr lang="ko-KR" altLang="en-US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연구 필요성 </a:t>
            </a:r>
            <a:r>
              <a:rPr lang="en-US" altLang="ko-KR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– </a:t>
            </a:r>
            <a:r>
              <a:rPr lang="ko-KR" altLang="en-US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준탄성산란을 이용한 핵구조 및 분광학 연구</a:t>
            </a:r>
            <a:endParaRPr lang="en-US" altLang="ko-KR" sz="16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pic>
        <p:nvPicPr>
          <p:cNvPr id="17" name="Picture 16" descr="https://sites.google.com/site/kpsnuclear/_/rsrc/1562920795264/src-geughanhaegmuljil-yeongusenteo-cenum-1/CENuM_logo_nobg.png?height=137&amp;width=3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464" y="6698304"/>
            <a:ext cx="323552" cy="13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직선 연결선 32"/>
          <p:cNvCxnSpPr/>
          <p:nvPr/>
        </p:nvCxnSpPr>
        <p:spPr>
          <a:xfrm>
            <a:off x="0" y="6768000"/>
            <a:ext cx="8640000" cy="0"/>
          </a:xfrm>
          <a:prstGeom prst="line">
            <a:avLst/>
          </a:prstGeom>
          <a:ln w="15875">
            <a:solidFill>
              <a:srgbClr val="9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직사각형 6"/>
          <p:cNvSpPr/>
          <p:nvPr/>
        </p:nvSpPr>
        <p:spPr>
          <a:xfrm>
            <a:off x="3609579" y="769402"/>
            <a:ext cx="19442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Nuclear Reaction</a:t>
            </a:r>
            <a:endParaRPr lang="ko-KR" altLang="en-US" sz="16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4" name="직사각형 6"/>
          <p:cNvSpPr/>
          <p:nvPr/>
        </p:nvSpPr>
        <p:spPr>
          <a:xfrm>
            <a:off x="1776269" y="2052000"/>
            <a:ext cx="17281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Direct Reaction</a:t>
            </a:r>
            <a:endParaRPr lang="ko-KR" altLang="en-US" sz="16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5" name="직사각형 6"/>
          <p:cNvSpPr/>
          <p:nvPr/>
        </p:nvSpPr>
        <p:spPr>
          <a:xfrm>
            <a:off x="6372200" y="2052000"/>
            <a:ext cx="21602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Compound Reaction</a:t>
            </a:r>
            <a:endParaRPr lang="ko-KR" altLang="en-US" sz="16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0025" y="2453680"/>
            <a:ext cx="5982019" cy="2386292"/>
            <a:chOff x="170025" y="2453680"/>
            <a:chExt cx="5982019" cy="2386292"/>
          </a:xfrm>
        </p:grpSpPr>
        <p:sp>
          <p:nvSpPr>
            <p:cNvPr id="148" name="Rectangle 147"/>
            <p:cNvSpPr/>
            <p:nvPr/>
          </p:nvSpPr>
          <p:spPr>
            <a:xfrm>
              <a:off x="170025" y="2453680"/>
              <a:ext cx="5971445" cy="23862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직사각형 6"/>
            <p:cNvSpPr/>
            <p:nvPr/>
          </p:nvSpPr>
          <p:spPr>
            <a:xfrm>
              <a:off x="539552" y="2488076"/>
              <a:ext cx="88994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600" b="1" dirty="0" smtClean="0">
                  <a:solidFill>
                    <a:srgbClr val="9A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Elastic</a:t>
              </a:r>
              <a:endParaRPr lang="ko-KR" altLang="en-US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</p:txBody>
        </p:sp>
        <p:sp>
          <p:nvSpPr>
            <p:cNvPr id="27" name="직사각형 6"/>
            <p:cNvSpPr/>
            <p:nvPr/>
          </p:nvSpPr>
          <p:spPr>
            <a:xfrm>
              <a:off x="2263712" y="2510363"/>
              <a:ext cx="108415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600" b="1" dirty="0" smtClean="0">
                  <a:solidFill>
                    <a:srgbClr val="9A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Transfer</a:t>
              </a:r>
              <a:endParaRPr lang="ko-KR" altLang="en-US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</p:txBody>
        </p:sp>
        <p:sp>
          <p:nvSpPr>
            <p:cNvPr id="28" name="직사각형 6"/>
            <p:cNvSpPr/>
            <p:nvPr/>
          </p:nvSpPr>
          <p:spPr>
            <a:xfrm>
              <a:off x="3491880" y="2511305"/>
              <a:ext cx="266016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600" b="1" dirty="0" smtClean="0">
                  <a:solidFill>
                    <a:srgbClr val="9A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Knockout/Fragmentation</a:t>
              </a:r>
              <a:endParaRPr lang="ko-KR" altLang="en-US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140048" y="3050563"/>
            <a:ext cx="380705" cy="360000"/>
            <a:chOff x="3804068" y="1441870"/>
            <a:chExt cx="380705" cy="360000"/>
          </a:xfrm>
        </p:grpSpPr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3804068" y="1441870"/>
              <a:ext cx="380705" cy="360000"/>
            </a:xfrm>
            <a:prstGeom prst="ellipse">
              <a:avLst/>
            </a:prstGeom>
            <a:noFill/>
            <a:ln w="12700">
              <a:solidFill>
                <a:srgbClr val="7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3956469" y="1664816"/>
              <a:ext cx="114212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4044359" y="1555967"/>
              <a:ext cx="114212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3880208" y="1489341"/>
              <a:ext cx="114212" cy="108000"/>
            </a:xfrm>
            <a:prstGeom prst="ellipse">
              <a:avLst/>
            </a:prstGeom>
            <a:solidFill>
              <a:srgbClr val="1A04B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25764" y="3974187"/>
            <a:ext cx="571056" cy="540000"/>
            <a:chOff x="5292080" y="1345837"/>
            <a:chExt cx="571056" cy="540000"/>
          </a:xfrm>
        </p:grpSpPr>
        <p:sp>
          <p:nvSpPr>
            <p:cNvPr id="4" name="Oval 3"/>
            <p:cNvSpPr>
              <a:spLocks noChangeAspect="1"/>
            </p:cNvSpPr>
            <p:nvPr/>
          </p:nvSpPr>
          <p:spPr>
            <a:xfrm>
              <a:off x="5292080" y="1345837"/>
              <a:ext cx="571056" cy="540000"/>
            </a:xfrm>
            <a:prstGeom prst="ellipse">
              <a:avLst/>
            </a:prstGeom>
            <a:noFill/>
            <a:ln w="12700">
              <a:solidFill>
                <a:srgbClr val="7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5520502" y="1407177"/>
              <a:ext cx="114212" cy="108000"/>
            </a:xfrm>
            <a:prstGeom prst="ellipse">
              <a:avLst/>
            </a:prstGeom>
            <a:solidFill>
              <a:srgbClr val="1A04B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5364088" y="1628800"/>
              <a:ext cx="114212" cy="108000"/>
            </a:xfrm>
            <a:prstGeom prst="ellipse">
              <a:avLst/>
            </a:prstGeom>
            <a:solidFill>
              <a:srgbClr val="1A04B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5537908" y="1736824"/>
              <a:ext cx="114212" cy="108000"/>
            </a:xfrm>
            <a:prstGeom prst="ellipse">
              <a:avLst/>
            </a:prstGeom>
            <a:solidFill>
              <a:srgbClr val="1A04B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5659324" y="1632304"/>
              <a:ext cx="114212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>
            <a:xfrm>
              <a:off x="5747214" y="1523455"/>
              <a:ext cx="114212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/>
          </p:nvSpPr>
          <p:spPr>
            <a:xfrm>
              <a:off x="5482749" y="1610887"/>
              <a:ext cx="114212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/>
          </p:nvSpPr>
          <p:spPr>
            <a:xfrm>
              <a:off x="5378665" y="1484950"/>
              <a:ext cx="114212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5595014" y="1517974"/>
              <a:ext cx="114212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5681599" y="1427257"/>
              <a:ext cx="114212" cy="108000"/>
            </a:xfrm>
            <a:prstGeom prst="ellipse">
              <a:avLst/>
            </a:prstGeom>
            <a:solidFill>
              <a:srgbClr val="1A04B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949128" y="3016594"/>
            <a:ext cx="380705" cy="360000"/>
            <a:chOff x="3804068" y="1441870"/>
            <a:chExt cx="380705" cy="360000"/>
          </a:xfrm>
        </p:grpSpPr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3804068" y="1441870"/>
              <a:ext cx="380705" cy="360000"/>
            </a:xfrm>
            <a:prstGeom prst="ellipse">
              <a:avLst/>
            </a:prstGeom>
            <a:noFill/>
            <a:ln w="12700">
              <a:solidFill>
                <a:srgbClr val="7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4044359" y="1555967"/>
              <a:ext cx="114212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3880208" y="1489341"/>
              <a:ext cx="114212" cy="108000"/>
            </a:xfrm>
            <a:prstGeom prst="ellipse">
              <a:avLst/>
            </a:prstGeom>
            <a:solidFill>
              <a:srgbClr val="1A04B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894519" y="3849250"/>
            <a:ext cx="571056" cy="540000"/>
            <a:chOff x="2649146" y="3784405"/>
            <a:chExt cx="571056" cy="540000"/>
          </a:xfrm>
        </p:grpSpPr>
        <p:grpSp>
          <p:nvGrpSpPr>
            <p:cNvPr id="46" name="Group 45"/>
            <p:cNvGrpSpPr/>
            <p:nvPr/>
          </p:nvGrpSpPr>
          <p:grpSpPr>
            <a:xfrm>
              <a:off x="2649146" y="3784405"/>
              <a:ext cx="571056" cy="540000"/>
              <a:chOff x="5292080" y="1345837"/>
              <a:chExt cx="571056" cy="540000"/>
            </a:xfrm>
          </p:grpSpPr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>
                <a:off x="5292080" y="1345837"/>
                <a:ext cx="571056" cy="540000"/>
              </a:xfrm>
              <a:prstGeom prst="ellipse">
                <a:avLst/>
              </a:prstGeom>
              <a:noFill/>
              <a:ln w="12700">
                <a:solidFill>
                  <a:srgbClr val="7E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>
                <a:off x="5520502" y="1407177"/>
                <a:ext cx="114212" cy="108000"/>
              </a:xfrm>
              <a:prstGeom prst="ellipse">
                <a:avLst/>
              </a:prstGeom>
              <a:solidFill>
                <a:srgbClr val="1A04BC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>
                <a:off x="5364088" y="1628800"/>
                <a:ext cx="114212" cy="108000"/>
              </a:xfrm>
              <a:prstGeom prst="ellipse">
                <a:avLst/>
              </a:prstGeom>
              <a:solidFill>
                <a:srgbClr val="1A04BC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>
                <a:off x="5464487" y="1736800"/>
                <a:ext cx="114212" cy="108000"/>
              </a:xfrm>
              <a:prstGeom prst="ellipse">
                <a:avLst/>
              </a:prstGeom>
              <a:solidFill>
                <a:srgbClr val="1A04BC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>
                <a:off x="5659324" y="1632304"/>
                <a:ext cx="114212" cy="108000"/>
              </a:xfrm>
              <a:prstGeom prst="ellipse">
                <a:avLst/>
              </a:prstGeom>
              <a:solidFill>
                <a:srgbClr val="FF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>
                <a:off x="5747214" y="1523455"/>
                <a:ext cx="114212" cy="108000"/>
              </a:xfrm>
              <a:prstGeom prst="ellipse">
                <a:avLst/>
              </a:prstGeom>
              <a:solidFill>
                <a:srgbClr val="FF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>
                <a:off x="5482749" y="1610887"/>
                <a:ext cx="114212" cy="108000"/>
              </a:xfrm>
              <a:prstGeom prst="ellipse">
                <a:avLst/>
              </a:prstGeom>
              <a:solidFill>
                <a:srgbClr val="FF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>
                <a:off x="5378665" y="1484950"/>
                <a:ext cx="114212" cy="108000"/>
              </a:xfrm>
              <a:prstGeom prst="ellipse">
                <a:avLst/>
              </a:prstGeom>
              <a:solidFill>
                <a:srgbClr val="FF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>
                <a:off x="5595014" y="1517974"/>
                <a:ext cx="114212" cy="108000"/>
              </a:xfrm>
              <a:prstGeom prst="ellipse">
                <a:avLst/>
              </a:prstGeom>
              <a:solidFill>
                <a:srgbClr val="FF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>
                <a:off x="5681599" y="1427257"/>
                <a:ext cx="114212" cy="108000"/>
              </a:xfrm>
              <a:prstGeom prst="ellipse">
                <a:avLst/>
              </a:prstGeom>
              <a:solidFill>
                <a:srgbClr val="1A04BC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2987824" y="4185096"/>
              <a:ext cx="114212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502284" y="3829450"/>
            <a:ext cx="571056" cy="540000"/>
            <a:chOff x="5292080" y="1345837"/>
            <a:chExt cx="571056" cy="540000"/>
          </a:xfrm>
        </p:grpSpPr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5292080" y="1345837"/>
              <a:ext cx="571056" cy="540000"/>
            </a:xfrm>
            <a:prstGeom prst="ellipse">
              <a:avLst/>
            </a:prstGeom>
            <a:noFill/>
            <a:ln w="12700">
              <a:solidFill>
                <a:srgbClr val="7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5520502" y="1407177"/>
              <a:ext cx="114212" cy="108000"/>
            </a:xfrm>
            <a:prstGeom prst="ellipse">
              <a:avLst/>
            </a:prstGeom>
            <a:solidFill>
              <a:srgbClr val="1A04B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5364088" y="1628800"/>
              <a:ext cx="114212" cy="108000"/>
            </a:xfrm>
            <a:prstGeom prst="ellipse">
              <a:avLst/>
            </a:prstGeom>
            <a:solidFill>
              <a:srgbClr val="1A04B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5464487" y="1736800"/>
              <a:ext cx="114212" cy="108000"/>
            </a:xfrm>
            <a:prstGeom prst="ellipse">
              <a:avLst/>
            </a:prstGeom>
            <a:solidFill>
              <a:srgbClr val="1A04B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5659324" y="1632304"/>
              <a:ext cx="114212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5747214" y="1523455"/>
              <a:ext cx="114212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5482749" y="1610887"/>
              <a:ext cx="114212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5378665" y="1484950"/>
              <a:ext cx="114212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>
              <a:spLocks noChangeAspect="1"/>
            </p:cNvSpPr>
            <p:nvPr/>
          </p:nvSpPr>
          <p:spPr>
            <a:xfrm>
              <a:off x="5595014" y="1517974"/>
              <a:ext cx="114212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5681599" y="1427257"/>
              <a:ext cx="114212" cy="108000"/>
            </a:xfrm>
            <a:prstGeom prst="ellipse">
              <a:avLst/>
            </a:prstGeom>
            <a:solidFill>
              <a:srgbClr val="1A04B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588624" y="2928420"/>
            <a:ext cx="380705" cy="360000"/>
            <a:chOff x="3804068" y="1441870"/>
            <a:chExt cx="380705" cy="360000"/>
          </a:xfrm>
        </p:grpSpPr>
        <p:sp>
          <p:nvSpPr>
            <p:cNvPr id="76" name="Oval 75"/>
            <p:cNvSpPr>
              <a:spLocks noChangeAspect="1"/>
            </p:cNvSpPr>
            <p:nvPr/>
          </p:nvSpPr>
          <p:spPr>
            <a:xfrm>
              <a:off x="3804068" y="1441870"/>
              <a:ext cx="380705" cy="360000"/>
            </a:xfrm>
            <a:prstGeom prst="ellipse">
              <a:avLst/>
            </a:prstGeom>
            <a:noFill/>
            <a:ln w="12700">
              <a:solidFill>
                <a:srgbClr val="7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4044359" y="1555967"/>
              <a:ext cx="114212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>
              <a:spLocks noChangeAspect="1"/>
            </p:cNvSpPr>
            <p:nvPr/>
          </p:nvSpPr>
          <p:spPr>
            <a:xfrm>
              <a:off x="3880208" y="1489341"/>
              <a:ext cx="114212" cy="108000"/>
            </a:xfrm>
            <a:prstGeom prst="ellipse">
              <a:avLst/>
            </a:prstGeom>
            <a:solidFill>
              <a:srgbClr val="1A04B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Oval 78"/>
          <p:cNvSpPr>
            <a:spLocks noChangeAspect="1"/>
          </p:cNvSpPr>
          <p:nvPr/>
        </p:nvSpPr>
        <p:spPr>
          <a:xfrm>
            <a:off x="5537908" y="3645024"/>
            <a:ext cx="114212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/>
          <p:cNvGrpSpPr/>
          <p:nvPr/>
        </p:nvGrpSpPr>
        <p:grpSpPr>
          <a:xfrm>
            <a:off x="3404649" y="1282261"/>
            <a:ext cx="380705" cy="360000"/>
            <a:chOff x="3804068" y="1441870"/>
            <a:chExt cx="380705" cy="360000"/>
          </a:xfrm>
        </p:grpSpPr>
        <p:sp>
          <p:nvSpPr>
            <p:cNvPr id="81" name="Oval 80"/>
            <p:cNvSpPr>
              <a:spLocks noChangeAspect="1"/>
            </p:cNvSpPr>
            <p:nvPr/>
          </p:nvSpPr>
          <p:spPr>
            <a:xfrm>
              <a:off x="3804068" y="1441870"/>
              <a:ext cx="380705" cy="360000"/>
            </a:xfrm>
            <a:prstGeom prst="ellipse">
              <a:avLst/>
            </a:prstGeom>
            <a:noFill/>
            <a:ln w="12700">
              <a:solidFill>
                <a:srgbClr val="7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>
              <a:spLocks noChangeAspect="1"/>
            </p:cNvSpPr>
            <p:nvPr/>
          </p:nvSpPr>
          <p:spPr>
            <a:xfrm>
              <a:off x="3956469" y="1664816"/>
              <a:ext cx="114212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>
              <a:spLocks noChangeAspect="1"/>
            </p:cNvSpPr>
            <p:nvPr/>
          </p:nvSpPr>
          <p:spPr>
            <a:xfrm>
              <a:off x="4044359" y="1555967"/>
              <a:ext cx="114212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>
              <a:spLocks noChangeAspect="1"/>
            </p:cNvSpPr>
            <p:nvPr/>
          </p:nvSpPr>
          <p:spPr>
            <a:xfrm>
              <a:off x="3880208" y="1489341"/>
              <a:ext cx="114212" cy="108000"/>
            </a:xfrm>
            <a:prstGeom prst="ellipse">
              <a:avLst/>
            </a:prstGeom>
            <a:solidFill>
              <a:srgbClr val="1A04B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360918" y="1148882"/>
            <a:ext cx="571056" cy="540000"/>
            <a:chOff x="5292080" y="1345837"/>
            <a:chExt cx="571056" cy="540000"/>
          </a:xfrm>
        </p:grpSpPr>
        <p:sp>
          <p:nvSpPr>
            <p:cNvPr id="86" name="Oval 85"/>
            <p:cNvSpPr>
              <a:spLocks noChangeAspect="1"/>
            </p:cNvSpPr>
            <p:nvPr/>
          </p:nvSpPr>
          <p:spPr>
            <a:xfrm>
              <a:off x="5292080" y="1345837"/>
              <a:ext cx="571056" cy="540000"/>
            </a:xfrm>
            <a:prstGeom prst="ellipse">
              <a:avLst/>
            </a:prstGeom>
            <a:noFill/>
            <a:ln w="12700">
              <a:solidFill>
                <a:srgbClr val="7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5520502" y="1407177"/>
              <a:ext cx="114212" cy="108000"/>
            </a:xfrm>
            <a:prstGeom prst="ellipse">
              <a:avLst/>
            </a:prstGeom>
            <a:solidFill>
              <a:srgbClr val="1A04B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/>
          </p:nvSpPr>
          <p:spPr>
            <a:xfrm>
              <a:off x="5364088" y="1628800"/>
              <a:ext cx="114212" cy="108000"/>
            </a:xfrm>
            <a:prstGeom prst="ellipse">
              <a:avLst/>
            </a:prstGeom>
            <a:solidFill>
              <a:srgbClr val="1A04B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/>
          </p:nvSpPr>
          <p:spPr>
            <a:xfrm>
              <a:off x="5537908" y="1736824"/>
              <a:ext cx="114212" cy="108000"/>
            </a:xfrm>
            <a:prstGeom prst="ellipse">
              <a:avLst/>
            </a:prstGeom>
            <a:solidFill>
              <a:srgbClr val="1A04B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5659324" y="1632304"/>
              <a:ext cx="114212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5747214" y="1523455"/>
              <a:ext cx="114212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/>
          </p:nvSpPr>
          <p:spPr>
            <a:xfrm>
              <a:off x="5482749" y="1610887"/>
              <a:ext cx="114212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/>
          </p:nvSpPr>
          <p:spPr>
            <a:xfrm>
              <a:off x="5378665" y="1484950"/>
              <a:ext cx="114212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/>
          </p:nvSpPr>
          <p:spPr>
            <a:xfrm>
              <a:off x="5595014" y="1517974"/>
              <a:ext cx="114212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/>
          </p:nvSpPr>
          <p:spPr>
            <a:xfrm>
              <a:off x="5681599" y="1427257"/>
              <a:ext cx="114212" cy="108000"/>
            </a:xfrm>
            <a:prstGeom prst="ellipse">
              <a:avLst/>
            </a:prstGeom>
            <a:solidFill>
              <a:srgbClr val="1A04B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652844" y="3134790"/>
            <a:ext cx="799476" cy="756000"/>
            <a:chOff x="6824160" y="3530421"/>
            <a:chExt cx="799476" cy="756000"/>
          </a:xfrm>
        </p:grpSpPr>
        <p:sp>
          <p:nvSpPr>
            <p:cNvPr id="97" name="Oval 96"/>
            <p:cNvSpPr>
              <a:spLocks noChangeAspect="1"/>
            </p:cNvSpPr>
            <p:nvPr/>
          </p:nvSpPr>
          <p:spPr>
            <a:xfrm>
              <a:off x="6824160" y="3530421"/>
              <a:ext cx="799476" cy="756000"/>
            </a:xfrm>
            <a:prstGeom prst="ellipse">
              <a:avLst/>
            </a:prstGeom>
            <a:noFill/>
            <a:ln w="12700">
              <a:solidFill>
                <a:srgbClr val="7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7100138" y="3617777"/>
              <a:ext cx="114212" cy="108000"/>
            </a:xfrm>
            <a:prstGeom prst="ellipse">
              <a:avLst/>
            </a:prstGeom>
            <a:solidFill>
              <a:srgbClr val="1A04B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/>
          </p:nvSpPr>
          <p:spPr>
            <a:xfrm>
              <a:off x="6918818" y="3977488"/>
              <a:ext cx="114212" cy="108000"/>
            </a:xfrm>
            <a:prstGeom prst="ellipse">
              <a:avLst/>
            </a:prstGeom>
            <a:solidFill>
              <a:srgbClr val="1A04B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>
            <a:xfrm>
              <a:off x="7156198" y="4099012"/>
              <a:ext cx="114212" cy="108000"/>
            </a:xfrm>
            <a:prstGeom prst="ellipse">
              <a:avLst/>
            </a:prstGeom>
            <a:solidFill>
              <a:srgbClr val="1A04B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/>
          </p:nvSpPr>
          <p:spPr>
            <a:xfrm>
              <a:off x="7307746" y="4000445"/>
              <a:ext cx="114212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7402802" y="3854857"/>
              <a:ext cx="114212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/>
          </p:nvSpPr>
          <p:spPr>
            <a:xfrm>
              <a:off x="7071933" y="3898099"/>
              <a:ext cx="114212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/>
          </p:nvSpPr>
          <p:spPr>
            <a:xfrm>
              <a:off x="6967849" y="3772162"/>
              <a:ext cx="114212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/>
          </p:nvSpPr>
          <p:spPr>
            <a:xfrm>
              <a:off x="7184198" y="3805186"/>
              <a:ext cx="114212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/>
          </p:nvSpPr>
          <p:spPr>
            <a:xfrm>
              <a:off x="7298410" y="3649617"/>
              <a:ext cx="114212" cy="108000"/>
            </a:xfrm>
            <a:prstGeom prst="ellipse">
              <a:avLst/>
            </a:prstGeom>
            <a:solidFill>
              <a:srgbClr val="1A04B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/>
          </p:nvSpPr>
          <p:spPr>
            <a:xfrm>
              <a:off x="7450810" y="4005064"/>
              <a:ext cx="114212" cy="108000"/>
            </a:xfrm>
            <a:prstGeom prst="ellipse">
              <a:avLst/>
            </a:prstGeom>
            <a:solidFill>
              <a:srgbClr val="1A04B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/>
          </p:nvSpPr>
          <p:spPr>
            <a:xfrm>
              <a:off x="7442099" y="3724078"/>
              <a:ext cx="114212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/>
          </p:nvSpPr>
          <p:spPr>
            <a:xfrm>
              <a:off x="6999070" y="4085648"/>
              <a:ext cx="114212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0" name="Oval 109"/>
          <p:cNvSpPr>
            <a:spLocks noChangeAspect="1"/>
          </p:cNvSpPr>
          <p:nvPr/>
        </p:nvSpPr>
        <p:spPr>
          <a:xfrm>
            <a:off x="2729596" y="5800378"/>
            <a:ext cx="114212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3" name="Group 112"/>
          <p:cNvGrpSpPr/>
          <p:nvPr/>
        </p:nvGrpSpPr>
        <p:grpSpPr>
          <a:xfrm>
            <a:off x="3404649" y="5565028"/>
            <a:ext cx="571056" cy="540000"/>
            <a:chOff x="5292080" y="1345837"/>
            <a:chExt cx="571056" cy="540000"/>
          </a:xfrm>
        </p:grpSpPr>
        <p:sp>
          <p:nvSpPr>
            <p:cNvPr id="114" name="Oval 113"/>
            <p:cNvSpPr>
              <a:spLocks noChangeAspect="1"/>
            </p:cNvSpPr>
            <p:nvPr/>
          </p:nvSpPr>
          <p:spPr>
            <a:xfrm>
              <a:off x="5292080" y="1345837"/>
              <a:ext cx="571056" cy="540000"/>
            </a:xfrm>
            <a:prstGeom prst="ellipse">
              <a:avLst/>
            </a:prstGeom>
            <a:noFill/>
            <a:ln w="12700">
              <a:solidFill>
                <a:srgbClr val="7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>
              <a:spLocks noChangeAspect="1"/>
            </p:cNvSpPr>
            <p:nvPr/>
          </p:nvSpPr>
          <p:spPr>
            <a:xfrm>
              <a:off x="5520502" y="1407177"/>
              <a:ext cx="114212" cy="108000"/>
            </a:xfrm>
            <a:prstGeom prst="ellipse">
              <a:avLst/>
            </a:prstGeom>
            <a:solidFill>
              <a:srgbClr val="1A04B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>
              <a:spLocks noChangeAspect="1"/>
            </p:cNvSpPr>
            <p:nvPr/>
          </p:nvSpPr>
          <p:spPr>
            <a:xfrm>
              <a:off x="5364088" y="1628800"/>
              <a:ext cx="114212" cy="108000"/>
            </a:xfrm>
            <a:prstGeom prst="ellipse">
              <a:avLst/>
            </a:prstGeom>
            <a:solidFill>
              <a:srgbClr val="1A04B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>
              <a:spLocks noChangeAspect="1"/>
            </p:cNvSpPr>
            <p:nvPr/>
          </p:nvSpPr>
          <p:spPr>
            <a:xfrm>
              <a:off x="5537908" y="1736824"/>
              <a:ext cx="114212" cy="108000"/>
            </a:xfrm>
            <a:prstGeom prst="ellipse">
              <a:avLst/>
            </a:prstGeom>
            <a:solidFill>
              <a:srgbClr val="1A04B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>
              <a:spLocks noChangeAspect="1"/>
            </p:cNvSpPr>
            <p:nvPr/>
          </p:nvSpPr>
          <p:spPr>
            <a:xfrm>
              <a:off x="5659324" y="1632304"/>
              <a:ext cx="114212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>
              <a:spLocks noChangeAspect="1"/>
            </p:cNvSpPr>
            <p:nvPr/>
          </p:nvSpPr>
          <p:spPr>
            <a:xfrm>
              <a:off x="5747214" y="1523455"/>
              <a:ext cx="114212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>
              <a:spLocks noChangeAspect="1"/>
            </p:cNvSpPr>
            <p:nvPr/>
          </p:nvSpPr>
          <p:spPr>
            <a:xfrm>
              <a:off x="5482749" y="1610887"/>
              <a:ext cx="114212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>
              <a:spLocks noChangeAspect="1"/>
            </p:cNvSpPr>
            <p:nvPr/>
          </p:nvSpPr>
          <p:spPr>
            <a:xfrm>
              <a:off x="5378665" y="1484950"/>
              <a:ext cx="114212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>
              <a:spLocks noChangeAspect="1"/>
            </p:cNvSpPr>
            <p:nvPr/>
          </p:nvSpPr>
          <p:spPr>
            <a:xfrm>
              <a:off x="5595014" y="1517974"/>
              <a:ext cx="114212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>
              <a:spLocks noChangeAspect="1"/>
            </p:cNvSpPr>
            <p:nvPr/>
          </p:nvSpPr>
          <p:spPr>
            <a:xfrm>
              <a:off x="5681599" y="1427257"/>
              <a:ext cx="114212" cy="108000"/>
            </a:xfrm>
            <a:prstGeom prst="ellipse">
              <a:avLst/>
            </a:prstGeom>
            <a:solidFill>
              <a:srgbClr val="1A04B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5093515" y="5542141"/>
            <a:ext cx="571056" cy="540000"/>
            <a:chOff x="5292080" y="1345837"/>
            <a:chExt cx="571056" cy="540000"/>
          </a:xfrm>
        </p:grpSpPr>
        <p:sp>
          <p:nvSpPr>
            <p:cNvPr id="125" name="Oval 124"/>
            <p:cNvSpPr>
              <a:spLocks noChangeAspect="1"/>
            </p:cNvSpPr>
            <p:nvPr/>
          </p:nvSpPr>
          <p:spPr>
            <a:xfrm>
              <a:off x="5292080" y="1345837"/>
              <a:ext cx="571056" cy="540000"/>
            </a:xfrm>
            <a:prstGeom prst="ellipse">
              <a:avLst/>
            </a:prstGeom>
            <a:noFill/>
            <a:ln w="12700">
              <a:solidFill>
                <a:srgbClr val="7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>
              <a:spLocks noChangeAspect="1"/>
            </p:cNvSpPr>
            <p:nvPr/>
          </p:nvSpPr>
          <p:spPr>
            <a:xfrm>
              <a:off x="5520502" y="1407177"/>
              <a:ext cx="114212" cy="108000"/>
            </a:xfrm>
            <a:prstGeom prst="ellipse">
              <a:avLst/>
            </a:prstGeom>
            <a:solidFill>
              <a:srgbClr val="1A04B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>
              <a:spLocks noChangeAspect="1"/>
            </p:cNvSpPr>
            <p:nvPr/>
          </p:nvSpPr>
          <p:spPr>
            <a:xfrm>
              <a:off x="5364088" y="1628800"/>
              <a:ext cx="114212" cy="108000"/>
            </a:xfrm>
            <a:prstGeom prst="ellipse">
              <a:avLst/>
            </a:prstGeom>
            <a:solidFill>
              <a:srgbClr val="1A04B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>
              <a:spLocks noChangeAspect="1"/>
            </p:cNvSpPr>
            <p:nvPr/>
          </p:nvSpPr>
          <p:spPr>
            <a:xfrm>
              <a:off x="5537908" y="1736824"/>
              <a:ext cx="114212" cy="108000"/>
            </a:xfrm>
            <a:prstGeom prst="ellipse">
              <a:avLst/>
            </a:prstGeom>
            <a:solidFill>
              <a:srgbClr val="1A04B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>
              <a:spLocks noChangeAspect="1"/>
            </p:cNvSpPr>
            <p:nvPr/>
          </p:nvSpPr>
          <p:spPr>
            <a:xfrm>
              <a:off x="5659324" y="1632304"/>
              <a:ext cx="114212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/>
          </p:nvSpPr>
          <p:spPr>
            <a:xfrm>
              <a:off x="5747214" y="1523455"/>
              <a:ext cx="114212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/>
          </p:nvSpPr>
          <p:spPr>
            <a:xfrm>
              <a:off x="5482749" y="1610887"/>
              <a:ext cx="114212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/>
          </p:nvSpPr>
          <p:spPr>
            <a:xfrm>
              <a:off x="5595014" y="1517974"/>
              <a:ext cx="114212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/>
          </p:nvSpPr>
          <p:spPr>
            <a:xfrm>
              <a:off x="5681599" y="1427257"/>
              <a:ext cx="114212" cy="108000"/>
            </a:xfrm>
            <a:prstGeom prst="ellipse">
              <a:avLst/>
            </a:prstGeom>
            <a:solidFill>
              <a:srgbClr val="1A04B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5" name="Oval 134"/>
          <p:cNvSpPr>
            <a:spLocks noChangeAspect="1"/>
          </p:cNvSpPr>
          <p:nvPr/>
        </p:nvSpPr>
        <p:spPr>
          <a:xfrm>
            <a:off x="6084168" y="5597204"/>
            <a:ext cx="114212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5940152" y="5948165"/>
            <a:ext cx="114212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직사각형 6"/>
          <p:cNvSpPr/>
          <p:nvPr/>
        </p:nvSpPr>
        <p:spPr>
          <a:xfrm>
            <a:off x="3222606" y="1743826"/>
            <a:ext cx="10924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X (</a:t>
            </a:r>
            <a:r>
              <a:rPr lang="ko-KR" altLang="en-US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입사핵</a:t>
            </a:r>
            <a:r>
              <a:rPr lang="en-US" altLang="ko-KR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endParaRPr lang="ko-KR" altLang="en-US" sz="16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39" name="직사각형 6"/>
          <p:cNvSpPr/>
          <p:nvPr/>
        </p:nvSpPr>
        <p:spPr>
          <a:xfrm>
            <a:off x="5164729" y="1783446"/>
            <a:ext cx="11544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Y (</a:t>
            </a:r>
            <a:r>
              <a:rPr lang="ko-KR" altLang="en-US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표적핵</a:t>
            </a:r>
            <a:r>
              <a:rPr lang="en-US" altLang="ko-KR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endParaRPr lang="ko-KR" altLang="en-US" sz="16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40" name="직사각형 6"/>
          <p:cNvSpPr/>
          <p:nvPr/>
        </p:nvSpPr>
        <p:spPr>
          <a:xfrm>
            <a:off x="828945" y="2925168"/>
            <a:ext cx="389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X</a:t>
            </a:r>
            <a:endParaRPr lang="ko-KR" altLang="en-US" sz="16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41" name="직사각형 6"/>
          <p:cNvSpPr/>
          <p:nvPr/>
        </p:nvSpPr>
        <p:spPr>
          <a:xfrm>
            <a:off x="574198" y="4119811"/>
            <a:ext cx="389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Y</a:t>
            </a:r>
            <a:endParaRPr lang="ko-KR" altLang="en-US" sz="16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42" name="직사각형 6"/>
          <p:cNvSpPr/>
          <p:nvPr/>
        </p:nvSpPr>
        <p:spPr>
          <a:xfrm>
            <a:off x="2377123" y="4177960"/>
            <a:ext cx="6046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Y+1</a:t>
            </a:r>
            <a:endParaRPr lang="ko-KR" altLang="en-US" sz="16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43" name="직사각형 6"/>
          <p:cNvSpPr/>
          <p:nvPr/>
        </p:nvSpPr>
        <p:spPr>
          <a:xfrm>
            <a:off x="2448831" y="2867480"/>
            <a:ext cx="6046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X-1</a:t>
            </a:r>
            <a:endParaRPr lang="ko-KR" altLang="en-US" sz="16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44" name="직사각형 6"/>
          <p:cNvSpPr/>
          <p:nvPr/>
        </p:nvSpPr>
        <p:spPr>
          <a:xfrm>
            <a:off x="5045469" y="2930968"/>
            <a:ext cx="6046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X-1</a:t>
            </a:r>
            <a:endParaRPr lang="ko-KR" altLang="en-US" sz="16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45" name="직사각형 6"/>
          <p:cNvSpPr/>
          <p:nvPr/>
        </p:nvSpPr>
        <p:spPr>
          <a:xfrm>
            <a:off x="4361007" y="4278168"/>
            <a:ext cx="4729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Y</a:t>
            </a:r>
            <a:endParaRPr lang="ko-KR" altLang="en-US" sz="16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46" name="직사각형 6"/>
          <p:cNvSpPr/>
          <p:nvPr/>
        </p:nvSpPr>
        <p:spPr>
          <a:xfrm>
            <a:off x="5646038" y="3500201"/>
            <a:ext cx="4305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i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p</a:t>
            </a:r>
            <a:endParaRPr lang="ko-KR" altLang="en-US" sz="1600" b="1" i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47" name="직사각형 6"/>
          <p:cNvSpPr/>
          <p:nvPr/>
        </p:nvSpPr>
        <p:spPr>
          <a:xfrm>
            <a:off x="6785904" y="3944023"/>
            <a:ext cx="6046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X+Y</a:t>
            </a:r>
            <a:endParaRPr lang="ko-KR" altLang="en-US" sz="16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8133394" y="-9228"/>
            <a:ext cx="1034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I. </a:t>
            </a:r>
            <a:r>
              <a:rPr lang="ko-KR" altLang="en-US" sz="1400" b="1" dirty="0" smtClean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과제개요</a:t>
            </a:r>
            <a:endParaRPr lang="en-US" sz="1400" b="1" dirty="0">
              <a:solidFill>
                <a:schemeClr val="bg1">
                  <a:lumMod val="8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602673" y="3377045"/>
            <a:ext cx="550718" cy="197428"/>
          </a:xfrm>
          <a:custGeom>
            <a:avLst/>
            <a:gdLst>
              <a:gd name="connsiteX0" fmla="*/ 0 w 550718"/>
              <a:gd name="connsiteY0" fmla="*/ 197428 h 197428"/>
              <a:gd name="connsiteX1" fmla="*/ 322118 w 550718"/>
              <a:gd name="connsiteY1" fmla="*/ 135082 h 197428"/>
              <a:gd name="connsiteX2" fmla="*/ 550718 w 550718"/>
              <a:gd name="connsiteY2" fmla="*/ 0 h 19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718" h="197428">
                <a:moveTo>
                  <a:pt x="0" y="197428"/>
                </a:moveTo>
                <a:cubicBezTo>
                  <a:pt x="115166" y="182707"/>
                  <a:pt x="230332" y="167987"/>
                  <a:pt x="322118" y="135082"/>
                </a:cubicBezTo>
                <a:cubicBezTo>
                  <a:pt x="413904" y="102177"/>
                  <a:pt x="482311" y="51088"/>
                  <a:pt x="550718" y="0"/>
                </a:cubicBezTo>
              </a:path>
            </a:pathLst>
          </a:custGeom>
          <a:noFill/>
          <a:ln>
            <a:solidFill>
              <a:srgbClr val="7E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92282" y="3584864"/>
            <a:ext cx="581891" cy="332509"/>
          </a:xfrm>
          <a:custGeom>
            <a:avLst/>
            <a:gdLst>
              <a:gd name="connsiteX0" fmla="*/ 0 w 581891"/>
              <a:gd name="connsiteY0" fmla="*/ 0 h 332509"/>
              <a:gd name="connsiteX1" fmla="*/ 353291 w 581891"/>
              <a:gd name="connsiteY1" fmla="*/ 145472 h 332509"/>
              <a:gd name="connsiteX2" fmla="*/ 581891 w 581891"/>
              <a:gd name="connsiteY2" fmla="*/ 332509 h 33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1891" h="332509">
                <a:moveTo>
                  <a:pt x="0" y="0"/>
                </a:moveTo>
                <a:cubicBezTo>
                  <a:pt x="128154" y="45027"/>
                  <a:pt x="256309" y="90054"/>
                  <a:pt x="353291" y="145472"/>
                </a:cubicBezTo>
                <a:cubicBezTo>
                  <a:pt x="450273" y="200890"/>
                  <a:pt x="516082" y="266699"/>
                  <a:pt x="581891" y="332509"/>
                </a:cubicBezTo>
              </a:path>
            </a:pathLst>
          </a:custGeom>
          <a:noFill/>
          <a:ln>
            <a:solidFill>
              <a:srgbClr val="7E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reeform 151"/>
          <p:cNvSpPr/>
          <p:nvPr/>
        </p:nvSpPr>
        <p:spPr>
          <a:xfrm>
            <a:off x="2398410" y="3280523"/>
            <a:ext cx="550718" cy="197428"/>
          </a:xfrm>
          <a:custGeom>
            <a:avLst/>
            <a:gdLst>
              <a:gd name="connsiteX0" fmla="*/ 0 w 550718"/>
              <a:gd name="connsiteY0" fmla="*/ 197428 h 197428"/>
              <a:gd name="connsiteX1" fmla="*/ 322118 w 550718"/>
              <a:gd name="connsiteY1" fmla="*/ 135082 h 197428"/>
              <a:gd name="connsiteX2" fmla="*/ 550718 w 550718"/>
              <a:gd name="connsiteY2" fmla="*/ 0 h 19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718" h="197428">
                <a:moveTo>
                  <a:pt x="0" y="197428"/>
                </a:moveTo>
                <a:cubicBezTo>
                  <a:pt x="115166" y="182707"/>
                  <a:pt x="230332" y="167987"/>
                  <a:pt x="322118" y="135082"/>
                </a:cubicBezTo>
                <a:cubicBezTo>
                  <a:pt x="413904" y="102177"/>
                  <a:pt x="482311" y="51088"/>
                  <a:pt x="550718" y="0"/>
                </a:cubicBezTo>
              </a:path>
            </a:pathLst>
          </a:custGeom>
          <a:noFill/>
          <a:ln>
            <a:solidFill>
              <a:srgbClr val="7E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Freeform 152"/>
          <p:cNvSpPr/>
          <p:nvPr/>
        </p:nvSpPr>
        <p:spPr>
          <a:xfrm>
            <a:off x="2407545" y="3500201"/>
            <a:ext cx="581891" cy="332509"/>
          </a:xfrm>
          <a:custGeom>
            <a:avLst/>
            <a:gdLst>
              <a:gd name="connsiteX0" fmla="*/ 0 w 581891"/>
              <a:gd name="connsiteY0" fmla="*/ 0 h 332509"/>
              <a:gd name="connsiteX1" fmla="*/ 353291 w 581891"/>
              <a:gd name="connsiteY1" fmla="*/ 145472 h 332509"/>
              <a:gd name="connsiteX2" fmla="*/ 581891 w 581891"/>
              <a:gd name="connsiteY2" fmla="*/ 332509 h 33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1891" h="332509">
                <a:moveTo>
                  <a:pt x="0" y="0"/>
                </a:moveTo>
                <a:cubicBezTo>
                  <a:pt x="128154" y="45027"/>
                  <a:pt x="256309" y="90054"/>
                  <a:pt x="353291" y="145472"/>
                </a:cubicBezTo>
                <a:cubicBezTo>
                  <a:pt x="450273" y="200890"/>
                  <a:pt x="516082" y="266699"/>
                  <a:pt x="581891" y="332509"/>
                </a:cubicBezTo>
              </a:path>
            </a:pathLst>
          </a:custGeom>
          <a:noFill/>
          <a:ln>
            <a:solidFill>
              <a:srgbClr val="7E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reeform 153"/>
          <p:cNvSpPr/>
          <p:nvPr/>
        </p:nvSpPr>
        <p:spPr>
          <a:xfrm>
            <a:off x="4046756" y="3194842"/>
            <a:ext cx="550718" cy="197428"/>
          </a:xfrm>
          <a:custGeom>
            <a:avLst/>
            <a:gdLst>
              <a:gd name="connsiteX0" fmla="*/ 0 w 550718"/>
              <a:gd name="connsiteY0" fmla="*/ 197428 h 197428"/>
              <a:gd name="connsiteX1" fmla="*/ 322118 w 550718"/>
              <a:gd name="connsiteY1" fmla="*/ 135082 h 197428"/>
              <a:gd name="connsiteX2" fmla="*/ 550718 w 550718"/>
              <a:gd name="connsiteY2" fmla="*/ 0 h 19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718" h="197428">
                <a:moveTo>
                  <a:pt x="0" y="197428"/>
                </a:moveTo>
                <a:cubicBezTo>
                  <a:pt x="115166" y="182707"/>
                  <a:pt x="230332" y="167987"/>
                  <a:pt x="322118" y="135082"/>
                </a:cubicBezTo>
                <a:cubicBezTo>
                  <a:pt x="413904" y="102177"/>
                  <a:pt x="482311" y="51088"/>
                  <a:pt x="550718" y="0"/>
                </a:cubicBezTo>
              </a:path>
            </a:pathLst>
          </a:custGeom>
          <a:noFill/>
          <a:ln>
            <a:solidFill>
              <a:srgbClr val="7E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Freeform 154"/>
          <p:cNvSpPr/>
          <p:nvPr/>
        </p:nvSpPr>
        <p:spPr>
          <a:xfrm>
            <a:off x="4046756" y="3425038"/>
            <a:ext cx="581891" cy="332509"/>
          </a:xfrm>
          <a:custGeom>
            <a:avLst/>
            <a:gdLst>
              <a:gd name="connsiteX0" fmla="*/ 0 w 581891"/>
              <a:gd name="connsiteY0" fmla="*/ 0 h 332509"/>
              <a:gd name="connsiteX1" fmla="*/ 353291 w 581891"/>
              <a:gd name="connsiteY1" fmla="*/ 145472 h 332509"/>
              <a:gd name="connsiteX2" fmla="*/ 581891 w 581891"/>
              <a:gd name="connsiteY2" fmla="*/ 332509 h 33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1891" h="332509">
                <a:moveTo>
                  <a:pt x="0" y="0"/>
                </a:moveTo>
                <a:cubicBezTo>
                  <a:pt x="128154" y="45027"/>
                  <a:pt x="256309" y="90054"/>
                  <a:pt x="353291" y="145472"/>
                </a:cubicBezTo>
                <a:cubicBezTo>
                  <a:pt x="450273" y="200890"/>
                  <a:pt x="516082" y="266699"/>
                  <a:pt x="581891" y="332509"/>
                </a:cubicBezTo>
              </a:path>
            </a:pathLst>
          </a:custGeom>
          <a:noFill/>
          <a:ln>
            <a:solidFill>
              <a:srgbClr val="7E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4104409" y="3408218"/>
            <a:ext cx="1350818" cy="197427"/>
          </a:xfrm>
          <a:custGeom>
            <a:avLst/>
            <a:gdLst>
              <a:gd name="connsiteX0" fmla="*/ 0 w 1350818"/>
              <a:gd name="connsiteY0" fmla="*/ 0 h 197427"/>
              <a:gd name="connsiteX1" fmla="*/ 883227 w 1350818"/>
              <a:gd name="connsiteY1" fmla="*/ 51955 h 197427"/>
              <a:gd name="connsiteX2" fmla="*/ 1350818 w 1350818"/>
              <a:gd name="connsiteY2" fmla="*/ 197427 h 19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0818" h="197427">
                <a:moveTo>
                  <a:pt x="0" y="0"/>
                </a:moveTo>
                <a:cubicBezTo>
                  <a:pt x="329045" y="9525"/>
                  <a:pt x="658091" y="19051"/>
                  <a:pt x="883227" y="51955"/>
                </a:cubicBezTo>
                <a:cubicBezTo>
                  <a:pt x="1108363" y="84859"/>
                  <a:pt x="1229590" y="141143"/>
                  <a:pt x="1350818" y="197427"/>
                </a:cubicBezTo>
              </a:path>
            </a:pathLst>
          </a:custGeom>
          <a:noFill/>
          <a:ln>
            <a:solidFill>
              <a:srgbClr val="7E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8135775" y="2780200"/>
            <a:ext cx="380705" cy="360000"/>
            <a:chOff x="7854452" y="2722468"/>
            <a:chExt cx="380705" cy="360000"/>
          </a:xfrm>
        </p:grpSpPr>
        <p:sp>
          <p:nvSpPr>
            <p:cNvPr id="157" name="Oval 156"/>
            <p:cNvSpPr>
              <a:spLocks noChangeAspect="1"/>
            </p:cNvSpPr>
            <p:nvPr/>
          </p:nvSpPr>
          <p:spPr>
            <a:xfrm>
              <a:off x="7854452" y="2722468"/>
              <a:ext cx="380705" cy="360000"/>
            </a:xfrm>
            <a:prstGeom prst="ellipse">
              <a:avLst/>
            </a:prstGeom>
            <a:noFill/>
            <a:ln w="12700">
              <a:solidFill>
                <a:srgbClr val="7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>
              <a:spLocks noChangeAspect="1"/>
            </p:cNvSpPr>
            <p:nvPr/>
          </p:nvSpPr>
          <p:spPr>
            <a:xfrm>
              <a:off x="8006853" y="2945414"/>
              <a:ext cx="114212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>
              <a:spLocks noChangeAspect="1"/>
            </p:cNvSpPr>
            <p:nvPr/>
          </p:nvSpPr>
          <p:spPr>
            <a:xfrm>
              <a:off x="8094743" y="2836565"/>
              <a:ext cx="114212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>
              <a:spLocks noChangeAspect="1"/>
            </p:cNvSpPr>
            <p:nvPr/>
          </p:nvSpPr>
          <p:spPr>
            <a:xfrm>
              <a:off x="7930592" y="2769939"/>
              <a:ext cx="114212" cy="108000"/>
            </a:xfrm>
            <a:prstGeom prst="ellipse">
              <a:avLst/>
            </a:prstGeom>
            <a:solidFill>
              <a:srgbClr val="1A04B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>
              <a:spLocks noChangeAspect="1"/>
            </p:cNvSpPr>
            <p:nvPr/>
          </p:nvSpPr>
          <p:spPr>
            <a:xfrm>
              <a:off x="7884368" y="2852936"/>
              <a:ext cx="114212" cy="108000"/>
            </a:xfrm>
            <a:prstGeom prst="ellipse">
              <a:avLst/>
            </a:prstGeom>
            <a:solidFill>
              <a:srgbClr val="1A04B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8023194" y="3717150"/>
            <a:ext cx="571056" cy="540000"/>
            <a:chOff x="5292080" y="1345837"/>
            <a:chExt cx="571056" cy="540000"/>
          </a:xfrm>
        </p:grpSpPr>
        <p:sp>
          <p:nvSpPr>
            <p:cNvPr id="163" name="Oval 162"/>
            <p:cNvSpPr>
              <a:spLocks noChangeAspect="1"/>
            </p:cNvSpPr>
            <p:nvPr/>
          </p:nvSpPr>
          <p:spPr>
            <a:xfrm>
              <a:off x="5292080" y="1345837"/>
              <a:ext cx="571056" cy="540000"/>
            </a:xfrm>
            <a:prstGeom prst="ellipse">
              <a:avLst/>
            </a:prstGeom>
            <a:noFill/>
            <a:ln w="12700">
              <a:solidFill>
                <a:srgbClr val="7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>
              <a:spLocks noChangeAspect="1"/>
            </p:cNvSpPr>
            <p:nvPr/>
          </p:nvSpPr>
          <p:spPr>
            <a:xfrm>
              <a:off x="5520502" y="1407177"/>
              <a:ext cx="114212" cy="108000"/>
            </a:xfrm>
            <a:prstGeom prst="ellipse">
              <a:avLst/>
            </a:prstGeom>
            <a:solidFill>
              <a:srgbClr val="1A04B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/>
            <p:cNvSpPr>
              <a:spLocks noChangeAspect="1"/>
            </p:cNvSpPr>
            <p:nvPr/>
          </p:nvSpPr>
          <p:spPr>
            <a:xfrm>
              <a:off x="5364088" y="1628800"/>
              <a:ext cx="114212" cy="108000"/>
            </a:xfrm>
            <a:prstGeom prst="ellipse">
              <a:avLst/>
            </a:prstGeom>
            <a:solidFill>
              <a:srgbClr val="1A04B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>
              <a:spLocks noChangeAspect="1"/>
            </p:cNvSpPr>
            <p:nvPr/>
          </p:nvSpPr>
          <p:spPr>
            <a:xfrm>
              <a:off x="5659324" y="1632304"/>
              <a:ext cx="114212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/>
            <p:cNvSpPr>
              <a:spLocks noChangeAspect="1"/>
            </p:cNvSpPr>
            <p:nvPr/>
          </p:nvSpPr>
          <p:spPr>
            <a:xfrm>
              <a:off x="5747214" y="1523455"/>
              <a:ext cx="114212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/>
            <p:cNvSpPr>
              <a:spLocks noChangeAspect="1"/>
            </p:cNvSpPr>
            <p:nvPr/>
          </p:nvSpPr>
          <p:spPr>
            <a:xfrm>
              <a:off x="5482749" y="1610887"/>
              <a:ext cx="114212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/>
            <p:cNvSpPr>
              <a:spLocks noChangeAspect="1"/>
            </p:cNvSpPr>
            <p:nvPr/>
          </p:nvSpPr>
          <p:spPr>
            <a:xfrm>
              <a:off x="5378665" y="1484950"/>
              <a:ext cx="114212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/>
            <p:cNvSpPr>
              <a:spLocks noChangeAspect="1"/>
            </p:cNvSpPr>
            <p:nvPr/>
          </p:nvSpPr>
          <p:spPr>
            <a:xfrm>
              <a:off x="5595014" y="1517974"/>
              <a:ext cx="114212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/>
            <p:cNvSpPr>
              <a:spLocks noChangeAspect="1"/>
            </p:cNvSpPr>
            <p:nvPr/>
          </p:nvSpPr>
          <p:spPr>
            <a:xfrm>
              <a:off x="5681599" y="1427257"/>
              <a:ext cx="114212" cy="108000"/>
            </a:xfrm>
            <a:prstGeom prst="ellipse">
              <a:avLst/>
            </a:prstGeom>
            <a:solidFill>
              <a:srgbClr val="1A04B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3" name="Freeform 172"/>
          <p:cNvSpPr/>
          <p:nvPr/>
        </p:nvSpPr>
        <p:spPr>
          <a:xfrm>
            <a:off x="7536380" y="3171927"/>
            <a:ext cx="550718" cy="197428"/>
          </a:xfrm>
          <a:custGeom>
            <a:avLst/>
            <a:gdLst>
              <a:gd name="connsiteX0" fmla="*/ 0 w 550718"/>
              <a:gd name="connsiteY0" fmla="*/ 197428 h 197428"/>
              <a:gd name="connsiteX1" fmla="*/ 322118 w 550718"/>
              <a:gd name="connsiteY1" fmla="*/ 135082 h 197428"/>
              <a:gd name="connsiteX2" fmla="*/ 550718 w 550718"/>
              <a:gd name="connsiteY2" fmla="*/ 0 h 19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718" h="197428">
                <a:moveTo>
                  <a:pt x="0" y="197428"/>
                </a:moveTo>
                <a:cubicBezTo>
                  <a:pt x="115166" y="182707"/>
                  <a:pt x="230332" y="167987"/>
                  <a:pt x="322118" y="135082"/>
                </a:cubicBezTo>
                <a:cubicBezTo>
                  <a:pt x="413904" y="102177"/>
                  <a:pt x="482311" y="51088"/>
                  <a:pt x="550718" y="0"/>
                </a:cubicBezTo>
              </a:path>
            </a:pathLst>
          </a:custGeom>
          <a:noFill/>
          <a:ln>
            <a:solidFill>
              <a:srgbClr val="7E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Freeform 173"/>
          <p:cNvSpPr/>
          <p:nvPr/>
        </p:nvSpPr>
        <p:spPr>
          <a:xfrm>
            <a:off x="7526098" y="3411228"/>
            <a:ext cx="581891" cy="332509"/>
          </a:xfrm>
          <a:custGeom>
            <a:avLst/>
            <a:gdLst>
              <a:gd name="connsiteX0" fmla="*/ 0 w 581891"/>
              <a:gd name="connsiteY0" fmla="*/ 0 h 332509"/>
              <a:gd name="connsiteX1" fmla="*/ 353291 w 581891"/>
              <a:gd name="connsiteY1" fmla="*/ 145472 h 332509"/>
              <a:gd name="connsiteX2" fmla="*/ 581891 w 581891"/>
              <a:gd name="connsiteY2" fmla="*/ 332509 h 33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1891" h="332509">
                <a:moveTo>
                  <a:pt x="0" y="0"/>
                </a:moveTo>
                <a:cubicBezTo>
                  <a:pt x="128154" y="45027"/>
                  <a:pt x="256309" y="90054"/>
                  <a:pt x="353291" y="145472"/>
                </a:cubicBezTo>
                <a:cubicBezTo>
                  <a:pt x="450273" y="200890"/>
                  <a:pt x="516082" y="266699"/>
                  <a:pt x="581891" y="332509"/>
                </a:cubicBezTo>
              </a:path>
            </a:pathLst>
          </a:custGeom>
          <a:noFill/>
          <a:ln>
            <a:solidFill>
              <a:srgbClr val="7E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직사각형 6"/>
          <p:cNvSpPr/>
          <p:nvPr/>
        </p:nvSpPr>
        <p:spPr>
          <a:xfrm>
            <a:off x="3122941" y="4992420"/>
            <a:ext cx="337704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ko-KR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Quasi-free Scattering Reaction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4369030" y="5729069"/>
            <a:ext cx="251484" cy="226922"/>
          </a:xfrm>
          <a:prstGeom prst="rightArrow">
            <a:avLst/>
          </a:prstGeom>
          <a:solidFill>
            <a:srgbClr val="7E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직사각형 6"/>
          <p:cNvSpPr/>
          <p:nvPr/>
        </p:nvSpPr>
        <p:spPr>
          <a:xfrm>
            <a:off x="3510816" y="6103819"/>
            <a:ext cx="4729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Y</a:t>
            </a:r>
            <a:endParaRPr lang="ko-KR" altLang="en-US" sz="16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77" name="직사각형 6"/>
          <p:cNvSpPr/>
          <p:nvPr/>
        </p:nvSpPr>
        <p:spPr>
          <a:xfrm>
            <a:off x="5055312" y="6110722"/>
            <a:ext cx="5849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Y-N</a:t>
            </a:r>
            <a:endParaRPr lang="ko-KR" altLang="en-US" sz="16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78" name="직사각형 6"/>
          <p:cNvSpPr/>
          <p:nvPr/>
        </p:nvSpPr>
        <p:spPr>
          <a:xfrm>
            <a:off x="6152089" y="5691914"/>
            <a:ext cx="5849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N</a:t>
            </a:r>
            <a:endParaRPr lang="ko-KR" altLang="en-US" sz="16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79" name="직사각형 6"/>
          <p:cNvSpPr/>
          <p:nvPr/>
        </p:nvSpPr>
        <p:spPr>
          <a:xfrm>
            <a:off x="1992011" y="6039074"/>
            <a:ext cx="10011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nucleon</a:t>
            </a:r>
            <a:endParaRPr lang="ko-KR" altLang="en-US" sz="16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0279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0.16979 -0.0023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9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0.06163 -0.00092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  <p:bldP spid="149" grpId="0" animBg="1"/>
      <p:bldP spid="24" grpId="0"/>
      <p:bldP spid="25" grpId="0"/>
      <p:bldP spid="79" grpId="0" animBg="1"/>
      <p:bldP spid="110" grpId="0" animBg="1"/>
      <p:bldP spid="110" grpId="1" animBg="1"/>
      <p:bldP spid="135" grpId="0" animBg="1"/>
      <p:bldP spid="136" grpId="0" animBg="1"/>
      <p:bldP spid="137" grpId="0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2" grpId="0" animBg="1"/>
      <p:bldP spid="14" grpId="0" animBg="1"/>
      <p:bldP spid="152" grpId="0" animBg="1"/>
      <p:bldP spid="153" grpId="0" animBg="1"/>
      <p:bldP spid="154" grpId="0" animBg="1"/>
      <p:bldP spid="155" grpId="0" animBg="1"/>
      <p:bldP spid="19" grpId="0" animBg="1"/>
      <p:bldP spid="173" grpId="0" animBg="1"/>
      <p:bldP spid="174" grpId="0" animBg="1"/>
      <p:bldP spid="175" grpId="0"/>
      <p:bldP spid="21" grpId="0" animBg="1"/>
      <p:bldP spid="176" grpId="0"/>
      <p:bldP spid="177" grpId="0"/>
      <p:bldP spid="178" grpId="0"/>
      <p:bldP spid="1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720571" y="793065"/>
            <a:ext cx="5198858" cy="7173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직사각형 28"/>
          <p:cNvSpPr/>
          <p:nvPr/>
        </p:nvSpPr>
        <p:spPr>
          <a:xfrm>
            <a:off x="0" y="-1"/>
            <a:ext cx="9144000" cy="332657"/>
          </a:xfrm>
          <a:prstGeom prst="rect">
            <a:avLst/>
          </a:prstGeom>
          <a:solidFill>
            <a:srgbClr val="9A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cxnSp>
        <p:nvCxnSpPr>
          <p:cNvPr id="33" name="직선 연결선 32"/>
          <p:cNvCxnSpPr/>
          <p:nvPr/>
        </p:nvCxnSpPr>
        <p:spPr>
          <a:xfrm>
            <a:off x="0" y="280800"/>
            <a:ext cx="9144000" cy="0"/>
          </a:xfrm>
          <a:prstGeom prst="line">
            <a:avLst/>
          </a:prstGeom>
          <a:ln w="158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solidFill>
                <a:prstClr val="black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0" y="360039"/>
            <a:ext cx="9144000" cy="3326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6512" y="-7200"/>
            <a:ext cx="5381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극한핵물질센터 </a:t>
            </a:r>
            <a:r>
              <a:rPr lang="en-US" altLang="ko-KR" sz="1400" b="1" dirty="0" smtClean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Center </a:t>
            </a:r>
            <a:r>
              <a:rPr lang="en-US" altLang="ko-KR" sz="1400" b="1" dirty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for Extreme Nuclear Matters (</a:t>
            </a:r>
            <a:r>
              <a:rPr lang="en-US" altLang="ko-KR" sz="1400" b="1" dirty="0" err="1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CENuM</a:t>
            </a:r>
            <a:r>
              <a:rPr lang="en-US" altLang="ko-KR" sz="1400" b="1" dirty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)</a:t>
            </a:r>
            <a:endParaRPr lang="en-US" sz="1400" b="1" dirty="0">
              <a:solidFill>
                <a:schemeClr val="bg1">
                  <a:lumMod val="8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5558" y="360000"/>
            <a:ext cx="56396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54400"/>
            <a:r>
              <a:rPr lang="en-US" altLang="ko-KR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I-2 </a:t>
            </a:r>
            <a:r>
              <a:rPr lang="ko-KR" altLang="en-US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연구 필요성 </a:t>
            </a:r>
            <a:r>
              <a:rPr lang="en-US" altLang="ko-KR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– </a:t>
            </a:r>
            <a:r>
              <a:rPr lang="ko-KR" altLang="en-US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준탄성산란을 이용한 핵구조 및 분광학 연구</a:t>
            </a:r>
            <a:endParaRPr lang="en-US" altLang="ko-KR" sz="16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pic>
        <p:nvPicPr>
          <p:cNvPr id="17" name="Picture 16" descr="https://sites.google.com/site/kpsnuclear/_/rsrc/1562920795264/src-geughanhaegmuljil-yeongusenteo-cenum-1/CENuM_logo_nobg.png?height=137&amp;width=3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464" y="6698304"/>
            <a:ext cx="323552" cy="13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직선 연결선 32"/>
          <p:cNvCxnSpPr/>
          <p:nvPr/>
        </p:nvCxnSpPr>
        <p:spPr>
          <a:xfrm>
            <a:off x="0" y="6768000"/>
            <a:ext cx="8640000" cy="0"/>
          </a:xfrm>
          <a:prstGeom prst="line">
            <a:avLst/>
          </a:prstGeom>
          <a:ln w="15875">
            <a:solidFill>
              <a:srgbClr val="9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직사각형 6"/>
          <p:cNvSpPr/>
          <p:nvPr/>
        </p:nvSpPr>
        <p:spPr>
          <a:xfrm>
            <a:off x="2411760" y="980728"/>
            <a:ext cx="37895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준탄성산란 </a:t>
            </a:r>
            <a:r>
              <a:rPr lang="en-US" altLang="ko-KR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(Quasi-free reaction)</a:t>
            </a:r>
            <a:endParaRPr lang="ko-KR" altLang="en-US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99121" y="105835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2" name="직사각형 6"/>
          <p:cNvSpPr/>
          <p:nvPr/>
        </p:nvSpPr>
        <p:spPr>
          <a:xfrm>
            <a:off x="431088" y="1628720"/>
            <a:ext cx="846139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>
              <a:lnSpc>
                <a:spcPts val="24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ko-KR" altLang="en-US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일반적인 </a:t>
            </a:r>
            <a:r>
              <a:rPr lang="en-US" altLang="ko-KR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transfer reaction</a:t>
            </a:r>
            <a:r>
              <a:rPr lang="ko-KR" altLang="en-US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이나 </a:t>
            </a:r>
            <a:r>
              <a:rPr lang="en-US" altLang="ko-KR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knockout reaction</a:t>
            </a:r>
            <a:r>
              <a:rPr lang="ko-KR" altLang="en-US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은 낮은 에너지 빔을 이용해 안정된 핵표면의 핵자상태에 대한 정보를 </a:t>
            </a:r>
            <a:r>
              <a:rPr lang="ko-KR" altLang="en-US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획득</a:t>
            </a:r>
            <a:r>
              <a:rPr lang="en-US" altLang="ko-KR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 </a:t>
            </a:r>
            <a:r>
              <a:rPr lang="ko-KR" altLang="en-US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반면</a:t>
            </a:r>
            <a:r>
              <a:rPr lang="en-US" altLang="ko-KR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</a:t>
            </a:r>
            <a:r>
              <a:rPr lang="ko-KR" altLang="en-US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준탄성산란과정은 </a:t>
            </a:r>
            <a:r>
              <a:rPr lang="en-US" altLang="ko-KR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100 MeV/u </a:t>
            </a:r>
            <a:r>
              <a:rPr lang="ko-KR" altLang="en-US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이상의 상대적으로 높은 에너지 핵자가 표적핵과 충돌하여 </a:t>
            </a:r>
            <a:r>
              <a:rPr lang="en-US" altLang="ko-KR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N</a:t>
            </a:r>
            <a:r>
              <a:rPr lang="ko-KR" altLang="en-US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개의 핵자를 벗겨내는 </a:t>
            </a:r>
            <a:r>
              <a:rPr lang="en-US" altLang="ko-KR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knockout </a:t>
            </a:r>
            <a:r>
              <a:rPr lang="en-US" altLang="ko-KR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reaction. </a:t>
            </a:r>
          </a:p>
          <a:p>
            <a:pPr marL="468000" indent="-396000">
              <a:lnSpc>
                <a:spcPts val="2400"/>
              </a:lnSpc>
              <a:spcBef>
                <a:spcPts val="1200"/>
              </a:spcBef>
            </a:pPr>
            <a:r>
              <a:rPr lang="en-US" altLang="ko-KR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-&gt;­</a:t>
            </a:r>
            <a:r>
              <a:rPr lang="ko-KR" altLang="en-US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핵 내에 깊숙이 속박된 내부껍질</a:t>
            </a:r>
            <a:r>
              <a:rPr lang="en-US" altLang="ko-KR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(inner shell)</a:t>
            </a:r>
            <a:r>
              <a:rPr lang="ko-KR" altLang="en-US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에 존재하는 핵자</a:t>
            </a:r>
            <a:r>
              <a:rPr lang="en-US" altLang="ko-KR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(single particle)</a:t>
            </a:r>
            <a:r>
              <a:rPr lang="ko-KR" altLang="en-US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의 </a:t>
            </a:r>
            <a:r>
              <a:rPr lang="en-US" altLang="ko-KR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hole </a:t>
            </a:r>
            <a:r>
              <a:rPr lang="en-US" altLang="ko-KR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  state </a:t>
            </a:r>
            <a:r>
              <a:rPr lang="ko-KR" altLang="en-US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특성을 </a:t>
            </a:r>
            <a:r>
              <a:rPr lang="ko-KR" altLang="en-US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이해하는데 적합함</a:t>
            </a:r>
            <a:r>
              <a:rPr lang="en-US" altLang="ko-KR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</a:t>
            </a:r>
            <a:endParaRPr lang="ko-KR" altLang="en-US" sz="16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38" name="직사각형 6"/>
          <p:cNvSpPr/>
          <p:nvPr/>
        </p:nvSpPr>
        <p:spPr>
          <a:xfrm>
            <a:off x="431088" y="3604417"/>
            <a:ext cx="84613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4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altLang="ko-KR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1952</a:t>
            </a:r>
            <a:r>
              <a:rPr lang="ko-KR" altLang="en-US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년에 </a:t>
            </a:r>
            <a:r>
              <a:rPr lang="en-US" altLang="ko-KR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350 MeV </a:t>
            </a:r>
            <a:r>
              <a:rPr lang="ko-KR" altLang="en-US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양성자 빔을 이용해 준탄성산란과정이 처음으로 측정된 이후 이 방법을 이용하여 핵의 다양한 현상들이 </a:t>
            </a:r>
            <a:r>
              <a:rPr lang="ko-KR" altLang="en-US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규명됨</a:t>
            </a:r>
            <a:r>
              <a:rPr lang="en-US" altLang="ko-KR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 </a:t>
            </a:r>
          </a:p>
          <a:p>
            <a:pPr marL="576000" indent="-396000">
              <a:lnSpc>
                <a:spcPts val="2400"/>
              </a:lnSpc>
              <a:spcBef>
                <a:spcPts val="1200"/>
              </a:spcBef>
            </a:pPr>
            <a:r>
              <a:rPr lang="en-US" altLang="ko-KR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en-US" altLang="ko-KR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예</a:t>
            </a:r>
            <a:r>
              <a:rPr lang="en-US" altLang="ko-KR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r>
              <a:rPr lang="ko-KR" altLang="en-US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입사핵자와 표적핵의 산란과정</a:t>
            </a:r>
            <a:r>
              <a:rPr lang="en-US" altLang="ko-KR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충돌 단면적</a:t>
            </a:r>
            <a:r>
              <a:rPr lang="en-US" altLang="ko-KR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껍질</a:t>
            </a:r>
            <a:r>
              <a:rPr lang="en-US" altLang="ko-KR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(shell) </a:t>
            </a:r>
            <a:r>
              <a:rPr lang="ko-KR" altLang="en-US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모형</a:t>
            </a:r>
            <a:r>
              <a:rPr lang="en-US" altLang="ko-KR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핵 내부에 존재하는 핵자 간의 상호작용</a:t>
            </a:r>
            <a:r>
              <a:rPr lang="en-US" altLang="ko-KR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개개 핵자의 </a:t>
            </a:r>
            <a:r>
              <a:rPr lang="en-US" altLang="ko-KR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single particle states, </a:t>
            </a:r>
            <a:r>
              <a:rPr lang="ko-KR" altLang="en-US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잔류핵의 핵구조 연구 </a:t>
            </a:r>
            <a:r>
              <a:rPr lang="ko-KR" altLang="en-US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등</a:t>
            </a:r>
            <a:r>
              <a:rPr lang="en-US" altLang="ko-KR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 </a:t>
            </a:r>
            <a:endParaRPr lang="ko-KR" altLang="en-US" sz="16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48" name="직사각형 6"/>
          <p:cNvSpPr/>
          <p:nvPr/>
        </p:nvSpPr>
        <p:spPr>
          <a:xfrm>
            <a:off x="431088" y="5509681"/>
            <a:ext cx="83173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4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ko-KR" altLang="en-US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최근에는 </a:t>
            </a:r>
            <a:r>
              <a:rPr lang="ko-KR" altLang="en-US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희귀 방사성 동위원소빔</a:t>
            </a:r>
            <a:r>
              <a:rPr lang="en-US" altLang="ko-KR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(Rare Isotope Beam, RIB) </a:t>
            </a:r>
            <a:r>
              <a:rPr lang="ko-KR" altLang="en-US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가속기의 발전과 함께 안정핵뿐만 아니라 희귀한 방사선 동위원소를 이용한 준탄성산란실험이 가능해졌고</a:t>
            </a:r>
            <a:r>
              <a:rPr lang="en-US" altLang="ko-KR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이를 통한 핵의 특성 연구가 많은 주목을 받고 </a:t>
            </a:r>
            <a:r>
              <a:rPr lang="ko-KR" altLang="en-US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있음</a:t>
            </a:r>
            <a:r>
              <a:rPr lang="en-US" altLang="ko-KR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</a:t>
            </a:r>
            <a:endParaRPr lang="ko-KR" altLang="en-US" sz="16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8133394" y="-9228"/>
            <a:ext cx="1034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I. </a:t>
            </a:r>
            <a:r>
              <a:rPr lang="ko-KR" altLang="en-US" sz="1400" b="1" dirty="0" smtClean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과제개요</a:t>
            </a:r>
            <a:endParaRPr lang="en-US" sz="1400" b="1" dirty="0">
              <a:solidFill>
                <a:schemeClr val="bg1">
                  <a:lumMod val="8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1946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776676" y="1050064"/>
            <a:ext cx="5198858" cy="7173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직사각형 28"/>
          <p:cNvSpPr/>
          <p:nvPr/>
        </p:nvSpPr>
        <p:spPr>
          <a:xfrm>
            <a:off x="0" y="-1"/>
            <a:ext cx="9144000" cy="332657"/>
          </a:xfrm>
          <a:prstGeom prst="rect">
            <a:avLst/>
          </a:prstGeom>
          <a:solidFill>
            <a:srgbClr val="9A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cxnSp>
        <p:nvCxnSpPr>
          <p:cNvPr id="33" name="직선 연결선 32"/>
          <p:cNvCxnSpPr/>
          <p:nvPr/>
        </p:nvCxnSpPr>
        <p:spPr>
          <a:xfrm>
            <a:off x="0" y="280800"/>
            <a:ext cx="9144000" cy="0"/>
          </a:xfrm>
          <a:prstGeom prst="line">
            <a:avLst/>
          </a:prstGeom>
          <a:ln w="158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solidFill>
                <a:prstClr val="black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0" y="360039"/>
            <a:ext cx="9144000" cy="3326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6512" y="-7200"/>
            <a:ext cx="5381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극한핵물질센터 </a:t>
            </a:r>
            <a:r>
              <a:rPr lang="en-US" altLang="ko-KR" sz="1400" b="1" dirty="0" smtClean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Center </a:t>
            </a:r>
            <a:r>
              <a:rPr lang="en-US" altLang="ko-KR" sz="1400" b="1" dirty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for Extreme Nuclear Matters (</a:t>
            </a:r>
            <a:r>
              <a:rPr lang="en-US" altLang="ko-KR" sz="1400" b="1" dirty="0" err="1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CENuM</a:t>
            </a:r>
            <a:r>
              <a:rPr lang="en-US" altLang="ko-KR" sz="1400" b="1" dirty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)</a:t>
            </a:r>
            <a:endParaRPr lang="en-US" sz="1400" b="1" dirty="0">
              <a:solidFill>
                <a:schemeClr val="bg1">
                  <a:lumMod val="8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5558" y="360000"/>
            <a:ext cx="56396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54400"/>
            <a:r>
              <a:rPr lang="en-US" altLang="ko-KR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I-2 </a:t>
            </a:r>
            <a:r>
              <a:rPr lang="ko-KR" altLang="en-US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연구 필요성 </a:t>
            </a:r>
            <a:r>
              <a:rPr lang="en-US" altLang="ko-KR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– </a:t>
            </a:r>
            <a:r>
              <a:rPr lang="ko-KR" altLang="en-US" sz="1600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준탄성산란을 이용한 핵구조 및 분광학 연구</a:t>
            </a:r>
            <a:endParaRPr lang="en-US" altLang="ko-KR" sz="16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pic>
        <p:nvPicPr>
          <p:cNvPr id="17" name="Picture 16" descr="https://sites.google.com/site/kpsnuclear/_/rsrc/1562920795264/src-geughanhaegmuljil-yeongusenteo-cenum-1/CENuM_logo_nobg.png?height=137&amp;width=3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464" y="6698304"/>
            <a:ext cx="323552" cy="13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직선 연결선 32"/>
          <p:cNvCxnSpPr/>
          <p:nvPr/>
        </p:nvCxnSpPr>
        <p:spPr>
          <a:xfrm>
            <a:off x="0" y="6768000"/>
            <a:ext cx="8640000" cy="0"/>
          </a:xfrm>
          <a:prstGeom prst="line">
            <a:avLst/>
          </a:prstGeom>
          <a:ln w="15875">
            <a:solidFill>
              <a:srgbClr val="9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직사각형 6"/>
          <p:cNvSpPr/>
          <p:nvPr/>
        </p:nvSpPr>
        <p:spPr>
          <a:xfrm>
            <a:off x="4775157" y="1222832"/>
            <a:ext cx="18001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baseline="30000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12</a:t>
            </a:r>
            <a:r>
              <a:rPr lang="en-US" altLang="ko-KR" sz="20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C(</a:t>
            </a:r>
            <a:r>
              <a:rPr lang="en-US" altLang="ko-KR" sz="2000" b="1" i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p</a:t>
            </a:r>
            <a:r>
              <a:rPr lang="en-US" altLang="ko-KR" sz="20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,2</a:t>
            </a:r>
            <a:r>
              <a:rPr lang="en-US" altLang="ko-KR" sz="2000" b="1" i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p</a:t>
            </a:r>
            <a:r>
              <a:rPr lang="en-US" altLang="ko-KR" sz="20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r>
              <a:rPr lang="en-US" altLang="ko-KR" sz="2000" b="1" baseline="30000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11</a:t>
            </a:r>
            <a:r>
              <a:rPr lang="en-US" altLang="ko-KR" sz="20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B</a:t>
            </a:r>
            <a:endParaRPr lang="ko-KR" altLang="en-US" sz="20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32" name="직사각형 6"/>
          <p:cNvSpPr/>
          <p:nvPr/>
        </p:nvSpPr>
        <p:spPr>
          <a:xfrm>
            <a:off x="411090" y="2133332"/>
            <a:ext cx="8208912" cy="769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indent="-252000">
              <a:lnSpc>
                <a:spcPts val="28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altLang="ko-KR" b="1" baseline="30000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12</a:t>
            </a:r>
            <a:r>
              <a:rPr lang="en-US" altLang="ko-KR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C </a:t>
            </a:r>
            <a:r>
              <a:rPr lang="ko-KR" altLang="en-US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핵종과 관련된 준탄성산란 연구와 많은 실험 데이터가 최근까지도 많이 나오고 있어 유용함</a:t>
            </a:r>
            <a:endParaRPr lang="ko-KR" altLang="en-US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8133394" y="-9228"/>
            <a:ext cx="1034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I. </a:t>
            </a:r>
            <a:r>
              <a:rPr lang="ko-KR" altLang="en-US" sz="1400" b="1" dirty="0" smtClean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과제개요</a:t>
            </a:r>
            <a:endParaRPr lang="en-US" sz="1400" b="1" dirty="0">
              <a:solidFill>
                <a:schemeClr val="bg1">
                  <a:lumMod val="8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1198" y="1222832"/>
            <a:ext cx="2234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baseline="30000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12</a:t>
            </a:r>
            <a:r>
              <a:rPr lang="en-US" altLang="ko-KR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C→</a:t>
            </a:r>
            <a:r>
              <a:rPr lang="en-US" altLang="ko-KR" b="1" i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p, </a:t>
            </a:r>
            <a:r>
              <a:rPr lang="en-US" altLang="ko-KR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준탄성산란</a:t>
            </a:r>
            <a:r>
              <a:rPr lang="en-US" altLang="ko-KR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endParaRPr lang="en-US" dirty="0"/>
          </a:p>
        </p:txBody>
      </p:sp>
      <p:sp>
        <p:nvSpPr>
          <p:cNvPr id="20" name="직사각형 6"/>
          <p:cNvSpPr/>
          <p:nvPr/>
        </p:nvSpPr>
        <p:spPr>
          <a:xfrm>
            <a:off x="863104" y="3146251"/>
            <a:ext cx="8208912" cy="219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8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altLang="ko-KR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Exclusive </a:t>
            </a:r>
            <a:r>
              <a:rPr lang="en-US" altLang="ko-KR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measurement of quasi-free </a:t>
            </a:r>
            <a:r>
              <a:rPr lang="en-US" altLang="ko-KR" b="1" baseline="30000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12</a:t>
            </a:r>
            <a:r>
              <a:rPr lang="en-US" altLang="ko-KR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C(</a:t>
            </a:r>
            <a:r>
              <a:rPr lang="en-US" altLang="ko-KR" b="1" i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p</a:t>
            </a:r>
            <a:r>
              <a:rPr lang="en-US" altLang="ko-KR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,2</a:t>
            </a:r>
            <a:r>
              <a:rPr lang="en-US" altLang="ko-KR" b="1" i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p</a:t>
            </a:r>
            <a:r>
              <a:rPr lang="en-US" altLang="ko-KR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r>
              <a:rPr lang="en-US" altLang="ko-KR" b="1" baseline="30000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11</a:t>
            </a:r>
            <a:r>
              <a:rPr lang="en-US" altLang="ko-KR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B reactions </a:t>
            </a:r>
            <a:r>
              <a:rPr lang="en-US" altLang="ko-KR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in inverse and complete </a:t>
            </a:r>
            <a:r>
              <a:rPr lang="en-US" altLang="ko-KR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kinematics</a:t>
            </a:r>
          </a:p>
          <a:p>
            <a:pPr marL="285750" indent="-285750">
              <a:lnSpc>
                <a:spcPts val="28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altLang="ko-KR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Quasi-free proton knockout from </a:t>
            </a:r>
            <a:r>
              <a:rPr lang="en-US" altLang="ko-KR" b="1" baseline="30000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12</a:t>
            </a:r>
            <a:r>
              <a:rPr lang="en-US" altLang="ko-KR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C on carbon target at 398 </a:t>
            </a:r>
            <a:r>
              <a:rPr lang="en-US" altLang="ko-KR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MeV/u</a:t>
            </a:r>
          </a:p>
          <a:p>
            <a:pPr marL="285750" indent="-285750">
              <a:lnSpc>
                <a:spcPts val="28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altLang="ko-KR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Quasi-free neutron and proton knockout reactions from light nuclei in a wide neutron-to-proton asymmetry </a:t>
            </a:r>
            <a:r>
              <a:rPr lang="en-US" altLang="ko-KR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range</a:t>
            </a:r>
          </a:p>
        </p:txBody>
      </p:sp>
      <p:sp>
        <p:nvSpPr>
          <p:cNvPr id="4" name="Rectangle 3"/>
          <p:cNvSpPr/>
          <p:nvPr/>
        </p:nvSpPr>
        <p:spPr>
          <a:xfrm>
            <a:off x="473116" y="5473737"/>
            <a:ext cx="8419364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indent="-252000">
              <a:lnSpc>
                <a:spcPts val="28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ko-KR" altLang="en-US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여러 반응채널이 </a:t>
            </a:r>
            <a:r>
              <a:rPr lang="ko-KR" altLang="en-US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발생하여 </a:t>
            </a:r>
            <a:r>
              <a:rPr lang="ko-KR" altLang="en-US" b="1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반응채널에 따른 다양한 핵구조 및 분광학 연구가 가능  </a:t>
            </a:r>
            <a:r>
              <a:rPr lang="en-US" altLang="ko-KR" b="1" baseline="30000" dirty="0" smtClean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en-US" altLang="ko-KR" b="1" baseline="30000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12</a:t>
            </a:r>
            <a:r>
              <a:rPr lang="en-US" altLang="ko-KR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C -&gt; p   :  </a:t>
            </a:r>
            <a:r>
              <a:rPr lang="en-US" altLang="ko-KR" b="1" baseline="30000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12</a:t>
            </a:r>
            <a:r>
              <a:rPr lang="en-US" altLang="ko-KR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C(</a:t>
            </a:r>
            <a:r>
              <a:rPr lang="en-US" altLang="ko-KR" b="1" i="1" dirty="0" err="1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p,pn</a:t>
            </a:r>
            <a:r>
              <a:rPr lang="en-US" altLang="ko-KR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r>
              <a:rPr lang="en-US" altLang="ko-KR" b="1" baseline="30000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11</a:t>
            </a:r>
            <a:r>
              <a:rPr lang="en-US" altLang="ko-KR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C, </a:t>
            </a:r>
            <a:r>
              <a:rPr lang="en-US" altLang="ko-KR" b="1" baseline="30000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12</a:t>
            </a:r>
            <a:r>
              <a:rPr lang="en-US" altLang="ko-KR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C(</a:t>
            </a:r>
            <a:r>
              <a:rPr lang="en-US" altLang="ko-KR" b="1" i="1" dirty="0" err="1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p,pd</a:t>
            </a:r>
            <a:r>
              <a:rPr lang="en-US" altLang="ko-KR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r>
              <a:rPr lang="en-US" altLang="ko-KR" b="1" baseline="30000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10</a:t>
            </a:r>
            <a:r>
              <a:rPr lang="en-US" altLang="ko-KR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B, </a:t>
            </a:r>
            <a:r>
              <a:rPr lang="en-US" altLang="ko-KR" b="1" baseline="30000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12</a:t>
            </a:r>
            <a:r>
              <a:rPr lang="en-US" altLang="ko-KR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C(</a:t>
            </a:r>
            <a:r>
              <a:rPr lang="en-US" altLang="ko-KR" b="1" i="1" dirty="0" err="1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p,pt</a:t>
            </a:r>
            <a:r>
              <a:rPr lang="en-US" altLang="ko-KR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r>
              <a:rPr lang="en-US" altLang="ko-KR" b="1" baseline="30000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9</a:t>
            </a:r>
            <a:r>
              <a:rPr lang="en-US" altLang="ko-KR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B, 12C(</a:t>
            </a:r>
            <a:r>
              <a:rPr lang="en-US" altLang="ko-KR" b="1" i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p,3</a:t>
            </a:r>
            <a:r>
              <a:rPr lang="en-US" altLang="ko-KR" b="1" i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Symbol" panose="05050102010706020507" pitchFamily="18" charset="2"/>
              </a:rPr>
              <a:t></a:t>
            </a:r>
            <a:r>
              <a:rPr lang="en-US" altLang="ko-KR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endParaRPr lang="ko-KR" altLang="en-US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3472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15365</TotalTime>
  <Words>1421</Words>
  <Application>Microsoft Office PowerPoint</Application>
  <PresentationFormat>On-screen Show (4:3)</PresentationFormat>
  <Paragraphs>217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HY견고딕</vt:lpstr>
      <vt:lpstr>HY헤드라인M</vt:lpstr>
      <vt:lpstr>맑은 고딕</vt:lpstr>
      <vt:lpstr>함초롬바탕</vt:lpstr>
      <vt:lpstr>Arial</vt:lpstr>
      <vt:lpstr>Calibri</vt:lpstr>
      <vt:lpstr>Courier New</vt:lpstr>
      <vt:lpstr>Symbol</vt:lpstr>
      <vt:lpstr>Wingdings</vt:lpstr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Bio-X</dc:creator>
  <cp:lastModifiedBy>Jangyong Huh</cp:lastModifiedBy>
  <cp:revision>242</cp:revision>
  <cp:lastPrinted>2017-07-07T02:36:53Z</cp:lastPrinted>
  <dcterms:created xsi:type="dcterms:W3CDTF">2017-06-16T01:10:17Z</dcterms:created>
  <dcterms:modified xsi:type="dcterms:W3CDTF">2020-08-13T02:47:03Z</dcterms:modified>
</cp:coreProperties>
</file>