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ink/ink3.xml" ContentType="application/inkml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4" r:id="rId1"/>
  </p:sldMasterIdLst>
  <p:notesMasterIdLst>
    <p:notesMasterId r:id="rId24"/>
  </p:notesMasterIdLst>
  <p:sldIdLst>
    <p:sldId id="256" r:id="rId2"/>
    <p:sldId id="267" r:id="rId3"/>
    <p:sldId id="257" r:id="rId4"/>
    <p:sldId id="266" r:id="rId5"/>
    <p:sldId id="277" r:id="rId6"/>
    <p:sldId id="276" r:id="rId7"/>
    <p:sldId id="268" r:id="rId8"/>
    <p:sldId id="270" r:id="rId9"/>
    <p:sldId id="285" r:id="rId10"/>
    <p:sldId id="262" r:id="rId11"/>
    <p:sldId id="278" r:id="rId12"/>
    <p:sldId id="271" r:id="rId13"/>
    <p:sldId id="283" r:id="rId14"/>
    <p:sldId id="279" r:id="rId15"/>
    <p:sldId id="287" r:id="rId16"/>
    <p:sldId id="282" r:id="rId17"/>
    <p:sldId id="269" r:id="rId18"/>
    <p:sldId id="286" r:id="rId19"/>
    <p:sldId id="280" r:id="rId20"/>
    <p:sldId id="281" r:id="rId21"/>
    <p:sldId id="265" r:id="rId22"/>
    <p:sldId id="273" r:id="rId2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장영섭" initials="장" lastIdx="6" clrIdx="0">
    <p:extLst>
      <p:ext uri="{19B8F6BF-5375-455C-9EA6-DF929625EA0E}">
        <p15:presenceInfo xmlns:p15="http://schemas.microsoft.com/office/powerpoint/2012/main" xmlns="" userId="S::1200936@office365.kunsan.ac.kr::e0b0fc1a-2948-4126-bce0-e2991d20f5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732"/>
    <a:srgbClr val="002593"/>
    <a:srgbClr val="7D1919"/>
    <a:srgbClr val="D8C9B1"/>
    <a:srgbClr val="7D191A"/>
    <a:srgbClr val="761823"/>
    <a:srgbClr val="7B181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어두운 스타일 1 - 강조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95"/>
    <p:restoredTop sz="86391"/>
  </p:normalViewPr>
  <p:slideViewPr>
    <p:cSldViewPr snapToGrid="0" snapToObjects="1">
      <p:cViewPr varScale="1">
        <p:scale>
          <a:sx n="87" d="100"/>
          <a:sy n="87" d="100"/>
        </p:scale>
        <p:origin x="-1594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25T07:15:15.647"/>
    </inkml:context>
    <inkml:brush xml:id="br0">
      <inkml:brushProperty name="width" value="0.14993" units="cm"/>
      <inkml:brushProperty name="height" value="0.14993" units="cm"/>
      <inkml:brushProperty name="color" value="#FF0000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25T08:16:07.878"/>
    </inkml:context>
    <inkml:brush xml:id="br0">
      <inkml:brushProperty name="width" value="0.14993" units="cm"/>
      <inkml:brushProperty name="height" value="0.14993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25T08:16:08.188"/>
    </inkml:context>
    <inkml:brush xml:id="br0">
      <inkml:brushProperty name="width" value="0.14993" units="cm"/>
      <inkml:brushProperty name="height" value="0.14993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C6CEA-280E-D04C-AA4E-020969C98AFF}" type="datetimeFigureOut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6D3D7-315B-CA48-BCF8-B6840A5DD915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5785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안녕하세요 고려대학교 핵물리 연구실 석사과정 신입생 </a:t>
            </a:r>
            <a:r>
              <a:rPr kumimoji="1" lang="ko-KR" altLang="en-US" dirty="0" err="1"/>
              <a:t>장영섭입니다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희귀 동위원소 </a:t>
            </a:r>
            <a:r>
              <a:rPr kumimoji="1" lang="en-US" altLang="ko-KR" dirty="0"/>
              <a:t>nuclear structure study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위한 </a:t>
            </a:r>
            <a:r>
              <a:rPr kumimoji="1" lang="en-US" altLang="ko-KR" dirty="0"/>
              <a:t>fast-timing gamma-ray detector </a:t>
            </a:r>
            <a:r>
              <a:rPr kumimoji="1" lang="ko-KR" altLang="en-US" dirty="0"/>
              <a:t>의 </a:t>
            </a:r>
            <a:r>
              <a:rPr kumimoji="1" lang="en-US" altLang="ko-KR" dirty="0"/>
              <a:t>performance test</a:t>
            </a:r>
            <a:r>
              <a:rPr kumimoji="1" lang="ko-KR" altLang="en-US" dirty="0"/>
              <a:t>라는 제목으로 발표를 시작하겠습니다</a:t>
            </a:r>
            <a:r>
              <a:rPr kumimoji="1" lang="en-US" altLang="ko-KR" dirty="0"/>
              <a:t>. </a:t>
            </a:r>
          </a:p>
          <a:p>
            <a:endParaRPr kumimoji="1" lang="en-US" altLang="ko-KR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6D3D7-315B-CA48-BCF8-B6840A5DD915}" type="slidenum">
              <a:rPr kumimoji="1" lang="ko-KR" altLang="en-US" smtClean="0"/>
              <a:pPr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7529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첫번째</a:t>
            </a:r>
            <a:r>
              <a:rPr kumimoji="1" lang="en-US" altLang="ko-KR" dirty="0"/>
              <a:t>, performance test</a:t>
            </a:r>
            <a:r>
              <a:rPr kumimoji="1" lang="ko-KR" altLang="en-US" dirty="0"/>
              <a:t>의 </a:t>
            </a:r>
            <a:r>
              <a:rPr kumimoji="1" lang="en-US" altLang="ko-KR" dirty="0"/>
              <a:t>motivation</a:t>
            </a:r>
            <a:r>
              <a:rPr kumimoji="1" lang="ko-KR" altLang="en-US" dirty="0"/>
              <a:t>입니다</a:t>
            </a:r>
            <a:r>
              <a:rPr kumimoji="1" lang="en-US" altLang="ko-KR" dirty="0"/>
              <a:t>. </a:t>
            </a:r>
          </a:p>
          <a:p>
            <a:r>
              <a:rPr kumimoji="1" lang="en-US" altLang="ko-KR" dirty="0"/>
              <a:t>electromagnetic transition rate</a:t>
            </a:r>
            <a:r>
              <a:rPr kumimoji="1" lang="ko-KR" altLang="en-US" dirty="0"/>
              <a:t>은 </a:t>
            </a:r>
            <a:r>
              <a:rPr kumimoji="1" lang="en-US" altLang="ko-KR" dirty="0"/>
              <a:t>nuclear </a:t>
            </a:r>
            <a:r>
              <a:rPr kumimoji="1" lang="en-US" altLang="ko-KR" dirty="0" err="1"/>
              <a:t>struce</a:t>
            </a:r>
            <a:r>
              <a:rPr kumimoji="1" lang="ko-KR" altLang="en-US" dirty="0"/>
              <a:t>에서 주요한 부분입니다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실험으로 </a:t>
            </a:r>
            <a:r>
              <a:rPr kumimoji="1" lang="en-US" altLang="ko-KR" dirty="0"/>
              <a:t>lifetime</a:t>
            </a:r>
            <a:r>
              <a:rPr kumimoji="1" lang="ko-KR" altLang="en-US" dirty="0"/>
              <a:t>을 구하게 되면 </a:t>
            </a:r>
            <a:r>
              <a:rPr kumimoji="1" lang="en-US" altLang="ko-KR" dirty="0"/>
              <a:t>reduced transition probability B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알 수 있습니다</a:t>
            </a:r>
            <a:r>
              <a:rPr kumimoji="1" lang="en-US" altLang="ko-KR" dirty="0"/>
              <a:t>.</a:t>
            </a:r>
          </a:p>
          <a:p>
            <a:r>
              <a:rPr kumimoji="1" lang="en-US" altLang="ko-KR" dirty="0"/>
              <a:t>B(M1)</a:t>
            </a:r>
            <a:r>
              <a:rPr kumimoji="1" lang="ko-KR" altLang="en-US" dirty="0"/>
              <a:t>을 알게 되면 </a:t>
            </a:r>
            <a:r>
              <a:rPr kumimoji="1" lang="en-US" altLang="ko-KR" dirty="0"/>
              <a:t>magnetic momentum u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알게 되고 </a:t>
            </a:r>
            <a:r>
              <a:rPr kumimoji="1" lang="en-US" altLang="ko-KR" dirty="0"/>
              <a:t>single </a:t>
            </a:r>
            <a:r>
              <a:rPr kumimoji="1" lang="en-US" altLang="ko-KR" dirty="0" err="1"/>
              <a:t>uncleon</a:t>
            </a:r>
            <a:r>
              <a:rPr kumimoji="1" lang="en-US" altLang="ko-KR" dirty="0"/>
              <a:t> property, current distribution</a:t>
            </a:r>
            <a:r>
              <a:rPr kumimoji="1" lang="ko-KR" altLang="en-US" dirty="0"/>
              <a:t>을 알 수 있습니다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또 </a:t>
            </a:r>
            <a:r>
              <a:rPr kumimoji="1" lang="en-US" altLang="ko-KR" dirty="0"/>
              <a:t>B(E2)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알게 되면 </a:t>
            </a:r>
            <a:r>
              <a:rPr kumimoji="1" lang="en-US" altLang="ko-KR" dirty="0"/>
              <a:t>electric quadrupole moment </a:t>
            </a:r>
            <a:r>
              <a:rPr kumimoji="1" lang="en-US" altLang="ko-KR" dirty="0" err="1"/>
              <a:t>Qo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알게 되고 </a:t>
            </a:r>
            <a:r>
              <a:rPr kumimoji="1" lang="en-US" altLang="ko-KR" dirty="0"/>
              <a:t>quadrupole deformation, charge distribution</a:t>
            </a:r>
            <a:r>
              <a:rPr kumimoji="1" lang="ko-KR" altLang="en-US" dirty="0"/>
              <a:t>을 알 수 있습니다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간단히 말하면 </a:t>
            </a:r>
            <a:r>
              <a:rPr kumimoji="1" lang="en-US" altLang="ko-KR" dirty="0"/>
              <a:t>lifetime</a:t>
            </a:r>
            <a:r>
              <a:rPr kumimoji="1" lang="ko-KR" altLang="en-US" dirty="0"/>
              <a:t>을 측정하면 </a:t>
            </a:r>
            <a:r>
              <a:rPr kumimoji="1" lang="en-US" altLang="ko-KR" dirty="0"/>
              <a:t>nuclear structure</a:t>
            </a:r>
            <a:r>
              <a:rPr kumimoji="1" lang="ko-KR" altLang="en-US" dirty="0"/>
              <a:t>에 대해서 알게 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6D3D7-315B-CA48-BCF8-B6840A5DD915}" type="slidenum">
              <a:rPr kumimoji="1" lang="ko-KR" altLang="en-US" smtClean="0"/>
              <a:pPr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16576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그래서 </a:t>
            </a:r>
            <a:r>
              <a:rPr kumimoji="1" lang="en-US" altLang="ko-KR" dirty="0" err="1"/>
              <a:t>lif</a:t>
            </a:r>
            <a:r>
              <a:rPr kumimoji="1" lang="en-US" altLang="ko-KR" dirty="0"/>
              <a:t> time</a:t>
            </a:r>
            <a:r>
              <a:rPr kumimoji="1" lang="ko-KR" altLang="en-US" dirty="0"/>
              <a:t>을 측정하기 위해서 </a:t>
            </a:r>
            <a:r>
              <a:rPr kumimoji="1" lang="en-US" altLang="ko-KR" dirty="0"/>
              <a:t>fast-timing gamma ray detector</a:t>
            </a:r>
            <a:r>
              <a:rPr kumimoji="1" lang="ko-KR" altLang="en-US" dirty="0"/>
              <a:t>에 </a:t>
            </a:r>
            <a:r>
              <a:rPr kumimoji="1" lang="en-US" altLang="ko-KR" dirty="0"/>
              <a:t>LaBr3(Ce)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사용했습니다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아래 </a:t>
            </a:r>
            <a:r>
              <a:rPr kumimoji="1" lang="en-US" altLang="ko-KR" dirty="0"/>
              <a:t>Table</a:t>
            </a:r>
            <a:r>
              <a:rPr kumimoji="1" lang="ko-KR" altLang="en-US" dirty="0"/>
              <a:t>에 </a:t>
            </a:r>
            <a:r>
              <a:rPr kumimoji="1" lang="en-US" altLang="ko-KR" dirty="0"/>
              <a:t>scintillator</a:t>
            </a:r>
            <a:r>
              <a:rPr kumimoji="1" lang="ko-KR" altLang="en-US" dirty="0"/>
              <a:t>로 많이 쓰이는 </a:t>
            </a:r>
            <a:r>
              <a:rPr kumimoji="1" lang="en-US" altLang="ko-KR" dirty="0" err="1"/>
              <a:t>NaI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LaBr3(Ce)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비교 했습니다</a:t>
            </a:r>
            <a:r>
              <a:rPr kumimoji="1" lang="en-US" altLang="ko-KR" dirty="0"/>
              <a:t>. </a:t>
            </a:r>
          </a:p>
          <a:p>
            <a:r>
              <a:rPr kumimoji="1" lang="en-US" altLang="ko-KR" dirty="0"/>
              <a:t>light yield, decay time, </a:t>
            </a:r>
            <a:r>
              <a:rPr kumimoji="1" lang="ko-KR" altLang="en-US" dirty="0"/>
              <a:t>등 모든 부분이 </a:t>
            </a:r>
            <a:r>
              <a:rPr kumimoji="1" lang="en-US" altLang="ko-KR" dirty="0"/>
              <a:t>LaBr3</a:t>
            </a:r>
            <a:r>
              <a:rPr kumimoji="1" lang="ko-KR" altLang="en-US" dirty="0"/>
              <a:t>가 좋다고 할 수 있습니다</a:t>
            </a:r>
            <a:r>
              <a:rPr kumimoji="1" lang="en-US" altLang="ko-KR" dirty="0"/>
              <a:t>.</a:t>
            </a:r>
          </a:p>
          <a:p>
            <a:r>
              <a:rPr kumimoji="1" lang="en-US" altLang="ko-KR" dirty="0"/>
              <a:t>LaBr3</a:t>
            </a:r>
            <a:r>
              <a:rPr kumimoji="1" lang="ko-KR" altLang="en-US" dirty="0"/>
              <a:t>의 장점은 </a:t>
            </a:r>
            <a:r>
              <a:rPr kumimoji="1" lang="en-US" altLang="ko-KR" dirty="0"/>
              <a:t>energy resolution </a:t>
            </a:r>
            <a:r>
              <a:rPr kumimoji="1" lang="ko-KR" altLang="en-US" dirty="0"/>
              <a:t>과</a:t>
            </a:r>
            <a:r>
              <a:rPr kumimoji="1" lang="en-US" altLang="ko-KR" dirty="0"/>
              <a:t> timing resolution</a:t>
            </a:r>
            <a:r>
              <a:rPr kumimoji="1" lang="ko-KR" altLang="en-US" dirty="0"/>
              <a:t>이 좋습니다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단점으로는 </a:t>
            </a:r>
            <a:r>
              <a:rPr kumimoji="1" lang="en-US" altLang="ko-KR" dirty="0"/>
              <a:t>La-138</a:t>
            </a:r>
            <a:r>
              <a:rPr kumimoji="1" lang="ko-KR" altLang="en-US" dirty="0"/>
              <a:t>이 </a:t>
            </a:r>
            <a:r>
              <a:rPr kumimoji="1" lang="en-US" altLang="ko-KR" dirty="0"/>
              <a:t>self radioactivity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가지고 있어서 </a:t>
            </a:r>
            <a:r>
              <a:rPr kumimoji="1" lang="en-US" altLang="ko-KR" dirty="0"/>
              <a:t>beta decay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한다는 점입니다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그리고 </a:t>
            </a:r>
            <a:r>
              <a:rPr kumimoji="1" lang="ko-KR" altLang="en-US" dirty="0" err="1"/>
              <a:t>란타늄</a:t>
            </a:r>
            <a:r>
              <a:rPr kumimoji="1" lang="ko-KR" altLang="en-US" dirty="0"/>
              <a:t> 브로마이드는 </a:t>
            </a:r>
            <a:r>
              <a:rPr kumimoji="1" lang="en-US" altLang="ko-KR" dirty="0"/>
              <a:t>charged particles</a:t>
            </a:r>
            <a:r>
              <a:rPr kumimoji="1" lang="ko-KR" altLang="en-US" dirty="0"/>
              <a:t>에 잘 반응 합니다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그리고 무엇보다 가격이 비쌉니다</a:t>
            </a:r>
            <a:r>
              <a:rPr kumimoji="1" lang="en-US" altLang="ko-KR" dirty="0"/>
              <a:t>. </a:t>
            </a:r>
            <a:r>
              <a:rPr kumimoji="1" lang="en-US" altLang="ko-KR" dirty="0" err="1"/>
              <a:t>comercial</a:t>
            </a:r>
            <a:r>
              <a:rPr kumimoji="1" lang="ko-KR" altLang="en-US" dirty="0"/>
              <a:t>하게 판매하는 모 사이트에서 </a:t>
            </a:r>
            <a:r>
              <a:rPr kumimoji="1" lang="ko-KR" altLang="en-US" dirty="0" err="1"/>
              <a:t>비교했을때</a:t>
            </a:r>
            <a:r>
              <a:rPr kumimoji="1" lang="ko-KR" altLang="en-US" dirty="0"/>
              <a:t> 동일 사이즈의 </a:t>
            </a:r>
            <a:r>
              <a:rPr kumimoji="1" lang="en-US" altLang="ko-KR" dirty="0" err="1"/>
              <a:t>NaI</a:t>
            </a:r>
            <a:r>
              <a:rPr kumimoji="1" lang="ko-KR" altLang="en-US" dirty="0"/>
              <a:t>보다 </a:t>
            </a:r>
            <a:r>
              <a:rPr kumimoji="1" lang="en-US" altLang="ko-KR" dirty="0"/>
              <a:t>40</a:t>
            </a:r>
            <a:r>
              <a:rPr kumimoji="1" lang="ko-KR" altLang="en-US" dirty="0"/>
              <a:t>배 가격 </a:t>
            </a:r>
            <a:r>
              <a:rPr kumimoji="1" lang="ko-KR" altLang="en-US" dirty="0" err="1"/>
              <a:t>비싼것을</a:t>
            </a:r>
            <a:r>
              <a:rPr kumimoji="1" lang="ko-KR" altLang="en-US" dirty="0"/>
              <a:t> 확인했습니다</a:t>
            </a:r>
            <a:r>
              <a:rPr kumimoji="1" lang="en-US" altLang="ko-KR" dirty="0"/>
              <a:t>. 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6D3D7-315B-CA48-BCF8-B6840A5DD915}" type="slidenum">
              <a:rPr kumimoji="1" lang="ko-KR" altLang="en-US" smtClean="0"/>
              <a:pPr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7249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실험 </a:t>
            </a:r>
            <a:r>
              <a:rPr kumimoji="1" lang="ko-KR" altLang="en-US" dirty="0" err="1"/>
              <a:t>셋업</a:t>
            </a:r>
            <a:r>
              <a:rPr kumimoji="1" lang="ko-KR" altLang="en-US" dirty="0"/>
              <a:t> 부분입니다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오른쪽 사진은 두 개 의 </a:t>
            </a:r>
            <a:r>
              <a:rPr kumimoji="1" lang="ko-KR" altLang="en-US" dirty="0" err="1"/>
              <a:t>디텍터가</a:t>
            </a:r>
            <a:r>
              <a:rPr kumimoji="1" lang="ko-KR" altLang="en-US" dirty="0"/>
              <a:t> 놓여있는 모습입니다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안쪽에 </a:t>
            </a:r>
            <a:r>
              <a:rPr kumimoji="1" lang="ko-KR" altLang="en-US" dirty="0" err="1"/>
              <a:t>신틸레이터</a:t>
            </a:r>
            <a:r>
              <a:rPr kumimoji="1" lang="ko-KR" altLang="en-US" dirty="0"/>
              <a:t> 두개가 각각 연결 돼 있고 </a:t>
            </a:r>
            <a:r>
              <a:rPr kumimoji="1" lang="en-US" altLang="ko-KR" dirty="0"/>
              <a:t>H7195</a:t>
            </a:r>
            <a:r>
              <a:rPr kumimoji="1" lang="ko-KR" altLang="en-US" dirty="0"/>
              <a:t> </a:t>
            </a:r>
            <a:r>
              <a:rPr kumimoji="1" lang="en-US" altLang="ko-KR" dirty="0"/>
              <a:t>PMT</a:t>
            </a:r>
            <a:r>
              <a:rPr kumimoji="1" lang="ko-KR" altLang="en-US" dirty="0"/>
              <a:t>두 개가 연결된 모습입니다</a:t>
            </a:r>
            <a:r>
              <a:rPr kumimoji="1" lang="en-US" altLang="ko-KR" dirty="0"/>
              <a:t>. Notice Korea Flash ADC DAQ 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사용 했고 아래에 </a:t>
            </a:r>
            <a:r>
              <a:rPr kumimoji="1" lang="ko-KR" altLang="en-US" dirty="0" err="1"/>
              <a:t>스팩이</a:t>
            </a:r>
            <a:r>
              <a:rPr kumimoji="1" lang="ko-KR" altLang="en-US" dirty="0"/>
              <a:t> 있습니다</a:t>
            </a:r>
            <a:r>
              <a:rPr kumimoji="1" lang="en-US" altLang="ko-KR" dirty="0"/>
              <a:t>. 2</a:t>
            </a:r>
            <a:r>
              <a:rPr kumimoji="1" lang="ko-KR" altLang="en-US" dirty="0"/>
              <a:t>개의 트리거로 </a:t>
            </a:r>
            <a:r>
              <a:rPr kumimoji="1" lang="en-US" altLang="ko-KR" dirty="0"/>
              <a:t>500ns</a:t>
            </a:r>
            <a:r>
              <a:rPr kumimoji="1" lang="ko-KR" altLang="en-US" dirty="0"/>
              <a:t>내에 </a:t>
            </a:r>
            <a:r>
              <a:rPr kumimoji="1" lang="en-US" altLang="ko-KR" dirty="0" err="1"/>
              <a:t>coinciednce</a:t>
            </a:r>
            <a:r>
              <a:rPr kumimoji="1" lang="ko-KR" altLang="en-US" dirty="0" err="1"/>
              <a:t>일때</a:t>
            </a:r>
            <a:r>
              <a:rPr kumimoji="1" lang="ko-KR" altLang="en-US" dirty="0"/>
              <a:t> 게이트가 열립니다</a:t>
            </a:r>
            <a:r>
              <a:rPr kumimoji="1" lang="en-US" altLang="ko-KR" dirty="0"/>
              <a:t>. sampling rate 500MHz</a:t>
            </a:r>
            <a:r>
              <a:rPr kumimoji="1" lang="ko-KR" altLang="en-US" dirty="0"/>
              <a:t>로 </a:t>
            </a:r>
            <a:r>
              <a:rPr kumimoji="1" lang="en-US" altLang="ko-KR" dirty="0"/>
              <a:t>2ns</a:t>
            </a:r>
            <a:r>
              <a:rPr kumimoji="1" lang="ko-KR" altLang="en-US" dirty="0"/>
              <a:t> 마다 데이터가 저장됩니다</a:t>
            </a:r>
            <a:r>
              <a:rPr kumimoji="1" lang="en-US" altLang="ko-KR" dirty="0"/>
              <a:t>. gate width</a:t>
            </a:r>
            <a:r>
              <a:rPr kumimoji="1" lang="ko-KR" altLang="en-US" dirty="0"/>
              <a:t>가 </a:t>
            </a:r>
            <a:r>
              <a:rPr kumimoji="1" lang="en-US" altLang="ko-KR" dirty="0"/>
              <a:t>512ns </a:t>
            </a:r>
            <a:r>
              <a:rPr kumimoji="1" lang="ko-KR" altLang="en-US" dirty="0"/>
              <a:t>이고 </a:t>
            </a:r>
            <a:r>
              <a:rPr kumimoji="1" lang="ko-KR" altLang="en-US" dirty="0" err="1"/>
              <a:t>해더</a:t>
            </a:r>
            <a:r>
              <a:rPr kumimoji="1" lang="ko-KR" altLang="en-US" dirty="0"/>
              <a:t> 인포메이션을 </a:t>
            </a:r>
            <a:r>
              <a:rPr kumimoji="1" lang="ko-KR" altLang="en-US" dirty="0" err="1"/>
              <a:t>뺴면</a:t>
            </a:r>
            <a:r>
              <a:rPr kumimoji="1" lang="ko-KR" altLang="en-US" dirty="0"/>
              <a:t> </a:t>
            </a:r>
            <a:r>
              <a:rPr kumimoji="1" lang="en-US" altLang="ko-KR" dirty="0"/>
              <a:t>480ns </a:t>
            </a:r>
            <a:r>
              <a:rPr kumimoji="1" lang="ko-KR" altLang="en-US" dirty="0"/>
              <a:t>가 됩니다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즉 펄스 </a:t>
            </a:r>
            <a:r>
              <a:rPr kumimoji="1" lang="ko-KR" altLang="en-US" dirty="0" err="1"/>
              <a:t>한개에</a:t>
            </a:r>
            <a:r>
              <a:rPr kumimoji="1" lang="ko-KR" altLang="en-US" dirty="0"/>
              <a:t> </a:t>
            </a:r>
            <a:r>
              <a:rPr kumimoji="1" lang="en-US" altLang="ko-KR" dirty="0"/>
              <a:t>240</a:t>
            </a:r>
            <a:r>
              <a:rPr kumimoji="1" lang="ko-KR" altLang="en-US" dirty="0"/>
              <a:t>개 데이터가 저장됩니다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오른쪽 </a:t>
            </a:r>
            <a:r>
              <a:rPr kumimoji="1" lang="en-US" altLang="ko-KR" dirty="0"/>
              <a:t>pulse</a:t>
            </a:r>
            <a:r>
              <a:rPr kumimoji="1" lang="ko-KR" altLang="en-US" dirty="0"/>
              <a:t>는 </a:t>
            </a:r>
            <a:r>
              <a:rPr kumimoji="1" lang="en-US" altLang="ko-KR" dirty="0"/>
              <a:t>digitized</a:t>
            </a:r>
            <a:r>
              <a:rPr kumimoji="1" lang="ko-KR" altLang="en-US" dirty="0"/>
              <a:t>된 펄스 </a:t>
            </a:r>
            <a:r>
              <a:rPr kumimoji="1" lang="en-US" altLang="ko-KR" dirty="0" err="1"/>
              <a:t>shap</a:t>
            </a:r>
            <a:r>
              <a:rPr kumimoji="1" lang="ko-KR" altLang="en-US" dirty="0"/>
              <a:t>입니다</a:t>
            </a:r>
            <a:r>
              <a:rPr kumimoji="1" lang="en-US" altLang="ko-KR" dirty="0"/>
              <a:t>.</a:t>
            </a:r>
          </a:p>
          <a:p>
            <a:endParaRPr kumimoji="1" lang="en-US" altLang="ko-KR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6D3D7-315B-CA48-BCF8-B6840A5DD915}" type="slidenum">
              <a:rPr kumimoji="1" lang="ko-KR" altLang="en-US" smtClean="0"/>
              <a:pPr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2252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실험 </a:t>
            </a:r>
            <a:r>
              <a:rPr kumimoji="1" lang="ko-KR" altLang="en-US" dirty="0" err="1"/>
              <a:t>셋업</a:t>
            </a:r>
            <a:r>
              <a:rPr kumimoji="1" lang="ko-KR" altLang="en-US" dirty="0"/>
              <a:t> 부분입니다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오른쪽 사진은 두 개 의 </a:t>
            </a:r>
            <a:r>
              <a:rPr kumimoji="1" lang="ko-KR" altLang="en-US" dirty="0" err="1"/>
              <a:t>디텍터가</a:t>
            </a:r>
            <a:r>
              <a:rPr kumimoji="1" lang="ko-KR" altLang="en-US" dirty="0"/>
              <a:t> 놓여있는 모습입니다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안쪽에 </a:t>
            </a:r>
            <a:r>
              <a:rPr kumimoji="1" lang="ko-KR" altLang="en-US" dirty="0" err="1"/>
              <a:t>신틸레이터</a:t>
            </a:r>
            <a:r>
              <a:rPr kumimoji="1" lang="ko-KR" altLang="en-US" dirty="0"/>
              <a:t> 두개가 각각 연결 돼 있고 </a:t>
            </a:r>
            <a:r>
              <a:rPr kumimoji="1" lang="en-US" altLang="ko-KR" dirty="0"/>
              <a:t>H7195</a:t>
            </a:r>
            <a:r>
              <a:rPr kumimoji="1" lang="ko-KR" altLang="en-US" dirty="0"/>
              <a:t> </a:t>
            </a:r>
            <a:r>
              <a:rPr kumimoji="1" lang="en-US" altLang="ko-KR" dirty="0"/>
              <a:t>PMT</a:t>
            </a:r>
            <a:r>
              <a:rPr kumimoji="1" lang="ko-KR" altLang="en-US" dirty="0"/>
              <a:t>두 개가 연결된 모습입니다</a:t>
            </a:r>
            <a:r>
              <a:rPr kumimoji="1" lang="en-US" altLang="ko-KR" dirty="0"/>
              <a:t>. Notice Korea Flash ADC DAQ 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사용 했고 아래에 </a:t>
            </a:r>
            <a:r>
              <a:rPr kumimoji="1" lang="ko-KR" altLang="en-US" dirty="0" err="1"/>
              <a:t>스팩이</a:t>
            </a:r>
            <a:r>
              <a:rPr kumimoji="1" lang="ko-KR" altLang="en-US" dirty="0"/>
              <a:t> 있습니다</a:t>
            </a:r>
            <a:r>
              <a:rPr kumimoji="1" lang="en-US" altLang="ko-KR" dirty="0"/>
              <a:t>. 2</a:t>
            </a:r>
            <a:r>
              <a:rPr kumimoji="1" lang="ko-KR" altLang="en-US" dirty="0"/>
              <a:t>개의 트리거로 </a:t>
            </a:r>
            <a:r>
              <a:rPr kumimoji="1" lang="en-US" altLang="ko-KR" dirty="0"/>
              <a:t>500ns</a:t>
            </a:r>
            <a:r>
              <a:rPr kumimoji="1" lang="ko-KR" altLang="en-US" dirty="0"/>
              <a:t>내에 </a:t>
            </a:r>
            <a:r>
              <a:rPr kumimoji="1" lang="en-US" altLang="ko-KR" dirty="0" err="1"/>
              <a:t>coinciednce</a:t>
            </a:r>
            <a:r>
              <a:rPr kumimoji="1" lang="ko-KR" altLang="en-US" dirty="0" err="1"/>
              <a:t>일때</a:t>
            </a:r>
            <a:r>
              <a:rPr kumimoji="1" lang="ko-KR" altLang="en-US" dirty="0"/>
              <a:t> 게이트가 열립니다</a:t>
            </a:r>
            <a:r>
              <a:rPr kumimoji="1" lang="en-US" altLang="ko-KR" dirty="0"/>
              <a:t>. sampling rate 500MHz</a:t>
            </a:r>
            <a:r>
              <a:rPr kumimoji="1" lang="ko-KR" altLang="en-US" dirty="0"/>
              <a:t>로 </a:t>
            </a:r>
            <a:r>
              <a:rPr kumimoji="1" lang="en-US" altLang="ko-KR" dirty="0"/>
              <a:t>2ns</a:t>
            </a:r>
            <a:r>
              <a:rPr kumimoji="1" lang="ko-KR" altLang="en-US" dirty="0"/>
              <a:t> 마다 데이터가 저장됩니다</a:t>
            </a:r>
            <a:r>
              <a:rPr kumimoji="1" lang="en-US" altLang="ko-KR" dirty="0"/>
              <a:t>. gate width</a:t>
            </a:r>
            <a:r>
              <a:rPr kumimoji="1" lang="ko-KR" altLang="en-US" dirty="0"/>
              <a:t>가 </a:t>
            </a:r>
            <a:r>
              <a:rPr kumimoji="1" lang="en-US" altLang="ko-KR" dirty="0"/>
              <a:t>512ns </a:t>
            </a:r>
            <a:r>
              <a:rPr kumimoji="1" lang="ko-KR" altLang="en-US" dirty="0"/>
              <a:t>이고 </a:t>
            </a:r>
            <a:r>
              <a:rPr kumimoji="1" lang="ko-KR" altLang="en-US" dirty="0" err="1"/>
              <a:t>해더</a:t>
            </a:r>
            <a:r>
              <a:rPr kumimoji="1" lang="ko-KR" altLang="en-US" dirty="0"/>
              <a:t> 인포메이션을 </a:t>
            </a:r>
            <a:r>
              <a:rPr kumimoji="1" lang="ko-KR" altLang="en-US" dirty="0" err="1"/>
              <a:t>뺴면</a:t>
            </a:r>
            <a:r>
              <a:rPr kumimoji="1" lang="ko-KR" altLang="en-US" dirty="0"/>
              <a:t> </a:t>
            </a:r>
            <a:r>
              <a:rPr kumimoji="1" lang="en-US" altLang="ko-KR" dirty="0"/>
              <a:t>480ns </a:t>
            </a:r>
            <a:r>
              <a:rPr kumimoji="1" lang="ko-KR" altLang="en-US" dirty="0"/>
              <a:t>가 됩니다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즉 펄스 </a:t>
            </a:r>
            <a:r>
              <a:rPr kumimoji="1" lang="ko-KR" altLang="en-US" dirty="0" err="1"/>
              <a:t>한개에</a:t>
            </a:r>
            <a:r>
              <a:rPr kumimoji="1" lang="ko-KR" altLang="en-US" dirty="0"/>
              <a:t> </a:t>
            </a:r>
            <a:r>
              <a:rPr kumimoji="1" lang="en-US" altLang="ko-KR" dirty="0"/>
              <a:t>240</a:t>
            </a:r>
            <a:r>
              <a:rPr kumimoji="1" lang="ko-KR" altLang="en-US" dirty="0"/>
              <a:t>개 데이터가 저장됩니다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오른쪽 </a:t>
            </a:r>
            <a:r>
              <a:rPr kumimoji="1" lang="en-US" altLang="ko-KR" dirty="0"/>
              <a:t>pulse</a:t>
            </a:r>
            <a:r>
              <a:rPr kumimoji="1" lang="ko-KR" altLang="en-US" dirty="0"/>
              <a:t>는 </a:t>
            </a:r>
            <a:r>
              <a:rPr kumimoji="1" lang="en-US" altLang="ko-KR" dirty="0"/>
              <a:t>digitized</a:t>
            </a:r>
            <a:r>
              <a:rPr kumimoji="1" lang="ko-KR" altLang="en-US" dirty="0"/>
              <a:t>된 펄스 </a:t>
            </a:r>
            <a:r>
              <a:rPr kumimoji="1" lang="en-US" altLang="ko-KR" dirty="0" err="1"/>
              <a:t>shap</a:t>
            </a:r>
            <a:r>
              <a:rPr kumimoji="1" lang="ko-KR" altLang="en-US" dirty="0"/>
              <a:t>입니다</a:t>
            </a:r>
            <a:r>
              <a:rPr kumimoji="1" lang="en-US" altLang="ko-KR" dirty="0"/>
              <a:t>.</a:t>
            </a:r>
          </a:p>
          <a:p>
            <a:endParaRPr kumimoji="1" lang="en-US" altLang="ko-KR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6D3D7-315B-CA48-BCF8-B6840A5DD915}" type="slidenum">
              <a:rPr kumimoji="1" lang="ko-KR" altLang="en-US" smtClean="0"/>
              <a:pPr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22524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pulse analysis</a:t>
            </a:r>
            <a:r>
              <a:rPr kumimoji="1" lang="ko-KR" altLang="en-US" dirty="0"/>
              <a:t>입니다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앞장에서 본 </a:t>
            </a:r>
            <a:r>
              <a:rPr kumimoji="1" lang="en-US" altLang="ko-KR" dirty="0" err="1"/>
              <a:t>digitzed</a:t>
            </a:r>
            <a:r>
              <a:rPr kumimoji="1" lang="en-US" altLang="ko-KR" dirty="0"/>
              <a:t> </a:t>
            </a:r>
            <a:r>
              <a:rPr kumimoji="1" lang="ko-KR" altLang="en-US" dirty="0"/>
              <a:t>된 </a:t>
            </a:r>
            <a:r>
              <a:rPr kumimoji="1" lang="en-US" altLang="ko-KR" dirty="0"/>
              <a:t>pulse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두가지 방법으로 분석했습니다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첫번째는 </a:t>
            </a:r>
            <a:r>
              <a:rPr kumimoji="1" lang="en-US" altLang="ko-KR" dirty="0"/>
              <a:t>ground</a:t>
            </a:r>
            <a:r>
              <a:rPr kumimoji="1" lang="ko-KR" altLang="en-US" dirty="0"/>
              <a:t>가 되는 </a:t>
            </a:r>
            <a:r>
              <a:rPr kumimoji="1" lang="en-US" altLang="ko-KR" dirty="0"/>
              <a:t>pedestal</a:t>
            </a:r>
            <a:r>
              <a:rPr kumimoji="1" lang="ko-KR" altLang="en-US" dirty="0"/>
              <a:t>을 기준으로 펄스의 가장 높은 </a:t>
            </a:r>
            <a:r>
              <a:rPr kumimoji="1" lang="en-US" altLang="ko-KR" dirty="0"/>
              <a:t>height</a:t>
            </a:r>
            <a:r>
              <a:rPr kumimoji="1" lang="ko-KR" altLang="en-US" dirty="0" err="1"/>
              <a:t>까지의</a:t>
            </a:r>
            <a:r>
              <a:rPr kumimoji="1" lang="ko-KR" altLang="en-US" dirty="0"/>
              <a:t> </a:t>
            </a:r>
            <a:r>
              <a:rPr kumimoji="1" lang="en-US" altLang="ko-KR" dirty="0" err="1"/>
              <a:t>adc</a:t>
            </a:r>
            <a:r>
              <a:rPr kumimoji="1" lang="ko-KR" altLang="en-US" dirty="0"/>
              <a:t>값을 이벤트 마다 모두 저장한 것입니다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오른쪽 사진은 </a:t>
            </a:r>
            <a:r>
              <a:rPr kumimoji="1" lang="en-US" altLang="ko-KR" dirty="0"/>
              <a:t>pedestal</a:t>
            </a:r>
            <a:r>
              <a:rPr kumimoji="1" lang="ko-KR" altLang="en-US" dirty="0"/>
              <a:t>이 어느정도 </a:t>
            </a:r>
            <a:r>
              <a:rPr kumimoji="1" lang="ko-KR" altLang="en-US" dirty="0" err="1"/>
              <a:t>일관적인지</a:t>
            </a:r>
            <a:r>
              <a:rPr kumimoji="1" lang="ko-KR" altLang="en-US" dirty="0"/>
              <a:t> 모든 </a:t>
            </a:r>
            <a:r>
              <a:rPr kumimoji="1" lang="en-US" altLang="ko-KR" dirty="0"/>
              <a:t>event</a:t>
            </a:r>
            <a:r>
              <a:rPr kumimoji="1" lang="ko-KR" altLang="en-US" dirty="0"/>
              <a:t>에 대해 나타낸 거십니다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두번째는 </a:t>
            </a:r>
            <a:r>
              <a:rPr kumimoji="1" lang="en-US" altLang="ko-KR" dirty="0" err="1"/>
              <a:t>qdc</a:t>
            </a:r>
            <a:r>
              <a:rPr kumimoji="1" lang="ko-KR" altLang="en-US" dirty="0"/>
              <a:t>입니다</a:t>
            </a:r>
            <a:r>
              <a:rPr kumimoji="1" lang="en-US" altLang="ko-KR" dirty="0"/>
              <a:t>. pedestal</a:t>
            </a:r>
            <a:r>
              <a:rPr kumimoji="1" lang="ko-KR" altLang="en-US" dirty="0"/>
              <a:t>을 기준으로 모든 </a:t>
            </a:r>
            <a:r>
              <a:rPr kumimoji="1" lang="en-US" altLang="ko-KR" dirty="0"/>
              <a:t>pulse</a:t>
            </a:r>
            <a:r>
              <a:rPr kumimoji="1" lang="ko-KR" altLang="en-US" dirty="0"/>
              <a:t>에서 모든 </a:t>
            </a:r>
            <a:r>
              <a:rPr kumimoji="1" lang="en-US" altLang="ko-KR" dirty="0" err="1"/>
              <a:t>adc</a:t>
            </a:r>
            <a:r>
              <a:rPr kumimoji="1" lang="ko-KR" altLang="en-US" dirty="0"/>
              <a:t>값을 다 </a:t>
            </a:r>
            <a:r>
              <a:rPr kumimoji="1" lang="ko-KR" altLang="en-US" dirty="0" err="1"/>
              <a:t>더한값을</a:t>
            </a:r>
            <a:r>
              <a:rPr kumimoji="1" lang="ko-KR" altLang="en-US" dirty="0"/>
              <a:t> 이벤트 마다 </a:t>
            </a:r>
            <a:r>
              <a:rPr kumimoji="1" lang="ko-KR" altLang="en-US" dirty="0" err="1"/>
              <a:t>저장해습니다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아래  두 히스토그램이 </a:t>
            </a:r>
            <a:r>
              <a:rPr kumimoji="1" lang="en-US" altLang="ko-KR" dirty="0"/>
              <a:t>pulse height</a:t>
            </a:r>
            <a:r>
              <a:rPr kumimoji="1" lang="ko-KR" altLang="en-US" dirty="0"/>
              <a:t>와 </a:t>
            </a:r>
            <a:r>
              <a:rPr kumimoji="1" lang="en-US" altLang="ko-KR" dirty="0" err="1"/>
              <a:t>qdc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그린 것입니다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코발트 소스를 사용했기 때문에 </a:t>
            </a:r>
            <a:r>
              <a:rPr kumimoji="1" lang="en-US" altLang="ko-KR" dirty="0"/>
              <a:t>1.17</a:t>
            </a:r>
            <a:r>
              <a:rPr kumimoji="1" lang="ko-KR" altLang="en-US" dirty="0"/>
              <a:t>과 </a:t>
            </a:r>
            <a:r>
              <a:rPr kumimoji="1" lang="en-US" altLang="ko-KR" dirty="0"/>
              <a:t>1.33 </a:t>
            </a:r>
            <a:r>
              <a:rPr kumimoji="1" lang="en-US" altLang="ko-KR" dirty="0" err="1"/>
              <a:t>meV</a:t>
            </a:r>
            <a:r>
              <a:rPr kumimoji="1" lang="en-US" altLang="ko-KR" dirty="0"/>
              <a:t> </a:t>
            </a:r>
            <a:r>
              <a:rPr kumimoji="1" lang="ko-KR" altLang="en-US" dirty="0"/>
              <a:t>감마를 구별 할 수 있고 각각의 감마에 대한 </a:t>
            </a:r>
            <a:r>
              <a:rPr kumimoji="1" lang="ko-KR" altLang="en-US" dirty="0" err="1"/>
              <a:t>콤프턴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엣지도</a:t>
            </a:r>
            <a:r>
              <a:rPr kumimoji="1" lang="ko-KR" altLang="en-US" dirty="0"/>
              <a:t> 구별 할 수 있습니다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하지만 </a:t>
            </a:r>
            <a:r>
              <a:rPr kumimoji="1" lang="en-US" altLang="ko-KR" dirty="0"/>
              <a:t>height</a:t>
            </a:r>
            <a:r>
              <a:rPr kumimoji="1" lang="ko-KR" altLang="en-US" dirty="0"/>
              <a:t>는 </a:t>
            </a:r>
            <a:r>
              <a:rPr kumimoji="1" lang="en-US" altLang="ko-KR" dirty="0" err="1"/>
              <a:t>qdc</a:t>
            </a:r>
            <a:r>
              <a:rPr kumimoji="1" lang="ko-KR" altLang="en-US" dirty="0"/>
              <a:t>에 비해 구별하기 힘들어 사용하지 않았습니다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 </a:t>
            </a: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6D3D7-315B-CA48-BCF8-B6840A5DD915}" type="slidenum">
              <a:rPr kumimoji="1" lang="ko-KR" altLang="en-US" smtClean="0"/>
              <a:pPr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2918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ACF38E3-F2CB-9E44-AA23-A364CDD39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D680E3F5-B78F-A84B-8D99-DAF33EE4C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68E7C6BE-5938-D845-AA0B-A08F8607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0B14-BF66-ED49-BDC5-90DDE2B7FC29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4D2CBDFE-9DB1-BE4D-A1BC-8D5EC74A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39615EB-3D10-A945-AFFE-552C8A62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7243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D3CD341-5D9B-5B4F-99D6-E8B17A3D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C4702BC4-6B06-3144-874D-0BA67C8A3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7AD2B0DE-09F5-E74D-B46A-A455629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17BF-BD5E-BD4A-8984-99932B1D27A8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7892F75-926F-FB4B-A603-209C2A54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DB2AE14-3781-8745-A00C-794F287D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1025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C0534089-29A4-7542-A6D4-4B1FDB91C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6196E538-D4B1-7646-BB17-76F566D36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B46278A-BC4F-094A-9491-599DD36A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783F-3D69-B649-84BE-03805BA5AF68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6E97CE72-2944-7949-825C-2DC27308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5BC7E964-2D85-A64A-84CB-1F10A6B8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9651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4D64C375-33F8-EE4D-9F23-02718B9C4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2E5679A-D23B-BC42-87F4-D6FE225F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D702-4DF7-CB49-9A14-A2458D1E4DF0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6B6A1952-0779-1840-BCA5-1E89FCF0A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EF0ECD05-C051-7647-9368-8B16B2DC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xmlns="" id="{2F0B2A12-FC76-8949-AE4D-44C5F001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175689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58D1BC2-AA81-AF48-A6A3-B9A67C7B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72917CB8-D1F8-AC44-BF1E-1F04253E3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D227177-5503-A24D-97E8-846A58BA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1B85-D0E3-CC43-8CDF-B40EEE8D56FD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4AA4AC05-1C2E-3C4D-A810-957F90076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1146BEC-CE75-E74F-AA5F-07686905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3389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D3FF9A0-383B-344E-A52B-2E963437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EF29545-70E9-364D-BF79-80F142667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0BF8B6A5-6D03-BA4A-94BC-6BA462696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32496FED-ACFE-044F-BE0A-24A0AEBAC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D81F-2314-EB4C-AD99-247E5DA7262E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4972F66F-B6F2-214D-BD39-33B7F078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A5947C31-9D92-DE44-98FF-D9EC79B7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704357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46F9567-4731-FF49-B669-CCFEAC07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542CAEA3-0A8E-7E40-AE9A-21140DF2C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0557C7F5-0F3A-7142-96FE-5DF5F82E7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0783DBD7-DB75-A045-84EA-A6F65F853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1E7F4EC9-9D46-0741-9928-554FA5D59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8FB2B629-68BF-B449-9F7A-F8945319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377A-19D3-934C-80CE-B42DECB5DD7A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5ECD88BD-9EA8-D847-9DCB-C1A2FEB9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F7DDA1BD-CD2E-8848-991C-0D77BA73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1332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2795315-8B17-C542-B866-D06150E0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7A8039E6-CD3D-AB4E-BE66-EB1366EF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52E4-56A0-8643-9D02-674E568192CC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857C6F45-3CAC-BF4C-8E87-38437A91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C271B450-2E86-AE40-8E25-C0B7BF5B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167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1087DF2A-7323-6C45-8801-0E19BB7AF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277-1333-5B41-AD3A-480E45331A9C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6C22B973-4728-E04C-B099-2974494B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F3D62F9B-8DCF-1047-91CC-FD040D10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29952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30B8363-CF40-9E42-B727-4D7910D6B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7D1B0F5-6A85-5D4B-B92E-AEA5B067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D7B9064D-CDE2-D24F-9874-1DE883801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DC5ED79-D214-6544-B668-2792573ED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4D4CC-466D-E348-B17A-0CB33B5008B4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17E4C91C-220A-CD46-A449-40CBF08F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92628705-8087-9C40-8476-C6074F52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954225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921DAFC-03B4-2E4A-A9A9-1B1E900E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083AD5A7-D6A2-6144-9CEA-6F83E9DF4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B9C9A5B7-DC81-2446-B73A-9F95A8644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24CEB5FA-42CC-2146-9FFF-D170BD7C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4A81-5BBA-804A-94C7-D4FD5F6DCBB6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9E562F3D-9D25-B147-B59D-4DF3805DE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076AE25E-7135-DB4B-8733-A5DA6B23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2938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9B1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1B6E0685-4B56-A34C-9F96-18009A44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A8E342CB-36DA-CA48-93A3-09981C0A7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7E7E42A4-5538-8547-8C41-6ECADC8DC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A0115-AF21-3D4E-BE95-F3429A59EB05}" type="datetime1">
              <a:rPr kumimoji="1" lang="ko-KR" altLang="en-US" smtClean="0"/>
              <a:pPr/>
              <a:t>2019-07-06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1598FB2-15B5-5548-A758-D3764986E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B746677-13CE-E943-95AC-3D80854B9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1FBB1-469D-A34D-BDBC-5E3B1A77FBC3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4881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hf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8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6.emf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5.svg"/><Relationship Id="rId5" Type="http://schemas.openxmlformats.org/officeDocument/2006/relationships/image" Target="../media/image18.tiff"/><Relationship Id="rId10" Type="http://schemas.openxmlformats.org/officeDocument/2006/relationships/image" Target="../media/image20.png"/><Relationship Id="rId4" Type="http://schemas.openxmlformats.org/officeDocument/2006/relationships/image" Target="../media/image17.tiff"/><Relationship Id="rId9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0C56142C-1B35-AD45-895A-B2A36F437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9022" y="4260480"/>
            <a:ext cx="1905953" cy="367427"/>
          </a:xfrm>
        </p:spPr>
        <p:txBody>
          <a:bodyPr>
            <a:normAutofit/>
          </a:bodyPr>
          <a:lstStyle/>
          <a:p>
            <a:r>
              <a:rPr kumimoji="1" lang="en-US" altLang="ko-KR" dirty="0" err="1" smtClean="0"/>
              <a:t>Jiseok</a:t>
            </a:r>
            <a:r>
              <a:rPr kumimoji="1" lang="en-US" altLang="ko-KR" dirty="0" smtClean="0"/>
              <a:t> Kim</a:t>
            </a:r>
            <a:endParaRPr kumimoji="1" lang="ko-KR" altLang="en-US" dirty="0"/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xmlns="" id="{2FA79659-520B-6944-9EDE-3BCDAC4360A2}"/>
              </a:ext>
            </a:extLst>
          </p:cNvPr>
          <p:cNvSpPr txBox="1">
            <a:spLocks/>
          </p:cNvSpPr>
          <p:nvPr/>
        </p:nvSpPr>
        <p:spPr>
          <a:xfrm>
            <a:off x="2588894" y="4862870"/>
            <a:ext cx="3966210" cy="367427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/>
              <a:t>Department of Physics, Korea University</a:t>
            </a:r>
            <a:endParaRPr kumimoji="1" lang="ko-KR" altLang="en-US" sz="1800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C6A5F89F-4672-A849-9376-4735C3FF5CF7}"/>
              </a:ext>
            </a:extLst>
          </p:cNvPr>
          <p:cNvSpPr/>
          <p:nvPr/>
        </p:nvSpPr>
        <p:spPr>
          <a:xfrm>
            <a:off x="0" y="0"/>
            <a:ext cx="9144000" cy="1004712"/>
          </a:xfrm>
          <a:prstGeom prst="rect">
            <a:avLst/>
          </a:prstGeom>
          <a:solidFill>
            <a:srgbClr val="7D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73A20CA-E448-E840-8BD7-EC4BAB365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8" t="10548" r="15489" b="11531"/>
          <a:stretch/>
        </p:blipFill>
        <p:spPr>
          <a:xfrm>
            <a:off x="144780" y="141374"/>
            <a:ext cx="587021" cy="699385"/>
          </a:xfrm>
          <a:prstGeom prst="rect">
            <a:avLst/>
          </a:prstGeom>
          <a:solidFill>
            <a:srgbClr val="D8C9B1"/>
          </a:solidFill>
          <a:ln>
            <a:solidFill>
              <a:srgbClr val="7B181A"/>
            </a:solidFill>
          </a:ln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398A367-37A4-694B-A5B9-96B32ADDC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79" y="1942136"/>
            <a:ext cx="7635240" cy="1325906"/>
          </a:xfrm>
          <a:solidFill>
            <a:srgbClr val="D8C9B1"/>
          </a:solidFill>
        </p:spPr>
        <p:txBody>
          <a:bodyPr>
            <a:noAutofit/>
          </a:bodyPr>
          <a:lstStyle/>
          <a:p>
            <a:r>
              <a:rPr kumimoji="1" lang="en-US" altLang="ko-KR" sz="2400" dirty="0"/>
              <a:t>Performance test of fast-timing gamma-ray detectors for study on nuclear structures of rare-isotopes</a:t>
            </a:r>
            <a:r>
              <a:rPr kumimoji="1" lang="ko-KR" altLang="en-US" sz="2400" dirty="0"/>
              <a:t/>
            </a:r>
            <a:br>
              <a:rPr kumimoji="1" lang="ko-KR" altLang="en-US" sz="2400" dirty="0"/>
            </a:br>
            <a:endParaRPr kumimoji="1" lang="ko-KR" altLang="en-US" sz="2400" dirty="0"/>
          </a:p>
        </p:txBody>
      </p:sp>
      <p:sp>
        <p:nvSpPr>
          <p:cNvPr id="13" name="부제목 2">
            <a:extLst>
              <a:ext uri="{FF2B5EF4-FFF2-40B4-BE49-F238E27FC236}">
                <a16:creationId xmlns:a16="http://schemas.microsoft.com/office/drawing/2014/main" xmlns="" id="{78B2F4D7-98D6-504D-AB98-AF7EEAFAA319}"/>
              </a:ext>
            </a:extLst>
          </p:cNvPr>
          <p:cNvSpPr txBox="1">
            <a:spLocks/>
          </p:cNvSpPr>
          <p:nvPr/>
        </p:nvSpPr>
        <p:spPr>
          <a:xfrm>
            <a:off x="6795911" y="240019"/>
            <a:ext cx="2348089" cy="50209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dirty="0">
                <a:solidFill>
                  <a:srgbClr val="D8C9B1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Department of Physics </a:t>
            </a:r>
          </a:p>
          <a:p>
            <a:r>
              <a:rPr kumimoji="1" lang="en-US" altLang="ko-KR" sz="1400" dirty="0">
                <a:solidFill>
                  <a:srgbClr val="D8C9B1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Korea University</a:t>
            </a:r>
            <a:endParaRPr kumimoji="1" lang="ko-KR" altLang="en-US" sz="1400" dirty="0">
              <a:solidFill>
                <a:srgbClr val="D8C9B1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C1ED9C77-D552-CD43-BEF6-8A8601EC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136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FD950D50-851D-0845-9705-4B8CCDA7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34" y="1329010"/>
            <a:ext cx="3987357" cy="2690265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Energy </a:t>
            </a:r>
            <a:r>
              <a:rPr lang="en-US" altLang="ko-KR" sz="2400" dirty="0" smtClean="0"/>
              <a:t>calibration &amp; resolution – H7195</a:t>
            </a:r>
            <a:endParaRPr lang="ko-KR" altLang="en-US" sz="24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0EE79E0C-03F7-9343-80A3-62F7987FF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0" y="4051740"/>
            <a:ext cx="3888859" cy="274266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45036A6-D793-F24B-B361-253E8DAA8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492" y="1329267"/>
            <a:ext cx="3746294" cy="2690008"/>
          </a:xfrm>
          <a:prstGeom prst="rect">
            <a:avLst/>
          </a:prstGeom>
        </p:spPr>
      </p:pic>
      <p:sp>
        <p:nvSpPr>
          <p:cNvPr id="14" name="L 도형 13">
            <a:extLst>
              <a:ext uri="{FF2B5EF4-FFF2-40B4-BE49-F238E27FC236}">
                <a16:creationId xmlns:a16="http://schemas.microsoft.com/office/drawing/2014/main" xmlns="" id="{01682ADC-78A3-5344-8FA4-12981711E8A5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EB9A1B7-4A70-3D43-9736-A61D61A50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129" y="4051740"/>
            <a:ext cx="3719019" cy="2691863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6E231B09-8E8D-AE49-9C43-3B736A91E6CD}"/>
              </a:ext>
            </a:extLst>
          </p:cNvPr>
          <p:cNvSpPr/>
          <p:nvPr/>
        </p:nvSpPr>
        <p:spPr>
          <a:xfrm>
            <a:off x="6010197" y="869246"/>
            <a:ext cx="250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aseline="30000" dirty="0"/>
              <a:t>152</a:t>
            </a:r>
            <a:r>
              <a:rPr lang="en-US" altLang="ko-KR" dirty="0"/>
              <a:t>Eu</a:t>
            </a:r>
            <a:r>
              <a:rPr lang="ko-KR" altLang="en-US" dirty="0"/>
              <a:t> </a:t>
            </a:r>
            <a:r>
              <a:rPr lang="en-US" altLang="ko-KR" dirty="0"/>
              <a:t>radiation source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0CBA918D-31F1-FC43-A949-8404C825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10</a:t>
            </a:fld>
            <a:endParaRPr kumimoji="1"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B3F42059-7BBE-0C45-B9EC-942F9B4EB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359" y="4531692"/>
            <a:ext cx="2716852" cy="371912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xmlns="" id="{CDD56C78-FC19-2040-AB8D-782CA86C012A}"/>
              </a:ext>
            </a:extLst>
          </p:cNvPr>
          <p:cNvCxnSpPr/>
          <p:nvPr/>
        </p:nvCxnSpPr>
        <p:spPr>
          <a:xfrm>
            <a:off x="4748169" y="4664279"/>
            <a:ext cx="0" cy="16920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xmlns="" id="{31996677-586E-394A-BFFD-893DCAD7519C}"/>
              </a:ext>
            </a:extLst>
          </p:cNvPr>
          <p:cNvCxnSpPr>
            <a:cxnSpLocks/>
          </p:cNvCxnSpPr>
          <p:nvPr/>
        </p:nvCxnSpPr>
        <p:spPr>
          <a:xfrm>
            <a:off x="4884828" y="4664279"/>
            <a:ext cx="0" cy="6475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xmlns="" id="{55E3DB45-6379-2E4F-9F37-E6D6662C5ED5}"/>
              </a:ext>
            </a:extLst>
          </p:cNvPr>
          <p:cNvCxnSpPr>
            <a:cxnSpLocks/>
          </p:cNvCxnSpPr>
          <p:nvPr/>
        </p:nvCxnSpPr>
        <p:spPr>
          <a:xfrm>
            <a:off x="5664560" y="6368543"/>
            <a:ext cx="0" cy="1857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xmlns="" id="{0714FAFA-93D9-AB43-A88E-1562E2C3B433}"/>
              </a:ext>
            </a:extLst>
          </p:cNvPr>
          <p:cNvCxnSpPr>
            <a:cxnSpLocks/>
          </p:cNvCxnSpPr>
          <p:nvPr/>
        </p:nvCxnSpPr>
        <p:spPr>
          <a:xfrm>
            <a:off x="5430368" y="5319033"/>
            <a:ext cx="0" cy="7968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xmlns="" id="{0611C271-EF99-4546-BD41-3A40E662524B}"/>
              </a:ext>
            </a:extLst>
          </p:cNvPr>
          <p:cNvCxnSpPr>
            <a:cxnSpLocks/>
          </p:cNvCxnSpPr>
          <p:nvPr/>
        </p:nvCxnSpPr>
        <p:spPr>
          <a:xfrm>
            <a:off x="8217968" y="5798466"/>
            <a:ext cx="0" cy="7968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75A04063-F259-C248-B45A-09ADCFF72762}"/>
                  </a:ext>
                </a:extLst>
              </p:cNvPr>
              <p:cNvSpPr/>
              <p:nvPr/>
            </p:nvSpPr>
            <p:spPr>
              <a:xfrm>
                <a:off x="1372876" y="5148672"/>
                <a:ext cx="292615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baseline="-2500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ko-KR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ko-KR" b="0" i="1" baseline="-2500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ko-KR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ko-KR" altLang="en-US" baseline="-25000" dirty="0"/>
              </a:p>
            </p:txBody>
          </p:sp>
        </mc:Choice>
        <mc:Fallback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A04063-F259-C248-B45A-09ADCFF72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876" y="5148672"/>
                <a:ext cx="2926154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77695501-A3F6-F447-949C-930914060A2A}"/>
                  </a:ext>
                </a:extLst>
              </p:cNvPr>
              <p:cNvSpPr/>
              <p:nvPr/>
            </p:nvSpPr>
            <p:spPr>
              <a:xfrm>
                <a:off x="926031" y="6000536"/>
                <a:ext cx="1223880" cy="436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en-US" altLang="ko-KR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num>
                        <m:den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altLang="ko-KR" sz="1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ko-KR" sz="12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xmlns="" id="{77695501-A3F6-F447-949C-930914060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031" y="6000536"/>
                <a:ext cx="1223880" cy="4368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9354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Energy </a:t>
            </a:r>
            <a:r>
              <a:rPr lang="en-US" altLang="ko-KR" sz="2400" dirty="0" smtClean="0"/>
              <a:t>calibration – R13408</a:t>
            </a:r>
            <a:endParaRPr lang="ko-KR" altLang="en-US" sz="2400" dirty="0"/>
          </a:p>
        </p:txBody>
      </p:sp>
      <p:sp>
        <p:nvSpPr>
          <p:cNvPr id="14" name="L 도형 13">
            <a:extLst>
              <a:ext uri="{FF2B5EF4-FFF2-40B4-BE49-F238E27FC236}">
                <a16:creationId xmlns:a16="http://schemas.microsoft.com/office/drawing/2014/main" xmlns="" id="{01682ADC-78A3-5344-8FA4-12981711E8A5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026" name="Picture 2" descr="C:\Users\user\Documents\카카오톡 받은 파일\아카이브\Eu152_Ch0_1407.0(1)_43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9619" y="4208285"/>
            <a:ext cx="3428098" cy="1787941"/>
          </a:xfrm>
          <a:prstGeom prst="rect">
            <a:avLst/>
          </a:prstGeom>
          <a:noFill/>
        </p:spPr>
      </p:pic>
      <p:pic>
        <p:nvPicPr>
          <p:cNvPr id="1027" name="Picture 3" descr="C:\Users\user\Documents\카카오톡 받은 파일\아카이브\Eu152_Ch0_121.8(0)_11.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538" y="4208285"/>
            <a:ext cx="3417210" cy="1782262"/>
          </a:xfrm>
          <a:prstGeom prst="rect">
            <a:avLst/>
          </a:prstGeom>
          <a:noFill/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6E231B09-8E8D-AE49-9C43-3B736A91E6CD}"/>
              </a:ext>
            </a:extLst>
          </p:cNvPr>
          <p:cNvSpPr/>
          <p:nvPr/>
        </p:nvSpPr>
        <p:spPr>
          <a:xfrm>
            <a:off x="6137032" y="961579"/>
            <a:ext cx="250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aseline="30000" dirty="0"/>
              <a:t>152</a:t>
            </a:r>
            <a:r>
              <a:rPr lang="en-US" altLang="ko-KR" dirty="0"/>
              <a:t>Eu</a:t>
            </a:r>
            <a:r>
              <a:rPr lang="ko-KR" altLang="en-US" dirty="0"/>
              <a:t> </a:t>
            </a:r>
            <a:r>
              <a:rPr lang="en-US" altLang="ko-KR" dirty="0"/>
              <a:t>radiation </a:t>
            </a:r>
            <a:r>
              <a:rPr lang="en-US" altLang="ko-KR" dirty="0" smtClean="0"/>
              <a:t>source</a:t>
            </a:r>
            <a:endParaRPr lang="ko-KR" alt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30537" y="5996226"/>
            <a:ext cx="783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E = 121.8(0) </a:t>
            </a:r>
            <a:r>
              <a:rPr lang="en-US" altLang="ko-KR" sz="1600" dirty="0" err="1" smtClean="0"/>
              <a:t>keV</a:t>
            </a:r>
            <a:r>
              <a:rPr lang="en-US" altLang="ko-KR" sz="1600" dirty="0" smtClean="0"/>
              <a:t>                                    E = 1407.0(1)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smtClean="0"/>
              <a:t>FWHM = 11.3(0) </a:t>
            </a:r>
            <a:r>
              <a:rPr lang="en-US" altLang="ko-KR" sz="1600" dirty="0" err="1" smtClean="0"/>
              <a:t>keV</a:t>
            </a:r>
            <a:r>
              <a:rPr lang="en-US" altLang="ko-KR" sz="1600" dirty="0" smtClean="0"/>
              <a:t>                              FWHM = 43.2(1)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err="1" smtClean="0"/>
              <a:t>E</a:t>
            </a:r>
            <a:r>
              <a:rPr lang="en-US" altLang="ko-KR" sz="1200" dirty="0" err="1" smtClean="0"/>
              <a:t>res</a:t>
            </a:r>
            <a:r>
              <a:rPr lang="en-US" altLang="ko-KR" sz="1600" dirty="0" smtClean="0"/>
              <a:t> = 9.28 %                                        </a:t>
            </a:r>
            <a:r>
              <a:rPr lang="en-US" altLang="ko-KR" sz="1600" dirty="0" err="1" smtClean="0"/>
              <a:t>E</a:t>
            </a:r>
            <a:r>
              <a:rPr lang="en-US" altLang="ko-KR" sz="1200" dirty="0" err="1" smtClean="0"/>
              <a:t>res</a:t>
            </a:r>
            <a:r>
              <a:rPr lang="en-US" altLang="ko-KR" sz="1600" dirty="0" smtClean="0"/>
              <a:t> = 3.07 %</a:t>
            </a:r>
            <a:endParaRPr lang="ko-KR" altLang="en-US" sz="1600" dirty="0"/>
          </a:p>
        </p:txBody>
      </p:sp>
      <p:pic>
        <p:nvPicPr>
          <p:cNvPr id="1030" name="Picture 6" descr="C:\Users\user\Documents\카카오톡 받은 파일\아카이브\Eu152_Ch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537" y="1526632"/>
            <a:ext cx="4850355" cy="2529726"/>
          </a:xfrm>
          <a:prstGeom prst="rect">
            <a:avLst/>
          </a:prstGeom>
          <a:noFill/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xmlns="" id="{DD46CECA-93F7-524B-A7B0-4D52B027E059}"/>
              </a:ext>
            </a:extLst>
          </p:cNvPr>
          <p:cNvGrpSpPr/>
          <p:nvPr/>
        </p:nvGrpSpPr>
        <p:grpSpPr>
          <a:xfrm>
            <a:off x="5585452" y="1526632"/>
            <a:ext cx="2512265" cy="2529726"/>
            <a:chOff x="332146" y="4485240"/>
            <a:chExt cx="3268436" cy="2365726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B66D14AC-5D71-204B-86AE-70E36841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146" y="4485240"/>
              <a:ext cx="3268436" cy="2365726"/>
            </a:xfrm>
            <a:prstGeom prst="rect">
              <a:avLst/>
            </a:prstGeom>
          </p:spPr>
        </p:pic>
        <p:cxnSp>
          <p:nvCxnSpPr>
            <p:cNvPr id="33" name="직선 화살표 연결선 32">
              <a:extLst>
                <a:ext uri="{FF2B5EF4-FFF2-40B4-BE49-F238E27FC236}">
                  <a16:creationId xmlns:a16="http://schemas.microsoft.com/office/drawing/2014/main" xmlns="" id="{9A196FA4-E873-474F-9D9C-F7B3A918F362}"/>
                </a:ext>
              </a:extLst>
            </p:cNvPr>
            <p:cNvCxnSpPr>
              <a:cxnSpLocks/>
            </p:cNvCxnSpPr>
            <p:nvPr/>
          </p:nvCxnSpPr>
          <p:spPr>
            <a:xfrm>
              <a:off x="1230000" y="6507344"/>
              <a:ext cx="0" cy="194677"/>
            </a:xfrm>
            <a:prstGeom prst="straightConnector1">
              <a:avLst/>
            </a:prstGeom>
            <a:ln>
              <a:solidFill>
                <a:srgbClr val="0025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화살표 연결선 33">
              <a:extLst>
                <a:ext uri="{FF2B5EF4-FFF2-40B4-BE49-F238E27FC236}">
                  <a16:creationId xmlns:a16="http://schemas.microsoft.com/office/drawing/2014/main" xmlns="" id="{5C1FD035-FD90-BB4E-AAC9-6EEC762AF091}"/>
                </a:ext>
              </a:extLst>
            </p:cNvPr>
            <p:cNvCxnSpPr>
              <a:cxnSpLocks/>
            </p:cNvCxnSpPr>
            <p:nvPr/>
          </p:nvCxnSpPr>
          <p:spPr>
            <a:xfrm>
              <a:off x="429664" y="5032443"/>
              <a:ext cx="0" cy="149435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9354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 smtClean="0"/>
              <a:t>Timing resolution – H7195</a:t>
            </a:r>
            <a:endParaRPr lang="ko-KR" altLang="en-US" sz="24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0841C66-2135-ED41-8FFA-9F27CC46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68" y="1418154"/>
            <a:ext cx="3073400" cy="18161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A924E09D-54CB-4E45-B027-CE035E89480B}"/>
              </a:ext>
            </a:extLst>
          </p:cNvPr>
          <p:cNvSpPr/>
          <p:nvPr/>
        </p:nvSpPr>
        <p:spPr>
          <a:xfrm>
            <a:off x="5469535" y="3413831"/>
            <a:ext cx="307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T</a:t>
            </a:r>
            <a:r>
              <a:rPr lang="ko-KR" altLang="en-US" baseline="-25000" dirty="0"/>
              <a:t>1/2</a:t>
            </a:r>
            <a:r>
              <a:rPr lang="ko-KR" altLang="en-US" dirty="0"/>
              <a:t>, </a:t>
            </a:r>
            <a:r>
              <a:rPr lang="ko-KR" altLang="en-US" dirty="0" err="1"/>
              <a:t>exp</a:t>
            </a:r>
            <a:r>
              <a:rPr lang="ko-KR" altLang="en-US" dirty="0"/>
              <a:t> = 1.424(10) </a:t>
            </a:r>
            <a:r>
              <a:rPr lang="ko-KR" altLang="en-US" dirty="0" err="1"/>
              <a:t>ns</a:t>
            </a:r>
            <a:endParaRPr lang="ko-KR" altLang="en-US" dirty="0"/>
          </a:p>
          <a:p>
            <a:r>
              <a:rPr lang="ko-KR" altLang="en-US" dirty="0"/>
              <a:t>T</a:t>
            </a:r>
            <a:r>
              <a:rPr lang="ko-KR" altLang="en-US" baseline="-25000" dirty="0"/>
              <a:t>1/2</a:t>
            </a:r>
            <a:r>
              <a:rPr lang="ko-KR" altLang="en-US" dirty="0"/>
              <a:t>, </a:t>
            </a:r>
            <a:r>
              <a:rPr lang="ko-KR" altLang="en-US" dirty="0" err="1"/>
              <a:t>lit</a:t>
            </a:r>
            <a:r>
              <a:rPr lang="ko-KR" altLang="en-US" dirty="0"/>
              <a:t> = 1.403(11) </a:t>
            </a:r>
            <a:r>
              <a:rPr lang="ko-KR" altLang="en-US" dirty="0" err="1"/>
              <a:t>ns</a:t>
            </a:r>
            <a:r>
              <a:rPr lang="ko-KR" altLang="en-US" dirty="0"/>
              <a:t> [1]</a:t>
            </a:r>
          </a:p>
          <a:p>
            <a:r>
              <a:rPr lang="ko-KR" altLang="en-US" dirty="0"/>
              <a:t>𝜎 = 0.290(6) </a:t>
            </a:r>
            <a:r>
              <a:rPr lang="ko-KR" altLang="en-US" dirty="0" err="1"/>
              <a:t>ns</a:t>
            </a:r>
            <a:endParaRPr lang="ko-KR" altLang="en-US" dirty="0"/>
          </a:p>
          <a:p>
            <a:r>
              <a:rPr lang="ko-KR" altLang="en-US" dirty="0"/>
              <a:t>𝜒</a:t>
            </a:r>
            <a:r>
              <a:rPr lang="ko-KR" altLang="en-US" baseline="30000" dirty="0"/>
              <a:t>2</a:t>
            </a:r>
            <a:r>
              <a:rPr lang="ko-KR" altLang="en-US" dirty="0"/>
              <a:t>/NDF = 1.06 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092EFA78-EB0B-F64B-827D-73CCA5F2715D}"/>
              </a:ext>
            </a:extLst>
          </p:cNvPr>
          <p:cNvSpPr/>
          <p:nvPr/>
        </p:nvSpPr>
        <p:spPr>
          <a:xfrm>
            <a:off x="4868471" y="6157467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[1] </a:t>
            </a:r>
            <a:r>
              <a:rPr lang="ko-KR" altLang="en-US" dirty="0" err="1"/>
              <a:t>Nucl</a:t>
            </a:r>
            <a:r>
              <a:rPr lang="ko-KR" altLang="en-US" dirty="0"/>
              <a:t>. Data </a:t>
            </a:r>
            <a:r>
              <a:rPr lang="ko-KR" altLang="en-US" dirty="0" err="1"/>
              <a:t>Sheets</a:t>
            </a:r>
            <a:r>
              <a:rPr lang="ko-KR" altLang="en-US" dirty="0"/>
              <a:t> 114, 1497 (2013).</a:t>
            </a:r>
          </a:p>
        </p:txBody>
      </p:sp>
      <p:sp>
        <p:nvSpPr>
          <p:cNvPr id="9" name="L 도형 8">
            <a:extLst>
              <a:ext uri="{FF2B5EF4-FFF2-40B4-BE49-F238E27FC236}">
                <a16:creationId xmlns:a16="http://schemas.microsoft.com/office/drawing/2014/main" xmlns="" id="{669D998A-BEBD-914E-9366-D1EC6FC0FBBA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8DD205D-2871-8945-B554-859D9E7F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12</a:t>
            </a:fld>
            <a:endParaRPr kumimoji="1"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DD46CECA-93F7-524B-A7B0-4D52B027E059}"/>
              </a:ext>
            </a:extLst>
          </p:cNvPr>
          <p:cNvGrpSpPr/>
          <p:nvPr/>
        </p:nvGrpSpPr>
        <p:grpSpPr>
          <a:xfrm>
            <a:off x="301271" y="1436746"/>
            <a:ext cx="4426656" cy="3783888"/>
            <a:chOff x="332146" y="4485240"/>
            <a:chExt cx="3268436" cy="2365726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B66D14AC-5D71-204B-86AE-70E36841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146" y="4485240"/>
              <a:ext cx="3268436" cy="2365726"/>
            </a:xfrm>
            <a:prstGeom prst="rect">
              <a:avLst/>
            </a:prstGeom>
          </p:spPr>
        </p:pic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xmlns="" id="{9A196FA4-E873-474F-9D9C-F7B3A918F362}"/>
                </a:ext>
              </a:extLst>
            </p:cNvPr>
            <p:cNvCxnSpPr>
              <a:cxnSpLocks/>
            </p:cNvCxnSpPr>
            <p:nvPr/>
          </p:nvCxnSpPr>
          <p:spPr>
            <a:xfrm>
              <a:off x="1230000" y="6507344"/>
              <a:ext cx="0" cy="194677"/>
            </a:xfrm>
            <a:prstGeom prst="straightConnector1">
              <a:avLst/>
            </a:prstGeom>
            <a:ln>
              <a:solidFill>
                <a:srgbClr val="0025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xmlns="" id="{5C1FD035-FD90-BB4E-AAC9-6EEC762AF091}"/>
                </a:ext>
              </a:extLst>
            </p:cNvPr>
            <p:cNvCxnSpPr>
              <a:cxnSpLocks/>
            </p:cNvCxnSpPr>
            <p:nvPr/>
          </p:nvCxnSpPr>
          <p:spPr>
            <a:xfrm>
              <a:off x="429664" y="5032443"/>
              <a:ext cx="0" cy="149435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3F1F8054-10B5-9141-8F0D-804666887125}"/>
              </a:ext>
            </a:extLst>
          </p:cNvPr>
          <p:cNvSpPr/>
          <p:nvPr/>
        </p:nvSpPr>
        <p:spPr>
          <a:xfrm>
            <a:off x="1557153" y="3328690"/>
            <a:ext cx="2287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aseline="30000" dirty="0"/>
              <a:t>152</a:t>
            </a:r>
            <a:r>
              <a:rPr lang="ko-KR" altLang="en-US" dirty="0"/>
              <a:t>Sm, 2</a:t>
            </a:r>
            <a:r>
              <a:rPr lang="ko-KR" altLang="en-US" baseline="30000" dirty="0"/>
              <a:t>+</a:t>
            </a:r>
            <a:r>
              <a:rPr lang="ko-KR" altLang="en-US" dirty="0"/>
              <a:t> </a:t>
            </a:r>
            <a:r>
              <a:rPr lang="ko-KR" altLang="en-US" dirty="0" err="1"/>
              <a:t>level</a:t>
            </a:r>
            <a:endParaRPr lang="ko-KR" altLang="en-US" dirty="0"/>
          </a:p>
          <a:p>
            <a:r>
              <a:rPr lang="ko-KR" altLang="en-US" dirty="0">
                <a:solidFill>
                  <a:srgbClr val="EC3732"/>
                </a:solidFill>
              </a:rPr>
              <a:t>START</a:t>
            </a:r>
            <a:r>
              <a:rPr lang="en-US" altLang="ko-KR" dirty="0">
                <a:solidFill>
                  <a:srgbClr val="EC3732"/>
                </a:solidFill>
              </a:rPr>
              <a:t> </a:t>
            </a:r>
            <a:r>
              <a:rPr lang="ko-KR" altLang="en-US" dirty="0">
                <a:solidFill>
                  <a:srgbClr val="EC3732"/>
                </a:solidFill>
              </a:rPr>
              <a:t>: 1408.0 </a:t>
            </a:r>
            <a:r>
              <a:rPr lang="ko-KR" altLang="en-US" dirty="0" err="1">
                <a:solidFill>
                  <a:srgbClr val="EC3732"/>
                </a:solidFill>
              </a:rPr>
              <a:t>keV</a:t>
            </a:r>
            <a:endParaRPr lang="ko-KR" altLang="en-US" dirty="0">
              <a:solidFill>
                <a:srgbClr val="EC3732"/>
              </a:solidFill>
            </a:endParaRPr>
          </a:p>
          <a:p>
            <a:r>
              <a:rPr lang="ko-KR" altLang="en-US" dirty="0">
                <a:solidFill>
                  <a:srgbClr val="002593"/>
                </a:solidFill>
              </a:rPr>
              <a:t>STOP</a:t>
            </a:r>
            <a:r>
              <a:rPr lang="en-US" altLang="ko-KR" dirty="0">
                <a:solidFill>
                  <a:srgbClr val="002593"/>
                </a:solidFill>
              </a:rPr>
              <a:t> </a:t>
            </a:r>
            <a:r>
              <a:rPr lang="ko-KR" altLang="en-US" dirty="0">
                <a:solidFill>
                  <a:srgbClr val="002593"/>
                </a:solidFill>
              </a:rPr>
              <a:t>: 121.8 </a:t>
            </a:r>
            <a:r>
              <a:rPr lang="ko-KR" altLang="en-US" dirty="0" err="1">
                <a:solidFill>
                  <a:srgbClr val="002593"/>
                </a:solidFill>
              </a:rPr>
              <a:t>keV</a:t>
            </a:r>
            <a:endParaRPr lang="ko-KR" altLang="en-US" dirty="0">
              <a:solidFill>
                <a:srgbClr val="0025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5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 smtClean="0"/>
              <a:t>Timing resolution – R13408</a:t>
            </a:r>
            <a:endParaRPr lang="ko-KR" altLang="en-US" sz="24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A924E09D-54CB-4E45-B027-CE035E89480B}"/>
              </a:ext>
            </a:extLst>
          </p:cNvPr>
          <p:cNvSpPr/>
          <p:nvPr/>
        </p:nvSpPr>
        <p:spPr>
          <a:xfrm>
            <a:off x="5469535" y="3413831"/>
            <a:ext cx="307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T</a:t>
            </a:r>
            <a:r>
              <a:rPr lang="ko-KR" altLang="en-US" baseline="-25000" dirty="0"/>
              <a:t>1/2</a:t>
            </a:r>
            <a:r>
              <a:rPr lang="ko-KR" altLang="en-US" dirty="0"/>
              <a:t>, exp = </a:t>
            </a:r>
            <a:r>
              <a:rPr lang="en-US" altLang="ko-KR" dirty="0" smtClean="0"/>
              <a:t>2.049</a:t>
            </a:r>
            <a:r>
              <a:rPr lang="ko-KR" altLang="en-US" dirty="0" smtClean="0"/>
              <a:t>(</a:t>
            </a:r>
            <a:r>
              <a:rPr lang="en-US" altLang="ko-KR" dirty="0" smtClean="0"/>
              <a:t>21</a:t>
            </a:r>
            <a:r>
              <a:rPr lang="ko-KR" altLang="en-US" dirty="0" smtClean="0"/>
              <a:t>) </a:t>
            </a:r>
            <a:r>
              <a:rPr lang="ko-KR" altLang="en-US" dirty="0"/>
              <a:t>ns</a:t>
            </a:r>
          </a:p>
          <a:p>
            <a:r>
              <a:rPr lang="ko-KR" altLang="en-US" dirty="0"/>
              <a:t>T</a:t>
            </a:r>
            <a:r>
              <a:rPr lang="ko-KR" altLang="en-US" baseline="-25000" dirty="0"/>
              <a:t>1/2</a:t>
            </a:r>
            <a:r>
              <a:rPr lang="ko-KR" altLang="en-US" dirty="0"/>
              <a:t>, </a:t>
            </a:r>
            <a:r>
              <a:rPr lang="ko-KR" altLang="en-US" dirty="0" err="1"/>
              <a:t>lit</a:t>
            </a:r>
            <a:r>
              <a:rPr lang="ko-KR" altLang="en-US" dirty="0"/>
              <a:t> = 1.403(11) </a:t>
            </a:r>
            <a:r>
              <a:rPr lang="ko-KR" altLang="en-US" dirty="0" err="1"/>
              <a:t>ns</a:t>
            </a:r>
            <a:r>
              <a:rPr lang="ko-KR" altLang="en-US" dirty="0"/>
              <a:t> [1]</a:t>
            </a:r>
          </a:p>
          <a:p>
            <a:r>
              <a:rPr lang="ko-KR" altLang="en-US" dirty="0"/>
              <a:t>𝜎 = </a:t>
            </a:r>
            <a:r>
              <a:rPr lang="ko-KR" altLang="en-US" dirty="0" smtClean="0"/>
              <a:t>0.</a:t>
            </a:r>
            <a:r>
              <a:rPr lang="en-US" altLang="ko-KR" dirty="0" smtClean="0"/>
              <a:t>308</a:t>
            </a:r>
            <a:r>
              <a:rPr lang="ko-KR" altLang="en-US" dirty="0" smtClean="0"/>
              <a:t>(</a:t>
            </a:r>
            <a:r>
              <a:rPr lang="en-US" altLang="ko-KR" dirty="0" smtClean="0"/>
              <a:t>9</a:t>
            </a:r>
            <a:r>
              <a:rPr lang="ko-KR" altLang="en-US" dirty="0" smtClean="0"/>
              <a:t>) </a:t>
            </a:r>
            <a:r>
              <a:rPr lang="ko-KR" altLang="en-US" dirty="0"/>
              <a:t>ns</a:t>
            </a:r>
          </a:p>
          <a:p>
            <a:r>
              <a:rPr lang="ko-KR" altLang="en-US" dirty="0"/>
              <a:t>𝜒</a:t>
            </a:r>
            <a:r>
              <a:rPr lang="ko-KR" altLang="en-US" baseline="30000" dirty="0"/>
              <a:t>2</a:t>
            </a:r>
            <a:r>
              <a:rPr lang="ko-KR" altLang="en-US" dirty="0"/>
              <a:t>/NDF = 1.06 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092EFA78-EB0B-F64B-827D-73CCA5F2715D}"/>
              </a:ext>
            </a:extLst>
          </p:cNvPr>
          <p:cNvSpPr/>
          <p:nvPr/>
        </p:nvSpPr>
        <p:spPr>
          <a:xfrm>
            <a:off x="4868471" y="6157467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[1] </a:t>
            </a:r>
            <a:r>
              <a:rPr lang="ko-KR" altLang="en-US" dirty="0" err="1"/>
              <a:t>Nucl</a:t>
            </a:r>
            <a:r>
              <a:rPr lang="ko-KR" altLang="en-US" dirty="0"/>
              <a:t>. Data </a:t>
            </a:r>
            <a:r>
              <a:rPr lang="ko-KR" altLang="en-US" dirty="0" err="1"/>
              <a:t>Sheets</a:t>
            </a:r>
            <a:r>
              <a:rPr lang="ko-KR" altLang="en-US" dirty="0"/>
              <a:t> 114, 1497 (2013).</a:t>
            </a:r>
          </a:p>
        </p:txBody>
      </p:sp>
      <p:sp>
        <p:nvSpPr>
          <p:cNvPr id="9" name="L 도형 8">
            <a:extLst>
              <a:ext uri="{FF2B5EF4-FFF2-40B4-BE49-F238E27FC236}">
                <a16:creationId xmlns:a16="http://schemas.microsoft.com/office/drawing/2014/main" xmlns="" id="{669D998A-BEBD-914E-9366-D1EC6FC0FBBA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8DD205D-2871-8945-B554-859D9E7F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13</a:t>
            </a:fld>
            <a:endParaRPr kumimoji="1" lang="ko-KR" altLang="en-US"/>
          </a:p>
        </p:txBody>
      </p:sp>
      <p:grpSp>
        <p:nvGrpSpPr>
          <p:cNvPr id="6" name="그룹 15">
            <a:extLst>
              <a:ext uri="{FF2B5EF4-FFF2-40B4-BE49-F238E27FC236}">
                <a16:creationId xmlns:a16="http://schemas.microsoft.com/office/drawing/2014/main" xmlns="" id="{DD46CECA-93F7-524B-A7B0-4D52B027E059}"/>
              </a:ext>
            </a:extLst>
          </p:cNvPr>
          <p:cNvGrpSpPr/>
          <p:nvPr/>
        </p:nvGrpSpPr>
        <p:grpSpPr>
          <a:xfrm>
            <a:off x="301271" y="1436746"/>
            <a:ext cx="4426656" cy="3783888"/>
            <a:chOff x="332146" y="4485240"/>
            <a:chExt cx="3268436" cy="2365726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B66D14AC-5D71-204B-86AE-70E36841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146" y="4485240"/>
              <a:ext cx="3268436" cy="2365726"/>
            </a:xfrm>
            <a:prstGeom prst="rect">
              <a:avLst/>
            </a:prstGeom>
          </p:spPr>
        </p:pic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xmlns="" id="{9A196FA4-E873-474F-9D9C-F7B3A918F362}"/>
                </a:ext>
              </a:extLst>
            </p:cNvPr>
            <p:cNvCxnSpPr>
              <a:cxnSpLocks/>
            </p:cNvCxnSpPr>
            <p:nvPr/>
          </p:nvCxnSpPr>
          <p:spPr>
            <a:xfrm>
              <a:off x="1230000" y="6507344"/>
              <a:ext cx="0" cy="194677"/>
            </a:xfrm>
            <a:prstGeom prst="straightConnector1">
              <a:avLst/>
            </a:prstGeom>
            <a:ln>
              <a:solidFill>
                <a:srgbClr val="0025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xmlns="" id="{5C1FD035-FD90-BB4E-AAC9-6EEC762AF091}"/>
                </a:ext>
              </a:extLst>
            </p:cNvPr>
            <p:cNvCxnSpPr>
              <a:cxnSpLocks/>
            </p:cNvCxnSpPr>
            <p:nvPr/>
          </p:nvCxnSpPr>
          <p:spPr>
            <a:xfrm>
              <a:off x="429664" y="5032443"/>
              <a:ext cx="0" cy="149435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3F1F8054-10B5-9141-8F0D-804666887125}"/>
              </a:ext>
            </a:extLst>
          </p:cNvPr>
          <p:cNvSpPr/>
          <p:nvPr/>
        </p:nvSpPr>
        <p:spPr>
          <a:xfrm>
            <a:off x="1557153" y="3328690"/>
            <a:ext cx="2287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aseline="30000" dirty="0"/>
              <a:t>152</a:t>
            </a:r>
            <a:r>
              <a:rPr lang="ko-KR" altLang="en-US" dirty="0"/>
              <a:t>Sm, 2</a:t>
            </a:r>
            <a:r>
              <a:rPr lang="ko-KR" altLang="en-US" baseline="30000" dirty="0"/>
              <a:t>+</a:t>
            </a:r>
            <a:r>
              <a:rPr lang="ko-KR" altLang="en-US" dirty="0"/>
              <a:t> </a:t>
            </a:r>
            <a:r>
              <a:rPr lang="ko-KR" altLang="en-US" dirty="0" err="1"/>
              <a:t>level</a:t>
            </a:r>
            <a:endParaRPr lang="ko-KR" altLang="en-US" dirty="0"/>
          </a:p>
          <a:p>
            <a:r>
              <a:rPr lang="ko-KR" altLang="en-US" dirty="0">
                <a:solidFill>
                  <a:srgbClr val="EC3732"/>
                </a:solidFill>
              </a:rPr>
              <a:t>START</a:t>
            </a:r>
            <a:r>
              <a:rPr lang="en-US" altLang="ko-KR" dirty="0">
                <a:solidFill>
                  <a:srgbClr val="EC3732"/>
                </a:solidFill>
              </a:rPr>
              <a:t> </a:t>
            </a:r>
            <a:r>
              <a:rPr lang="ko-KR" altLang="en-US" dirty="0">
                <a:solidFill>
                  <a:srgbClr val="EC3732"/>
                </a:solidFill>
              </a:rPr>
              <a:t>: 1408.0 </a:t>
            </a:r>
            <a:r>
              <a:rPr lang="ko-KR" altLang="en-US" dirty="0" err="1">
                <a:solidFill>
                  <a:srgbClr val="EC3732"/>
                </a:solidFill>
              </a:rPr>
              <a:t>keV</a:t>
            </a:r>
            <a:endParaRPr lang="ko-KR" altLang="en-US" dirty="0">
              <a:solidFill>
                <a:srgbClr val="EC3732"/>
              </a:solidFill>
            </a:endParaRPr>
          </a:p>
          <a:p>
            <a:r>
              <a:rPr lang="ko-KR" altLang="en-US" dirty="0">
                <a:solidFill>
                  <a:srgbClr val="002593"/>
                </a:solidFill>
              </a:rPr>
              <a:t>STOP</a:t>
            </a:r>
            <a:r>
              <a:rPr lang="en-US" altLang="ko-KR" dirty="0">
                <a:solidFill>
                  <a:srgbClr val="002593"/>
                </a:solidFill>
              </a:rPr>
              <a:t> </a:t>
            </a:r>
            <a:r>
              <a:rPr lang="ko-KR" altLang="en-US" dirty="0">
                <a:solidFill>
                  <a:srgbClr val="002593"/>
                </a:solidFill>
              </a:rPr>
              <a:t>: 121.8 </a:t>
            </a:r>
            <a:r>
              <a:rPr lang="ko-KR" altLang="en-US" dirty="0" err="1">
                <a:solidFill>
                  <a:srgbClr val="002593"/>
                </a:solidFill>
              </a:rPr>
              <a:t>keV</a:t>
            </a:r>
            <a:endParaRPr lang="ko-KR" altLang="en-US" dirty="0">
              <a:solidFill>
                <a:srgbClr val="00259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0909" y="1423331"/>
            <a:ext cx="3584441" cy="190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15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Energy </a:t>
            </a:r>
            <a:r>
              <a:rPr lang="en-US" altLang="ko-KR" sz="2400" dirty="0" smtClean="0"/>
              <a:t>calibration – H7195 </a:t>
            </a:r>
            <a:endParaRPr lang="ko-KR" altLang="en-US" sz="2400" dirty="0"/>
          </a:p>
        </p:txBody>
      </p:sp>
      <p:sp>
        <p:nvSpPr>
          <p:cNvPr id="14" name="L 도형 13">
            <a:extLst>
              <a:ext uri="{FF2B5EF4-FFF2-40B4-BE49-F238E27FC236}">
                <a16:creationId xmlns:a16="http://schemas.microsoft.com/office/drawing/2014/main" xmlns="" id="{01682ADC-78A3-5344-8FA4-12981711E8A5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653629" y="5996226"/>
            <a:ext cx="783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E = </a:t>
            </a:r>
            <a:r>
              <a:rPr lang="en-US" altLang="ko-KR" sz="1600" dirty="0" smtClean="0"/>
              <a:t>1173.2(1</a:t>
            </a:r>
            <a:r>
              <a:rPr lang="en-US" altLang="ko-KR" sz="1600" dirty="0" smtClean="0"/>
              <a:t>) </a:t>
            </a:r>
            <a:r>
              <a:rPr lang="en-US" altLang="ko-KR" sz="1600" dirty="0" err="1" smtClean="0"/>
              <a:t>keV</a:t>
            </a:r>
            <a:r>
              <a:rPr lang="en-US" altLang="ko-KR" sz="1600" dirty="0" smtClean="0"/>
              <a:t>                                    E = </a:t>
            </a:r>
            <a:r>
              <a:rPr lang="en-US" altLang="ko-KR" sz="1600" dirty="0" smtClean="0"/>
              <a:t>1332.4(1</a:t>
            </a:r>
            <a:r>
              <a:rPr lang="en-US" altLang="ko-KR" sz="1600" dirty="0" smtClean="0"/>
              <a:t>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smtClean="0"/>
              <a:t>FWHM = </a:t>
            </a:r>
            <a:r>
              <a:rPr lang="en-US" altLang="ko-KR" sz="1600" dirty="0" smtClean="0"/>
              <a:t>38.4(3) </a:t>
            </a:r>
            <a:r>
              <a:rPr lang="en-US" altLang="ko-KR" sz="1600" dirty="0" err="1" smtClean="0"/>
              <a:t>keV</a:t>
            </a:r>
            <a:r>
              <a:rPr lang="en-US" altLang="ko-KR" sz="1600" dirty="0" smtClean="0"/>
              <a:t>                                FWHM = </a:t>
            </a:r>
            <a:r>
              <a:rPr lang="en-US" altLang="ko-KR" sz="1600" dirty="0" smtClean="0"/>
              <a:t>44.0(2)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err="1" smtClean="0"/>
              <a:t>E</a:t>
            </a:r>
            <a:r>
              <a:rPr lang="en-US" altLang="ko-KR" sz="1200" dirty="0" err="1" smtClean="0"/>
              <a:t>res</a:t>
            </a:r>
            <a:r>
              <a:rPr lang="en-US" altLang="ko-KR" sz="1600" dirty="0" smtClean="0"/>
              <a:t> = </a:t>
            </a:r>
            <a:r>
              <a:rPr lang="en-US" altLang="ko-KR" sz="1600" dirty="0" smtClean="0"/>
              <a:t>3.27 </a:t>
            </a:r>
            <a:r>
              <a:rPr lang="en-US" altLang="ko-KR" sz="1600" dirty="0" smtClean="0"/>
              <a:t>%                                          </a:t>
            </a:r>
            <a:r>
              <a:rPr lang="en-US" altLang="ko-KR" sz="1600" dirty="0" err="1" smtClean="0"/>
              <a:t>E</a:t>
            </a:r>
            <a:r>
              <a:rPr lang="en-US" altLang="ko-KR" sz="1200" dirty="0" err="1" smtClean="0"/>
              <a:t>res</a:t>
            </a:r>
            <a:r>
              <a:rPr lang="en-US" altLang="ko-KR" sz="1600" dirty="0" smtClean="0"/>
              <a:t> = </a:t>
            </a:r>
            <a:r>
              <a:rPr lang="en-US" altLang="ko-KR" sz="1600" dirty="0" smtClean="0"/>
              <a:t>3.31 </a:t>
            </a:r>
            <a:r>
              <a:rPr lang="en-US" altLang="ko-KR" sz="1600" dirty="0" smtClean="0"/>
              <a:t>%</a:t>
            </a:r>
            <a:endParaRPr lang="ko-KR" altLang="en-US" sz="16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B482BAA3-AB96-A548-8F0A-6B19237F5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759" y="1499761"/>
            <a:ext cx="2839317" cy="2550128"/>
          </a:xfrm>
          <a:prstGeom prst="rect">
            <a:avLst/>
          </a:prstGeom>
          <a:ln>
            <a:solidFill>
              <a:srgbClr val="7D1919"/>
            </a:solidFill>
          </a:ln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6E231B09-8E8D-AE49-9C43-3B736A91E6CD}"/>
              </a:ext>
            </a:extLst>
          </p:cNvPr>
          <p:cNvSpPr/>
          <p:nvPr/>
        </p:nvSpPr>
        <p:spPr>
          <a:xfrm>
            <a:off x="6137032" y="961579"/>
            <a:ext cx="250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aseline="30000" dirty="0" smtClean="0"/>
              <a:t>60</a:t>
            </a:r>
            <a:r>
              <a:rPr lang="en-US" altLang="ko-KR" dirty="0" smtClean="0"/>
              <a:t>Co radiation source</a:t>
            </a:r>
            <a:endParaRPr lang="ko-KR" alt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535" y="1499761"/>
            <a:ext cx="4797407" cy="255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629" y="4226497"/>
            <a:ext cx="3329287" cy="176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6790" y="4206830"/>
            <a:ext cx="3366286" cy="178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35407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Energy </a:t>
            </a:r>
            <a:r>
              <a:rPr lang="en-US" altLang="ko-KR" sz="2400" dirty="0" smtClean="0"/>
              <a:t>calibration – R13408</a:t>
            </a:r>
            <a:endParaRPr lang="ko-KR" altLang="en-US" sz="2400" dirty="0"/>
          </a:p>
        </p:txBody>
      </p:sp>
      <p:sp>
        <p:nvSpPr>
          <p:cNvPr id="14" name="L 도형 13">
            <a:extLst>
              <a:ext uri="{FF2B5EF4-FFF2-40B4-BE49-F238E27FC236}">
                <a16:creationId xmlns:a16="http://schemas.microsoft.com/office/drawing/2014/main" xmlns="" id="{01682ADC-78A3-5344-8FA4-12981711E8A5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028" name="Picture 4" descr="C:\Users\user\Documents\카카오톡 받은 파일\아카이브\Co60_Ch0_1332.5(1)_41.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1119" y="4190626"/>
            <a:ext cx="3461957" cy="1805600"/>
          </a:xfrm>
          <a:prstGeom prst="rect">
            <a:avLst/>
          </a:prstGeom>
          <a:noFill/>
        </p:spPr>
      </p:pic>
      <p:pic>
        <p:nvPicPr>
          <p:cNvPr id="1029" name="Picture 5" descr="C:\Users\user\Documents\카카오톡 받은 파일\아카이브\Co60_Ch0_1173.1(1)_36.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536" y="4190626"/>
            <a:ext cx="3442031" cy="1795208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30536" y="5996226"/>
            <a:ext cx="783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E = 1173.1(1) </a:t>
            </a:r>
            <a:r>
              <a:rPr lang="en-US" altLang="ko-KR" sz="1600" dirty="0" err="1" smtClean="0"/>
              <a:t>keV</a:t>
            </a:r>
            <a:r>
              <a:rPr lang="en-US" altLang="ko-KR" sz="1600" dirty="0" smtClean="0"/>
              <a:t>                                    E = 1332.5(1)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smtClean="0"/>
              <a:t>FWHM = 36.7(0) </a:t>
            </a:r>
            <a:r>
              <a:rPr lang="en-US" altLang="ko-KR" sz="1600" dirty="0" err="1" smtClean="0"/>
              <a:t>keV</a:t>
            </a:r>
            <a:r>
              <a:rPr lang="en-US" altLang="ko-KR" sz="1600" dirty="0" smtClean="0"/>
              <a:t>                                FWHM = 41.1(1)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err="1" smtClean="0"/>
              <a:t>E</a:t>
            </a:r>
            <a:r>
              <a:rPr lang="en-US" altLang="ko-KR" sz="1200" dirty="0" err="1" smtClean="0"/>
              <a:t>res</a:t>
            </a:r>
            <a:r>
              <a:rPr lang="en-US" altLang="ko-KR" sz="1600" dirty="0" smtClean="0"/>
              <a:t> = 3.13 %                                          </a:t>
            </a:r>
            <a:r>
              <a:rPr lang="en-US" altLang="ko-KR" sz="1600" dirty="0" err="1" smtClean="0"/>
              <a:t>E</a:t>
            </a:r>
            <a:r>
              <a:rPr lang="en-US" altLang="ko-KR" sz="1200" dirty="0" err="1" smtClean="0"/>
              <a:t>res</a:t>
            </a:r>
            <a:r>
              <a:rPr lang="en-US" altLang="ko-KR" sz="1600" dirty="0" smtClean="0"/>
              <a:t> = 3.08 %</a:t>
            </a:r>
            <a:endParaRPr lang="ko-KR" altLang="en-US" sz="1600" dirty="0"/>
          </a:p>
        </p:txBody>
      </p:sp>
      <p:pic>
        <p:nvPicPr>
          <p:cNvPr id="2050" name="Picture 2" descr="C:\Users\user\Documents\카카오톡 받은 파일\아카이브\Co60_Ch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535" y="1515577"/>
            <a:ext cx="4859149" cy="2534312"/>
          </a:xfrm>
          <a:prstGeom prst="rect">
            <a:avLst/>
          </a:prstGeom>
          <a:noFill/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B482BAA3-AB96-A548-8F0A-6B19237F5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759" y="1499761"/>
            <a:ext cx="2839317" cy="2550128"/>
          </a:xfrm>
          <a:prstGeom prst="rect">
            <a:avLst/>
          </a:prstGeom>
          <a:ln>
            <a:solidFill>
              <a:srgbClr val="7D1919"/>
            </a:solidFill>
          </a:ln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6E231B09-8E8D-AE49-9C43-3B736A91E6CD}"/>
              </a:ext>
            </a:extLst>
          </p:cNvPr>
          <p:cNvSpPr/>
          <p:nvPr/>
        </p:nvSpPr>
        <p:spPr>
          <a:xfrm>
            <a:off x="6137032" y="961579"/>
            <a:ext cx="250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aseline="30000" dirty="0" smtClean="0"/>
              <a:t>60</a:t>
            </a:r>
            <a:r>
              <a:rPr lang="en-US" altLang="ko-KR" dirty="0" smtClean="0"/>
              <a:t>Co radiation source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35407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Timing </a:t>
            </a:r>
            <a:r>
              <a:rPr lang="en-US" altLang="ko-KR" sz="2400" dirty="0" smtClean="0"/>
              <a:t>resolution – H7195</a:t>
            </a:r>
            <a:endParaRPr lang="ko-KR" altLang="en-US" sz="24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69CF1AE6-1854-A449-87AF-1AECAEA43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62" y="1520120"/>
            <a:ext cx="3646923" cy="247908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7FAC3C70-B82E-F745-BD55-6329955D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401" y="1585138"/>
            <a:ext cx="3506137" cy="2479087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20470A67-93CD-0D4C-99C4-8039B25757EE}"/>
              </a:ext>
            </a:extLst>
          </p:cNvPr>
          <p:cNvSpPr/>
          <p:nvPr/>
        </p:nvSpPr>
        <p:spPr>
          <a:xfrm>
            <a:off x="431462" y="4140680"/>
            <a:ext cx="2376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aseline="30000" dirty="0"/>
              <a:t>60</a:t>
            </a:r>
            <a:r>
              <a:rPr lang="ko-KR" altLang="en-US" dirty="0"/>
              <a:t>Ni, 2</a:t>
            </a:r>
            <a:r>
              <a:rPr lang="ko-KR" altLang="en-US" baseline="30000" dirty="0"/>
              <a:t>+</a:t>
            </a:r>
            <a:r>
              <a:rPr lang="ko-KR" altLang="en-US" dirty="0"/>
              <a:t> </a:t>
            </a:r>
            <a:r>
              <a:rPr lang="ko-KR" altLang="en-US" dirty="0" err="1"/>
              <a:t>level</a:t>
            </a:r>
            <a:endParaRPr lang="ko-KR" altLang="en-US" dirty="0"/>
          </a:p>
          <a:p>
            <a:r>
              <a:rPr lang="ko-KR" altLang="en-US" dirty="0"/>
              <a:t>START</a:t>
            </a:r>
            <a:r>
              <a:rPr lang="en-US" altLang="ko-KR" dirty="0"/>
              <a:t> </a:t>
            </a:r>
            <a:r>
              <a:rPr lang="ko-KR" altLang="en-US" dirty="0"/>
              <a:t>: 1.17 </a:t>
            </a:r>
            <a:r>
              <a:rPr lang="ko-KR" altLang="en-US" dirty="0" err="1"/>
              <a:t>MeV</a:t>
            </a:r>
            <a:endParaRPr lang="ko-KR" altLang="en-US" dirty="0"/>
          </a:p>
          <a:p>
            <a:r>
              <a:rPr lang="ko-KR" altLang="en-US" dirty="0"/>
              <a:t>STOP</a:t>
            </a:r>
            <a:r>
              <a:rPr lang="en-US" altLang="ko-KR" dirty="0"/>
              <a:t> </a:t>
            </a:r>
            <a:r>
              <a:rPr lang="ko-KR" altLang="en-US" dirty="0"/>
              <a:t>: 1.33 </a:t>
            </a:r>
            <a:r>
              <a:rPr lang="ko-KR" altLang="en-US" dirty="0" err="1"/>
              <a:t>MeV</a:t>
            </a:r>
            <a:endParaRPr lang="ko-KR" altLang="en-US" dirty="0"/>
          </a:p>
        </p:txBody>
      </p:sp>
      <p:sp>
        <p:nvSpPr>
          <p:cNvPr id="9" name="L 도형 8">
            <a:extLst>
              <a:ext uri="{FF2B5EF4-FFF2-40B4-BE49-F238E27FC236}">
                <a16:creationId xmlns:a16="http://schemas.microsoft.com/office/drawing/2014/main" xmlns="" id="{A1C53EB5-AA31-0945-8025-413F81A6369C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951D048C-E894-084A-98B8-FEBEC053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16</a:t>
            </a:fld>
            <a:endParaRPr kumimoji="1"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B56CC21F-51C4-4542-835D-3389ADEE9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658" y="1719354"/>
            <a:ext cx="1372253" cy="1232487"/>
          </a:xfrm>
          <a:prstGeom prst="rect">
            <a:avLst/>
          </a:prstGeom>
          <a:ln>
            <a:solidFill>
              <a:srgbClr val="7D1919"/>
            </a:solidFill>
          </a:ln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55989944" descr="DRW00004ef08ef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6401" y="4335347"/>
            <a:ext cx="1720850" cy="728663"/>
          </a:xfrm>
          <a:prstGeom prst="rect">
            <a:avLst/>
          </a:prstGeom>
          <a:noFill/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3" name="_x143303272" descr="DRW00004ef08f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6401" y="5064010"/>
            <a:ext cx="2932113" cy="627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1014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Timing </a:t>
            </a:r>
            <a:r>
              <a:rPr lang="en-US" altLang="ko-KR" sz="2400" dirty="0" smtClean="0"/>
              <a:t>resolution – R13408</a:t>
            </a:r>
            <a:endParaRPr lang="ko-KR" altLang="en-US" sz="2400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20470A67-93CD-0D4C-99C4-8039B25757EE}"/>
              </a:ext>
            </a:extLst>
          </p:cNvPr>
          <p:cNvSpPr/>
          <p:nvPr/>
        </p:nvSpPr>
        <p:spPr>
          <a:xfrm>
            <a:off x="431462" y="4457700"/>
            <a:ext cx="2376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aseline="30000" dirty="0"/>
              <a:t>60</a:t>
            </a:r>
            <a:r>
              <a:rPr lang="ko-KR" altLang="en-US" dirty="0"/>
              <a:t>Ni, 2</a:t>
            </a:r>
            <a:r>
              <a:rPr lang="ko-KR" altLang="en-US" baseline="30000" dirty="0"/>
              <a:t>+</a:t>
            </a:r>
            <a:r>
              <a:rPr lang="ko-KR" altLang="en-US" dirty="0"/>
              <a:t> </a:t>
            </a:r>
            <a:r>
              <a:rPr lang="ko-KR" altLang="en-US" dirty="0" err="1"/>
              <a:t>level</a:t>
            </a:r>
            <a:endParaRPr lang="ko-KR" altLang="en-US" dirty="0"/>
          </a:p>
          <a:p>
            <a:r>
              <a:rPr lang="ko-KR" altLang="en-US" dirty="0"/>
              <a:t>START</a:t>
            </a:r>
            <a:r>
              <a:rPr lang="en-US" altLang="ko-KR" dirty="0"/>
              <a:t> </a:t>
            </a:r>
            <a:r>
              <a:rPr lang="ko-KR" altLang="en-US" dirty="0"/>
              <a:t>: 1.17 </a:t>
            </a:r>
            <a:r>
              <a:rPr lang="ko-KR" altLang="en-US" dirty="0" err="1"/>
              <a:t>MeV</a:t>
            </a:r>
            <a:endParaRPr lang="ko-KR" altLang="en-US" dirty="0"/>
          </a:p>
          <a:p>
            <a:r>
              <a:rPr lang="ko-KR" altLang="en-US" dirty="0"/>
              <a:t>STOP</a:t>
            </a:r>
            <a:r>
              <a:rPr lang="en-US" altLang="ko-KR" dirty="0"/>
              <a:t> </a:t>
            </a:r>
            <a:r>
              <a:rPr lang="ko-KR" altLang="en-US" dirty="0"/>
              <a:t>: 1.33 </a:t>
            </a:r>
            <a:r>
              <a:rPr lang="ko-KR" altLang="en-US" dirty="0" err="1"/>
              <a:t>MeV</a:t>
            </a:r>
            <a:endParaRPr lang="ko-KR" altLang="en-US" dirty="0"/>
          </a:p>
        </p:txBody>
      </p:sp>
      <p:sp>
        <p:nvSpPr>
          <p:cNvPr id="9" name="L 도형 8">
            <a:extLst>
              <a:ext uri="{FF2B5EF4-FFF2-40B4-BE49-F238E27FC236}">
                <a16:creationId xmlns:a16="http://schemas.microsoft.com/office/drawing/2014/main" xmlns="" id="{A1C53EB5-AA31-0945-8025-413F81A6369C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951D048C-E894-084A-98B8-FEBEC053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17</a:t>
            </a:fld>
            <a:endParaRPr kumimoji="1" lang="ko-KR" altLang="en-US"/>
          </a:p>
        </p:txBody>
      </p:sp>
      <p:pic>
        <p:nvPicPr>
          <p:cNvPr id="12" name="Picture 2" descr="C:\Users\user\Documents\카카오톡 받은 파일\아카이브\Co60_Ch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271" y="1585138"/>
            <a:ext cx="3998167" cy="2534312"/>
          </a:xfrm>
          <a:prstGeom prst="rect">
            <a:avLst/>
          </a:prstGeom>
          <a:noFill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B56CC21F-51C4-4542-835D-3389ADEE9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60" y="1870687"/>
            <a:ext cx="1372253" cy="1232487"/>
          </a:xfrm>
          <a:prstGeom prst="rect">
            <a:avLst/>
          </a:prstGeom>
          <a:ln>
            <a:solidFill>
              <a:srgbClr val="7D1919"/>
            </a:solidFill>
          </a:ln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4968" y="1706329"/>
            <a:ext cx="4539664" cy="241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3" name="_x144481640" descr="DRW00004ef08f0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3162" y="2312377"/>
            <a:ext cx="1590675" cy="257175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5" name="_x144439552" descr="DRW00004ef08f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3162" y="4774720"/>
            <a:ext cx="1943100" cy="307975"/>
          </a:xfrm>
          <a:prstGeom prst="rect">
            <a:avLst/>
          </a:prstGeom>
          <a:noFill/>
        </p:spPr>
      </p:pic>
      <p:pic>
        <p:nvPicPr>
          <p:cNvPr id="20" name="_x144059776" descr="DRW00004ef08f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3162" y="5080992"/>
            <a:ext cx="1671638" cy="30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101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14" name="L 도형 13">
            <a:extLst>
              <a:ext uri="{FF2B5EF4-FFF2-40B4-BE49-F238E27FC236}">
                <a16:creationId xmlns:a16="http://schemas.microsoft.com/office/drawing/2014/main" xmlns="" id="{01682ADC-78A3-5344-8FA4-12981711E8A5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30536" y="4897315"/>
            <a:ext cx="783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E = 511.0(0)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smtClean="0"/>
              <a:t>FWHM = 23.1(1)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err="1" smtClean="0"/>
              <a:t>E</a:t>
            </a:r>
            <a:r>
              <a:rPr lang="en-US" altLang="ko-KR" sz="1200" dirty="0" err="1" smtClean="0"/>
              <a:t>res</a:t>
            </a:r>
            <a:r>
              <a:rPr lang="en-US" altLang="ko-KR" sz="1600" dirty="0" smtClean="0"/>
              <a:t> = 4.39 %</a:t>
            </a:r>
            <a:endParaRPr lang="ko-KR" altLang="en-US" sz="16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6E231B09-8E8D-AE49-9C43-3B736A91E6CD}"/>
              </a:ext>
            </a:extLst>
          </p:cNvPr>
          <p:cNvSpPr/>
          <p:nvPr/>
        </p:nvSpPr>
        <p:spPr>
          <a:xfrm>
            <a:off x="6137032" y="961579"/>
            <a:ext cx="250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aseline="30000" dirty="0" smtClean="0"/>
              <a:t>22</a:t>
            </a:r>
            <a:r>
              <a:rPr lang="en-US" altLang="ko-KR" dirty="0" smtClean="0"/>
              <a:t>Na radiation source</a:t>
            </a:r>
            <a:endParaRPr lang="ko-KR" altLang="en-US" dirty="0"/>
          </a:p>
        </p:txBody>
      </p:sp>
      <p:pic>
        <p:nvPicPr>
          <p:cNvPr id="3074" name="Picture 2" descr="C:\Users\user\Documents\카카오톡 받은 파일\아카이브\Na22_Ch0_23_4.4%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536" y="1881424"/>
            <a:ext cx="5091330" cy="2655407"/>
          </a:xfrm>
          <a:prstGeom prst="rect">
            <a:avLst/>
          </a:prstGeom>
          <a:noFill/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79479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Energy </a:t>
            </a:r>
            <a:r>
              <a:rPr lang="en-US" altLang="ko-KR" sz="2400" dirty="0" smtClean="0"/>
              <a:t>calibration – R13408</a:t>
            </a:r>
            <a:endParaRPr lang="ko-KR" altLang="en-US" sz="2400" dirty="0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35407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14" name="L 도형 13">
            <a:extLst>
              <a:ext uri="{FF2B5EF4-FFF2-40B4-BE49-F238E27FC236}">
                <a16:creationId xmlns:a16="http://schemas.microsoft.com/office/drawing/2014/main" xmlns="" id="{01682ADC-78A3-5344-8FA4-12981711E8A5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6E231B09-8E8D-AE49-9C43-3B736A91E6CD}"/>
              </a:ext>
            </a:extLst>
          </p:cNvPr>
          <p:cNvSpPr/>
          <p:nvPr/>
        </p:nvSpPr>
        <p:spPr>
          <a:xfrm>
            <a:off x="6137032" y="961579"/>
            <a:ext cx="250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aseline="30000" dirty="0" smtClean="0"/>
              <a:t>22</a:t>
            </a:r>
            <a:r>
              <a:rPr lang="en-US" altLang="ko-KR" dirty="0" smtClean="0"/>
              <a:t>Na radiation source</a:t>
            </a:r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1" y="879479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 smtClean="0"/>
              <a:t>timing resolution – R13408</a:t>
            </a:r>
            <a:endParaRPr lang="ko-KR" alt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236" y="2094444"/>
            <a:ext cx="5205630" cy="27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_x144347976" descr="DRW00004ef08f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4518" y="3039940"/>
            <a:ext cx="1590675" cy="257175"/>
          </a:xfrm>
          <a:prstGeom prst="rect">
            <a:avLst/>
          </a:prstGeom>
          <a:noFill/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7" name="_x145794864" descr="DRW00004ef08f2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4518" y="3297115"/>
            <a:ext cx="1943100" cy="307975"/>
          </a:xfrm>
          <a:prstGeom prst="rect">
            <a:avLst/>
          </a:prstGeom>
          <a:noFill/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" name="_x144063136" descr="DRW00004ef08f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4518" y="3605090"/>
            <a:ext cx="1671638" cy="30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3540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2" y="218372"/>
            <a:ext cx="2791883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Motivation</a:t>
            </a:r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75871BD-9CD7-3F40-953B-BA9A6F568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72" y="1334731"/>
            <a:ext cx="4236315" cy="243710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0CF375E-5216-2E4B-B61D-08D4A1FE3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134" y="1830519"/>
            <a:ext cx="4366154" cy="143290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7868739-8581-9240-9371-98D4B82910C3}"/>
              </a:ext>
            </a:extLst>
          </p:cNvPr>
          <p:cNvSpPr/>
          <p:nvPr/>
        </p:nvSpPr>
        <p:spPr>
          <a:xfrm>
            <a:off x="246557" y="3718679"/>
            <a:ext cx="8385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err="1"/>
              <a:t>Electromagnetic</a:t>
            </a:r>
            <a:r>
              <a:rPr lang="ko-KR" altLang="en-US" b="1" dirty="0"/>
              <a:t> </a:t>
            </a:r>
            <a:r>
              <a:rPr lang="ko-KR" altLang="en-US" b="1" dirty="0" err="1"/>
              <a:t>transition</a:t>
            </a:r>
            <a:r>
              <a:rPr lang="ko-KR" altLang="en-US" b="1" dirty="0"/>
              <a:t> </a:t>
            </a:r>
            <a:r>
              <a:rPr lang="ko-KR" altLang="en-US" b="1" dirty="0" err="1"/>
              <a:t>rates</a:t>
            </a:r>
            <a:r>
              <a:rPr lang="ko-KR" altLang="en-US" b="1" dirty="0"/>
              <a:t> </a:t>
            </a:r>
            <a:r>
              <a:rPr lang="ko-KR" altLang="en-US" dirty="0" err="1"/>
              <a:t>provide</a:t>
            </a:r>
            <a:r>
              <a:rPr lang="ko-KR" altLang="en-US" dirty="0"/>
              <a:t> </a:t>
            </a:r>
            <a:r>
              <a:rPr lang="ko-KR" altLang="en-US" dirty="0" err="1"/>
              <a:t>one</a:t>
            </a:r>
            <a:r>
              <a:rPr lang="ko-KR" altLang="en-US" dirty="0"/>
              <a:t> of </a:t>
            </a:r>
            <a:r>
              <a:rPr lang="ko-KR" altLang="en-US" dirty="0" err="1"/>
              <a:t>the</a:t>
            </a:r>
            <a:r>
              <a:rPr lang="ko-KR" altLang="en-US" dirty="0"/>
              <a:t> </a:t>
            </a:r>
            <a:r>
              <a:rPr lang="ko-KR" altLang="en-US" dirty="0" err="1"/>
              <a:t>most</a:t>
            </a:r>
            <a:r>
              <a:rPr lang="ko-KR" altLang="en-US" dirty="0"/>
              <a:t> </a:t>
            </a:r>
            <a:r>
              <a:rPr lang="ko-KR" altLang="en-US" dirty="0" err="1"/>
              <a:t>sensitive</a:t>
            </a:r>
            <a:r>
              <a:rPr lang="ko-KR" altLang="en-US" dirty="0"/>
              <a:t> </a:t>
            </a:r>
            <a:r>
              <a:rPr lang="ko-KR" altLang="en-US" dirty="0" err="1"/>
              <a:t>probes</a:t>
            </a:r>
            <a:r>
              <a:rPr lang="ko-KR" altLang="en-US" dirty="0"/>
              <a:t> of </a:t>
            </a:r>
            <a:r>
              <a:rPr lang="ko-KR" altLang="en-US" dirty="0" err="1"/>
              <a:t>nuclear</a:t>
            </a:r>
            <a:r>
              <a:rPr lang="ko-KR" altLang="en-US" dirty="0"/>
              <a:t> </a:t>
            </a:r>
            <a:r>
              <a:rPr lang="ko-KR" altLang="en-US" dirty="0" err="1"/>
              <a:t>structure</a:t>
            </a:r>
            <a:r>
              <a:rPr lang="ko-KR" altLang="en-US" dirty="0"/>
              <a:t>: </a:t>
            </a:r>
            <a:r>
              <a:rPr lang="ko-KR" altLang="en-US" dirty="0" err="1"/>
              <a:t>lifetime</a:t>
            </a:r>
            <a:r>
              <a:rPr lang="ko-KR" altLang="en-US" dirty="0"/>
              <a:t> of </a:t>
            </a:r>
            <a:r>
              <a:rPr lang="ko-KR" altLang="en-US" dirty="0" err="1"/>
              <a:t>quantum</a:t>
            </a:r>
            <a:r>
              <a:rPr lang="ko-KR" altLang="en-US" dirty="0"/>
              <a:t> </a:t>
            </a:r>
            <a:r>
              <a:rPr lang="ko-KR" altLang="en-US" dirty="0" err="1"/>
              <a:t>state</a:t>
            </a:r>
            <a:r>
              <a:rPr lang="ko-KR" altLang="en-US" dirty="0"/>
              <a:t>.</a:t>
            </a:r>
          </a:p>
          <a:p>
            <a:endParaRPr lang="ko-KR" altLang="en-US" dirty="0"/>
          </a:p>
          <a:p>
            <a:r>
              <a:rPr lang="ko-KR" altLang="en-US" b="1" dirty="0" err="1"/>
              <a:t>Lifetime</a:t>
            </a:r>
            <a:r>
              <a:rPr lang="ko-KR" altLang="en-US" b="1" dirty="0"/>
              <a:t> → </a:t>
            </a:r>
            <a:r>
              <a:rPr lang="ko-KR" altLang="en-US" b="1" dirty="0" err="1"/>
              <a:t>B</a:t>
            </a:r>
            <a:r>
              <a:rPr lang="ko-KR" altLang="en-US" b="1" dirty="0"/>
              <a:t>(𝝀</a:t>
            </a:r>
            <a:r>
              <a:rPr lang="ko-KR" altLang="en-US" b="1" dirty="0" err="1"/>
              <a:t>L</a:t>
            </a:r>
            <a:r>
              <a:rPr lang="ko-KR" altLang="en-US" b="1" dirty="0"/>
              <a:t>)</a:t>
            </a:r>
            <a:r>
              <a:rPr lang="ko-KR" altLang="en-US" dirty="0"/>
              <a:t>:</a:t>
            </a:r>
          </a:p>
          <a:p>
            <a:r>
              <a:rPr lang="ko-KR" altLang="en-US" dirty="0" err="1"/>
              <a:t>Reduced</a:t>
            </a:r>
            <a:r>
              <a:rPr lang="ko-KR" altLang="en-US" dirty="0"/>
              <a:t> </a:t>
            </a:r>
            <a:r>
              <a:rPr lang="ko-KR" altLang="en-US" dirty="0" err="1"/>
              <a:t>transition</a:t>
            </a:r>
            <a:r>
              <a:rPr lang="ko-KR" altLang="en-US" dirty="0"/>
              <a:t> </a:t>
            </a:r>
            <a:r>
              <a:rPr lang="ko-KR" altLang="en-US" dirty="0" err="1"/>
              <a:t>probability</a:t>
            </a:r>
            <a:r>
              <a:rPr lang="ko-KR" altLang="en-US" dirty="0"/>
              <a:t> </a:t>
            </a:r>
            <a:r>
              <a:rPr lang="ko-KR" altLang="en-US" dirty="0" err="1"/>
              <a:t>directly</a:t>
            </a:r>
            <a:r>
              <a:rPr lang="ko-KR" altLang="en-US" dirty="0"/>
              <a:t> </a:t>
            </a:r>
            <a:r>
              <a:rPr lang="ko-KR" altLang="en-US" dirty="0" err="1"/>
              <a:t>provides</a:t>
            </a:r>
            <a:r>
              <a:rPr lang="ko-KR" altLang="en-US" dirty="0"/>
              <a:t> </a:t>
            </a:r>
            <a:r>
              <a:rPr lang="ko-KR" altLang="en-US" dirty="0" err="1"/>
              <a:t>information</a:t>
            </a:r>
            <a:r>
              <a:rPr lang="ko-KR" altLang="en-US" dirty="0"/>
              <a:t> </a:t>
            </a:r>
            <a:r>
              <a:rPr lang="ko-KR" altLang="en-US" dirty="0" err="1"/>
              <a:t>on</a:t>
            </a:r>
            <a:r>
              <a:rPr lang="ko-KR" altLang="en-US" dirty="0"/>
              <a:t> </a:t>
            </a:r>
            <a:r>
              <a:rPr lang="ko-KR" altLang="en-US" dirty="0" err="1"/>
              <a:t>transition</a:t>
            </a:r>
            <a:r>
              <a:rPr lang="ko-KR" altLang="en-US" dirty="0"/>
              <a:t> </a:t>
            </a:r>
            <a:r>
              <a:rPr lang="ko-KR" altLang="en-US" dirty="0" err="1"/>
              <a:t>matrix</a:t>
            </a:r>
            <a:r>
              <a:rPr lang="ko-KR" altLang="en-US" dirty="0"/>
              <a:t> </a:t>
            </a:r>
            <a:r>
              <a:rPr lang="ko-KR" altLang="en-US" dirty="0" err="1"/>
              <a:t>elements</a:t>
            </a:r>
            <a:r>
              <a:rPr lang="ko-KR" altLang="en-US" dirty="0"/>
              <a:t>; </a:t>
            </a:r>
            <a:r>
              <a:rPr lang="ko-KR" altLang="en-US" dirty="0" err="1"/>
              <a:t>essential</a:t>
            </a:r>
            <a:r>
              <a:rPr lang="ko-KR" altLang="en-US" dirty="0"/>
              <a:t> </a:t>
            </a:r>
            <a:r>
              <a:rPr lang="ko-KR" altLang="en-US" dirty="0" err="1"/>
              <a:t>to</a:t>
            </a:r>
            <a:r>
              <a:rPr lang="ko-KR" altLang="en-US" dirty="0"/>
              <a:t> </a:t>
            </a:r>
            <a:r>
              <a:rPr lang="ko-KR" altLang="en-US" dirty="0" err="1"/>
              <a:t>understand</a:t>
            </a:r>
            <a:r>
              <a:rPr lang="ko-KR" altLang="en-US" dirty="0"/>
              <a:t> </a:t>
            </a:r>
            <a:r>
              <a:rPr lang="ko-KR" altLang="en-US" dirty="0" err="1"/>
              <a:t>nuclear</a:t>
            </a:r>
            <a:r>
              <a:rPr lang="ko-KR" altLang="en-US" dirty="0"/>
              <a:t> </a:t>
            </a:r>
            <a:r>
              <a:rPr lang="ko-KR" altLang="en-US" dirty="0" err="1"/>
              <a:t>deformation</a:t>
            </a:r>
            <a:r>
              <a:rPr lang="ko-KR" altLang="en-US" dirty="0"/>
              <a:t> and </a:t>
            </a:r>
            <a:r>
              <a:rPr lang="ko-KR" altLang="en-US" dirty="0" err="1"/>
              <a:t>nucleon</a:t>
            </a:r>
            <a:r>
              <a:rPr lang="ko-KR" altLang="en-US" dirty="0"/>
              <a:t> </a:t>
            </a:r>
            <a:r>
              <a:rPr lang="ko-KR" altLang="en-US" dirty="0" err="1"/>
              <a:t>interactions</a:t>
            </a:r>
            <a:r>
              <a:rPr lang="ko-KR" altLang="en-US" dirty="0"/>
              <a:t>.</a:t>
            </a:r>
          </a:p>
          <a:p>
            <a:endParaRPr lang="ko-KR" altLang="en-US" dirty="0"/>
          </a:p>
          <a:p>
            <a:r>
              <a:rPr lang="ko-KR" altLang="en-US" b="1" dirty="0" err="1"/>
              <a:t>B</a:t>
            </a:r>
            <a:r>
              <a:rPr lang="ko-KR" altLang="en-US" b="1" dirty="0"/>
              <a:t>(M1)</a:t>
            </a:r>
            <a:r>
              <a:rPr lang="ko-KR" altLang="en-US" dirty="0"/>
              <a:t>: </a:t>
            </a:r>
            <a:r>
              <a:rPr lang="ko-KR" altLang="en-US" dirty="0" err="1"/>
              <a:t>Sensitive</a:t>
            </a:r>
            <a:r>
              <a:rPr lang="ko-KR" altLang="en-US" dirty="0"/>
              <a:t> </a:t>
            </a:r>
            <a:r>
              <a:rPr lang="ko-KR" altLang="en-US" dirty="0" err="1"/>
              <a:t>to</a:t>
            </a:r>
            <a:r>
              <a:rPr lang="ko-KR" altLang="en-US" dirty="0"/>
              <a:t> 𝜇, </a:t>
            </a:r>
            <a:r>
              <a:rPr lang="ko-KR" altLang="en-US" dirty="0" err="1"/>
              <a:t>single-nucleon</a:t>
            </a:r>
            <a:r>
              <a:rPr lang="ko-KR" altLang="en-US" dirty="0"/>
              <a:t> </a:t>
            </a:r>
            <a:r>
              <a:rPr lang="ko-KR" altLang="en-US" dirty="0" err="1"/>
              <a:t>property</a:t>
            </a:r>
            <a:r>
              <a:rPr lang="ko-KR" altLang="en-US" dirty="0"/>
              <a:t>, </a:t>
            </a:r>
            <a:r>
              <a:rPr lang="ko-KR" altLang="en-US" dirty="0" err="1"/>
              <a:t>current</a:t>
            </a:r>
            <a:r>
              <a:rPr lang="ko-KR" altLang="en-US" dirty="0"/>
              <a:t> </a:t>
            </a:r>
            <a:r>
              <a:rPr lang="ko-KR" altLang="en-US" dirty="0" err="1"/>
              <a:t>distribution</a:t>
            </a:r>
            <a:r>
              <a:rPr lang="ko-KR" altLang="en-US" dirty="0"/>
              <a:t>.</a:t>
            </a:r>
          </a:p>
          <a:p>
            <a:r>
              <a:rPr lang="ko-KR" altLang="en-US" b="1" dirty="0" err="1"/>
              <a:t>B</a:t>
            </a:r>
            <a:r>
              <a:rPr lang="ko-KR" altLang="en-US" b="1" dirty="0"/>
              <a:t>(E2)</a:t>
            </a:r>
            <a:r>
              <a:rPr lang="ko-KR" altLang="en-US" dirty="0"/>
              <a:t>: </a:t>
            </a:r>
            <a:r>
              <a:rPr lang="ko-KR" altLang="en-US" dirty="0" err="1"/>
              <a:t>Sensitive</a:t>
            </a:r>
            <a:r>
              <a:rPr lang="ko-KR" altLang="en-US" dirty="0"/>
              <a:t> </a:t>
            </a:r>
            <a:r>
              <a:rPr lang="ko-KR" altLang="en-US" dirty="0" err="1"/>
              <a:t>to</a:t>
            </a:r>
            <a:r>
              <a:rPr lang="ko-KR" altLang="en-US" dirty="0"/>
              <a:t> Q</a:t>
            </a:r>
            <a:r>
              <a:rPr lang="ko-KR" altLang="en-US" baseline="-25000" dirty="0"/>
              <a:t>0 </a:t>
            </a:r>
            <a:r>
              <a:rPr lang="ko-KR" altLang="en-US" dirty="0" err="1"/>
              <a:t>nuclear</a:t>
            </a:r>
            <a:r>
              <a:rPr lang="ko-KR" altLang="en-US" dirty="0"/>
              <a:t> </a:t>
            </a:r>
            <a:r>
              <a:rPr lang="ko-KR" altLang="en-US" dirty="0" err="1"/>
              <a:t>quadrupole</a:t>
            </a:r>
            <a:r>
              <a:rPr lang="ko-KR" altLang="en-US" dirty="0"/>
              <a:t> </a:t>
            </a:r>
            <a:r>
              <a:rPr lang="ko-KR" altLang="en-US" dirty="0" err="1"/>
              <a:t>deformation</a:t>
            </a:r>
            <a:r>
              <a:rPr lang="ko-KR" altLang="en-US" dirty="0"/>
              <a:t>, </a:t>
            </a:r>
            <a:r>
              <a:rPr lang="ko-KR" altLang="en-US" dirty="0" err="1"/>
              <a:t>charge</a:t>
            </a:r>
            <a:r>
              <a:rPr lang="ko-KR" altLang="en-US" dirty="0"/>
              <a:t> </a:t>
            </a:r>
            <a:r>
              <a:rPr lang="ko-KR" altLang="en-US" dirty="0" err="1"/>
              <a:t>distribution</a:t>
            </a:r>
            <a:r>
              <a:rPr lang="ko-KR" altLang="en-US" dirty="0"/>
              <a:t>.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2A6F3FCD-94E8-0845-8CB9-9631494414FC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Why is lifetime measurement important? </a:t>
            </a:r>
            <a:endParaRPr lang="ko-KR" altLang="en-US" sz="2400" dirty="0"/>
          </a:p>
        </p:txBody>
      </p:sp>
      <p:sp>
        <p:nvSpPr>
          <p:cNvPr id="8" name="L 도형 7">
            <a:extLst>
              <a:ext uri="{FF2B5EF4-FFF2-40B4-BE49-F238E27FC236}">
                <a16:creationId xmlns:a16="http://schemas.microsoft.com/office/drawing/2014/main" xmlns="" id="{4694C757-D463-EF4E-B4DD-7A0BF92EBEB2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11BBB6A-544C-114E-9C71-309721AF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430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Results</a:t>
            </a:r>
            <a:endParaRPr kumimoji="1" lang="ko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1150CEA-BDFD-6A40-80B4-177A8F69D721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Energy </a:t>
            </a:r>
            <a:r>
              <a:rPr lang="en-US" altLang="ko-KR" sz="2400" dirty="0" smtClean="0"/>
              <a:t>calibration – R13408</a:t>
            </a:r>
            <a:endParaRPr lang="ko-KR" altLang="en-US" sz="2400" dirty="0"/>
          </a:p>
        </p:txBody>
      </p:sp>
      <p:sp>
        <p:nvSpPr>
          <p:cNvPr id="14" name="L 도형 13">
            <a:extLst>
              <a:ext uri="{FF2B5EF4-FFF2-40B4-BE49-F238E27FC236}">
                <a16:creationId xmlns:a16="http://schemas.microsoft.com/office/drawing/2014/main" xmlns="" id="{01682ADC-78A3-5344-8FA4-12981711E8A5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301272" y="4730134"/>
            <a:ext cx="783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E = 662.0(0)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smtClean="0"/>
              <a:t>FWHM = 26.9(1) </a:t>
            </a:r>
            <a:r>
              <a:rPr lang="en-US" altLang="ko-KR" sz="1600" dirty="0" err="1" smtClean="0"/>
              <a:t>keV</a:t>
            </a:r>
            <a:endParaRPr lang="en-US" altLang="ko-KR" sz="1600" dirty="0" smtClean="0"/>
          </a:p>
          <a:p>
            <a:r>
              <a:rPr lang="en-US" altLang="ko-KR" sz="1600" dirty="0" err="1" smtClean="0"/>
              <a:t>E</a:t>
            </a:r>
            <a:r>
              <a:rPr lang="en-US" altLang="ko-KR" sz="1200" dirty="0" err="1" smtClean="0"/>
              <a:t>res</a:t>
            </a:r>
            <a:r>
              <a:rPr lang="en-US" altLang="ko-KR" sz="1600" dirty="0" smtClean="0"/>
              <a:t> = 4.07 %</a:t>
            </a:r>
            <a:endParaRPr lang="ko-KR" altLang="en-US" sz="16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6E231B09-8E8D-AE49-9C43-3B736A91E6CD}"/>
              </a:ext>
            </a:extLst>
          </p:cNvPr>
          <p:cNvSpPr/>
          <p:nvPr/>
        </p:nvSpPr>
        <p:spPr>
          <a:xfrm>
            <a:off x="6137032" y="961579"/>
            <a:ext cx="2505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aseline="30000" dirty="0" smtClean="0"/>
              <a:t>137</a:t>
            </a:r>
            <a:r>
              <a:rPr lang="en-US" altLang="ko-KR" dirty="0" smtClean="0"/>
              <a:t>Cs radiation source</a:t>
            </a:r>
            <a:endParaRPr lang="ko-KR" altLang="en-US" dirty="0"/>
          </a:p>
        </p:txBody>
      </p:sp>
      <p:pic>
        <p:nvPicPr>
          <p:cNvPr id="7169" name="Picture 1" descr="C:\Users\user\Documents\카카오톡 받은 파일\아카이브\Cs137_Ch0_4.07%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272" y="1890346"/>
            <a:ext cx="4180754" cy="218049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8882" y="1890346"/>
            <a:ext cx="3943846" cy="21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35407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2" y="218372"/>
            <a:ext cx="2791883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Summary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C577C1D6-AEEE-C24C-B0BF-457FEB6A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2013"/>
            <a:ext cx="7886700" cy="4351338"/>
          </a:xfrm>
        </p:spPr>
        <p:txBody>
          <a:bodyPr>
            <a:normAutofit fontScale="92500"/>
          </a:bodyPr>
          <a:lstStyle/>
          <a:p>
            <a:r>
              <a:rPr kumimoji="1" lang="en-US" altLang="ko-KR" dirty="0"/>
              <a:t>Lifetime is one of the significant observables for nuclear structure. 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Energy, timing resolution of LaBr</a:t>
            </a:r>
            <a:r>
              <a:rPr kumimoji="1" lang="en-US" altLang="ko-KR" baseline="-25000" dirty="0"/>
              <a:t>3</a:t>
            </a:r>
            <a:r>
              <a:rPr kumimoji="1" lang="en-US" altLang="ko-KR" dirty="0"/>
              <a:t>(Ce) scintillator is appropriate for fast-timing experiments.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Test bench experimental results using radio-active sources of </a:t>
            </a:r>
            <a:r>
              <a:rPr kumimoji="1" lang="en-US" altLang="ko-KR" baseline="30000" dirty="0"/>
              <a:t>152</a:t>
            </a:r>
            <a:r>
              <a:rPr kumimoji="1" lang="en-US" altLang="ko-KR" dirty="0"/>
              <a:t>Eu and </a:t>
            </a:r>
            <a:r>
              <a:rPr kumimoji="1" lang="en-US" altLang="ko-KR" baseline="30000" dirty="0"/>
              <a:t>60</a:t>
            </a:r>
            <a:r>
              <a:rPr kumimoji="1" lang="en-US" altLang="ko-KR" dirty="0"/>
              <a:t>Co.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Reproduce energy and timing resolutions from experimental data.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Plan to study background of experimental data with Geant4 simulation.</a:t>
            </a:r>
          </a:p>
          <a:p>
            <a:endParaRPr kumimoji="1" lang="en-US" altLang="ko-KR" dirty="0"/>
          </a:p>
          <a:p>
            <a:endParaRPr kumimoji="1" lang="en-US" altLang="ko-KR" dirty="0"/>
          </a:p>
          <a:p>
            <a:endParaRPr kumimoji="1" lang="en-US" altLang="ko-KR" dirty="0"/>
          </a:p>
          <a:p>
            <a:endParaRPr kumimoji="1" lang="ko-KR" altLang="en-US" baseline="-25000" dirty="0"/>
          </a:p>
        </p:txBody>
      </p:sp>
      <p:sp>
        <p:nvSpPr>
          <p:cNvPr id="4" name="L 도형 3">
            <a:extLst>
              <a:ext uri="{FF2B5EF4-FFF2-40B4-BE49-F238E27FC236}">
                <a16:creationId xmlns:a16="http://schemas.microsoft.com/office/drawing/2014/main" xmlns="" id="{06F41E8C-2011-0B48-B99B-C0FA301449AA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FB0312B9-4D15-5C48-A2A9-9C1D9022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21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17715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1CC3F848-7B27-2B4F-89C0-324C690F4879}"/>
              </a:ext>
            </a:extLst>
          </p:cNvPr>
          <p:cNvGrpSpPr/>
          <p:nvPr/>
        </p:nvGrpSpPr>
        <p:grpSpPr>
          <a:xfrm>
            <a:off x="0" y="0"/>
            <a:ext cx="9144000" cy="1004712"/>
            <a:chOff x="0" y="0"/>
            <a:chExt cx="9144000" cy="1004712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xmlns="" id="{C6A5F89F-4672-A849-9376-4735C3FF5CF7}"/>
                </a:ext>
              </a:extLst>
            </p:cNvPr>
            <p:cNvSpPr/>
            <p:nvPr/>
          </p:nvSpPr>
          <p:spPr>
            <a:xfrm>
              <a:off x="0" y="0"/>
              <a:ext cx="9144000" cy="1004712"/>
            </a:xfrm>
            <a:prstGeom prst="rect">
              <a:avLst/>
            </a:prstGeom>
            <a:solidFill>
              <a:srgbClr val="7D1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xmlns="" id="{973A20CA-E448-E840-8BD7-EC4BAB365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108" t="10548" r="15489" b="11531"/>
            <a:stretch/>
          </p:blipFill>
          <p:spPr>
            <a:xfrm>
              <a:off x="144780" y="141374"/>
              <a:ext cx="587021" cy="699385"/>
            </a:xfrm>
            <a:prstGeom prst="rect">
              <a:avLst/>
            </a:prstGeom>
            <a:solidFill>
              <a:srgbClr val="D8C9B1"/>
            </a:solidFill>
            <a:ln>
              <a:solidFill>
                <a:srgbClr val="7B181A"/>
              </a:solidFill>
            </a:ln>
          </p:spPr>
        </p:pic>
        <p:sp>
          <p:nvSpPr>
            <p:cNvPr id="13" name="부제목 2">
              <a:extLst>
                <a:ext uri="{FF2B5EF4-FFF2-40B4-BE49-F238E27FC236}">
                  <a16:creationId xmlns:a16="http://schemas.microsoft.com/office/drawing/2014/main" xmlns="" id="{78B2F4D7-98D6-504D-AB98-AF7EEAFAA319}"/>
                </a:ext>
              </a:extLst>
            </p:cNvPr>
            <p:cNvSpPr txBox="1">
              <a:spLocks/>
            </p:cNvSpPr>
            <p:nvPr/>
          </p:nvSpPr>
          <p:spPr>
            <a:xfrm>
              <a:off x="6795911" y="240019"/>
              <a:ext cx="2348089" cy="502093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fontScale="92500" lnSpcReduction="20000"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ko-KR" sz="1400" dirty="0">
                  <a:solidFill>
                    <a:srgbClr val="D8C9B1"/>
                  </a:solidFill>
                  <a:latin typeface="Gungsuh" panose="02030600000101010101" pitchFamily="18" charset="-127"/>
                  <a:ea typeface="Gungsuh" panose="02030600000101010101" pitchFamily="18" charset="-127"/>
                </a:rPr>
                <a:t>Department of Physics </a:t>
              </a:r>
            </a:p>
            <a:p>
              <a:r>
                <a:rPr kumimoji="1" lang="en-US" altLang="ko-KR" sz="1400" dirty="0">
                  <a:solidFill>
                    <a:srgbClr val="D8C9B1"/>
                  </a:solidFill>
                  <a:latin typeface="Gungsuh" panose="02030600000101010101" pitchFamily="18" charset="-127"/>
                  <a:ea typeface="Gungsuh" panose="02030600000101010101" pitchFamily="18" charset="-127"/>
                </a:rPr>
                <a:t>Korea University</a:t>
              </a:r>
              <a:endParaRPr kumimoji="1" lang="ko-KR" altLang="en-US" sz="1400" dirty="0">
                <a:solidFill>
                  <a:srgbClr val="D8C9B1"/>
                </a:solidFill>
                <a:latin typeface="Gungsuh" panose="02030600000101010101" pitchFamily="18" charset="-127"/>
                <a:ea typeface="Gungsuh" panose="02030600000101010101" pitchFamily="18" charset="-127"/>
              </a:endParaRP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C1ED9C77-D552-CD43-BEF6-8A8601EC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22</a:t>
            </a:fld>
            <a:endParaRPr kumimoji="1" lang="ko-KR" altLang="en-US" dirty="0"/>
          </a:p>
        </p:txBody>
      </p:sp>
      <p:sp>
        <p:nvSpPr>
          <p:cNvPr id="11" name="제목 10">
            <a:extLst>
              <a:ext uri="{FF2B5EF4-FFF2-40B4-BE49-F238E27FC236}">
                <a16:creationId xmlns:a16="http://schemas.microsoft.com/office/drawing/2014/main" xmlns="" id="{740D3966-D96B-5144-8DE4-F93261454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7595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2" y="218372"/>
            <a:ext cx="2791883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Motivation</a:t>
            </a:r>
            <a:endParaRPr kumimoji="1" lang="ko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xmlns="" id="{73863419-E39B-534C-8153-1C41604EE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0052662"/>
              </p:ext>
            </p:extLst>
          </p:nvPr>
        </p:nvGraphicFramePr>
        <p:xfrm>
          <a:off x="301272" y="2513703"/>
          <a:ext cx="4857750" cy="295465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{5FD0F851-EC5A-4D38-B0AD-8093EC10F338}</a:tableStyleId>
              </a:tblPr>
              <a:tblGrid>
                <a:gridCol w="1619250">
                  <a:extLst>
                    <a:ext uri="{9D8B030D-6E8A-4147-A177-3AD203B41FA5}">
                      <a16:colId xmlns:a16="http://schemas.microsoft.com/office/drawing/2014/main" xmlns="" val="2973902218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xmlns="" val="134961121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xmlns="" val="2317229375"/>
                    </a:ext>
                  </a:extLst>
                </a:gridCol>
              </a:tblGrid>
              <a:tr h="280615">
                <a:tc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err="1"/>
                        <a:t>NaI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LaBr</a:t>
                      </a:r>
                      <a:r>
                        <a:rPr lang="en-US" altLang="ko-KR" sz="1100" baseline="-25000" dirty="0"/>
                        <a:t>3</a:t>
                      </a:r>
                      <a:r>
                        <a:rPr lang="en-US" altLang="ko-KR" sz="1100" dirty="0"/>
                        <a:t>(Ce)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9938108"/>
                  </a:ext>
                </a:extLst>
              </a:tr>
              <a:tr h="44567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/>
                        <a:t>Light Yield (Photons/keV)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39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63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4612731"/>
                  </a:ext>
                </a:extLst>
              </a:tr>
              <a:tr h="27058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/>
                        <a:t>Decay Time (ns)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250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26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580917"/>
                  </a:ext>
                </a:extLst>
              </a:tr>
              <a:tr h="62075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/>
                        <a:t>Wavelength of maximum emission (nm)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415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357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587174"/>
                  </a:ext>
                </a:extLst>
              </a:tr>
              <a:tr h="62075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/>
                        <a:t>Thickness to stop 50 % of 662 </a:t>
                      </a:r>
                      <a:r>
                        <a:rPr lang="en-US" altLang="ko-KR" sz="1100" dirty="0" err="1"/>
                        <a:t>keV</a:t>
                      </a:r>
                      <a:r>
                        <a:rPr lang="en-US" altLang="ko-KR" sz="1100" dirty="0"/>
                        <a:t> </a:t>
                      </a:r>
                      <a:r>
                        <a:rPr lang="en-US" altLang="ko-KR" sz="1100" dirty="0" err="1"/>
                        <a:t>phtons</a:t>
                      </a:r>
                      <a:r>
                        <a:rPr lang="en-US" altLang="ko-KR" sz="1100" dirty="0"/>
                        <a:t> (cm)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2.5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1.8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7885782"/>
                  </a:ext>
                </a:extLst>
              </a:tr>
              <a:tr h="27058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/>
                        <a:t>Density (g/cm3)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3.67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5.08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4656253"/>
                  </a:ext>
                </a:extLst>
              </a:tr>
              <a:tr h="44567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/>
                        <a:t>Energy resolution at 662 keV (%, FWHM)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&lt; 7.5%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&lt; 3.5 %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5955651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F8E4AD05-18C9-8F42-8759-2FC635744BF3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Why LaBr</a:t>
            </a:r>
            <a:r>
              <a:rPr lang="en-US" altLang="ko-KR" sz="2400" baseline="-25000" dirty="0"/>
              <a:t>3</a:t>
            </a:r>
            <a:r>
              <a:rPr lang="en-US" altLang="ko-KR" sz="2400" dirty="0"/>
              <a:t>(Ce) for fast-timing measurement? </a:t>
            </a:r>
            <a:endParaRPr lang="ko-KR" altLang="en-US" sz="24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79B3F75B-C4F6-2249-AACC-1CFBF0369763}"/>
              </a:ext>
            </a:extLst>
          </p:cNvPr>
          <p:cNvSpPr/>
          <p:nvPr/>
        </p:nvSpPr>
        <p:spPr>
          <a:xfrm>
            <a:off x="5288876" y="2513701"/>
            <a:ext cx="373447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/>
              <a:t>LaBr</a:t>
            </a:r>
            <a:r>
              <a:rPr lang="en-US" altLang="ko-KR" sz="2400" b="1" baseline="-25000" dirty="0"/>
              <a:t>3</a:t>
            </a:r>
            <a:r>
              <a:rPr lang="en-US" altLang="ko-KR" sz="2400" b="1" dirty="0"/>
              <a:t>(Ce)</a:t>
            </a:r>
          </a:p>
          <a:p>
            <a:endParaRPr lang="en-US" altLang="ko-KR" dirty="0"/>
          </a:p>
          <a:p>
            <a:r>
              <a:rPr lang="en-US" altLang="ko-KR" b="1" dirty="0"/>
              <a:t>Advantage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Better energy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Better timing resolution.</a:t>
            </a:r>
          </a:p>
          <a:p>
            <a:endParaRPr lang="en-US" altLang="ko-KR" dirty="0"/>
          </a:p>
          <a:p>
            <a:r>
              <a:rPr lang="en-US" altLang="ko-KR" b="1" dirty="0"/>
              <a:t>Disadvantage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Self-radioactive (La-138).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Sensitive to charged particles.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Expensive (x40 in price compared to </a:t>
            </a:r>
            <a:r>
              <a:rPr lang="en-US" altLang="ko-KR" dirty="0" err="1"/>
              <a:t>NaI</a:t>
            </a:r>
            <a:r>
              <a:rPr lang="en-US" altLang="ko-KR" dirty="0"/>
              <a:t>).</a:t>
            </a:r>
            <a:endParaRPr lang="ko-KR" altLang="en-US" dirty="0"/>
          </a:p>
        </p:txBody>
      </p:sp>
      <p:sp>
        <p:nvSpPr>
          <p:cNvPr id="6" name="L 도형 5">
            <a:extLst>
              <a:ext uri="{FF2B5EF4-FFF2-40B4-BE49-F238E27FC236}">
                <a16:creationId xmlns:a16="http://schemas.microsoft.com/office/drawing/2014/main" xmlns="" id="{C1E9B15F-BCC5-2442-BE1D-7EEBAEB6358C}"/>
              </a:ext>
            </a:extLst>
          </p:cNvPr>
          <p:cNvSpPr/>
          <p:nvPr/>
        </p:nvSpPr>
        <p:spPr>
          <a:xfrm>
            <a:off x="195950" y="239894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3A0C0F5-DF5A-E04C-993C-6A7CBA84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5612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</a:t>
            </a:r>
            <a:endParaRPr kumimoji="1"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12E09B59-5B01-D44E-ACAD-D67C4D1D0287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Experimental setup</a:t>
            </a:r>
            <a:endParaRPr lang="ko-KR" altLang="en-US" sz="24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5998A73D-0336-934D-8B84-8DE66E02A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490" y="1382913"/>
            <a:ext cx="2654300" cy="2654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6202BE9-5F26-3E41-A22B-21EC930A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48" y="1450713"/>
            <a:ext cx="3905168" cy="2803353"/>
          </a:xfrm>
          <a:prstGeom prst="rect">
            <a:avLst/>
          </a:prstGeom>
        </p:spPr>
      </p:pic>
      <p:sp>
        <p:nvSpPr>
          <p:cNvPr id="8" name="L 도형 7">
            <a:extLst>
              <a:ext uri="{FF2B5EF4-FFF2-40B4-BE49-F238E27FC236}">
                <a16:creationId xmlns:a16="http://schemas.microsoft.com/office/drawing/2014/main" xmlns="" id="{CE873181-B8EC-0F45-BDE4-13F0D90269CD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FB082522-6BE1-174A-B422-CDA5547A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4</a:t>
            </a:fld>
            <a:endParaRPr kumimoji="1" lang="ko-KR" altLang="en-US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xmlns="" id="{8195DC15-3BB2-C746-88DA-7C3B6E85C328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096002" y="2032361"/>
            <a:ext cx="1793788" cy="3592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xmlns="" id="{C84AF5D3-42AB-3341-BC68-20E724E4DE88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804660" y="2032361"/>
            <a:ext cx="1085130" cy="86323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1C9630D0-7314-1840-9C43-1FD63ED031A6}"/>
              </a:ext>
            </a:extLst>
          </p:cNvPr>
          <p:cNvSpPr/>
          <p:nvPr/>
        </p:nvSpPr>
        <p:spPr>
          <a:xfrm>
            <a:off x="7889790" y="1863084"/>
            <a:ext cx="1405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/>
              <a:t>H7195</a:t>
            </a:r>
            <a:endParaRPr lang="ko-KR" alt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4824446" y="4254066"/>
            <a:ext cx="3267007" cy="183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xmlns="" id="{8195DC15-3BB2-C746-88DA-7C3B6E85C328}"/>
              </a:ext>
            </a:extLst>
          </p:cNvPr>
          <p:cNvCxnSpPr>
            <a:cxnSpLocks/>
          </p:cNvCxnSpPr>
          <p:nvPr/>
        </p:nvCxnSpPr>
        <p:spPr>
          <a:xfrm flipH="1">
            <a:off x="6202680" y="4254066"/>
            <a:ext cx="1888774" cy="59987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xmlns="" id="{C84AF5D3-42AB-3341-BC68-20E724E4DE88}"/>
              </a:ext>
            </a:extLst>
          </p:cNvPr>
          <p:cNvCxnSpPr>
            <a:cxnSpLocks/>
          </p:cNvCxnSpPr>
          <p:nvPr/>
        </p:nvCxnSpPr>
        <p:spPr>
          <a:xfrm flipH="1">
            <a:off x="7262048" y="4254066"/>
            <a:ext cx="829405" cy="9884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1C9630D0-7314-1840-9C43-1FD63ED031A6}"/>
              </a:ext>
            </a:extLst>
          </p:cNvPr>
          <p:cNvSpPr/>
          <p:nvPr/>
        </p:nvSpPr>
        <p:spPr>
          <a:xfrm>
            <a:off x="7812498" y="3884734"/>
            <a:ext cx="1405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/>
              <a:t>R13408</a:t>
            </a:r>
            <a:endParaRPr lang="ko-KR" altLang="en-US" sz="16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1C9630D0-7314-1840-9C43-1FD63ED031A6}"/>
              </a:ext>
            </a:extLst>
          </p:cNvPr>
          <p:cNvSpPr/>
          <p:nvPr/>
        </p:nvSpPr>
        <p:spPr>
          <a:xfrm>
            <a:off x="510540" y="5242560"/>
            <a:ext cx="3070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/>
              <a:t>PMT(upper) HV : 1400 V</a:t>
            </a:r>
          </a:p>
          <a:p>
            <a:r>
              <a:rPr lang="en-US" altLang="ko-KR" sz="1600" dirty="0" smtClean="0"/>
              <a:t>PMT(lower) HV : 1310 V</a:t>
            </a:r>
            <a:endParaRPr lang="ko-KR" altLang="en-US" sz="16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1C9630D0-7314-1840-9C43-1FD63ED031A6}"/>
              </a:ext>
            </a:extLst>
          </p:cNvPr>
          <p:cNvSpPr/>
          <p:nvPr/>
        </p:nvSpPr>
        <p:spPr>
          <a:xfrm>
            <a:off x="510540" y="4538394"/>
            <a:ext cx="3070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/>
              <a:t>PMT : H7195 </a:t>
            </a:r>
          </a:p>
          <a:p>
            <a:r>
              <a:rPr lang="en-US" altLang="ko-KR" sz="1600" dirty="0" smtClean="0"/>
              <a:t>-&gt; PMT : R13408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67004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내용 개체 틀 4"/>
          <p:cNvGraphicFramePr>
            <a:graphicFrameLocks noGrp="1"/>
          </p:cNvGraphicFramePr>
          <p:nvPr>
            <p:ph idx="1"/>
          </p:nvPr>
        </p:nvGraphicFramePr>
        <p:xfrm>
          <a:off x="3825240" y="1778508"/>
          <a:ext cx="4690110" cy="386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3370"/>
                <a:gridCol w="1563370"/>
                <a:gridCol w="1563370"/>
              </a:tblGrid>
              <a:tr h="347472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H7195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R13408</a:t>
                      </a:r>
                      <a:endParaRPr lang="ko-KR" altLang="en-US" dirty="0"/>
                    </a:p>
                  </a:txBody>
                  <a:tcPr/>
                </a:tc>
              </a:tr>
              <a:tr h="3474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Tube diameter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51 mm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38 mm</a:t>
                      </a:r>
                      <a:endParaRPr lang="ko-KR" altLang="en-US" dirty="0"/>
                    </a:p>
                  </a:txBody>
                  <a:tcPr/>
                </a:tc>
              </a:tr>
              <a:tr h="3474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Anode</a:t>
                      </a:r>
                      <a:r>
                        <a:rPr lang="en-US" altLang="ko-KR" baseline="0" dirty="0" smtClean="0"/>
                        <a:t> to Cathode supply voltage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dirty="0" smtClean="0"/>
                        <a:t>-2000 V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1500 V</a:t>
                      </a:r>
                      <a:endParaRPr lang="ko-KR" altLang="en-US" dirty="0"/>
                    </a:p>
                  </a:txBody>
                  <a:tcPr/>
                </a:tc>
              </a:tr>
              <a:tr h="347472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Anode</a:t>
                      </a:r>
                      <a:r>
                        <a:rPr lang="en-US" altLang="ko-KR" baseline="0" dirty="0" smtClean="0"/>
                        <a:t> to Cathode supply voltage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en-US" altLang="ko-KR" baseline="0" dirty="0" smtClean="0"/>
                        <a:t>(Maximum rating)</a:t>
                      </a:r>
                      <a:endParaRPr lang="ko-KR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- 2700 V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1700 V</a:t>
                      </a:r>
                      <a:endParaRPr lang="ko-KR" altLang="en-US" dirty="0"/>
                    </a:p>
                  </a:txBody>
                  <a:tcPr/>
                </a:tc>
              </a:tr>
              <a:tr h="3474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Gain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3.0 x 10^6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5.3</a:t>
                      </a:r>
                      <a:r>
                        <a:rPr lang="en-US" altLang="ko-KR" baseline="0" dirty="0" smtClean="0"/>
                        <a:t> x 10^5</a:t>
                      </a:r>
                      <a:endParaRPr lang="ko-KR" altLang="en-US" dirty="0"/>
                    </a:p>
                  </a:txBody>
                  <a:tcPr/>
                </a:tc>
              </a:tr>
              <a:tr h="3474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Rise time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2.7 ns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1.2 ns</a:t>
                      </a:r>
                      <a:endParaRPr lang="ko-KR" altLang="en-US" dirty="0"/>
                    </a:p>
                  </a:txBody>
                  <a:tcPr/>
                </a:tc>
              </a:tr>
              <a:tr h="3474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Transit time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40 ns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13 ns</a:t>
                      </a:r>
                      <a:endParaRPr lang="ko-KR" altLang="en-US" dirty="0"/>
                    </a:p>
                  </a:txBody>
                  <a:tcPr/>
                </a:tc>
              </a:tr>
              <a:tr h="4907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Transit Time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en-US" altLang="ko-KR" dirty="0" smtClean="0"/>
                        <a:t>Spread (FWHM)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i="0" dirty="0" smtClean="0"/>
                        <a:t>1.1 ns</a:t>
                      </a:r>
                      <a:endParaRPr lang="ko-KR" alt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190 </a:t>
                      </a:r>
                      <a:r>
                        <a:rPr lang="en-US" altLang="ko-KR" dirty="0" err="1" smtClean="0"/>
                        <a:t>ps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5</a:t>
            </a:fld>
            <a:endParaRPr kumimoji="1" lang="ko-KR" altLang="en-US"/>
          </a:p>
        </p:txBody>
      </p:sp>
      <p:sp>
        <p:nvSpPr>
          <p:cNvPr id="6" name="L 도형 5">
            <a:extLst>
              <a:ext uri="{FF2B5EF4-FFF2-40B4-BE49-F238E27FC236}">
                <a16:creationId xmlns:a16="http://schemas.microsoft.com/office/drawing/2014/main" xmlns="" id="{CE873181-B8EC-0F45-BDE4-13F0D90269CD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</a:t>
            </a:r>
            <a:endParaRPr kumimoji="1" lang="ko-KR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708" y="3842688"/>
            <a:ext cx="2437912" cy="301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708" y="934033"/>
            <a:ext cx="2437912" cy="290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 smtClean="0"/>
              <a:t>Experiment</a:t>
            </a:r>
            <a:endParaRPr kumimoji="1" lang="ko-KR" altLang="en-US" dirty="0"/>
          </a:p>
        </p:txBody>
      </p:sp>
      <p:sp>
        <p:nvSpPr>
          <p:cNvPr id="8" name="L 도형 7">
            <a:extLst>
              <a:ext uri="{FF2B5EF4-FFF2-40B4-BE49-F238E27FC236}">
                <a16:creationId xmlns:a16="http://schemas.microsoft.com/office/drawing/2014/main" xmlns="" id="{CE873181-B8EC-0F45-BDE4-13F0D90269CD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FB082522-6BE1-174A-B422-CDA5547A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6</a:t>
            </a:fld>
            <a:endParaRPr kumimoji="1"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B7554E56-752C-B349-A097-F6CDCA76F943}"/>
              </a:ext>
            </a:extLst>
          </p:cNvPr>
          <p:cNvSpPr/>
          <p:nvPr/>
        </p:nvSpPr>
        <p:spPr>
          <a:xfrm>
            <a:off x="408647" y="1107831"/>
            <a:ext cx="47101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NKFADC </a:t>
            </a:r>
            <a:r>
              <a:rPr lang="en-US" altLang="ko-KR" b="1" dirty="0" smtClean="0"/>
              <a:t>Digitizer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500MHz</a:t>
            </a:r>
            <a:endParaRPr lang="ko-KR" altLang="en-US" b="1" dirty="0"/>
          </a:p>
          <a:p>
            <a:r>
              <a:rPr lang="ko-KR" altLang="en-US" dirty="0" err="1"/>
              <a:t>Trigger</a:t>
            </a:r>
            <a:r>
              <a:rPr lang="en-US" altLang="ko-KR" dirty="0"/>
              <a:t> </a:t>
            </a:r>
            <a:r>
              <a:rPr lang="ko-KR" altLang="en-US" dirty="0"/>
              <a:t>: </a:t>
            </a:r>
            <a:r>
              <a:rPr lang="en-US" altLang="ko-KR" dirty="0" smtClean="0"/>
              <a:t>0</a:t>
            </a:r>
            <a:r>
              <a:rPr lang="ko-KR" altLang="en-US" dirty="0" smtClean="0"/>
              <a:t> </a:t>
            </a:r>
            <a:r>
              <a:rPr lang="ko-KR" altLang="en-US" dirty="0"/>
              <a:t>&amp; </a:t>
            </a:r>
            <a:r>
              <a:rPr lang="en-US" altLang="ko-KR" dirty="0" smtClean="0"/>
              <a:t>1</a:t>
            </a:r>
            <a:r>
              <a:rPr lang="ko-KR" altLang="en-US" dirty="0" smtClean="0"/>
              <a:t> </a:t>
            </a:r>
            <a:r>
              <a:rPr lang="ko-KR" altLang="en-US" dirty="0"/>
              <a:t>(500 ns)</a:t>
            </a:r>
          </a:p>
          <a:p>
            <a:r>
              <a:rPr lang="ko-KR" altLang="en-US" dirty="0" err="1"/>
              <a:t>Sampling</a:t>
            </a:r>
            <a:r>
              <a:rPr lang="ko-KR" altLang="en-US" dirty="0"/>
              <a:t> </a:t>
            </a:r>
            <a:r>
              <a:rPr lang="ko-KR" altLang="en-US" dirty="0" err="1"/>
              <a:t>rate</a:t>
            </a:r>
            <a:r>
              <a:rPr lang="en-US" altLang="ko-KR" dirty="0"/>
              <a:t> </a:t>
            </a:r>
            <a:r>
              <a:rPr lang="ko-KR" altLang="en-US" dirty="0"/>
              <a:t>: 500 </a:t>
            </a:r>
            <a:r>
              <a:rPr lang="ko-KR" altLang="en-US" dirty="0" err="1"/>
              <a:t>MHz</a:t>
            </a:r>
            <a:endParaRPr lang="ko-KR" altLang="en-US" dirty="0"/>
          </a:p>
          <a:p>
            <a:r>
              <a:rPr lang="ko-KR" altLang="en-US" dirty="0" err="1"/>
              <a:t>Gate</a:t>
            </a:r>
            <a:r>
              <a:rPr lang="ko-KR" altLang="en-US" dirty="0"/>
              <a:t> </a:t>
            </a:r>
            <a:r>
              <a:rPr lang="ko-KR" altLang="en-US" dirty="0" err="1"/>
              <a:t>width</a:t>
            </a:r>
            <a:r>
              <a:rPr lang="en-US" altLang="ko-KR" dirty="0"/>
              <a:t> </a:t>
            </a:r>
            <a:r>
              <a:rPr lang="ko-KR" altLang="en-US" dirty="0"/>
              <a:t>: </a:t>
            </a:r>
            <a:r>
              <a:rPr lang="en-US" altLang="ko-KR" dirty="0" smtClean="0"/>
              <a:t>480</a:t>
            </a:r>
            <a:r>
              <a:rPr lang="ko-KR" altLang="en-US" dirty="0" smtClean="0"/>
              <a:t> ns </a:t>
            </a:r>
            <a:r>
              <a:rPr lang="en-US" altLang="ko-KR" dirty="0" smtClean="0"/>
              <a:t>(2 ns/sample)</a:t>
            </a:r>
            <a:endParaRPr lang="ko-KR" altLang="en-US" dirty="0"/>
          </a:p>
          <a:p>
            <a:r>
              <a:rPr lang="ko-KR" altLang="en-US" dirty="0"/>
              <a:t>ADC </a:t>
            </a:r>
            <a:r>
              <a:rPr lang="ko-KR" altLang="en-US" dirty="0" err="1"/>
              <a:t>resolution</a:t>
            </a:r>
            <a:r>
              <a:rPr lang="en-US" altLang="ko-KR" dirty="0"/>
              <a:t> </a:t>
            </a:r>
            <a:r>
              <a:rPr lang="ko-KR" altLang="en-US" dirty="0"/>
              <a:t>: 12 </a:t>
            </a:r>
            <a:r>
              <a:rPr lang="ko-KR" altLang="en-US" dirty="0" err="1"/>
              <a:t>bit</a:t>
            </a:r>
            <a:endParaRPr lang="ko-KR" altLang="en-US" dirty="0"/>
          </a:p>
          <a:p>
            <a:r>
              <a:rPr lang="ko-KR" altLang="en-US" dirty="0" err="1"/>
              <a:t>Dynamic</a:t>
            </a:r>
            <a:r>
              <a:rPr lang="ko-KR" altLang="en-US" dirty="0"/>
              <a:t> </a:t>
            </a:r>
            <a:r>
              <a:rPr lang="ko-KR" altLang="en-US" dirty="0" err="1"/>
              <a:t>range</a:t>
            </a:r>
            <a:r>
              <a:rPr lang="en-US" altLang="ko-KR" dirty="0"/>
              <a:t> </a:t>
            </a:r>
            <a:r>
              <a:rPr lang="ko-KR" altLang="en-US" dirty="0"/>
              <a:t>: 2 </a:t>
            </a:r>
            <a:r>
              <a:rPr lang="ko-KR" altLang="en-US" dirty="0" err="1"/>
              <a:t>Vpp</a:t>
            </a:r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7F33EA05-3305-154A-9A22-B9F8DF219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490" y="993531"/>
            <a:ext cx="3396561" cy="206393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B7554E56-752C-B349-A097-F6CDCA76F943}"/>
              </a:ext>
            </a:extLst>
          </p:cNvPr>
          <p:cNvSpPr/>
          <p:nvPr/>
        </p:nvSpPr>
        <p:spPr>
          <a:xfrm>
            <a:off x="408647" y="4092559"/>
            <a:ext cx="47101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Caen Digitizer v1742</a:t>
            </a:r>
            <a:endParaRPr lang="ko-KR" altLang="en-US" b="1" dirty="0"/>
          </a:p>
          <a:p>
            <a:r>
              <a:rPr lang="ko-KR" altLang="en-US" dirty="0" err="1"/>
              <a:t>Trigger</a:t>
            </a:r>
            <a:r>
              <a:rPr lang="en-US" altLang="ko-KR" dirty="0"/>
              <a:t> </a:t>
            </a:r>
            <a:r>
              <a:rPr lang="ko-KR" altLang="en-US" dirty="0"/>
              <a:t>: </a:t>
            </a:r>
            <a:r>
              <a:rPr lang="en-US" altLang="ko-KR" dirty="0" smtClean="0"/>
              <a:t>0 | 1 (-&gt;1&amp;2) </a:t>
            </a:r>
            <a:endParaRPr lang="ko-KR" altLang="en-US" dirty="0"/>
          </a:p>
          <a:p>
            <a:r>
              <a:rPr lang="ko-KR" altLang="en-US" dirty="0" err="1"/>
              <a:t>Sampling</a:t>
            </a:r>
            <a:r>
              <a:rPr lang="ko-KR" altLang="en-US" dirty="0"/>
              <a:t> </a:t>
            </a:r>
            <a:r>
              <a:rPr lang="ko-KR" altLang="en-US" dirty="0" err="1"/>
              <a:t>rate</a:t>
            </a:r>
            <a:r>
              <a:rPr lang="en-US" altLang="ko-KR" dirty="0"/>
              <a:t> </a:t>
            </a:r>
            <a:r>
              <a:rPr lang="ko-KR" altLang="en-US" dirty="0"/>
              <a:t>: </a:t>
            </a:r>
            <a:r>
              <a:rPr lang="en-US" altLang="ko-KR" dirty="0" smtClean="0"/>
              <a:t>2.5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G</a:t>
            </a:r>
            <a:r>
              <a:rPr lang="ko-KR" altLang="en-US" dirty="0" smtClean="0"/>
              <a:t>Hz</a:t>
            </a:r>
            <a:endParaRPr lang="ko-KR" altLang="en-US" dirty="0"/>
          </a:p>
          <a:p>
            <a:r>
              <a:rPr lang="ko-KR" altLang="en-US" dirty="0" err="1"/>
              <a:t>Gate</a:t>
            </a:r>
            <a:r>
              <a:rPr lang="ko-KR" altLang="en-US" dirty="0"/>
              <a:t> </a:t>
            </a:r>
            <a:r>
              <a:rPr lang="ko-KR" altLang="en-US" dirty="0" err="1"/>
              <a:t>width</a:t>
            </a:r>
            <a:r>
              <a:rPr lang="en-US" altLang="ko-KR" dirty="0"/>
              <a:t> </a:t>
            </a:r>
            <a:r>
              <a:rPr lang="ko-KR" altLang="en-US" dirty="0"/>
              <a:t>: </a:t>
            </a:r>
            <a:r>
              <a:rPr lang="en-US" altLang="ko-KR" dirty="0" smtClean="0"/>
              <a:t>409.6</a:t>
            </a:r>
            <a:r>
              <a:rPr lang="ko-KR" altLang="en-US" dirty="0" smtClean="0"/>
              <a:t> ns </a:t>
            </a:r>
            <a:r>
              <a:rPr lang="en-US" altLang="ko-KR" dirty="0" smtClean="0"/>
              <a:t>(0.4 ns/sample)</a:t>
            </a:r>
            <a:endParaRPr lang="ko-KR" altLang="en-US" dirty="0"/>
          </a:p>
          <a:p>
            <a:r>
              <a:rPr lang="ko-KR" altLang="en-US" dirty="0"/>
              <a:t>ADC </a:t>
            </a:r>
            <a:r>
              <a:rPr lang="ko-KR" altLang="en-US" dirty="0" err="1"/>
              <a:t>resolution</a:t>
            </a:r>
            <a:r>
              <a:rPr lang="en-US" altLang="ko-KR" dirty="0"/>
              <a:t> </a:t>
            </a:r>
            <a:r>
              <a:rPr lang="ko-KR" altLang="en-US" dirty="0"/>
              <a:t>: 12 </a:t>
            </a:r>
            <a:r>
              <a:rPr lang="ko-KR" altLang="en-US" dirty="0" err="1"/>
              <a:t>bit</a:t>
            </a:r>
            <a:endParaRPr lang="ko-KR" altLang="en-US" dirty="0"/>
          </a:p>
          <a:p>
            <a:r>
              <a:rPr lang="ko-KR" altLang="en-US" dirty="0" err="1"/>
              <a:t>Dynamic</a:t>
            </a:r>
            <a:r>
              <a:rPr lang="ko-KR" altLang="en-US" dirty="0"/>
              <a:t> </a:t>
            </a:r>
            <a:r>
              <a:rPr lang="ko-KR" altLang="en-US" dirty="0" err="1"/>
              <a:t>range</a:t>
            </a:r>
            <a:r>
              <a:rPr lang="en-US" altLang="ko-KR" dirty="0"/>
              <a:t> </a:t>
            </a:r>
            <a:r>
              <a:rPr lang="ko-KR" altLang="en-US" dirty="0"/>
              <a:t>: </a:t>
            </a:r>
            <a:r>
              <a:rPr lang="en-US" altLang="ko-KR" dirty="0" smtClean="0"/>
              <a:t>1</a:t>
            </a:r>
            <a:r>
              <a:rPr lang="ko-KR" altLang="en-US" dirty="0" smtClean="0"/>
              <a:t> </a:t>
            </a:r>
            <a:r>
              <a:rPr lang="ko-KR" altLang="en-US" dirty="0"/>
              <a:t>Vpp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5491" y="4011599"/>
            <a:ext cx="3396560" cy="221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700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</a:t>
            </a:r>
            <a:r>
              <a:rPr kumimoji="1" lang="en-US" altLang="ko-KR" dirty="0" smtClean="0"/>
              <a:t>Method</a:t>
            </a:r>
            <a:endParaRPr kumimoji="1"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12E09B59-5B01-D44E-ACAD-D67C4D1D0287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Pulse analysis for energy spectrum</a:t>
            </a:r>
            <a:endParaRPr lang="ko-KR" altLang="en-US" sz="24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09B8638-7E19-1F4A-A8F7-A6EA783CE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46" y="1376375"/>
            <a:ext cx="4246862" cy="2580629"/>
          </a:xfrm>
          <a:prstGeom prst="rect">
            <a:avLst/>
          </a:prstGeom>
        </p:spPr>
      </p:pic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xmlns="" id="{391B31DB-4B83-EF4B-BB43-118F535447A7}"/>
              </a:ext>
            </a:extLst>
          </p:cNvPr>
          <p:cNvCxnSpPr/>
          <p:nvPr/>
        </p:nvCxnSpPr>
        <p:spPr>
          <a:xfrm>
            <a:off x="1893536" y="1683143"/>
            <a:ext cx="0" cy="1642684"/>
          </a:xfrm>
          <a:prstGeom prst="straightConnector1">
            <a:avLst/>
          </a:prstGeom>
          <a:ln>
            <a:solidFill>
              <a:srgbClr val="7D191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xmlns="" id="{5FC1D203-1755-B244-A5C2-4E8ACA5003A4}"/>
              </a:ext>
            </a:extLst>
          </p:cNvPr>
          <p:cNvCxnSpPr/>
          <p:nvPr/>
        </p:nvCxnSpPr>
        <p:spPr>
          <a:xfrm>
            <a:off x="1003412" y="3325827"/>
            <a:ext cx="3568588" cy="0"/>
          </a:xfrm>
          <a:prstGeom prst="line">
            <a:avLst/>
          </a:prstGeom>
          <a:ln>
            <a:solidFill>
              <a:srgbClr val="7D19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8C4F2203-6F2A-0844-808B-1103DDD1B0CC}"/>
              </a:ext>
            </a:extLst>
          </p:cNvPr>
          <p:cNvSpPr/>
          <p:nvPr/>
        </p:nvSpPr>
        <p:spPr>
          <a:xfrm>
            <a:off x="1194761" y="2349375"/>
            <a:ext cx="1142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ADC(height)</a:t>
            </a:r>
            <a:endParaRPr lang="ko-KR" altLang="en-US" sz="14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B2059D58-C0F4-E24C-B49C-3A2924CC7B79}"/>
              </a:ext>
            </a:extLst>
          </p:cNvPr>
          <p:cNvSpPr/>
          <p:nvPr/>
        </p:nvSpPr>
        <p:spPr>
          <a:xfrm>
            <a:off x="1003412" y="1586039"/>
            <a:ext cx="687823" cy="20230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005474-8DF4-6943-8F11-F69B13E506B8}"/>
                  </a:ext>
                </a:extLst>
              </p:cNvPr>
              <p:cNvSpPr txBox="1"/>
              <p:nvPr/>
            </p:nvSpPr>
            <p:spPr>
              <a:xfrm>
                <a:off x="1888710" y="1434669"/>
                <a:ext cx="2512611" cy="243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ko-KR" sz="1400" b="0" i="1" smtClean="0">
                        <a:latin typeface="Cambria Math" panose="02040503050406030204" pitchFamily="18" charset="0"/>
                      </a:rPr>
                      <m:t>𝑃𝐸𝐷𝐸𝑆𝑇𝐴𝐿</m:t>
                    </m:r>
                    <m:r>
                      <a:rPr kumimoji="1" lang="en-US" altLang="ko-KR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kumimoji="1"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1" lang="en-US" altLang="ko-KR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kumimoji="1" lang="en-US" altLang="ko-KR" sz="1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kumimoji="1" lang="en-US" altLang="ko-KR" sz="1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kumimoji="1" lang="en-US" altLang="ko-KR" sz="1400" b="0" i="1" smtClean="0">
                                <a:latin typeface="Cambria Math" panose="02040503050406030204" pitchFamily="18" charset="0"/>
                              </a:rPr>
                              <m:t>59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1"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ko-KR" sz="1400" i="1">
                                    <a:latin typeface="Cambria Math" panose="02040503050406030204" pitchFamily="18" charset="0"/>
                                  </a:rPr>
                                  <m:t>𝐴𝐷𝐶</m:t>
                                </m:r>
                              </m:e>
                              <m:sub>
                                <m:r>
                                  <a:rPr kumimoji="1" lang="en-US" altLang="ko-KR" sz="1400" i="1">
                                    <a:latin typeface="Cambria Math" panose="02040503050406030204" pitchFamily="18" charset="0"/>
                                  </a:rPr>
                                  <m:t>𝑐h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r>
                  <a:rPr kumimoji="1" lang="en-US" altLang="ko-KR" sz="1400" dirty="0"/>
                  <a:t>/60</a:t>
                </a:r>
                <a:endParaRPr kumimoji="1" lang="ko-KR" altLang="en-US" sz="1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F005474-8DF4-6943-8F11-F69B13E50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710" y="1434669"/>
                <a:ext cx="2512611" cy="243143"/>
              </a:xfrm>
              <a:prstGeom prst="rect">
                <a:avLst/>
              </a:prstGeom>
              <a:blipFill>
                <a:blip r:embed="rId4"/>
                <a:stretch>
                  <a:fillRect l="-2010" t="-140000" r="-3015" b="-2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 도형 22">
            <a:extLst>
              <a:ext uri="{FF2B5EF4-FFF2-40B4-BE49-F238E27FC236}">
                <a16:creationId xmlns:a16="http://schemas.microsoft.com/office/drawing/2014/main" xmlns="" id="{8911FA00-C608-8744-976B-06B150DFD577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E524745-CFCF-4A4F-9347-36020F762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99" y="4126868"/>
            <a:ext cx="3674422" cy="249775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B3E547A-C1F8-8F4A-AEA7-CC448188B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039" y="4191047"/>
            <a:ext cx="3674423" cy="249775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B482BAA3-AB96-A548-8F0A-6B19237F5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569" y="1390533"/>
            <a:ext cx="2985205" cy="2681157"/>
          </a:xfrm>
          <a:prstGeom prst="rect">
            <a:avLst/>
          </a:prstGeom>
          <a:ln>
            <a:solidFill>
              <a:srgbClr val="7D1919"/>
            </a:solidFill>
          </a:ln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D6AE9-F764-944D-BACB-8AC8BD88472D}"/>
                  </a:ext>
                </a:extLst>
              </p:cNvPr>
              <p:cNvSpPr txBox="1"/>
              <p:nvPr/>
            </p:nvSpPr>
            <p:spPr>
              <a:xfrm>
                <a:off x="5825160" y="4673354"/>
                <a:ext cx="2751458" cy="608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400" b="0" i="1" smtClean="0">
                          <a:latin typeface="Cambria Math" panose="02040503050406030204" pitchFamily="18" charset="0"/>
                        </a:rPr>
                        <m:t>𝑄𝐷𝐶</m:t>
                      </m:r>
                      <m:r>
                        <a:rPr kumimoji="1" lang="en-US" altLang="ko-KR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kumimoji="1"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ko-KR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kumimoji="1" lang="en-US" altLang="ko-KR" sz="1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kumimoji="1" lang="en-US" altLang="ko-KR" sz="1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kumimoji="1" lang="en-US" altLang="ko-KR" sz="1400" b="0" i="1" smtClean="0">
                              <a:latin typeface="Cambria Math" panose="02040503050406030204" pitchFamily="18" charset="0"/>
                            </a:rPr>
                            <m:t>256</m:t>
                          </m:r>
                        </m:sup>
                        <m:e>
                          <m:sSub>
                            <m:sSubPr>
                              <m:ctrlPr>
                                <a:rPr kumimoji="1"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ko-KR" sz="1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ko-KR" sz="1400" b="0" i="1" smtClean="0">
                                  <a:latin typeface="Cambria Math" panose="02040503050406030204" pitchFamily="18" charset="0"/>
                                </a:rPr>
                                <m:t>𝑃𝐸𝐷𝐸𝑆𝑇𝐴𝐿</m:t>
                              </m:r>
                              <m:r>
                                <a:rPr kumimoji="1" lang="en-US" altLang="ko-KR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ko-KR" sz="1400" b="0" i="1" smtClean="0">
                                  <a:latin typeface="Cambria Math" panose="02040503050406030204" pitchFamily="18" charset="0"/>
                                </a:rPr>
                                <m:t>𝐴𝐷𝐶</m:t>
                              </m:r>
                            </m:e>
                            <m:sub>
                              <m:r>
                                <a:rPr kumimoji="1" lang="en-US" altLang="ko-KR" sz="1400" b="0" i="1" smtClean="0">
                                  <a:latin typeface="Cambria Math" panose="02040503050406030204" pitchFamily="18" charset="0"/>
                                </a:rPr>
                                <m:t>𝑐h</m:t>
                              </m:r>
                            </m:sub>
                          </m:sSub>
                          <m:r>
                            <a:rPr kumimoji="1" lang="en-US" altLang="ko-KR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ko-KR" altLang="en-US" sz="1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B7D6AE9-F764-944D-BACB-8AC8BD884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160" y="4673354"/>
                <a:ext cx="2751458" cy="608949"/>
              </a:xfrm>
              <a:prstGeom prst="rect">
                <a:avLst/>
              </a:prstGeom>
              <a:blipFill>
                <a:blip r:embed="rId8"/>
                <a:stretch>
                  <a:fillRect l="-922" t="-110204" r="-1382" b="-1775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xmlns="" id="{05687FF7-232A-7042-8B10-DAC577F017F1}"/>
              </a:ext>
            </a:extLst>
          </p:cNvPr>
          <p:cNvCxnSpPr>
            <a:cxnSpLocks/>
          </p:cNvCxnSpPr>
          <p:nvPr/>
        </p:nvCxnSpPr>
        <p:spPr>
          <a:xfrm flipH="1">
            <a:off x="3495959" y="2503263"/>
            <a:ext cx="3284477" cy="3234939"/>
          </a:xfrm>
          <a:prstGeom prst="straightConnector1">
            <a:avLst/>
          </a:prstGeom>
          <a:ln>
            <a:solidFill>
              <a:srgbClr val="7D191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xmlns="" id="{D82FED28-4EA9-694F-99D4-6B727BB83FE7}"/>
              </a:ext>
            </a:extLst>
          </p:cNvPr>
          <p:cNvCxnSpPr>
            <a:cxnSpLocks/>
          </p:cNvCxnSpPr>
          <p:nvPr/>
        </p:nvCxnSpPr>
        <p:spPr>
          <a:xfrm>
            <a:off x="7250464" y="2547257"/>
            <a:ext cx="446587" cy="2848401"/>
          </a:xfrm>
          <a:prstGeom prst="straightConnector1">
            <a:avLst/>
          </a:prstGeom>
          <a:ln>
            <a:solidFill>
              <a:srgbClr val="7D191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xmlns="" id="{BE0209FD-9261-364A-AC2E-8B231912BED3}"/>
              </a:ext>
            </a:extLst>
          </p:cNvPr>
          <p:cNvCxnSpPr>
            <a:cxnSpLocks/>
          </p:cNvCxnSpPr>
          <p:nvPr/>
        </p:nvCxnSpPr>
        <p:spPr>
          <a:xfrm flipH="1">
            <a:off x="3851952" y="3169920"/>
            <a:ext cx="2928484" cy="2811863"/>
          </a:xfrm>
          <a:prstGeom prst="straightConnector1">
            <a:avLst/>
          </a:prstGeom>
          <a:ln>
            <a:solidFill>
              <a:srgbClr val="7D191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xmlns="" id="{45AF5634-261B-9E4A-9889-9D9B411B6485}"/>
              </a:ext>
            </a:extLst>
          </p:cNvPr>
          <p:cNvCxnSpPr>
            <a:cxnSpLocks/>
          </p:cNvCxnSpPr>
          <p:nvPr/>
        </p:nvCxnSpPr>
        <p:spPr>
          <a:xfrm>
            <a:off x="7697051" y="3429000"/>
            <a:ext cx="321678" cy="2194629"/>
          </a:xfrm>
          <a:prstGeom prst="straightConnector1">
            <a:avLst/>
          </a:prstGeom>
          <a:ln>
            <a:solidFill>
              <a:srgbClr val="7D191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E09BFA42-8C54-F146-B49D-62BA661C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87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</a:t>
            </a:r>
            <a:r>
              <a:rPr kumimoji="1" lang="en-US" altLang="ko-KR" dirty="0" smtClean="0"/>
              <a:t>Method</a:t>
            </a:r>
            <a:endParaRPr kumimoji="1"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12E09B59-5B01-D44E-ACAD-D67C4D1D0287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Pulse analysis for timing distribution spectrum</a:t>
            </a:r>
            <a:endParaRPr lang="ko-KR" altLang="en-US" sz="24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B57E647F-C35A-A14D-B606-919F356BD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90" y="1376374"/>
            <a:ext cx="4246862" cy="2580629"/>
          </a:xfrm>
          <a:prstGeom prst="rect">
            <a:avLst/>
          </a:prstGeom>
        </p:spPr>
      </p:pic>
      <p:cxnSp>
        <p:nvCxnSpPr>
          <p:cNvPr id="22" name="직선 연결선[R] 21">
            <a:extLst>
              <a:ext uri="{FF2B5EF4-FFF2-40B4-BE49-F238E27FC236}">
                <a16:creationId xmlns:a16="http://schemas.microsoft.com/office/drawing/2014/main" xmlns="" id="{66224ED0-FE9D-DF45-8A98-048683A13A1E}"/>
              </a:ext>
            </a:extLst>
          </p:cNvPr>
          <p:cNvCxnSpPr>
            <a:cxnSpLocks/>
          </p:cNvCxnSpPr>
          <p:nvPr/>
        </p:nvCxnSpPr>
        <p:spPr>
          <a:xfrm>
            <a:off x="782494" y="2290282"/>
            <a:ext cx="321988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58041C3-1E46-8541-9793-B69DF0263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90" y="4038361"/>
            <a:ext cx="4246862" cy="252419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4B91E071-D6BC-7E41-9AA0-DE1E66496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949" y="4193874"/>
            <a:ext cx="4120445" cy="22131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AA9E742-9C74-8544-974F-0DC549BCB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950" y="1520120"/>
            <a:ext cx="4120445" cy="2213165"/>
          </a:xfrm>
          <a:prstGeom prst="rect">
            <a:avLst/>
          </a:prstGeom>
        </p:spPr>
      </p:pic>
      <p:sp>
        <p:nvSpPr>
          <p:cNvPr id="9" name="L 도형 8">
            <a:extLst>
              <a:ext uri="{FF2B5EF4-FFF2-40B4-BE49-F238E27FC236}">
                <a16:creationId xmlns:a16="http://schemas.microsoft.com/office/drawing/2014/main" xmlns="" id="{44A37E39-6F84-A74B-BDA1-E7733BB83020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55863A-A7F3-7E4E-B63B-58EC7A9ED245}"/>
              </a:ext>
            </a:extLst>
          </p:cNvPr>
          <p:cNvSpPr txBox="1"/>
          <p:nvPr/>
        </p:nvSpPr>
        <p:spPr>
          <a:xfrm>
            <a:off x="2400561" y="2752058"/>
            <a:ext cx="185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Leading edge</a:t>
            </a:r>
            <a:endParaRPr kumimoji="1" lang="ko-KR" altLang="en-US" dirty="0"/>
          </a:p>
        </p:txBody>
      </p:sp>
      <p:cxnSp>
        <p:nvCxnSpPr>
          <p:cNvPr id="23" name="직선 연결선[R] 22">
            <a:extLst>
              <a:ext uri="{FF2B5EF4-FFF2-40B4-BE49-F238E27FC236}">
                <a16:creationId xmlns:a16="http://schemas.microsoft.com/office/drawing/2014/main" xmlns="" id="{36FC361C-8464-1F43-AB89-220B0271528A}"/>
              </a:ext>
            </a:extLst>
          </p:cNvPr>
          <p:cNvCxnSpPr>
            <a:cxnSpLocks/>
          </p:cNvCxnSpPr>
          <p:nvPr/>
        </p:nvCxnSpPr>
        <p:spPr>
          <a:xfrm flipH="1">
            <a:off x="2128161" y="1689268"/>
            <a:ext cx="31155" cy="1896143"/>
          </a:xfrm>
          <a:prstGeom prst="line">
            <a:avLst/>
          </a:prstGeom>
          <a:ln w="19050">
            <a:solidFill>
              <a:srgbClr val="7D19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29" name="잉크 28">
                <a:extLst>
                  <a:ext uri="{FF2B5EF4-FFF2-40B4-BE49-F238E27FC236}">
                    <a16:creationId xmlns:a16="http://schemas.microsoft.com/office/drawing/2014/main" id="{A085C08B-C77F-9940-80A8-FB13D8A4274D}"/>
                  </a:ext>
                </a:extLst>
              </p14:cNvPr>
              <p14:cNvContentPartPr/>
              <p14:nvPr/>
            </p14:nvContentPartPr>
            <p14:xfrm>
              <a:off x="2150297" y="2290282"/>
              <a:ext cx="360" cy="360"/>
            </p14:xfrm>
          </p:contentPart>
        </mc:Choice>
        <mc:Fallback>
          <p:pic>
            <p:nvPicPr>
              <p:cNvPr id="29" name="잉크 2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085C08B-C77F-9940-80A8-FB13D8A427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3297" y="2263282"/>
                <a:ext cx="54000" cy="54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1" name="직선 연결선[R] 30">
            <a:extLst>
              <a:ext uri="{FF2B5EF4-FFF2-40B4-BE49-F238E27FC236}">
                <a16:creationId xmlns:a16="http://schemas.microsoft.com/office/drawing/2014/main" xmlns="" id="{0567813A-AB44-084A-85DC-E1F59190E321}"/>
              </a:ext>
            </a:extLst>
          </p:cNvPr>
          <p:cNvCxnSpPr>
            <a:cxnSpLocks/>
          </p:cNvCxnSpPr>
          <p:nvPr/>
        </p:nvCxnSpPr>
        <p:spPr>
          <a:xfrm>
            <a:off x="2128161" y="1876612"/>
            <a:ext cx="31155" cy="767528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xmlns="" id="{39EF6DC8-161D-DE44-B5C9-E0A5806C2504}"/>
              </a:ext>
            </a:extLst>
          </p:cNvPr>
          <p:cNvCxnSpPr>
            <a:cxnSpLocks/>
          </p:cNvCxnSpPr>
          <p:nvPr/>
        </p:nvCxnSpPr>
        <p:spPr>
          <a:xfrm>
            <a:off x="1513839" y="2035622"/>
            <a:ext cx="548483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xmlns="" id="{9508886B-B21E-0943-9A79-0276C868A540}"/>
              </a:ext>
            </a:extLst>
          </p:cNvPr>
          <p:cNvCxnSpPr>
            <a:cxnSpLocks/>
          </p:cNvCxnSpPr>
          <p:nvPr/>
        </p:nvCxnSpPr>
        <p:spPr>
          <a:xfrm>
            <a:off x="1513839" y="2509646"/>
            <a:ext cx="548483" cy="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26" name="잉크 25">
                <a:extLst>
                  <a:ext uri="{FF2B5EF4-FFF2-40B4-BE49-F238E27FC236}">
                    <a16:creationId xmlns:a16="http://schemas.microsoft.com/office/drawing/2014/main" id="{567FF6C5-BF26-7842-A831-8B077DB1CF56}"/>
                  </a:ext>
                </a:extLst>
              </p14:cNvPr>
              <p14:cNvContentPartPr/>
              <p14:nvPr/>
            </p14:nvContentPartPr>
            <p14:xfrm>
              <a:off x="2135435" y="2035262"/>
              <a:ext cx="360" cy="360"/>
            </p14:xfrm>
          </p:contentPart>
        </mc:Choice>
        <mc:Fallback>
          <p:pic>
            <p:nvPicPr>
              <p:cNvPr id="26" name="잉크 2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67FF6C5-BF26-7842-A831-8B077DB1CF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8435" y="2008262"/>
                <a:ext cx="54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27" name="잉크 26">
                <a:extLst>
                  <a:ext uri="{FF2B5EF4-FFF2-40B4-BE49-F238E27FC236}">
                    <a16:creationId xmlns:a16="http://schemas.microsoft.com/office/drawing/2014/main" id="{7A3B2326-15D8-7540-8D10-8153FD87D060}"/>
                  </a:ext>
                </a:extLst>
              </p14:cNvPr>
              <p14:cNvContentPartPr/>
              <p14:nvPr/>
            </p14:nvContentPartPr>
            <p14:xfrm>
              <a:off x="2164370" y="2509646"/>
              <a:ext cx="360" cy="360"/>
            </p14:xfrm>
          </p:contentPart>
        </mc:Choice>
        <mc:Fallback>
          <p:pic>
            <p:nvPicPr>
              <p:cNvPr id="27" name="잉크 2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A3B2326-15D8-7540-8D10-8153FD87D0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7370" y="2482646"/>
                <a:ext cx="54000" cy="5400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A2D3A79-7403-9045-8061-D555C99D2E1E}"/>
              </a:ext>
            </a:extLst>
          </p:cNvPr>
          <p:cNvSpPr txBox="1"/>
          <p:nvPr/>
        </p:nvSpPr>
        <p:spPr>
          <a:xfrm>
            <a:off x="2899691" y="4153159"/>
            <a:ext cx="135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CFD</a:t>
            </a:r>
          </a:p>
          <a:p>
            <a:r>
              <a:rPr lang="en" altLang="ko-KR" dirty="0"/>
              <a:t>Delay: 4 ns</a:t>
            </a:r>
          </a:p>
          <a:p>
            <a:r>
              <a:rPr lang="en" altLang="ko-KR" dirty="0"/>
              <a:t>Ratio: 0.2</a:t>
            </a:r>
          </a:p>
          <a:p>
            <a:endParaRPr kumimoji="1" lang="ko-KR" altLang="en-US" dirty="0"/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xmlns="" id="{53A8B317-AD7D-B645-A8FF-E42EE215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8</a:t>
            </a:fld>
            <a:endParaRPr kumimoji="1"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FF573E1-F2B3-9F4B-B75C-A9EF138EC6A5}"/>
              </a:ext>
            </a:extLst>
          </p:cNvPr>
          <p:cNvSpPr txBox="1"/>
          <p:nvPr/>
        </p:nvSpPr>
        <p:spPr>
          <a:xfrm>
            <a:off x="798748" y="2081938"/>
            <a:ext cx="185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Threshold</a:t>
            </a:r>
            <a:endParaRPr kumimoji="1" lang="ko-KR" altLang="en-US" dirty="0"/>
          </a:p>
        </p:txBody>
      </p:sp>
      <p:pic>
        <p:nvPicPr>
          <p:cNvPr id="33" name="그래픽 32" descr="줄 화살표: 일자형">
            <a:extLst>
              <a:ext uri="{FF2B5EF4-FFF2-40B4-BE49-F238E27FC236}">
                <a16:creationId xmlns:a16="http://schemas.microsoft.com/office/drawing/2014/main" xmlns="" id="{3727AA8D-43A8-9442-9C3A-D031118B4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0800000">
            <a:off x="4114800" y="2581420"/>
            <a:ext cx="914400" cy="914400"/>
          </a:xfrm>
          <a:prstGeom prst="rect">
            <a:avLst/>
          </a:prstGeom>
        </p:spPr>
      </p:pic>
      <p:pic>
        <p:nvPicPr>
          <p:cNvPr id="34" name="그래픽 33" descr="줄 화살표: 일자형">
            <a:extLst>
              <a:ext uri="{FF2B5EF4-FFF2-40B4-BE49-F238E27FC236}">
                <a16:creationId xmlns:a16="http://schemas.microsoft.com/office/drawing/2014/main" xmlns="" id="{B4047CF0-3FDC-5148-944C-17363AF9A2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0800000">
            <a:off x="4114800" y="4813129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CBBA576-1662-8045-AB14-EAFD6F48F33E}"/>
              </a:ext>
            </a:extLst>
          </p:cNvPr>
          <p:cNvSpPr txBox="1"/>
          <p:nvPr/>
        </p:nvSpPr>
        <p:spPr>
          <a:xfrm>
            <a:off x="5650137" y="3675079"/>
            <a:ext cx="23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1330keV cut in ch.0</a:t>
            </a:r>
            <a:endParaRPr kumimoji="1"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D7D184-C869-074A-8B53-F275EABC0101}"/>
              </a:ext>
            </a:extLst>
          </p:cNvPr>
          <p:cNvSpPr txBox="1"/>
          <p:nvPr/>
        </p:nvSpPr>
        <p:spPr>
          <a:xfrm>
            <a:off x="5650137" y="6347529"/>
            <a:ext cx="23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1330keV cut in ch.0</a:t>
            </a:r>
            <a:endParaRPr kumimoji="1" lang="ko-KR" altLang="en-US" dirty="0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87973107-BEB9-0A42-A6FA-C3746010D136}"/>
              </a:ext>
            </a:extLst>
          </p:cNvPr>
          <p:cNvSpPr/>
          <p:nvPr/>
        </p:nvSpPr>
        <p:spPr>
          <a:xfrm>
            <a:off x="735109" y="4023029"/>
            <a:ext cx="21059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altLang="ko-K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Red : Delayed &amp; inverted</a:t>
            </a:r>
          </a:p>
          <a:p>
            <a:pPr algn="just"/>
            <a:r>
              <a:rPr lang="en" altLang="ko-K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Green : Attenuated</a:t>
            </a:r>
          </a:p>
          <a:p>
            <a:pPr algn="just"/>
            <a:r>
              <a:rPr lang="en" altLang="ko-K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Blue : CFD</a:t>
            </a:r>
            <a:endParaRPr lang="en" altLang="ko-KR" sz="1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3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2CD24C3-8205-4347-A2C4-08E4AD62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1" y="218372"/>
            <a:ext cx="5320595" cy="650874"/>
          </a:xfrm>
        </p:spPr>
        <p:txBody>
          <a:bodyPr>
            <a:normAutofit/>
          </a:bodyPr>
          <a:lstStyle/>
          <a:p>
            <a:r>
              <a:rPr kumimoji="1" lang="en-US" altLang="ko-KR" dirty="0"/>
              <a:t>Experimental </a:t>
            </a:r>
            <a:r>
              <a:rPr kumimoji="1" lang="en-US" altLang="ko-KR" dirty="0" smtClean="0"/>
              <a:t>Method</a:t>
            </a:r>
            <a:endParaRPr kumimoji="1"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12E09B59-5B01-D44E-ACAD-D67C4D1D0287}"/>
              </a:ext>
            </a:extLst>
          </p:cNvPr>
          <p:cNvSpPr/>
          <p:nvPr/>
        </p:nvSpPr>
        <p:spPr>
          <a:xfrm>
            <a:off x="301272" y="869246"/>
            <a:ext cx="838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Pulse analysis for timing distribution spectrum</a:t>
            </a:r>
            <a:endParaRPr lang="ko-KR" altLang="en-US" sz="2400" dirty="0"/>
          </a:p>
        </p:txBody>
      </p:sp>
      <p:sp>
        <p:nvSpPr>
          <p:cNvPr id="9" name="L 도형 8">
            <a:extLst>
              <a:ext uri="{FF2B5EF4-FFF2-40B4-BE49-F238E27FC236}">
                <a16:creationId xmlns:a16="http://schemas.microsoft.com/office/drawing/2014/main" xmlns="" id="{44A37E39-6F84-A74B-BDA1-E7733BB83020}"/>
              </a:ext>
            </a:extLst>
          </p:cNvPr>
          <p:cNvSpPr/>
          <p:nvPr/>
        </p:nvSpPr>
        <p:spPr>
          <a:xfrm>
            <a:off x="195950" y="228605"/>
            <a:ext cx="8646778" cy="650874"/>
          </a:xfrm>
          <a:prstGeom prst="corner">
            <a:avLst>
              <a:gd name="adj1" fmla="val 3170"/>
              <a:gd name="adj2" fmla="val 13577"/>
            </a:avLst>
          </a:prstGeom>
          <a:solidFill>
            <a:srgbClr val="7D1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xmlns="" id="{53A8B317-AD7D-B645-A8FF-E42EE215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FBB1-469D-A34D-BDBC-5E3B1A77FBC3}" type="slidenum">
              <a:rPr kumimoji="1" lang="ko-KR" altLang="en-US" smtClean="0"/>
              <a:pPr/>
              <a:t>9</a:t>
            </a:fld>
            <a:endParaRPr kumimoji="1" lang="ko-KR" altLang="en-US"/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7FAC3C70-B82E-F745-BD55-6329955D2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916" y="1560736"/>
            <a:ext cx="3618537" cy="2558562"/>
          </a:xfrm>
          <a:prstGeom prst="rect">
            <a:avLst/>
          </a:prstGeom>
        </p:spPr>
      </p:pic>
      <p:pic>
        <p:nvPicPr>
          <p:cNvPr id="40962" name="Picture 2" descr="C:\Users\user\Documents\카카오톡 받은 파일\아카이브\Fittingfunc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272" y="1560735"/>
            <a:ext cx="4905644" cy="2558562"/>
          </a:xfrm>
          <a:prstGeom prst="rect">
            <a:avLst/>
          </a:prstGeom>
          <a:noFill/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65" name="_x194104024" descr="DRW0000534c272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272" y="4585289"/>
            <a:ext cx="6499225" cy="1344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03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12866</TotalTime>
  <Words>1341</Words>
  <Application>Microsoft Office PowerPoint</Application>
  <PresentationFormat>화면 슬라이드 쇼(4:3)</PresentationFormat>
  <Paragraphs>237</Paragraphs>
  <Slides>22</Slides>
  <Notes>6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3" baseType="lpstr">
      <vt:lpstr>Office 테마</vt:lpstr>
      <vt:lpstr>Performance test of fast-timing gamma-ray detectors for study on nuclear structures of rare-isotopes </vt:lpstr>
      <vt:lpstr>Motivation</vt:lpstr>
      <vt:lpstr>Motivation</vt:lpstr>
      <vt:lpstr>Experiment</vt:lpstr>
      <vt:lpstr>Experiment</vt:lpstr>
      <vt:lpstr>Experiment</vt:lpstr>
      <vt:lpstr>Experimental Method</vt:lpstr>
      <vt:lpstr>Experimental Method</vt:lpstr>
      <vt:lpstr>Experimental Method</vt:lpstr>
      <vt:lpstr>Experimental Results</vt:lpstr>
      <vt:lpstr>Experimental Results</vt:lpstr>
      <vt:lpstr>Experimental Results</vt:lpstr>
      <vt:lpstr>Experimental Results</vt:lpstr>
      <vt:lpstr>Experimental Results</vt:lpstr>
      <vt:lpstr>Experimental Results</vt:lpstr>
      <vt:lpstr>Experimental Results</vt:lpstr>
      <vt:lpstr>Experimental Results</vt:lpstr>
      <vt:lpstr>Experimental Results</vt:lpstr>
      <vt:lpstr>Experimental Results</vt:lpstr>
      <vt:lpstr>Experimental Results</vt:lpstr>
      <vt:lpstr>Summary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test of fast-timing gamma-ray detectors for study on nuclear structures of rare-isotopes </dc:title>
  <dc:creator>장영섭</dc:creator>
  <cp:lastModifiedBy>user</cp:lastModifiedBy>
  <cp:revision>209</cp:revision>
  <dcterms:created xsi:type="dcterms:W3CDTF">2019-06-15T08:42:54Z</dcterms:created>
  <dcterms:modified xsi:type="dcterms:W3CDTF">2019-07-05T18:20:30Z</dcterms:modified>
</cp:coreProperties>
</file>