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5" r:id="rId3"/>
    <p:sldId id="256" r:id="rId4"/>
    <p:sldId id="257" r:id="rId5"/>
    <p:sldId id="281" r:id="rId6"/>
    <p:sldId id="261" r:id="rId7"/>
    <p:sldId id="282" r:id="rId8"/>
    <p:sldId id="291" r:id="rId9"/>
    <p:sldId id="258" r:id="rId10"/>
    <p:sldId id="279" r:id="rId11"/>
    <p:sldId id="270" r:id="rId12"/>
    <p:sldId id="259" r:id="rId13"/>
    <p:sldId id="271" r:id="rId14"/>
    <p:sldId id="272" r:id="rId15"/>
    <p:sldId id="273" r:id="rId16"/>
    <p:sldId id="278" r:id="rId17"/>
    <p:sldId id="295" r:id="rId18"/>
    <p:sldId id="284" r:id="rId19"/>
    <p:sldId id="285" r:id="rId20"/>
    <p:sldId id="286" r:id="rId21"/>
    <p:sldId id="287" r:id="rId22"/>
    <p:sldId id="288" r:id="rId23"/>
    <p:sldId id="290" r:id="rId24"/>
    <p:sldId id="292" r:id="rId25"/>
    <p:sldId id="294" r:id="rId26"/>
    <p:sldId id="293" r:id="rId27"/>
    <p:sldId id="260" r:id="rId28"/>
    <p:sldId id="263" r:id="rId29"/>
    <p:sldId id="296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03"/>
    <a:srgbClr val="BC0A89"/>
    <a:srgbClr val="BE0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5" autoAdjust="0"/>
    <p:restoredTop sz="86502" autoAdjust="0"/>
  </p:normalViewPr>
  <p:slideViewPr>
    <p:cSldViewPr>
      <p:cViewPr varScale="1">
        <p:scale>
          <a:sx n="59" d="100"/>
          <a:sy n="59" d="100"/>
        </p:scale>
        <p:origin x="-8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352E-9834-4776-9C05-D94043B492F1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48BD5-DE93-4930-8704-91FCFDF1BF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366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F393-9684-4803-930C-E89F5B2609B1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4B8B-FF57-49F1-B314-4AD0A84EA8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44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80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A4B8B-FF57-49F1-B314-4AD0A84EA8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6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B6AD-4CCE-498D-BDBE-FBC2F7689968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59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4A4C-B0D7-43AF-86BB-3C71B57EB2F8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7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2D06-534A-41A6-975D-F6456A22FEAC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50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300-06A4-4E1F-B732-AD695A967BCB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7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1ED2-79BA-4A28-A616-060BEE5C8086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2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445-3A7A-40BB-81BD-54BC7C87C3E9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45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4EB-94D5-40CF-84AE-1E2DEDB45730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92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F51A-76BD-440C-9E0C-6306FA42FF66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78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0724-059C-49BB-9AD5-697CA05B90F4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60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A2B9-B024-43D2-B818-91FF82B75AAE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0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1F42-9C3C-435F-8720-5654E00B63A2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8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E257-88A2-43FA-99DA-7F2C5CFF0F0D}" type="datetime1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2EAE-8DA8-45C6-BF1D-8E9EC9F6E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0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drip line of Ca, Ni, </a:t>
            </a:r>
            <a:r>
              <a:rPr lang="en-US" altLang="ko-KR" sz="28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</a:t>
            </a:r>
            <a:r>
              <a:rPr lang="en-US" altLang="ko-KR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Sn and </a:t>
            </a:r>
            <a:r>
              <a:rPr lang="en-US" altLang="ko-KR" sz="28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altLang="ko-KR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 with KIDS </a:t>
            </a:r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EDF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71528"/>
            <a:ext cx="6400800" cy="985664"/>
          </a:xfrm>
        </p:spPr>
        <p:txBody>
          <a:bodyPr>
            <a:noAutofit/>
          </a:bodyPr>
          <a:lstStyle/>
          <a:p>
            <a:r>
              <a:rPr lang="en-US" altLang="ko-K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 Ho Hyun</a:t>
            </a:r>
          </a:p>
          <a:p>
            <a:r>
              <a:rPr lang="en-US" altLang="ko-K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Daegu University, Korea</a:t>
            </a:r>
            <a:endParaRPr lang="ko-KR" altLang="en-US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1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344816" cy="3231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Nuclei and Nuclear Matter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Ab initio, RMF,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Skyrme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,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Gogny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, …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Skyrme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force: effective NN interactions in the form of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contact terms → Similar to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pionless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EFT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Mimic the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pionless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EFT: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   What is the small scale?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   </a:t>
            </a:r>
            <a:r>
              <a:rPr lang="en-US" altLang="ko-KR" sz="1600" b="1" dirty="0">
                <a:cs typeface="Times New Roman" panose="02020603050405020304" pitchFamily="18" charset="0"/>
              </a:rPr>
              <a:t>What is the large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scale</a:t>
            </a:r>
            <a:r>
              <a:rPr lang="en-US" altLang="ko-KR" sz="1600" dirty="0" smtClean="0">
                <a:cs typeface="Times New Roman" panose="02020603050405020304" pitchFamily="18" charset="0"/>
              </a:rPr>
              <a:t>?</a:t>
            </a:r>
            <a:endParaRPr lang="en-US" altLang="ko-KR" sz="16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   What are the rules?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4752894" cy="1512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5/20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611339"/>
            <a:ext cx="7344816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Rule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. </a:t>
            </a:r>
            <a:r>
              <a:rPr lang="en-US" altLang="ko-KR" sz="1600" b="1" dirty="0">
                <a:cs typeface="Times New Roman" panose="02020603050405020304" pitchFamily="18" charset="0"/>
              </a:rPr>
              <a:t>Assume </a:t>
            </a:r>
            <a:r>
              <a:rPr lang="en-US" altLang="ko-KR" sz="1600" b="1" dirty="0" err="1">
                <a:cs typeface="Times New Roman" panose="02020603050405020304" pitchFamily="18" charset="0"/>
              </a:rPr>
              <a:t>k</a:t>
            </a:r>
            <a:r>
              <a:rPr lang="en-US" altLang="ko-KR" sz="1600" b="1" baseline="-25000" dirty="0" err="1">
                <a:cs typeface="Times New Roman" panose="02020603050405020304" pitchFamily="18" charset="0"/>
              </a:rPr>
              <a:t>F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a small scale, </a:t>
            </a:r>
            <a:r>
              <a:rPr lang="en-US" altLang="ko-KR" sz="1600" b="1" dirty="0">
                <a:cs typeface="Times New Roman" panose="02020603050405020304" pitchFamily="18" charset="0"/>
              </a:rPr>
              <a:t>and </a:t>
            </a:r>
            <a:r>
              <a:rPr lang="en-US" altLang="ko-KR" sz="1600" b="1" dirty="0" err="1">
                <a:cs typeface="Times New Roman" panose="02020603050405020304" pitchFamily="18" charset="0"/>
              </a:rPr>
              <a:t>m</a:t>
            </a:r>
            <a:r>
              <a:rPr lang="en-US" altLang="ko-KR" sz="1600" b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a large scale.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Expand energy density for infinite matter in powers of </a:t>
            </a:r>
            <a:r>
              <a:rPr lang="en-US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600" baseline="-25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Fitting1: Parameters </a:t>
            </a:r>
            <a:r>
              <a:rPr lang="en-US" altLang="ko-KR" sz="1600" b="1" dirty="0">
                <a:cs typeface="Times New Roman" panose="02020603050405020304" pitchFamily="18" charset="0"/>
              </a:rPr>
              <a:t>to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EoS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cs typeface="Times New Roman" panose="02020603050405020304" pitchFamily="18" charset="0"/>
              </a:rPr>
              <a:t>of infinite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nuclear matter.</a:t>
            </a:r>
            <a:endParaRPr lang="en-US" altLang="ko-KR" sz="1600" b="1" baseline="-25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Fitting2: Additional parameters appearing in the HF calculation fit to nuclear data</a:t>
            </a:r>
            <a:endParaRPr lang="en-US" altLang="ko-KR" sz="1600" b="1" baseline="-25000" dirty="0" smtClean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344816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Scales</a:t>
            </a:r>
            <a:endParaRPr lang="en-US" altLang="ko-KR" sz="24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k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F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~ 300 MeV at </a:t>
            </a:r>
            <a:r>
              <a:rPr lang="en-US" altLang="ko-K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ko-K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k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F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~ 600 MeV at </a:t>
            </a:r>
            <a:r>
              <a:rPr lang="en-US" altLang="ko-K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r>
              <a:rPr lang="en-US" altLang="ko-K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</a:t>
            </a:r>
            <a:r>
              <a:rPr lang="en-US" altLang="ko-KR" sz="1600" b="1" dirty="0">
                <a:cs typeface="Times New Roman" panose="02020603050405020304" pitchFamily="18" charset="0"/>
              </a:rPr>
              <a:t>* Role of one-pion exchange in nuclear matter seems minor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ko-KR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dirty="0">
                <a:cs typeface="Times New Roman" panose="02020603050405020304" pitchFamily="18" charset="0"/>
              </a:rPr>
              <a:t> meson is the next lightest well-defined meson: assume </a:t>
            </a:r>
            <a:r>
              <a:rPr lang="en-US" altLang="ko-KR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ko-KR" sz="1600" b="1" dirty="0">
                <a:cs typeface="Times New Roman" panose="02020603050405020304" pitchFamily="18" charset="0"/>
              </a:rPr>
              <a:t> = </a:t>
            </a:r>
            <a:r>
              <a:rPr lang="en-US" altLang="ko-KR" sz="1600" b="1" dirty="0" err="1">
                <a:cs typeface="Times New Roman" panose="02020603050405020304" pitchFamily="18" charset="0"/>
              </a:rPr>
              <a:t>m</a:t>
            </a:r>
            <a:r>
              <a:rPr lang="en-US" altLang="ko-KR" sz="1600" b="1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cs typeface="Times New Roman" panose="02020603050405020304" pitchFamily="18" charset="0"/>
              </a:rPr>
              <a:t>(~ 800 MeV).</a:t>
            </a:r>
            <a:endParaRPr lang="en-US" altLang="ko-KR" sz="1600" b="1" baseline="-250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6/20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77678"/>
            <a:ext cx="7344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prediction</a:t>
            </a:r>
          </a:p>
          <a:p>
            <a:pPr algn="ctr"/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properties of magic nuclei </a:t>
            </a:r>
          </a:p>
        </p:txBody>
      </p:sp>
    </p:spTree>
    <p:extLst>
      <p:ext uri="{BB962C8B-B14F-4D97-AF65-F5344CB8AC3E}">
        <p14:creationId xmlns:p14="http://schemas.microsoft.com/office/powerpoint/2010/main" val="40889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632848" cy="3600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Strategy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Expand energy density in powers of 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baseline="30000" dirty="0" smtClean="0">
                <a:cs typeface="Times New Roman" panose="02020603050405020304" pitchFamily="18" charset="0"/>
              </a:rPr>
              <a:t>1/3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Fix </a:t>
            </a:r>
            <a:r>
              <a:rPr lang="en-US" altLang="ko-KR" sz="16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to 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=0.16fm</a:t>
            </a:r>
            <a:r>
              <a:rPr lang="en-US" altLang="ko-KR" sz="1600" b="1" baseline="30000" dirty="0" smtClean="0">
                <a:cs typeface="Times New Roman" panose="02020603050405020304" pitchFamily="18" charset="0"/>
              </a:rPr>
              <a:t>-3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, E/A=16.0 MeV, K</a:t>
            </a:r>
            <a:r>
              <a:rPr lang="en-US" altLang="ko-KR" sz="1600" b="1" baseline="-25000" dirty="0" smtClean="0">
                <a:cs typeface="Times New Roman" panose="02020603050405020304" pitchFamily="18" charset="0"/>
              </a:rPr>
              <a:t>0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=240 MeV of symmetric nuclear matter (SNM).</a:t>
            </a:r>
            <a:endParaRPr lang="en-US" altLang="ko-KR" sz="1600" b="1" baseline="-25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Fix 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ko-KR" sz="1600" b="1" baseline="-25000" dirty="0" smtClean="0">
                <a:cs typeface="Times New Roman" panose="02020603050405020304" pitchFamily="18" charset="0"/>
              </a:rPr>
              <a:t>i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to J=32.8</a:t>
            </a:r>
            <a:r>
              <a:rPr lang="en-US" altLang="ko-KR" sz="1600" b="1" dirty="0">
                <a:cs typeface="Times New Roman" panose="02020603050405020304" pitchFamily="18" charset="0"/>
              </a:rPr>
              <a:t>, L=49.3, </a:t>
            </a:r>
            <a:r>
              <a:rPr lang="en-US" altLang="ko-KR" sz="1600" b="1" dirty="0" err="1">
                <a:cs typeface="Times New Roman" panose="02020603050405020304" pitchFamily="18" charset="0"/>
              </a:rPr>
              <a:t>K</a:t>
            </a:r>
            <a:r>
              <a:rPr lang="en-US" altLang="ko-KR" sz="1600" b="1" baseline="-25000" dirty="0" err="1">
                <a:cs typeface="Times New Roman" panose="02020603050405020304" pitchFamily="18" charset="0"/>
              </a:rPr>
              <a:t>sym</a:t>
            </a:r>
            <a:r>
              <a:rPr lang="en-US" altLang="ko-KR" sz="1600" b="1" dirty="0">
                <a:cs typeface="Times New Roman" panose="02020603050405020304" pitchFamily="18" charset="0"/>
              </a:rPr>
              <a:t>=-156.3, </a:t>
            </a:r>
            <a:r>
              <a:rPr lang="en-US" altLang="ko-KR" sz="1600" b="1" dirty="0" err="1">
                <a:cs typeface="Times New Roman" panose="02020603050405020304" pitchFamily="18" charset="0"/>
              </a:rPr>
              <a:t>Q</a:t>
            </a:r>
            <a:r>
              <a:rPr lang="en-US" altLang="ko-KR" sz="1600" b="1" baseline="-25000" dirty="0" err="1">
                <a:cs typeface="Times New Roman" panose="02020603050405020304" pitchFamily="18" charset="0"/>
              </a:rPr>
              <a:t>sym</a:t>
            </a:r>
            <a:r>
              <a:rPr lang="en-US" altLang="ko-KR" sz="1600" b="1" dirty="0">
                <a:cs typeface="Times New Roman" panose="02020603050405020304" pitchFamily="18" charset="0"/>
              </a:rPr>
              <a:t>=583.1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MeV, and</a:t>
            </a:r>
            <a:endParaRPr lang="en-US" altLang="ko-KR" sz="16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three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sym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values -2170, -2470, and -2770 MeV (P5a, P5b, and P5c).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Obtain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Skyrme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type force,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fit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the additional parameters to E/A and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c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of </a:t>
            </a:r>
            <a:r>
              <a:rPr lang="en-US" altLang="ko-KR" sz="1600" b="1" baseline="30000" dirty="0" smtClean="0">
                <a:cs typeface="Times New Roman" panose="02020603050405020304" pitchFamily="18" charset="0"/>
              </a:rPr>
              <a:t>40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Ca, </a:t>
            </a:r>
            <a:r>
              <a:rPr lang="en-US" altLang="ko-KR" sz="1600" b="1" baseline="30000" dirty="0" smtClean="0">
                <a:cs typeface="Times New Roman" panose="02020603050405020304" pitchFamily="18" charset="0"/>
              </a:rPr>
              <a:t>48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Ca and </a:t>
            </a:r>
            <a:r>
              <a:rPr lang="en-US" altLang="ko-KR" sz="1600" b="1" baseline="30000" dirty="0" smtClean="0">
                <a:cs typeface="Times New Roman" panose="02020603050405020304" pitchFamily="18" charset="0"/>
              </a:rPr>
              <a:t>208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Pb.</a:t>
            </a:r>
            <a:endParaRPr lang="en-US" altLang="ko-KR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Solve HF equation.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97" y="4077072"/>
            <a:ext cx="4608512" cy="12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01208"/>
            <a:ext cx="4032448" cy="9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7/20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10" y="5373216"/>
            <a:ext cx="1415802" cy="20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43490"/>
            <a:ext cx="73448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Result: Nuclear matter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84516" cy="30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819555" cy="30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437112"/>
            <a:ext cx="749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Symmetry energy (left): models converge to 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~0.6 fm</a:t>
            </a:r>
            <a:r>
              <a:rPr lang="en-US" altLang="ko-KR" sz="1600" b="1" baseline="30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-3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(~4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0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 and huge difference at high densities.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However, neutron star mass-radius (right) is weakly dependent on the symmetry energy at high densities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. (density at the center of 2M</a:t>
            </a:r>
            <a:r>
              <a:rPr lang="en-US" altLang="ko-KR" sz="1600" b="1" baseline="-25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sun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~8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0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8/20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8039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39587"/>
            <a:ext cx="76328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Result: Nuclei</a:t>
            </a:r>
            <a:endParaRPr lang="en-US" altLang="ko-KR" sz="2000" dirty="0" smtClean="0">
              <a:cs typeface="Times New Roman" panose="02020603050405020304" pitchFamily="18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979712" y="5229200"/>
            <a:ext cx="2880320" cy="360040"/>
          </a:xfrm>
          <a:prstGeom prst="roundRect">
            <a:avLst/>
          </a:prstGeom>
          <a:noFill/>
          <a:ln w="63500">
            <a:solidFill>
              <a:srgbClr val="BE0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940152" y="5229200"/>
            <a:ext cx="2880320" cy="360040"/>
          </a:xfrm>
          <a:prstGeom prst="roundRect">
            <a:avLst/>
          </a:prstGeom>
          <a:noFill/>
          <a:ln w="63500">
            <a:solidFill>
              <a:srgbClr val="BE0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79712" y="4797152"/>
            <a:ext cx="2880320" cy="360040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940152" y="4797152"/>
            <a:ext cx="2880320" cy="360040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9/20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63301" y="2769053"/>
            <a:ext cx="2880320" cy="1152128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03976" y="2757301"/>
            <a:ext cx="2880320" cy="1152128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4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77678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drip line</a:t>
            </a:r>
          </a:p>
          <a:p>
            <a:pPr algn="ctr"/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energy, skin thickness, and symmetry energy</a:t>
            </a:r>
          </a:p>
        </p:txBody>
      </p:sp>
    </p:spTree>
    <p:extLst>
      <p:ext uri="{BB962C8B-B14F-4D97-AF65-F5344CB8AC3E}">
        <p14:creationId xmlns:p14="http://schemas.microsoft.com/office/powerpoint/2010/main" val="30285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632848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Ways to explore symmetry energy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Heavy ion collision</a:t>
            </a:r>
            <a:endParaRPr lang="en-US" altLang="ko-K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Astrophysics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Reactions in stars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Nuclear synthesis in supernova explosion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Neutron star properties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Gravitational waves</a:t>
            </a:r>
            <a:endParaRPr lang="en-US" altLang="ko-KR" sz="16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Nuclear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structure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Neutron skin thickness</a:t>
            </a:r>
            <a:endParaRPr lang="en-US" altLang="ko-KR" sz="1600" b="1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Dipole polarizability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Neutron drip line</a:t>
            </a:r>
            <a:endParaRPr lang="en-US" altLang="ko-KR" sz="1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10/20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88" y="5157192"/>
            <a:ext cx="5213128" cy="9361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39587"/>
            <a:ext cx="76328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vs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3" y="1349287"/>
            <a:ext cx="4187653" cy="43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44" y="1268760"/>
            <a:ext cx="4186304" cy="36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001072"/>
            <a:ext cx="38109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Left: Experiment (PPNP91, 203)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Right: Theory (PRC86, 015803)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No correlation in practice</a:t>
            </a:r>
            <a:endParaRPr lang="ko-KR" altLang="en-US" sz="1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11/20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39587"/>
            <a:ext cx="76328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a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nd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en-US" altLang="ko-KR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466531" cy="44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2067" y="1772816"/>
            <a:ext cx="38109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Clearly correlated: precise measurement can pin down L….?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Show </a:t>
            </a:r>
            <a:r>
              <a:rPr lang="en-US" altLang="ko-KR" sz="1400" b="1" dirty="0" smtClean="0">
                <a:cs typeface="Times New Roman" panose="02020603050405020304" pitchFamily="18" charset="0"/>
              </a:rPr>
              <a:t>model dependence.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Will the models be still good at very neutron rich region?</a:t>
            </a:r>
            <a:endParaRPr lang="ko-KR" altLang="en-US" sz="14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12/20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18245"/>
            <a:ext cx="643731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KIDS-BUD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orea:</a:t>
            </a:r>
            <a:r>
              <a:rPr lang="en-US" altLang="ko-KR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BS-</a:t>
            </a:r>
            <a:r>
              <a:rPr lang="en-US" altLang="ko-KR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aegu-</a:t>
            </a:r>
            <a:r>
              <a:rPr lang="en-US" altLang="ko-KR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ungkyunkwan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usan-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lsan-</a:t>
            </a:r>
            <a:r>
              <a:rPr lang="en-US" altLang="ko-K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aegu,</a:t>
            </a:r>
            <a:r>
              <a:rPr lang="en-US" altLang="ko-KR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aejeon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492896"/>
            <a:ext cx="6437312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err="1" smtClean="0"/>
              <a:t>Panagiota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Papakonstantinou</a:t>
            </a:r>
            <a:r>
              <a:rPr lang="en-US" altLang="ko-KR" sz="1400" b="1" dirty="0" smtClean="0"/>
              <a:t> (IBS</a:t>
            </a:r>
            <a:r>
              <a:rPr lang="en-US" altLang="ko-KR" sz="1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Young-Ho </a:t>
            </a:r>
            <a:r>
              <a:rPr lang="en-US" altLang="ko-KR" sz="1400" b="1" dirty="0"/>
              <a:t>Song (IBS</a:t>
            </a:r>
            <a:r>
              <a:rPr lang="en-US" altLang="ko-KR" sz="1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Youngman Kim (IBS)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Hana </a:t>
            </a:r>
            <a:r>
              <a:rPr lang="en-US" altLang="ko-KR" sz="1400" b="1" dirty="0" smtClean="0"/>
              <a:t>Gil (</a:t>
            </a:r>
            <a:r>
              <a:rPr lang="en-US" altLang="ko-KR" sz="1400" b="1" dirty="0" err="1" smtClean="0"/>
              <a:t>Kyungpook</a:t>
            </a:r>
            <a:r>
              <a:rPr lang="en-US" altLang="ko-KR" sz="1400" b="1" dirty="0" smtClean="0"/>
              <a:t> National University</a:t>
            </a:r>
            <a:r>
              <a:rPr lang="en-US" altLang="ko-KR" sz="1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err="1"/>
              <a:t>Yongseok</a:t>
            </a:r>
            <a:r>
              <a:rPr lang="en-US" altLang="ko-KR" sz="1400" b="1" dirty="0"/>
              <a:t> Oh (</a:t>
            </a:r>
            <a:r>
              <a:rPr lang="en-US" altLang="ko-KR" sz="1400" b="1" dirty="0" err="1"/>
              <a:t>Kyungpook</a:t>
            </a:r>
            <a:r>
              <a:rPr lang="en-US" altLang="ko-KR" sz="1400" b="1" dirty="0"/>
              <a:t> National University)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err="1"/>
              <a:t>Kyujin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Kwak</a:t>
            </a:r>
            <a:r>
              <a:rPr lang="en-US" altLang="ko-KR" sz="1400" b="1" dirty="0"/>
              <a:t> (UNIST)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Young-Min Kim (UNIST)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Chang-Hwan </a:t>
            </a:r>
            <a:r>
              <a:rPr lang="en-US" altLang="ko-KR" sz="1400" b="1" dirty="0" smtClean="0"/>
              <a:t>Lee (Pusan National University)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err="1" smtClean="0"/>
              <a:t>Myungkuk</a:t>
            </a:r>
            <a:r>
              <a:rPr lang="en-US" altLang="ko-KR" sz="1400" b="1" dirty="0" smtClean="0"/>
              <a:t> Kim (Pusan National University)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err="1" smtClean="0"/>
              <a:t>Sangyoung</a:t>
            </a:r>
            <a:r>
              <a:rPr lang="en-US" altLang="ko-KR" sz="1400" b="1" dirty="0" smtClean="0"/>
              <a:t> Jeon (McGill University)</a:t>
            </a:r>
          </a:p>
        </p:txBody>
      </p:sp>
    </p:spTree>
    <p:extLst>
      <p:ext uri="{BB962C8B-B14F-4D97-AF65-F5344CB8AC3E}">
        <p14:creationId xmlns:p14="http://schemas.microsoft.com/office/powerpoint/2010/main" val="5404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39587"/>
            <a:ext cx="76328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ko-KR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with KIDS </a:t>
            </a:r>
            <a:endParaRPr lang="en-US" altLang="ko-KR" sz="2000" baseline="-25000" dirty="0" smtClean="0"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0696"/>
            <a:ext cx="1944216" cy="4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3203848" y="1795394"/>
            <a:ext cx="41764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rgbClr val="C00000"/>
                </a:solidFill>
              </a:rPr>
              <a:t>J = 32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K</a:t>
            </a:r>
            <a:r>
              <a:rPr lang="en-US" altLang="ko-KR" sz="1400" b="1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~ -460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Q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sym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-650 MeV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04864"/>
            <a:ext cx="7069410" cy="355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1116000" y="1772816"/>
            <a:ext cx="19442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b="1" baseline="-25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13/20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060" y="5805264"/>
            <a:ext cx="6259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cs typeface="Times New Roman" panose="02020603050405020304" pitchFamily="18" charset="0"/>
              </a:rPr>
              <a:t>Skin thickness depends on L for very neutron rich isotopes.</a:t>
            </a:r>
          </a:p>
        </p:txBody>
      </p:sp>
    </p:spTree>
    <p:extLst>
      <p:ext uri="{BB962C8B-B14F-4D97-AF65-F5344CB8AC3E}">
        <p14:creationId xmlns:p14="http://schemas.microsoft.com/office/powerpoint/2010/main" val="5352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However, two-neutron separation energy S</a:t>
            </a:r>
            <a:r>
              <a:rPr lang="en-US" altLang="ko-KR" sz="1400" b="1" baseline="-25000" dirty="0" smtClean="0"/>
              <a:t>2n</a:t>
            </a:r>
            <a:r>
              <a:rPr lang="en-US" altLang="ko-KR" sz="1400" b="1" dirty="0" smtClean="0"/>
              <a:t> depends strongly on L.</a:t>
            </a:r>
            <a:endParaRPr lang="ko-KR" alt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45224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Neutron drip line sensitive to L.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Prediction at large neutron excess uncertain.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009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000" y="1124744"/>
            <a:ext cx="19442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b="1" baseline="-25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145526"/>
            <a:ext cx="41764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J = 32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K</a:t>
            </a:r>
            <a:r>
              <a:rPr lang="en-US" altLang="ko-KR" sz="1400" b="1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~ -460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Q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sym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-650 MeV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14/20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98537"/>
            <a:ext cx="7416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We try to vary </a:t>
            </a:r>
            <a:r>
              <a:rPr lang="en-US" altLang="ko-KR" sz="1400" b="1" dirty="0" smtClean="0"/>
              <a:t>both J and L to reproduce S</a:t>
            </a:r>
            <a:r>
              <a:rPr lang="en-US" altLang="ko-KR" sz="1400" b="1" baseline="-25000" dirty="0" smtClean="0"/>
              <a:t>2n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30243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C00000"/>
                </a:solidFill>
              </a:rPr>
              <a:t>K</a:t>
            </a:r>
            <a:r>
              <a:rPr lang="en-US" altLang="ko-KR" sz="1400" b="1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-380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Q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sym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-650 MeV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6000" y="1116000"/>
            <a:ext cx="19442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b="1" baseline="-25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50973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3059832" y="4725144"/>
            <a:ext cx="576064" cy="576064"/>
          </a:xfrm>
          <a:prstGeom prst="ellipse">
            <a:avLst/>
          </a:prstGeom>
          <a:noFill/>
          <a:ln w="63500">
            <a:solidFill>
              <a:srgbClr val="BE0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557065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Good at reproducing experiment.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Drip line of Ni depends on L; others do not.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15/20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373216"/>
            <a:ext cx="60486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J and L can be correlated strongly via S</a:t>
            </a:r>
            <a:r>
              <a:rPr lang="en-US" altLang="ko-KR" sz="1400" b="1" baseline="-25000" dirty="0" smtClean="0">
                <a:solidFill>
                  <a:srgbClr val="C00000"/>
                </a:solidFill>
              </a:rPr>
              <a:t>2n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of neutron-rich nuclei.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C00000"/>
                </a:solidFill>
              </a:rPr>
              <a:t>Measurement of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r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np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, S</a:t>
            </a:r>
            <a:r>
              <a:rPr lang="en-US" altLang="ko-KR" sz="1400" b="1" baseline="-25000" dirty="0" smtClean="0">
                <a:solidFill>
                  <a:srgbClr val="C00000"/>
                </a:solidFill>
              </a:rPr>
              <a:t>2n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and neutron drip line can provide more stringent constraints and correlations of J, L and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K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sym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755412"/>
            <a:ext cx="19442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b="1" baseline="-25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961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775095"/>
            <a:ext cx="30243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C00000"/>
                </a:solidFill>
              </a:rPr>
              <a:t>K</a:t>
            </a:r>
            <a:r>
              <a:rPr lang="en-US" altLang="ko-KR" sz="1400" b="1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-380 MeV, 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Q</a:t>
            </a:r>
            <a:r>
              <a:rPr lang="en-US" altLang="ko-KR" sz="1400" b="1" baseline="-25000" dirty="0" err="1" smtClean="0">
                <a:solidFill>
                  <a:srgbClr val="C00000"/>
                </a:solidFill>
              </a:rPr>
              <a:t>sym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= -650 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16/20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00" y="756000"/>
            <a:ext cx="367240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EFT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66756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2544053" y="5255163"/>
            <a:ext cx="446449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961547" y="5453457"/>
            <a:ext cx="353844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포인트가 5개인 별 10"/>
          <p:cNvSpPr/>
          <p:nvPr/>
        </p:nvSpPr>
        <p:spPr>
          <a:xfrm>
            <a:off x="4432747" y="3082462"/>
            <a:ext cx="216024" cy="21602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4639245" y="2784341"/>
            <a:ext cx="216024" cy="216024"/>
          </a:xfrm>
          <a:prstGeom prst="star5">
            <a:avLst/>
          </a:prstGeom>
          <a:solidFill>
            <a:srgbClr val="BC0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포인트가 5개인 별 13"/>
          <p:cNvSpPr/>
          <p:nvPr/>
        </p:nvSpPr>
        <p:spPr>
          <a:xfrm>
            <a:off x="4835654" y="2482020"/>
            <a:ext cx="216024" cy="216024"/>
          </a:xfrm>
          <a:prstGeom prst="star5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58321" y="3071399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C000"/>
                </a:solidFill>
              </a:rPr>
              <a:t>(32, 40)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8323" y="2773278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BC0A89"/>
                </a:solidFill>
              </a:rPr>
              <a:t>(33, 50)</a:t>
            </a:r>
            <a:endParaRPr lang="ko-KR" altLang="en-US" sz="1400" b="1" dirty="0">
              <a:solidFill>
                <a:srgbClr val="BC0A8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8322" y="2470957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(34, 60)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295182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accent3">
                    <a:lumMod val="50000"/>
                  </a:schemeClr>
                </a:solidFill>
              </a:rPr>
              <a:t>J. Holt and Y. Lim, PLB784, 77 (2018)</a:t>
            </a:r>
            <a:endParaRPr lang="ko-KR" altLang="en-US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17/20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00" y="756000"/>
            <a:ext cx="518419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dipole polarizability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8" y="1268758"/>
            <a:ext cx="5065191" cy="50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포인트가 5개인 별 18"/>
          <p:cNvSpPr/>
          <p:nvPr/>
        </p:nvSpPr>
        <p:spPr>
          <a:xfrm>
            <a:off x="2598643" y="4379956"/>
            <a:ext cx="216024" cy="216024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>
            <a:off x="2850671" y="4185084"/>
            <a:ext cx="216024" cy="216024"/>
          </a:xfrm>
          <a:prstGeom prst="star5">
            <a:avLst/>
          </a:prstGeom>
          <a:solidFill>
            <a:srgbClr val="BC0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>
            <a:off x="3079071" y="3964297"/>
            <a:ext cx="216024" cy="216024"/>
          </a:xfrm>
          <a:prstGeom prst="star5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148061" y="4477749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C000"/>
                </a:solidFill>
              </a:rPr>
              <a:t>(32, 40)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3" y="4179628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BC0A89"/>
                </a:solidFill>
              </a:rPr>
              <a:t>(33, 50)</a:t>
            </a:r>
            <a:endParaRPr lang="ko-KR" altLang="en-US" sz="1400" b="1" dirty="0">
              <a:solidFill>
                <a:srgbClr val="BC0A8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2" y="3877307"/>
            <a:ext cx="90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5">
                    <a:lumMod val="50000"/>
                  </a:schemeClr>
                </a:solidFill>
              </a:rPr>
              <a:t>(34, 60)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설명선 2 9"/>
          <p:cNvSpPr/>
          <p:nvPr/>
        </p:nvSpPr>
        <p:spPr>
          <a:xfrm rot="10800000">
            <a:off x="2051720" y="2254294"/>
            <a:ext cx="2664296" cy="360040"/>
          </a:xfrm>
          <a:prstGeom prst="borderCallout2">
            <a:avLst>
              <a:gd name="adj1" fmla="val 53240"/>
              <a:gd name="adj2" fmla="val 565"/>
              <a:gd name="adj3" fmla="val 50105"/>
              <a:gd name="adj4" fmla="val -19209"/>
              <a:gd name="adj5" fmla="val 59197"/>
              <a:gd name="adj6" fmla="val -37769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724128" y="224059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L </a:t>
            </a:r>
            <a:r>
              <a:rPr lang="en-US" altLang="ko-KR" sz="14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= 8.7J – 235.9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4573" y="2564904"/>
            <a:ext cx="17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</a:rPr>
              <a:t>Our rough result: </a:t>
            </a:r>
          </a:p>
          <a:p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</a:rPr>
              <a:t>L </a:t>
            </a:r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∼ 10J - 280</a:t>
            </a:r>
            <a:endParaRPr lang="ko-KR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18/20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37321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(J, L) is the answer?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00" y="756000"/>
            <a:ext cx="367240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star</a:t>
            </a:r>
            <a:endParaRPr lang="ko-KR" altLang="en-US" b="1" baseline="-25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19/20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pic>
        <p:nvPicPr>
          <p:cNvPr id="1026" name="Picture 2" descr="C:\Users\USER\Desktop\NS_rseult_191028\HFB_NS_Ktau_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0" y="1677058"/>
            <a:ext cx="48189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24760"/>
              </p:ext>
            </p:extLst>
          </p:nvPr>
        </p:nvGraphicFramePr>
        <p:xfrm>
          <a:off x="5436096" y="1844824"/>
          <a:ext cx="2592288" cy="304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608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(J,L)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altLang="ko-KR" sz="1600" baseline="-25000" dirty="0" smtClean="0"/>
                        <a:t>1.4</a:t>
                      </a:r>
                      <a:endParaRPr lang="ko-KR" alt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R(km)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(32,40)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221.1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11.2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(33,50)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325.4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11.9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(34,60)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412.5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12.3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(35,70)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459.1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12.7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34076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Mass-Radius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34076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deformability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08518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arXiv:180511581v1: </a:t>
            </a:r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&lt;</a:t>
            </a:r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ko-KR" sz="14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580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7767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ko-KR" altLang="en-US" sz="5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9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76776"/>
            <a:ext cx="7344816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Way to build and fix a model for nuclei and nuclear matter has been proposed.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KIDS EDF separates fitting to nuclei and fitting to nuclear matter.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Not referring to numerous nuclear models, correlations and dependencies between parameters and observables can be explored with the KIDS model.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Measurement of S</a:t>
            </a:r>
            <a:r>
              <a:rPr lang="en-US" altLang="ko-KR" sz="1600" b="1" baseline="-25000" dirty="0" smtClean="0">
                <a:cs typeface="Times New Roman" panose="02020603050405020304" pitchFamily="18" charset="0"/>
              </a:rPr>
              <a:t>2n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and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r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np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can put stringent constraints on the symmetry energy parameters J, L and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K</a:t>
            </a:r>
            <a:r>
              <a:rPr lang="en-US" altLang="ko-KR" sz="1600" b="1" baseline="-25000" dirty="0" err="1" smtClean="0">
                <a:cs typeface="Times New Roman" panose="02020603050405020304" pitchFamily="18" charset="0"/>
              </a:rPr>
              <a:t>sym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Observation of neutron stars and gravitational waves is absolutely important and necessary. </a:t>
            </a:r>
            <a:endParaRPr lang="en-US" altLang="ko-KR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20/20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7444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More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altLang="ko-KR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fun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altLang="ko-K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to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altLang="ko-KR" sz="6000" b="1" dirty="0" smtClean="0">
                <a:solidFill>
                  <a:srgbClr val="C3B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come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altLang="ko-K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with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altLang="ko-KR" sz="7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KIDS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okerman" panose="04090605060D06020702" pitchFamily="82" charset="0"/>
              </a:rPr>
              <a:t>Thank you!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59832" y="1700808"/>
            <a:ext cx="3600400" cy="36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Founding a model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prediction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drip line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  <a:p>
            <a:pPr algn="l">
              <a:lnSpc>
                <a:spcPct val="150000"/>
              </a:lnSpc>
            </a:pP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77678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algn="ctr"/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Motivation, Inspiration</a:t>
            </a:r>
            <a:endParaRPr lang="ko-KR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2377"/>
            <a:ext cx="7344816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Motivation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* There are </a:t>
            </a:r>
            <a:r>
              <a:rPr lang="en-US" altLang="ko-KR" sz="1600" b="1" dirty="0">
                <a:cs typeface="Times New Roman" panose="02020603050405020304" pitchFamily="18" charset="0"/>
              </a:rPr>
              <a:t>h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undreds of models for nuclei and nuclear matter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No established rules to build, modify and improve a model.</a:t>
            </a:r>
            <a:endParaRPr lang="en-US" altLang="ko-KR" sz="16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Can there be a systematic way to improve a model?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Can there be a systematic way to improve prediction?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Can there be a systematic way to estimate the uncertainty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?</a:t>
            </a:r>
            <a:endParaRPr lang="en-US" altLang="ko-KR" sz="1600" b="1" dirty="0" smtClean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1/20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08720"/>
            <a:ext cx="7344816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Inspiration: EFT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Nuclear Physics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* Started in the two-nucleon (NN) interactions and external currents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Aimi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at the estimation of uncertainty of prediction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Pionful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theory: energy or momentum less than rho-meson mass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Pionless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theory: energy or momentum less than pion mass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681606"/>
            <a:ext cx="7344816" cy="2123658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Common and essential in the EFTs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Assume a large scale (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) and small scales (p, E)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Integrate out degrees of freedom heavier than </a:t>
            </a:r>
            <a:r>
              <a:rPr lang="en-US" altLang="ko-KR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endParaRPr lang="en-US" altLang="ko-KR" sz="1600" b="1" dirty="0" smtClean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Assume a perturbative expansion in terms of  p/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, E/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Assume rules for expansion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2/20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66269"/>
            <a:ext cx="7344816" cy="433965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Pionless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theory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Large scale </a:t>
            </a:r>
            <a:r>
              <a:rPr lang="en-US" altLang="ko-KR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ko-KR" sz="1600" b="1" dirty="0">
                <a:cs typeface="Times New Roman" panose="02020603050405020304" pitchFamily="18" charset="0"/>
              </a:rPr>
              <a:t> =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m</a:t>
            </a:r>
            <a:r>
              <a:rPr lang="en-US" altLang="ko-KR" sz="1600" b="1" baseline="-25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(pion </a:t>
            </a:r>
            <a:r>
              <a:rPr lang="en-US" altLang="ko-KR" sz="1600" b="1" dirty="0">
                <a:cs typeface="Times New Roman" panose="02020603050405020304" pitchFamily="18" charset="0"/>
              </a:rPr>
              <a:t>mass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):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pions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integrated out.</a:t>
            </a:r>
            <a:endParaRPr lang="en-US" altLang="ko-KR" sz="16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All interactions are represented in the contact form with low-energy constants.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LECs are fit to low-energy data.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Application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EM form factors of the deuteron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np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→ d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cross section at BBN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energies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Polarization, analyzing power in d</a:t>
            </a:r>
            <a:r>
              <a:rPr lang="en-US" altLang="ko-KR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→ </a:t>
            </a:r>
            <a:r>
              <a:rPr lang="en-US" altLang="ko-KR" sz="1600" b="1" dirty="0">
                <a:cs typeface="Times New Roman" panose="02020603050405020304" pitchFamily="18" charset="0"/>
              </a:rPr>
              <a:t>np </a:t>
            </a:r>
            <a:endParaRPr lang="en-US" altLang="ko-KR" sz="1600" b="1" dirty="0" smtClean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Hadronic parity violation</a:t>
            </a:r>
            <a:endParaRPr lang="en-US" altLang="ko-KR" sz="1600" b="1" dirty="0" smtClean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d</a:t>
            </a:r>
            <a:r>
              <a:rPr lang="en-US" altLang="ko-KR" sz="1600" b="1" dirty="0">
                <a:cs typeface="Times New Roman" panose="02020603050405020304" pitchFamily="18" charset="0"/>
              </a:rPr>
              <a:t> → </a:t>
            </a:r>
            <a:r>
              <a:rPr lang="en-US" altLang="ko-KR" sz="1600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np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, e-np, </a:t>
            </a:r>
            <a:r>
              <a:rPr lang="en-US" altLang="ko-KR" sz="1600" b="1" dirty="0" err="1" smtClean="0">
                <a:cs typeface="Times New Roman" panose="02020603050405020304" pitchFamily="18" charset="0"/>
              </a:rPr>
              <a:t>e+nn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at solar energies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3/20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66269"/>
            <a:ext cx="7488832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Example: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→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np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e-pp at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solar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energies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cs typeface="Times New Roman" panose="02020603050405020304" pitchFamily="18" charset="0"/>
              </a:rPr>
              <a:t> * Nuclear reactions in the sun: synthesis and abundance of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elements.</a:t>
            </a:r>
            <a:endParaRPr lang="en-US" altLang="ko-KR" sz="16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cs typeface="Times New Roman" panose="02020603050405020304" pitchFamily="18" charset="0"/>
              </a:rPr>
              <a:t>  * Test of standard model: mass and flavor oscillation.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40968"/>
            <a:ext cx="4604025" cy="341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78092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Y.-H. Song, S.-I. Ando</a:t>
            </a:r>
            <a:endParaRPr lang="ko-KR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68" y="3181578"/>
            <a:ext cx="1452952" cy="219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427221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BC0A89"/>
                </a:solidFill>
              </a:rPr>
              <a:t>LO dominance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BC0A89"/>
                </a:solidFill>
              </a:rPr>
              <a:t>Larger high-order contribution at larger energies</a:t>
            </a:r>
            <a:endParaRPr lang="ko-KR" altLang="en-US" sz="1400" b="1" dirty="0">
              <a:solidFill>
                <a:srgbClr val="BC0A89"/>
              </a:solidFill>
            </a:endParaRP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5364088" y="2919427"/>
            <a:ext cx="2880320" cy="3640797"/>
          </a:xfrm>
          <a:prstGeom prst="snip2DiagRect">
            <a:avLst/>
          </a:prstGeom>
          <a:noFill/>
          <a:ln w="127000">
            <a:solidFill>
              <a:srgbClr val="C3B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88424" y="64440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75000"/>
                  </a:schemeClr>
                </a:solidFill>
                <a:latin typeface="Gigi" panose="04040504061007020D02" pitchFamily="82" charset="0"/>
              </a:rPr>
              <a:t>4/20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577678"/>
            <a:ext cx="7344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Founding a model</a:t>
            </a:r>
          </a:p>
          <a:p>
            <a:pPr algn="ctr"/>
            <a:r>
              <a:rPr lang="en-US" altLang="ko-K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scale, Large scale, and Rules</a:t>
            </a:r>
            <a:endParaRPr lang="ko-KR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9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796</TotalTime>
  <Words>1254</Words>
  <Application>Microsoft Office PowerPoint</Application>
  <PresentationFormat>화면 슬라이드 쇼(4:3)</PresentationFormat>
  <Paragraphs>202</Paragraphs>
  <Slides>29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Neutron drip line of Ca, Ni, Zr, Sn and Pb nuclei with KIDS EDF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More fun to come with KIDS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USER1</dc:creator>
  <cp:lastModifiedBy>USER1</cp:lastModifiedBy>
  <cp:revision>151</cp:revision>
  <dcterms:created xsi:type="dcterms:W3CDTF">2019-09-28T00:44:06Z</dcterms:created>
  <dcterms:modified xsi:type="dcterms:W3CDTF">2019-11-01T22:08:08Z</dcterms:modified>
</cp:coreProperties>
</file>