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34"/>
  </p:notesMasterIdLst>
  <p:handoutMasterIdLst>
    <p:handoutMasterId r:id="rId35"/>
  </p:handoutMasterIdLst>
  <p:sldIdLst>
    <p:sldId id="549" r:id="rId2"/>
    <p:sldId id="1323" r:id="rId3"/>
    <p:sldId id="1325" r:id="rId4"/>
    <p:sldId id="309" r:id="rId5"/>
    <p:sldId id="267" r:id="rId6"/>
    <p:sldId id="335" r:id="rId7"/>
    <p:sldId id="336" r:id="rId8"/>
    <p:sldId id="338" r:id="rId9"/>
    <p:sldId id="1321" r:id="rId10"/>
    <p:sldId id="1324" r:id="rId11"/>
    <p:sldId id="1317" r:id="rId12"/>
    <p:sldId id="1320" r:id="rId13"/>
    <p:sldId id="1327" r:id="rId14"/>
    <p:sldId id="1328" r:id="rId15"/>
    <p:sldId id="1322" r:id="rId16"/>
    <p:sldId id="260" r:id="rId17"/>
    <p:sldId id="262" r:id="rId18"/>
    <p:sldId id="1329" r:id="rId19"/>
    <p:sldId id="1330" r:id="rId20"/>
    <p:sldId id="1314" r:id="rId21"/>
    <p:sldId id="1315" r:id="rId22"/>
    <p:sldId id="1313" r:id="rId23"/>
    <p:sldId id="1311" r:id="rId24"/>
    <p:sldId id="1331" r:id="rId25"/>
    <p:sldId id="341" r:id="rId26"/>
    <p:sldId id="1310" r:id="rId27"/>
    <p:sldId id="327" r:id="rId28"/>
    <p:sldId id="1326" r:id="rId29"/>
    <p:sldId id="658" r:id="rId30"/>
    <p:sldId id="659" r:id="rId31"/>
    <p:sldId id="1318" r:id="rId32"/>
    <p:sldId id="1319" r:id="rId3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FF0000"/>
    <a:srgbClr val="164176"/>
    <a:srgbClr val="FF6600"/>
    <a:srgbClr val="930382"/>
    <a:srgbClr val="FFFFCC"/>
    <a:srgbClr val="64CF95"/>
    <a:srgbClr val="3366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50" autoAdjust="0"/>
    <p:restoredTop sz="95551" autoAdjust="0"/>
  </p:normalViewPr>
  <p:slideViewPr>
    <p:cSldViewPr>
      <p:cViewPr varScale="1">
        <p:scale>
          <a:sx n="93" d="100"/>
          <a:sy n="93" d="100"/>
        </p:scale>
        <p:origin x="1144" y="72"/>
      </p:cViewPr>
      <p:guideLst>
        <p:guide orient="horz" pos="2160"/>
        <p:guide pos="2880"/>
      </p:guideLst>
    </p:cSldViewPr>
  </p:slideViewPr>
  <p:outlineViewPr>
    <p:cViewPr>
      <p:scale>
        <a:sx n="33" d="100"/>
        <a:sy n="33" d="100"/>
      </p:scale>
      <p:origin x="0" y="9348"/>
    </p:cViewPr>
  </p:outlineViewPr>
  <p:notesTextViewPr>
    <p:cViewPr>
      <p:scale>
        <a:sx n="1" d="1"/>
        <a:sy n="1" d="1"/>
      </p:scale>
      <p:origin x="0" y="0"/>
    </p:cViewPr>
  </p:notesTextViewPr>
  <p:sorterViewPr>
    <p:cViewPr>
      <p:scale>
        <a:sx n="128" d="100"/>
        <a:sy n="128" d="100"/>
      </p:scale>
      <p:origin x="0" y="0"/>
    </p:cViewPr>
  </p:sorterViewPr>
  <p:notesViewPr>
    <p:cSldViewPr>
      <p:cViewPr varScale="1">
        <p:scale>
          <a:sx n="56" d="100"/>
          <a:sy n="56" d="100"/>
        </p:scale>
        <p:origin x="2856"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A49E10-BA8D-4ED7-B672-0EFE75FD205C}" type="datetimeFigureOut">
              <a:rPr lang="zh-CN" altLang="en-US" smtClean="0"/>
              <a:pPr/>
              <a:t>2019/10/31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52B514-67E2-4A41-B570-D79B742451AD}" type="slidenum">
              <a:rPr lang="zh-CN" altLang="en-US" smtClean="0"/>
              <a:pPr/>
              <a:t>‹#›</a:t>
            </a:fld>
            <a:endParaRPr lang="zh-CN" altLang="en-US"/>
          </a:p>
        </p:txBody>
      </p:sp>
    </p:spTree>
    <p:extLst>
      <p:ext uri="{BB962C8B-B14F-4D97-AF65-F5344CB8AC3E}">
        <p14:creationId xmlns:p14="http://schemas.microsoft.com/office/powerpoint/2010/main" val="346379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D7E61C-AC07-4482-BF07-4D563F11BFDF}" type="datetimeFigureOut">
              <a:rPr lang="zh-CN" altLang="en-US" smtClean="0"/>
              <a:pPr/>
              <a:t>2019/10/31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D403BB-46D3-48E4-BEC8-8895802C1C73}" type="slidenum">
              <a:rPr lang="zh-CN" altLang="en-US" smtClean="0"/>
              <a:pPr/>
              <a:t>‹#›</a:t>
            </a:fld>
            <a:endParaRPr lang="zh-CN" altLang="en-US"/>
          </a:p>
        </p:txBody>
      </p:sp>
    </p:spTree>
    <p:extLst>
      <p:ext uri="{BB962C8B-B14F-4D97-AF65-F5344CB8AC3E}">
        <p14:creationId xmlns:p14="http://schemas.microsoft.com/office/powerpoint/2010/main" val="1030653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Good afternoon, everyone. Thanks the organizer for giving me this opportunity to talk about my recent works. My name is Su Jun, I am from College of Nuclear Science and Technology, Beijing Normal University, My topic is beta delayed decay study at RIBLL and BRIF radioactive facility</a:t>
            </a:r>
            <a:endParaRPr lang="zh-CN" altLang="en-US" dirty="0"/>
          </a:p>
        </p:txBody>
      </p:sp>
      <p:sp>
        <p:nvSpPr>
          <p:cNvPr id="4" name="灯片编号占位符 3"/>
          <p:cNvSpPr>
            <a:spLocks noGrp="1"/>
          </p:cNvSpPr>
          <p:nvPr>
            <p:ph type="sldNum" sz="quarter" idx="5"/>
          </p:nvPr>
        </p:nvSpPr>
        <p:spPr/>
        <p:txBody>
          <a:bodyPr/>
          <a:lstStyle/>
          <a:p>
            <a:fld id="{5CD403BB-46D3-48E4-BEC8-8895802C1C73}" type="slidenum">
              <a:rPr lang="zh-CN" altLang="en-US" smtClean="0"/>
              <a:pPr/>
              <a:t>1</a:t>
            </a:fld>
            <a:endParaRPr lang="zh-CN" altLang="en-US"/>
          </a:p>
        </p:txBody>
      </p:sp>
    </p:spTree>
    <p:extLst>
      <p:ext uri="{BB962C8B-B14F-4D97-AF65-F5344CB8AC3E}">
        <p14:creationId xmlns:p14="http://schemas.microsoft.com/office/powerpoint/2010/main" val="1162193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The most recent measurement of nickel fifty three beta decay was performed at GANIL in two thousand and seven. In this work, the beta delayed protons were measured, and  the main proton peak with highest intensity, is suggested to be emitted from the isobaric analog state in cobalt fifty three. But there is a obvious problem in this assignment. If this state is the isobaric analog state, the Fermi transition should have a sixty percent branching ratio, and this proton peak just have five point four percent branching ratio. The rest fifty percent branching ratio must be taken by gamma decay. But due to some experimental reason, this work cannot </a:t>
            </a:r>
            <a:r>
              <a:rPr lang="en-US" altLang="zh-CN" baseline="0" dirty="0" err="1"/>
              <a:t>meaure</a:t>
            </a:r>
            <a:r>
              <a:rPr lang="en-US" altLang="zh-CN" baseline="0" dirty="0"/>
              <a:t> high energy gamma rays, so a new experiment is very important.</a:t>
            </a:r>
            <a:endParaRPr lang="zh-CN" altLang="en-US" dirty="0"/>
          </a:p>
        </p:txBody>
      </p:sp>
      <p:sp>
        <p:nvSpPr>
          <p:cNvPr id="4" name="灯片编号占位符 3"/>
          <p:cNvSpPr>
            <a:spLocks noGrp="1"/>
          </p:cNvSpPr>
          <p:nvPr>
            <p:ph type="sldNum" sz="quarter" idx="10"/>
          </p:nvPr>
        </p:nvSpPr>
        <p:spPr/>
        <p:txBody>
          <a:bodyPr/>
          <a:lstStyle/>
          <a:p>
            <a:fld id="{6632246B-9628-4D43-8EBA-003066EC9E1A}" type="slidenum">
              <a:rPr lang="zh-CN" altLang="en-US" smtClean="0"/>
              <a:pPr/>
              <a:t>27</a:t>
            </a:fld>
            <a:endParaRPr lang="zh-CN" altLang="en-US"/>
          </a:p>
        </p:txBody>
      </p:sp>
    </p:spTree>
    <p:extLst>
      <p:ext uri="{BB962C8B-B14F-4D97-AF65-F5344CB8AC3E}">
        <p14:creationId xmlns:p14="http://schemas.microsoft.com/office/powerpoint/2010/main" val="3492608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a outline of my talk. I will introduce two experiments, the first one is the beta decay of nickel fifty three, this experiment is performed at RIBLL facility at Institute of Modern Physics. And the second one is the beta decay of sodium twenty, this experiment was carried out at BRIF facility in CIAE. In the end,  I would also like to introduce our design of a new total absorption gamma spectroscopy, this devices will be used to detect the beta decay of fission products produced by BRIF facility.</a:t>
            </a:r>
            <a:endParaRPr lang="zh-CN" altLang="en-US" dirty="0"/>
          </a:p>
        </p:txBody>
      </p:sp>
      <p:sp>
        <p:nvSpPr>
          <p:cNvPr id="4" name="灯片编号占位符 3"/>
          <p:cNvSpPr>
            <a:spLocks noGrp="1"/>
          </p:cNvSpPr>
          <p:nvPr>
            <p:ph type="sldNum" sz="quarter" idx="5"/>
          </p:nvPr>
        </p:nvSpPr>
        <p:spPr/>
        <p:txBody>
          <a:bodyPr/>
          <a:lstStyle/>
          <a:p>
            <a:fld id="{5CD403BB-46D3-48E4-BEC8-8895802C1C73}" type="slidenum">
              <a:rPr lang="zh-CN" altLang="en-US" smtClean="0"/>
              <a:pPr/>
              <a:t>2</a:t>
            </a:fld>
            <a:endParaRPr lang="zh-CN" altLang="en-US"/>
          </a:p>
        </p:txBody>
      </p:sp>
    </p:spTree>
    <p:extLst>
      <p:ext uri="{BB962C8B-B14F-4D97-AF65-F5344CB8AC3E}">
        <p14:creationId xmlns:p14="http://schemas.microsoft.com/office/powerpoint/2010/main" val="3393695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a general beta decay scheme of proton rich nucleus. We can see the beta decay can populate excited states in daughter nucleus within the decay energy. Usually, if the state is lower than particle separation energy, it will deexcite by emit gamma rays. And if it is higher than particle separation energy, it will emit proton, neutron or alpha particle. If the precursor is very close to drip line, the states maybe decay by two proton emission.  In the experiment, it is hard to measure the beta energy, so the best way to investigate these states is to measure the beta delayed gamma rays or beta delayed particles. It will help us to reconstruct the hole decay scheme. And we can get lots of information's of the nuclear structure of daughter nucleus, such as  Gamow-</a:t>
            </a:r>
            <a:r>
              <a:rPr lang="en-US" altLang="zh-CN" dirty="0" err="1"/>
              <a:t>Tallor</a:t>
            </a:r>
            <a:r>
              <a:rPr lang="en-US" altLang="zh-CN" dirty="0"/>
              <a:t> strength distribution, it is very useful to test theoretical modes. Or the splitting of Fermi transition strength to near states, it will help us to investigate the isospin mixing degree of the IAS. Of course, we can also extract the mass of the isobaric analog state by measuring the gamma or proton emission from it. The mass of IAS can be used to test the isobaric </a:t>
            </a:r>
            <a:r>
              <a:rPr lang="en-US" altLang="zh-CN" dirty="0" err="1"/>
              <a:t>multiplet</a:t>
            </a:r>
            <a:r>
              <a:rPr lang="en-US" altLang="zh-CN" dirty="0"/>
              <a:t> mass equation. And for some particular case, we can determine the gamma proton width ratio of levels near proton threshold, these data are important in the nuclear astrophysics study. And the first experiment I  want to talk about, Nickel fifty three beta decay, is related to the test of IMME</a:t>
            </a:r>
            <a:endParaRPr lang="zh-CN" altLang="en-US" dirty="0"/>
          </a:p>
        </p:txBody>
      </p:sp>
      <p:sp>
        <p:nvSpPr>
          <p:cNvPr id="4" name="灯片编号占位符 3"/>
          <p:cNvSpPr>
            <a:spLocks noGrp="1"/>
          </p:cNvSpPr>
          <p:nvPr>
            <p:ph type="sldNum" sz="quarter" idx="5"/>
          </p:nvPr>
        </p:nvSpPr>
        <p:spPr/>
        <p:txBody>
          <a:bodyPr/>
          <a:lstStyle/>
          <a:p>
            <a:fld id="{5CD403BB-46D3-48E4-BEC8-8895802C1C73}" type="slidenum">
              <a:rPr lang="zh-CN" altLang="en-US" smtClean="0"/>
              <a:pPr/>
              <a:t>3</a:t>
            </a:fld>
            <a:endParaRPr lang="zh-CN" altLang="en-US"/>
          </a:p>
        </p:txBody>
      </p:sp>
    </p:spTree>
    <p:extLst>
      <p:ext uri="{BB962C8B-B14F-4D97-AF65-F5344CB8AC3E}">
        <p14:creationId xmlns:p14="http://schemas.microsoft.com/office/powerpoint/2010/main" val="4207237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The IMME equation is an important application of isospin symmetry. If our understanding of isospin symmetry is correct, the IMME should hold its quadratic form. However, in  few cases, the IMME deviates from the experimental result a lot. Among them, the deviation at mass number of fifty three is the largest one.  And if we do a careful calculation, we will find that that deviation is mainly determined by the mass of isobaric analog state in cobalt fifty three. And the mass of the ground state in cobalt fifty is well determined by penning trap. So the biggest problem is the excitation energy of the isobaric analog state, and this data is from the measurement of nickel fifty three beta decay </a:t>
            </a:r>
            <a:endParaRPr lang="zh-CN" altLang="en-US" dirty="0"/>
          </a:p>
        </p:txBody>
      </p:sp>
      <p:sp>
        <p:nvSpPr>
          <p:cNvPr id="4" name="灯片编号占位符 3"/>
          <p:cNvSpPr>
            <a:spLocks noGrp="1"/>
          </p:cNvSpPr>
          <p:nvPr>
            <p:ph type="sldNum" sz="quarter" idx="10"/>
          </p:nvPr>
        </p:nvSpPr>
        <p:spPr/>
        <p:txBody>
          <a:bodyPr/>
          <a:lstStyle/>
          <a:p>
            <a:fld id="{6632246B-9628-4D43-8EBA-003066EC9E1A}" type="slidenum">
              <a:rPr lang="zh-CN" altLang="en-US" smtClean="0"/>
              <a:pPr/>
              <a:t>4</a:t>
            </a:fld>
            <a:endParaRPr lang="zh-CN" altLang="en-US"/>
          </a:p>
        </p:txBody>
      </p:sp>
    </p:spTree>
    <p:extLst>
      <p:ext uri="{BB962C8B-B14F-4D97-AF65-F5344CB8AC3E}">
        <p14:creationId xmlns:p14="http://schemas.microsoft.com/office/powerpoint/2010/main" val="794667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a:t>
            </a:r>
            <a:r>
              <a:rPr lang="en-US" altLang="zh-CN" baseline="0" dirty="0"/>
              <a:t>we decide to do a new</a:t>
            </a:r>
            <a:r>
              <a:rPr lang="en-US" altLang="zh-CN" dirty="0"/>
              <a:t> experiment </a:t>
            </a:r>
            <a:r>
              <a:rPr lang="en-US" altLang="zh-CN" baseline="0" dirty="0"/>
              <a:t>on RIBLL1 radioactive beam facility. This facility is Projectile fragmentation type. We use nickel fifty eight primary beam to bombard b</a:t>
            </a:r>
            <a:r>
              <a:rPr lang="en-US" altLang="zh-CN" sz="1200" b="0" i="0" kern="1200" dirty="0">
                <a:solidFill>
                  <a:schemeClr val="tx1"/>
                </a:solidFill>
                <a:effectLst/>
                <a:latin typeface="+mn-lt"/>
                <a:ea typeface="+mn-ea"/>
                <a:cs typeface="+mn-cs"/>
              </a:rPr>
              <a:t>eryllium</a:t>
            </a:r>
            <a:r>
              <a:rPr lang="en-US" altLang="zh-CN" baseline="0" dirty="0"/>
              <a:t> target. The nickel fifty three was identified by Time of flight and energy loss. The ions were implanted into a double side strip silicon detector.  This implantation detector also used to measure the beta particle and protons. Around the silicon detector, we used four clover type High purity Germanium detectors to measure the beta delayed gamma rays.  </a:t>
            </a:r>
            <a:endParaRPr lang="zh-CN" altLang="en-US" dirty="0"/>
          </a:p>
        </p:txBody>
      </p:sp>
      <p:sp>
        <p:nvSpPr>
          <p:cNvPr id="4" name="灯片编号占位符 3"/>
          <p:cNvSpPr>
            <a:spLocks noGrp="1"/>
          </p:cNvSpPr>
          <p:nvPr>
            <p:ph type="sldNum" sz="quarter" idx="10"/>
          </p:nvPr>
        </p:nvSpPr>
        <p:spPr/>
        <p:txBody>
          <a:bodyPr/>
          <a:lstStyle/>
          <a:p>
            <a:fld id="{6632246B-9628-4D43-8EBA-003066EC9E1A}" type="slidenum">
              <a:rPr lang="zh-CN" altLang="en-US" smtClean="0"/>
              <a:pPr/>
              <a:t>5</a:t>
            </a:fld>
            <a:endParaRPr lang="zh-CN" altLang="en-US"/>
          </a:p>
        </p:txBody>
      </p:sp>
    </p:spTree>
    <p:extLst>
      <p:ext uri="{BB962C8B-B14F-4D97-AF65-F5344CB8AC3E}">
        <p14:creationId xmlns:p14="http://schemas.microsoft.com/office/powerpoint/2010/main" val="1818955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This is the beta delayed gamma spectrum we obtained. We identified three gamma lines. The lowest one has been already observed in a previous work. Using the gamma information, we build a decay scheme of Cobalt fifty three. All of the gammas come from a state at forty three twenty five keV. And the branching ratio from nickel fifty three to this state is determined to be fifty percent. The corresponding log </a:t>
            </a:r>
            <a:r>
              <a:rPr lang="en-US" altLang="zh-CN" baseline="0" dirty="0" err="1"/>
              <a:t>ft</a:t>
            </a:r>
            <a:r>
              <a:rPr lang="en-US" altLang="zh-CN" baseline="0" dirty="0"/>
              <a:t> is three point three six, and the beta decay strength is two point seven. This result is in agreement with the theoretical prediction. Thus it is suggest to be the IAS of cobalt fifty three.</a:t>
            </a:r>
            <a:endParaRPr lang="zh-CN" altLang="en-US" dirty="0"/>
          </a:p>
        </p:txBody>
      </p:sp>
      <p:sp>
        <p:nvSpPr>
          <p:cNvPr id="4" name="灯片编号占位符 3"/>
          <p:cNvSpPr>
            <a:spLocks noGrp="1"/>
          </p:cNvSpPr>
          <p:nvPr>
            <p:ph type="sldNum" sz="quarter" idx="10"/>
          </p:nvPr>
        </p:nvSpPr>
        <p:spPr/>
        <p:txBody>
          <a:bodyPr/>
          <a:lstStyle/>
          <a:p>
            <a:fld id="{6632246B-9628-4D43-8EBA-003066EC9E1A}" type="slidenum">
              <a:rPr lang="zh-CN" altLang="en-US" smtClean="0"/>
              <a:pPr/>
              <a:t>6</a:t>
            </a:fld>
            <a:endParaRPr lang="zh-CN" altLang="en-US"/>
          </a:p>
        </p:txBody>
      </p:sp>
    </p:spTree>
    <p:extLst>
      <p:ext uri="{BB962C8B-B14F-4D97-AF65-F5344CB8AC3E}">
        <p14:creationId xmlns:p14="http://schemas.microsoft.com/office/powerpoint/2010/main" val="941736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a:t>Then using the new excitation energy and the precise mass value of ground state. We obtain the mass of cobalt fifty three IAS. And the new value is seventy keV lower than the previous result. With this change, the d coefficient reduce from forty keV to five point four keV.  It means our result restores the validity of IMME at this quartet. </a:t>
            </a:r>
            <a:endParaRPr lang="zh-CN" altLang="en-US" dirty="0"/>
          </a:p>
        </p:txBody>
      </p:sp>
      <p:sp>
        <p:nvSpPr>
          <p:cNvPr id="4" name="灯片编号占位符 3"/>
          <p:cNvSpPr>
            <a:spLocks noGrp="1"/>
          </p:cNvSpPr>
          <p:nvPr>
            <p:ph type="sldNum" sz="quarter" idx="10"/>
          </p:nvPr>
        </p:nvSpPr>
        <p:spPr/>
        <p:txBody>
          <a:bodyPr/>
          <a:lstStyle/>
          <a:p>
            <a:fld id="{6632246B-9628-4D43-8EBA-003066EC9E1A}" type="slidenum">
              <a:rPr lang="zh-CN" altLang="en-US" smtClean="0"/>
              <a:pPr/>
              <a:t>7</a:t>
            </a:fld>
            <a:endParaRPr lang="zh-CN" altLang="en-US"/>
          </a:p>
        </p:txBody>
      </p:sp>
    </p:spTree>
    <p:extLst>
      <p:ext uri="{BB962C8B-B14F-4D97-AF65-F5344CB8AC3E}">
        <p14:creationId xmlns:p14="http://schemas.microsoft.com/office/powerpoint/2010/main" val="3385661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Using the new mass data,</a:t>
            </a:r>
            <a:r>
              <a:rPr lang="en-US" altLang="zh-CN" baseline="0" dirty="0"/>
              <a:t> we can predict the proton decay energy, the result is eighteen sixty one keV. This figure shows the proton spectrum we obtained. The energy of the main proton peak is ninety twenty one keV, the result is in agreement with the previous data, but it is sixty keV higher than the prediction. So we believed it is not emitted from the IAS. With the improved resolution, we find a weak peak at eighteen forty four keV, the energy is in agreement with the prediction. Thus it is suggested to be emitted from the IAS. The we build the decay scheme of cobalt fifty three IAS. It is almost dominated by the gamma transition, and very small branching ratio, only zero point nine percent is taken by proton emission. Then we deduced the Gamma p to gamma </a:t>
            </a:r>
            <a:r>
              <a:rPr lang="en-US" altLang="zh-CN" baseline="0" dirty="0" err="1"/>
              <a:t>gamma</a:t>
            </a:r>
            <a:r>
              <a:rPr lang="en-US" altLang="zh-CN" baseline="0" dirty="0"/>
              <a:t> ratio to be zero point zero eight. </a:t>
            </a:r>
            <a:endParaRPr lang="zh-CN" altLang="en-US" dirty="0"/>
          </a:p>
        </p:txBody>
      </p:sp>
      <p:sp>
        <p:nvSpPr>
          <p:cNvPr id="4" name="灯片编号占位符 3"/>
          <p:cNvSpPr>
            <a:spLocks noGrp="1"/>
          </p:cNvSpPr>
          <p:nvPr>
            <p:ph type="sldNum" sz="quarter" idx="10"/>
          </p:nvPr>
        </p:nvSpPr>
        <p:spPr/>
        <p:txBody>
          <a:bodyPr/>
          <a:lstStyle/>
          <a:p>
            <a:fld id="{6632246B-9628-4D43-8EBA-003066EC9E1A}" type="slidenum">
              <a:rPr lang="zh-CN" altLang="en-US" smtClean="0"/>
              <a:pPr/>
              <a:t>8</a:t>
            </a:fld>
            <a:endParaRPr lang="zh-CN" altLang="en-US"/>
          </a:p>
        </p:txBody>
      </p:sp>
    </p:spTree>
    <p:extLst>
      <p:ext uri="{BB962C8B-B14F-4D97-AF65-F5344CB8AC3E}">
        <p14:creationId xmlns:p14="http://schemas.microsoft.com/office/powerpoint/2010/main" val="1294839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CD403BB-46D3-48E4-BEC8-8895802C1C73}" type="slidenum">
              <a:rPr lang="zh-CN" altLang="en-US" smtClean="0"/>
              <a:pPr/>
              <a:t>10</a:t>
            </a:fld>
            <a:endParaRPr lang="zh-CN" altLang="en-US"/>
          </a:p>
        </p:txBody>
      </p:sp>
    </p:spTree>
    <p:extLst>
      <p:ext uri="{BB962C8B-B14F-4D97-AF65-F5344CB8AC3E}">
        <p14:creationId xmlns:p14="http://schemas.microsoft.com/office/powerpoint/2010/main" val="3935709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0.gi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9.png"/><Relationship Id="rId5" Type="http://schemas.openxmlformats.org/officeDocument/2006/relationships/image" Target="../media/image4.jpeg"/><Relationship Id="rId10" Type="http://schemas.openxmlformats.org/officeDocument/2006/relationships/image" Target="../media/image8.gif"/><Relationship Id="rId4" Type="http://schemas.openxmlformats.org/officeDocument/2006/relationships/image" Target="../media/image3.jpeg"/><Relationship Id="rId9" Type="http://schemas.openxmlformats.org/officeDocument/2006/relationships/image" Target="../media/image7.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EAED49-6449-497D-996D-097602E7073E}"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2019/10/31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42ADCE-5B84-4F46-8C48-094E4D2992D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矩形 6"/>
          <p:cNvSpPr/>
          <p:nvPr userDrawn="1"/>
        </p:nvSpPr>
        <p:spPr>
          <a:xfrm>
            <a:off x="0" y="0"/>
            <a:ext cx="9144000" cy="2340000"/>
          </a:xfrm>
          <a:prstGeom prst="rect">
            <a:avLst/>
          </a:prstGeom>
          <a:solidFill>
            <a:srgbClr val="4D3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8" name="矩形 7"/>
          <p:cNvSpPr/>
          <p:nvPr userDrawn="1"/>
        </p:nvSpPr>
        <p:spPr>
          <a:xfrm>
            <a:off x="873760" y="2189480"/>
            <a:ext cx="8280000" cy="144000"/>
          </a:xfrm>
          <a:prstGeom prst="rect">
            <a:avLst/>
          </a:prstGeom>
          <a:solidFill>
            <a:srgbClr val="E8E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p:nvPr userDrawn="1"/>
        </p:nvSpPr>
        <p:spPr>
          <a:xfrm>
            <a:off x="1584000" y="1965213"/>
            <a:ext cx="7560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Title 1"/>
          <p:cNvSpPr>
            <a:spLocks noGrp="1"/>
          </p:cNvSpPr>
          <p:nvPr>
            <p:ph type="ctrTitle"/>
          </p:nvPr>
        </p:nvSpPr>
        <p:spPr>
          <a:xfrm>
            <a:off x="-9760" y="0"/>
            <a:ext cx="9153760" cy="1956946"/>
          </a:xfrm>
        </p:spPr>
        <p:txBody>
          <a:bodyPr anchor="ctr">
            <a:noAutofit/>
          </a:bodyPr>
          <a:lstStyle>
            <a:lvl1pPr algn="ctr">
              <a:defRPr sz="3600">
                <a:solidFill>
                  <a:schemeClr val="bg1"/>
                </a:solidFill>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229213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6A8D87-DD65-4C76-A75F-353111DAFAA7}"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2019/10/31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42ADCE-5B84-4F46-8C48-094E4D2992D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31019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06F218-D751-45F7-90E9-8D56B2AF6A15}"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2019/10/31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42ADCE-5B84-4F46-8C48-094E4D2992D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70896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95250" y="111127"/>
            <a:ext cx="7600950" cy="574674"/>
          </a:xfrm>
        </p:spPr>
        <p:txBody>
          <a:bodyPr>
            <a:noAutofit/>
          </a:bodyPr>
          <a:lstStyle>
            <a:lvl1pPr>
              <a:defRPr sz="3200" b="1">
                <a:solidFill>
                  <a:srgbClr val="2810DA"/>
                </a:solidFill>
                <a:latin typeface="Times New Roman" panose="02020603050405020304" pitchFamily="18" charset="0"/>
                <a:cs typeface="Times New Roman" panose="02020603050405020304" pitchFamily="18" charset="0"/>
              </a:defRPr>
            </a:lvl1pPr>
          </a:lstStyle>
          <a:p>
            <a:r>
              <a:rPr lang="zh-CN" altLang="en-US" dirty="0"/>
              <a:t>单击此处编辑母版标题样式</a:t>
            </a:r>
            <a:endParaRPr lang="en-US" dirty="0"/>
          </a:p>
        </p:txBody>
      </p:sp>
      <p:sp>
        <p:nvSpPr>
          <p:cNvPr id="4" name="Date Placeholder 3"/>
          <p:cNvSpPr>
            <a:spLocks noGrp="1"/>
          </p:cNvSpPr>
          <p:nvPr>
            <p:ph type="dt" sz="half" idx="10"/>
          </p:nvPr>
        </p:nvSpPr>
        <p:spPr/>
        <p:txBody>
          <a:bodyPr/>
          <a:lstStyle/>
          <a:p>
            <a:r>
              <a:rPr lang="en-US" altLang="zh-CN" dirty="0"/>
              <a:t>Regular Meeting</a:t>
            </a:r>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5768A5-3B96-40AF-91B7-D02E34064E7E}" type="slidenum">
              <a:rPr lang="zh-CN" altLang="en-US" smtClean="0"/>
              <a:t>‹#›</a:t>
            </a:fld>
            <a:endParaRPr lang="zh-CN" altLang="en-US"/>
          </a:p>
        </p:txBody>
      </p:sp>
      <p:sp>
        <p:nvSpPr>
          <p:cNvPr id="7" name="文本框 6"/>
          <p:cNvSpPr txBox="1"/>
          <p:nvPr userDrawn="1"/>
        </p:nvSpPr>
        <p:spPr>
          <a:xfrm>
            <a:off x="6700702" y="6519446"/>
            <a:ext cx="2443298" cy="338554"/>
          </a:xfrm>
          <a:prstGeom prst="rect">
            <a:avLst/>
          </a:prstGeom>
          <a:noFill/>
        </p:spPr>
        <p:txBody>
          <a:bodyPr wrap="none" rtlCol="0">
            <a:spAutoFit/>
          </a:bodyPr>
          <a:lstStyle/>
          <a:p>
            <a:r>
              <a:rPr lang="zh-CN" altLang="en-US" sz="1600" b="1" i="1" dirty="0">
                <a:solidFill>
                  <a:schemeClr val="bg1">
                    <a:lumMod val="50000"/>
                  </a:schemeClr>
                </a:solidFill>
                <a:latin typeface="Times New Roman" panose="02020603050405020304" pitchFamily="18" charset="0"/>
                <a:cs typeface="Times New Roman" panose="02020603050405020304" pitchFamily="18" charset="0"/>
              </a:rPr>
              <a:t>第十五届全国核结构大会</a:t>
            </a:r>
          </a:p>
        </p:txBody>
      </p:sp>
    </p:spTree>
    <p:extLst>
      <p:ext uri="{BB962C8B-B14F-4D97-AF65-F5344CB8AC3E}">
        <p14:creationId xmlns:p14="http://schemas.microsoft.com/office/powerpoint/2010/main" val="50466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95250" y="111127"/>
            <a:ext cx="7600950" cy="574674"/>
          </a:xfrm>
        </p:spPr>
        <p:txBody>
          <a:bodyPr>
            <a:noAutofit/>
          </a:bodyPr>
          <a:lstStyle>
            <a:lvl1pPr>
              <a:defRPr sz="3200" b="1">
                <a:solidFill>
                  <a:srgbClr val="2810DA"/>
                </a:solidFill>
                <a:latin typeface="Times New Roman" panose="02020603050405020304" pitchFamily="18" charset="0"/>
                <a:cs typeface="Times New Roman" panose="02020603050405020304" pitchFamily="18" charset="0"/>
              </a:defRPr>
            </a:lvl1pPr>
          </a:lstStyle>
          <a:p>
            <a:r>
              <a:rPr lang="zh-CN" altLang="en-US" dirty="0"/>
              <a:t>单击此处编辑母版标题样式</a:t>
            </a:r>
            <a:endParaRPr lang="en-US" dirty="0"/>
          </a:p>
        </p:txBody>
      </p:sp>
      <p:sp>
        <p:nvSpPr>
          <p:cNvPr id="4" name="Date Placeholder 3"/>
          <p:cNvSpPr>
            <a:spLocks noGrp="1"/>
          </p:cNvSpPr>
          <p:nvPr>
            <p:ph type="dt" sz="half" idx="10"/>
          </p:nvPr>
        </p:nvSpPr>
        <p:spPr/>
        <p:txBody>
          <a:bodyPr/>
          <a:lstStyle/>
          <a:p>
            <a:r>
              <a:rPr lang="en-US" altLang="zh-CN" dirty="0"/>
              <a:t>Regular Meeting</a:t>
            </a:r>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5768A5-3B96-40AF-91B7-D02E34064E7E}" type="slidenum">
              <a:rPr lang="zh-CN" altLang="en-US" smtClean="0"/>
              <a:t>‹#›</a:t>
            </a:fld>
            <a:endParaRPr lang="zh-CN" altLang="en-US"/>
          </a:p>
        </p:txBody>
      </p:sp>
      <p:sp>
        <p:nvSpPr>
          <p:cNvPr id="7" name="文本框 6"/>
          <p:cNvSpPr txBox="1"/>
          <p:nvPr userDrawn="1"/>
        </p:nvSpPr>
        <p:spPr>
          <a:xfrm>
            <a:off x="6700702" y="6519446"/>
            <a:ext cx="2443298" cy="338554"/>
          </a:xfrm>
          <a:prstGeom prst="rect">
            <a:avLst/>
          </a:prstGeom>
          <a:noFill/>
        </p:spPr>
        <p:txBody>
          <a:bodyPr wrap="none" rtlCol="0">
            <a:spAutoFit/>
          </a:bodyPr>
          <a:lstStyle/>
          <a:p>
            <a:r>
              <a:rPr lang="zh-CN" altLang="en-US" sz="1600" b="1" i="1" dirty="0">
                <a:solidFill>
                  <a:schemeClr val="bg1">
                    <a:lumMod val="50000"/>
                  </a:schemeClr>
                </a:solidFill>
                <a:latin typeface="Times New Roman" panose="02020603050405020304" pitchFamily="18" charset="0"/>
                <a:cs typeface="Times New Roman" panose="02020603050405020304" pitchFamily="18" charset="0"/>
              </a:rPr>
              <a:t>第十五届全国核结构大会</a:t>
            </a:r>
          </a:p>
        </p:txBody>
      </p:sp>
    </p:spTree>
    <p:extLst>
      <p:ext uri="{BB962C8B-B14F-4D97-AF65-F5344CB8AC3E}">
        <p14:creationId xmlns:p14="http://schemas.microsoft.com/office/powerpoint/2010/main" val="1085926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95250" y="111127"/>
            <a:ext cx="7600950" cy="574674"/>
          </a:xfrm>
        </p:spPr>
        <p:txBody>
          <a:bodyPr>
            <a:noAutofit/>
          </a:bodyPr>
          <a:lstStyle>
            <a:lvl1pPr>
              <a:defRPr sz="3200" b="1">
                <a:solidFill>
                  <a:srgbClr val="2810DA"/>
                </a:solidFill>
                <a:latin typeface="Times New Roman" panose="02020603050405020304" pitchFamily="18" charset="0"/>
                <a:cs typeface="Times New Roman" panose="02020603050405020304" pitchFamily="18" charset="0"/>
              </a:defRPr>
            </a:lvl1pPr>
          </a:lstStyle>
          <a:p>
            <a:r>
              <a:rPr lang="zh-CN" altLang="en-US" dirty="0"/>
              <a:t>单击此处编辑母版标题样式</a:t>
            </a:r>
            <a:endParaRPr lang="en-US" dirty="0"/>
          </a:p>
        </p:txBody>
      </p:sp>
      <p:sp>
        <p:nvSpPr>
          <p:cNvPr id="4" name="Date Placeholder 3"/>
          <p:cNvSpPr>
            <a:spLocks noGrp="1"/>
          </p:cNvSpPr>
          <p:nvPr>
            <p:ph type="dt" sz="half" idx="10"/>
          </p:nvPr>
        </p:nvSpPr>
        <p:spPr/>
        <p:txBody>
          <a:bodyPr/>
          <a:lstStyle/>
          <a:p>
            <a:r>
              <a:rPr lang="en-US" altLang="zh-CN" dirty="0"/>
              <a:t>Regular Meeting</a:t>
            </a:r>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45768A5-3B96-40AF-91B7-D02E34064E7E}" type="slidenum">
              <a:rPr lang="zh-CN" altLang="en-US" smtClean="0"/>
              <a:t>‹#›</a:t>
            </a:fld>
            <a:endParaRPr lang="zh-CN" altLang="en-US"/>
          </a:p>
        </p:txBody>
      </p:sp>
      <p:sp>
        <p:nvSpPr>
          <p:cNvPr id="7" name="文本框 6"/>
          <p:cNvSpPr txBox="1"/>
          <p:nvPr userDrawn="1"/>
        </p:nvSpPr>
        <p:spPr>
          <a:xfrm>
            <a:off x="6700702" y="6519446"/>
            <a:ext cx="2443298" cy="338554"/>
          </a:xfrm>
          <a:prstGeom prst="rect">
            <a:avLst/>
          </a:prstGeom>
          <a:noFill/>
        </p:spPr>
        <p:txBody>
          <a:bodyPr wrap="none" rtlCol="0">
            <a:spAutoFit/>
          </a:bodyPr>
          <a:lstStyle/>
          <a:p>
            <a:r>
              <a:rPr lang="zh-CN" altLang="en-US" sz="1600" b="1" i="1" dirty="0">
                <a:solidFill>
                  <a:schemeClr val="bg1">
                    <a:lumMod val="50000"/>
                  </a:schemeClr>
                </a:solidFill>
                <a:latin typeface="Times New Roman" panose="02020603050405020304" pitchFamily="18" charset="0"/>
                <a:cs typeface="Times New Roman" panose="02020603050405020304" pitchFamily="18" charset="0"/>
              </a:rPr>
              <a:t>第十五届全国核结构大会</a:t>
            </a:r>
          </a:p>
        </p:txBody>
      </p:sp>
    </p:spTree>
    <p:extLst>
      <p:ext uri="{BB962C8B-B14F-4D97-AF65-F5344CB8AC3E}">
        <p14:creationId xmlns:p14="http://schemas.microsoft.com/office/powerpoint/2010/main" val="408608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4B71542-2084-4744-AA6C-753CBD01517A}" type="datetimeFigureOut">
              <a:rPr lang="zh-CN" altLang="en-US" smtClean="0"/>
              <a:t>2019/10/31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98256F-BD66-4E3D-889F-A90F702228E2}" type="slidenum">
              <a:rPr lang="zh-CN" altLang="en-US" smtClean="0"/>
              <a:t>‹#›</a:t>
            </a:fld>
            <a:endParaRPr lang="zh-CN" altLang="en-US"/>
          </a:p>
        </p:txBody>
      </p:sp>
      <p:pic>
        <p:nvPicPr>
          <p:cNvPr id="1026" name="Picture 2" descr="See the source image">
            <a:extLst>
              <a:ext uri="{FF2B5EF4-FFF2-40B4-BE49-F238E27FC236}">
                <a16:creationId xmlns:a16="http://schemas.microsoft.com/office/drawing/2014/main" id="{9594FA4C-B8F4-4A0C-9B8C-7EFE73B4C8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t="30735" r="3156" b="32020"/>
          <a:stretch/>
        </p:blipFill>
        <p:spPr bwMode="auto">
          <a:xfrm>
            <a:off x="226990" y="411163"/>
            <a:ext cx="3688589" cy="108000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26663DE6-A4FE-416C-A162-91516A838A19}"/>
              </a:ext>
            </a:extLst>
          </p:cNvPr>
          <p:cNvSpPr/>
          <p:nvPr userDrawn="1"/>
        </p:nvSpPr>
        <p:spPr>
          <a:xfrm>
            <a:off x="-7120" y="1784350"/>
            <a:ext cx="6660000" cy="1872000"/>
          </a:xfrm>
          <a:prstGeom prst="rect">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28" name="Picture 4" descr="See the source image">
            <a:extLst>
              <a:ext uri="{FF2B5EF4-FFF2-40B4-BE49-F238E27FC236}">
                <a16:creationId xmlns:a16="http://schemas.microsoft.com/office/drawing/2014/main" id="{6BFA89F8-4607-4920-AF10-9F86DC9034C3}"/>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305" t="376" r="6429" b="6025"/>
          <a:stretch/>
        </p:blipFill>
        <p:spPr bwMode="auto">
          <a:xfrm>
            <a:off x="6769101" y="1784350"/>
            <a:ext cx="1315709" cy="90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32CCDC76-1DCB-40C3-A9EA-AE7177DF886D}"/>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74" t="10926" r="-1260" b="25278"/>
          <a:stretch/>
        </p:blipFill>
        <p:spPr bwMode="auto">
          <a:xfrm>
            <a:off x="8151165" y="1784350"/>
            <a:ext cx="893469" cy="90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C5DA33EC-196F-41F2-BDC0-F8A44EB22D08}"/>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b="8794"/>
          <a:stretch/>
        </p:blipFill>
        <p:spPr bwMode="auto">
          <a:xfrm>
            <a:off x="6775935" y="2756350"/>
            <a:ext cx="1315709" cy="90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a:extLst>
              <a:ext uri="{FF2B5EF4-FFF2-40B4-BE49-F238E27FC236}">
                <a16:creationId xmlns:a16="http://schemas.microsoft.com/office/drawing/2014/main" id="{B35A4F8A-0255-432D-BA4E-8871BB0DCAC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25544"/>
          <a:stretch/>
        </p:blipFill>
        <p:spPr>
          <a:xfrm>
            <a:off x="8144815" y="2756350"/>
            <a:ext cx="893469" cy="900000"/>
          </a:xfrm>
          <a:prstGeom prst="rect">
            <a:avLst/>
          </a:prstGeom>
        </p:spPr>
      </p:pic>
      <p:pic>
        <p:nvPicPr>
          <p:cNvPr id="1038" name="Picture 14" descr="See the source image">
            <a:extLst>
              <a:ext uri="{FF2B5EF4-FFF2-40B4-BE49-F238E27FC236}">
                <a16:creationId xmlns:a16="http://schemas.microsoft.com/office/drawing/2014/main" id="{A0E558BB-7563-422F-BE5D-B3E66F5228CA}"/>
              </a:ext>
            </a:extLst>
          </p:cNvPr>
          <p:cNvPicPr>
            <a:picLocks noChangeAspect="1" noChangeArrowheads="1"/>
          </p:cNvPicPr>
          <p:nvPr userDrawn="1"/>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5325299" y="5861803"/>
            <a:ext cx="859673" cy="8596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ee the source image">
            <a:extLst>
              <a:ext uri="{FF2B5EF4-FFF2-40B4-BE49-F238E27FC236}">
                <a16:creationId xmlns:a16="http://schemas.microsoft.com/office/drawing/2014/main" id="{09365158-AD04-477A-A26D-F3D20334E5F8}"/>
              </a:ext>
            </a:extLst>
          </p:cNvPr>
          <p:cNvPicPr>
            <a:picLocks noChangeAspect="1" noChangeArrowheads="1"/>
          </p:cNvPicPr>
          <p:nvPr userDrawn="1"/>
        </p:nvPicPr>
        <p:blipFill rotWithShape="1">
          <a:blip r:embed="rId9"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15996" t="21037" r="22180" b="26111"/>
          <a:stretch/>
        </p:blipFill>
        <p:spPr bwMode="auto">
          <a:xfrm>
            <a:off x="6900722" y="4962827"/>
            <a:ext cx="1187527" cy="1434591"/>
          </a:xfrm>
          <a:prstGeom prst="rect">
            <a:avLst/>
          </a:prstGeom>
          <a:noFill/>
          <a:extLst>
            <a:ext uri="{909E8E84-426E-40DD-AFC4-6F175D3DCCD1}">
              <a14:hiddenFill xmlns:a14="http://schemas.microsoft.com/office/drawing/2010/main">
                <a:solidFill>
                  <a:srgbClr val="FFFFFF"/>
                </a:solidFill>
              </a14:hiddenFill>
            </a:ext>
          </a:extLst>
        </p:spPr>
      </p:pic>
      <p:pic>
        <p:nvPicPr>
          <p:cNvPr id="17" name="图片 16">
            <a:extLst>
              <a:ext uri="{FF2B5EF4-FFF2-40B4-BE49-F238E27FC236}">
                <a16:creationId xmlns:a16="http://schemas.microsoft.com/office/drawing/2014/main" id="{0BEBF930-626D-42E6-9B89-9E0E524AAB30}"/>
              </a:ext>
            </a:extLst>
          </p:cNvPr>
          <p:cNvPicPr>
            <a:picLocks noChangeAspect="1"/>
          </p:cNvPicPr>
          <p:nvPr userDrawn="1"/>
        </p:nvPicPr>
        <p:blipFill>
          <a:blip r:embed="rId10" cstate="print">
            <a:lum bright="70000" contrast="-70000"/>
            <a:extLst>
              <a:ext uri="{28A0092B-C50C-407E-A947-70E740481C1C}">
                <a14:useLocalDpi xmlns:a14="http://schemas.microsoft.com/office/drawing/2010/main" val="0"/>
              </a:ext>
            </a:extLst>
          </a:blip>
          <a:stretch>
            <a:fillRect/>
          </a:stretch>
        </p:blipFill>
        <p:spPr>
          <a:xfrm>
            <a:off x="7363981" y="4345533"/>
            <a:ext cx="560100" cy="560100"/>
          </a:xfrm>
          <a:prstGeom prst="rect">
            <a:avLst/>
          </a:prstGeom>
        </p:spPr>
      </p:pic>
      <p:pic>
        <p:nvPicPr>
          <p:cNvPr id="1052" name="Picture 28" descr="See the source image">
            <a:extLst>
              <a:ext uri="{FF2B5EF4-FFF2-40B4-BE49-F238E27FC236}">
                <a16:creationId xmlns:a16="http://schemas.microsoft.com/office/drawing/2014/main" id="{D533C39F-8B61-44A5-99C3-E4459B9F7647}"/>
              </a:ext>
            </a:extLst>
          </p:cNvPr>
          <p:cNvPicPr>
            <a:picLocks noChangeAspect="1" noChangeArrowheads="1"/>
          </p:cNvPicPr>
          <p:nvPr userDrawn="1"/>
        </p:nvPicPr>
        <p:blipFill>
          <a:blip r:embed="rId11" cstate="print">
            <a:lum bright="70000" contrast="-70000"/>
            <a:extLst>
              <a:ext uri="{28A0092B-C50C-407E-A947-70E740481C1C}">
                <a14:useLocalDpi xmlns:a14="http://schemas.microsoft.com/office/drawing/2010/main" val="0"/>
              </a:ext>
            </a:extLst>
          </a:blip>
          <a:srcRect/>
          <a:stretch>
            <a:fillRect/>
          </a:stretch>
        </p:blipFill>
        <p:spPr bwMode="auto">
          <a:xfrm>
            <a:off x="6503795" y="4380365"/>
            <a:ext cx="769677" cy="84705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s://gss0.baidu.com/9fo3dSag_xI4khGko9WTAnF6hhy/zhidao/wh%3D600%2C800/sign=33ac19e6cd11728b30788424f8cceff6/2e2eb9389b504fc237ce2672e5dde71190ef6d30.jpg">
            <a:extLst>
              <a:ext uri="{FF2B5EF4-FFF2-40B4-BE49-F238E27FC236}">
                <a16:creationId xmlns:a16="http://schemas.microsoft.com/office/drawing/2014/main" id="{120AF205-3DBB-4653-BB1D-8EDB61059882}"/>
              </a:ext>
            </a:extLst>
          </p:cNvPr>
          <p:cNvPicPr>
            <a:picLocks noChangeAspect="1" noChangeArrowheads="1"/>
          </p:cNvPicPr>
          <p:nvPr userDrawn="1"/>
        </p:nvPicPr>
        <p:blipFill rotWithShape="1">
          <a:blip r:embed="rId1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63955"/>
          <a:stretch/>
        </p:blipFill>
        <p:spPr bwMode="auto">
          <a:xfrm>
            <a:off x="6149282" y="5352365"/>
            <a:ext cx="646151" cy="8999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0" descr="https://gss0.baidu.com/9fo3dSag_xI4khGko9WTAnF6hhy/zhidao/wh%3D600%2C800/sign=33ac19e6cd11728b30788424f8cceff6/2e2eb9389b504fc237ce2672e5dde71190ef6d30.jpg">
            <a:extLst>
              <a:ext uri="{FF2B5EF4-FFF2-40B4-BE49-F238E27FC236}">
                <a16:creationId xmlns:a16="http://schemas.microsoft.com/office/drawing/2014/main" id="{C478A077-5231-40DA-802A-6E0B309E675B}"/>
              </a:ext>
            </a:extLst>
          </p:cNvPr>
          <p:cNvPicPr>
            <a:picLocks noChangeAspect="1" noChangeArrowheads="1"/>
          </p:cNvPicPr>
          <p:nvPr userDrawn="1"/>
        </p:nvPicPr>
        <p:blipFill rotWithShape="1">
          <a:blip r:embed="rId1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r="45131"/>
          <a:stretch/>
        </p:blipFill>
        <p:spPr bwMode="auto">
          <a:xfrm>
            <a:off x="7991073" y="5680122"/>
            <a:ext cx="847835" cy="775782"/>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s://timgsa.baidu.com/timg?image&amp;quality=80&amp;size=b9999_10000&amp;sec=1561295325464&amp;di=454e8ed4f44147c04176dc8bbf6bceb8&amp;imgtype=0&amp;src=http%3A%2F%2Fpic1.cxtuku.com%2F00%2F04%2F96%2Fb24861eadf28.jpg">
            <a:extLst>
              <a:ext uri="{FF2B5EF4-FFF2-40B4-BE49-F238E27FC236}">
                <a16:creationId xmlns:a16="http://schemas.microsoft.com/office/drawing/2014/main" id="{96F500CD-6E41-4DFC-87A7-7E7109024FC2}"/>
              </a:ext>
            </a:extLst>
          </p:cNvPr>
          <p:cNvPicPr>
            <a:picLocks noChangeAspect="1" noChangeArrowheads="1"/>
          </p:cNvPicPr>
          <p:nvPr userDrawn="1"/>
        </p:nvPicPr>
        <p:blipFill rotWithShape="1">
          <a:blip r:embed="rId1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16350" t="18334" r="22026" b="19850"/>
          <a:stretch/>
        </p:blipFill>
        <p:spPr bwMode="auto">
          <a:xfrm>
            <a:off x="8003849" y="3734071"/>
            <a:ext cx="1040785" cy="1475375"/>
          </a:xfrm>
          <a:prstGeom prst="rect">
            <a:avLst/>
          </a:prstGeom>
          <a:noFill/>
          <a:extLst>
            <a:ext uri="{909E8E84-426E-40DD-AFC4-6F175D3DCCD1}">
              <a14:hiddenFill xmlns:a14="http://schemas.microsoft.com/office/drawing/2010/main">
                <a:solidFill>
                  <a:srgbClr val="FFFFFF"/>
                </a:solidFill>
              </a14:hiddenFill>
            </a:ext>
          </a:extLst>
        </p:spPr>
      </p:pic>
      <p:sp>
        <p:nvSpPr>
          <p:cNvPr id="42" name="标题 1">
            <a:extLst>
              <a:ext uri="{FF2B5EF4-FFF2-40B4-BE49-F238E27FC236}">
                <a16:creationId xmlns:a16="http://schemas.microsoft.com/office/drawing/2014/main" id="{7CE0F2B5-2E4E-4FDB-8435-A07B8BBE2634}"/>
              </a:ext>
            </a:extLst>
          </p:cNvPr>
          <p:cNvSpPr>
            <a:spLocks noGrp="1"/>
          </p:cNvSpPr>
          <p:nvPr>
            <p:ph type="title"/>
          </p:nvPr>
        </p:nvSpPr>
        <p:spPr>
          <a:xfrm>
            <a:off x="-1" y="2095392"/>
            <a:ext cx="6652881" cy="1385889"/>
          </a:xfrm>
        </p:spPr>
        <p:txBody>
          <a:bodyPr>
            <a:normAutofit/>
          </a:bodyPr>
          <a:lstStyle>
            <a:lvl1pPr>
              <a:defRPr sz="4400">
                <a:solidFill>
                  <a:schemeClr val="bg1"/>
                </a:solidFill>
                <a:latin typeface="宋体" panose="02010600030101010101" pitchFamily="2" charset="-122"/>
                <a:ea typeface="宋体" panose="02010600030101010101" pitchFamily="2" charset="-122"/>
              </a:defRPr>
            </a:lvl1pPr>
          </a:lstStyle>
          <a:p>
            <a:r>
              <a:rPr lang="zh-CN" altLang="en-US" dirty="0"/>
              <a:t>单击此处编辑母版标题样式</a:t>
            </a:r>
          </a:p>
        </p:txBody>
      </p:sp>
    </p:spTree>
    <p:extLst>
      <p:ext uri="{BB962C8B-B14F-4D97-AF65-F5344CB8AC3E}">
        <p14:creationId xmlns:p14="http://schemas.microsoft.com/office/powerpoint/2010/main" val="3720630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042968-601F-4A08-AFF4-66854A5E3DC8}"/>
              </a:ext>
            </a:extLst>
          </p:cNvPr>
          <p:cNvSpPr>
            <a:spLocks noGrp="1"/>
          </p:cNvSpPr>
          <p:nvPr>
            <p:ph type="title"/>
          </p:nvPr>
        </p:nvSpPr>
        <p:spPr>
          <a:xfrm>
            <a:off x="107950" y="119065"/>
            <a:ext cx="7010400" cy="822324"/>
          </a:xfrm>
        </p:spPr>
        <p:txBody>
          <a:bodyPr>
            <a:normAutofit/>
          </a:bodyPr>
          <a:lstStyle>
            <a:lvl1pPr>
              <a:defRPr sz="2800">
                <a:latin typeface="Arial" panose="020B0604020202020204" pitchFamily="34" charset="0"/>
                <a:ea typeface="宋体" panose="02010600030101010101" pitchFamily="2" charset="-122"/>
                <a:cs typeface="Arial" panose="020B0604020202020204" pitchFamily="34" charset="0"/>
              </a:defRPr>
            </a:lvl1pPr>
          </a:lstStyle>
          <a:p>
            <a:r>
              <a:rPr lang="zh-CN" altLang="en-US" dirty="0"/>
              <a:t>单击此处编辑母版标题样式</a:t>
            </a:r>
          </a:p>
        </p:txBody>
      </p:sp>
      <p:sp>
        <p:nvSpPr>
          <p:cNvPr id="3" name="日期占位符 2">
            <a:extLst>
              <a:ext uri="{FF2B5EF4-FFF2-40B4-BE49-F238E27FC236}">
                <a16:creationId xmlns:a16="http://schemas.microsoft.com/office/drawing/2014/main" id="{CED08505-319E-44F3-ADD3-BF3A3F59B140}"/>
              </a:ext>
            </a:extLst>
          </p:cNvPr>
          <p:cNvSpPr>
            <a:spLocks noGrp="1"/>
          </p:cNvSpPr>
          <p:nvPr>
            <p:ph type="dt" sz="half" idx="10"/>
          </p:nvPr>
        </p:nvSpPr>
        <p:spPr/>
        <p:txBody>
          <a:bodyPr/>
          <a:lstStyle/>
          <a:p>
            <a:fld id="{44B71542-2084-4744-AA6C-753CBD01517A}" type="datetimeFigureOut">
              <a:rPr lang="zh-CN" altLang="en-US" smtClean="0"/>
              <a:t>2019/10/31</a:t>
            </a:fld>
            <a:endParaRPr lang="zh-CN" altLang="en-US"/>
          </a:p>
        </p:txBody>
      </p:sp>
      <p:sp>
        <p:nvSpPr>
          <p:cNvPr id="4" name="页脚占位符 3">
            <a:extLst>
              <a:ext uri="{FF2B5EF4-FFF2-40B4-BE49-F238E27FC236}">
                <a16:creationId xmlns:a16="http://schemas.microsoft.com/office/drawing/2014/main" id="{EA231D48-4FF6-4452-B929-883F621D83B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07DB92A-B1E9-4537-B58B-BFA4EB8EA018}"/>
              </a:ext>
            </a:extLst>
          </p:cNvPr>
          <p:cNvSpPr>
            <a:spLocks noGrp="1"/>
          </p:cNvSpPr>
          <p:nvPr>
            <p:ph type="sldNum" sz="quarter" idx="12"/>
          </p:nvPr>
        </p:nvSpPr>
        <p:spPr/>
        <p:txBody>
          <a:bodyPr/>
          <a:lstStyle/>
          <a:p>
            <a:fld id="{A798256F-BD66-4E3D-889F-A90F702228E2}" type="slidenum">
              <a:rPr lang="zh-CN" altLang="en-US" smtClean="0"/>
              <a:t>‹#›</a:t>
            </a:fld>
            <a:endParaRPr lang="zh-CN" altLang="en-US"/>
          </a:p>
        </p:txBody>
      </p:sp>
      <p:sp>
        <p:nvSpPr>
          <p:cNvPr id="6" name="矩形 5">
            <a:extLst>
              <a:ext uri="{FF2B5EF4-FFF2-40B4-BE49-F238E27FC236}">
                <a16:creationId xmlns:a16="http://schemas.microsoft.com/office/drawing/2014/main" id="{C7DAD0BB-A9C0-4310-8F9E-480736B532EC}"/>
              </a:ext>
            </a:extLst>
          </p:cNvPr>
          <p:cNvSpPr/>
          <p:nvPr userDrawn="1"/>
        </p:nvSpPr>
        <p:spPr>
          <a:xfrm>
            <a:off x="0" y="965200"/>
            <a:ext cx="7435850" cy="165100"/>
          </a:xfrm>
          <a:prstGeom prst="rect">
            <a:avLst/>
          </a:prstGeom>
          <a:gradFill flip="none" rotWithShape="1">
            <a:gsLst>
              <a:gs pos="0">
                <a:srgbClr val="1A94D0"/>
              </a:gs>
              <a:gs pos="50000">
                <a:srgbClr val="0099FF">
                  <a:tint val="44500"/>
                  <a:satMod val="160000"/>
                </a:srgbClr>
              </a:gs>
              <a:gs pos="91000">
                <a:srgbClr val="0099FF">
                  <a:tint val="23500"/>
                  <a:satMod val="160000"/>
                  <a:alpha val="25000"/>
                  <a:lumMod val="63000"/>
                  <a:lumOff val="37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Picture 2" descr="See the source image">
            <a:extLst>
              <a:ext uri="{FF2B5EF4-FFF2-40B4-BE49-F238E27FC236}">
                <a16:creationId xmlns:a16="http://schemas.microsoft.com/office/drawing/2014/main" id="{D9C74523-0E47-4C99-A480-A3CEAEC2005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480" t="30735" r="66677" b="32020"/>
          <a:stretch/>
        </p:blipFill>
        <p:spPr bwMode="auto">
          <a:xfrm>
            <a:off x="8007350" y="5850"/>
            <a:ext cx="1136650" cy="10800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98FA538B-2EA8-4E23-A618-3EA656B9527B}"/>
              </a:ext>
            </a:extLst>
          </p:cNvPr>
          <p:cNvSpPr>
            <a:spLocks noGrp="1"/>
          </p:cNvSpPr>
          <p:nvPr>
            <p:ph idx="1"/>
          </p:nvPr>
        </p:nvSpPr>
        <p:spPr>
          <a:xfrm>
            <a:off x="190500" y="1422400"/>
            <a:ext cx="8699500" cy="4919663"/>
          </a:xfrm>
        </p:spPr>
        <p:txBody>
          <a:bodyPr/>
          <a:lstStyle>
            <a:lvl1pPr>
              <a:defRPr>
                <a:latin typeface="Times New Roman" panose="02020603050405020304" pitchFamily="18" charset="0"/>
                <a:ea typeface="宋体" panose="02010600030101010101" pitchFamily="2" charset="-122"/>
                <a:cs typeface="Times New Roman" panose="02020603050405020304" pitchFamily="18" charset="0"/>
              </a:defRPr>
            </a:lvl1pPr>
            <a:lvl2pPr>
              <a:defRPr>
                <a:latin typeface="Times New Roman" panose="02020603050405020304" pitchFamily="18" charset="0"/>
                <a:ea typeface="宋体" panose="02010600030101010101" pitchFamily="2" charset="-122"/>
                <a:cs typeface="Times New Roman" panose="02020603050405020304" pitchFamily="18" charset="0"/>
              </a:defRPr>
            </a:lvl2pPr>
            <a:lvl3pPr>
              <a:defRPr>
                <a:latin typeface="Times New Roman" panose="02020603050405020304" pitchFamily="18" charset="0"/>
                <a:ea typeface="宋体" panose="02010600030101010101" pitchFamily="2" charset="-122"/>
                <a:cs typeface="Times New Roman" panose="02020603050405020304" pitchFamily="18" charset="0"/>
              </a:defRPr>
            </a:lvl3pPr>
            <a:lvl4pPr>
              <a:defRPr>
                <a:latin typeface="Times New Roman" panose="02020603050405020304" pitchFamily="18" charset="0"/>
                <a:ea typeface="宋体" panose="02010600030101010101" pitchFamily="2" charset="-122"/>
                <a:cs typeface="Times New Roman" panose="02020603050405020304" pitchFamily="18" charset="0"/>
              </a:defRPr>
            </a:lvl4pPr>
            <a:lvl5pPr>
              <a:defRPr>
                <a:latin typeface="Times New Roman" panose="02020603050405020304" pitchFamily="18" charset="0"/>
                <a:ea typeface="宋体" panose="02010600030101010101" pitchFamily="2" charset="-122"/>
                <a:cs typeface="Times New Roman" panose="02020603050405020304" pitchFamily="18" charset="0"/>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Tree>
    <p:extLst>
      <p:ext uri="{BB962C8B-B14F-4D97-AF65-F5344CB8AC3E}">
        <p14:creationId xmlns:p14="http://schemas.microsoft.com/office/powerpoint/2010/main" val="4157186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2" b="1" i="0">
                <a:solidFill>
                  <a:srgbClr val="800000"/>
                </a:solidFill>
                <a:latin typeface="宋体"/>
                <a:cs typeface="宋体"/>
              </a:defRPr>
            </a:lvl1pPr>
          </a:lstStyle>
          <a:p>
            <a:endParaRPr/>
          </a:p>
        </p:txBody>
      </p:sp>
      <p:sp>
        <p:nvSpPr>
          <p:cNvPr id="3" name="Holder 3"/>
          <p:cNvSpPr>
            <a:spLocks noGrp="1"/>
          </p:cNvSpPr>
          <p:nvPr>
            <p:ph sz="half" idx="2"/>
          </p:nvPr>
        </p:nvSpPr>
        <p:spPr>
          <a:xfrm>
            <a:off x="457200" y="1577340"/>
            <a:ext cx="397764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10/31/2019</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03264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45740" y="376002"/>
            <a:ext cx="7886700" cy="777873"/>
          </a:xfrm>
        </p:spPr>
        <p:txBody>
          <a:bodyPr>
            <a:normAutofit/>
          </a:bodyPr>
          <a:lstStyle>
            <a:lvl1pPr>
              <a:defRPr sz="2800" b="1">
                <a:latin typeface="Times New Roman" panose="02020603050405020304" pitchFamily="18" charset="0"/>
                <a:ea typeface="+mj-ea"/>
                <a:cs typeface="Times New Roman" panose="02020603050405020304" pitchFamily="18" charset="0"/>
              </a:defRPr>
            </a:lvl1pPr>
          </a:lstStyle>
          <a:p>
            <a:r>
              <a:rPr lang="zh-CN" altLang="en-US" dirty="0"/>
              <a:t>单击此处编辑母版标题样式</a:t>
            </a:r>
            <a:endParaRPr lang="en-US" dirty="0"/>
          </a:p>
        </p:txBody>
      </p:sp>
      <p:sp>
        <p:nvSpPr>
          <p:cNvPr id="3" name="Content Placeholder 2"/>
          <p:cNvSpPr>
            <a:spLocks noGrp="1"/>
          </p:cNvSpPr>
          <p:nvPr>
            <p:ph idx="1"/>
          </p:nvPr>
        </p:nvSpPr>
        <p:spPr/>
        <p:txBody>
          <a:bodyPr>
            <a:normAutofit/>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7" name="矩形 6"/>
          <p:cNvSpPr/>
          <p:nvPr userDrawn="1"/>
        </p:nvSpPr>
        <p:spPr>
          <a:xfrm>
            <a:off x="0" y="0"/>
            <a:ext cx="9144000" cy="288000"/>
          </a:xfrm>
          <a:prstGeom prst="rect">
            <a:avLst/>
          </a:prstGeom>
          <a:solidFill>
            <a:srgbClr val="4D3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cxnSp>
        <p:nvCxnSpPr>
          <p:cNvPr id="9" name="直接连接符 8"/>
          <p:cNvCxnSpPr/>
          <p:nvPr userDrawn="1"/>
        </p:nvCxnSpPr>
        <p:spPr>
          <a:xfrm>
            <a:off x="628650" y="1231900"/>
            <a:ext cx="7920000" cy="0"/>
          </a:xfrm>
          <a:prstGeom prst="line">
            <a:avLst/>
          </a:prstGeom>
          <a:ln w="12700">
            <a:solidFill>
              <a:srgbClr val="D7C89D"/>
            </a:solidFill>
          </a:ln>
        </p:spPr>
        <p:style>
          <a:lnRef idx="1">
            <a:schemeClr val="accent4"/>
          </a:lnRef>
          <a:fillRef idx="0">
            <a:schemeClr val="accent4"/>
          </a:fillRef>
          <a:effectRef idx="0">
            <a:schemeClr val="accent4"/>
          </a:effectRef>
          <a:fontRef idx="minor">
            <a:schemeClr val="tx1"/>
          </a:fontRef>
        </p:style>
      </p:cxnSp>
      <p:sp>
        <p:nvSpPr>
          <p:cNvPr id="10" name="矩形 9"/>
          <p:cNvSpPr/>
          <p:nvPr userDrawn="1"/>
        </p:nvSpPr>
        <p:spPr>
          <a:xfrm>
            <a:off x="1584000" y="6451863"/>
            <a:ext cx="7560000" cy="309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uLnTx/>
                <a:uFillTx/>
                <a:latin typeface="+mn-lt"/>
                <a:ea typeface="+mn-ea"/>
                <a:cs typeface="+mn-cs"/>
              </a:rPr>
              <a:t>北京师范大学应聘报告，</a:t>
            </a:r>
            <a:r>
              <a:rPr kumimoji="0" lang="en-US" altLang="zh-CN" sz="1400" b="1"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2018</a:t>
            </a:r>
            <a:r>
              <a:rPr kumimoji="0" lang="zh-CN" altLang="en-US" sz="1400" b="1"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年</a:t>
            </a:r>
            <a:r>
              <a:rPr kumimoji="0" lang="en-US" altLang="zh-CN" sz="1400" b="1"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6</a:t>
            </a:r>
            <a:r>
              <a:rPr kumimoji="0" lang="zh-CN" altLang="en-US" sz="1400" b="1"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月</a:t>
            </a:r>
            <a:r>
              <a:rPr kumimoji="0" lang="en-US" altLang="zh-CN" sz="1400" b="1"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20</a:t>
            </a:r>
            <a:r>
              <a:rPr kumimoji="0" lang="zh-CN" altLang="en-US" sz="1400" b="1"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日</a:t>
            </a:r>
          </a:p>
        </p:txBody>
      </p:sp>
      <p:sp>
        <p:nvSpPr>
          <p:cNvPr id="11" name="矩形 10"/>
          <p:cNvSpPr/>
          <p:nvPr userDrawn="1"/>
        </p:nvSpPr>
        <p:spPr>
          <a:xfrm>
            <a:off x="0" y="6759576"/>
            <a:ext cx="9144000" cy="108000"/>
          </a:xfrm>
          <a:prstGeom prst="rect">
            <a:avLst/>
          </a:prstGeom>
          <a:solidFill>
            <a:srgbClr val="D7C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日期占位符 19"/>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83A3C8-3BD1-4134-96DA-A2AE7AAD179E}"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2019/10/31</a:t>
            </a:fld>
            <a:endParaRPr kumimoji="0" lang="zh-CN" altLang="en-US" sz="1200" b="0" i="0" u="none" strike="noStrike" kern="1200" cap="none" spc="0" normalizeH="0" baseline="0" noProof="0" dirty="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22" name="灯片编号占位符 21"/>
          <p:cNvSpPr>
            <a:spLocks noGrp="1"/>
          </p:cNvSpPr>
          <p:nvPr>
            <p:ph type="sldNum" sz="quarter" idx="12"/>
          </p:nvPr>
        </p:nvSpPr>
        <p:spPr>
          <a:xfrm>
            <a:off x="0" y="6557913"/>
            <a:ext cx="1584000" cy="186633"/>
          </a:xfr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542ADCE-5B84-4F46-8C48-094E4D2992D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60611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76BAE4-DEF7-41D6-BB08-525C4262E57C}"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2019/10/31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42ADCE-5B84-4F46-8C48-094E4D2992D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374483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91AD30-4D5E-4388-9EBB-9E366487033E}"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2019/10/31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42ADCE-5B84-4F46-8C48-094E4D2992D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9042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97E3B0-AE05-428D-A0E5-3E4534A021AE}"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2019/10/31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42ADCE-5B84-4F46-8C48-094E4D2992D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9787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498031-334C-4382-A1ED-5E7687B19DA5}"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2019/10/31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42ADCE-5B84-4F46-8C48-094E4D2992D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21436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24620D3-4B8A-4869-8501-1E9FE1790EBF}"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2019/10/31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42ADCE-5B84-4F46-8C48-094E4D2992D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92780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FCC2CB9-1FE2-4DBC-A695-D3FA612E3068}"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2019/10/31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42ADCE-5B84-4F46-8C48-094E4D2992D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85991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2287715-32B5-455D-9DF8-D166799B9147}"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2019/10/31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42ADCE-5B84-4F46-8C48-094E4D2992D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48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E731D97-B2BA-447A-BCCA-6E7CFAB8461A}" type="datetime1">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2019/10/31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542ADCE-5B84-4F46-8C48-094E4D2992DB}"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0066769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34.jpe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6.png"/><Relationship Id="rId1" Type="http://schemas.openxmlformats.org/officeDocument/2006/relationships/slideLayout" Target="../slideLayouts/slideLayout16.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16.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1.png"/><Relationship Id="rId1" Type="http://schemas.openxmlformats.org/officeDocument/2006/relationships/slideLayout" Target="../slideLayouts/slideLayout16.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1BA7DC4C-C984-4C9E-A22C-9D7C89ED0199}"/>
              </a:ext>
            </a:extLst>
          </p:cNvPr>
          <p:cNvSpPr>
            <a:spLocks noGrp="1"/>
          </p:cNvSpPr>
          <p:nvPr>
            <p:ph type="title"/>
          </p:nvPr>
        </p:nvSpPr>
        <p:spPr>
          <a:xfrm>
            <a:off x="0" y="1928415"/>
            <a:ext cx="6652881" cy="1572593"/>
          </a:xfrm>
        </p:spPr>
        <p:txBody>
          <a:bodyPr>
            <a:noAutofit/>
          </a:bodyPr>
          <a:lstStyle/>
          <a:p>
            <a:pPr>
              <a:lnSpc>
                <a:spcPct val="150000"/>
              </a:lnSpc>
            </a:pPr>
            <a:r>
              <a:rPr lang="en-US" altLang="zh-CN" sz="4000" b="1" dirty="0">
                <a:latin typeface="Arial" panose="020B0604020202020204" pitchFamily="34" charset="0"/>
                <a:cs typeface="Arial" panose="020B0604020202020204" pitchFamily="34" charset="0"/>
              </a:rPr>
              <a:t>β-delayed decay study at RIBLL and BRIF</a:t>
            </a:r>
            <a:endParaRPr lang="zh-CN" altLang="en-US" sz="4000" b="1" dirty="0">
              <a:solidFill>
                <a:schemeClr val="bg1"/>
              </a:solidFill>
              <a:latin typeface="Arial" panose="020B0604020202020204" pitchFamily="34" charset="0"/>
              <a:cs typeface="Arial" panose="020B0604020202020204" pitchFamily="34" charset="0"/>
            </a:endParaRPr>
          </a:p>
        </p:txBody>
      </p:sp>
      <p:sp>
        <p:nvSpPr>
          <p:cNvPr id="5" name="文本框 4">
            <a:extLst>
              <a:ext uri="{FF2B5EF4-FFF2-40B4-BE49-F238E27FC236}">
                <a16:creationId xmlns:a16="http://schemas.microsoft.com/office/drawing/2014/main" id="{2A2A4D8E-F048-4B2E-A027-EADA9C5CD4FE}"/>
              </a:ext>
            </a:extLst>
          </p:cNvPr>
          <p:cNvSpPr txBox="1"/>
          <p:nvPr/>
        </p:nvSpPr>
        <p:spPr>
          <a:xfrm>
            <a:off x="395536" y="4005064"/>
            <a:ext cx="8712968" cy="1778179"/>
          </a:xfrm>
          <a:prstGeom prst="rect">
            <a:avLst/>
          </a:prstGeom>
          <a:noFill/>
        </p:spPr>
        <p:txBody>
          <a:bodyPr wrap="square" rtlCol="0">
            <a:spAutoFit/>
          </a:bodyPr>
          <a:lstStyle/>
          <a:p>
            <a:pPr>
              <a:lnSpc>
                <a:spcPct val="150000"/>
              </a:lnSpc>
            </a:pPr>
            <a:r>
              <a:rPr lang="en-US" altLang="zh-CN" sz="2800" dirty="0">
                <a:latin typeface="Arial" panose="020B0604020202020204" pitchFamily="34" charset="0"/>
                <a:ea typeface="楷体" panose="02010609060101010101" pitchFamily="49" charset="-122"/>
                <a:cs typeface="Arial" panose="020B0604020202020204" pitchFamily="34" charset="0"/>
              </a:rPr>
              <a:t>Su Jun</a:t>
            </a:r>
          </a:p>
          <a:p>
            <a:pPr>
              <a:lnSpc>
                <a:spcPct val="150000"/>
              </a:lnSpc>
            </a:pPr>
            <a:r>
              <a:rPr lang="en-US" altLang="zh-CN" sz="2400" dirty="0">
                <a:latin typeface="Arial" panose="020B0604020202020204" pitchFamily="34" charset="0"/>
                <a:ea typeface="楷体" panose="02010609060101010101" pitchFamily="49" charset="-122"/>
                <a:cs typeface="Arial" panose="020B0604020202020204" pitchFamily="34" charset="0"/>
              </a:rPr>
              <a:t>College of Nuclear Science and Technology</a:t>
            </a:r>
          </a:p>
          <a:p>
            <a:pPr>
              <a:lnSpc>
                <a:spcPct val="150000"/>
              </a:lnSpc>
            </a:pPr>
            <a:r>
              <a:rPr lang="en-US" altLang="zh-CN" sz="2400" dirty="0">
                <a:latin typeface="Arial" panose="020B0604020202020204" pitchFamily="34" charset="0"/>
                <a:ea typeface="楷体" panose="02010609060101010101" pitchFamily="49" charset="-122"/>
                <a:cs typeface="Arial" panose="020B0604020202020204" pitchFamily="34" charset="0"/>
              </a:rPr>
              <a:t>Beijing Normal University</a:t>
            </a:r>
          </a:p>
        </p:txBody>
      </p:sp>
    </p:spTree>
    <p:extLst>
      <p:ext uri="{BB962C8B-B14F-4D97-AF65-F5344CB8AC3E}">
        <p14:creationId xmlns:p14="http://schemas.microsoft.com/office/powerpoint/2010/main" val="226445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244A53-820A-440D-8E49-525A2171716F}"/>
              </a:ext>
            </a:extLst>
          </p:cNvPr>
          <p:cNvSpPr>
            <a:spLocks noGrp="1"/>
          </p:cNvSpPr>
          <p:nvPr>
            <p:ph type="title"/>
          </p:nvPr>
        </p:nvSpPr>
        <p:spPr/>
        <p:txBody>
          <a:bodyPr>
            <a:normAutofit/>
          </a:bodyPr>
          <a:lstStyle/>
          <a:p>
            <a:r>
              <a:rPr lang="en-US" altLang="zh-CN" dirty="0"/>
              <a:t>Exotic decay mode in </a:t>
            </a:r>
            <a:r>
              <a:rPr lang="en-US" altLang="zh-CN" baseline="30000" dirty="0"/>
              <a:t>20</a:t>
            </a:r>
            <a:r>
              <a:rPr lang="en-US" altLang="zh-CN" dirty="0"/>
              <a:t>Na β decay </a:t>
            </a:r>
            <a:endParaRPr lang="zh-CN" altLang="en-US" dirty="0"/>
          </a:p>
        </p:txBody>
      </p:sp>
      <p:sp>
        <p:nvSpPr>
          <p:cNvPr id="3" name="灯片编号占位符 2">
            <a:extLst>
              <a:ext uri="{FF2B5EF4-FFF2-40B4-BE49-F238E27FC236}">
                <a16:creationId xmlns:a16="http://schemas.microsoft.com/office/drawing/2014/main" id="{900844F1-FC6A-49F4-A47B-A22183FC0BEF}"/>
              </a:ext>
            </a:extLst>
          </p:cNvPr>
          <p:cNvSpPr>
            <a:spLocks noGrp="1"/>
          </p:cNvSpPr>
          <p:nvPr>
            <p:ph type="sldNum" sz="quarter" idx="12"/>
          </p:nvPr>
        </p:nvSpPr>
        <p:spPr/>
        <p:txBody>
          <a:bodyPr/>
          <a:lstStyle/>
          <a:p>
            <a:fld id="{A798256F-BD66-4E3D-889F-A90F702228E2}" type="slidenum">
              <a:rPr lang="zh-CN" altLang="en-US" smtClean="0"/>
              <a:t>10</a:t>
            </a:fld>
            <a:endParaRPr lang="zh-CN" altLang="en-US"/>
          </a:p>
        </p:txBody>
      </p:sp>
      <p:pic>
        <p:nvPicPr>
          <p:cNvPr id="8" name="内容占位符 7">
            <a:extLst>
              <a:ext uri="{FF2B5EF4-FFF2-40B4-BE49-F238E27FC236}">
                <a16:creationId xmlns:a16="http://schemas.microsoft.com/office/drawing/2014/main" id="{23C087C9-0F6C-4561-A80C-1CC4C45E61D8}"/>
              </a:ext>
            </a:extLst>
          </p:cNvPr>
          <p:cNvPicPr>
            <a:picLocks noGrp="1" noChangeAspect="1"/>
          </p:cNvPicPr>
          <p:nvPr>
            <p:ph idx="1"/>
          </p:nvPr>
        </p:nvPicPr>
        <p:blipFill>
          <a:blip r:embed="rId3"/>
          <a:stretch>
            <a:fillRect/>
          </a:stretch>
        </p:blipFill>
        <p:spPr>
          <a:xfrm>
            <a:off x="2555776" y="1196752"/>
            <a:ext cx="6137887" cy="2698337"/>
          </a:xfrm>
          <a:prstGeom prst="rect">
            <a:avLst/>
          </a:prstGeom>
        </p:spPr>
      </p:pic>
      <p:sp>
        <p:nvSpPr>
          <p:cNvPr id="6" name="矩形 5">
            <a:extLst>
              <a:ext uri="{FF2B5EF4-FFF2-40B4-BE49-F238E27FC236}">
                <a16:creationId xmlns:a16="http://schemas.microsoft.com/office/drawing/2014/main" id="{684F3AF2-DF80-4FC1-8C63-74D1E13DA51C}"/>
              </a:ext>
            </a:extLst>
          </p:cNvPr>
          <p:cNvSpPr/>
          <p:nvPr/>
        </p:nvSpPr>
        <p:spPr>
          <a:xfrm>
            <a:off x="395536" y="1249615"/>
            <a:ext cx="4572000" cy="307777"/>
          </a:xfrm>
          <a:prstGeom prst="rect">
            <a:avLst/>
          </a:prstGeom>
        </p:spPr>
        <p:txBody>
          <a:bodyPr>
            <a:spAutoFit/>
          </a:bodyPr>
          <a:lstStyle/>
          <a:p>
            <a:r>
              <a:rPr lang="fr-FR" altLang="zh-CN" sz="1400" dirty="0">
                <a:solidFill>
                  <a:srgbClr val="00B050"/>
                </a:solidFill>
                <a:latin typeface="Arial" panose="020B0604020202020204" pitchFamily="34" charset="0"/>
                <a:cs typeface="Arial" panose="020B0604020202020204" pitchFamily="34" charset="0"/>
              </a:rPr>
              <a:t>K. L. Laursen et al., Eur. Phys. J. A 49(2013)79 </a:t>
            </a:r>
            <a:endParaRPr lang="zh-CN" altLang="en-US" sz="1400" dirty="0">
              <a:solidFill>
                <a:srgbClr val="00B050"/>
              </a:solidFill>
              <a:latin typeface="Arial" panose="020B0604020202020204" pitchFamily="34" charset="0"/>
              <a:cs typeface="Arial" panose="020B0604020202020204" pitchFamily="34" charset="0"/>
            </a:endParaRPr>
          </a:p>
        </p:txBody>
      </p:sp>
      <p:pic>
        <p:nvPicPr>
          <p:cNvPr id="5" name="图片 4">
            <a:extLst>
              <a:ext uri="{FF2B5EF4-FFF2-40B4-BE49-F238E27FC236}">
                <a16:creationId xmlns:a16="http://schemas.microsoft.com/office/drawing/2014/main" id="{748508FC-8354-4539-840A-07AAA2D1F8F7}"/>
              </a:ext>
            </a:extLst>
          </p:cNvPr>
          <p:cNvPicPr>
            <a:picLocks noChangeAspect="1"/>
          </p:cNvPicPr>
          <p:nvPr/>
        </p:nvPicPr>
        <p:blipFill>
          <a:blip r:embed="rId4"/>
          <a:stretch>
            <a:fillRect/>
          </a:stretch>
        </p:blipFill>
        <p:spPr>
          <a:xfrm>
            <a:off x="107950" y="4407841"/>
            <a:ext cx="6408712" cy="2313635"/>
          </a:xfrm>
          <a:prstGeom prst="rect">
            <a:avLst/>
          </a:prstGeom>
        </p:spPr>
      </p:pic>
      <p:sp>
        <p:nvSpPr>
          <p:cNvPr id="7" name="文本框 6">
            <a:extLst>
              <a:ext uri="{FF2B5EF4-FFF2-40B4-BE49-F238E27FC236}">
                <a16:creationId xmlns:a16="http://schemas.microsoft.com/office/drawing/2014/main" id="{0E139216-BD4E-4E19-9D44-4279555C6F3C}"/>
              </a:ext>
            </a:extLst>
          </p:cNvPr>
          <p:cNvSpPr txBox="1"/>
          <p:nvPr/>
        </p:nvSpPr>
        <p:spPr>
          <a:xfrm>
            <a:off x="6516662" y="5102993"/>
            <a:ext cx="2592569" cy="1015663"/>
          </a:xfrm>
          <a:prstGeom prst="rect">
            <a:avLst/>
          </a:prstGeom>
          <a:noFill/>
        </p:spPr>
        <p:txBody>
          <a:bodyPr wrap="none" rtlCol="0">
            <a:spAutoFit/>
          </a:bodyPr>
          <a:lstStyle/>
          <a:p>
            <a:r>
              <a:rPr lang="en-US" altLang="zh-CN" sz="2000" b="1" dirty="0">
                <a:solidFill>
                  <a:srgbClr val="FF0000"/>
                </a:solidFill>
                <a:latin typeface="Times New Roman" panose="02020603050405020304" pitchFamily="18" charset="0"/>
                <a:cs typeface="Times New Roman" panose="02020603050405020304" pitchFamily="18" charset="0"/>
              </a:rPr>
              <a:t>No direct evidence for</a:t>
            </a:r>
          </a:p>
          <a:p>
            <a:endParaRPr lang="en-US" altLang="zh-CN" sz="2000" b="1" dirty="0">
              <a:solidFill>
                <a:srgbClr val="FF0000"/>
              </a:solidFill>
              <a:latin typeface="Times New Roman" panose="02020603050405020304" pitchFamily="18" charset="0"/>
              <a:cs typeface="Times New Roman" panose="02020603050405020304" pitchFamily="18" charset="0"/>
            </a:endParaRPr>
          </a:p>
          <a:p>
            <a:r>
              <a:rPr lang="en-US" altLang="zh-CN" sz="2000" b="1" dirty="0">
                <a:solidFill>
                  <a:srgbClr val="FF0000"/>
                </a:solidFill>
                <a:latin typeface="Times New Roman" panose="02020603050405020304" pitchFamily="18" charset="0"/>
                <a:cs typeface="Times New Roman" panose="02020603050405020304" pitchFamily="18" charset="0"/>
              </a:rPr>
              <a:t>β-γ-α decay sequence</a:t>
            </a:r>
            <a:endParaRPr lang="zh-CN" alt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6947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91193A-CAE0-44C6-B2F0-53E346AF23CA}"/>
              </a:ext>
            </a:extLst>
          </p:cNvPr>
          <p:cNvSpPr>
            <a:spLocks noGrp="1"/>
          </p:cNvSpPr>
          <p:nvPr>
            <p:ph type="title"/>
          </p:nvPr>
        </p:nvSpPr>
        <p:spPr/>
        <p:txBody>
          <a:bodyPr>
            <a:normAutofit/>
          </a:bodyPr>
          <a:lstStyle/>
          <a:p>
            <a:r>
              <a:rPr lang="en-US" altLang="zh-CN" b="1" dirty="0"/>
              <a:t>B</a:t>
            </a:r>
            <a:r>
              <a:rPr lang="en-US" altLang="zh-CN" dirty="0"/>
              <a:t>eijing </a:t>
            </a:r>
            <a:r>
              <a:rPr lang="en-US" altLang="zh-CN" b="1" dirty="0"/>
              <a:t>R</a:t>
            </a:r>
            <a:r>
              <a:rPr lang="en-US" altLang="zh-CN" dirty="0"/>
              <a:t>adioactive </a:t>
            </a:r>
            <a:r>
              <a:rPr lang="en-US" altLang="zh-CN" b="1" dirty="0"/>
              <a:t>I</a:t>
            </a:r>
            <a:r>
              <a:rPr lang="en-US" altLang="zh-CN" dirty="0"/>
              <a:t>on beam </a:t>
            </a:r>
            <a:r>
              <a:rPr lang="en-US" altLang="zh-CN" b="1" dirty="0"/>
              <a:t>F</a:t>
            </a:r>
            <a:r>
              <a:rPr lang="en-US" altLang="zh-CN" dirty="0"/>
              <a:t>acility</a:t>
            </a:r>
            <a:endParaRPr lang="zh-CN" altLang="en-US" dirty="0"/>
          </a:p>
        </p:txBody>
      </p:sp>
      <p:sp>
        <p:nvSpPr>
          <p:cNvPr id="3" name="灯片编号占位符 2">
            <a:extLst>
              <a:ext uri="{FF2B5EF4-FFF2-40B4-BE49-F238E27FC236}">
                <a16:creationId xmlns:a16="http://schemas.microsoft.com/office/drawing/2014/main" id="{FDC7CA36-9258-4863-9A74-41FD26D612CE}"/>
              </a:ext>
            </a:extLst>
          </p:cNvPr>
          <p:cNvSpPr>
            <a:spLocks noGrp="1"/>
          </p:cNvSpPr>
          <p:nvPr>
            <p:ph type="sldNum" sz="quarter" idx="12"/>
          </p:nvPr>
        </p:nvSpPr>
        <p:spPr/>
        <p:txBody>
          <a:bodyPr/>
          <a:lstStyle/>
          <a:p>
            <a:fld id="{A798256F-BD66-4E3D-889F-A90F702228E2}" type="slidenum">
              <a:rPr lang="zh-CN" altLang="en-US" smtClean="0"/>
              <a:t>11</a:t>
            </a:fld>
            <a:endParaRPr lang="zh-CN" altLang="en-US"/>
          </a:p>
        </p:txBody>
      </p:sp>
      <p:pic>
        <p:nvPicPr>
          <p:cNvPr id="5" name="Picture 1">
            <a:extLst>
              <a:ext uri="{FF2B5EF4-FFF2-40B4-BE49-F238E27FC236}">
                <a16:creationId xmlns:a16="http://schemas.microsoft.com/office/drawing/2014/main" id="{56A842CD-99A4-4B9F-A8AE-00A35D70F83A}"/>
              </a:ext>
            </a:extLst>
          </p:cNvPr>
          <p:cNvPicPr>
            <a:picLocks noGrp="1" noChangeAspect="1" noChangeArrowheads="1"/>
          </p:cNvPicPr>
          <p:nvPr>
            <p:ph idx="1"/>
          </p:nvPr>
        </p:nvPicPr>
        <p:blipFill>
          <a:blip r:embed="rId2" cstate="print"/>
          <a:srcRect/>
          <a:stretch>
            <a:fillRect/>
          </a:stretch>
        </p:blipFill>
        <p:spPr bwMode="auto">
          <a:xfrm>
            <a:off x="755576" y="1412776"/>
            <a:ext cx="7236804" cy="3800999"/>
          </a:xfrm>
          <a:prstGeom prst="rect">
            <a:avLst/>
          </a:prstGeom>
          <a:noFill/>
          <a:ln w="9525">
            <a:noFill/>
            <a:miter lim="800000"/>
            <a:headEnd/>
            <a:tailEnd/>
          </a:ln>
        </p:spPr>
      </p:pic>
      <p:sp>
        <p:nvSpPr>
          <p:cNvPr id="4" name="文本框 3">
            <a:extLst>
              <a:ext uri="{FF2B5EF4-FFF2-40B4-BE49-F238E27FC236}">
                <a16:creationId xmlns:a16="http://schemas.microsoft.com/office/drawing/2014/main" id="{E820D2F9-B486-4947-9BC4-97327997EDDA}"/>
              </a:ext>
            </a:extLst>
          </p:cNvPr>
          <p:cNvSpPr txBox="1"/>
          <p:nvPr/>
        </p:nvSpPr>
        <p:spPr>
          <a:xfrm>
            <a:off x="395536" y="5332632"/>
            <a:ext cx="6408712" cy="1418915"/>
          </a:xfrm>
          <a:prstGeom prst="rect">
            <a:avLst/>
          </a:prstGeom>
          <a:noFill/>
        </p:spPr>
        <p:txBody>
          <a:bodyPr wrap="square" rtlCol="0">
            <a:spAutoFit/>
          </a:bodyPr>
          <a:lstStyle/>
          <a:p>
            <a:pPr>
              <a:lnSpc>
                <a:spcPct val="150000"/>
              </a:lnSpc>
            </a:pPr>
            <a:r>
              <a:rPr lang="en-US" altLang="zh-CN" sz="2000" b="1" dirty="0">
                <a:latin typeface="Times New Roman" panose="02020603050405020304" pitchFamily="18" charset="0"/>
                <a:cs typeface="Times New Roman" panose="02020603050405020304" pitchFamily="18" charset="0"/>
              </a:rPr>
              <a:t>Proton Beam:</a:t>
            </a:r>
            <a:r>
              <a:rPr lang="zh-CN" altLang="en-US" sz="2000" b="1"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100 MeV</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5 </a:t>
            </a:r>
            <a:r>
              <a:rPr lang="el-GR" altLang="zh-CN" sz="2000" dirty="0">
                <a:latin typeface="Times New Roman" panose="02020603050405020304" pitchFamily="18" charset="0"/>
                <a:cs typeface="Times New Roman" panose="02020603050405020304" pitchFamily="18" charset="0"/>
              </a:rPr>
              <a:t>μ</a:t>
            </a:r>
            <a:r>
              <a:rPr lang="en-US" altLang="zh-CN" sz="2000" dirty="0">
                <a:latin typeface="Times New Roman" panose="02020603050405020304" pitchFamily="18" charset="0"/>
                <a:cs typeface="Times New Roman" panose="02020603050405020304" pitchFamily="18" charset="0"/>
              </a:rPr>
              <a:t>A</a:t>
            </a:r>
          </a:p>
          <a:p>
            <a:pPr>
              <a:lnSpc>
                <a:spcPct val="150000"/>
              </a:lnSpc>
            </a:pPr>
            <a:r>
              <a:rPr lang="en-US" altLang="zh-CN" sz="2000" b="1" dirty="0">
                <a:latin typeface="Times New Roman" panose="02020603050405020304" pitchFamily="18" charset="0"/>
                <a:cs typeface="Times New Roman" panose="02020603050405020304" pitchFamily="18" charset="0"/>
              </a:rPr>
              <a:t>Target:            </a:t>
            </a:r>
            <a:r>
              <a:rPr lang="en-US" altLang="zh-CN" sz="2000" dirty="0">
                <a:latin typeface="Times New Roman" panose="02020603050405020304" pitchFamily="18" charset="0"/>
                <a:cs typeface="Times New Roman" panose="02020603050405020304" pitchFamily="18" charset="0"/>
              </a:rPr>
              <a:t> MgO</a:t>
            </a:r>
          </a:p>
          <a:p>
            <a:pPr>
              <a:lnSpc>
                <a:spcPct val="150000"/>
              </a:lnSpc>
            </a:pPr>
            <a:r>
              <a:rPr lang="en-US" altLang="zh-CN" sz="2000" b="1" baseline="30000" dirty="0">
                <a:latin typeface="Times New Roman" panose="02020603050405020304" pitchFamily="18" charset="0"/>
                <a:cs typeface="Times New Roman" panose="02020603050405020304" pitchFamily="18" charset="0"/>
              </a:rPr>
              <a:t>20</a:t>
            </a:r>
            <a:r>
              <a:rPr lang="en-US" altLang="zh-CN" sz="2000" b="1" dirty="0">
                <a:latin typeface="Times New Roman" panose="02020603050405020304" pitchFamily="18" charset="0"/>
                <a:cs typeface="Times New Roman" panose="02020603050405020304" pitchFamily="18" charset="0"/>
              </a:rPr>
              <a:t>Na beam:      </a:t>
            </a:r>
            <a:r>
              <a:rPr lang="en-US" altLang="zh-CN" sz="2000" dirty="0">
                <a:latin typeface="Times New Roman" panose="02020603050405020304" pitchFamily="18" charset="0"/>
                <a:cs typeface="Times New Roman" panose="02020603050405020304" pitchFamily="18" charset="0"/>
              </a:rPr>
              <a:t>110keV,</a:t>
            </a:r>
            <a:r>
              <a:rPr lang="en-US" altLang="zh-CN" sz="2000" b="1"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2×10</a:t>
            </a:r>
            <a:r>
              <a:rPr lang="en-US" altLang="zh-CN" sz="2000" baseline="30000" dirty="0">
                <a:latin typeface="Times New Roman" panose="02020603050405020304" pitchFamily="18" charset="0"/>
                <a:cs typeface="Times New Roman" panose="02020603050405020304" pitchFamily="18" charset="0"/>
              </a:rPr>
              <a:t>4</a:t>
            </a:r>
            <a:r>
              <a:rPr lang="en-US" altLang="zh-CN"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pps</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8772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0A01F-E4EC-4E26-8104-F5D00482C292}"/>
              </a:ext>
            </a:extLst>
          </p:cNvPr>
          <p:cNvSpPr>
            <a:spLocks noGrp="1"/>
          </p:cNvSpPr>
          <p:nvPr>
            <p:ph type="title"/>
          </p:nvPr>
        </p:nvSpPr>
        <p:spPr/>
        <p:txBody>
          <a:bodyPr/>
          <a:lstStyle/>
          <a:p>
            <a:r>
              <a:rPr lang="en-US" altLang="zh-CN" dirty="0"/>
              <a:t>Experiment setup</a:t>
            </a:r>
            <a:endParaRPr lang="zh-CN" altLang="en-US" dirty="0"/>
          </a:p>
        </p:txBody>
      </p:sp>
      <p:sp>
        <p:nvSpPr>
          <p:cNvPr id="3" name="灯片编号占位符 2">
            <a:extLst>
              <a:ext uri="{FF2B5EF4-FFF2-40B4-BE49-F238E27FC236}">
                <a16:creationId xmlns:a16="http://schemas.microsoft.com/office/drawing/2014/main" id="{1287A284-BF11-436B-AE30-A3EFC26AC8FC}"/>
              </a:ext>
            </a:extLst>
          </p:cNvPr>
          <p:cNvSpPr>
            <a:spLocks noGrp="1"/>
          </p:cNvSpPr>
          <p:nvPr>
            <p:ph type="sldNum" sz="quarter" idx="12"/>
          </p:nvPr>
        </p:nvSpPr>
        <p:spPr/>
        <p:txBody>
          <a:bodyPr/>
          <a:lstStyle/>
          <a:p>
            <a:fld id="{A798256F-BD66-4E3D-889F-A90F702228E2}" type="slidenum">
              <a:rPr lang="zh-CN" altLang="en-US" smtClean="0"/>
              <a:t>12</a:t>
            </a:fld>
            <a:endParaRPr lang="zh-CN" altLang="en-US"/>
          </a:p>
        </p:txBody>
      </p:sp>
      <p:pic>
        <p:nvPicPr>
          <p:cNvPr id="5" name="Picture 2">
            <a:extLst>
              <a:ext uri="{FF2B5EF4-FFF2-40B4-BE49-F238E27FC236}">
                <a16:creationId xmlns:a16="http://schemas.microsoft.com/office/drawing/2014/main" id="{5DB00067-9491-453B-8613-1BEB304FBF58}"/>
              </a:ext>
            </a:extLst>
          </p:cNvPr>
          <p:cNvPicPr>
            <a:picLocks noGrp="1" noChangeAspect="1" noChangeArrowheads="1"/>
          </p:cNvPicPr>
          <p:nvPr>
            <p:ph idx="1"/>
          </p:nvPr>
        </p:nvPicPr>
        <p:blipFill>
          <a:blip r:embed="rId2" cstate="print"/>
          <a:srcRect/>
          <a:stretch>
            <a:fillRect/>
          </a:stretch>
        </p:blipFill>
        <p:spPr bwMode="auto">
          <a:xfrm>
            <a:off x="611560" y="1484784"/>
            <a:ext cx="3900387" cy="2769047"/>
          </a:xfrm>
          <a:prstGeom prst="rect">
            <a:avLst/>
          </a:prstGeom>
          <a:noFill/>
          <a:ln w="9525">
            <a:noFill/>
            <a:miter lim="800000"/>
            <a:headEnd/>
            <a:tailEnd/>
          </a:ln>
        </p:spPr>
      </p:pic>
      <p:pic>
        <p:nvPicPr>
          <p:cNvPr id="6" name="Picture 3">
            <a:extLst>
              <a:ext uri="{FF2B5EF4-FFF2-40B4-BE49-F238E27FC236}">
                <a16:creationId xmlns:a16="http://schemas.microsoft.com/office/drawing/2014/main" id="{DB0AB152-A031-4E90-A752-3F549E1C1E27}"/>
              </a:ext>
            </a:extLst>
          </p:cNvPr>
          <p:cNvPicPr>
            <a:picLocks noChangeAspect="1" noChangeArrowheads="1"/>
          </p:cNvPicPr>
          <p:nvPr/>
        </p:nvPicPr>
        <p:blipFill>
          <a:blip r:embed="rId3" cstate="print"/>
          <a:srcRect/>
          <a:stretch>
            <a:fillRect/>
          </a:stretch>
        </p:blipFill>
        <p:spPr bwMode="auto">
          <a:xfrm>
            <a:off x="5364088" y="1442749"/>
            <a:ext cx="2880320" cy="2811082"/>
          </a:xfrm>
          <a:prstGeom prst="rect">
            <a:avLst/>
          </a:prstGeom>
          <a:noFill/>
          <a:ln w="9525">
            <a:noFill/>
            <a:miter lim="800000"/>
            <a:headEnd/>
            <a:tailEnd/>
          </a:ln>
        </p:spPr>
      </p:pic>
      <p:cxnSp>
        <p:nvCxnSpPr>
          <p:cNvPr id="7" name="直接箭头连接符 6">
            <a:extLst>
              <a:ext uri="{FF2B5EF4-FFF2-40B4-BE49-F238E27FC236}">
                <a16:creationId xmlns:a16="http://schemas.microsoft.com/office/drawing/2014/main" id="{9720EC5B-7F4F-41A1-A60C-F262C612BF6B}"/>
              </a:ext>
            </a:extLst>
          </p:cNvPr>
          <p:cNvCxnSpPr>
            <a:cxnSpLocks/>
          </p:cNvCxnSpPr>
          <p:nvPr/>
        </p:nvCxnSpPr>
        <p:spPr>
          <a:xfrm flipH="1">
            <a:off x="2339752" y="1628800"/>
            <a:ext cx="2304256" cy="15121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2F90BE96-5BB0-4AA0-AA4C-F1DF9DDCFFB0}"/>
              </a:ext>
            </a:extLst>
          </p:cNvPr>
          <p:cNvSpPr txBox="1"/>
          <p:nvPr/>
        </p:nvSpPr>
        <p:spPr>
          <a:xfrm>
            <a:off x="3779913" y="1300118"/>
            <a:ext cx="747320" cy="461665"/>
          </a:xfrm>
          <a:prstGeom prst="rect">
            <a:avLst/>
          </a:prstGeom>
          <a:noFill/>
        </p:spPr>
        <p:txBody>
          <a:bodyPr wrap="none" rtlCol="0">
            <a:spAutoFit/>
          </a:bodyPr>
          <a:lstStyle/>
          <a:p>
            <a:r>
              <a:rPr lang="en-US" altLang="zh-CN" sz="2400" b="1" baseline="30000" dirty="0">
                <a:solidFill>
                  <a:srgbClr val="FF0000"/>
                </a:solidFill>
              </a:rPr>
              <a:t>20</a:t>
            </a:r>
            <a:r>
              <a:rPr lang="en-US" altLang="zh-CN" sz="2400" b="1" dirty="0">
                <a:solidFill>
                  <a:srgbClr val="FF0000"/>
                </a:solidFill>
              </a:rPr>
              <a:t>Na</a:t>
            </a:r>
            <a:endParaRPr lang="zh-CN" altLang="en-US" sz="2400" b="1" dirty="0">
              <a:solidFill>
                <a:srgbClr val="FF0000"/>
              </a:solidFill>
            </a:endParaRPr>
          </a:p>
        </p:txBody>
      </p:sp>
      <p:sp>
        <p:nvSpPr>
          <p:cNvPr id="10" name="文本框 9">
            <a:extLst>
              <a:ext uri="{FF2B5EF4-FFF2-40B4-BE49-F238E27FC236}">
                <a16:creationId xmlns:a16="http://schemas.microsoft.com/office/drawing/2014/main" id="{44D9D116-D1E9-40E2-B9E8-9CC52DAB6EB1}"/>
              </a:ext>
            </a:extLst>
          </p:cNvPr>
          <p:cNvSpPr txBox="1"/>
          <p:nvPr/>
        </p:nvSpPr>
        <p:spPr>
          <a:xfrm>
            <a:off x="556362" y="4611901"/>
            <a:ext cx="4807726" cy="1938992"/>
          </a:xfrm>
          <a:prstGeom prst="rect">
            <a:avLst/>
          </a:prstGeom>
          <a:noFill/>
        </p:spPr>
        <p:txBody>
          <a:bodyPr wrap="none" rtlCol="0">
            <a:spAutoFit/>
          </a:bodyPr>
          <a:lstStyle/>
          <a:p>
            <a:r>
              <a:rPr lang="en-US" altLang="zh-CN" sz="2400" dirty="0">
                <a:latin typeface="Times New Roman" panose="02020603050405020304" pitchFamily="18" charset="0"/>
                <a:cs typeface="Times New Roman" panose="02020603050405020304" pitchFamily="18" charset="0"/>
              </a:rPr>
              <a:t>Two 175% </a:t>
            </a:r>
            <a:r>
              <a:rPr lang="en-US" altLang="zh-CN" sz="2400" dirty="0" err="1">
                <a:latin typeface="Times New Roman" panose="02020603050405020304" pitchFamily="18" charset="0"/>
                <a:cs typeface="Times New Roman" panose="02020603050405020304" pitchFamily="18" charset="0"/>
              </a:rPr>
              <a:t>HPGe</a:t>
            </a:r>
            <a:r>
              <a:rPr lang="en-US" altLang="zh-CN" sz="2400" dirty="0">
                <a:latin typeface="Times New Roman" panose="02020603050405020304" pitchFamily="18" charset="0"/>
                <a:cs typeface="Times New Roman" panose="02020603050405020304" pitchFamily="18" charset="0"/>
              </a:rPr>
              <a:t>      detect γ rays</a:t>
            </a:r>
          </a:p>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5×MSQ 1500 </a:t>
            </a:r>
            <a:r>
              <a:rPr lang="el-GR" altLang="zh-CN" sz="2400" dirty="0">
                <a:latin typeface="Times New Roman" panose="02020603050405020304" pitchFamily="18" charset="0"/>
                <a:cs typeface="Times New Roman" panose="02020603050405020304" pitchFamily="18" charset="0"/>
              </a:rPr>
              <a:t>μ</a:t>
            </a:r>
            <a:r>
              <a:rPr lang="en-US" altLang="zh-CN" sz="2400" dirty="0">
                <a:latin typeface="Times New Roman" panose="02020603050405020304" pitchFamily="18" charset="0"/>
                <a:cs typeface="Times New Roman" panose="02020603050405020304" pitchFamily="18" charset="0"/>
              </a:rPr>
              <a:t>m     detect β rays</a:t>
            </a:r>
          </a:p>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2×DSSD 65 </a:t>
            </a:r>
            <a:r>
              <a:rPr lang="el-GR" altLang="zh-CN" sz="2400" dirty="0">
                <a:latin typeface="Times New Roman" panose="02020603050405020304" pitchFamily="18" charset="0"/>
                <a:cs typeface="Times New Roman" panose="02020603050405020304" pitchFamily="18" charset="0"/>
              </a:rPr>
              <a:t>μ</a:t>
            </a:r>
            <a:r>
              <a:rPr lang="en-US" altLang="zh-CN" sz="2400" dirty="0">
                <a:latin typeface="Times New Roman" panose="02020603050405020304" pitchFamily="18" charset="0"/>
                <a:cs typeface="Times New Roman" panose="02020603050405020304" pitchFamily="18" charset="0"/>
              </a:rPr>
              <a:t>m       detect α particle</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824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FA783F-CFCE-4268-819D-7DBA1D889309}"/>
              </a:ext>
            </a:extLst>
          </p:cNvPr>
          <p:cNvSpPr>
            <a:spLocks noGrp="1"/>
          </p:cNvSpPr>
          <p:nvPr>
            <p:ph type="title"/>
          </p:nvPr>
        </p:nvSpPr>
        <p:spPr/>
        <p:txBody>
          <a:bodyPr/>
          <a:lstStyle/>
          <a:p>
            <a:r>
              <a:rPr lang="en-US" altLang="zh-CN" dirty="0"/>
              <a:t>α-γ coincidence</a:t>
            </a:r>
            <a:endParaRPr lang="zh-CN" altLang="en-US" dirty="0"/>
          </a:p>
        </p:txBody>
      </p:sp>
      <p:sp>
        <p:nvSpPr>
          <p:cNvPr id="3" name="灯片编号占位符 2">
            <a:extLst>
              <a:ext uri="{FF2B5EF4-FFF2-40B4-BE49-F238E27FC236}">
                <a16:creationId xmlns:a16="http://schemas.microsoft.com/office/drawing/2014/main" id="{CBDB46BC-D6E9-4CF4-930E-F50A3858BA2B}"/>
              </a:ext>
            </a:extLst>
          </p:cNvPr>
          <p:cNvSpPr>
            <a:spLocks noGrp="1"/>
          </p:cNvSpPr>
          <p:nvPr>
            <p:ph type="sldNum" sz="quarter" idx="12"/>
          </p:nvPr>
        </p:nvSpPr>
        <p:spPr/>
        <p:txBody>
          <a:bodyPr/>
          <a:lstStyle/>
          <a:p>
            <a:fld id="{A798256F-BD66-4E3D-889F-A90F702228E2}" type="slidenum">
              <a:rPr lang="zh-CN" altLang="en-US" smtClean="0"/>
              <a:t>13</a:t>
            </a:fld>
            <a:endParaRPr lang="zh-CN" altLang="en-US"/>
          </a:p>
        </p:txBody>
      </p:sp>
      <p:sp>
        <p:nvSpPr>
          <p:cNvPr id="5" name="文本框 4">
            <a:extLst>
              <a:ext uri="{FF2B5EF4-FFF2-40B4-BE49-F238E27FC236}">
                <a16:creationId xmlns:a16="http://schemas.microsoft.com/office/drawing/2014/main" id="{FCDE9E35-D5B4-4646-8E8F-867C0483F8B8}"/>
              </a:ext>
            </a:extLst>
          </p:cNvPr>
          <p:cNvSpPr txBox="1"/>
          <p:nvPr/>
        </p:nvSpPr>
        <p:spPr>
          <a:xfrm>
            <a:off x="7020272" y="4733084"/>
            <a:ext cx="2009765" cy="707886"/>
          </a:xfrm>
          <a:prstGeom prst="rect">
            <a:avLst/>
          </a:prstGeom>
          <a:noFill/>
        </p:spPr>
        <p:txBody>
          <a:bodyPr wrap="square" rtlCol="0">
            <a:spAutoFit/>
          </a:bodyPr>
          <a:lstStyle/>
          <a:p>
            <a:r>
              <a:rPr lang="en-US" altLang="zh-CN" sz="2000" dirty="0">
                <a:solidFill>
                  <a:srgbClr val="FF0000"/>
                </a:solidFill>
                <a:latin typeface="Times New Roman" panose="02020603050405020304" pitchFamily="18" charset="0"/>
                <a:cs typeface="Times New Roman" panose="02020603050405020304" pitchFamily="18" charset="0"/>
              </a:rPr>
              <a:t>Branching ratios are in processing</a:t>
            </a:r>
            <a:endParaRPr lang="zh-CN" altLang="en-US" sz="2000" dirty="0">
              <a:solidFill>
                <a:srgbClr val="FF0000"/>
              </a:solidFill>
              <a:latin typeface="Times New Roman" panose="02020603050405020304" pitchFamily="18" charset="0"/>
              <a:cs typeface="Times New Roman" panose="02020603050405020304" pitchFamily="18" charset="0"/>
            </a:endParaRPr>
          </a:p>
        </p:txBody>
      </p:sp>
      <p:pic>
        <p:nvPicPr>
          <p:cNvPr id="6" name="内容占位符 11">
            <a:extLst>
              <a:ext uri="{FF2B5EF4-FFF2-40B4-BE49-F238E27FC236}">
                <a16:creationId xmlns:a16="http://schemas.microsoft.com/office/drawing/2014/main" id="{E71DA828-B3A0-4574-A661-AF8EE60F22E3}"/>
              </a:ext>
            </a:extLst>
          </p:cNvPr>
          <p:cNvPicPr>
            <a:picLocks noGrp="1" noChangeAspect="1"/>
          </p:cNvPicPr>
          <p:nvPr>
            <p:ph idx="1"/>
          </p:nvPr>
        </p:nvPicPr>
        <p:blipFill>
          <a:blip r:embed="rId2"/>
          <a:stretch>
            <a:fillRect/>
          </a:stretch>
        </p:blipFill>
        <p:spPr>
          <a:xfrm>
            <a:off x="982588" y="3810866"/>
            <a:ext cx="5893668" cy="2786486"/>
          </a:xfrm>
          <a:prstGeom prst="rect">
            <a:avLst/>
          </a:prstGeom>
        </p:spPr>
      </p:pic>
      <p:pic>
        <p:nvPicPr>
          <p:cNvPr id="7" name="图片 6">
            <a:extLst>
              <a:ext uri="{FF2B5EF4-FFF2-40B4-BE49-F238E27FC236}">
                <a16:creationId xmlns:a16="http://schemas.microsoft.com/office/drawing/2014/main" id="{738CB5DE-32D2-4DF7-8855-E8531881BAAB}"/>
              </a:ext>
            </a:extLst>
          </p:cNvPr>
          <p:cNvPicPr>
            <a:picLocks noChangeAspect="1"/>
          </p:cNvPicPr>
          <p:nvPr/>
        </p:nvPicPr>
        <p:blipFill>
          <a:blip r:embed="rId3"/>
          <a:stretch>
            <a:fillRect/>
          </a:stretch>
        </p:blipFill>
        <p:spPr>
          <a:xfrm>
            <a:off x="3235184" y="1510239"/>
            <a:ext cx="2953138" cy="1980000"/>
          </a:xfrm>
          <a:prstGeom prst="rect">
            <a:avLst/>
          </a:prstGeom>
        </p:spPr>
      </p:pic>
      <p:pic>
        <p:nvPicPr>
          <p:cNvPr id="8" name="图片 7">
            <a:extLst>
              <a:ext uri="{FF2B5EF4-FFF2-40B4-BE49-F238E27FC236}">
                <a16:creationId xmlns:a16="http://schemas.microsoft.com/office/drawing/2014/main" id="{1932F40C-EFE4-496B-AE84-B6CD0305EEFC}"/>
              </a:ext>
            </a:extLst>
          </p:cNvPr>
          <p:cNvPicPr>
            <a:picLocks noChangeAspect="1"/>
          </p:cNvPicPr>
          <p:nvPr/>
        </p:nvPicPr>
        <p:blipFill>
          <a:blip r:embed="rId4"/>
          <a:stretch>
            <a:fillRect/>
          </a:stretch>
        </p:blipFill>
        <p:spPr>
          <a:xfrm>
            <a:off x="395535" y="1487004"/>
            <a:ext cx="2808042" cy="1980000"/>
          </a:xfrm>
          <a:prstGeom prst="rect">
            <a:avLst/>
          </a:prstGeom>
        </p:spPr>
      </p:pic>
      <p:pic>
        <p:nvPicPr>
          <p:cNvPr id="9" name="图片 8">
            <a:extLst>
              <a:ext uri="{FF2B5EF4-FFF2-40B4-BE49-F238E27FC236}">
                <a16:creationId xmlns:a16="http://schemas.microsoft.com/office/drawing/2014/main" id="{55FF0881-91E5-42FC-B623-345021789665}"/>
              </a:ext>
            </a:extLst>
          </p:cNvPr>
          <p:cNvPicPr>
            <a:picLocks noChangeAspect="1"/>
          </p:cNvPicPr>
          <p:nvPr/>
        </p:nvPicPr>
        <p:blipFill>
          <a:blip r:embed="rId5"/>
          <a:stretch>
            <a:fillRect/>
          </a:stretch>
        </p:blipFill>
        <p:spPr>
          <a:xfrm>
            <a:off x="6372200" y="1510239"/>
            <a:ext cx="2502038" cy="1980000"/>
          </a:xfrm>
          <a:prstGeom prst="rect">
            <a:avLst/>
          </a:prstGeom>
        </p:spPr>
      </p:pic>
      <p:grpSp>
        <p:nvGrpSpPr>
          <p:cNvPr id="26" name="组合 25">
            <a:extLst>
              <a:ext uri="{FF2B5EF4-FFF2-40B4-BE49-F238E27FC236}">
                <a16:creationId xmlns:a16="http://schemas.microsoft.com/office/drawing/2014/main" id="{20DA6A04-325B-4CC7-936E-AED659C61FF8}"/>
              </a:ext>
            </a:extLst>
          </p:cNvPr>
          <p:cNvGrpSpPr/>
          <p:nvPr/>
        </p:nvGrpSpPr>
        <p:grpSpPr>
          <a:xfrm>
            <a:off x="1699364" y="3468413"/>
            <a:ext cx="5149380" cy="2226423"/>
            <a:chOff x="2206832" y="3385636"/>
            <a:chExt cx="5149380" cy="2226423"/>
          </a:xfrm>
        </p:grpSpPr>
        <p:sp>
          <p:nvSpPr>
            <p:cNvPr id="10" name="矩形 9">
              <a:extLst>
                <a:ext uri="{FF2B5EF4-FFF2-40B4-BE49-F238E27FC236}">
                  <a16:creationId xmlns:a16="http://schemas.microsoft.com/office/drawing/2014/main" id="{80924B10-2376-4D91-B887-65E9132AAF15}"/>
                </a:ext>
              </a:extLst>
            </p:cNvPr>
            <p:cNvSpPr/>
            <p:nvPr/>
          </p:nvSpPr>
          <p:spPr>
            <a:xfrm flipH="1">
              <a:off x="2206832" y="4315915"/>
              <a:ext cx="189560"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9C44E606-C0B1-429B-A73A-4775CA9062E7}"/>
                </a:ext>
              </a:extLst>
            </p:cNvPr>
            <p:cNvSpPr/>
            <p:nvPr/>
          </p:nvSpPr>
          <p:spPr>
            <a:xfrm flipH="1">
              <a:off x="2771800" y="3778345"/>
              <a:ext cx="189560" cy="18337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98C0780-DFFE-45C5-9C10-9F880C725061}"/>
                </a:ext>
              </a:extLst>
            </p:cNvPr>
            <p:cNvSpPr/>
            <p:nvPr/>
          </p:nvSpPr>
          <p:spPr>
            <a:xfrm flipH="1">
              <a:off x="3232177" y="4642367"/>
              <a:ext cx="189560" cy="9696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a:extLst>
                <a:ext uri="{FF2B5EF4-FFF2-40B4-BE49-F238E27FC236}">
                  <a16:creationId xmlns:a16="http://schemas.microsoft.com/office/drawing/2014/main" id="{AF3D4814-D170-4982-90B1-3D8033C5B029}"/>
                </a:ext>
              </a:extLst>
            </p:cNvPr>
            <p:cNvCxnSpPr>
              <a:cxnSpLocks/>
            </p:cNvCxnSpPr>
            <p:nvPr/>
          </p:nvCxnSpPr>
          <p:spPr>
            <a:xfrm flipH="1" flipV="1">
              <a:off x="2260940" y="3517360"/>
              <a:ext cx="40672" cy="724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1B9134F2-B56D-4F92-9BE5-8FEAD6E72918}"/>
                </a:ext>
              </a:extLst>
            </p:cNvPr>
            <p:cNvCxnSpPr>
              <a:cxnSpLocks/>
            </p:cNvCxnSpPr>
            <p:nvPr/>
          </p:nvCxnSpPr>
          <p:spPr>
            <a:xfrm flipV="1">
              <a:off x="3020923" y="3445409"/>
              <a:ext cx="1448539" cy="9143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2F11849C-4F34-4713-89D7-37A1DA00B6A3}"/>
                </a:ext>
              </a:extLst>
            </p:cNvPr>
            <p:cNvCxnSpPr>
              <a:cxnSpLocks/>
            </p:cNvCxnSpPr>
            <p:nvPr/>
          </p:nvCxnSpPr>
          <p:spPr>
            <a:xfrm flipV="1">
              <a:off x="3462042" y="3385636"/>
              <a:ext cx="3894170" cy="13527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文本框 24">
            <a:extLst>
              <a:ext uri="{FF2B5EF4-FFF2-40B4-BE49-F238E27FC236}">
                <a16:creationId xmlns:a16="http://schemas.microsoft.com/office/drawing/2014/main" id="{44659FE6-2001-44C8-A5C1-ECA9A73C2AB5}"/>
              </a:ext>
            </a:extLst>
          </p:cNvPr>
          <p:cNvSpPr txBox="1"/>
          <p:nvPr/>
        </p:nvSpPr>
        <p:spPr>
          <a:xfrm>
            <a:off x="673732" y="1166411"/>
            <a:ext cx="2377574" cy="369332"/>
          </a:xfrm>
          <a:prstGeom prst="rect">
            <a:avLst/>
          </a:prstGeom>
          <a:noFill/>
        </p:spPr>
        <p:txBody>
          <a:bodyPr wrap="none" rtlCol="0">
            <a:spAutoFit/>
          </a:bodyPr>
          <a:lstStyle/>
          <a:p>
            <a:r>
              <a:rPr lang="en-US" altLang="zh-CN" dirty="0">
                <a:solidFill>
                  <a:srgbClr val="FF0000"/>
                </a:solidFill>
                <a:latin typeface="Times New Roman" panose="02020603050405020304" pitchFamily="18" charset="0"/>
                <a:cs typeface="Times New Roman" panose="02020603050405020304" pitchFamily="18" charset="0"/>
              </a:rPr>
              <a:t>Gated by E</a:t>
            </a:r>
            <a:r>
              <a:rPr lang="en-US" altLang="zh-CN" baseline="-25000" dirty="0">
                <a:solidFill>
                  <a:srgbClr val="FF0000"/>
                </a:solidFill>
                <a:latin typeface="Times New Roman" panose="02020603050405020304" pitchFamily="18" charset="0"/>
                <a:cs typeface="Times New Roman" panose="02020603050405020304" pitchFamily="18" charset="0"/>
              </a:rPr>
              <a:t>α</a:t>
            </a:r>
            <a:r>
              <a:rPr lang="en-US" altLang="zh-CN" dirty="0">
                <a:solidFill>
                  <a:srgbClr val="FF0000"/>
                </a:solidFill>
                <a:latin typeface="Times New Roman" panose="02020603050405020304" pitchFamily="18" charset="0"/>
                <a:cs typeface="Times New Roman" panose="02020603050405020304" pitchFamily="18" charset="0"/>
              </a:rPr>
              <a:t> = </a:t>
            </a:r>
            <a:r>
              <a:rPr lang="en-US" altLang="zh-CN" b="1" dirty="0">
                <a:solidFill>
                  <a:srgbClr val="FF0000"/>
                </a:solidFill>
                <a:latin typeface="Times New Roman" panose="02020603050405020304" pitchFamily="18" charset="0"/>
                <a:cs typeface="Times New Roman" panose="02020603050405020304" pitchFamily="18" charset="0"/>
              </a:rPr>
              <a:t>712</a:t>
            </a:r>
            <a:r>
              <a:rPr lang="en-US" altLang="zh-CN" dirty="0">
                <a:solidFill>
                  <a:srgbClr val="FF0000"/>
                </a:solidFill>
                <a:latin typeface="Times New Roman" panose="02020603050405020304" pitchFamily="18" charset="0"/>
                <a:cs typeface="Times New Roman" panose="02020603050405020304" pitchFamily="18" charset="0"/>
              </a:rPr>
              <a:t> keV</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27" name="文本框 26">
            <a:extLst>
              <a:ext uri="{FF2B5EF4-FFF2-40B4-BE49-F238E27FC236}">
                <a16:creationId xmlns:a16="http://schemas.microsoft.com/office/drawing/2014/main" id="{7355C81E-89DE-4C47-87E1-94B4D6A45861}"/>
              </a:ext>
            </a:extLst>
          </p:cNvPr>
          <p:cNvSpPr txBox="1"/>
          <p:nvPr/>
        </p:nvSpPr>
        <p:spPr>
          <a:xfrm>
            <a:off x="4047942" y="1155788"/>
            <a:ext cx="1595309" cy="369332"/>
          </a:xfrm>
          <a:prstGeom prst="rect">
            <a:avLst/>
          </a:prstGeom>
          <a:noFill/>
        </p:spPr>
        <p:txBody>
          <a:bodyPr wrap="none" rtlCol="0">
            <a:spAutoFit/>
          </a:bodyPr>
          <a:lstStyle/>
          <a:p>
            <a:r>
              <a:rPr lang="en-US" altLang="zh-CN" dirty="0">
                <a:solidFill>
                  <a:srgbClr val="FF0000"/>
                </a:solidFill>
                <a:latin typeface="Times New Roman" panose="02020603050405020304" pitchFamily="18" charset="0"/>
                <a:cs typeface="Times New Roman" panose="02020603050405020304" pitchFamily="18" charset="0"/>
              </a:rPr>
              <a:t>E</a:t>
            </a:r>
            <a:r>
              <a:rPr lang="en-US" altLang="zh-CN" baseline="-25000" dirty="0">
                <a:solidFill>
                  <a:srgbClr val="FF0000"/>
                </a:solidFill>
                <a:latin typeface="Times New Roman" panose="02020603050405020304" pitchFamily="18" charset="0"/>
                <a:cs typeface="Times New Roman" panose="02020603050405020304" pitchFamily="18" charset="0"/>
              </a:rPr>
              <a:t>α</a:t>
            </a:r>
            <a:r>
              <a:rPr lang="en-US" altLang="zh-CN" dirty="0">
                <a:solidFill>
                  <a:srgbClr val="FF0000"/>
                </a:solidFill>
                <a:latin typeface="Times New Roman" panose="02020603050405020304" pitchFamily="18" charset="0"/>
                <a:cs typeface="Times New Roman" panose="02020603050405020304" pitchFamily="18" charset="0"/>
              </a:rPr>
              <a:t> = </a:t>
            </a:r>
            <a:r>
              <a:rPr lang="en-US" altLang="zh-CN" b="1" dirty="0">
                <a:solidFill>
                  <a:srgbClr val="FF0000"/>
                </a:solidFill>
                <a:latin typeface="Times New Roman" panose="02020603050405020304" pitchFamily="18" charset="0"/>
                <a:cs typeface="Times New Roman" panose="02020603050405020304" pitchFamily="18" charset="0"/>
              </a:rPr>
              <a:t>1224</a:t>
            </a:r>
            <a:r>
              <a:rPr lang="en-US" altLang="zh-CN" dirty="0">
                <a:solidFill>
                  <a:srgbClr val="FF0000"/>
                </a:solidFill>
                <a:latin typeface="Times New Roman" panose="02020603050405020304" pitchFamily="18" charset="0"/>
                <a:cs typeface="Times New Roman" panose="02020603050405020304" pitchFamily="18" charset="0"/>
              </a:rPr>
              <a:t> keV</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28" name="文本框 27">
            <a:extLst>
              <a:ext uri="{FF2B5EF4-FFF2-40B4-BE49-F238E27FC236}">
                <a16:creationId xmlns:a16="http://schemas.microsoft.com/office/drawing/2014/main" id="{8C55E45D-DFA4-4AB1-B34A-339CBC6C3A34}"/>
              </a:ext>
            </a:extLst>
          </p:cNvPr>
          <p:cNvSpPr txBox="1"/>
          <p:nvPr/>
        </p:nvSpPr>
        <p:spPr>
          <a:xfrm>
            <a:off x="7032687" y="1140907"/>
            <a:ext cx="1595309" cy="369332"/>
          </a:xfrm>
          <a:prstGeom prst="rect">
            <a:avLst/>
          </a:prstGeom>
          <a:noFill/>
        </p:spPr>
        <p:txBody>
          <a:bodyPr wrap="none" rtlCol="0">
            <a:spAutoFit/>
          </a:bodyPr>
          <a:lstStyle/>
          <a:p>
            <a:r>
              <a:rPr lang="en-US" altLang="zh-CN" dirty="0">
                <a:solidFill>
                  <a:srgbClr val="FF0000"/>
                </a:solidFill>
                <a:latin typeface="Times New Roman" panose="02020603050405020304" pitchFamily="18" charset="0"/>
                <a:cs typeface="Times New Roman" panose="02020603050405020304" pitchFamily="18" charset="0"/>
              </a:rPr>
              <a:t>E</a:t>
            </a:r>
            <a:r>
              <a:rPr lang="en-US" altLang="zh-CN" baseline="-25000" dirty="0">
                <a:solidFill>
                  <a:srgbClr val="FF0000"/>
                </a:solidFill>
                <a:latin typeface="Times New Roman" panose="02020603050405020304" pitchFamily="18" charset="0"/>
                <a:cs typeface="Times New Roman" panose="02020603050405020304" pitchFamily="18" charset="0"/>
              </a:rPr>
              <a:t>α</a:t>
            </a:r>
            <a:r>
              <a:rPr lang="en-US" altLang="zh-CN" dirty="0">
                <a:solidFill>
                  <a:srgbClr val="FF0000"/>
                </a:solidFill>
                <a:latin typeface="Times New Roman" panose="02020603050405020304" pitchFamily="18" charset="0"/>
                <a:cs typeface="Times New Roman" panose="02020603050405020304" pitchFamily="18" charset="0"/>
              </a:rPr>
              <a:t> = </a:t>
            </a:r>
            <a:r>
              <a:rPr lang="en-US" altLang="zh-CN" b="1" dirty="0">
                <a:solidFill>
                  <a:srgbClr val="FF0000"/>
                </a:solidFill>
                <a:latin typeface="Times New Roman" panose="02020603050405020304" pitchFamily="18" charset="0"/>
                <a:cs typeface="Times New Roman" panose="02020603050405020304" pitchFamily="18" charset="0"/>
              </a:rPr>
              <a:t>1596</a:t>
            </a:r>
            <a:r>
              <a:rPr lang="en-US" altLang="zh-CN" dirty="0">
                <a:solidFill>
                  <a:srgbClr val="FF0000"/>
                </a:solidFill>
                <a:latin typeface="Times New Roman" panose="02020603050405020304" pitchFamily="18" charset="0"/>
                <a:cs typeface="Times New Roman" panose="02020603050405020304" pitchFamily="18" charset="0"/>
              </a:rPr>
              <a:t> keV</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29" name="文本框 28">
            <a:extLst>
              <a:ext uri="{FF2B5EF4-FFF2-40B4-BE49-F238E27FC236}">
                <a16:creationId xmlns:a16="http://schemas.microsoft.com/office/drawing/2014/main" id="{21609950-1EEA-4BF1-A2F2-9DD52D668639}"/>
              </a:ext>
            </a:extLst>
          </p:cNvPr>
          <p:cNvSpPr txBox="1"/>
          <p:nvPr/>
        </p:nvSpPr>
        <p:spPr>
          <a:xfrm>
            <a:off x="1536147" y="1930682"/>
            <a:ext cx="652743" cy="369332"/>
          </a:xfrm>
          <a:prstGeom prst="rect">
            <a:avLst/>
          </a:prstGeom>
          <a:noFill/>
        </p:spPr>
        <p:txBody>
          <a:bodyPr wrap="none" rtlCol="0">
            <a:spAutoFit/>
          </a:bodyPr>
          <a:lstStyle/>
          <a:p>
            <a:r>
              <a:rPr lang="en-US" altLang="zh-CN" dirty="0">
                <a:solidFill>
                  <a:srgbClr val="0000FF"/>
                </a:solidFill>
              </a:rPr>
              <a:t>4252</a:t>
            </a:r>
            <a:endParaRPr lang="zh-CN" altLang="en-US" dirty="0">
              <a:solidFill>
                <a:srgbClr val="0000FF"/>
              </a:solidFill>
            </a:endParaRPr>
          </a:p>
        </p:txBody>
      </p:sp>
      <p:sp>
        <p:nvSpPr>
          <p:cNvPr id="30" name="文本框 29">
            <a:extLst>
              <a:ext uri="{FF2B5EF4-FFF2-40B4-BE49-F238E27FC236}">
                <a16:creationId xmlns:a16="http://schemas.microsoft.com/office/drawing/2014/main" id="{E1957256-4F69-4AC0-B982-195D6EFEAA12}"/>
              </a:ext>
            </a:extLst>
          </p:cNvPr>
          <p:cNvSpPr txBox="1"/>
          <p:nvPr/>
        </p:nvSpPr>
        <p:spPr>
          <a:xfrm>
            <a:off x="2032740" y="1744607"/>
            <a:ext cx="652743" cy="369332"/>
          </a:xfrm>
          <a:prstGeom prst="rect">
            <a:avLst/>
          </a:prstGeom>
          <a:noFill/>
        </p:spPr>
        <p:txBody>
          <a:bodyPr wrap="none" rtlCol="0">
            <a:spAutoFit/>
          </a:bodyPr>
          <a:lstStyle/>
          <a:p>
            <a:r>
              <a:rPr lang="en-US" altLang="zh-CN" dirty="0">
                <a:solidFill>
                  <a:srgbClr val="0000FF"/>
                </a:solidFill>
              </a:rPr>
              <a:t>4653</a:t>
            </a:r>
            <a:endParaRPr lang="zh-CN" altLang="en-US" dirty="0">
              <a:solidFill>
                <a:srgbClr val="0000FF"/>
              </a:solidFill>
            </a:endParaRPr>
          </a:p>
        </p:txBody>
      </p:sp>
      <p:sp>
        <p:nvSpPr>
          <p:cNvPr id="31" name="文本框 30">
            <a:extLst>
              <a:ext uri="{FF2B5EF4-FFF2-40B4-BE49-F238E27FC236}">
                <a16:creationId xmlns:a16="http://schemas.microsoft.com/office/drawing/2014/main" id="{AC9CDFB2-10C2-4F22-B5E0-A4D33CE8732E}"/>
              </a:ext>
            </a:extLst>
          </p:cNvPr>
          <p:cNvSpPr txBox="1"/>
          <p:nvPr/>
        </p:nvSpPr>
        <p:spPr>
          <a:xfrm>
            <a:off x="7862607" y="1694905"/>
            <a:ext cx="652743" cy="369332"/>
          </a:xfrm>
          <a:prstGeom prst="rect">
            <a:avLst/>
          </a:prstGeom>
          <a:noFill/>
        </p:spPr>
        <p:txBody>
          <a:bodyPr wrap="none" rtlCol="0">
            <a:spAutoFit/>
          </a:bodyPr>
          <a:lstStyle/>
          <a:p>
            <a:r>
              <a:rPr lang="en-US" altLang="zh-CN" dirty="0">
                <a:solidFill>
                  <a:srgbClr val="0000FF"/>
                </a:solidFill>
              </a:rPr>
              <a:t>4537</a:t>
            </a:r>
            <a:endParaRPr lang="zh-CN" altLang="en-US" dirty="0">
              <a:solidFill>
                <a:srgbClr val="0000FF"/>
              </a:solidFill>
            </a:endParaRPr>
          </a:p>
        </p:txBody>
      </p:sp>
      <p:sp>
        <p:nvSpPr>
          <p:cNvPr id="32" name="文本框 31">
            <a:extLst>
              <a:ext uri="{FF2B5EF4-FFF2-40B4-BE49-F238E27FC236}">
                <a16:creationId xmlns:a16="http://schemas.microsoft.com/office/drawing/2014/main" id="{12630FDE-1343-4923-B977-FCE2C7DA2228}"/>
              </a:ext>
            </a:extLst>
          </p:cNvPr>
          <p:cNvSpPr txBox="1"/>
          <p:nvPr/>
        </p:nvSpPr>
        <p:spPr>
          <a:xfrm>
            <a:off x="4907995" y="1623134"/>
            <a:ext cx="652743" cy="369332"/>
          </a:xfrm>
          <a:prstGeom prst="rect">
            <a:avLst/>
          </a:prstGeom>
          <a:noFill/>
        </p:spPr>
        <p:txBody>
          <a:bodyPr wrap="none" rtlCol="0">
            <a:spAutoFit/>
          </a:bodyPr>
          <a:lstStyle/>
          <a:p>
            <a:r>
              <a:rPr lang="en-US" altLang="zh-CN" dirty="0">
                <a:solidFill>
                  <a:srgbClr val="0000FF"/>
                </a:solidFill>
              </a:rPr>
              <a:t>6130</a:t>
            </a:r>
            <a:endParaRPr lang="zh-CN" altLang="en-US" dirty="0">
              <a:solidFill>
                <a:srgbClr val="0000FF"/>
              </a:solidFill>
            </a:endParaRPr>
          </a:p>
        </p:txBody>
      </p:sp>
    </p:spTree>
    <p:extLst>
      <p:ext uri="{BB962C8B-B14F-4D97-AF65-F5344CB8AC3E}">
        <p14:creationId xmlns:p14="http://schemas.microsoft.com/office/powerpoint/2010/main" val="341325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E26A0E-385A-4731-8DA0-8054A7E36FEC}"/>
              </a:ext>
            </a:extLst>
          </p:cNvPr>
          <p:cNvSpPr>
            <a:spLocks noGrp="1"/>
          </p:cNvSpPr>
          <p:nvPr>
            <p:ph type="title"/>
          </p:nvPr>
        </p:nvSpPr>
        <p:spPr/>
        <p:txBody>
          <a:bodyPr>
            <a:normAutofit/>
          </a:bodyPr>
          <a:lstStyle/>
          <a:p>
            <a:r>
              <a:rPr lang="en-US" altLang="zh-CN" dirty="0"/>
              <a:t>Experimental</a:t>
            </a:r>
            <a:r>
              <a:rPr lang="zh-CN" altLang="en-US" dirty="0"/>
              <a:t> </a:t>
            </a:r>
            <a:r>
              <a:rPr lang="en-US" altLang="zh-CN" dirty="0"/>
              <a:t>result</a:t>
            </a:r>
            <a:endParaRPr lang="zh-CN" altLang="en-US" dirty="0"/>
          </a:p>
        </p:txBody>
      </p:sp>
      <p:sp>
        <p:nvSpPr>
          <p:cNvPr id="3" name="灯片编号占位符 2">
            <a:extLst>
              <a:ext uri="{FF2B5EF4-FFF2-40B4-BE49-F238E27FC236}">
                <a16:creationId xmlns:a16="http://schemas.microsoft.com/office/drawing/2014/main" id="{71A8CF5F-B704-4D97-A2BB-5908B0128456}"/>
              </a:ext>
            </a:extLst>
          </p:cNvPr>
          <p:cNvSpPr>
            <a:spLocks noGrp="1"/>
          </p:cNvSpPr>
          <p:nvPr>
            <p:ph type="sldNum" sz="quarter" idx="12"/>
          </p:nvPr>
        </p:nvSpPr>
        <p:spPr/>
        <p:txBody>
          <a:bodyPr/>
          <a:lstStyle/>
          <a:p>
            <a:fld id="{A798256F-BD66-4E3D-889F-A90F702228E2}" type="slidenum">
              <a:rPr lang="zh-CN" altLang="en-US" smtClean="0"/>
              <a:t>14</a:t>
            </a:fld>
            <a:endParaRPr lang="zh-CN" altLang="en-US"/>
          </a:p>
        </p:txBody>
      </p:sp>
      <p:pic>
        <p:nvPicPr>
          <p:cNvPr id="5" name="内容占位符 7">
            <a:extLst>
              <a:ext uri="{FF2B5EF4-FFF2-40B4-BE49-F238E27FC236}">
                <a16:creationId xmlns:a16="http://schemas.microsoft.com/office/drawing/2014/main" id="{37594825-7FDB-4647-A343-FC5EABB1E8E2}"/>
              </a:ext>
            </a:extLst>
          </p:cNvPr>
          <p:cNvPicPr>
            <a:picLocks noGrp="1" noChangeAspect="1"/>
          </p:cNvPicPr>
          <p:nvPr>
            <p:ph idx="1"/>
          </p:nvPr>
        </p:nvPicPr>
        <p:blipFill rotWithShape="1">
          <a:blip r:embed="rId2"/>
          <a:srcRect t="10196" r="-3965"/>
          <a:stretch/>
        </p:blipFill>
        <p:spPr>
          <a:xfrm>
            <a:off x="251520" y="1556792"/>
            <a:ext cx="8699500" cy="3303545"/>
          </a:xfrm>
          <a:prstGeom prst="rect">
            <a:avLst/>
          </a:prstGeom>
        </p:spPr>
      </p:pic>
      <p:cxnSp>
        <p:nvCxnSpPr>
          <p:cNvPr id="8" name="直接箭头连接符 7">
            <a:extLst>
              <a:ext uri="{FF2B5EF4-FFF2-40B4-BE49-F238E27FC236}">
                <a16:creationId xmlns:a16="http://schemas.microsoft.com/office/drawing/2014/main" id="{19F3E5C1-45D9-4BE8-BEB9-70661DABFF72}"/>
              </a:ext>
            </a:extLst>
          </p:cNvPr>
          <p:cNvCxnSpPr>
            <a:cxnSpLocks/>
          </p:cNvCxnSpPr>
          <p:nvPr/>
        </p:nvCxnSpPr>
        <p:spPr>
          <a:xfrm>
            <a:off x="3810196" y="2498037"/>
            <a:ext cx="0" cy="1440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AA51ED94-9928-460E-AB4D-4EAAEAF63219}"/>
              </a:ext>
            </a:extLst>
          </p:cNvPr>
          <p:cNvCxnSpPr>
            <a:cxnSpLocks/>
          </p:cNvCxnSpPr>
          <p:nvPr/>
        </p:nvCxnSpPr>
        <p:spPr>
          <a:xfrm>
            <a:off x="4216340" y="2833573"/>
            <a:ext cx="0" cy="1476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353542BC-5329-43E6-9680-2808DD1C0D02}"/>
              </a:ext>
            </a:extLst>
          </p:cNvPr>
          <p:cNvCxnSpPr>
            <a:cxnSpLocks/>
          </p:cNvCxnSpPr>
          <p:nvPr/>
        </p:nvCxnSpPr>
        <p:spPr>
          <a:xfrm>
            <a:off x="4416996" y="2971517"/>
            <a:ext cx="0" cy="1332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59573B5F-BA53-4C96-9972-C3F1C4F65B15}"/>
              </a:ext>
            </a:extLst>
          </p:cNvPr>
          <p:cNvSpPr txBox="1"/>
          <p:nvPr/>
        </p:nvSpPr>
        <p:spPr>
          <a:xfrm>
            <a:off x="1205117" y="5330920"/>
            <a:ext cx="6070893" cy="1133965"/>
          </a:xfrm>
          <a:prstGeom prst="rect">
            <a:avLst/>
          </a:prstGeom>
          <a:noFill/>
        </p:spPr>
        <p:txBody>
          <a:bodyPr wrap="none" rtlCol="0">
            <a:spAutoFit/>
          </a:bodyPr>
          <a:lstStyle/>
          <a:p>
            <a:pPr>
              <a:lnSpc>
                <a:spcPct val="150000"/>
              </a:lnSpc>
            </a:pPr>
            <a:r>
              <a:rPr lang="en-US" altLang="zh-CN" sz="2400" dirty="0">
                <a:solidFill>
                  <a:srgbClr val="0000FF"/>
                </a:solidFill>
                <a:latin typeface="Times New Roman" panose="02020603050405020304" pitchFamily="18" charset="0"/>
                <a:cs typeface="Times New Roman" panose="02020603050405020304" pitchFamily="18" charset="0"/>
              </a:rPr>
              <a:t>Confirmed</a:t>
            </a:r>
            <a:r>
              <a:rPr lang="en-US" altLang="zh-CN" sz="2400" b="1" dirty="0">
                <a:solidFill>
                  <a:srgbClr val="0000FF"/>
                </a:solidFill>
                <a:latin typeface="Times New Roman" panose="02020603050405020304" pitchFamily="18" charset="0"/>
                <a:cs typeface="Times New Roman" panose="02020603050405020304" pitchFamily="18" charset="0"/>
              </a:rPr>
              <a:t>  </a:t>
            </a:r>
            <a:r>
              <a:rPr lang="en-US" altLang="zh-CN" sz="2400" dirty="0">
                <a:solidFill>
                  <a:srgbClr val="0000FF"/>
                </a:solidFill>
                <a:latin typeface="Times New Roman" panose="02020603050405020304" pitchFamily="18" charset="0"/>
                <a:cs typeface="Times New Roman" panose="02020603050405020304" pitchFamily="18" charset="0"/>
              </a:rPr>
              <a:t>three exotic β-γ-α decay sequences</a:t>
            </a:r>
          </a:p>
          <a:p>
            <a:pPr>
              <a:lnSpc>
                <a:spcPct val="150000"/>
              </a:lnSpc>
            </a:pPr>
            <a:r>
              <a:rPr lang="en-US" altLang="zh-CN" sz="2400" b="1" dirty="0">
                <a:solidFill>
                  <a:srgbClr val="0000FF"/>
                </a:solidFill>
                <a:latin typeface="Times New Roman" panose="02020603050405020304" pitchFamily="18" charset="0"/>
                <a:cs typeface="Times New Roman" panose="02020603050405020304" pitchFamily="18" charset="0"/>
              </a:rPr>
              <a:t>                    </a:t>
            </a:r>
            <a:endParaRPr lang="zh-CN" alt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3738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1CF7B6-54E2-4591-8265-7E838F31E964}"/>
              </a:ext>
            </a:extLst>
          </p:cNvPr>
          <p:cNvSpPr>
            <a:spLocks noGrp="1"/>
          </p:cNvSpPr>
          <p:nvPr>
            <p:ph type="title"/>
          </p:nvPr>
        </p:nvSpPr>
        <p:spPr/>
        <p:txBody>
          <a:bodyPr/>
          <a:lstStyle/>
          <a:p>
            <a:r>
              <a:rPr lang="en-US" altLang="zh-CN" dirty="0"/>
              <a:t>Fission fragments</a:t>
            </a:r>
            <a:endParaRPr lang="zh-CN" altLang="en-US" dirty="0"/>
          </a:p>
        </p:txBody>
      </p:sp>
      <p:sp>
        <p:nvSpPr>
          <p:cNvPr id="3" name="灯片编号占位符 2">
            <a:extLst>
              <a:ext uri="{FF2B5EF4-FFF2-40B4-BE49-F238E27FC236}">
                <a16:creationId xmlns:a16="http://schemas.microsoft.com/office/drawing/2014/main" id="{515A2E2D-92D3-4DD3-B203-CD638F146391}"/>
              </a:ext>
            </a:extLst>
          </p:cNvPr>
          <p:cNvSpPr>
            <a:spLocks noGrp="1"/>
          </p:cNvSpPr>
          <p:nvPr>
            <p:ph type="sldNum" sz="quarter" idx="12"/>
          </p:nvPr>
        </p:nvSpPr>
        <p:spPr/>
        <p:txBody>
          <a:bodyPr/>
          <a:lstStyle/>
          <a:p>
            <a:fld id="{A798256F-BD66-4E3D-889F-A90F702228E2}" type="slidenum">
              <a:rPr lang="zh-CN" altLang="en-US" smtClean="0"/>
              <a:t>15</a:t>
            </a:fld>
            <a:endParaRPr lang="zh-CN" altLang="en-US"/>
          </a:p>
        </p:txBody>
      </p:sp>
      <p:graphicFrame>
        <p:nvGraphicFramePr>
          <p:cNvPr id="5" name="Object 3">
            <a:extLst>
              <a:ext uri="{FF2B5EF4-FFF2-40B4-BE49-F238E27FC236}">
                <a16:creationId xmlns:a16="http://schemas.microsoft.com/office/drawing/2014/main" id="{276382C5-3FD6-411E-904C-CA3AE0A6296F}"/>
              </a:ext>
            </a:extLst>
          </p:cNvPr>
          <p:cNvGraphicFramePr>
            <a:graphicFrameLocks noGrp="1" noChangeAspect="1"/>
          </p:cNvGraphicFramePr>
          <p:nvPr>
            <p:ph idx="1"/>
            <p:extLst>
              <p:ext uri="{D42A27DB-BD31-4B8C-83A1-F6EECF244321}">
                <p14:modId xmlns:p14="http://schemas.microsoft.com/office/powerpoint/2010/main" val="2526015929"/>
              </p:ext>
            </p:extLst>
          </p:nvPr>
        </p:nvGraphicFramePr>
        <p:xfrm>
          <a:off x="628650" y="2255646"/>
          <a:ext cx="3299380" cy="4392488"/>
        </p:xfrm>
        <a:graphic>
          <a:graphicData uri="http://schemas.openxmlformats.org/presentationml/2006/ole">
            <mc:AlternateContent xmlns:mc="http://schemas.openxmlformats.org/markup-compatibility/2006">
              <mc:Choice xmlns:v="urn:schemas-microsoft-com:vml" Requires="v">
                <p:oleObj spid="_x0000_s1171" name="位图图像" r:id="rId3" imgW="3134162" imgH="4172532" progId="PBrush">
                  <p:embed/>
                </p:oleObj>
              </mc:Choice>
              <mc:Fallback>
                <p:oleObj name="位图图像" r:id="rId3" imgW="3134162" imgH="4172532" progId="PBrush">
                  <p:embed/>
                  <p:pic>
                    <p:nvPicPr>
                      <p:cNvPr id="1026"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2255646"/>
                        <a:ext cx="3299380" cy="4392488"/>
                      </a:xfrm>
                      <a:prstGeom prst="rect">
                        <a:avLst/>
                      </a:prstGeom>
                      <a:noFill/>
                    </p:spPr>
                  </p:pic>
                </p:oleObj>
              </mc:Fallback>
            </mc:AlternateContent>
          </a:graphicData>
        </a:graphic>
      </p:graphicFrame>
      <p:pic>
        <p:nvPicPr>
          <p:cNvPr id="6" name="内容占位符 3" descr="fission yield.jpg">
            <a:extLst>
              <a:ext uri="{FF2B5EF4-FFF2-40B4-BE49-F238E27FC236}">
                <a16:creationId xmlns:a16="http://schemas.microsoft.com/office/drawing/2014/main" id="{D11DD00B-1105-4095-BA55-70E5348D5C13}"/>
              </a:ext>
            </a:extLst>
          </p:cNvPr>
          <p:cNvPicPr>
            <a:picLocks noChangeAspect="1"/>
          </p:cNvPicPr>
          <p:nvPr/>
        </p:nvPicPr>
        <p:blipFill rotWithShape="1">
          <a:blip r:embed="rId5" cstate="print"/>
          <a:srcRect r="51211"/>
          <a:stretch/>
        </p:blipFill>
        <p:spPr>
          <a:xfrm>
            <a:off x="4742568" y="1628800"/>
            <a:ext cx="3645855" cy="4617441"/>
          </a:xfrm>
          <a:prstGeom prst="rect">
            <a:avLst/>
          </a:prstGeom>
          <a:ln>
            <a:noFill/>
          </a:ln>
          <a:effectLst>
            <a:outerShdw blurRad="292100" dist="139700" dir="2700000" algn="tl" rotWithShape="0">
              <a:srgbClr val="333333">
                <a:alpha val="65000"/>
              </a:srgbClr>
            </a:outerShdw>
          </a:effectLst>
        </p:spPr>
      </p:pic>
      <p:sp>
        <p:nvSpPr>
          <p:cNvPr id="4" name="文本框 3">
            <a:extLst>
              <a:ext uri="{FF2B5EF4-FFF2-40B4-BE49-F238E27FC236}">
                <a16:creationId xmlns:a16="http://schemas.microsoft.com/office/drawing/2014/main" id="{19E245FA-3514-4922-9A6D-D8FBE15A4D79}"/>
              </a:ext>
            </a:extLst>
          </p:cNvPr>
          <p:cNvSpPr txBox="1"/>
          <p:nvPr/>
        </p:nvSpPr>
        <p:spPr>
          <a:xfrm>
            <a:off x="134400" y="1148636"/>
            <a:ext cx="3555973" cy="960328"/>
          </a:xfrm>
          <a:prstGeom prst="rect">
            <a:avLst/>
          </a:prstGeom>
          <a:noFill/>
        </p:spPr>
        <p:txBody>
          <a:bodyPr wrap="none" rtlCol="0">
            <a:spAutoFit/>
          </a:bodyPr>
          <a:lstStyle/>
          <a:p>
            <a:pPr>
              <a:lnSpc>
                <a:spcPct val="150000"/>
              </a:lnSpc>
            </a:pPr>
            <a:r>
              <a:rPr lang="en-US" altLang="zh-CN" sz="2000" b="1" dirty="0">
                <a:latin typeface="Times New Roman" panose="02020603050405020304" pitchFamily="18" charset="0"/>
                <a:cs typeface="Times New Roman" panose="02020603050405020304" pitchFamily="18" charset="0"/>
              </a:rPr>
              <a:t>p + </a:t>
            </a:r>
            <a:r>
              <a:rPr lang="en-US" altLang="zh-CN" sz="2000" b="1" baseline="30000" dirty="0">
                <a:latin typeface="Times New Roman" panose="02020603050405020304" pitchFamily="18" charset="0"/>
                <a:cs typeface="Times New Roman" panose="02020603050405020304" pitchFamily="18" charset="0"/>
              </a:rPr>
              <a:t>238</a:t>
            </a:r>
            <a:r>
              <a:rPr lang="en-US" altLang="zh-CN" sz="2000" b="1" dirty="0">
                <a:latin typeface="Times New Roman" panose="02020603050405020304" pitchFamily="18" charset="0"/>
                <a:cs typeface="Times New Roman" panose="02020603050405020304" pitchFamily="18" charset="0"/>
              </a:rPr>
              <a:t>U, fission products beam</a:t>
            </a:r>
          </a:p>
          <a:p>
            <a:pPr>
              <a:lnSpc>
                <a:spcPct val="150000"/>
              </a:lnSpc>
            </a:pPr>
            <a:r>
              <a:rPr lang="en-US" altLang="zh-CN" sz="2000" dirty="0">
                <a:latin typeface="Times New Roman" panose="02020603050405020304" pitchFamily="18" charset="0"/>
                <a:cs typeface="Times New Roman" panose="02020603050405020304" pitchFamily="18" charset="0"/>
              </a:rPr>
              <a:t>Most of them are β</a:t>
            </a:r>
            <a:r>
              <a:rPr lang="en-US" altLang="zh-CN" sz="2000" baseline="30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 radioactive</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1360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F4FE14-A8A9-4263-855C-644495000E2E}"/>
              </a:ext>
            </a:extLst>
          </p:cNvPr>
          <p:cNvSpPr>
            <a:spLocks noGrp="1"/>
          </p:cNvSpPr>
          <p:nvPr>
            <p:ph type="title"/>
          </p:nvPr>
        </p:nvSpPr>
        <p:spPr/>
        <p:txBody>
          <a:bodyPr/>
          <a:lstStyle/>
          <a:p>
            <a:r>
              <a:rPr lang="en-US" altLang="zh-CN" dirty="0"/>
              <a:t>“pandemonium effect</a:t>
            </a:r>
            <a:r>
              <a:rPr lang="zh-CN" altLang="en-US" dirty="0"/>
              <a:t>”</a:t>
            </a:r>
          </a:p>
        </p:txBody>
      </p:sp>
      <p:pic>
        <p:nvPicPr>
          <p:cNvPr id="8" name="图片 7">
            <a:extLst>
              <a:ext uri="{FF2B5EF4-FFF2-40B4-BE49-F238E27FC236}">
                <a16:creationId xmlns:a16="http://schemas.microsoft.com/office/drawing/2014/main" id="{16AF17B7-3D31-4495-971F-65D67AD1AE5D}"/>
              </a:ext>
            </a:extLst>
          </p:cNvPr>
          <p:cNvPicPr>
            <a:picLocks noChangeAspect="1"/>
          </p:cNvPicPr>
          <p:nvPr/>
        </p:nvPicPr>
        <p:blipFill rotWithShape="1">
          <a:blip r:embed="rId2"/>
          <a:srcRect r="58370"/>
          <a:stretch/>
        </p:blipFill>
        <p:spPr>
          <a:xfrm>
            <a:off x="242290" y="1790228"/>
            <a:ext cx="2250823" cy="3000244"/>
          </a:xfrm>
          <a:prstGeom prst="rect">
            <a:avLst/>
          </a:prstGeom>
        </p:spPr>
      </p:pic>
      <p:sp>
        <p:nvSpPr>
          <p:cNvPr id="10" name="文本框 9">
            <a:extLst>
              <a:ext uri="{FF2B5EF4-FFF2-40B4-BE49-F238E27FC236}">
                <a16:creationId xmlns:a16="http://schemas.microsoft.com/office/drawing/2014/main" id="{09E528F5-AE35-48F3-937B-DA014E072C43}"/>
              </a:ext>
            </a:extLst>
          </p:cNvPr>
          <p:cNvSpPr txBox="1"/>
          <p:nvPr/>
        </p:nvSpPr>
        <p:spPr>
          <a:xfrm>
            <a:off x="5489336" y="1397987"/>
            <a:ext cx="3062057" cy="400110"/>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β decay scheme from </a:t>
            </a:r>
            <a:r>
              <a:rPr lang="en-US" altLang="zh-CN" sz="2000" dirty="0" err="1">
                <a:latin typeface="Times New Roman" panose="02020603050405020304" pitchFamily="18" charset="0"/>
                <a:cs typeface="Times New Roman" panose="02020603050405020304" pitchFamily="18" charset="0"/>
              </a:rPr>
              <a:t>HPGe</a:t>
            </a:r>
            <a:endParaRPr lang="zh-CN" altLang="en-US" sz="2000" dirty="0">
              <a:latin typeface="宋体" panose="02010600030101010101" pitchFamily="2" charset="-122"/>
              <a:ea typeface="宋体" panose="02010600030101010101" pitchFamily="2" charset="-122"/>
            </a:endParaRPr>
          </a:p>
        </p:txBody>
      </p:sp>
      <p:sp>
        <p:nvSpPr>
          <p:cNvPr id="11" name="文本框 10">
            <a:extLst>
              <a:ext uri="{FF2B5EF4-FFF2-40B4-BE49-F238E27FC236}">
                <a16:creationId xmlns:a16="http://schemas.microsoft.com/office/drawing/2014/main" id="{8D2AE45D-0923-4C02-9825-CA5CCF8D4B26}"/>
              </a:ext>
            </a:extLst>
          </p:cNvPr>
          <p:cNvSpPr txBox="1"/>
          <p:nvPr/>
        </p:nvSpPr>
        <p:spPr>
          <a:xfrm>
            <a:off x="242290" y="1404128"/>
            <a:ext cx="4019049" cy="400110"/>
          </a:xfrm>
          <a:prstGeom prst="rect">
            <a:avLst/>
          </a:prstGeom>
          <a:noFill/>
        </p:spPr>
        <p:txBody>
          <a:bodyPr wrap="none" rtlCol="0">
            <a:spAutoFit/>
          </a:bodyPr>
          <a:lstStyle/>
          <a:p>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β decay scheme of </a:t>
            </a:r>
            <a:r>
              <a:rPr lang="en-US" altLang="zh-CN"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fission fragments</a:t>
            </a:r>
            <a:endParaRPr lang="zh-CN" altLang="en-US"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 name="图片 3">
            <a:extLst>
              <a:ext uri="{FF2B5EF4-FFF2-40B4-BE49-F238E27FC236}">
                <a16:creationId xmlns:a16="http://schemas.microsoft.com/office/drawing/2014/main" id="{047005CA-59C3-491C-8D62-815C2A0601C2}"/>
              </a:ext>
            </a:extLst>
          </p:cNvPr>
          <p:cNvPicPr>
            <a:picLocks noChangeAspect="1"/>
          </p:cNvPicPr>
          <p:nvPr/>
        </p:nvPicPr>
        <p:blipFill>
          <a:blip r:embed="rId3"/>
          <a:stretch>
            <a:fillRect/>
          </a:stretch>
        </p:blipFill>
        <p:spPr>
          <a:xfrm>
            <a:off x="2906147" y="2274216"/>
            <a:ext cx="3278880" cy="2536681"/>
          </a:xfrm>
          <a:prstGeom prst="rect">
            <a:avLst/>
          </a:prstGeom>
        </p:spPr>
      </p:pic>
      <p:pic>
        <p:nvPicPr>
          <p:cNvPr id="12" name="图片 11">
            <a:extLst>
              <a:ext uri="{FF2B5EF4-FFF2-40B4-BE49-F238E27FC236}">
                <a16:creationId xmlns:a16="http://schemas.microsoft.com/office/drawing/2014/main" id="{FE12C31E-755F-4847-BFF1-76A949CA3C75}"/>
              </a:ext>
            </a:extLst>
          </p:cNvPr>
          <p:cNvPicPr>
            <a:picLocks noChangeAspect="1"/>
          </p:cNvPicPr>
          <p:nvPr/>
        </p:nvPicPr>
        <p:blipFill rotWithShape="1">
          <a:blip r:embed="rId2"/>
          <a:srcRect l="55762"/>
          <a:stretch/>
        </p:blipFill>
        <p:spPr>
          <a:xfrm>
            <a:off x="6203699" y="1770858"/>
            <a:ext cx="2347694" cy="2944893"/>
          </a:xfrm>
          <a:prstGeom prst="rect">
            <a:avLst/>
          </a:prstGeom>
        </p:spPr>
      </p:pic>
      <p:sp>
        <p:nvSpPr>
          <p:cNvPr id="3" name="文本框 2">
            <a:extLst>
              <a:ext uri="{FF2B5EF4-FFF2-40B4-BE49-F238E27FC236}">
                <a16:creationId xmlns:a16="http://schemas.microsoft.com/office/drawing/2014/main" id="{4348CE33-4E78-477E-A9F7-38E7B0F07849}"/>
              </a:ext>
            </a:extLst>
          </p:cNvPr>
          <p:cNvSpPr txBox="1"/>
          <p:nvPr/>
        </p:nvSpPr>
        <p:spPr>
          <a:xfrm>
            <a:off x="2906147" y="5253874"/>
            <a:ext cx="3916457" cy="307777"/>
          </a:xfrm>
          <a:prstGeom prst="rect">
            <a:avLst/>
          </a:prstGeom>
          <a:noFill/>
        </p:spPr>
        <p:txBody>
          <a:bodyPr wrap="none" rtlCol="0">
            <a:spAutoFit/>
          </a:bodyPr>
          <a:lstStyle/>
          <a:p>
            <a:r>
              <a:rPr lang="en-US" altLang="zh-CN" sz="1400" dirty="0">
                <a:solidFill>
                  <a:srgbClr val="00B050"/>
                </a:solidFill>
                <a:latin typeface="Arial" panose="020B0604020202020204" pitchFamily="34" charset="0"/>
                <a:cs typeface="Arial" panose="020B0604020202020204" pitchFamily="34" charset="0"/>
              </a:rPr>
              <a:t>J. Hardy et al., Physics Letters 71 B, 307, 1977</a:t>
            </a:r>
            <a:endParaRPr lang="en-US" altLang="zh-CN" dirty="0"/>
          </a:p>
        </p:txBody>
      </p:sp>
      <p:sp>
        <p:nvSpPr>
          <p:cNvPr id="6" name="矩形 5">
            <a:extLst>
              <a:ext uri="{FF2B5EF4-FFF2-40B4-BE49-F238E27FC236}">
                <a16:creationId xmlns:a16="http://schemas.microsoft.com/office/drawing/2014/main" id="{4D91DC9F-130F-4C3F-9B88-05F76806A894}"/>
              </a:ext>
            </a:extLst>
          </p:cNvPr>
          <p:cNvSpPr/>
          <p:nvPr/>
        </p:nvSpPr>
        <p:spPr>
          <a:xfrm>
            <a:off x="683568" y="5659745"/>
            <a:ext cx="4572000" cy="967957"/>
          </a:xfrm>
          <a:prstGeom prst="rect">
            <a:avLst/>
          </a:prstGeom>
        </p:spPr>
        <p:txBody>
          <a:bodyPr>
            <a:spAutoFit/>
          </a:bodyPr>
          <a:lstStyle/>
          <a:p>
            <a:pPr>
              <a:lnSpc>
                <a:spcPct val="150000"/>
              </a:lnSpc>
            </a:pPr>
            <a:r>
              <a:rPr lang="en-US" altLang="zh-CN" sz="2000" dirty="0">
                <a:solidFill>
                  <a:srgbClr val="0000FF"/>
                </a:solidFill>
                <a:latin typeface="Times New Roman" panose="02020603050405020304" pitchFamily="18" charset="0"/>
                <a:cs typeface="Times New Roman" panose="02020603050405020304" pitchFamily="18" charset="0"/>
              </a:rPr>
              <a:t>weak β-transitions</a:t>
            </a:r>
          </a:p>
          <a:p>
            <a:pPr>
              <a:lnSpc>
                <a:spcPct val="150000"/>
              </a:lnSpc>
            </a:pPr>
            <a:r>
              <a:rPr lang="en-US" altLang="zh-CN" sz="2000" dirty="0">
                <a:solidFill>
                  <a:srgbClr val="0000FF"/>
                </a:solidFill>
                <a:latin typeface="Times New Roman" panose="02020603050405020304" pitchFamily="18" charset="0"/>
                <a:cs typeface="Times New Roman" panose="02020603050405020304" pitchFamily="18" charset="0"/>
              </a:rPr>
              <a:t>cascades of γ-transition  </a:t>
            </a:r>
            <a:endParaRPr lang="zh-CN" altLang="en-US" dirty="0">
              <a:solidFill>
                <a:srgbClr val="0000FF"/>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1D1C93F3-5DCE-40AF-B6CF-582EB8FEDDEC}"/>
              </a:ext>
            </a:extLst>
          </p:cNvPr>
          <p:cNvSpPr/>
          <p:nvPr/>
        </p:nvSpPr>
        <p:spPr>
          <a:xfrm>
            <a:off x="4211960" y="5943668"/>
            <a:ext cx="4728599" cy="400110"/>
          </a:xfrm>
          <a:prstGeom prst="rect">
            <a:avLst/>
          </a:prstGeom>
        </p:spPr>
        <p:txBody>
          <a:bodyPr wrap="square">
            <a:spAutoFit/>
          </a:bodyPr>
          <a:lstStyle/>
          <a:p>
            <a:r>
              <a:rPr lang="en-US" altLang="zh-CN" sz="2000" dirty="0">
                <a:solidFill>
                  <a:srgbClr val="FF0000"/>
                </a:solidFill>
                <a:latin typeface="Times New Roman" panose="02020603050405020304" pitchFamily="18" charset="0"/>
                <a:cs typeface="Times New Roman" panose="02020603050405020304" pitchFamily="18" charset="0"/>
              </a:rPr>
              <a:t>weak γ-rays</a:t>
            </a:r>
            <a:r>
              <a:rPr lang="zh-CN" altLang="en-US" sz="2000" dirty="0">
                <a:solidFill>
                  <a:srgbClr val="FF0000"/>
                </a:solidFill>
                <a:latin typeface="Times New Roman" panose="02020603050405020304" pitchFamily="18" charset="0"/>
                <a:cs typeface="Times New Roman" panose="02020603050405020304" pitchFamily="18" charset="0"/>
              </a:rPr>
              <a:t>，</a:t>
            </a:r>
            <a:r>
              <a:rPr lang="en-US" altLang="zh-CN" sz="2000" dirty="0">
                <a:solidFill>
                  <a:srgbClr val="FF0000"/>
                </a:solidFill>
                <a:latin typeface="Times New Roman" panose="02020603050405020304" pitchFamily="18" charset="0"/>
                <a:cs typeface="Times New Roman" panose="02020603050405020304" pitchFamily="18" charset="0"/>
              </a:rPr>
              <a:t>difficult to detect</a:t>
            </a:r>
            <a:endParaRPr lang="zh-CN" altLang="en-US" sz="2000" dirty="0">
              <a:solidFill>
                <a:srgbClr val="FF0000"/>
              </a:solidFill>
              <a:latin typeface="Times New Roman" panose="02020603050405020304" pitchFamily="18" charset="0"/>
              <a:cs typeface="Times New Roman" panose="02020603050405020304" pitchFamily="18" charset="0"/>
            </a:endParaRPr>
          </a:p>
        </p:txBody>
      </p:sp>
      <p:sp>
        <p:nvSpPr>
          <p:cNvPr id="5" name="箭头: 右 4">
            <a:extLst>
              <a:ext uri="{FF2B5EF4-FFF2-40B4-BE49-F238E27FC236}">
                <a16:creationId xmlns:a16="http://schemas.microsoft.com/office/drawing/2014/main" id="{736E91C2-921E-486F-821A-CF1EA19B793A}"/>
              </a:ext>
            </a:extLst>
          </p:cNvPr>
          <p:cNvSpPr/>
          <p:nvPr/>
        </p:nvSpPr>
        <p:spPr>
          <a:xfrm>
            <a:off x="3347864" y="6048578"/>
            <a:ext cx="504056" cy="260742"/>
          </a:xfrm>
          <a:prstGeom prst="rightArrow">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FF"/>
              </a:solidFill>
            </a:endParaRPr>
          </a:p>
        </p:txBody>
      </p:sp>
    </p:spTree>
    <p:extLst>
      <p:ext uri="{BB962C8B-B14F-4D97-AF65-F5344CB8AC3E}">
        <p14:creationId xmlns:p14="http://schemas.microsoft.com/office/powerpoint/2010/main" val="455285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9B36FB8-955A-4754-BF2A-5A9D952F562A}"/>
              </a:ext>
            </a:extLst>
          </p:cNvPr>
          <p:cNvPicPr>
            <a:picLocks noChangeAspect="1"/>
          </p:cNvPicPr>
          <p:nvPr/>
        </p:nvPicPr>
        <p:blipFill rotWithShape="1">
          <a:blip r:embed="rId2">
            <a:extLst>
              <a:ext uri="{28A0092B-C50C-407E-A947-70E740481C1C}">
                <a14:useLocalDpi xmlns:a14="http://schemas.microsoft.com/office/drawing/2010/main" val="0"/>
              </a:ext>
            </a:extLst>
          </a:blip>
          <a:srcRect l="46609"/>
          <a:stretch/>
        </p:blipFill>
        <p:spPr>
          <a:xfrm>
            <a:off x="4806960" y="1229499"/>
            <a:ext cx="3964795" cy="3837461"/>
          </a:xfrm>
          <a:prstGeom prst="rect">
            <a:avLst/>
          </a:prstGeom>
        </p:spPr>
      </p:pic>
      <p:sp>
        <p:nvSpPr>
          <p:cNvPr id="2" name="标题 1">
            <a:extLst>
              <a:ext uri="{FF2B5EF4-FFF2-40B4-BE49-F238E27FC236}">
                <a16:creationId xmlns:a16="http://schemas.microsoft.com/office/drawing/2014/main" id="{E651D142-1EF2-473B-B830-91AC2FA8982C}"/>
              </a:ext>
            </a:extLst>
          </p:cNvPr>
          <p:cNvSpPr>
            <a:spLocks noGrp="1"/>
          </p:cNvSpPr>
          <p:nvPr>
            <p:ph type="title"/>
          </p:nvPr>
        </p:nvSpPr>
        <p:spPr/>
        <p:txBody>
          <a:bodyPr>
            <a:normAutofit/>
          </a:bodyPr>
          <a:lstStyle/>
          <a:p>
            <a:r>
              <a:rPr lang="en-US" altLang="zh-CN" b="1" dirty="0">
                <a:solidFill>
                  <a:srgbClr val="0000FF"/>
                </a:solidFill>
                <a:latin typeface="Arial" panose="020B0604020202020204" pitchFamily="34" charset="0"/>
                <a:cs typeface="Arial" panose="020B0604020202020204" pitchFamily="34" charset="0"/>
              </a:rPr>
              <a:t>T</a:t>
            </a:r>
            <a:r>
              <a:rPr lang="en-US" altLang="zh-CN" dirty="0">
                <a:latin typeface="Arial" panose="020B0604020202020204" pitchFamily="34" charset="0"/>
                <a:cs typeface="Arial" panose="020B0604020202020204" pitchFamily="34" charset="0"/>
              </a:rPr>
              <a:t>otal </a:t>
            </a:r>
            <a:r>
              <a:rPr lang="en-US" altLang="zh-CN" b="1" dirty="0">
                <a:solidFill>
                  <a:srgbClr val="0000FF"/>
                </a:solidFill>
                <a:latin typeface="Arial" panose="020B0604020202020204" pitchFamily="34" charset="0"/>
                <a:cs typeface="Arial" panose="020B0604020202020204" pitchFamily="34" charset="0"/>
              </a:rPr>
              <a:t>A</a:t>
            </a:r>
            <a:r>
              <a:rPr lang="en-US" altLang="zh-CN" dirty="0">
                <a:latin typeface="Arial" panose="020B0604020202020204" pitchFamily="34" charset="0"/>
                <a:cs typeface="Arial" panose="020B0604020202020204" pitchFamily="34" charset="0"/>
              </a:rPr>
              <a:t>bsorption </a:t>
            </a:r>
            <a:r>
              <a:rPr lang="en-US" altLang="zh-CN" b="1" dirty="0">
                <a:solidFill>
                  <a:srgbClr val="0000FF"/>
                </a:solidFill>
                <a:latin typeface="Arial" panose="020B0604020202020204" pitchFamily="34" charset="0"/>
                <a:cs typeface="Arial" panose="020B0604020202020204" pitchFamily="34" charset="0"/>
              </a:rPr>
              <a:t>G</a:t>
            </a:r>
            <a:r>
              <a:rPr lang="en-US" altLang="zh-CN" dirty="0">
                <a:latin typeface="Arial" panose="020B0604020202020204" pitchFamily="34" charset="0"/>
                <a:cs typeface="Arial" panose="020B0604020202020204" pitchFamily="34" charset="0"/>
              </a:rPr>
              <a:t>amma </a:t>
            </a:r>
            <a:r>
              <a:rPr lang="en-US" altLang="zh-CN" b="1" dirty="0">
                <a:solidFill>
                  <a:srgbClr val="0000FF"/>
                </a:solidFill>
                <a:latin typeface="Arial" panose="020B0604020202020204" pitchFamily="34" charset="0"/>
                <a:cs typeface="Arial" panose="020B0604020202020204" pitchFamily="34" charset="0"/>
              </a:rPr>
              <a:t>S</a:t>
            </a:r>
            <a:r>
              <a:rPr lang="en-US" altLang="zh-CN" dirty="0">
                <a:latin typeface="Arial" panose="020B0604020202020204" pitchFamily="34" charset="0"/>
                <a:cs typeface="Arial" panose="020B0604020202020204" pitchFamily="34" charset="0"/>
              </a:rPr>
              <a:t>pectroscopy</a:t>
            </a:r>
            <a:endParaRPr lang="zh-CN" altLang="en-US" dirty="0">
              <a:latin typeface="Arial" panose="020B0604020202020204" pitchFamily="34" charset="0"/>
              <a:cs typeface="Arial" panose="020B0604020202020204" pitchFamily="34" charset="0"/>
            </a:endParaRPr>
          </a:p>
        </p:txBody>
      </p:sp>
      <p:grpSp>
        <p:nvGrpSpPr>
          <p:cNvPr id="14" name="组合 13">
            <a:extLst>
              <a:ext uri="{FF2B5EF4-FFF2-40B4-BE49-F238E27FC236}">
                <a16:creationId xmlns:a16="http://schemas.microsoft.com/office/drawing/2014/main" id="{7CAF556E-910A-4F23-8F80-19C5A1B3D651}"/>
              </a:ext>
            </a:extLst>
          </p:cNvPr>
          <p:cNvGrpSpPr/>
          <p:nvPr/>
        </p:nvGrpSpPr>
        <p:grpSpPr>
          <a:xfrm>
            <a:off x="2339752" y="1378996"/>
            <a:ext cx="1930422" cy="1900508"/>
            <a:chOff x="1708411" y="3034011"/>
            <a:chExt cx="1800000" cy="1800000"/>
          </a:xfrm>
        </p:grpSpPr>
        <p:sp>
          <p:nvSpPr>
            <p:cNvPr id="15" name="椭圆 14">
              <a:extLst>
                <a:ext uri="{FF2B5EF4-FFF2-40B4-BE49-F238E27FC236}">
                  <a16:creationId xmlns:a16="http://schemas.microsoft.com/office/drawing/2014/main" id="{5E46E213-E452-419B-9C8B-06DF376A2D70}"/>
                </a:ext>
              </a:extLst>
            </p:cNvPr>
            <p:cNvSpPr/>
            <p:nvPr/>
          </p:nvSpPr>
          <p:spPr>
            <a:xfrm>
              <a:off x="1708411" y="3034011"/>
              <a:ext cx="1800000" cy="180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4E886751-0262-4678-87C4-C8FDBECAC24C}"/>
                </a:ext>
              </a:extLst>
            </p:cNvPr>
            <p:cNvSpPr/>
            <p:nvPr/>
          </p:nvSpPr>
          <p:spPr>
            <a:xfrm>
              <a:off x="2221033" y="3578341"/>
              <a:ext cx="720000" cy="72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闪电形 16">
              <a:extLst>
                <a:ext uri="{FF2B5EF4-FFF2-40B4-BE49-F238E27FC236}">
                  <a16:creationId xmlns:a16="http://schemas.microsoft.com/office/drawing/2014/main" id="{BEC02E26-DE04-4D3B-BA2D-CA4BEA85A778}"/>
                </a:ext>
              </a:extLst>
            </p:cNvPr>
            <p:cNvSpPr/>
            <p:nvPr/>
          </p:nvSpPr>
          <p:spPr>
            <a:xfrm rot="16200000">
              <a:off x="2839420" y="3512701"/>
              <a:ext cx="238835" cy="625227"/>
            </a:xfrm>
            <a:prstGeom prst="lightningBolt">
              <a:avLst/>
            </a:prstGeom>
            <a:solidFill>
              <a:srgbClr val="FFFF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闪电形 17">
              <a:extLst>
                <a:ext uri="{FF2B5EF4-FFF2-40B4-BE49-F238E27FC236}">
                  <a16:creationId xmlns:a16="http://schemas.microsoft.com/office/drawing/2014/main" id="{852D14D7-2DF6-43AD-8740-227E12FABF2B}"/>
                </a:ext>
              </a:extLst>
            </p:cNvPr>
            <p:cNvSpPr/>
            <p:nvPr/>
          </p:nvSpPr>
          <p:spPr>
            <a:xfrm rot="10800000">
              <a:off x="2335828" y="3403075"/>
              <a:ext cx="234770" cy="605642"/>
            </a:xfrm>
            <a:prstGeom prst="lightningBolt">
              <a:avLst/>
            </a:prstGeom>
            <a:solidFill>
              <a:srgbClr val="FFFF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闪电形 18">
              <a:extLst>
                <a:ext uri="{FF2B5EF4-FFF2-40B4-BE49-F238E27FC236}">
                  <a16:creationId xmlns:a16="http://schemas.microsoft.com/office/drawing/2014/main" id="{3E217462-B406-4A8B-AD46-0615779E9C5C}"/>
                </a:ext>
              </a:extLst>
            </p:cNvPr>
            <p:cNvSpPr/>
            <p:nvPr/>
          </p:nvSpPr>
          <p:spPr>
            <a:xfrm rot="20408376">
              <a:off x="2630762" y="3948685"/>
              <a:ext cx="338904" cy="625227"/>
            </a:xfrm>
            <a:prstGeom prst="lightningBolt">
              <a:avLst/>
            </a:prstGeom>
            <a:solidFill>
              <a:srgbClr val="FFFF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爆炸形 1 17">
              <a:extLst>
                <a:ext uri="{FF2B5EF4-FFF2-40B4-BE49-F238E27FC236}">
                  <a16:creationId xmlns:a16="http://schemas.microsoft.com/office/drawing/2014/main" id="{D44DB335-898F-4841-A4C7-16D3461D52BB}"/>
                </a:ext>
              </a:extLst>
            </p:cNvPr>
            <p:cNvSpPr/>
            <p:nvPr/>
          </p:nvSpPr>
          <p:spPr>
            <a:xfrm>
              <a:off x="2400593" y="3781064"/>
              <a:ext cx="415637" cy="331830"/>
            </a:xfrm>
            <a:prstGeom prst="irregularSeal1">
              <a:avLst/>
            </a:prstGeom>
            <a:solidFill>
              <a:srgbClr val="FFFF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a:extLst>
              <a:ext uri="{FF2B5EF4-FFF2-40B4-BE49-F238E27FC236}">
                <a16:creationId xmlns:a16="http://schemas.microsoft.com/office/drawing/2014/main" id="{57B0744B-FCE7-4B41-9B4A-6836BFE29741}"/>
              </a:ext>
            </a:extLst>
          </p:cNvPr>
          <p:cNvSpPr/>
          <p:nvPr/>
        </p:nvSpPr>
        <p:spPr>
          <a:xfrm>
            <a:off x="179512" y="3429000"/>
            <a:ext cx="4844715" cy="1295868"/>
          </a:xfrm>
          <a:prstGeom prst="rect">
            <a:avLst/>
          </a:prstGeom>
        </p:spPr>
        <p:txBody>
          <a:bodyPr wrap="square">
            <a:spAutoFit/>
          </a:bodyPr>
          <a:lstStyle/>
          <a:p>
            <a:pPr>
              <a:lnSpc>
                <a:spcPct val="150000"/>
              </a:lnSpc>
            </a:pPr>
            <a:r>
              <a:rPr lang="en-US" altLang="zh-CN" dirty="0">
                <a:solidFill>
                  <a:srgbClr val="7030A0"/>
                </a:solidFill>
                <a:latin typeface="Times New Roman" panose="02020603050405020304" pitchFamily="18" charset="0"/>
                <a:cs typeface="Times New Roman" panose="02020603050405020304" pitchFamily="18" charset="0"/>
              </a:rPr>
              <a:t>With 100% detection efficiency, TAGS can measure total gamma energy (=Ex) directly, whatever the cascade mode is.</a:t>
            </a:r>
            <a:endParaRPr lang="zh-CN" altLang="en-US" sz="1600" dirty="0">
              <a:solidFill>
                <a:srgbClr val="3265FF"/>
              </a:solidFill>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6CF843EB-8CDA-4FC5-A5D1-0844632568A2}"/>
              </a:ext>
            </a:extLst>
          </p:cNvPr>
          <p:cNvSpPr/>
          <p:nvPr/>
        </p:nvSpPr>
        <p:spPr>
          <a:xfrm>
            <a:off x="169087" y="1284217"/>
            <a:ext cx="1825180" cy="1289071"/>
          </a:xfrm>
          <a:prstGeom prst="rect">
            <a:avLst/>
          </a:prstGeom>
        </p:spPr>
        <p:txBody>
          <a:bodyPr wrap="none">
            <a:spAutoFit/>
          </a:bodyPr>
          <a:lstStyle/>
          <a:p>
            <a:pPr>
              <a:lnSpc>
                <a:spcPct val="150000"/>
              </a:lnSpc>
            </a:pPr>
            <a:r>
              <a:rPr lang="en-US" altLang="zh-CN" dirty="0">
                <a:latin typeface="Times New Roman" panose="02020603050405020304" pitchFamily="18" charset="0"/>
                <a:cs typeface="Times New Roman" panose="02020603050405020304" pitchFamily="18" charset="0"/>
              </a:rPr>
              <a:t>Scintillator array</a:t>
            </a:r>
          </a:p>
          <a:p>
            <a:pPr>
              <a:lnSpc>
                <a:spcPct val="150000"/>
              </a:lnSpc>
            </a:pPr>
            <a:r>
              <a:rPr lang="en-US" altLang="zh-CN" dirty="0">
                <a:latin typeface="Times New Roman" panose="02020603050405020304" pitchFamily="18" charset="0"/>
                <a:cs typeface="Times New Roman" panose="02020603050405020304" pitchFamily="18" charset="0"/>
              </a:rPr>
              <a:t>4</a:t>
            </a:r>
            <a:r>
              <a:rPr lang="el-GR" altLang="zh-CN" dirty="0">
                <a:latin typeface="Times New Roman" panose="02020603050405020304" pitchFamily="18" charset="0"/>
                <a:cs typeface="Times New Roman" panose="02020603050405020304" pitchFamily="18" charset="0"/>
              </a:rPr>
              <a:t>π</a:t>
            </a:r>
            <a:r>
              <a:rPr lang="en-US" altLang="zh-CN" dirty="0">
                <a:latin typeface="Times New Roman" panose="02020603050405020304" pitchFamily="18" charset="0"/>
                <a:cs typeface="Times New Roman" panose="02020603050405020304" pitchFamily="18" charset="0"/>
              </a:rPr>
              <a:t> solid angle</a:t>
            </a:r>
          </a:p>
          <a:p>
            <a:pPr>
              <a:lnSpc>
                <a:spcPct val="150000"/>
              </a:lnSpc>
            </a:pPr>
            <a:r>
              <a:rPr lang="en-US" altLang="zh-CN" dirty="0">
                <a:latin typeface="Times New Roman" panose="02020603050405020304" pitchFamily="18" charset="0"/>
                <a:cs typeface="Times New Roman" panose="02020603050405020304" pitchFamily="18" charset="0"/>
              </a:rPr>
              <a:t>~100% efficiency</a:t>
            </a:r>
            <a:endParaRPr lang="zh-CN" altLang="en-US"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8A5D9904-9120-411D-8885-D98DE6E5A554}"/>
              </a:ext>
            </a:extLst>
          </p:cNvPr>
          <p:cNvSpPr txBox="1"/>
          <p:nvPr/>
        </p:nvSpPr>
        <p:spPr>
          <a:xfrm>
            <a:off x="899592" y="5135311"/>
            <a:ext cx="5888150" cy="1616340"/>
          </a:xfrm>
          <a:prstGeom prst="rect">
            <a:avLst/>
          </a:prstGeom>
          <a:noFill/>
        </p:spPr>
        <p:txBody>
          <a:bodyPr wrap="none" rtlCol="0">
            <a:spAutoFit/>
          </a:bodyPr>
          <a:lstStyle/>
          <a:p>
            <a:pPr>
              <a:lnSpc>
                <a:spcPct val="150000"/>
              </a:lnSpc>
            </a:pPr>
            <a:r>
              <a:rPr lang="en-US" altLang="zh-CN" b="1" dirty="0">
                <a:latin typeface="Arial" panose="020B0604020202020204" pitchFamily="34" charset="0"/>
                <a:cs typeface="Arial" panose="020B0604020202020204" pitchFamily="34" charset="0"/>
              </a:rPr>
              <a:t>TAGS</a:t>
            </a:r>
            <a:r>
              <a:rPr lang="en-US" altLang="zh-CN" dirty="0">
                <a:latin typeface="Arial" panose="020B0604020202020204" pitchFamily="34" charset="0"/>
                <a:cs typeface="Arial" panose="020B0604020202020204" pitchFamily="34" charset="0"/>
              </a:rPr>
              <a:t> is used to determine</a:t>
            </a:r>
          </a:p>
          <a:p>
            <a:pPr>
              <a:lnSpc>
                <a:spcPct val="150000"/>
              </a:lnSpc>
            </a:pPr>
            <a:r>
              <a:rPr lang="en-US" altLang="zh-CN" dirty="0">
                <a:latin typeface="Arial" panose="020B0604020202020204" pitchFamily="34" charset="0"/>
                <a:cs typeface="Arial" panose="020B0604020202020204" pitchFamily="34" charset="0"/>
              </a:rPr>
              <a:t>           </a:t>
            </a:r>
            <a:r>
              <a:rPr lang="en-US" altLang="zh-CN" sz="1600" b="1" dirty="0">
                <a:latin typeface="Arial" panose="020B0604020202020204" pitchFamily="34" charset="0"/>
                <a:cs typeface="Arial" panose="020B0604020202020204" pitchFamily="34" charset="0"/>
              </a:rPr>
              <a:t>β decay intensity </a:t>
            </a:r>
            <a:r>
              <a:rPr lang="en-US" altLang="zh-CN" sz="1600" dirty="0">
                <a:latin typeface="Arial" panose="020B0604020202020204" pitchFamily="34" charset="0"/>
                <a:cs typeface="Arial" panose="020B0604020202020204" pitchFamily="34" charset="0"/>
              </a:rPr>
              <a:t>(level structure of daughter nucleus)</a:t>
            </a:r>
          </a:p>
          <a:p>
            <a:pPr>
              <a:lnSpc>
                <a:spcPct val="150000"/>
              </a:lnSpc>
            </a:pPr>
            <a:r>
              <a:rPr lang="en-US" altLang="zh-CN" sz="1600" dirty="0">
                <a:latin typeface="Arial" panose="020B0604020202020204" pitchFamily="34" charset="0"/>
                <a:cs typeface="Arial" panose="020B0604020202020204" pitchFamily="34" charset="0"/>
              </a:rPr>
              <a:t>            </a:t>
            </a:r>
            <a:r>
              <a:rPr lang="en-US" altLang="zh-CN" sz="1600" b="1" dirty="0">
                <a:latin typeface="Arial" panose="020B0604020202020204" pitchFamily="34" charset="0"/>
                <a:cs typeface="Arial" panose="020B0604020202020204" pitchFamily="34" charset="0"/>
              </a:rPr>
              <a:t>decay heat</a:t>
            </a:r>
            <a:r>
              <a:rPr lang="en-US" altLang="zh-CN" sz="1600" dirty="0">
                <a:latin typeface="Arial" panose="020B0604020202020204" pitchFamily="34" charset="0"/>
                <a:cs typeface="Arial" panose="020B0604020202020204" pitchFamily="34" charset="0"/>
              </a:rPr>
              <a:t> of nuclear reactor</a:t>
            </a:r>
          </a:p>
          <a:p>
            <a:pPr>
              <a:lnSpc>
                <a:spcPct val="150000"/>
              </a:lnSpc>
            </a:pPr>
            <a:r>
              <a:rPr lang="en-US" altLang="zh-CN" sz="1600" dirty="0">
                <a:latin typeface="Arial" panose="020B0604020202020204" pitchFamily="34" charset="0"/>
                <a:cs typeface="Arial" panose="020B0604020202020204" pitchFamily="34" charset="0"/>
              </a:rPr>
              <a:t>            </a:t>
            </a:r>
            <a:r>
              <a:rPr lang="en-US" altLang="zh-CN" sz="1600" b="1" dirty="0">
                <a:latin typeface="Arial" panose="020B0604020202020204" pitchFamily="34" charset="0"/>
                <a:cs typeface="Arial" panose="020B0604020202020204" pitchFamily="34" charset="0"/>
              </a:rPr>
              <a:t>anti-neutrino spectrum</a:t>
            </a:r>
            <a:r>
              <a:rPr lang="en-US" altLang="zh-CN" sz="1600" dirty="0">
                <a:latin typeface="Arial" panose="020B0604020202020204" pitchFamily="34" charset="0"/>
                <a:cs typeface="Arial" panose="020B0604020202020204" pitchFamily="34" charset="0"/>
              </a:rPr>
              <a:t> of nuclear reactor</a:t>
            </a:r>
            <a:endParaRPr lang="en-US" altLang="zh-C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310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4009C2-715C-47B1-BE05-F670DCCA6F6E}"/>
              </a:ext>
            </a:extLst>
          </p:cNvPr>
          <p:cNvSpPr>
            <a:spLocks noGrp="1"/>
          </p:cNvSpPr>
          <p:nvPr>
            <p:ph type="title"/>
          </p:nvPr>
        </p:nvSpPr>
        <p:spPr/>
        <p:txBody>
          <a:bodyPr/>
          <a:lstStyle/>
          <a:p>
            <a:r>
              <a:rPr lang="en-US" altLang="zh-CN" dirty="0"/>
              <a:t>TAGS spectrum unfolding</a:t>
            </a:r>
            <a:endParaRPr lang="zh-CN" altLang="en-US" dirty="0"/>
          </a:p>
        </p:txBody>
      </p:sp>
      <p:sp>
        <p:nvSpPr>
          <p:cNvPr id="3" name="灯片编号占位符 2">
            <a:extLst>
              <a:ext uri="{FF2B5EF4-FFF2-40B4-BE49-F238E27FC236}">
                <a16:creationId xmlns:a16="http://schemas.microsoft.com/office/drawing/2014/main" id="{98FD4200-5701-4F6F-BA00-798232EA27F5}"/>
              </a:ext>
            </a:extLst>
          </p:cNvPr>
          <p:cNvSpPr>
            <a:spLocks noGrp="1"/>
          </p:cNvSpPr>
          <p:nvPr>
            <p:ph type="sldNum" sz="quarter" idx="12"/>
          </p:nvPr>
        </p:nvSpPr>
        <p:spPr/>
        <p:txBody>
          <a:bodyPr/>
          <a:lstStyle/>
          <a:p>
            <a:fld id="{A798256F-BD66-4E3D-889F-A90F702228E2}" type="slidenum">
              <a:rPr lang="zh-CN" altLang="en-US" smtClean="0"/>
              <a:t>18</a:t>
            </a:fld>
            <a:endParaRPr lang="zh-CN" altLang="en-US"/>
          </a:p>
        </p:txBody>
      </p:sp>
      <mc:AlternateContent xmlns:mc="http://schemas.openxmlformats.org/markup-compatibility/2006" xmlns:a14="http://schemas.microsoft.com/office/drawing/2010/main">
        <mc:Choice Requires="a14">
          <p:sp>
            <p:nvSpPr>
              <p:cNvPr id="4" name="内容占位符 3">
                <a:extLst>
                  <a:ext uri="{FF2B5EF4-FFF2-40B4-BE49-F238E27FC236}">
                    <a16:creationId xmlns:a16="http://schemas.microsoft.com/office/drawing/2014/main" id="{51B5D8DB-6284-45B8-8CD1-345247873DE3}"/>
                  </a:ext>
                </a:extLst>
              </p:cNvPr>
              <p:cNvSpPr>
                <a:spLocks noGrp="1"/>
              </p:cNvSpPr>
              <p:nvPr>
                <p:ph idx="1"/>
              </p:nvPr>
            </p:nvSpPr>
            <p:spPr>
              <a:xfrm>
                <a:off x="1994552" y="996872"/>
                <a:ext cx="4669532" cy="822324"/>
              </a:xfrm>
            </p:spPr>
            <p:txBody>
              <a:bodyPr>
                <a:normAutofit/>
              </a:bodyPr>
              <a:lstStyle/>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𝐶</m:t>
                          </m:r>
                        </m:e>
                        <m:sub>
                          <m:r>
                            <a:rPr lang="zh-CN" altLang="en-US" i="1" smtClean="0">
                              <a:latin typeface="Cambria Math" panose="02040503050406030204" pitchFamily="18" charset="0"/>
                            </a:rPr>
                            <m:t>𝛾</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𝑹</m:t>
                      </m:r>
                      <m:r>
                        <a:rPr lang="en-US" altLang="zh-CN" b="1" i="1" smtClean="0">
                          <a:latin typeface="Cambria Math" panose="02040503050406030204" pitchFamily="18" charset="0"/>
                          <a:ea typeface="Cambria Math" panose="02040503050406030204" pitchFamily="18" charset="0"/>
                        </a:rPr>
                        <m:t>∙</m:t>
                      </m:r>
                      <m:sSub>
                        <m:sSubPr>
                          <m:ctrlPr>
                            <a:rPr lang="en-US" altLang="zh-CN"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𝐼</m:t>
                          </m:r>
                        </m:e>
                        <m:sub>
                          <m:r>
                            <a:rPr lang="zh-CN" altLang="en-US" b="0" i="1" smtClean="0">
                              <a:latin typeface="Cambria Math" panose="02040503050406030204" pitchFamily="18" charset="0"/>
                              <a:ea typeface="Cambria Math" panose="02040503050406030204" pitchFamily="18" charset="0"/>
                            </a:rPr>
                            <m:t>𝛽𝛾</m:t>
                          </m:r>
                        </m:sub>
                      </m:sSub>
                    </m:oMath>
                  </m:oMathPara>
                </a14:m>
                <a:endParaRPr lang="en-US" altLang="zh-CN" baseline="-25000" dirty="0"/>
              </a:p>
              <a:p>
                <a:pPr marL="0" indent="0">
                  <a:buNone/>
                </a:pPr>
                <a:endParaRPr lang="en-US" altLang="zh-CN" sz="1800" dirty="0"/>
              </a:p>
              <a:p>
                <a:pPr marL="0" indent="0">
                  <a:buNone/>
                </a:pPr>
                <a:endParaRPr lang="en-US" altLang="zh-CN" dirty="0"/>
              </a:p>
            </p:txBody>
          </p:sp>
        </mc:Choice>
        <mc:Fallback xmlns="">
          <p:sp>
            <p:nvSpPr>
              <p:cNvPr id="4" name="内容占位符 3">
                <a:extLst>
                  <a:ext uri="{FF2B5EF4-FFF2-40B4-BE49-F238E27FC236}">
                    <a16:creationId xmlns:a16="http://schemas.microsoft.com/office/drawing/2014/main" id="{51B5D8DB-6284-45B8-8CD1-345247873DE3}"/>
                  </a:ext>
                </a:extLst>
              </p:cNvPr>
              <p:cNvSpPr>
                <a:spLocks noGrp="1" noRot="1" noChangeAspect="1" noMove="1" noResize="1" noEditPoints="1" noAdjustHandles="1" noChangeArrowheads="1" noChangeShapeType="1" noTextEdit="1"/>
              </p:cNvSpPr>
              <p:nvPr>
                <p:ph idx="1"/>
              </p:nvPr>
            </p:nvSpPr>
            <p:spPr>
              <a:xfrm>
                <a:off x="1994552" y="996872"/>
                <a:ext cx="4669532" cy="822324"/>
              </a:xfrm>
              <a:blipFill>
                <a:blip r:embed="rId2"/>
                <a:stretch>
                  <a:fillRect/>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E2E4B50A-1AC8-4904-A86A-FE27AEEA500B}"/>
              </a:ext>
            </a:extLst>
          </p:cNvPr>
          <p:cNvPicPr>
            <a:picLocks noChangeAspect="1"/>
          </p:cNvPicPr>
          <p:nvPr/>
        </p:nvPicPr>
        <p:blipFill>
          <a:blip r:embed="rId3"/>
          <a:stretch>
            <a:fillRect/>
          </a:stretch>
        </p:blipFill>
        <p:spPr>
          <a:xfrm>
            <a:off x="251520" y="1988840"/>
            <a:ext cx="3669556" cy="1848470"/>
          </a:xfrm>
          <a:prstGeom prst="rect">
            <a:avLst/>
          </a:prstGeom>
        </p:spPr>
      </p:pic>
      <p:pic>
        <p:nvPicPr>
          <p:cNvPr id="7" name="图片 6">
            <a:extLst>
              <a:ext uri="{FF2B5EF4-FFF2-40B4-BE49-F238E27FC236}">
                <a16:creationId xmlns:a16="http://schemas.microsoft.com/office/drawing/2014/main" id="{C776E03F-4871-44A1-9C4E-5ECA3DF0F009}"/>
              </a:ext>
            </a:extLst>
          </p:cNvPr>
          <p:cNvPicPr>
            <a:picLocks noChangeAspect="1"/>
          </p:cNvPicPr>
          <p:nvPr/>
        </p:nvPicPr>
        <p:blipFill>
          <a:blip r:embed="rId4"/>
          <a:stretch>
            <a:fillRect/>
          </a:stretch>
        </p:blipFill>
        <p:spPr>
          <a:xfrm>
            <a:off x="4795832" y="2120390"/>
            <a:ext cx="3842384" cy="1856107"/>
          </a:xfrm>
          <a:prstGeom prst="rect">
            <a:avLst/>
          </a:prstGeom>
        </p:spPr>
      </p:pic>
      <p:sp>
        <p:nvSpPr>
          <p:cNvPr id="8" name="矩形 7">
            <a:extLst>
              <a:ext uri="{FF2B5EF4-FFF2-40B4-BE49-F238E27FC236}">
                <a16:creationId xmlns:a16="http://schemas.microsoft.com/office/drawing/2014/main" id="{E770CA9D-DB58-4D08-AAD0-C96F36CA8AB7}"/>
              </a:ext>
            </a:extLst>
          </p:cNvPr>
          <p:cNvSpPr/>
          <p:nvPr/>
        </p:nvSpPr>
        <p:spPr>
          <a:xfrm>
            <a:off x="4037173" y="4941168"/>
            <a:ext cx="4999323" cy="870751"/>
          </a:xfrm>
          <a:prstGeom prst="rect">
            <a:avLst/>
          </a:prstGeom>
        </p:spPr>
        <p:txBody>
          <a:bodyPr wrap="square">
            <a:spAutoFit/>
          </a:bodyPr>
          <a:lstStyle/>
          <a:p>
            <a:pPr>
              <a:lnSpc>
                <a:spcPct val="150000"/>
              </a:lnSpc>
            </a:pPr>
            <a:r>
              <a:rPr lang="en-US" altLang="zh-CN" b="1" dirty="0">
                <a:solidFill>
                  <a:srgbClr val="0000FF"/>
                </a:solidFill>
                <a:latin typeface="Times New Roman" panose="02020603050405020304" pitchFamily="18" charset="0"/>
                <a:cs typeface="Times New Roman" panose="02020603050405020304" pitchFamily="18" charset="0"/>
              </a:rPr>
              <a:t>Single γ</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R</a:t>
            </a:r>
            <a:r>
              <a:rPr lang="en-US" altLang="zh-CN" dirty="0">
                <a:latin typeface="Times New Roman" panose="02020603050405020304" pitchFamily="18" charset="0"/>
                <a:cs typeface="Times New Roman" panose="02020603050405020304" pitchFamily="18" charset="0"/>
              </a:rPr>
              <a:t> can be obtained by Geant4 + calibration </a:t>
            </a:r>
          </a:p>
          <a:p>
            <a:pPr>
              <a:lnSpc>
                <a:spcPct val="150000"/>
              </a:lnSpc>
            </a:pPr>
            <a:r>
              <a:rPr lang="en-US" altLang="zh-CN" b="1" dirty="0">
                <a:solidFill>
                  <a:srgbClr val="FF0000"/>
                </a:solidFill>
                <a:latin typeface="Times New Roman" panose="02020603050405020304" pitchFamily="18" charset="0"/>
                <a:cs typeface="Times New Roman" panose="02020603050405020304" pitchFamily="18" charset="0"/>
              </a:rPr>
              <a:t>Cascade γ</a:t>
            </a:r>
            <a:r>
              <a:rPr lang="zh-CN" altLang="en-US" dirty="0">
                <a:latin typeface="Times New Roman" panose="02020603050405020304" pitchFamily="18" charset="0"/>
                <a:cs typeface="Times New Roman" panose="02020603050405020304" pitchFamily="18" charset="0"/>
              </a:rPr>
              <a:t>，</a:t>
            </a:r>
            <a:r>
              <a:rPr lang="en-US" altLang="zh-CN" b="1" dirty="0">
                <a:latin typeface="Times New Roman" panose="02020603050405020304" pitchFamily="18" charset="0"/>
                <a:cs typeface="Times New Roman" panose="02020603050405020304" pitchFamily="18" charset="0"/>
              </a:rPr>
              <a:t>R</a:t>
            </a:r>
            <a:r>
              <a:rPr lang="en-US" altLang="zh-CN" dirty="0">
                <a:latin typeface="Times New Roman" panose="02020603050405020304" pitchFamily="18" charset="0"/>
                <a:cs typeface="Times New Roman" panose="02020603050405020304" pitchFamily="18" charset="0"/>
              </a:rPr>
              <a:t> is related to multiplicity </a:t>
            </a:r>
            <a:r>
              <a:rPr lang="en-US" altLang="zh-CN" b="1" dirty="0">
                <a:latin typeface="Times New Roman" panose="02020603050405020304" pitchFamily="18" charset="0"/>
                <a:cs typeface="Times New Roman" panose="02020603050405020304" pitchFamily="18" charset="0"/>
              </a:rPr>
              <a:t>M</a:t>
            </a:r>
          </a:p>
        </p:txBody>
      </p:sp>
      <p:sp>
        <p:nvSpPr>
          <p:cNvPr id="5" name="矩形 4">
            <a:extLst>
              <a:ext uri="{FF2B5EF4-FFF2-40B4-BE49-F238E27FC236}">
                <a16:creationId xmlns:a16="http://schemas.microsoft.com/office/drawing/2014/main" id="{D797D498-A3C7-4FB8-82F7-DEA3F8B264C4}"/>
              </a:ext>
            </a:extLst>
          </p:cNvPr>
          <p:cNvSpPr/>
          <p:nvPr/>
        </p:nvSpPr>
        <p:spPr>
          <a:xfrm>
            <a:off x="251520" y="4344684"/>
            <a:ext cx="4572000" cy="2120068"/>
          </a:xfrm>
          <a:prstGeom prst="rect">
            <a:avLst/>
          </a:prstGeom>
        </p:spPr>
        <p:txBody>
          <a:bodyPr>
            <a:spAutoFit/>
          </a:bodyPr>
          <a:lstStyle/>
          <a:p>
            <a:pPr>
              <a:lnSpc>
                <a:spcPct val="150000"/>
              </a:lnSpc>
            </a:pPr>
            <a:r>
              <a:rPr lang="en-US" altLang="zh-CN" b="1" dirty="0">
                <a:solidFill>
                  <a:srgbClr val="0000FF"/>
                </a:solidFill>
                <a:latin typeface="Times New Roman" panose="02020603050405020304" pitchFamily="18" charset="0"/>
                <a:cs typeface="Times New Roman" panose="02020603050405020304" pitchFamily="18" charset="0"/>
              </a:rPr>
              <a:t>Ideal TAGS</a:t>
            </a:r>
            <a:r>
              <a:rPr lang="en-US" altLang="zh-CN" dirty="0">
                <a:latin typeface="Times New Roman" panose="02020603050405020304" pitchFamily="18" charset="0"/>
                <a:cs typeface="Times New Roman" panose="02020603050405020304" pitchFamily="18" charset="0"/>
              </a:rPr>
              <a:t>,</a:t>
            </a:r>
          </a:p>
          <a:p>
            <a:pPr>
              <a:lnSpc>
                <a:spcPct val="150000"/>
              </a:lnSpc>
            </a:pPr>
            <a:r>
              <a:rPr lang="en-US" altLang="zh-CN" dirty="0">
                <a:latin typeface="Times New Roman" panose="02020603050405020304" pitchFamily="18" charset="0"/>
                <a:cs typeface="Times New Roman" panose="02020603050405020304" pitchFamily="18" charset="0"/>
              </a:rPr>
              <a:t>           </a:t>
            </a:r>
            <a:r>
              <a:rPr lang="el-GR" altLang="zh-CN" dirty="0">
                <a:latin typeface="Times New Roman" panose="02020603050405020304" pitchFamily="18" charset="0"/>
                <a:cs typeface="Times New Roman" panose="02020603050405020304" pitchFamily="18" charset="0"/>
              </a:rPr>
              <a:t>ε</a:t>
            </a:r>
            <a:r>
              <a:rPr lang="el-GR" altLang="zh-CN" baseline="-25000" dirty="0">
                <a:latin typeface="Times New Roman" panose="02020603050405020304" pitchFamily="18" charset="0"/>
                <a:cs typeface="Times New Roman" panose="02020603050405020304" pitchFamily="18" charset="0"/>
              </a:rPr>
              <a:t>γ</a:t>
            </a:r>
            <a:r>
              <a:rPr lang="en-US" altLang="zh-CN" baseline="-25000"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 100%, </a:t>
            </a:r>
            <a:r>
              <a:rPr lang="en-US" altLang="zh-CN" b="1" dirty="0">
                <a:latin typeface="Times New Roman" panose="02020603050405020304" pitchFamily="18" charset="0"/>
                <a:cs typeface="Times New Roman" panose="02020603050405020304" pitchFamily="18" charset="0"/>
              </a:rPr>
              <a:t>R </a:t>
            </a:r>
            <a:r>
              <a:rPr lang="en-US" altLang="zh-CN" dirty="0">
                <a:latin typeface="Times New Roman" panose="02020603050405020304" pitchFamily="18" charset="0"/>
                <a:cs typeface="Times New Roman" panose="02020603050405020304" pitchFamily="18" charset="0"/>
              </a:rPr>
              <a:t>= 1, </a:t>
            </a:r>
            <a:r>
              <a:rPr lang="en-US" altLang="zh-CN" dirty="0" err="1">
                <a:latin typeface="Times New Roman" panose="02020603050405020304" pitchFamily="18" charset="0"/>
                <a:cs typeface="Times New Roman" panose="02020603050405020304" pitchFamily="18" charset="0"/>
              </a:rPr>
              <a:t>C</a:t>
            </a:r>
            <a:r>
              <a:rPr lang="en-US" altLang="zh-CN" baseline="-25000" dirty="0" err="1">
                <a:latin typeface="Times New Roman" panose="02020603050405020304" pitchFamily="18" charset="0"/>
                <a:cs typeface="Times New Roman" panose="02020603050405020304" pitchFamily="18" charset="0"/>
              </a:rPr>
              <a:t>γ</a:t>
            </a:r>
            <a:r>
              <a:rPr lang="en-US" altLang="zh-CN" dirty="0">
                <a:latin typeface="Times New Roman" panose="02020603050405020304" pitchFamily="18" charset="0"/>
                <a:cs typeface="Times New Roman" panose="02020603050405020304" pitchFamily="18" charset="0"/>
              </a:rPr>
              <a:t> = </a:t>
            </a:r>
            <a:r>
              <a:rPr lang="en-US" altLang="zh-CN" dirty="0" err="1">
                <a:latin typeface="Times New Roman" panose="02020603050405020304" pitchFamily="18" charset="0"/>
                <a:cs typeface="Times New Roman" panose="02020603050405020304" pitchFamily="18" charset="0"/>
              </a:rPr>
              <a:t>nI</a:t>
            </a:r>
            <a:r>
              <a:rPr lang="en-US" altLang="zh-CN" baseline="-25000" dirty="0">
                <a:latin typeface="Times New Roman" panose="02020603050405020304" pitchFamily="18" charset="0"/>
                <a:cs typeface="Times New Roman" panose="02020603050405020304" pitchFamily="18" charset="0"/>
              </a:rPr>
              <a:t>βγ</a:t>
            </a:r>
          </a:p>
          <a:p>
            <a:pPr>
              <a:lnSpc>
                <a:spcPct val="150000"/>
              </a:lnSpc>
            </a:pPr>
            <a:r>
              <a:rPr lang="en-US" altLang="zh-CN" b="1" dirty="0">
                <a:solidFill>
                  <a:srgbClr val="FF0000"/>
                </a:solidFill>
                <a:latin typeface="Times New Roman" panose="02020603050405020304" pitchFamily="18" charset="0"/>
                <a:cs typeface="Times New Roman" panose="02020603050405020304" pitchFamily="18" charset="0"/>
              </a:rPr>
              <a:t>Actual TAGS</a:t>
            </a:r>
            <a:r>
              <a:rPr lang="en-US" altLang="zh-CN" dirty="0">
                <a:latin typeface="Times New Roman" panose="02020603050405020304" pitchFamily="18" charset="0"/>
                <a:cs typeface="Times New Roman" panose="02020603050405020304" pitchFamily="18" charset="0"/>
              </a:rPr>
              <a:t>,</a:t>
            </a:r>
          </a:p>
          <a:p>
            <a:pPr>
              <a:lnSpc>
                <a:spcPct val="150000"/>
              </a:lnSpc>
            </a:pPr>
            <a:r>
              <a:rPr lang="en-US" altLang="zh-CN" dirty="0">
                <a:latin typeface="Times New Roman" panose="02020603050405020304" pitchFamily="18" charset="0"/>
                <a:cs typeface="Times New Roman" panose="02020603050405020304" pitchFamily="18" charset="0"/>
              </a:rPr>
              <a:t>           </a:t>
            </a:r>
            <a:r>
              <a:rPr lang="el-GR" altLang="zh-CN" dirty="0">
                <a:latin typeface="Times New Roman" panose="02020603050405020304" pitchFamily="18" charset="0"/>
                <a:cs typeface="Times New Roman" panose="02020603050405020304" pitchFamily="18" charset="0"/>
              </a:rPr>
              <a:t>ε</a:t>
            </a:r>
            <a:r>
              <a:rPr lang="el-GR" altLang="zh-CN" baseline="-25000" dirty="0">
                <a:latin typeface="Times New Roman" panose="02020603050405020304" pitchFamily="18" charset="0"/>
                <a:cs typeface="Times New Roman" panose="02020603050405020304" pitchFamily="18" charset="0"/>
              </a:rPr>
              <a:t>γ</a:t>
            </a:r>
            <a:r>
              <a:rPr lang="en-US" altLang="zh-CN" baseline="-25000"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&lt; 100%,  iteration method</a:t>
            </a:r>
          </a:p>
          <a:p>
            <a:pPr>
              <a:lnSpc>
                <a:spcPct val="150000"/>
              </a:lnSpc>
            </a:pPr>
            <a:r>
              <a:rPr lang="en-US" altLang="zh-CN" b="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Response function (</a:t>
            </a:r>
            <a:r>
              <a:rPr lang="en-US" altLang="zh-CN" b="1" dirty="0">
                <a:latin typeface="Times New Roman" panose="02020603050405020304" pitchFamily="18" charset="0"/>
                <a:cs typeface="Times New Roman" panose="02020603050405020304" pitchFamily="18" charset="0"/>
              </a:rPr>
              <a:t>R)</a:t>
            </a:r>
            <a:r>
              <a:rPr lang="en-US" altLang="zh-CN" dirty="0">
                <a:latin typeface="Times New Roman" panose="02020603050405020304" pitchFamily="18" charset="0"/>
                <a:cs typeface="Times New Roman" panose="02020603050405020304" pitchFamily="18" charset="0"/>
              </a:rPr>
              <a:t> is key parameter.</a:t>
            </a:r>
          </a:p>
        </p:txBody>
      </p:sp>
      <p:cxnSp>
        <p:nvCxnSpPr>
          <p:cNvPr id="10" name="直接箭头连接符 9">
            <a:extLst>
              <a:ext uri="{FF2B5EF4-FFF2-40B4-BE49-F238E27FC236}">
                <a16:creationId xmlns:a16="http://schemas.microsoft.com/office/drawing/2014/main" id="{1F6C6402-1B39-481E-BB82-D71B8CEE3AD9}"/>
              </a:ext>
            </a:extLst>
          </p:cNvPr>
          <p:cNvCxnSpPr>
            <a:cxnSpLocks/>
          </p:cNvCxnSpPr>
          <p:nvPr/>
        </p:nvCxnSpPr>
        <p:spPr>
          <a:xfrm flipH="1">
            <a:off x="2339752" y="1700808"/>
            <a:ext cx="864096" cy="36004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2AAF88E2-0C23-4B67-8D85-D8A24A60185F}"/>
              </a:ext>
            </a:extLst>
          </p:cNvPr>
          <p:cNvCxnSpPr>
            <a:cxnSpLocks/>
          </p:cNvCxnSpPr>
          <p:nvPr/>
        </p:nvCxnSpPr>
        <p:spPr>
          <a:xfrm>
            <a:off x="5292080" y="1681561"/>
            <a:ext cx="910028" cy="3772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435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4561DC-71D6-43D1-9045-B9800568497C}"/>
              </a:ext>
            </a:extLst>
          </p:cNvPr>
          <p:cNvSpPr>
            <a:spLocks noGrp="1"/>
          </p:cNvSpPr>
          <p:nvPr>
            <p:ph type="title"/>
          </p:nvPr>
        </p:nvSpPr>
        <p:spPr/>
        <p:txBody>
          <a:bodyPr/>
          <a:lstStyle/>
          <a:p>
            <a:r>
              <a:rPr lang="en-US" altLang="zh-CN" dirty="0"/>
              <a:t>Response function and multiplicity</a:t>
            </a:r>
            <a:endParaRPr lang="zh-CN" altLang="en-US" dirty="0"/>
          </a:p>
        </p:txBody>
      </p:sp>
      <p:sp>
        <p:nvSpPr>
          <p:cNvPr id="3" name="灯片编号占位符 2">
            <a:extLst>
              <a:ext uri="{FF2B5EF4-FFF2-40B4-BE49-F238E27FC236}">
                <a16:creationId xmlns:a16="http://schemas.microsoft.com/office/drawing/2014/main" id="{6B04B280-6EC6-468F-8C75-967BF45B6FD5}"/>
              </a:ext>
            </a:extLst>
          </p:cNvPr>
          <p:cNvSpPr>
            <a:spLocks noGrp="1"/>
          </p:cNvSpPr>
          <p:nvPr>
            <p:ph type="sldNum" sz="quarter" idx="12"/>
          </p:nvPr>
        </p:nvSpPr>
        <p:spPr/>
        <p:txBody>
          <a:bodyPr/>
          <a:lstStyle/>
          <a:p>
            <a:fld id="{A798256F-BD66-4E3D-889F-A90F702228E2}" type="slidenum">
              <a:rPr lang="zh-CN" altLang="en-US" smtClean="0"/>
              <a:t>19</a:t>
            </a:fld>
            <a:endParaRPr lang="zh-CN" altLang="en-US"/>
          </a:p>
        </p:txBody>
      </p:sp>
      <p:pic>
        <p:nvPicPr>
          <p:cNvPr id="8" name="图片 7">
            <a:extLst>
              <a:ext uri="{FF2B5EF4-FFF2-40B4-BE49-F238E27FC236}">
                <a16:creationId xmlns:a16="http://schemas.microsoft.com/office/drawing/2014/main" id="{3B313C73-0461-406C-B196-CA8EAFBB30E1}"/>
              </a:ext>
            </a:extLst>
          </p:cNvPr>
          <p:cNvPicPr>
            <a:picLocks noChangeAspect="1"/>
          </p:cNvPicPr>
          <p:nvPr/>
        </p:nvPicPr>
        <p:blipFill>
          <a:blip r:embed="rId2"/>
          <a:stretch>
            <a:fillRect/>
          </a:stretch>
        </p:blipFill>
        <p:spPr>
          <a:xfrm>
            <a:off x="4339117" y="1691755"/>
            <a:ext cx="4355903" cy="4406476"/>
          </a:xfrm>
          <a:prstGeom prst="rect">
            <a:avLst/>
          </a:prstGeom>
        </p:spPr>
      </p:pic>
      <p:pic>
        <p:nvPicPr>
          <p:cNvPr id="9" name="内容占位符 10">
            <a:extLst>
              <a:ext uri="{FF2B5EF4-FFF2-40B4-BE49-F238E27FC236}">
                <a16:creationId xmlns:a16="http://schemas.microsoft.com/office/drawing/2014/main" id="{637B3FB8-8FF3-457D-A0D9-DCDB4DB81FBF}"/>
              </a:ext>
            </a:extLst>
          </p:cNvPr>
          <p:cNvPicPr>
            <a:picLocks noChangeAspect="1"/>
          </p:cNvPicPr>
          <p:nvPr/>
        </p:nvPicPr>
        <p:blipFill rotWithShape="1">
          <a:blip r:embed="rId3"/>
          <a:srcRect l="61663" t="6698" r="5000" b="71535"/>
          <a:stretch/>
        </p:blipFill>
        <p:spPr>
          <a:xfrm>
            <a:off x="5080013" y="1906906"/>
            <a:ext cx="1440160" cy="936104"/>
          </a:xfrm>
          <a:prstGeom prst="rect">
            <a:avLst/>
          </a:prstGeom>
        </p:spPr>
      </p:pic>
      <p:grpSp>
        <p:nvGrpSpPr>
          <p:cNvPr id="10" name="组合 9">
            <a:extLst>
              <a:ext uri="{FF2B5EF4-FFF2-40B4-BE49-F238E27FC236}">
                <a16:creationId xmlns:a16="http://schemas.microsoft.com/office/drawing/2014/main" id="{C036FBF0-F671-453B-923B-95E0A0F104E3}"/>
              </a:ext>
            </a:extLst>
          </p:cNvPr>
          <p:cNvGrpSpPr/>
          <p:nvPr/>
        </p:nvGrpSpPr>
        <p:grpSpPr>
          <a:xfrm>
            <a:off x="491924" y="1340768"/>
            <a:ext cx="3149836" cy="3412739"/>
            <a:chOff x="127220" y="2592127"/>
            <a:chExt cx="3149836" cy="3412739"/>
          </a:xfrm>
        </p:grpSpPr>
        <p:cxnSp>
          <p:nvCxnSpPr>
            <p:cNvPr id="11" name="直接连接符 10">
              <a:extLst>
                <a:ext uri="{FF2B5EF4-FFF2-40B4-BE49-F238E27FC236}">
                  <a16:creationId xmlns:a16="http://schemas.microsoft.com/office/drawing/2014/main" id="{DC8FA444-CFAC-4A33-A43C-31F82376E608}"/>
                </a:ext>
              </a:extLst>
            </p:cNvPr>
            <p:cNvCxnSpPr>
              <a:cxnSpLocks/>
            </p:cNvCxnSpPr>
            <p:nvPr/>
          </p:nvCxnSpPr>
          <p:spPr>
            <a:xfrm>
              <a:off x="668405" y="2599336"/>
              <a:ext cx="268651" cy="337763"/>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0709D3D-D94D-4911-9BAF-D99110EB3674}"/>
                </a:ext>
              </a:extLst>
            </p:cNvPr>
            <p:cNvCxnSpPr/>
            <p:nvPr/>
          </p:nvCxnSpPr>
          <p:spPr>
            <a:xfrm>
              <a:off x="127220" y="2592127"/>
              <a:ext cx="54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B052BC6-BA15-44BF-AF44-4E47F5B81336}"/>
                </a:ext>
              </a:extLst>
            </p:cNvPr>
            <p:cNvCxnSpPr>
              <a:cxnSpLocks/>
            </p:cNvCxnSpPr>
            <p:nvPr/>
          </p:nvCxnSpPr>
          <p:spPr>
            <a:xfrm>
              <a:off x="899821" y="2962278"/>
              <a:ext cx="234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E7F07C95-97BE-42E1-B302-B48635F7747A}"/>
                </a:ext>
              </a:extLst>
            </p:cNvPr>
            <p:cNvCxnSpPr>
              <a:cxnSpLocks/>
            </p:cNvCxnSpPr>
            <p:nvPr/>
          </p:nvCxnSpPr>
          <p:spPr>
            <a:xfrm flipV="1">
              <a:off x="937056" y="5579294"/>
              <a:ext cx="2340000" cy="238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35F28DAD-186F-4B1E-8767-97826E9E8B24}"/>
                </a:ext>
              </a:extLst>
            </p:cNvPr>
            <p:cNvCxnSpPr>
              <a:cxnSpLocks/>
            </p:cNvCxnSpPr>
            <p:nvPr/>
          </p:nvCxnSpPr>
          <p:spPr>
            <a:xfrm>
              <a:off x="1168837" y="2962278"/>
              <a:ext cx="0" cy="26170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E5AE6B2B-AFE0-4081-A4C6-3E342E7AADD7}"/>
                </a:ext>
              </a:extLst>
            </p:cNvPr>
            <p:cNvCxnSpPr/>
            <p:nvPr/>
          </p:nvCxnSpPr>
          <p:spPr>
            <a:xfrm>
              <a:off x="1391474" y="4270786"/>
              <a:ext cx="36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F8A9339E-F9C4-429D-8457-2B8DEA068B00}"/>
                </a:ext>
              </a:extLst>
            </p:cNvPr>
            <p:cNvCxnSpPr>
              <a:cxnSpLocks/>
            </p:cNvCxnSpPr>
            <p:nvPr/>
          </p:nvCxnSpPr>
          <p:spPr>
            <a:xfrm>
              <a:off x="1543873" y="2996317"/>
              <a:ext cx="0" cy="12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BA473045-82B5-4793-88C9-8C6E0433882D}"/>
                </a:ext>
              </a:extLst>
            </p:cNvPr>
            <p:cNvCxnSpPr>
              <a:cxnSpLocks/>
            </p:cNvCxnSpPr>
            <p:nvPr/>
          </p:nvCxnSpPr>
          <p:spPr>
            <a:xfrm>
              <a:off x="1634833" y="4287458"/>
              <a:ext cx="0" cy="1296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E232AAE3-F254-49CA-AC1E-D6F84810FE22}"/>
                </a:ext>
              </a:extLst>
            </p:cNvPr>
            <p:cNvCxnSpPr>
              <a:cxnSpLocks/>
            </p:cNvCxnSpPr>
            <p:nvPr/>
          </p:nvCxnSpPr>
          <p:spPr>
            <a:xfrm>
              <a:off x="1966623" y="2973790"/>
              <a:ext cx="0" cy="864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A633948A-18A6-4D09-8E5E-FD7466F42947}"/>
                </a:ext>
              </a:extLst>
            </p:cNvPr>
            <p:cNvCxnSpPr>
              <a:cxnSpLocks/>
            </p:cNvCxnSpPr>
            <p:nvPr/>
          </p:nvCxnSpPr>
          <p:spPr>
            <a:xfrm>
              <a:off x="2119023" y="3849759"/>
              <a:ext cx="0" cy="90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7CEBE553-052D-4007-AF1D-8E85CE8FCA94}"/>
                </a:ext>
              </a:extLst>
            </p:cNvPr>
            <p:cNvCxnSpPr>
              <a:cxnSpLocks/>
            </p:cNvCxnSpPr>
            <p:nvPr/>
          </p:nvCxnSpPr>
          <p:spPr>
            <a:xfrm>
              <a:off x="2271423" y="4741627"/>
              <a:ext cx="0" cy="828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C74E17EA-B134-4ACE-B0E8-5C2C3013AC3F}"/>
                </a:ext>
              </a:extLst>
            </p:cNvPr>
            <p:cNvCxnSpPr/>
            <p:nvPr/>
          </p:nvCxnSpPr>
          <p:spPr>
            <a:xfrm>
              <a:off x="1877836" y="3850691"/>
              <a:ext cx="36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B8FF6C5B-CFF7-4B26-BB01-92358124E708}"/>
                </a:ext>
              </a:extLst>
            </p:cNvPr>
            <p:cNvCxnSpPr/>
            <p:nvPr/>
          </p:nvCxnSpPr>
          <p:spPr>
            <a:xfrm>
              <a:off x="2006383" y="4742563"/>
              <a:ext cx="36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F23B09E6-746C-4186-94FA-61D52B8A9C84}"/>
                </a:ext>
              </a:extLst>
            </p:cNvPr>
            <p:cNvCxnSpPr>
              <a:cxnSpLocks/>
            </p:cNvCxnSpPr>
            <p:nvPr/>
          </p:nvCxnSpPr>
          <p:spPr>
            <a:xfrm>
              <a:off x="2675614" y="2959213"/>
              <a:ext cx="0" cy="648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EE2A23BA-8D20-4CAF-AF44-1DD85E0A830A}"/>
                </a:ext>
              </a:extLst>
            </p:cNvPr>
            <p:cNvCxnSpPr>
              <a:cxnSpLocks/>
            </p:cNvCxnSpPr>
            <p:nvPr/>
          </p:nvCxnSpPr>
          <p:spPr>
            <a:xfrm>
              <a:off x="2812112" y="3612547"/>
              <a:ext cx="0" cy="648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BC452F25-771A-418D-A208-03DBBD4D8B8A}"/>
                </a:ext>
              </a:extLst>
            </p:cNvPr>
            <p:cNvCxnSpPr>
              <a:cxnSpLocks/>
            </p:cNvCxnSpPr>
            <p:nvPr/>
          </p:nvCxnSpPr>
          <p:spPr>
            <a:xfrm>
              <a:off x="3091732" y="4941480"/>
              <a:ext cx="0" cy="648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67620BF7-1D83-4634-AD96-52FBF5E17FEE}"/>
                </a:ext>
              </a:extLst>
            </p:cNvPr>
            <p:cNvCxnSpPr>
              <a:cxnSpLocks/>
            </p:cNvCxnSpPr>
            <p:nvPr/>
          </p:nvCxnSpPr>
          <p:spPr>
            <a:xfrm>
              <a:off x="2956559" y="4286688"/>
              <a:ext cx="0" cy="648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C0DE1347-8B14-4AE0-BF47-ED3FB5107438}"/>
                </a:ext>
              </a:extLst>
            </p:cNvPr>
            <p:cNvCxnSpPr/>
            <p:nvPr/>
          </p:nvCxnSpPr>
          <p:spPr>
            <a:xfrm>
              <a:off x="2579101" y="3607213"/>
              <a:ext cx="36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D0B6D2D9-7189-4FEE-A142-7D687321A30D}"/>
                </a:ext>
              </a:extLst>
            </p:cNvPr>
            <p:cNvCxnSpPr/>
            <p:nvPr/>
          </p:nvCxnSpPr>
          <p:spPr>
            <a:xfrm>
              <a:off x="2707648" y="4268499"/>
              <a:ext cx="36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AAABF5BD-E833-418D-B500-A767E2C6E924}"/>
                </a:ext>
              </a:extLst>
            </p:cNvPr>
            <p:cNvCxnSpPr/>
            <p:nvPr/>
          </p:nvCxnSpPr>
          <p:spPr>
            <a:xfrm>
              <a:off x="2844146" y="4937734"/>
              <a:ext cx="36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8353A9F6-5324-48CD-ACB1-198E3CFCC524}"/>
                </a:ext>
              </a:extLst>
            </p:cNvPr>
            <p:cNvSpPr txBox="1"/>
            <p:nvPr/>
          </p:nvSpPr>
          <p:spPr>
            <a:xfrm>
              <a:off x="935019" y="5602106"/>
              <a:ext cx="392037" cy="367244"/>
            </a:xfrm>
            <a:prstGeom prst="rect">
              <a:avLst/>
            </a:prstGeom>
            <a:noFill/>
          </p:spPr>
          <p:txBody>
            <a:bodyPr wrap="none" rtlCol="0">
              <a:spAutoFit/>
            </a:bodyPr>
            <a:lstStyle/>
            <a:p>
              <a:r>
                <a:rPr lang="en-US" altLang="zh-CN" sz="2000" b="1" dirty="0">
                  <a:latin typeface="Times New Roman" panose="02020603050405020304" pitchFamily="18" charset="0"/>
                  <a:cs typeface="Times New Roman" panose="02020603050405020304" pitchFamily="18" charset="0"/>
                </a:rPr>
                <a:t>1γ</a:t>
              </a:r>
              <a:endParaRPr lang="zh-CN" altLang="en-US" sz="2000" b="1" dirty="0">
                <a:latin typeface="Times New Roman" panose="02020603050405020304" pitchFamily="18" charset="0"/>
                <a:cs typeface="Times New Roman" panose="02020603050405020304" pitchFamily="18" charset="0"/>
              </a:endParaRPr>
            </a:p>
          </p:txBody>
        </p:sp>
        <p:sp>
          <p:nvSpPr>
            <p:cNvPr id="32" name="文本框 31">
              <a:extLst>
                <a:ext uri="{FF2B5EF4-FFF2-40B4-BE49-F238E27FC236}">
                  <a16:creationId xmlns:a16="http://schemas.microsoft.com/office/drawing/2014/main" id="{C8ADEF19-79A7-4D6F-AC84-F9B3CEA5C585}"/>
                </a:ext>
              </a:extLst>
            </p:cNvPr>
            <p:cNvSpPr txBox="1"/>
            <p:nvPr/>
          </p:nvSpPr>
          <p:spPr>
            <a:xfrm>
              <a:off x="1397518" y="5603430"/>
              <a:ext cx="433132" cy="400110"/>
            </a:xfrm>
            <a:prstGeom prst="rect">
              <a:avLst/>
            </a:prstGeom>
            <a:noFill/>
          </p:spPr>
          <p:txBody>
            <a:bodyPr wrap="none" rtlCol="0">
              <a:spAutoFit/>
            </a:bodyPr>
            <a:lstStyle/>
            <a:p>
              <a:r>
                <a:rPr lang="en-US" altLang="zh-CN" sz="2000" b="1" dirty="0">
                  <a:latin typeface="Times New Roman" panose="02020603050405020304" pitchFamily="18" charset="0"/>
                  <a:cs typeface="Times New Roman" panose="02020603050405020304" pitchFamily="18" charset="0"/>
                </a:rPr>
                <a:t>2γ</a:t>
              </a:r>
              <a:endParaRPr lang="zh-CN" altLang="en-US" sz="2000" b="1" dirty="0">
                <a:latin typeface="Times New Roman" panose="02020603050405020304" pitchFamily="18" charset="0"/>
                <a:cs typeface="Times New Roman" panose="02020603050405020304" pitchFamily="18" charset="0"/>
              </a:endParaRPr>
            </a:p>
          </p:txBody>
        </p:sp>
        <p:sp>
          <p:nvSpPr>
            <p:cNvPr id="33" name="文本框 32">
              <a:extLst>
                <a:ext uri="{FF2B5EF4-FFF2-40B4-BE49-F238E27FC236}">
                  <a16:creationId xmlns:a16="http://schemas.microsoft.com/office/drawing/2014/main" id="{B5F43EB5-F7DB-4298-8DF0-7EF268AD8298}"/>
                </a:ext>
              </a:extLst>
            </p:cNvPr>
            <p:cNvSpPr txBox="1"/>
            <p:nvPr/>
          </p:nvSpPr>
          <p:spPr>
            <a:xfrm>
              <a:off x="2058803" y="5604756"/>
              <a:ext cx="433132" cy="400110"/>
            </a:xfrm>
            <a:prstGeom prst="rect">
              <a:avLst/>
            </a:prstGeom>
            <a:noFill/>
          </p:spPr>
          <p:txBody>
            <a:bodyPr wrap="none" rtlCol="0">
              <a:spAutoFit/>
            </a:bodyPr>
            <a:lstStyle/>
            <a:p>
              <a:r>
                <a:rPr lang="en-US" altLang="zh-CN" sz="2000" b="1" dirty="0">
                  <a:latin typeface="Times New Roman" panose="02020603050405020304" pitchFamily="18" charset="0"/>
                  <a:cs typeface="Times New Roman" panose="02020603050405020304" pitchFamily="18" charset="0"/>
                </a:rPr>
                <a:t>3γ</a:t>
              </a:r>
              <a:endParaRPr lang="zh-CN" altLang="en-US" sz="2000" b="1" dirty="0">
                <a:latin typeface="Times New Roman" panose="02020603050405020304" pitchFamily="18" charset="0"/>
                <a:cs typeface="Times New Roman" panose="02020603050405020304" pitchFamily="18" charset="0"/>
              </a:endParaRPr>
            </a:p>
          </p:txBody>
        </p:sp>
        <p:sp>
          <p:nvSpPr>
            <p:cNvPr id="34" name="文本框 33">
              <a:extLst>
                <a:ext uri="{FF2B5EF4-FFF2-40B4-BE49-F238E27FC236}">
                  <a16:creationId xmlns:a16="http://schemas.microsoft.com/office/drawing/2014/main" id="{714C7992-A39D-43F6-B761-F3A68B0140BB}"/>
                </a:ext>
              </a:extLst>
            </p:cNvPr>
            <p:cNvSpPr txBox="1"/>
            <p:nvPr/>
          </p:nvSpPr>
          <p:spPr>
            <a:xfrm>
              <a:off x="2815503" y="5582227"/>
              <a:ext cx="433132" cy="400110"/>
            </a:xfrm>
            <a:prstGeom prst="rect">
              <a:avLst/>
            </a:prstGeom>
            <a:noFill/>
          </p:spPr>
          <p:txBody>
            <a:bodyPr wrap="none" rtlCol="0">
              <a:spAutoFit/>
            </a:bodyPr>
            <a:lstStyle/>
            <a:p>
              <a:r>
                <a:rPr lang="en-US" altLang="zh-CN" sz="2000" b="1" dirty="0">
                  <a:latin typeface="Times New Roman" panose="02020603050405020304" pitchFamily="18" charset="0"/>
                  <a:cs typeface="Times New Roman" panose="02020603050405020304" pitchFamily="18" charset="0"/>
                </a:rPr>
                <a:t>4γ</a:t>
              </a:r>
              <a:endParaRPr lang="zh-CN" altLang="en-US" sz="2000" b="1" dirty="0">
                <a:latin typeface="Times New Roman" panose="02020603050405020304" pitchFamily="18" charset="0"/>
                <a:cs typeface="Times New Roman" panose="02020603050405020304" pitchFamily="18" charset="0"/>
              </a:endParaRPr>
            </a:p>
          </p:txBody>
        </p:sp>
      </p:grpSp>
      <p:sp>
        <p:nvSpPr>
          <p:cNvPr id="35" name="文本框 34">
            <a:extLst>
              <a:ext uri="{FF2B5EF4-FFF2-40B4-BE49-F238E27FC236}">
                <a16:creationId xmlns:a16="http://schemas.microsoft.com/office/drawing/2014/main" id="{86D4863B-016B-40B5-B093-00EB8C5406E0}"/>
              </a:ext>
            </a:extLst>
          </p:cNvPr>
          <p:cNvSpPr txBox="1"/>
          <p:nvPr/>
        </p:nvSpPr>
        <p:spPr>
          <a:xfrm>
            <a:off x="5837014" y="1307744"/>
            <a:ext cx="1609736" cy="400110"/>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63%@ 6MeV</a:t>
            </a:r>
            <a:endParaRPr lang="zh-CN" altLang="en-US" sz="20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43DA2E51-0306-49E8-9D4E-1D6FEFFCA468}"/>
              </a:ext>
            </a:extLst>
          </p:cNvPr>
          <p:cNvSpPr txBox="1"/>
          <p:nvPr/>
        </p:nvSpPr>
        <p:spPr>
          <a:xfrm>
            <a:off x="251479" y="5271489"/>
            <a:ext cx="4464495" cy="1421992"/>
          </a:xfrm>
          <a:prstGeom prst="rect">
            <a:avLst/>
          </a:prstGeom>
          <a:noFill/>
        </p:spPr>
        <p:txBody>
          <a:bodyPr wrap="square" rtlCol="0">
            <a:spAutoFit/>
          </a:bodyPr>
          <a:lstStyle/>
          <a:p>
            <a:pPr>
              <a:lnSpc>
                <a:spcPct val="150000"/>
              </a:lnSpc>
            </a:pPr>
            <a:r>
              <a:rPr lang="en-US" altLang="zh-CN" sz="2000" dirty="0">
                <a:latin typeface="Times New Roman" panose="02020603050405020304" pitchFamily="18" charset="0"/>
                <a:cs typeface="Times New Roman" panose="02020603050405020304" pitchFamily="18" charset="0"/>
              </a:rPr>
              <a:t>For new levels, multiplicity is unknown,</a:t>
            </a:r>
          </a:p>
          <a:p>
            <a:pPr>
              <a:lnSpc>
                <a:spcPct val="150000"/>
              </a:lnSpc>
            </a:pPr>
            <a:r>
              <a:rPr lang="en-US" altLang="zh-CN" sz="2000" dirty="0">
                <a:latin typeface="Times New Roman" panose="02020603050405020304" pitchFamily="18" charset="0"/>
                <a:cs typeface="Times New Roman" panose="02020603050405020304" pitchFamily="18" charset="0"/>
              </a:rPr>
              <a:t>We need Theoretical calculation</a:t>
            </a:r>
          </a:p>
          <a:p>
            <a:pPr>
              <a:lnSpc>
                <a:spcPct val="150000"/>
              </a:lnSpc>
            </a:pPr>
            <a:r>
              <a:rPr lang="en-US" altLang="zh-CN" sz="2000" dirty="0">
                <a:solidFill>
                  <a:srgbClr val="FF0000"/>
                </a:solidFill>
                <a:latin typeface="Times New Roman" panose="02020603050405020304" pitchFamily="18" charset="0"/>
                <a:cs typeface="Times New Roman" panose="02020603050405020304" pitchFamily="18" charset="0"/>
              </a:rPr>
              <a:t>Extra uncertainty</a:t>
            </a:r>
            <a:endParaRPr lang="zh-CN" altLang="en-US" sz="2000" dirty="0">
              <a:solidFill>
                <a:srgbClr val="FF0000"/>
              </a:solidFill>
              <a:latin typeface="Times New Roman" panose="02020603050405020304" pitchFamily="18" charset="0"/>
              <a:cs typeface="Times New Roman" panose="02020603050405020304" pitchFamily="18" charset="0"/>
            </a:endParaRPr>
          </a:p>
        </p:txBody>
      </p:sp>
      <p:sp>
        <p:nvSpPr>
          <p:cNvPr id="36" name="矩形 35">
            <a:extLst>
              <a:ext uri="{FF2B5EF4-FFF2-40B4-BE49-F238E27FC236}">
                <a16:creationId xmlns:a16="http://schemas.microsoft.com/office/drawing/2014/main" id="{4446E7D6-03FF-4A53-9C2B-C41A4A4220DB}"/>
              </a:ext>
            </a:extLst>
          </p:cNvPr>
          <p:cNvSpPr/>
          <p:nvPr/>
        </p:nvSpPr>
        <p:spPr>
          <a:xfrm>
            <a:off x="3616607" y="1501074"/>
            <a:ext cx="774571"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6MeV</a:t>
            </a:r>
            <a:endParaRPr lang="zh-CN" altLang="en-US" dirty="0"/>
          </a:p>
        </p:txBody>
      </p:sp>
    </p:spTree>
    <p:extLst>
      <p:ext uri="{BB962C8B-B14F-4D97-AF65-F5344CB8AC3E}">
        <p14:creationId xmlns:p14="http://schemas.microsoft.com/office/powerpoint/2010/main" val="1651037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680637-42A2-4247-96A2-554903C15CC5}"/>
              </a:ext>
            </a:extLst>
          </p:cNvPr>
          <p:cNvSpPr>
            <a:spLocks noGrp="1"/>
          </p:cNvSpPr>
          <p:nvPr>
            <p:ph type="title"/>
          </p:nvPr>
        </p:nvSpPr>
        <p:spPr/>
        <p:txBody>
          <a:bodyPr/>
          <a:lstStyle/>
          <a:p>
            <a:r>
              <a:rPr lang="en-US" altLang="zh-CN" dirty="0"/>
              <a:t>Outline</a:t>
            </a:r>
            <a:endParaRPr lang="zh-CN" altLang="en-US" dirty="0"/>
          </a:p>
        </p:txBody>
      </p:sp>
      <p:sp>
        <p:nvSpPr>
          <p:cNvPr id="3" name="灯片编号占位符 2">
            <a:extLst>
              <a:ext uri="{FF2B5EF4-FFF2-40B4-BE49-F238E27FC236}">
                <a16:creationId xmlns:a16="http://schemas.microsoft.com/office/drawing/2014/main" id="{81C6E24A-4272-4862-8A40-E2A623D218EF}"/>
              </a:ext>
            </a:extLst>
          </p:cNvPr>
          <p:cNvSpPr>
            <a:spLocks noGrp="1"/>
          </p:cNvSpPr>
          <p:nvPr>
            <p:ph type="sldNum" sz="quarter" idx="12"/>
          </p:nvPr>
        </p:nvSpPr>
        <p:spPr/>
        <p:txBody>
          <a:bodyPr/>
          <a:lstStyle/>
          <a:p>
            <a:fld id="{A798256F-BD66-4E3D-889F-A90F702228E2}" type="slidenum">
              <a:rPr lang="zh-CN" altLang="en-US" smtClean="0"/>
              <a:t>2</a:t>
            </a:fld>
            <a:endParaRPr lang="zh-CN" altLang="en-US"/>
          </a:p>
        </p:txBody>
      </p:sp>
      <p:sp>
        <p:nvSpPr>
          <p:cNvPr id="4" name="内容占位符 3">
            <a:extLst>
              <a:ext uri="{FF2B5EF4-FFF2-40B4-BE49-F238E27FC236}">
                <a16:creationId xmlns:a16="http://schemas.microsoft.com/office/drawing/2014/main" id="{6B36DFA2-6433-440B-8446-BA7633AF24BB}"/>
              </a:ext>
            </a:extLst>
          </p:cNvPr>
          <p:cNvSpPr>
            <a:spLocks noGrp="1"/>
          </p:cNvSpPr>
          <p:nvPr>
            <p:ph idx="1"/>
          </p:nvPr>
        </p:nvSpPr>
        <p:spPr/>
        <p:txBody>
          <a:bodyPr>
            <a:normAutofit/>
          </a:bodyPr>
          <a:lstStyle/>
          <a:p>
            <a:r>
              <a:rPr lang="en-US" altLang="zh-CN" sz="2400" baseline="30000" dirty="0"/>
              <a:t>53</a:t>
            </a:r>
            <a:r>
              <a:rPr lang="en-US" altLang="zh-CN" sz="2400" dirty="0"/>
              <a:t>Ni β delayed decay  (RIBLL, IMP) </a:t>
            </a:r>
          </a:p>
          <a:p>
            <a:endParaRPr lang="en-US" altLang="zh-CN" sz="2400" dirty="0"/>
          </a:p>
          <a:p>
            <a:r>
              <a:rPr lang="en-US" altLang="zh-CN" sz="2400" baseline="30000" dirty="0"/>
              <a:t>20</a:t>
            </a:r>
            <a:r>
              <a:rPr lang="en-US" altLang="zh-CN" sz="2400" dirty="0"/>
              <a:t>Na β delayed decay  (BRIF, CIAE)</a:t>
            </a:r>
          </a:p>
          <a:p>
            <a:endParaRPr lang="en-US" altLang="zh-CN" sz="2400" dirty="0"/>
          </a:p>
          <a:p>
            <a:r>
              <a:rPr lang="en-US" altLang="zh-CN" sz="2400" dirty="0"/>
              <a:t>Design of a new </a:t>
            </a:r>
            <a:r>
              <a:rPr lang="en-US" altLang="zh-CN" sz="2400" b="1" dirty="0">
                <a:solidFill>
                  <a:srgbClr val="0000FF"/>
                </a:solidFill>
              </a:rPr>
              <a:t>T</a:t>
            </a:r>
            <a:r>
              <a:rPr lang="en-US" altLang="zh-CN" sz="2400" dirty="0"/>
              <a:t>otal </a:t>
            </a:r>
            <a:r>
              <a:rPr lang="en-US" altLang="zh-CN" sz="2400" b="1" dirty="0">
                <a:solidFill>
                  <a:srgbClr val="0000FF"/>
                </a:solidFill>
              </a:rPr>
              <a:t>A</a:t>
            </a:r>
            <a:r>
              <a:rPr lang="en-US" altLang="zh-CN" sz="2400" dirty="0"/>
              <a:t>bsorption </a:t>
            </a:r>
            <a:r>
              <a:rPr lang="en-US" altLang="zh-CN" sz="2400" b="1" dirty="0">
                <a:solidFill>
                  <a:srgbClr val="0000FF"/>
                </a:solidFill>
              </a:rPr>
              <a:t>G</a:t>
            </a:r>
            <a:r>
              <a:rPr lang="en-US" altLang="zh-CN" sz="2400" dirty="0"/>
              <a:t>amma </a:t>
            </a:r>
            <a:r>
              <a:rPr lang="en-US" altLang="zh-CN" sz="2400" b="1" dirty="0">
                <a:solidFill>
                  <a:srgbClr val="0000FF"/>
                </a:solidFill>
              </a:rPr>
              <a:t>S</a:t>
            </a:r>
            <a:r>
              <a:rPr lang="en-US" altLang="zh-CN" sz="2400" dirty="0"/>
              <a:t>pectroscopy </a:t>
            </a:r>
          </a:p>
        </p:txBody>
      </p:sp>
    </p:spTree>
    <p:extLst>
      <p:ext uri="{BB962C8B-B14F-4D97-AF65-F5344CB8AC3E}">
        <p14:creationId xmlns:p14="http://schemas.microsoft.com/office/powerpoint/2010/main" val="2435207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5D3396-5490-4900-A1ED-0E0748E85C1C}"/>
              </a:ext>
            </a:extLst>
          </p:cNvPr>
          <p:cNvSpPr>
            <a:spLocks noGrp="1"/>
          </p:cNvSpPr>
          <p:nvPr>
            <p:ph type="title"/>
          </p:nvPr>
        </p:nvSpPr>
        <p:spPr>
          <a:xfrm>
            <a:off x="107950" y="119065"/>
            <a:ext cx="7992442" cy="822324"/>
          </a:xfrm>
        </p:spPr>
        <p:txBody>
          <a:bodyPr>
            <a:normAutofit/>
          </a:bodyPr>
          <a:lstStyle/>
          <a:p>
            <a:r>
              <a:rPr lang="en-US" altLang="zh-CN" dirty="0">
                <a:latin typeface="Times New Roman" panose="02020603050405020304" pitchFamily="18" charset="0"/>
                <a:cs typeface="Times New Roman" panose="02020603050405020304" pitchFamily="18" charset="0"/>
              </a:rPr>
              <a:t>Increase detection efficiency</a:t>
            </a:r>
            <a:endParaRPr lang="zh-CN" altLang="en-US" dirty="0">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4A93129E-E372-4C74-B3B7-1095BCCEB736}"/>
              </a:ext>
            </a:extLst>
          </p:cNvPr>
          <p:cNvSpPr>
            <a:spLocks noGrp="1"/>
          </p:cNvSpPr>
          <p:nvPr>
            <p:ph type="sldNum" sz="quarter" idx="12"/>
          </p:nvPr>
        </p:nvSpPr>
        <p:spPr/>
        <p:txBody>
          <a:bodyPr/>
          <a:lstStyle/>
          <a:p>
            <a:fld id="{A798256F-BD66-4E3D-889F-A90F702228E2}" type="slidenum">
              <a:rPr lang="zh-CN" altLang="en-US" smtClean="0"/>
              <a:t>20</a:t>
            </a:fld>
            <a:endParaRPr lang="zh-CN" altLang="en-US"/>
          </a:p>
        </p:txBody>
      </p:sp>
      <p:sp>
        <p:nvSpPr>
          <p:cNvPr id="9" name="文本框 8">
            <a:extLst>
              <a:ext uri="{FF2B5EF4-FFF2-40B4-BE49-F238E27FC236}">
                <a16:creationId xmlns:a16="http://schemas.microsoft.com/office/drawing/2014/main" id="{6CC47EA5-55DA-4492-BAAA-ECCCAE3C83FC}"/>
              </a:ext>
            </a:extLst>
          </p:cNvPr>
          <p:cNvSpPr txBox="1"/>
          <p:nvPr/>
        </p:nvSpPr>
        <p:spPr>
          <a:xfrm>
            <a:off x="1534884" y="1385850"/>
            <a:ext cx="1609736" cy="400110"/>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63%@ 6MeV</a:t>
            </a:r>
            <a:endParaRPr lang="zh-CN" altLang="en-US" sz="2000"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EDB73EA6-D087-4F63-9B16-8CF1AB1E4E21}"/>
              </a:ext>
            </a:extLst>
          </p:cNvPr>
          <p:cNvSpPr txBox="1"/>
          <p:nvPr/>
        </p:nvSpPr>
        <p:spPr>
          <a:xfrm>
            <a:off x="6269607" y="1384290"/>
            <a:ext cx="1609736" cy="400110"/>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88%@ 6MeV</a:t>
            </a:r>
            <a:endParaRPr lang="zh-CN" altLang="en-US" sz="2000" dirty="0">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6BDF8502-88D8-43C2-868D-23133ED13FA5}"/>
              </a:ext>
            </a:extLst>
          </p:cNvPr>
          <p:cNvPicPr>
            <a:picLocks noChangeAspect="1"/>
          </p:cNvPicPr>
          <p:nvPr/>
        </p:nvPicPr>
        <p:blipFill>
          <a:blip r:embed="rId2"/>
          <a:stretch>
            <a:fillRect/>
          </a:stretch>
        </p:blipFill>
        <p:spPr>
          <a:xfrm>
            <a:off x="251521" y="1870014"/>
            <a:ext cx="4032448" cy="4079266"/>
          </a:xfrm>
          <a:prstGeom prst="rect">
            <a:avLst/>
          </a:prstGeom>
        </p:spPr>
      </p:pic>
      <p:pic>
        <p:nvPicPr>
          <p:cNvPr id="14" name="图片 13">
            <a:extLst>
              <a:ext uri="{FF2B5EF4-FFF2-40B4-BE49-F238E27FC236}">
                <a16:creationId xmlns:a16="http://schemas.microsoft.com/office/drawing/2014/main" id="{3762ACCB-3EE2-4511-BBF7-584261BCFA31}"/>
              </a:ext>
            </a:extLst>
          </p:cNvPr>
          <p:cNvPicPr>
            <a:picLocks noChangeAspect="1"/>
          </p:cNvPicPr>
          <p:nvPr/>
        </p:nvPicPr>
        <p:blipFill>
          <a:blip r:embed="rId3"/>
          <a:stretch>
            <a:fillRect/>
          </a:stretch>
        </p:blipFill>
        <p:spPr>
          <a:xfrm>
            <a:off x="4932040" y="1896252"/>
            <a:ext cx="3839210" cy="4053028"/>
          </a:xfrm>
          <a:prstGeom prst="rect">
            <a:avLst/>
          </a:prstGeom>
        </p:spPr>
      </p:pic>
      <p:pic>
        <p:nvPicPr>
          <p:cNvPr id="15" name="内容占位符 10">
            <a:extLst>
              <a:ext uri="{FF2B5EF4-FFF2-40B4-BE49-F238E27FC236}">
                <a16:creationId xmlns:a16="http://schemas.microsoft.com/office/drawing/2014/main" id="{68850403-28B4-4203-B31A-7EA73720472B}"/>
              </a:ext>
            </a:extLst>
          </p:cNvPr>
          <p:cNvPicPr>
            <a:picLocks noChangeAspect="1"/>
          </p:cNvPicPr>
          <p:nvPr/>
        </p:nvPicPr>
        <p:blipFill rotWithShape="1">
          <a:blip r:embed="rId4"/>
          <a:srcRect l="61663" t="6698" r="5000" b="71535"/>
          <a:stretch/>
        </p:blipFill>
        <p:spPr>
          <a:xfrm>
            <a:off x="899592" y="2086038"/>
            <a:ext cx="1440160" cy="936104"/>
          </a:xfrm>
          <a:prstGeom prst="rect">
            <a:avLst/>
          </a:prstGeom>
        </p:spPr>
      </p:pic>
      <p:pic>
        <p:nvPicPr>
          <p:cNvPr id="16" name="内容占位符 10">
            <a:extLst>
              <a:ext uri="{FF2B5EF4-FFF2-40B4-BE49-F238E27FC236}">
                <a16:creationId xmlns:a16="http://schemas.microsoft.com/office/drawing/2014/main" id="{250F4532-7C2D-450D-93BA-1FCD9B3ADD2F}"/>
              </a:ext>
            </a:extLst>
          </p:cNvPr>
          <p:cNvPicPr>
            <a:picLocks noChangeAspect="1"/>
          </p:cNvPicPr>
          <p:nvPr/>
        </p:nvPicPr>
        <p:blipFill rotWithShape="1">
          <a:blip r:embed="rId4"/>
          <a:srcRect l="61663" t="6698" r="5000" b="71535"/>
          <a:stretch/>
        </p:blipFill>
        <p:spPr>
          <a:xfrm>
            <a:off x="5619988" y="2086038"/>
            <a:ext cx="1440160" cy="936104"/>
          </a:xfrm>
          <a:prstGeom prst="rect">
            <a:avLst/>
          </a:prstGeom>
        </p:spPr>
      </p:pic>
      <p:sp>
        <p:nvSpPr>
          <p:cNvPr id="4" name="箭头: 右 3">
            <a:extLst>
              <a:ext uri="{FF2B5EF4-FFF2-40B4-BE49-F238E27FC236}">
                <a16:creationId xmlns:a16="http://schemas.microsoft.com/office/drawing/2014/main" id="{04E0C5CB-463F-4E3F-81DA-C8A5F914A8C8}"/>
              </a:ext>
            </a:extLst>
          </p:cNvPr>
          <p:cNvSpPr/>
          <p:nvPr/>
        </p:nvSpPr>
        <p:spPr>
          <a:xfrm>
            <a:off x="4365745" y="3176738"/>
            <a:ext cx="504056" cy="936104"/>
          </a:xfrm>
          <a:prstGeom prst="rightArrow">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E49C670B-CCCD-4AB8-9067-6799B7A1EDEA}"/>
              </a:ext>
            </a:extLst>
          </p:cNvPr>
          <p:cNvSpPr txBox="1"/>
          <p:nvPr/>
        </p:nvSpPr>
        <p:spPr>
          <a:xfrm>
            <a:off x="1115616" y="6237312"/>
            <a:ext cx="6034024" cy="400110"/>
          </a:xfrm>
          <a:prstGeom prst="rect">
            <a:avLst/>
          </a:prstGeom>
          <a:noFill/>
        </p:spPr>
        <p:txBody>
          <a:bodyPr wrap="none" rtlCol="0">
            <a:spAutoFit/>
          </a:bodyPr>
          <a:lstStyle/>
          <a:p>
            <a:r>
              <a:rPr lang="en-US" altLang="zh-CN" sz="2000" b="1" dirty="0">
                <a:latin typeface="Times New Roman" panose="02020603050405020304" pitchFamily="18" charset="0"/>
                <a:cs typeface="Times New Roman" panose="02020603050405020304" pitchFamily="18" charset="0"/>
              </a:rPr>
              <a:t>R</a:t>
            </a:r>
            <a:r>
              <a:rPr lang="en-US" altLang="zh-CN" sz="2000" dirty="0">
                <a:latin typeface="Times New Roman" panose="02020603050405020304" pitchFamily="18" charset="0"/>
                <a:cs typeface="Times New Roman" panose="02020603050405020304" pitchFamily="18" charset="0"/>
              </a:rPr>
              <a:t> is </a:t>
            </a:r>
            <a:r>
              <a:rPr lang="en-US" altLang="zh-CN" sz="2000" dirty="0" err="1">
                <a:latin typeface="Times New Roman" panose="02020603050405020304" pitchFamily="18" charset="0"/>
                <a:cs typeface="Times New Roman" panose="02020603050405020304" pitchFamily="18" charset="0"/>
              </a:rPr>
              <a:t>moslty</a:t>
            </a:r>
            <a:r>
              <a:rPr lang="en-US" altLang="zh-CN" sz="2000" dirty="0">
                <a:latin typeface="Times New Roman" panose="02020603050405020304" pitchFamily="18" charset="0"/>
                <a:cs typeface="Times New Roman" panose="02020603050405020304" pitchFamily="18" charset="0"/>
              </a:rPr>
              <a:t> independent with the multiplicity of cascade </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378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3613F3-A8AB-47F5-8839-DADE7713DF44}"/>
              </a:ext>
            </a:extLst>
          </p:cNvPr>
          <p:cNvSpPr>
            <a:spLocks noGrp="1"/>
          </p:cNvSpPr>
          <p:nvPr>
            <p:ph type="title"/>
          </p:nvPr>
        </p:nvSpPr>
        <p:spPr/>
        <p:txBody>
          <a:bodyPr/>
          <a:lstStyle/>
          <a:p>
            <a:r>
              <a:rPr lang="en-US" altLang="zh-CN" dirty="0"/>
              <a:t>Determine multiplicity </a:t>
            </a:r>
            <a:endParaRPr lang="zh-CN" altLang="en-US" dirty="0"/>
          </a:p>
        </p:txBody>
      </p:sp>
      <p:sp>
        <p:nvSpPr>
          <p:cNvPr id="3" name="灯片编号占位符 2">
            <a:extLst>
              <a:ext uri="{FF2B5EF4-FFF2-40B4-BE49-F238E27FC236}">
                <a16:creationId xmlns:a16="http://schemas.microsoft.com/office/drawing/2014/main" id="{21C84D06-C4D8-4BBE-B34C-80D22F75BDAF}"/>
              </a:ext>
            </a:extLst>
          </p:cNvPr>
          <p:cNvSpPr>
            <a:spLocks noGrp="1"/>
          </p:cNvSpPr>
          <p:nvPr>
            <p:ph type="sldNum" sz="quarter" idx="12"/>
          </p:nvPr>
        </p:nvSpPr>
        <p:spPr/>
        <p:txBody>
          <a:bodyPr/>
          <a:lstStyle/>
          <a:p>
            <a:fld id="{A798256F-BD66-4E3D-889F-A90F702228E2}" type="slidenum">
              <a:rPr lang="zh-CN" altLang="en-US" smtClean="0"/>
              <a:t>21</a:t>
            </a:fld>
            <a:endParaRPr lang="zh-CN" altLang="en-US"/>
          </a:p>
        </p:txBody>
      </p:sp>
      <p:pic>
        <p:nvPicPr>
          <p:cNvPr id="11" name="内容占位符 10">
            <a:extLst>
              <a:ext uri="{FF2B5EF4-FFF2-40B4-BE49-F238E27FC236}">
                <a16:creationId xmlns:a16="http://schemas.microsoft.com/office/drawing/2014/main" id="{AEAC5EB7-E316-41D8-85B8-F6C28081125E}"/>
              </a:ext>
            </a:extLst>
          </p:cNvPr>
          <p:cNvPicPr>
            <a:picLocks noGrp="1" noChangeAspect="1"/>
          </p:cNvPicPr>
          <p:nvPr>
            <p:ph idx="1"/>
          </p:nvPr>
        </p:nvPicPr>
        <p:blipFill>
          <a:blip r:embed="rId2"/>
          <a:stretch>
            <a:fillRect/>
          </a:stretch>
        </p:blipFill>
        <p:spPr>
          <a:xfrm>
            <a:off x="251966" y="1556792"/>
            <a:ext cx="4176018" cy="4157190"/>
          </a:xfrm>
          <a:prstGeom prst="rect">
            <a:avLst/>
          </a:prstGeom>
        </p:spPr>
      </p:pic>
      <p:pic>
        <p:nvPicPr>
          <p:cNvPr id="12" name="图片 11">
            <a:extLst>
              <a:ext uri="{FF2B5EF4-FFF2-40B4-BE49-F238E27FC236}">
                <a16:creationId xmlns:a16="http://schemas.microsoft.com/office/drawing/2014/main" id="{127F64AD-DDB4-4985-9A56-3FFCE347A322}"/>
              </a:ext>
            </a:extLst>
          </p:cNvPr>
          <p:cNvPicPr>
            <a:picLocks noChangeAspect="1"/>
          </p:cNvPicPr>
          <p:nvPr/>
        </p:nvPicPr>
        <p:blipFill>
          <a:blip r:embed="rId3"/>
          <a:stretch>
            <a:fillRect/>
          </a:stretch>
        </p:blipFill>
        <p:spPr>
          <a:xfrm>
            <a:off x="4499992" y="1565007"/>
            <a:ext cx="3945891" cy="4168249"/>
          </a:xfrm>
          <a:prstGeom prst="rect">
            <a:avLst/>
          </a:prstGeom>
        </p:spPr>
      </p:pic>
      <p:sp>
        <p:nvSpPr>
          <p:cNvPr id="13" name="文本框 12">
            <a:extLst>
              <a:ext uri="{FF2B5EF4-FFF2-40B4-BE49-F238E27FC236}">
                <a16:creationId xmlns:a16="http://schemas.microsoft.com/office/drawing/2014/main" id="{61272444-8482-4152-AE4A-E4A2E8F21312}"/>
              </a:ext>
            </a:extLst>
          </p:cNvPr>
          <p:cNvSpPr txBox="1"/>
          <p:nvPr/>
        </p:nvSpPr>
        <p:spPr>
          <a:xfrm>
            <a:off x="971600" y="5743939"/>
            <a:ext cx="5136566" cy="960328"/>
          </a:xfrm>
          <a:prstGeom prst="rect">
            <a:avLst/>
          </a:prstGeom>
          <a:noFill/>
        </p:spPr>
        <p:txBody>
          <a:bodyPr wrap="square" rtlCol="0">
            <a:spAutoFit/>
          </a:bodyPr>
          <a:lstStyle/>
          <a:p>
            <a:pPr>
              <a:lnSpc>
                <a:spcPct val="150000"/>
              </a:lnSpc>
            </a:pPr>
            <a:r>
              <a:rPr lang="en-US" altLang="zh-CN" sz="2000" b="1" dirty="0" err="1">
                <a:latin typeface="Times New Roman" panose="02020603050405020304" pitchFamily="18" charset="0"/>
                <a:cs typeface="Times New Roman" panose="02020603050405020304" pitchFamily="18" charset="0"/>
              </a:rPr>
              <a:t>N</a:t>
            </a:r>
            <a:r>
              <a:rPr lang="en-US" altLang="zh-CN" sz="2000" b="1" baseline="-25000" dirty="0" err="1">
                <a:latin typeface="Times New Roman" panose="02020603050405020304" pitchFamily="18" charset="0"/>
                <a:cs typeface="Times New Roman" panose="02020603050405020304" pitchFamily="18" charset="0"/>
              </a:rPr>
              <a:t>hit</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number of segment fired/triggered</a:t>
            </a:r>
          </a:p>
          <a:p>
            <a:pPr>
              <a:lnSpc>
                <a:spcPct val="150000"/>
              </a:lnSpc>
            </a:pPr>
            <a:r>
              <a:rPr lang="en-US" altLang="zh-CN" sz="2000" dirty="0">
                <a:latin typeface="Times New Roman" panose="02020603050405020304" pitchFamily="18" charset="0"/>
                <a:cs typeface="Times New Roman" panose="02020603050405020304" pitchFamily="18" charset="0"/>
              </a:rPr>
              <a:t>Average </a:t>
            </a:r>
            <a:r>
              <a:rPr lang="en-US" altLang="zh-CN" sz="2000" b="1" dirty="0" err="1">
                <a:latin typeface="Times New Roman" panose="02020603050405020304" pitchFamily="18" charset="0"/>
                <a:cs typeface="Times New Roman" panose="02020603050405020304" pitchFamily="18" charset="0"/>
              </a:rPr>
              <a:t>N</a:t>
            </a:r>
            <a:r>
              <a:rPr lang="en-US" altLang="zh-CN" sz="2000" b="1" baseline="-25000" dirty="0" err="1">
                <a:latin typeface="Times New Roman" panose="02020603050405020304" pitchFamily="18" charset="0"/>
                <a:cs typeface="Times New Roman" panose="02020603050405020304" pitchFamily="18" charset="0"/>
              </a:rPr>
              <a:t>hit</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Average Multiplicity </a:t>
            </a:r>
            <a:r>
              <a:rPr lang="zh-CN" altLang="en-US" sz="2000"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R</a:t>
            </a:r>
            <a:r>
              <a:rPr lang="en-US" altLang="zh-CN" sz="2000" b="1" baseline="-25000" dirty="0">
                <a:latin typeface="Times New Roman" panose="02020603050405020304" pitchFamily="18" charset="0"/>
                <a:cs typeface="Times New Roman" panose="02020603050405020304" pitchFamily="18" charset="0"/>
              </a:rPr>
              <a:t>M</a:t>
            </a:r>
          </a:p>
        </p:txBody>
      </p:sp>
      <p:sp>
        <p:nvSpPr>
          <p:cNvPr id="5" name="矩形 4">
            <a:extLst>
              <a:ext uri="{FF2B5EF4-FFF2-40B4-BE49-F238E27FC236}">
                <a16:creationId xmlns:a16="http://schemas.microsoft.com/office/drawing/2014/main" id="{4D6BC35B-3690-442C-BF01-95F5EA44EE76}"/>
              </a:ext>
            </a:extLst>
          </p:cNvPr>
          <p:cNvSpPr/>
          <p:nvPr/>
        </p:nvSpPr>
        <p:spPr>
          <a:xfrm>
            <a:off x="611560" y="1246547"/>
            <a:ext cx="7188200" cy="307777"/>
          </a:xfrm>
          <a:prstGeom prst="rect">
            <a:avLst/>
          </a:prstGeom>
        </p:spPr>
        <p:txBody>
          <a:bodyPr wrap="square">
            <a:spAutoFit/>
          </a:bodyPr>
          <a:lstStyle/>
          <a:p>
            <a:r>
              <a:rPr lang="en-US" altLang="zh-CN" sz="1400" dirty="0">
                <a:solidFill>
                  <a:srgbClr val="00B050"/>
                </a:solidFill>
                <a:latin typeface="Arial" panose="020B0604020202020204" pitchFamily="34" charset="0"/>
                <a:cs typeface="Arial" panose="020B0604020202020204" pitchFamily="34" charset="0"/>
              </a:rPr>
              <a:t>A. Simon et al., Nucl. Instr. Meth. Phys. Res. A703(2013)16</a:t>
            </a:r>
            <a:endParaRPr lang="zh-CN" altLang="en-US" sz="1400" dirty="0">
              <a:solidFill>
                <a:srgbClr val="00B050"/>
              </a:solidFill>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7BE2A8FB-2AFE-4CD9-A2FE-53A3FC35E22F}"/>
              </a:ext>
            </a:extLst>
          </p:cNvPr>
          <p:cNvSpPr txBox="1"/>
          <p:nvPr/>
        </p:nvSpPr>
        <p:spPr>
          <a:xfrm>
            <a:off x="6283762" y="6039437"/>
            <a:ext cx="1837554" cy="400110"/>
          </a:xfrm>
          <a:prstGeom prst="rect">
            <a:avLst/>
          </a:prstGeom>
          <a:noFill/>
        </p:spPr>
        <p:txBody>
          <a:bodyPr wrap="none" rtlCol="0">
            <a:spAutoFit/>
          </a:bodyPr>
          <a:lstStyle/>
          <a:p>
            <a:r>
              <a:rPr lang="en-US" altLang="zh-CN" sz="2000" b="1" dirty="0">
                <a:solidFill>
                  <a:srgbClr val="FF0000"/>
                </a:solidFill>
                <a:latin typeface="Times New Roman" panose="02020603050405020304" pitchFamily="18" charset="0"/>
                <a:cs typeface="Times New Roman" panose="02020603050405020304" pitchFamily="18" charset="0"/>
              </a:rPr>
              <a:t>More segments</a:t>
            </a:r>
            <a:endParaRPr lang="zh-CN" alt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22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D729FF-EC26-498A-B6A6-693864B92B21}"/>
              </a:ext>
            </a:extLst>
          </p:cNvPr>
          <p:cNvSpPr>
            <a:spLocks noGrp="1"/>
          </p:cNvSpPr>
          <p:nvPr>
            <p:ph type="title"/>
          </p:nvPr>
        </p:nvSpPr>
        <p:spPr/>
        <p:txBody>
          <a:bodyPr/>
          <a:lstStyle/>
          <a:p>
            <a:r>
              <a:rPr lang="en-US" altLang="zh-CN" dirty="0"/>
              <a:t>TAGS design</a:t>
            </a:r>
            <a:endParaRPr lang="zh-CN" altLang="en-US" dirty="0"/>
          </a:p>
        </p:txBody>
      </p:sp>
      <p:sp>
        <p:nvSpPr>
          <p:cNvPr id="3" name="灯片编号占位符 2">
            <a:extLst>
              <a:ext uri="{FF2B5EF4-FFF2-40B4-BE49-F238E27FC236}">
                <a16:creationId xmlns:a16="http://schemas.microsoft.com/office/drawing/2014/main" id="{F4ECD8DD-D264-4EDA-9C7A-680393D72CE9}"/>
              </a:ext>
            </a:extLst>
          </p:cNvPr>
          <p:cNvSpPr>
            <a:spLocks noGrp="1"/>
          </p:cNvSpPr>
          <p:nvPr>
            <p:ph type="sldNum" sz="quarter" idx="12"/>
          </p:nvPr>
        </p:nvSpPr>
        <p:spPr/>
        <p:txBody>
          <a:bodyPr/>
          <a:lstStyle/>
          <a:p>
            <a:fld id="{A798256F-BD66-4E3D-889F-A90F702228E2}" type="slidenum">
              <a:rPr lang="zh-CN" altLang="en-US" smtClean="0"/>
              <a:t>22</a:t>
            </a:fld>
            <a:endParaRPr lang="zh-CN" altLang="en-US"/>
          </a:p>
        </p:txBody>
      </p:sp>
      <p:pic>
        <p:nvPicPr>
          <p:cNvPr id="5" name="内容占位符 4">
            <a:extLst>
              <a:ext uri="{FF2B5EF4-FFF2-40B4-BE49-F238E27FC236}">
                <a16:creationId xmlns:a16="http://schemas.microsoft.com/office/drawing/2014/main" id="{6BB6C0D0-972C-4AA0-AABC-4EAF1E2F533B}"/>
              </a:ext>
            </a:extLst>
          </p:cNvPr>
          <p:cNvPicPr>
            <a:picLocks noGrp="1" noChangeAspect="1"/>
          </p:cNvPicPr>
          <p:nvPr>
            <p:ph idx="1"/>
          </p:nvPr>
        </p:nvPicPr>
        <p:blipFill>
          <a:blip r:embed="rId2"/>
          <a:stretch>
            <a:fillRect/>
          </a:stretch>
        </p:blipFill>
        <p:spPr>
          <a:xfrm>
            <a:off x="179512" y="1268760"/>
            <a:ext cx="4076346" cy="3644734"/>
          </a:xfrm>
          <a:prstGeom prst="rect">
            <a:avLst/>
          </a:prstGeom>
        </p:spPr>
      </p:pic>
      <p:sp>
        <p:nvSpPr>
          <p:cNvPr id="6" name="文本框 5">
            <a:extLst>
              <a:ext uri="{FF2B5EF4-FFF2-40B4-BE49-F238E27FC236}">
                <a16:creationId xmlns:a16="http://schemas.microsoft.com/office/drawing/2014/main" id="{D5269092-60CF-4C2B-B8A6-B8F695EFE72D}"/>
              </a:ext>
            </a:extLst>
          </p:cNvPr>
          <p:cNvSpPr txBox="1"/>
          <p:nvPr/>
        </p:nvSpPr>
        <p:spPr>
          <a:xfrm>
            <a:off x="323528" y="4978010"/>
            <a:ext cx="3352200" cy="1704569"/>
          </a:xfrm>
          <a:prstGeom prst="rect">
            <a:avLst/>
          </a:prstGeom>
          <a:noFill/>
        </p:spPr>
        <p:txBody>
          <a:bodyPr wrap="none" rtlCol="0">
            <a:spAutoFit/>
          </a:bodyPr>
          <a:lstStyle/>
          <a:p>
            <a:pPr>
              <a:lnSpc>
                <a:spcPct val="150000"/>
              </a:lnSpc>
            </a:pPr>
            <a:r>
              <a:rPr lang="en-US" altLang="zh-CN" b="1" dirty="0">
                <a:latin typeface="Times New Roman" panose="02020603050405020304" pitchFamily="18" charset="0"/>
                <a:cs typeface="Times New Roman" panose="02020603050405020304" pitchFamily="18" charset="0"/>
              </a:rPr>
              <a:t>BGO</a:t>
            </a:r>
            <a:r>
              <a:rPr lang="en-US" altLang="zh-CN" dirty="0">
                <a:latin typeface="Times New Roman" panose="02020603050405020304" pitchFamily="18" charset="0"/>
                <a:cs typeface="Times New Roman" panose="02020603050405020304" pitchFamily="18" charset="0"/>
              </a:rPr>
              <a:t> (Germanium acid bismuth) :</a:t>
            </a:r>
          </a:p>
          <a:p>
            <a:pPr>
              <a:lnSpc>
                <a:spcPct val="150000"/>
              </a:lnSpc>
            </a:pPr>
            <a:r>
              <a:rPr lang="en-US" altLang="zh-CN" dirty="0">
                <a:latin typeface="Times New Roman" panose="02020603050405020304" pitchFamily="18" charset="0"/>
                <a:cs typeface="Times New Roman" panose="02020603050405020304" pitchFamily="18" charset="0"/>
              </a:rPr>
              <a:t>132 segments: 6×6×12 cm</a:t>
            </a:r>
          </a:p>
          <a:p>
            <a:pPr>
              <a:lnSpc>
                <a:spcPct val="150000"/>
              </a:lnSpc>
            </a:pPr>
            <a:r>
              <a:rPr lang="en-US" altLang="zh-CN" dirty="0">
                <a:latin typeface="Times New Roman" panose="02020603050405020304" pitchFamily="18" charset="0"/>
                <a:cs typeface="Times New Roman" panose="02020603050405020304" pitchFamily="18" charset="0"/>
              </a:rPr>
              <a:t>Total crystal volume: 57000 cm</a:t>
            </a:r>
            <a:r>
              <a:rPr lang="en-US" altLang="zh-CN" baseline="30000" dirty="0">
                <a:latin typeface="Times New Roman" panose="02020603050405020304" pitchFamily="18" charset="0"/>
                <a:cs typeface="Times New Roman" panose="02020603050405020304" pitchFamily="18" charset="0"/>
              </a:rPr>
              <a:t>3</a:t>
            </a:r>
          </a:p>
          <a:p>
            <a:pPr>
              <a:lnSpc>
                <a:spcPct val="150000"/>
              </a:lnSpc>
            </a:pPr>
            <a:r>
              <a:rPr lang="en-US" altLang="zh-CN" dirty="0">
                <a:latin typeface="Times New Roman" panose="02020603050405020304" pitchFamily="18" charset="0"/>
                <a:cs typeface="Times New Roman" panose="02020603050405020304" pitchFamily="18" charset="0"/>
              </a:rPr>
              <a:t>Cost estimation: 0.6M $</a:t>
            </a:r>
            <a:endParaRPr lang="zh-CN" altLang="en-US"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63EECC06-45D8-44DD-9F6C-EDBF4422A8F6}"/>
              </a:ext>
            </a:extLst>
          </p:cNvPr>
          <p:cNvPicPr>
            <a:picLocks noChangeAspect="1"/>
          </p:cNvPicPr>
          <p:nvPr/>
        </p:nvPicPr>
        <p:blipFill>
          <a:blip r:embed="rId3"/>
          <a:stretch>
            <a:fillRect/>
          </a:stretch>
        </p:blipFill>
        <p:spPr>
          <a:xfrm>
            <a:off x="4442440" y="2348880"/>
            <a:ext cx="4378032" cy="3250579"/>
          </a:xfrm>
          <a:prstGeom prst="rect">
            <a:avLst/>
          </a:prstGeom>
        </p:spPr>
      </p:pic>
      <p:sp>
        <p:nvSpPr>
          <p:cNvPr id="8" name="文本框 7">
            <a:extLst>
              <a:ext uri="{FF2B5EF4-FFF2-40B4-BE49-F238E27FC236}">
                <a16:creationId xmlns:a16="http://schemas.microsoft.com/office/drawing/2014/main" id="{37B6D4B6-AC81-4455-8E8E-B9C5A7F943E5}"/>
              </a:ext>
            </a:extLst>
          </p:cNvPr>
          <p:cNvSpPr txBox="1"/>
          <p:nvPr/>
        </p:nvSpPr>
        <p:spPr>
          <a:xfrm>
            <a:off x="5738584" y="2640482"/>
            <a:ext cx="2262158" cy="707886"/>
          </a:xfrm>
          <a:prstGeom prst="rect">
            <a:avLst/>
          </a:prstGeom>
          <a:noFill/>
        </p:spPr>
        <p:txBody>
          <a:bodyPr wrap="none" rtlCol="0">
            <a:spAutoFit/>
          </a:bodyPr>
          <a:lstStyle/>
          <a:p>
            <a:r>
              <a:rPr lang="el-GR" altLang="zh-CN" sz="2000" b="1" dirty="0">
                <a:solidFill>
                  <a:srgbClr val="FF0000"/>
                </a:solidFill>
                <a:latin typeface="Times New Roman" panose="02020603050405020304" pitchFamily="18" charset="0"/>
                <a:cs typeface="Times New Roman" panose="02020603050405020304" pitchFamily="18" charset="0"/>
              </a:rPr>
              <a:t>ε</a:t>
            </a:r>
            <a:r>
              <a:rPr lang="en-US" altLang="zh-CN" sz="2000" b="1" dirty="0">
                <a:solidFill>
                  <a:srgbClr val="FF0000"/>
                </a:solidFill>
                <a:latin typeface="Times New Roman" panose="02020603050405020304" pitchFamily="18" charset="0"/>
                <a:cs typeface="Times New Roman" panose="02020603050405020304" pitchFamily="18" charset="0"/>
              </a:rPr>
              <a:t> &gt; 87% (1-8 MeV)</a:t>
            </a:r>
          </a:p>
          <a:p>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1663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7B70F52-F2AA-4643-AD02-144185488F7F}"/>
              </a:ext>
            </a:extLst>
          </p:cNvPr>
          <p:cNvPicPr>
            <a:picLocks noChangeAspect="1"/>
          </p:cNvPicPr>
          <p:nvPr/>
        </p:nvPicPr>
        <p:blipFill>
          <a:blip r:embed="rId2"/>
          <a:stretch>
            <a:fillRect/>
          </a:stretch>
        </p:blipFill>
        <p:spPr>
          <a:xfrm>
            <a:off x="107950" y="4370106"/>
            <a:ext cx="5544170" cy="2227245"/>
          </a:xfrm>
          <a:prstGeom prst="rect">
            <a:avLst/>
          </a:prstGeom>
        </p:spPr>
      </p:pic>
      <p:pic>
        <p:nvPicPr>
          <p:cNvPr id="8" name="图片 7">
            <a:extLst>
              <a:ext uri="{FF2B5EF4-FFF2-40B4-BE49-F238E27FC236}">
                <a16:creationId xmlns:a16="http://schemas.microsoft.com/office/drawing/2014/main" id="{970C7784-EFD7-4921-90E7-4EDFF3B59786}"/>
              </a:ext>
            </a:extLst>
          </p:cNvPr>
          <p:cNvPicPr>
            <a:picLocks noChangeAspect="1"/>
          </p:cNvPicPr>
          <p:nvPr/>
        </p:nvPicPr>
        <p:blipFill>
          <a:blip r:embed="rId3"/>
          <a:stretch>
            <a:fillRect/>
          </a:stretch>
        </p:blipFill>
        <p:spPr>
          <a:xfrm>
            <a:off x="172942" y="2091761"/>
            <a:ext cx="5407170" cy="2278346"/>
          </a:xfrm>
          <a:prstGeom prst="rect">
            <a:avLst/>
          </a:prstGeom>
        </p:spPr>
      </p:pic>
      <p:sp>
        <p:nvSpPr>
          <p:cNvPr id="2" name="标题 1">
            <a:extLst>
              <a:ext uri="{FF2B5EF4-FFF2-40B4-BE49-F238E27FC236}">
                <a16:creationId xmlns:a16="http://schemas.microsoft.com/office/drawing/2014/main" id="{41596B53-92A4-4E57-A461-B9FB4BC4BC3B}"/>
              </a:ext>
            </a:extLst>
          </p:cNvPr>
          <p:cNvSpPr>
            <a:spLocks noGrp="1"/>
          </p:cNvSpPr>
          <p:nvPr>
            <p:ph type="title"/>
          </p:nvPr>
        </p:nvSpPr>
        <p:spPr/>
        <p:txBody>
          <a:bodyPr/>
          <a:lstStyle/>
          <a:p>
            <a:r>
              <a:rPr lang="en-US" altLang="zh-CN" dirty="0"/>
              <a:t>Performance test of new TAGS</a:t>
            </a:r>
            <a:endParaRPr lang="zh-CN" altLang="en-US" dirty="0"/>
          </a:p>
        </p:txBody>
      </p:sp>
      <p:sp>
        <p:nvSpPr>
          <p:cNvPr id="3" name="灯片编号占位符 2">
            <a:extLst>
              <a:ext uri="{FF2B5EF4-FFF2-40B4-BE49-F238E27FC236}">
                <a16:creationId xmlns:a16="http://schemas.microsoft.com/office/drawing/2014/main" id="{19996739-E640-4267-9585-BD987A2AE9BE}"/>
              </a:ext>
            </a:extLst>
          </p:cNvPr>
          <p:cNvSpPr>
            <a:spLocks noGrp="1"/>
          </p:cNvSpPr>
          <p:nvPr>
            <p:ph type="sldNum" sz="quarter" idx="12"/>
          </p:nvPr>
        </p:nvSpPr>
        <p:spPr/>
        <p:txBody>
          <a:bodyPr/>
          <a:lstStyle/>
          <a:p>
            <a:fld id="{A798256F-BD66-4E3D-889F-A90F702228E2}" type="slidenum">
              <a:rPr lang="zh-CN" altLang="en-US" smtClean="0"/>
              <a:t>23</a:t>
            </a:fld>
            <a:endParaRPr lang="zh-CN" altLang="en-US"/>
          </a:p>
        </p:txBody>
      </p:sp>
      <p:sp>
        <p:nvSpPr>
          <p:cNvPr id="10" name="文本框 9">
            <a:extLst>
              <a:ext uri="{FF2B5EF4-FFF2-40B4-BE49-F238E27FC236}">
                <a16:creationId xmlns:a16="http://schemas.microsoft.com/office/drawing/2014/main" id="{E6D826C1-7D16-430A-AA8D-02ECC3E2CF99}"/>
              </a:ext>
            </a:extLst>
          </p:cNvPr>
          <p:cNvSpPr txBox="1"/>
          <p:nvPr/>
        </p:nvSpPr>
        <p:spPr>
          <a:xfrm>
            <a:off x="2916382" y="2229145"/>
            <a:ext cx="2475358" cy="584775"/>
          </a:xfrm>
          <a:prstGeom prst="rect">
            <a:avLst/>
          </a:prstGeom>
          <a:noFill/>
        </p:spPr>
        <p:txBody>
          <a:bodyPr wrap="none" rtlCol="0">
            <a:spAutoFit/>
          </a:bodyPr>
          <a:lstStyle/>
          <a:p>
            <a:r>
              <a:rPr lang="en-US" altLang="zh-CN" sz="1050" b="1" dirty="0">
                <a:solidFill>
                  <a:srgbClr val="0000FF"/>
                </a:solidFill>
                <a:latin typeface="Times New Roman" panose="02020603050405020304" pitchFamily="18" charset="0"/>
                <a:cs typeface="Times New Roman" panose="02020603050405020304" pitchFamily="18" charset="0"/>
              </a:rPr>
              <a:t>×</a:t>
            </a:r>
            <a:r>
              <a:rPr lang="en-US" altLang="zh-CN" sz="1600" b="1"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    Exp result (simulation)</a:t>
            </a:r>
          </a:p>
          <a:p>
            <a:r>
              <a:rPr lang="en-US" altLang="zh-CN" sz="1600" b="1" dirty="0">
                <a:solidFill>
                  <a:srgbClr val="FF0000"/>
                </a:solidFill>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   fitting</a:t>
            </a:r>
            <a:endParaRPr lang="zh-CN" altLang="en-US" sz="1600"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767395CC-4EB2-4B1E-B92F-D8267B89E434}"/>
              </a:ext>
            </a:extLst>
          </p:cNvPr>
          <p:cNvSpPr txBox="1"/>
          <p:nvPr/>
        </p:nvSpPr>
        <p:spPr>
          <a:xfrm>
            <a:off x="3879516" y="4445964"/>
            <a:ext cx="1372492" cy="584775"/>
          </a:xfrm>
          <a:prstGeom prst="rect">
            <a:avLst/>
          </a:prstGeom>
          <a:noFill/>
        </p:spPr>
        <p:txBody>
          <a:bodyPr wrap="none" rtlCol="0">
            <a:spAutoFit/>
          </a:bodyPr>
          <a:lstStyle/>
          <a:p>
            <a:r>
              <a:rPr lang="en-US" altLang="zh-CN" sz="900" dirty="0">
                <a:solidFill>
                  <a:srgbClr val="0000FF"/>
                </a:solidFill>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    Input data</a:t>
            </a:r>
          </a:p>
          <a:p>
            <a:r>
              <a:rPr lang="en-US" altLang="zh-CN" sz="1600" b="1" dirty="0">
                <a:solidFill>
                  <a:srgbClr val="FF0000"/>
                </a:solidFill>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   fitting </a:t>
            </a:r>
            <a:endParaRPr lang="zh-CN" alt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AFBDF371-BCB8-4DDD-B15B-7190400C9DD7}"/>
                  </a:ext>
                </a:extLst>
              </p:cNvPr>
              <p:cNvSpPr/>
              <p:nvPr/>
            </p:nvSpPr>
            <p:spPr>
              <a:xfrm>
                <a:off x="762121" y="1327615"/>
                <a:ext cx="4648517" cy="494559"/>
              </a:xfrm>
              <a:prstGeom prst="rect">
                <a:avLst/>
              </a:prstGeom>
            </p:spPr>
            <p:txBody>
              <a:bodyPr wrap="none">
                <a:spAutoFit/>
              </a:bodyPr>
              <a:lstStyle/>
              <a:p>
                <a14:m>
                  <m:oMath xmlns:m="http://schemas.openxmlformats.org/officeDocument/2006/math">
                    <m:sSub>
                      <m:sSubPr>
                        <m:ctrlPr>
                          <a:rPr lang="en-US" altLang="zh-CN" sz="2400" i="1" smtClean="0">
                            <a:latin typeface="Cambria Math" panose="02040503050406030204" pitchFamily="18" charset="0"/>
                          </a:rPr>
                        </m:ctrlPr>
                      </m:sSubPr>
                      <m:e>
                        <m:r>
                          <a:rPr lang="en-US" altLang="zh-CN" sz="2400" b="0" i="1">
                            <a:latin typeface="Cambria Math" panose="02040503050406030204" pitchFamily="18" charset="0"/>
                          </a:rPr>
                          <m:t>𝐶</m:t>
                        </m:r>
                      </m:e>
                      <m:sub>
                        <m:r>
                          <a:rPr lang="zh-CN" altLang="en-US" sz="2400" b="0" i="1">
                            <a:latin typeface="Cambria Math" panose="02040503050406030204" pitchFamily="18" charset="0"/>
                          </a:rPr>
                          <m:t>𝛾</m:t>
                        </m:r>
                      </m:sub>
                    </m:sSub>
                    <m:r>
                      <a:rPr lang="en-US" altLang="zh-CN" sz="2400" b="0" i="1">
                        <a:latin typeface="Cambria Math" panose="02040503050406030204" pitchFamily="18" charset="0"/>
                      </a:rPr>
                      <m:t>=</m:t>
                    </m:r>
                    <m:r>
                      <a:rPr lang="en-US" altLang="zh-CN" sz="2400" b="0" i="1">
                        <a:latin typeface="Cambria Math" panose="02040503050406030204" pitchFamily="18" charset="0"/>
                      </a:rPr>
                      <m:t>𝑛</m:t>
                    </m:r>
                    <m:r>
                      <a:rPr lang="en-US" altLang="zh-CN" sz="2400" b="0" i="1">
                        <a:latin typeface="Cambria Math" panose="02040503050406030204" pitchFamily="18" charset="0"/>
                        <a:ea typeface="Cambria Math" panose="02040503050406030204" pitchFamily="18" charset="0"/>
                      </a:rPr>
                      <m:t>∙</m:t>
                    </m:r>
                    <m:sSub>
                      <m:sSubPr>
                        <m:ctrlPr>
                          <a:rPr lang="en-US" altLang="zh-CN" sz="2400" b="1" i="1" smtClean="0">
                            <a:latin typeface="Cambria Math" panose="02040503050406030204" pitchFamily="18" charset="0"/>
                            <a:ea typeface="Cambria Math" panose="02040503050406030204" pitchFamily="18" charset="0"/>
                          </a:rPr>
                        </m:ctrlPr>
                      </m:sSubPr>
                      <m:e>
                        <m:r>
                          <a:rPr lang="en-US" altLang="zh-CN" sz="2400" b="1" i="1" smtClean="0">
                            <a:latin typeface="Cambria Math" panose="02040503050406030204" pitchFamily="18" charset="0"/>
                            <a:ea typeface="Cambria Math" panose="02040503050406030204" pitchFamily="18" charset="0"/>
                          </a:rPr>
                          <m:t>𝑹</m:t>
                        </m:r>
                      </m:e>
                      <m:sub>
                        <m:r>
                          <a:rPr lang="en-US" altLang="zh-CN" sz="2400" b="1" i="1" smtClean="0">
                            <a:latin typeface="Cambria Math" panose="02040503050406030204" pitchFamily="18" charset="0"/>
                            <a:ea typeface="Cambria Math" panose="02040503050406030204" pitchFamily="18" charset="0"/>
                          </a:rPr>
                          <m:t>𝒎</m:t>
                        </m:r>
                      </m:sub>
                    </m:sSub>
                    <m:r>
                      <a:rPr lang="en-US" altLang="zh-CN" sz="2400" b="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b="0" i="1">
                            <a:latin typeface="Cambria Math" panose="02040503050406030204" pitchFamily="18" charset="0"/>
                            <a:ea typeface="Cambria Math" panose="02040503050406030204" pitchFamily="18" charset="0"/>
                          </a:rPr>
                          <m:t>𝐼</m:t>
                        </m:r>
                      </m:e>
                      <m:sub>
                        <m:r>
                          <a:rPr lang="zh-CN" altLang="en-US" sz="2400" b="0" i="1">
                            <a:latin typeface="Cambria Math" panose="02040503050406030204" pitchFamily="18" charset="0"/>
                            <a:ea typeface="Cambria Math" panose="02040503050406030204" pitchFamily="18" charset="0"/>
                          </a:rPr>
                          <m:t>𝛽𝛾</m:t>
                        </m:r>
                      </m:sub>
                    </m:sSub>
                  </m:oMath>
                </a14:m>
                <a:r>
                  <a:rPr lang="zh-CN" altLang="en-US" sz="2000" dirty="0"/>
                  <a:t>         </a:t>
                </a:r>
                <a:r>
                  <a:rPr lang="en-US" altLang="zh-CN" sz="2000" dirty="0">
                    <a:latin typeface="Times New Roman" panose="02020603050405020304" pitchFamily="18" charset="0"/>
                    <a:cs typeface="Times New Roman" panose="02020603050405020304" pitchFamily="18" charset="0"/>
                  </a:rPr>
                  <a:t>iteration method</a:t>
                </a: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4" name="矩形 3">
                <a:extLst>
                  <a:ext uri="{FF2B5EF4-FFF2-40B4-BE49-F238E27FC236}">
                    <a16:creationId xmlns:a16="http://schemas.microsoft.com/office/drawing/2014/main" id="{AFBDF371-BCB8-4DDD-B15B-7190400C9DD7}"/>
                  </a:ext>
                </a:extLst>
              </p:cNvPr>
              <p:cNvSpPr>
                <a:spLocks noRot="1" noChangeAspect="1" noMove="1" noResize="1" noEditPoints="1" noAdjustHandles="1" noChangeArrowheads="1" noChangeShapeType="1" noTextEdit="1"/>
              </p:cNvSpPr>
              <p:nvPr/>
            </p:nvSpPr>
            <p:spPr>
              <a:xfrm>
                <a:off x="762121" y="1327615"/>
                <a:ext cx="4648517" cy="494559"/>
              </a:xfrm>
              <a:prstGeom prst="rect">
                <a:avLst/>
              </a:prstGeom>
              <a:blipFill>
                <a:blip r:embed="rId4"/>
                <a:stretch>
                  <a:fillRect l="-262" b="-12346"/>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110F2738-6961-4BAA-A011-E50DD644AD4E}"/>
              </a:ext>
            </a:extLst>
          </p:cNvPr>
          <p:cNvSpPr txBox="1"/>
          <p:nvPr/>
        </p:nvSpPr>
        <p:spPr>
          <a:xfrm>
            <a:off x="5687413" y="2813920"/>
            <a:ext cx="3391392" cy="2760820"/>
          </a:xfrm>
          <a:prstGeom prst="rect">
            <a:avLst/>
          </a:prstGeom>
          <a:noFill/>
        </p:spPr>
        <p:txBody>
          <a:bodyPr wrap="square" rtlCol="0">
            <a:spAutoFit/>
          </a:bodyPr>
          <a:lstStyle/>
          <a:p>
            <a:pPr algn="just">
              <a:lnSpc>
                <a:spcPct val="150000"/>
              </a:lnSpc>
            </a:pPr>
            <a:r>
              <a:rPr lang="en-US" altLang="zh-CN" b="1" dirty="0">
                <a:solidFill>
                  <a:srgbClr val="FF0000"/>
                </a:solidFill>
                <a:latin typeface="Times New Roman" panose="02020603050405020304" pitchFamily="18" charset="0"/>
                <a:cs typeface="Times New Roman" panose="02020603050405020304" pitchFamily="18" charset="0"/>
              </a:rPr>
              <a:t>Difference with previous works,</a:t>
            </a:r>
          </a:p>
          <a:p>
            <a:pPr algn="just">
              <a:lnSpc>
                <a:spcPct val="150000"/>
              </a:lnSpc>
            </a:pPr>
            <a:endParaRPr lang="en-US" altLang="zh-CN" sz="700" b="1"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altLang="zh-CN" dirty="0">
                <a:latin typeface="Times New Roman" panose="02020603050405020304" pitchFamily="18" charset="0"/>
                <a:cs typeface="Times New Roman" panose="02020603050405020304" pitchFamily="18" charset="0"/>
              </a:rPr>
              <a:t>We have not use level information of daughter nucleus</a:t>
            </a:r>
          </a:p>
          <a:p>
            <a:pPr algn="just">
              <a:lnSpc>
                <a:spcPct val="150000"/>
              </a:lnSpc>
            </a:pPr>
            <a:endParaRPr lang="en-US" altLang="zh-CN" sz="700" dirty="0">
              <a:latin typeface="Times New Roman" panose="02020603050405020304" pitchFamily="18" charset="0"/>
              <a:cs typeface="Times New Roman" panose="02020603050405020304" pitchFamily="18" charset="0"/>
            </a:endParaRPr>
          </a:p>
          <a:p>
            <a:pPr algn="just">
              <a:lnSpc>
                <a:spcPct val="150000"/>
              </a:lnSpc>
            </a:pPr>
            <a:r>
              <a:rPr lang="en-US" altLang="zh-CN" b="1" dirty="0">
                <a:latin typeface="Times New Roman" panose="02020603050405020304" pitchFamily="18" charset="0"/>
                <a:cs typeface="Times New Roman" panose="02020603050405020304" pitchFamily="18" charset="0"/>
              </a:rPr>
              <a:t>Rm</a:t>
            </a:r>
            <a:r>
              <a:rPr lang="en-US" altLang="zh-CN" dirty="0">
                <a:latin typeface="Times New Roman" panose="02020603050405020304" pitchFamily="18" charset="0"/>
                <a:cs typeface="Times New Roman" panose="02020603050405020304" pitchFamily="18" charset="0"/>
              </a:rPr>
              <a:t> is directly determined by </a:t>
            </a:r>
            <a:r>
              <a:rPr lang="en-US" altLang="zh-CN" dirty="0" err="1">
                <a:latin typeface="Times New Roman" panose="02020603050405020304" pitchFamily="18" charset="0"/>
                <a:cs typeface="Times New Roman" panose="02020603050405020304" pitchFamily="18" charset="0"/>
              </a:rPr>
              <a:t>N</a:t>
            </a:r>
            <a:r>
              <a:rPr lang="en-US" altLang="zh-CN" baseline="-25000" dirty="0" err="1">
                <a:latin typeface="Times New Roman" panose="02020603050405020304" pitchFamily="18" charset="0"/>
                <a:cs typeface="Times New Roman" panose="02020603050405020304" pitchFamily="18" charset="0"/>
              </a:rPr>
              <a:t>hit</a:t>
            </a:r>
            <a:endParaRPr lang="en-US" altLang="zh-CN" baseline="-25000" dirty="0">
              <a:latin typeface="Times New Roman" panose="02020603050405020304" pitchFamily="18" charset="0"/>
              <a:cs typeface="Times New Roman" panose="02020603050405020304" pitchFamily="18" charset="0"/>
            </a:endParaRPr>
          </a:p>
          <a:p>
            <a:pPr algn="just">
              <a:lnSpc>
                <a:spcPct val="150000"/>
              </a:lnSpc>
            </a:pPr>
            <a:endParaRPr lang="en-US" altLang="zh-CN" baseline="-25000" dirty="0">
              <a:latin typeface="Times New Roman" panose="02020603050405020304" pitchFamily="18" charset="0"/>
              <a:cs typeface="Times New Roman" panose="02020603050405020304" pitchFamily="18" charset="0"/>
            </a:endParaRPr>
          </a:p>
          <a:p>
            <a:pPr algn="just">
              <a:lnSpc>
                <a:spcPct val="150000"/>
              </a:lnSpc>
            </a:pPr>
            <a:r>
              <a:rPr lang="en-US" altLang="zh-CN" sz="2000" b="1" dirty="0">
                <a:solidFill>
                  <a:srgbClr val="0000FF"/>
                </a:solidFill>
                <a:latin typeface="Times New Roman" panose="02020603050405020304" pitchFamily="18" charset="0"/>
                <a:cs typeface="Times New Roman" panose="02020603050405020304" pitchFamily="18" charset="0"/>
              </a:rPr>
              <a:t>           Low ambiguity result</a:t>
            </a:r>
          </a:p>
        </p:txBody>
      </p:sp>
      <p:sp>
        <p:nvSpPr>
          <p:cNvPr id="6" name="矩形 5">
            <a:extLst>
              <a:ext uri="{FF2B5EF4-FFF2-40B4-BE49-F238E27FC236}">
                <a16:creationId xmlns:a16="http://schemas.microsoft.com/office/drawing/2014/main" id="{3B89BB86-8BBC-4511-9498-ECD897C689B7}"/>
              </a:ext>
            </a:extLst>
          </p:cNvPr>
          <p:cNvSpPr/>
          <p:nvPr/>
        </p:nvSpPr>
        <p:spPr>
          <a:xfrm>
            <a:off x="611560" y="2152200"/>
            <a:ext cx="1170898" cy="369332"/>
          </a:xfrm>
          <a:prstGeom prst="rect">
            <a:avLst/>
          </a:prstGeom>
        </p:spPr>
        <p:txBody>
          <a:bodyPr wrap="none">
            <a:spAutoFit/>
          </a:bodyPr>
          <a:lstStyle/>
          <a:p>
            <a:r>
              <a:rPr lang="en-US" altLang="zh-CN" baseline="30000" dirty="0"/>
              <a:t>139</a:t>
            </a:r>
            <a:r>
              <a:rPr lang="en-US" altLang="zh-CN" dirty="0"/>
              <a:t>Xe-</a:t>
            </a:r>
            <a:r>
              <a:rPr lang="en-US" altLang="zh-CN" baseline="30000" dirty="0"/>
              <a:t>139</a:t>
            </a:r>
            <a:r>
              <a:rPr lang="en-US" altLang="zh-CN" dirty="0"/>
              <a:t>Cs</a:t>
            </a:r>
            <a:endParaRPr lang="zh-CN" altLang="en-US" dirty="0"/>
          </a:p>
        </p:txBody>
      </p:sp>
    </p:spTree>
    <p:extLst>
      <p:ext uri="{BB962C8B-B14F-4D97-AF65-F5344CB8AC3E}">
        <p14:creationId xmlns:p14="http://schemas.microsoft.com/office/powerpoint/2010/main" val="3480588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CFEFB4-55D3-4EE0-9D15-28EF6B3D6414}"/>
              </a:ext>
            </a:extLst>
          </p:cNvPr>
          <p:cNvSpPr>
            <a:spLocks noGrp="1"/>
          </p:cNvSpPr>
          <p:nvPr>
            <p:ph type="title"/>
          </p:nvPr>
        </p:nvSpPr>
        <p:spPr/>
        <p:txBody>
          <a:bodyPr/>
          <a:lstStyle/>
          <a:p>
            <a:r>
              <a:rPr lang="en-US" altLang="zh-CN" dirty="0"/>
              <a:t>Summary</a:t>
            </a:r>
            <a:endParaRPr lang="zh-CN" altLang="en-US" dirty="0"/>
          </a:p>
        </p:txBody>
      </p:sp>
      <p:sp>
        <p:nvSpPr>
          <p:cNvPr id="3" name="灯片编号占位符 2">
            <a:extLst>
              <a:ext uri="{FF2B5EF4-FFF2-40B4-BE49-F238E27FC236}">
                <a16:creationId xmlns:a16="http://schemas.microsoft.com/office/drawing/2014/main" id="{31D6CC62-A1EF-4B34-B8F7-411E5EDBA4D9}"/>
              </a:ext>
            </a:extLst>
          </p:cNvPr>
          <p:cNvSpPr>
            <a:spLocks noGrp="1"/>
          </p:cNvSpPr>
          <p:nvPr>
            <p:ph type="sldNum" sz="quarter" idx="12"/>
          </p:nvPr>
        </p:nvSpPr>
        <p:spPr/>
        <p:txBody>
          <a:bodyPr/>
          <a:lstStyle/>
          <a:p>
            <a:fld id="{A798256F-BD66-4E3D-889F-A90F702228E2}" type="slidenum">
              <a:rPr lang="zh-CN" altLang="en-US" smtClean="0"/>
              <a:t>24</a:t>
            </a:fld>
            <a:endParaRPr lang="zh-CN" altLang="en-US"/>
          </a:p>
        </p:txBody>
      </p:sp>
      <p:sp>
        <p:nvSpPr>
          <p:cNvPr id="4" name="内容占位符 3">
            <a:extLst>
              <a:ext uri="{FF2B5EF4-FFF2-40B4-BE49-F238E27FC236}">
                <a16:creationId xmlns:a16="http://schemas.microsoft.com/office/drawing/2014/main" id="{2FCD7373-9C7A-49C8-A641-21321A24FB6C}"/>
              </a:ext>
            </a:extLst>
          </p:cNvPr>
          <p:cNvSpPr>
            <a:spLocks noGrp="1"/>
          </p:cNvSpPr>
          <p:nvPr>
            <p:ph idx="1"/>
          </p:nvPr>
        </p:nvSpPr>
        <p:spPr>
          <a:xfrm>
            <a:off x="323528" y="1340768"/>
            <a:ext cx="8269932" cy="4919663"/>
          </a:xfrm>
        </p:spPr>
        <p:txBody>
          <a:bodyPr>
            <a:normAutofit/>
          </a:bodyPr>
          <a:lstStyle/>
          <a:p>
            <a:pPr algn="just">
              <a:lnSpc>
                <a:spcPct val="150000"/>
              </a:lnSpc>
              <a:spcAft>
                <a:spcPts val="1200"/>
              </a:spcAft>
            </a:pPr>
            <a:r>
              <a:rPr lang="en-US" altLang="zh-CN" sz="2000" b="1" baseline="30000" dirty="0"/>
              <a:t>53</a:t>
            </a:r>
            <a:r>
              <a:rPr lang="en-US" altLang="zh-CN" sz="2000" b="1" dirty="0"/>
              <a:t>Ni β delayed decay </a:t>
            </a:r>
            <a:r>
              <a:rPr lang="en-US" altLang="zh-CN" sz="2000" dirty="0"/>
              <a:t>was measured at RIBLL1, the mass  of T=3/2 IAS in </a:t>
            </a:r>
            <a:r>
              <a:rPr lang="en-US" altLang="zh-CN" sz="2000" baseline="30000" dirty="0"/>
              <a:t>53</a:t>
            </a:r>
            <a:r>
              <a:rPr lang="en-US" altLang="zh-CN" sz="2000" dirty="0"/>
              <a:t>Co was determined by the energy of β delayed γ rays. This new mass value restored the validity of IMME at A=53 quartet.</a:t>
            </a:r>
          </a:p>
          <a:p>
            <a:pPr algn="just">
              <a:lnSpc>
                <a:spcPct val="150000"/>
              </a:lnSpc>
              <a:spcAft>
                <a:spcPts val="1200"/>
              </a:spcAft>
            </a:pPr>
            <a:r>
              <a:rPr lang="en-US" altLang="zh-CN" sz="2000" b="1" baseline="30000" dirty="0"/>
              <a:t>20</a:t>
            </a:r>
            <a:r>
              <a:rPr lang="en-US" altLang="zh-CN" sz="2000" b="1" dirty="0"/>
              <a:t>Na β delayed decay </a:t>
            </a:r>
            <a:r>
              <a:rPr lang="en-US" altLang="zh-CN" sz="2000" dirty="0"/>
              <a:t>was measured at BRIF, three exotic β-γ-α decay sequence were confirmed via γ-α coincidence measurement.</a:t>
            </a:r>
          </a:p>
          <a:p>
            <a:pPr algn="just">
              <a:lnSpc>
                <a:spcPct val="150000"/>
              </a:lnSpc>
            </a:pPr>
            <a:r>
              <a:rPr lang="en-US" altLang="zh-CN" sz="2000" dirty="0"/>
              <a:t>We design </a:t>
            </a:r>
            <a:r>
              <a:rPr lang="en-US" altLang="zh-CN" sz="2000" b="1" dirty="0"/>
              <a:t>a new high efficiency TAGS </a:t>
            </a:r>
            <a:r>
              <a:rPr lang="en-US" altLang="zh-CN" sz="2000" dirty="0"/>
              <a:t>with BGO scintillator, which will be used to detect the β decay intensity of fission fragments. Due to the high efficiency and multiplicity measurement, the theoretical calculation maybe not needed anymore in the spectrum unfolding .</a:t>
            </a:r>
          </a:p>
        </p:txBody>
      </p:sp>
    </p:spTree>
    <p:extLst>
      <p:ext uri="{BB962C8B-B14F-4D97-AF65-F5344CB8AC3E}">
        <p14:creationId xmlns:p14="http://schemas.microsoft.com/office/powerpoint/2010/main" val="2205304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0" y="1359442"/>
            <a:ext cx="9144000" cy="5525942"/>
          </a:xfrm>
          <a:prstGeom prst="rect">
            <a:avLst/>
          </a:prstGeom>
        </p:spPr>
      </p:pic>
      <p:sp>
        <p:nvSpPr>
          <p:cNvPr id="6" name="标题 1"/>
          <p:cNvSpPr>
            <a:spLocks noGrp="1"/>
          </p:cNvSpPr>
          <p:nvPr>
            <p:ph type="title"/>
          </p:nvPr>
        </p:nvSpPr>
        <p:spPr>
          <a:xfrm>
            <a:off x="12384" y="0"/>
            <a:ext cx="9131615" cy="1359442"/>
          </a:xfrm>
          <a:solidFill>
            <a:srgbClr val="0000FF"/>
          </a:solidFill>
        </p:spPr>
        <p:txBody>
          <a:bodyPr>
            <a:noAutofit/>
          </a:bodyPr>
          <a:lstStyle/>
          <a:p>
            <a:pPr algn="ctr"/>
            <a:r>
              <a:rPr lang="en-US" altLang="zh-CN" sz="5000" b="1" i="1" dirty="0">
                <a:solidFill>
                  <a:schemeClr val="bg1"/>
                </a:solidFill>
                <a:latin typeface="Times New Roman" pitchFamily="18" charset="0"/>
                <a:ea typeface="楷体" pitchFamily="49" charset="-122"/>
                <a:cs typeface="Times New Roman" pitchFamily="18" charset="0"/>
              </a:rPr>
              <a:t>Thank you for your attention</a:t>
            </a:r>
            <a:r>
              <a:rPr lang="zh-CN" altLang="en-US" sz="5000" b="1" i="1" dirty="0">
                <a:solidFill>
                  <a:schemeClr val="bg1"/>
                </a:solidFill>
                <a:latin typeface="Times New Roman" pitchFamily="18" charset="0"/>
                <a:ea typeface="楷体" pitchFamily="49" charset="-122"/>
                <a:cs typeface="Times New Roman" pitchFamily="18" charset="0"/>
              </a:rPr>
              <a:t>！</a:t>
            </a:r>
          </a:p>
        </p:txBody>
      </p:sp>
    </p:spTree>
    <p:extLst>
      <p:ext uri="{BB962C8B-B14F-4D97-AF65-F5344CB8AC3E}">
        <p14:creationId xmlns:p14="http://schemas.microsoft.com/office/powerpoint/2010/main" val="3878623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2ECD40-D0D5-43F7-919F-9331969E254A}"/>
              </a:ext>
            </a:extLst>
          </p:cNvPr>
          <p:cNvSpPr>
            <a:spLocks noGrp="1"/>
          </p:cNvSpPr>
          <p:nvPr>
            <p:ph type="title"/>
          </p:nvPr>
        </p:nvSpPr>
        <p:spPr/>
        <p:txBody>
          <a:bodyPr/>
          <a:lstStyle/>
          <a:p>
            <a:r>
              <a:rPr lang="en-US" altLang="zh-CN" dirty="0"/>
              <a:t>Decay heat calculation uncertainty</a:t>
            </a:r>
            <a:endParaRPr lang="zh-CN" altLang="en-US" dirty="0"/>
          </a:p>
        </p:txBody>
      </p:sp>
      <p:sp>
        <p:nvSpPr>
          <p:cNvPr id="3" name="灯片编号占位符 2">
            <a:extLst>
              <a:ext uri="{FF2B5EF4-FFF2-40B4-BE49-F238E27FC236}">
                <a16:creationId xmlns:a16="http://schemas.microsoft.com/office/drawing/2014/main" id="{C8DD8447-C7D7-4475-B4BC-E12C657BE484}"/>
              </a:ext>
            </a:extLst>
          </p:cNvPr>
          <p:cNvSpPr>
            <a:spLocks noGrp="1"/>
          </p:cNvSpPr>
          <p:nvPr>
            <p:ph type="sldNum" sz="quarter" idx="12"/>
          </p:nvPr>
        </p:nvSpPr>
        <p:spPr/>
        <p:txBody>
          <a:bodyPr/>
          <a:lstStyle/>
          <a:p>
            <a:fld id="{A798256F-BD66-4E3D-889F-A90F702228E2}" type="slidenum">
              <a:rPr lang="zh-CN" altLang="en-US" smtClean="0"/>
              <a:t>26</a:t>
            </a:fld>
            <a:endParaRPr lang="zh-CN" altLang="en-US"/>
          </a:p>
        </p:txBody>
      </p:sp>
      <mc:AlternateContent xmlns:mc="http://schemas.openxmlformats.org/markup-compatibility/2006" xmlns:a14="http://schemas.microsoft.com/office/drawing/2010/main">
        <mc:Choice Requires="a14">
          <p:graphicFrame>
            <p:nvGraphicFramePr>
              <p:cNvPr id="5" name="内容占位符 4">
                <a:extLst>
                  <a:ext uri="{FF2B5EF4-FFF2-40B4-BE49-F238E27FC236}">
                    <a16:creationId xmlns:a16="http://schemas.microsoft.com/office/drawing/2014/main" id="{01686F41-CC91-4D5C-9A0F-B589309B190E}"/>
                  </a:ext>
                </a:extLst>
              </p:cNvPr>
              <p:cNvGraphicFramePr>
                <a:graphicFrameLocks noGrp="1"/>
              </p:cNvGraphicFramePr>
              <p:nvPr>
                <p:ph idx="1"/>
                <p:extLst>
                  <p:ext uri="{D42A27DB-BD31-4B8C-83A1-F6EECF244321}">
                    <p14:modId xmlns:p14="http://schemas.microsoft.com/office/powerpoint/2010/main" val="1695752811"/>
                  </p:ext>
                </p:extLst>
              </p:nvPr>
            </p:nvGraphicFramePr>
            <p:xfrm>
              <a:off x="251520" y="1349451"/>
              <a:ext cx="3959994" cy="5112569"/>
            </p:xfrm>
            <a:graphic>
              <a:graphicData uri="http://schemas.openxmlformats.org/drawingml/2006/table">
                <a:tbl>
                  <a:tblPr firstRow="1" bandRow="1">
                    <a:tableStyleId>{10A1B5D5-9B99-4C35-A422-299274C87663}</a:tableStyleId>
                  </a:tblPr>
                  <a:tblGrid>
                    <a:gridCol w="1007666">
                      <a:extLst>
                        <a:ext uri="{9D8B030D-6E8A-4147-A177-3AD203B41FA5}">
                          <a16:colId xmlns:a16="http://schemas.microsoft.com/office/drawing/2014/main" val="1324697091"/>
                        </a:ext>
                      </a:extLst>
                    </a:gridCol>
                    <a:gridCol w="931199">
                      <a:extLst>
                        <a:ext uri="{9D8B030D-6E8A-4147-A177-3AD203B41FA5}">
                          <a16:colId xmlns:a16="http://schemas.microsoft.com/office/drawing/2014/main" val="291736417"/>
                        </a:ext>
                      </a:extLst>
                    </a:gridCol>
                    <a:gridCol w="869001">
                      <a:extLst>
                        <a:ext uri="{9D8B030D-6E8A-4147-A177-3AD203B41FA5}">
                          <a16:colId xmlns:a16="http://schemas.microsoft.com/office/drawing/2014/main" val="784282916"/>
                        </a:ext>
                      </a:extLst>
                    </a:gridCol>
                    <a:gridCol w="1152128">
                      <a:extLst>
                        <a:ext uri="{9D8B030D-6E8A-4147-A177-3AD203B41FA5}">
                          <a16:colId xmlns:a16="http://schemas.microsoft.com/office/drawing/2014/main" val="1992546396"/>
                        </a:ext>
                      </a:extLst>
                    </a:gridCol>
                  </a:tblGrid>
                  <a:tr h="1047742">
                    <a:tc rowSpan="2">
                      <a:txBody>
                        <a:bodyPr/>
                        <a:lstStyle/>
                        <a:p>
                          <a:pPr algn="ctr"/>
                          <a:r>
                            <a:rPr lang="en-US" altLang="zh-CN" dirty="0">
                              <a:latin typeface="Times New Roman" panose="02020603050405020304" pitchFamily="18" charset="0"/>
                              <a:cs typeface="Times New Roman" panose="02020603050405020304" pitchFamily="18" charset="0"/>
                            </a:rPr>
                            <a:t>Isotope</a:t>
                          </a:r>
                          <a:endParaRPr lang="zh-CN" altLang="en-US" dirty="0">
                            <a:latin typeface="Times New Roman" panose="02020603050405020304" pitchFamily="18" charset="0"/>
                            <a:cs typeface="Times New Roman" panose="02020603050405020304" pitchFamily="18" charset="0"/>
                          </a:endParaRPr>
                        </a:p>
                      </a:txBody>
                      <a:tcPr anchor="ctr"/>
                    </a:tc>
                    <a:tc gridSpan="3">
                      <a:txBody>
                        <a:bodyPr/>
                        <a:lstStyle/>
                        <a:p>
                          <a:pPr algn="ctr"/>
                          <a:r>
                            <a:rPr lang="en-US" altLang="zh-CN" dirty="0">
                              <a:latin typeface="Times New Roman" panose="02020603050405020304" pitchFamily="18" charset="0"/>
                              <a:cs typeface="Times New Roman" panose="02020603050405020304" pitchFamily="18" charset="0"/>
                            </a:rPr>
                            <a:t>Average γ energy </a:t>
                          </a:r>
                          <a14:m>
                            <m:oMath xmlns:m="http://schemas.openxmlformats.org/officeDocument/2006/math">
                              <m:sSub>
                                <m:sSubPr>
                                  <m:ctrlPr>
                                    <a:rPr lang="en-US" altLang="zh-CN" i="1" smtClean="0">
                                      <a:latin typeface="Cambria Math" panose="02040503050406030204" pitchFamily="18" charset="0"/>
                                    </a:rPr>
                                  </m:ctrlPr>
                                </m:sSubPr>
                                <m:e>
                                  <m:acc>
                                    <m:accPr>
                                      <m:chr m:val="̅"/>
                                      <m:ctrlPr>
                                        <a:rPr lang="en-US" altLang="zh-CN" i="1" smtClean="0">
                                          <a:latin typeface="Cambria Math" panose="02040503050406030204" pitchFamily="18" charset="0"/>
                                        </a:rPr>
                                      </m:ctrlPr>
                                    </m:accPr>
                                    <m:e>
                                      <m:r>
                                        <a:rPr lang="en-US" altLang="zh-CN" smtClean="0">
                                          <a:latin typeface="Cambria Math" panose="02040503050406030204" pitchFamily="18" charset="0"/>
                                        </a:rPr>
                                        <m:t>𝐄</m:t>
                                      </m:r>
                                    </m:e>
                                  </m:acc>
                                </m:e>
                                <m:sub>
                                  <m:r>
                                    <a:rPr lang="zh-CN" altLang="en-US" smtClean="0">
                                      <a:latin typeface="Cambria Math" panose="02040503050406030204" pitchFamily="18" charset="0"/>
                                    </a:rPr>
                                    <m:t>𝜸</m:t>
                                  </m:r>
                                </m:sub>
                              </m:sSub>
                            </m:oMath>
                          </a14:m>
                          <a:r>
                            <a:rPr lang="en-US" altLang="zh-CN" dirty="0">
                              <a:latin typeface="Times New Roman" panose="02020603050405020304" pitchFamily="18" charset="0"/>
                              <a:cs typeface="Times New Roman" panose="02020603050405020304" pitchFamily="18" charset="0"/>
                            </a:rPr>
                            <a:t> (keV) </a:t>
                          </a:r>
                          <a:endParaRPr lang="zh-CN" altLang="en-US" dirty="0">
                            <a:latin typeface="Times New Roman" panose="02020603050405020304" pitchFamily="18" charset="0"/>
                            <a:cs typeface="Times New Roman" panose="02020603050405020304" pitchFamily="18" charset="0"/>
                          </a:endParaRPr>
                        </a:p>
                      </a:txBody>
                      <a:tcPr anchor="ct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142106313"/>
                      </a:ext>
                    </a:extLst>
                  </a:tr>
                  <a:tr h="1004875">
                    <a:tc vMerge="1">
                      <a:txBody>
                        <a:bodyPr/>
                        <a:lstStyle/>
                        <a:p>
                          <a:endParaRPr lang="zh-CN" altLang="en-US" dirty="0"/>
                        </a:p>
                      </a:txBody>
                      <a:tcPr/>
                    </a:tc>
                    <a:tc>
                      <a:txBody>
                        <a:bodyPr/>
                        <a:lstStyle/>
                        <a:p>
                          <a:pPr algn="ctr"/>
                          <a:r>
                            <a:rPr lang="en-US" altLang="zh-CN" dirty="0">
                              <a:latin typeface="Times New Roman" panose="02020603050405020304" pitchFamily="18" charset="0"/>
                              <a:cs typeface="Times New Roman" panose="02020603050405020304" pitchFamily="18" charset="0"/>
                            </a:rPr>
                            <a:t>Input</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Fitting </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Deviation</a:t>
                          </a:r>
                          <a:endParaRPr lang="zh-CN"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711524875"/>
                      </a:ext>
                    </a:extLst>
                  </a:tr>
                  <a:tr h="764988">
                    <a:tc>
                      <a:txBody>
                        <a:bodyPr/>
                        <a:lstStyle/>
                        <a:p>
                          <a:pPr algn="ctr"/>
                          <a:r>
                            <a:rPr lang="en-US" altLang="zh-CN" baseline="30000" dirty="0">
                              <a:latin typeface="Times New Roman" panose="02020603050405020304" pitchFamily="18" charset="0"/>
                              <a:cs typeface="Times New Roman" panose="02020603050405020304" pitchFamily="18" charset="0"/>
                            </a:rPr>
                            <a:t>87</a:t>
                          </a:r>
                          <a:r>
                            <a:rPr lang="en-US" altLang="zh-CN" dirty="0">
                              <a:latin typeface="Times New Roman" panose="02020603050405020304" pitchFamily="18" charset="0"/>
                              <a:cs typeface="Times New Roman" panose="02020603050405020304" pitchFamily="18" charset="0"/>
                            </a:rPr>
                            <a:t>Br</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3129</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3154</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1%</a:t>
                          </a:r>
                          <a:endParaRPr lang="zh-CN"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840180780"/>
                      </a:ext>
                    </a:extLst>
                  </a:tr>
                  <a:tr h="764988">
                    <a:tc>
                      <a:txBody>
                        <a:bodyPr/>
                        <a:lstStyle/>
                        <a:p>
                          <a:pPr algn="ctr"/>
                          <a:r>
                            <a:rPr lang="en-US" altLang="zh-CN" baseline="30000" dirty="0">
                              <a:latin typeface="Times New Roman" panose="02020603050405020304" pitchFamily="18" charset="0"/>
                              <a:cs typeface="Times New Roman" panose="02020603050405020304" pitchFamily="18" charset="0"/>
                            </a:rPr>
                            <a:t>104</a:t>
                          </a:r>
                          <a:r>
                            <a:rPr lang="en-US" altLang="zh-CN" dirty="0">
                              <a:latin typeface="Times New Roman" panose="02020603050405020304" pitchFamily="18" charset="0"/>
                              <a:cs typeface="Times New Roman" panose="02020603050405020304" pitchFamily="18" charset="0"/>
                            </a:rPr>
                            <a:t>Tc</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1893</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1890</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0.2%</a:t>
                          </a:r>
                          <a:endParaRPr lang="zh-CN"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47944976"/>
                      </a:ext>
                    </a:extLst>
                  </a:tr>
                  <a:tr h="764988">
                    <a:tc>
                      <a:txBody>
                        <a:bodyPr/>
                        <a:lstStyle/>
                        <a:p>
                          <a:pPr algn="ctr"/>
                          <a:r>
                            <a:rPr lang="en-US" altLang="zh-CN" baseline="30000" dirty="0">
                              <a:latin typeface="Times New Roman" panose="02020603050405020304" pitchFamily="18" charset="0"/>
                              <a:cs typeface="Times New Roman" panose="02020603050405020304" pitchFamily="18" charset="0"/>
                            </a:rPr>
                            <a:t>136</a:t>
                          </a:r>
                          <a:r>
                            <a:rPr lang="en-US" altLang="zh-CN" dirty="0">
                              <a:latin typeface="Times New Roman" panose="02020603050405020304" pitchFamily="18" charset="0"/>
                              <a:cs typeface="Times New Roman" panose="02020603050405020304" pitchFamily="18" charset="0"/>
                            </a:rPr>
                            <a:t>I</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2372</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2395</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1%</a:t>
                          </a:r>
                          <a:endParaRPr lang="zh-CN"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044092310"/>
                      </a:ext>
                    </a:extLst>
                  </a:tr>
                  <a:tr h="764988">
                    <a:tc>
                      <a:txBody>
                        <a:bodyPr/>
                        <a:lstStyle/>
                        <a:p>
                          <a:pPr algn="ctr"/>
                          <a:r>
                            <a:rPr lang="en-US" altLang="zh-CN" baseline="30000" dirty="0">
                              <a:latin typeface="Times New Roman" panose="02020603050405020304" pitchFamily="18" charset="0"/>
                              <a:cs typeface="Times New Roman" panose="02020603050405020304" pitchFamily="18" charset="0"/>
                            </a:rPr>
                            <a:t>139</a:t>
                          </a:r>
                          <a:r>
                            <a:rPr lang="en-US" altLang="zh-CN" dirty="0">
                              <a:latin typeface="Times New Roman" panose="02020603050405020304" pitchFamily="18" charset="0"/>
                              <a:cs typeface="Times New Roman" panose="02020603050405020304" pitchFamily="18" charset="0"/>
                            </a:rPr>
                            <a:t>Xe</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933</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926</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-0.8%</a:t>
                          </a:r>
                          <a:endParaRPr lang="zh-CN"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171122386"/>
                      </a:ext>
                    </a:extLst>
                  </a:tr>
                </a:tbl>
              </a:graphicData>
            </a:graphic>
          </p:graphicFrame>
        </mc:Choice>
        <mc:Fallback xmlns="">
          <p:graphicFrame>
            <p:nvGraphicFramePr>
              <p:cNvPr id="5" name="内容占位符 4">
                <a:extLst>
                  <a:ext uri="{FF2B5EF4-FFF2-40B4-BE49-F238E27FC236}">
                    <a16:creationId xmlns:a16="http://schemas.microsoft.com/office/drawing/2014/main" id="{01686F41-CC91-4D5C-9A0F-B589309B190E}"/>
                  </a:ext>
                </a:extLst>
              </p:cNvPr>
              <p:cNvGraphicFramePr>
                <a:graphicFrameLocks noGrp="1"/>
              </p:cNvGraphicFramePr>
              <p:nvPr>
                <p:ph idx="1"/>
                <p:extLst>
                  <p:ext uri="{D42A27DB-BD31-4B8C-83A1-F6EECF244321}">
                    <p14:modId xmlns:p14="http://schemas.microsoft.com/office/powerpoint/2010/main" val="1695752811"/>
                  </p:ext>
                </p:extLst>
              </p:nvPr>
            </p:nvGraphicFramePr>
            <p:xfrm>
              <a:off x="251520" y="1349451"/>
              <a:ext cx="3959994" cy="5112569"/>
            </p:xfrm>
            <a:graphic>
              <a:graphicData uri="http://schemas.openxmlformats.org/drawingml/2006/table">
                <a:tbl>
                  <a:tblPr firstRow="1" bandRow="1">
                    <a:tableStyleId>{10A1B5D5-9B99-4C35-A422-299274C87663}</a:tableStyleId>
                  </a:tblPr>
                  <a:tblGrid>
                    <a:gridCol w="1007666">
                      <a:extLst>
                        <a:ext uri="{9D8B030D-6E8A-4147-A177-3AD203B41FA5}">
                          <a16:colId xmlns:a16="http://schemas.microsoft.com/office/drawing/2014/main" val="1324697091"/>
                        </a:ext>
                      </a:extLst>
                    </a:gridCol>
                    <a:gridCol w="931199">
                      <a:extLst>
                        <a:ext uri="{9D8B030D-6E8A-4147-A177-3AD203B41FA5}">
                          <a16:colId xmlns:a16="http://schemas.microsoft.com/office/drawing/2014/main" val="291736417"/>
                        </a:ext>
                      </a:extLst>
                    </a:gridCol>
                    <a:gridCol w="869001">
                      <a:extLst>
                        <a:ext uri="{9D8B030D-6E8A-4147-A177-3AD203B41FA5}">
                          <a16:colId xmlns:a16="http://schemas.microsoft.com/office/drawing/2014/main" val="784282916"/>
                        </a:ext>
                      </a:extLst>
                    </a:gridCol>
                    <a:gridCol w="1152128">
                      <a:extLst>
                        <a:ext uri="{9D8B030D-6E8A-4147-A177-3AD203B41FA5}">
                          <a16:colId xmlns:a16="http://schemas.microsoft.com/office/drawing/2014/main" val="1992546396"/>
                        </a:ext>
                      </a:extLst>
                    </a:gridCol>
                  </a:tblGrid>
                  <a:tr h="1047742">
                    <a:tc rowSpan="2">
                      <a:txBody>
                        <a:bodyPr/>
                        <a:lstStyle/>
                        <a:p>
                          <a:pPr algn="ctr"/>
                          <a:r>
                            <a:rPr lang="en-US" altLang="zh-CN" dirty="0">
                              <a:latin typeface="Times New Roman" panose="02020603050405020304" pitchFamily="18" charset="0"/>
                              <a:cs typeface="Times New Roman" panose="02020603050405020304" pitchFamily="18" charset="0"/>
                            </a:rPr>
                            <a:t>Isotope</a:t>
                          </a:r>
                          <a:endParaRPr lang="zh-CN" altLang="en-US" dirty="0">
                            <a:latin typeface="Times New Roman" panose="02020603050405020304" pitchFamily="18" charset="0"/>
                            <a:cs typeface="Times New Roman" panose="02020603050405020304" pitchFamily="18" charset="0"/>
                          </a:endParaRPr>
                        </a:p>
                      </a:txBody>
                      <a:tcPr anchor="ctr"/>
                    </a:tc>
                    <a:tc gridSpan="3">
                      <a:txBody>
                        <a:bodyPr/>
                        <a:lstStyle/>
                        <a:p>
                          <a:endParaRPr lang="zh-CN"/>
                        </a:p>
                      </a:txBody>
                      <a:tcPr anchor="ctr">
                        <a:blipFill>
                          <a:blip r:embed="rId2"/>
                          <a:stretch>
                            <a:fillRect l="-34227" t="-581" r="-412" b="-389535"/>
                          </a:stretch>
                        </a:blipFill>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142106313"/>
                      </a:ext>
                    </a:extLst>
                  </a:tr>
                  <a:tr h="1004875">
                    <a:tc vMerge="1">
                      <a:txBody>
                        <a:bodyPr/>
                        <a:lstStyle/>
                        <a:p>
                          <a:endParaRPr lang="zh-CN" altLang="en-US" dirty="0"/>
                        </a:p>
                      </a:txBody>
                      <a:tcPr/>
                    </a:tc>
                    <a:tc>
                      <a:txBody>
                        <a:bodyPr/>
                        <a:lstStyle/>
                        <a:p>
                          <a:pPr algn="ctr"/>
                          <a:r>
                            <a:rPr lang="en-US" altLang="zh-CN" dirty="0">
                              <a:latin typeface="Times New Roman" panose="02020603050405020304" pitchFamily="18" charset="0"/>
                              <a:cs typeface="Times New Roman" panose="02020603050405020304" pitchFamily="18" charset="0"/>
                            </a:rPr>
                            <a:t>Input</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Fitting </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Deviation</a:t>
                          </a:r>
                          <a:endParaRPr lang="zh-CN"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711524875"/>
                      </a:ext>
                    </a:extLst>
                  </a:tr>
                  <a:tr h="764988">
                    <a:tc>
                      <a:txBody>
                        <a:bodyPr/>
                        <a:lstStyle/>
                        <a:p>
                          <a:pPr algn="ctr"/>
                          <a:r>
                            <a:rPr lang="en-US" altLang="zh-CN" baseline="30000" dirty="0">
                              <a:latin typeface="Times New Roman" panose="02020603050405020304" pitchFamily="18" charset="0"/>
                              <a:cs typeface="Times New Roman" panose="02020603050405020304" pitchFamily="18" charset="0"/>
                            </a:rPr>
                            <a:t>87</a:t>
                          </a:r>
                          <a:r>
                            <a:rPr lang="en-US" altLang="zh-CN" dirty="0">
                              <a:latin typeface="Times New Roman" panose="02020603050405020304" pitchFamily="18" charset="0"/>
                              <a:cs typeface="Times New Roman" panose="02020603050405020304" pitchFamily="18" charset="0"/>
                            </a:rPr>
                            <a:t>Br</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3129</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3154</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1%</a:t>
                          </a:r>
                          <a:endParaRPr lang="zh-CN"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840180780"/>
                      </a:ext>
                    </a:extLst>
                  </a:tr>
                  <a:tr h="764988">
                    <a:tc>
                      <a:txBody>
                        <a:bodyPr/>
                        <a:lstStyle/>
                        <a:p>
                          <a:pPr algn="ctr"/>
                          <a:r>
                            <a:rPr lang="en-US" altLang="zh-CN" baseline="30000" dirty="0">
                              <a:latin typeface="Times New Roman" panose="02020603050405020304" pitchFamily="18" charset="0"/>
                              <a:cs typeface="Times New Roman" panose="02020603050405020304" pitchFamily="18" charset="0"/>
                            </a:rPr>
                            <a:t>104</a:t>
                          </a:r>
                          <a:r>
                            <a:rPr lang="en-US" altLang="zh-CN" dirty="0">
                              <a:latin typeface="Times New Roman" panose="02020603050405020304" pitchFamily="18" charset="0"/>
                              <a:cs typeface="Times New Roman" panose="02020603050405020304" pitchFamily="18" charset="0"/>
                            </a:rPr>
                            <a:t>Tc</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1893</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1890</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0.2%</a:t>
                          </a:r>
                          <a:endParaRPr lang="zh-CN"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47944976"/>
                      </a:ext>
                    </a:extLst>
                  </a:tr>
                  <a:tr h="764988">
                    <a:tc>
                      <a:txBody>
                        <a:bodyPr/>
                        <a:lstStyle/>
                        <a:p>
                          <a:pPr algn="ctr"/>
                          <a:r>
                            <a:rPr lang="en-US" altLang="zh-CN" baseline="30000" dirty="0">
                              <a:latin typeface="Times New Roman" panose="02020603050405020304" pitchFamily="18" charset="0"/>
                              <a:cs typeface="Times New Roman" panose="02020603050405020304" pitchFamily="18" charset="0"/>
                            </a:rPr>
                            <a:t>136</a:t>
                          </a:r>
                          <a:r>
                            <a:rPr lang="en-US" altLang="zh-CN" dirty="0">
                              <a:latin typeface="Times New Roman" panose="02020603050405020304" pitchFamily="18" charset="0"/>
                              <a:cs typeface="Times New Roman" panose="02020603050405020304" pitchFamily="18" charset="0"/>
                            </a:rPr>
                            <a:t>I</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2372</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2395</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1%</a:t>
                          </a:r>
                          <a:endParaRPr lang="zh-CN"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044092310"/>
                      </a:ext>
                    </a:extLst>
                  </a:tr>
                  <a:tr h="764988">
                    <a:tc>
                      <a:txBody>
                        <a:bodyPr/>
                        <a:lstStyle/>
                        <a:p>
                          <a:pPr algn="ctr"/>
                          <a:r>
                            <a:rPr lang="en-US" altLang="zh-CN" baseline="30000" dirty="0">
                              <a:latin typeface="Times New Roman" panose="02020603050405020304" pitchFamily="18" charset="0"/>
                              <a:cs typeface="Times New Roman" panose="02020603050405020304" pitchFamily="18" charset="0"/>
                            </a:rPr>
                            <a:t>139</a:t>
                          </a:r>
                          <a:r>
                            <a:rPr lang="en-US" altLang="zh-CN" dirty="0">
                              <a:latin typeface="Times New Roman" panose="02020603050405020304" pitchFamily="18" charset="0"/>
                              <a:cs typeface="Times New Roman" panose="02020603050405020304" pitchFamily="18" charset="0"/>
                            </a:rPr>
                            <a:t>Xe</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933</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926</a:t>
                          </a:r>
                          <a:endParaRPr lang="zh-CN" alt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dirty="0">
                              <a:latin typeface="Times New Roman" panose="02020603050405020304" pitchFamily="18" charset="0"/>
                              <a:cs typeface="Times New Roman" panose="02020603050405020304" pitchFamily="18" charset="0"/>
                            </a:rPr>
                            <a:t>-0.8%</a:t>
                          </a:r>
                          <a:endParaRPr lang="zh-CN"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171122386"/>
                      </a:ext>
                    </a:extLst>
                  </a:tr>
                </a:tbl>
              </a:graphicData>
            </a:graphic>
          </p:graphicFrame>
        </mc:Fallback>
      </mc:AlternateContent>
      <p:sp>
        <p:nvSpPr>
          <p:cNvPr id="6" name="文本框 5">
            <a:extLst>
              <a:ext uri="{FF2B5EF4-FFF2-40B4-BE49-F238E27FC236}">
                <a16:creationId xmlns:a16="http://schemas.microsoft.com/office/drawing/2014/main" id="{55C783DF-A620-43CB-9205-18BAAEFFC816}"/>
              </a:ext>
            </a:extLst>
          </p:cNvPr>
          <p:cNvSpPr txBox="1"/>
          <p:nvPr/>
        </p:nvSpPr>
        <p:spPr>
          <a:xfrm>
            <a:off x="5328012" y="4339158"/>
            <a:ext cx="2057401" cy="1052660"/>
          </a:xfrm>
          <a:prstGeom prst="rect">
            <a:avLst/>
          </a:prstGeom>
          <a:noFill/>
        </p:spPr>
        <p:txBody>
          <a:bodyPr wrap="square" rtlCol="0">
            <a:spAutoFit/>
          </a:bodyPr>
          <a:lstStyle/>
          <a:p>
            <a:pPr>
              <a:lnSpc>
                <a:spcPct val="150000"/>
              </a:lnSpc>
            </a:pPr>
            <a:r>
              <a:rPr lang="en-US" altLang="zh-CN" sz="2400" b="1" dirty="0">
                <a:solidFill>
                  <a:srgbClr val="0000FF"/>
                </a:solidFill>
                <a:latin typeface="Times New Roman" panose="02020603050405020304" pitchFamily="18" charset="0"/>
                <a:cs typeface="Times New Roman" panose="02020603050405020304" pitchFamily="18" charset="0"/>
              </a:rPr>
              <a:t>1% </a:t>
            </a:r>
            <a:r>
              <a:rPr lang="en-US" altLang="zh-CN" sz="2400" dirty="0">
                <a:latin typeface="Times New Roman" panose="02020603050405020304" pitchFamily="18" charset="0"/>
                <a:cs typeface="Times New Roman" panose="02020603050405020304" pitchFamily="18" charset="0"/>
              </a:rPr>
              <a:t>accuracy </a:t>
            </a:r>
          </a:p>
          <a:p>
            <a:pPr>
              <a:lnSpc>
                <a:spcPct val="150000"/>
              </a:lnSpc>
            </a:pPr>
            <a:endParaRPr lang="en-US" altLang="zh-CN" sz="2000" dirty="0">
              <a:latin typeface="Times New Roman" panose="02020603050405020304" pitchFamily="18" charset="0"/>
              <a:cs typeface="Times New Roman" panose="02020603050405020304" pitchFamily="18" charset="0"/>
            </a:endParaRPr>
          </a:p>
        </p:txBody>
      </p:sp>
      <p:grpSp>
        <p:nvGrpSpPr>
          <p:cNvPr id="4" name="组合 3">
            <a:extLst>
              <a:ext uri="{FF2B5EF4-FFF2-40B4-BE49-F238E27FC236}">
                <a16:creationId xmlns:a16="http://schemas.microsoft.com/office/drawing/2014/main" id="{14A0A350-21B6-43D5-A1D4-E129D0EAE906}"/>
              </a:ext>
            </a:extLst>
          </p:cNvPr>
          <p:cNvGrpSpPr/>
          <p:nvPr/>
        </p:nvGrpSpPr>
        <p:grpSpPr>
          <a:xfrm>
            <a:off x="4378512" y="2132856"/>
            <a:ext cx="4530806" cy="1431729"/>
            <a:chOff x="4427984" y="1991833"/>
            <a:chExt cx="4530806" cy="1431729"/>
          </a:xfrm>
        </p:grpSpPr>
        <p:pic>
          <p:nvPicPr>
            <p:cNvPr id="7" name="图片 6">
              <a:extLst>
                <a:ext uri="{FF2B5EF4-FFF2-40B4-BE49-F238E27FC236}">
                  <a16:creationId xmlns:a16="http://schemas.microsoft.com/office/drawing/2014/main" id="{ED5D3FE2-BFB3-4C22-B07B-6D3848882BB9}"/>
                </a:ext>
              </a:extLst>
            </p:cNvPr>
            <p:cNvPicPr>
              <a:picLocks noChangeAspect="1"/>
            </p:cNvPicPr>
            <p:nvPr/>
          </p:nvPicPr>
          <p:blipFill>
            <a:blip r:embed="rId3"/>
            <a:stretch>
              <a:fillRect/>
            </a:stretch>
          </p:blipFill>
          <p:spPr>
            <a:xfrm>
              <a:off x="4427984" y="1991833"/>
              <a:ext cx="3024336" cy="574820"/>
            </a:xfrm>
            <a:prstGeom prst="rect">
              <a:avLst/>
            </a:prstGeom>
          </p:spPr>
        </p:pic>
        <p:pic>
          <p:nvPicPr>
            <p:cNvPr id="8" name="图片 7">
              <a:extLst>
                <a:ext uri="{FF2B5EF4-FFF2-40B4-BE49-F238E27FC236}">
                  <a16:creationId xmlns:a16="http://schemas.microsoft.com/office/drawing/2014/main" id="{F4595A3E-AD4A-48C9-BA57-B2E1617E4213}"/>
                </a:ext>
              </a:extLst>
            </p:cNvPr>
            <p:cNvPicPr>
              <a:picLocks noChangeAspect="1"/>
            </p:cNvPicPr>
            <p:nvPr/>
          </p:nvPicPr>
          <p:blipFill>
            <a:blip r:embed="rId4"/>
            <a:stretch>
              <a:fillRect/>
            </a:stretch>
          </p:blipFill>
          <p:spPr>
            <a:xfrm>
              <a:off x="4427984" y="2777237"/>
              <a:ext cx="4530806" cy="646325"/>
            </a:xfrm>
            <a:prstGeom prst="rect">
              <a:avLst/>
            </a:prstGeom>
          </p:spPr>
        </p:pic>
      </p:grpSp>
    </p:spTree>
    <p:extLst>
      <p:ext uri="{BB962C8B-B14F-4D97-AF65-F5344CB8AC3E}">
        <p14:creationId xmlns:p14="http://schemas.microsoft.com/office/powerpoint/2010/main" val="1783968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Previous works</a:t>
            </a:r>
            <a:endParaRPr lang="zh-CN" altLang="en-US" dirty="0"/>
          </a:p>
        </p:txBody>
      </p:sp>
      <p:pic>
        <p:nvPicPr>
          <p:cNvPr id="6" name="图片 5"/>
          <p:cNvPicPr>
            <a:picLocks noChangeAspect="1"/>
          </p:cNvPicPr>
          <p:nvPr/>
        </p:nvPicPr>
        <p:blipFill>
          <a:blip r:embed="rId3"/>
          <a:stretch>
            <a:fillRect/>
          </a:stretch>
        </p:blipFill>
        <p:spPr>
          <a:xfrm>
            <a:off x="179512" y="1916832"/>
            <a:ext cx="4067944" cy="3644739"/>
          </a:xfrm>
          <a:prstGeom prst="rect">
            <a:avLst/>
          </a:prstGeom>
        </p:spPr>
      </p:pic>
      <p:sp>
        <p:nvSpPr>
          <p:cNvPr id="18" name="文本框 17"/>
          <p:cNvSpPr txBox="1"/>
          <p:nvPr/>
        </p:nvSpPr>
        <p:spPr>
          <a:xfrm>
            <a:off x="1187624" y="2111013"/>
            <a:ext cx="1249060" cy="369332"/>
          </a:xfrm>
          <a:prstGeom prst="rect">
            <a:avLst/>
          </a:prstGeom>
          <a:noFill/>
        </p:spPr>
        <p:txBody>
          <a:bodyPr wrap="none" rtlCol="0">
            <a:spAutoFit/>
          </a:bodyPr>
          <a:lstStyle/>
          <a:p>
            <a:r>
              <a:rPr lang="en-US" altLang="zh-CN" b="1" dirty="0">
                <a:solidFill>
                  <a:srgbClr val="7030A0"/>
                </a:solidFill>
                <a:latin typeface="Times New Roman" panose="02020603050405020304" pitchFamily="18" charset="0"/>
                <a:cs typeface="Times New Roman" panose="02020603050405020304" pitchFamily="18" charset="0"/>
              </a:rPr>
              <a:t>1.929 MeV</a:t>
            </a:r>
            <a:endParaRPr lang="zh-CN" altLang="en-US" b="1" dirty="0">
              <a:solidFill>
                <a:srgbClr val="7030A0"/>
              </a:solidFill>
              <a:latin typeface="Times New Roman" panose="02020603050405020304" pitchFamily="18" charset="0"/>
              <a:cs typeface="Times New Roman" panose="02020603050405020304" pitchFamily="18" charset="0"/>
            </a:endParaRPr>
          </a:p>
        </p:txBody>
      </p:sp>
      <p:cxnSp>
        <p:nvCxnSpPr>
          <p:cNvPr id="20" name="直接箭头连接符 19"/>
          <p:cNvCxnSpPr/>
          <p:nvPr/>
        </p:nvCxnSpPr>
        <p:spPr>
          <a:xfrm>
            <a:off x="2051720" y="2465228"/>
            <a:ext cx="288032" cy="4320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1514"/>
          <a:stretch/>
        </p:blipFill>
        <p:spPr bwMode="auto">
          <a:xfrm>
            <a:off x="5108821" y="2033180"/>
            <a:ext cx="3606805" cy="3153068"/>
          </a:xfrm>
          <a:prstGeom prst="rect">
            <a:avLst/>
          </a:prstGeom>
          <a:noFill/>
          <a:ln w="9525">
            <a:solidFill>
              <a:srgbClr val="00B050"/>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5" name="矩形 4"/>
          <p:cNvSpPr/>
          <p:nvPr/>
        </p:nvSpPr>
        <p:spPr>
          <a:xfrm>
            <a:off x="251520" y="1511964"/>
            <a:ext cx="4176464" cy="307777"/>
          </a:xfrm>
          <a:prstGeom prst="rect">
            <a:avLst/>
          </a:prstGeom>
        </p:spPr>
        <p:txBody>
          <a:bodyPr wrap="square">
            <a:spAutoFit/>
          </a:bodyPr>
          <a:lstStyle/>
          <a:p>
            <a:pPr lvl="0"/>
            <a:r>
              <a:rPr lang="en-US" altLang="zh-CN" sz="1400" dirty="0">
                <a:solidFill>
                  <a:srgbClr val="00B050"/>
                </a:solidFill>
                <a:latin typeface="Arial" panose="020B0604020202020204" pitchFamily="34" charset="0"/>
                <a:cs typeface="Arial" panose="020B0604020202020204" pitchFamily="34" charset="0"/>
              </a:rPr>
              <a:t>C. </a:t>
            </a:r>
            <a:r>
              <a:rPr lang="en-US" altLang="zh-CN" sz="1400" dirty="0" err="1">
                <a:solidFill>
                  <a:srgbClr val="00B050"/>
                </a:solidFill>
                <a:latin typeface="Arial" panose="020B0604020202020204" pitchFamily="34" charset="0"/>
                <a:cs typeface="Arial" panose="020B0604020202020204" pitchFamily="34" charset="0"/>
              </a:rPr>
              <a:t>Dossat</a:t>
            </a:r>
            <a:r>
              <a:rPr lang="en-US" altLang="zh-CN" sz="1400" dirty="0">
                <a:solidFill>
                  <a:srgbClr val="00B050"/>
                </a:solidFill>
                <a:latin typeface="Arial" panose="020B0604020202020204" pitchFamily="34" charset="0"/>
                <a:cs typeface="Arial" panose="020B0604020202020204" pitchFamily="34" charset="0"/>
              </a:rPr>
              <a:t> et al. Nucl. Phys. A 792(2007)18          </a:t>
            </a:r>
          </a:p>
        </p:txBody>
      </p:sp>
      <p:grpSp>
        <p:nvGrpSpPr>
          <p:cNvPr id="14" name="组合 13">
            <a:extLst>
              <a:ext uri="{FF2B5EF4-FFF2-40B4-BE49-F238E27FC236}">
                <a16:creationId xmlns:a16="http://schemas.microsoft.com/office/drawing/2014/main" id="{E0D3FA1F-1E29-4C4F-AB2F-4962424BEDE0}"/>
              </a:ext>
            </a:extLst>
          </p:cNvPr>
          <p:cNvGrpSpPr/>
          <p:nvPr/>
        </p:nvGrpSpPr>
        <p:grpSpPr>
          <a:xfrm>
            <a:off x="7118350" y="3257316"/>
            <a:ext cx="1702121" cy="1611109"/>
            <a:chOff x="4572000" y="2467781"/>
            <a:chExt cx="1741449" cy="2257363"/>
          </a:xfrm>
        </p:grpSpPr>
        <p:sp>
          <p:nvSpPr>
            <p:cNvPr id="15" name="文本框 14">
              <a:extLst>
                <a:ext uri="{FF2B5EF4-FFF2-40B4-BE49-F238E27FC236}">
                  <a16:creationId xmlns:a16="http://schemas.microsoft.com/office/drawing/2014/main" id="{675CC236-0ACE-4787-9AB4-F4D47DD5EAF8}"/>
                </a:ext>
              </a:extLst>
            </p:cNvPr>
            <p:cNvSpPr txBox="1"/>
            <p:nvPr/>
          </p:nvSpPr>
          <p:spPr>
            <a:xfrm>
              <a:off x="4576236" y="3308938"/>
              <a:ext cx="1737213" cy="1194773"/>
            </a:xfrm>
            <a:prstGeom prst="rect">
              <a:avLst/>
            </a:prstGeom>
            <a:noFill/>
            <a:ln>
              <a:noFill/>
            </a:ln>
          </p:spPr>
          <p:txBody>
            <a:bodyPr wrap="square" rtlCol="0">
              <a:spAutoFit/>
            </a:bodyPr>
            <a:lstStyle/>
            <a:p>
              <a:pPr>
                <a:lnSpc>
                  <a:spcPct val="150000"/>
                </a:lnSpc>
              </a:pPr>
              <a:r>
                <a:rPr lang="en-US" altLang="zh-CN" b="1" dirty="0">
                  <a:solidFill>
                    <a:srgbClr val="FF33CC"/>
                  </a:solidFill>
                  <a:latin typeface="Times New Roman" panose="02020603050405020304" pitchFamily="18" charset="0"/>
                  <a:cs typeface="Times New Roman" panose="02020603050405020304" pitchFamily="18" charset="0"/>
                </a:rPr>
                <a:t>~ 55% </a:t>
              </a:r>
              <a:r>
                <a:rPr lang="en-US" altLang="zh-CN" b="1" dirty="0">
                  <a:solidFill>
                    <a:srgbClr val="FF33CC"/>
                  </a:solidFill>
                  <a:latin typeface="Symbol" panose="05050102010706020507" pitchFamily="18" charset="2"/>
                  <a:cs typeface="Times New Roman" panose="02020603050405020304" pitchFamily="18" charset="0"/>
                </a:rPr>
                <a:t>g</a:t>
              </a:r>
              <a:r>
                <a:rPr lang="en-US" altLang="zh-CN" b="1" dirty="0">
                  <a:solidFill>
                    <a:srgbClr val="FF33CC"/>
                  </a:solidFill>
                  <a:latin typeface="Times New Roman" panose="02020603050405020304" pitchFamily="18" charset="0"/>
                  <a:cs typeface="Times New Roman" panose="02020603050405020304" pitchFamily="18" charset="0"/>
                </a:rPr>
                <a:t> ray</a:t>
              </a:r>
            </a:p>
            <a:p>
              <a:pPr>
                <a:lnSpc>
                  <a:spcPct val="150000"/>
                </a:lnSpc>
              </a:pPr>
              <a:r>
                <a:rPr lang="en-US" altLang="zh-CN" b="1" dirty="0">
                  <a:solidFill>
                    <a:srgbClr val="FF33CC"/>
                  </a:solidFill>
                  <a:latin typeface="Times New Roman" panose="02020603050405020304" pitchFamily="18" charset="0"/>
                  <a:cs typeface="Times New Roman" panose="02020603050405020304" pitchFamily="18" charset="0"/>
                </a:rPr>
                <a:t>     missed</a:t>
              </a:r>
              <a:endParaRPr lang="zh-CN" altLang="en-US" b="1" dirty="0">
                <a:solidFill>
                  <a:srgbClr val="FF33CC"/>
                </a:solidFill>
                <a:latin typeface="Times New Roman" panose="02020603050405020304" pitchFamily="18" charset="0"/>
                <a:cs typeface="Times New Roman" panose="02020603050405020304" pitchFamily="18" charset="0"/>
              </a:endParaRPr>
            </a:p>
          </p:txBody>
        </p:sp>
        <p:cxnSp>
          <p:nvCxnSpPr>
            <p:cNvPr id="16" name="直接箭头连接符 15">
              <a:extLst>
                <a:ext uri="{FF2B5EF4-FFF2-40B4-BE49-F238E27FC236}">
                  <a16:creationId xmlns:a16="http://schemas.microsoft.com/office/drawing/2014/main" id="{1BE75617-0AC1-4C28-A083-892CA605767D}"/>
                </a:ext>
              </a:extLst>
            </p:cNvPr>
            <p:cNvCxnSpPr/>
            <p:nvPr/>
          </p:nvCxnSpPr>
          <p:spPr>
            <a:xfrm flipH="1">
              <a:off x="4572000" y="2467781"/>
              <a:ext cx="4236" cy="2257363"/>
            </a:xfrm>
            <a:prstGeom prst="straightConnector1">
              <a:avLst/>
            </a:prstGeom>
            <a:ln w="57150">
              <a:solidFill>
                <a:srgbClr val="FF33CC"/>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7" name="文本框 16">
            <a:extLst>
              <a:ext uri="{FF2B5EF4-FFF2-40B4-BE49-F238E27FC236}">
                <a16:creationId xmlns:a16="http://schemas.microsoft.com/office/drawing/2014/main" id="{09E5EE0A-CB08-4D85-AB61-0C75C9CEBD45}"/>
              </a:ext>
            </a:extLst>
          </p:cNvPr>
          <p:cNvSpPr txBox="1"/>
          <p:nvPr/>
        </p:nvSpPr>
        <p:spPr>
          <a:xfrm>
            <a:off x="6127684" y="3257316"/>
            <a:ext cx="704039" cy="369332"/>
          </a:xfrm>
          <a:prstGeom prst="rect">
            <a:avLst/>
          </a:prstGeom>
          <a:noFill/>
        </p:spPr>
        <p:txBody>
          <a:bodyPr wrap="none" rtlCol="0">
            <a:spAutoFit/>
          </a:bodyPr>
          <a:lstStyle/>
          <a:p>
            <a:r>
              <a:rPr lang="en-US" altLang="zh-CN" b="1" dirty="0">
                <a:solidFill>
                  <a:srgbClr val="FF0000"/>
                </a:solidFill>
                <a:latin typeface="Times New Roman" panose="02020603050405020304" pitchFamily="18" charset="0"/>
                <a:cs typeface="Times New Roman" panose="02020603050405020304" pitchFamily="18" charset="0"/>
              </a:rPr>
              <a:t>5.4%</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19" name="文本框 18">
            <a:extLst>
              <a:ext uri="{FF2B5EF4-FFF2-40B4-BE49-F238E27FC236}">
                <a16:creationId xmlns:a16="http://schemas.microsoft.com/office/drawing/2014/main" id="{6F976A40-A4CF-4CAA-AB4F-1F8F2AF7EDCB}"/>
              </a:ext>
            </a:extLst>
          </p:cNvPr>
          <p:cNvSpPr txBox="1"/>
          <p:nvPr/>
        </p:nvSpPr>
        <p:spPr>
          <a:xfrm>
            <a:off x="7824006" y="2879108"/>
            <a:ext cx="880369" cy="646331"/>
          </a:xfrm>
          <a:prstGeom prst="rect">
            <a:avLst/>
          </a:prstGeom>
          <a:noFill/>
        </p:spPr>
        <p:txBody>
          <a:bodyPr wrap="none" rtlCol="0">
            <a:spAutoFit/>
          </a:bodyPr>
          <a:lstStyle/>
          <a:p>
            <a:r>
              <a:rPr lang="en-US" altLang="zh-CN" b="1" dirty="0">
                <a:solidFill>
                  <a:srgbClr val="FF0000"/>
                </a:solidFill>
                <a:latin typeface="Times New Roman" panose="02020603050405020304" pitchFamily="18" charset="0"/>
                <a:cs typeface="Times New Roman" panose="02020603050405020304" pitchFamily="18" charset="0"/>
              </a:rPr>
              <a:t>B(F)=3</a:t>
            </a:r>
          </a:p>
          <a:p>
            <a:r>
              <a:rPr lang="en-US" altLang="zh-CN" b="1" dirty="0">
                <a:solidFill>
                  <a:srgbClr val="FF0000"/>
                </a:solidFill>
                <a:latin typeface="Times New Roman" panose="02020603050405020304" pitchFamily="18" charset="0"/>
                <a:cs typeface="Times New Roman" panose="02020603050405020304" pitchFamily="18" charset="0"/>
              </a:rPr>
              <a:t>~60%</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5B9B5FDD-1902-4AEE-9BD2-D8C7230FC7CF}"/>
              </a:ext>
            </a:extLst>
          </p:cNvPr>
          <p:cNvSpPr/>
          <p:nvPr/>
        </p:nvSpPr>
        <p:spPr>
          <a:xfrm>
            <a:off x="755576" y="5709763"/>
            <a:ext cx="5923157" cy="960328"/>
          </a:xfrm>
          <a:prstGeom prst="rect">
            <a:avLst/>
          </a:prstGeom>
        </p:spPr>
        <p:txBody>
          <a:bodyPr wrap="square">
            <a:spAutoFit/>
          </a:bodyPr>
          <a:lstStyle/>
          <a:p>
            <a:pPr>
              <a:lnSpc>
                <a:spcPct val="150000"/>
              </a:lnSpc>
            </a:pPr>
            <a:r>
              <a:rPr lang="en-US" altLang="zh-CN" sz="2000" dirty="0">
                <a:solidFill>
                  <a:srgbClr val="FF0000"/>
                </a:solidFill>
                <a:latin typeface="Times New Roman" panose="02020603050405020304" pitchFamily="18" charset="0"/>
                <a:cs typeface="Times New Roman" panose="02020603050405020304" pitchFamily="18" charset="0"/>
              </a:rPr>
              <a:t>The small branching ratio is not enough to identify IAS</a:t>
            </a:r>
          </a:p>
          <a:p>
            <a:pPr>
              <a:lnSpc>
                <a:spcPct val="150000"/>
              </a:lnSpc>
            </a:pPr>
            <a:r>
              <a:rPr lang="en-US" altLang="zh-CN" sz="2000" dirty="0">
                <a:solidFill>
                  <a:srgbClr val="FF0000"/>
                </a:solidFill>
                <a:latin typeface="Times New Roman" panose="02020603050405020304" pitchFamily="18" charset="0"/>
                <a:cs typeface="Times New Roman" panose="02020603050405020304" pitchFamily="18" charset="0"/>
              </a:rPr>
              <a:t>New experiment is necessary</a:t>
            </a:r>
            <a:endParaRPr lang="zh-CN" altLang="en-US" sz="2000" dirty="0">
              <a:solidFill>
                <a:srgbClr val="FF0000"/>
              </a:solidFill>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91C9A635-2FDD-4DEB-8FBF-181A79223A94}"/>
              </a:ext>
            </a:extLst>
          </p:cNvPr>
          <p:cNvSpPr/>
          <p:nvPr/>
        </p:nvSpPr>
        <p:spPr>
          <a:xfrm>
            <a:off x="6061985" y="1515656"/>
            <a:ext cx="1762021"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B(F) = |N-Z| = 3</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691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1E6828-9F4A-4E82-AADB-C29B3DDBEFB1}"/>
              </a:ext>
            </a:extLst>
          </p:cNvPr>
          <p:cNvSpPr>
            <a:spLocks noGrp="1"/>
          </p:cNvSpPr>
          <p:nvPr>
            <p:ph type="title"/>
          </p:nvPr>
        </p:nvSpPr>
        <p:spPr/>
        <p:txBody>
          <a:bodyPr/>
          <a:lstStyle/>
          <a:p>
            <a:r>
              <a:rPr lang="en-US" altLang="zh-CN" dirty="0"/>
              <a:t>Theoretical calculation</a:t>
            </a:r>
            <a:endParaRPr lang="zh-CN" altLang="en-US" dirty="0"/>
          </a:p>
        </p:txBody>
      </p:sp>
      <p:sp>
        <p:nvSpPr>
          <p:cNvPr id="3" name="灯片编号占位符 2">
            <a:extLst>
              <a:ext uri="{FF2B5EF4-FFF2-40B4-BE49-F238E27FC236}">
                <a16:creationId xmlns:a16="http://schemas.microsoft.com/office/drawing/2014/main" id="{5D9B6A7E-9101-4DC9-830E-CC9F2E2C65CC}"/>
              </a:ext>
            </a:extLst>
          </p:cNvPr>
          <p:cNvSpPr>
            <a:spLocks noGrp="1"/>
          </p:cNvSpPr>
          <p:nvPr>
            <p:ph type="sldNum" sz="quarter" idx="12"/>
          </p:nvPr>
        </p:nvSpPr>
        <p:spPr/>
        <p:txBody>
          <a:bodyPr/>
          <a:lstStyle/>
          <a:p>
            <a:fld id="{A798256F-BD66-4E3D-889F-A90F702228E2}" type="slidenum">
              <a:rPr lang="zh-CN" altLang="en-US" smtClean="0"/>
              <a:t>28</a:t>
            </a:fld>
            <a:endParaRPr lang="zh-CN" altLang="en-US"/>
          </a:p>
        </p:txBody>
      </p:sp>
      <p:pic>
        <p:nvPicPr>
          <p:cNvPr id="5" name="内容占位符 4">
            <a:extLst>
              <a:ext uri="{FF2B5EF4-FFF2-40B4-BE49-F238E27FC236}">
                <a16:creationId xmlns:a16="http://schemas.microsoft.com/office/drawing/2014/main" id="{4415694E-A869-41D1-8FBA-B3EF3FA3C74B}"/>
              </a:ext>
            </a:extLst>
          </p:cNvPr>
          <p:cNvPicPr>
            <a:picLocks noGrp="1" noChangeAspect="1"/>
          </p:cNvPicPr>
          <p:nvPr>
            <p:ph idx="1"/>
          </p:nvPr>
        </p:nvPicPr>
        <p:blipFill>
          <a:blip r:embed="rId2"/>
          <a:stretch>
            <a:fillRect/>
          </a:stretch>
        </p:blipFill>
        <p:spPr>
          <a:xfrm>
            <a:off x="2123728" y="2918975"/>
            <a:ext cx="5760640" cy="3885787"/>
          </a:xfrm>
          <a:prstGeom prst="rect">
            <a:avLst/>
          </a:prstGeom>
        </p:spPr>
      </p:pic>
      <p:pic>
        <p:nvPicPr>
          <p:cNvPr id="7" name="图片 6">
            <a:extLst>
              <a:ext uri="{FF2B5EF4-FFF2-40B4-BE49-F238E27FC236}">
                <a16:creationId xmlns:a16="http://schemas.microsoft.com/office/drawing/2014/main" id="{620703E0-80DF-4E3E-A29B-91EF74F16961}"/>
              </a:ext>
            </a:extLst>
          </p:cNvPr>
          <p:cNvPicPr>
            <a:picLocks noChangeAspect="1"/>
          </p:cNvPicPr>
          <p:nvPr/>
        </p:nvPicPr>
        <p:blipFill>
          <a:blip r:embed="rId3"/>
          <a:stretch>
            <a:fillRect/>
          </a:stretch>
        </p:blipFill>
        <p:spPr>
          <a:xfrm>
            <a:off x="107950" y="1196752"/>
            <a:ext cx="7010400" cy="1617072"/>
          </a:xfrm>
          <a:prstGeom prst="rect">
            <a:avLst/>
          </a:prstGeom>
        </p:spPr>
      </p:pic>
    </p:spTree>
    <p:extLst>
      <p:ext uri="{BB962C8B-B14F-4D97-AF65-F5344CB8AC3E}">
        <p14:creationId xmlns:p14="http://schemas.microsoft.com/office/powerpoint/2010/main" val="1026930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BF863F6-17AD-4EA7-9568-21471C640B21}"/>
              </a:ext>
            </a:extLst>
          </p:cNvPr>
          <p:cNvSpPr>
            <a:spLocks noGrp="1"/>
          </p:cNvSpPr>
          <p:nvPr>
            <p:ph type="title"/>
          </p:nvPr>
        </p:nvSpPr>
        <p:spPr/>
        <p:txBody>
          <a:bodyPr>
            <a:normAutofit/>
          </a:bodyPr>
          <a:lstStyle/>
          <a:p>
            <a:r>
              <a:rPr lang="en-US" altLang="zh-CN" sz="4000" baseline="30000" dirty="0">
                <a:latin typeface="Times New Roman" panose="02020603050405020304" pitchFamily="18" charset="0"/>
                <a:ea typeface="宋体" panose="02010600030101010101" pitchFamily="2" charset="-122"/>
                <a:cs typeface="Times New Roman" panose="02020603050405020304" pitchFamily="18" charset="0"/>
              </a:rPr>
              <a:t>20</a:t>
            </a:r>
            <a:r>
              <a:rPr lang="en-US" altLang="zh-CN" sz="4000" dirty="0">
                <a:latin typeface="Times New Roman" panose="02020603050405020304" pitchFamily="18" charset="0"/>
                <a:ea typeface="宋体" panose="02010600030101010101" pitchFamily="2" charset="-122"/>
                <a:cs typeface="Times New Roman" panose="02020603050405020304" pitchFamily="18" charset="0"/>
              </a:rPr>
              <a:t>Na β delayed α</a:t>
            </a:r>
            <a:r>
              <a:rPr lang="zh-CN" altLang="en-US" sz="4000" dirty="0">
                <a:latin typeface="Times New Roman" panose="02020603050405020304" pitchFamily="18" charset="0"/>
                <a:cs typeface="Times New Roman" panose="02020603050405020304" pitchFamily="18" charset="0"/>
              </a:rPr>
              <a:t> </a:t>
            </a:r>
            <a:r>
              <a:rPr lang="en-US" altLang="zh-CN" sz="4000" dirty="0">
                <a:latin typeface="Times New Roman" panose="02020603050405020304" pitchFamily="18" charset="0"/>
                <a:cs typeface="Times New Roman" panose="02020603050405020304" pitchFamily="18" charset="0"/>
              </a:rPr>
              <a:t>spectrum</a:t>
            </a:r>
            <a:endParaRPr lang="zh-CN" altLang="en-US" sz="40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12641" name="Picture 1"/>
          <p:cNvPicPr>
            <a:picLocks noChangeAspect="1" noChangeArrowheads="1"/>
          </p:cNvPicPr>
          <p:nvPr/>
        </p:nvPicPr>
        <p:blipFill>
          <a:blip r:embed="rId2" cstate="print"/>
          <a:srcRect/>
          <a:stretch>
            <a:fillRect/>
          </a:stretch>
        </p:blipFill>
        <p:spPr bwMode="auto">
          <a:xfrm>
            <a:off x="532560" y="1700808"/>
            <a:ext cx="8078879" cy="4320480"/>
          </a:xfrm>
          <a:prstGeom prst="rect">
            <a:avLst/>
          </a:prstGeom>
          <a:noFill/>
          <a:ln w="9525">
            <a:noFill/>
            <a:miter lim="800000"/>
            <a:headEnd/>
            <a:tailEnd/>
          </a:ln>
        </p:spPr>
      </p:pic>
    </p:spTree>
    <p:extLst>
      <p:ext uri="{BB962C8B-B14F-4D97-AF65-F5344CB8AC3E}">
        <p14:creationId xmlns:p14="http://schemas.microsoft.com/office/powerpoint/2010/main" val="2473099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01EED1-0003-43B1-9E13-7C4852CEFBA1}"/>
              </a:ext>
            </a:extLst>
          </p:cNvPr>
          <p:cNvSpPr>
            <a:spLocks noGrp="1"/>
          </p:cNvSpPr>
          <p:nvPr>
            <p:ph type="title"/>
          </p:nvPr>
        </p:nvSpPr>
        <p:spPr/>
        <p:txBody>
          <a:bodyPr/>
          <a:lstStyle/>
          <a:p>
            <a:r>
              <a:rPr lang="en-US" altLang="zh-CN" dirty="0"/>
              <a:t>β delayed decay</a:t>
            </a:r>
            <a:endParaRPr lang="zh-CN" altLang="en-US" dirty="0"/>
          </a:p>
        </p:txBody>
      </p:sp>
      <p:sp>
        <p:nvSpPr>
          <p:cNvPr id="3" name="灯片编号占位符 2">
            <a:extLst>
              <a:ext uri="{FF2B5EF4-FFF2-40B4-BE49-F238E27FC236}">
                <a16:creationId xmlns:a16="http://schemas.microsoft.com/office/drawing/2014/main" id="{E4D41F63-EF51-4A72-B28C-48BC3BC82797}"/>
              </a:ext>
            </a:extLst>
          </p:cNvPr>
          <p:cNvSpPr>
            <a:spLocks noGrp="1"/>
          </p:cNvSpPr>
          <p:nvPr>
            <p:ph type="sldNum" sz="quarter" idx="12"/>
          </p:nvPr>
        </p:nvSpPr>
        <p:spPr/>
        <p:txBody>
          <a:bodyPr/>
          <a:lstStyle/>
          <a:p>
            <a:fld id="{A798256F-BD66-4E3D-889F-A90F702228E2}" type="slidenum">
              <a:rPr lang="zh-CN" altLang="en-US" smtClean="0"/>
              <a:t>3</a:t>
            </a:fld>
            <a:endParaRPr lang="zh-CN" altLang="en-US"/>
          </a:p>
        </p:txBody>
      </p:sp>
      <p:pic>
        <p:nvPicPr>
          <p:cNvPr id="9" name="内容占位符 8">
            <a:extLst>
              <a:ext uri="{FF2B5EF4-FFF2-40B4-BE49-F238E27FC236}">
                <a16:creationId xmlns:a16="http://schemas.microsoft.com/office/drawing/2014/main" id="{56736C39-10C2-4A54-813A-5C03C89C3452}"/>
              </a:ext>
            </a:extLst>
          </p:cNvPr>
          <p:cNvPicPr>
            <a:picLocks noGrp="1" noChangeAspect="1"/>
          </p:cNvPicPr>
          <p:nvPr>
            <p:ph idx="1"/>
          </p:nvPr>
        </p:nvPicPr>
        <p:blipFill>
          <a:blip r:embed="rId3"/>
          <a:stretch>
            <a:fillRect/>
          </a:stretch>
        </p:blipFill>
        <p:spPr>
          <a:xfrm>
            <a:off x="2771800" y="2338304"/>
            <a:ext cx="6039600" cy="4349620"/>
          </a:xfrm>
          <a:prstGeom prst="rect">
            <a:avLst/>
          </a:prstGeom>
        </p:spPr>
      </p:pic>
      <p:sp>
        <p:nvSpPr>
          <p:cNvPr id="10" name="文本框 9">
            <a:extLst>
              <a:ext uri="{FF2B5EF4-FFF2-40B4-BE49-F238E27FC236}">
                <a16:creationId xmlns:a16="http://schemas.microsoft.com/office/drawing/2014/main" id="{17B87C35-7908-4E0C-BA1A-E336EC3F0A0F}"/>
              </a:ext>
            </a:extLst>
          </p:cNvPr>
          <p:cNvSpPr txBox="1"/>
          <p:nvPr/>
        </p:nvSpPr>
        <p:spPr>
          <a:xfrm>
            <a:off x="7297758" y="4917443"/>
            <a:ext cx="825867" cy="369332"/>
          </a:xfrm>
          <a:prstGeom prst="rect">
            <a:avLst/>
          </a:prstGeom>
          <a:noFill/>
        </p:spPr>
        <p:txBody>
          <a:bodyPr wrap="none" rtlCol="0">
            <a:spAutoFit/>
          </a:bodyPr>
          <a:lstStyle/>
          <a:p>
            <a:r>
              <a:rPr lang="en-US" altLang="zh-CN" b="1" dirty="0">
                <a:solidFill>
                  <a:srgbClr val="FF0000"/>
                </a:solidFill>
                <a:latin typeface="Times New Roman" panose="02020603050405020304" pitchFamily="18" charset="0"/>
                <a:cs typeface="Times New Roman" panose="02020603050405020304" pitchFamily="18" charset="0"/>
              </a:rPr>
              <a:t>B(GT)</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A6B9EDDC-D194-4A2E-B9A6-A3DF57BBC77F}"/>
              </a:ext>
            </a:extLst>
          </p:cNvPr>
          <p:cNvSpPr txBox="1"/>
          <p:nvPr/>
        </p:nvSpPr>
        <p:spPr>
          <a:xfrm>
            <a:off x="7316322" y="3149336"/>
            <a:ext cx="633507" cy="369332"/>
          </a:xfrm>
          <a:prstGeom prst="rect">
            <a:avLst/>
          </a:prstGeom>
          <a:noFill/>
        </p:spPr>
        <p:txBody>
          <a:bodyPr wrap="none" rtlCol="0">
            <a:spAutoFit/>
          </a:bodyPr>
          <a:lstStyle/>
          <a:p>
            <a:r>
              <a:rPr lang="en-US" altLang="zh-CN" b="1" dirty="0">
                <a:solidFill>
                  <a:srgbClr val="FF0000"/>
                </a:solidFill>
                <a:latin typeface="Times New Roman" panose="02020603050405020304" pitchFamily="18" charset="0"/>
                <a:cs typeface="Times New Roman" panose="02020603050405020304" pitchFamily="18" charset="0"/>
              </a:rPr>
              <a:t>B(F)</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1BE06218-E0CB-4F74-9903-7CF3C4B38A20}"/>
              </a:ext>
            </a:extLst>
          </p:cNvPr>
          <p:cNvSpPr txBox="1"/>
          <p:nvPr/>
        </p:nvSpPr>
        <p:spPr>
          <a:xfrm>
            <a:off x="107950" y="1345324"/>
            <a:ext cx="5522666" cy="2289345"/>
          </a:xfrm>
          <a:prstGeom prst="rect">
            <a:avLst/>
          </a:prstGeom>
          <a:noFill/>
        </p:spPr>
        <p:txBody>
          <a:bodyPr wrap="none" rtlCol="0">
            <a:spAutoFit/>
          </a:bodyPr>
          <a:lstStyle/>
          <a:p>
            <a:r>
              <a:rPr lang="en-US" altLang="zh-CN" sz="2000" b="1" dirty="0">
                <a:latin typeface="Arial" panose="020B0604020202020204" pitchFamily="34" charset="0"/>
                <a:cs typeface="Arial" panose="020B0604020202020204" pitchFamily="34" charset="0"/>
              </a:rPr>
              <a:t>Powerful tool for nuclear structure studying</a:t>
            </a:r>
          </a:p>
          <a:p>
            <a:endParaRPr lang="en-US" altLang="zh-CN" dirty="0"/>
          </a:p>
          <a:p>
            <a:pPr>
              <a:lnSpc>
                <a:spcPct val="150000"/>
              </a:lnSpc>
            </a:pPr>
            <a:r>
              <a:rPr lang="en-US" altLang="zh-CN" dirty="0">
                <a:latin typeface="Times New Roman" panose="02020603050405020304" pitchFamily="18" charset="0"/>
                <a:cs typeface="Times New Roman" panose="02020603050405020304" pitchFamily="18" charset="0"/>
              </a:rPr>
              <a:t>  B(GT) distribution, stringent test of theoretical modes</a:t>
            </a:r>
          </a:p>
          <a:p>
            <a:pPr>
              <a:lnSpc>
                <a:spcPct val="150000"/>
              </a:lnSpc>
            </a:pPr>
            <a:r>
              <a:rPr lang="en-US" altLang="zh-CN" dirty="0">
                <a:latin typeface="Times New Roman" panose="02020603050405020304" pitchFamily="18" charset="0"/>
                <a:cs typeface="Times New Roman" panose="02020603050405020304" pitchFamily="18" charset="0"/>
              </a:rPr>
              <a:t>  B(F) splitting, isospin mixing</a:t>
            </a:r>
          </a:p>
          <a:p>
            <a:pPr>
              <a:lnSpc>
                <a:spcPct val="150000"/>
              </a:lnSpc>
            </a:pPr>
            <a:r>
              <a:rPr lang="en-US" altLang="zh-CN" dirty="0">
                <a:latin typeface="Times New Roman" panose="02020603050405020304" pitchFamily="18" charset="0"/>
                <a:cs typeface="Times New Roman" panose="02020603050405020304" pitchFamily="18" charset="0"/>
              </a:rPr>
              <a:t>  mass of IAS,  test of IMME</a:t>
            </a:r>
          </a:p>
          <a:p>
            <a:pPr>
              <a:lnSpc>
                <a:spcPct val="150000"/>
              </a:lnSpc>
            </a:pPr>
            <a:r>
              <a:rPr lang="en-US" altLang="zh-CN" dirty="0">
                <a:latin typeface="Times New Roman" panose="02020603050405020304" pitchFamily="18" charset="0"/>
                <a:cs typeface="Times New Roman" panose="02020603050405020304" pitchFamily="18" charset="0"/>
              </a:rPr>
              <a:t>  ….</a:t>
            </a:r>
          </a:p>
        </p:txBody>
      </p:sp>
      <p:sp>
        <p:nvSpPr>
          <p:cNvPr id="4" name="矩形 3">
            <a:extLst>
              <a:ext uri="{FF2B5EF4-FFF2-40B4-BE49-F238E27FC236}">
                <a16:creationId xmlns:a16="http://schemas.microsoft.com/office/drawing/2014/main" id="{239B2CB3-FF3C-4CB5-AFE2-D124657C1651}"/>
              </a:ext>
            </a:extLst>
          </p:cNvPr>
          <p:cNvSpPr/>
          <p:nvPr/>
        </p:nvSpPr>
        <p:spPr>
          <a:xfrm>
            <a:off x="328265" y="6400381"/>
            <a:ext cx="3662862" cy="307777"/>
          </a:xfrm>
          <a:prstGeom prst="rect">
            <a:avLst/>
          </a:prstGeom>
        </p:spPr>
        <p:txBody>
          <a:bodyPr wrap="none">
            <a:spAutoFit/>
          </a:bodyPr>
          <a:lstStyle/>
          <a:p>
            <a:pPr lvl="0"/>
            <a:r>
              <a:rPr lang="en-US" altLang="zh-CN" sz="1400" dirty="0">
                <a:solidFill>
                  <a:srgbClr val="00B050"/>
                </a:solidFill>
                <a:latin typeface="Arial" panose="020B0604020202020204" pitchFamily="34" charset="0"/>
                <a:cs typeface="Arial" panose="020B0604020202020204" pitchFamily="34" charset="0"/>
              </a:rPr>
              <a:t>M J G </a:t>
            </a:r>
            <a:r>
              <a:rPr lang="en-US" altLang="zh-CN" sz="1400" dirty="0" err="1">
                <a:solidFill>
                  <a:srgbClr val="00B050"/>
                </a:solidFill>
                <a:latin typeface="Arial" panose="020B0604020202020204" pitchFamily="34" charset="0"/>
                <a:cs typeface="Arial" panose="020B0604020202020204" pitchFamily="34" charset="0"/>
              </a:rPr>
              <a:t>Borge</a:t>
            </a:r>
            <a:r>
              <a:rPr lang="en-US" altLang="zh-CN" sz="1400" dirty="0">
                <a:solidFill>
                  <a:srgbClr val="00B050"/>
                </a:solidFill>
                <a:latin typeface="Arial" panose="020B0604020202020204" pitchFamily="34" charset="0"/>
                <a:cs typeface="Arial" panose="020B0604020202020204" pitchFamily="34" charset="0"/>
              </a:rPr>
              <a:t>, </a:t>
            </a:r>
            <a:r>
              <a:rPr lang="fr-FR" altLang="zh-CN" sz="1400" dirty="0">
                <a:solidFill>
                  <a:srgbClr val="00B050"/>
                </a:solidFill>
                <a:latin typeface="Arial" panose="020B0604020202020204" pitchFamily="34" charset="0"/>
                <a:cs typeface="Arial" panose="020B0604020202020204" pitchFamily="34" charset="0"/>
              </a:rPr>
              <a:t>Phys. Scr. T152(2013)014013</a:t>
            </a:r>
            <a:endParaRPr lang="en-US" altLang="zh-CN" sz="14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8428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1">
            <a:extLst>
              <a:ext uri="{FF2B5EF4-FFF2-40B4-BE49-F238E27FC236}">
                <a16:creationId xmlns:a16="http://schemas.microsoft.com/office/drawing/2014/main" id="{CDF79281-0DA9-46D4-B342-4634ED8B4B76}"/>
              </a:ext>
            </a:extLst>
          </p:cNvPr>
          <p:cNvGrpSpPr/>
          <p:nvPr/>
        </p:nvGrpSpPr>
        <p:grpSpPr>
          <a:xfrm>
            <a:off x="107950" y="3699266"/>
            <a:ext cx="8892479" cy="3151606"/>
            <a:chOff x="0" y="2611707"/>
            <a:chExt cx="9144000" cy="3240748"/>
          </a:xfrm>
        </p:grpSpPr>
        <p:pic>
          <p:nvPicPr>
            <p:cNvPr id="51" name="图片 50">
              <a:extLst>
                <a:ext uri="{FF2B5EF4-FFF2-40B4-BE49-F238E27FC236}">
                  <a16:creationId xmlns:a16="http://schemas.microsoft.com/office/drawing/2014/main" id="{8E507B45-22FC-415F-A150-F3E6526948DE}"/>
                </a:ext>
              </a:extLst>
            </p:cNvPr>
            <p:cNvPicPr>
              <a:picLocks noChangeAspect="1"/>
            </p:cNvPicPr>
            <p:nvPr/>
          </p:nvPicPr>
          <p:blipFill>
            <a:blip r:embed="rId2" cstate="print"/>
            <a:stretch>
              <a:fillRect/>
            </a:stretch>
          </p:blipFill>
          <p:spPr>
            <a:xfrm>
              <a:off x="0" y="2611707"/>
              <a:ext cx="9144000" cy="3240748"/>
            </a:xfrm>
            <a:prstGeom prst="rect">
              <a:avLst/>
            </a:prstGeom>
          </p:spPr>
        </p:pic>
        <p:sp>
          <p:nvSpPr>
            <p:cNvPr id="3" name="文本框 2">
              <a:extLst>
                <a:ext uri="{FF2B5EF4-FFF2-40B4-BE49-F238E27FC236}">
                  <a16:creationId xmlns:a16="http://schemas.microsoft.com/office/drawing/2014/main" id="{C99FB347-9554-43C6-8D3C-D19E62AF3047}"/>
                </a:ext>
              </a:extLst>
            </p:cNvPr>
            <p:cNvSpPr txBox="1"/>
            <p:nvPr/>
          </p:nvSpPr>
          <p:spPr>
            <a:xfrm>
              <a:off x="739471" y="2704407"/>
              <a:ext cx="535724" cy="309156"/>
            </a:xfrm>
            <a:prstGeom prst="rect">
              <a:avLst/>
            </a:prstGeom>
            <a:noFill/>
          </p:spPr>
          <p:txBody>
            <a:bodyPr wrap="none" rtlCol="0">
              <a:spAutoFit/>
            </a:bodyPr>
            <a:lstStyle/>
            <a:p>
              <a:r>
                <a:rPr lang="en-US" altLang="zh-CN" b="1" dirty="0">
                  <a:solidFill>
                    <a:srgbClr val="FF0000"/>
                  </a:solidFill>
                  <a:latin typeface="Times New Roman" panose="02020603050405020304" pitchFamily="18" charset="0"/>
                  <a:cs typeface="Times New Roman" panose="02020603050405020304" pitchFamily="18" charset="0"/>
                </a:rPr>
                <a:t>511</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DA77CC90-182A-4876-A212-87268014A3D7}"/>
                </a:ext>
              </a:extLst>
            </p:cNvPr>
            <p:cNvSpPr txBox="1"/>
            <p:nvPr/>
          </p:nvSpPr>
          <p:spPr>
            <a:xfrm>
              <a:off x="1392806" y="2858985"/>
              <a:ext cx="992579" cy="309156"/>
            </a:xfrm>
            <a:prstGeom prst="rect">
              <a:avLst/>
            </a:prstGeom>
            <a:noFill/>
          </p:spPr>
          <p:txBody>
            <a:bodyPr wrap="none" rtlCol="0">
              <a:spAutoFit/>
            </a:bodyPr>
            <a:lstStyle/>
            <a:p>
              <a:r>
                <a:rPr lang="en-US" altLang="zh-CN" b="1" dirty="0">
                  <a:solidFill>
                    <a:srgbClr val="FF0000"/>
                  </a:solidFill>
                  <a:latin typeface="Times New Roman" panose="02020603050405020304" pitchFamily="18" charset="0"/>
                  <a:cs typeface="Times New Roman" panose="02020603050405020304" pitchFamily="18" charset="0"/>
                </a:rPr>
                <a:t>1633</a:t>
              </a:r>
              <a:r>
                <a:rPr lang="zh-CN" altLang="en-US" b="1" dirty="0">
                  <a:solidFill>
                    <a:srgbClr val="FF0000"/>
                  </a:solidFill>
                  <a:latin typeface="Times New Roman" panose="02020603050405020304" pitchFamily="18" charset="0"/>
                  <a:cs typeface="Times New Roman" panose="02020603050405020304" pitchFamily="18" charset="0"/>
                </a:rPr>
                <a:t>→</a:t>
              </a:r>
              <a:r>
                <a:rPr lang="en-US" altLang="zh-CN" b="1" dirty="0">
                  <a:solidFill>
                    <a:srgbClr val="FF0000"/>
                  </a:solidFill>
                  <a:latin typeface="Times New Roman" panose="02020603050405020304" pitchFamily="18" charset="0"/>
                  <a:cs typeface="Times New Roman" panose="02020603050405020304" pitchFamily="18" charset="0"/>
                </a:rPr>
                <a:t>0</a:t>
              </a:r>
              <a:endParaRPr lang="zh-CN" altLang="en-US" b="1" dirty="0">
                <a:solidFill>
                  <a:srgbClr val="FF0000"/>
                </a:solidFill>
                <a:latin typeface="Times New Roman" panose="02020603050405020304" pitchFamily="18" charset="0"/>
                <a:cs typeface="Times New Roman" panose="02020603050405020304" pitchFamily="18" charset="0"/>
              </a:endParaRPr>
            </a:p>
          </p:txBody>
        </p:sp>
      </p:grpSp>
      <p:sp>
        <p:nvSpPr>
          <p:cNvPr id="5" name="标题 4">
            <a:extLst>
              <a:ext uri="{FF2B5EF4-FFF2-40B4-BE49-F238E27FC236}">
                <a16:creationId xmlns:a16="http://schemas.microsoft.com/office/drawing/2014/main" id="{CBF863F6-17AD-4EA7-9568-21471C640B21}"/>
              </a:ext>
            </a:extLst>
          </p:cNvPr>
          <p:cNvSpPr>
            <a:spLocks noGrp="1"/>
          </p:cNvSpPr>
          <p:nvPr>
            <p:ph type="title"/>
          </p:nvPr>
        </p:nvSpPr>
        <p:spPr/>
        <p:txBody>
          <a:bodyPr>
            <a:normAutofit/>
          </a:bodyPr>
          <a:lstStyle/>
          <a:p>
            <a:r>
              <a:rPr lang="en-US" altLang="zh-CN" sz="4000" baseline="30000" dirty="0">
                <a:latin typeface="Times New Roman" panose="02020603050405020304" pitchFamily="18" charset="0"/>
                <a:ea typeface="宋体" panose="02010600030101010101" pitchFamily="2" charset="-122"/>
                <a:cs typeface="Times New Roman" panose="02020603050405020304" pitchFamily="18" charset="0"/>
              </a:rPr>
              <a:t>20</a:t>
            </a:r>
            <a:r>
              <a:rPr lang="en-US" altLang="zh-CN" sz="4000" dirty="0">
                <a:latin typeface="Times New Roman" panose="02020603050405020304" pitchFamily="18" charset="0"/>
                <a:ea typeface="宋体" panose="02010600030101010101" pitchFamily="2" charset="-122"/>
                <a:cs typeface="Times New Roman" panose="02020603050405020304" pitchFamily="18" charset="0"/>
              </a:rPr>
              <a:t>Na β</a:t>
            </a:r>
            <a:r>
              <a:rPr lang="zh-CN" altLang="en-US" sz="4000" dirty="0">
                <a:latin typeface="Times New Roman" panose="02020603050405020304" pitchFamily="18" charset="0"/>
                <a:cs typeface="Times New Roman" panose="02020603050405020304" pitchFamily="18" charset="0"/>
              </a:rPr>
              <a:t> </a:t>
            </a:r>
            <a:r>
              <a:rPr lang="en-US" altLang="zh-CN" sz="4000" dirty="0">
                <a:latin typeface="Times New Roman" panose="02020603050405020304" pitchFamily="18" charset="0"/>
                <a:cs typeface="Times New Roman" panose="02020603050405020304" pitchFamily="18" charset="0"/>
              </a:rPr>
              <a:t>delayed</a:t>
            </a:r>
            <a:r>
              <a:rPr lang="zh-CN" altLang="en-US" sz="4000" dirty="0">
                <a:latin typeface="Times New Roman" panose="02020603050405020304" pitchFamily="18" charset="0"/>
                <a:cs typeface="Times New Roman" panose="02020603050405020304" pitchFamily="18" charset="0"/>
              </a:rPr>
              <a:t> </a:t>
            </a:r>
            <a:r>
              <a:rPr lang="en-US" altLang="zh-CN" sz="4000" dirty="0">
                <a:latin typeface="Times New Roman" panose="02020603050405020304" pitchFamily="18" charset="0"/>
                <a:ea typeface="宋体" panose="02010600030101010101" pitchFamily="2" charset="-122"/>
                <a:cs typeface="Times New Roman" panose="02020603050405020304" pitchFamily="18" charset="0"/>
              </a:rPr>
              <a:t>γ</a:t>
            </a:r>
            <a:r>
              <a:rPr lang="zh-CN" altLang="en-US" sz="4000" dirty="0">
                <a:latin typeface="Times New Roman" panose="02020603050405020304" pitchFamily="18" charset="0"/>
                <a:cs typeface="Times New Roman" panose="02020603050405020304" pitchFamily="18" charset="0"/>
              </a:rPr>
              <a:t> </a:t>
            </a:r>
            <a:r>
              <a:rPr lang="en-US" altLang="zh-CN" sz="4000" dirty="0">
                <a:latin typeface="Times New Roman" panose="02020603050405020304" pitchFamily="18" charset="0"/>
                <a:cs typeface="Times New Roman" panose="02020603050405020304" pitchFamily="18" charset="0"/>
              </a:rPr>
              <a:t>spectrum</a:t>
            </a:r>
            <a:endParaRPr lang="zh-CN" altLang="en-US" sz="4000"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4" name="组合 79">
            <a:extLst>
              <a:ext uri="{FF2B5EF4-FFF2-40B4-BE49-F238E27FC236}">
                <a16:creationId xmlns:a16="http://schemas.microsoft.com/office/drawing/2014/main" id="{E73661EC-23D8-4B55-B4BA-E8AD051559ED}"/>
              </a:ext>
            </a:extLst>
          </p:cNvPr>
          <p:cNvGrpSpPr/>
          <p:nvPr/>
        </p:nvGrpSpPr>
        <p:grpSpPr>
          <a:xfrm>
            <a:off x="3347864" y="1196752"/>
            <a:ext cx="5738610" cy="2868557"/>
            <a:chOff x="3045350" y="1064309"/>
            <a:chExt cx="6098650" cy="2976771"/>
          </a:xfrm>
        </p:grpSpPr>
        <p:pic>
          <p:nvPicPr>
            <p:cNvPr id="54" name="图片 53">
              <a:extLst>
                <a:ext uri="{FF2B5EF4-FFF2-40B4-BE49-F238E27FC236}">
                  <a16:creationId xmlns:a16="http://schemas.microsoft.com/office/drawing/2014/main" id="{F167A430-64A3-492E-84B7-0DA5179F033F}"/>
                </a:ext>
              </a:extLst>
            </p:cNvPr>
            <p:cNvPicPr>
              <a:picLocks noChangeAspect="1"/>
            </p:cNvPicPr>
            <p:nvPr/>
          </p:nvPicPr>
          <p:blipFill>
            <a:blip r:embed="rId3" cstate="print"/>
            <a:stretch>
              <a:fillRect/>
            </a:stretch>
          </p:blipFill>
          <p:spPr>
            <a:xfrm>
              <a:off x="3045350" y="1064309"/>
              <a:ext cx="6098650" cy="2976771"/>
            </a:xfrm>
            <a:prstGeom prst="rect">
              <a:avLst/>
            </a:prstGeom>
          </p:spPr>
        </p:pic>
        <p:grpSp>
          <p:nvGrpSpPr>
            <p:cNvPr id="6" name="组合 54">
              <a:extLst>
                <a:ext uri="{FF2B5EF4-FFF2-40B4-BE49-F238E27FC236}">
                  <a16:creationId xmlns:a16="http://schemas.microsoft.com/office/drawing/2014/main" id="{9CFCB055-B235-450D-B838-686BEB3AEEBF}"/>
                </a:ext>
              </a:extLst>
            </p:cNvPr>
            <p:cNvGrpSpPr/>
            <p:nvPr/>
          </p:nvGrpSpPr>
          <p:grpSpPr>
            <a:xfrm>
              <a:off x="5360145" y="2772923"/>
              <a:ext cx="1301831" cy="482640"/>
              <a:chOff x="7324116" y="1421197"/>
              <a:chExt cx="1301831" cy="482640"/>
            </a:xfrm>
          </p:grpSpPr>
          <p:sp>
            <p:nvSpPr>
              <p:cNvPr id="26" name="文本框 25">
                <a:extLst>
                  <a:ext uri="{FF2B5EF4-FFF2-40B4-BE49-F238E27FC236}">
                    <a16:creationId xmlns:a16="http://schemas.microsoft.com/office/drawing/2014/main" id="{7B9AB177-D0B7-4670-BF70-873F046790A5}"/>
                  </a:ext>
                </a:extLst>
              </p:cNvPr>
              <p:cNvSpPr txBox="1"/>
              <p:nvPr/>
            </p:nvSpPr>
            <p:spPr>
              <a:xfrm>
                <a:off x="7324116" y="1421197"/>
                <a:ext cx="1301831" cy="338554"/>
              </a:xfrm>
              <a:prstGeom prst="rect">
                <a:avLst/>
              </a:prstGeom>
              <a:noFill/>
              <a:ln>
                <a:noFill/>
              </a:ln>
            </p:spPr>
            <p:txBody>
              <a:bodyPr wrap="none" rtlCol="0">
                <a:spAutoFit/>
              </a:bodyPr>
              <a:lstStyle/>
              <a:p>
                <a:r>
                  <a:rPr lang="en-US" altLang="zh-CN" sz="1600" b="1" dirty="0">
                    <a:solidFill>
                      <a:srgbClr val="FF0000"/>
                    </a:solidFill>
                    <a:latin typeface="Times New Roman" panose="02020603050405020304" pitchFamily="18" charset="0"/>
                    <a:cs typeface="Times New Roman" panose="02020603050405020304" pitchFamily="18" charset="0"/>
                  </a:rPr>
                  <a:t>11262</a:t>
                </a:r>
                <a:r>
                  <a:rPr lang="zh-CN" altLang="en-US" sz="1600" b="1" dirty="0">
                    <a:solidFill>
                      <a:srgbClr val="FF0000"/>
                    </a:solidFill>
                    <a:latin typeface="Times New Roman" panose="02020603050405020304" pitchFamily="18" charset="0"/>
                    <a:cs typeface="Times New Roman" panose="02020603050405020304" pitchFamily="18" charset="0"/>
                  </a:rPr>
                  <a:t>→</a:t>
                </a:r>
                <a:r>
                  <a:rPr lang="en-US" altLang="zh-CN" sz="1600" b="1" dirty="0">
                    <a:solidFill>
                      <a:srgbClr val="FF0000"/>
                    </a:solidFill>
                    <a:latin typeface="Times New Roman" panose="02020603050405020304" pitchFamily="18" charset="0"/>
                    <a:cs typeface="Times New Roman" panose="02020603050405020304" pitchFamily="18" charset="0"/>
                  </a:rPr>
                  <a:t>1633</a:t>
                </a:r>
                <a:endParaRPr lang="zh-CN" altLang="en-US" sz="1600" b="1" dirty="0">
                  <a:solidFill>
                    <a:srgbClr val="FF0000"/>
                  </a:solidFill>
                  <a:latin typeface="Times New Roman" panose="02020603050405020304" pitchFamily="18" charset="0"/>
                  <a:cs typeface="Times New Roman" panose="02020603050405020304" pitchFamily="18" charset="0"/>
                </a:endParaRPr>
              </a:p>
            </p:txBody>
          </p:sp>
          <p:cxnSp>
            <p:nvCxnSpPr>
              <p:cNvPr id="27" name="直接连接符 26">
                <a:extLst>
                  <a:ext uri="{FF2B5EF4-FFF2-40B4-BE49-F238E27FC236}">
                    <a16:creationId xmlns:a16="http://schemas.microsoft.com/office/drawing/2014/main" id="{6B677FEA-0D4A-483A-A962-C9CB70BE8F2A}"/>
                  </a:ext>
                </a:extLst>
              </p:cNvPr>
              <p:cNvCxnSpPr/>
              <p:nvPr/>
            </p:nvCxnSpPr>
            <p:spPr>
              <a:xfrm>
                <a:off x="7343805" y="1710354"/>
                <a:ext cx="0" cy="1908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9440377C-F8F0-4857-9E5C-C40579D45DAD}"/>
                  </a:ext>
                </a:extLst>
              </p:cNvPr>
              <p:cNvCxnSpPr/>
              <p:nvPr/>
            </p:nvCxnSpPr>
            <p:spPr>
              <a:xfrm>
                <a:off x="7343808" y="1710352"/>
                <a:ext cx="122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8D8766DD-D9B7-4F84-AAA8-2FAEBF94F5EB}"/>
                  </a:ext>
                </a:extLst>
              </p:cNvPr>
              <p:cNvCxnSpPr/>
              <p:nvPr/>
            </p:nvCxnSpPr>
            <p:spPr>
              <a:xfrm>
                <a:off x="7965332" y="1711680"/>
                <a:ext cx="0" cy="1908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24D93149-C44B-42DB-9EC1-F1927A7000B3}"/>
                  </a:ext>
                </a:extLst>
              </p:cNvPr>
              <p:cNvCxnSpPr/>
              <p:nvPr/>
            </p:nvCxnSpPr>
            <p:spPr>
              <a:xfrm>
                <a:off x="8578910" y="1713006"/>
                <a:ext cx="0" cy="1908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 name="组合 55">
              <a:extLst>
                <a:ext uri="{FF2B5EF4-FFF2-40B4-BE49-F238E27FC236}">
                  <a16:creationId xmlns:a16="http://schemas.microsoft.com/office/drawing/2014/main" id="{3FD4E457-7DA0-416F-BFA5-A4EF26FAB36C}"/>
                </a:ext>
              </a:extLst>
            </p:cNvPr>
            <p:cNvGrpSpPr/>
            <p:nvPr/>
          </p:nvGrpSpPr>
          <p:grpSpPr>
            <a:xfrm>
              <a:off x="7333394" y="1358916"/>
              <a:ext cx="1254794" cy="482640"/>
              <a:chOff x="7324116" y="1421197"/>
              <a:chExt cx="1254794" cy="482640"/>
            </a:xfrm>
          </p:grpSpPr>
          <p:sp>
            <p:nvSpPr>
              <p:cNvPr id="57" name="文本框 56">
                <a:extLst>
                  <a:ext uri="{FF2B5EF4-FFF2-40B4-BE49-F238E27FC236}">
                    <a16:creationId xmlns:a16="http://schemas.microsoft.com/office/drawing/2014/main" id="{FA06AC94-6CB0-4986-A6F1-51E0E30D33F0}"/>
                  </a:ext>
                </a:extLst>
              </p:cNvPr>
              <p:cNvSpPr txBox="1"/>
              <p:nvPr/>
            </p:nvSpPr>
            <p:spPr>
              <a:xfrm>
                <a:off x="7324116" y="1421197"/>
                <a:ext cx="1199239" cy="338554"/>
              </a:xfrm>
              <a:prstGeom prst="rect">
                <a:avLst/>
              </a:prstGeom>
              <a:noFill/>
              <a:ln>
                <a:noFill/>
              </a:ln>
            </p:spPr>
            <p:txBody>
              <a:bodyPr wrap="none" rtlCol="0">
                <a:spAutoFit/>
              </a:bodyPr>
              <a:lstStyle/>
              <a:p>
                <a:r>
                  <a:rPr lang="en-US" altLang="zh-CN" sz="1600" b="1" dirty="0">
                    <a:solidFill>
                      <a:srgbClr val="FF0000"/>
                    </a:solidFill>
                    <a:latin typeface="Times New Roman" panose="02020603050405020304" pitchFamily="18" charset="0"/>
                    <a:cs typeface="Times New Roman" panose="02020603050405020304" pitchFamily="18" charset="0"/>
                  </a:rPr>
                  <a:t>    11262</a:t>
                </a:r>
                <a:r>
                  <a:rPr lang="zh-CN" altLang="en-US" sz="1600" b="1" dirty="0">
                    <a:solidFill>
                      <a:srgbClr val="FF0000"/>
                    </a:solidFill>
                    <a:latin typeface="Times New Roman" panose="02020603050405020304" pitchFamily="18" charset="0"/>
                    <a:cs typeface="Times New Roman" panose="02020603050405020304" pitchFamily="18" charset="0"/>
                  </a:rPr>
                  <a:t>→</a:t>
                </a:r>
                <a:r>
                  <a:rPr lang="en-US" altLang="zh-CN" sz="1600" b="1" dirty="0">
                    <a:solidFill>
                      <a:srgbClr val="FF0000"/>
                    </a:solidFill>
                    <a:latin typeface="Times New Roman" panose="02020603050405020304" pitchFamily="18" charset="0"/>
                    <a:cs typeface="Times New Roman" panose="02020603050405020304" pitchFamily="18" charset="0"/>
                  </a:rPr>
                  <a:t>0</a:t>
                </a:r>
                <a:endParaRPr lang="zh-CN" altLang="en-US" sz="1600" b="1" dirty="0">
                  <a:solidFill>
                    <a:srgbClr val="FF0000"/>
                  </a:solidFill>
                  <a:latin typeface="Times New Roman" panose="02020603050405020304" pitchFamily="18" charset="0"/>
                  <a:cs typeface="Times New Roman" panose="02020603050405020304" pitchFamily="18" charset="0"/>
                </a:endParaRPr>
              </a:p>
            </p:txBody>
          </p:sp>
          <p:cxnSp>
            <p:nvCxnSpPr>
              <p:cNvPr id="58" name="直接连接符 57">
                <a:extLst>
                  <a:ext uri="{FF2B5EF4-FFF2-40B4-BE49-F238E27FC236}">
                    <a16:creationId xmlns:a16="http://schemas.microsoft.com/office/drawing/2014/main" id="{15678283-E8CC-4940-BD1F-1E30936223E7}"/>
                  </a:ext>
                </a:extLst>
              </p:cNvPr>
              <p:cNvCxnSpPr/>
              <p:nvPr/>
            </p:nvCxnSpPr>
            <p:spPr>
              <a:xfrm>
                <a:off x="7343805" y="1710354"/>
                <a:ext cx="0" cy="1908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4EE5E474-B4E2-4CB4-B2CB-55478C760568}"/>
                  </a:ext>
                </a:extLst>
              </p:cNvPr>
              <p:cNvCxnSpPr/>
              <p:nvPr/>
            </p:nvCxnSpPr>
            <p:spPr>
              <a:xfrm>
                <a:off x="7343808" y="1710352"/>
                <a:ext cx="122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C2904CDA-645E-439E-9BD2-1D633BDFC9C2}"/>
                  </a:ext>
                </a:extLst>
              </p:cNvPr>
              <p:cNvCxnSpPr/>
              <p:nvPr/>
            </p:nvCxnSpPr>
            <p:spPr>
              <a:xfrm>
                <a:off x="7965332" y="1711680"/>
                <a:ext cx="0" cy="1908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C78067B8-B49C-4E61-B19A-E195561483E3}"/>
                  </a:ext>
                </a:extLst>
              </p:cNvPr>
              <p:cNvCxnSpPr/>
              <p:nvPr/>
            </p:nvCxnSpPr>
            <p:spPr>
              <a:xfrm>
                <a:off x="8578910" y="1713006"/>
                <a:ext cx="0" cy="1908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807FCB5C-0521-4EDE-8C4A-342AA8D28288}"/>
                </a:ext>
              </a:extLst>
            </p:cNvPr>
            <p:cNvGrpSpPr/>
            <p:nvPr/>
          </p:nvGrpSpPr>
          <p:grpSpPr>
            <a:xfrm>
              <a:off x="4908246" y="2344877"/>
              <a:ext cx="1313180" cy="482640"/>
              <a:chOff x="7324116" y="1421197"/>
              <a:chExt cx="1313180" cy="482640"/>
            </a:xfrm>
          </p:grpSpPr>
          <p:sp>
            <p:nvSpPr>
              <p:cNvPr id="63" name="文本框 62">
                <a:extLst>
                  <a:ext uri="{FF2B5EF4-FFF2-40B4-BE49-F238E27FC236}">
                    <a16:creationId xmlns:a16="http://schemas.microsoft.com/office/drawing/2014/main" id="{996ECF9E-B934-4598-B29D-A72CB9557BDB}"/>
                  </a:ext>
                </a:extLst>
              </p:cNvPr>
              <p:cNvSpPr txBox="1"/>
              <p:nvPr/>
            </p:nvSpPr>
            <p:spPr>
              <a:xfrm>
                <a:off x="7324116" y="1421197"/>
                <a:ext cx="1313180" cy="338554"/>
              </a:xfrm>
              <a:prstGeom prst="rect">
                <a:avLst/>
              </a:prstGeom>
              <a:noFill/>
              <a:ln>
                <a:noFill/>
              </a:ln>
            </p:spPr>
            <p:txBody>
              <a:bodyPr wrap="none" rtlCol="0">
                <a:spAutoFit/>
              </a:bodyPr>
              <a:lstStyle/>
              <a:p>
                <a:r>
                  <a:rPr lang="en-US" altLang="zh-CN" sz="1600" b="1" dirty="0">
                    <a:solidFill>
                      <a:srgbClr val="FF0000"/>
                    </a:solidFill>
                    <a:latin typeface="Times New Roman" panose="02020603050405020304" pitchFamily="18" charset="0"/>
                    <a:cs typeface="Times New Roman" panose="02020603050405020304" pitchFamily="18" charset="0"/>
                  </a:rPr>
                  <a:t>10884</a:t>
                </a:r>
                <a:r>
                  <a:rPr lang="zh-CN" altLang="en-US" sz="1600" b="1" dirty="0">
                    <a:solidFill>
                      <a:srgbClr val="FF0000"/>
                    </a:solidFill>
                    <a:latin typeface="Times New Roman" panose="02020603050405020304" pitchFamily="18" charset="0"/>
                    <a:cs typeface="Times New Roman" panose="02020603050405020304" pitchFamily="18" charset="0"/>
                  </a:rPr>
                  <a:t>→</a:t>
                </a:r>
                <a:r>
                  <a:rPr lang="en-US" altLang="zh-CN" sz="1600" b="1" dirty="0">
                    <a:solidFill>
                      <a:srgbClr val="FF0000"/>
                    </a:solidFill>
                    <a:latin typeface="Times New Roman" panose="02020603050405020304" pitchFamily="18" charset="0"/>
                    <a:cs typeface="Times New Roman" panose="02020603050405020304" pitchFamily="18" charset="0"/>
                  </a:rPr>
                  <a:t>1633</a:t>
                </a:r>
                <a:endParaRPr lang="zh-CN" altLang="en-US" sz="1600" b="1" dirty="0">
                  <a:solidFill>
                    <a:srgbClr val="FF0000"/>
                  </a:solidFill>
                  <a:latin typeface="Times New Roman" panose="02020603050405020304" pitchFamily="18" charset="0"/>
                  <a:cs typeface="Times New Roman" panose="02020603050405020304" pitchFamily="18" charset="0"/>
                </a:endParaRPr>
              </a:p>
            </p:txBody>
          </p:sp>
          <p:cxnSp>
            <p:nvCxnSpPr>
              <p:cNvPr id="64" name="直接连接符 63">
                <a:extLst>
                  <a:ext uri="{FF2B5EF4-FFF2-40B4-BE49-F238E27FC236}">
                    <a16:creationId xmlns:a16="http://schemas.microsoft.com/office/drawing/2014/main" id="{BB3E056F-53A0-4DD4-89CE-A90DABC421AB}"/>
                  </a:ext>
                </a:extLst>
              </p:cNvPr>
              <p:cNvCxnSpPr/>
              <p:nvPr/>
            </p:nvCxnSpPr>
            <p:spPr>
              <a:xfrm>
                <a:off x="7343805" y="1710354"/>
                <a:ext cx="0" cy="1908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D964D86D-E3B3-48E0-AD70-90689A3A15EB}"/>
                  </a:ext>
                </a:extLst>
              </p:cNvPr>
              <p:cNvCxnSpPr/>
              <p:nvPr/>
            </p:nvCxnSpPr>
            <p:spPr>
              <a:xfrm>
                <a:off x="7343808" y="1710352"/>
                <a:ext cx="122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67214054-4EB3-42EF-8CB4-6BD8A684D91D}"/>
                  </a:ext>
                </a:extLst>
              </p:cNvPr>
              <p:cNvCxnSpPr/>
              <p:nvPr/>
            </p:nvCxnSpPr>
            <p:spPr>
              <a:xfrm>
                <a:off x="7965332" y="1711680"/>
                <a:ext cx="0" cy="1908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33BBBFA5-EA96-46F6-9BCD-B07D46076261}"/>
                  </a:ext>
                </a:extLst>
              </p:cNvPr>
              <p:cNvCxnSpPr/>
              <p:nvPr/>
            </p:nvCxnSpPr>
            <p:spPr>
              <a:xfrm>
                <a:off x="8578910" y="1713006"/>
                <a:ext cx="0" cy="1908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 name="组合 67">
              <a:extLst>
                <a:ext uri="{FF2B5EF4-FFF2-40B4-BE49-F238E27FC236}">
                  <a16:creationId xmlns:a16="http://schemas.microsoft.com/office/drawing/2014/main" id="{CDFAFFD4-A22F-4CE3-8852-16D9CA0F8D3C}"/>
                </a:ext>
              </a:extLst>
            </p:cNvPr>
            <p:cNvGrpSpPr/>
            <p:nvPr/>
          </p:nvGrpSpPr>
          <p:grpSpPr>
            <a:xfrm>
              <a:off x="4178049" y="1527219"/>
              <a:ext cx="1313180" cy="482640"/>
              <a:chOff x="7324116" y="1421197"/>
              <a:chExt cx="1313180" cy="482640"/>
            </a:xfrm>
          </p:grpSpPr>
          <p:sp>
            <p:nvSpPr>
              <p:cNvPr id="69" name="文本框 68">
                <a:extLst>
                  <a:ext uri="{FF2B5EF4-FFF2-40B4-BE49-F238E27FC236}">
                    <a16:creationId xmlns:a16="http://schemas.microsoft.com/office/drawing/2014/main" id="{FA791404-EE18-4357-86C7-0DBBEA728C1F}"/>
                  </a:ext>
                </a:extLst>
              </p:cNvPr>
              <p:cNvSpPr txBox="1"/>
              <p:nvPr/>
            </p:nvSpPr>
            <p:spPr>
              <a:xfrm>
                <a:off x="7324116" y="1421197"/>
                <a:ext cx="1313180" cy="338554"/>
              </a:xfrm>
              <a:prstGeom prst="rect">
                <a:avLst/>
              </a:prstGeom>
              <a:noFill/>
              <a:ln>
                <a:noFill/>
              </a:ln>
            </p:spPr>
            <p:txBody>
              <a:bodyPr wrap="none" rtlCol="0">
                <a:spAutoFit/>
              </a:bodyPr>
              <a:lstStyle/>
              <a:p>
                <a:r>
                  <a:rPr lang="en-US" altLang="zh-CN" sz="1600" b="1" dirty="0">
                    <a:solidFill>
                      <a:srgbClr val="FF0000"/>
                    </a:solidFill>
                    <a:latin typeface="Times New Roman" panose="02020603050405020304" pitchFamily="18" charset="0"/>
                    <a:cs typeface="Times New Roman" panose="02020603050405020304" pitchFamily="18" charset="0"/>
                  </a:rPr>
                  <a:t>10274</a:t>
                </a:r>
                <a:r>
                  <a:rPr lang="zh-CN" altLang="en-US" sz="1600" b="1" dirty="0">
                    <a:solidFill>
                      <a:srgbClr val="FF0000"/>
                    </a:solidFill>
                    <a:latin typeface="Times New Roman" panose="02020603050405020304" pitchFamily="18" charset="0"/>
                    <a:cs typeface="Times New Roman" panose="02020603050405020304" pitchFamily="18" charset="0"/>
                  </a:rPr>
                  <a:t>→</a:t>
                </a:r>
                <a:r>
                  <a:rPr lang="en-US" altLang="zh-CN" sz="1600" b="1" dirty="0">
                    <a:solidFill>
                      <a:srgbClr val="FF0000"/>
                    </a:solidFill>
                    <a:latin typeface="Times New Roman" panose="02020603050405020304" pitchFamily="18" charset="0"/>
                    <a:cs typeface="Times New Roman" panose="02020603050405020304" pitchFamily="18" charset="0"/>
                  </a:rPr>
                  <a:t>1633</a:t>
                </a:r>
                <a:endParaRPr lang="zh-CN" altLang="en-US" sz="1600" b="1" dirty="0">
                  <a:solidFill>
                    <a:srgbClr val="FF0000"/>
                  </a:solidFill>
                  <a:latin typeface="Times New Roman" panose="02020603050405020304" pitchFamily="18" charset="0"/>
                  <a:cs typeface="Times New Roman" panose="02020603050405020304" pitchFamily="18" charset="0"/>
                </a:endParaRPr>
              </a:p>
            </p:txBody>
          </p:sp>
          <p:cxnSp>
            <p:nvCxnSpPr>
              <p:cNvPr id="70" name="直接连接符 69">
                <a:extLst>
                  <a:ext uri="{FF2B5EF4-FFF2-40B4-BE49-F238E27FC236}">
                    <a16:creationId xmlns:a16="http://schemas.microsoft.com/office/drawing/2014/main" id="{01DDDB06-437A-4A56-B0A9-2D4C0B3C035F}"/>
                  </a:ext>
                </a:extLst>
              </p:cNvPr>
              <p:cNvCxnSpPr/>
              <p:nvPr/>
            </p:nvCxnSpPr>
            <p:spPr>
              <a:xfrm>
                <a:off x="7343805" y="1710354"/>
                <a:ext cx="0" cy="1908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直接连接符 70">
                <a:extLst>
                  <a:ext uri="{FF2B5EF4-FFF2-40B4-BE49-F238E27FC236}">
                    <a16:creationId xmlns:a16="http://schemas.microsoft.com/office/drawing/2014/main" id="{098C8928-1F3E-4B1F-8B5B-2DAE3145C768}"/>
                  </a:ext>
                </a:extLst>
              </p:cNvPr>
              <p:cNvCxnSpPr/>
              <p:nvPr/>
            </p:nvCxnSpPr>
            <p:spPr>
              <a:xfrm>
                <a:off x="7343808" y="1710352"/>
                <a:ext cx="122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2FD8212A-AE55-40CD-979F-F11B50DD0E03}"/>
                  </a:ext>
                </a:extLst>
              </p:cNvPr>
              <p:cNvCxnSpPr/>
              <p:nvPr/>
            </p:nvCxnSpPr>
            <p:spPr>
              <a:xfrm>
                <a:off x="7965332" y="1711680"/>
                <a:ext cx="0" cy="1908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AD9A93AD-524F-43FB-90DF-965FB4462AC4}"/>
                  </a:ext>
                </a:extLst>
              </p:cNvPr>
              <p:cNvCxnSpPr/>
              <p:nvPr/>
            </p:nvCxnSpPr>
            <p:spPr>
              <a:xfrm>
                <a:off x="8578910" y="1713006"/>
                <a:ext cx="0" cy="1908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组合 73">
              <a:extLst>
                <a:ext uri="{FF2B5EF4-FFF2-40B4-BE49-F238E27FC236}">
                  <a16:creationId xmlns:a16="http://schemas.microsoft.com/office/drawing/2014/main" id="{D0BA9155-0024-4AE4-B9FA-7FB2BDF65023}"/>
                </a:ext>
              </a:extLst>
            </p:cNvPr>
            <p:cNvGrpSpPr/>
            <p:nvPr/>
          </p:nvGrpSpPr>
          <p:grpSpPr>
            <a:xfrm>
              <a:off x="3686391" y="1186636"/>
              <a:ext cx="1261884" cy="482640"/>
              <a:chOff x="7324116" y="1421197"/>
              <a:chExt cx="1261884" cy="482640"/>
            </a:xfrm>
          </p:grpSpPr>
          <p:sp>
            <p:nvSpPr>
              <p:cNvPr id="75" name="文本框 74">
                <a:extLst>
                  <a:ext uri="{FF2B5EF4-FFF2-40B4-BE49-F238E27FC236}">
                    <a16:creationId xmlns:a16="http://schemas.microsoft.com/office/drawing/2014/main" id="{EBB7EA33-FB09-44C3-B6F9-8CF9E359915D}"/>
                  </a:ext>
                </a:extLst>
              </p:cNvPr>
              <p:cNvSpPr txBox="1"/>
              <p:nvPr/>
            </p:nvSpPr>
            <p:spPr>
              <a:xfrm>
                <a:off x="7324116" y="1421197"/>
                <a:ext cx="1261884" cy="338554"/>
              </a:xfrm>
              <a:prstGeom prst="rect">
                <a:avLst/>
              </a:prstGeom>
              <a:noFill/>
              <a:ln>
                <a:noFill/>
              </a:ln>
            </p:spPr>
            <p:txBody>
              <a:bodyPr wrap="none" rtlCol="0">
                <a:spAutoFit/>
              </a:bodyPr>
              <a:lstStyle/>
              <a:p>
                <a:r>
                  <a:rPr lang="en-US" altLang="zh-CN" sz="1600" b="1" dirty="0">
                    <a:solidFill>
                      <a:srgbClr val="FF0000"/>
                    </a:solidFill>
                    <a:latin typeface="Times New Roman" panose="02020603050405020304" pitchFamily="18" charset="0"/>
                    <a:cs typeface="Times New Roman" panose="02020603050405020304" pitchFamily="18" charset="0"/>
                  </a:rPr>
                  <a:t> 9873</a:t>
                </a:r>
                <a:r>
                  <a:rPr lang="zh-CN" altLang="en-US" sz="1600" b="1" dirty="0">
                    <a:solidFill>
                      <a:srgbClr val="FF0000"/>
                    </a:solidFill>
                    <a:latin typeface="Times New Roman" panose="02020603050405020304" pitchFamily="18" charset="0"/>
                    <a:cs typeface="Times New Roman" panose="02020603050405020304" pitchFamily="18" charset="0"/>
                  </a:rPr>
                  <a:t>→</a:t>
                </a:r>
                <a:r>
                  <a:rPr lang="en-US" altLang="zh-CN" sz="1600" b="1" dirty="0">
                    <a:solidFill>
                      <a:srgbClr val="FF0000"/>
                    </a:solidFill>
                    <a:latin typeface="Times New Roman" panose="02020603050405020304" pitchFamily="18" charset="0"/>
                    <a:cs typeface="Times New Roman" panose="02020603050405020304" pitchFamily="18" charset="0"/>
                  </a:rPr>
                  <a:t>1633</a:t>
                </a:r>
                <a:endParaRPr lang="zh-CN" altLang="en-US" sz="1600" b="1" dirty="0">
                  <a:solidFill>
                    <a:srgbClr val="FF0000"/>
                  </a:solidFill>
                  <a:latin typeface="Times New Roman" panose="02020603050405020304" pitchFamily="18" charset="0"/>
                  <a:cs typeface="Times New Roman" panose="02020603050405020304" pitchFamily="18" charset="0"/>
                </a:endParaRPr>
              </a:p>
            </p:txBody>
          </p:sp>
          <p:cxnSp>
            <p:nvCxnSpPr>
              <p:cNvPr id="76" name="直接连接符 75">
                <a:extLst>
                  <a:ext uri="{FF2B5EF4-FFF2-40B4-BE49-F238E27FC236}">
                    <a16:creationId xmlns:a16="http://schemas.microsoft.com/office/drawing/2014/main" id="{3A16D5BF-5642-475B-B151-ADF0218318EB}"/>
                  </a:ext>
                </a:extLst>
              </p:cNvPr>
              <p:cNvCxnSpPr/>
              <p:nvPr/>
            </p:nvCxnSpPr>
            <p:spPr>
              <a:xfrm>
                <a:off x="7343805" y="1710354"/>
                <a:ext cx="0" cy="1908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7D067EE7-0DC4-4CD6-B4D0-26A3BAFCF557}"/>
                  </a:ext>
                </a:extLst>
              </p:cNvPr>
              <p:cNvCxnSpPr/>
              <p:nvPr/>
            </p:nvCxnSpPr>
            <p:spPr>
              <a:xfrm>
                <a:off x="7343808" y="1710352"/>
                <a:ext cx="1224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F44B69D0-69F3-40FD-B8AB-2BCCDB60B269}"/>
                  </a:ext>
                </a:extLst>
              </p:cNvPr>
              <p:cNvCxnSpPr/>
              <p:nvPr/>
            </p:nvCxnSpPr>
            <p:spPr>
              <a:xfrm>
                <a:off x="7965332" y="1711680"/>
                <a:ext cx="0" cy="1908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4B667AA7-CF74-4714-9243-038859B4C63D}"/>
                  </a:ext>
                </a:extLst>
              </p:cNvPr>
              <p:cNvCxnSpPr/>
              <p:nvPr/>
            </p:nvCxnSpPr>
            <p:spPr>
              <a:xfrm>
                <a:off x="8578910" y="1713006"/>
                <a:ext cx="0" cy="1908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81" name="椭圆 80">
            <a:extLst>
              <a:ext uri="{FF2B5EF4-FFF2-40B4-BE49-F238E27FC236}">
                <a16:creationId xmlns:a16="http://schemas.microsoft.com/office/drawing/2014/main" id="{82A30221-FD03-40C9-85D1-0F22C0CA0145}"/>
              </a:ext>
            </a:extLst>
          </p:cNvPr>
          <p:cNvSpPr/>
          <p:nvPr/>
        </p:nvSpPr>
        <p:spPr>
          <a:xfrm>
            <a:off x="5940152" y="5194141"/>
            <a:ext cx="3008069" cy="1187187"/>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箭头: 下 81">
            <a:extLst>
              <a:ext uri="{FF2B5EF4-FFF2-40B4-BE49-F238E27FC236}">
                <a16:creationId xmlns:a16="http://schemas.microsoft.com/office/drawing/2014/main" id="{642D0F98-C064-4A31-A144-81612C0134B0}"/>
              </a:ext>
            </a:extLst>
          </p:cNvPr>
          <p:cNvSpPr/>
          <p:nvPr/>
        </p:nvSpPr>
        <p:spPr>
          <a:xfrm rot="8965607">
            <a:off x="7141766" y="4104959"/>
            <a:ext cx="241311" cy="1070203"/>
          </a:xfrm>
          <a:prstGeom prst="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00858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7">
            <a:extLst>
              <a:ext uri="{FF2B5EF4-FFF2-40B4-BE49-F238E27FC236}">
                <a16:creationId xmlns:a16="http://schemas.microsoft.com/office/drawing/2014/main" id="{15430E0F-E1B9-4FC7-B56E-572DBF32B7A2}"/>
              </a:ext>
            </a:extLst>
          </p:cNvPr>
          <p:cNvPicPr>
            <a:picLocks noChangeAspect="1"/>
          </p:cNvPicPr>
          <p:nvPr/>
        </p:nvPicPr>
        <p:blipFill rotWithShape="1">
          <a:blip r:embed="rId2"/>
          <a:srcRect t="10196" r="-3965"/>
          <a:stretch/>
        </p:blipFill>
        <p:spPr>
          <a:xfrm>
            <a:off x="1475657" y="1175869"/>
            <a:ext cx="6264696" cy="2414573"/>
          </a:xfrm>
          <a:prstGeom prst="rect">
            <a:avLst/>
          </a:prstGeom>
        </p:spPr>
      </p:pic>
      <p:sp>
        <p:nvSpPr>
          <p:cNvPr id="2" name="标题 1">
            <a:extLst>
              <a:ext uri="{FF2B5EF4-FFF2-40B4-BE49-F238E27FC236}">
                <a16:creationId xmlns:a16="http://schemas.microsoft.com/office/drawing/2014/main" id="{A24A5C61-D343-4D00-8542-ACAA0CC15C1A}"/>
              </a:ext>
            </a:extLst>
          </p:cNvPr>
          <p:cNvSpPr>
            <a:spLocks noGrp="1"/>
          </p:cNvSpPr>
          <p:nvPr>
            <p:ph type="title"/>
          </p:nvPr>
        </p:nvSpPr>
        <p:spPr/>
        <p:txBody>
          <a:bodyPr/>
          <a:lstStyle/>
          <a:p>
            <a:r>
              <a:rPr lang="en-US" altLang="zh-CN" dirty="0"/>
              <a:t>γ - α energy relation</a:t>
            </a:r>
            <a:endParaRPr lang="zh-CN" altLang="en-US" dirty="0"/>
          </a:p>
        </p:txBody>
      </p:sp>
      <p:sp>
        <p:nvSpPr>
          <p:cNvPr id="3" name="灯片编号占位符 2">
            <a:extLst>
              <a:ext uri="{FF2B5EF4-FFF2-40B4-BE49-F238E27FC236}">
                <a16:creationId xmlns:a16="http://schemas.microsoft.com/office/drawing/2014/main" id="{9AC7C150-9F56-4C3E-89F5-C20B8F2C9021}"/>
              </a:ext>
            </a:extLst>
          </p:cNvPr>
          <p:cNvSpPr>
            <a:spLocks noGrp="1"/>
          </p:cNvSpPr>
          <p:nvPr>
            <p:ph type="sldNum" sz="quarter" idx="12"/>
          </p:nvPr>
        </p:nvSpPr>
        <p:spPr/>
        <p:txBody>
          <a:bodyPr/>
          <a:lstStyle/>
          <a:p>
            <a:fld id="{A798256F-BD66-4E3D-889F-A90F702228E2}" type="slidenum">
              <a:rPr lang="zh-CN" altLang="en-US" smtClean="0"/>
              <a:t>31</a:t>
            </a:fld>
            <a:endParaRPr lang="zh-CN" altLang="en-US"/>
          </a:p>
        </p:txBody>
      </p:sp>
      <p:graphicFrame>
        <p:nvGraphicFramePr>
          <p:cNvPr id="14" name="表格 14">
            <a:extLst>
              <a:ext uri="{FF2B5EF4-FFF2-40B4-BE49-F238E27FC236}">
                <a16:creationId xmlns:a16="http://schemas.microsoft.com/office/drawing/2014/main" id="{9C3B5F39-3120-4ABD-AB94-DCDA27718329}"/>
              </a:ext>
            </a:extLst>
          </p:cNvPr>
          <p:cNvGraphicFramePr>
            <a:graphicFrameLocks noGrp="1"/>
          </p:cNvGraphicFramePr>
          <p:nvPr>
            <p:extLst>
              <p:ext uri="{D42A27DB-BD31-4B8C-83A1-F6EECF244321}">
                <p14:modId xmlns:p14="http://schemas.microsoft.com/office/powerpoint/2010/main" val="4255228833"/>
              </p:ext>
            </p:extLst>
          </p:nvPr>
        </p:nvGraphicFramePr>
        <p:xfrm>
          <a:off x="4801958" y="3844040"/>
          <a:ext cx="2146306" cy="2799987"/>
        </p:xfrm>
        <a:graphic>
          <a:graphicData uri="http://schemas.openxmlformats.org/drawingml/2006/table">
            <a:tbl>
              <a:tblPr firstRow="1" bandRow="1">
                <a:tableStyleId>{2D5ABB26-0587-4C30-8999-92F81FD0307C}</a:tableStyleId>
              </a:tblPr>
              <a:tblGrid>
                <a:gridCol w="1073153">
                  <a:extLst>
                    <a:ext uri="{9D8B030D-6E8A-4147-A177-3AD203B41FA5}">
                      <a16:colId xmlns:a16="http://schemas.microsoft.com/office/drawing/2014/main" val="1484561408"/>
                    </a:ext>
                  </a:extLst>
                </a:gridCol>
                <a:gridCol w="1073153">
                  <a:extLst>
                    <a:ext uri="{9D8B030D-6E8A-4147-A177-3AD203B41FA5}">
                      <a16:colId xmlns:a16="http://schemas.microsoft.com/office/drawing/2014/main" val="2444256305"/>
                    </a:ext>
                  </a:extLst>
                </a:gridCol>
              </a:tblGrid>
              <a:tr h="453027">
                <a:tc>
                  <a:txBody>
                    <a:bodyPr/>
                    <a:lstStyle/>
                    <a:p>
                      <a:pPr algn="ctr"/>
                      <a:r>
                        <a:rPr lang="en-US" altLang="zh-CN" dirty="0" err="1">
                          <a:latin typeface="Times New Roman" panose="02020603050405020304" pitchFamily="18" charset="0"/>
                          <a:cs typeface="Times New Roman" panose="02020603050405020304" pitchFamily="18" charset="0"/>
                        </a:rPr>
                        <a:t>E</a:t>
                      </a:r>
                      <a:r>
                        <a:rPr lang="en-US" altLang="zh-CN" baseline="-25000" dirty="0" err="1">
                          <a:latin typeface="Times New Roman" panose="02020603050405020304" pitchFamily="18" charset="0"/>
                          <a:cs typeface="Times New Roman" panose="02020603050405020304" pitchFamily="18" charset="0"/>
                        </a:rPr>
                        <a:t>γ</a:t>
                      </a:r>
                      <a:r>
                        <a:rPr lang="en-US" altLang="zh-CN" dirty="0">
                          <a:latin typeface="Times New Roman" panose="02020603050405020304" pitchFamily="18" charset="0"/>
                          <a:cs typeface="Times New Roman" panose="02020603050405020304" pitchFamily="18" charset="0"/>
                        </a:rPr>
                        <a:t> (keV)</a:t>
                      </a:r>
                      <a:endParaRPr lang="zh-CN" altLang="en-US" dirty="0">
                        <a:latin typeface="Times New Roman" panose="0202060305040502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latin typeface="Times New Roman" panose="02020603050405020304" pitchFamily="18" charset="0"/>
                          <a:cs typeface="Times New Roman" panose="02020603050405020304" pitchFamily="18" charset="0"/>
                        </a:rPr>
                        <a:t>E</a:t>
                      </a:r>
                      <a:r>
                        <a:rPr lang="en-US" altLang="zh-CN" baseline="-25000" dirty="0">
                          <a:latin typeface="Times New Roman" panose="02020603050405020304" pitchFamily="18" charset="0"/>
                          <a:cs typeface="Times New Roman" panose="02020603050405020304" pitchFamily="18" charset="0"/>
                        </a:rPr>
                        <a:t>α</a:t>
                      </a:r>
                      <a:r>
                        <a:rPr lang="en-US" altLang="zh-CN" dirty="0">
                          <a:latin typeface="Times New Roman" panose="02020603050405020304" pitchFamily="18" charset="0"/>
                          <a:cs typeface="Times New Roman" panose="02020603050405020304" pitchFamily="18" charset="0"/>
                        </a:rPr>
                        <a:t> (keV)</a:t>
                      </a:r>
                      <a:endParaRPr lang="zh-CN" altLang="en-US" dirty="0">
                        <a:latin typeface="Times New Roman" panose="0202060305040502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83908"/>
                  </a:ext>
                </a:extLst>
              </a:tr>
              <a:tr h="331604">
                <a:tc>
                  <a:txBody>
                    <a:bodyPr/>
                    <a:lstStyle/>
                    <a:p>
                      <a:pPr algn="ctr"/>
                      <a:endParaRPr lang="zh-CN" altLang="en-US" sz="1600" dirty="0">
                        <a:latin typeface="Times New Roman" panose="02020603050405020304" pitchFamily="18" charset="0"/>
                        <a:cs typeface="Times New Roman" panose="02020603050405020304" pitchFamily="18" charset="0"/>
                      </a:endParaRPr>
                    </a:p>
                  </a:txBody>
                  <a:tcPr marL="45720" marR="45720" anchor="ctr">
                    <a:lnT w="12700" cap="flat" cmpd="sng" algn="ctr">
                      <a:solidFill>
                        <a:schemeClr val="tx1"/>
                      </a:solidFill>
                      <a:prstDash val="solid"/>
                      <a:round/>
                      <a:headEnd type="none" w="med" len="med"/>
                      <a:tailEnd type="none" w="med" len="med"/>
                    </a:lnT>
                  </a:tcPr>
                </a:tc>
                <a:tc>
                  <a:txBody>
                    <a:bodyPr/>
                    <a:lstStyle/>
                    <a:p>
                      <a:pPr algn="ctr"/>
                      <a:endParaRPr lang="zh-CN" altLang="en-US" sz="1600" dirty="0">
                        <a:latin typeface="Times New Roman" panose="02020603050405020304" pitchFamily="18" charset="0"/>
                        <a:cs typeface="Times New Roman" panose="02020603050405020304" pitchFamily="18" charset="0"/>
                      </a:endParaRPr>
                    </a:p>
                  </a:txBody>
                  <a:tcPr marL="45720" marR="4572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35139967"/>
                  </a:ext>
                </a:extLst>
              </a:tr>
              <a:tr h="331604">
                <a:tc>
                  <a:txBody>
                    <a:bodyPr/>
                    <a:lstStyle/>
                    <a:p>
                      <a:pPr algn="ctr"/>
                      <a:r>
                        <a:rPr lang="en-US" altLang="zh-CN" sz="1600" dirty="0">
                          <a:latin typeface="Times New Roman" panose="02020603050405020304" pitchFamily="18" charset="0"/>
                          <a:cs typeface="Times New Roman" panose="02020603050405020304" pitchFamily="18" charset="0"/>
                        </a:rPr>
                        <a:t>4252</a:t>
                      </a:r>
                      <a:endParaRPr lang="zh-CN" altLang="en-US" sz="1600" dirty="0">
                        <a:latin typeface="Times New Roman" panose="02020603050405020304" pitchFamily="18" charset="0"/>
                        <a:cs typeface="Times New Roman" panose="02020603050405020304" pitchFamily="18" charset="0"/>
                      </a:endParaRPr>
                    </a:p>
                  </a:txBody>
                  <a:tcPr marL="45720" marR="45720" anchor="ctr"/>
                </a:tc>
                <a:tc>
                  <a:txBody>
                    <a:bodyPr/>
                    <a:lstStyle/>
                    <a:p>
                      <a:pPr algn="ctr"/>
                      <a:r>
                        <a:rPr lang="en-US" altLang="zh-CN" sz="1600" dirty="0">
                          <a:latin typeface="Times New Roman" panose="02020603050405020304" pitchFamily="18" charset="0"/>
                          <a:cs typeface="Times New Roman" panose="02020603050405020304" pitchFamily="18" charset="0"/>
                        </a:rPr>
                        <a:t>712</a:t>
                      </a:r>
                      <a:endParaRPr lang="zh-CN" altLang="en-US" sz="1600" dirty="0">
                        <a:latin typeface="Times New Roman" panose="02020603050405020304" pitchFamily="18" charset="0"/>
                        <a:cs typeface="Times New Roman" panose="02020603050405020304" pitchFamily="18" charset="0"/>
                      </a:endParaRPr>
                    </a:p>
                  </a:txBody>
                  <a:tcPr marL="45720" marR="45720" anchor="ctr"/>
                </a:tc>
                <a:extLst>
                  <a:ext uri="{0D108BD9-81ED-4DB2-BD59-A6C34878D82A}">
                    <a16:rowId xmlns:a16="http://schemas.microsoft.com/office/drawing/2014/main" val="1712569731"/>
                  </a:ext>
                </a:extLst>
              </a:tr>
              <a:tr h="331604">
                <a:tc>
                  <a:txBody>
                    <a:bodyPr/>
                    <a:lstStyle/>
                    <a:p>
                      <a:pPr algn="ctr"/>
                      <a:r>
                        <a:rPr lang="en-US" altLang="zh-CN" sz="1600" dirty="0">
                          <a:latin typeface="Times New Roman" panose="02020603050405020304" pitchFamily="18" charset="0"/>
                          <a:cs typeface="Times New Roman" panose="02020603050405020304" pitchFamily="18" charset="0"/>
                        </a:rPr>
                        <a:t>4653</a:t>
                      </a:r>
                      <a:endParaRPr lang="zh-CN" altLang="en-US" sz="1600" dirty="0">
                        <a:latin typeface="Times New Roman" panose="02020603050405020304" pitchFamily="18" charset="0"/>
                        <a:cs typeface="Times New Roman" panose="02020603050405020304" pitchFamily="18" charset="0"/>
                      </a:endParaRPr>
                    </a:p>
                  </a:txBody>
                  <a:tcPr marL="45720" marR="45720" anchor="ctr"/>
                </a:tc>
                <a:tc>
                  <a:txBody>
                    <a:bodyPr/>
                    <a:lstStyle/>
                    <a:p>
                      <a:pPr algn="ctr"/>
                      <a:r>
                        <a:rPr lang="en-US" altLang="zh-CN" sz="1600" dirty="0">
                          <a:latin typeface="Times New Roman" panose="02020603050405020304" pitchFamily="18" charset="0"/>
                          <a:cs typeface="Times New Roman" panose="02020603050405020304" pitchFamily="18" charset="0"/>
                        </a:rPr>
                        <a:t>712</a:t>
                      </a:r>
                      <a:endParaRPr lang="zh-CN" altLang="en-US" sz="1600" dirty="0">
                        <a:latin typeface="Times New Roman" panose="02020603050405020304" pitchFamily="18" charset="0"/>
                        <a:cs typeface="Times New Roman" panose="02020603050405020304" pitchFamily="18" charset="0"/>
                      </a:endParaRPr>
                    </a:p>
                  </a:txBody>
                  <a:tcPr marL="45720" marR="45720" anchor="ctr"/>
                </a:tc>
                <a:extLst>
                  <a:ext uri="{0D108BD9-81ED-4DB2-BD59-A6C34878D82A}">
                    <a16:rowId xmlns:a16="http://schemas.microsoft.com/office/drawing/2014/main" val="3260497069"/>
                  </a:ext>
                </a:extLst>
              </a:tr>
              <a:tr h="331604">
                <a:tc>
                  <a:txBody>
                    <a:bodyPr/>
                    <a:lstStyle/>
                    <a:p>
                      <a:pPr algn="ctr"/>
                      <a:endParaRPr lang="zh-CN" altLang="en-US" sz="1600" dirty="0">
                        <a:latin typeface="Times New Roman" panose="02020603050405020304" pitchFamily="18" charset="0"/>
                        <a:cs typeface="Times New Roman" panose="02020603050405020304" pitchFamily="18" charset="0"/>
                      </a:endParaRPr>
                    </a:p>
                  </a:txBody>
                  <a:tcPr marL="45720" marR="45720" anchor="ctr"/>
                </a:tc>
                <a:tc>
                  <a:txBody>
                    <a:bodyPr/>
                    <a:lstStyle/>
                    <a:p>
                      <a:pPr algn="ctr"/>
                      <a:endParaRPr lang="zh-CN" altLang="en-US" sz="1600" dirty="0">
                        <a:latin typeface="Times New Roman" panose="02020603050405020304" pitchFamily="18" charset="0"/>
                        <a:cs typeface="Times New Roman" panose="02020603050405020304" pitchFamily="18" charset="0"/>
                      </a:endParaRPr>
                    </a:p>
                  </a:txBody>
                  <a:tcPr marL="45720" marR="45720" anchor="ctr"/>
                </a:tc>
                <a:extLst>
                  <a:ext uri="{0D108BD9-81ED-4DB2-BD59-A6C34878D82A}">
                    <a16:rowId xmlns:a16="http://schemas.microsoft.com/office/drawing/2014/main" val="2382273552"/>
                  </a:ext>
                </a:extLst>
              </a:tr>
              <a:tr h="331604">
                <a:tc>
                  <a:txBody>
                    <a:bodyPr/>
                    <a:lstStyle/>
                    <a:p>
                      <a:pPr algn="ctr"/>
                      <a:r>
                        <a:rPr lang="en-US" altLang="zh-CN" sz="1600" dirty="0">
                          <a:latin typeface="Times New Roman" panose="02020603050405020304" pitchFamily="18" charset="0"/>
                          <a:cs typeface="Times New Roman" panose="02020603050405020304" pitchFamily="18" charset="0"/>
                        </a:rPr>
                        <a:t>6130</a:t>
                      </a:r>
                      <a:endParaRPr lang="zh-CN" altLang="en-US" sz="1600" dirty="0">
                        <a:latin typeface="Times New Roman" panose="02020603050405020304" pitchFamily="18" charset="0"/>
                        <a:cs typeface="Times New Roman" panose="02020603050405020304" pitchFamily="18" charset="0"/>
                      </a:endParaRPr>
                    </a:p>
                  </a:txBody>
                  <a:tcPr marL="45720" marR="45720" anchor="ctr"/>
                </a:tc>
                <a:tc>
                  <a:txBody>
                    <a:bodyPr/>
                    <a:lstStyle/>
                    <a:p>
                      <a:pPr algn="ctr"/>
                      <a:r>
                        <a:rPr lang="en-US" altLang="zh-CN" sz="1600" dirty="0">
                          <a:latin typeface="Times New Roman" panose="02020603050405020304" pitchFamily="18" charset="0"/>
                          <a:cs typeface="Times New Roman" panose="02020603050405020304" pitchFamily="18" charset="0"/>
                        </a:rPr>
                        <a:t>1224</a:t>
                      </a:r>
                      <a:endParaRPr lang="zh-CN" altLang="en-US" sz="1600" dirty="0">
                        <a:latin typeface="Times New Roman" panose="02020603050405020304" pitchFamily="18" charset="0"/>
                        <a:cs typeface="Times New Roman" panose="02020603050405020304" pitchFamily="18" charset="0"/>
                      </a:endParaRPr>
                    </a:p>
                  </a:txBody>
                  <a:tcPr marL="45720" marR="45720" anchor="ctr"/>
                </a:tc>
                <a:extLst>
                  <a:ext uri="{0D108BD9-81ED-4DB2-BD59-A6C34878D82A}">
                    <a16:rowId xmlns:a16="http://schemas.microsoft.com/office/drawing/2014/main" val="3002862562"/>
                  </a:ext>
                </a:extLst>
              </a:tr>
              <a:tr h="331604">
                <a:tc>
                  <a:txBody>
                    <a:bodyPr/>
                    <a:lstStyle/>
                    <a:p>
                      <a:pPr algn="ctr"/>
                      <a:r>
                        <a:rPr lang="en-US" altLang="zh-CN" sz="1600" dirty="0">
                          <a:latin typeface="Times New Roman" panose="02020603050405020304" pitchFamily="18" charset="0"/>
                          <a:cs typeface="Times New Roman" panose="02020603050405020304" pitchFamily="18" charset="0"/>
                        </a:rPr>
                        <a:t>3549</a:t>
                      </a:r>
                      <a:endParaRPr lang="zh-CN" altLang="en-US" sz="1600" dirty="0">
                        <a:latin typeface="Times New Roman" panose="02020603050405020304" pitchFamily="18" charset="0"/>
                        <a:cs typeface="Times New Roman" panose="02020603050405020304" pitchFamily="18" charset="0"/>
                      </a:endParaRPr>
                    </a:p>
                  </a:txBody>
                  <a:tcPr marL="45720" marR="45720" anchor="ctr"/>
                </a:tc>
                <a:tc>
                  <a:txBody>
                    <a:bodyPr/>
                    <a:lstStyle/>
                    <a:p>
                      <a:pPr algn="ctr"/>
                      <a:r>
                        <a:rPr lang="en-US" altLang="zh-CN" sz="1600" dirty="0">
                          <a:latin typeface="Times New Roman" panose="02020603050405020304" pitchFamily="18" charset="0"/>
                          <a:cs typeface="Times New Roman" panose="02020603050405020304" pitchFamily="18" charset="0"/>
                        </a:rPr>
                        <a:t>1596</a:t>
                      </a:r>
                      <a:endParaRPr lang="zh-CN" altLang="en-US" sz="1600" dirty="0">
                        <a:latin typeface="Times New Roman" panose="02020603050405020304" pitchFamily="18" charset="0"/>
                        <a:cs typeface="Times New Roman" panose="02020603050405020304" pitchFamily="18" charset="0"/>
                      </a:endParaRPr>
                    </a:p>
                  </a:txBody>
                  <a:tcPr marL="45720" marR="45720" anchor="ctr"/>
                </a:tc>
                <a:extLst>
                  <a:ext uri="{0D108BD9-81ED-4DB2-BD59-A6C34878D82A}">
                    <a16:rowId xmlns:a16="http://schemas.microsoft.com/office/drawing/2014/main" val="1039512143"/>
                  </a:ext>
                </a:extLst>
              </a:tr>
              <a:tr h="331604">
                <a:tc>
                  <a:txBody>
                    <a:bodyPr/>
                    <a:lstStyle/>
                    <a:p>
                      <a:pPr algn="ctr"/>
                      <a:r>
                        <a:rPr lang="en-US" altLang="zh-CN" sz="1600" dirty="0">
                          <a:latin typeface="Times New Roman" panose="02020603050405020304" pitchFamily="18" charset="0"/>
                          <a:cs typeface="Times New Roman" panose="02020603050405020304" pitchFamily="18" charset="0"/>
                        </a:rPr>
                        <a:t>4537</a:t>
                      </a:r>
                      <a:endParaRPr lang="zh-CN" altLang="en-US" sz="1600" dirty="0">
                        <a:latin typeface="Times New Roman" panose="02020603050405020304" pitchFamily="18" charset="0"/>
                        <a:cs typeface="Times New Roman" panose="02020603050405020304" pitchFamily="18" charset="0"/>
                      </a:endParaRPr>
                    </a:p>
                  </a:txBody>
                  <a:tcPr marL="45720" marR="45720" anchor="ctr">
                    <a:lnB w="12700" cap="flat" cmpd="sng" algn="ctr">
                      <a:solidFill>
                        <a:schemeClr val="tx1"/>
                      </a:solidFill>
                      <a:prstDash val="solid"/>
                      <a:round/>
                      <a:headEnd type="none" w="med" len="med"/>
                      <a:tailEnd type="none" w="med" len="med"/>
                    </a:lnB>
                  </a:tcPr>
                </a:tc>
                <a:tc>
                  <a:txBody>
                    <a:bodyPr/>
                    <a:lstStyle/>
                    <a:p>
                      <a:pPr algn="ctr"/>
                      <a:r>
                        <a:rPr lang="en-US" altLang="zh-CN" sz="1600" dirty="0">
                          <a:latin typeface="Times New Roman" panose="02020603050405020304" pitchFamily="18" charset="0"/>
                          <a:cs typeface="Times New Roman" panose="02020603050405020304" pitchFamily="18" charset="0"/>
                        </a:rPr>
                        <a:t>1596</a:t>
                      </a:r>
                      <a:endParaRPr lang="zh-CN" altLang="en-US" sz="1600" dirty="0">
                        <a:latin typeface="Times New Roman" panose="02020603050405020304" pitchFamily="18" charset="0"/>
                        <a:cs typeface="Times New Roman" panose="02020603050405020304" pitchFamily="18" charset="0"/>
                      </a:endParaRPr>
                    </a:p>
                  </a:txBody>
                  <a:tcPr marL="45720" marR="4572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14478"/>
                  </a:ext>
                </a:extLst>
              </a:tr>
            </a:tbl>
          </a:graphicData>
        </a:graphic>
      </p:graphicFrame>
      <p:pic>
        <p:nvPicPr>
          <p:cNvPr id="7" name="图片 6">
            <a:extLst>
              <a:ext uri="{FF2B5EF4-FFF2-40B4-BE49-F238E27FC236}">
                <a16:creationId xmlns:a16="http://schemas.microsoft.com/office/drawing/2014/main" id="{56090787-A2B3-4098-9DB1-24E6D91328DF}"/>
              </a:ext>
            </a:extLst>
          </p:cNvPr>
          <p:cNvPicPr>
            <a:picLocks noChangeAspect="1"/>
          </p:cNvPicPr>
          <p:nvPr/>
        </p:nvPicPr>
        <p:blipFill rotWithShape="1">
          <a:blip r:embed="rId3"/>
          <a:srcRect r="50562"/>
          <a:stretch/>
        </p:blipFill>
        <p:spPr>
          <a:xfrm>
            <a:off x="652362" y="3782355"/>
            <a:ext cx="4150759" cy="3031021"/>
          </a:xfrm>
          <a:prstGeom prst="rect">
            <a:avLst/>
          </a:prstGeom>
        </p:spPr>
      </p:pic>
    </p:spTree>
    <p:extLst>
      <p:ext uri="{BB962C8B-B14F-4D97-AF65-F5344CB8AC3E}">
        <p14:creationId xmlns:p14="http://schemas.microsoft.com/office/powerpoint/2010/main" val="3250306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FF2C65-FC8E-41CF-BAF7-BC54E53D8F43}"/>
              </a:ext>
            </a:extLst>
          </p:cNvPr>
          <p:cNvSpPr>
            <a:spLocks noGrp="1"/>
          </p:cNvSpPr>
          <p:nvPr>
            <p:ph type="title"/>
          </p:nvPr>
        </p:nvSpPr>
        <p:spPr/>
        <p:txBody>
          <a:bodyPr/>
          <a:lstStyle/>
          <a:p>
            <a:r>
              <a:rPr lang="en-US" altLang="zh-CN" dirty="0"/>
              <a:t>Increase efficiency </a:t>
            </a:r>
            <a:endParaRPr lang="zh-CN" altLang="en-US" dirty="0"/>
          </a:p>
        </p:txBody>
      </p:sp>
      <p:sp>
        <p:nvSpPr>
          <p:cNvPr id="3" name="灯片编号占位符 2">
            <a:extLst>
              <a:ext uri="{FF2B5EF4-FFF2-40B4-BE49-F238E27FC236}">
                <a16:creationId xmlns:a16="http://schemas.microsoft.com/office/drawing/2014/main" id="{F061C7BF-CFE3-4934-B19B-50333B24DAAF}"/>
              </a:ext>
            </a:extLst>
          </p:cNvPr>
          <p:cNvSpPr>
            <a:spLocks noGrp="1"/>
          </p:cNvSpPr>
          <p:nvPr>
            <p:ph type="sldNum" sz="quarter" idx="12"/>
          </p:nvPr>
        </p:nvSpPr>
        <p:spPr/>
        <p:txBody>
          <a:bodyPr/>
          <a:lstStyle/>
          <a:p>
            <a:fld id="{A798256F-BD66-4E3D-889F-A90F702228E2}" type="slidenum">
              <a:rPr lang="zh-CN" altLang="en-US" smtClean="0"/>
              <a:t>32</a:t>
            </a:fld>
            <a:endParaRPr lang="zh-CN" altLang="en-US"/>
          </a:p>
        </p:txBody>
      </p:sp>
      <p:graphicFrame>
        <p:nvGraphicFramePr>
          <p:cNvPr id="5" name="表格 4">
            <a:extLst>
              <a:ext uri="{FF2B5EF4-FFF2-40B4-BE49-F238E27FC236}">
                <a16:creationId xmlns:a16="http://schemas.microsoft.com/office/drawing/2014/main" id="{696F008E-69A0-457B-A958-CF154A1DDAF6}"/>
              </a:ext>
            </a:extLst>
          </p:cNvPr>
          <p:cNvGraphicFramePr>
            <a:graphicFrameLocks noGrp="1"/>
          </p:cNvGraphicFramePr>
          <p:nvPr>
            <p:extLst>
              <p:ext uri="{D42A27DB-BD31-4B8C-83A1-F6EECF244321}">
                <p14:modId xmlns:p14="http://schemas.microsoft.com/office/powerpoint/2010/main" val="1908335457"/>
              </p:ext>
            </p:extLst>
          </p:nvPr>
        </p:nvGraphicFramePr>
        <p:xfrm>
          <a:off x="107950" y="1243617"/>
          <a:ext cx="4320480" cy="2520279"/>
        </p:xfrm>
        <a:graphic>
          <a:graphicData uri="http://schemas.openxmlformats.org/drawingml/2006/table">
            <a:tbl>
              <a:tblPr firstRow="1" bandRow="1">
                <a:tableStyleId>{72833802-FEF1-4C79-8D5D-14CF1EAF98D9}</a:tableStyleId>
              </a:tblPr>
              <a:tblGrid>
                <a:gridCol w="1944216">
                  <a:extLst>
                    <a:ext uri="{9D8B030D-6E8A-4147-A177-3AD203B41FA5}">
                      <a16:colId xmlns:a16="http://schemas.microsoft.com/office/drawing/2014/main" val="545801247"/>
                    </a:ext>
                  </a:extLst>
                </a:gridCol>
                <a:gridCol w="1152128">
                  <a:extLst>
                    <a:ext uri="{9D8B030D-6E8A-4147-A177-3AD203B41FA5}">
                      <a16:colId xmlns:a16="http://schemas.microsoft.com/office/drawing/2014/main" val="3187160017"/>
                    </a:ext>
                  </a:extLst>
                </a:gridCol>
                <a:gridCol w="1224136">
                  <a:extLst>
                    <a:ext uri="{9D8B030D-6E8A-4147-A177-3AD203B41FA5}">
                      <a16:colId xmlns:a16="http://schemas.microsoft.com/office/drawing/2014/main" val="3598640484"/>
                    </a:ext>
                  </a:extLst>
                </a:gridCol>
              </a:tblGrid>
              <a:tr h="549238">
                <a:tc>
                  <a:txBody>
                    <a:bodyPr/>
                    <a:lstStyle/>
                    <a:p>
                      <a:pPr algn="ctr"/>
                      <a:r>
                        <a:rPr lang="en-US" altLang="zh-CN" sz="1400" dirty="0">
                          <a:latin typeface="Times New Roman" panose="02020603050405020304" pitchFamily="18" charset="0"/>
                          <a:cs typeface="Times New Roman" panose="02020603050405020304" pitchFamily="18" charset="0"/>
                        </a:rPr>
                        <a:t>Performance</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r>
                        <a:rPr lang="en-US" altLang="zh-CN" sz="1400" dirty="0">
                          <a:latin typeface="Times New Roman" panose="02020603050405020304" pitchFamily="18" charset="0"/>
                          <a:cs typeface="Times New Roman" panose="02020603050405020304" pitchFamily="18" charset="0"/>
                        </a:rPr>
                        <a:t>NaI(Tl)</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r>
                        <a:rPr lang="en-US" altLang="zh-CN" sz="1400" dirty="0">
                          <a:latin typeface="Times New Roman" panose="02020603050405020304" pitchFamily="18" charset="0"/>
                          <a:cs typeface="Times New Roman" panose="02020603050405020304" pitchFamily="18" charset="0"/>
                        </a:rPr>
                        <a:t>BGO</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extLst>
                  <a:ext uri="{0D108BD9-81ED-4DB2-BD59-A6C34878D82A}">
                    <a16:rowId xmlns:a16="http://schemas.microsoft.com/office/drawing/2014/main" val="1809191028"/>
                  </a:ext>
                </a:extLst>
              </a:tr>
              <a:tr h="329542">
                <a:tc>
                  <a:txBody>
                    <a:bodyPr/>
                    <a:lstStyle/>
                    <a:p>
                      <a:pPr algn="ctr">
                        <a:lnSpc>
                          <a:spcPct val="100000"/>
                        </a:lnSpc>
                      </a:pPr>
                      <a:r>
                        <a:rPr lang="en-US" altLang="zh-CN" sz="1400" dirty="0">
                          <a:latin typeface="Times New Roman" panose="02020603050405020304" pitchFamily="18" charset="0"/>
                          <a:cs typeface="Times New Roman" panose="02020603050405020304" pitchFamily="18" charset="0"/>
                        </a:rPr>
                        <a:t>density</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3.67 g/cm</a:t>
                      </a:r>
                      <a:r>
                        <a:rPr lang="en-US" altLang="zh-CN" sz="1400" baseline="30000" dirty="0">
                          <a:latin typeface="Times New Roman" panose="02020603050405020304" pitchFamily="18" charset="0"/>
                          <a:cs typeface="Times New Roman" panose="02020603050405020304" pitchFamily="18" charset="0"/>
                        </a:rPr>
                        <a:t>3</a:t>
                      </a:r>
                      <a:endParaRPr lang="zh-CN" altLang="en-US" sz="1400" baseline="3000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lnSpc>
                          <a:spcPct val="100000"/>
                        </a:lnSpc>
                      </a:pPr>
                      <a:r>
                        <a:rPr lang="en-US" altLang="zh-CN" sz="1400" dirty="0">
                          <a:latin typeface="Times New Roman" panose="02020603050405020304" pitchFamily="18" charset="0"/>
                          <a:cs typeface="Times New Roman" panose="02020603050405020304" pitchFamily="18" charset="0"/>
                        </a:rPr>
                        <a:t>7.13 g/cm</a:t>
                      </a:r>
                      <a:r>
                        <a:rPr lang="en-US" altLang="zh-CN" sz="1400" baseline="30000" dirty="0">
                          <a:latin typeface="Times New Roman" panose="02020603050405020304" pitchFamily="18" charset="0"/>
                          <a:cs typeface="Times New Roman" panose="02020603050405020304" pitchFamily="18" charset="0"/>
                        </a:rPr>
                        <a:t>3</a:t>
                      </a:r>
                      <a:endParaRPr lang="zh-CN" altLang="en-US" sz="1400" baseline="3000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extLst>
                  <a:ext uri="{0D108BD9-81ED-4DB2-BD59-A6C34878D82A}">
                    <a16:rowId xmlns:a16="http://schemas.microsoft.com/office/drawing/2014/main" val="316759528"/>
                  </a:ext>
                </a:extLst>
              </a:tr>
              <a:tr h="329542">
                <a:tc>
                  <a:txBody>
                    <a:bodyPr/>
                    <a:lstStyle/>
                    <a:p>
                      <a:pPr algn="ctr">
                        <a:lnSpc>
                          <a:spcPct val="100000"/>
                        </a:lnSpc>
                      </a:pPr>
                      <a:r>
                        <a:rPr lang="en-US" altLang="zh-CN" sz="1400" dirty="0">
                          <a:latin typeface="Times New Roman" panose="02020603050405020304" pitchFamily="18" charset="0"/>
                          <a:cs typeface="Times New Roman" panose="02020603050405020304" pitchFamily="18" charset="0"/>
                        </a:rPr>
                        <a:t>Z</a:t>
                      </a:r>
                      <a:r>
                        <a:rPr lang="en-US" altLang="zh-CN" sz="1400" baseline="-25000" dirty="0">
                          <a:latin typeface="Times New Roman" panose="02020603050405020304" pitchFamily="18" charset="0"/>
                          <a:cs typeface="Times New Roman" panose="02020603050405020304" pitchFamily="18" charset="0"/>
                        </a:rPr>
                        <a:t>eff</a:t>
                      </a:r>
                      <a:endParaRPr lang="zh-CN" altLang="en-US" sz="1400" baseline="-2500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lnSpc>
                          <a:spcPct val="100000"/>
                        </a:lnSpc>
                      </a:pPr>
                      <a:r>
                        <a:rPr lang="en-US" altLang="zh-CN" sz="1400" dirty="0">
                          <a:latin typeface="Times New Roman" panose="02020603050405020304" pitchFamily="18" charset="0"/>
                          <a:cs typeface="Times New Roman" panose="02020603050405020304" pitchFamily="18" charset="0"/>
                        </a:rPr>
                        <a:t>50.8</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lnSpc>
                          <a:spcPct val="100000"/>
                        </a:lnSpc>
                      </a:pPr>
                      <a:r>
                        <a:rPr lang="en-US" altLang="zh-CN" sz="1400" dirty="0">
                          <a:latin typeface="Times New Roman" panose="02020603050405020304" pitchFamily="18" charset="0"/>
                          <a:cs typeface="Times New Roman" panose="02020603050405020304" pitchFamily="18" charset="0"/>
                        </a:rPr>
                        <a:t>74</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extLst>
                  <a:ext uri="{0D108BD9-81ED-4DB2-BD59-A6C34878D82A}">
                    <a16:rowId xmlns:a16="http://schemas.microsoft.com/office/drawing/2014/main" val="281353565"/>
                  </a:ext>
                </a:extLst>
              </a:tr>
              <a:tr h="652873">
                <a:tc>
                  <a:txBody>
                    <a:bodyPr/>
                    <a:lstStyle/>
                    <a:p>
                      <a:pPr algn="ctr">
                        <a:lnSpc>
                          <a:spcPct val="100000"/>
                        </a:lnSpc>
                      </a:pPr>
                      <a:r>
                        <a:rPr lang="en-US" altLang="zh-CN" sz="1400" dirty="0">
                          <a:latin typeface="Times New Roman" panose="02020603050405020304" pitchFamily="18" charset="0"/>
                          <a:cs typeface="Times New Roman" panose="02020603050405020304" pitchFamily="18" charset="0"/>
                        </a:rPr>
                        <a:t>Thickness to stop 50% 662 keV γ</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lnSpc>
                          <a:spcPct val="100000"/>
                        </a:lnSpc>
                      </a:pPr>
                      <a:r>
                        <a:rPr lang="en-US" altLang="zh-CN" sz="1400" dirty="0">
                          <a:latin typeface="Times New Roman" panose="02020603050405020304" pitchFamily="18" charset="0"/>
                          <a:cs typeface="Times New Roman" panose="02020603050405020304" pitchFamily="18" charset="0"/>
                        </a:rPr>
                        <a:t>2.5 cm</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lnSpc>
                          <a:spcPct val="100000"/>
                        </a:lnSpc>
                      </a:pPr>
                      <a:r>
                        <a:rPr lang="en-US" altLang="zh-CN" sz="1400" dirty="0">
                          <a:latin typeface="Times New Roman" panose="02020603050405020304" pitchFamily="18" charset="0"/>
                          <a:cs typeface="Times New Roman" panose="02020603050405020304" pitchFamily="18" charset="0"/>
                        </a:rPr>
                        <a:t>1 cm</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extLst>
                  <a:ext uri="{0D108BD9-81ED-4DB2-BD59-A6C34878D82A}">
                    <a16:rowId xmlns:a16="http://schemas.microsoft.com/office/drawing/2014/main" val="815301289"/>
                  </a:ext>
                </a:extLst>
              </a:tr>
              <a:tr h="329542">
                <a:tc>
                  <a:txBody>
                    <a:bodyPr/>
                    <a:lstStyle/>
                    <a:p>
                      <a:pPr algn="ctr">
                        <a:lnSpc>
                          <a:spcPct val="100000"/>
                        </a:lnSpc>
                      </a:pPr>
                      <a:r>
                        <a:rPr lang="en-US" altLang="zh-CN" sz="1400" dirty="0">
                          <a:latin typeface="Times New Roman" panose="02020603050405020304" pitchFamily="18" charset="0"/>
                          <a:cs typeface="Times New Roman" panose="02020603050405020304" pitchFamily="18" charset="0"/>
                        </a:rPr>
                        <a:t>Hygroscopic</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lnSpc>
                          <a:spcPct val="100000"/>
                        </a:lnSpc>
                      </a:pPr>
                      <a:r>
                        <a:rPr lang="en-US" altLang="zh-CN" sz="1400" dirty="0">
                          <a:latin typeface="Times New Roman" panose="02020603050405020304" pitchFamily="18" charset="0"/>
                          <a:cs typeface="Times New Roman" panose="02020603050405020304" pitchFamily="18" charset="0"/>
                        </a:rPr>
                        <a:t>yes</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lnSpc>
                          <a:spcPct val="100000"/>
                        </a:lnSpc>
                      </a:pPr>
                      <a:r>
                        <a:rPr lang="en-US" altLang="zh-CN" sz="1400" dirty="0">
                          <a:latin typeface="Times New Roman" panose="02020603050405020304" pitchFamily="18" charset="0"/>
                          <a:cs typeface="Times New Roman" panose="02020603050405020304" pitchFamily="18" charset="0"/>
                        </a:rPr>
                        <a:t>no</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extLst>
                  <a:ext uri="{0D108BD9-81ED-4DB2-BD59-A6C34878D82A}">
                    <a16:rowId xmlns:a16="http://schemas.microsoft.com/office/drawing/2014/main" val="4068293714"/>
                  </a:ext>
                </a:extLst>
              </a:tr>
              <a:tr h="329542">
                <a:tc>
                  <a:txBody>
                    <a:bodyPr/>
                    <a:lstStyle/>
                    <a:p>
                      <a:pPr algn="ctr">
                        <a:lnSpc>
                          <a:spcPct val="100000"/>
                        </a:lnSpc>
                      </a:pPr>
                      <a:r>
                        <a:rPr lang="en-US" altLang="zh-CN" sz="1400" dirty="0">
                          <a:latin typeface="Times New Roman" panose="02020603050405020304" pitchFamily="18" charset="0"/>
                          <a:cs typeface="Times New Roman" panose="02020603050405020304" pitchFamily="18" charset="0"/>
                        </a:rPr>
                        <a:t>Light </a:t>
                      </a:r>
                      <a:r>
                        <a:rPr lang="en-US" altLang="zh-CN" sz="1400" dirty="0" err="1">
                          <a:latin typeface="Times New Roman" panose="02020603050405020304" pitchFamily="18" charset="0"/>
                          <a:cs typeface="Times New Roman" panose="02020603050405020304" pitchFamily="18" charset="0"/>
                        </a:rPr>
                        <a:t>yeild</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lnSpc>
                          <a:spcPct val="100000"/>
                        </a:lnSpc>
                      </a:pPr>
                      <a:r>
                        <a:rPr lang="en-US" altLang="zh-CN" sz="1400" dirty="0">
                          <a:latin typeface="Times New Roman" panose="02020603050405020304" pitchFamily="18" charset="0"/>
                          <a:cs typeface="Times New Roman" panose="02020603050405020304" pitchFamily="18" charset="0"/>
                        </a:rPr>
                        <a:t>38/keV</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tc>
                  <a:txBody>
                    <a:bodyPr/>
                    <a:lstStyle/>
                    <a:p>
                      <a:pPr algn="ctr">
                        <a:lnSpc>
                          <a:spcPct val="100000"/>
                        </a:lnSpc>
                      </a:pPr>
                      <a:r>
                        <a:rPr lang="en-US" altLang="zh-CN" sz="1400" dirty="0">
                          <a:latin typeface="Times New Roman" panose="02020603050405020304" pitchFamily="18" charset="0"/>
                          <a:cs typeface="Times New Roman" panose="02020603050405020304" pitchFamily="18" charset="0"/>
                        </a:rPr>
                        <a:t>10/keV</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tc>
                <a:extLst>
                  <a:ext uri="{0D108BD9-81ED-4DB2-BD59-A6C34878D82A}">
                    <a16:rowId xmlns:a16="http://schemas.microsoft.com/office/drawing/2014/main" val="3897233278"/>
                  </a:ext>
                </a:extLst>
              </a:tr>
            </a:tbl>
          </a:graphicData>
        </a:graphic>
      </p:graphicFrame>
      <p:sp>
        <p:nvSpPr>
          <p:cNvPr id="6" name="文本框 5">
            <a:extLst>
              <a:ext uri="{FF2B5EF4-FFF2-40B4-BE49-F238E27FC236}">
                <a16:creationId xmlns:a16="http://schemas.microsoft.com/office/drawing/2014/main" id="{BFC49232-7901-4490-A5A3-9F304105A314}"/>
              </a:ext>
            </a:extLst>
          </p:cNvPr>
          <p:cNvSpPr txBox="1"/>
          <p:nvPr/>
        </p:nvSpPr>
        <p:spPr>
          <a:xfrm>
            <a:off x="4715572" y="1195705"/>
            <a:ext cx="4451347" cy="2759473"/>
          </a:xfrm>
          <a:prstGeom prst="rect">
            <a:avLst/>
          </a:prstGeom>
          <a:noFill/>
        </p:spPr>
        <p:txBody>
          <a:bodyPr wrap="none" rtlCol="0">
            <a:spAutoFit/>
          </a:bodyPr>
          <a:lstStyle/>
          <a:p>
            <a:pPr>
              <a:lnSpc>
                <a:spcPct val="120000"/>
              </a:lnSpc>
            </a:pPr>
            <a:r>
              <a:rPr lang="en-US" altLang="zh-CN" sz="2000" b="1" dirty="0">
                <a:latin typeface="Times New Roman" panose="02020603050405020304" pitchFamily="18" charset="0"/>
                <a:cs typeface="Times New Roman" panose="02020603050405020304" pitchFamily="18" charset="0"/>
              </a:rPr>
              <a:t>BGO</a:t>
            </a:r>
            <a:r>
              <a:rPr lang="en-US" altLang="zh-CN" dirty="0">
                <a:latin typeface="Times New Roman" panose="02020603050405020304" pitchFamily="18" charset="0"/>
                <a:cs typeface="Times New Roman" panose="02020603050405020304" pitchFamily="18" charset="0"/>
              </a:rPr>
              <a:t> (Germanium acid bismuth) :</a:t>
            </a:r>
          </a:p>
          <a:p>
            <a:pPr>
              <a:lnSpc>
                <a:spcPct val="120000"/>
              </a:lnSpc>
            </a:pPr>
            <a:r>
              <a:rPr lang="en-US" altLang="zh-CN" b="1" dirty="0">
                <a:solidFill>
                  <a:srgbClr val="0000FF"/>
                </a:solidFill>
                <a:latin typeface="Times New Roman" panose="02020603050405020304" pitchFamily="18" charset="0"/>
                <a:cs typeface="Times New Roman" panose="02020603050405020304" pitchFamily="18" charset="0"/>
              </a:rPr>
              <a:t>Advantage</a:t>
            </a:r>
          </a:p>
          <a:p>
            <a:pPr>
              <a:lnSpc>
                <a:spcPct val="120000"/>
              </a:lnSpc>
            </a:pP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high efficiency</a:t>
            </a:r>
          </a:p>
          <a:p>
            <a:pPr>
              <a:lnSpc>
                <a:spcPct val="120000"/>
              </a:lnSpc>
            </a:pPr>
            <a:r>
              <a:rPr lang="en-US" altLang="zh-CN" dirty="0">
                <a:latin typeface="Times New Roman" panose="02020603050405020304" pitchFamily="18" charset="0"/>
                <a:cs typeface="Times New Roman" panose="02020603050405020304" pitchFamily="18" charset="0"/>
              </a:rPr>
              <a:t>	packaging free (65 um reflector)</a:t>
            </a:r>
          </a:p>
          <a:p>
            <a:pPr>
              <a:lnSpc>
                <a:spcPct val="120000"/>
              </a:lnSpc>
            </a:pPr>
            <a:r>
              <a:rPr lang="en-US" altLang="zh-CN" dirty="0">
                <a:latin typeface="Times New Roman" panose="02020603050405020304" pitchFamily="18" charset="0"/>
                <a:cs typeface="Times New Roman" panose="02020603050405020304" pitchFamily="18" charset="0"/>
              </a:rPr>
              <a:t>	small volume</a:t>
            </a:r>
          </a:p>
          <a:p>
            <a:pPr>
              <a:lnSpc>
                <a:spcPct val="120000"/>
              </a:lnSpc>
            </a:pPr>
            <a:r>
              <a:rPr lang="en-US" altLang="zh-CN" dirty="0">
                <a:latin typeface="Times New Roman" panose="02020603050405020304" pitchFamily="18" charset="0"/>
                <a:cs typeface="Times New Roman" panose="02020603050405020304" pitchFamily="18" charset="0"/>
              </a:rPr>
              <a:t>                low cost (~10 $/cm</a:t>
            </a:r>
            <a:r>
              <a:rPr lang="en-US" altLang="zh-CN" baseline="30000" dirty="0">
                <a:latin typeface="Times New Roman" panose="02020603050405020304" pitchFamily="18" charset="0"/>
                <a:cs typeface="Times New Roman" panose="02020603050405020304" pitchFamily="18" charset="0"/>
              </a:rPr>
              <a:t>3</a:t>
            </a:r>
            <a:r>
              <a:rPr lang="en-US" altLang="zh-CN" dirty="0">
                <a:latin typeface="Times New Roman" panose="02020603050405020304" pitchFamily="18" charset="0"/>
                <a:cs typeface="Times New Roman" panose="02020603050405020304" pitchFamily="18" charset="0"/>
              </a:rPr>
              <a:t>)</a:t>
            </a:r>
          </a:p>
          <a:p>
            <a:pPr>
              <a:lnSpc>
                <a:spcPct val="120000"/>
              </a:lnSpc>
            </a:pPr>
            <a:r>
              <a:rPr lang="en-US" altLang="zh-CN" b="1" dirty="0">
                <a:solidFill>
                  <a:srgbClr val="FF0000"/>
                </a:solidFill>
                <a:latin typeface="Times New Roman" panose="02020603050405020304" pitchFamily="18" charset="0"/>
                <a:cs typeface="Times New Roman" panose="02020603050405020304" pitchFamily="18" charset="0"/>
              </a:rPr>
              <a:t>Disadvantage</a:t>
            </a:r>
          </a:p>
          <a:p>
            <a:pPr>
              <a:lnSpc>
                <a:spcPct val="120000"/>
              </a:lnSpc>
            </a:pPr>
            <a:r>
              <a:rPr lang="en-US" altLang="zh-CN" dirty="0">
                <a:latin typeface="Times New Roman" panose="02020603050405020304" pitchFamily="18" charset="0"/>
                <a:cs typeface="Times New Roman" panose="02020603050405020304" pitchFamily="18" charset="0"/>
              </a:rPr>
              <a:t>      low ∆E/E </a:t>
            </a:r>
            <a:r>
              <a:rPr lang="en-US" altLang="zh-CN" sz="1600" dirty="0">
                <a:latin typeface="Times New Roman" panose="02020603050405020304" pitchFamily="18" charset="0"/>
                <a:cs typeface="Times New Roman" panose="02020603050405020304" pitchFamily="18" charset="0"/>
              </a:rPr>
              <a:t>(~12%@662 keV for 3 inch crystal</a:t>
            </a:r>
            <a:r>
              <a:rPr lang="en-US" altLang="zh-CN" dirty="0">
                <a:latin typeface="Times New Roman" panose="02020603050405020304" pitchFamily="18" charset="0"/>
                <a:cs typeface="Times New Roman" panose="02020603050405020304" pitchFamily="18" charset="0"/>
              </a:rPr>
              <a:t>)</a:t>
            </a:r>
          </a:p>
        </p:txBody>
      </p:sp>
      <p:sp>
        <p:nvSpPr>
          <p:cNvPr id="7" name="文本框 6">
            <a:extLst>
              <a:ext uri="{FF2B5EF4-FFF2-40B4-BE49-F238E27FC236}">
                <a16:creationId xmlns:a16="http://schemas.microsoft.com/office/drawing/2014/main" id="{5D54D33E-B7FF-4DFF-9750-CCB5C86D7ED5}"/>
              </a:ext>
            </a:extLst>
          </p:cNvPr>
          <p:cNvSpPr txBox="1"/>
          <p:nvPr/>
        </p:nvSpPr>
        <p:spPr>
          <a:xfrm>
            <a:off x="107950" y="4164866"/>
            <a:ext cx="6192688" cy="1015663"/>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Our collaborator, SICCAS </a:t>
            </a:r>
          </a:p>
          <a:p>
            <a:r>
              <a:rPr lang="en-US" altLang="zh-CN" sz="1200" dirty="0">
                <a:latin typeface="Times New Roman" panose="02020603050405020304" pitchFamily="18" charset="0"/>
                <a:cs typeface="Times New Roman" panose="02020603050405020304" pitchFamily="18" charset="0"/>
              </a:rPr>
              <a:t>(Shanghai Institute of Ceramics, Chinese Academy of Science)</a:t>
            </a:r>
          </a:p>
          <a:p>
            <a:endParaRPr lang="en-US" altLang="zh-CN" sz="1200" dirty="0">
              <a:latin typeface="Times New Roman" panose="02020603050405020304" pitchFamily="18" charset="0"/>
              <a:cs typeface="Times New Roman" panose="02020603050405020304" pitchFamily="18" charset="0"/>
            </a:endParaRPr>
          </a:p>
          <a:p>
            <a:r>
              <a:rPr lang="en-US" altLang="zh-CN" b="1" dirty="0">
                <a:solidFill>
                  <a:srgbClr val="0000FF"/>
                </a:solidFill>
                <a:latin typeface="Times New Roman" panose="02020603050405020304" pitchFamily="18" charset="0"/>
                <a:cs typeface="Times New Roman" panose="02020603050405020304" pitchFamily="18" charset="0"/>
              </a:rPr>
              <a:t>9%@662 keV </a:t>
            </a:r>
            <a:r>
              <a:rPr lang="en-US" altLang="zh-CN" dirty="0">
                <a:latin typeface="Times New Roman" panose="02020603050405020304" pitchFamily="18" charset="0"/>
                <a:cs typeface="Times New Roman" panose="02020603050405020304" pitchFamily="18" charset="0"/>
              </a:rPr>
              <a:t>for 3 inch BGO  detector</a:t>
            </a:r>
            <a:endParaRPr lang="zh-CN" altLang="en-US"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FC431548-E4F8-4EDE-B8FF-86E0AB9E7CE8}"/>
              </a:ext>
            </a:extLst>
          </p:cNvPr>
          <p:cNvPicPr>
            <a:picLocks noChangeAspect="1"/>
          </p:cNvPicPr>
          <p:nvPr/>
        </p:nvPicPr>
        <p:blipFill>
          <a:blip r:embed="rId2"/>
          <a:stretch>
            <a:fillRect/>
          </a:stretch>
        </p:blipFill>
        <p:spPr>
          <a:xfrm>
            <a:off x="4228834" y="4164866"/>
            <a:ext cx="4591638" cy="2673684"/>
          </a:xfrm>
          <a:prstGeom prst="rect">
            <a:avLst/>
          </a:prstGeom>
        </p:spPr>
      </p:pic>
      <p:pic>
        <p:nvPicPr>
          <p:cNvPr id="9" name="图片 8">
            <a:extLst>
              <a:ext uri="{FF2B5EF4-FFF2-40B4-BE49-F238E27FC236}">
                <a16:creationId xmlns:a16="http://schemas.microsoft.com/office/drawing/2014/main" id="{3C08EC68-9049-4FB8-BF9B-0F4ADE6C3B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9512" y="5301208"/>
            <a:ext cx="2736304" cy="1356850"/>
          </a:xfrm>
          <a:prstGeom prst="rect">
            <a:avLst/>
          </a:prstGeom>
        </p:spPr>
      </p:pic>
    </p:spTree>
    <p:extLst>
      <p:ext uri="{BB962C8B-B14F-4D97-AF65-F5344CB8AC3E}">
        <p14:creationId xmlns:p14="http://schemas.microsoft.com/office/powerpoint/2010/main" val="1260833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C257633-AE4A-4324-A4CA-A8A911E2FA47}"/>
              </a:ext>
            </a:extLst>
          </p:cNvPr>
          <p:cNvPicPr>
            <a:picLocks noChangeAspect="1"/>
          </p:cNvPicPr>
          <p:nvPr/>
        </p:nvPicPr>
        <p:blipFill>
          <a:blip r:embed="rId3"/>
          <a:stretch>
            <a:fillRect/>
          </a:stretch>
        </p:blipFill>
        <p:spPr>
          <a:xfrm>
            <a:off x="154742" y="2499394"/>
            <a:ext cx="4571999" cy="2661606"/>
          </a:xfrm>
          <a:prstGeom prst="rect">
            <a:avLst/>
          </a:prstGeom>
        </p:spPr>
      </p:pic>
      <p:sp>
        <p:nvSpPr>
          <p:cNvPr id="3" name="标题 2"/>
          <p:cNvSpPr>
            <a:spLocks noGrp="1"/>
          </p:cNvSpPr>
          <p:nvPr>
            <p:ph type="title"/>
          </p:nvPr>
        </p:nvSpPr>
        <p:spPr/>
        <p:txBody>
          <a:bodyPr>
            <a:normAutofit/>
          </a:bodyPr>
          <a:lstStyle/>
          <a:p>
            <a:r>
              <a:rPr lang="en-US" altLang="zh-CN" sz="3200" dirty="0"/>
              <a:t>IMME deviation at A=53 quartet</a:t>
            </a:r>
            <a:endParaRPr lang="zh-CN" altLang="en-US" sz="3200" dirty="0"/>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5A9589BA-6CE0-4AF3-B5BD-4A0560462333}"/>
                  </a:ext>
                </a:extLst>
              </p:cNvPr>
              <p:cNvSpPr txBox="1"/>
              <p:nvPr/>
            </p:nvSpPr>
            <p:spPr>
              <a:xfrm>
                <a:off x="323528" y="1697000"/>
                <a:ext cx="450809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𝑀</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𝑇</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𝑇</m:t>
                              </m:r>
                            </m:e>
                            <m:sub>
                              <m:r>
                                <a:rPr lang="en-US" altLang="zh-CN" sz="2400" b="0" i="1" smtClean="0">
                                  <a:latin typeface="Cambria Math" panose="02040503050406030204" pitchFamily="18" charset="0"/>
                                </a:rPr>
                                <m:t>𝑧</m:t>
                              </m:r>
                            </m:sub>
                          </m:sSub>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𝑎</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𝑏</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𝑇</m:t>
                          </m:r>
                        </m:e>
                        <m:sub>
                          <m:r>
                            <a:rPr lang="en-US" altLang="zh-CN" sz="2400" b="0" i="1" smtClean="0">
                              <a:latin typeface="Cambria Math" panose="02040503050406030204" pitchFamily="18" charset="0"/>
                            </a:rPr>
                            <m:t>𝑧</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𝑇</m:t>
                          </m:r>
                        </m:e>
                        <m:sub>
                          <m:r>
                            <a:rPr lang="en-US" altLang="zh-CN" sz="2400" b="0" i="1" smtClean="0">
                              <a:latin typeface="Cambria Math" panose="02040503050406030204" pitchFamily="18" charset="0"/>
                            </a:rPr>
                            <m:t>𝑧</m:t>
                          </m:r>
                        </m:sub>
                        <m:sup>
                          <m:r>
                            <a:rPr lang="en-US" altLang="zh-CN" sz="2400" b="0" i="1" smtClean="0">
                              <a:latin typeface="Cambria Math" panose="02040503050406030204" pitchFamily="18" charset="0"/>
                            </a:rPr>
                            <m:t>2</m:t>
                          </m:r>
                        </m:sup>
                      </m:sSubSup>
                      <m:r>
                        <a:rPr lang="en-US" altLang="zh-CN" sz="2400" b="0" i="1" smtClean="0">
                          <a:latin typeface="Cambria Math" panose="02040503050406030204" pitchFamily="18" charset="0"/>
                        </a:rPr>
                        <m:t>+</m:t>
                      </m:r>
                      <m:r>
                        <a:rPr lang="en-US" altLang="zh-CN" sz="2400" b="1" i="1" smtClean="0">
                          <a:solidFill>
                            <a:srgbClr val="FF0000"/>
                          </a:solidFill>
                          <a:latin typeface="Cambria Math" panose="02040503050406030204" pitchFamily="18" charset="0"/>
                        </a:rPr>
                        <m:t>𝒅</m:t>
                      </m:r>
                      <m:sSubSup>
                        <m:sSubSupPr>
                          <m:ctrlPr>
                            <a:rPr lang="en-US" altLang="zh-CN" sz="2400" b="0" i="1" smtClean="0">
                              <a:solidFill>
                                <a:srgbClr val="FF0000"/>
                              </a:solidFill>
                              <a:latin typeface="Cambria Math" panose="02040503050406030204" pitchFamily="18" charset="0"/>
                            </a:rPr>
                          </m:ctrlPr>
                        </m:sSubSupPr>
                        <m:e>
                          <m:r>
                            <a:rPr lang="en-US" altLang="zh-CN" sz="2400" b="0" i="1" smtClean="0">
                              <a:solidFill>
                                <a:srgbClr val="FF0000"/>
                              </a:solidFill>
                              <a:latin typeface="Cambria Math" panose="02040503050406030204" pitchFamily="18" charset="0"/>
                            </a:rPr>
                            <m:t>𝑇</m:t>
                          </m:r>
                        </m:e>
                        <m:sub>
                          <m:r>
                            <a:rPr lang="en-US" altLang="zh-CN" sz="2400" b="0" i="1" smtClean="0">
                              <a:solidFill>
                                <a:srgbClr val="FF0000"/>
                              </a:solidFill>
                              <a:latin typeface="Cambria Math" panose="02040503050406030204" pitchFamily="18" charset="0"/>
                            </a:rPr>
                            <m:t>𝑧</m:t>
                          </m:r>
                        </m:sub>
                        <m:sup>
                          <m:r>
                            <a:rPr lang="en-US" altLang="zh-CN" sz="2400" b="0" i="1" smtClean="0">
                              <a:solidFill>
                                <a:srgbClr val="FF0000"/>
                              </a:solidFill>
                              <a:latin typeface="Cambria Math" panose="02040503050406030204" pitchFamily="18" charset="0"/>
                            </a:rPr>
                            <m:t>3</m:t>
                          </m:r>
                        </m:sup>
                      </m:sSubSup>
                    </m:oMath>
                  </m:oMathPara>
                </a14:m>
                <a:endParaRPr lang="zh-CN" altLang="en-US" sz="2400" dirty="0"/>
              </a:p>
            </p:txBody>
          </p:sp>
        </mc:Choice>
        <mc:Fallback xmlns="">
          <p:sp>
            <p:nvSpPr>
              <p:cNvPr id="19" name="文本框 18">
                <a:extLst>
                  <a:ext uri="{FF2B5EF4-FFF2-40B4-BE49-F238E27FC236}">
                    <a16:creationId xmlns:a16="http://schemas.microsoft.com/office/drawing/2014/main" id="{5A9589BA-6CE0-4AF3-B5BD-4A0560462333}"/>
                  </a:ext>
                </a:extLst>
              </p:cNvPr>
              <p:cNvSpPr txBox="1">
                <a:spLocks noRot="1" noChangeAspect="1" noMove="1" noResize="1" noEditPoints="1" noAdjustHandles="1" noChangeArrowheads="1" noChangeShapeType="1" noTextEdit="1"/>
              </p:cNvSpPr>
              <p:nvPr/>
            </p:nvSpPr>
            <p:spPr>
              <a:xfrm>
                <a:off x="323528" y="1697000"/>
                <a:ext cx="4508094" cy="461665"/>
              </a:xfrm>
              <a:prstGeom prst="rect">
                <a:avLst/>
              </a:prstGeom>
              <a:blipFill>
                <a:blip r:embed="rId4"/>
                <a:stretch>
                  <a:fillRect/>
                </a:stretch>
              </a:blipFill>
            </p:spPr>
            <p:txBody>
              <a:bodyPr/>
              <a:lstStyle/>
              <a:p>
                <a:r>
                  <a:rPr lang="zh-CN" altLang="en-US">
                    <a:noFill/>
                  </a:rPr>
                  <a:t> </a:t>
                </a:r>
              </a:p>
            </p:txBody>
          </p:sp>
        </mc:Fallback>
      </mc:AlternateContent>
      <p:sp>
        <p:nvSpPr>
          <p:cNvPr id="20" name="矩形 19">
            <a:extLst>
              <a:ext uri="{FF2B5EF4-FFF2-40B4-BE49-F238E27FC236}">
                <a16:creationId xmlns:a16="http://schemas.microsoft.com/office/drawing/2014/main" id="{2BF096C2-A876-43D9-94D1-240CEB0C9AFD}"/>
              </a:ext>
            </a:extLst>
          </p:cNvPr>
          <p:cNvSpPr/>
          <p:nvPr/>
        </p:nvSpPr>
        <p:spPr>
          <a:xfrm>
            <a:off x="2607253" y="2642038"/>
            <a:ext cx="1617815" cy="561949"/>
          </a:xfrm>
          <a:prstGeom prst="rect">
            <a:avLst/>
          </a:prstGeom>
        </p:spPr>
        <p:txBody>
          <a:bodyPr wrap="none">
            <a:spAutoFit/>
          </a:bodyPr>
          <a:lstStyle/>
          <a:p>
            <a:pPr algn="ctr">
              <a:lnSpc>
                <a:spcPct val="200000"/>
              </a:lnSpc>
            </a:pPr>
            <a:r>
              <a:rPr lang="en-US" altLang="zh-CN" b="1" dirty="0">
                <a:solidFill>
                  <a:srgbClr val="FF0000"/>
                </a:solidFill>
                <a:latin typeface="Times New Roman" panose="02020603050405020304" pitchFamily="18" charset="0"/>
                <a:cs typeface="Times New Roman" panose="02020603050405020304" pitchFamily="18" charset="0"/>
              </a:rPr>
              <a:t>d= 39(11) keV</a:t>
            </a:r>
          </a:p>
        </p:txBody>
      </p:sp>
      <p:grpSp>
        <p:nvGrpSpPr>
          <p:cNvPr id="24" name="组合 23">
            <a:extLst>
              <a:ext uri="{FF2B5EF4-FFF2-40B4-BE49-F238E27FC236}">
                <a16:creationId xmlns:a16="http://schemas.microsoft.com/office/drawing/2014/main" id="{B76C37B0-A0B3-48DE-BD6F-1FA89229B931}"/>
              </a:ext>
            </a:extLst>
          </p:cNvPr>
          <p:cNvGrpSpPr/>
          <p:nvPr/>
        </p:nvGrpSpPr>
        <p:grpSpPr>
          <a:xfrm>
            <a:off x="5237929" y="2323175"/>
            <a:ext cx="3741816" cy="3014044"/>
            <a:chOff x="5763181" y="3368049"/>
            <a:chExt cx="3226578" cy="2528184"/>
          </a:xfrm>
        </p:grpSpPr>
        <p:pic>
          <p:nvPicPr>
            <p:cNvPr id="22" name="图片 21">
              <a:extLst>
                <a:ext uri="{FF2B5EF4-FFF2-40B4-BE49-F238E27FC236}">
                  <a16:creationId xmlns:a16="http://schemas.microsoft.com/office/drawing/2014/main" id="{88D88406-AD96-4523-8CD7-A57614B018F9}"/>
                </a:ext>
              </a:extLst>
            </p:cNvPr>
            <p:cNvPicPr>
              <a:picLocks noChangeAspect="1"/>
            </p:cNvPicPr>
            <p:nvPr/>
          </p:nvPicPr>
          <p:blipFill>
            <a:blip r:embed="rId5"/>
            <a:stretch>
              <a:fillRect/>
            </a:stretch>
          </p:blipFill>
          <p:spPr>
            <a:xfrm>
              <a:off x="5763181" y="3368049"/>
              <a:ext cx="3226578" cy="2528184"/>
            </a:xfrm>
            <a:prstGeom prst="rect">
              <a:avLst/>
            </a:prstGeom>
          </p:spPr>
        </p:pic>
        <p:sp>
          <p:nvSpPr>
            <p:cNvPr id="23" name="矩形 22">
              <a:extLst>
                <a:ext uri="{FF2B5EF4-FFF2-40B4-BE49-F238E27FC236}">
                  <a16:creationId xmlns:a16="http://schemas.microsoft.com/office/drawing/2014/main" id="{A626C7F3-9213-4878-99CC-348FC36EA9FB}"/>
                </a:ext>
              </a:extLst>
            </p:cNvPr>
            <p:cNvSpPr/>
            <p:nvPr/>
          </p:nvSpPr>
          <p:spPr>
            <a:xfrm>
              <a:off x="7164288" y="3861048"/>
              <a:ext cx="724878" cy="400110"/>
            </a:xfrm>
            <a:prstGeom prst="rect">
              <a:avLst/>
            </a:prstGeom>
          </p:spPr>
          <p:txBody>
            <a:bodyPr wrap="none">
              <a:spAutoFit/>
            </a:bodyPr>
            <a:lstStyle/>
            <a:p>
              <a:r>
                <a:rPr lang="en-US" altLang="zh-CN" sz="2000" b="1" dirty="0">
                  <a:solidFill>
                    <a:srgbClr val="0000FF"/>
                  </a:solidFill>
                  <a:latin typeface="Times New Roman" panose="02020603050405020304" pitchFamily="18" charset="0"/>
                  <a:cs typeface="Times New Roman" panose="02020603050405020304" pitchFamily="18" charset="0"/>
                </a:rPr>
                <a:t>3.6 </a:t>
              </a:r>
              <a:r>
                <a:rPr lang="en-US" altLang="zh-CN" sz="2000" b="1" dirty="0">
                  <a:solidFill>
                    <a:srgbClr val="0000FF"/>
                  </a:solidFill>
                  <a:latin typeface="Symbol" panose="05050102010706020507" pitchFamily="18" charset="2"/>
                  <a:cs typeface="Times New Roman" panose="02020603050405020304" pitchFamily="18" charset="0"/>
                </a:rPr>
                <a:t>s</a:t>
              </a:r>
              <a:endParaRPr lang="zh-CN" altLang="en-US" sz="2000" dirty="0">
                <a:solidFill>
                  <a:srgbClr val="0000FF"/>
                </a:solidFill>
              </a:endParaRPr>
            </a:p>
          </p:txBody>
        </p:sp>
      </p:grpSp>
      <p:sp>
        <p:nvSpPr>
          <p:cNvPr id="13" name="矩形 12">
            <a:extLst>
              <a:ext uri="{FF2B5EF4-FFF2-40B4-BE49-F238E27FC236}">
                <a16:creationId xmlns:a16="http://schemas.microsoft.com/office/drawing/2014/main" id="{51541B0F-7A18-4BB2-AF90-9E59B876AD02}"/>
              </a:ext>
            </a:extLst>
          </p:cNvPr>
          <p:cNvSpPr/>
          <p:nvPr/>
        </p:nvSpPr>
        <p:spPr>
          <a:xfrm>
            <a:off x="178557" y="5619809"/>
            <a:ext cx="5262974" cy="698717"/>
          </a:xfrm>
          <a:prstGeom prst="rect">
            <a:avLst/>
          </a:prstGeom>
        </p:spPr>
        <p:txBody>
          <a:bodyPr wrap="square">
            <a:spAutoFit/>
          </a:bodyPr>
          <a:lstStyle/>
          <a:p>
            <a:pPr lvl="0">
              <a:lnSpc>
                <a:spcPct val="150000"/>
              </a:lnSpc>
            </a:pPr>
            <a:r>
              <a:rPr lang="en-US" altLang="zh-CN" sz="1400" dirty="0">
                <a:solidFill>
                  <a:srgbClr val="00B050"/>
                </a:solidFill>
                <a:latin typeface="Arial" panose="020B0604020202020204" pitchFamily="34" charset="0"/>
                <a:cs typeface="Arial" panose="020B0604020202020204" pitchFamily="34" charset="0"/>
              </a:rPr>
              <a:t>Y. H. Zhang et al., Phys. Rev. Lett. 109(2012)102501</a:t>
            </a:r>
          </a:p>
          <a:p>
            <a:pPr lvl="0">
              <a:lnSpc>
                <a:spcPct val="150000"/>
              </a:lnSpc>
            </a:pPr>
            <a:r>
              <a:rPr lang="en-US" altLang="zh-CN" sz="1400" dirty="0">
                <a:solidFill>
                  <a:srgbClr val="00B050"/>
                </a:solidFill>
                <a:latin typeface="Arial" panose="020B0604020202020204" pitchFamily="34" charset="0"/>
                <a:cs typeface="Arial" panose="020B0604020202020204" pitchFamily="34" charset="0"/>
              </a:rPr>
              <a:t>M. </a:t>
            </a:r>
            <a:r>
              <a:rPr lang="en-US" altLang="zh-CN" sz="1400" dirty="0" err="1">
                <a:solidFill>
                  <a:srgbClr val="00B050"/>
                </a:solidFill>
                <a:latin typeface="Arial" panose="020B0604020202020204" pitchFamily="34" charset="0"/>
                <a:cs typeface="Arial" panose="020B0604020202020204" pitchFamily="34" charset="0"/>
              </a:rPr>
              <a:t>MacCormick,G.Audi</a:t>
            </a:r>
            <a:r>
              <a:rPr lang="en-US" altLang="zh-CN" sz="1400" dirty="0">
                <a:solidFill>
                  <a:srgbClr val="00B050"/>
                </a:solidFill>
                <a:latin typeface="Arial" panose="020B0604020202020204" pitchFamily="34" charset="0"/>
                <a:cs typeface="Arial" panose="020B0604020202020204" pitchFamily="34" charset="0"/>
              </a:rPr>
              <a:t>, Nucl. Phys. A 925(2014)61      </a:t>
            </a:r>
          </a:p>
        </p:txBody>
      </p:sp>
      <p:sp>
        <p:nvSpPr>
          <p:cNvPr id="5" name="矩形 4">
            <a:extLst>
              <a:ext uri="{FF2B5EF4-FFF2-40B4-BE49-F238E27FC236}">
                <a16:creationId xmlns:a16="http://schemas.microsoft.com/office/drawing/2014/main" id="{48769110-603F-4498-8D73-0F35022AF03D}"/>
              </a:ext>
            </a:extLst>
          </p:cNvPr>
          <p:cNvSpPr/>
          <p:nvPr/>
        </p:nvSpPr>
        <p:spPr>
          <a:xfrm>
            <a:off x="5237929" y="5532381"/>
            <a:ext cx="3848353" cy="873572"/>
          </a:xfrm>
          <a:prstGeom prst="rect">
            <a:avLst/>
          </a:prstGeom>
        </p:spPr>
        <p:txBody>
          <a:bodyPr wrap="square">
            <a:spAutoFit/>
          </a:bodyPr>
          <a:lstStyle/>
          <a:p>
            <a:pPr>
              <a:lnSpc>
                <a:spcPct val="150000"/>
              </a:lnSpc>
            </a:pPr>
            <a:r>
              <a:rPr lang="en-US" altLang="zh-CN" b="1" dirty="0">
                <a:solidFill>
                  <a:srgbClr val="FF0000"/>
                </a:solidFill>
                <a:latin typeface="Times New Roman" panose="02020603050405020304" pitchFamily="18" charset="0"/>
                <a:cs typeface="Times New Roman" panose="02020603050405020304" pitchFamily="18" charset="0"/>
              </a:rPr>
              <a:t>The deviation mainly arises from the mass of T=3/2 IAS in </a:t>
            </a:r>
            <a:r>
              <a:rPr lang="en-US" altLang="zh-CN" b="1" baseline="30000" dirty="0">
                <a:solidFill>
                  <a:srgbClr val="FF0000"/>
                </a:solidFill>
                <a:latin typeface="Times New Roman" panose="02020603050405020304" pitchFamily="18" charset="0"/>
                <a:cs typeface="Times New Roman" panose="02020603050405020304" pitchFamily="18" charset="0"/>
              </a:rPr>
              <a:t>53</a:t>
            </a:r>
            <a:r>
              <a:rPr lang="en-US" altLang="zh-CN" b="1" dirty="0">
                <a:solidFill>
                  <a:srgbClr val="FF0000"/>
                </a:solidFill>
                <a:latin typeface="Times New Roman" panose="02020603050405020304" pitchFamily="18" charset="0"/>
                <a:cs typeface="Times New Roman" panose="02020603050405020304" pitchFamily="18" charset="0"/>
              </a:rPr>
              <a:t>Co</a:t>
            </a:r>
          </a:p>
        </p:txBody>
      </p:sp>
    </p:spTree>
    <p:extLst>
      <p:ext uri="{BB962C8B-B14F-4D97-AF65-F5344CB8AC3E}">
        <p14:creationId xmlns:p14="http://schemas.microsoft.com/office/powerpoint/2010/main" val="2379166757"/>
      </p:ext>
    </p:extLst>
  </p:cSld>
  <p:clrMapOvr>
    <a:masterClrMapping/>
  </p:clrMapOvr>
  <mc:AlternateContent xmlns:mc="http://schemas.openxmlformats.org/markup-compatibility/2006" xmlns:p14="http://schemas.microsoft.com/office/powerpoint/2010/main">
    <mc:Choice Requires="p14">
      <p:transition spd="slow" p14:dur="2000" advTm="91260"/>
    </mc:Choice>
    <mc:Fallback xmlns="">
      <p:transition spd="slow" advTm="91260"/>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normAutofit/>
          </a:bodyPr>
          <a:lstStyle/>
          <a:p>
            <a:r>
              <a:rPr lang="en-US" altLang="zh-CN" sz="3600" dirty="0"/>
              <a:t>Experiment setup</a:t>
            </a:r>
            <a:endParaRPr lang="zh-CN" altLang="en-US" sz="3600" dirty="0"/>
          </a:p>
        </p:txBody>
      </p:sp>
      <p:pic>
        <p:nvPicPr>
          <p:cNvPr id="10" name="Picture 4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91" t="12014" r="8233" b="18723"/>
          <a:stretch/>
        </p:blipFill>
        <p:spPr bwMode="auto">
          <a:xfrm>
            <a:off x="152989" y="1263509"/>
            <a:ext cx="5643147" cy="1994665"/>
          </a:xfrm>
          <a:prstGeom prst="rect">
            <a:avLst/>
          </a:prstGeom>
          <a:noFill/>
          <a:ln w="25400" cap="flat">
            <a:solidFill>
              <a:srgbClr val="00B050">
                <a:alpha val="50000"/>
              </a:srgbClr>
            </a:solidFill>
            <a:miter lim="800000"/>
            <a:headEnd/>
            <a:tailEnd/>
          </a:ln>
          <a:effectLst/>
          <a:extLst>
            <a:ext uri="{909E8E84-426E-40DD-AFC4-6F175D3DCCD1}">
              <a14:hiddenFill xmlns:a14="http://schemas.microsoft.com/office/drawing/2010/main">
                <a:solidFill>
                  <a:srgbClr val="FFFFFF"/>
                </a:solidFill>
              </a14:hiddenFill>
            </a:ext>
          </a:extLst>
        </p:spPr>
      </p:pic>
      <p:sp>
        <p:nvSpPr>
          <p:cNvPr id="11" name="文本框 10"/>
          <p:cNvSpPr txBox="1"/>
          <p:nvPr/>
        </p:nvSpPr>
        <p:spPr>
          <a:xfrm>
            <a:off x="1606072" y="1930592"/>
            <a:ext cx="1345852" cy="400110"/>
          </a:xfrm>
          <a:prstGeom prst="rect">
            <a:avLst/>
          </a:prstGeom>
          <a:noFill/>
        </p:spPr>
        <p:txBody>
          <a:bodyPr wrap="square" rtlCol="0">
            <a:spAutoFit/>
          </a:bodyPr>
          <a:lstStyle/>
          <a:p>
            <a:r>
              <a:rPr lang="en-US" altLang="zh-CN" sz="2000" b="1" dirty="0">
                <a:solidFill>
                  <a:srgbClr val="FF0000"/>
                </a:solidFill>
                <a:latin typeface="Times New Roman" panose="02020603050405020304" pitchFamily="18" charset="0"/>
                <a:cs typeface="Times New Roman" panose="02020603050405020304" pitchFamily="18" charset="0"/>
              </a:rPr>
              <a:t>RIBLL1</a:t>
            </a:r>
          </a:p>
        </p:txBody>
      </p:sp>
      <p:pic>
        <p:nvPicPr>
          <p:cNvPr id="13" name="图片 12"/>
          <p:cNvPicPr>
            <a:picLocks noChangeAspect="1"/>
          </p:cNvPicPr>
          <p:nvPr/>
        </p:nvPicPr>
        <p:blipFill>
          <a:blip r:embed="rId4"/>
          <a:stretch>
            <a:fillRect/>
          </a:stretch>
        </p:blipFill>
        <p:spPr>
          <a:xfrm>
            <a:off x="4644008" y="3494560"/>
            <a:ext cx="4464496" cy="3102792"/>
          </a:xfrm>
          <a:prstGeom prst="rect">
            <a:avLst/>
          </a:prstGeom>
        </p:spPr>
      </p:pic>
      <p:sp>
        <p:nvSpPr>
          <p:cNvPr id="9" name="Text Box 20"/>
          <p:cNvSpPr txBox="1">
            <a:spLocks noChangeArrowheads="1"/>
          </p:cNvSpPr>
          <p:nvPr/>
        </p:nvSpPr>
        <p:spPr bwMode="auto">
          <a:xfrm>
            <a:off x="152989" y="3893645"/>
            <a:ext cx="4058971" cy="2696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44475" indent="-136525">
              <a:tabLst>
                <a:tab pos="723900" algn="l"/>
                <a:tab pos="1447800" algn="l"/>
                <a:tab pos="2171700" algn="l"/>
                <a:tab pos="2895600" algn="l"/>
                <a:tab pos="3619500" algn="l"/>
                <a:tab pos="4343400" algn="l"/>
              </a:tabLst>
              <a:defRPr>
                <a:solidFill>
                  <a:srgbClr val="000000"/>
                </a:solidFill>
                <a:latin typeface="Arial" charset="0"/>
              </a:defRPr>
            </a:lvl1pPr>
            <a:lvl2pPr>
              <a:tabLst>
                <a:tab pos="723900" algn="l"/>
                <a:tab pos="1447800" algn="l"/>
                <a:tab pos="2171700" algn="l"/>
                <a:tab pos="2895600" algn="l"/>
                <a:tab pos="3619500" algn="l"/>
                <a:tab pos="4343400" algn="l"/>
              </a:tabLst>
              <a:defRPr>
                <a:solidFill>
                  <a:srgbClr val="000000"/>
                </a:solidFill>
                <a:latin typeface="Arial" charset="0"/>
              </a:defRPr>
            </a:lvl2pPr>
            <a:lvl3pPr>
              <a:tabLst>
                <a:tab pos="723900" algn="l"/>
                <a:tab pos="1447800" algn="l"/>
                <a:tab pos="2171700" algn="l"/>
                <a:tab pos="2895600" algn="l"/>
                <a:tab pos="3619500" algn="l"/>
                <a:tab pos="4343400" algn="l"/>
              </a:tabLst>
              <a:defRPr>
                <a:solidFill>
                  <a:srgbClr val="000000"/>
                </a:solidFill>
                <a:latin typeface="Arial" charset="0"/>
              </a:defRPr>
            </a:lvl3pPr>
            <a:lvl4pPr>
              <a:tabLst>
                <a:tab pos="723900" algn="l"/>
                <a:tab pos="1447800" algn="l"/>
                <a:tab pos="2171700" algn="l"/>
                <a:tab pos="2895600" algn="l"/>
                <a:tab pos="3619500" algn="l"/>
                <a:tab pos="4343400" algn="l"/>
              </a:tabLst>
              <a:defRPr>
                <a:solidFill>
                  <a:srgbClr val="000000"/>
                </a:solidFill>
                <a:latin typeface="Arial" charset="0"/>
              </a:defRPr>
            </a:lvl4pPr>
            <a:lvl5pPr>
              <a:tabLst>
                <a:tab pos="723900" algn="l"/>
                <a:tab pos="1447800" algn="l"/>
                <a:tab pos="2171700" algn="l"/>
                <a:tab pos="2895600" algn="l"/>
                <a:tab pos="3619500" algn="l"/>
                <a:tab pos="4343400" algn="l"/>
              </a:tabLst>
              <a:defRPr>
                <a:solidFill>
                  <a:srgbClr val="000000"/>
                </a:solidFill>
                <a:latin typeface="Arial"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rgbClr val="000000"/>
                </a:solidFill>
                <a:latin typeface="Arial"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rgbClr val="000000"/>
                </a:solidFill>
                <a:latin typeface="Arial"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rgbClr val="000000"/>
                </a:solidFill>
                <a:latin typeface="Arial"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rgbClr val="000000"/>
                </a:solidFill>
                <a:latin typeface="Arial" charset="0"/>
              </a:defRPr>
            </a:lvl9pPr>
          </a:lstStyle>
          <a:p>
            <a:pPr marL="393700" indent="-285750" hangingPunct="1">
              <a:lnSpc>
                <a:spcPct val="102000"/>
              </a:lnSpc>
              <a:spcAft>
                <a:spcPts val="575"/>
              </a:spcAft>
              <a:buSzPct val="45000"/>
              <a:buFont typeface="Wingdings" pitchFamily="2" charset="2"/>
              <a:buChar char="l"/>
            </a:pPr>
            <a:r>
              <a:rPr lang="en-US" sz="2000" dirty="0">
                <a:solidFill>
                  <a:srgbClr val="616161"/>
                </a:solidFill>
                <a:latin typeface="Calibri" pitchFamily="34" charset="0"/>
              </a:rPr>
              <a:t>TOF-</a:t>
            </a:r>
            <a:r>
              <a:rPr lang="en-US" sz="2000" dirty="0">
                <a:solidFill>
                  <a:srgbClr val="616161"/>
                </a:solidFill>
                <a:latin typeface="Symbol" panose="05050102010706020507" pitchFamily="18" charset="2"/>
              </a:rPr>
              <a:t>D</a:t>
            </a:r>
            <a:r>
              <a:rPr lang="en-US" sz="2000" dirty="0">
                <a:solidFill>
                  <a:srgbClr val="616161"/>
                </a:solidFill>
                <a:latin typeface="Calibri" pitchFamily="34" charset="0"/>
              </a:rPr>
              <a:t>E particle identification</a:t>
            </a:r>
          </a:p>
          <a:p>
            <a:pPr marL="393700" indent="-285750" hangingPunct="1">
              <a:lnSpc>
                <a:spcPct val="102000"/>
              </a:lnSpc>
              <a:spcAft>
                <a:spcPts val="575"/>
              </a:spcAft>
              <a:buSzPct val="45000"/>
              <a:buFont typeface="Wingdings" pitchFamily="2" charset="2"/>
              <a:buChar char="l"/>
            </a:pPr>
            <a:r>
              <a:rPr lang="en-US" sz="2000" dirty="0">
                <a:solidFill>
                  <a:srgbClr val="616161"/>
                </a:solidFill>
                <a:latin typeface="Calibri" pitchFamily="34" charset="0"/>
              </a:rPr>
              <a:t>Al+N</a:t>
            </a:r>
            <a:r>
              <a:rPr lang="en-US" sz="2000" baseline="-25000" dirty="0">
                <a:solidFill>
                  <a:srgbClr val="616161"/>
                </a:solidFill>
                <a:latin typeface="Calibri" pitchFamily="34" charset="0"/>
              </a:rPr>
              <a:t>2</a:t>
            </a:r>
            <a:r>
              <a:rPr lang="en-US" sz="2000" dirty="0">
                <a:solidFill>
                  <a:srgbClr val="616161"/>
                </a:solidFill>
                <a:latin typeface="Calibri" pitchFamily="34" charset="0"/>
              </a:rPr>
              <a:t> gas degrader to adjust the implantation depth</a:t>
            </a:r>
          </a:p>
          <a:p>
            <a:pPr marL="393700" indent="-285750" hangingPunct="1">
              <a:lnSpc>
                <a:spcPct val="102000"/>
              </a:lnSpc>
              <a:spcAft>
                <a:spcPts val="575"/>
              </a:spcAft>
              <a:buSzPct val="45000"/>
              <a:buFont typeface="Wingdings" pitchFamily="2" charset="2"/>
              <a:buChar char="l"/>
            </a:pPr>
            <a:r>
              <a:rPr lang="en-US" sz="2000" baseline="30000" dirty="0">
                <a:solidFill>
                  <a:srgbClr val="616161"/>
                </a:solidFill>
                <a:latin typeface="Calibri" pitchFamily="34" charset="0"/>
              </a:rPr>
              <a:t>53</a:t>
            </a:r>
            <a:r>
              <a:rPr lang="en-US" sz="2000" dirty="0">
                <a:solidFill>
                  <a:srgbClr val="616161"/>
                </a:solidFill>
                <a:latin typeface="Calibri" pitchFamily="34" charset="0"/>
              </a:rPr>
              <a:t>Ni are implanted into a 16x16 strip DSSSD1 (500 </a:t>
            </a:r>
            <a:r>
              <a:rPr lang="en-US" sz="2000" dirty="0" err="1">
                <a:solidFill>
                  <a:srgbClr val="616161"/>
                </a:solidFill>
                <a:latin typeface="Calibri" pitchFamily="34" charset="0"/>
              </a:rPr>
              <a:t>μm</a:t>
            </a:r>
            <a:r>
              <a:rPr lang="en-US" sz="2000" dirty="0">
                <a:solidFill>
                  <a:srgbClr val="616161"/>
                </a:solidFill>
                <a:latin typeface="Calibri" pitchFamily="34" charset="0"/>
              </a:rPr>
              <a:t>).</a:t>
            </a:r>
          </a:p>
          <a:p>
            <a:pPr marL="393700" indent="-285750" hangingPunct="1">
              <a:lnSpc>
                <a:spcPct val="102000"/>
              </a:lnSpc>
              <a:spcAft>
                <a:spcPts val="575"/>
              </a:spcAft>
              <a:buSzPct val="45000"/>
              <a:buFont typeface="Wingdings" pitchFamily="2" charset="2"/>
              <a:buChar char="l"/>
            </a:pPr>
            <a:r>
              <a:rPr lang="en-US" sz="2000" dirty="0">
                <a:solidFill>
                  <a:srgbClr val="616161"/>
                </a:solidFill>
                <a:latin typeface="Calibri" pitchFamily="34" charset="0"/>
              </a:rPr>
              <a:t>All silicon detector are cooled</a:t>
            </a:r>
          </a:p>
          <a:p>
            <a:pPr marL="393700" indent="-285750" hangingPunct="1">
              <a:spcAft>
                <a:spcPts val="575"/>
              </a:spcAft>
              <a:buSzPct val="45000"/>
              <a:buFont typeface="Wingdings" pitchFamily="2" charset="2"/>
              <a:buChar char="l"/>
            </a:pPr>
            <a:r>
              <a:rPr lang="en-US" sz="2000" dirty="0">
                <a:solidFill>
                  <a:srgbClr val="616161"/>
                </a:solidFill>
                <a:latin typeface="Calibri" pitchFamily="34" charset="0"/>
              </a:rPr>
              <a:t>Four 200% clover detectors.</a:t>
            </a:r>
          </a:p>
        </p:txBody>
      </p:sp>
      <p:sp>
        <p:nvSpPr>
          <p:cNvPr id="3" name="矩形 2">
            <a:extLst>
              <a:ext uri="{FF2B5EF4-FFF2-40B4-BE49-F238E27FC236}">
                <a16:creationId xmlns:a16="http://schemas.microsoft.com/office/drawing/2014/main" id="{C7F62AF5-4DDA-41F5-A78B-04ADFCB86A2C}"/>
              </a:ext>
            </a:extLst>
          </p:cNvPr>
          <p:cNvSpPr/>
          <p:nvPr/>
        </p:nvSpPr>
        <p:spPr>
          <a:xfrm>
            <a:off x="170736" y="2791079"/>
            <a:ext cx="1674849" cy="523220"/>
          </a:xfrm>
          <a:prstGeom prst="rect">
            <a:avLst/>
          </a:prstGeom>
        </p:spPr>
        <p:txBody>
          <a:bodyPr wrap="square">
            <a:spAutoFit/>
          </a:bodyPr>
          <a:lstStyle/>
          <a:p>
            <a:r>
              <a:rPr lang="en-US" altLang="zh-CN" sz="1400" b="1" dirty="0">
                <a:solidFill>
                  <a:srgbClr val="0000FF"/>
                </a:solidFill>
                <a:latin typeface="Times New Roman" pitchFamily="18" charset="0"/>
                <a:cs typeface="Times New Roman" pitchFamily="18" charset="0"/>
              </a:rPr>
              <a:t>Primary beam </a:t>
            </a:r>
            <a:r>
              <a:rPr lang="en-US" altLang="zh-CN" sz="1400" b="1" baseline="30000" dirty="0">
                <a:solidFill>
                  <a:srgbClr val="0000FF"/>
                </a:solidFill>
                <a:latin typeface="Times New Roman" panose="02020603050405020304" pitchFamily="18" charset="0"/>
                <a:cs typeface="Times New Roman" panose="02020603050405020304" pitchFamily="18" charset="0"/>
              </a:rPr>
              <a:t>58</a:t>
            </a:r>
            <a:r>
              <a:rPr lang="en-US" altLang="zh-CN" sz="1400" b="1" dirty="0">
                <a:solidFill>
                  <a:srgbClr val="0000FF"/>
                </a:solidFill>
                <a:latin typeface="Times New Roman" panose="02020603050405020304" pitchFamily="18" charset="0"/>
                <a:cs typeface="Times New Roman" panose="02020603050405020304" pitchFamily="18" charset="0"/>
              </a:rPr>
              <a:t>Ni</a:t>
            </a:r>
          </a:p>
          <a:p>
            <a:r>
              <a:rPr lang="en-US" altLang="zh-CN" sz="1400" b="1" dirty="0">
                <a:solidFill>
                  <a:srgbClr val="0000FF"/>
                </a:solidFill>
                <a:latin typeface="Times New Roman" panose="02020603050405020304" pitchFamily="18" charset="0"/>
                <a:cs typeface="Times New Roman" panose="02020603050405020304" pitchFamily="18" charset="0"/>
              </a:rPr>
              <a:t>  E=68.3 MeV/u </a:t>
            </a:r>
          </a:p>
        </p:txBody>
      </p:sp>
      <p:sp>
        <p:nvSpPr>
          <p:cNvPr id="12" name="矩形 11">
            <a:extLst>
              <a:ext uri="{FF2B5EF4-FFF2-40B4-BE49-F238E27FC236}">
                <a16:creationId xmlns:a16="http://schemas.microsoft.com/office/drawing/2014/main" id="{797DD13A-E2D8-47C2-9C2C-EDC0BA249D19}"/>
              </a:ext>
            </a:extLst>
          </p:cNvPr>
          <p:cNvSpPr/>
          <p:nvPr/>
        </p:nvSpPr>
        <p:spPr>
          <a:xfrm>
            <a:off x="107949" y="1401766"/>
            <a:ext cx="900211" cy="523220"/>
          </a:xfrm>
          <a:prstGeom prst="rect">
            <a:avLst/>
          </a:prstGeom>
        </p:spPr>
        <p:txBody>
          <a:bodyPr wrap="square">
            <a:spAutoFit/>
          </a:bodyPr>
          <a:lstStyle/>
          <a:p>
            <a:r>
              <a:rPr lang="en-US" altLang="zh-CN" sz="1400" b="1" dirty="0">
                <a:solidFill>
                  <a:srgbClr val="0000FF"/>
                </a:solidFill>
                <a:latin typeface="Times New Roman" panose="02020603050405020304" pitchFamily="18" charset="0"/>
                <a:cs typeface="Times New Roman" panose="02020603050405020304" pitchFamily="18" charset="0"/>
              </a:rPr>
              <a:t>Be target</a:t>
            </a:r>
          </a:p>
          <a:p>
            <a:r>
              <a:rPr lang="en-US" altLang="zh-CN" sz="1400" b="1" dirty="0">
                <a:solidFill>
                  <a:srgbClr val="0000FF"/>
                </a:solidFill>
                <a:latin typeface="Times New Roman" panose="02020603050405020304" pitchFamily="18" charset="0"/>
                <a:cs typeface="Times New Roman" panose="02020603050405020304" pitchFamily="18" charset="0"/>
              </a:rPr>
              <a:t>500 </a:t>
            </a:r>
            <a:r>
              <a:rPr lang="en-US" altLang="zh-CN" sz="1400" b="1" dirty="0" err="1">
                <a:solidFill>
                  <a:srgbClr val="0000FF"/>
                </a:solidFill>
                <a:latin typeface="Times New Roman" panose="02020603050405020304" pitchFamily="18" charset="0"/>
                <a:cs typeface="Times New Roman" panose="02020603050405020304" pitchFamily="18" charset="0"/>
              </a:rPr>
              <a:t>μm</a:t>
            </a:r>
            <a:endParaRPr lang="en-US" altLang="zh-CN" sz="1400" b="1" dirty="0">
              <a:solidFill>
                <a:srgbClr val="0000FF"/>
              </a:solidFill>
              <a:latin typeface="Times New Roman" panose="02020603050405020304" pitchFamily="18" charset="0"/>
              <a:cs typeface="Times New Roman" panose="02020603050405020304" pitchFamily="18" charset="0"/>
            </a:endParaRPr>
          </a:p>
        </p:txBody>
      </p:sp>
      <p:pic>
        <p:nvPicPr>
          <p:cNvPr id="16" name="图片 15">
            <a:extLst>
              <a:ext uri="{FF2B5EF4-FFF2-40B4-BE49-F238E27FC236}">
                <a16:creationId xmlns:a16="http://schemas.microsoft.com/office/drawing/2014/main" id="{9A535530-58E9-4583-BD1B-0EF10F4B53A0}"/>
              </a:ext>
            </a:extLst>
          </p:cNvPr>
          <p:cNvPicPr>
            <a:picLocks noChangeAspect="1"/>
          </p:cNvPicPr>
          <p:nvPr/>
        </p:nvPicPr>
        <p:blipFill rotWithShape="1">
          <a:blip r:embed="rId5"/>
          <a:srcRect r="9374"/>
          <a:stretch/>
        </p:blipFill>
        <p:spPr>
          <a:xfrm>
            <a:off x="5875724" y="1196752"/>
            <a:ext cx="3088764" cy="2243087"/>
          </a:xfrm>
          <a:prstGeom prst="rect">
            <a:avLst/>
          </a:prstGeom>
        </p:spPr>
      </p:pic>
      <p:sp>
        <p:nvSpPr>
          <p:cNvPr id="17" name="矩形 16">
            <a:extLst>
              <a:ext uri="{FF2B5EF4-FFF2-40B4-BE49-F238E27FC236}">
                <a16:creationId xmlns:a16="http://schemas.microsoft.com/office/drawing/2014/main" id="{B31EA8F3-4BD7-4C56-BB76-FCA03C97FEC4}"/>
              </a:ext>
            </a:extLst>
          </p:cNvPr>
          <p:cNvSpPr/>
          <p:nvPr/>
        </p:nvSpPr>
        <p:spPr>
          <a:xfrm>
            <a:off x="6931456" y="1812959"/>
            <a:ext cx="488650" cy="2354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DBABAEA7-7D70-4604-A968-64E92CFE2203}"/>
              </a:ext>
            </a:extLst>
          </p:cNvPr>
          <p:cNvSpPr txBox="1"/>
          <p:nvPr/>
        </p:nvSpPr>
        <p:spPr>
          <a:xfrm>
            <a:off x="6408615" y="1450915"/>
            <a:ext cx="870765" cy="400110"/>
          </a:xfrm>
          <a:prstGeom prst="rect">
            <a:avLst/>
          </a:prstGeom>
          <a:noFill/>
        </p:spPr>
        <p:txBody>
          <a:bodyPr wrap="square" rtlCol="0">
            <a:spAutoFit/>
          </a:bodyPr>
          <a:lstStyle/>
          <a:p>
            <a:r>
              <a:rPr lang="en-US" altLang="zh-CN" sz="2000" b="1" baseline="30000" dirty="0">
                <a:solidFill>
                  <a:srgbClr val="FF0000"/>
                </a:solidFill>
                <a:latin typeface="Times New Roman" panose="02020603050405020304" pitchFamily="18" charset="0"/>
                <a:cs typeface="Times New Roman" panose="02020603050405020304" pitchFamily="18" charset="0"/>
              </a:rPr>
              <a:t>53</a:t>
            </a:r>
            <a:r>
              <a:rPr lang="en-US" altLang="zh-CN" sz="2000" b="1" dirty="0">
                <a:solidFill>
                  <a:srgbClr val="FF0000"/>
                </a:solidFill>
                <a:latin typeface="Times New Roman" panose="02020603050405020304" pitchFamily="18" charset="0"/>
                <a:cs typeface="Times New Roman" panose="02020603050405020304" pitchFamily="18" charset="0"/>
              </a:rPr>
              <a:t>Ni</a:t>
            </a:r>
            <a:endParaRPr lang="zh-CN" alt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8767060"/>
      </p:ext>
    </p:extLst>
  </p:cSld>
  <p:clrMapOvr>
    <a:masterClrMapping/>
  </p:clrMapOvr>
  <mc:AlternateContent xmlns:mc="http://schemas.openxmlformats.org/markup-compatibility/2006" xmlns:p14="http://schemas.microsoft.com/office/powerpoint/2010/main">
    <mc:Choice Requires="p14">
      <p:transition spd="slow" p14:dur="2000" advTm="120100"/>
    </mc:Choice>
    <mc:Fallback xmlns="">
      <p:transition spd="slow" advTm="1201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aseline="30000" dirty="0"/>
              <a:t>53</a:t>
            </a:r>
            <a:r>
              <a:rPr lang="en-US" altLang="zh-CN" dirty="0"/>
              <a:t>Ni </a:t>
            </a:r>
            <a:r>
              <a:rPr lang="en-US" altLang="zh-CN" dirty="0">
                <a:latin typeface="Symbol" panose="05050102010706020507" pitchFamily="18" charset="2"/>
              </a:rPr>
              <a:t>b</a:t>
            </a:r>
            <a:r>
              <a:rPr lang="en-US" altLang="zh-CN" dirty="0"/>
              <a:t>-delayed </a:t>
            </a:r>
            <a:r>
              <a:rPr lang="en-US" altLang="zh-CN" dirty="0">
                <a:latin typeface="Symbol" panose="05050102010706020507" pitchFamily="18" charset="2"/>
              </a:rPr>
              <a:t>g </a:t>
            </a:r>
            <a:r>
              <a:rPr lang="en-US" altLang="zh-CN" dirty="0">
                <a:latin typeface="Times New Roman" panose="02020603050405020304" pitchFamily="18" charset="0"/>
                <a:cs typeface="Times New Roman" panose="02020603050405020304" pitchFamily="18" charset="0"/>
              </a:rPr>
              <a:t>spectrum</a:t>
            </a:r>
            <a:endParaRPr lang="zh-CN" altLang="en-US" dirty="0"/>
          </a:p>
        </p:txBody>
      </p:sp>
      <p:grpSp>
        <p:nvGrpSpPr>
          <p:cNvPr id="4" name="组合 3"/>
          <p:cNvGrpSpPr/>
          <p:nvPr/>
        </p:nvGrpSpPr>
        <p:grpSpPr>
          <a:xfrm>
            <a:off x="4860032" y="1467456"/>
            <a:ext cx="3600400" cy="4409816"/>
            <a:chOff x="4979604" y="743428"/>
            <a:chExt cx="3600400" cy="4409816"/>
          </a:xfrm>
        </p:grpSpPr>
        <p:cxnSp>
          <p:nvCxnSpPr>
            <p:cNvPr id="9" name="直接连接符 8"/>
            <p:cNvCxnSpPr/>
            <p:nvPr/>
          </p:nvCxnSpPr>
          <p:spPr>
            <a:xfrm>
              <a:off x="7860004" y="1175476"/>
              <a:ext cx="72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878081" y="743428"/>
              <a:ext cx="629915" cy="416856"/>
            </a:xfrm>
            <a:prstGeom prst="rect">
              <a:avLst/>
            </a:prstGeom>
            <a:noFill/>
          </p:spPr>
          <p:txBody>
            <a:bodyPr wrap="none" rtlCol="0" anchor="ctr">
              <a:spAutoFit/>
            </a:bodyPr>
            <a:lstStyle/>
            <a:p>
              <a:r>
                <a:rPr lang="en-US" altLang="zh-CN" sz="2400" b="1" baseline="30000" dirty="0">
                  <a:latin typeface="Times New Roman" panose="02020603050405020304" pitchFamily="18" charset="0"/>
                  <a:cs typeface="Times New Roman" panose="02020603050405020304" pitchFamily="18" charset="0"/>
                </a:rPr>
                <a:t>53</a:t>
              </a:r>
              <a:r>
                <a:rPr lang="en-US" altLang="zh-CN" sz="2400" b="1" dirty="0">
                  <a:latin typeface="Times New Roman" panose="02020603050405020304" pitchFamily="18" charset="0"/>
                  <a:cs typeface="Times New Roman" panose="02020603050405020304" pitchFamily="18" charset="0"/>
                </a:rPr>
                <a:t>Ni</a:t>
              </a:r>
              <a:endParaRPr lang="zh-CN" altLang="en-US" sz="2400" b="1" dirty="0">
                <a:latin typeface="Times New Roman" panose="02020603050405020304" pitchFamily="18" charset="0"/>
                <a:cs typeface="Times New Roman" panose="02020603050405020304" pitchFamily="18" charset="0"/>
              </a:endParaRPr>
            </a:p>
          </p:txBody>
        </p:sp>
        <p:cxnSp>
          <p:nvCxnSpPr>
            <p:cNvPr id="11" name="直接连接符 10"/>
            <p:cNvCxnSpPr/>
            <p:nvPr/>
          </p:nvCxnSpPr>
          <p:spPr>
            <a:xfrm>
              <a:off x="5686772" y="4736388"/>
              <a:ext cx="144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047619" y="4736388"/>
              <a:ext cx="692155" cy="416856"/>
            </a:xfrm>
            <a:prstGeom prst="rect">
              <a:avLst/>
            </a:prstGeom>
            <a:noFill/>
          </p:spPr>
          <p:txBody>
            <a:bodyPr wrap="none" rtlCol="0" anchor="ctr">
              <a:spAutoFit/>
            </a:bodyPr>
            <a:lstStyle/>
            <a:p>
              <a:r>
                <a:rPr lang="en-US" altLang="zh-CN" sz="2400" b="1" baseline="30000" dirty="0">
                  <a:latin typeface="Times New Roman" panose="02020603050405020304" pitchFamily="18" charset="0"/>
                  <a:cs typeface="Times New Roman" panose="02020603050405020304" pitchFamily="18" charset="0"/>
                </a:rPr>
                <a:t>53</a:t>
              </a:r>
              <a:r>
                <a:rPr lang="en-US" altLang="zh-CN" sz="2400" b="1" dirty="0">
                  <a:latin typeface="Times New Roman" panose="02020603050405020304" pitchFamily="18" charset="0"/>
                  <a:cs typeface="Times New Roman" panose="02020603050405020304" pitchFamily="18" charset="0"/>
                </a:rPr>
                <a:t>Co</a:t>
              </a:r>
              <a:endParaRPr lang="zh-CN" altLang="en-US" sz="2400" b="1"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7124486" y="4546920"/>
              <a:ext cx="479384" cy="333484"/>
            </a:xfrm>
            <a:prstGeom prst="rect">
              <a:avLst/>
            </a:prstGeom>
            <a:noFill/>
          </p:spPr>
          <p:txBody>
            <a:bodyPr wrap="none" rtlCol="0" anchor="ctr">
              <a:spAutoFit/>
            </a:bodyPr>
            <a:lstStyle/>
            <a:p>
              <a:r>
                <a:rPr lang="en-US" altLang="zh-CN" b="1" dirty="0">
                  <a:latin typeface="Times New Roman" panose="02020603050405020304" pitchFamily="18" charset="0"/>
                  <a:cs typeface="Times New Roman" panose="02020603050405020304" pitchFamily="18" charset="0"/>
                </a:rPr>
                <a:t>7/2</a:t>
              </a:r>
              <a:r>
                <a:rPr lang="en-US" altLang="zh-CN" b="1" baseline="30000" dirty="0">
                  <a:latin typeface="Times New Roman" panose="02020603050405020304" pitchFamily="18" charset="0"/>
                  <a:cs typeface="Times New Roman" panose="02020603050405020304" pitchFamily="18" charset="0"/>
                </a:rPr>
                <a:t>-</a:t>
              </a:r>
              <a:endParaRPr lang="zh-CN" altLang="en-US" b="1" baseline="30000" dirty="0">
                <a:latin typeface="Times New Roman" panose="02020603050405020304" pitchFamily="18" charset="0"/>
                <a:cs typeface="Times New Roman" panose="02020603050405020304" pitchFamily="18" charset="0"/>
              </a:endParaRPr>
            </a:p>
          </p:txBody>
        </p:sp>
        <p:cxnSp>
          <p:nvCxnSpPr>
            <p:cNvPr id="14" name="直接连接符 13"/>
            <p:cNvCxnSpPr/>
            <p:nvPr/>
          </p:nvCxnSpPr>
          <p:spPr>
            <a:xfrm>
              <a:off x="5686772" y="2173267"/>
              <a:ext cx="144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684174" y="3970058"/>
              <a:ext cx="144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7119244" y="1160284"/>
              <a:ext cx="646874" cy="920705"/>
            </a:xfrm>
            <a:prstGeom prst="straightConnector1">
              <a:avLst/>
            </a:prstGeom>
            <a:ln w="38100">
              <a:solidFill>
                <a:srgbClr val="0000FF"/>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a:off x="6017953" y="2197428"/>
              <a:ext cx="1741" cy="253896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6451742" y="2186248"/>
              <a:ext cx="0" cy="1791371"/>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6811782" y="3977619"/>
              <a:ext cx="0" cy="758769"/>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7707127" y="1175476"/>
              <a:ext cx="537281" cy="361275"/>
            </a:xfrm>
            <a:prstGeom prst="rect">
              <a:avLst/>
            </a:prstGeom>
            <a:noFill/>
          </p:spPr>
          <p:txBody>
            <a:bodyPr wrap="none" rtlCol="0" anchor="ctr">
              <a:spAutoFit/>
            </a:bodyPr>
            <a:lstStyle/>
            <a:p>
              <a:r>
                <a:rPr lang="en-US" altLang="zh-CN" sz="2000"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7/2</a:t>
              </a:r>
              <a:r>
                <a:rPr lang="en-US" altLang="zh-CN" b="1" baseline="30000" dirty="0">
                  <a:latin typeface="Times New Roman" panose="02020603050405020304" pitchFamily="18" charset="0"/>
                  <a:cs typeface="Times New Roman" panose="02020603050405020304" pitchFamily="18" charset="0"/>
                </a:rPr>
                <a:t>-</a:t>
              </a:r>
              <a:endParaRPr lang="zh-CN" altLang="en-US" b="1" baseline="30000" dirty="0">
                <a:latin typeface="Times New Roman" panose="02020603050405020304" pitchFamily="18" charset="0"/>
                <a:cs typeface="Times New Roman" panose="02020603050405020304" pitchFamily="18" charset="0"/>
              </a:endParaRPr>
            </a:p>
          </p:txBody>
        </p:sp>
        <p:sp>
          <p:nvSpPr>
            <p:cNvPr id="22" name="文本框 21"/>
            <p:cNvSpPr txBox="1"/>
            <p:nvPr/>
          </p:nvSpPr>
          <p:spPr>
            <a:xfrm>
              <a:off x="7121889" y="3789040"/>
              <a:ext cx="479384" cy="333484"/>
            </a:xfrm>
            <a:prstGeom prst="rect">
              <a:avLst/>
            </a:prstGeom>
            <a:noFill/>
          </p:spPr>
          <p:txBody>
            <a:bodyPr wrap="none" rtlCol="0" anchor="ctr">
              <a:spAutoFit/>
            </a:bodyPr>
            <a:lstStyle/>
            <a:p>
              <a:r>
                <a:rPr lang="en-US" altLang="zh-CN" b="1" dirty="0">
                  <a:latin typeface="Times New Roman" panose="02020603050405020304" pitchFamily="18" charset="0"/>
                  <a:cs typeface="Times New Roman" panose="02020603050405020304" pitchFamily="18" charset="0"/>
                </a:rPr>
                <a:t>9/2</a:t>
              </a:r>
              <a:r>
                <a:rPr lang="en-US" altLang="zh-CN" b="1" baseline="30000" dirty="0">
                  <a:latin typeface="Times New Roman" panose="02020603050405020304" pitchFamily="18" charset="0"/>
                  <a:cs typeface="Times New Roman" panose="02020603050405020304" pitchFamily="18" charset="0"/>
                </a:rPr>
                <a:t>-</a:t>
              </a:r>
              <a:endParaRPr lang="zh-CN" altLang="en-US" b="1" baseline="30000" dirty="0">
                <a:latin typeface="Times New Roman" panose="02020603050405020304" pitchFamily="18" charset="0"/>
                <a:cs typeface="Times New Roman" panose="02020603050405020304" pitchFamily="18" charset="0"/>
              </a:endParaRPr>
            </a:p>
          </p:txBody>
        </p:sp>
        <p:sp>
          <p:nvSpPr>
            <p:cNvPr id="23" name="文本框 22"/>
            <p:cNvSpPr txBox="1"/>
            <p:nvPr/>
          </p:nvSpPr>
          <p:spPr>
            <a:xfrm rot="17991822">
              <a:off x="6490484" y="3483768"/>
              <a:ext cx="646331" cy="369332"/>
            </a:xfrm>
            <a:prstGeom prst="rect">
              <a:avLst/>
            </a:prstGeom>
            <a:noFill/>
            <a:ln>
              <a:noFill/>
            </a:ln>
          </p:spPr>
          <p:txBody>
            <a:bodyPr wrap="none" rtlCol="0" anchor="ctr">
              <a:spAutoFit/>
            </a:bodyPr>
            <a:lstStyle/>
            <a:p>
              <a:r>
                <a:rPr lang="en-US" altLang="zh-CN" b="1" dirty="0">
                  <a:solidFill>
                    <a:srgbClr val="FF0000"/>
                  </a:solidFill>
                  <a:latin typeface="Times New Roman" panose="02020603050405020304" pitchFamily="18" charset="0"/>
                  <a:cs typeface="Times New Roman" panose="02020603050405020304" pitchFamily="18" charset="0"/>
                </a:rPr>
                <a:t>1328</a:t>
              </a:r>
              <a:endParaRPr lang="zh-CN" altLang="en-US" b="1" baseline="30000" dirty="0">
                <a:solidFill>
                  <a:srgbClr val="FF0000"/>
                </a:solidFill>
                <a:latin typeface="Times New Roman" panose="02020603050405020304" pitchFamily="18" charset="0"/>
                <a:cs typeface="Times New Roman" panose="02020603050405020304" pitchFamily="18" charset="0"/>
              </a:endParaRPr>
            </a:p>
          </p:txBody>
        </p:sp>
        <p:sp>
          <p:nvSpPr>
            <p:cNvPr id="24" name="文本框 23"/>
            <p:cNvSpPr txBox="1"/>
            <p:nvPr/>
          </p:nvSpPr>
          <p:spPr>
            <a:xfrm rot="18067007">
              <a:off x="6180210" y="1612787"/>
              <a:ext cx="884093" cy="369332"/>
            </a:xfrm>
            <a:prstGeom prst="rect">
              <a:avLst/>
            </a:prstGeom>
            <a:noFill/>
          </p:spPr>
          <p:txBody>
            <a:bodyPr wrap="square" rtlCol="0" anchor="ctr">
              <a:spAutoFit/>
            </a:bodyPr>
            <a:lstStyle/>
            <a:p>
              <a:r>
                <a:rPr lang="en-US" altLang="zh-CN" b="1" dirty="0">
                  <a:solidFill>
                    <a:srgbClr val="FF0000"/>
                  </a:solidFill>
                  <a:latin typeface="Times New Roman" panose="02020603050405020304" pitchFamily="18" charset="0"/>
                  <a:cs typeface="Times New Roman" panose="02020603050405020304" pitchFamily="18" charset="0"/>
                </a:rPr>
                <a:t>2995</a:t>
              </a:r>
              <a:endParaRPr lang="zh-CN" altLang="en-US" b="1" baseline="30000" dirty="0">
                <a:solidFill>
                  <a:srgbClr val="FF0000"/>
                </a:solidFill>
                <a:latin typeface="Times New Roman" panose="02020603050405020304" pitchFamily="18" charset="0"/>
                <a:cs typeface="Times New Roman" panose="02020603050405020304" pitchFamily="18" charset="0"/>
              </a:endParaRPr>
            </a:p>
          </p:txBody>
        </p:sp>
        <p:sp>
          <p:nvSpPr>
            <p:cNvPr id="25" name="文本框 24"/>
            <p:cNvSpPr txBox="1"/>
            <p:nvPr/>
          </p:nvSpPr>
          <p:spPr>
            <a:xfrm>
              <a:off x="5076056" y="3789040"/>
              <a:ext cx="583598" cy="333484"/>
            </a:xfrm>
            <a:prstGeom prst="rect">
              <a:avLst/>
            </a:prstGeom>
            <a:noFill/>
          </p:spPr>
          <p:txBody>
            <a:bodyPr wrap="none" rtlCol="0" anchor="ctr">
              <a:spAutoFit/>
            </a:bodyPr>
            <a:lstStyle/>
            <a:p>
              <a:r>
                <a:rPr lang="en-US" altLang="zh-CN" b="1" dirty="0">
                  <a:latin typeface="Times New Roman" panose="02020603050405020304" pitchFamily="18" charset="0"/>
                  <a:cs typeface="Times New Roman" panose="02020603050405020304" pitchFamily="18" charset="0"/>
                </a:rPr>
                <a:t>1328</a:t>
              </a:r>
              <a:endParaRPr lang="zh-CN" altLang="en-US" b="1" baseline="30000" dirty="0">
                <a:latin typeface="Times New Roman" panose="02020603050405020304" pitchFamily="18" charset="0"/>
                <a:cs typeface="Times New Roman" panose="02020603050405020304" pitchFamily="18" charset="0"/>
              </a:endParaRPr>
            </a:p>
          </p:txBody>
        </p:sp>
        <p:sp>
          <p:nvSpPr>
            <p:cNvPr id="26" name="文本框 25"/>
            <p:cNvSpPr txBox="1"/>
            <p:nvPr/>
          </p:nvSpPr>
          <p:spPr>
            <a:xfrm>
              <a:off x="6553600" y="1319492"/>
              <a:ext cx="1018292" cy="369332"/>
            </a:xfrm>
            <a:prstGeom prst="rect">
              <a:avLst/>
            </a:prstGeom>
            <a:noFill/>
          </p:spPr>
          <p:txBody>
            <a:bodyPr wrap="none" rtlCol="0">
              <a:spAutoFit/>
            </a:bodyPr>
            <a:lstStyle/>
            <a:p>
              <a:r>
                <a:rPr lang="en-US" altLang="zh-CN" b="1" dirty="0">
                  <a:solidFill>
                    <a:srgbClr val="0000FF"/>
                  </a:solidFill>
                  <a:latin typeface="Times New Roman" panose="02020603050405020304" pitchFamily="18" charset="0"/>
                  <a:cs typeface="Times New Roman" panose="02020603050405020304" pitchFamily="18" charset="0"/>
                </a:rPr>
                <a:t>50(11)%</a:t>
              </a:r>
              <a:endParaRPr lang="zh-CN" altLang="en-US" b="1" dirty="0">
                <a:solidFill>
                  <a:srgbClr val="0000FF"/>
                </a:solidFill>
                <a:latin typeface="Times New Roman" panose="02020603050405020304" pitchFamily="18" charset="0"/>
                <a:cs typeface="Times New Roman" panose="02020603050405020304" pitchFamily="18" charset="0"/>
              </a:endParaRPr>
            </a:p>
          </p:txBody>
        </p:sp>
        <p:sp>
          <p:nvSpPr>
            <p:cNvPr id="27" name="文本框 26"/>
            <p:cNvSpPr txBox="1"/>
            <p:nvPr/>
          </p:nvSpPr>
          <p:spPr>
            <a:xfrm>
              <a:off x="6490266" y="2914592"/>
              <a:ext cx="902876" cy="369332"/>
            </a:xfrm>
            <a:prstGeom prst="rect">
              <a:avLst/>
            </a:prstGeom>
            <a:noFill/>
            <a:ln>
              <a:noFill/>
            </a:ln>
          </p:spPr>
          <p:txBody>
            <a:bodyPr wrap="none" rtlCol="0">
              <a:spAutoFit/>
            </a:bodyPr>
            <a:lstStyle/>
            <a:p>
              <a:r>
                <a:rPr lang="en-US" altLang="zh-CN" b="1" dirty="0">
                  <a:solidFill>
                    <a:srgbClr val="FF0000"/>
                  </a:solidFill>
                  <a:latin typeface="Times New Roman" panose="02020603050405020304" pitchFamily="18" charset="0"/>
                  <a:cs typeface="Times New Roman" panose="02020603050405020304" pitchFamily="18" charset="0"/>
                </a:rPr>
                <a:t>11(4)%</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28" name="文本框 27"/>
            <p:cNvSpPr txBox="1"/>
            <p:nvPr/>
          </p:nvSpPr>
          <p:spPr>
            <a:xfrm>
              <a:off x="4979604" y="2923290"/>
              <a:ext cx="1031051" cy="369332"/>
            </a:xfrm>
            <a:prstGeom prst="rect">
              <a:avLst/>
            </a:prstGeom>
            <a:noFill/>
            <a:ln>
              <a:noFill/>
            </a:ln>
          </p:spPr>
          <p:txBody>
            <a:bodyPr wrap="none" rtlCol="0">
              <a:spAutoFit/>
            </a:bodyPr>
            <a:lstStyle/>
            <a:p>
              <a:r>
                <a:rPr lang="en-US" altLang="zh-CN" b="1" dirty="0">
                  <a:solidFill>
                    <a:srgbClr val="FF0000"/>
                  </a:solidFill>
                  <a:latin typeface="Times New Roman" panose="02020603050405020304" pitchFamily="18" charset="0"/>
                  <a:cs typeface="Times New Roman" panose="02020603050405020304" pitchFamily="18" charset="0"/>
                </a:rPr>
                <a:t>39(10)%</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29" name="文本框 28"/>
            <p:cNvSpPr txBox="1"/>
            <p:nvPr/>
          </p:nvSpPr>
          <p:spPr>
            <a:xfrm rot="18067007">
              <a:off x="5723280" y="1683715"/>
              <a:ext cx="752073" cy="369332"/>
            </a:xfrm>
            <a:prstGeom prst="rect">
              <a:avLst/>
            </a:prstGeom>
            <a:noFill/>
          </p:spPr>
          <p:txBody>
            <a:bodyPr wrap="square" rtlCol="0" anchor="ctr">
              <a:spAutoFit/>
            </a:bodyPr>
            <a:lstStyle/>
            <a:p>
              <a:r>
                <a:rPr lang="en-US" altLang="zh-CN" b="1" dirty="0">
                  <a:solidFill>
                    <a:srgbClr val="FF0000"/>
                  </a:solidFill>
                  <a:latin typeface="Times New Roman" panose="02020603050405020304" pitchFamily="18" charset="0"/>
                  <a:cs typeface="Times New Roman" panose="02020603050405020304" pitchFamily="18" charset="0"/>
                </a:rPr>
                <a:t>4325</a:t>
              </a:r>
              <a:endParaRPr lang="zh-CN" altLang="en-US" b="1" baseline="30000" dirty="0">
                <a:solidFill>
                  <a:srgbClr val="FF0000"/>
                </a:solidFill>
                <a:latin typeface="Times New Roman" panose="02020603050405020304" pitchFamily="18" charset="0"/>
                <a:cs typeface="Times New Roman" panose="02020603050405020304" pitchFamily="18" charset="0"/>
              </a:endParaRPr>
            </a:p>
          </p:txBody>
        </p:sp>
        <p:sp>
          <p:nvSpPr>
            <p:cNvPr id="30" name="文本框 29"/>
            <p:cNvSpPr txBox="1"/>
            <p:nvPr/>
          </p:nvSpPr>
          <p:spPr>
            <a:xfrm>
              <a:off x="5076056" y="2008143"/>
              <a:ext cx="583598" cy="333484"/>
            </a:xfrm>
            <a:prstGeom prst="rect">
              <a:avLst/>
            </a:prstGeom>
            <a:noFill/>
          </p:spPr>
          <p:txBody>
            <a:bodyPr wrap="none" rtlCol="0" anchor="ctr">
              <a:spAutoFit/>
            </a:bodyPr>
            <a:lstStyle/>
            <a:p>
              <a:r>
                <a:rPr lang="en-US" altLang="zh-CN" b="1" dirty="0">
                  <a:latin typeface="Times New Roman" panose="02020603050405020304" pitchFamily="18" charset="0"/>
                  <a:cs typeface="Times New Roman" panose="02020603050405020304" pitchFamily="18" charset="0"/>
                </a:rPr>
                <a:t>4325</a:t>
              </a:r>
              <a:endParaRPr lang="zh-CN" altLang="en-US" b="1" baseline="30000" dirty="0">
                <a:latin typeface="Times New Roman" panose="02020603050405020304" pitchFamily="18" charset="0"/>
                <a:cs typeface="Times New Roman" panose="02020603050405020304" pitchFamily="18" charset="0"/>
              </a:endParaRPr>
            </a:p>
          </p:txBody>
        </p:sp>
      </p:grpSp>
      <p:grpSp>
        <p:nvGrpSpPr>
          <p:cNvPr id="3" name="组合 2"/>
          <p:cNvGrpSpPr/>
          <p:nvPr/>
        </p:nvGrpSpPr>
        <p:grpSpPr>
          <a:xfrm>
            <a:off x="7069120" y="2727608"/>
            <a:ext cx="2057981" cy="1569864"/>
            <a:chOff x="7086019" y="2006978"/>
            <a:chExt cx="2057981" cy="1569864"/>
          </a:xfrm>
        </p:grpSpPr>
        <p:sp>
          <p:nvSpPr>
            <p:cNvPr id="20" name="文本框 19"/>
            <p:cNvSpPr txBox="1"/>
            <p:nvPr/>
          </p:nvSpPr>
          <p:spPr>
            <a:xfrm>
              <a:off x="7086019" y="2006978"/>
              <a:ext cx="1031051" cy="369332"/>
            </a:xfrm>
            <a:prstGeom prst="rect">
              <a:avLst/>
            </a:prstGeom>
            <a:noFill/>
          </p:spPr>
          <p:txBody>
            <a:bodyPr wrap="none" rtlCol="0" anchor="ctr">
              <a:spAutoFit/>
            </a:bodyPr>
            <a:lstStyle/>
            <a:p>
              <a:r>
                <a:rPr lang="en-US" altLang="zh-CN" b="1" dirty="0">
                  <a:latin typeface="Times New Roman" panose="02020603050405020304" pitchFamily="18" charset="0"/>
                  <a:cs typeface="Times New Roman" panose="02020603050405020304" pitchFamily="18" charset="0"/>
                </a:rPr>
                <a:t>7/2</a:t>
              </a:r>
              <a:r>
                <a:rPr lang="en-US" altLang="zh-CN" b="1" baseline="30000"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IAS</a:t>
              </a:r>
              <a:endParaRPr lang="zh-CN" altLang="en-US" b="1" baseline="30000" dirty="0">
                <a:latin typeface="Times New Roman" panose="02020603050405020304" pitchFamily="18" charset="0"/>
                <a:cs typeface="Times New Roman" panose="02020603050405020304" pitchFamily="18" charset="0"/>
              </a:endParaRPr>
            </a:p>
          </p:txBody>
        </p:sp>
        <p:sp>
          <p:nvSpPr>
            <p:cNvPr id="32" name="文本框 31"/>
            <p:cNvSpPr txBox="1"/>
            <p:nvPr/>
          </p:nvSpPr>
          <p:spPr>
            <a:xfrm>
              <a:off x="7391597" y="2561179"/>
              <a:ext cx="1752403" cy="1015663"/>
            </a:xfrm>
            <a:prstGeom prst="rect">
              <a:avLst/>
            </a:prstGeom>
            <a:noFill/>
          </p:spPr>
          <p:txBody>
            <a:bodyPr wrap="none" rtlCol="0">
              <a:spAutoFit/>
            </a:bodyPr>
            <a:lstStyle/>
            <a:p>
              <a:pPr>
                <a:lnSpc>
                  <a:spcPct val="150000"/>
                </a:lnSpc>
              </a:pPr>
              <a:r>
                <a:rPr lang="en-US" altLang="zh-CN" sz="2000" b="1" dirty="0">
                  <a:solidFill>
                    <a:srgbClr val="0000FF"/>
                  </a:solidFill>
                  <a:latin typeface="Times New Roman" panose="02020603050405020304" pitchFamily="18" charset="0"/>
                  <a:cs typeface="Times New Roman" panose="02020603050405020304" pitchFamily="18" charset="0"/>
                </a:rPr>
                <a:t>log </a:t>
              </a:r>
              <a:r>
                <a:rPr lang="en-US" altLang="zh-CN" sz="2000" b="1" i="1" dirty="0" err="1">
                  <a:solidFill>
                    <a:srgbClr val="0000FF"/>
                  </a:solidFill>
                  <a:latin typeface="Times New Roman" panose="02020603050405020304" pitchFamily="18" charset="0"/>
                  <a:cs typeface="Times New Roman" panose="02020603050405020304" pitchFamily="18" charset="0"/>
                </a:rPr>
                <a:t>ft</a:t>
              </a:r>
              <a:r>
                <a:rPr lang="en-US" altLang="zh-CN" sz="2000" b="1" dirty="0">
                  <a:solidFill>
                    <a:srgbClr val="0000FF"/>
                  </a:solidFill>
                  <a:latin typeface="Times New Roman" panose="02020603050405020304" pitchFamily="18" charset="0"/>
                  <a:cs typeface="Times New Roman" panose="02020603050405020304" pitchFamily="18" charset="0"/>
                </a:rPr>
                <a:t>=3.36(10)</a:t>
              </a:r>
            </a:p>
            <a:p>
              <a:pPr>
                <a:lnSpc>
                  <a:spcPct val="150000"/>
                </a:lnSpc>
              </a:pPr>
              <a:r>
                <a:rPr lang="en-US" altLang="zh-CN" sz="2000" b="1" dirty="0">
                  <a:solidFill>
                    <a:srgbClr val="0000FF"/>
                  </a:solidFill>
                  <a:latin typeface="Times New Roman" panose="02020603050405020304" pitchFamily="18" charset="0"/>
                  <a:cs typeface="Times New Roman" panose="02020603050405020304" pitchFamily="18" charset="0"/>
                </a:rPr>
                <a:t>B=2.7(6)</a:t>
              </a:r>
              <a:endParaRPr lang="zh-CN" altLang="en-US" sz="2000" b="1" dirty="0">
                <a:solidFill>
                  <a:srgbClr val="0000FF"/>
                </a:solidFill>
                <a:latin typeface="Times New Roman" panose="02020603050405020304" pitchFamily="18" charset="0"/>
                <a:cs typeface="Times New Roman" panose="02020603050405020304" pitchFamily="18" charset="0"/>
              </a:endParaRPr>
            </a:p>
          </p:txBody>
        </p:sp>
      </p:grpSp>
      <p:pic>
        <p:nvPicPr>
          <p:cNvPr id="6" name="图片 5">
            <a:extLst>
              <a:ext uri="{FF2B5EF4-FFF2-40B4-BE49-F238E27FC236}">
                <a16:creationId xmlns:a16="http://schemas.microsoft.com/office/drawing/2014/main" id="{788E3EE9-4800-4119-9CEA-FBE66E11E61E}"/>
              </a:ext>
            </a:extLst>
          </p:cNvPr>
          <p:cNvPicPr>
            <a:picLocks noChangeAspect="1"/>
          </p:cNvPicPr>
          <p:nvPr/>
        </p:nvPicPr>
        <p:blipFill>
          <a:blip r:embed="rId3"/>
          <a:stretch>
            <a:fillRect/>
          </a:stretch>
        </p:blipFill>
        <p:spPr>
          <a:xfrm>
            <a:off x="170063" y="1515865"/>
            <a:ext cx="4653580" cy="4792263"/>
          </a:xfrm>
          <a:prstGeom prst="rect">
            <a:avLst/>
          </a:prstGeom>
        </p:spPr>
      </p:pic>
    </p:spTree>
    <p:extLst>
      <p:ext uri="{BB962C8B-B14F-4D97-AF65-F5344CB8AC3E}">
        <p14:creationId xmlns:p14="http://schemas.microsoft.com/office/powerpoint/2010/main" val="1454643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a:extLst>
              <a:ext uri="{FF2B5EF4-FFF2-40B4-BE49-F238E27FC236}">
                <a16:creationId xmlns:a16="http://schemas.microsoft.com/office/drawing/2014/main" id="{F3133F04-BE57-4F79-98E5-4E29FAAB058D}"/>
              </a:ext>
            </a:extLst>
          </p:cNvPr>
          <p:cNvPicPr>
            <a:picLocks noChangeAspect="1"/>
          </p:cNvPicPr>
          <p:nvPr/>
        </p:nvPicPr>
        <p:blipFill>
          <a:blip r:embed="rId3"/>
          <a:stretch>
            <a:fillRect/>
          </a:stretch>
        </p:blipFill>
        <p:spPr>
          <a:xfrm>
            <a:off x="1907704" y="3140968"/>
            <a:ext cx="5402243" cy="2661606"/>
          </a:xfrm>
          <a:prstGeom prst="rect">
            <a:avLst/>
          </a:prstGeom>
        </p:spPr>
      </p:pic>
      <p:sp>
        <p:nvSpPr>
          <p:cNvPr id="2" name="标题 1"/>
          <p:cNvSpPr>
            <a:spLocks noGrp="1"/>
          </p:cNvSpPr>
          <p:nvPr>
            <p:ph type="title"/>
          </p:nvPr>
        </p:nvSpPr>
        <p:spPr/>
        <p:txBody>
          <a:bodyPr>
            <a:normAutofit/>
          </a:bodyPr>
          <a:lstStyle/>
          <a:p>
            <a:r>
              <a:rPr lang="en-US" altLang="zh-CN" baseline="30000" dirty="0"/>
              <a:t>53</a:t>
            </a:r>
            <a:r>
              <a:rPr lang="en-US" altLang="zh-CN" dirty="0"/>
              <a:t>Co IAS  mass and IMME revalidation</a:t>
            </a:r>
            <a:endParaRPr lang="zh-CN" altLang="en-US" dirty="0"/>
          </a:p>
        </p:txBody>
      </p:sp>
      <p:grpSp>
        <p:nvGrpSpPr>
          <p:cNvPr id="3" name="组合 2"/>
          <p:cNvGrpSpPr/>
          <p:nvPr/>
        </p:nvGrpSpPr>
        <p:grpSpPr>
          <a:xfrm>
            <a:off x="179512" y="1196752"/>
            <a:ext cx="4248473" cy="1775297"/>
            <a:chOff x="899593" y="925683"/>
            <a:chExt cx="4248473" cy="1775297"/>
          </a:xfrm>
        </p:grpSpPr>
        <p:grpSp>
          <p:nvGrpSpPr>
            <p:cNvPr id="30" name="组合 29"/>
            <p:cNvGrpSpPr/>
            <p:nvPr/>
          </p:nvGrpSpPr>
          <p:grpSpPr>
            <a:xfrm>
              <a:off x="899593" y="997691"/>
              <a:ext cx="4248472" cy="1567213"/>
              <a:chOff x="4572627" y="2077763"/>
              <a:chExt cx="3872900" cy="1567213"/>
            </a:xfrm>
          </p:grpSpPr>
          <p:sp>
            <p:nvSpPr>
              <p:cNvPr id="38" name="文本框 37"/>
              <p:cNvSpPr txBox="1"/>
              <p:nvPr/>
            </p:nvSpPr>
            <p:spPr>
              <a:xfrm>
                <a:off x="4662925" y="2612012"/>
                <a:ext cx="3782602" cy="430887"/>
              </a:xfrm>
              <a:prstGeom prst="rect">
                <a:avLst/>
              </a:prstGeom>
              <a:noFill/>
            </p:spPr>
            <p:txBody>
              <a:bodyPr wrap="square" rtlCol="0">
                <a:spAutoFit/>
              </a:bodyPr>
              <a:lstStyle/>
              <a:p>
                <a:r>
                  <a:rPr lang="en-US" altLang="zh-CN" sz="2000" b="1" dirty="0">
                    <a:solidFill>
                      <a:srgbClr val="0000FF"/>
                    </a:solidFill>
                    <a:latin typeface="Times New Roman" panose="02020603050405020304" pitchFamily="18" charset="0"/>
                    <a:cs typeface="Times New Roman" panose="02020603050405020304" pitchFamily="18" charset="0"/>
                  </a:rPr>
                  <a:t>M(</a:t>
                </a:r>
                <a:r>
                  <a:rPr lang="en-US" altLang="zh-CN" sz="2000" b="1" baseline="30000" dirty="0">
                    <a:solidFill>
                      <a:srgbClr val="0000FF"/>
                    </a:solidFill>
                    <a:latin typeface="Times New Roman" panose="02020603050405020304" pitchFamily="18" charset="0"/>
                    <a:cs typeface="Times New Roman" panose="02020603050405020304" pitchFamily="18" charset="0"/>
                  </a:rPr>
                  <a:t>53</a:t>
                </a:r>
                <a:r>
                  <a:rPr lang="en-US" altLang="zh-CN" sz="2000" b="1" dirty="0">
                    <a:solidFill>
                      <a:srgbClr val="0000FF"/>
                    </a:solidFill>
                    <a:latin typeface="Times New Roman" panose="02020603050405020304" pitchFamily="18" charset="0"/>
                    <a:cs typeface="Times New Roman" panose="02020603050405020304" pitchFamily="18" charset="0"/>
                  </a:rPr>
                  <a:t>Co</a:t>
                </a:r>
                <a:r>
                  <a:rPr lang="en-US" altLang="zh-CN" sz="2000" b="1" baseline="30000" dirty="0">
                    <a:solidFill>
                      <a:srgbClr val="0000FF"/>
                    </a:solidFill>
                    <a:latin typeface="Times New Roman" panose="02020603050405020304" pitchFamily="18" charset="0"/>
                    <a:cs typeface="Times New Roman" panose="02020603050405020304" pitchFamily="18" charset="0"/>
                  </a:rPr>
                  <a:t>i</a:t>
                </a:r>
                <a:r>
                  <a:rPr lang="en-US" altLang="zh-CN" sz="2000" b="1" dirty="0">
                    <a:solidFill>
                      <a:srgbClr val="0000FF"/>
                    </a:solidFill>
                    <a:latin typeface="Times New Roman" panose="02020603050405020304" pitchFamily="18" charset="0"/>
                    <a:cs typeface="Times New Roman" panose="02020603050405020304" pitchFamily="18" charset="0"/>
                  </a:rPr>
                  <a:t>)   </a:t>
                </a:r>
                <a:r>
                  <a:rPr lang="en-US" altLang="zh-CN" sz="2200" dirty="0">
                    <a:solidFill>
                      <a:srgbClr val="0000FF"/>
                    </a:solidFill>
                    <a:latin typeface="Times New Roman" panose="02020603050405020304" pitchFamily="18" charset="0"/>
                    <a:cs typeface="Times New Roman" panose="02020603050405020304" pitchFamily="18" charset="0"/>
                  </a:rPr>
                  <a:t>=  </a:t>
                </a:r>
                <a:r>
                  <a:rPr lang="en-US" altLang="zh-CN" sz="2200" b="1" dirty="0">
                    <a:solidFill>
                      <a:srgbClr val="0000FF"/>
                    </a:solidFill>
                    <a:latin typeface="Times New Roman" panose="02020603050405020304" pitchFamily="18" charset="0"/>
                    <a:cs typeface="Times New Roman" panose="02020603050405020304" pitchFamily="18" charset="0"/>
                  </a:rPr>
                  <a:t> </a:t>
                </a:r>
                <a:r>
                  <a:rPr lang="en-US" altLang="zh-CN" dirty="0">
                    <a:solidFill>
                      <a:srgbClr val="0000FF"/>
                    </a:solidFill>
                    <a:latin typeface="Times New Roman" panose="02020603050405020304" pitchFamily="18" charset="0"/>
                    <a:cs typeface="Times New Roman" panose="02020603050405020304" pitchFamily="18" charset="0"/>
                  </a:rPr>
                  <a:t>M(</a:t>
                </a:r>
                <a:r>
                  <a:rPr lang="en-US" altLang="zh-CN" baseline="30000" dirty="0">
                    <a:solidFill>
                      <a:srgbClr val="0000FF"/>
                    </a:solidFill>
                    <a:latin typeface="Times New Roman" panose="02020603050405020304" pitchFamily="18" charset="0"/>
                    <a:cs typeface="Times New Roman" panose="02020603050405020304" pitchFamily="18" charset="0"/>
                  </a:rPr>
                  <a:t>52</a:t>
                </a:r>
                <a:r>
                  <a:rPr lang="en-US" altLang="zh-CN" dirty="0">
                    <a:solidFill>
                      <a:srgbClr val="0000FF"/>
                    </a:solidFill>
                    <a:latin typeface="Times New Roman" panose="02020603050405020304" pitchFamily="18" charset="0"/>
                    <a:cs typeface="Times New Roman" panose="02020603050405020304" pitchFamily="18" charset="0"/>
                  </a:rPr>
                  <a:t>Fe</a:t>
                </a:r>
                <a:r>
                  <a:rPr lang="en-US" altLang="zh-CN" baseline="-25000" dirty="0">
                    <a:solidFill>
                      <a:srgbClr val="0000FF"/>
                    </a:solidFill>
                    <a:latin typeface="Times New Roman" panose="02020603050405020304" pitchFamily="18" charset="0"/>
                    <a:cs typeface="Times New Roman" panose="02020603050405020304" pitchFamily="18" charset="0"/>
                  </a:rPr>
                  <a:t>g.s.</a:t>
                </a:r>
                <a:r>
                  <a:rPr lang="en-US" altLang="zh-CN" dirty="0">
                    <a:solidFill>
                      <a:srgbClr val="0000FF"/>
                    </a:solidFill>
                    <a:latin typeface="Times New Roman" panose="02020603050405020304" pitchFamily="18" charset="0"/>
                    <a:cs typeface="Times New Roman" panose="02020603050405020304" pitchFamily="18" charset="0"/>
                  </a:rPr>
                  <a:t>)  +  </a:t>
                </a:r>
                <a:r>
                  <a:rPr lang="en-US" altLang="zh-CN" dirty="0" err="1">
                    <a:solidFill>
                      <a:srgbClr val="0000FF"/>
                    </a:solidFill>
                    <a:latin typeface="Times New Roman" panose="02020603050405020304" pitchFamily="18" charset="0"/>
                    <a:cs typeface="Times New Roman" panose="02020603050405020304" pitchFamily="18" charset="0"/>
                  </a:rPr>
                  <a:t>E</a:t>
                </a:r>
                <a:r>
                  <a:rPr lang="en-US" altLang="zh-CN" baseline="-25000" dirty="0" err="1">
                    <a:solidFill>
                      <a:srgbClr val="0000FF"/>
                    </a:solidFill>
                    <a:latin typeface="Times New Roman" panose="02020603050405020304" pitchFamily="18" charset="0"/>
                    <a:cs typeface="Times New Roman" panose="02020603050405020304" pitchFamily="18" charset="0"/>
                  </a:rPr>
                  <a:t>p</a:t>
                </a:r>
                <a:r>
                  <a:rPr lang="en-US" altLang="zh-CN" baseline="-25000" dirty="0">
                    <a:solidFill>
                      <a:srgbClr val="0000FF"/>
                    </a:solidFill>
                    <a:latin typeface="Times New Roman" panose="02020603050405020304" pitchFamily="18" charset="0"/>
                    <a:cs typeface="Times New Roman" panose="02020603050405020304" pitchFamily="18" charset="0"/>
                  </a:rPr>
                  <a:t> </a:t>
                </a:r>
                <a:r>
                  <a:rPr lang="en-US" altLang="zh-CN" dirty="0">
                    <a:solidFill>
                      <a:srgbClr val="0000FF"/>
                    </a:solidFill>
                    <a:latin typeface="Times New Roman" panose="02020603050405020304" pitchFamily="18" charset="0"/>
                    <a:cs typeface="Times New Roman" panose="02020603050405020304" pitchFamily="18" charset="0"/>
                  </a:rPr>
                  <a:t>+  M(</a:t>
                </a:r>
                <a:r>
                  <a:rPr lang="en-US" altLang="zh-CN" baseline="30000" dirty="0">
                    <a:solidFill>
                      <a:srgbClr val="0000FF"/>
                    </a:solidFill>
                    <a:latin typeface="Times New Roman" panose="02020603050405020304" pitchFamily="18" charset="0"/>
                    <a:cs typeface="Times New Roman" panose="02020603050405020304" pitchFamily="18" charset="0"/>
                  </a:rPr>
                  <a:t>1</a:t>
                </a:r>
                <a:r>
                  <a:rPr lang="en-US" altLang="zh-CN" dirty="0">
                    <a:solidFill>
                      <a:srgbClr val="0000FF"/>
                    </a:solidFill>
                    <a:latin typeface="Times New Roman" panose="02020603050405020304" pitchFamily="18" charset="0"/>
                    <a:cs typeface="Times New Roman" panose="02020603050405020304" pitchFamily="18" charset="0"/>
                  </a:rPr>
                  <a:t>H)</a:t>
                </a:r>
                <a:endParaRPr lang="zh-CN" altLang="en-US" baseline="-25000" dirty="0">
                  <a:solidFill>
                    <a:srgbClr val="0000FF"/>
                  </a:solidFill>
                  <a:latin typeface="Times New Roman" panose="02020603050405020304" pitchFamily="18" charset="0"/>
                  <a:cs typeface="Times New Roman" panose="02020603050405020304" pitchFamily="18" charset="0"/>
                </a:endParaRPr>
              </a:p>
            </p:txBody>
          </p:sp>
          <p:sp>
            <p:nvSpPr>
              <p:cNvPr id="39" name="文本框 38"/>
              <p:cNvSpPr txBox="1"/>
              <p:nvPr/>
            </p:nvSpPr>
            <p:spPr>
              <a:xfrm>
                <a:off x="6016758" y="3228329"/>
                <a:ext cx="1017354" cy="400110"/>
              </a:xfrm>
              <a:prstGeom prst="rect">
                <a:avLst/>
              </a:prstGeom>
              <a:noFill/>
            </p:spPr>
            <p:txBody>
              <a:bodyPr wrap="none" rtlCol="0">
                <a:spAutoFit/>
              </a:bodyPr>
              <a:lstStyle/>
              <a:p>
                <a:r>
                  <a:rPr lang="en-US" altLang="zh-CN" sz="2000" b="1" dirty="0">
                    <a:solidFill>
                      <a:srgbClr val="0000FF"/>
                    </a:solidFill>
                    <a:latin typeface="Times New Roman" panose="02020603050405020304" pitchFamily="18" charset="0"/>
                    <a:cs typeface="Times New Roman" panose="02020603050405020304" pitchFamily="18" charset="0"/>
                  </a:rPr>
                  <a:t>-</a:t>
                </a:r>
                <a:r>
                  <a:rPr lang="en-US" altLang="zh-CN" dirty="0">
                    <a:solidFill>
                      <a:srgbClr val="0000FF"/>
                    </a:solidFill>
                    <a:latin typeface="Times New Roman" panose="02020603050405020304" pitchFamily="18" charset="0"/>
                    <a:cs typeface="Times New Roman" panose="02020603050405020304" pitchFamily="18" charset="0"/>
                  </a:rPr>
                  <a:t>48332(7</a:t>
                </a:r>
                <a:r>
                  <a:rPr lang="en-US" altLang="zh-CN" b="1" dirty="0">
                    <a:solidFill>
                      <a:srgbClr val="0000FF"/>
                    </a:solidFill>
                    <a:latin typeface="Times New Roman" panose="02020603050405020304" pitchFamily="18" charset="0"/>
                    <a:cs typeface="Times New Roman" panose="02020603050405020304" pitchFamily="18" charset="0"/>
                  </a:rPr>
                  <a:t>)</a:t>
                </a:r>
                <a:endParaRPr lang="zh-CN" altLang="en-US" b="1" dirty="0">
                  <a:solidFill>
                    <a:srgbClr val="0000FF"/>
                  </a:solidFill>
                  <a:latin typeface="Times New Roman" panose="02020603050405020304" pitchFamily="18" charset="0"/>
                  <a:cs typeface="Times New Roman" panose="02020603050405020304" pitchFamily="18" charset="0"/>
                </a:endParaRPr>
              </a:p>
            </p:txBody>
          </p:sp>
          <p:sp>
            <p:nvSpPr>
              <p:cNvPr id="40" name="文本框 39"/>
              <p:cNvSpPr txBox="1"/>
              <p:nvPr/>
            </p:nvSpPr>
            <p:spPr>
              <a:xfrm>
                <a:off x="6930670" y="3246228"/>
                <a:ext cx="1010047" cy="369332"/>
              </a:xfrm>
              <a:prstGeom prst="rect">
                <a:avLst/>
              </a:prstGeom>
              <a:noFill/>
            </p:spPr>
            <p:txBody>
              <a:bodyPr wrap="none" rtlCol="0">
                <a:spAutoFit/>
              </a:bodyPr>
              <a:lstStyle/>
              <a:p>
                <a:r>
                  <a:rPr lang="en-US" altLang="zh-CN" dirty="0">
                    <a:solidFill>
                      <a:srgbClr val="0000FF"/>
                    </a:solidFill>
                    <a:latin typeface="Times New Roman" panose="02020603050405020304" pitchFamily="18" charset="0"/>
                    <a:cs typeface="Times New Roman" panose="02020603050405020304" pitchFamily="18" charset="0"/>
                  </a:rPr>
                  <a:t>-1929(18)</a:t>
                </a:r>
                <a:endParaRPr lang="zh-CN" altLang="en-US" dirty="0">
                  <a:solidFill>
                    <a:srgbClr val="0000FF"/>
                  </a:solidFill>
                  <a:latin typeface="Times New Roman" panose="02020603050405020304" pitchFamily="18" charset="0"/>
                  <a:cs typeface="Times New Roman" panose="02020603050405020304" pitchFamily="18" charset="0"/>
                </a:endParaRPr>
              </a:p>
            </p:txBody>
          </p:sp>
          <p:sp>
            <p:nvSpPr>
              <p:cNvPr id="41" name="文本框 40"/>
              <p:cNvSpPr txBox="1"/>
              <p:nvPr/>
            </p:nvSpPr>
            <p:spPr>
              <a:xfrm>
                <a:off x="4683728" y="3214089"/>
                <a:ext cx="1327149" cy="430887"/>
              </a:xfrm>
              <a:prstGeom prst="rect">
                <a:avLst/>
              </a:prstGeom>
              <a:noFill/>
            </p:spPr>
            <p:txBody>
              <a:bodyPr wrap="none" rtlCol="0">
                <a:spAutoFit/>
              </a:bodyPr>
              <a:lstStyle/>
              <a:p>
                <a:r>
                  <a:rPr lang="en-US" altLang="zh-CN" sz="2200" b="1" dirty="0">
                    <a:solidFill>
                      <a:srgbClr val="0000FF"/>
                    </a:solidFill>
                    <a:latin typeface="Times New Roman" panose="02020603050405020304" pitchFamily="18" charset="0"/>
                    <a:cs typeface="Times New Roman" panose="02020603050405020304" pitchFamily="18" charset="0"/>
                  </a:rPr>
                  <a:t>-38264(18)</a:t>
                </a:r>
                <a:endParaRPr lang="zh-CN" altLang="en-US" sz="2200" b="1" dirty="0">
                  <a:solidFill>
                    <a:srgbClr val="0000FF"/>
                  </a:solidFill>
                  <a:latin typeface="Times New Roman" panose="02020603050405020304" pitchFamily="18" charset="0"/>
                  <a:cs typeface="Times New Roman" panose="02020603050405020304" pitchFamily="18" charset="0"/>
                </a:endParaRPr>
              </a:p>
            </p:txBody>
          </p:sp>
          <p:sp>
            <p:nvSpPr>
              <p:cNvPr id="42" name="文本框 41"/>
              <p:cNvSpPr txBox="1"/>
              <p:nvPr/>
            </p:nvSpPr>
            <p:spPr>
              <a:xfrm>
                <a:off x="4572627" y="2077763"/>
                <a:ext cx="1634020" cy="461665"/>
              </a:xfrm>
              <a:prstGeom prst="rect">
                <a:avLst/>
              </a:prstGeom>
              <a:noFill/>
            </p:spPr>
            <p:txBody>
              <a:bodyPr wrap="none" rtlCol="0">
                <a:spAutoFit/>
              </a:bodyPr>
              <a:lstStyle/>
              <a:p>
                <a:r>
                  <a:rPr lang="zh-CN" altLang="en-US" sz="2400" b="1" dirty="0">
                    <a:latin typeface="Times New Roman" panose="02020603050405020304" pitchFamily="18" charset="0"/>
                    <a:cs typeface="Times New Roman" panose="02020603050405020304" pitchFamily="18" charset="0"/>
                  </a:rPr>
                  <a:t>  </a:t>
                </a:r>
                <a:r>
                  <a:rPr lang="en-US" altLang="zh-CN" sz="2400" b="1" dirty="0">
                    <a:solidFill>
                      <a:srgbClr val="0000FF"/>
                    </a:solidFill>
                    <a:latin typeface="Times New Roman" panose="02020603050405020304" pitchFamily="18" charset="0"/>
                    <a:cs typeface="Times New Roman" panose="02020603050405020304" pitchFamily="18" charset="0"/>
                  </a:rPr>
                  <a:t>Pervious</a:t>
                </a:r>
                <a:r>
                  <a:rPr lang="zh-CN" altLang="en-US" sz="2400" b="1" dirty="0">
                    <a:solidFill>
                      <a:srgbClr val="0000FF"/>
                    </a:solidFill>
                    <a:latin typeface="Times New Roman" panose="02020603050405020304" pitchFamily="18" charset="0"/>
                    <a:cs typeface="Times New Roman" panose="02020603050405020304" pitchFamily="18" charset="0"/>
                  </a:rPr>
                  <a:t>：</a:t>
                </a:r>
              </a:p>
            </p:txBody>
          </p:sp>
        </p:grpSp>
        <p:sp>
          <p:nvSpPr>
            <p:cNvPr id="32" name="矩形 31"/>
            <p:cNvSpPr/>
            <p:nvPr/>
          </p:nvSpPr>
          <p:spPr>
            <a:xfrm>
              <a:off x="899594" y="925683"/>
              <a:ext cx="4248472" cy="1775297"/>
            </a:xfrm>
            <a:prstGeom prst="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54" name="组合 53"/>
          <p:cNvGrpSpPr/>
          <p:nvPr/>
        </p:nvGrpSpPr>
        <p:grpSpPr>
          <a:xfrm>
            <a:off x="6718493" y="4516910"/>
            <a:ext cx="72000" cy="216000"/>
            <a:chOff x="7027710" y="5025084"/>
            <a:chExt cx="108000" cy="290413"/>
          </a:xfrm>
        </p:grpSpPr>
        <p:sp>
          <p:nvSpPr>
            <p:cNvPr id="44" name="椭圆 43"/>
            <p:cNvSpPr/>
            <p:nvPr/>
          </p:nvSpPr>
          <p:spPr>
            <a:xfrm>
              <a:off x="7027710" y="5115179"/>
              <a:ext cx="108000" cy="108000"/>
            </a:xfrm>
            <a:prstGeom prst="ellips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a:off x="7083051" y="5025084"/>
              <a:ext cx="0" cy="288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5400000">
              <a:off x="7082629" y="5007084"/>
              <a:ext cx="0" cy="36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5400000">
              <a:off x="7081718" y="5297497"/>
              <a:ext cx="0" cy="36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5" name="文本框 54"/>
          <p:cNvSpPr txBox="1"/>
          <p:nvPr/>
        </p:nvSpPr>
        <p:spPr>
          <a:xfrm>
            <a:off x="7196386" y="3582716"/>
            <a:ext cx="1242712" cy="369332"/>
          </a:xfrm>
          <a:prstGeom prst="rect">
            <a:avLst/>
          </a:prstGeom>
          <a:noFill/>
        </p:spPr>
        <p:txBody>
          <a:bodyPr wrap="none" rtlCol="0">
            <a:spAutoFit/>
          </a:bodyPr>
          <a:lstStyle/>
          <a:p>
            <a:r>
              <a:rPr lang="en-US" altLang="zh-CN" b="1" dirty="0">
                <a:solidFill>
                  <a:srgbClr val="0000FF"/>
                </a:solidFill>
                <a:latin typeface="Times New Roman" panose="02020603050405020304" pitchFamily="18" charset="0"/>
                <a:cs typeface="Times New Roman" panose="02020603050405020304" pitchFamily="18" charset="0"/>
              </a:rPr>
              <a:t>39(11) keV</a:t>
            </a:r>
            <a:endParaRPr lang="zh-CN" altLang="en-US" b="1" dirty="0">
              <a:solidFill>
                <a:srgbClr val="0000FF"/>
              </a:solidFill>
              <a:latin typeface="Times New Roman" panose="02020603050405020304" pitchFamily="18" charset="0"/>
              <a:cs typeface="Times New Roman" panose="02020603050405020304" pitchFamily="18" charset="0"/>
            </a:endParaRPr>
          </a:p>
        </p:txBody>
      </p:sp>
      <p:sp>
        <p:nvSpPr>
          <p:cNvPr id="56" name="文本框 55"/>
          <p:cNvSpPr txBox="1"/>
          <p:nvPr/>
        </p:nvSpPr>
        <p:spPr>
          <a:xfrm>
            <a:off x="7132266" y="4444903"/>
            <a:ext cx="1313180" cy="369332"/>
          </a:xfrm>
          <a:prstGeom prst="rect">
            <a:avLst/>
          </a:prstGeom>
          <a:noFill/>
        </p:spPr>
        <p:txBody>
          <a:bodyPr wrap="none" rtlCol="0">
            <a:spAutoFit/>
          </a:bodyPr>
          <a:lstStyle/>
          <a:p>
            <a:r>
              <a:rPr lang="en-US" altLang="zh-CN" b="1" dirty="0">
                <a:solidFill>
                  <a:srgbClr val="FF0000"/>
                </a:solidFill>
                <a:latin typeface="Times New Roman" panose="02020603050405020304" pitchFamily="18" charset="0"/>
                <a:cs typeface="Times New Roman" panose="02020603050405020304" pitchFamily="18" charset="0"/>
              </a:rPr>
              <a:t>5.4(46) keV</a:t>
            </a:r>
            <a:endParaRPr lang="zh-CN" altLang="en-US" b="1" dirty="0">
              <a:solidFill>
                <a:srgbClr val="FF0000"/>
              </a:solidFill>
              <a:latin typeface="Times New Roman" panose="02020603050405020304" pitchFamily="18" charset="0"/>
              <a:cs typeface="Times New Roman" panose="02020603050405020304" pitchFamily="18" charset="0"/>
            </a:endParaRPr>
          </a:p>
        </p:txBody>
      </p:sp>
      <p:cxnSp>
        <p:nvCxnSpPr>
          <p:cNvPr id="58" name="直接箭头连接符 57"/>
          <p:cNvCxnSpPr>
            <a:cxnSpLocks/>
          </p:cNvCxnSpPr>
          <p:nvPr/>
        </p:nvCxnSpPr>
        <p:spPr>
          <a:xfrm>
            <a:off x="7540891" y="4012830"/>
            <a:ext cx="0" cy="4990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4699854" y="1196752"/>
            <a:ext cx="4192626" cy="1775297"/>
            <a:chOff x="4572000" y="925683"/>
            <a:chExt cx="4192626" cy="1775297"/>
          </a:xfrm>
        </p:grpSpPr>
        <p:grpSp>
          <p:nvGrpSpPr>
            <p:cNvPr id="31" name="组合 30"/>
            <p:cNvGrpSpPr/>
            <p:nvPr/>
          </p:nvGrpSpPr>
          <p:grpSpPr>
            <a:xfrm>
              <a:off x="4644007" y="980728"/>
              <a:ext cx="4016915" cy="1583015"/>
              <a:chOff x="4598938" y="3884137"/>
              <a:chExt cx="3636935" cy="1583015"/>
            </a:xfrm>
          </p:grpSpPr>
          <p:sp>
            <p:nvSpPr>
              <p:cNvPr id="33" name="文本框 32"/>
              <p:cNvSpPr txBox="1"/>
              <p:nvPr/>
            </p:nvSpPr>
            <p:spPr>
              <a:xfrm>
                <a:off x="4716643" y="4461362"/>
                <a:ext cx="3225228" cy="430887"/>
              </a:xfrm>
              <a:prstGeom prst="rect">
                <a:avLst/>
              </a:prstGeom>
              <a:noFill/>
            </p:spPr>
            <p:txBody>
              <a:bodyPr wrap="none" rtlCol="0">
                <a:spAutoFit/>
              </a:bodyPr>
              <a:lstStyle/>
              <a:p>
                <a:r>
                  <a:rPr lang="en-US" altLang="zh-CN" sz="2000" b="1" dirty="0">
                    <a:solidFill>
                      <a:srgbClr val="FF0000"/>
                    </a:solidFill>
                    <a:latin typeface="Times New Roman" panose="02020603050405020304" pitchFamily="18" charset="0"/>
                    <a:cs typeface="Times New Roman" panose="02020603050405020304" pitchFamily="18" charset="0"/>
                  </a:rPr>
                  <a:t>M(</a:t>
                </a:r>
                <a:r>
                  <a:rPr lang="en-US" altLang="zh-CN" sz="2000" b="1" baseline="30000" dirty="0">
                    <a:solidFill>
                      <a:srgbClr val="FF0000"/>
                    </a:solidFill>
                    <a:latin typeface="Times New Roman" panose="02020603050405020304" pitchFamily="18" charset="0"/>
                    <a:cs typeface="Times New Roman" panose="02020603050405020304" pitchFamily="18" charset="0"/>
                  </a:rPr>
                  <a:t>53</a:t>
                </a:r>
                <a:r>
                  <a:rPr lang="en-US" altLang="zh-CN" sz="2000" b="1" dirty="0">
                    <a:solidFill>
                      <a:srgbClr val="FF0000"/>
                    </a:solidFill>
                    <a:latin typeface="Times New Roman" panose="02020603050405020304" pitchFamily="18" charset="0"/>
                    <a:cs typeface="Times New Roman" panose="02020603050405020304" pitchFamily="18" charset="0"/>
                  </a:rPr>
                  <a:t>Co</a:t>
                </a:r>
                <a:r>
                  <a:rPr lang="en-US" altLang="zh-CN" sz="2000" b="1" baseline="30000" dirty="0">
                    <a:solidFill>
                      <a:srgbClr val="FF0000"/>
                    </a:solidFill>
                    <a:latin typeface="Times New Roman" panose="02020603050405020304" pitchFamily="18" charset="0"/>
                    <a:cs typeface="Times New Roman" panose="02020603050405020304" pitchFamily="18" charset="0"/>
                  </a:rPr>
                  <a:t>i</a:t>
                </a:r>
                <a:r>
                  <a:rPr lang="en-US" altLang="zh-CN" sz="2000" b="1" dirty="0">
                    <a:solidFill>
                      <a:srgbClr val="FF0000"/>
                    </a:solidFill>
                    <a:latin typeface="Times New Roman" panose="02020603050405020304" pitchFamily="18" charset="0"/>
                    <a:cs typeface="Times New Roman" panose="02020603050405020304" pitchFamily="18" charset="0"/>
                  </a:rPr>
                  <a:t>)   </a:t>
                </a:r>
                <a:r>
                  <a:rPr lang="en-US" altLang="zh-CN" sz="2200" dirty="0">
                    <a:solidFill>
                      <a:srgbClr val="FF0000"/>
                    </a:solidFill>
                    <a:latin typeface="Times New Roman" panose="02020603050405020304" pitchFamily="18" charset="0"/>
                    <a:cs typeface="Times New Roman" panose="02020603050405020304" pitchFamily="18" charset="0"/>
                  </a:rPr>
                  <a:t>=   </a:t>
                </a:r>
                <a:r>
                  <a:rPr lang="en-US" altLang="zh-CN" dirty="0">
                    <a:solidFill>
                      <a:srgbClr val="FF0000"/>
                    </a:solidFill>
                    <a:latin typeface="Times New Roman" panose="02020603050405020304" pitchFamily="18" charset="0"/>
                    <a:cs typeface="Times New Roman" panose="02020603050405020304" pitchFamily="18" charset="0"/>
                  </a:rPr>
                  <a:t>M(</a:t>
                </a:r>
                <a:r>
                  <a:rPr lang="en-US" altLang="zh-CN" baseline="30000" dirty="0">
                    <a:solidFill>
                      <a:srgbClr val="FF0000"/>
                    </a:solidFill>
                    <a:latin typeface="Times New Roman" panose="02020603050405020304" pitchFamily="18" charset="0"/>
                    <a:cs typeface="Times New Roman" panose="02020603050405020304" pitchFamily="18" charset="0"/>
                  </a:rPr>
                  <a:t>53</a:t>
                </a:r>
                <a:r>
                  <a:rPr lang="en-US" altLang="zh-CN" dirty="0">
                    <a:solidFill>
                      <a:srgbClr val="FF0000"/>
                    </a:solidFill>
                    <a:latin typeface="Times New Roman" panose="02020603050405020304" pitchFamily="18" charset="0"/>
                    <a:cs typeface="Times New Roman" panose="02020603050405020304" pitchFamily="18" charset="0"/>
                  </a:rPr>
                  <a:t>Co</a:t>
                </a:r>
                <a:r>
                  <a:rPr lang="en-US" altLang="zh-CN" baseline="-25000" dirty="0">
                    <a:solidFill>
                      <a:srgbClr val="FF0000"/>
                    </a:solidFill>
                    <a:latin typeface="Times New Roman" panose="02020603050405020304" pitchFamily="18" charset="0"/>
                    <a:cs typeface="Times New Roman" panose="02020603050405020304" pitchFamily="18" charset="0"/>
                  </a:rPr>
                  <a:t>g.s.</a:t>
                </a:r>
                <a:r>
                  <a:rPr lang="en-US" altLang="zh-CN" dirty="0">
                    <a:solidFill>
                      <a:srgbClr val="FF0000"/>
                    </a:solidFill>
                    <a:latin typeface="Times New Roman" panose="02020603050405020304" pitchFamily="18" charset="0"/>
                    <a:cs typeface="Times New Roman" panose="02020603050405020304" pitchFamily="18" charset="0"/>
                  </a:rPr>
                  <a:t>)     +    </a:t>
                </a:r>
                <a:r>
                  <a:rPr lang="en-US" altLang="zh-CN" b="1" dirty="0" err="1">
                    <a:solidFill>
                      <a:srgbClr val="FF0000"/>
                    </a:solidFill>
                    <a:latin typeface="Times New Roman" panose="02020603050405020304" pitchFamily="18" charset="0"/>
                    <a:cs typeface="Times New Roman" panose="02020603050405020304" pitchFamily="18" charset="0"/>
                  </a:rPr>
                  <a:t>E</a:t>
                </a:r>
                <a:r>
                  <a:rPr lang="en-US" altLang="zh-CN" b="1" baseline="-25000" dirty="0" err="1">
                    <a:solidFill>
                      <a:srgbClr val="FF0000"/>
                    </a:solidFill>
                    <a:latin typeface="Times New Roman" panose="02020603050405020304" pitchFamily="18" charset="0"/>
                    <a:cs typeface="Times New Roman" panose="02020603050405020304" pitchFamily="18" charset="0"/>
                  </a:rPr>
                  <a:t>γ</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34" name="文本框 33"/>
              <p:cNvSpPr txBox="1"/>
              <p:nvPr/>
            </p:nvSpPr>
            <p:spPr>
              <a:xfrm>
                <a:off x="6071044" y="5092807"/>
                <a:ext cx="1264431" cy="369332"/>
              </a:xfrm>
              <a:prstGeom prst="rect">
                <a:avLst/>
              </a:prstGeom>
              <a:noFill/>
            </p:spPr>
            <p:txBody>
              <a:bodyPr wrap="none" rtlCol="0">
                <a:spAutoFit/>
              </a:bodyPr>
              <a:lstStyle/>
              <a:p>
                <a:r>
                  <a:rPr lang="en-US" altLang="zh-CN" b="1" dirty="0">
                    <a:solidFill>
                      <a:srgbClr val="FF0000"/>
                    </a:solidFill>
                    <a:latin typeface="Times New Roman" panose="02020603050405020304" pitchFamily="18" charset="0"/>
                    <a:cs typeface="Times New Roman" panose="02020603050405020304" pitchFamily="18" charset="0"/>
                  </a:rPr>
                  <a:t>-</a:t>
                </a:r>
                <a:r>
                  <a:rPr lang="en-US" altLang="zh-CN" dirty="0">
                    <a:solidFill>
                      <a:srgbClr val="FF0000"/>
                    </a:solidFill>
                    <a:latin typeface="Times New Roman" panose="02020603050405020304" pitchFamily="18" charset="0"/>
                    <a:cs typeface="Times New Roman" panose="02020603050405020304" pitchFamily="18" charset="0"/>
                  </a:rPr>
                  <a:t>42658.6(18</a:t>
                </a:r>
                <a:r>
                  <a:rPr lang="en-US" altLang="zh-CN" b="1" dirty="0">
                    <a:solidFill>
                      <a:srgbClr val="FF0000"/>
                    </a:solidFill>
                    <a:latin typeface="Times New Roman" panose="02020603050405020304" pitchFamily="18" charset="0"/>
                    <a:cs typeface="Times New Roman" panose="02020603050405020304" pitchFamily="18" charset="0"/>
                  </a:rPr>
                  <a:t>)</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35" name="文本框 34"/>
              <p:cNvSpPr txBox="1"/>
              <p:nvPr/>
            </p:nvSpPr>
            <p:spPr>
              <a:xfrm>
                <a:off x="7337187" y="5092807"/>
                <a:ext cx="898686" cy="369332"/>
              </a:xfrm>
              <a:prstGeom prst="rect">
                <a:avLst/>
              </a:prstGeom>
              <a:noFill/>
            </p:spPr>
            <p:txBody>
              <a:bodyPr wrap="none" rtlCol="0">
                <a:spAutoFit/>
              </a:bodyPr>
              <a:lstStyle/>
              <a:p>
                <a:r>
                  <a:rPr lang="en-US" altLang="zh-CN" b="1" dirty="0">
                    <a:solidFill>
                      <a:srgbClr val="FF0000"/>
                    </a:solidFill>
                    <a:latin typeface="Times New Roman" panose="02020603050405020304" pitchFamily="18" charset="0"/>
                    <a:cs typeface="Times New Roman" panose="02020603050405020304" pitchFamily="18" charset="0"/>
                  </a:rPr>
                  <a:t>-4325(2)</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36" name="文本框 35"/>
              <p:cNvSpPr txBox="1"/>
              <p:nvPr/>
            </p:nvSpPr>
            <p:spPr>
              <a:xfrm>
                <a:off x="4598938" y="5036265"/>
                <a:ext cx="1509712" cy="430887"/>
              </a:xfrm>
              <a:prstGeom prst="rect">
                <a:avLst/>
              </a:prstGeom>
              <a:noFill/>
            </p:spPr>
            <p:txBody>
              <a:bodyPr wrap="none" rtlCol="0">
                <a:spAutoFit/>
              </a:bodyPr>
              <a:lstStyle/>
              <a:p>
                <a:r>
                  <a:rPr lang="en-US" altLang="zh-CN" sz="2200" b="1" dirty="0">
                    <a:solidFill>
                      <a:srgbClr val="FF0000"/>
                    </a:solidFill>
                    <a:latin typeface="Times New Roman" panose="02020603050405020304" pitchFamily="18" charset="0"/>
                    <a:cs typeface="Times New Roman" panose="02020603050405020304" pitchFamily="18" charset="0"/>
                  </a:rPr>
                  <a:t>-38333.6(27)</a:t>
                </a:r>
                <a:endParaRPr lang="zh-CN" altLang="en-US" sz="2200" b="1" dirty="0">
                  <a:solidFill>
                    <a:srgbClr val="FF0000"/>
                  </a:solidFill>
                  <a:latin typeface="Times New Roman" panose="02020603050405020304" pitchFamily="18" charset="0"/>
                  <a:cs typeface="Times New Roman" panose="02020603050405020304" pitchFamily="18" charset="0"/>
                </a:endParaRPr>
              </a:p>
            </p:txBody>
          </p:sp>
          <p:sp>
            <p:nvSpPr>
              <p:cNvPr id="37" name="文本框 36"/>
              <p:cNvSpPr txBox="1"/>
              <p:nvPr/>
            </p:nvSpPr>
            <p:spPr>
              <a:xfrm>
                <a:off x="4716643" y="3884137"/>
                <a:ext cx="1339205" cy="46166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Present</a:t>
                </a:r>
                <a:r>
                  <a:rPr lang="zh-CN" altLang="en-US" sz="2400" b="1" dirty="0">
                    <a:solidFill>
                      <a:srgbClr val="FF0000"/>
                    </a:solidFill>
                    <a:latin typeface="Times New Roman" panose="02020603050405020304" pitchFamily="18" charset="0"/>
                    <a:cs typeface="Times New Roman" panose="02020603050405020304" pitchFamily="18" charset="0"/>
                  </a:rPr>
                  <a:t>：</a:t>
                </a:r>
              </a:p>
            </p:txBody>
          </p:sp>
        </p:grpSp>
        <p:sp>
          <p:nvSpPr>
            <p:cNvPr id="4" name="矩形 3"/>
            <p:cNvSpPr/>
            <p:nvPr/>
          </p:nvSpPr>
          <p:spPr>
            <a:xfrm>
              <a:off x="4572000" y="925683"/>
              <a:ext cx="4192626" cy="1775297"/>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latin typeface="Times New Roman" panose="02020603050405020304" pitchFamily="18" charset="0"/>
                <a:cs typeface="Times New Roman" panose="02020603050405020304" pitchFamily="18" charset="0"/>
              </a:endParaRPr>
            </a:p>
          </p:txBody>
        </p:sp>
      </p:grpSp>
      <p:sp>
        <p:nvSpPr>
          <p:cNvPr id="5" name="文本框 4"/>
          <p:cNvSpPr txBox="1"/>
          <p:nvPr/>
        </p:nvSpPr>
        <p:spPr>
          <a:xfrm>
            <a:off x="351236" y="5967637"/>
            <a:ext cx="5547737" cy="400110"/>
          </a:xfrm>
          <a:prstGeom prst="rect">
            <a:avLst/>
          </a:prstGeom>
          <a:noFill/>
        </p:spPr>
        <p:txBody>
          <a:bodyPr wrap="none" rtlCol="0">
            <a:spAutoFit/>
          </a:bodyPr>
          <a:lstStyle/>
          <a:p>
            <a:r>
              <a:rPr lang="en-US" altLang="zh-CN" sz="2000" b="1" dirty="0">
                <a:solidFill>
                  <a:srgbClr val="FF00FF"/>
                </a:solidFill>
                <a:latin typeface="Times New Roman" panose="02020603050405020304" pitchFamily="18" charset="0"/>
                <a:cs typeface="Times New Roman" panose="02020603050405020304" pitchFamily="18" charset="0"/>
              </a:rPr>
              <a:t>Our result restores the validity of IMME at A=53</a:t>
            </a:r>
            <a:endParaRPr lang="zh-CN" altLang="en-US" sz="2000" b="1" dirty="0">
              <a:solidFill>
                <a:srgbClr val="FF00FF"/>
              </a:solidFill>
              <a:latin typeface="Times New Roman" panose="02020603050405020304" pitchFamily="18" charset="0"/>
              <a:cs typeface="Times New Roman" panose="02020603050405020304" pitchFamily="18" charset="0"/>
            </a:endParaRPr>
          </a:p>
        </p:txBody>
      </p:sp>
      <p:sp>
        <p:nvSpPr>
          <p:cNvPr id="48" name="矩形 47">
            <a:extLst>
              <a:ext uri="{FF2B5EF4-FFF2-40B4-BE49-F238E27FC236}">
                <a16:creationId xmlns:a16="http://schemas.microsoft.com/office/drawing/2014/main" id="{7CBEC7B6-DD6F-4446-8A35-CDAB3FFE3CE1}"/>
              </a:ext>
            </a:extLst>
          </p:cNvPr>
          <p:cNvSpPr/>
          <p:nvPr/>
        </p:nvSpPr>
        <p:spPr>
          <a:xfrm>
            <a:off x="5108154" y="6497511"/>
            <a:ext cx="3856334" cy="338554"/>
          </a:xfrm>
          <a:prstGeom prst="rect">
            <a:avLst/>
          </a:prstGeom>
        </p:spPr>
        <p:txBody>
          <a:bodyPr wrap="square">
            <a:spAutoFit/>
          </a:bodyPr>
          <a:lstStyle/>
          <a:p>
            <a:pPr lvl="0"/>
            <a:r>
              <a:rPr lang="en-US" altLang="zh-CN" sz="1600" dirty="0">
                <a:solidFill>
                  <a:srgbClr val="00B050"/>
                </a:solidFill>
                <a:latin typeface="Arial" panose="020B0604020202020204" pitchFamily="34" charset="0"/>
                <a:cs typeface="Arial" panose="020B0604020202020204" pitchFamily="34" charset="0"/>
              </a:rPr>
              <a:t>J. </a:t>
            </a:r>
            <a:r>
              <a:rPr lang="en-US" altLang="zh-CN" sz="1600" dirty="0" err="1">
                <a:solidFill>
                  <a:srgbClr val="00B050"/>
                </a:solidFill>
                <a:latin typeface="Arial" panose="020B0604020202020204" pitchFamily="34" charset="0"/>
                <a:cs typeface="Arial" panose="020B0604020202020204" pitchFamily="34" charset="0"/>
              </a:rPr>
              <a:t>Su</a:t>
            </a:r>
            <a:r>
              <a:rPr lang="en-US" altLang="zh-CN" sz="1600" dirty="0">
                <a:solidFill>
                  <a:srgbClr val="00B050"/>
                </a:solidFill>
                <a:latin typeface="Arial" panose="020B0604020202020204" pitchFamily="34" charset="0"/>
                <a:cs typeface="Arial" panose="020B0604020202020204" pitchFamily="34" charset="0"/>
              </a:rPr>
              <a:t> et al. Phys. Lett. B 756(2016)323         </a:t>
            </a:r>
          </a:p>
        </p:txBody>
      </p:sp>
    </p:spTree>
    <p:extLst>
      <p:ext uri="{BB962C8B-B14F-4D97-AF65-F5344CB8AC3E}">
        <p14:creationId xmlns:p14="http://schemas.microsoft.com/office/powerpoint/2010/main" val="3002518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Proton emission from </a:t>
            </a:r>
            <a:r>
              <a:rPr lang="en-US" altLang="zh-CN" baseline="30000" dirty="0"/>
              <a:t>53</a:t>
            </a:r>
            <a:r>
              <a:rPr lang="en-US" altLang="zh-CN" dirty="0"/>
              <a:t>Co IAS</a:t>
            </a:r>
            <a:endParaRPr lang="zh-CN" altLang="en-US" dirty="0"/>
          </a:p>
        </p:txBody>
      </p:sp>
      <p:grpSp>
        <p:nvGrpSpPr>
          <p:cNvPr id="26" name="组合 25">
            <a:extLst>
              <a:ext uri="{FF2B5EF4-FFF2-40B4-BE49-F238E27FC236}">
                <a16:creationId xmlns:a16="http://schemas.microsoft.com/office/drawing/2014/main" id="{C76297D9-FFA7-4A2E-9A18-746F5F836AE2}"/>
              </a:ext>
            </a:extLst>
          </p:cNvPr>
          <p:cNvGrpSpPr/>
          <p:nvPr/>
        </p:nvGrpSpPr>
        <p:grpSpPr>
          <a:xfrm>
            <a:off x="113297" y="1337804"/>
            <a:ext cx="4283963" cy="2291592"/>
            <a:chOff x="74012" y="3325106"/>
            <a:chExt cx="4283963" cy="2291592"/>
          </a:xfrm>
        </p:grpSpPr>
        <p:pic>
          <p:nvPicPr>
            <p:cNvPr id="25" name="图片 24">
              <a:extLst>
                <a:ext uri="{FF2B5EF4-FFF2-40B4-BE49-F238E27FC236}">
                  <a16:creationId xmlns:a16="http://schemas.microsoft.com/office/drawing/2014/main" id="{24D6DEEA-76AB-4D5A-92FA-4E8B94AB9D7E}"/>
                </a:ext>
              </a:extLst>
            </p:cNvPr>
            <p:cNvPicPr>
              <a:picLocks noChangeAspect="1"/>
            </p:cNvPicPr>
            <p:nvPr/>
          </p:nvPicPr>
          <p:blipFill>
            <a:blip r:embed="rId3"/>
            <a:stretch>
              <a:fillRect/>
            </a:stretch>
          </p:blipFill>
          <p:spPr>
            <a:xfrm>
              <a:off x="74012" y="3325106"/>
              <a:ext cx="4283963" cy="2291592"/>
            </a:xfrm>
            <a:prstGeom prst="rect">
              <a:avLst/>
            </a:prstGeom>
          </p:spPr>
        </p:pic>
        <p:sp>
          <p:nvSpPr>
            <p:cNvPr id="13" name="文本框 12"/>
            <p:cNvSpPr txBox="1"/>
            <p:nvPr/>
          </p:nvSpPr>
          <p:spPr>
            <a:xfrm rot="16200000">
              <a:off x="1639188" y="4240678"/>
              <a:ext cx="492443" cy="548946"/>
            </a:xfrm>
            <a:prstGeom prst="rect">
              <a:avLst/>
            </a:prstGeom>
            <a:noFill/>
          </p:spPr>
          <p:txBody>
            <a:bodyPr vert="eaVert" wrap="square" rtlCol="0">
              <a:spAutoFit/>
            </a:bodyPr>
            <a:lstStyle/>
            <a:p>
              <a:r>
                <a:rPr lang="en-US" altLang="zh-CN" b="1" dirty="0">
                  <a:solidFill>
                    <a:schemeClr val="accent6">
                      <a:lumMod val="75000"/>
                    </a:schemeClr>
                  </a:solidFill>
                  <a:latin typeface="Times New Roman" panose="02020603050405020304" pitchFamily="18" charset="0"/>
                  <a:cs typeface="Times New Roman" panose="02020603050405020304" pitchFamily="18" charset="0"/>
                </a:rPr>
                <a:t>IAS</a:t>
              </a:r>
              <a:endParaRPr lang="zh-CN" altLang="en-US" b="1" dirty="0">
                <a:solidFill>
                  <a:schemeClr val="accent6">
                    <a:lumMod val="75000"/>
                  </a:schemeClr>
                </a:solidFill>
                <a:latin typeface="Times New Roman" panose="02020603050405020304" pitchFamily="18" charset="0"/>
                <a:cs typeface="Times New Roman" panose="02020603050405020304" pitchFamily="18" charset="0"/>
              </a:endParaRPr>
            </a:p>
          </p:txBody>
        </p:sp>
      </p:grpSp>
      <p:grpSp>
        <p:nvGrpSpPr>
          <p:cNvPr id="3" name="组合 2"/>
          <p:cNvGrpSpPr/>
          <p:nvPr/>
        </p:nvGrpSpPr>
        <p:grpSpPr>
          <a:xfrm>
            <a:off x="5308346" y="1875208"/>
            <a:ext cx="3584134" cy="4074072"/>
            <a:chOff x="5432674" y="1227136"/>
            <a:chExt cx="3584134" cy="4074072"/>
          </a:xfrm>
        </p:grpSpPr>
        <p:cxnSp>
          <p:nvCxnSpPr>
            <p:cNvPr id="16" name="直接连接符 15"/>
            <p:cNvCxnSpPr/>
            <p:nvPr/>
          </p:nvCxnSpPr>
          <p:spPr>
            <a:xfrm>
              <a:off x="8172480" y="1618234"/>
              <a:ext cx="72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8118629" y="1227136"/>
              <a:ext cx="629915" cy="416856"/>
            </a:xfrm>
            <a:prstGeom prst="rect">
              <a:avLst/>
            </a:prstGeom>
            <a:noFill/>
          </p:spPr>
          <p:txBody>
            <a:bodyPr wrap="none" rtlCol="0" anchor="ctr">
              <a:spAutoFit/>
            </a:bodyPr>
            <a:lstStyle/>
            <a:p>
              <a:r>
                <a:rPr lang="en-US" altLang="zh-CN" sz="2400" b="1" baseline="30000" dirty="0">
                  <a:latin typeface="Times New Roman" panose="02020603050405020304" pitchFamily="18" charset="0"/>
                  <a:cs typeface="Times New Roman" panose="02020603050405020304" pitchFamily="18" charset="0"/>
                </a:rPr>
                <a:t>53</a:t>
              </a:r>
              <a:r>
                <a:rPr lang="en-US" altLang="zh-CN" sz="2400" b="1" dirty="0">
                  <a:latin typeface="Times New Roman" panose="02020603050405020304" pitchFamily="18" charset="0"/>
                  <a:cs typeface="Times New Roman" panose="02020603050405020304" pitchFamily="18" charset="0"/>
                </a:rPr>
                <a:t>Ni</a:t>
              </a:r>
              <a:endParaRPr lang="zh-CN" altLang="en-US" sz="2400" b="1" dirty="0">
                <a:latin typeface="Times New Roman" panose="02020603050405020304" pitchFamily="18" charset="0"/>
                <a:cs typeface="Times New Roman" panose="02020603050405020304" pitchFamily="18" charset="0"/>
              </a:endParaRPr>
            </a:p>
          </p:txBody>
        </p:sp>
        <p:cxnSp>
          <p:nvCxnSpPr>
            <p:cNvPr id="18" name="直接连接符 17"/>
            <p:cNvCxnSpPr/>
            <p:nvPr/>
          </p:nvCxnSpPr>
          <p:spPr>
            <a:xfrm>
              <a:off x="6948344" y="4884352"/>
              <a:ext cx="72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7020272" y="4884352"/>
              <a:ext cx="692155" cy="416856"/>
            </a:xfrm>
            <a:prstGeom prst="rect">
              <a:avLst/>
            </a:prstGeom>
            <a:noFill/>
          </p:spPr>
          <p:txBody>
            <a:bodyPr wrap="none" rtlCol="0" anchor="ctr">
              <a:spAutoFit/>
            </a:bodyPr>
            <a:lstStyle/>
            <a:p>
              <a:r>
                <a:rPr lang="en-US" altLang="zh-CN" sz="2400" b="1" baseline="30000" dirty="0">
                  <a:latin typeface="Times New Roman" panose="02020603050405020304" pitchFamily="18" charset="0"/>
                  <a:cs typeface="Times New Roman" panose="02020603050405020304" pitchFamily="18" charset="0"/>
                </a:rPr>
                <a:t>53</a:t>
              </a:r>
              <a:r>
                <a:rPr lang="en-US" altLang="zh-CN" sz="2400" b="1" dirty="0">
                  <a:latin typeface="Times New Roman" panose="02020603050405020304" pitchFamily="18" charset="0"/>
                  <a:cs typeface="Times New Roman" panose="02020603050405020304" pitchFamily="18" charset="0"/>
                </a:rPr>
                <a:t>Co</a:t>
              </a:r>
              <a:endParaRPr lang="zh-CN" altLang="en-US" sz="2400" b="1" dirty="0">
                <a:latin typeface="Times New Roman" panose="02020603050405020304" pitchFamily="18" charset="0"/>
                <a:cs typeface="Times New Roman" panose="02020603050405020304" pitchFamily="18" charset="0"/>
              </a:endParaRPr>
            </a:p>
          </p:txBody>
        </p:sp>
        <p:cxnSp>
          <p:nvCxnSpPr>
            <p:cNvPr id="21" name="直接连接符 20"/>
            <p:cNvCxnSpPr/>
            <p:nvPr/>
          </p:nvCxnSpPr>
          <p:spPr>
            <a:xfrm>
              <a:off x="6948344" y="2492896"/>
              <a:ext cx="72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H="1">
              <a:off x="7693096" y="1612634"/>
              <a:ext cx="479385" cy="876957"/>
            </a:xfrm>
            <a:prstGeom prst="straightConnector1">
              <a:avLst/>
            </a:prstGeom>
            <a:ln w="38100">
              <a:solidFill>
                <a:srgbClr val="0000FF"/>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7308303" y="2524254"/>
              <a:ext cx="1" cy="236009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7717413" y="2339588"/>
              <a:ext cx="1299395" cy="369332"/>
            </a:xfrm>
            <a:prstGeom prst="rect">
              <a:avLst/>
            </a:prstGeom>
            <a:noFill/>
          </p:spPr>
          <p:txBody>
            <a:bodyPr wrap="none" rtlCol="0" anchor="ctr">
              <a:spAutoFit/>
            </a:bodyPr>
            <a:lstStyle/>
            <a:p>
              <a:r>
                <a:rPr lang="en-US" altLang="zh-CN" b="1" baseline="30000"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IAS  </a:t>
              </a:r>
              <a:r>
                <a:rPr lang="en-US" altLang="zh-CN" b="1" dirty="0">
                  <a:solidFill>
                    <a:srgbClr val="FF00FF"/>
                  </a:solidFill>
                  <a:latin typeface="Times New Roman" panose="02020603050405020304" pitchFamily="18" charset="0"/>
                  <a:cs typeface="Times New Roman" panose="02020603050405020304" pitchFamily="18" charset="0"/>
                </a:rPr>
                <a:t>T=3/2</a:t>
              </a:r>
              <a:endParaRPr lang="zh-CN" altLang="en-US" b="1" baseline="30000" dirty="0">
                <a:solidFill>
                  <a:srgbClr val="FF00FF"/>
                </a:solidFill>
                <a:latin typeface="Times New Roman" panose="02020603050405020304" pitchFamily="18" charset="0"/>
                <a:cs typeface="Times New Roman" panose="02020603050405020304" pitchFamily="18" charset="0"/>
              </a:endParaRPr>
            </a:p>
          </p:txBody>
        </p:sp>
        <p:sp>
          <p:nvSpPr>
            <p:cNvPr id="33" name="文本框 32"/>
            <p:cNvSpPr txBox="1"/>
            <p:nvPr/>
          </p:nvSpPr>
          <p:spPr>
            <a:xfrm>
              <a:off x="7132372" y="1673270"/>
              <a:ext cx="990977" cy="369332"/>
            </a:xfrm>
            <a:prstGeom prst="rect">
              <a:avLst/>
            </a:prstGeom>
            <a:noFill/>
          </p:spPr>
          <p:txBody>
            <a:bodyPr wrap="none" rtlCol="0">
              <a:spAutoFit/>
            </a:bodyPr>
            <a:lstStyle/>
            <a:p>
              <a:r>
                <a:rPr lang="en-US" altLang="zh-CN" b="1" dirty="0">
                  <a:solidFill>
                    <a:srgbClr val="0000FF"/>
                  </a:solidFill>
                  <a:latin typeface="Symbol" panose="05050102010706020507" pitchFamily="18" charset="2"/>
                  <a:cs typeface="Times New Roman" panose="02020603050405020304" pitchFamily="18" charset="0"/>
                </a:rPr>
                <a:t>b</a:t>
              </a:r>
              <a:r>
                <a:rPr lang="en-US" altLang="zh-CN" b="1" dirty="0">
                  <a:solidFill>
                    <a:srgbClr val="0000FF"/>
                  </a:solidFill>
                  <a:latin typeface="Times New Roman" panose="02020603050405020304" pitchFamily="18" charset="0"/>
                  <a:cs typeface="Times New Roman" panose="02020603050405020304" pitchFamily="18" charset="0"/>
                </a:rPr>
                <a:t> decay </a:t>
              </a:r>
            </a:p>
          </p:txBody>
        </p:sp>
        <p:sp>
          <p:nvSpPr>
            <p:cNvPr id="35" name="文本框 34"/>
            <p:cNvSpPr txBox="1"/>
            <p:nvPr/>
          </p:nvSpPr>
          <p:spPr>
            <a:xfrm>
              <a:off x="7286457" y="3372184"/>
              <a:ext cx="1018292" cy="646331"/>
            </a:xfrm>
            <a:prstGeom prst="rect">
              <a:avLst/>
            </a:prstGeom>
            <a:noFill/>
            <a:ln>
              <a:noFill/>
            </a:ln>
          </p:spPr>
          <p:txBody>
            <a:bodyPr wrap="none" rtlCol="0">
              <a:spAutoFit/>
            </a:bodyPr>
            <a:lstStyle/>
            <a:p>
              <a:r>
                <a:rPr lang="en-US" altLang="zh-CN" b="1" dirty="0">
                  <a:solidFill>
                    <a:srgbClr val="FF0000"/>
                  </a:solidFill>
                  <a:latin typeface="Symbol" panose="05050102010706020507" pitchFamily="18" charset="2"/>
                  <a:cs typeface="Times New Roman" panose="02020603050405020304" pitchFamily="18" charset="0"/>
                </a:rPr>
                <a:t>g</a:t>
              </a:r>
              <a:r>
                <a:rPr lang="en-US" altLang="zh-CN" b="1" dirty="0">
                  <a:solidFill>
                    <a:srgbClr val="FF0000"/>
                  </a:solidFill>
                  <a:latin typeface="Times New Roman" panose="02020603050405020304" pitchFamily="18" charset="0"/>
                  <a:cs typeface="Times New Roman" panose="02020603050405020304" pitchFamily="18" charset="0"/>
                </a:rPr>
                <a:t> decay</a:t>
              </a:r>
            </a:p>
            <a:p>
              <a:r>
                <a:rPr lang="en-US" altLang="zh-CN" b="1" dirty="0">
                  <a:solidFill>
                    <a:srgbClr val="FF0000"/>
                  </a:solidFill>
                  <a:latin typeface="Times New Roman" panose="02020603050405020304" pitchFamily="18" charset="0"/>
                  <a:cs typeface="Times New Roman" panose="02020603050405020304" pitchFamily="18" charset="0"/>
                </a:rPr>
                <a:t>50(11)%</a:t>
              </a:r>
              <a:endParaRPr lang="zh-CN" altLang="en-US" b="1" dirty="0">
                <a:solidFill>
                  <a:srgbClr val="FF0000"/>
                </a:solidFill>
                <a:latin typeface="Times New Roman" panose="02020603050405020304" pitchFamily="18" charset="0"/>
                <a:cs typeface="Times New Roman" panose="02020603050405020304" pitchFamily="18" charset="0"/>
              </a:endParaRPr>
            </a:p>
          </p:txBody>
        </p:sp>
        <p:cxnSp>
          <p:nvCxnSpPr>
            <p:cNvPr id="43" name="直接连接符 42"/>
            <p:cNvCxnSpPr/>
            <p:nvPr/>
          </p:nvCxnSpPr>
          <p:spPr>
            <a:xfrm>
              <a:off x="5505216" y="3831322"/>
              <a:ext cx="72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flipH="1">
              <a:off x="6225216" y="2497951"/>
              <a:ext cx="728883" cy="1333371"/>
            </a:xfrm>
            <a:prstGeom prst="straightConnector1">
              <a:avLst/>
            </a:prstGeom>
            <a:ln w="38100">
              <a:solidFill>
                <a:srgbClr val="00B050"/>
              </a:solidFill>
              <a:headEnd type="none" w="lg"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5505216" y="3821609"/>
              <a:ext cx="713657" cy="461665"/>
            </a:xfrm>
            <a:prstGeom prst="rect">
              <a:avLst/>
            </a:prstGeom>
            <a:noFill/>
          </p:spPr>
          <p:txBody>
            <a:bodyPr wrap="none" rtlCol="0" anchor="ctr">
              <a:spAutoFit/>
            </a:bodyPr>
            <a:lstStyle/>
            <a:p>
              <a:r>
                <a:rPr lang="en-US" altLang="zh-CN" sz="2400" b="1" baseline="30000" dirty="0">
                  <a:latin typeface="Times New Roman" panose="02020603050405020304" pitchFamily="18" charset="0"/>
                  <a:cs typeface="Times New Roman" panose="02020603050405020304" pitchFamily="18" charset="0"/>
                </a:rPr>
                <a:t>52</a:t>
              </a:r>
              <a:r>
                <a:rPr lang="en-US" altLang="zh-CN" sz="2400" b="1" dirty="0">
                  <a:latin typeface="Times New Roman" panose="02020603050405020304" pitchFamily="18" charset="0"/>
                  <a:cs typeface="Times New Roman" panose="02020603050405020304" pitchFamily="18" charset="0"/>
                </a:rPr>
                <a:t>Fe</a:t>
              </a:r>
              <a:endParaRPr lang="zh-CN" altLang="en-US" sz="2400" b="1" dirty="0">
                <a:latin typeface="Times New Roman" panose="02020603050405020304" pitchFamily="18" charset="0"/>
                <a:cs typeface="Times New Roman" panose="02020603050405020304" pitchFamily="18" charset="0"/>
              </a:endParaRPr>
            </a:p>
          </p:txBody>
        </p:sp>
        <p:sp>
          <p:nvSpPr>
            <p:cNvPr id="47" name="文本框 46"/>
            <p:cNvSpPr txBox="1"/>
            <p:nvPr/>
          </p:nvSpPr>
          <p:spPr>
            <a:xfrm>
              <a:off x="5432674" y="2421084"/>
              <a:ext cx="1162498" cy="646331"/>
            </a:xfrm>
            <a:prstGeom prst="rect">
              <a:avLst/>
            </a:prstGeom>
            <a:noFill/>
            <a:ln>
              <a:noFill/>
            </a:ln>
          </p:spPr>
          <p:txBody>
            <a:bodyPr wrap="none" rtlCol="0">
              <a:spAutoFit/>
            </a:bodyPr>
            <a:lstStyle/>
            <a:p>
              <a:r>
                <a:rPr lang="en-US" altLang="zh-CN" b="1" dirty="0">
                  <a:solidFill>
                    <a:srgbClr val="00B050"/>
                  </a:solidFill>
                  <a:latin typeface="Times New Roman" panose="02020603050405020304" pitchFamily="18" charset="0"/>
                  <a:cs typeface="Times New Roman" panose="02020603050405020304" pitchFamily="18" charset="0"/>
                </a:rPr>
                <a:t>proton </a:t>
              </a:r>
            </a:p>
            <a:p>
              <a:r>
                <a:rPr lang="en-US" altLang="zh-CN" b="1" dirty="0">
                  <a:solidFill>
                    <a:srgbClr val="00B050"/>
                  </a:solidFill>
                  <a:latin typeface="Times New Roman" panose="02020603050405020304" pitchFamily="18" charset="0"/>
                  <a:cs typeface="Times New Roman" panose="02020603050405020304" pitchFamily="18" charset="0"/>
                </a:rPr>
                <a:t>&lt; 0.9(3)%</a:t>
              </a:r>
              <a:endParaRPr lang="zh-CN" altLang="en-US" b="1" dirty="0">
                <a:solidFill>
                  <a:srgbClr val="00B050"/>
                </a:solidFill>
                <a:latin typeface="Times New Roman" panose="02020603050405020304" pitchFamily="18" charset="0"/>
                <a:cs typeface="Times New Roman" panose="02020603050405020304" pitchFamily="18" charset="0"/>
              </a:endParaRPr>
            </a:p>
          </p:txBody>
        </p:sp>
      </p:grpSp>
      <p:sp>
        <p:nvSpPr>
          <p:cNvPr id="29" name="文本框 28">
            <a:extLst>
              <a:ext uri="{FF2B5EF4-FFF2-40B4-BE49-F238E27FC236}">
                <a16:creationId xmlns:a16="http://schemas.microsoft.com/office/drawing/2014/main" id="{84B3F932-2B6F-447C-AEDC-2BA6CED40A16}"/>
              </a:ext>
            </a:extLst>
          </p:cNvPr>
          <p:cNvSpPr txBox="1"/>
          <p:nvPr/>
        </p:nvSpPr>
        <p:spPr>
          <a:xfrm>
            <a:off x="6209298" y="4277707"/>
            <a:ext cx="585417" cy="369332"/>
          </a:xfrm>
          <a:prstGeom prst="rect">
            <a:avLst/>
          </a:prstGeom>
          <a:noFill/>
        </p:spPr>
        <p:txBody>
          <a:bodyPr wrap="none" rtlCol="0" anchor="ctr">
            <a:spAutoFit/>
          </a:bodyPr>
          <a:lstStyle/>
          <a:p>
            <a:r>
              <a:rPr lang="en-US" altLang="zh-CN" b="1" dirty="0">
                <a:solidFill>
                  <a:srgbClr val="FF00FF"/>
                </a:solidFill>
                <a:latin typeface="Times New Roman" panose="02020603050405020304" pitchFamily="18" charset="0"/>
                <a:cs typeface="Times New Roman" panose="02020603050405020304" pitchFamily="18" charset="0"/>
              </a:rPr>
              <a:t>T=0</a:t>
            </a:r>
            <a:endParaRPr lang="zh-CN" altLang="en-US" b="1" baseline="30000" dirty="0">
              <a:solidFill>
                <a:srgbClr val="FF00FF"/>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3C1B078B-D1F0-49F3-9301-B2901A499D10}"/>
              </a:ext>
            </a:extLst>
          </p:cNvPr>
          <p:cNvSpPr txBox="1"/>
          <p:nvPr/>
        </p:nvSpPr>
        <p:spPr>
          <a:xfrm>
            <a:off x="315974" y="4221088"/>
            <a:ext cx="4677884" cy="2345322"/>
          </a:xfrm>
          <a:prstGeom prst="rect">
            <a:avLst/>
          </a:prstGeom>
          <a:noFill/>
        </p:spPr>
        <p:txBody>
          <a:bodyPr wrap="none" rtlCol="0">
            <a:spAutoFit/>
          </a:bodyPr>
          <a:lstStyle/>
          <a:p>
            <a:pPr>
              <a:lnSpc>
                <a:spcPct val="150000"/>
              </a:lnSpc>
            </a:pPr>
            <a:r>
              <a:rPr lang="en-US" altLang="zh-CN" sz="2000" dirty="0">
                <a:latin typeface="Times New Roman" panose="02020603050405020304" pitchFamily="18" charset="0"/>
                <a:cs typeface="Times New Roman" panose="02020603050405020304" pitchFamily="18" charset="0"/>
              </a:rPr>
              <a:t>Proton emission of IAS is isospin forbidden</a:t>
            </a:r>
          </a:p>
          <a:p>
            <a:pPr>
              <a:lnSpc>
                <a:spcPct val="150000"/>
              </a:lnSpc>
            </a:pPr>
            <a:r>
              <a:rPr lang="en-US" altLang="zh-CN" sz="2000" dirty="0">
                <a:latin typeface="Times New Roman" panose="02020603050405020304" pitchFamily="18" charset="0"/>
                <a:cs typeface="Times New Roman" panose="02020603050405020304" pitchFamily="18" charset="0"/>
              </a:rPr>
              <a:t>So the</a:t>
            </a:r>
            <a:r>
              <a:rPr lang="zh-CN" altLang="en-US" sz="2000" dirty="0">
                <a:latin typeface="Times New Roman" panose="02020603050405020304" pitchFamily="18" charset="0"/>
                <a:cs typeface="Times New Roman" panose="02020603050405020304" pitchFamily="18" charset="0"/>
              </a:rPr>
              <a:t> </a:t>
            </a:r>
            <a:r>
              <a:rPr lang="en-US" altLang="zh-CN" sz="2000" dirty="0" err="1">
                <a:latin typeface="Times New Roman" panose="02020603050405020304" pitchFamily="18" charset="0"/>
                <a:cs typeface="Times New Roman" panose="02020603050405020304" pitchFamily="18" charset="0"/>
              </a:rPr>
              <a:t>Γ</a:t>
            </a:r>
            <a:r>
              <a:rPr lang="en-US" altLang="zh-CN" sz="2000" baseline="-25000" dirty="0" err="1">
                <a:latin typeface="Times New Roman" panose="02020603050405020304" pitchFamily="18" charset="0"/>
                <a:cs typeface="Times New Roman" panose="02020603050405020304" pitchFamily="18" charset="0"/>
              </a:rPr>
              <a:t>p</a:t>
            </a:r>
            <a:r>
              <a:rPr lang="en-US" altLang="zh-CN" sz="2000" dirty="0">
                <a:latin typeface="Times New Roman" panose="02020603050405020304" pitchFamily="18" charset="0"/>
                <a:cs typeface="Times New Roman" panose="02020603050405020304" pitchFamily="18" charset="0"/>
              </a:rPr>
              <a:t> is very narrow</a:t>
            </a:r>
          </a:p>
          <a:p>
            <a:pPr>
              <a:lnSpc>
                <a:spcPct val="150000"/>
              </a:lnSpc>
            </a:pP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en-US" altLang="zh-CN" sz="2000" dirty="0">
                <a:latin typeface="Times New Roman" panose="02020603050405020304" pitchFamily="18" charset="0"/>
                <a:cs typeface="Times New Roman" panose="02020603050405020304" pitchFamily="18" charset="0"/>
              </a:rPr>
              <a:t>In most case </a:t>
            </a:r>
            <a:r>
              <a:rPr lang="en-US" altLang="zh-CN" sz="2000" dirty="0" err="1">
                <a:latin typeface="Times New Roman" panose="02020603050405020304" pitchFamily="18" charset="0"/>
                <a:cs typeface="Times New Roman" panose="02020603050405020304" pitchFamily="18" charset="0"/>
              </a:rPr>
              <a:t>Γ</a:t>
            </a:r>
            <a:r>
              <a:rPr lang="en-US" altLang="zh-CN" sz="2000" baseline="-25000" dirty="0" err="1">
                <a:latin typeface="Times New Roman" panose="02020603050405020304" pitchFamily="18" charset="0"/>
                <a:cs typeface="Times New Roman" panose="02020603050405020304" pitchFamily="18" charset="0"/>
              </a:rPr>
              <a:t>p</a:t>
            </a:r>
            <a:r>
              <a:rPr lang="en-US" altLang="zh-CN" sz="2000" dirty="0">
                <a:latin typeface="Times New Roman" panose="02020603050405020304" pitchFamily="18" charset="0"/>
                <a:cs typeface="Times New Roman" panose="02020603050405020304" pitchFamily="18" charset="0"/>
              </a:rPr>
              <a:t>&gt;&gt; </a:t>
            </a:r>
            <a:r>
              <a:rPr lang="en-US" altLang="zh-CN" sz="2000" dirty="0" err="1">
                <a:latin typeface="Times New Roman" panose="02020603050405020304" pitchFamily="18" charset="0"/>
                <a:cs typeface="Times New Roman" panose="02020603050405020304" pitchFamily="18" charset="0"/>
              </a:rPr>
              <a:t>Γ</a:t>
            </a:r>
            <a:r>
              <a:rPr lang="en-US" altLang="zh-CN" sz="2000" baseline="-25000" dirty="0" err="1">
                <a:latin typeface="Times New Roman" panose="02020603050405020304" pitchFamily="18" charset="0"/>
                <a:cs typeface="Times New Roman" panose="02020603050405020304" pitchFamily="18" charset="0"/>
              </a:rPr>
              <a:t>γ</a:t>
            </a:r>
            <a:endParaRPr lang="en-US" altLang="zh-CN" sz="2000" baseline="-25000" dirty="0">
              <a:latin typeface="Times New Roman" panose="02020603050405020304" pitchFamily="18" charset="0"/>
              <a:cs typeface="Times New Roman" panose="02020603050405020304" pitchFamily="18" charset="0"/>
            </a:endParaRPr>
          </a:p>
          <a:p>
            <a:pPr>
              <a:lnSpc>
                <a:spcPct val="150000"/>
              </a:lnSpc>
            </a:pPr>
            <a:r>
              <a:rPr lang="en-US" altLang="zh-CN" sz="2000" dirty="0">
                <a:latin typeface="Times New Roman" panose="02020603050405020304" pitchFamily="18" charset="0"/>
                <a:cs typeface="Times New Roman" panose="02020603050405020304" pitchFamily="18" charset="0"/>
              </a:rPr>
              <a:t>For </a:t>
            </a:r>
            <a:r>
              <a:rPr lang="en-US" altLang="zh-CN" sz="2000" baseline="30000" dirty="0">
                <a:latin typeface="Times New Roman" panose="02020603050405020304" pitchFamily="18" charset="0"/>
                <a:cs typeface="Times New Roman" panose="02020603050405020304" pitchFamily="18" charset="0"/>
              </a:rPr>
              <a:t>53</a:t>
            </a:r>
            <a:r>
              <a:rPr lang="en-US" altLang="zh-CN" sz="2000" dirty="0">
                <a:latin typeface="Times New Roman" panose="02020603050405020304" pitchFamily="18" charset="0"/>
                <a:cs typeface="Times New Roman" panose="02020603050405020304" pitchFamily="18" charset="0"/>
              </a:rPr>
              <a:t>Co IAS, reversion </a:t>
            </a:r>
            <a:r>
              <a:rPr lang="en-US" altLang="zh-CN" sz="2000" dirty="0" err="1">
                <a:latin typeface="Times New Roman" panose="02020603050405020304" pitchFamily="18" charset="0"/>
                <a:cs typeface="Times New Roman" panose="02020603050405020304" pitchFamily="18" charset="0"/>
              </a:rPr>
              <a:t>Γ</a:t>
            </a:r>
            <a:r>
              <a:rPr lang="en-US" altLang="zh-CN" sz="2000" baseline="-25000" dirty="0" err="1">
                <a:latin typeface="Times New Roman" panose="02020603050405020304" pitchFamily="18" charset="0"/>
                <a:cs typeface="Times New Roman" panose="02020603050405020304" pitchFamily="18" charset="0"/>
              </a:rPr>
              <a:t>p</a:t>
            </a:r>
            <a:r>
              <a:rPr lang="en-US" altLang="zh-CN" sz="2000" dirty="0">
                <a:latin typeface="Times New Roman" panose="02020603050405020304" pitchFamily="18" charset="0"/>
                <a:cs typeface="Times New Roman" panose="02020603050405020304" pitchFamily="18" charset="0"/>
              </a:rPr>
              <a:t> &lt;&lt; </a:t>
            </a:r>
            <a:r>
              <a:rPr lang="en-US" altLang="zh-CN" sz="2000" dirty="0" err="1">
                <a:latin typeface="Times New Roman" panose="02020603050405020304" pitchFamily="18" charset="0"/>
                <a:cs typeface="Times New Roman" panose="02020603050405020304" pitchFamily="18" charset="0"/>
              </a:rPr>
              <a:t>Γ</a:t>
            </a:r>
            <a:r>
              <a:rPr lang="en-US" altLang="zh-CN" sz="2000" baseline="-25000" dirty="0" err="1">
                <a:latin typeface="Times New Roman" panose="02020603050405020304" pitchFamily="18" charset="0"/>
                <a:cs typeface="Times New Roman" panose="02020603050405020304" pitchFamily="18" charset="0"/>
              </a:rPr>
              <a:t>γ</a:t>
            </a:r>
            <a:r>
              <a:rPr lang="en-US" altLang="zh-CN" sz="2000" baseline="-25000" dirty="0">
                <a:latin typeface="Times New Roman" panose="02020603050405020304" pitchFamily="18" charset="0"/>
                <a:cs typeface="Times New Roman" panose="02020603050405020304" pitchFamily="18" charset="0"/>
              </a:rPr>
              <a:t>    </a:t>
            </a:r>
          </a:p>
        </p:txBody>
      </p:sp>
      <p:sp>
        <p:nvSpPr>
          <p:cNvPr id="30" name="文本框 29">
            <a:extLst>
              <a:ext uri="{FF2B5EF4-FFF2-40B4-BE49-F238E27FC236}">
                <a16:creationId xmlns:a16="http://schemas.microsoft.com/office/drawing/2014/main" id="{9743F8B0-836D-44B4-92F0-88782A05BE24}"/>
              </a:ext>
            </a:extLst>
          </p:cNvPr>
          <p:cNvSpPr txBox="1"/>
          <p:nvPr/>
        </p:nvSpPr>
        <p:spPr>
          <a:xfrm>
            <a:off x="6052237" y="3084544"/>
            <a:ext cx="764953" cy="369332"/>
          </a:xfrm>
          <a:prstGeom prst="rect">
            <a:avLst/>
          </a:prstGeom>
          <a:noFill/>
        </p:spPr>
        <p:txBody>
          <a:bodyPr wrap="none" rtlCol="0" anchor="ctr">
            <a:spAutoFit/>
          </a:bodyPr>
          <a:lstStyle/>
          <a:p>
            <a:r>
              <a:rPr lang="en-US" altLang="zh-CN" b="1" dirty="0">
                <a:solidFill>
                  <a:srgbClr val="FF00FF"/>
                </a:solidFill>
                <a:latin typeface="Times New Roman" panose="02020603050405020304" pitchFamily="18" charset="0"/>
                <a:cs typeface="Times New Roman" panose="02020603050405020304" pitchFamily="18" charset="0"/>
              </a:rPr>
              <a:t>T=1/2</a:t>
            </a:r>
            <a:endParaRPr lang="zh-CN" altLang="en-US" b="1" baseline="30000" dirty="0">
              <a:solidFill>
                <a:srgbClr val="FF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3146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AFF69B-1F37-4B02-9AA4-EBDAF20EB445}"/>
              </a:ext>
            </a:extLst>
          </p:cNvPr>
          <p:cNvSpPr>
            <a:spLocks noGrp="1"/>
          </p:cNvSpPr>
          <p:nvPr>
            <p:ph type="title"/>
          </p:nvPr>
        </p:nvSpPr>
        <p:spPr/>
        <p:txBody>
          <a:bodyPr>
            <a:normAutofit/>
          </a:bodyPr>
          <a:lstStyle/>
          <a:p>
            <a:r>
              <a:rPr lang="en-US" altLang="zh-CN" dirty="0"/>
              <a:t>Isospin forbidden proton emission </a:t>
            </a:r>
          </a:p>
        </p:txBody>
      </p:sp>
      <p:sp>
        <p:nvSpPr>
          <p:cNvPr id="3" name="灯片编号占位符 2">
            <a:extLst>
              <a:ext uri="{FF2B5EF4-FFF2-40B4-BE49-F238E27FC236}">
                <a16:creationId xmlns:a16="http://schemas.microsoft.com/office/drawing/2014/main" id="{99D2A656-BC9A-4351-AE7A-1AEE3DDD7511}"/>
              </a:ext>
            </a:extLst>
          </p:cNvPr>
          <p:cNvSpPr>
            <a:spLocks noGrp="1"/>
          </p:cNvSpPr>
          <p:nvPr>
            <p:ph type="sldNum" sz="quarter" idx="12"/>
          </p:nvPr>
        </p:nvSpPr>
        <p:spPr/>
        <p:txBody>
          <a:bodyPr/>
          <a:lstStyle/>
          <a:p>
            <a:fld id="{A798256F-BD66-4E3D-889F-A90F702228E2}" type="slidenum">
              <a:rPr lang="zh-CN" altLang="en-US" smtClean="0"/>
              <a:t>9</a:t>
            </a:fld>
            <a:endParaRPr lang="zh-CN" altLang="en-US"/>
          </a:p>
        </p:txBody>
      </p:sp>
      <p:pic>
        <p:nvPicPr>
          <p:cNvPr id="5" name="Picture 2">
            <a:extLst>
              <a:ext uri="{FF2B5EF4-FFF2-40B4-BE49-F238E27FC236}">
                <a16:creationId xmlns:a16="http://schemas.microsoft.com/office/drawing/2014/main" id="{9EF1491D-CA25-412D-AB21-E32607CCF5E4}"/>
              </a:ext>
            </a:extLst>
          </p:cNvPr>
          <p:cNvPicPr>
            <a:picLocks noChangeAspect="1" noChangeArrowheads="1"/>
          </p:cNvPicPr>
          <p:nvPr/>
        </p:nvPicPr>
        <p:blipFill>
          <a:blip r:embed="rId2" cstate="print"/>
          <a:srcRect/>
          <a:stretch>
            <a:fillRect/>
          </a:stretch>
        </p:blipFill>
        <p:spPr bwMode="auto">
          <a:xfrm>
            <a:off x="3923928" y="4057944"/>
            <a:ext cx="2951979" cy="2251376"/>
          </a:xfrm>
          <a:prstGeom prst="rect">
            <a:avLst/>
          </a:prstGeom>
          <a:noFill/>
          <a:ln w="9525">
            <a:solidFill>
              <a:schemeClr val="accent1"/>
            </a:solidFill>
            <a:miter lim="800000"/>
            <a:headEnd/>
            <a:tailEnd/>
          </a:ln>
        </p:spPr>
      </p:pic>
      <p:pic>
        <p:nvPicPr>
          <p:cNvPr id="6" name="Picture 2">
            <a:extLst>
              <a:ext uri="{FF2B5EF4-FFF2-40B4-BE49-F238E27FC236}">
                <a16:creationId xmlns:a16="http://schemas.microsoft.com/office/drawing/2014/main" id="{83DB5C50-E449-4FE3-B08E-81877EB8B94B}"/>
              </a:ext>
            </a:extLst>
          </p:cNvPr>
          <p:cNvPicPr>
            <a:picLocks noGrp="1" noChangeAspect="1" noChangeArrowheads="1"/>
          </p:cNvPicPr>
          <p:nvPr>
            <p:ph idx="1"/>
          </p:nvPr>
        </p:nvPicPr>
        <p:blipFill>
          <a:blip r:embed="rId3" cstate="print"/>
          <a:srcRect/>
          <a:stretch>
            <a:fillRect/>
          </a:stretch>
        </p:blipFill>
        <p:spPr bwMode="auto">
          <a:xfrm>
            <a:off x="3924277" y="1598077"/>
            <a:ext cx="2951979" cy="2225801"/>
          </a:xfrm>
          <a:prstGeom prst="rect">
            <a:avLst/>
          </a:prstGeom>
          <a:noFill/>
          <a:ln w="9525">
            <a:solidFill>
              <a:schemeClr val="accent1"/>
            </a:solidFill>
            <a:miter lim="800000"/>
            <a:headEnd/>
            <a:tailEnd/>
          </a:ln>
        </p:spPr>
      </p:pic>
      <p:pic>
        <p:nvPicPr>
          <p:cNvPr id="8" name="图片 7">
            <a:extLst>
              <a:ext uri="{FF2B5EF4-FFF2-40B4-BE49-F238E27FC236}">
                <a16:creationId xmlns:a16="http://schemas.microsoft.com/office/drawing/2014/main" id="{666DB672-8E3B-41A9-A01E-6FF0C438AAFC}"/>
              </a:ext>
            </a:extLst>
          </p:cNvPr>
          <p:cNvPicPr>
            <a:picLocks noChangeAspect="1"/>
          </p:cNvPicPr>
          <p:nvPr/>
        </p:nvPicPr>
        <p:blipFill>
          <a:blip r:embed="rId4"/>
          <a:stretch>
            <a:fillRect/>
          </a:stretch>
        </p:blipFill>
        <p:spPr>
          <a:xfrm>
            <a:off x="251520" y="1988840"/>
            <a:ext cx="2916544" cy="3861048"/>
          </a:xfrm>
          <a:prstGeom prst="rect">
            <a:avLst/>
          </a:prstGeom>
          <a:ln>
            <a:solidFill>
              <a:srgbClr val="00B0F0"/>
            </a:solidFill>
          </a:ln>
        </p:spPr>
      </p:pic>
      <p:sp>
        <p:nvSpPr>
          <p:cNvPr id="9" name="文本框 8">
            <a:extLst>
              <a:ext uri="{FF2B5EF4-FFF2-40B4-BE49-F238E27FC236}">
                <a16:creationId xmlns:a16="http://schemas.microsoft.com/office/drawing/2014/main" id="{3B152153-0A80-40F7-9009-EC9A78C589D2}"/>
              </a:ext>
            </a:extLst>
          </p:cNvPr>
          <p:cNvSpPr txBox="1"/>
          <p:nvPr/>
        </p:nvSpPr>
        <p:spPr>
          <a:xfrm>
            <a:off x="6876256" y="3434156"/>
            <a:ext cx="2267745" cy="1015663"/>
          </a:xfrm>
          <a:prstGeom prst="rect">
            <a:avLst/>
          </a:prstGeom>
          <a:noFill/>
        </p:spPr>
        <p:txBody>
          <a:bodyPr wrap="square" rtlCol="0">
            <a:spAutoFit/>
          </a:bodyPr>
          <a:lstStyle/>
          <a:p>
            <a:r>
              <a:rPr lang="en-US" altLang="zh-CN" sz="2000" b="1" dirty="0">
                <a:solidFill>
                  <a:srgbClr val="FF0000"/>
                </a:solidFill>
                <a:latin typeface="Times New Roman" panose="02020603050405020304" pitchFamily="18" charset="0"/>
                <a:cs typeface="Times New Roman" panose="02020603050405020304" pitchFamily="18" charset="0"/>
              </a:rPr>
              <a:t>Exotic decay mode</a:t>
            </a:r>
          </a:p>
          <a:p>
            <a:endParaRPr lang="en-US" altLang="zh-CN" sz="2000" b="1" dirty="0">
              <a:solidFill>
                <a:srgbClr val="FF0000"/>
              </a:solidFill>
              <a:latin typeface="Times New Roman" panose="02020603050405020304" pitchFamily="18" charset="0"/>
              <a:cs typeface="Times New Roman" panose="02020603050405020304" pitchFamily="18" charset="0"/>
            </a:endParaRPr>
          </a:p>
          <a:p>
            <a:r>
              <a:rPr lang="en-US" altLang="zh-CN" sz="2000" b="1" dirty="0">
                <a:solidFill>
                  <a:srgbClr val="FF0000"/>
                </a:solidFill>
                <a:latin typeface="Times New Roman" panose="02020603050405020304" pitchFamily="18" charset="0"/>
                <a:cs typeface="Times New Roman" panose="02020603050405020304" pitchFamily="18" charset="0"/>
              </a:rPr>
              <a:t>β-γ-p decay</a:t>
            </a:r>
          </a:p>
        </p:txBody>
      </p:sp>
      <p:sp>
        <p:nvSpPr>
          <p:cNvPr id="7" name="矩形 6">
            <a:extLst>
              <a:ext uri="{FF2B5EF4-FFF2-40B4-BE49-F238E27FC236}">
                <a16:creationId xmlns:a16="http://schemas.microsoft.com/office/drawing/2014/main" id="{1D28A91D-4E25-4D06-A59D-ADC0EEEE2CF4}"/>
              </a:ext>
            </a:extLst>
          </p:cNvPr>
          <p:cNvSpPr/>
          <p:nvPr/>
        </p:nvSpPr>
        <p:spPr>
          <a:xfrm>
            <a:off x="35496" y="1412776"/>
            <a:ext cx="3860827" cy="375552"/>
          </a:xfrm>
          <a:prstGeom prst="rect">
            <a:avLst/>
          </a:prstGeom>
        </p:spPr>
        <p:txBody>
          <a:bodyPr wrap="square">
            <a:spAutoFit/>
          </a:bodyPr>
          <a:lstStyle/>
          <a:p>
            <a:pPr lvl="0">
              <a:lnSpc>
                <a:spcPct val="150000"/>
              </a:lnSpc>
            </a:pPr>
            <a:r>
              <a:rPr lang="en-US" altLang="zh-CN" sz="1400" dirty="0">
                <a:solidFill>
                  <a:srgbClr val="00B050"/>
                </a:solidFill>
                <a:latin typeface="Arial" panose="020B0604020202020204" pitchFamily="34" charset="0"/>
                <a:cs typeface="Arial" panose="020B0604020202020204" pitchFamily="34" charset="0"/>
              </a:rPr>
              <a:t>X. Xu et al., Phys. Rev. Lett. 117(2016)182503</a:t>
            </a:r>
          </a:p>
        </p:txBody>
      </p:sp>
      <p:sp>
        <p:nvSpPr>
          <p:cNvPr id="10" name="矩形 9">
            <a:extLst>
              <a:ext uri="{FF2B5EF4-FFF2-40B4-BE49-F238E27FC236}">
                <a16:creationId xmlns:a16="http://schemas.microsoft.com/office/drawing/2014/main" id="{BBACBD79-EC4C-4D25-B578-523CDEFFF7B1}"/>
              </a:ext>
            </a:extLst>
          </p:cNvPr>
          <p:cNvSpPr/>
          <p:nvPr/>
        </p:nvSpPr>
        <p:spPr>
          <a:xfrm>
            <a:off x="3707904" y="6297096"/>
            <a:ext cx="4807446" cy="375552"/>
          </a:xfrm>
          <a:prstGeom prst="rect">
            <a:avLst/>
          </a:prstGeom>
        </p:spPr>
        <p:txBody>
          <a:bodyPr wrap="square">
            <a:spAutoFit/>
          </a:bodyPr>
          <a:lstStyle/>
          <a:p>
            <a:pPr lvl="0">
              <a:lnSpc>
                <a:spcPct val="150000"/>
              </a:lnSpc>
            </a:pPr>
            <a:r>
              <a:rPr lang="en-US" altLang="zh-CN" sz="1400" dirty="0">
                <a:solidFill>
                  <a:srgbClr val="00B050"/>
                </a:solidFill>
                <a:latin typeface="Arial" panose="020B0604020202020204" pitchFamily="34" charset="0"/>
                <a:cs typeface="Arial" panose="020B0604020202020204" pitchFamily="34" charset="0"/>
              </a:rPr>
              <a:t>S. E. A. </a:t>
            </a:r>
            <a:r>
              <a:rPr lang="en-US" altLang="zh-CN" sz="1400" dirty="0" err="1">
                <a:solidFill>
                  <a:srgbClr val="00B050"/>
                </a:solidFill>
                <a:latin typeface="Arial" panose="020B0604020202020204" pitchFamily="34" charset="0"/>
                <a:cs typeface="Arial" panose="020B0604020202020204" pitchFamily="34" charset="0"/>
              </a:rPr>
              <a:t>Orrigo</a:t>
            </a:r>
            <a:r>
              <a:rPr lang="en-US" altLang="zh-CN" sz="1400" dirty="0">
                <a:solidFill>
                  <a:srgbClr val="00B050"/>
                </a:solidFill>
                <a:latin typeface="Arial" panose="020B0604020202020204" pitchFamily="34" charset="0"/>
                <a:cs typeface="Arial" panose="020B0604020202020204" pitchFamily="34" charset="0"/>
              </a:rPr>
              <a:t> et al., Phys. Rev. Lett. 112(2014)222501</a:t>
            </a:r>
          </a:p>
        </p:txBody>
      </p:sp>
      <p:sp>
        <p:nvSpPr>
          <p:cNvPr id="11" name="矩形 10">
            <a:extLst>
              <a:ext uri="{FF2B5EF4-FFF2-40B4-BE49-F238E27FC236}">
                <a16:creationId xmlns:a16="http://schemas.microsoft.com/office/drawing/2014/main" id="{03508503-6B32-400A-A070-112700BBED23}"/>
              </a:ext>
            </a:extLst>
          </p:cNvPr>
          <p:cNvSpPr/>
          <p:nvPr/>
        </p:nvSpPr>
        <p:spPr>
          <a:xfrm>
            <a:off x="3946596" y="1189003"/>
            <a:ext cx="4572000" cy="307777"/>
          </a:xfrm>
          <a:prstGeom prst="rect">
            <a:avLst/>
          </a:prstGeom>
        </p:spPr>
        <p:txBody>
          <a:bodyPr>
            <a:spAutoFit/>
          </a:bodyPr>
          <a:lstStyle/>
          <a:p>
            <a:r>
              <a:rPr lang="fr-FR" altLang="zh-CN" sz="1400" dirty="0">
                <a:solidFill>
                  <a:srgbClr val="00B050"/>
                </a:solidFill>
                <a:latin typeface="Arial" panose="020B0604020202020204" pitchFamily="34" charset="0"/>
                <a:cs typeface="Arial" panose="020B0604020202020204" pitchFamily="34" charset="0"/>
              </a:rPr>
              <a:t>M. Bhattacharya et al., Phys. Rev. C 77(2008)065503</a:t>
            </a:r>
            <a:endParaRPr lang="zh-CN" altLang="en-US" sz="14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9825877"/>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3522</TotalTime>
  <Words>2445</Words>
  <Application>Microsoft Office PowerPoint</Application>
  <PresentationFormat>全屏显示(4:3)</PresentationFormat>
  <Paragraphs>323</Paragraphs>
  <Slides>32</Slides>
  <Notes>10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32</vt:i4>
      </vt:variant>
    </vt:vector>
  </HeadingPairs>
  <TitlesOfParts>
    <vt:vector size="42" baseType="lpstr">
      <vt:lpstr>宋体</vt:lpstr>
      <vt:lpstr>Arial</vt:lpstr>
      <vt:lpstr>Calibri</vt:lpstr>
      <vt:lpstr>Calibri Light</vt:lpstr>
      <vt:lpstr>Cambria Math</vt:lpstr>
      <vt:lpstr>Symbol</vt:lpstr>
      <vt:lpstr>Times New Roman</vt:lpstr>
      <vt:lpstr>Wingdings</vt:lpstr>
      <vt:lpstr>Office 主题</vt:lpstr>
      <vt:lpstr>位图图像</vt:lpstr>
      <vt:lpstr>β-delayed decay study at RIBLL and BRIF</vt:lpstr>
      <vt:lpstr>Outline</vt:lpstr>
      <vt:lpstr>β delayed decay</vt:lpstr>
      <vt:lpstr>IMME deviation at A=53 quartet</vt:lpstr>
      <vt:lpstr>Experiment setup</vt:lpstr>
      <vt:lpstr>53Ni b-delayed g spectrum</vt:lpstr>
      <vt:lpstr>53Co IAS  mass and IMME revalidation</vt:lpstr>
      <vt:lpstr>Proton emission from 53Co IAS</vt:lpstr>
      <vt:lpstr>Isospin forbidden proton emission </vt:lpstr>
      <vt:lpstr>Exotic decay mode in 20Na β decay </vt:lpstr>
      <vt:lpstr>Beijing Radioactive Ion beam Facility</vt:lpstr>
      <vt:lpstr>Experiment setup</vt:lpstr>
      <vt:lpstr>α-γ coincidence</vt:lpstr>
      <vt:lpstr>Experimental result</vt:lpstr>
      <vt:lpstr>Fission fragments</vt:lpstr>
      <vt:lpstr>“pandemonium effect”</vt:lpstr>
      <vt:lpstr>Total Absorption Gamma Spectroscopy</vt:lpstr>
      <vt:lpstr>TAGS spectrum unfolding</vt:lpstr>
      <vt:lpstr>Response function and multiplicity</vt:lpstr>
      <vt:lpstr>Increase detection efficiency</vt:lpstr>
      <vt:lpstr>Determine multiplicity </vt:lpstr>
      <vt:lpstr>TAGS design</vt:lpstr>
      <vt:lpstr>Performance test of new TAGS</vt:lpstr>
      <vt:lpstr>Summary</vt:lpstr>
      <vt:lpstr>Thank you for your attention！</vt:lpstr>
      <vt:lpstr>Decay heat calculation uncertainty</vt:lpstr>
      <vt:lpstr>Previous works</vt:lpstr>
      <vt:lpstr>Theoretical calculation</vt:lpstr>
      <vt:lpstr>20Na β delayed α spectrum</vt:lpstr>
      <vt:lpstr>20Na β delayed γ spectrum</vt:lpstr>
      <vt:lpstr>γ - α energy relation</vt:lpstr>
      <vt:lpstr>Increase efficiency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核天体物理讲义六 核天体物理实验技术二</dc:title>
  <dc:creator>su jun</dc:creator>
  <cp:lastModifiedBy>Admin</cp:lastModifiedBy>
  <cp:revision>292</cp:revision>
  <dcterms:created xsi:type="dcterms:W3CDTF">2019-10-20T17:26:11Z</dcterms:created>
  <dcterms:modified xsi:type="dcterms:W3CDTF">2019-10-31T01:35:10Z</dcterms:modified>
</cp:coreProperties>
</file>