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58" r:id="rId5"/>
    <p:sldId id="260" r:id="rId6"/>
    <p:sldId id="259" r:id="rId7"/>
    <p:sldId id="264" r:id="rId8"/>
    <p:sldId id="262" r:id="rId9"/>
    <p:sldId id="280" r:id="rId10"/>
    <p:sldId id="261" r:id="rId11"/>
    <p:sldId id="263" r:id="rId12"/>
    <p:sldId id="272" r:id="rId13"/>
    <p:sldId id="273" r:id="rId14"/>
    <p:sldId id="274" r:id="rId15"/>
    <p:sldId id="269" r:id="rId16"/>
    <p:sldId id="270" r:id="rId17"/>
    <p:sldId id="275" r:id="rId18"/>
    <p:sldId id="268" r:id="rId19"/>
    <p:sldId id="276" r:id="rId20"/>
    <p:sldId id="277" r:id="rId21"/>
    <p:sldId id="279" r:id="rId22"/>
    <p:sldId id="278" r:id="rId23"/>
    <p:sldId id="265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0C3"/>
    <a:srgbClr val="FE8300"/>
    <a:srgbClr val="3633FF"/>
    <a:srgbClr val="0DE805"/>
    <a:srgbClr val="00F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8"/>
    <p:restoredTop sz="94601"/>
  </p:normalViewPr>
  <p:slideViewPr>
    <p:cSldViewPr snapToGrid="0" snapToObjects="1">
      <p:cViewPr varScale="1">
        <p:scale>
          <a:sx n="78" d="100"/>
          <a:sy n="78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D28950-1BAF-B648-82E8-3ADA8743F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58A93CE-1DE9-6B46-A3EA-B86C59C49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F383C7-D307-6240-B334-C7563627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D0807F-38F0-1549-8A71-7ED9B0FC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D3BEA2-4DC0-0542-8447-2583FAFC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8416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CCAA3-B4E6-694C-ABEB-91738240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AA6D83B-3ADF-4C45-B46A-F83501E1E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D81973-3D9C-8844-A4C5-7115E4B0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A52070-AD83-FD4C-9A35-6AEC26D9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DD5DFE-A1FB-2544-864C-5B59B9DE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5637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0B4E4C1-85E5-9A4F-B47E-836C07060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44FF68-22A1-354D-AF97-D6B4ECFD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83BFD8-D743-4641-96DA-B603FC29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4850F3-0116-3B44-A006-EFC28369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833692-DB35-4C41-91CF-00079CA0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5438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95FAD1-0413-7145-86E3-31FFC13D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A3C5FC-A692-1243-91A0-CAD50EE7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44F7EE-AADB-B44D-A085-3CEE2F89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049CA2-E370-844D-85C6-13E9E947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B8CD52-5C37-3D47-8651-F9EEAF5B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9990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36C26C-1D7A-4B48-8386-20D8D602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A9F868-6101-C343-ABE1-C598264E1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BA7EC7-2BE0-F948-AA49-3A2B9026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8F62A2-C185-5343-B688-1DDBC31B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3EFE6-2635-0F43-B9CE-050DA296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1871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ED06EA-E0DF-E54D-9014-1A068AD3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9599C6-6D65-2E47-BD00-24676DE7D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BC9E1DA-68F7-6F4B-B34F-E7FA677F4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636B6E-4385-B04C-8947-DFB93B23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3D288E-4FF3-BA44-9E50-EA4F6BCE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A38D04-C515-BA4D-99C9-B159CE9D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8357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57EFB0-B4D2-C945-8DA8-57194F96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9B384-DD59-6B42-9B24-170BED43B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9469DE-622D-8749-B12E-A799AFFC2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5287F8E-6322-0542-9858-E46FA0010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EF60E61-D1D2-294C-8901-85F79BC5A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CB9317E-C798-3A40-A0FC-3BB8848B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6076756-DFA4-5546-9104-C189D470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DAE5A49-D081-834D-B05B-CFD180AD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866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B22FAF-5479-DD4C-B922-CBA40DC4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67241DA-06DF-6643-91A3-B405256C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CE755FE-C057-A349-8D7A-1E9FD636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3DF148B-7D13-0F44-A319-82FA7E5E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5324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A499171-DA12-9B49-97EE-A31F12A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6B00F81-73DA-CE48-8790-8870E8F0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575E87-DC68-3A43-B369-9CACD673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464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4C6652-FE3F-6943-8D7F-57DA140E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5B905D-61D0-E34C-9C59-D447C4E3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FB62BB-20DE-4D48-87E1-6943FAB1D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CE0F01-00A7-6D46-98BF-F29BA51E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E20FD7-017C-AD4B-8FC6-57ADC231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5BEC9C-7534-1240-AFDD-415563EF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89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DF9D55-76F9-4F45-A9A4-406183E9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951170-816E-C349-80FC-98FFC3834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2EB9125-B55B-DA4D-8F86-09B37E369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A562481-99D1-7E47-82AC-BF5991E0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1F1329-AD0A-AA4D-8F97-192BBD48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A3536B-C50A-EE40-BF14-D5200C03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0474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CDC2192-BAE8-9446-B70A-24A80385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3222AE-FE28-9B4A-90E2-ECF4EACD9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4C7FB7-F515-574B-A5C4-46E3B98E1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0B59-AA9F-EE4A-9F7A-9EABE4AA6DE2}" type="datetimeFigureOut">
              <a:rPr kumimoji="1" lang="ko-KR" altLang="en-US" smtClean="0"/>
              <a:t>2019. 7. 5.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DA8EEB-80F5-C34E-BECF-BAFE9048A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2B2466-F488-5B40-A2D9-E2496D2BA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E051-7910-9046-AE36-A82605579BF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279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5.PNG"/><Relationship Id="rId7" Type="http://schemas.openxmlformats.org/officeDocument/2006/relationships/image" Target="../media/image17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0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B99BC0-70E1-524D-87ED-3BFB5920A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272"/>
            <a:ext cx="9144000" cy="2387600"/>
          </a:xfrm>
        </p:spPr>
        <p:txBody>
          <a:bodyPr/>
          <a:lstStyle/>
          <a:p>
            <a:r>
              <a:rPr kumimoji="1" lang="en-US" altLang="ko-KR" dirty="0"/>
              <a:t>AT-TPC prototype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D20A45A-0BDE-8F46-A3D9-272A5F779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112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ko-KR" dirty="0" err="1"/>
              <a:t>Yongsun</a:t>
            </a:r>
            <a:r>
              <a:rPr kumimoji="1" lang="en-US" altLang="ko-KR" dirty="0"/>
              <a:t> Kim</a:t>
            </a:r>
          </a:p>
          <a:p>
            <a:r>
              <a:rPr kumimoji="1" lang="en-US" altLang="ko-KR" dirty="0" err="1"/>
              <a:t>Hyebin</a:t>
            </a:r>
            <a:r>
              <a:rPr kumimoji="1" lang="en-US" altLang="ko-KR" dirty="0"/>
              <a:t> Song, </a:t>
            </a:r>
            <a:r>
              <a:rPr lang="en" altLang="ko-KR" dirty="0" err="1"/>
              <a:t>Geunwoo</a:t>
            </a:r>
            <a:r>
              <a:rPr lang="en" altLang="ko-KR" dirty="0"/>
              <a:t> Kim</a:t>
            </a:r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en-US" altLang="ko-KR" dirty="0"/>
              <a:t>LAMPS WORKSHOP/2019.7.5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243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42126B70-5ED0-E14A-8327-5AA709D26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50" t="10737" r="19618" b="16497"/>
          <a:stretch/>
        </p:blipFill>
        <p:spPr>
          <a:xfrm>
            <a:off x="163771" y="1644069"/>
            <a:ext cx="4963236" cy="4920814"/>
          </a:xfr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B4CED28-B3D1-6540-8A82-9C665EE41F74}"/>
              </a:ext>
            </a:extLst>
          </p:cNvPr>
          <p:cNvCxnSpPr>
            <a:cxnSpLocks/>
          </p:cNvCxnSpPr>
          <p:nvPr/>
        </p:nvCxnSpPr>
        <p:spPr>
          <a:xfrm>
            <a:off x="150124" y="1644069"/>
            <a:ext cx="4963236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A0A90DE-D648-8A45-94C8-2FF75AEB8951}"/>
              </a:ext>
            </a:extLst>
          </p:cNvPr>
          <p:cNvSpPr txBox="1"/>
          <p:nvPr/>
        </p:nvSpPr>
        <p:spPr>
          <a:xfrm>
            <a:off x="1968449" y="1210865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3633FF"/>
                </a:solidFill>
              </a:rPr>
              <a:t>124mm</a:t>
            </a:r>
            <a:endParaRPr kumimoji="1" lang="ko-KR" altLang="en-US" sz="2000" dirty="0">
              <a:solidFill>
                <a:srgbClr val="3633FF"/>
              </a:solidFill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B23E359-019D-DE43-8E7F-819E2798BF88}"/>
              </a:ext>
            </a:extLst>
          </p:cNvPr>
          <p:cNvCxnSpPr>
            <a:cxnSpLocks/>
          </p:cNvCxnSpPr>
          <p:nvPr/>
        </p:nvCxnSpPr>
        <p:spPr>
          <a:xfrm flipV="1">
            <a:off x="5142927" y="1644069"/>
            <a:ext cx="0" cy="483861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5298D81-1E30-C040-BED2-EE7D2D6D4EC3}"/>
              </a:ext>
            </a:extLst>
          </p:cNvPr>
          <p:cNvCxnSpPr>
            <a:cxnSpLocks/>
          </p:cNvCxnSpPr>
          <p:nvPr/>
        </p:nvCxnSpPr>
        <p:spPr>
          <a:xfrm>
            <a:off x="696034" y="2110368"/>
            <a:ext cx="3903260" cy="0"/>
          </a:xfrm>
          <a:prstGeom prst="straightConnector1">
            <a:avLst/>
          </a:prstGeom>
          <a:ln w="508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888028-572A-AD4F-A986-7F0BA1B0C32D}"/>
              </a:ext>
            </a:extLst>
          </p:cNvPr>
          <p:cNvSpPr txBox="1"/>
          <p:nvPr/>
        </p:nvSpPr>
        <p:spPr>
          <a:xfrm>
            <a:off x="602846" y="6089423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7030A0"/>
                </a:solidFill>
              </a:rPr>
              <a:t>101mm</a:t>
            </a:r>
            <a:endParaRPr kumimoji="1" lang="ko-KR" altLang="en-US" sz="2000" dirty="0">
              <a:solidFill>
                <a:srgbClr val="7030A0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FC1F1AE-494F-C246-B31F-121EB934565F}"/>
              </a:ext>
            </a:extLst>
          </p:cNvPr>
          <p:cNvCxnSpPr>
            <a:cxnSpLocks/>
          </p:cNvCxnSpPr>
          <p:nvPr/>
        </p:nvCxnSpPr>
        <p:spPr>
          <a:xfrm>
            <a:off x="671011" y="2126289"/>
            <a:ext cx="0" cy="3919669"/>
          </a:xfrm>
          <a:prstGeom prst="straightConnector1">
            <a:avLst/>
          </a:prstGeom>
          <a:ln w="508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>
            <a:extLst>
              <a:ext uri="{FF2B5EF4-FFF2-40B4-BE49-F238E27FC236}">
                <a16:creationId xmlns:a16="http://schemas.microsoft.com/office/drawing/2014/main" id="{5CAD909A-BFBB-FB40-BA7C-448F192B7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19" t="11880" r="18825" b="46248"/>
          <a:stretch/>
        </p:blipFill>
        <p:spPr>
          <a:xfrm>
            <a:off x="5453395" y="1076305"/>
            <a:ext cx="1856087" cy="170003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EDE7CD87-F113-6D4E-A26A-4ED1176C25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29" t="6595" r="9379" b="49133"/>
          <a:stretch/>
        </p:blipFill>
        <p:spPr>
          <a:xfrm>
            <a:off x="7486843" y="964077"/>
            <a:ext cx="1865518" cy="183073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359455C-5599-384D-89E7-FFD5C40DB9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90" t="22504" r="31140" b="10587"/>
          <a:stretch/>
        </p:blipFill>
        <p:spPr>
          <a:xfrm>
            <a:off x="9601200" y="1076306"/>
            <a:ext cx="2085374" cy="1718506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7086E1A9-2F13-6F4D-A912-31C5F6C290D8}"/>
              </a:ext>
            </a:extLst>
          </p:cNvPr>
          <p:cNvSpPr/>
          <p:nvPr/>
        </p:nvSpPr>
        <p:spPr>
          <a:xfrm>
            <a:off x="7465322" y="2954739"/>
            <a:ext cx="313899" cy="14603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B8B6FF6B-28DD-B746-80CA-B725CF672A0A}"/>
              </a:ext>
            </a:extLst>
          </p:cNvPr>
          <p:cNvGrpSpPr/>
          <p:nvPr/>
        </p:nvGrpSpPr>
        <p:grpSpPr>
          <a:xfrm>
            <a:off x="5273503" y="2995682"/>
            <a:ext cx="684662" cy="1323292"/>
            <a:chOff x="7983940" y="1277998"/>
            <a:chExt cx="684662" cy="1323292"/>
          </a:xfrm>
        </p:grpSpPr>
        <p:cxnSp>
          <p:nvCxnSpPr>
            <p:cNvPr id="52" name="직선 연결선[R] 51">
              <a:extLst>
                <a:ext uri="{FF2B5EF4-FFF2-40B4-BE49-F238E27FC236}">
                  <a16:creationId xmlns:a16="http://schemas.microsoft.com/office/drawing/2014/main" id="{53BED119-0BEE-DC42-A546-C010F4FD8AF6}"/>
                </a:ext>
              </a:extLst>
            </p:cNvPr>
            <p:cNvCxnSpPr/>
            <p:nvPr/>
          </p:nvCxnSpPr>
          <p:spPr>
            <a:xfrm flipH="1">
              <a:off x="7983940" y="1289375"/>
              <a:ext cx="368490" cy="64671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[R] 52">
              <a:extLst>
                <a:ext uri="{FF2B5EF4-FFF2-40B4-BE49-F238E27FC236}">
                  <a16:creationId xmlns:a16="http://schemas.microsoft.com/office/drawing/2014/main" id="{CF34973D-9987-1640-A6E0-637E1DE007FE}"/>
                </a:ext>
              </a:extLst>
            </p:cNvPr>
            <p:cNvCxnSpPr/>
            <p:nvPr/>
          </p:nvCxnSpPr>
          <p:spPr>
            <a:xfrm flipH="1">
              <a:off x="8259171" y="1277998"/>
              <a:ext cx="368490" cy="64671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[R] 54">
              <a:extLst>
                <a:ext uri="{FF2B5EF4-FFF2-40B4-BE49-F238E27FC236}">
                  <a16:creationId xmlns:a16="http://schemas.microsoft.com/office/drawing/2014/main" id="{7D00C08C-86FC-8345-BD4F-7D59C7813D1C}"/>
                </a:ext>
              </a:extLst>
            </p:cNvPr>
            <p:cNvCxnSpPr/>
            <p:nvPr/>
          </p:nvCxnSpPr>
          <p:spPr>
            <a:xfrm>
              <a:off x="7983940" y="1922438"/>
              <a:ext cx="409433" cy="6788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[R] 55">
              <a:extLst>
                <a:ext uri="{FF2B5EF4-FFF2-40B4-BE49-F238E27FC236}">
                  <a16:creationId xmlns:a16="http://schemas.microsoft.com/office/drawing/2014/main" id="{34BBACC4-5E54-E241-B6A2-452FD3234DA4}"/>
                </a:ext>
              </a:extLst>
            </p:cNvPr>
            <p:cNvCxnSpPr/>
            <p:nvPr/>
          </p:nvCxnSpPr>
          <p:spPr>
            <a:xfrm>
              <a:off x="8259169" y="1911062"/>
              <a:ext cx="409433" cy="6788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[R] 57">
              <a:extLst>
                <a:ext uri="{FF2B5EF4-FFF2-40B4-BE49-F238E27FC236}">
                  <a16:creationId xmlns:a16="http://schemas.microsoft.com/office/drawing/2014/main" id="{560625F0-98E7-CB4A-A161-A31DFF331E69}"/>
                </a:ext>
              </a:extLst>
            </p:cNvPr>
            <p:cNvCxnSpPr>
              <a:cxnSpLocks/>
            </p:cNvCxnSpPr>
            <p:nvPr/>
          </p:nvCxnSpPr>
          <p:spPr>
            <a:xfrm>
              <a:off x="8338784" y="1277999"/>
              <a:ext cx="27295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[R] 60">
              <a:extLst>
                <a:ext uri="{FF2B5EF4-FFF2-40B4-BE49-F238E27FC236}">
                  <a16:creationId xmlns:a16="http://schemas.microsoft.com/office/drawing/2014/main" id="{C60FE9D6-C885-1148-9A1E-70CEBE345B27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2" y="2590461"/>
              <a:ext cx="27295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육각형[H] 62">
            <a:extLst>
              <a:ext uri="{FF2B5EF4-FFF2-40B4-BE49-F238E27FC236}">
                <a16:creationId xmlns:a16="http://schemas.microsoft.com/office/drawing/2014/main" id="{0459C008-6C54-F746-BC40-506EB0538F20}"/>
              </a:ext>
            </a:extLst>
          </p:cNvPr>
          <p:cNvSpPr/>
          <p:nvPr/>
        </p:nvSpPr>
        <p:spPr>
          <a:xfrm rot="5400000">
            <a:off x="9539790" y="3314490"/>
            <a:ext cx="639533" cy="588768"/>
          </a:xfrm>
          <a:prstGeom prst="hex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B8496F5-B7A0-AC4C-9C5C-1A33F9ADA87A}"/>
                  </a:ext>
                </a:extLst>
              </p:cNvPr>
              <p:cNvSpPr txBox="1"/>
              <p:nvPr/>
            </p:nvSpPr>
            <p:spPr>
              <a:xfrm>
                <a:off x="7825011" y="3322049"/>
                <a:ext cx="16649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/>
                  <a:t>면적 </a:t>
                </a:r>
                <a:r>
                  <a:rPr kumimoji="1" lang="en-US" altLang="ko-KR" dirty="0"/>
                  <a:t>:</a:t>
                </a:r>
                <a:r>
                  <a:rPr kumimoji="1" lang="ko-KR" altLang="en-US" dirty="0"/>
                  <a:t> </a:t>
                </a:r>
                <a:r>
                  <a:rPr kumimoji="1" lang="en-US" altLang="ko-KR" dirty="0"/>
                  <a:t>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ko-KR" dirty="0"/>
              </a:p>
              <a:p>
                <a:r>
                  <a:rPr kumimoji="1" lang="ko-KR" altLang="en-US" dirty="0" err="1"/>
                  <a:t>갯수</a:t>
                </a:r>
                <a:r>
                  <a:rPr kumimoji="1" lang="ko-KR" altLang="en-US" dirty="0"/>
                  <a:t> </a:t>
                </a:r>
                <a:r>
                  <a:rPr kumimoji="1" lang="en-US" altLang="ko-KR" dirty="0"/>
                  <a:t>:</a:t>
                </a:r>
                <a:r>
                  <a:rPr kumimoji="1" lang="ko-KR" altLang="en-US" dirty="0"/>
                  <a:t> </a:t>
                </a:r>
                <a:r>
                  <a:rPr kumimoji="1" lang="en-US" altLang="ko-KR" dirty="0"/>
                  <a:t>50</a:t>
                </a:r>
                <a:r>
                  <a:rPr kumimoji="1" lang="ko-KR" altLang="en-US" dirty="0"/>
                  <a:t>개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B8496F5-B7A0-AC4C-9C5C-1A33F9ADA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011" y="3322049"/>
                <a:ext cx="1664943" cy="646331"/>
              </a:xfrm>
              <a:prstGeom prst="rect">
                <a:avLst/>
              </a:prstGeom>
              <a:blipFill>
                <a:blip r:embed="rId6"/>
                <a:stretch>
                  <a:fillRect l="-2273" t="-3922" b="-13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A99D5A6-7F79-2449-9F13-AA86A641F187}"/>
                  </a:ext>
                </a:extLst>
              </p:cNvPr>
              <p:cNvSpPr txBox="1"/>
              <p:nvPr/>
            </p:nvSpPr>
            <p:spPr>
              <a:xfrm>
                <a:off x="5777484" y="3319227"/>
                <a:ext cx="16649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/>
                  <a:t>면적 </a:t>
                </a:r>
                <a:r>
                  <a:rPr kumimoji="1" lang="en-US" altLang="ko-KR" dirty="0"/>
                  <a:t>:</a:t>
                </a:r>
                <a:r>
                  <a:rPr kumimoji="1" lang="ko-KR" altLang="en-US" dirty="0"/>
                  <a:t> </a:t>
                </a:r>
                <a:r>
                  <a:rPr kumimoji="1" lang="en-US" altLang="ko-KR" dirty="0"/>
                  <a:t>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ko-KR" dirty="0"/>
              </a:p>
              <a:p>
                <a:r>
                  <a:rPr kumimoji="1" lang="ko-KR" altLang="en-US" dirty="0" err="1"/>
                  <a:t>갯수</a:t>
                </a:r>
                <a:r>
                  <a:rPr kumimoji="1" lang="ko-KR" altLang="en-US" dirty="0"/>
                  <a:t> </a:t>
                </a:r>
                <a:r>
                  <a:rPr kumimoji="1" lang="en-US" altLang="ko-KR" dirty="0"/>
                  <a:t>:</a:t>
                </a:r>
                <a:r>
                  <a:rPr kumimoji="1" lang="ko-KR" altLang="en-US" dirty="0"/>
                  <a:t> </a:t>
                </a:r>
                <a:r>
                  <a:rPr kumimoji="1" lang="en-US" altLang="ko-KR" dirty="0"/>
                  <a:t>45</a:t>
                </a:r>
                <a:r>
                  <a:rPr kumimoji="1" lang="ko-KR" altLang="en-US" dirty="0"/>
                  <a:t>개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A99D5A6-7F79-2449-9F13-AA86A641F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484" y="3319227"/>
                <a:ext cx="1664943" cy="646331"/>
              </a:xfrm>
              <a:prstGeom prst="rect">
                <a:avLst/>
              </a:prstGeom>
              <a:blipFill>
                <a:blip r:embed="rId7"/>
                <a:stretch>
                  <a:fillRect l="-3030" t="-1923" b="-13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33F2EA-F4F4-814A-9DA2-8B809A9DC202}"/>
                  </a:ext>
                </a:extLst>
              </p:cNvPr>
              <p:cNvSpPr txBox="1"/>
              <p:nvPr/>
            </p:nvSpPr>
            <p:spPr>
              <a:xfrm>
                <a:off x="10174857" y="3316956"/>
                <a:ext cx="2177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/>
                  <a:t>면적 </a:t>
                </a:r>
                <a:r>
                  <a:rPr kumimoji="1" lang="en-US" altLang="ko-KR" dirty="0"/>
                  <a:t>:</a:t>
                </a:r>
                <a:r>
                  <a:rPr kumimoji="1" lang="ko-KR" altLang="en-US" dirty="0"/>
                  <a:t> </a:t>
                </a:r>
                <a:r>
                  <a:rPr kumimoji="1" lang="en-US" altLang="ko-KR" dirty="0"/>
                  <a:t>18.354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ko-KR" dirty="0"/>
              </a:p>
              <a:p>
                <a:r>
                  <a:rPr kumimoji="1" lang="ko-KR" altLang="en-US" dirty="0" err="1"/>
                  <a:t>갯수</a:t>
                </a:r>
                <a:r>
                  <a:rPr kumimoji="1" lang="ko-KR" altLang="en-US" dirty="0"/>
                  <a:t> </a:t>
                </a:r>
                <a:r>
                  <a:rPr kumimoji="1" lang="en-US" altLang="ko-KR" dirty="0"/>
                  <a:t>:</a:t>
                </a:r>
                <a:r>
                  <a:rPr kumimoji="1" lang="ko-KR" altLang="en-US" dirty="0"/>
                  <a:t> </a:t>
                </a:r>
                <a:r>
                  <a:rPr kumimoji="1" lang="en-US" altLang="ko-KR" dirty="0"/>
                  <a:t>70</a:t>
                </a:r>
                <a:r>
                  <a:rPr kumimoji="1" lang="ko-KR" altLang="en-US" dirty="0"/>
                  <a:t>개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33F2EA-F4F4-814A-9DA2-8B809A9DC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857" y="3316956"/>
                <a:ext cx="2177904" cy="646331"/>
              </a:xfrm>
              <a:prstGeom prst="rect">
                <a:avLst/>
              </a:prstGeom>
              <a:blipFill>
                <a:blip r:embed="rId8"/>
                <a:stretch>
                  <a:fillRect l="-1734" t="-1923" b="-13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A612E345-E4C5-7F41-ADB6-0AFA058561EF}"/>
              </a:ext>
            </a:extLst>
          </p:cNvPr>
          <p:cNvSpPr txBox="1"/>
          <p:nvPr/>
        </p:nvSpPr>
        <p:spPr>
          <a:xfrm>
            <a:off x="5202637" y="4451821"/>
            <a:ext cx="6825592" cy="27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2400" dirty="0"/>
              <a:t>총 </a:t>
            </a:r>
            <a:r>
              <a:rPr kumimoji="1" lang="en-US" altLang="ko-KR" sz="2400" dirty="0"/>
              <a:t>165</a:t>
            </a:r>
            <a:r>
              <a:rPr kumimoji="1" lang="ko-KR" altLang="en-US" sz="2400" dirty="0"/>
              <a:t>개의 </a:t>
            </a:r>
            <a:r>
              <a:rPr kumimoji="1" lang="en-US" altLang="ko-KR" sz="2400" dirty="0"/>
              <a:t>channels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/>
              <a:t>‘</a:t>
            </a:r>
            <a:r>
              <a:rPr kumimoji="1" lang="ko-KR" altLang="en-US" sz="2400" dirty="0" err="1"/>
              <a:t>이룸테크</a:t>
            </a:r>
            <a:r>
              <a:rPr kumimoji="1" lang="en-US" altLang="ko-KR" sz="2400" dirty="0"/>
              <a:t>’</a:t>
            </a:r>
            <a:r>
              <a:rPr kumimoji="1" lang="ko-KR" altLang="en-US" sz="2400" dirty="0"/>
              <a:t>에 견적 문의 진행 중</a:t>
            </a:r>
            <a:endParaRPr kumimoji="1"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Test</a:t>
            </a:r>
            <a:r>
              <a:rPr lang="ko-KR" altLang="en-US" sz="2400" dirty="0" err="1"/>
              <a:t>를</a:t>
            </a:r>
            <a:r>
              <a:rPr lang="ko-KR" altLang="en-US" sz="2400" dirty="0"/>
              <a:t> 통해 </a:t>
            </a:r>
            <a:r>
              <a:rPr lang="en-US" altLang="ko-KR" sz="2400" dirty="0"/>
              <a:t>3</a:t>
            </a:r>
            <a:r>
              <a:rPr lang="ko-KR" altLang="en-US" sz="2400" dirty="0"/>
              <a:t>개 중에 </a:t>
            </a:r>
            <a:r>
              <a:rPr lang="en" altLang="ko-KR" sz="2400" dirty="0" err="1"/>
              <a:t>respons</a:t>
            </a:r>
            <a:r>
              <a:rPr lang="en-US" altLang="ko-KR" sz="2400" dirty="0"/>
              <a:t>e</a:t>
            </a:r>
            <a:r>
              <a:rPr lang="ko-KR" altLang="en-US" sz="2400" dirty="0"/>
              <a:t>와</a:t>
            </a:r>
            <a:r>
              <a:rPr lang="en-US" altLang="ko-KR" sz="2400" dirty="0"/>
              <a:t> </a:t>
            </a:r>
            <a:r>
              <a:rPr lang="en" altLang="ko-KR" sz="2400" dirty="0"/>
              <a:t>position resolution</a:t>
            </a:r>
            <a:r>
              <a:rPr lang="ko-KR" altLang="en-US" sz="2400" dirty="0"/>
              <a:t>이 가장 좋은 모양을 선택할 예정</a:t>
            </a:r>
            <a:endParaRPr kumimoji="1"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ko-KR" altLang="en-US" sz="2400" dirty="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478ECA66-1C75-F646-B61A-84017467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511" y="-278777"/>
            <a:ext cx="10515600" cy="1325563"/>
          </a:xfrm>
        </p:spPr>
        <p:txBody>
          <a:bodyPr/>
          <a:lstStyle/>
          <a:p>
            <a:r>
              <a:rPr kumimoji="1" lang="ko-KR" altLang="en-US" dirty="0"/>
              <a:t> </a:t>
            </a:r>
            <a:r>
              <a:rPr kumimoji="1" lang="en-US" altLang="ko-KR" sz="3600" dirty="0"/>
              <a:t>AT-TPC </a:t>
            </a:r>
            <a:r>
              <a:rPr kumimoji="1" lang="ko-KR" altLang="en-US" sz="3600" dirty="0"/>
              <a:t>설계</a:t>
            </a:r>
            <a:r>
              <a:rPr kumimoji="1" lang="en-US" altLang="ko-KR" sz="3600" dirty="0"/>
              <a:t>/</a:t>
            </a:r>
            <a:r>
              <a:rPr kumimoji="1" lang="ko-KR" altLang="en-US" sz="3600" dirty="0"/>
              <a:t>제작</a:t>
            </a:r>
            <a:r>
              <a:rPr kumimoji="1" lang="en-US" altLang="ko-KR" sz="3600" dirty="0"/>
              <a:t> - PCB</a:t>
            </a:r>
            <a:endParaRPr kumimoji="1" lang="ko-KR" altLang="en-US" sz="3600" dirty="0"/>
          </a:p>
        </p:txBody>
      </p: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534184FC-06E3-5243-A706-0C74EFC5306C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7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그림 43">
            <a:extLst>
              <a:ext uri="{FF2B5EF4-FFF2-40B4-BE49-F238E27FC236}">
                <a16:creationId xmlns:a16="http://schemas.microsoft.com/office/drawing/2014/main" id="{A71A4B6C-767A-5A43-9C44-042F5F068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62" y="800143"/>
            <a:ext cx="3532734" cy="2414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A17F8-A849-A847-9CDA-0DA410221531}"/>
              </a:ext>
            </a:extLst>
          </p:cNvPr>
          <p:cNvSpPr txBox="1"/>
          <p:nvPr/>
        </p:nvSpPr>
        <p:spPr>
          <a:xfrm>
            <a:off x="221788" y="5404936"/>
            <a:ext cx="4351339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2000" dirty="0"/>
              <a:t>전달받은 </a:t>
            </a:r>
            <a:r>
              <a:rPr kumimoji="1" lang="en-US" altLang="ko-KR" sz="2000" dirty="0"/>
              <a:t>Frame</a:t>
            </a:r>
            <a:r>
              <a:rPr kumimoji="1" lang="ko-KR" altLang="en-US" sz="2000" dirty="0"/>
              <a:t>이 있는 </a:t>
            </a:r>
            <a:r>
              <a:rPr kumimoji="1" lang="en-US" altLang="ko-KR" sz="2000" dirty="0"/>
              <a:t>GEM</a:t>
            </a:r>
            <a:r>
              <a:rPr kumimoji="1" lang="ko-KR" altLang="en-US" sz="2000" dirty="0"/>
              <a:t>샘플을 토대로 다른 부품들의 사이즈를 결정하였음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A3240-6561-774A-8871-BF190C6198BE}"/>
              </a:ext>
            </a:extLst>
          </p:cNvPr>
          <p:cNvSpPr txBox="1"/>
          <p:nvPr/>
        </p:nvSpPr>
        <p:spPr>
          <a:xfrm>
            <a:off x="9839897" y="2673695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dirty="0"/>
              <a:t>Triple GEMs</a:t>
            </a:r>
            <a:endParaRPr kumimoji="1" lang="ko-KR" alt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5178FF-C56C-E94E-A423-DBA697E17F4C}"/>
              </a:ext>
            </a:extLst>
          </p:cNvPr>
          <p:cNvSpPr txBox="1"/>
          <p:nvPr/>
        </p:nvSpPr>
        <p:spPr>
          <a:xfrm>
            <a:off x="5271448" y="5400485"/>
            <a:ext cx="6309530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2000" dirty="0"/>
              <a:t>현재 생산라인이 중단되어 </a:t>
            </a:r>
            <a:r>
              <a:rPr kumimoji="1" lang="en-US" altLang="ko-KR" sz="2000" dirty="0"/>
              <a:t>8</a:t>
            </a:r>
            <a:r>
              <a:rPr kumimoji="1" lang="ko-KR" altLang="en-US" sz="2000" dirty="0"/>
              <a:t>월 말에 실험에 사용될 </a:t>
            </a:r>
            <a:r>
              <a:rPr kumimoji="1" lang="en-US" altLang="ko-KR" sz="2000" dirty="0"/>
              <a:t>GEM</a:t>
            </a:r>
            <a:r>
              <a:rPr kumimoji="1" lang="ko-KR" altLang="en-US" sz="2000" dirty="0"/>
              <a:t>을 받을 수 있을 것이라 예상</a:t>
            </a:r>
          </a:p>
        </p:txBody>
      </p:sp>
      <p:sp>
        <p:nvSpPr>
          <p:cNvPr id="20" name="정육면체 19">
            <a:extLst>
              <a:ext uri="{FF2B5EF4-FFF2-40B4-BE49-F238E27FC236}">
                <a16:creationId xmlns:a16="http://schemas.microsoft.com/office/drawing/2014/main" id="{F59D8686-4EDE-2742-B182-2602A6F7CDC4}"/>
              </a:ext>
            </a:extLst>
          </p:cNvPr>
          <p:cNvSpPr/>
          <p:nvPr/>
        </p:nvSpPr>
        <p:spPr>
          <a:xfrm>
            <a:off x="5572532" y="3524303"/>
            <a:ext cx="4600230" cy="1666068"/>
          </a:xfrm>
          <a:prstGeom prst="cube">
            <a:avLst>
              <a:gd name="adj" fmla="val 878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2" name="정육면체 21">
            <a:extLst>
              <a:ext uri="{FF2B5EF4-FFF2-40B4-BE49-F238E27FC236}">
                <a16:creationId xmlns:a16="http://schemas.microsoft.com/office/drawing/2014/main" id="{12E755FF-CE29-5B45-AEDE-940BA5307D38}"/>
              </a:ext>
            </a:extLst>
          </p:cNvPr>
          <p:cNvSpPr/>
          <p:nvPr/>
        </p:nvSpPr>
        <p:spPr>
          <a:xfrm>
            <a:off x="7112777" y="1349225"/>
            <a:ext cx="329613" cy="2326963"/>
          </a:xfrm>
          <a:prstGeom prst="cube">
            <a:avLst>
              <a:gd name="adj" fmla="val 79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정육면체 23">
            <a:extLst>
              <a:ext uri="{FF2B5EF4-FFF2-40B4-BE49-F238E27FC236}">
                <a16:creationId xmlns:a16="http://schemas.microsoft.com/office/drawing/2014/main" id="{3E8C2303-0143-6448-859C-B222AAADA2D7}"/>
              </a:ext>
            </a:extLst>
          </p:cNvPr>
          <p:cNvSpPr/>
          <p:nvPr/>
        </p:nvSpPr>
        <p:spPr>
          <a:xfrm>
            <a:off x="9461951" y="1349227"/>
            <a:ext cx="329613" cy="2326963"/>
          </a:xfrm>
          <a:prstGeom prst="cube">
            <a:avLst>
              <a:gd name="adj" fmla="val 79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정육면체 29">
            <a:extLst>
              <a:ext uri="{FF2B5EF4-FFF2-40B4-BE49-F238E27FC236}">
                <a16:creationId xmlns:a16="http://schemas.microsoft.com/office/drawing/2014/main" id="{AD4A998A-5FBB-6041-8001-55084E257FB2}"/>
              </a:ext>
            </a:extLst>
          </p:cNvPr>
          <p:cNvSpPr/>
          <p:nvPr/>
        </p:nvSpPr>
        <p:spPr>
          <a:xfrm>
            <a:off x="9585647" y="1349225"/>
            <a:ext cx="205916" cy="2532958"/>
          </a:xfrm>
          <a:prstGeom prst="cube">
            <a:avLst>
              <a:gd name="adj" fmla="val 8941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정육면체 30">
            <a:extLst>
              <a:ext uri="{FF2B5EF4-FFF2-40B4-BE49-F238E27FC236}">
                <a16:creationId xmlns:a16="http://schemas.microsoft.com/office/drawing/2014/main" id="{6DBE667F-BA88-A444-BD2E-E77AEE20199D}"/>
              </a:ext>
            </a:extLst>
          </p:cNvPr>
          <p:cNvSpPr/>
          <p:nvPr/>
        </p:nvSpPr>
        <p:spPr>
          <a:xfrm>
            <a:off x="6963244" y="1340082"/>
            <a:ext cx="205916" cy="2532958"/>
          </a:xfrm>
          <a:prstGeom prst="cube">
            <a:avLst>
              <a:gd name="adj" fmla="val 8941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" name="정육면체 31">
            <a:extLst>
              <a:ext uri="{FF2B5EF4-FFF2-40B4-BE49-F238E27FC236}">
                <a16:creationId xmlns:a16="http://schemas.microsoft.com/office/drawing/2014/main" id="{E63938D2-93D4-0642-A89A-F7943DBE3AF8}"/>
              </a:ext>
            </a:extLst>
          </p:cNvPr>
          <p:cNvSpPr/>
          <p:nvPr/>
        </p:nvSpPr>
        <p:spPr>
          <a:xfrm>
            <a:off x="6175043" y="2225090"/>
            <a:ext cx="205916" cy="2532958"/>
          </a:xfrm>
          <a:prstGeom prst="cube">
            <a:avLst>
              <a:gd name="adj" fmla="val 8941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4" name="정육면체 33">
            <a:extLst>
              <a:ext uri="{FF2B5EF4-FFF2-40B4-BE49-F238E27FC236}">
                <a16:creationId xmlns:a16="http://schemas.microsoft.com/office/drawing/2014/main" id="{4600DB79-A4F5-CF4C-9283-A7B3CC2040E7}"/>
              </a:ext>
            </a:extLst>
          </p:cNvPr>
          <p:cNvSpPr/>
          <p:nvPr/>
        </p:nvSpPr>
        <p:spPr>
          <a:xfrm>
            <a:off x="6359793" y="3549269"/>
            <a:ext cx="3204688" cy="954943"/>
          </a:xfrm>
          <a:prstGeom prst="cube">
            <a:avLst>
              <a:gd name="adj" fmla="val 97435"/>
            </a:avLst>
          </a:prstGeom>
          <a:solidFill>
            <a:srgbClr val="C00000">
              <a:alpha val="4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5" name="정육면체 34">
            <a:extLst>
              <a:ext uri="{FF2B5EF4-FFF2-40B4-BE49-F238E27FC236}">
                <a16:creationId xmlns:a16="http://schemas.microsoft.com/office/drawing/2014/main" id="{E7F4E205-1761-6A4A-88E9-BD1BB82C929F}"/>
              </a:ext>
            </a:extLst>
          </p:cNvPr>
          <p:cNvSpPr/>
          <p:nvPr/>
        </p:nvSpPr>
        <p:spPr>
          <a:xfrm>
            <a:off x="6398006" y="3483150"/>
            <a:ext cx="3204688" cy="954943"/>
          </a:xfrm>
          <a:prstGeom prst="cube">
            <a:avLst>
              <a:gd name="adj" fmla="val 97435"/>
            </a:avLst>
          </a:prstGeom>
          <a:solidFill>
            <a:srgbClr val="C00000">
              <a:alpha val="4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6" name="정육면체 35">
            <a:extLst>
              <a:ext uri="{FF2B5EF4-FFF2-40B4-BE49-F238E27FC236}">
                <a16:creationId xmlns:a16="http://schemas.microsoft.com/office/drawing/2014/main" id="{FD1FD608-40D0-F449-A15B-9602DC204145}"/>
              </a:ext>
            </a:extLst>
          </p:cNvPr>
          <p:cNvSpPr/>
          <p:nvPr/>
        </p:nvSpPr>
        <p:spPr>
          <a:xfrm>
            <a:off x="6383677" y="3422113"/>
            <a:ext cx="3204688" cy="954943"/>
          </a:xfrm>
          <a:prstGeom prst="cube">
            <a:avLst>
              <a:gd name="adj" fmla="val 97435"/>
            </a:avLst>
          </a:prstGeom>
          <a:solidFill>
            <a:srgbClr val="C00000">
              <a:alpha val="4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정육면체 22">
            <a:extLst>
              <a:ext uri="{FF2B5EF4-FFF2-40B4-BE49-F238E27FC236}">
                <a16:creationId xmlns:a16="http://schemas.microsoft.com/office/drawing/2014/main" id="{A8C2B581-1330-3741-B4A9-F33229F68063}"/>
              </a:ext>
            </a:extLst>
          </p:cNvPr>
          <p:cNvSpPr/>
          <p:nvPr/>
        </p:nvSpPr>
        <p:spPr>
          <a:xfrm>
            <a:off x="8386783" y="2441649"/>
            <a:ext cx="329613" cy="2326963"/>
          </a:xfrm>
          <a:prstGeom prst="cube">
            <a:avLst>
              <a:gd name="adj" fmla="val 79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정육면체 28">
            <a:extLst>
              <a:ext uri="{FF2B5EF4-FFF2-40B4-BE49-F238E27FC236}">
                <a16:creationId xmlns:a16="http://schemas.microsoft.com/office/drawing/2014/main" id="{D2AF7ECA-74F7-6F4D-BCBA-A07BAC74FDC6}"/>
              </a:ext>
            </a:extLst>
          </p:cNvPr>
          <p:cNvSpPr/>
          <p:nvPr/>
        </p:nvSpPr>
        <p:spPr>
          <a:xfrm>
            <a:off x="8716396" y="2230175"/>
            <a:ext cx="205916" cy="2532958"/>
          </a:xfrm>
          <a:prstGeom prst="cube">
            <a:avLst>
              <a:gd name="adj" fmla="val 8941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정육면체 20">
            <a:extLst>
              <a:ext uri="{FF2B5EF4-FFF2-40B4-BE49-F238E27FC236}">
                <a16:creationId xmlns:a16="http://schemas.microsoft.com/office/drawing/2014/main" id="{3EED2BF9-14CA-2145-9C69-EA4158077C17}"/>
              </a:ext>
            </a:extLst>
          </p:cNvPr>
          <p:cNvSpPr/>
          <p:nvPr/>
        </p:nvSpPr>
        <p:spPr>
          <a:xfrm>
            <a:off x="6202415" y="2441649"/>
            <a:ext cx="329613" cy="2326963"/>
          </a:xfrm>
          <a:prstGeom prst="cube">
            <a:avLst>
              <a:gd name="adj" fmla="val 79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제목 1">
            <a:extLst>
              <a:ext uri="{FF2B5EF4-FFF2-40B4-BE49-F238E27FC236}">
                <a16:creationId xmlns:a16="http://schemas.microsoft.com/office/drawing/2014/main" id="{076C230C-D29F-1E41-B970-EF9DC000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511" y="-278777"/>
            <a:ext cx="10515600" cy="1325563"/>
          </a:xfrm>
        </p:spPr>
        <p:txBody>
          <a:bodyPr/>
          <a:lstStyle/>
          <a:p>
            <a:r>
              <a:rPr kumimoji="1" lang="ko-KR" altLang="en-US" dirty="0"/>
              <a:t> </a:t>
            </a:r>
            <a:r>
              <a:rPr kumimoji="1" lang="en-US" altLang="ko-KR" sz="3600" dirty="0"/>
              <a:t>AT-TPC </a:t>
            </a:r>
            <a:r>
              <a:rPr kumimoji="1" lang="ko-KR" altLang="en-US" sz="3600" dirty="0"/>
              <a:t>설계</a:t>
            </a:r>
            <a:r>
              <a:rPr kumimoji="1" lang="en-US" altLang="ko-KR" sz="3600" dirty="0"/>
              <a:t>/</a:t>
            </a:r>
            <a:r>
              <a:rPr kumimoji="1" lang="ko-KR" altLang="en-US" sz="3600" dirty="0"/>
              <a:t>제작</a:t>
            </a:r>
            <a:r>
              <a:rPr kumimoji="1" lang="en-US" altLang="ko-KR" sz="3600" dirty="0"/>
              <a:t> - GEM</a:t>
            </a:r>
            <a:endParaRPr kumimoji="1" lang="ko-KR" altLang="en-US" sz="3600" dirty="0"/>
          </a:p>
        </p:txBody>
      </p:sp>
      <p:cxnSp>
        <p:nvCxnSpPr>
          <p:cNvPr id="40" name="직선 연결선[R] 39">
            <a:extLst>
              <a:ext uri="{FF2B5EF4-FFF2-40B4-BE49-F238E27FC236}">
                <a16:creationId xmlns:a16="http://schemas.microsoft.com/office/drawing/2014/main" id="{5344FCC8-EC17-6941-BEED-5D767064C0FB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그림 45">
            <a:extLst>
              <a:ext uri="{FF2B5EF4-FFF2-40B4-BE49-F238E27FC236}">
                <a16:creationId xmlns:a16="http://schemas.microsoft.com/office/drawing/2014/main" id="{48209E71-5A35-4D48-955B-3034F888F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0" y="2199009"/>
            <a:ext cx="3173793" cy="3192836"/>
          </a:xfrm>
          <a:prstGeom prst="rect">
            <a:avLst/>
          </a:prstGeom>
        </p:spPr>
      </p:pic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54D1DF66-6FC8-334C-8B93-D50104B6E943}"/>
              </a:ext>
            </a:extLst>
          </p:cNvPr>
          <p:cNvCxnSpPr>
            <a:cxnSpLocks/>
          </p:cNvCxnSpPr>
          <p:nvPr/>
        </p:nvCxnSpPr>
        <p:spPr>
          <a:xfrm>
            <a:off x="5470670" y="2169451"/>
            <a:ext cx="1250659" cy="134940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5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B816AA53-0775-FE46-93D8-197171DA9251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E34EE5F8-79F8-F349-B69A-2D459FD6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472" y="2738004"/>
            <a:ext cx="3069584" cy="2762281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D41AF981-8F99-CF4A-BA59-44FAB28C9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04" y="3335283"/>
            <a:ext cx="1826156" cy="164611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668ADF4-EFA2-274C-9D70-2E7D9FD6B9DF}"/>
              </a:ext>
            </a:extLst>
          </p:cNvPr>
          <p:cNvSpPr txBox="1"/>
          <p:nvPr/>
        </p:nvSpPr>
        <p:spPr>
          <a:xfrm>
            <a:off x="3005439" y="1485209"/>
            <a:ext cx="6181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/>
              <a:t>Garfield++</a:t>
            </a:r>
          </a:p>
          <a:p>
            <a:pPr algn="ctr"/>
            <a:r>
              <a:rPr kumimoji="1" lang="en-US" altLang="ko-KR" sz="2000" dirty="0"/>
              <a:t>(</a:t>
            </a:r>
            <a:r>
              <a:rPr lang="en" altLang="ko-KR" dirty="0"/>
              <a:t>a toolkit for the detailed simulation of particle detectors)</a:t>
            </a:r>
            <a:endParaRPr kumimoji="1" lang="ko-KR" altLang="en-US" sz="2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82E327-D6EF-744D-808B-814759CA97E3}"/>
              </a:ext>
            </a:extLst>
          </p:cNvPr>
          <p:cNvSpPr txBox="1"/>
          <p:nvPr/>
        </p:nvSpPr>
        <p:spPr>
          <a:xfrm>
            <a:off x="4561208" y="5761827"/>
            <a:ext cx="37000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 err="1"/>
              <a:t>Gmsh</a:t>
            </a:r>
            <a:endParaRPr kumimoji="1" lang="en-US" altLang="ko-KR" sz="2000" b="1" dirty="0"/>
          </a:p>
          <a:p>
            <a:pPr algn="ctr"/>
            <a:r>
              <a:rPr kumimoji="1" lang="en-US" altLang="ko-KR" dirty="0"/>
              <a:t>(a finite-element mesh generator)</a:t>
            </a:r>
            <a:endParaRPr kumimoji="1"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64B7A3-BC17-6848-9ED7-9DF2E18FA828}"/>
              </a:ext>
            </a:extLst>
          </p:cNvPr>
          <p:cNvSpPr txBox="1"/>
          <p:nvPr/>
        </p:nvSpPr>
        <p:spPr>
          <a:xfrm>
            <a:off x="8408623" y="5130885"/>
            <a:ext cx="31507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 err="1"/>
              <a:t>ElmerGrid</a:t>
            </a:r>
            <a:endParaRPr kumimoji="1" lang="en-US" altLang="ko-KR" sz="2000" b="1" dirty="0"/>
          </a:p>
          <a:p>
            <a:pPr algn="ctr"/>
            <a:r>
              <a:rPr kumimoji="1" lang="en-US" altLang="ko-KR" dirty="0"/>
              <a:t>(a mesh conversion tool)</a:t>
            </a:r>
          </a:p>
          <a:p>
            <a:pPr algn="ctr"/>
            <a:r>
              <a:rPr kumimoji="1" lang="en-US" altLang="ko-KR" sz="2000" b="1" dirty="0" err="1"/>
              <a:t>ElmerSolver</a:t>
            </a:r>
            <a:endParaRPr kumimoji="1" lang="en-US" altLang="ko-KR" sz="2000" b="1" dirty="0"/>
          </a:p>
          <a:p>
            <a:pPr algn="ctr"/>
            <a:r>
              <a:rPr kumimoji="1" lang="en-US" altLang="ko-KR" dirty="0"/>
              <a:t>(The </a:t>
            </a:r>
            <a:r>
              <a:rPr kumimoji="1" lang="en-US" altLang="ko-KR" dirty="0" err="1"/>
              <a:t>numerial</a:t>
            </a:r>
            <a:r>
              <a:rPr kumimoji="1" lang="en-US" altLang="ko-KR" dirty="0"/>
              <a:t> solver)</a:t>
            </a:r>
            <a:endParaRPr kumimoji="1"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DEF8D7-C077-E94A-9BC7-A30F7D3ED997}"/>
              </a:ext>
            </a:extLst>
          </p:cNvPr>
          <p:cNvSpPr txBox="1"/>
          <p:nvPr/>
        </p:nvSpPr>
        <p:spPr>
          <a:xfrm>
            <a:off x="3285620" y="4119144"/>
            <a:ext cx="1100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/>
              <a:t>WITH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E2EFFF-6032-0D48-B0A8-09AA7D578DEC}"/>
              </a:ext>
            </a:extLst>
          </p:cNvPr>
          <p:cNvSpPr txBox="1"/>
          <p:nvPr/>
        </p:nvSpPr>
        <p:spPr>
          <a:xfrm>
            <a:off x="8408623" y="4119144"/>
            <a:ext cx="1100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/>
              <a:t>+</a:t>
            </a:r>
          </a:p>
        </p:txBody>
      </p:sp>
      <p:pic>
        <p:nvPicPr>
          <p:cNvPr id="68" name="Picture 1" descr="page5image23891616">
            <a:extLst>
              <a:ext uri="{FF2B5EF4-FFF2-40B4-BE49-F238E27FC236}">
                <a16:creationId xmlns:a16="http://schemas.microsoft.com/office/drawing/2014/main" id="{40F5C32A-2757-9345-972D-2273B751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2" y="985547"/>
            <a:ext cx="21463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1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8FF3107B-E05B-104F-8745-3DA7917D8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177" y="1608881"/>
            <a:ext cx="3581252" cy="24878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E443EA7-2BE3-EA44-924F-30B29537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177" y="4188786"/>
            <a:ext cx="3581252" cy="2487834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4A3AF6A-19A7-F146-A923-938994CBED05}"/>
              </a:ext>
            </a:extLst>
          </p:cNvPr>
          <p:cNvGrpSpPr/>
          <p:nvPr/>
        </p:nvGrpSpPr>
        <p:grpSpPr>
          <a:xfrm>
            <a:off x="9048234" y="1592320"/>
            <a:ext cx="2982408" cy="786549"/>
            <a:chOff x="8449520" y="1123273"/>
            <a:chExt cx="2982408" cy="786549"/>
          </a:xfrm>
        </p:grpSpPr>
        <p:cxnSp>
          <p:nvCxnSpPr>
            <p:cNvPr id="33" name="꺾인 연결선[E] 32">
              <a:extLst>
                <a:ext uri="{FF2B5EF4-FFF2-40B4-BE49-F238E27FC236}">
                  <a16:creationId xmlns:a16="http://schemas.microsoft.com/office/drawing/2014/main" id="{62398D18-A6DC-3347-BE9E-12E125F87CAF}"/>
                </a:ext>
              </a:extLst>
            </p:cNvPr>
            <p:cNvCxnSpPr/>
            <p:nvPr/>
          </p:nvCxnSpPr>
          <p:spPr>
            <a:xfrm rot="10800000" flipV="1">
              <a:off x="8449520" y="1307939"/>
              <a:ext cx="1979271" cy="601883"/>
            </a:xfrm>
            <a:prstGeom prst="bentConnector3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A3FC78-D4FA-164F-88DD-5EDDAADDC6DC}"/>
                </a:ext>
              </a:extLst>
            </p:cNvPr>
            <p:cNvSpPr txBox="1"/>
            <p:nvPr/>
          </p:nvSpPr>
          <p:spPr>
            <a:xfrm>
              <a:off x="10424930" y="1123273"/>
              <a:ext cx="1006998" cy="369332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-1000V</a:t>
              </a:r>
              <a:endParaRPr kumimoji="1" lang="ko-KR" altLang="en-US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EDB570D-1813-BF48-AE32-A3284D49DDAF}"/>
              </a:ext>
            </a:extLst>
          </p:cNvPr>
          <p:cNvGrpSpPr/>
          <p:nvPr/>
        </p:nvGrpSpPr>
        <p:grpSpPr>
          <a:xfrm>
            <a:off x="9232742" y="3148861"/>
            <a:ext cx="2406289" cy="947854"/>
            <a:chOff x="9232742" y="3148861"/>
            <a:chExt cx="2406289" cy="947854"/>
          </a:xfrm>
        </p:grpSpPr>
        <p:cxnSp>
          <p:nvCxnSpPr>
            <p:cNvPr id="39" name="꺾인 연결선[E] 38">
              <a:extLst>
                <a:ext uri="{FF2B5EF4-FFF2-40B4-BE49-F238E27FC236}">
                  <a16:creationId xmlns:a16="http://schemas.microsoft.com/office/drawing/2014/main" id="{6A5C70FB-20BD-A44E-9F49-15AA2AB8C11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232742" y="3148861"/>
              <a:ext cx="2194088" cy="614705"/>
            </a:xfrm>
            <a:prstGeom prst="bentConnector3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FCBDAB9-14C2-F744-AB0B-D6FFC0116356}"/>
                </a:ext>
              </a:extLst>
            </p:cNvPr>
            <p:cNvGrpSpPr/>
            <p:nvPr/>
          </p:nvGrpSpPr>
          <p:grpSpPr>
            <a:xfrm>
              <a:off x="11415254" y="3462623"/>
              <a:ext cx="223777" cy="634092"/>
              <a:chOff x="11208151" y="3449801"/>
              <a:chExt cx="223777" cy="634092"/>
            </a:xfrm>
          </p:grpSpPr>
          <p:cxnSp>
            <p:nvCxnSpPr>
              <p:cNvPr id="41" name="직선 연결선[R] 40">
                <a:extLst>
                  <a:ext uri="{FF2B5EF4-FFF2-40B4-BE49-F238E27FC236}">
                    <a16:creationId xmlns:a16="http://schemas.microsoft.com/office/drawing/2014/main" id="{3C7EBED9-D24E-8B48-B95C-215EC6BBBE54}"/>
                  </a:ext>
                </a:extLst>
              </p:cNvPr>
              <p:cNvCxnSpPr/>
              <p:nvPr/>
            </p:nvCxnSpPr>
            <p:spPr>
              <a:xfrm>
                <a:off x="11208151" y="3449801"/>
                <a:ext cx="0" cy="63409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[R] 41">
                <a:extLst>
                  <a:ext uri="{FF2B5EF4-FFF2-40B4-BE49-F238E27FC236}">
                    <a16:creationId xmlns:a16="http://schemas.microsoft.com/office/drawing/2014/main" id="{7B7DA8B9-DDA1-024C-90C5-54532E8518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25827" y="3579569"/>
                <a:ext cx="0" cy="34234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[R] 42">
                <a:extLst>
                  <a:ext uri="{FF2B5EF4-FFF2-40B4-BE49-F238E27FC236}">
                    <a16:creationId xmlns:a16="http://schemas.microsoft.com/office/drawing/2014/main" id="{6BC38BF5-1D38-A64B-B52F-54937BBA23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31928" y="3639466"/>
                <a:ext cx="0" cy="222554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B4540FC-7616-9244-9E7B-E58B8D555D43}"/>
              </a:ext>
            </a:extLst>
          </p:cNvPr>
          <p:cNvGrpSpPr/>
          <p:nvPr/>
        </p:nvGrpSpPr>
        <p:grpSpPr>
          <a:xfrm>
            <a:off x="9439155" y="5206187"/>
            <a:ext cx="2199187" cy="935034"/>
            <a:chOff x="3113591" y="2683914"/>
            <a:chExt cx="2199187" cy="935034"/>
          </a:xfrm>
        </p:grpSpPr>
        <p:cxnSp>
          <p:nvCxnSpPr>
            <p:cNvPr id="50" name="꺾인 연결선[E] 49">
              <a:extLst>
                <a:ext uri="{FF2B5EF4-FFF2-40B4-BE49-F238E27FC236}">
                  <a16:creationId xmlns:a16="http://schemas.microsoft.com/office/drawing/2014/main" id="{1CB81A92-285E-9247-BC2E-5F6F06790B1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113591" y="2683914"/>
              <a:ext cx="1979271" cy="601883"/>
            </a:xfrm>
            <a:prstGeom prst="bentConnector3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[R] 50">
              <a:extLst>
                <a:ext uri="{FF2B5EF4-FFF2-40B4-BE49-F238E27FC236}">
                  <a16:creationId xmlns:a16="http://schemas.microsoft.com/office/drawing/2014/main" id="{42E4880E-D0D1-9C45-A4F7-C9DEFC16DD2F}"/>
                </a:ext>
              </a:extLst>
            </p:cNvPr>
            <p:cNvCxnSpPr/>
            <p:nvPr/>
          </p:nvCxnSpPr>
          <p:spPr>
            <a:xfrm>
              <a:off x="5089001" y="2984856"/>
              <a:ext cx="0" cy="63409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[R] 51">
              <a:extLst>
                <a:ext uri="{FF2B5EF4-FFF2-40B4-BE49-F238E27FC236}">
                  <a16:creationId xmlns:a16="http://schemas.microsoft.com/office/drawing/2014/main" id="{06F7F347-0942-684B-A876-B933EE7C2A48}"/>
                </a:ext>
              </a:extLst>
            </p:cNvPr>
            <p:cNvCxnSpPr>
              <a:cxnSpLocks/>
            </p:cNvCxnSpPr>
            <p:nvPr/>
          </p:nvCxnSpPr>
          <p:spPr>
            <a:xfrm>
              <a:off x="5206677" y="3114624"/>
              <a:ext cx="0" cy="3423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[R] 52">
              <a:extLst>
                <a:ext uri="{FF2B5EF4-FFF2-40B4-BE49-F238E27FC236}">
                  <a16:creationId xmlns:a16="http://schemas.microsoft.com/office/drawing/2014/main" id="{4F6054AA-AE6F-C149-84D3-C6572B73F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2778" y="3174521"/>
              <a:ext cx="0" cy="22255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5" name="Picture 1" descr="page5image23891616">
            <a:extLst>
              <a:ext uri="{FF2B5EF4-FFF2-40B4-BE49-F238E27FC236}">
                <a16:creationId xmlns:a16="http://schemas.microsoft.com/office/drawing/2014/main" id="{AE0FEC64-EC26-1C4B-B6BB-85220707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2" y="985547"/>
            <a:ext cx="21463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A0625930-8D88-3746-97A9-A247A63420A0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7E1645-DCB3-6B42-92CE-334429AE8ECD}"/>
                  </a:ext>
                </a:extLst>
              </p:cNvPr>
              <p:cNvSpPr txBox="1"/>
              <p:nvPr/>
            </p:nvSpPr>
            <p:spPr>
              <a:xfrm>
                <a:off x="3285827" y="2682922"/>
                <a:ext cx="3117994" cy="222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000" b="1" dirty="0"/>
                  <a:t>Medium Gas</a:t>
                </a:r>
              </a:p>
              <a:p>
                <a:endParaRPr kumimoji="1" lang="en-US" altLang="ko-KR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ko-KR" dirty="0"/>
                  <a:t>P10 (</a:t>
                </a:r>
                <a:r>
                  <a:rPr kumimoji="1" lang="en-US" altLang="ko-KR" dirty="0" err="1"/>
                  <a:t>Ar</a:t>
                </a:r>
                <a:r>
                  <a:rPr kumimoji="1" lang="en-US" altLang="ko-KR" dirty="0"/>
                  <a:t> 90% / CH4 10%)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ko-KR" dirty="0"/>
                  <a:t>298.15 K (25</a:t>
                </a:r>
                <a:r>
                  <a:rPr kumimoji="1" lang="ko-KR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kumimoji="1" lang="en-US" altLang="ko-KR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ko-KR" dirty="0"/>
                  <a:t>760 Torr (1 </a:t>
                </a:r>
                <a:r>
                  <a:rPr kumimoji="1" lang="ko-KR" altLang="en-US" dirty="0"/>
                  <a:t>기압</a:t>
                </a:r>
                <a:r>
                  <a:rPr kumimoji="1" lang="en-US" altLang="ko-KR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ko-KR" dirty="0"/>
                  <a:t>Dielectric 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ko-K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ko-KR" dirty="0"/>
              </a:p>
              <a:p>
                <a:r>
                  <a:rPr kumimoji="1" lang="en-US" altLang="ko-KR" dirty="0"/>
                  <a:t> </a:t>
                </a:r>
                <a:endParaRPr kumimoji="1"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7E1645-DCB3-6B42-92CE-334429AE8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27" y="2682922"/>
                <a:ext cx="3117994" cy="2220864"/>
              </a:xfrm>
              <a:prstGeom prst="rect">
                <a:avLst/>
              </a:prstGeom>
              <a:blipFill>
                <a:blip r:embed="rId5"/>
                <a:stretch>
                  <a:fillRect l="-2033" t="-11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DFF55BF-7BCA-F845-9BB4-2B1148F90F18}"/>
              </a:ext>
            </a:extLst>
          </p:cNvPr>
          <p:cNvSpPr txBox="1"/>
          <p:nvPr/>
        </p:nvSpPr>
        <p:spPr>
          <a:xfrm>
            <a:off x="7347177" y="1049929"/>
            <a:ext cx="3117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/>
              <a:t>Boundary Conditions</a:t>
            </a:r>
            <a:endParaRPr kumimoji="1"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4036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5A2C1F-EAA1-DB44-8387-370B6CE1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985" y="838368"/>
            <a:ext cx="4482000" cy="416289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A0EEEFC-515C-184B-9D3C-3D5EB7B20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523" y="826351"/>
            <a:ext cx="4482000" cy="4258781"/>
          </a:xfrm>
          <a:prstGeom prst="rect">
            <a:avLst/>
          </a:prstGeom>
        </p:spPr>
      </p:pic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A1A7B083-65EF-FA46-8A0E-9733C122BD8B}"/>
              </a:ext>
            </a:extLst>
          </p:cNvPr>
          <p:cNvGrpSpPr/>
          <p:nvPr/>
        </p:nvGrpSpPr>
        <p:grpSpPr>
          <a:xfrm>
            <a:off x="220006" y="4397851"/>
            <a:ext cx="3302918" cy="2360579"/>
            <a:chOff x="220006" y="4397851"/>
            <a:chExt cx="3302918" cy="2360579"/>
          </a:xfrm>
        </p:grpSpPr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57EC6C52-437A-B744-B43C-9F46DAF12D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0006" y="4397851"/>
              <a:ext cx="3302918" cy="2360579"/>
              <a:chOff x="1757342" y="794464"/>
              <a:chExt cx="6726901" cy="4807683"/>
            </a:xfrm>
          </p:grpSpPr>
          <p:pic>
            <p:nvPicPr>
              <p:cNvPr id="159" name="그림 158">
                <a:extLst>
                  <a:ext uri="{FF2B5EF4-FFF2-40B4-BE49-F238E27FC236}">
                    <a16:creationId xmlns:a16="http://schemas.microsoft.com/office/drawing/2014/main" id="{5ED75081-70D8-1947-9576-DF9B7C6AF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7342" y="794464"/>
                <a:ext cx="6726901" cy="4807683"/>
              </a:xfrm>
              <a:prstGeom prst="rect">
                <a:avLst/>
              </a:prstGeom>
            </p:spPr>
          </p:pic>
          <p:grpSp>
            <p:nvGrpSpPr>
              <p:cNvPr id="160" name="그룹 159">
                <a:extLst>
                  <a:ext uri="{FF2B5EF4-FFF2-40B4-BE49-F238E27FC236}">
                    <a16:creationId xmlns:a16="http://schemas.microsoft.com/office/drawing/2014/main" id="{93A6958E-281B-914F-AF3C-8DE642FE3B54}"/>
                  </a:ext>
                </a:extLst>
              </p:cNvPr>
              <p:cNvGrpSpPr/>
              <p:nvPr/>
            </p:nvGrpSpPr>
            <p:grpSpPr>
              <a:xfrm>
                <a:off x="3042124" y="2777925"/>
                <a:ext cx="3943786" cy="1884522"/>
                <a:chOff x="3238894" y="2650603"/>
                <a:chExt cx="3943786" cy="1884522"/>
              </a:xfrm>
            </p:grpSpPr>
            <p:cxnSp>
              <p:nvCxnSpPr>
                <p:cNvPr id="167" name="직선 화살표 연결선 166">
                  <a:extLst>
                    <a:ext uri="{FF2B5EF4-FFF2-40B4-BE49-F238E27FC236}">
                      <a16:creationId xmlns:a16="http://schemas.microsoft.com/office/drawing/2014/main" id="{0D8D38A1-8FC8-0D4B-BE08-212C28213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3295007"/>
                  <a:ext cx="2076643" cy="124011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직선 화살표 연결선 167">
                  <a:extLst>
                    <a:ext uri="{FF2B5EF4-FFF2-40B4-BE49-F238E27FC236}">
                      <a16:creationId xmlns:a16="http://schemas.microsoft.com/office/drawing/2014/main" id="{A9D102B8-AC99-E840-8917-4D47B08EBF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38894" y="3454240"/>
                  <a:ext cx="1867145" cy="108088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직선 화살표 연결선 168">
                  <a:extLst>
                    <a:ext uri="{FF2B5EF4-FFF2-40B4-BE49-F238E27FC236}">
                      <a16:creationId xmlns:a16="http://schemas.microsoft.com/office/drawing/2014/main" id="{83C87AA3-C1FD-154E-9EA8-7D31F70004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2650603"/>
                  <a:ext cx="24425" cy="188452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그룹 160">
                <a:extLst>
                  <a:ext uri="{FF2B5EF4-FFF2-40B4-BE49-F238E27FC236}">
                    <a16:creationId xmlns:a16="http://schemas.microsoft.com/office/drawing/2014/main" id="{5395AFF9-499E-CB45-A96A-45C03731A32E}"/>
                  </a:ext>
                </a:extLst>
              </p:cNvPr>
              <p:cNvGrpSpPr/>
              <p:nvPr/>
            </p:nvGrpSpPr>
            <p:grpSpPr>
              <a:xfrm>
                <a:off x="3744570" y="1651378"/>
                <a:ext cx="2395180" cy="2828025"/>
                <a:chOff x="3941340" y="1524056"/>
                <a:chExt cx="2395180" cy="282802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62" name="직선 연결선[R] 161">
                  <a:extLst>
                    <a:ext uri="{FF2B5EF4-FFF2-40B4-BE49-F238E27FC236}">
                      <a16:creationId xmlns:a16="http://schemas.microsoft.com/office/drawing/2014/main" id="{5B975CBB-2F00-5945-B3EE-D56831015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1524056"/>
                  <a:ext cx="2350803" cy="136388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직선 연결선[R] 162">
                  <a:extLst>
                    <a:ext uri="{FF2B5EF4-FFF2-40B4-BE49-F238E27FC236}">
                      <a16:creationId xmlns:a16="http://schemas.microsoft.com/office/drawing/2014/main" id="{70884FAD-B917-1541-9A2F-6CE9D7363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2887940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직선 연결선[R] 163">
                  <a:extLst>
                    <a:ext uri="{FF2B5EF4-FFF2-40B4-BE49-F238E27FC236}">
                      <a16:creationId xmlns:a16="http://schemas.microsoft.com/office/drawing/2014/main" id="{15C0F47F-38F8-FE46-A3E0-71BDEBA8B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6651" y="1524057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직선 연결선[R] 164">
                  <a:extLst>
                    <a:ext uri="{FF2B5EF4-FFF2-40B4-BE49-F238E27FC236}">
                      <a16:creationId xmlns:a16="http://schemas.microsoft.com/office/drawing/2014/main" id="{3AF198A3-9F8A-574A-BFBF-62BED96197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1340" y="3730885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직선 연결선[R] 165">
                  <a:extLst>
                    <a:ext uri="{FF2B5EF4-FFF2-40B4-BE49-F238E27FC236}">
                      <a16:creationId xmlns:a16="http://schemas.microsoft.com/office/drawing/2014/main" id="{742753DF-1538-8C4D-ADF8-68F6A5DFDF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82260" y="2957418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5162863-8249-5048-90F9-68E31718404F}"/>
                </a:ext>
              </a:extLst>
            </p:cNvPr>
            <p:cNvSpPr txBox="1"/>
            <p:nvPr/>
          </p:nvSpPr>
          <p:spPr>
            <a:xfrm>
              <a:off x="2724281" y="546505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x</a:t>
              </a:r>
              <a:endParaRPr kumimoji="1" lang="ko-KR" altLang="en-US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2A67A10-F7D4-234C-B53C-46CE2852BDE2}"/>
                </a:ext>
              </a:extLst>
            </p:cNvPr>
            <p:cNvSpPr txBox="1"/>
            <p:nvPr/>
          </p:nvSpPr>
          <p:spPr>
            <a:xfrm>
              <a:off x="637345" y="5503470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y</a:t>
              </a:r>
              <a:endParaRPr kumimoji="1" lang="ko-KR" altLang="en-US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B6F26A6-117D-354A-A8F2-6A8A79E54A2A}"/>
                </a:ext>
              </a:extLst>
            </p:cNvPr>
            <p:cNvSpPr txBox="1"/>
            <p:nvPr/>
          </p:nvSpPr>
          <p:spPr>
            <a:xfrm>
              <a:off x="1654208" y="508513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z</a:t>
              </a:r>
              <a:endParaRPr kumimoji="1" lang="ko-KR" altLang="en-US" dirty="0"/>
            </a:p>
          </p:txBody>
        </p:sp>
      </p:grpSp>
      <p:sp>
        <p:nvSpPr>
          <p:cNvPr id="180" name="직사각형 179">
            <a:extLst>
              <a:ext uri="{FF2B5EF4-FFF2-40B4-BE49-F238E27FC236}">
                <a16:creationId xmlns:a16="http://schemas.microsoft.com/office/drawing/2014/main" id="{13EBC9CF-B19B-1C45-A20E-6435A58E9C16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AC728680-11B3-3842-9620-5A1CF2511588}"/>
              </a:ext>
            </a:extLst>
          </p:cNvPr>
          <p:cNvGrpSpPr/>
          <p:nvPr/>
        </p:nvGrpSpPr>
        <p:grpSpPr>
          <a:xfrm>
            <a:off x="2504997" y="5001261"/>
            <a:ext cx="4338063" cy="1334565"/>
            <a:chOff x="2500284" y="4462533"/>
            <a:chExt cx="4338063" cy="133456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8ED55C78-AB15-AB49-843A-362ED6E8ED29}"/>
                </a:ext>
              </a:extLst>
            </p:cNvPr>
            <p:cNvSpPr txBox="1"/>
            <p:nvPr/>
          </p:nvSpPr>
          <p:spPr>
            <a:xfrm>
              <a:off x="4037538" y="5396988"/>
              <a:ext cx="2800809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2000" dirty="0"/>
                <a:t>y is fixed at 0 (center)</a:t>
              </a:r>
              <a:endParaRPr kumimoji="1" lang="ko-KR" altLang="en-US" sz="2000" dirty="0"/>
            </a:p>
          </p:txBody>
        </p:sp>
        <p:cxnSp>
          <p:nvCxnSpPr>
            <p:cNvPr id="183" name="구부러진 연결선[U] 182">
              <a:extLst>
                <a:ext uri="{FF2B5EF4-FFF2-40B4-BE49-F238E27FC236}">
                  <a16:creationId xmlns:a16="http://schemas.microsoft.com/office/drawing/2014/main" id="{EDE8255E-8F1D-AE43-876C-8D4D1EA24918}"/>
                </a:ext>
              </a:extLst>
            </p:cNvPr>
            <p:cNvCxnSpPr>
              <a:cxnSpLocks/>
              <a:stCxn id="182" idx="1"/>
            </p:cNvCxnSpPr>
            <p:nvPr/>
          </p:nvCxnSpPr>
          <p:spPr>
            <a:xfrm rot="10800000">
              <a:off x="2500284" y="4462533"/>
              <a:ext cx="1537254" cy="1134511"/>
            </a:xfrm>
            <a:prstGeom prst="curvedConnector3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직선 연결선[R] 31">
            <a:extLst>
              <a:ext uri="{FF2B5EF4-FFF2-40B4-BE49-F238E27FC236}">
                <a16:creationId xmlns:a16="http://schemas.microsoft.com/office/drawing/2014/main" id="{BD72D56D-3109-3440-BE28-469EE3B84BA5}"/>
              </a:ext>
            </a:extLst>
          </p:cNvPr>
          <p:cNvCxnSpPr/>
          <p:nvPr/>
        </p:nvCxnSpPr>
        <p:spPr>
          <a:xfrm>
            <a:off x="3628367" y="2578342"/>
            <a:ext cx="0" cy="1409218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[R] 32">
            <a:extLst>
              <a:ext uri="{FF2B5EF4-FFF2-40B4-BE49-F238E27FC236}">
                <a16:creationId xmlns:a16="http://schemas.microsoft.com/office/drawing/2014/main" id="{C8F05F5A-86F2-1D4D-806C-999FE603E87A}"/>
              </a:ext>
            </a:extLst>
          </p:cNvPr>
          <p:cNvCxnSpPr/>
          <p:nvPr/>
        </p:nvCxnSpPr>
        <p:spPr>
          <a:xfrm>
            <a:off x="7020303" y="2573427"/>
            <a:ext cx="0" cy="1409218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F76A0F7D-E97B-EA45-BAEF-0A590243AA49}"/>
              </a:ext>
            </a:extLst>
          </p:cNvPr>
          <p:cNvCxnSpPr>
            <a:cxnSpLocks/>
          </p:cNvCxnSpPr>
          <p:nvPr/>
        </p:nvCxnSpPr>
        <p:spPr>
          <a:xfrm flipV="1">
            <a:off x="4344932" y="1277970"/>
            <a:ext cx="3768657" cy="129545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[R] 34">
            <a:extLst>
              <a:ext uri="{FF2B5EF4-FFF2-40B4-BE49-F238E27FC236}">
                <a16:creationId xmlns:a16="http://schemas.microsoft.com/office/drawing/2014/main" id="{B9345CCC-F2DD-EA45-970C-ED669948A7F9}"/>
              </a:ext>
            </a:extLst>
          </p:cNvPr>
          <p:cNvCxnSpPr>
            <a:cxnSpLocks/>
          </p:cNvCxnSpPr>
          <p:nvPr/>
        </p:nvCxnSpPr>
        <p:spPr>
          <a:xfrm>
            <a:off x="4371099" y="4572954"/>
            <a:ext cx="374249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8C1ED2AF-1933-9940-9944-4DB045E62448}"/>
              </a:ext>
            </a:extLst>
          </p:cNvPr>
          <p:cNvGrpSpPr/>
          <p:nvPr/>
        </p:nvGrpSpPr>
        <p:grpSpPr>
          <a:xfrm>
            <a:off x="787816" y="3255093"/>
            <a:ext cx="3385498" cy="568254"/>
            <a:chOff x="220006" y="3646023"/>
            <a:chExt cx="3385498" cy="568254"/>
          </a:xfrm>
        </p:grpSpPr>
        <p:cxnSp>
          <p:nvCxnSpPr>
            <p:cNvPr id="189" name="구부러진 연결선[U] 188">
              <a:extLst>
                <a:ext uri="{FF2B5EF4-FFF2-40B4-BE49-F238E27FC236}">
                  <a16:creationId xmlns:a16="http://schemas.microsoft.com/office/drawing/2014/main" id="{6DF8B2A1-FE10-084B-8A55-D3498AC00535}"/>
                </a:ext>
              </a:extLst>
            </p:cNvPr>
            <p:cNvCxnSpPr>
              <a:cxnSpLocks/>
              <a:stCxn id="190" idx="3"/>
            </p:cNvCxnSpPr>
            <p:nvPr/>
          </p:nvCxnSpPr>
          <p:spPr>
            <a:xfrm>
              <a:off x="2244809" y="3830689"/>
              <a:ext cx="1360695" cy="383588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DB0824A-9AE0-904A-AFF3-C479634A5063}"/>
                </a:ext>
              </a:extLst>
            </p:cNvPr>
            <p:cNvSpPr txBox="1"/>
            <p:nvPr/>
          </p:nvSpPr>
          <p:spPr>
            <a:xfrm>
              <a:off x="220006" y="3646023"/>
              <a:ext cx="20248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63500">
                <a:schemeClr val="tx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Field Cage</a:t>
              </a:r>
              <a:endParaRPr kumimoji="1" lang="ko-KR" altLang="en-US" dirty="0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3FA49FC0-4081-9545-83D6-A1DB7AD6650B}"/>
              </a:ext>
            </a:extLst>
          </p:cNvPr>
          <p:cNvGrpSpPr/>
          <p:nvPr/>
        </p:nvGrpSpPr>
        <p:grpSpPr>
          <a:xfrm>
            <a:off x="791926" y="2080315"/>
            <a:ext cx="6153147" cy="986709"/>
            <a:chOff x="220006" y="1904014"/>
            <a:chExt cx="6153147" cy="986709"/>
          </a:xfrm>
        </p:grpSpPr>
        <p:cxnSp>
          <p:nvCxnSpPr>
            <p:cNvPr id="185" name="구부러진 연결선[U] 184">
              <a:extLst>
                <a:ext uri="{FF2B5EF4-FFF2-40B4-BE49-F238E27FC236}">
                  <a16:creationId xmlns:a16="http://schemas.microsoft.com/office/drawing/2014/main" id="{2E359570-0BB8-1F4D-9369-592198FFFE3A}"/>
                </a:ext>
              </a:extLst>
            </p:cNvPr>
            <p:cNvCxnSpPr>
              <a:cxnSpLocks/>
            </p:cNvCxnSpPr>
            <p:nvPr/>
          </p:nvCxnSpPr>
          <p:spPr>
            <a:xfrm>
              <a:off x="2263108" y="2273346"/>
              <a:ext cx="720595" cy="617377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구부러진 연결선[U] 185">
              <a:extLst>
                <a:ext uri="{FF2B5EF4-FFF2-40B4-BE49-F238E27FC236}">
                  <a16:creationId xmlns:a16="http://schemas.microsoft.com/office/drawing/2014/main" id="{C345822E-4BE0-5547-8EEC-C926150CD08F}"/>
                </a:ext>
              </a:extLst>
            </p:cNvPr>
            <p:cNvCxnSpPr>
              <a:cxnSpLocks/>
            </p:cNvCxnSpPr>
            <p:nvPr/>
          </p:nvCxnSpPr>
          <p:spPr>
            <a:xfrm>
              <a:off x="2244809" y="2085277"/>
              <a:ext cx="4128344" cy="555568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312DDF5-3931-4D41-B3D8-22108593741B}"/>
                </a:ext>
              </a:extLst>
            </p:cNvPr>
            <p:cNvSpPr txBox="1"/>
            <p:nvPr/>
          </p:nvSpPr>
          <p:spPr>
            <a:xfrm>
              <a:off x="220006" y="1904014"/>
              <a:ext cx="202480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Al mylar window</a:t>
              </a:r>
              <a:endParaRPr kumimoji="1" lang="ko-KR" altLang="en-US" dirty="0"/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F728706-9CB2-E747-BCDB-21E751034FA8}"/>
              </a:ext>
            </a:extLst>
          </p:cNvPr>
          <p:cNvSpPr/>
          <p:nvPr/>
        </p:nvSpPr>
        <p:spPr>
          <a:xfrm>
            <a:off x="3584825" y="49917"/>
            <a:ext cx="51455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ko-KR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without Voltage divider</a:t>
            </a:r>
            <a:endParaRPr lang="ko-KR" alt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09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7FA8396-4FFA-0B47-A29D-6B277ABEE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47" y="838368"/>
            <a:ext cx="4482000" cy="416289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DCBD0F7-C4A6-E94D-B012-4BDBC34BF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047" y="880781"/>
            <a:ext cx="4482000" cy="4258781"/>
          </a:xfrm>
          <a:prstGeom prst="rect">
            <a:avLst/>
          </a:prstGeom>
        </p:spPr>
      </p:pic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A1A7B083-65EF-FA46-8A0E-9733C122BD8B}"/>
              </a:ext>
            </a:extLst>
          </p:cNvPr>
          <p:cNvGrpSpPr/>
          <p:nvPr/>
        </p:nvGrpSpPr>
        <p:grpSpPr>
          <a:xfrm>
            <a:off x="220006" y="4397851"/>
            <a:ext cx="3302918" cy="2360579"/>
            <a:chOff x="220006" y="4397851"/>
            <a:chExt cx="3302918" cy="2360579"/>
          </a:xfrm>
        </p:grpSpPr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57EC6C52-437A-B744-B43C-9F46DAF12D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0006" y="4397851"/>
              <a:ext cx="3302918" cy="2360579"/>
              <a:chOff x="1757342" y="794464"/>
              <a:chExt cx="6726901" cy="4807683"/>
            </a:xfrm>
          </p:grpSpPr>
          <p:pic>
            <p:nvPicPr>
              <p:cNvPr id="159" name="그림 158">
                <a:extLst>
                  <a:ext uri="{FF2B5EF4-FFF2-40B4-BE49-F238E27FC236}">
                    <a16:creationId xmlns:a16="http://schemas.microsoft.com/office/drawing/2014/main" id="{5ED75081-70D8-1947-9576-DF9B7C6AF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7342" y="794464"/>
                <a:ext cx="6726901" cy="4807683"/>
              </a:xfrm>
              <a:prstGeom prst="rect">
                <a:avLst/>
              </a:prstGeom>
            </p:spPr>
          </p:pic>
          <p:grpSp>
            <p:nvGrpSpPr>
              <p:cNvPr id="160" name="그룹 159">
                <a:extLst>
                  <a:ext uri="{FF2B5EF4-FFF2-40B4-BE49-F238E27FC236}">
                    <a16:creationId xmlns:a16="http://schemas.microsoft.com/office/drawing/2014/main" id="{93A6958E-281B-914F-AF3C-8DE642FE3B54}"/>
                  </a:ext>
                </a:extLst>
              </p:cNvPr>
              <p:cNvGrpSpPr/>
              <p:nvPr/>
            </p:nvGrpSpPr>
            <p:grpSpPr>
              <a:xfrm>
                <a:off x="3042124" y="2777925"/>
                <a:ext cx="3943786" cy="1884522"/>
                <a:chOff x="3238894" y="2650603"/>
                <a:chExt cx="3943786" cy="1884522"/>
              </a:xfrm>
            </p:grpSpPr>
            <p:cxnSp>
              <p:nvCxnSpPr>
                <p:cNvPr id="167" name="직선 화살표 연결선 166">
                  <a:extLst>
                    <a:ext uri="{FF2B5EF4-FFF2-40B4-BE49-F238E27FC236}">
                      <a16:creationId xmlns:a16="http://schemas.microsoft.com/office/drawing/2014/main" id="{0D8D38A1-8FC8-0D4B-BE08-212C28213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3295007"/>
                  <a:ext cx="2076643" cy="124011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직선 화살표 연결선 167">
                  <a:extLst>
                    <a:ext uri="{FF2B5EF4-FFF2-40B4-BE49-F238E27FC236}">
                      <a16:creationId xmlns:a16="http://schemas.microsoft.com/office/drawing/2014/main" id="{A9D102B8-AC99-E840-8917-4D47B08EBF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38894" y="3454240"/>
                  <a:ext cx="1867145" cy="108088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직선 화살표 연결선 168">
                  <a:extLst>
                    <a:ext uri="{FF2B5EF4-FFF2-40B4-BE49-F238E27FC236}">
                      <a16:creationId xmlns:a16="http://schemas.microsoft.com/office/drawing/2014/main" id="{83C87AA3-C1FD-154E-9EA8-7D31F70004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2650603"/>
                  <a:ext cx="24425" cy="188452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그룹 160">
                <a:extLst>
                  <a:ext uri="{FF2B5EF4-FFF2-40B4-BE49-F238E27FC236}">
                    <a16:creationId xmlns:a16="http://schemas.microsoft.com/office/drawing/2014/main" id="{5395AFF9-499E-CB45-A96A-45C03731A32E}"/>
                  </a:ext>
                </a:extLst>
              </p:cNvPr>
              <p:cNvGrpSpPr/>
              <p:nvPr/>
            </p:nvGrpSpPr>
            <p:grpSpPr>
              <a:xfrm>
                <a:off x="3744570" y="1651378"/>
                <a:ext cx="2395180" cy="2828025"/>
                <a:chOff x="3941340" y="1524056"/>
                <a:chExt cx="2395180" cy="282802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62" name="직선 연결선[R] 161">
                  <a:extLst>
                    <a:ext uri="{FF2B5EF4-FFF2-40B4-BE49-F238E27FC236}">
                      <a16:creationId xmlns:a16="http://schemas.microsoft.com/office/drawing/2014/main" id="{5B975CBB-2F00-5945-B3EE-D56831015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1524056"/>
                  <a:ext cx="2350803" cy="136388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직선 연결선[R] 162">
                  <a:extLst>
                    <a:ext uri="{FF2B5EF4-FFF2-40B4-BE49-F238E27FC236}">
                      <a16:creationId xmlns:a16="http://schemas.microsoft.com/office/drawing/2014/main" id="{70884FAD-B917-1541-9A2F-6CE9D7363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2887940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직선 연결선[R] 163">
                  <a:extLst>
                    <a:ext uri="{FF2B5EF4-FFF2-40B4-BE49-F238E27FC236}">
                      <a16:creationId xmlns:a16="http://schemas.microsoft.com/office/drawing/2014/main" id="{15C0F47F-38F8-FE46-A3E0-71BDEBA8B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6651" y="1524057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직선 연결선[R] 164">
                  <a:extLst>
                    <a:ext uri="{FF2B5EF4-FFF2-40B4-BE49-F238E27FC236}">
                      <a16:creationId xmlns:a16="http://schemas.microsoft.com/office/drawing/2014/main" id="{3AF198A3-9F8A-574A-BFBF-62BED96197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1340" y="3730885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직선 연결선[R] 165">
                  <a:extLst>
                    <a:ext uri="{FF2B5EF4-FFF2-40B4-BE49-F238E27FC236}">
                      <a16:creationId xmlns:a16="http://schemas.microsoft.com/office/drawing/2014/main" id="{742753DF-1538-8C4D-ADF8-68F6A5DFDF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82260" y="2957418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5162863-8249-5048-90F9-68E31718404F}"/>
                </a:ext>
              </a:extLst>
            </p:cNvPr>
            <p:cNvSpPr txBox="1"/>
            <p:nvPr/>
          </p:nvSpPr>
          <p:spPr>
            <a:xfrm>
              <a:off x="2724281" y="546505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x</a:t>
              </a:r>
              <a:endParaRPr kumimoji="1" lang="ko-KR" altLang="en-US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2A67A10-F7D4-234C-B53C-46CE2852BDE2}"/>
                </a:ext>
              </a:extLst>
            </p:cNvPr>
            <p:cNvSpPr txBox="1"/>
            <p:nvPr/>
          </p:nvSpPr>
          <p:spPr>
            <a:xfrm>
              <a:off x="637345" y="5503470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y</a:t>
              </a:r>
              <a:endParaRPr kumimoji="1" lang="ko-KR" altLang="en-US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B6F26A6-117D-354A-A8F2-6A8A79E54A2A}"/>
                </a:ext>
              </a:extLst>
            </p:cNvPr>
            <p:cNvSpPr txBox="1"/>
            <p:nvPr/>
          </p:nvSpPr>
          <p:spPr>
            <a:xfrm>
              <a:off x="1654208" y="508513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z</a:t>
              </a:r>
              <a:endParaRPr kumimoji="1" lang="ko-KR" altLang="en-US" dirty="0"/>
            </a:p>
          </p:txBody>
        </p:sp>
      </p:grpSp>
      <p:sp>
        <p:nvSpPr>
          <p:cNvPr id="180" name="직사각형 179">
            <a:extLst>
              <a:ext uri="{FF2B5EF4-FFF2-40B4-BE49-F238E27FC236}">
                <a16:creationId xmlns:a16="http://schemas.microsoft.com/office/drawing/2014/main" id="{13EBC9CF-B19B-1C45-A20E-6435A58E9C16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AC728680-11B3-3842-9620-5A1CF2511588}"/>
              </a:ext>
            </a:extLst>
          </p:cNvPr>
          <p:cNvGrpSpPr/>
          <p:nvPr/>
        </p:nvGrpSpPr>
        <p:grpSpPr>
          <a:xfrm>
            <a:off x="2504997" y="5001261"/>
            <a:ext cx="4338063" cy="1334565"/>
            <a:chOff x="2500284" y="4462533"/>
            <a:chExt cx="4338063" cy="133456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8ED55C78-AB15-AB49-843A-362ED6E8ED29}"/>
                </a:ext>
              </a:extLst>
            </p:cNvPr>
            <p:cNvSpPr txBox="1"/>
            <p:nvPr/>
          </p:nvSpPr>
          <p:spPr>
            <a:xfrm>
              <a:off x="4037538" y="5396988"/>
              <a:ext cx="2800809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2000" dirty="0"/>
                <a:t>y is fixed at 0 (center)</a:t>
              </a:r>
              <a:endParaRPr kumimoji="1" lang="ko-KR" altLang="en-US" sz="2000" dirty="0"/>
            </a:p>
          </p:txBody>
        </p:sp>
        <p:cxnSp>
          <p:nvCxnSpPr>
            <p:cNvPr id="183" name="구부러진 연결선[U] 182">
              <a:extLst>
                <a:ext uri="{FF2B5EF4-FFF2-40B4-BE49-F238E27FC236}">
                  <a16:creationId xmlns:a16="http://schemas.microsoft.com/office/drawing/2014/main" id="{EDE8255E-8F1D-AE43-876C-8D4D1EA24918}"/>
                </a:ext>
              </a:extLst>
            </p:cNvPr>
            <p:cNvCxnSpPr>
              <a:cxnSpLocks/>
              <a:stCxn id="182" idx="1"/>
            </p:cNvCxnSpPr>
            <p:nvPr/>
          </p:nvCxnSpPr>
          <p:spPr>
            <a:xfrm rot="10800000">
              <a:off x="2500284" y="4462533"/>
              <a:ext cx="1537254" cy="1134511"/>
            </a:xfrm>
            <a:prstGeom prst="curvedConnector3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직선 연결선[R] 31">
            <a:extLst>
              <a:ext uri="{FF2B5EF4-FFF2-40B4-BE49-F238E27FC236}">
                <a16:creationId xmlns:a16="http://schemas.microsoft.com/office/drawing/2014/main" id="{95FB1046-B42A-654A-B697-C8E21203E312}"/>
              </a:ext>
            </a:extLst>
          </p:cNvPr>
          <p:cNvCxnSpPr/>
          <p:nvPr/>
        </p:nvCxnSpPr>
        <p:spPr>
          <a:xfrm>
            <a:off x="3691136" y="2580318"/>
            <a:ext cx="0" cy="14092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[R] 32">
            <a:extLst>
              <a:ext uri="{FF2B5EF4-FFF2-40B4-BE49-F238E27FC236}">
                <a16:creationId xmlns:a16="http://schemas.microsoft.com/office/drawing/2014/main" id="{C9D7BD5D-ACA0-0D48-AD55-C05B4C544074}"/>
              </a:ext>
            </a:extLst>
          </p:cNvPr>
          <p:cNvCxnSpPr/>
          <p:nvPr/>
        </p:nvCxnSpPr>
        <p:spPr>
          <a:xfrm>
            <a:off x="7080587" y="2580318"/>
            <a:ext cx="0" cy="14092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28729456-B87D-2645-9023-2D20DD5D9579}"/>
              </a:ext>
            </a:extLst>
          </p:cNvPr>
          <p:cNvCxnSpPr>
            <a:cxnSpLocks/>
          </p:cNvCxnSpPr>
          <p:nvPr/>
        </p:nvCxnSpPr>
        <p:spPr>
          <a:xfrm>
            <a:off x="4389476" y="4605886"/>
            <a:ext cx="375227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[R] 34">
            <a:extLst>
              <a:ext uri="{FF2B5EF4-FFF2-40B4-BE49-F238E27FC236}">
                <a16:creationId xmlns:a16="http://schemas.microsoft.com/office/drawing/2014/main" id="{FA22ABA6-5FAA-D74B-9066-7143A811B25C}"/>
              </a:ext>
            </a:extLst>
          </p:cNvPr>
          <p:cNvCxnSpPr>
            <a:cxnSpLocks/>
          </p:cNvCxnSpPr>
          <p:nvPr/>
        </p:nvCxnSpPr>
        <p:spPr>
          <a:xfrm flipV="1">
            <a:off x="4389476" y="1223325"/>
            <a:ext cx="3752278" cy="135699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8C1ED2AF-1933-9940-9944-4DB045E62448}"/>
              </a:ext>
            </a:extLst>
          </p:cNvPr>
          <p:cNvGrpSpPr/>
          <p:nvPr/>
        </p:nvGrpSpPr>
        <p:grpSpPr>
          <a:xfrm>
            <a:off x="787816" y="3255093"/>
            <a:ext cx="3385498" cy="568254"/>
            <a:chOff x="220006" y="3646023"/>
            <a:chExt cx="3385498" cy="568254"/>
          </a:xfrm>
        </p:grpSpPr>
        <p:cxnSp>
          <p:nvCxnSpPr>
            <p:cNvPr id="189" name="구부러진 연결선[U] 188">
              <a:extLst>
                <a:ext uri="{FF2B5EF4-FFF2-40B4-BE49-F238E27FC236}">
                  <a16:creationId xmlns:a16="http://schemas.microsoft.com/office/drawing/2014/main" id="{6DF8B2A1-FE10-084B-8A55-D3498AC00535}"/>
                </a:ext>
              </a:extLst>
            </p:cNvPr>
            <p:cNvCxnSpPr>
              <a:cxnSpLocks/>
              <a:stCxn id="190" idx="3"/>
            </p:cNvCxnSpPr>
            <p:nvPr/>
          </p:nvCxnSpPr>
          <p:spPr>
            <a:xfrm>
              <a:off x="2244809" y="3830689"/>
              <a:ext cx="1360695" cy="383588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DB0824A-9AE0-904A-AFF3-C479634A5063}"/>
                </a:ext>
              </a:extLst>
            </p:cNvPr>
            <p:cNvSpPr txBox="1"/>
            <p:nvPr/>
          </p:nvSpPr>
          <p:spPr>
            <a:xfrm>
              <a:off x="220006" y="3646023"/>
              <a:ext cx="20248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63500">
                <a:schemeClr val="tx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Field Cage</a:t>
              </a:r>
              <a:endParaRPr kumimoji="1" lang="ko-KR" altLang="en-US" dirty="0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3FA49FC0-4081-9545-83D6-A1DB7AD6650B}"/>
              </a:ext>
            </a:extLst>
          </p:cNvPr>
          <p:cNvGrpSpPr/>
          <p:nvPr/>
        </p:nvGrpSpPr>
        <p:grpSpPr>
          <a:xfrm>
            <a:off x="791926" y="2080315"/>
            <a:ext cx="6153147" cy="986709"/>
            <a:chOff x="220006" y="1904014"/>
            <a:chExt cx="6153147" cy="986709"/>
          </a:xfrm>
        </p:grpSpPr>
        <p:cxnSp>
          <p:nvCxnSpPr>
            <p:cNvPr id="185" name="구부러진 연결선[U] 184">
              <a:extLst>
                <a:ext uri="{FF2B5EF4-FFF2-40B4-BE49-F238E27FC236}">
                  <a16:creationId xmlns:a16="http://schemas.microsoft.com/office/drawing/2014/main" id="{2E359570-0BB8-1F4D-9369-592198FFFE3A}"/>
                </a:ext>
              </a:extLst>
            </p:cNvPr>
            <p:cNvCxnSpPr>
              <a:cxnSpLocks/>
            </p:cNvCxnSpPr>
            <p:nvPr/>
          </p:nvCxnSpPr>
          <p:spPr>
            <a:xfrm>
              <a:off x="2263108" y="2273346"/>
              <a:ext cx="720595" cy="617377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구부러진 연결선[U] 185">
              <a:extLst>
                <a:ext uri="{FF2B5EF4-FFF2-40B4-BE49-F238E27FC236}">
                  <a16:creationId xmlns:a16="http://schemas.microsoft.com/office/drawing/2014/main" id="{C345822E-4BE0-5547-8EEC-C926150CD08F}"/>
                </a:ext>
              </a:extLst>
            </p:cNvPr>
            <p:cNvCxnSpPr>
              <a:cxnSpLocks/>
            </p:cNvCxnSpPr>
            <p:nvPr/>
          </p:nvCxnSpPr>
          <p:spPr>
            <a:xfrm>
              <a:off x="2244809" y="2085277"/>
              <a:ext cx="4128344" cy="555568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312DDF5-3931-4D41-B3D8-22108593741B}"/>
                </a:ext>
              </a:extLst>
            </p:cNvPr>
            <p:cNvSpPr txBox="1"/>
            <p:nvPr/>
          </p:nvSpPr>
          <p:spPr>
            <a:xfrm>
              <a:off x="220006" y="1904014"/>
              <a:ext cx="202480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Al mylar window</a:t>
              </a:r>
              <a:endParaRPr kumimoji="1" lang="ko-KR" altLang="en-US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BF8F7AF-DCF9-AF4C-84F2-D8E05C86A1FB}"/>
              </a:ext>
            </a:extLst>
          </p:cNvPr>
          <p:cNvSpPr txBox="1"/>
          <p:nvPr/>
        </p:nvSpPr>
        <p:spPr>
          <a:xfrm>
            <a:off x="9286183" y="1234301"/>
            <a:ext cx="121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120 V/cm</a:t>
            </a:r>
            <a:endParaRPr kumimoji="1"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36518A-8CFF-3A41-A6CE-A361F4B4196E}"/>
              </a:ext>
            </a:extLst>
          </p:cNvPr>
          <p:cNvSpPr txBox="1"/>
          <p:nvPr/>
        </p:nvSpPr>
        <p:spPr>
          <a:xfrm>
            <a:off x="9358781" y="4129902"/>
            <a:ext cx="121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30 V/cm</a:t>
            </a:r>
            <a:endParaRPr kumimoji="1"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A00A4579-6500-2F40-B956-6702FFB2E8CD}"/>
              </a:ext>
            </a:extLst>
          </p:cNvPr>
          <p:cNvGrpSpPr/>
          <p:nvPr/>
        </p:nvGrpSpPr>
        <p:grpSpPr>
          <a:xfrm>
            <a:off x="7190673" y="4805295"/>
            <a:ext cx="4618299" cy="680790"/>
            <a:chOff x="7190673" y="4805295"/>
            <a:chExt cx="4618299" cy="680790"/>
          </a:xfrm>
        </p:grpSpPr>
        <p:sp>
          <p:nvSpPr>
            <p:cNvPr id="41" name="아래로 구부러진 화살표[C] 40">
              <a:extLst>
                <a:ext uri="{FF2B5EF4-FFF2-40B4-BE49-F238E27FC236}">
                  <a16:creationId xmlns:a16="http://schemas.microsoft.com/office/drawing/2014/main" id="{1F6BF034-16A3-9948-A18A-32A93D546A28}"/>
                </a:ext>
              </a:extLst>
            </p:cNvPr>
            <p:cNvSpPr/>
            <p:nvPr/>
          </p:nvSpPr>
          <p:spPr>
            <a:xfrm flipV="1">
              <a:off x="7190673" y="4805295"/>
              <a:ext cx="4618299" cy="6597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5D6B32-BFFB-6E4B-A520-5D4246CF24E1}"/>
                </a:ext>
              </a:extLst>
            </p:cNvPr>
            <p:cNvSpPr txBox="1"/>
            <p:nvPr/>
          </p:nvSpPr>
          <p:spPr>
            <a:xfrm>
              <a:off x="8921088" y="5116753"/>
              <a:ext cx="1157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Rescaling</a:t>
              </a:r>
              <a:endParaRPr kumimoji="1"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B1B37D-8CEB-6D42-87EC-89FB55C68C0A}"/>
                  </a:ext>
                </a:extLst>
              </p:cNvPr>
              <p:cNvSpPr txBox="1"/>
              <p:nvPr/>
            </p:nvSpPr>
            <p:spPr>
              <a:xfrm>
                <a:off x="7391006" y="5902153"/>
                <a:ext cx="45809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≈30 ~ 120 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kumimoji="1" lang="en-US" altLang="ko-KR" sz="2000" dirty="0"/>
                  <a:t> inside Field Cage</a:t>
                </a:r>
                <a:endParaRPr kumimoji="1" lang="ko-KR" alt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B1B37D-8CEB-6D42-87EC-89FB55C68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006" y="5902153"/>
                <a:ext cx="4580988" cy="400110"/>
              </a:xfrm>
              <a:prstGeom prst="rect">
                <a:avLst/>
              </a:prstGeom>
              <a:blipFill>
                <a:blip r:embed="rId5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직사각형 43">
            <a:extLst>
              <a:ext uri="{FF2B5EF4-FFF2-40B4-BE49-F238E27FC236}">
                <a16:creationId xmlns:a16="http://schemas.microsoft.com/office/drawing/2014/main" id="{649782F3-3933-8A44-A762-A91874CE4E35}"/>
              </a:ext>
            </a:extLst>
          </p:cNvPr>
          <p:cNvSpPr/>
          <p:nvPr/>
        </p:nvSpPr>
        <p:spPr>
          <a:xfrm>
            <a:off x="3584825" y="49917"/>
            <a:ext cx="51455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ko-KR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without Voltage divider</a:t>
            </a:r>
            <a:endParaRPr lang="ko-KR" alt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43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9EA8F7E-1CC2-0C48-9B94-81CB3769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451" y="889850"/>
            <a:ext cx="4482000" cy="416289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B6C93FF-6CF7-CD43-B086-BD10895CE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655" y="841907"/>
            <a:ext cx="4482000" cy="4258781"/>
          </a:xfrm>
          <a:prstGeom prst="rect">
            <a:avLst/>
          </a:prstGeom>
        </p:spPr>
      </p:pic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A1A7B083-65EF-FA46-8A0E-9733C122BD8B}"/>
              </a:ext>
            </a:extLst>
          </p:cNvPr>
          <p:cNvGrpSpPr/>
          <p:nvPr/>
        </p:nvGrpSpPr>
        <p:grpSpPr>
          <a:xfrm>
            <a:off x="220006" y="4397851"/>
            <a:ext cx="3302918" cy="2360579"/>
            <a:chOff x="220006" y="4397851"/>
            <a:chExt cx="3302918" cy="2360579"/>
          </a:xfrm>
        </p:grpSpPr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57EC6C52-437A-B744-B43C-9F46DAF12D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0006" y="4397851"/>
              <a:ext cx="3302918" cy="2360579"/>
              <a:chOff x="1757342" y="794464"/>
              <a:chExt cx="6726901" cy="4807683"/>
            </a:xfrm>
          </p:grpSpPr>
          <p:pic>
            <p:nvPicPr>
              <p:cNvPr id="159" name="그림 158">
                <a:extLst>
                  <a:ext uri="{FF2B5EF4-FFF2-40B4-BE49-F238E27FC236}">
                    <a16:creationId xmlns:a16="http://schemas.microsoft.com/office/drawing/2014/main" id="{5ED75081-70D8-1947-9576-DF9B7C6AF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7342" y="794464"/>
                <a:ext cx="6726901" cy="4807683"/>
              </a:xfrm>
              <a:prstGeom prst="rect">
                <a:avLst/>
              </a:prstGeom>
            </p:spPr>
          </p:pic>
          <p:grpSp>
            <p:nvGrpSpPr>
              <p:cNvPr id="160" name="그룹 159">
                <a:extLst>
                  <a:ext uri="{FF2B5EF4-FFF2-40B4-BE49-F238E27FC236}">
                    <a16:creationId xmlns:a16="http://schemas.microsoft.com/office/drawing/2014/main" id="{93A6958E-281B-914F-AF3C-8DE642FE3B54}"/>
                  </a:ext>
                </a:extLst>
              </p:cNvPr>
              <p:cNvGrpSpPr/>
              <p:nvPr/>
            </p:nvGrpSpPr>
            <p:grpSpPr>
              <a:xfrm>
                <a:off x="3042124" y="2777925"/>
                <a:ext cx="3943786" cy="1884522"/>
                <a:chOff x="3238894" y="2650603"/>
                <a:chExt cx="3943786" cy="1884522"/>
              </a:xfrm>
            </p:grpSpPr>
            <p:cxnSp>
              <p:nvCxnSpPr>
                <p:cNvPr id="167" name="직선 화살표 연결선 166">
                  <a:extLst>
                    <a:ext uri="{FF2B5EF4-FFF2-40B4-BE49-F238E27FC236}">
                      <a16:creationId xmlns:a16="http://schemas.microsoft.com/office/drawing/2014/main" id="{0D8D38A1-8FC8-0D4B-BE08-212C28213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3295007"/>
                  <a:ext cx="2076643" cy="124011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직선 화살표 연결선 167">
                  <a:extLst>
                    <a:ext uri="{FF2B5EF4-FFF2-40B4-BE49-F238E27FC236}">
                      <a16:creationId xmlns:a16="http://schemas.microsoft.com/office/drawing/2014/main" id="{A9D102B8-AC99-E840-8917-4D47B08EBF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38894" y="3454240"/>
                  <a:ext cx="1867145" cy="108088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직선 화살표 연결선 168">
                  <a:extLst>
                    <a:ext uri="{FF2B5EF4-FFF2-40B4-BE49-F238E27FC236}">
                      <a16:creationId xmlns:a16="http://schemas.microsoft.com/office/drawing/2014/main" id="{83C87AA3-C1FD-154E-9EA8-7D31F70004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2650603"/>
                  <a:ext cx="24425" cy="188452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그룹 160">
                <a:extLst>
                  <a:ext uri="{FF2B5EF4-FFF2-40B4-BE49-F238E27FC236}">
                    <a16:creationId xmlns:a16="http://schemas.microsoft.com/office/drawing/2014/main" id="{5395AFF9-499E-CB45-A96A-45C03731A32E}"/>
                  </a:ext>
                </a:extLst>
              </p:cNvPr>
              <p:cNvGrpSpPr/>
              <p:nvPr/>
            </p:nvGrpSpPr>
            <p:grpSpPr>
              <a:xfrm>
                <a:off x="3744570" y="1651378"/>
                <a:ext cx="2395180" cy="2828025"/>
                <a:chOff x="3941340" y="1524056"/>
                <a:chExt cx="2395180" cy="282802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62" name="직선 연결선[R] 161">
                  <a:extLst>
                    <a:ext uri="{FF2B5EF4-FFF2-40B4-BE49-F238E27FC236}">
                      <a16:creationId xmlns:a16="http://schemas.microsoft.com/office/drawing/2014/main" id="{5B975CBB-2F00-5945-B3EE-D56831015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1524056"/>
                  <a:ext cx="2350803" cy="136388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직선 연결선[R] 162">
                  <a:extLst>
                    <a:ext uri="{FF2B5EF4-FFF2-40B4-BE49-F238E27FC236}">
                      <a16:creationId xmlns:a16="http://schemas.microsoft.com/office/drawing/2014/main" id="{70884FAD-B917-1541-9A2F-6CE9D7363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2887940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직선 연결선[R] 163">
                  <a:extLst>
                    <a:ext uri="{FF2B5EF4-FFF2-40B4-BE49-F238E27FC236}">
                      <a16:creationId xmlns:a16="http://schemas.microsoft.com/office/drawing/2014/main" id="{15C0F47F-38F8-FE46-A3E0-71BDEBA8B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6651" y="1524057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직선 연결선[R] 164">
                  <a:extLst>
                    <a:ext uri="{FF2B5EF4-FFF2-40B4-BE49-F238E27FC236}">
                      <a16:creationId xmlns:a16="http://schemas.microsoft.com/office/drawing/2014/main" id="{3AF198A3-9F8A-574A-BFBF-62BED96197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1340" y="3730885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직선 연결선[R] 165">
                  <a:extLst>
                    <a:ext uri="{FF2B5EF4-FFF2-40B4-BE49-F238E27FC236}">
                      <a16:creationId xmlns:a16="http://schemas.microsoft.com/office/drawing/2014/main" id="{742753DF-1538-8C4D-ADF8-68F6A5DFDF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82260" y="2957418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5162863-8249-5048-90F9-68E31718404F}"/>
                </a:ext>
              </a:extLst>
            </p:cNvPr>
            <p:cNvSpPr txBox="1"/>
            <p:nvPr/>
          </p:nvSpPr>
          <p:spPr>
            <a:xfrm>
              <a:off x="2724281" y="546505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x</a:t>
              </a:r>
              <a:endParaRPr kumimoji="1" lang="ko-KR" altLang="en-US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2A67A10-F7D4-234C-B53C-46CE2852BDE2}"/>
                </a:ext>
              </a:extLst>
            </p:cNvPr>
            <p:cNvSpPr txBox="1"/>
            <p:nvPr/>
          </p:nvSpPr>
          <p:spPr>
            <a:xfrm>
              <a:off x="637345" y="5503470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y</a:t>
              </a:r>
              <a:endParaRPr kumimoji="1" lang="ko-KR" altLang="en-US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B6F26A6-117D-354A-A8F2-6A8A79E54A2A}"/>
                </a:ext>
              </a:extLst>
            </p:cNvPr>
            <p:cNvSpPr txBox="1"/>
            <p:nvPr/>
          </p:nvSpPr>
          <p:spPr>
            <a:xfrm>
              <a:off x="1654208" y="508513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z</a:t>
              </a:r>
              <a:endParaRPr kumimoji="1" lang="ko-KR" altLang="en-US" dirty="0"/>
            </a:p>
          </p:txBody>
        </p:sp>
      </p:grpSp>
      <p:sp>
        <p:nvSpPr>
          <p:cNvPr id="180" name="직사각형 179">
            <a:extLst>
              <a:ext uri="{FF2B5EF4-FFF2-40B4-BE49-F238E27FC236}">
                <a16:creationId xmlns:a16="http://schemas.microsoft.com/office/drawing/2014/main" id="{13EBC9CF-B19B-1C45-A20E-6435A58E9C16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AC728680-11B3-3842-9620-5A1CF2511588}"/>
              </a:ext>
            </a:extLst>
          </p:cNvPr>
          <p:cNvGrpSpPr/>
          <p:nvPr/>
        </p:nvGrpSpPr>
        <p:grpSpPr>
          <a:xfrm>
            <a:off x="2504997" y="5001261"/>
            <a:ext cx="4338063" cy="1334565"/>
            <a:chOff x="2500284" y="4462533"/>
            <a:chExt cx="4338063" cy="133456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8ED55C78-AB15-AB49-843A-362ED6E8ED29}"/>
                </a:ext>
              </a:extLst>
            </p:cNvPr>
            <p:cNvSpPr txBox="1"/>
            <p:nvPr/>
          </p:nvSpPr>
          <p:spPr>
            <a:xfrm>
              <a:off x="4037538" y="5396988"/>
              <a:ext cx="2800809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2000" dirty="0"/>
                <a:t>y is fixed at 0 (center)</a:t>
              </a:r>
              <a:endParaRPr kumimoji="1" lang="ko-KR" altLang="en-US" sz="2000" dirty="0"/>
            </a:p>
          </p:txBody>
        </p:sp>
        <p:cxnSp>
          <p:nvCxnSpPr>
            <p:cNvPr id="183" name="구부러진 연결선[U] 182">
              <a:extLst>
                <a:ext uri="{FF2B5EF4-FFF2-40B4-BE49-F238E27FC236}">
                  <a16:creationId xmlns:a16="http://schemas.microsoft.com/office/drawing/2014/main" id="{EDE8255E-8F1D-AE43-876C-8D4D1EA24918}"/>
                </a:ext>
              </a:extLst>
            </p:cNvPr>
            <p:cNvCxnSpPr>
              <a:cxnSpLocks/>
              <a:stCxn id="182" idx="1"/>
            </p:cNvCxnSpPr>
            <p:nvPr/>
          </p:nvCxnSpPr>
          <p:spPr>
            <a:xfrm rot="10800000">
              <a:off x="2500284" y="4462533"/>
              <a:ext cx="1537254" cy="1134511"/>
            </a:xfrm>
            <a:prstGeom prst="curvedConnector3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직선 연결선[R] 31">
            <a:extLst>
              <a:ext uri="{FF2B5EF4-FFF2-40B4-BE49-F238E27FC236}">
                <a16:creationId xmlns:a16="http://schemas.microsoft.com/office/drawing/2014/main" id="{2B2AD71E-E451-3247-B71D-6870A3C32BDD}"/>
              </a:ext>
            </a:extLst>
          </p:cNvPr>
          <p:cNvCxnSpPr>
            <a:cxnSpLocks/>
          </p:cNvCxnSpPr>
          <p:nvPr/>
        </p:nvCxnSpPr>
        <p:spPr>
          <a:xfrm flipV="1">
            <a:off x="4345868" y="1290986"/>
            <a:ext cx="3798850" cy="127610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[R] 32">
            <a:extLst>
              <a:ext uri="{FF2B5EF4-FFF2-40B4-BE49-F238E27FC236}">
                <a16:creationId xmlns:a16="http://schemas.microsoft.com/office/drawing/2014/main" id="{7610D830-CCA5-4343-BC0A-6D5BEF3ACDD5}"/>
              </a:ext>
            </a:extLst>
          </p:cNvPr>
          <p:cNvCxnSpPr>
            <a:cxnSpLocks/>
          </p:cNvCxnSpPr>
          <p:nvPr/>
        </p:nvCxnSpPr>
        <p:spPr>
          <a:xfrm>
            <a:off x="4345868" y="4589771"/>
            <a:ext cx="379885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8EFC3748-7184-2844-B6BE-76D5CCEC53B7}"/>
              </a:ext>
            </a:extLst>
          </p:cNvPr>
          <p:cNvCxnSpPr/>
          <p:nvPr/>
        </p:nvCxnSpPr>
        <p:spPr>
          <a:xfrm>
            <a:off x="3662718" y="2567968"/>
            <a:ext cx="0" cy="14092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[R] 34">
            <a:extLst>
              <a:ext uri="{FF2B5EF4-FFF2-40B4-BE49-F238E27FC236}">
                <a16:creationId xmlns:a16="http://schemas.microsoft.com/office/drawing/2014/main" id="{14BF8976-A1A3-3F43-94FA-5495350AF991}"/>
              </a:ext>
            </a:extLst>
          </p:cNvPr>
          <p:cNvCxnSpPr/>
          <p:nvPr/>
        </p:nvCxnSpPr>
        <p:spPr>
          <a:xfrm>
            <a:off x="7052169" y="2567968"/>
            <a:ext cx="0" cy="14092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8C1ED2AF-1933-9940-9944-4DB045E62448}"/>
              </a:ext>
            </a:extLst>
          </p:cNvPr>
          <p:cNvGrpSpPr/>
          <p:nvPr/>
        </p:nvGrpSpPr>
        <p:grpSpPr>
          <a:xfrm>
            <a:off x="787816" y="3255093"/>
            <a:ext cx="3385498" cy="568254"/>
            <a:chOff x="220006" y="3646023"/>
            <a:chExt cx="3385498" cy="568254"/>
          </a:xfrm>
        </p:grpSpPr>
        <p:cxnSp>
          <p:nvCxnSpPr>
            <p:cNvPr id="189" name="구부러진 연결선[U] 188">
              <a:extLst>
                <a:ext uri="{FF2B5EF4-FFF2-40B4-BE49-F238E27FC236}">
                  <a16:creationId xmlns:a16="http://schemas.microsoft.com/office/drawing/2014/main" id="{6DF8B2A1-FE10-084B-8A55-D3498AC00535}"/>
                </a:ext>
              </a:extLst>
            </p:cNvPr>
            <p:cNvCxnSpPr>
              <a:cxnSpLocks/>
              <a:stCxn id="190" idx="3"/>
            </p:cNvCxnSpPr>
            <p:nvPr/>
          </p:nvCxnSpPr>
          <p:spPr>
            <a:xfrm>
              <a:off x="2244809" y="3830689"/>
              <a:ext cx="1360695" cy="383588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DB0824A-9AE0-904A-AFF3-C479634A5063}"/>
                </a:ext>
              </a:extLst>
            </p:cNvPr>
            <p:cNvSpPr txBox="1"/>
            <p:nvPr/>
          </p:nvSpPr>
          <p:spPr>
            <a:xfrm>
              <a:off x="220006" y="3646023"/>
              <a:ext cx="20248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63500">
                <a:schemeClr val="tx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Field Cage</a:t>
              </a:r>
              <a:endParaRPr kumimoji="1" lang="ko-KR" altLang="en-US" dirty="0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3FA49FC0-4081-9545-83D6-A1DB7AD6650B}"/>
              </a:ext>
            </a:extLst>
          </p:cNvPr>
          <p:cNvGrpSpPr/>
          <p:nvPr/>
        </p:nvGrpSpPr>
        <p:grpSpPr>
          <a:xfrm>
            <a:off x="791926" y="2080315"/>
            <a:ext cx="6153147" cy="986709"/>
            <a:chOff x="220006" y="1904014"/>
            <a:chExt cx="6153147" cy="986709"/>
          </a:xfrm>
        </p:grpSpPr>
        <p:cxnSp>
          <p:nvCxnSpPr>
            <p:cNvPr id="185" name="구부러진 연결선[U] 184">
              <a:extLst>
                <a:ext uri="{FF2B5EF4-FFF2-40B4-BE49-F238E27FC236}">
                  <a16:creationId xmlns:a16="http://schemas.microsoft.com/office/drawing/2014/main" id="{2E359570-0BB8-1F4D-9369-592198FFFE3A}"/>
                </a:ext>
              </a:extLst>
            </p:cNvPr>
            <p:cNvCxnSpPr>
              <a:cxnSpLocks/>
            </p:cNvCxnSpPr>
            <p:nvPr/>
          </p:nvCxnSpPr>
          <p:spPr>
            <a:xfrm>
              <a:off x="2263108" y="2273346"/>
              <a:ext cx="720595" cy="617377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구부러진 연결선[U] 185">
              <a:extLst>
                <a:ext uri="{FF2B5EF4-FFF2-40B4-BE49-F238E27FC236}">
                  <a16:creationId xmlns:a16="http://schemas.microsoft.com/office/drawing/2014/main" id="{C345822E-4BE0-5547-8EEC-C926150CD08F}"/>
                </a:ext>
              </a:extLst>
            </p:cNvPr>
            <p:cNvCxnSpPr>
              <a:cxnSpLocks/>
            </p:cNvCxnSpPr>
            <p:nvPr/>
          </p:nvCxnSpPr>
          <p:spPr>
            <a:xfrm>
              <a:off x="2244809" y="2085277"/>
              <a:ext cx="4128344" cy="555568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312DDF5-3931-4D41-B3D8-22108593741B}"/>
                </a:ext>
              </a:extLst>
            </p:cNvPr>
            <p:cNvSpPr txBox="1"/>
            <p:nvPr/>
          </p:nvSpPr>
          <p:spPr>
            <a:xfrm>
              <a:off x="220006" y="1904014"/>
              <a:ext cx="202480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Al mylar window</a:t>
              </a:r>
              <a:endParaRPr kumimoji="1" lang="ko-KR" altLang="en-US" dirty="0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B24A7F7-E990-EB41-908D-A370AF422CE8}"/>
              </a:ext>
            </a:extLst>
          </p:cNvPr>
          <p:cNvGrpSpPr/>
          <p:nvPr/>
        </p:nvGrpSpPr>
        <p:grpSpPr>
          <a:xfrm>
            <a:off x="7190673" y="4805295"/>
            <a:ext cx="4618299" cy="680790"/>
            <a:chOff x="7190673" y="4805295"/>
            <a:chExt cx="4618299" cy="680790"/>
          </a:xfrm>
        </p:grpSpPr>
        <p:sp>
          <p:nvSpPr>
            <p:cNvPr id="39" name="아래로 구부러진 화살표[C] 38">
              <a:extLst>
                <a:ext uri="{FF2B5EF4-FFF2-40B4-BE49-F238E27FC236}">
                  <a16:creationId xmlns:a16="http://schemas.microsoft.com/office/drawing/2014/main" id="{92837074-7B51-064F-9E38-0D3C207E172C}"/>
                </a:ext>
              </a:extLst>
            </p:cNvPr>
            <p:cNvSpPr/>
            <p:nvPr/>
          </p:nvSpPr>
          <p:spPr>
            <a:xfrm flipV="1">
              <a:off x="7190673" y="4805295"/>
              <a:ext cx="4618299" cy="6597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54D074-19A3-4F41-96AB-C14D1CAD8072}"/>
                </a:ext>
              </a:extLst>
            </p:cNvPr>
            <p:cNvSpPr txBox="1"/>
            <p:nvPr/>
          </p:nvSpPr>
          <p:spPr>
            <a:xfrm>
              <a:off x="8921088" y="5116753"/>
              <a:ext cx="1157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Rescaling</a:t>
              </a:r>
              <a:endParaRPr kumimoji="1"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613E7E-BFB5-674E-8218-4D9F2287DFFA}"/>
                  </a:ext>
                </a:extLst>
              </p:cNvPr>
              <p:cNvSpPr txBox="1"/>
              <p:nvPr/>
            </p:nvSpPr>
            <p:spPr>
              <a:xfrm>
                <a:off x="7447597" y="5936839"/>
                <a:ext cx="44788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≈−30 ~ 30 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kumimoji="1" lang="en-US" altLang="ko-KR" sz="2000" dirty="0"/>
                  <a:t> iside Field Cage</a:t>
                </a:r>
                <a:endParaRPr kumimoji="1" lang="ko-KR" alt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613E7E-BFB5-674E-8218-4D9F2287D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97" y="5936839"/>
                <a:ext cx="4478813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F4D3EDFF-FA91-7B4C-A73E-92187FF18EFB}"/>
              </a:ext>
            </a:extLst>
          </p:cNvPr>
          <p:cNvSpPr txBox="1"/>
          <p:nvPr/>
        </p:nvSpPr>
        <p:spPr>
          <a:xfrm>
            <a:off x="9379381" y="3501529"/>
            <a:ext cx="93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0 V/cm</a:t>
            </a:r>
            <a:endParaRPr kumimoji="1"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F895D9-28EF-5841-8C2E-2348F7A687EB}"/>
              </a:ext>
            </a:extLst>
          </p:cNvPr>
          <p:cNvSpPr txBox="1"/>
          <p:nvPr/>
        </p:nvSpPr>
        <p:spPr>
          <a:xfrm>
            <a:off x="10732952" y="3323943"/>
            <a:ext cx="773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-10 V/cm</a:t>
            </a:r>
            <a:endParaRPr kumimoji="1" lang="ko-KR" altLang="en-US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6FA848-8B30-E644-B42F-9D4E8A278AB8}"/>
              </a:ext>
            </a:extLst>
          </p:cNvPr>
          <p:cNvSpPr txBox="1"/>
          <p:nvPr/>
        </p:nvSpPr>
        <p:spPr>
          <a:xfrm>
            <a:off x="10828369" y="2745735"/>
            <a:ext cx="773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-20 V/cm</a:t>
            </a:r>
            <a:endParaRPr kumimoji="1" lang="ko-KR" altLang="en-US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98C0F2-BCD3-634E-885F-02A04E165378}"/>
              </a:ext>
            </a:extLst>
          </p:cNvPr>
          <p:cNvSpPr txBox="1"/>
          <p:nvPr/>
        </p:nvSpPr>
        <p:spPr>
          <a:xfrm>
            <a:off x="10828369" y="2320874"/>
            <a:ext cx="773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-30 V/cm</a:t>
            </a:r>
            <a:endParaRPr kumimoji="1" lang="ko-KR" altLang="en-US" sz="1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CECA21-BA2E-8A43-974E-48276E491B8C}"/>
              </a:ext>
            </a:extLst>
          </p:cNvPr>
          <p:cNvSpPr txBox="1"/>
          <p:nvPr/>
        </p:nvSpPr>
        <p:spPr>
          <a:xfrm>
            <a:off x="8396378" y="3305889"/>
            <a:ext cx="773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+10 V/cm</a:t>
            </a:r>
            <a:endParaRPr kumimoji="1" lang="ko-KR" altLang="en-US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721C14-0D35-3841-B62D-15349C207BC0}"/>
              </a:ext>
            </a:extLst>
          </p:cNvPr>
          <p:cNvSpPr txBox="1"/>
          <p:nvPr/>
        </p:nvSpPr>
        <p:spPr>
          <a:xfrm>
            <a:off x="8199500" y="2745735"/>
            <a:ext cx="773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+20 V/cm</a:t>
            </a:r>
            <a:endParaRPr kumimoji="1" lang="ko-KR" altLang="en-US" sz="1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B4C056-338D-1A40-BB4F-CDACC000CA24}"/>
              </a:ext>
            </a:extLst>
          </p:cNvPr>
          <p:cNvSpPr txBox="1"/>
          <p:nvPr/>
        </p:nvSpPr>
        <p:spPr>
          <a:xfrm>
            <a:off x="8196275" y="2315274"/>
            <a:ext cx="773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+30 V/cm</a:t>
            </a:r>
            <a:endParaRPr kumimoji="1" lang="ko-KR" altLang="en-US" sz="1000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4833114-A052-1248-925C-64900ED92B48}"/>
              </a:ext>
            </a:extLst>
          </p:cNvPr>
          <p:cNvSpPr/>
          <p:nvPr/>
        </p:nvSpPr>
        <p:spPr>
          <a:xfrm>
            <a:off x="3584825" y="49917"/>
            <a:ext cx="51455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ko-KR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without Voltage divider</a:t>
            </a:r>
            <a:endParaRPr lang="ko-KR" alt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23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D17ED696-CCDB-084E-9A9F-97B7B49C6FA3}"/>
              </a:ext>
            </a:extLst>
          </p:cNvPr>
          <p:cNvGrpSpPr>
            <a:grpSpLocks noChangeAspect="1"/>
          </p:cNvGrpSpPr>
          <p:nvPr/>
        </p:nvGrpSpPr>
        <p:grpSpPr>
          <a:xfrm>
            <a:off x="3065618" y="1511272"/>
            <a:ext cx="3585600" cy="2555490"/>
            <a:chOff x="2393950" y="1250789"/>
            <a:chExt cx="7404100" cy="51435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C2CD113-DA21-324D-A64C-F0A94486D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3950" y="1250789"/>
              <a:ext cx="7404100" cy="5143500"/>
            </a:xfrm>
            <a:prstGeom prst="rect">
              <a:avLst/>
            </a:prstGeom>
          </p:spPr>
        </p:pic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4E09C473-3689-464F-B129-1CDE77DE7227}"/>
                </a:ext>
              </a:extLst>
            </p:cNvPr>
            <p:cNvGrpSpPr/>
            <p:nvPr/>
          </p:nvGrpSpPr>
          <p:grpSpPr>
            <a:xfrm>
              <a:off x="4699317" y="2916716"/>
              <a:ext cx="2751939" cy="2397006"/>
              <a:chOff x="4699317" y="2916716"/>
              <a:chExt cx="2751939" cy="2397006"/>
            </a:xfrm>
          </p:grpSpPr>
          <p:cxnSp>
            <p:nvCxnSpPr>
              <p:cNvPr id="3" name="직선 연결선[R] 2">
                <a:extLst>
                  <a:ext uri="{FF2B5EF4-FFF2-40B4-BE49-F238E27FC236}">
                    <a16:creationId xmlns:a16="http://schemas.microsoft.com/office/drawing/2014/main" id="{110A5E99-04A2-9B4D-8912-260F22805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9317" y="3090388"/>
                <a:ext cx="1226921" cy="70471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연결선[R] 7">
                <a:extLst>
                  <a:ext uri="{FF2B5EF4-FFF2-40B4-BE49-F238E27FC236}">
                    <a16:creationId xmlns:a16="http://schemas.microsoft.com/office/drawing/2014/main" id="{0433C292-2FC9-C84D-B86D-1A23EADC67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9317" y="3416188"/>
                <a:ext cx="1192192" cy="69448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[R] 8">
                <a:extLst>
                  <a:ext uri="{FF2B5EF4-FFF2-40B4-BE49-F238E27FC236}">
                    <a16:creationId xmlns:a16="http://schemas.microsoft.com/office/drawing/2014/main" id="{C1BB0FA7-CA1B-C744-B754-E56E9B1FB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9317" y="3602206"/>
                <a:ext cx="1226921" cy="718156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[R] 9">
                <a:extLst>
                  <a:ext uri="{FF2B5EF4-FFF2-40B4-BE49-F238E27FC236}">
                    <a16:creationId xmlns:a16="http://schemas.microsoft.com/office/drawing/2014/main" id="{1B168137-7698-CD46-9553-ED1B66F51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9317" y="3245342"/>
                <a:ext cx="1192192" cy="69448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[R] 10">
                <a:extLst>
                  <a:ext uri="{FF2B5EF4-FFF2-40B4-BE49-F238E27FC236}">
                    <a16:creationId xmlns:a16="http://schemas.microsoft.com/office/drawing/2014/main" id="{D3BA359F-8C50-EA4B-9C60-CAEF8A66F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9317" y="3965092"/>
                <a:ext cx="1192192" cy="69448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[R] 11">
                <a:extLst>
                  <a:ext uri="{FF2B5EF4-FFF2-40B4-BE49-F238E27FC236}">
                    <a16:creationId xmlns:a16="http://schemas.microsoft.com/office/drawing/2014/main" id="{717F275B-9AA9-8B4F-B7E0-94316D7F6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9317" y="4301441"/>
                <a:ext cx="1192192" cy="69448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[R] 12">
                <a:extLst>
                  <a:ext uri="{FF2B5EF4-FFF2-40B4-BE49-F238E27FC236}">
                    <a16:creationId xmlns:a16="http://schemas.microsoft.com/office/drawing/2014/main" id="{9047B04F-0470-A140-B084-E1CCE34AA9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9317" y="4116218"/>
                <a:ext cx="1192192" cy="69448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[R] 13">
                <a:extLst>
                  <a:ext uri="{FF2B5EF4-FFF2-40B4-BE49-F238E27FC236}">
                    <a16:creationId xmlns:a16="http://schemas.microsoft.com/office/drawing/2014/main" id="{DF987AA6-B4F8-C84C-B113-A25E1F10B7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9317" y="3784207"/>
                <a:ext cx="1226921" cy="70552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[R] 14">
                <a:extLst>
                  <a:ext uri="{FF2B5EF4-FFF2-40B4-BE49-F238E27FC236}">
                    <a16:creationId xmlns:a16="http://schemas.microsoft.com/office/drawing/2014/main" id="{0074DD15-F138-724B-B2F6-4DC6987F14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0894" y="4463459"/>
                <a:ext cx="1192192" cy="69448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[R] 15">
                <a:extLst>
                  <a:ext uri="{FF2B5EF4-FFF2-40B4-BE49-F238E27FC236}">
                    <a16:creationId xmlns:a16="http://schemas.microsoft.com/office/drawing/2014/main" id="{25D15954-F0E9-EA41-9E71-3ED880040A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6525" y="4621512"/>
                <a:ext cx="1208138" cy="69221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[R] 16">
                <a:extLst>
                  <a:ext uri="{FF2B5EF4-FFF2-40B4-BE49-F238E27FC236}">
                    <a16:creationId xmlns:a16="http://schemas.microsoft.com/office/drawing/2014/main" id="{5B5AF249-7DB5-234F-A492-D0A028CB7A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03083" y="4433223"/>
                <a:ext cx="1522177" cy="8678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[R] 17">
                <a:extLst>
                  <a:ext uri="{FF2B5EF4-FFF2-40B4-BE49-F238E27FC236}">
                    <a16:creationId xmlns:a16="http://schemas.microsoft.com/office/drawing/2014/main" id="{CD585E30-FA3D-8A45-9B0F-503396E073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1509" y="4131447"/>
                <a:ext cx="1548170" cy="864475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[R] 18">
                <a:extLst>
                  <a:ext uri="{FF2B5EF4-FFF2-40B4-BE49-F238E27FC236}">
                    <a16:creationId xmlns:a16="http://schemas.microsoft.com/office/drawing/2014/main" id="{7B4C7EF9-2FF8-7449-A0A6-7DD5F5FB00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05928" y="3947977"/>
                <a:ext cx="1533753" cy="8766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[R] 19">
                <a:extLst>
                  <a:ext uri="{FF2B5EF4-FFF2-40B4-BE49-F238E27FC236}">
                    <a16:creationId xmlns:a16="http://schemas.microsoft.com/office/drawing/2014/main" id="{BCD17116-C176-4343-AFED-029FEA7F31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88664" y="4296687"/>
                <a:ext cx="1536596" cy="86125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[R] 20">
                <a:extLst>
                  <a:ext uri="{FF2B5EF4-FFF2-40B4-BE49-F238E27FC236}">
                    <a16:creationId xmlns:a16="http://schemas.microsoft.com/office/drawing/2014/main" id="{AC98AB20-76F5-DE4B-80A7-0419E91312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14662" y="3572051"/>
                <a:ext cx="1525017" cy="90663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[R] 21">
                <a:extLst>
                  <a:ext uri="{FF2B5EF4-FFF2-40B4-BE49-F238E27FC236}">
                    <a16:creationId xmlns:a16="http://schemas.microsoft.com/office/drawing/2014/main" id="{781FD6B7-56C6-D542-8A3A-CA9DC6875C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03083" y="3245342"/>
                <a:ext cx="1548173" cy="872545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[R] 22">
                <a:extLst>
                  <a:ext uri="{FF2B5EF4-FFF2-40B4-BE49-F238E27FC236}">
                    <a16:creationId xmlns:a16="http://schemas.microsoft.com/office/drawing/2014/main" id="{F867A50D-09E7-0245-918E-E437C12FB6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14662" y="3416188"/>
                <a:ext cx="1525017" cy="88525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[R] 23">
                <a:extLst>
                  <a:ext uri="{FF2B5EF4-FFF2-40B4-BE49-F238E27FC236}">
                    <a16:creationId xmlns:a16="http://schemas.microsoft.com/office/drawing/2014/main" id="{BED23359-F7FB-AD48-8E3F-90D149BF03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1510" y="3763428"/>
                <a:ext cx="1548169" cy="896145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[R] 24">
                <a:extLst>
                  <a:ext uri="{FF2B5EF4-FFF2-40B4-BE49-F238E27FC236}">
                    <a16:creationId xmlns:a16="http://schemas.microsoft.com/office/drawing/2014/main" id="{3D01239E-1092-B642-AB4C-FE3036142D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03086" y="3065567"/>
                <a:ext cx="1536593" cy="87185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[R] 25">
                <a:extLst>
                  <a:ext uri="{FF2B5EF4-FFF2-40B4-BE49-F238E27FC236}">
                    <a16:creationId xmlns:a16="http://schemas.microsoft.com/office/drawing/2014/main" id="{5DBC5E26-6B69-284D-A16A-3E5E8DDF90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03088" y="2916716"/>
                <a:ext cx="1536591" cy="88411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DD6D2271-7583-DD47-9E69-7AE4BECD0266}"/>
              </a:ext>
            </a:extLst>
          </p:cNvPr>
          <p:cNvGrpSpPr/>
          <p:nvPr/>
        </p:nvGrpSpPr>
        <p:grpSpPr>
          <a:xfrm>
            <a:off x="8368108" y="3479932"/>
            <a:ext cx="3353750" cy="2734486"/>
            <a:chOff x="2255584" y="312160"/>
            <a:chExt cx="6729002" cy="5401964"/>
          </a:xfrm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0C843CEE-5439-E24B-A7D1-BFEA3026D741}"/>
                </a:ext>
              </a:extLst>
            </p:cNvPr>
            <p:cNvGrpSpPr/>
            <p:nvPr/>
          </p:nvGrpSpPr>
          <p:grpSpPr>
            <a:xfrm>
              <a:off x="3118389" y="1436452"/>
              <a:ext cx="5866197" cy="3241632"/>
              <a:chOff x="3118389" y="1436452"/>
              <a:chExt cx="5866197" cy="3241632"/>
            </a:xfrm>
          </p:grpSpPr>
          <p:sp>
            <p:nvSpPr>
              <p:cNvPr id="87" name="호 86">
                <a:extLst>
                  <a:ext uri="{FF2B5EF4-FFF2-40B4-BE49-F238E27FC236}">
                    <a16:creationId xmlns:a16="http://schemas.microsoft.com/office/drawing/2014/main" id="{75B9A42A-C69E-384C-93AF-0F2D187C06EE}"/>
                  </a:ext>
                </a:extLst>
              </p:cNvPr>
              <p:cNvSpPr/>
              <p:nvPr/>
            </p:nvSpPr>
            <p:spPr>
              <a:xfrm rot="10800000">
                <a:off x="3118389" y="1436452"/>
                <a:ext cx="1018127" cy="3241631"/>
              </a:xfrm>
              <a:prstGeom prst="arc">
                <a:avLst>
                  <a:gd name="adj1" fmla="val 16200000"/>
                  <a:gd name="adj2" fmla="val 5420964"/>
                </a:avLst>
              </a:prstGeom>
              <a:ln w="57150">
                <a:solidFill>
                  <a:srgbClr val="FF000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grpSp>
            <p:nvGrpSpPr>
              <p:cNvPr id="88" name="그룹 87">
                <a:extLst>
                  <a:ext uri="{FF2B5EF4-FFF2-40B4-BE49-F238E27FC236}">
                    <a16:creationId xmlns:a16="http://schemas.microsoft.com/office/drawing/2014/main" id="{3F419C2A-5B18-6049-A23D-A6788D25F003}"/>
                  </a:ext>
                </a:extLst>
              </p:cNvPr>
              <p:cNvGrpSpPr/>
              <p:nvPr/>
            </p:nvGrpSpPr>
            <p:grpSpPr>
              <a:xfrm>
                <a:off x="4530880" y="1436452"/>
                <a:ext cx="2910569" cy="3241632"/>
                <a:chOff x="4528095" y="1852310"/>
                <a:chExt cx="2910569" cy="3241632"/>
              </a:xfrm>
            </p:grpSpPr>
            <p:cxnSp>
              <p:nvCxnSpPr>
                <p:cNvPr id="90" name="직선 화살표 연결선 89">
                  <a:extLst>
                    <a:ext uri="{FF2B5EF4-FFF2-40B4-BE49-F238E27FC236}">
                      <a16:creationId xmlns:a16="http://schemas.microsoft.com/office/drawing/2014/main" id="{B20A97F4-FC36-F349-A9C3-F69E18172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38664" y="1852310"/>
                  <a:ext cx="0" cy="3241632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직선 화살표 연결선 90">
                  <a:extLst>
                    <a:ext uri="{FF2B5EF4-FFF2-40B4-BE49-F238E27FC236}">
                      <a16:creationId xmlns:a16="http://schemas.microsoft.com/office/drawing/2014/main" id="{417BF89F-D21F-C54F-AD54-997FBB2029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93757" y="1852310"/>
                  <a:ext cx="0" cy="3241632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직선 화살표 연결선 91">
                  <a:extLst>
                    <a:ext uri="{FF2B5EF4-FFF2-40B4-BE49-F238E27FC236}">
                      <a16:creationId xmlns:a16="http://schemas.microsoft.com/office/drawing/2014/main" id="{3A490C35-F764-344D-A867-04FAB5B4C4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28095" y="1852310"/>
                  <a:ext cx="0" cy="3241632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호 88">
                <a:extLst>
                  <a:ext uri="{FF2B5EF4-FFF2-40B4-BE49-F238E27FC236}">
                    <a16:creationId xmlns:a16="http://schemas.microsoft.com/office/drawing/2014/main" id="{8541DBA9-0D76-A64F-A6B4-DA1C967EDBDE}"/>
                  </a:ext>
                </a:extLst>
              </p:cNvPr>
              <p:cNvSpPr/>
              <p:nvPr/>
            </p:nvSpPr>
            <p:spPr>
              <a:xfrm rot="10800000" flipH="1">
                <a:off x="7966459" y="1436452"/>
                <a:ext cx="1018127" cy="3241631"/>
              </a:xfrm>
              <a:prstGeom prst="arc">
                <a:avLst>
                  <a:gd name="adj1" fmla="val 16200000"/>
                  <a:gd name="adj2" fmla="val 5420964"/>
                </a:avLst>
              </a:prstGeom>
              <a:ln w="57150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9D5338C5-E174-124F-8A24-551F4BA0EE77}"/>
                </a:ext>
              </a:extLst>
            </p:cNvPr>
            <p:cNvGrpSpPr/>
            <p:nvPr/>
          </p:nvGrpSpPr>
          <p:grpSpPr>
            <a:xfrm>
              <a:off x="2873308" y="312160"/>
              <a:ext cx="5580000" cy="5401964"/>
              <a:chOff x="2546431" y="613460"/>
              <a:chExt cx="5580000" cy="5401964"/>
            </a:xfrm>
          </p:grpSpPr>
          <p:sp>
            <p:nvSpPr>
              <p:cNvPr id="83" name="정육면체 82">
                <a:extLst>
                  <a:ext uri="{FF2B5EF4-FFF2-40B4-BE49-F238E27FC236}">
                    <a16:creationId xmlns:a16="http://schemas.microsoft.com/office/drawing/2014/main" id="{397D5B6F-8FA8-0B44-8C5A-C202EF7BE4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46431" y="613460"/>
                <a:ext cx="5580000" cy="5400000"/>
              </a:xfrm>
              <a:prstGeom prst="cub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cxnSp>
            <p:nvCxnSpPr>
              <p:cNvPr id="84" name="직선 연결선[R] 83">
                <a:extLst>
                  <a:ext uri="{FF2B5EF4-FFF2-40B4-BE49-F238E27FC236}">
                    <a16:creationId xmlns:a16="http://schemas.microsoft.com/office/drawing/2014/main" id="{75F8BB58-4DFB-374F-BE68-79B338741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3818" y="613460"/>
                <a:ext cx="0" cy="40617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[R] 84">
                <a:extLst>
                  <a:ext uri="{FF2B5EF4-FFF2-40B4-BE49-F238E27FC236}">
                    <a16:creationId xmlns:a16="http://schemas.microsoft.com/office/drawing/2014/main" id="{943CD2F6-2852-6944-AF91-737B83E16F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23818" y="4675207"/>
                <a:ext cx="419728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[R] 85">
                <a:extLst>
                  <a:ext uri="{FF2B5EF4-FFF2-40B4-BE49-F238E27FC236}">
                    <a16:creationId xmlns:a16="http://schemas.microsoft.com/office/drawing/2014/main" id="{4FE5E3D2-BC41-0541-8D17-C1C4EBC608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5221" y="4675207"/>
                <a:ext cx="1353273" cy="13402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CD53878B-989B-A74F-BF49-F9BD3DD49A6C}"/>
                </a:ext>
              </a:extLst>
            </p:cNvPr>
            <p:cNvGrpSpPr/>
            <p:nvPr/>
          </p:nvGrpSpPr>
          <p:grpSpPr>
            <a:xfrm>
              <a:off x="2255584" y="2086564"/>
              <a:ext cx="6121707" cy="3241632"/>
              <a:chOff x="2255584" y="2086564"/>
              <a:chExt cx="6121707" cy="3241632"/>
            </a:xfrm>
          </p:grpSpPr>
          <p:grpSp>
            <p:nvGrpSpPr>
              <p:cNvPr id="77" name="그룹 76">
                <a:extLst>
                  <a:ext uri="{FF2B5EF4-FFF2-40B4-BE49-F238E27FC236}">
                    <a16:creationId xmlns:a16="http://schemas.microsoft.com/office/drawing/2014/main" id="{A38C0C35-6B04-DD4D-8AC1-3D158BCBC784}"/>
                  </a:ext>
                </a:extLst>
              </p:cNvPr>
              <p:cNvGrpSpPr/>
              <p:nvPr/>
            </p:nvGrpSpPr>
            <p:grpSpPr>
              <a:xfrm>
                <a:off x="4021816" y="2086564"/>
                <a:ext cx="2910569" cy="3241632"/>
                <a:chOff x="4528095" y="1852310"/>
                <a:chExt cx="2910569" cy="3241632"/>
              </a:xfrm>
            </p:grpSpPr>
            <p:cxnSp>
              <p:nvCxnSpPr>
                <p:cNvPr id="80" name="직선 화살표 연결선 79">
                  <a:extLst>
                    <a:ext uri="{FF2B5EF4-FFF2-40B4-BE49-F238E27FC236}">
                      <a16:creationId xmlns:a16="http://schemas.microsoft.com/office/drawing/2014/main" id="{28E292DF-284A-E14B-B13C-21C8CD5F67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38664" y="1852310"/>
                  <a:ext cx="0" cy="3241632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직선 화살표 연결선 80">
                  <a:extLst>
                    <a:ext uri="{FF2B5EF4-FFF2-40B4-BE49-F238E27FC236}">
                      <a16:creationId xmlns:a16="http://schemas.microsoft.com/office/drawing/2014/main" id="{76DFA357-DE74-BB42-AD2C-8722C04491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93757" y="1852310"/>
                  <a:ext cx="0" cy="3241632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직선 화살표 연결선 81">
                  <a:extLst>
                    <a:ext uri="{FF2B5EF4-FFF2-40B4-BE49-F238E27FC236}">
                      <a16:creationId xmlns:a16="http://schemas.microsoft.com/office/drawing/2014/main" id="{70E940D7-7483-1A4E-B72D-746DBBC52B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28095" y="1852310"/>
                  <a:ext cx="0" cy="3241632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호 77">
                <a:extLst>
                  <a:ext uri="{FF2B5EF4-FFF2-40B4-BE49-F238E27FC236}">
                    <a16:creationId xmlns:a16="http://schemas.microsoft.com/office/drawing/2014/main" id="{28486A25-7B4C-F240-98D3-3F7905177EC8}"/>
                  </a:ext>
                </a:extLst>
              </p:cNvPr>
              <p:cNvSpPr/>
              <p:nvPr/>
            </p:nvSpPr>
            <p:spPr>
              <a:xfrm rot="10800000">
                <a:off x="2255584" y="2086564"/>
                <a:ext cx="1018127" cy="3241631"/>
              </a:xfrm>
              <a:prstGeom prst="arc">
                <a:avLst>
                  <a:gd name="adj1" fmla="val 16200000"/>
                  <a:gd name="adj2" fmla="val 5420964"/>
                </a:avLst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79" name="호 78">
                <a:extLst>
                  <a:ext uri="{FF2B5EF4-FFF2-40B4-BE49-F238E27FC236}">
                    <a16:creationId xmlns:a16="http://schemas.microsoft.com/office/drawing/2014/main" id="{3BED5A13-DDAB-1A43-B2B7-C6234303F378}"/>
                  </a:ext>
                </a:extLst>
              </p:cNvPr>
              <p:cNvSpPr/>
              <p:nvPr/>
            </p:nvSpPr>
            <p:spPr>
              <a:xfrm rot="10800000" flipH="1">
                <a:off x="7359164" y="2086564"/>
                <a:ext cx="1018127" cy="3241631"/>
              </a:xfrm>
              <a:prstGeom prst="arc">
                <a:avLst>
                  <a:gd name="adj1" fmla="val 16200000"/>
                  <a:gd name="adj2" fmla="val 5420964"/>
                </a:avLst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</p:grpSp>
      </p:grp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3CF0EC39-E3F7-F641-AAFD-8120BDD1884B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4" name="Picture 1" descr="page5image23891616">
            <a:extLst>
              <a:ext uri="{FF2B5EF4-FFF2-40B4-BE49-F238E27FC236}">
                <a16:creationId xmlns:a16="http://schemas.microsoft.com/office/drawing/2014/main" id="{09A9A9F4-9B73-BD43-90AA-7EDB4F5E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2" y="985547"/>
            <a:ext cx="21463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6D85256A-AC83-3E4C-944A-9751619869B2}"/>
              </a:ext>
            </a:extLst>
          </p:cNvPr>
          <p:cNvSpPr txBox="1"/>
          <p:nvPr/>
        </p:nvSpPr>
        <p:spPr>
          <a:xfrm>
            <a:off x="3065618" y="986806"/>
            <a:ext cx="3117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/>
              <a:t>+Boundary Conditions</a:t>
            </a:r>
            <a:endParaRPr kumimoji="1" lang="ko-KR" altLang="en-US" sz="20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D333005-54E7-B443-A8A4-0B40E8DE784A}"/>
              </a:ext>
            </a:extLst>
          </p:cNvPr>
          <p:cNvSpPr txBox="1"/>
          <p:nvPr/>
        </p:nvSpPr>
        <p:spPr>
          <a:xfrm>
            <a:off x="7180857" y="2859478"/>
            <a:ext cx="868472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-182V</a:t>
            </a:r>
            <a:endParaRPr kumimoji="1" lang="ko-KR" alt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4D5634C-05E5-914D-9FC1-665E5C743ACD}"/>
              </a:ext>
            </a:extLst>
          </p:cNvPr>
          <p:cNvSpPr txBox="1"/>
          <p:nvPr/>
        </p:nvSpPr>
        <p:spPr>
          <a:xfrm>
            <a:off x="7180857" y="3610461"/>
            <a:ext cx="868472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-91V</a:t>
            </a:r>
            <a:endParaRPr kumimoji="1" lang="ko-KR" altLang="en-US" dirty="0"/>
          </a:p>
        </p:txBody>
      </p:sp>
      <p:cxnSp>
        <p:nvCxnSpPr>
          <p:cNvPr id="103" name="꺾인 연결선[E] 102">
            <a:extLst>
              <a:ext uri="{FF2B5EF4-FFF2-40B4-BE49-F238E27FC236}">
                <a16:creationId xmlns:a16="http://schemas.microsoft.com/office/drawing/2014/main" id="{BA2B11CD-9BA3-AC4C-B2E3-BA6544D9BA56}"/>
              </a:ext>
            </a:extLst>
          </p:cNvPr>
          <p:cNvCxnSpPr>
            <a:cxnSpLocks/>
          </p:cNvCxnSpPr>
          <p:nvPr/>
        </p:nvCxnSpPr>
        <p:spPr>
          <a:xfrm rot="10800000">
            <a:off x="5509125" y="3120785"/>
            <a:ext cx="1671733" cy="7182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6541C2E-79E6-A845-92E2-EBD8E28DE641}"/>
                  </a:ext>
                </a:extLst>
              </p:cNvPr>
              <p:cNvSpPr txBox="1"/>
              <p:nvPr/>
            </p:nvSpPr>
            <p:spPr>
              <a:xfrm>
                <a:off x="7180857" y="2327089"/>
                <a:ext cx="868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ko-KR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6541C2E-79E6-A845-92E2-EBD8E28DE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857" y="2327089"/>
                <a:ext cx="8684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8EF9329A-1FD9-374D-95AF-94982E7AD5A3}"/>
              </a:ext>
            </a:extLst>
          </p:cNvPr>
          <p:cNvSpPr txBox="1"/>
          <p:nvPr/>
        </p:nvSpPr>
        <p:spPr>
          <a:xfrm>
            <a:off x="7180857" y="1770561"/>
            <a:ext cx="868472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-909V</a:t>
            </a:r>
            <a:endParaRPr kumimoji="1" lang="ko-KR" altLang="en-US" dirty="0"/>
          </a:p>
        </p:txBody>
      </p:sp>
      <p:cxnSp>
        <p:nvCxnSpPr>
          <p:cNvPr id="110" name="꺾인 연결선[E] 109">
            <a:extLst>
              <a:ext uri="{FF2B5EF4-FFF2-40B4-BE49-F238E27FC236}">
                <a16:creationId xmlns:a16="http://schemas.microsoft.com/office/drawing/2014/main" id="{1FF74CD2-9DE9-4D45-9DC7-3AEEB0AD34A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9125" y="1971766"/>
            <a:ext cx="1671733" cy="3574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648D3383-5309-E844-AEF5-BCFB5205E780}"/>
              </a:ext>
            </a:extLst>
          </p:cNvPr>
          <p:cNvCxnSpPr>
            <a:cxnSpLocks/>
            <a:stCxn id="98" idx="1"/>
          </p:cNvCxnSpPr>
          <p:nvPr/>
        </p:nvCxnSpPr>
        <p:spPr>
          <a:xfrm flipH="1" flipV="1">
            <a:off x="5509125" y="3035662"/>
            <a:ext cx="1671732" cy="8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860B402D-7281-2A4D-8B77-D64A638A0D87}"/>
              </a:ext>
            </a:extLst>
          </p:cNvPr>
          <p:cNvSpPr txBox="1"/>
          <p:nvPr/>
        </p:nvSpPr>
        <p:spPr>
          <a:xfrm>
            <a:off x="8326292" y="6312178"/>
            <a:ext cx="339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Electric Field inside Field Cage</a:t>
            </a:r>
            <a:endParaRPr kumimoji="1" lang="ko-KR" altLang="en-US" dirty="0"/>
          </a:p>
        </p:txBody>
      </p:sp>
      <p:sp>
        <p:nvSpPr>
          <p:cNvPr id="123" name="위로 굽은 화살표[B] 122">
            <a:extLst>
              <a:ext uri="{FF2B5EF4-FFF2-40B4-BE49-F238E27FC236}">
                <a16:creationId xmlns:a16="http://schemas.microsoft.com/office/drawing/2014/main" id="{A37F6D5A-1797-4940-A5E1-FD6F19A900FC}"/>
              </a:ext>
            </a:extLst>
          </p:cNvPr>
          <p:cNvSpPr/>
          <p:nvPr/>
        </p:nvSpPr>
        <p:spPr>
          <a:xfrm rot="5400000">
            <a:off x="6566251" y="4494426"/>
            <a:ext cx="925285" cy="1157858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BFAD8DF-5397-BA4A-8408-A429B93646D3}"/>
              </a:ext>
            </a:extLst>
          </p:cNvPr>
          <p:cNvSpPr txBox="1"/>
          <p:nvPr/>
        </p:nvSpPr>
        <p:spPr>
          <a:xfrm>
            <a:off x="3703057" y="4183424"/>
            <a:ext cx="214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/>
              <a:t>Voltage divider</a:t>
            </a:r>
          </a:p>
          <a:p>
            <a:r>
              <a:rPr kumimoji="1" lang="en-US" altLang="ko-KR" dirty="0"/>
              <a:t>(10 Copper wires)</a:t>
            </a:r>
            <a:endParaRPr kumimoji="1" lang="ko-KR" altLang="en-US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001943C3-B94B-7049-8824-C8AE96E285A3}"/>
              </a:ext>
            </a:extLst>
          </p:cNvPr>
          <p:cNvSpPr/>
          <p:nvPr/>
        </p:nvSpPr>
        <p:spPr>
          <a:xfrm>
            <a:off x="3203824" y="49917"/>
            <a:ext cx="51455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ko-KR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Voltage divider</a:t>
            </a:r>
            <a:endParaRPr lang="ko-KR" alt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19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6DC049F-54E5-8445-ABDD-BEA81A96CDA4}"/>
              </a:ext>
            </a:extLst>
          </p:cNvPr>
          <p:cNvGrpSpPr/>
          <p:nvPr/>
        </p:nvGrpSpPr>
        <p:grpSpPr>
          <a:xfrm>
            <a:off x="3205285" y="825651"/>
            <a:ext cx="8986715" cy="4259481"/>
            <a:chOff x="1480396" y="1621903"/>
            <a:chExt cx="8986715" cy="4259481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BF53C20-6C95-8E41-A7F1-A131980A87C3}"/>
                </a:ext>
              </a:extLst>
            </p:cNvPr>
            <p:cNvGrpSpPr/>
            <p:nvPr/>
          </p:nvGrpSpPr>
          <p:grpSpPr>
            <a:xfrm>
              <a:off x="1480396" y="1621903"/>
              <a:ext cx="8986715" cy="4259481"/>
              <a:chOff x="1214178" y="1412113"/>
              <a:chExt cx="8986715" cy="4259481"/>
            </a:xfrm>
          </p:grpSpPr>
          <p:pic>
            <p:nvPicPr>
              <p:cNvPr id="15" name="그림 14" descr="스크린샷이(가) 표시된 사진&#10;&#10;자동 생성된 설명">
                <a:extLst>
                  <a:ext uri="{FF2B5EF4-FFF2-40B4-BE49-F238E27FC236}">
                    <a16:creationId xmlns:a16="http://schemas.microsoft.com/office/drawing/2014/main" id="{97628CAF-52BA-9E44-B74F-7F266F0C1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18156" y="1416372"/>
                <a:ext cx="4482737" cy="4163579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E3BFB6A4-BB27-A74C-85A6-5658EA159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4178" y="1412113"/>
                <a:ext cx="4482737" cy="4259481"/>
              </a:xfrm>
              <a:prstGeom prst="rect">
                <a:avLst/>
              </a:prstGeom>
            </p:spPr>
          </p:pic>
          <p:cxnSp>
            <p:nvCxnSpPr>
              <p:cNvPr id="19" name="직선 연결선[R] 18">
                <a:extLst>
                  <a:ext uri="{FF2B5EF4-FFF2-40B4-BE49-F238E27FC236}">
                    <a16:creationId xmlns:a16="http://schemas.microsoft.com/office/drawing/2014/main" id="{C21696E2-2422-E749-A6D2-7918D46F1A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3825" y="1864432"/>
                <a:ext cx="3768657" cy="129545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[R] 19">
                <a:extLst>
                  <a:ext uri="{FF2B5EF4-FFF2-40B4-BE49-F238E27FC236}">
                    <a16:creationId xmlns:a16="http://schemas.microsoft.com/office/drawing/2014/main" id="{12E7BF82-5C68-5240-8556-DBD70565B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9992" y="5159416"/>
                <a:ext cx="37424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직선 연결선[R] 24">
              <a:extLst>
                <a:ext uri="{FF2B5EF4-FFF2-40B4-BE49-F238E27FC236}">
                  <a16:creationId xmlns:a16="http://schemas.microsoft.com/office/drawing/2014/main" id="{A56CF4F7-BA45-CB40-97D6-AD7642AAF2D8}"/>
                </a:ext>
              </a:extLst>
            </p:cNvPr>
            <p:cNvCxnSpPr/>
            <p:nvPr/>
          </p:nvCxnSpPr>
          <p:spPr>
            <a:xfrm>
              <a:off x="1905963" y="3369679"/>
              <a:ext cx="0" cy="140921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[R] 26">
              <a:extLst>
                <a:ext uri="{FF2B5EF4-FFF2-40B4-BE49-F238E27FC236}">
                  <a16:creationId xmlns:a16="http://schemas.microsoft.com/office/drawing/2014/main" id="{8443670C-43B1-1D42-B30D-BAA7CA4CB7D7}"/>
                </a:ext>
              </a:extLst>
            </p:cNvPr>
            <p:cNvCxnSpPr/>
            <p:nvPr/>
          </p:nvCxnSpPr>
          <p:spPr>
            <a:xfrm>
              <a:off x="5295414" y="3369679"/>
              <a:ext cx="0" cy="140921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A1A7B083-65EF-FA46-8A0E-9733C122BD8B}"/>
              </a:ext>
            </a:extLst>
          </p:cNvPr>
          <p:cNvGrpSpPr/>
          <p:nvPr/>
        </p:nvGrpSpPr>
        <p:grpSpPr>
          <a:xfrm>
            <a:off x="220006" y="4397851"/>
            <a:ext cx="3302918" cy="2360579"/>
            <a:chOff x="220006" y="4397851"/>
            <a:chExt cx="3302918" cy="2360579"/>
          </a:xfrm>
        </p:grpSpPr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57EC6C52-437A-B744-B43C-9F46DAF12D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0006" y="4397851"/>
              <a:ext cx="3302918" cy="2360579"/>
              <a:chOff x="1757342" y="794464"/>
              <a:chExt cx="6726901" cy="4807683"/>
            </a:xfrm>
          </p:grpSpPr>
          <p:pic>
            <p:nvPicPr>
              <p:cNvPr id="159" name="그림 158">
                <a:extLst>
                  <a:ext uri="{FF2B5EF4-FFF2-40B4-BE49-F238E27FC236}">
                    <a16:creationId xmlns:a16="http://schemas.microsoft.com/office/drawing/2014/main" id="{5ED75081-70D8-1947-9576-DF9B7C6AF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7342" y="794464"/>
                <a:ext cx="6726901" cy="4807683"/>
              </a:xfrm>
              <a:prstGeom prst="rect">
                <a:avLst/>
              </a:prstGeom>
            </p:spPr>
          </p:pic>
          <p:grpSp>
            <p:nvGrpSpPr>
              <p:cNvPr id="160" name="그룹 159">
                <a:extLst>
                  <a:ext uri="{FF2B5EF4-FFF2-40B4-BE49-F238E27FC236}">
                    <a16:creationId xmlns:a16="http://schemas.microsoft.com/office/drawing/2014/main" id="{93A6958E-281B-914F-AF3C-8DE642FE3B54}"/>
                  </a:ext>
                </a:extLst>
              </p:cNvPr>
              <p:cNvGrpSpPr/>
              <p:nvPr/>
            </p:nvGrpSpPr>
            <p:grpSpPr>
              <a:xfrm>
                <a:off x="3042124" y="2777925"/>
                <a:ext cx="3943786" cy="1884522"/>
                <a:chOff x="3238894" y="2650603"/>
                <a:chExt cx="3943786" cy="1884522"/>
              </a:xfrm>
            </p:grpSpPr>
            <p:cxnSp>
              <p:nvCxnSpPr>
                <p:cNvPr id="167" name="직선 화살표 연결선 166">
                  <a:extLst>
                    <a:ext uri="{FF2B5EF4-FFF2-40B4-BE49-F238E27FC236}">
                      <a16:creationId xmlns:a16="http://schemas.microsoft.com/office/drawing/2014/main" id="{0D8D38A1-8FC8-0D4B-BE08-212C28213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3295007"/>
                  <a:ext cx="2076643" cy="124011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직선 화살표 연결선 167">
                  <a:extLst>
                    <a:ext uri="{FF2B5EF4-FFF2-40B4-BE49-F238E27FC236}">
                      <a16:creationId xmlns:a16="http://schemas.microsoft.com/office/drawing/2014/main" id="{A9D102B8-AC99-E840-8917-4D47B08EBF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38894" y="3454240"/>
                  <a:ext cx="1867145" cy="108088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직선 화살표 연결선 168">
                  <a:extLst>
                    <a:ext uri="{FF2B5EF4-FFF2-40B4-BE49-F238E27FC236}">
                      <a16:creationId xmlns:a16="http://schemas.microsoft.com/office/drawing/2014/main" id="{83C87AA3-C1FD-154E-9EA8-7D31F70004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2650603"/>
                  <a:ext cx="24425" cy="188452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그룹 160">
                <a:extLst>
                  <a:ext uri="{FF2B5EF4-FFF2-40B4-BE49-F238E27FC236}">
                    <a16:creationId xmlns:a16="http://schemas.microsoft.com/office/drawing/2014/main" id="{5395AFF9-499E-CB45-A96A-45C03731A32E}"/>
                  </a:ext>
                </a:extLst>
              </p:cNvPr>
              <p:cNvGrpSpPr/>
              <p:nvPr/>
            </p:nvGrpSpPr>
            <p:grpSpPr>
              <a:xfrm>
                <a:off x="3744570" y="1651378"/>
                <a:ext cx="2395180" cy="2828025"/>
                <a:chOff x="3941340" y="1524056"/>
                <a:chExt cx="2395180" cy="282802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62" name="직선 연결선[R] 161">
                  <a:extLst>
                    <a:ext uri="{FF2B5EF4-FFF2-40B4-BE49-F238E27FC236}">
                      <a16:creationId xmlns:a16="http://schemas.microsoft.com/office/drawing/2014/main" id="{5B975CBB-2F00-5945-B3EE-D56831015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1524056"/>
                  <a:ext cx="2350803" cy="136388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직선 연결선[R] 162">
                  <a:extLst>
                    <a:ext uri="{FF2B5EF4-FFF2-40B4-BE49-F238E27FC236}">
                      <a16:creationId xmlns:a16="http://schemas.microsoft.com/office/drawing/2014/main" id="{70884FAD-B917-1541-9A2F-6CE9D7363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2887940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직선 연결선[R] 163">
                  <a:extLst>
                    <a:ext uri="{FF2B5EF4-FFF2-40B4-BE49-F238E27FC236}">
                      <a16:creationId xmlns:a16="http://schemas.microsoft.com/office/drawing/2014/main" id="{15C0F47F-38F8-FE46-A3E0-71BDEBA8B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6651" y="1524057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직선 연결선[R] 164">
                  <a:extLst>
                    <a:ext uri="{FF2B5EF4-FFF2-40B4-BE49-F238E27FC236}">
                      <a16:creationId xmlns:a16="http://schemas.microsoft.com/office/drawing/2014/main" id="{3AF198A3-9F8A-574A-BFBF-62BED96197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1340" y="3730885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직선 연결선[R] 165">
                  <a:extLst>
                    <a:ext uri="{FF2B5EF4-FFF2-40B4-BE49-F238E27FC236}">
                      <a16:creationId xmlns:a16="http://schemas.microsoft.com/office/drawing/2014/main" id="{742753DF-1538-8C4D-ADF8-68F6A5DFDF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82260" y="2957418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5162863-8249-5048-90F9-68E31718404F}"/>
                </a:ext>
              </a:extLst>
            </p:cNvPr>
            <p:cNvSpPr txBox="1"/>
            <p:nvPr/>
          </p:nvSpPr>
          <p:spPr>
            <a:xfrm>
              <a:off x="2724281" y="546505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x</a:t>
              </a:r>
              <a:endParaRPr kumimoji="1" lang="ko-KR" altLang="en-US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2A67A10-F7D4-234C-B53C-46CE2852BDE2}"/>
                </a:ext>
              </a:extLst>
            </p:cNvPr>
            <p:cNvSpPr txBox="1"/>
            <p:nvPr/>
          </p:nvSpPr>
          <p:spPr>
            <a:xfrm>
              <a:off x="637345" y="5503470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y</a:t>
              </a:r>
              <a:endParaRPr kumimoji="1" lang="ko-KR" altLang="en-US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B6F26A6-117D-354A-A8F2-6A8A79E54A2A}"/>
                </a:ext>
              </a:extLst>
            </p:cNvPr>
            <p:cNvSpPr txBox="1"/>
            <p:nvPr/>
          </p:nvSpPr>
          <p:spPr>
            <a:xfrm>
              <a:off x="1654208" y="508513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z</a:t>
              </a:r>
              <a:endParaRPr kumimoji="1" lang="ko-KR" altLang="en-US" dirty="0"/>
            </a:p>
          </p:txBody>
        </p:sp>
      </p:grpSp>
      <p:sp>
        <p:nvSpPr>
          <p:cNvPr id="180" name="직사각형 179">
            <a:extLst>
              <a:ext uri="{FF2B5EF4-FFF2-40B4-BE49-F238E27FC236}">
                <a16:creationId xmlns:a16="http://schemas.microsoft.com/office/drawing/2014/main" id="{13EBC9CF-B19B-1C45-A20E-6435A58E9C16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AC728680-11B3-3842-9620-5A1CF2511588}"/>
              </a:ext>
            </a:extLst>
          </p:cNvPr>
          <p:cNvGrpSpPr/>
          <p:nvPr/>
        </p:nvGrpSpPr>
        <p:grpSpPr>
          <a:xfrm>
            <a:off x="2504997" y="5001261"/>
            <a:ext cx="4338063" cy="1334565"/>
            <a:chOff x="2500284" y="4462533"/>
            <a:chExt cx="4338063" cy="133456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8ED55C78-AB15-AB49-843A-362ED6E8ED29}"/>
                </a:ext>
              </a:extLst>
            </p:cNvPr>
            <p:cNvSpPr txBox="1"/>
            <p:nvPr/>
          </p:nvSpPr>
          <p:spPr>
            <a:xfrm>
              <a:off x="4037538" y="5396988"/>
              <a:ext cx="2800809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2000" dirty="0"/>
                <a:t>y is fixed at 0 (center)</a:t>
              </a:r>
              <a:endParaRPr kumimoji="1" lang="ko-KR" altLang="en-US" sz="2000" dirty="0"/>
            </a:p>
          </p:txBody>
        </p:sp>
        <p:cxnSp>
          <p:nvCxnSpPr>
            <p:cNvPr id="183" name="구부러진 연결선[U] 182">
              <a:extLst>
                <a:ext uri="{FF2B5EF4-FFF2-40B4-BE49-F238E27FC236}">
                  <a16:creationId xmlns:a16="http://schemas.microsoft.com/office/drawing/2014/main" id="{EDE8255E-8F1D-AE43-876C-8D4D1EA24918}"/>
                </a:ext>
              </a:extLst>
            </p:cNvPr>
            <p:cNvCxnSpPr>
              <a:cxnSpLocks/>
              <a:stCxn id="182" idx="1"/>
            </p:cNvCxnSpPr>
            <p:nvPr/>
          </p:nvCxnSpPr>
          <p:spPr>
            <a:xfrm rot="10800000">
              <a:off x="2500284" y="4462533"/>
              <a:ext cx="1537254" cy="1134511"/>
            </a:xfrm>
            <a:prstGeom prst="curvedConnector3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3FA49FC0-4081-9545-83D6-A1DB7AD6650B}"/>
              </a:ext>
            </a:extLst>
          </p:cNvPr>
          <p:cNvGrpSpPr/>
          <p:nvPr/>
        </p:nvGrpSpPr>
        <p:grpSpPr>
          <a:xfrm>
            <a:off x="791926" y="2080315"/>
            <a:ext cx="6153147" cy="986709"/>
            <a:chOff x="220006" y="1904014"/>
            <a:chExt cx="6153147" cy="986709"/>
          </a:xfrm>
        </p:grpSpPr>
        <p:cxnSp>
          <p:nvCxnSpPr>
            <p:cNvPr id="185" name="구부러진 연결선[U] 184">
              <a:extLst>
                <a:ext uri="{FF2B5EF4-FFF2-40B4-BE49-F238E27FC236}">
                  <a16:creationId xmlns:a16="http://schemas.microsoft.com/office/drawing/2014/main" id="{2E359570-0BB8-1F4D-9369-592198FFFE3A}"/>
                </a:ext>
              </a:extLst>
            </p:cNvPr>
            <p:cNvCxnSpPr>
              <a:cxnSpLocks/>
            </p:cNvCxnSpPr>
            <p:nvPr/>
          </p:nvCxnSpPr>
          <p:spPr>
            <a:xfrm>
              <a:off x="2263108" y="2273346"/>
              <a:ext cx="720595" cy="617377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구부러진 연결선[U] 185">
              <a:extLst>
                <a:ext uri="{FF2B5EF4-FFF2-40B4-BE49-F238E27FC236}">
                  <a16:creationId xmlns:a16="http://schemas.microsoft.com/office/drawing/2014/main" id="{C345822E-4BE0-5547-8EEC-C926150CD08F}"/>
                </a:ext>
              </a:extLst>
            </p:cNvPr>
            <p:cNvCxnSpPr>
              <a:cxnSpLocks/>
            </p:cNvCxnSpPr>
            <p:nvPr/>
          </p:nvCxnSpPr>
          <p:spPr>
            <a:xfrm>
              <a:off x="2244809" y="2085277"/>
              <a:ext cx="4128344" cy="555568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312DDF5-3931-4D41-B3D8-22108593741B}"/>
                </a:ext>
              </a:extLst>
            </p:cNvPr>
            <p:cNvSpPr txBox="1"/>
            <p:nvPr/>
          </p:nvSpPr>
          <p:spPr>
            <a:xfrm>
              <a:off x="220006" y="1904014"/>
              <a:ext cx="202480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Al mylar window</a:t>
              </a:r>
              <a:endParaRPr kumimoji="1" lang="ko-KR" altLang="en-US" dirty="0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8C1ED2AF-1933-9940-9944-4DB045E62448}"/>
              </a:ext>
            </a:extLst>
          </p:cNvPr>
          <p:cNvGrpSpPr/>
          <p:nvPr/>
        </p:nvGrpSpPr>
        <p:grpSpPr>
          <a:xfrm>
            <a:off x="787816" y="3255093"/>
            <a:ext cx="3385498" cy="568254"/>
            <a:chOff x="220006" y="3646023"/>
            <a:chExt cx="3385498" cy="568254"/>
          </a:xfrm>
        </p:grpSpPr>
        <p:cxnSp>
          <p:nvCxnSpPr>
            <p:cNvPr id="189" name="구부러진 연결선[U] 188">
              <a:extLst>
                <a:ext uri="{FF2B5EF4-FFF2-40B4-BE49-F238E27FC236}">
                  <a16:creationId xmlns:a16="http://schemas.microsoft.com/office/drawing/2014/main" id="{6DF8B2A1-FE10-084B-8A55-D3498AC00535}"/>
                </a:ext>
              </a:extLst>
            </p:cNvPr>
            <p:cNvCxnSpPr>
              <a:cxnSpLocks/>
              <a:stCxn id="190" idx="3"/>
            </p:cNvCxnSpPr>
            <p:nvPr/>
          </p:nvCxnSpPr>
          <p:spPr>
            <a:xfrm>
              <a:off x="2244809" y="3830689"/>
              <a:ext cx="1360695" cy="383588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DB0824A-9AE0-904A-AFF3-C479634A5063}"/>
                </a:ext>
              </a:extLst>
            </p:cNvPr>
            <p:cNvSpPr txBox="1"/>
            <p:nvPr/>
          </p:nvSpPr>
          <p:spPr>
            <a:xfrm>
              <a:off x="220006" y="3646023"/>
              <a:ext cx="20248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63500">
                <a:schemeClr val="tx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Field Cage</a:t>
              </a:r>
              <a:endParaRPr kumimoji="1" lang="ko-KR" altLang="en-US" dirty="0"/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EEA6F3BF-F387-A24E-96A9-2AC1DC51C28C}"/>
              </a:ext>
            </a:extLst>
          </p:cNvPr>
          <p:cNvSpPr/>
          <p:nvPr/>
        </p:nvSpPr>
        <p:spPr>
          <a:xfrm>
            <a:off x="3203824" y="49917"/>
            <a:ext cx="51455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ko-KR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Voltage divider</a:t>
            </a:r>
            <a:endParaRPr lang="ko-KR" alt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197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922B0CA1-2351-0F4E-A4FD-9EB7E99709DD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CD8C104-0BC7-864F-848E-015161CD14D9}"/>
              </a:ext>
            </a:extLst>
          </p:cNvPr>
          <p:cNvGrpSpPr/>
          <p:nvPr/>
        </p:nvGrpSpPr>
        <p:grpSpPr>
          <a:xfrm>
            <a:off x="3259383" y="868908"/>
            <a:ext cx="8932617" cy="4258781"/>
            <a:chOff x="1717279" y="1807295"/>
            <a:chExt cx="8932617" cy="4258781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6CDD7767-A793-7A4F-A625-0F4E39292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7896" y="1807295"/>
              <a:ext cx="4482000" cy="4162893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C46383F-EDD9-EB48-995A-D8970B66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7279" y="1807295"/>
              <a:ext cx="4482000" cy="4258781"/>
            </a:xfrm>
            <a:prstGeom prst="rect">
              <a:avLst/>
            </a:prstGeom>
          </p:spPr>
        </p:pic>
        <p:cxnSp>
          <p:nvCxnSpPr>
            <p:cNvPr id="15" name="직선 연결선[R] 14">
              <a:extLst>
                <a:ext uri="{FF2B5EF4-FFF2-40B4-BE49-F238E27FC236}">
                  <a16:creationId xmlns:a16="http://schemas.microsoft.com/office/drawing/2014/main" id="{A7D8BA11-C5E5-124B-B2F2-0F4685C8E6A4}"/>
                </a:ext>
              </a:extLst>
            </p:cNvPr>
            <p:cNvCxnSpPr>
              <a:cxnSpLocks/>
            </p:cNvCxnSpPr>
            <p:nvPr/>
          </p:nvCxnSpPr>
          <p:spPr>
            <a:xfrm>
              <a:off x="2847372" y="5544273"/>
              <a:ext cx="37522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3C0051-989D-5640-A658-6FDF9AF5A2A2}"/>
                </a:ext>
              </a:extLst>
            </p:cNvPr>
            <p:cNvSpPr txBox="1"/>
            <p:nvPr/>
          </p:nvSpPr>
          <p:spPr>
            <a:xfrm>
              <a:off x="7805189" y="4873330"/>
              <a:ext cx="1122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65 V/cm</a:t>
              </a:r>
              <a:endParaRPr kumimoji="1"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3CBB2A-BFB7-2C4C-9C5B-B6DDBA5F5877}"/>
                </a:ext>
              </a:extLst>
            </p:cNvPr>
            <p:cNvSpPr txBox="1"/>
            <p:nvPr/>
          </p:nvSpPr>
          <p:spPr>
            <a:xfrm>
              <a:off x="7805188" y="2381693"/>
              <a:ext cx="1122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71 V/cm</a:t>
              </a:r>
              <a:endParaRPr kumimoji="1" lang="ko-KR" altLang="en-US" dirty="0"/>
            </a:p>
          </p:txBody>
        </p:sp>
        <p:cxnSp>
          <p:nvCxnSpPr>
            <p:cNvPr id="31" name="직선 연결선[R] 30">
              <a:extLst>
                <a:ext uri="{FF2B5EF4-FFF2-40B4-BE49-F238E27FC236}">
                  <a16:creationId xmlns:a16="http://schemas.microsoft.com/office/drawing/2014/main" id="{1B0759B8-7C5A-8A44-8D0D-0129B86DB72E}"/>
                </a:ext>
              </a:extLst>
            </p:cNvPr>
            <p:cNvCxnSpPr/>
            <p:nvPr/>
          </p:nvCxnSpPr>
          <p:spPr>
            <a:xfrm>
              <a:off x="2149032" y="3518705"/>
              <a:ext cx="0" cy="14092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[R] 31">
              <a:extLst>
                <a:ext uri="{FF2B5EF4-FFF2-40B4-BE49-F238E27FC236}">
                  <a16:creationId xmlns:a16="http://schemas.microsoft.com/office/drawing/2014/main" id="{59F9159E-6921-374D-AAD4-33EB8E88CC07}"/>
                </a:ext>
              </a:extLst>
            </p:cNvPr>
            <p:cNvCxnSpPr/>
            <p:nvPr/>
          </p:nvCxnSpPr>
          <p:spPr>
            <a:xfrm>
              <a:off x="5538483" y="3518705"/>
              <a:ext cx="0" cy="14092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[R] 12">
              <a:extLst>
                <a:ext uri="{FF2B5EF4-FFF2-40B4-BE49-F238E27FC236}">
                  <a16:creationId xmlns:a16="http://schemas.microsoft.com/office/drawing/2014/main" id="{FEC78E52-7573-A84E-84F8-261533CDB2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7372" y="2161712"/>
              <a:ext cx="3752278" cy="135699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015DACC-E2C7-3143-919E-ADC4D3D4C7B7}"/>
              </a:ext>
            </a:extLst>
          </p:cNvPr>
          <p:cNvGrpSpPr/>
          <p:nvPr/>
        </p:nvGrpSpPr>
        <p:grpSpPr>
          <a:xfrm>
            <a:off x="220006" y="4397851"/>
            <a:ext cx="3302918" cy="2360579"/>
            <a:chOff x="220006" y="4397851"/>
            <a:chExt cx="3302918" cy="2360579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DBC45229-3014-B94D-AFEE-0A64D3D10A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0006" y="4397851"/>
              <a:ext cx="3302918" cy="2360579"/>
              <a:chOff x="1757342" y="794464"/>
              <a:chExt cx="6726901" cy="4807683"/>
            </a:xfrm>
          </p:grpSpPr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705FA9E1-E428-C34D-B6D5-E38AE52F8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7342" y="794464"/>
                <a:ext cx="6726901" cy="4807683"/>
              </a:xfrm>
              <a:prstGeom prst="rect">
                <a:avLst/>
              </a:prstGeom>
            </p:spPr>
          </p:pic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54E33C25-02DA-3242-9BDB-80408F343230}"/>
                  </a:ext>
                </a:extLst>
              </p:cNvPr>
              <p:cNvGrpSpPr/>
              <p:nvPr/>
            </p:nvGrpSpPr>
            <p:grpSpPr>
              <a:xfrm>
                <a:off x="3042124" y="2777925"/>
                <a:ext cx="3943786" cy="1884522"/>
                <a:chOff x="3238894" y="2650603"/>
                <a:chExt cx="3943786" cy="1884522"/>
              </a:xfrm>
            </p:grpSpPr>
            <p:cxnSp>
              <p:nvCxnSpPr>
                <p:cNvPr id="51" name="직선 화살표 연결선 50">
                  <a:extLst>
                    <a:ext uri="{FF2B5EF4-FFF2-40B4-BE49-F238E27FC236}">
                      <a16:creationId xmlns:a16="http://schemas.microsoft.com/office/drawing/2014/main" id="{EA3C02EE-D348-F14B-BEAA-558F5001F0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3295007"/>
                  <a:ext cx="2076643" cy="124011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직선 화살표 연결선 51">
                  <a:extLst>
                    <a:ext uri="{FF2B5EF4-FFF2-40B4-BE49-F238E27FC236}">
                      <a16:creationId xmlns:a16="http://schemas.microsoft.com/office/drawing/2014/main" id="{BA85038C-907F-F940-8C5A-7D95B0990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38894" y="3454240"/>
                  <a:ext cx="1867145" cy="108088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직선 화살표 연결선 52">
                  <a:extLst>
                    <a:ext uri="{FF2B5EF4-FFF2-40B4-BE49-F238E27FC236}">
                      <a16:creationId xmlns:a16="http://schemas.microsoft.com/office/drawing/2014/main" id="{56B49A1E-1FD6-C345-917E-1235538FF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2650603"/>
                  <a:ext cx="24425" cy="188452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8C801DF6-6EEA-A944-A389-26ADD80D09BB}"/>
                  </a:ext>
                </a:extLst>
              </p:cNvPr>
              <p:cNvGrpSpPr/>
              <p:nvPr/>
            </p:nvGrpSpPr>
            <p:grpSpPr>
              <a:xfrm>
                <a:off x="3744570" y="1651378"/>
                <a:ext cx="2395180" cy="2828025"/>
                <a:chOff x="3941340" y="1524056"/>
                <a:chExt cx="2395180" cy="282802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46" name="직선 연결선[R] 45">
                  <a:extLst>
                    <a:ext uri="{FF2B5EF4-FFF2-40B4-BE49-F238E27FC236}">
                      <a16:creationId xmlns:a16="http://schemas.microsoft.com/office/drawing/2014/main" id="{E562C8B6-5EB4-F84A-9331-02BACD52E8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1524056"/>
                  <a:ext cx="2350803" cy="136388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연결선[R] 46">
                  <a:extLst>
                    <a:ext uri="{FF2B5EF4-FFF2-40B4-BE49-F238E27FC236}">
                      <a16:creationId xmlns:a16="http://schemas.microsoft.com/office/drawing/2014/main" id="{0E56BC51-0AEA-DB4C-8709-6EC3B20B1B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2887940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직선 연결선[R] 47">
                  <a:extLst>
                    <a:ext uri="{FF2B5EF4-FFF2-40B4-BE49-F238E27FC236}">
                      <a16:creationId xmlns:a16="http://schemas.microsoft.com/office/drawing/2014/main" id="{FB53416D-97EB-9641-AE12-9D009918F1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6651" y="1524057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직선 연결선[R] 48">
                  <a:extLst>
                    <a:ext uri="{FF2B5EF4-FFF2-40B4-BE49-F238E27FC236}">
                      <a16:creationId xmlns:a16="http://schemas.microsoft.com/office/drawing/2014/main" id="{6579C844-AF2E-8A4B-831E-67E07D42F7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1340" y="3730885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직선 연결선[R] 49">
                  <a:extLst>
                    <a:ext uri="{FF2B5EF4-FFF2-40B4-BE49-F238E27FC236}">
                      <a16:creationId xmlns:a16="http://schemas.microsoft.com/office/drawing/2014/main" id="{FD023BF8-FC70-3349-98D2-20A1B7CE5B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82260" y="2957418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AA0714-54A7-6946-ABE7-0C3BB2E87CB7}"/>
                </a:ext>
              </a:extLst>
            </p:cNvPr>
            <p:cNvSpPr txBox="1"/>
            <p:nvPr/>
          </p:nvSpPr>
          <p:spPr>
            <a:xfrm>
              <a:off x="2724281" y="546505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x</a:t>
              </a:r>
              <a:endParaRPr kumimoji="1"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D2C977-74A4-2C4D-A56D-00421FCFBF47}"/>
                </a:ext>
              </a:extLst>
            </p:cNvPr>
            <p:cNvSpPr txBox="1"/>
            <p:nvPr/>
          </p:nvSpPr>
          <p:spPr>
            <a:xfrm>
              <a:off x="637345" y="5503470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y</a:t>
              </a:r>
              <a:endParaRPr kumimoji="1" lang="ko-KR" alt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300F09-2168-824F-9470-1B79F1F2F4F1}"/>
                </a:ext>
              </a:extLst>
            </p:cNvPr>
            <p:cNvSpPr txBox="1"/>
            <p:nvPr/>
          </p:nvSpPr>
          <p:spPr>
            <a:xfrm>
              <a:off x="1654208" y="508513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z</a:t>
              </a:r>
              <a:endParaRPr kumimoji="1" lang="ko-KR" altLang="en-US" dirty="0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3041324-BDB4-AF4F-A6EF-0C2EE710678F}"/>
              </a:ext>
            </a:extLst>
          </p:cNvPr>
          <p:cNvGrpSpPr/>
          <p:nvPr/>
        </p:nvGrpSpPr>
        <p:grpSpPr>
          <a:xfrm>
            <a:off x="2504997" y="5001261"/>
            <a:ext cx="4338063" cy="1334565"/>
            <a:chOff x="2500284" y="4462533"/>
            <a:chExt cx="4338063" cy="133456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357636-ED33-B24B-8AAE-A6B495CC3EC3}"/>
                </a:ext>
              </a:extLst>
            </p:cNvPr>
            <p:cNvSpPr txBox="1"/>
            <p:nvPr/>
          </p:nvSpPr>
          <p:spPr>
            <a:xfrm>
              <a:off x="4037538" y="5396988"/>
              <a:ext cx="2800809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2000" dirty="0"/>
                <a:t>y is fixed at 0 (center)</a:t>
              </a:r>
              <a:endParaRPr kumimoji="1" lang="ko-KR" altLang="en-US" sz="2000" dirty="0"/>
            </a:p>
          </p:txBody>
        </p:sp>
        <p:cxnSp>
          <p:nvCxnSpPr>
            <p:cNvPr id="60" name="구부러진 연결선[U] 59">
              <a:extLst>
                <a:ext uri="{FF2B5EF4-FFF2-40B4-BE49-F238E27FC236}">
                  <a16:creationId xmlns:a16="http://schemas.microsoft.com/office/drawing/2014/main" id="{CBEBF939-BA8F-4C47-9361-C0C9414A9613}"/>
                </a:ext>
              </a:extLst>
            </p:cNvPr>
            <p:cNvCxnSpPr>
              <a:cxnSpLocks/>
              <a:stCxn id="59" idx="1"/>
            </p:cNvCxnSpPr>
            <p:nvPr/>
          </p:nvCxnSpPr>
          <p:spPr>
            <a:xfrm rot="10800000">
              <a:off x="2500284" y="4462533"/>
              <a:ext cx="1537254" cy="1134511"/>
            </a:xfrm>
            <a:prstGeom prst="curvedConnector3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5A5A3DA3-B25C-7444-90E3-DBB5FC4956DE}"/>
              </a:ext>
            </a:extLst>
          </p:cNvPr>
          <p:cNvGrpSpPr/>
          <p:nvPr/>
        </p:nvGrpSpPr>
        <p:grpSpPr>
          <a:xfrm>
            <a:off x="838226" y="2080315"/>
            <a:ext cx="6153147" cy="986709"/>
            <a:chOff x="220006" y="1904014"/>
            <a:chExt cx="6153147" cy="986709"/>
          </a:xfrm>
        </p:grpSpPr>
        <p:cxnSp>
          <p:nvCxnSpPr>
            <p:cNvPr id="62" name="구부러진 연결선[U] 61">
              <a:extLst>
                <a:ext uri="{FF2B5EF4-FFF2-40B4-BE49-F238E27FC236}">
                  <a16:creationId xmlns:a16="http://schemas.microsoft.com/office/drawing/2014/main" id="{A95C8422-63F7-D64E-A61A-E96FA8FE14B8}"/>
                </a:ext>
              </a:extLst>
            </p:cNvPr>
            <p:cNvCxnSpPr>
              <a:cxnSpLocks/>
            </p:cNvCxnSpPr>
            <p:nvPr/>
          </p:nvCxnSpPr>
          <p:spPr>
            <a:xfrm>
              <a:off x="2263108" y="2273346"/>
              <a:ext cx="720595" cy="617377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구부러진 연결선[U] 62">
              <a:extLst>
                <a:ext uri="{FF2B5EF4-FFF2-40B4-BE49-F238E27FC236}">
                  <a16:creationId xmlns:a16="http://schemas.microsoft.com/office/drawing/2014/main" id="{FB839BEE-F9D4-CF45-AC5A-CED8AB35E5C1}"/>
                </a:ext>
              </a:extLst>
            </p:cNvPr>
            <p:cNvCxnSpPr>
              <a:cxnSpLocks/>
            </p:cNvCxnSpPr>
            <p:nvPr/>
          </p:nvCxnSpPr>
          <p:spPr>
            <a:xfrm>
              <a:off x="2244809" y="2085277"/>
              <a:ext cx="4128344" cy="555568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00D0431-A78F-7844-8D4F-4D45FE5D6AC6}"/>
                </a:ext>
              </a:extLst>
            </p:cNvPr>
            <p:cNvSpPr txBox="1"/>
            <p:nvPr/>
          </p:nvSpPr>
          <p:spPr>
            <a:xfrm>
              <a:off x="220006" y="1904014"/>
              <a:ext cx="202480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Al mylar window</a:t>
              </a:r>
              <a:endParaRPr kumimoji="1" lang="ko-KR" altLang="en-US" dirty="0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7E013A29-5A7E-B84F-80F9-7CADC32EF6BE}"/>
              </a:ext>
            </a:extLst>
          </p:cNvPr>
          <p:cNvGrpSpPr/>
          <p:nvPr/>
        </p:nvGrpSpPr>
        <p:grpSpPr>
          <a:xfrm>
            <a:off x="838226" y="3266894"/>
            <a:ext cx="3385498" cy="568254"/>
            <a:chOff x="220006" y="3646023"/>
            <a:chExt cx="3385498" cy="568254"/>
          </a:xfrm>
        </p:grpSpPr>
        <p:cxnSp>
          <p:nvCxnSpPr>
            <p:cNvPr id="66" name="구부러진 연결선[U] 65">
              <a:extLst>
                <a:ext uri="{FF2B5EF4-FFF2-40B4-BE49-F238E27FC236}">
                  <a16:creationId xmlns:a16="http://schemas.microsoft.com/office/drawing/2014/main" id="{8726A414-5736-6446-9D27-92577DB93E91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>
              <a:off x="2244809" y="3830689"/>
              <a:ext cx="1360695" cy="383588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A9A7289-6565-B441-A63A-0564D8FD6A70}"/>
                </a:ext>
              </a:extLst>
            </p:cNvPr>
            <p:cNvSpPr txBox="1"/>
            <p:nvPr/>
          </p:nvSpPr>
          <p:spPr>
            <a:xfrm>
              <a:off x="220006" y="3646023"/>
              <a:ext cx="20248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63500">
                <a:schemeClr val="tx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Field Cage</a:t>
              </a:r>
              <a:endParaRPr kumimoji="1"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C345CE9-B67C-FB42-A1D2-2848112D7B10}"/>
                  </a:ext>
                </a:extLst>
              </p:cNvPr>
              <p:cNvSpPr txBox="1"/>
              <p:nvPr/>
            </p:nvSpPr>
            <p:spPr>
              <a:xfrm>
                <a:off x="7667664" y="5902153"/>
                <a:ext cx="44819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≈65 ~ 71 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kumimoji="1" lang="en-US" altLang="ko-KR" sz="2000" dirty="0"/>
                  <a:t> inside Field Cage</a:t>
                </a:r>
                <a:endParaRPr kumimoji="1" lang="ko-KR" altLang="en-US" sz="2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C345CE9-B67C-FB42-A1D2-2848112D7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64" y="5902153"/>
                <a:ext cx="4481999" cy="400110"/>
              </a:xfrm>
              <a:prstGeom prst="rect">
                <a:avLst/>
              </a:prstGeom>
              <a:blipFill>
                <a:blip r:embed="rId5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그룹 96">
            <a:extLst>
              <a:ext uri="{FF2B5EF4-FFF2-40B4-BE49-F238E27FC236}">
                <a16:creationId xmlns:a16="http://schemas.microsoft.com/office/drawing/2014/main" id="{7323885B-BD4E-7149-99A9-99F4C7DC3595}"/>
              </a:ext>
            </a:extLst>
          </p:cNvPr>
          <p:cNvGrpSpPr/>
          <p:nvPr/>
        </p:nvGrpSpPr>
        <p:grpSpPr>
          <a:xfrm>
            <a:off x="7190673" y="4805295"/>
            <a:ext cx="4618299" cy="680790"/>
            <a:chOff x="7190673" y="4805295"/>
            <a:chExt cx="4618299" cy="680790"/>
          </a:xfrm>
        </p:grpSpPr>
        <p:sp>
          <p:nvSpPr>
            <p:cNvPr id="95" name="아래로 구부러진 화살표[C] 94">
              <a:extLst>
                <a:ext uri="{FF2B5EF4-FFF2-40B4-BE49-F238E27FC236}">
                  <a16:creationId xmlns:a16="http://schemas.microsoft.com/office/drawing/2014/main" id="{4CA8D8BD-2CD3-014C-A3ED-74AD1FEA3957}"/>
                </a:ext>
              </a:extLst>
            </p:cNvPr>
            <p:cNvSpPr/>
            <p:nvPr/>
          </p:nvSpPr>
          <p:spPr>
            <a:xfrm flipV="1">
              <a:off x="7190673" y="4805295"/>
              <a:ext cx="4618299" cy="6597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56423D1-BD02-D04C-9078-4C0EBD1B53D5}"/>
                </a:ext>
              </a:extLst>
            </p:cNvPr>
            <p:cNvSpPr txBox="1"/>
            <p:nvPr/>
          </p:nvSpPr>
          <p:spPr>
            <a:xfrm>
              <a:off x="8921088" y="5116753"/>
              <a:ext cx="1157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Rescaling</a:t>
              </a:r>
              <a:endParaRPr kumimoji="1" lang="ko-KR" altLang="en-US" dirty="0"/>
            </a:p>
          </p:txBody>
        </p: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18639FC-A84D-CF46-8254-F32131375094}"/>
              </a:ext>
            </a:extLst>
          </p:cNvPr>
          <p:cNvSpPr/>
          <p:nvPr/>
        </p:nvSpPr>
        <p:spPr>
          <a:xfrm>
            <a:off x="3203824" y="49917"/>
            <a:ext cx="51455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ko-KR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Voltage divider</a:t>
            </a:r>
            <a:endParaRPr lang="ko-KR" alt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98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B816AA53-0775-FE46-93D8-197171DA9251}"/>
              </a:ext>
            </a:extLst>
          </p:cNvPr>
          <p:cNvSpPr/>
          <p:nvPr/>
        </p:nvSpPr>
        <p:spPr>
          <a:xfrm>
            <a:off x="206834" y="45973"/>
            <a:ext cx="27509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B55AF2-3EE6-E040-85E3-37660B5FEB9A}"/>
                  </a:ext>
                </a:extLst>
              </p:cNvPr>
              <p:cNvSpPr txBox="1"/>
              <p:nvPr/>
            </p:nvSpPr>
            <p:spPr>
              <a:xfrm>
                <a:off x="483672" y="4388438"/>
                <a:ext cx="11224656" cy="2670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sz="2400" dirty="0"/>
                  <a:t>Low-Energy</a:t>
                </a:r>
                <a:r>
                  <a:rPr kumimoji="1" lang="ko-KR" altLang="en-US" sz="2400" dirty="0"/>
                  <a:t> </a:t>
                </a:r>
                <a:r>
                  <a:rPr kumimoji="1" lang="en-US" altLang="ko-KR" sz="2400" dirty="0"/>
                  <a:t>LAMPS </a:t>
                </a:r>
                <a:r>
                  <a:rPr kumimoji="1" lang="ko-KR" altLang="en-US" sz="2400" dirty="0"/>
                  <a:t>실험을 준비 중</a:t>
                </a:r>
                <a:endParaRPr kumimoji="1" lang="en-US" altLang="ko-KR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ko-KR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ko-KR" sz="2400" dirty="0"/>
                  <a:t>, Proton, Oxygen </a:t>
                </a:r>
                <a:r>
                  <a:rPr kumimoji="1" lang="ko-KR" altLang="en-US" sz="2400" dirty="0"/>
                  <a:t>등이 </a:t>
                </a:r>
                <a:r>
                  <a:rPr kumimoji="1" lang="en-US" altLang="ko-KR" sz="2400" dirty="0"/>
                  <a:t>scattering</a:t>
                </a:r>
                <a:r>
                  <a:rPr kumimoji="1" lang="ko-KR" altLang="en-US" sz="2400" dirty="0"/>
                  <a:t>하는 것을 측정하려고 하는데</a:t>
                </a:r>
                <a:r>
                  <a:rPr kumimoji="1" lang="en-US" altLang="ko-KR" sz="24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ko-KR" altLang="en-US" sz="2400" dirty="0"/>
                  <a:t>   </a:t>
                </a:r>
                <a:r>
                  <a:rPr kumimoji="1" lang="en-US" altLang="ko-KR" sz="2400" dirty="0"/>
                  <a:t>AT-TPC</a:t>
                </a:r>
                <a:r>
                  <a:rPr kumimoji="1" lang="ko-KR" altLang="en-US" sz="2400" dirty="0"/>
                  <a:t>는 기존의 </a:t>
                </a:r>
                <a:r>
                  <a:rPr kumimoji="1" lang="en-US" altLang="ko-KR" sz="2400" dirty="0"/>
                  <a:t>TPC</a:t>
                </a:r>
                <a:r>
                  <a:rPr kumimoji="1" lang="ko-KR" altLang="en-US" sz="2400" dirty="0"/>
                  <a:t>와는 달리 </a:t>
                </a:r>
                <a:r>
                  <a:rPr kumimoji="1" lang="en-US" altLang="ko-KR" sz="2400" dirty="0"/>
                  <a:t>drift gas</a:t>
                </a:r>
                <a:r>
                  <a:rPr kumimoji="1" lang="ko-KR" altLang="en-US" sz="2400" dirty="0"/>
                  <a:t>가 바로 </a:t>
                </a:r>
                <a:r>
                  <a:rPr kumimoji="1" lang="en-US" altLang="ko-KR" sz="2400" dirty="0"/>
                  <a:t>target</a:t>
                </a:r>
                <a:r>
                  <a:rPr kumimoji="1" lang="ko-KR" altLang="en-US" sz="2400" dirty="0"/>
                  <a:t>이</a:t>
                </a:r>
                <a:r>
                  <a:rPr kumimoji="1" lang="en-US" altLang="ko-KR" sz="2400" dirty="0"/>
                  <a:t> </a:t>
                </a:r>
                <a:r>
                  <a:rPr kumimoji="1" lang="ko-KR" altLang="en-US" sz="2400" dirty="0"/>
                  <a:t>됨</a:t>
                </a:r>
                <a:endParaRPr kumimoji="1" lang="en-US" altLang="ko-KR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ko-KR" altLang="en-US" sz="2400" dirty="0"/>
                  <a:t>이를 위해서</a:t>
                </a:r>
                <a:r>
                  <a:rPr kumimoji="1" lang="en-US" altLang="ko-KR" sz="2400" dirty="0"/>
                  <a:t> AT-TPC (Active Target Time Projection Chamber)</a:t>
                </a:r>
                <a:r>
                  <a:rPr kumimoji="1" lang="ko-KR" altLang="en-US" sz="2400" dirty="0"/>
                  <a:t>가 필요</a:t>
                </a:r>
                <a:endParaRPr kumimoji="1" lang="en-US" altLang="ko-KR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kumimoji="1" lang="en-US" altLang="ko-KR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B55AF2-3EE6-E040-85E3-37660B5FE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72" y="4388438"/>
                <a:ext cx="11224656" cy="2670283"/>
              </a:xfrm>
              <a:prstGeom prst="rect">
                <a:avLst/>
              </a:prstGeom>
              <a:blipFill>
                <a:blip r:embed="rId2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직사각형 14">
            <a:extLst>
              <a:ext uri="{FF2B5EF4-FFF2-40B4-BE49-F238E27FC236}">
                <a16:creationId xmlns:a16="http://schemas.microsoft.com/office/drawing/2014/main" id="{91B3A8D7-AFDE-2640-BE01-F25AED3A9695}"/>
              </a:ext>
            </a:extLst>
          </p:cNvPr>
          <p:cNvSpPr>
            <a:spLocks noChangeAspect="1"/>
          </p:cNvSpPr>
          <p:nvPr/>
        </p:nvSpPr>
        <p:spPr>
          <a:xfrm>
            <a:off x="5061640" y="1073485"/>
            <a:ext cx="2221200" cy="2221200"/>
          </a:xfrm>
          <a:prstGeom prst="rect">
            <a:avLst/>
          </a:prstGeom>
          <a:solidFill>
            <a:schemeClr val="accent2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849FF3A-C890-1944-9B9A-95A3FC95BB29}"/>
              </a:ext>
            </a:extLst>
          </p:cNvPr>
          <p:cNvGrpSpPr/>
          <p:nvPr/>
        </p:nvGrpSpPr>
        <p:grpSpPr>
          <a:xfrm>
            <a:off x="4920447" y="2582319"/>
            <a:ext cx="2222964" cy="2218281"/>
            <a:chOff x="2911265" y="2566629"/>
            <a:chExt cx="2222964" cy="2218281"/>
          </a:xfrm>
          <a:scene3d>
            <a:camera prst="isometricOffAxis2Top"/>
            <a:lightRig rig="threePt" dir="t"/>
          </a:scene3d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F5861EE-D341-6E47-BDF3-725847D86DCD}"/>
                </a:ext>
              </a:extLst>
            </p:cNvPr>
            <p:cNvGrpSpPr/>
            <p:nvPr/>
          </p:nvGrpSpPr>
          <p:grpSpPr>
            <a:xfrm>
              <a:off x="2911265" y="2566629"/>
              <a:ext cx="2222964" cy="1971613"/>
              <a:chOff x="2911265" y="2566629"/>
              <a:chExt cx="2222964" cy="1971613"/>
            </a:xfrm>
            <a:solidFill>
              <a:srgbClr val="FFFF00"/>
            </a:solidFill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E0E6DDE4-DA7D-A84F-A685-BE178730EF3F}"/>
                  </a:ext>
                </a:extLst>
              </p:cNvPr>
              <p:cNvGrpSpPr/>
              <p:nvPr/>
            </p:nvGrpSpPr>
            <p:grpSpPr>
              <a:xfrm>
                <a:off x="2911265" y="2566629"/>
                <a:ext cx="968913" cy="968376"/>
                <a:chOff x="3574771" y="3407326"/>
                <a:chExt cx="968913" cy="968376"/>
              </a:xfrm>
              <a:grpFill/>
            </p:grpSpPr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9911B7CC-CEA7-9E4C-A3B9-D2C04F03649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575198" y="3407644"/>
                  <a:ext cx="468000" cy="464825"/>
                  <a:chOff x="3868305" y="3435394"/>
                  <a:chExt cx="468000" cy="466464"/>
                </a:xfrm>
                <a:grpFill/>
              </p:grpSpPr>
              <p:sp>
                <p:nvSpPr>
                  <p:cNvPr id="35" name="직사각형 34">
                    <a:extLst>
                      <a:ext uri="{FF2B5EF4-FFF2-40B4-BE49-F238E27FC236}">
                        <a16:creationId xmlns:a16="http://schemas.microsoft.com/office/drawing/2014/main" id="{BE15B087-94F5-4E46-83C6-938095992A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68585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36" name="직사각형 35">
                    <a:extLst>
                      <a:ext uri="{FF2B5EF4-FFF2-40B4-BE49-F238E27FC236}">
                        <a16:creationId xmlns:a16="http://schemas.microsoft.com/office/drawing/2014/main" id="{C0E71E3B-B729-C147-B072-15DFBFC942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435394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37" name="직사각형 36">
                    <a:extLst>
                      <a:ext uri="{FF2B5EF4-FFF2-40B4-BE49-F238E27FC236}">
                        <a16:creationId xmlns:a16="http://schemas.microsoft.com/office/drawing/2014/main" id="{257FA039-2183-344E-A7A8-9B23C179D6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435394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38" name="직사각형 37">
                    <a:extLst>
                      <a:ext uri="{FF2B5EF4-FFF2-40B4-BE49-F238E27FC236}">
                        <a16:creationId xmlns:a16="http://schemas.microsoft.com/office/drawing/2014/main" id="{3AD1B719-1902-DF45-93AA-723FB666A3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68420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56" name="그룹 55">
                  <a:extLst>
                    <a:ext uri="{FF2B5EF4-FFF2-40B4-BE49-F238E27FC236}">
                      <a16:creationId xmlns:a16="http://schemas.microsoft.com/office/drawing/2014/main" id="{11B2A57C-5198-7A4D-88FF-F065DF163D7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077546" y="3407326"/>
                  <a:ext cx="464825" cy="466356"/>
                  <a:chOff x="3865174" y="3432163"/>
                  <a:chExt cx="464825" cy="468000"/>
                </a:xfrm>
                <a:grpFill/>
              </p:grpSpPr>
              <p:sp>
                <p:nvSpPr>
                  <p:cNvPr id="57" name="직사각형 56">
                    <a:extLst>
                      <a:ext uri="{FF2B5EF4-FFF2-40B4-BE49-F238E27FC236}">
                        <a16:creationId xmlns:a16="http://schemas.microsoft.com/office/drawing/2014/main" id="{1E53C807-F7B9-3B47-AC3A-2C1E530436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68262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63" name="직사각형 62">
                    <a:extLst>
                      <a:ext uri="{FF2B5EF4-FFF2-40B4-BE49-F238E27FC236}">
                        <a16:creationId xmlns:a16="http://schemas.microsoft.com/office/drawing/2014/main" id="{3CD8FFC2-19C5-0049-BC86-5D26023F4E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3999" y="3432163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66" name="직사각형 65">
                    <a:extLst>
                      <a:ext uri="{FF2B5EF4-FFF2-40B4-BE49-F238E27FC236}">
                        <a16:creationId xmlns:a16="http://schemas.microsoft.com/office/drawing/2014/main" id="{3662058C-5BB4-284A-8453-C7B600CC9C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432163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69" name="직사각형 68">
                    <a:extLst>
                      <a:ext uri="{FF2B5EF4-FFF2-40B4-BE49-F238E27FC236}">
                        <a16:creationId xmlns:a16="http://schemas.microsoft.com/office/drawing/2014/main" id="{DE83B702-B409-D246-B119-53E273BEBD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3999" y="3684163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70" name="그룹 69">
                  <a:extLst>
                    <a:ext uri="{FF2B5EF4-FFF2-40B4-BE49-F238E27FC236}">
                      <a16:creationId xmlns:a16="http://schemas.microsoft.com/office/drawing/2014/main" id="{339A9AE0-93B2-FE46-8F58-10733830A92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574771" y="3908432"/>
                  <a:ext cx="468044" cy="466356"/>
                  <a:chOff x="3868305" y="3429022"/>
                  <a:chExt cx="468044" cy="468000"/>
                </a:xfrm>
                <a:grpFill/>
              </p:grpSpPr>
              <p:sp>
                <p:nvSpPr>
                  <p:cNvPr id="71" name="직사각형 70">
                    <a:extLst>
                      <a:ext uri="{FF2B5EF4-FFF2-40B4-BE49-F238E27FC236}">
                        <a16:creationId xmlns:a16="http://schemas.microsoft.com/office/drawing/2014/main" id="{394A5515-F214-A046-A152-B633C52070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679486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72" name="직사각형 71">
                    <a:extLst>
                      <a:ext uri="{FF2B5EF4-FFF2-40B4-BE49-F238E27FC236}">
                        <a16:creationId xmlns:a16="http://schemas.microsoft.com/office/drawing/2014/main" id="{A9F3A020-B849-2042-B6D4-95C2EE7DE5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49" y="342902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73" name="직사각형 72">
                    <a:extLst>
                      <a:ext uri="{FF2B5EF4-FFF2-40B4-BE49-F238E27FC236}">
                        <a16:creationId xmlns:a16="http://schemas.microsoft.com/office/drawing/2014/main" id="{03345840-F0E0-0046-9335-AEA169EE82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42902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74" name="직사각형 73">
                    <a:extLst>
                      <a:ext uri="{FF2B5EF4-FFF2-40B4-BE49-F238E27FC236}">
                        <a16:creationId xmlns:a16="http://schemas.microsoft.com/office/drawing/2014/main" id="{87B151D6-D6DA-BE4F-A7B5-B90735A50E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68102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75" name="그룹 74">
                  <a:extLst>
                    <a:ext uri="{FF2B5EF4-FFF2-40B4-BE49-F238E27FC236}">
                      <a16:creationId xmlns:a16="http://schemas.microsoft.com/office/drawing/2014/main" id="{FA698A91-24FF-9C44-BBFB-60902041E3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075640" y="3909346"/>
                  <a:ext cx="468044" cy="466356"/>
                  <a:chOff x="3865174" y="3432208"/>
                  <a:chExt cx="468044" cy="468000"/>
                </a:xfrm>
                <a:grpFill/>
              </p:grpSpPr>
              <p:sp>
                <p:nvSpPr>
                  <p:cNvPr id="76" name="직사각형 75">
                    <a:extLst>
                      <a:ext uri="{FF2B5EF4-FFF2-40B4-BE49-F238E27FC236}">
                        <a16:creationId xmlns:a16="http://schemas.microsoft.com/office/drawing/2014/main" id="{BF729572-F5FE-AB4F-A7D6-99E05C3740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68267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77" name="직사각형 76">
                    <a:extLst>
                      <a:ext uri="{FF2B5EF4-FFF2-40B4-BE49-F238E27FC236}">
                        <a16:creationId xmlns:a16="http://schemas.microsoft.com/office/drawing/2014/main" id="{8F93A0D2-CB3D-D649-9967-1C63A42561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7218" y="343220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78" name="직사각형 77">
                    <a:extLst>
                      <a:ext uri="{FF2B5EF4-FFF2-40B4-BE49-F238E27FC236}">
                        <a16:creationId xmlns:a16="http://schemas.microsoft.com/office/drawing/2014/main" id="{90741E1C-5D87-044F-B9E1-B077578AE3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43225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79" name="직사각형 78">
                    <a:extLst>
                      <a:ext uri="{FF2B5EF4-FFF2-40B4-BE49-F238E27FC236}">
                        <a16:creationId xmlns:a16="http://schemas.microsoft.com/office/drawing/2014/main" id="{0291DC11-1EEE-8E48-8F79-17A2D6172A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7218" y="368420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</p:grpSp>
          <p:grpSp>
            <p:nvGrpSpPr>
              <p:cNvPr id="80" name="그룹 79">
                <a:extLst>
                  <a:ext uri="{FF2B5EF4-FFF2-40B4-BE49-F238E27FC236}">
                    <a16:creationId xmlns:a16="http://schemas.microsoft.com/office/drawing/2014/main" id="{28A5A3B7-3214-7843-98E4-17EA1D3D2241}"/>
                  </a:ext>
                </a:extLst>
              </p:cNvPr>
              <p:cNvGrpSpPr/>
              <p:nvPr/>
            </p:nvGrpSpPr>
            <p:grpSpPr>
              <a:xfrm>
                <a:off x="3916881" y="2566629"/>
                <a:ext cx="968913" cy="968376"/>
                <a:chOff x="3574771" y="3407326"/>
                <a:chExt cx="968913" cy="968376"/>
              </a:xfrm>
              <a:grpFill/>
            </p:grpSpPr>
            <p:grpSp>
              <p:nvGrpSpPr>
                <p:cNvPr id="81" name="그룹 80">
                  <a:extLst>
                    <a:ext uri="{FF2B5EF4-FFF2-40B4-BE49-F238E27FC236}">
                      <a16:creationId xmlns:a16="http://schemas.microsoft.com/office/drawing/2014/main" id="{5F6FDDB9-171D-674D-870D-1F5D7702CED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575198" y="3407644"/>
                  <a:ext cx="468000" cy="464825"/>
                  <a:chOff x="3868305" y="3435394"/>
                  <a:chExt cx="468000" cy="466464"/>
                </a:xfrm>
                <a:grpFill/>
              </p:grpSpPr>
              <p:sp>
                <p:nvSpPr>
                  <p:cNvPr id="97" name="직사각형 96">
                    <a:extLst>
                      <a:ext uri="{FF2B5EF4-FFF2-40B4-BE49-F238E27FC236}">
                        <a16:creationId xmlns:a16="http://schemas.microsoft.com/office/drawing/2014/main" id="{07610993-DC4D-C542-84D4-EDE93CA507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68585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98" name="직사각형 97">
                    <a:extLst>
                      <a:ext uri="{FF2B5EF4-FFF2-40B4-BE49-F238E27FC236}">
                        <a16:creationId xmlns:a16="http://schemas.microsoft.com/office/drawing/2014/main" id="{3D7FAA32-7E7C-4F4B-A13E-05746BE2D0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435394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99" name="직사각형 98">
                    <a:extLst>
                      <a:ext uri="{FF2B5EF4-FFF2-40B4-BE49-F238E27FC236}">
                        <a16:creationId xmlns:a16="http://schemas.microsoft.com/office/drawing/2014/main" id="{FD1BBF1B-B6AB-BE44-B52F-557F974505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435394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00" name="직사각형 99">
                    <a:extLst>
                      <a:ext uri="{FF2B5EF4-FFF2-40B4-BE49-F238E27FC236}">
                        <a16:creationId xmlns:a16="http://schemas.microsoft.com/office/drawing/2014/main" id="{0D2F8DD2-B257-F547-851F-4D648E8DCC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68420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82" name="그룹 81">
                  <a:extLst>
                    <a:ext uri="{FF2B5EF4-FFF2-40B4-BE49-F238E27FC236}">
                      <a16:creationId xmlns:a16="http://schemas.microsoft.com/office/drawing/2014/main" id="{560D9BF5-4D7C-B343-9ADB-B11A16F4839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077546" y="3407326"/>
                  <a:ext cx="464825" cy="466356"/>
                  <a:chOff x="3865174" y="3432163"/>
                  <a:chExt cx="464825" cy="468000"/>
                </a:xfrm>
                <a:grpFill/>
              </p:grpSpPr>
              <p:sp>
                <p:nvSpPr>
                  <p:cNvPr id="93" name="직사각형 92">
                    <a:extLst>
                      <a:ext uri="{FF2B5EF4-FFF2-40B4-BE49-F238E27FC236}">
                        <a16:creationId xmlns:a16="http://schemas.microsoft.com/office/drawing/2014/main" id="{043608B9-7D79-C846-8840-51FA384D45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68262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94" name="직사각형 93">
                    <a:extLst>
                      <a:ext uri="{FF2B5EF4-FFF2-40B4-BE49-F238E27FC236}">
                        <a16:creationId xmlns:a16="http://schemas.microsoft.com/office/drawing/2014/main" id="{A6F2D66E-6B9C-3F4F-A7CC-EAB17DBBEB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3999" y="3432163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95" name="직사각형 94">
                    <a:extLst>
                      <a:ext uri="{FF2B5EF4-FFF2-40B4-BE49-F238E27FC236}">
                        <a16:creationId xmlns:a16="http://schemas.microsoft.com/office/drawing/2014/main" id="{303E639E-F56E-F342-AEF8-45F70DF098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432163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96" name="직사각형 95">
                    <a:extLst>
                      <a:ext uri="{FF2B5EF4-FFF2-40B4-BE49-F238E27FC236}">
                        <a16:creationId xmlns:a16="http://schemas.microsoft.com/office/drawing/2014/main" id="{C1C67BD2-CCD1-C64B-B709-2A80FF28C0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3999" y="3684163"/>
                    <a:ext cx="216000" cy="21600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83" name="그룹 82">
                  <a:extLst>
                    <a:ext uri="{FF2B5EF4-FFF2-40B4-BE49-F238E27FC236}">
                      <a16:creationId xmlns:a16="http://schemas.microsoft.com/office/drawing/2014/main" id="{31303A3B-FC54-7544-B417-99236105EE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574771" y="3908432"/>
                  <a:ext cx="468044" cy="466356"/>
                  <a:chOff x="3868305" y="3429022"/>
                  <a:chExt cx="468044" cy="468000"/>
                </a:xfrm>
                <a:grpFill/>
              </p:grpSpPr>
              <p:sp>
                <p:nvSpPr>
                  <p:cNvPr id="89" name="직사각형 88">
                    <a:extLst>
                      <a:ext uri="{FF2B5EF4-FFF2-40B4-BE49-F238E27FC236}">
                        <a16:creationId xmlns:a16="http://schemas.microsoft.com/office/drawing/2014/main" id="{260A617C-A710-1847-A23D-F4D515F1A3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679486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90" name="직사각형 89">
                    <a:extLst>
                      <a:ext uri="{FF2B5EF4-FFF2-40B4-BE49-F238E27FC236}">
                        <a16:creationId xmlns:a16="http://schemas.microsoft.com/office/drawing/2014/main" id="{6CBDE826-8880-474E-8F9F-81A53128D1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49" y="342902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91" name="직사각형 90">
                    <a:extLst>
                      <a:ext uri="{FF2B5EF4-FFF2-40B4-BE49-F238E27FC236}">
                        <a16:creationId xmlns:a16="http://schemas.microsoft.com/office/drawing/2014/main" id="{C5777A19-2A13-CF4D-A583-37035F617C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42902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92" name="직사각형 91">
                    <a:extLst>
                      <a:ext uri="{FF2B5EF4-FFF2-40B4-BE49-F238E27FC236}">
                        <a16:creationId xmlns:a16="http://schemas.microsoft.com/office/drawing/2014/main" id="{F7044919-AE92-6D42-9D0A-1B4844105F0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681022"/>
                    <a:ext cx="216000" cy="21600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84" name="그룹 83">
                  <a:extLst>
                    <a:ext uri="{FF2B5EF4-FFF2-40B4-BE49-F238E27FC236}">
                      <a16:creationId xmlns:a16="http://schemas.microsoft.com/office/drawing/2014/main" id="{5B2A8500-C78C-DB4B-B868-C41D332524C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075640" y="3909346"/>
                  <a:ext cx="468044" cy="466356"/>
                  <a:chOff x="3865174" y="3432208"/>
                  <a:chExt cx="468044" cy="468000"/>
                </a:xfrm>
                <a:grpFill/>
              </p:grpSpPr>
              <p:sp>
                <p:nvSpPr>
                  <p:cNvPr id="85" name="직사각형 84">
                    <a:extLst>
                      <a:ext uri="{FF2B5EF4-FFF2-40B4-BE49-F238E27FC236}">
                        <a16:creationId xmlns:a16="http://schemas.microsoft.com/office/drawing/2014/main" id="{8BF9FB8E-B320-FD47-9D56-75362A6362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68267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86" name="직사각형 85">
                    <a:extLst>
                      <a:ext uri="{FF2B5EF4-FFF2-40B4-BE49-F238E27FC236}">
                        <a16:creationId xmlns:a16="http://schemas.microsoft.com/office/drawing/2014/main" id="{030F8883-DA1D-7740-B952-3270AE9A46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7218" y="343220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87" name="직사각형 86">
                    <a:extLst>
                      <a:ext uri="{FF2B5EF4-FFF2-40B4-BE49-F238E27FC236}">
                        <a16:creationId xmlns:a16="http://schemas.microsoft.com/office/drawing/2014/main" id="{3ED496BF-A7A6-7241-B606-C4A47513FE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432252"/>
                    <a:ext cx="216000" cy="21600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88" name="직사각형 87">
                    <a:extLst>
                      <a:ext uri="{FF2B5EF4-FFF2-40B4-BE49-F238E27FC236}">
                        <a16:creationId xmlns:a16="http://schemas.microsoft.com/office/drawing/2014/main" id="{18831F74-D351-E34D-991E-A1DB8285B8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7218" y="368420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</p:grpSp>
          <p:grpSp>
            <p:nvGrpSpPr>
              <p:cNvPr id="101" name="그룹 100">
                <a:extLst>
                  <a:ext uri="{FF2B5EF4-FFF2-40B4-BE49-F238E27FC236}">
                    <a16:creationId xmlns:a16="http://schemas.microsoft.com/office/drawing/2014/main" id="{D496CDDD-46BF-134D-86FC-CAC155A6A2FF}"/>
                  </a:ext>
                </a:extLst>
              </p:cNvPr>
              <p:cNvGrpSpPr/>
              <p:nvPr/>
            </p:nvGrpSpPr>
            <p:grpSpPr>
              <a:xfrm>
                <a:off x="2911265" y="3567717"/>
                <a:ext cx="968913" cy="968376"/>
                <a:chOff x="3574771" y="3407326"/>
                <a:chExt cx="968913" cy="968376"/>
              </a:xfrm>
              <a:grpFill/>
            </p:grpSpPr>
            <p:grpSp>
              <p:nvGrpSpPr>
                <p:cNvPr id="102" name="그룹 101">
                  <a:extLst>
                    <a:ext uri="{FF2B5EF4-FFF2-40B4-BE49-F238E27FC236}">
                      <a16:creationId xmlns:a16="http://schemas.microsoft.com/office/drawing/2014/main" id="{889C6CDC-B70C-684C-B825-56574DB4A25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575198" y="3407644"/>
                  <a:ext cx="468000" cy="464825"/>
                  <a:chOff x="3868305" y="3435394"/>
                  <a:chExt cx="468000" cy="466464"/>
                </a:xfrm>
                <a:grpFill/>
              </p:grpSpPr>
              <p:sp>
                <p:nvSpPr>
                  <p:cNvPr id="118" name="직사각형 117">
                    <a:extLst>
                      <a:ext uri="{FF2B5EF4-FFF2-40B4-BE49-F238E27FC236}">
                        <a16:creationId xmlns:a16="http://schemas.microsoft.com/office/drawing/2014/main" id="{D737F8F8-D89B-B44F-AD60-C425A21CD3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68585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19" name="직사각형 118">
                    <a:extLst>
                      <a:ext uri="{FF2B5EF4-FFF2-40B4-BE49-F238E27FC236}">
                        <a16:creationId xmlns:a16="http://schemas.microsoft.com/office/drawing/2014/main" id="{91540940-9819-BB4D-A82C-724D5D8203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435394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20" name="직사각형 119">
                    <a:extLst>
                      <a:ext uri="{FF2B5EF4-FFF2-40B4-BE49-F238E27FC236}">
                        <a16:creationId xmlns:a16="http://schemas.microsoft.com/office/drawing/2014/main" id="{4D18BE4D-C4D3-DC42-AB09-C91F1CCA19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435394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21" name="직사각형 120">
                    <a:extLst>
                      <a:ext uri="{FF2B5EF4-FFF2-40B4-BE49-F238E27FC236}">
                        <a16:creationId xmlns:a16="http://schemas.microsoft.com/office/drawing/2014/main" id="{D68FDAC5-3068-AE40-BB99-417A18A5C0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684208"/>
                    <a:ext cx="216000" cy="216000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103" name="그룹 102">
                  <a:extLst>
                    <a:ext uri="{FF2B5EF4-FFF2-40B4-BE49-F238E27FC236}">
                      <a16:creationId xmlns:a16="http://schemas.microsoft.com/office/drawing/2014/main" id="{2F9DBA58-3123-B540-982F-CB28AB5E2F7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077546" y="3407326"/>
                  <a:ext cx="464825" cy="466356"/>
                  <a:chOff x="3865174" y="3432163"/>
                  <a:chExt cx="464825" cy="468000"/>
                </a:xfrm>
                <a:grpFill/>
              </p:grpSpPr>
              <p:sp>
                <p:nvSpPr>
                  <p:cNvPr id="114" name="직사각형 113">
                    <a:extLst>
                      <a:ext uri="{FF2B5EF4-FFF2-40B4-BE49-F238E27FC236}">
                        <a16:creationId xmlns:a16="http://schemas.microsoft.com/office/drawing/2014/main" id="{1FF3D843-F318-CF4A-B6DB-F10B2FDE07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682628"/>
                    <a:ext cx="216000" cy="216000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15" name="직사각형 114">
                    <a:extLst>
                      <a:ext uri="{FF2B5EF4-FFF2-40B4-BE49-F238E27FC236}">
                        <a16:creationId xmlns:a16="http://schemas.microsoft.com/office/drawing/2014/main" id="{10CB3ED6-82E3-2E41-816B-C26F6741A1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3999" y="3432163"/>
                    <a:ext cx="216000" cy="216000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116" name="직사각형 115">
                    <a:extLst>
                      <a:ext uri="{FF2B5EF4-FFF2-40B4-BE49-F238E27FC236}">
                        <a16:creationId xmlns:a16="http://schemas.microsoft.com/office/drawing/2014/main" id="{21DFCEFF-34B8-444B-BE3C-6458F543AF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432163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117" name="직사각형 116">
                    <a:extLst>
                      <a:ext uri="{FF2B5EF4-FFF2-40B4-BE49-F238E27FC236}">
                        <a16:creationId xmlns:a16="http://schemas.microsoft.com/office/drawing/2014/main" id="{789B4F93-787F-2349-BC77-3655B301DE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3999" y="3684163"/>
                    <a:ext cx="216000" cy="216000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104" name="그룹 103">
                  <a:extLst>
                    <a:ext uri="{FF2B5EF4-FFF2-40B4-BE49-F238E27FC236}">
                      <a16:creationId xmlns:a16="http://schemas.microsoft.com/office/drawing/2014/main" id="{337AA1C9-1230-CB4E-B98D-8149142D463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574771" y="3908432"/>
                  <a:ext cx="468044" cy="466356"/>
                  <a:chOff x="3868305" y="3429022"/>
                  <a:chExt cx="468044" cy="468000"/>
                </a:xfrm>
                <a:grpFill/>
              </p:grpSpPr>
              <p:sp>
                <p:nvSpPr>
                  <p:cNvPr id="110" name="직사각형 109">
                    <a:extLst>
                      <a:ext uri="{FF2B5EF4-FFF2-40B4-BE49-F238E27FC236}">
                        <a16:creationId xmlns:a16="http://schemas.microsoft.com/office/drawing/2014/main" id="{51695BA3-095F-A94A-97B6-39D9AB8672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679486"/>
                    <a:ext cx="216000" cy="2160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11" name="직사각형 110">
                    <a:extLst>
                      <a:ext uri="{FF2B5EF4-FFF2-40B4-BE49-F238E27FC236}">
                        <a16:creationId xmlns:a16="http://schemas.microsoft.com/office/drawing/2014/main" id="{472EF758-4A2C-484B-997A-9CCBA2A78B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49" y="3429022"/>
                    <a:ext cx="216000" cy="216000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112" name="직사각형 111">
                    <a:extLst>
                      <a:ext uri="{FF2B5EF4-FFF2-40B4-BE49-F238E27FC236}">
                        <a16:creationId xmlns:a16="http://schemas.microsoft.com/office/drawing/2014/main" id="{2D1F81FC-C01F-CD43-912B-5EDD1E21DF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429022"/>
                    <a:ext cx="216000" cy="216000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13" name="직사각형 112">
                    <a:extLst>
                      <a:ext uri="{FF2B5EF4-FFF2-40B4-BE49-F238E27FC236}">
                        <a16:creationId xmlns:a16="http://schemas.microsoft.com/office/drawing/2014/main" id="{B55A4E0C-2018-0744-89EC-B1AD381D9E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681022"/>
                    <a:ext cx="216000" cy="2160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105" name="그룹 104">
                  <a:extLst>
                    <a:ext uri="{FF2B5EF4-FFF2-40B4-BE49-F238E27FC236}">
                      <a16:creationId xmlns:a16="http://schemas.microsoft.com/office/drawing/2014/main" id="{BAF3AB80-8450-604D-88FC-5350140896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075640" y="3909346"/>
                  <a:ext cx="468044" cy="466356"/>
                  <a:chOff x="3865174" y="3432208"/>
                  <a:chExt cx="468044" cy="468000"/>
                </a:xfrm>
                <a:grpFill/>
              </p:grpSpPr>
              <p:sp>
                <p:nvSpPr>
                  <p:cNvPr id="106" name="직사각형 105">
                    <a:extLst>
                      <a:ext uri="{FF2B5EF4-FFF2-40B4-BE49-F238E27FC236}">
                        <a16:creationId xmlns:a16="http://schemas.microsoft.com/office/drawing/2014/main" id="{46219C4B-5C54-1D42-8D69-A85A724511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68267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07" name="직사각형 106">
                    <a:extLst>
                      <a:ext uri="{FF2B5EF4-FFF2-40B4-BE49-F238E27FC236}">
                        <a16:creationId xmlns:a16="http://schemas.microsoft.com/office/drawing/2014/main" id="{DDB4489B-E6EA-564D-8C87-0115864776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7218" y="343220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108" name="직사각형 107">
                    <a:extLst>
                      <a:ext uri="{FF2B5EF4-FFF2-40B4-BE49-F238E27FC236}">
                        <a16:creationId xmlns:a16="http://schemas.microsoft.com/office/drawing/2014/main" id="{8FEFE512-9DC2-CF49-A0E5-77A6494C6C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432252"/>
                    <a:ext cx="216000" cy="2160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109" name="직사각형 108">
                    <a:extLst>
                      <a:ext uri="{FF2B5EF4-FFF2-40B4-BE49-F238E27FC236}">
                        <a16:creationId xmlns:a16="http://schemas.microsoft.com/office/drawing/2014/main" id="{946760F1-8570-AF40-9220-1232FA5949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7218" y="368420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</p:grpSp>
          <p:grpSp>
            <p:nvGrpSpPr>
              <p:cNvPr id="122" name="그룹 121">
                <a:extLst>
                  <a:ext uri="{FF2B5EF4-FFF2-40B4-BE49-F238E27FC236}">
                    <a16:creationId xmlns:a16="http://schemas.microsoft.com/office/drawing/2014/main" id="{3A30E5E9-B0B4-F246-A639-BB50FBF8D9F1}"/>
                  </a:ext>
                </a:extLst>
              </p:cNvPr>
              <p:cNvGrpSpPr/>
              <p:nvPr/>
            </p:nvGrpSpPr>
            <p:grpSpPr>
              <a:xfrm>
                <a:off x="3916002" y="3569866"/>
                <a:ext cx="968913" cy="968376"/>
                <a:chOff x="3574771" y="3407326"/>
                <a:chExt cx="968913" cy="968376"/>
              </a:xfrm>
              <a:grpFill/>
            </p:grpSpPr>
            <p:grpSp>
              <p:nvGrpSpPr>
                <p:cNvPr id="123" name="그룹 122">
                  <a:extLst>
                    <a:ext uri="{FF2B5EF4-FFF2-40B4-BE49-F238E27FC236}">
                      <a16:creationId xmlns:a16="http://schemas.microsoft.com/office/drawing/2014/main" id="{40151CC7-266B-EB41-B928-C54618C32B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575198" y="3407644"/>
                  <a:ext cx="468000" cy="464825"/>
                  <a:chOff x="3868305" y="3435394"/>
                  <a:chExt cx="468000" cy="466464"/>
                </a:xfrm>
                <a:grpFill/>
              </p:grpSpPr>
              <p:sp>
                <p:nvSpPr>
                  <p:cNvPr id="139" name="직사각형 138">
                    <a:extLst>
                      <a:ext uri="{FF2B5EF4-FFF2-40B4-BE49-F238E27FC236}">
                        <a16:creationId xmlns:a16="http://schemas.microsoft.com/office/drawing/2014/main" id="{DF307A85-F0D7-194F-A20E-8F47E7A093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68585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40" name="직사각형 139">
                    <a:extLst>
                      <a:ext uri="{FF2B5EF4-FFF2-40B4-BE49-F238E27FC236}">
                        <a16:creationId xmlns:a16="http://schemas.microsoft.com/office/drawing/2014/main" id="{3CB5802A-93C4-A54E-9D0F-D6BCF65D62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435394"/>
                    <a:ext cx="216000" cy="2160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41" name="직사각형 140">
                    <a:extLst>
                      <a:ext uri="{FF2B5EF4-FFF2-40B4-BE49-F238E27FC236}">
                        <a16:creationId xmlns:a16="http://schemas.microsoft.com/office/drawing/2014/main" id="{653CD94A-4F6A-6044-9643-E5A1D32660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435394"/>
                    <a:ext cx="216000" cy="216000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42" name="직사각형 141">
                    <a:extLst>
                      <a:ext uri="{FF2B5EF4-FFF2-40B4-BE49-F238E27FC236}">
                        <a16:creationId xmlns:a16="http://schemas.microsoft.com/office/drawing/2014/main" id="{20025892-6838-A34C-9CE8-25BEE0F597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684208"/>
                    <a:ext cx="216000" cy="216000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124" name="그룹 123">
                  <a:extLst>
                    <a:ext uri="{FF2B5EF4-FFF2-40B4-BE49-F238E27FC236}">
                      <a16:creationId xmlns:a16="http://schemas.microsoft.com/office/drawing/2014/main" id="{AE6E3156-BE18-D74B-A861-DD515B480FF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077546" y="3407326"/>
                  <a:ext cx="464825" cy="466356"/>
                  <a:chOff x="3865174" y="3432163"/>
                  <a:chExt cx="464825" cy="468000"/>
                </a:xfrm>
                <a:grpFill/>
              </p:grpSpPr>
              <p:sp>
                <p:nvSpPr>
                  <p:cNvPr id="135" name="직사각형 134">
                    <a:extLst>
                      <a:ext uri="{FF2B5EF4-FFF2-40B4-BE49-F238E27FC236}">
                        <a16:creationId xmlns:a16="http://schemas.microsoft.com/office/drawing/2014/main" id="{F0833B55-D636-3F4E-88A9-B8D074CCC2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682628"/>
                    <a:ext cx="216000" cy="216000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36" name="직사각형 135">
                    <a:extLst>
                      <a:ext uri="{FF2B5EF4-FFF2-40B4-BE49-F238E27FC236}">
                        <a16:creationId xmlns:a16="http://schemas.microsoft.com/office/drawing/2014/main" id="{36B80CBF-622E-DE48-AB00-19349869AA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3999" y="3432163"/>
                    <a:ext cx="216000" cy="2160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137" name="직사각형 136">
                    <a:extLst>
                      <a:ext uri="{FF2B5EF4-FFF2-40B4-BE49-F238E27FC236}">
                        <a16:creationId xmlns:a16="http://schemas.microsoft.com/office/drawing/2014/main" id="{5BD7E4AF-FF32-9B4D-8F59-0BAA5C1EFF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432163"/>
                    <a:ext cx="216000" cy="2160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138" name="직사각형 137">
                    <a:extLst>
                      <a:ext uri="{FF2B5EF4-FFF2-40B4-BE49-F238E27FC236}">
                        <a16:creationId xmlns:a16="http://schemas.microsoft.com/office/drawing/2014/main" id="{B02118E0-D6E9-C849-81B6-75972119BC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3999" y="3684163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125" name="그룹 124">
                  <a:extLst>
                    <a:ext uri="{FF2B5EF4-FFF2-40B4-BE49-F238E27FC236}">
                      <a16:creationId xmlns:a16="http://schemas.microsoft.com/office/drawing/2014/main" id="{F20AB1D4-026D-3540-B570-F8A68A31BD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574771" y="3908432"/>
                  <a:ext cx="468044" cy="466356"/>
                  <a:chOff x="3868305" y="3429022"/>
                  <a:chExt cx="468044" cy="468000"/>
                </a:xfrm>
                <a:grpFill/>
              </p:grpSpPr>
              <p:sp>
                <p:nvSpPr>
                  <p:cNvPr id="131" name="직사각형 130">
                    <a:extLst>
                      <a:ext uri="{FF2B5EF4-FFF2-40B4-BE49-F238E27FC236}">
                        <a16:creationId xmlns:a16="http://schemas.microsoft.com/office/drawing/2014/main" id="{8AF9892E-D725-5F4A-852C-EF690B2DF6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679486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32" name="직사각형 131">
                    <a:extLst>
                      <a:ext uri="{FF2B5EF4-FFF2-40B4-BE49-F238E27FC236}">
                        <a16:creationId xmlns:a16="http://schemas.microsoft.com/office/drawing/2014/main" id="{31BBD60A-F778-1341-9341-5409621CF9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49" y="342902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133" name="직사각형 132">
                    <a:extLst>
                      <a:ext uri="{FF2B5EF4-FFF2-40B4-BE49-F238E27FC236}">
                        <a16:creationId xmlns:a16="http://schemas.microsoft.com/office/drawing/2014/main" id="{0A60A71F-75CF-B349-BBF3-E28626A5E2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8305" y="342902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34" name="직사각형 133">
                    <a:extLst>
                      <a:ext uri="{FF2B5EF4-FFF2-40B4-BE49-F238E27FC236}">
                        <a16:creationId xmlns:a16="http://schemas.microsoft.com/office/drawing/2014/main" id="{8C444B46-2B1C-7146-9CB5-EDE2812B78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20305" y="368102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  <p:grpSp>
              <p:nvGrpSpPr>
                <p:cNvPr id="126" name="그룹 125">
                  <a:extLst>
                    <a:ext uri="{FF2B5EF4-FFF2-40B4-BE49-F238E27FC236}">
                      <a16:creationId xmlns:a16="http://schemas.microsoft.com/office/drawing/2014/main" id="{D358E141-CBE7-064E-87AA-768CCDEED99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075640" y="3909346"/>
                  <a:ext cx="468044" cy="466356"/>
                  <a:chOff x="3865174" y="3432208"/>
                  <a:chExt cx="468044" cy="468000"/>
                </a:xfrm>
                <a:grpFill/>
              </p:grpSpPr>
              <p:sp>
                <p:nvSpPr>
                  <p:cNvPr id="127" name="직사각형 126">
                    <a:extLst>
                      <a:ext uri="{FF2B5EF4-FFF2-40B4-BE49-F238E27FC236}">
                        <a16:creationId xmlns:a16="http://schemas.microsoft.com/office/drawing/2014/main" id="{84329E2C-EE55-EB48-8652-F7EBE5AD51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68267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28" name="직사각형 127">
                    <a:extLst>
                      <a:ext uri="{FF2B5EF4-FFF2-40B4-BE49-F238E27FC236}">
                        <a16:creationId xmlns:a16="http://schemas.microsoft.com/office/drawing/2014/main" id="{AD520396-9769-814D-8D7F-1966861517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7218" y="3432208"/>
                    <a:ext cx="216000" cy="216000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129" name="직사각형 128">
                    <a:extLst>
                      <a:ext uri="{FF2B5EF4-FFF2-40B4-BE49-F238E27FC236}">
                        <a16:creationId xmlns:a16="http://schemas.microsoft.com/office/drawing/2014/main" id="{C64039A7-CB7B-594E-87CB-A9D511EE35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5174" y="3432252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  <p:sp>
                <p:nvSpPr>
                  <p:cNvPr id="130" name="직사각형 129">
                    <a:extLst>
                      <a:ext uri="{FF2B5EF4-FFF2-40B4-BE49-F238E27FC236}">
                        <a16:creationId xmlns:a16="http://schemas.microsoft.com/office/drawing/2014/main" id="{42ED3388-8C16-AC48-AAC1-EBA756D847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17218" y="3684208"/>
                    <a:ext cx="216000" cy="216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 dirty="0"/>
                  </a:p>
                </p:txBody>
              </p:sp>
            </p:grp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CBE10EC0-9D2C-2547-BB4A-DACFD0C31F98}"/>
                  </a:ext>
                </a:extLst>
              </p:cNvPr>
              <p:cNvGrpSpPr/>
              <p:nvPr/>
            </p:nvGrpSpPr>
            <p:grpSpPr>
              <a:xfrm>
                <a:off x="4916085" y="3569450"/>
                <a:ext cx="217906" cy="966845"/>
                <a:chOff x="4569271" y="3722266"/>
                <a:chExt cx="217906" cy="966845"/>
              </a:xfrm>
              <a:grpFill/>
            </p:grpSpPr>
            <p:sp>
              <p:nvSpPr>
                <p:cNvPr id="143" name="직사각형 142">
                  <a:extLst>
                    <a:ext uri="{FF2B5EF4-FFF2-40B4-BE49-F238E27FC236}">
                      <a16:creationId xmlns:a16="http://schemas.microsoft.com/office/drawing/2014/main" id="{EE6061E9-750B-D947-848A-8A6AF509DF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71177" y="3971851"/>
                  <a:ext cx="216000" cy="21524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/>
                </a:p>
              </p:txBody>
            </p:sp>
            <p:sp>
              <p:nvSpPr>
                <p:cNvPr id="145" name="직사각형 144">
                  <a:extLst>
                    <a:ext uri="{FF2B5EF4-FFF2-40B4-BE49-F238E27FC236}">
                      <a16:creationId xmlns:a16="http://schemas.microsoft.com/office/drawing/2014/main" id="{030FC617-D41E-7344-BCC6-E4E31F08B5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71177" y="3722266"/>
                  <a:ext cx="216000" cy="215241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 dirty="0"/>
                </a:p>
              </p:txBody>
            </p:sp>
            <p:sp>
              <p:nvSpPr>
                <p:cNvPr id="147" name="직사각형 146">
                  <a:extLst>
                    <a:ext uri="{FF2B5EF4-FFF2-40B4-BE49-F238E27FC236}">
                      <a16:creationId xmlns:a16="http://schemas.microsoft.com/office/drawing/2014/main" id="{15FAAA85-EA8C-1845-A84D-444F740FB9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69271" y="4473870"/>
                  <a:ext cx="216000" cy="21524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/>
                </a:p>
              </p:txBody>
            </p:sp>
            <p:sp>
              <p:nvSpPr>
                <p:cNvPr id="149" name="직사각형 148">
                  <a:extLst>
                    <a:ext uri="{FF2B5EF4-FFF2-40B4-BE49-F238E27FC236}">
                      <a16:creationId xmlns:a16="http://schemas.microsoft.com/office/drawing/2014/main" id="{CED07887-BD73-2443-A193-A851D128A0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69271" y="4224330"/>
                  <a:ext cx="216000" cy="21524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 dirty="0"/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0662AA10-6F93-FB48-9663-B07B632B8E5C}"/>
                  </a:ext>
                </a:extLst>
              </p:cNvPr>
              <p:cNvGrpSpPr/>
              <p:nvPr/>
            </p:nvGrpSpPr>
            <p:grpSpPr>
              <a:xfrm>
                <a:off x="4916916" y="2566629"/>
                <a:ext cx="217313" cy="968376"/>
                <a:chOff x="4916916" y="2569804"/>
                <a:chExt cx="217313" cy="968376"/>
              </a:xfrm>
              <a:grpFill/>
            </p:grpSpPr>
            <p:sp>
              <p:nvSpPr>
                <p:cNvPr id="151" name="직사각형 150">
                  <a:extLst>
                    <a:ext uri="{FF2B5EF4-FFF2-40B4-BE49-F238E27FC236}">
                      <a16:creationId xmlns:a16="http://schemas.microsoft.com/office/drawing/2014/main" id="{9907627E-7607-DC45-8847-9C790983AD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916" y="2569804"/>
                  <a:ext cx="216000" cy="215241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 dirty="0"/>
                </a:p>
              </p:txBody>
            </p:sp>
            <p:sp>
              <p:nvSpPr>
                <p:cNvPr id="152" name="직사각형 151">
                  <a:extLst>
                    <a:ext uri="{FF2B5EF4-FFF2-40B4-BE49-F238E27FC236}">
                      <a16:creationId xmlns:a16="http://schemas.microsoft.com/office/drawing/2014/main" id="{A664FB33-FBC2-CD48-8BAC-52D5E0CD71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916" y="2820919"/>
                  <a:ext cx="216000" cy="21524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 dirty="0"/>
                </a:p>
              </p:txBody>
            </p:sp>
            <p:sp>
              <p:nvSpPr>
                <p:cNvPr id="153" name="직사각형 152">
                  <a:extLst>
                    <a:ext uri="{FF2B5EF4-FFF2-40B4-BE49-F238E27FC236}">
                      <a16:creationId xmlns:a16="http://schemas.microsoft.com/office/drawing/2014/main" id="{2AF87B08-C10D-B544-B219-A1C5634EF4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8229" y="3071824"/>
                  <a:ext cx="216000" cy="21524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 dirty="0"/>
                </a:p>
              </p:txBody>
            </p:sp>
            <p:sp>
              <p:nvSpPr>
                <p:cNvPr id="154" name="직사각형 153">
                  <a:extLst>
                    <a:ext uri="{FF2B5EF4-FFF2-40B4-BE49-F238E27FC236}">
                      <a16:creationId xmlns:a16="http://schemas.microsoft.com/office/drawing/2014/main" id="{87E74871-A361-0F4E-AC08-DE282A2F68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8229" y="3322939"/>
                  <a:ext cx="216000" cy="21524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 dirty="0"/>
                </a:p>
              </p:txBody>
            </p:sp>
          </p:grp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CF14D5EE-1993-8D41-AA18-246FFE5CE3C0}"/>
                </a:ext>
              </a:extLst>
            </p:cNvPr>
            <p:cNvGrpSpPr/>
            <p:nvPr/>
          </p:nvGrpSpPr>
          <p:grpSpPr>
            <a:xfrm>
              <a:off x="2912833" y="4565074"/>
              <a:ext cx="2220820" cy="219836"/>
              <a:chOff x="3063665" y="4470806"/>
              <a:chExt cx="2220820" cy="219836"/>
            </a:xfrm>
          </p:grpSpPr>
          <p:sp>
            <p:nvSpPr>
              <p:cNvPr id="155" name="직사각형 154">
                <a:extLst>
                  <a:ext uri="{FF2B5EF4-FFF2-40B4-BE49-F238E27FC236}">
                    <a16:creationId xmlns:a16="http://schemas.microsoft.com/office/drawing/2014/main" id="{D341DB57-3778-6348-9058-26FFF45565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3665" y="4470806"/>
                <a:ext cx="216762" cy="21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156" name="직사각형 155">
                <a:extLst>
                  <a:ext uri="{FF2B5EF4-FFF2-40B4-BE49-F238E27FC236}">
                    <a16:creationId xmlns:a16="http://schemas.microsoft.com/office/drawing/2014/main" id="{B75F2F85-64BF-144E-8136-32EA083F31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15665" y="4472338"/>
                <a:ext cx="216000" cy="2152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157" name="직사각형 156">
                <a:extLst>
                  <a:ext uri="{FF2B5EF4-FFF2-40B4-BE49-F238E27FC236}">
                    <a16:creationId xmlns:a16="http://schemas.microsoft.com/office/drawing/2014/main" id="{42450672-7938-9845-82AF-1749DD10B1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64534" y="4471721"/>
                <a:ext cx="216000" cy="2152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158" name="직사각형 157">
                <a:extLst>
                  <a:ext uri="{FF2B5EF4-FFF2-40B4-BE49-F238E27FC236}">
                    <a16:creationId xmlns:a16="http://schemas.microsoft.com/office/drawing/2014/main" id="{CE2043E0-7762-8F4C-86D5-078146CA5B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578" y="4473252"/>
                <a:ext cx="216000" cy="2152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159" name="직사각형 158">
                <a:extLst>
                  <a:ext uri="{FF2B5EF4-FFF2-40B4-BE49-F238E27FC236}">
                    <a16:creationId xmlns:a16="http://schemas.microsoft.com/office/drawing/2014/main" id="{40B67F6C-6B58-7049-8D21-2493C1182F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8402" y="4472956"/>
                <a:ext cx="216000" cy="2152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160" name="직사각형 159">
                <a:extLst>
                  <a:ext uri="{FF2B5EF4-FFF2-40B4-BE49-F238E27FC236}">
                    <a16:creationId xmlns:a16="http://schemas.microsoft.com/office/drawing/2014/main" id="{7F64236B-111A-B64F-886D-455A319E2B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0402" y="4474487"/>
                <a:ext cx="216000" cy="2152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161" name="직사각형 160">
                <a:extLst>
                  <a:ext uri="{FF2B5EF4-FFF2-40B4-BE49-F238E27FC236}">
                    <a16:creationId xmlns:a16="http://schemas.microsoft.com/office/drawing/2014/main" id="{B7F178B0-D4C7-3145-BA27-565625E06C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69271" y="4473870"/>
                <a:ext cx="216000" cy="2152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162" name="직사각형 161">
                <a:extLst>
                  <a:ext uri="{FF2B5EF4-FFF2-40B4-BE49-F238E27FC236}">
                    <a16:creationId xmlns:a16="http://schemas.microsoft.com/office/drawing/2014/main" id="{B375A7D5-7267-A748-B65E-5D11118601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21315" y="4475401"/>
                <a:ext cx="216000" cy="2152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163" name="직사각형 162">
                <a:extLst>
                  <a:ext uri="{FF2B5EF4-FFF2-40B4-BE49-F238E27FC236}">
                    <a16:creationId xmlns:a16="http://schemas.microsoft.com/office/drawing/2014/main" id="{9C1920C4-0510-A041-A376-4E3F2374DC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8485" y="4473454"/>
                <a:ext cx="216000" cy="2152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</p:grpSp>
      </p:grpSp>
      <p:cxnSp>
        <p:nvCxnSpPr>
          <p:cNvPr id="164" name="직선 화살표 연결선 163">
            <a:extLst>
              <a:ext uri="{FF2B5EF4-FFF2-40B4-BE49-F238E27FC236}">
                <a16:creationId xmlns:a16="http://schemas.microsoft.com/office/drawing/2014/main" id="{33FF8F09-4586-3F47-A4A0-62C4E4D5781F}"/>
              </a:ext>
            </a:extLst>
          </p:cNvPr>
          <p:cNvCxnSpPr>
            <a:cxnSpLocks/>
          </p:cNvCxnSpPr>
          <p:nvPr/>
        </p:nvCxnSpPr>
        <p:spPr>
          <a:xfrm flipV="1">
            <a:off x="6131642" y="2619195"/>
            <a:ext cx="1921534" cy="2758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F23C34EC-51C9-084F-BA7F-A54798293E84}"/>
              </a:ext>
            </a:extLst>
          </p:cNvPr>
          <p:cNvCxnSpPr>
            <a:cxnSpLocks/>
          </p:cNvCxnSpPr>
          <p:nvPr/>
        </p:nvCxnSpPr>
        <p:spPr>
          <a:xfrm>
            <a:off x="6122708" y="2899519"/>
            <a:ext cx="1770539" cy="8138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D464567B-22DC-DE40-995B-659FD959BCA0}"/>
              </a:ext>
            </a:extLst>
          </p:cNvPr>
          <p:cNvSpPr txBox="1"/>
          <p:nvPr/>
        </p:nvSpPr>
        <p:spPr>
          <a:xfrm>
            <a:off x="4628927" y="1129637"/>
            <a:ext cx="280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/>
              <a:t>Active Target TPC</a:t>
            </a:r>
            <a:endParaRPr kumimoji="1" lang="ko-KR" altLang="en-US" sz="2400" b="1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EB184AE9-4291-5540-89F1-A7AB5DB58687}"/>
              </a:ext>
            </a:extLst>
          </p:cNvPr>
          <p:cNvCxnSpPr>
            <a:cxnSpLocks/>
          </p:cNvCxnSpPr>
          <p:nvPr/>
        </p:nvCxnSpPr>
        <p:spPr>
          <a:xfrm>
            <a:off x="3264771" y="2904233"/>
            <a:ext cx="2526065" cy="16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타원 210">
            <a:extLst>
              <a:ext uri="{FF2B5EF4-FFF2-40B4-BE49-F238E27FC236}">
                <a16:creationId xmlns:a16="http://schemas.microsoft.com/office/drawing/2014/main" id="{0D044B78-D4FC-D940-AE78-64B4A6EDE1AF}"/>
              </a:ext>
            </a:extLst>
          </p:cNvPr>
          <p:cNvSpPr>
            <a:spLocks noChangeAspect="1"/>
          </p:cNvSpPr>
          <p:nvPr/>
        </p:nvSpPr>
        <p:spPr>
          <a:xfrm>
            <a:off x="5715578" y="2696473"/>
            <a:ext cx="432000" cy="431464"/>
          </a:xfrm>
          <a:prstGeom prst="ellipse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EAD4373-A385-704F-AC19-FA4B9C7B9AEA}"/>
                  </a:ext>
                </a:extLst>
              </p:cNvPr>
              <p:cNvSpPr txBox="1"/>
              <p:nvPr/>
            </p:nvSpPr>
            <p:spPr>
              <a:xfrm>
                <a:off x="5593135" y="2708021"/>
                <a:ext cx="660950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ko-KR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1" lang="en-US" altLang="ko-K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kumimoji="1" lang="en-US" altLang="ko-K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EAD4373-A385-704F-AC19-FA4B9C7B9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135" y="2708021"/>
                <a:ext cx="660950" cy="369332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CF6E1697-F732-1F4E-8CAF-C0D028E9B17A}"/>
                  </a:ext>
                </a:extLst>
              </p:cNvPr>
              <p:cNvSpPr txBox="1"/>
              <p:nvPr/>
            </p:nvSpPr>
            <p:spPr>
              <a:xfrm>
                <a:off x="8053114" y="2338952"/>
                <a:ext cx="487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CF6E1697-F732-1F4E-8CAF-C0D028E9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114" y="2338952"/>
                <a:ext cx="4873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8DCA54AB-F12D-0849-8352-F71BCA0BB9B8}"/>
                  </a:ext>
                </a:extLst>
              </p:cNvPr>
              <p:cNvSpPr txBox="1"/>
              <p:nvPr/>
            </p:nvSpPr>
            <p:spPr>
              <a:xfrm>
                <a:off x="7873676" y="3558925"/>
                <a:ext cx="6946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kumimoji="1" lang="ko-KR" altLang="en-US" sz="2000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8DCA54AB-F12D-0849-8352-F71BCA0B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676" y="3558925"/>
                <a:ext cx="694677" cy="400110"/>
              </a:xfrm>
              <a:prstGeom prst="rect">
                <a:avLst/>
              </a:prstGeom>
              <a:blipFill>
                <a:blip r:embed="rId5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A48A0D8-1353-AC45-B6DF-1EA2B15CED5D}"/>
                  </a:ext>
                </a:extLst>
              </p:cNvPr>
              <p:cNvSpPr txBox="1"/>
              <p:nvPr/>
            </p:nvSpPr>
            <p:spPr>
              <a:xfrm>
                <a:off x="2626769" y="2677243"/>
                <a:ext cx="6946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kumimoji="1" lang="ko-KR" altLang="en-US" sz="2000" dirty="0"/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A48A0D8-1353-AC45-B6DF-1EA2B15CE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769" y="2677243"/>
                <a:ext cx="694677" cy="400110"/>
              </a:xfrm>
              <a:prstGeom prst="rect">
                <a:avLst/>
              </a:prstGeom>
              <a:blipFill>
                <a:blip r:embed="rId6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" name="TextBox 215">
            <a:extLst>
              <a:ext uri="{FF2B5EF4-FFF2-40B4-BE49-F238E27FC236}">
                <a16:creationId xmlns:a16="http://schemas.microsoft.com/office/drawing/2014/main" id="{B31234B7-CD53-B24F-98BE-C39EAE9939C7}"/>
              </a:ext>
            </a:extLst>
          </p:cNvPr>
          <p:cNvSpPr txBox="1"/>
          <p:nvPr/>
        </p:nvSpPr>
        <p:spPr>
          <a:xfrm>
            <a:off x="5513927" y="1984284"/>
            <a:ext cx="112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Cathode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496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1159AA6-66D4-E640-BDCC-92ED6099D1E9}"/>
              </a:ext>
            </a:extLst>
          </p:cNvPr>
          <p:cNvGrpSpPr/>
          <p:nvPr/>
        </p:nvGrpSpPr>
        <p:grpSpPr>
          <a:xfrm>
            <a:off x="3228000" y="868908"/>
            <a:ext cx="8964000" cy="4258781"/>
            <a:chOff x="1714314" y="1730813"/>
            <a:chExt cx="8964000" cy="4258781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0D23314-9F38-2B4F-944A-B17B5A29A293}"/>
                </a:ext>
              </a:extLst>
            </p:cNvPr>
            <p:cNvGrpSpPr/>
            <p:nvPr/>
          </p:nvGrpSpPr>
          <p:grpSpPr>
            <a:xfrm>
              <a:off x="1714314" y="1730813"/>
              <a:ext cx="8964000" cy="4258781"/>
              <a:chOff x="1714314" y="1730813"/>
              <a:chExt cx="8964000" cy="4258781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622B8949-4433-2249-B8E0-C3705918E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14314" y="1730813"/>
                <a:ext cx="4482000" cy="4258781"/>
              </a:xfrm>
              <a:prstGeom prst="rect">
                <a:avLst/>
              </a:prstGeom>
            </p:spPr>
          </p:pic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46736EEB-15B6-AA45-93E6-D13CBF6F4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6314" y="1730813"/>
                <a:ext cx="4482000" cy="4162893"/>
              </a:xfrm>
              <a:prstGeom prst="rect">
                <a:avLst/>
              </a:prstGeom>
            </p:spPr>
          </p:pic>
          <p:cxnSp>
            <p:nvCxnSpPr>
              <p:cNvPr id="12" name="직선 연결선[R] 11">
                <a:extLst>
                  <a:ext uri="{FF2B5EF4-FFF2-40B4-BE49-F238E27FC236}">
                    <a16:creationId xmlns:a16="http://schemas.microsoft.com/office/drawing/2014/main" id="{C9828C12-4D54-0C46-9633-9D7572F96F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2182" y="2152891"/>
                <a:ext cx="3798850" cy="127610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[R] 12">
                <a:extLst>
                  <a:ext uri="{FF2B5EF4-FFF2-40B4-BE49-F238E27FC236}">
                    <a16:creationId xmlns:a16="http://schemas.microsoft.com/office/drawing/2014/main" id="{29344749-04AB-4948-A6BD-B61EB37E64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2182" y="5451676"/>
                <a:ext cx="37988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1772DD-CADE-CF45-9889-F9E418194F45}"/>
                </a:ext>
              </a:extLst>
            </p:cNvPr>
            <p:cNvSpPr txBox="1"/>
            <p:nvPr/>
          </p:nvSpPr>
          <p:spPr>
            <a:xfrm>
              <a:off x="6920337" y="2996323"/>
              <a:ext cx="1122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+1 V/cm</a:t>
              </a:r>
              <a:endParaRPr kumimoji="1"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7C668-A73C-B248-BA28-051BAC00DB73}"/>
                </a:ext>
              </a:extLst>
            </p:cNvPr>
            <p:cNvSpPr txBox="1"/>
            <p:nvPr/>
          </p:nvSpPr>
          <p:spPr>
            <a:xfrm>
              <a:off x="8700912" y="2996323"/>
              <a:ext cx="1122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-1 V/cm</a:t>
              </a:r>
              <a:endParaRPr kumimoji="1"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36938C-94C8-A140-81CC-7790BDC020E4}"/>
                </a:ext>
              </a:extLst>
            </p:cNvPr>
            <p:cNvSpPr txBox="1"/>
            <p:nvPr/>
          </p:nvSpPr>
          <p:spPr>
            <a:xfrm>
              <a:off x="7968051" y="4134482"/>
              <a:ext cx="93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0 V/cm</a:t>
              </a:r>
              <a:endParaRPr kumimoji="1" lang="ko-KR" altLang="en-US" dirty="0"/>
            </a:p>
          </p:txBody>
        </p:sp>
        <p:cxnSp>
          <p:nvCxnSpPr>
            <p:cNvPr id="18" name="직선 연결선[R] 17">
              <a:extLst>
                <a:ext uri="{FF2B5EF4-FFF2-40B4-BE49-F238E27FC236}">
                  <a16:creationId xmlns:a16="http://schemas.microsoft.com/office/drawing/2014/main" id="{125E2678-AA0C-8745-990E-25E8D8A01D96}"/>
                </a:ext>
              </a:extLst>
            </p:cNvPr>
            <p:cNvCxnSpPr/>
            <p:nvPr/>
          </p:nvCxnSpPr>
          <p:spPr>
            <a:xfrm>
              <a:off x="2149032" y="3429873"/>
              <a:ext cx="0" cy="14092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[R] 18">
              <a:extLst>
                <a:ext uri="{FF2B5EF4-FFF2-40B4-BE49-F238E27FC236}">
                  <a16:creationId xmlns:a16="http://schemas.microsoft.com/office/drawing/2014/main" id="{27DDA8DD-5BC2-CD48-89F5-653EC86933AE}"/>
                </a:ext>
              </a:extLst>
            </p:cNvPr>
            <p:cNvCxnSpPr/>
            <p:nvPr/>
          </p:nvCxnSpPr>
          <p:spPr>
            <a:xfrm>
              <a:off x="5538483" y="3429873"/>
              <a:ext cx="0" cy="14092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BE967FC-1FAF-4349-82E4-EAE795B2393D}"/>
              </a:ext>
            </a:extLst>
          </p:cNvPr>
          <p:cNvGrpSpPr/>
          <p:nvPr/>
        </p:nvGrpSpPr>
        <p:grpSpPr>
          <a:xfrm>
            <a:off x="220006" y="4397851"/>
            <a:ext cx="3302918" cy="2360579"/>
            <a:chOff x="220006" y="4397851"/>
            <a:chExt cx="3302918" cy="2360579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347BCD94-84DB-A843-92B2-8AA111E6AC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0006" y="4397851"/>
              <a:ext cx="3302918" cy="2360579"/>
              <a:chOff x="1757342" y="794464"/>
              <a:chExt cx="6726901" cy="4807683"/>
            </a:xfrm>
          </p:grpSpPr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E61407A2-8F52-5F4D-BB79-F2AC01EC5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7342" y="794464"/>
                <a:ext cx="6726901" cy="4807683"/>
              </a:xfrm>
              <a:prstGeom prst="rect">
                <a:avLst/>
              </a:prstGeom>
            </p:spPr>
          </p:pic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791EAEF3-D9BE-6B4D-BED4-282B50F5BFEE}"/>
                  </a:ext>
                </a:extLst>
              </p:cNvPr>
              <p:cNvGrpSpPr/>
              <p:nvPr/>
            </p:nvGrpSpPr>
            <p:grpSpPr>
              <a:xfrm>
                <a:off x="3042124" y="2777925"/>
                <a:ext cx="3943786" cy="1884522"/>
                <a:chOff x="3238894" y="2650603"/>
                <a:chExt cx="3943786" cy="1884522"/>
              </a:xfrm>
            </p:grpSpPr>
            <p:cxnSp>
              <p:nvCxnSpPr>
                <p:cNvPr id="38" name="직선 화살표 연결선 37">
                  <a:extLst>
                    <a:ext uri="{FF2B5EF4-FFF2-40B4-BE49-F238E27FC236}">
                      <a16:creationId xmlns:a16="http://schemas.microsoft.com/office/drawing/2014/main" id="{F750A809-EF70-7749-90F8-7DDCBC20E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3295007"/>
                  <a:ext cx="2076643" cy="124011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직선 화살표 연결선 38">
                  <a:extLst>
                    <a:ext uri="{FF2B5EF4-FFF2-40B4-BE49-F238E27FC236}">
                      <a16:creationId xmlns:a16="http://schemas.microsoft.com/office/drawing/2014/main" id="{9A87CFBF-276B-204A-A66C-1ADF18F954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38894" y="3454240"/>
                  <a:ext cx="1867145" cy="108088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화살표 연결선 39">
                  <a:extLst>
                    <a:ext uri="{FF2B5EF4-FFF2-40B4-BE49-F238E27FC236}">
                      <a16:creationId xmlns:a16="http://schemas.microsoft.com/office/drawing/2014/main" id="{26D04B76-E656-5040-A16D-D9CC73BA71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6037" y="2650603"/>
                  <a:ext cx="24425" cy="188452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D4D7E592-FAAC-B249-86B4-1662141FF664}"/>
                  </a:ext>
                </a:extLst>
              </p:cNvPr>
              <p:cNvGrpSpPr/>
              <p:nvPr/>
            </p:nvGrpSpPr>
            <p:grpSpPr>
              <a:xfrm>
                <a:off x="3744570" y="1651378"/>
                <a:ext cx="2395180" cy="2828025"/>
                <a:chOff x="3941340" y="1524056"/>
                <a:chExt cx="2395180" cy="282802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33" name="직선 연결선[R] 32">
                  <a:extLst>
                    <a:ext uri="{FF2B5EF4-FFF2-40B4-BE49-F238E27FC236}">
                      <a16:creationId xmlns:a16="http://schemas.microsoft.com/office/drawing/2014/main" id="{4D3AEFD4-86CA-E043-BEFF-43F29FC29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1524056"/>
                  <a:ext cx="2350803" cy="1363885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직선 연결선[R] 33">
                  <a:extLst>
                    <a:ext uri="{FF2B5EF4-FFF2-40B4-BE49-F238E27FC236}">
                      <a16:creationId xmlns:a16="http://schemas.microsoft.com/office/drawing/2014/main" id="{B9463469-ABAE-B745-B10C-1C153BD6AB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5061" y="2887940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직선 연결선[R] 34">
                  <a:extLst>
                    <a:ext uri="{FF2B5EF4-FFF2-40B4-BE49-F238E27FC236}">
                      <a16:creationId xmlns:a16="http://schemas.microsoft.com/office/drawing/2014/main" id="{16B76215-99EC-1B44-AB3C-A63B23B3C5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6651" y="1524057"/>
                  <a:ext cx="0" cy="1464141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연결선[R] 35">
                  <a:extLst>
                    <a:ext uri="{FF2B5EF4-FFF2-40B4-BE49-F238E27FC236}">
                      <a16:creationId xmlns:a16="http://schemas.microsoft.com/office/drawing/2014/main" id="{B14C3629-ED78-044A-85A5-BB08C17AA7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1340" y="3730885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직선 연결선[R] 36">
                  <a:extLst>
                    <a:ext uri="{FF2B5EF4-FFF2-40B4-BE49-F238E27FC236}">
                      <a16:creationId xmlns:a16="http://schemas.microsoft.com/office/drawing/2014/main" id="{13624087-ABC2-6742-A67F-128D418435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82260" y="2957418"/>
                  <a:ext cx="1054260" cy="6211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E084B8-9E88-4049-A3CF-29871AB4D1CF}"/>
                </a:ext>
              </a:extLst>
            </p:cNvPr>
            <p:cNvSpPr txBox="1"/>
            <p:nvPr/>
          </p:nvSpPr>
          <p:spPr>
            <a:xfrm>
              <a:off x="2724281" y="546505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x</a:t>
              </a:r>
              <a:endParaRPr kumimoji="1" lang="ko-KR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DF980A-0885-B14B-ADA8-A3562A117DB3}"/>
                </a:ext>
              </a:extLst>
            </p:cNvPr>
            <p:cNvSpPr txBox="1"/>
            <p:nvPr/>
          </p:nvSpPr>
          <p:spPr>
            <a:xfrm>
              <a:off x="637345" y="5503470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y</a:t>
              </a:r>
              <a:endParaRPr kumimoji="1"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5A13EC-0027-DE4E-A771-81243E68779D}"/>
                </a:ext>
              </a:extLst>
            </p:cNvPr>
            <p:cNvSpPr txBox="1"/>
            <p:nvPr/>
          </p:nvSpPr>
          <p:spPr>
            <a:xfrm>
              <a:off x="1654208" y="5085132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z</a:t>
              </a:r>
              <a:endParaRPr kumimoji="1" lang="ko-KR" altLang="en-US" dirty="0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2A65E62-7FF5-7849-AC1B-FDCD03E9726C}"/>
              </a:ext>
            </a:extLst>
          </p:cNvPr>
          <p:cNvGrpSpPr/>
          <p:nvPr/>
        </p:nvGrpSpPr>
        <p:grpSpPr>
          <a:xfrm>
            <a:off x="2504997" y="5001261"/>
            <a:ext cx="4338063" cy="1334565"/>
            <a:chOff x="2500284" y="4462533"/>
            <a:chExt cx="4338063" cy="13345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AA18AA8-92B6-684E-9456-4CB032A51717}"/>
                </a:ext>
              </a:extLst>
            </p:cNvPr>
            <p:cNvSpPr txBox="1"/>
            <p:nvPr/>
          </p:nvSpPr>
          <p:spPr>
            <a:xfrm>
              <a:off x="4037538" y="5396988"/>
              <a:ext cx="2800809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2000" dirty="0"/>
                <a:t>y is fixed at 0 (center)</a:t>
              </a:r>
              <a:endParaRPr kumimoji="1" lang="ko-KR" altLang="en-US" sz="2000" dirty="0"/>
            </a:p>
          </p:txBody>
        </p:sp>
        <p:cxnSp>
          <p:nvCxnSpPr>
            <p:cNvPr id="43" name="구부러진 연결선[U] 42">
              <a:extLst>
                <a:ext uri="{FF2B5EF4-FFF2-40B4-BE49-F238E27FC236}">
                  <a16:creationId xmlns:a16="http://schemas.microsoft.com/office/drawing/2014/main" id="{116FF2D2-4708-D846-A067-EC89537BE574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rot="10800000">
              <a:off x="2500284" y="4462533"/>
              <a:ext cx="1537254" cy="1134511"/>
            </a:xfrm>
            <a:prstGeom prst="curvedConnector3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EAB086D-5C3E-D647-BDC9-121419347F25}"/>
              </a:ext>
            </a:extLst>
          </p:cNvPr>
          <p:cNvGrpSpPr/>
          <p:nvPr/>
        </p:nvGrpSpPr>
        <p:grpSpPr>
          <a:xfrm>
            <a:off x="838226" y="2080315"/>
            <a:ext cx="6153147" cy="986709"/>
            <a:chOff x="220006" y="1904014"/>
            <a:chExt cx="6153147" cy="986709"/>
          </a:xfrm>
        </p:grpSpPr>
        <p:cxnSp>
          <p:nvCxnSpPr>
            <p:cNvPr id="45" name="구부러진 연결선[U] 44">
              <a:extLst>
                <a:ext uri="{FF2B5EF4-FFF2-40B4-BE49-F238E27FC236}">
                  <a16:creationId xmlns:a16="http://schemas.microsoft.com/office/drawing/2014/main" id="{6E16AD7A-EA03-0247-9EA6-B3165A7CD2CC}"/>
                </a:ext>
              </a:extLst>
            </p:cNvPr>
            <p:cNvCxnSpPr>
              <a:cxnSpLocks/>
            </p:cNvCxnSpPr>
            <p:nvPr/>
          </p:nvCxnSpPr>
          <p:spPr>
            <a:xfrm>
              <a:off x="2263108" y="2273346"/>
              <a:ext cx="720595" cy="617377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구부러진 연결선[U] 45">
              <a:extLst>
                <a:ext uri="{FF2B5EF4-FFF2-40B4-BE49-F238E27FC236}">
                  <a16:creationId xmlns:a16="http://schemas.microsoft.com/office/drawing/2014/main" id="{1070FE22-901E-C345-A4D5-980B2BC7FAFD}"/>
                </a:ext>
              </a:extLst>
            </p:cNvPr>
            <p:cNvCxnSpPr>
              <a:cxnSpLocks/>
            </p:cNvCxnSpPr>
            <p:nvPr/>
          </p:nvCxnSpPr>
          <p:spPr>
            <a:xfrm>
              <a:off x="2244809" y="2085277"/>
              <a:ext cx="4128344" cy="555568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26ED4B-60E5-D94A-9803-507968A66A86}"/>
                </a:ext>
              </a:extLst>
            </p:cNvPr>
            <p:cNvSpPr txBox="1"/>
            <p:nvPr/>
          </p:nvSpPr>
          <p:spPr>
            <a:xfrm>
              <a:off x="220006" y="1904014"/>
              <a:ext cx="202480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Al mylar window</a:t>
              </a:r>
              <a:endParaRPr kumimoji="1" lang="ko-KR" altLang="en-US" dirty="0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4464198-067C-3345-9059-6B940B895FC3}"/>
              </a:ext>
            </a:extLst>
          </p:cNvPr>
          <p:cNvGrpSpPr/>
          <p:nvPr/>
        </p:nvGrpSpPr>
        <p:grpSpPr>
          <a:xfrm>
            <a:off x="838226" y="3266894"/>
            <a:ext cx="3385498" cy="568254"/>
            <a:chOff x="220006" y="3646023"/>
            <a:chExt cx="3385498" cy="568254"/>
          </a:xfrm>
        </p:grpSpPr>
        <p:cxnSp>
          <p:nvCxnSpPr>
            <p:cNvPr id="49" name="구부러진 연결선[U] 48">
              <a:extLst>
                <a:ext uri="{FF2B5EF4-FFF2-40B4-BE49-F238E27FC236}">
                  <a16:creationId xmlns:a16="http://schemas.microsoft.com/office/drawing/2014/main" id="{38A0726E-CFE7-754E-8C6D-B36BD4CA4D8C}"/>
                </a:ext>
              </a:extLst>
            </p:cNvPr>
            <p:cNvCxnSpPr>
              <a:cxnSpLocks/>
              <a:stCxn id="50" idx="3"/>
            </p:cNvCxnSpPr>
            <p:nvPr/>
          </p:nvCxnSpPr>
          <p:spPr>
            <a:xfrm>
              <a:off x="2244809" y="3830689"/>
              <a:ext cx="1360695" cy="383588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E4F502-4390-4F4C-B5BB-C55CE650AB55}"/>
                </a:ext>
              </a:extLst>
            </p:cNvPr>
            <p:cNvSpPr txBox="1"/>
            <p:nvPr/>
          </p:nvSpPr>
          <p:spPr>
            <a:xfrm>
              <a:off x="220006" y="3646023"/>
              <a:ext cx="20248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63500">
                <a:schemeClr val="tx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Field Cage</a:t>
              </a:r>
              <a:endParaRPr kumimoji="1" lang="ko-KR" altLang="en-US" dirty="0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4828874-E911-8349-A04B-E77433D227B4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1EDBFD-5272-9644-A1A7-25046B0850CD}"/>
                  </a:ext>
                </a:extLst>
              </p:cNvPr>
              <p:cNvSpPr txBox="1"/>
              <p:nvPr/>
            </p:nvSpPr>
            <p:spPr>
              <a:xfrm>
                <a:off x="7756174" y="5935716"/>
                <a:ext cx="4385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≈−1 ~ 1 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kumimoji="1" lang="en-US" altLang="ko-KR" sz="2000" dirty="0"/>
                  <a:t> inside Field Cage</a:t>
                </a:r>
                <a:endParaRPr kumimoji="1" lang="ko-KR" altLang="en-US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1EDBFD-5272-9644-A1A7-25046B085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174" y="5935716"/>
                <a:ext cx="4385689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그룹 52">
            <a:extLst>
              <a:ext uri="{FF2B5EF4-FFF2-40B4-BE49-F238E27FC236}">
                <a16:creationId xmlns:a16="http://schemas.microsoft.com/office/drawing/2014/main" id="{2A47C6F4-EBF3-4E4A-BDBF-FE1580FA9778}"/>
              </a:ext>
            </a:extLst>
          </p:cNvPr>
          <p:cNvGrpSpPr/>
          <p:nvPr/>
        </p:nvGrpSpPr>
        <p:grpSpPr>
          <a:xfrm>
            <a:off x="7190673" y="4805295"/>
            <a:ext cx="4618299" cy="680790"/>
            <a:chOff x="7190673" y="4805295"/>
            <a:chExt cx="4618299" cy="680790"/>
          </a:xfrm>
        </p:grpSpPr>
        <p:sp>
          <p:nvSpPr>
            <p:cNvPr id="54" name="아래로 구부러진 화살표[C] 53">
              <a:extLst>
                <a:ext uri="{FF2B5EF4-FFF2-40B4-BE49-F238E27FC236}">
                  <a16:creationId xmlns:a16="http://schemas.microsoft.com/office/drawing/2014/main" id="{A551D819-4E82-5642-998E-040ED5E1076C}"/>
                </a:ext>
              </a:extLst>
            </p:cNvPr>
            <p:cNvSpPr/>
            <p:nvPr/>
          </p:nvSpPr>
          <p:spPr>
            <a:xfrm flipV="1">
              <a:off x="7190673" y="4805295"/>
              <a:ext cx="4618299" cy="6597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1BC36B4-98AA-C34A-8DED-3F558EF93383}"/>
                </a:ext>
              </a:extLst>
            </p:cNvPr>
            <p:cNvSpPr txBox="1"/>
            <p:nvPr/>
          </p:nvSpPr>
          <p:spPr>
            <a:xfrm>
              <a:off x="8921088" y="5116753"/>
              <a:ext cx="1157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Rescaling</a:t>
              </a:r>
              <a:endParaRPr kumimoji="1" lang="ko-KR" altLang="en-US" dirty="0"/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C19A3444-1AE2-F24A-9FA6-57E1C9A875A0}"/>
              </a:ext>
            </a:extLst>
          </p:cNvPr>
          <p:cNvSpPr/>
          <p:nvPr/>
        </p:nvSpPr>
        <p:spPr>
          <a:xfrm>
            <a:off x="3203824" y="49917"/>
            <a:ext cx="51455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ko-KR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Voltage divider</a:t>
            </a:r>
            <a:endParaRPr lang="ko-KR" alt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110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4828874-E911-8349-A04B-E77433D227B4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C19A3444-1AE2-F24A-9FA6-57E1C9A875A0}"/>
              </a:ext>
            </a:extLst>
          </p:cNvPr>
          <p:cNvSpPr/>
          <p:nvPr/>
        </p:nvSpPr>
        <p:spPr>
          <a:xfrm>
            <a:off x="3203824" y="49917"/>
            <a:ext cx="51455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ko-KR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Voltage divider</a:t>
            </a:r>
            <a:endParaRPr lang="ko-KR" alt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E4E72C-31AC-F645-8DB5-6AD085062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96" y="1567543"/>
            <a:ext cx="4482000" cy="42571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F980D31-76D7-DE4E-9C3E-382B4538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06" y="1567543"/>
            <a:ext cx="4482000" cy="427168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136F1C8-73B4-154A-9984-E536DEE7EB6F}"/>
              </a:ext>
            </a:extLst>
          </p:cNvPr>
          <p:cNvSpPr txBox="1"/>
          <p:nvPr/>
        </p:nvSpPr>
        <p:spPr>
          <a:xfrm>
            <a:off x="8264433" y="2194420"/>
            <a:ext cx="11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71 V/cm</a:t>
            </a:r>
            <a:endParaRPr kumimoji="1" lang="ko-KR" alt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53A331-EE72-8247-9D15-BCEDEAA64007}"/>
              </a:ext>
            </a:extLst>
          </p:cNvPr>
          <p:cNvSpPr txBox="1"/>
          <p:nvPr/>
        </p:nvSpPr>
        <p:spPr>
          <a:xfrm>
            <a:off x="8264432" y="4741677"/>
            <a:ext cx="11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64 V/cm</a:t>
            </a:r>
            <a:endParaRPr kumimoji="1" lang="ko-KR" alt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6DE8CE-66CD-0840-840E-362D38C18FB3}"/>
              </a:ext>
            </a:extLst>
          </p:cNvPr>
          <p:cNvSpPr txBox="1"/>
          <p:nvPr/>
        </p:nvSpPr>
        <p:spPr>
          <a:xfrm>
            <a:off x="2642451" y="4741677"/>
            <a:ext cx="11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63 V/cm</a:t>
            </a:r>
            <a:endParaRPr kumimoji="1" lang="ko-KR" alt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60FEE9-E8FA-844C-AC5B-1DFDDD423A9C}"/>
              </a:ext>
            </a:extLst>
          </p:cNvPr>
          <p:cNvSpPr txBox="1"/>
          <p:nvPr/>
        </p:nvSpPr>
        <p:spPr>
          <a:xfrm>
            <a:off x="2642451" y="2116323"/>
            <a:ext cx="11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75 V/cm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5201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E7863F06-EC8D-A048-AC7C-B60AB30A80E6}"/>
              </a:ext>
            </a:extLst>
          </p:cNvPr>
          <p:cNvCxnSpPr/>
          <p:nvPr/>
        </p:nvCxnSpPr>
        <p:spPr>
          <a:xfrm>
            <a:off x="0" y="757619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878D92D-FDF2-4A4B-9200-CCAC69353EB1}"/>
              </a:ext>
            </a:extLst>
          </p:cNvPr>
          <p:cNvGrpSpPr>
            <a:grpSpLocks noChangeAspect="1"/>
          </p:cNvGrpSpPr>
          <p:nvPr/>
        </p:nvGrpSpPr>
        <p:grpSpPr>
          <a:xfrm>
            <a:off x="1309221" y="791733"/>
            <a:ext cx="10800000" cy="3420703"/>
            <a:chOff x="2277423" y="980704"/>
            <a:chExt cx="8640000" cy="273656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85BF32D-42DE-1142-A6C9-884508E2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7423" y="980704"/>
              <a:ext cx="2880000" cy="2736566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855E213-91EC-8E48-911B-CA5AFCE0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7423" y="980704"/>
              <a:ext cx="2880000" cy="2736566"/>
            </a:xfrm>
            <a:prstGeom prst="rect">
              <a:avLst/>
            </a:prstGeom>
          </p:spPr>
        </p:pic>
        <p:pic>
          <p:nvPicPr>
            <p:cNvPr id="9" name="그림 8" descr="개체이(가) 표시된 사진&#10;&#10;자동 생성된 설명">
              <a:extLst>
                <a:ext uri="{FF2B5EF4-FFF2-40B4-BE49-F238E27FC236}">
                  <a16:creationId xmlns:a16="http://schemas.microsoft.com/office/drawing/2014/main" id="{A03DA39B-9A2C-5047-B97C-01CAEAE82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423" y="980704"/>
              <a:ext cx="2880000" cy="2736566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D1FE092F-8963-2C48-B25B-CC426F0E4DE2}"/>
              </a:ext>
            </a:extLst>
          </p:cNvPr>
          <p:cNvGrpSpPr>
            <a:grpSpLocks noChangeAspect="1"/>
          </p:cNvGrpSpPr>
          <p:nvPr/>
        </p:nvGrpSpPr>
        <p:grpSpPr>
          <a:xfrm>
            <a:off x="220005" y="4097451"/>
            <a:ext cx="3723239" cy="2660980"/>
            <a:chOff x="220006" y="4397851"/>
            <a:chExt cx="3302918" cy="2360579"/>
          </a:xfrm>
        </p:grpSpPr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A1A7B083-65EF-FA46-8A0E-9733C122BD8B}"/>
                </a:ext>
              </a:extLst>
            </p:cNvPr>
            <p:cNvGrpSpPr/>
            <p:nvPr/>
          </p:nvGrpSpPr>
          <p:grpSpPr>
            <a:xfrm>
              <a:off x="220006" y="4397851"/>
              <a:ext cx="3302918" cy="2360579"/>
              <a:chOff x="220006" y="4397851"/>
              <a:chExt cx="3302918" cy="2360579"/>
            </a:xfrm>
          </p:grpSpPr>
          <p:grpSp>
            <p:nvGrpSpPr>
              <p:cNvPr id="155" name="그룹 154">
                <a:extLst>
                  <a:ext uri="{FF2B5EF4-FFF2-40B4-BE49-F238E27FC236}">
                    <a16:creationId xmlns:a16="http://schemas.microsoft.com/office/drawing/2014/main" id="{57EC6C52-437A-B744-B43C-9F46DAF12D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0006" y="4397851"/>
                <a:ext cx="3302918" cy="2360579"/>
                <a:chOff x="1757342" y="794464"/>
                <a:chExt cx="6726901" cy="4807683"/>
              </a:xfrm>
            </p:grpSpPr>
            <p:pic>
              <p:nvPicPr>
                <p:cNvPr id="159" name="그림 158">
                  <a:extLst>
                    <a:ext uri="{FF2B5EF4-FFF2-40B4-BE49-F238E27FC236}">
                      <a16:creationId xmlns:a16="http://schemas.microsoft.com/office/drawing/2014/main" id="{5ED75081-70D8-1947-9576-DF9B7C6AFC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57342" y="794464"/>
                  <a:ext cx="6726901" cy="4807683"/>
                </a:xfrm>
                <a:prstGeom prst="rect">
                  <a:avLst/>
                </a:prstGeom>
              </p:spPr>
            </p:pic>
            <p:grpSp>
              <p:nvGrpSpPr>
                <p:cNvPr id="160" name="그룹 159">
                  <a:extLst>
                    <a:ext uri="{FF2B5EF4-FFF2-40B4-BE49-F238E27FC236}">
                      <a16:creationId xmlns:a16="http://schemas.microsoft.com/office/drawing/2014/main" id="{93A6958E-281B-914F-AF3C-8DE642FE3B54}"/>
                    </a:ext>
                  </a:extLst>
                </p:cNvPr>
                <p:cNvGrpSpPr/>
                <p:nvPr/>
              </p:nvGrpSpPr>
              <p:grpSpPr>
                <a:xfrm>
                  <a:off x="3042124" y="2777925"/>
                  <a:ext cx="3943786" cy="1884522"/>
                  <a:chOff x="3238894" y="2650603"/>
                  <a:chExt cx="3943786" cy="1884522"/>
                </a:xfrm>
              </p:grpSpPr>
              <p:cxnSp>
                <p:nvCxnSpPr>
                  <p:cNvPr id="167" name="직선 화살표 연결선 166">
                    <a:extLst>
                      <a:ext uri="{FF2B5EF4-FFF2-40B4-BE49-F238E27FC236}">
                        <a16:creationId xmlns:a16="http://schemas.microsoft.com/office/drawing/2014/main" id="{0D8D38A1-8FC8-0D4B-BE08-212C28213B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06037" y="3295007"/>
                    <a:ext cx="2076643" cy="124011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직선 화살표 연결선 167">
                    <a:extLst>
                      <a:ext uri="{FF2B5EF4-FFF2-40B4-BE49-F238E27FC236}">
                        <a16:creationId xmlns:a16="http://schemas.microsoft.com/office/drawing/2014/main" id="{A9D102B8-AC99-E840-8917-4D47B08EBF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38894" y="3454240"/>
                    <a:ext cx="1867145" cy="108088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직선 화살표 연결선 168">
                    <a:extLst>
                      <a:ext uri="{FF2B5EF4-FFF2-40B4-BE49-F238E27FC236}">
                        <a16:creationId xmlns:a16="http://schemas.microsoft.com/office/drawing/2014/main" id="{83C87AA3-C1FD-154E-9EA8-7D31F70004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06037" y="2650603"/>
                    <a:ext cx="24425" cy="188452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5162863-8249-5048-90F9-68E31718404F}"/>
                  </a:ext>
                </a:extLst>
              </p:cNvPr>
              <p:cNvSpPr txBox="1"/>
              <p:nvPr/>
            </p:nvSpPr>
            <p:spPr>
              <a:xfrm>
                <a:off x="2724281" y="5465052"/>
                <a:ext cx="300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dirty="0"/>
                  <a:t>x</a:t>
                </a:r>
                <a:endParaRPr kumimoji="1" lang="ko-KR" altLang="en-US" dirty="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F2A67A10-F7D4-234C-B53C-46CE2852BDE2}"/>
                  </a:ext>
                </a:extLst>
              </p:cNvPr>
              <p:cNvSpPr txBox="1"/>
              <p:nvPr/>
            </p:nvSpPr>
            <p:spPr>
              <a:xfrm>
                <a:off x="637345" y="5503470"/>
                <a:ext cx="300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dirty="0"/>
                  <a:t>y</a:t>
                </a:r>
                <a:endParaRPr kumimoji="1" lang="ko-KR" altLang="en-US" dirty="0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B6F26A6-117D-354A-A8F2-6A8A79E54A2A}"/>
                  </a:ext>
                </a:extLst>
              </p:cNvPr>
              <p:cNvSpPr txBox="1"/>
              <p:nvPr/>
            </p:nvSpPr>
            <p:spPr>
              <a:xfrm>
                <a:off x="1654208" y="5085132"/>
                <a:ext cx="300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dirty="0"/>
                  <a:t>z</a:t>
                </a:r>
                <a:endParaRPr kumimoji="1" lang="ko-KR" altLang="en-US" dirty="0"/>
              </a:p>
            </p:txBody>
          </p:sp>
        </p:grpSp>
        <p:cxnSp>
          <p:nvCxnSpPr>
            <p:cNvPr id="12" name="직선 연결선[R] 11">
              <a:extLst>
                <a:ext uri="{FF2B5EF4-FFF2-40B4-BE49-F238E27FC236}">
                  <a16:creationId xmlns:a16="http://schemas.microsoft.com/office/drawing/2014/main" id="{1D108874-4E51-5341-9AB0-48E3D6F7F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4208" y="5766320"/>
              <a:ext cx="942718" cy="565626"/>
            </a:xfrm>
            <a:prstGeom prst="line">
              <a:avLst/>
            </a:prstGeom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[R] 52">
              <a:extLst>
                <a:ext uri="{FF2B5EF4-FFF2-40B4-BE49-F238E27FC236}">
                  <a16:creationId xmlns:a16="http://schemas.microsoft.com/office/drawing/2014/main" id="{64E0D28C-4F0E-6C40-A4FA-A047BE7340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4208" y="5544465"/>
              <a:ext cx="0" cy="787481"/>
            </a:xfrm>
            <a:prstGeom prst="line">
              <a:avLst/>
            </a:prstGeom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[R] 54">
              <a:extLst>
                <a:ext uri="{FF2B5EF4-FFF2-40B4-BE49-F238E27FC236}">
                  <a16:creationId xmlns:a16="http://schemas.microsoft.com/office/drawing/2014/main" id="{4B856C7D-26E3-D642-A7AB-AB2F07FF94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4208" y="4978839"/>
              <a:ext cx="942718" cy="565626"/>
            </a:xfrm>
            <a:prstGeom prst="line">
              <a:avLst/>
            </a:prstGeom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[R] 56">
              <a:extLst>
                <a:ext uri="{FF2B5EF4-FFF2-40B4-BE49-F238E27FC236}">
                  <a16:creationId xmlns:a16="http://schemas.microsoft.com/office/drawing/2014/main" id="{7B8DF10B-398A-3347-8802-2AC0AB3EF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6926" y="4978839"/>
              <a:ext cx="0" cy="787481"/>
            </a:xfrm>
            <a:prstGeom prst="line">
              <a:avLst/>
            </a:prstGeom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98820BF-F65A-FF45-95B1-8BB98214A731}"/>
              </a:ext>
            </a:extLst>
          </p:cNvPr>
          <p:cNvSpPr txBox="1"/>
          <p:nvPr/>
        </p:nvSpPr>
        <p:spPr>
          <a:xfrm>
            <a:off x="4413693" y="5376919"/>
            <a:ext cx="51817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dirty="0"/>
              <a:t>y is fixed at -7.75cm (Field Cage surface)</a:t>
            </a:r>
            <a:endParaRPr kumimoji="1" lang="ko-KR" altLang="en-US" sz="2000" dirty="0"/>
          </a:p>
        </p:txBody>
      </p:sp>
      <p:cxnSp>
        <p:nvCxnSpPr>
          <p:cNvPr id="62" name="구부러진 연결선[U] 61">
            <a:extLst>
              <a:ext uri="{FF2B5EF4-FFF2-40B4-BE49-F238E27FC236}">
                <a16:creationId xmlns:a16="http://schemas.microsoft.com/office/drawing/2014/main" id="{BEDC8162-8018-2744-8237-EA1AFA88F1FA}"/>
              </a:ext>
            </a:extLst>
          </p:cNvPr>
          <p:cNvCxnSpPr>
            <a:cxnSpLocks/>
            <a:stCxn id="61" idx="1"/>
          </p:cNvCxnSpPr>
          <p:nvPr/>
        </p:nvCxnSpPr>
        <p:spPr>
          <a:xfrm rot="10800000">
            <a:off x="3019451" y="4939598"/>
            <a:ext cx="1394242" cy="63737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FB594C80-FD33-024A-A71F-F430B58B98F0}"/>
              </a:ext>
            </a:extLst>
          </p:cNvPr>
          <p:cNvSpPr/>
          <p:nvPr/>
        </p:nvSpPr>
        <p:spPr>
          <a:xfrm>
            <a:off x="178404" y="49917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DEF537B-E0AB-0C44-ACEB-2017205D2B34}"/>
              </a:ext>
            </a:extLst>
          </p:cNvPr>
          <p:cNvSpPr/>
          <p:nvPr/>
        </p:nvSpPr>
        <p:spPr>
          <a:xfrm>
            <a:off x="3203824" y="49917"/>
            <a:ext cx="51455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ko-KR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Voltage divider</a:t>
            </a:r>
            <a:endParaRPr lang="ko-KR" alt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666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FBAEAC-5286-2B4D-8AB6-86C246A9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21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dirty="0"/>
              <a:t>모든 부품의 주문이 진행되는 중이며</a:t>
            </a:r>
            <a:r>
              <a:rPr kumimoji="1" lang="en-US" altLang="ko-KR" dirty="0"/>
              <a:t>,</a:t>
            </a:r>
            <a:r>
              <a:rPr kumimoji="1" lang="ko-KR" altLang="en-US" dirty="0"/>
              <a:t> 제작이 완료되는 대로 시작할 예정</a:t>
            </a:r>
            <a:endParaRPr kumimoji="1"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후에 </a:t>
            </a:r>
            <a:r>
              <a:rPr lang="en" altLang="ko-KR" dirty="0" err="1"/>
              <a:t>Strontum</a:t>
            </a:r>
            <a:r>
              <a:rPr lang="en" altLang="ko-KR" dirty="0"/>
              <a:t> source </a:t>
            </a:r>
            <a:r>
              <a:rPr lang="ko-KR" altLang="en-US" dirty="0"/>
              <a:t>로 </a:t>
            </a:r>
            <a:r>
              <a:rPr lang="en" altLang="ko-KR" dirty="0"/>
              <a:t>beam test</a:t>
            </a:r>
            <a:r>
              <a:rPr lang="ko-KR" altLang="en-US" dirty="0" err="1"/>
              <a:t>를</a:t>
            </a:r>
            <a:r>
              <a:rPr lang="en" altLang="ko-KR" dirty="0"/>
              <a:t> </a:t>
            </a:r>
            <a:r>
              <a:rPr lang="ko-KR" altLang="en-US" dirty="0"/>
              <a:t>할 예정이고</a:t>
            </a:r>
            <a:r>
              <a:rPr lang="en-US" altLang="ko-KR" dirty="0"/>
              <a:t>, </a:t>
            </a:r>
            <a:r>
              <a:rPr lang="ko-KR" altLang="en-US" dirty="0"/>
              <a:t>이 또한 </a:t>
            </a:r>
            <a:r>
              <a:rPr lang="en" altLang="ko-KR" dirty="0"/>
              <a:t>GARFIELD</a:t>
            </a:r>
            <a:r>
              <a:rPr lang="ko-KR" altLang="en-US" dirty="0"/>
              <a:t>로</a:t>
            </a:r>
            <a:r>
              <a:rPr lang="en" altLang="ko-KR" dirty="0"/>
              <a:t> simulation</a:t>
            </a:r>
            <a:r>
              <a:rPr lang="ko-KR" altLang="en-US" dirty="0"/>
              <a:t> </a:t>
            </a:r>
            <a:r>
              <a:rPr lang="ko-KR" altLang="en-US"/>
              <a:t>할 계획</a:t>
            </a:r>
            <a:r>
              <a:rPr lang="en-US" altLang="ko-KR" dirty="0"/>
              <a:t>  </a:t>
            </a:r>
            <a:endParaRPr kumimoji="1" lang="en-US" altLang="ko-KR" dirty="0"/>
          </a:p>
          <a:p>
            <a:pPr>
              <a:lnSpc>
                <a:spcPct val="150000"/>
              </a:lnSpc>
            </a:pPr>
            <a:r>
              <a:rPr kumimoji="1" lang="ko-KR" altLang="en-US" u="sng" dirty="0"/>
              <a:t>목표</a:t>
            </a:r>
            <a:r>
              <a:rPr kumimoji="1" lang="ko-KR" altLang="en-US" dirty="0"/>
              <a:t>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8</a:t>
            </a:r>
            <a:r>
              <a:rPr kumimoji="1" lang="ko-KR" altLang="en-US" dirty="0"/>
              <a:t>월 안에 조립을 완성하고 </a:t>
            </a:r>
            <a:r>
              <a:rPr kumimoji="1" lang="en-US" altLang="ko-KR" dirty="0"/>
              <a:t>GEM</a:t>
            </a:r>
            <a:r>
              <a:rPr kumimoji="1" lang="ko-KR" altLang="en-US" dirty="0"/>
              <a:t>을 받아 </a:t>
            </a:r>
            <a:r>
              <a:rPr kumimoji="1" lang="en-US" altLang="ko-KR" dirty="0"/>
              <a:t>test</a:t>
            </a:r>
            <a:r>
              <a:rPr kumimoji="1" lang="ko-KR" altLang="en-US" dirty="0"/>
              <a:t> 실험을 시작</a:t>
            </a:r>
            <a:endParaRPr kumimoji="1" lang="en-US" altLang="ko-KR" dirty="0"/>
          </a:p>
          <a:p>
            <a:pPr>
              <a:lnSpc>
                <a:spcPct val="150000"/>
              </a:lnSpc>
            </a:pPr>
            <a:r>
              <a:rPr kumimoji="1" lang="ko-KR" altLang="en-US" dirty="0"/>
              <a:t>→ 다가오는 </a:t>
            </a:r>
            <a:r>
              <a:rPr kumimoji="1" lang="en-US" altLang="ko-KR" dirty="0"/>
              <a:t>10</a:t>
            </a:r>
            <a:r>
              <a:rPr kumimoji="1" lang="ko-KR" altLang="en-US" dirty="0"/>
              <a:t>월 </a:t>
            </a:r>
            <a:r>
              <a:rPr kumimoji="1" lang="en-US" altLang="ko-KR" dirty="0"/>
              <a:t>KPS</a:t>
            </a:r>
            <a:r>
              <a:rPr kumimoji="1" lang="ko-KR" altLang="en-US" dirty="0"/>
              <a:t>에서 결과보고</a:t>
            </a: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D5249D7B-AB18-FF49-9354-999E33C8EAFB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ECA9D3CF-D90B-2745-8A01-A4756F785E9A}"/>
              </a:ext>
            </a:extLst>
          </p:cNvPr>
          <p:cNvSpPr/>
          <p:nvPr/>
        </p:nvSpPr>
        <p:spPr>
          <a:xfrm>
            <a:off x="66770" y="49917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ko-KR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결론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52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[R] 2">
            <a:extLst>
              <a:ext uri="{FF2B5EF4-FFF2-40B4-BE49-F238E27FC236}">
                <a16:creationId xmlns:a16="http://schemas.microsoft.com/office/drawing/2014/main" id="{4EFC6D91-243A-7640-A189-525BC2CA44E0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9154E227-51F8-1F43-9983-302026D6D8E9}"/>
              </a:ext>
            </a:extLst>
          </p:cNvPr>
          <p:cNvSpPr/>
          <p:nvPr/>
        </p:nvSpPr>
        <p:spPr>
          <a:xfrm>
            <a:off x="206834" y="45973"/>
            <a:ext cx="27509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ko-KR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5CCB99-9B34-4748-AE69-6D9BF9F2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1662621"/>
            <a:ext cx="8851900" cy="4927600"/>
          </a:xfrm>
          <a:prstGeom prst="rect">
            <a:avLst/>
          </a:prstGeom>
        </p:spPr>
      </p:pic>
      <p:sp>
        <p:nvSpPr>
          <p:cNvPr id="7" name="모서리가 둥근 사각형 설명선[R] 6">
            <a:extLst>
              <a:ext uri="{FF2B5EF4-FFF2-40B4-BE49-F238E27FC236}">
                <a16:creationId xmlns:a16="http://schemas.microsoft.com/office/drawing/2014/main" id="{DB031412-325D-094D-9EE7-7B4BAABC563C}"/>
              </a:ext>
            </a:extLst>
          </p:cNvPr>
          <p:cNvSpPr/>
          <p:nvPr/>
        </p:nvSpPr>
        <p:spPr>
          <a:xfrm>
            <a:off x="6137329" y="572914"/>
            <a:ext cx="3686010" cy="805128"/>
          </a:xfrm>
          <a:prstGeom prst="wedgeRoundRectCallout">
            <a:avLst>
              <a:gd name="adj1" fmla="val -35658"/>
              <a:gd name="adj2" fmla="val 170004"/>
              <a:gd name="adj3" fmla="val 16667"/>
            </a:avLst>
          </a:prstGeom>
          <a:solidFill>
            <a:srgbClr val="FE8300">
              <a:alpha val="85000"/>
            </a:srgbClr>
          </a:solidFill>
          <a:ln>
            <a:solidFill>
              <a:srgbClr val="FE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현재 이 단계에 있음</a:t>
            </a:r>
          </a:p>
        </p:txBody>
      </p:sp>
    </p:spTree>
    <p:extLst>
      <p:ext uri="{BB962C8B-B14F-4D97-AF65-F5344CB8AC3E}">
        <p14:creationId xmlns:p14="http://schemas.microsoft.com/office/powerpoint/2010/main" val="244095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내용 개체 틀 4">
            <a:extLst>
              <a:ext uri="{FF2B5EF4-FFF2-40B4-BE49-F238E27FC236}">
                <a16:creationId xmlns:a16="http://schemas.microsoft.com/office/drawing/2014/main" id="{6CCD3060-C344-5844-AC9F-64D7F314F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963" l="17995" r="80463">
                        <a14:foregroundMark x1="20823" y1="70370" x2="20823" y2="70370"/>
                        <a14:foregroundMark x1="17995" y1="69444" x2="17995" y2="69444"/>
                        <a14:foregroundMark x1="47301" y1="93148" x2="47301" y2="93148"/>
                        <a14:foregroundMark x1="78406" y1="65000" x2="78406" y2="65000"/>
                        <a14:foregroundMark x1="80463" y1="65000" x2="80463" y2="65000"/>
                      </a14:backgroundRemoval>
                    </a14:imgEffect>
                  </a14:imgLayer>
                </a14:imgProps>
              </a:ext>
            </a:extLst>
          </a:blip>
          <a:srcRect l="16701" r="16564"/>
          <a:stretch/>
        </p:blipFill>
        <p:spPr>
          <a:xfrm>
            <a:off x="8791230" y="3120172"/>
            <a:ext cx="3400770" cy="354007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FEEA4C3-BF8C-B94D-9A43-E1DA1A7342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92963" l="24165" r="75193">
                        <a14:foregroundMark x1="51028" y1="10556" x2="51028" y2="10556"/>
                        <a14:foregroundMark x1="51542" y1="7778" x2="51542" y2="7778"/>
                        <a14:foregroundMark x1="75193" y1="72407" x2="75193" y2="72407"/>
                        <a14:foregroundMark x1="24165" y1="72037" x2="24165" y2="72037"/>
                        <a14:foregroundMark x1="30463" y1="51481" x2="30463" y2="51481"/>
                        <a14:foregroundMark x1="30977" y1="53519" x2="30977" y2="53519"/>
                        <a14:foregroundMark x1="47943" y1="92963" x2="47943" y2="92963"/>
                      </a14:backgroundRemoval>
                    </a14:imgEffect>
                  </a14:imgLayer>
                </a14:imgProps>
              </a:ext>
            </a:extLst>
          </a:blip>
          <a:srcRect l="19846" t="2631" r="20462"/>
          <a:stretch/>
        </p:blipFill>
        <p:spPr>
          <a:xfrm>
            <a:off x="-193275" y="1697412"/>
            <a:ext cx="4419600" cy="5008182"/>
          </a:xfrm>
          <a:prstGeom prst="rect">
            <a:avLst/>
          </a:prstGeom>
          <a:ln>
            <a:noFill/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B135AAE-E605-E94E-BAA2-D1B9B2DD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511" y="-278777"/>
            <a:ext cx="10515600" cy="1325563"/>
          </a:xfrm>
        </p:spPr>
        <p:txBody>
          <a:bodyPr/>
          <a:lstStyle/>
          <a:p>
            <a:r>
              <a:rPr kumimoji="1" lang="ko-KR" altLang="en-US" dirty="0"/>
              <a:t> </a:t>
            </a:r>
            <a:r>
              <a:rPr kumimoji="1" lang="en-US" altLang="ko-KR" sz="3600" dirty="0"/>
              <a:t>AT-TPC </a:t>
            </a:r>
            <a:r>
              <a:rPr kumimoji="1" lang="ko-KR" altLang="en-US" sz="3600" dirty="0"/>
              <a:t>설계</a:t>
            </a:r>
            <a:r>
              <a:rPr kumimoji="1" lang="en-US" altLang="ko-KR" sz="3600" dirty="0"/>
              <a:t>/</a:t>
            </a:r>
            <a:r>
              <a:rPr kumimoji="1" lang="ko-KR" altLang="en-US" sz="3600" dirty="0"/>
              <a:t>제작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5AA0289-79D6-6648-B85F-7838A90E9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34044" y="1871983"/>
            <a:ext cx="418980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21713-8B85-EB43-9C1F-9315F203762A}"/>
              </a:ext>
            </a:extLst>
          </p:cNvPr>
          <p:cNvSpPr txBox="1"/>
          <p:nvPr/>
        </p:nvSpPr>
        <p:spPr>
          <a:xfrm>
            <a:off x="4773672" y="1148731"/>
            <a:ext cx="371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 err="1"/>
              <a:t>김신형님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KPS </a:t>
            </a:r>
            <a:r>
              <a:rPr kumimoji="1" lang="ko-KR" altLang="en-US" sz="2000" dirty="0"/>
              <a:t>슬라이드의 모형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6834D-148F-2F45-8D81-ADB1F9A3A11C}"/>
              </a:ext>
            </a:extLst>
          </p:cNvPr>
          <p:cNvSpPr txBox="1"/>
          <p:nvPr/>
        </p:nvSpPr>
        <p:spPr>
          <a:xfrm>
            <a:off x="385740" y="1148731"/>
            <a:ext cx="3485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/>
              <a:t>Inventor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3D</a:t>
            </a:r>
            <a:r>
              <a:rPr kumimoji="1" lang="ko-KR" altLang="en-US" sz="2000" dirty="0"/>
              <a:t>로</a:t>
            </a:r>
            <a:r>
              <a:rPr kumimoji="1" lang="en-US" altLang="ko-KR" sz="2000" dirty="0"/>
              <a:t> </a:t>
            </a:r>
            <a:r>
              <a:rPr kumimoji="1" lang="ko-KR" altLang="en-US" sz="2000" dirty="0"/>
              <a:t>제작한 모형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0FE14168-D3EF-D24A-9853-0A7CC38E9176}"/>
              </a:ext>
            </a:extLst>
          </p:cNvPr>
          <p:cNvCxnSpPr>
            <a:cxnSpLocks/>
          </p:cNvCxnSpPr>
          <p:nvPr/>
        </p:nvCxnSpPr>
        <p:spPr>
          <a:xfrm flipV="1">
            <a:off x="1421163" y="5416426"/>
            <a:ext cx="0" cy="238539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D080577-312E-4540-A6BB-C2358560D165}"/>
              </a:ext>
            </a:extLst>
          </p:cNvPr>
          <p:cNvCxnSpPr>
            <a:cxnSpLocks/>
          </p:cNvCxnSpPr>
          <p:nvPr/>
        </p:nvCxnSpPr>
        <p:spPr>
          <a:xfrm flipV="1">
            <a:off x="299156" y="1860833"/>
            <a:ext cx="1900459" cy="1122361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88D4B29-2345-E346-B26E-925644CFB204}"/>
              </a:ext>
            </a:extLst>
          </p:cNvPr>
          <p:cNvSpPr txBox="1"/>
          <p:nvPr/>
        </p:nvSpPr>
        <p:spPr>
          <a:xfrm>
            <a:off x="418426" y="2044688"/>
            <a:ext cx="104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225mm</a:t>
            </a:r>
            <a:endParaRPr kumimoji="1" lang="ko-KR" altLang="en-US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CD9FBD20-C202-4645-B919-B8ADC222DA1C}"/>
              </a:ext>
            </a:extLst>
          </p:cNvPr>
          <p:cNvCxnSpPr>
            <a:cxnSpLocks/>
          </p:cNvCxnSpPr>
          <p:nvPr/>
        </p:nvCxnSpPr>
        <p:spPr>
          <a:xfrm flipH="1" flipV="1">
            <a:off x="2199615" y="1860833"/>
            <a:ext cx="1582652" cy="960463"/>
          </a:xfrm>
          <a:prstGeom prst="straightConnector1">
            <a:avLst/>
          </a:prstGeom>
          <a:ln w="31750">
            <a:solidFill>
              <a:srgbClr val="3633FF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A192BD8-52F8-3749-B023-78024DB4D2D4}"/>
              </a:ext>
            </a:extLst>
          </p:cNvPr>
          <p:cNvSpPr txBox="1"/>
          <p:nvPr/>
        </p:nvSpPr>
        <p:spPr>
          <a:xfrm>
            <a:off x="2933884" y="1971732"/>
            <a:ext cx="102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190mm</a:t>
            </a:r>
            <a:endParaRPr kumimoji="1" lang="ko-KR" altLang="en-US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C0965B8-541C-A343-9B20-DDABAC14FDAE}"/>
              </a:ext>
            </a:extLst>
          </p:cNvPr>
          <p:cNvCxnSpPr>
            <a:cxnSpLocks/>
          </p:cNvCxnSpPr>
          <p:nvPr/>
        </p:nvCxnSpPr>
        <p:spPr>
          <a:xfrm flipV="1">
            <a:off x="3782267" y="2814153"/>
            <a:ext cx="0" cy="2249633"/>
          </a:xfrm>
          <a:prstGeom prst="straightConnector1">
            <a:avLst/>
          </a:prstGeom>
          <a:ln w="31750">
            <a:solidFill>
              <a:srgbClr val="ED00C3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53273F0-FD46-934A-BC3B-80B78384D815}"/>
              </a:ext>
            </a:extLst>
          </p:cNvPr>
          <p:cNvSpPr txBox="1"/>
          <p:nvPr/>
        </p:nvSpPr>
        <p:spPr>
          <a:xfrm>
            <a:off x="3729369" y="3416852"/>
            <a:ext cx="99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230mm</a:t>
            </a:r>
            <a:endParaRPr kumimoji="1"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8C16E9-A2AA-9649-833F-8DBC11E738B4}"/>
              </a:ext>
            </a:extLst>
          </p:cNvPr>
          <p:cNvSpPr txBox="1"/>
          <p:nvPr/>
        </p:nvSpPr>
        <p:spPr>
          <a:xfrm>
            <a:off x="-869065" y="5149574"/>
            <a:ext cx="1027043" cy="371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20mm</a:t>
            </a:r>
            <a:endParaRPr kumimoji="1"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1ABCBDF-66AE-E046-9190-8C6600AA5A78}"/>
              </a:ext>
            </a:extLst>
          </p:cNvPr>
          <p:cNvGrpSpPr/>
          <p:nvPr/>
        </p:nvGrpSpPr>
        <p:grpSpPr>
          <a:xfrm rot="7137897">
            <a:off x="3468361" y="4836075"/>
            <a:ext cx="807930" cy="531254"/>
            <a:chOff x="-211544" y="5047946"/>
            <a:chExt cx="807930" cy="531254"/>
          </a:xfrm>
        </p:grpSpPr>
        <p:cxnSp>
          <p:nvCxnSpPr>
            <p:cNvPr id="48" name="직선 연결선[R] 47">
              <a:extLst>
                <a:ext uri="{FF2B5EF4-FFF2-40B4-BE49-F238E27FC236}">
                  <a16:creationId xmlns:a16="http://schemas.microsoft.com/office/drawing/2014/main" id="{4577A210-CA81-F341-BD78-21570DF8FCA0}"/>
                </a:ext>
              </a:extLst>
            </p:cNvPr>
            <p:cNvCxnSpPr>
              <a:cxnSpLocks/>
            </p:cNvCxnSpPr>
            <p:nvPr/>
          </p:nvCxnSpPr>
          <p:spPr>
            <a:xfrm>
              <a:off x="-211544" y="5160587"/>
              <a:ext cx="708538" cy="418613"/>
            </a:xfrm>
            <a:prstGeom prst="line">
              <a:avLst/>
            </a:prstGeom>
            <a:ln w="22225">
              <a:solidFill>
                <a:srgbClr val="36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[R] 52">
              <a:extLst>
                <a:ext uri="{FF2B5EF4-FFF2-40B4-BE49-F238E27FC236}">
                  <a16:creationId xmlns:a16="http://schemas.microsoft.com/office/drawing/2014/main" id="{DD43F4B8-3706-C847-A162-97F9E0AFC8BF}"/>
                </a:ext>
              </a:extLst>
            </p:cNvPr>
            <p:cNvCxnSpPr>
              <a:cxnSpLocks/>
            </p:cNvCxnSpPr>
            <p:nvPr/>
          </p:nvCxnSpPr>
          <p:spPr>
            <a:xfrm>
              <a:off x="-112152" y="5047946"/>
              <a:ext cx="708538" cy="418613"/>
            </a:xfrm>
            <a:prstGeom prst="line">
              <a:avLst/>
            </a:prstGeom>
            <a:ln w="22225">
              <a:solidFill>
                <a:srgbClr val="36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55D9246A-8F4D-AF4F-BE83-E7DAD38BD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46638" y="5061199"/>
              <a:ext cx="147127" cy="165651"/>
            </a:xfrm>
            <a:prstGeom prst="straightConnector1">
              <a:avLst/>
            </a:prstGeom>
            <a:ln w="22225">
              <a:solidFill>
                <a:srgbClr val="3633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11B23A7-C1E5-1E4F-A83E-DF1AEA88EC3A}"/>
              </a:ext>
            </a:extLst>
          </p:cNvPr>
          <p:cNvSpPr txBox="1"/>
          <p:nvPr/>
        </p:nvSpPr>
        <p:spPr>
          <a:xfrm>
            <a:off x="3814023" y="4520876"/>
            <a:ext cx="92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15mm</a:t>
            </a:r>
            <a:endParaRPr kumimoji="1" lang="ko-KR" altLang="en-US" dirty="0"/>
          </a:p>
        </p:txBody>
      </p:sp>
      <p:cxnSp>
        <p:nvCxnSpPr>
          <p:cNvPr id="17" name="직선 연결선[R] 16">
            <a:extLst>
              <a:ext uri="{FF2B5EF4-FFF2-40B4-BE49-F238E27FC236}">
                <a16:creationId xmlns:a16="http://schemas.microsoft.com/office/drawing/2014/main" id="{7BD15E96-3D89-FC40-B973-15D8504BD9A3}"/>
              </a:ext>
            </a:extLst>
          </p:cNvPr>
          <p:cNvCxnSpPr>
            <a:cxnSpLocks/>
          </p:cNvCxnSpPr>
          <p:nvPr/>
        </p:nvCxnSpPr>
        <p:spPr>
          <a:xfrm flipH="1">
            <a:off x="9534293" y="3938969"/>
            <a:ext cx="646770" cy="365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[R] 31">
            <a:extLst>
              <a:ext uri="{FF2B5EF4-FFF2-40B4-BE49-F238E27FC236}">
                <a16:creationId xmlns:a16="http://schemas.microsoft.com/office/drawing/2014/main" id="{679DFB0F-D454-C446-908B-A0621F3179B2}"/>
              </a:ext>
            </a:extLst>
          </p:cNvPr>
          <p:cNvCxnSpPr>
            <a:cxnSpLocks/>
          </p:cNvCxnSpPr>
          <p:nvPr/>
        </p:nvCxnSpPr>
        <p:spPr>
          <a:xfrm flipH="1">
            <a:off x="10387553" y="4155124"/>
            <a:ext cx="1005907" cy="606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[R] 34">
            <a:extLst>
              <a:ext uri="{FF2B5EF4-FFF2-40B4-BE49-F238E27FC236}">
                <a16:creationId xmlns:a16="http://schemas.microsoft.com/office/drawing/2014/main" id="{F0115223-DFF5-A445-8ACA-91E33D43CA37}"/>
              </a:ext>
            </a:extLst>
          </p:cNvPr>
          <p:cNvCxnSpPr>
            <a:cxnSpLocks/>
          </p:cNvCxnSpPr>
          <p:nvPr/>
        </p:nvCxnSpPr>
        <p:spPr>
          <a:xfrm flipH="1" flipV="1">
            <a:off x="9534292" y="4299210"/>
            <a:ext cx="837763" cy="492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[R] 37">
            <a:extLst>
              <a:ext uri="{FF2B5EF4-FFF2-40B4-BE49-F238E27FC236}">
                <a16:creationId xmlns:a16="http://schemas.microsoft.com/office/drawing/2014/main" id="{C81721BA-7835-9A4A-9D31-2D17F4523FF0}"/>
              </a:ext>
            </a:extLst>
          </p:cNvPr>
          <p:cNvCxnSpPr>
            <a:cxnSpLocks/>
          </p:cNvCxnSpPr>
          <p:nvPr/>
        </p:nvCxnSpPr>
        <p:spPr>
          <a:xfrm flipH="1" flipV="1">
            <a:off x="10740578" y="3754189"/>
            <a:ext cx="633271" cy="387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92D596EE-05C9-9048-AEA0-99585BB39DDA}"/>
              </a:ext>
            </a:extLst>
          </p:cNvPr>
          <p:cNvCxnSpPr>
            <a:cxnSpLocks/>
          </p:cNvCxnSpPr>
          <p:nvPr/>
        </p:nvCxnSpPr>
        <p:spPr>
          <a:xfrm flipV="1">
            <a:off x="9304367" y="4458131"/>
            <a:ext cx="876696" cy="1415727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9E87EF8C-0149-4A4F-9E63-6E4DDF2B9FF9}"/>
              </a:ext>
            </a:extLst>
          </p:cNvPr>
          <p:cNvCxnSpPr>
            <a:cxnSpLocks/>
          </p:cNvCxnSpPr>
          <p:nvPr/>
        </p:nvCxnSpPr>
        <p:spPr>
          <a:xfrm>
            <a:off x="10600102" y="2576995"/>
            <a:ext cx="0" cy="1877197"/>
          </a:xfrm>
          <a:prstGeom prst="straightConnector1">
            <a:avLst/>
          </a:prstGeom>
          <a:ln w="57150">
            <a:solidFill>
              <a:srgbClr val="ED00C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8CEAF44-80BD-BE40-907C-7CF22A3ADE2D}"/>
              </a:ext>
            </a:extLst>
          </p:cNvPr>
          <p:cNvSpPr txBox="1"/>
          <p:nvPr/>
        </p:nvSpPr>
        <p:spPr>
          <a:xfrm>
            <a:off x="8260596" y="5959853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/>
              <a:t>Cathode plane</a:t>
            </a:r>
            <a:endParaRPr kumimoji="1" lang="ko-KR" altLang="en-US" sz="2000" dirty="0"/>
          </a:p>
        </p:txBody>
      </p:sp>
      <p:pic>
        <p:nvPicPr>
          <p:cNvPr id="26" name="내용 개체 틀 4">
            <a:extLst>
              <a:ext uri="{FF2B5EF4-FFF2-40B4-BE49-F238E27FC236}">
                <a16:creationId xmlns:a16="http://schemas.microsoft.com/office/drawing/2014/main" id="{9F945EDC-CB5E-4746-9441-13987182B5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15" b="92963" l="9769" r="89846">
                        <a14:foregroundMark x1="51028" y1="9815" x2="51028" y2="9815"/>
                        <a14:foregroundMark x1="47172" y1="92963" x2="47172" y2="92963"/>
                        <a14:foregroundMark x1="64267" y1="47037" x2="64267" y2="47037"/>
                        <a14:foregroundMark x1="46401" y1="38148" x2="46401" y2="38148"/>
                        <a14:foregroundMark x1="45758" y1="37778" x2="46530" y2="38148"/>
                        <a14:backgroundMark x1="33933" y1="52593" x2="33933" y2="52593"/>
                        <a14:backgroundMark x1="40360" y1="68889" x2="40360" y2="68889"/>
                        <a14:backgroundMark x1="57841" y1="65741" x2="57841" y2="65741"/>
                        <a14:backgroundMark x1="65553" y1="47037" x2="65553" y2="47037"/>
                        <a14:backgroundMark x1="65938" y1="47037" x2="65938" y2="47037"/>
                        <a14:backgroundMark x1="64653" y1="46852" x2="64653" y2="46852"/>
                        <a14:backgroundMark x1="65296" y1="47222" x2="67609" y2="47593"/>
                        <a14:backgroundMark x1="63882" y1="47037" x2="63882" y2="47037"/>
                        <a14:backgroundMark x1="64267" y1="47037" x2="64267" y2="47037"/>
                      </a14:backgroundRemoval>
                    </a14:imgEffect>
                  </a14:imgLayer>
                </a14:imgProps>
              </a:ext>
            </a:extLst>
          </a:blip>
          <a:srcRect l="20619" r="20528"/>
          <a:stretch/>
        </p:blipFill>
        <p:spPr>
          <a:xfrm>
            <a:off x="8849541" y="517888"/>
            <a:ext cx="3070294" cy="3624050"/>
          </a:xfrm>
          <a:prstGeom prst="rect">
            <a:avLst/>
          </a:prstGeom>
        </p:spPr>
      </p:pic>
      <p:cxnSp>
        <p:nvCxnSpPr>
          <p:cNvPr id="49" name="직선 연결선[R] 48">
            <a:extLst>
              <a:ext uri="{FF2B5EF4-FFF2-40B4-BE49-F238E27FC236}">
                <a16:creationId xmlns:a16="http://schemas.microsoft.com/office/drawing/2014/main" id="{6B9B6305-8CA2-0A4C-A67F-DA079B858F44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8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FAE3B06-F6D2-DB41-81C9-010EC1FBD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2963" l="9769" r="89846">
                        <a14:foregroundMark x1="51028" y1="9815" x2="51028" y2="9815"/>
                        <a14:foregroundMark x1="47172" y1="92963" x2="47172" y2="92963"/>
                        <a14:foregroundMark x1="64267" y1="47037" x2="64267" y2="47037"/>
                        <a14:foregroundMark x1="46401" y1="38148" x2="46401" y2="38148"/>
                        <a14:foregroundMark x1="45758" y1="37778" x2="46530" y2="38148"/>
                        <a14:backgroundMark x1="33933" y1="52593" x2="33933" y2="52593"/>
                        <a14:backgroundMark x1="40360" y1="68889" x2="40360" y2="68889"/>
                        <a14:backgroundMark x1="57841" y1="65741" x2="57841" y2="65741"/>
                        <a14:backgroundMark x1="65553" y1="47037" x2="65553" y2="47037"/>
                        <a14:backgroundMark x1="65938" y1="47037" x2="65938" y2="47037"/>
                        <a14:backgroundMark x1="64653" y1="46852" x2="64653" y2="46852"/>
                        <a14:backgroundMark x1="65296" y1="47222" x2="67609" y2="47593"/>
                        <a14:backgroundMark x1="63882" y1="47037" x2="63882" y2="47037"/>
                        <a14:backgroundMark x1="64267" y1="47037" x2="64267" y2="47037"/>
                      </a14:backgroundRemoval>
                    </a14:imgEffect>
                  </a14:imgLayer>
                </a14:imgProps>
              </a:ext>
            </a:extLst>
          </a:blip>
          <a:srcRect l="20619" r="20528"/>
          <a:stretch/>
        </p:blipFill>
        <p:spPr>
          <a:xfrm>
            <a:off x="59421" y="1343818"/>
            <a:ext cx="4120690" cy="486389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EB084DD-AA1E-804B-B4F7-ACF65D0288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6093" r="73008">
                        <a14:foregroundMark x1="29949" y1="42593" x2="29949" y2="42593"/>
                        <a14:foregroundMark x1="26221" y1="71296" x2="26221" y2="71296"/>
                        <a14:foregroundMark x1="71208" y1="68148" x2="71208" y2="68148"/>
                        <a14:foregroundMark x1="73008" y1="68148" x2="73008" y2="68148"/>
                      </a14:backgroundRemoval>
                    </a14:imgEffect>
                  </a14:imgLayer>
                </a14:imgProps>
              </a:ext>
            </a:extLst>
          </a:blip>
          <a:srcRect l="24477" r="23653"/>
          <a:stretch/>
        </p:blipFill>
        <p:spPr>
          <a:xfrm>
            <a:off x="4162668" y="784423"/>
            <a:ext cx="4219293" cy="5650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2E6D19-8A20-754B-A0FC-F6F215C71CAD}"/>
                  </a:ext>
                </a:extLst>
              </p:cNvPr>
              <p:cNvSpPr txBox="1"/>
              <p:nvPr/>
            </p:nvSpPr>
            <p:spPr>
              <a:xfrm>
                <a:off x="8233956" y="1976811"/>
                <a:ext cx="3840480" cy="2790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sz="2400" dirty="0"/>
                  <a:t>Size 22.5x19x23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kumimoji="1" lang="en-US" altLang="ko-K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1" lang="en-US" altLang="ko-KR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ko-KR" altLang="en-US" sz="2400" dirty="0"/>
                  <a:t>알루미늄 프레임 </a:t>
                </a:r>
                <a:r>
                  <a:rPr kumimoji="1" lang="en-US" altLang="ko-KR" sz="2400" dirty="0"/>
                  <a:t>+</a:t>
                </a:r>
                <a:r>
                  <a:rPr kumimoji="1" lang="ko-KR" altLang="en-US" sz="2400" dirty="0"/>
                  <a:t> 알루미늄 </a:t>
                </a:r>
                <a:r>
                  <a:rPr kumimoji="1" lang="ko-KR" altLang="en-US" sz="2400" dirty="0" err="1"/>
                  <a:t>마일라</a:t>
                </a:r>
                <a:r>
                  <a:rPr kumimoji="1" lang="ko-KR" altLang="en-US" sz="2400" dirty="0"/>
                  <a:t> 윈도우</a:t>
                </a:r>
                <a:endParaRPr kumimoji="1" lang="en-US" altLang="ko-KR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ko-KR" altLang="en-US" sz="2400" dirty="0"/>
                  <a:t>현재 </a:t>
                </a:r>
                <a:r>
                  <a:rPr kumimoji="1" lang="en-US" altLang="ko-KR" sz="2400" dirty="0"/>
                  <a:t>‘</a:t>
                </a:r>
                <a:r>
                  <a:rPr kumimoji="1" lang="ko-KR" altLang="en-US" sz="2400" dirty="0"/>
                  <a:t>부일</a:t>
                </a:r>
                <a:r>
                  <a:rPr kumimoji="1" lang="en-US" altLang="ko-KR" sz="2400" dirty="0"/>
                  <a:t>’</a:t>
                </a:r>
                <a:r>
                  <a:rPr kumimoji="1" lang="ko-KR" altLang="en-US" sz="2400" dirty="0"/>
                  <a:t>에 견적을 받은 상태</a:t>
                </a:r>
                <a:r>
                  <a:rPr kumimoji="1" lang="en-US" altLang="ko-KR" sz="2400" dirty="0"/>
                  <a:t> </a:t>
                </a:r>
                <a:endParaRPr kumimoji="1" lang="ko-KR" alt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2E6D19-8A20-754B-A0FC-F6F215C7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956" y="1976811"/>
                <a:ext cx="3840480" cy="2790957"/>
              </a:xfrm>
              <a:prstGeom prst="rect">
                <a:avLst/>
              </a:prstGeom>
              <a:blipFill>
                <a:blip r:embed="rId6"/>
                <a:stretch>
                  <a:fillRect l="-2310" r="-1320" b="-41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D176D3A-4412-2B4C-8DE8-BFB370DECD8D}"/>
              </a:ext>
            </a:extLst>
          </p:cNvPr>
          <p:cNvCxnSpPr>
            <a:cxnSpLocks/>
          </p:cNvCxnSpPr>
          <p:nvPr/>
        </p:nvCxnSpPr>
        <p:spPr>
          <a:xfrm>
            <a:off x="1545770" y="2651763"/>
            <a:ext cx="262332" cy="318067"/>
          </a:xfrm>
          <a:prstGeom prst="straightConnector1">
            <a:avLst/>
          </a:prstGeom>
          <a:ln w="38100">
            <a:solidFill>
              <a:srgbClr val="ED0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0CCB9A-94AA-A64B-A284-73C99BE46DC3}"/>
              </a:ext>
            </a:extLst>
          </p:cNvPr>
          <p:cNvSpPr txBox="1"/>
          <p:nvPr/>
        </p:nvSpPr>
        <p:spPr>
          <a:xfrm>
            <a:off x="117564" y="2245156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ED00C3"/>
                </a:solidFill>
              </a:rPr>
              <a:t>HV for cathode</a:t>
            </a:r>
            <a:endParaRPr kumimoji="1" lang="ko-KR" altLang="en-US" sz="2000" dirty="0">
              <a:solidFill>
                <a:srgbClr val="ED00C3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7B835E3-97A2-BB45-A65D-A4E9844438A4}"/>
              </a:ext>
            </a:extLst>
          </p:cNvPr>
          <p:cNvCxnSpPr>
            <a:cxnSpLocks/>
          </p:cNvCxnSpPr>
          <p:nvPr/>
        </p:nvCxnSpPr>
        <p:spPr>
          <a:xfrm flipH="1" flipV="1">
            <a:off x="2208699" y="5486611"/>
            <a:ext cx="352160" cy="610529"/>
          </a:xfrm>
          <a:prstGeom prst="straightConnector1">
            <a:avLst/>
          </a:prstGeom>
          <a:ln w="38100">
            <a:solidFill>
              <a:srgbClr val="ED0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17CFBE7-247A-8E47-97C9-78D158430A2E}"/>
              </a:ext>
            </a:extLst>
          </p:cNvPr>
          <p:cNvCxnSpPr>
            <a:cxnSpLocks/>
          </p:cNvCxnSpPr>
          <p:nvPr/>
        </p:nvCxnSpPr>
        <p:spPr>
          <a:xfrm flipH="1">
            <a:off x="2312662" y="1525912"/>
            <a:ext cx="247657" cy="334939"/>
          </a:xfrm>
          <a:prstGeom prst="straightConnector1">
            <a:avLst/>
          </a:prstGeom>
          <a:ln w="38100">
            <a:solidFill>
              <a:srgbClr val="ED0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6223B9E-BC7C-474E-9DB2-E44474700777}"/>
              </a:ext>
            </a:extLst>
          </p:cNvPr>
          <p:cNvSpPr txBox="1"/>
          <p:nvPr/>
        </p:nvSpPr>
        <p:spPr>
          <a:xfrm>
            <a:off x="2547768" y="1214439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solidFill>
                  <a:srgbClr val="ED00C3"/>
                </a:solidFill>
              </a:rPr>
              <a:t>Gas outlet</a:t>
            </a:r>
            <a:endParaRPr kumimoji="1" lang="ko-KR" altLang="en-US" dirty="0">
              <a:solidFill>
                <a:srgbClr val="ED00C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CC097D-383C-644D-BBBA-846F44308290}"/>
              </a:ext>
            </a:extLst>
          </p:cNvPr>
          <p:cNvSpPr txBox="1"/>
          <p:nvPr/>
        </p:nvSpPr>
        <p:spPr>
          <a:xfrm>
            <a:off x="2208699" y="6136822"/>
            <a:ext cx="153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rgbClr val="ED00C3"/>
                </a:solidFill>
              </a:rPr>
              <a:t>Gas inlet</a:t>
            </a:r>
            <a:endParaRPr kumimoji="1" lang="ko-KR" altLang="en-US" dirty="0">
              <a:solidFill>
                <a:srgbClr val="ED00C3"/>
              </a:solidFill>
            </a:endParaRPr>
          </a:p>
        </p:txBody>
      </p:sp>
      <p:cxnSp>
        <p:nvCxnSpPr>
          <p:cNvPr id="23" name="직선 연결선[R] 22">
            <a:extLst>
              <a:ext uri="{FF2B5EF4-FFF2-40B4-BE49-F238E27FC236}">
                <a16:creationId xmlns:a16="http://schemas.microsoft.com/office/drawing/2014/main" id="{2571B846-46BF-D74F-BE41-762F96EFA1D2}"/>
              </a:ext>
            </a:extLst>
          </p:cNvPr>
          <p:cNvCxnSpPr>
            <a:cxnSpLocks/>
          </p:cNvCxnSpPr>
          <p:nvPr/>
        </p:nvCxnSpPr>
        <p:spPr>
          <a:xfrm flipV="1">
            <a:off x="4846320" y="2116182"/>
            <a:ext cx="1236617" cy="707676"/>
          </a:xfrm>
          <a:prstGeom prst="line">
            <a:avLst/>
          </a:prstGeom>
          <a:ln w="4445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[R] 24">
            <a:extLst>
              <a:ext uri="{FF2B5EF4-FFF2-40B4-BE49-F238E27FC236}">
                <a16:creationId xmlns:a16="http://schemas.microsoft.com/office/drawing/2014/main" id="{A1AF1749-1C1E-D849-8FF7-E3822EB2789C}"/>
              </a:ext>
            </a:extLst>
          </p:cNvPr>
          <p:cNvCxnSpPr>
            <a:cxnSpLocks/>
          </p:cNvCxnSpPr>
          <p:nvPr/>
        </p:nvCxnSpPr>
        <p:spPr>
          <a:xfrm flipV="1">
            <a:off x="4846320" y="3352802"/>
            <a:ext cx="1271451" cy="707467"/>
          </a:xfrm>
          <a:prstGeom prst="line">
            <a:avLst/>
          </a:prstGeom>
          <a:ln w="4445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0FE4B64F-84BA-E048-941A-B5C973EFD6CC}"/>
              </a:ext>
            </a:extLst>
          </p:cNvPr>
          <p:cNvCxnSpPr>
            <a:cxnSpLocks/>
          </p:cNvCxnSpPr>
          <p:nvPr/>
        </p:nvCxnSpPr>
        <p:spPr>
          <a:xfrm flipV="1">
            <a:off x="4815838" y="2823858"/>
            <a:ext cx="4356" cy="1245119"/>
          </a:xfrm>
          <a:prstGeom prst="line">
            <a:avLst/>
          </a:prstGeom>
          <a:ln w="4445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[R] 29">
            <a:extLst>
              <a:ext uri="{FF2B5EF4-FFF2-40B4-BE49-F238E27FC236}">
                <a16:creationId xmlns:a16="http://schemas.microsoft.com/office/drawing/2014/main" id="{9205B3BB-C4D3-9F42-9E31-A272DA8546F6}"/>
              </a:ext>
            </a:extLst>
          </p:cNvPr>
          <p:cNvCxnSpPr>
            <a:cxnSpLocks/>
          </p:cNvCxnSpPr>
          <p:nvPr/>
        </p:nvCxnSpPr>
        <p:spPr>
          <a:xfrm flipV="1">
            <a:off x="6104707" y="2127171"/>
            <a:ext cx="4356" cy="1245119"/>
          </a:xfrm>
          <a:prstGeom prst="line">
            <a:avLst/>
          </a:prstGeom>
          <a:ln w="4445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DC0336B-6396-414C-88CA-D51B5662ECEB}"/>
              </a:ext>
            </a:extLst>
          </p:cNvPr>
          <p:cNvSpPr txBox="1"/>
          <p:nvPr/>
        </p:nvSpPr>
        <p:spPr>
          <a:xfrm>
            <a:off x="4334098" y="1374755"/>
            <a:ext cx="226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rgbClr val="ED00C3"/>
                </a:solidFill>
              </a:rPr>
              <a:t>Al mylar Window</a:t>
            </a:r>
            <a:endParaRPr kumimoji="1" lang="ko-KR" altLang="en-US" dirty="0">
              <a:solidFill>
                <a:srgbClr val="ED00C3"/>
              </a:solidFill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F57FF36B-2E31-8147-B9F7-65C2AD75A592}"/>
              </a:ext>
            </a:extLst>
          </p:cNvPr>
          <p:cNvCxnSpPr>
            <a:cxnSpLocks/>
          </p:cNvCxnSpPr>
          <p:nvPr/>
        </p:nvCxnSpPr>
        <p:spPr>
          <a:xfrm>
            <a:off x="5123102" y="1775024"/>
            <a:ext cx="134698" cy="694996"/>
          </a:xfrm>
          <a:prstGeom prst="straightConnector1">
            <a:avLst/>
          </a:prstGeom>
          <a:ln w="38100">
            <a:solidFill>
              <a:srgbClr val="ED0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제목 1">
            <a:extLst>
              <a:ext uri="{FF2B5EF4-FFF2-40B4-BE49-F238E27FC236}">
                <a16:creationId xmlns:a16="http://schemas.microsoft.com/office/drawing/2014/main" id="{166CC74E-1846-1B48-B1B1-89DBD012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511" y="-278777"/>
            <a:ext cx="10515600" cy="1325563"/>
          </a:xfrm>
        </p:spPr>
        <p:txBody>
          <a:bodyPr/>
          <a:lstStyle/>
          <a:p>
            <a:r>
              <a:rPr kumimoji="1" lang="ko-KR" altLang="en-US" dirty="0"/>
              <a:t> </a:t>
            </a:r>
            <a:r>
              <a:rPr kumimoji="1" lang="en-US" altLang="ko-KR" sz="3600" dirty="0"/>
              <a:t>AT-TPC </a:t>
            </a:r>
            <a:r>
              <a:rPr kumimoji="1" lang="ko-KR" altLang="en-US" sz="3600" dirty="0"/>
              <a:t>설계</a:t>
            </a:r>
            <a:r>
              <a:rPr kumimoji="1" lang="en-US" altLang="ko-KR" sz="3600" dirty="0"/>
              <a:t>/</a:t>
            </a:r>
            <a:r>
              <a:rPr kumimoji="1" lang="ko-KR" altLang="en-US" sz="3600" dirty="0"/>
              <a:t>제작 </a:t>
            </a:r>
            <a:r>
              <a:rPr kumimoji="1" lang="en-US" altLang="ko-KR" sz="3600" dirty="0"/>
              <a:t>–</a:t>
            </a:r>
            <a:r>
              <a:rPr kumimoji="1" lang="ko-KR" altLang="en-US" sz="3600" dirty="0"/>
              <a:t> </a:t>
            </a:r>
            <a:r>
              <a:rPr kumimoji="1" lang="en-US" altLang="ko-KR" sz="3600" dirty="0"/>
              <a:t>Gas Vessel</a:t>
            </a:r>
            <a:endParaRPr kumimoji="1" lang="ko-KR" altLang="en-US" sz="3600" dirty="0"/>
          </a:p>
        </p:txBody>
      </p:sp>
      <p:cxnSp>
        <p:nvCxnSpPr>
          <p:cNvPr id="26" name="직선 연결선[R] 25">
            <a:extLst>
              <a:ext uri="{FF2B5EF4-FFF2-40B4-BE49-F238E27FC236}">
                <a16:creationId xmlns:a16="http://schemas.microsoft.com/office/drawing/2014/main" id="{41D1E7C8-6AC4-0149-A43A-DF93AAFA9848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4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FC34CE3-488F-534F-ACA3-D7A71C8AA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963" l="17995" r="80463">
                        <a14:foregroundMark x1="20823" y1="70370" x2="20823" y2="70370"/>
                        <a14:foregroundMark x1="17995" y1="69444" x2="17995" y2="69444"/>
                        <a14:foregroundMark x1="47301" y1="93148" x2="47301" y2="93148"/>
                        <a14:foregroundMark x1="78406" y1="65000" x2="78406" y2="65000"/>
                        <a14:foregroundMark x1="80463" y1="65000" x2="80463" y2="65000"/>
                      </a14:backgroundRemoval>
                    </a14:imgEffect>
                  </a14:imgLayer>
                </a14:imgProps>
              </a:ext>
            </a:extLst>
          </a:blip>
          <a:srcRect l="16701" r="16564"/>
          <a:stretch/>
        </p:blipFill>
        <p:spPr>
          <a:xfrm>
            <a:off x="884199" y="601355"/>
            <a:ext cx="4941104" cy="5143500"/>
          </a:xfr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EF378CE-9D14-874A-AF8A-3D30A70F09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963" l="19923" r="81234">
                        <a14:foregroundMark x1="46401" y1="93148" x2="46401" y2="93148"/>
                        <a14:foregroundMark x1="79692" y1="64444" x2="79692" y2="64444"/>
                        <a14:foregroundMark x1="81234" y1="65000" x2="81234" y2="65000"/>
                        <a14:foregroundMark x1="19923" y1="68333" x2="19923" y2="68333"/>
                        <a14:foregroundMark x1="66967" y1="40556" x2="66967" y2="40556"/>
                      </a14:backgroundRemoval>
                    </a14:imgEffect>
                  </a14:imgLayer>
                </a14:imgProps>
              </a:ext>
            </a:extLst>
          </a:blip>
          <a:srcRect l="17145" r="16496"/>
          <a:stretch/>
        </p:blipFill>
        <p:spPr>
          <a:xfrm>
            <a:off x="6218830" y="432534"/>
            <a:ext cx="4913194" cy="5143500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55A1CC0-A7E6-D74E-B4B4-8069C937B8AF}"/>
              </a:ext>
            </a:extLst>
          </p:cNvPr>
          <p:cNvCxnSpPr>
            <a:cxnSpLocks/>
          </p:cNvCxnSpPr>
          <p:nvPr/>
        </p:nvCxnSpPr>
        <p:spPr>
          <a:xfrm flipV="1">
            <a:off x="1924334" y="1343818"/>
            <a:ext cx="1596788" cy="935358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3EC74B-4E7E-EB4C-A853-74E314E5C159}"/>
              </a:ext>
            </a:extLst>
          </p:cNvPr>
          <p:cNvSpPr txBox="1"/>
          <p:nvPr/>
        </p:nvSpPr>
        <p:spPr>
          <a:xfrm>
            <a:off x="1665027" y="1442165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155mm</a:t>
            </a:r>
            <a:endParaRPr kumimoji="1"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F111723-C920-7F49-BC3D-F3F437DB35E5}"/>
              </a:ext>
            </a:extLst>
          </p:cNvPr>
          <p:cNvCxnSpPr>
            <a:cxnSpLocks/>
          </p:cNvCxnSpPr>
          <p:nvPr/>
        </p:nvCxnSpPr>
        <p:spPr>
          <a:xfrm flipH="1" flipV="1">
            <a:off x="3507475" y="1357466"/>
            <a:ext cx="1241946" cy="764569"/>
          </a:xfrm>
          <a:prstGeom prst="straightConnector1">
            <a:avLst/>
          </a:prstGeom>
          <a:ln w="31750">
            <a:solidFill>
              <a:srgbClr val="3633FF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83BDE1-6858-804A-A185-462071E90291}"/>
              </a:ext>
            </a:extLst>
          </p:cNvPr>
          <p:cNvSpPr txBox="1"/>
          <p:nvPr/>
        </p:nvSpPr>
        <p:spPr>
          <a:xfrm>
            <a:off x="4107739" y="134381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120mm</a:t>
            </a:r>
            <a:endParaRPr kumimoji="1" lang="ko-KR" altLang="en-US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8D81D56F-4CD0-F24C-8E5E-CD41B8F644EC}"/>
              </a:ext>
            </a:extLst>
          </p:cNvPr>
          <p:cNvCxnSpPr>
            <a:cxnSpLocks/>
          </p:cNvCxnSpPr>
          <p:nvPr/>
        </p:nvCxnSpPr>
        <p:spPr>
          <a:xfrm flipV="1">
            <a:off x="1924334" y="2279177"/>
            <a:ext cx="0" cy="1787856"/>
          </a:xfrm>
          <a:prstGeom prst="straightConnector1">
            <a:avLst/>
          </a:prstGeom>
          <a:ln w="31750">
            <a:solidFill>
              <a:srgbClr val="ED00C3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0320695-FD85-F04A-BF8D-80495101FFB9}"/>
              </a:ext>
            </a:extLst>
          </p:cNvPr>
          <p:cNvSpPr txBox="1"/>
          <p:nvPr/>
        </p:nvSpPr>
        <p:spPr>
          <a:xfrm>
            <a:off x="982639" y="281143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155mm</a:t>
            </a:r>
            <a:endParaRPr kumimoji="1"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AE5B2B-66E7-2949-A75E-22B325D841A8}"/>
              </a:ext>
            </a:extLst>
          </p:cNvPr>
          <p:cNvSpPr txBox="1"/>
          <p:nvPr/>
        </p:nvSpPr>
        <p:spPr>
          <a:xfrm>
            <a:off x="2342959" y="1967476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Cathode plane</a:t>
            </a:r>
            <a:endParaRPr kumimoji="1" lang="ko-KR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FCF851-CF17-EC46-9E62-80040642686E}"/>
              </a:ext>
            </a:extLst>
          </p:cNvPr>
          <p:cNvSpPr txBox="1"/>
          <p:nvPr/>
        </p:nvSpPr>
        <p:spPr>
          <a:xfrm>
            <a:off x="436081" y="5608375"/>
            <a:ext cx="5160387" cy="1128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/>
              <a:t>G10 </a:t>
            </a:r>
            <a:r>
              <a:rPr kumimoji="1" lang="ko-KR" altLang="en-US" sz="2400" dirty="0"/>
              <a:t>재질</a:t>
            </a:r>
            <a:endParaRPr kumimoji="1" lang="en-US" altLang="ko-KR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2400" dirty="0"/>
              <a:t>‘</a:t>
            </a:r>
            <a:r>
              <a:rPr kumimoji="1" lang="ko-KR" altLang="en-US" sz="2400" dirty="0"/>
              <a:t>일원</a:t>
            </a:r>
            <a:r>
              <a:rPr kumimoji="1" lang="en-US" altLang="ko-KR" sz="2400" dirty="0"/>
              <a:t> </a:t>
            </a:r>
            <a:r>
              <a:rPr kumimoji="1" lang="ko-KR" altLang="en-US" sz="2400" dirty="0" err="1"/>
              <a:t>이엔피</a:t>
            </a:r>
            <a:r>
              <a:rPr kumimoji="1" lang="en-US" altLang="ko-KR" sz="2400" dirty="0"/>
              <a:t>’</a:t>
            </a:r>
            <a:r>
              <a:rPr kumimoji="1" lang="ko-KR" altLang="en-US" sz="2400" dirty="0"/>
              <a:t>에 견적 문의 진행 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F15E16-42F4-9644-BB7D-438BBEF386E3}"/>
              </a:ext>
            </a:extLst>
          </p:cNvPr>
          <p:cNvSpPr txBox="1"/>
          <p:nvPr/>
        </p:nvSpPr>
        <p:spPr>
          <a:xfrm>
            <a:off x="5813770" y="5634451"/>
            <a:ext cx="5942149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2400" dirty="0"/>
              <a:t>구리 선을 감을 계획이나 아직 기둥에 </a:t>
            </a:r>
            <a:r>
              <a:rPr kumimoji="1" lang="en-US" altLang="ko-KR" sz="2400" dirty="0"/>
              <a:t>‘</a:t>
            </a:r>
            <a:r>
              <a:rPr kumimoji="1" lang="ko-KR" altLang="en-US" sz="2400" dirty="0"/>
              <a:t>홈</a:t>
            </a:r>
            <a:r>
              <a:rPr kumimoji="1" lang="en-US" altLang="ko-KR" sz="2400" dirty="0"/>
              <a:t>’</a:t>
            </a:r>
            <a:r>
              <a:rPr kumimoji="1" lang="ko-KR" altLang="en-US" sz="2400" dirty="0"/>
              <a:t>을 파지 않음</a:t>
            </a:r>
          </a:p>
        </p:txBody>
      </p:sp>
      <p:cxnSp>
        <p:nvCxnSpPr>
          <p:cNvPr id="29" name="직선 연결선[R] 28">
            <a:extLst>
              <a:ext uri="{FF2B5EF4-FFF2-40B4-BE49-F238E27FC236}">
                <a16:creationId xmlns:a16="http://schemas.microsoft.com/office/drawing/2014/main" id="{85D8D2A9-C10D-9F45-ADDC-19026B80684B}"/>
              </a:ext>
            </a:extLst>
          </p:cNvPr>
          <p:cNvCxnSpPr>
            <a:cxnSpLocks/>
          </p:cNvCxnSpPr>
          <p:nvPr/>
        </p:nvCxnSpPr>
        <p:spPr>
          <a:xfrm>
            <a:off x="7215823" y="2353938"/>
            <a:ext cx="1245789" cy="732640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[R] 32">
            <a:extLst>
              <a:ext uri="{FF2B5EF4-FFF2-40B4-BE49-F238E27FC236}">
                <a16:creationId xmlns:a16="http://schemas.microsoft.com/office/drawing/2014/main" id="{DF22C483-18F5-EF4C-8CC9-491DB844F7D9}"/>
              </a:ext>
            </a:extLst>
          </p:cNvPr>
          <p:cNvCxnSpPr>
            <a:cxnSpLocks/>
          </p:cNvCxnSpPr>
          <p:nvPr/>
        </p:nvCxnSpPr>
        <p:spPr>
          <a:xfrm>
            <a:off x="7204448" y="2792941"/>
            <a:ext cx="1245789" cy="732640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D77E645D-ADFC-044A-B2E6-8CAC1EE91A10}"/>
              </a:ext>
            </a:extLst>
          </p:cNvPr>
          <p:cNvCxnSpPr>
            <a:cxnSpLocks/>
          </p:cNvCxnSpPr>
          <p:nvPr/>
        </p:nvCxnSpPr>
        <p:spPr>
          <a:xfrm>
            <a:off x="7193076" y="3191002"/>
            <a:ext cx="1245789" cy="732640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[R] 34">
            <a:extLst>
              <a:ext uri="{FF2B5EF4-FFF2-40B4-BE49-F238E27FC236}">
                <a16:creationId xmlns:a16="http://schemas.microsoft.com/office/drawing/2014/main" id="{7401364A-F5FA-A94A-B0E2-7A400F9AA173}"/>
              </a:ext>
            </a:extLst>
          </p:cNvPr>
          <p:cNvCxnSpPr>
            <a:cxnSpLocks/>
          </p:cNvCxnSpPr>
          <p:nvPr/>
        </p:nvCxnSpPr>
        <p:spPr>
          <a:xfrm>
            <a:off x="8980227" y="1585887"/>
            <a:ext cx="780200" cy="438433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[R] 40">
            <a:extLst>
              <a:ext uri="{FF2B5EF4-FFF2-40B4-BE49-F238E27FC236}">
                <a16:creationId xmlns:a16="http://schemas.microsoft.com/office/drawing/2014/main" id="{D1AC69E9-39A6-384C-8DF7-7C9306D5E541}"/>
              </a:ext>
            </a:extLst>
          </p:cNvPr>
          <p:cNvCxnSpPr>
            <a:cxnSpLocks/>
          </p:cNvCxnSpPr>
          <p:nvPr/>
        </p:nvCxnSpPr>
        <p:spPr>
          <a:xfrm>
            <a:off x="8982499" y="1943005"/>
            <a:ext cx="780200" cy="438433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[R] 41">
            <a:extLst>
              <a:ext uri="{FF2B5EF4-FFF2-40B4-BE49-F238E27FC236}">
                <a16:creationId xmlns:a16="http://schemas.microsoft.com/office/drawing/2014/main" id="{323A7783-40C1-E94C-A0B9-6D8E8091B7B9}"/>
              </a:ext>
            </a:extLst>
          </p:cNvPr>
          <p:cNvCxnSpPr>
            <a:cxnSpLocks/>
          </p:cNvCxnSpPr>
          <p:nvPr/>
        </p:nvCxnSpPr>
        <p:spPr>
          <a:xfrm>
            <a:off x="8968852" y="2270551"/>
            <a:ext cx="780200" cy="438433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[R] 42">
            <a:extLst>
              <a:ext uri="{FF2B5EF4-FFF2-40B4-BE49-F238E27FC236}">
                <a16:creationId xmlns:a16="http://schemas.microsoft.com/office/drawing/2014/main" id="{65D18109-F16E-6741-AD3C-D75F49D66863}"/>
              </a:ext>
            </a:extLst>
          </p:cNvPr>
          <p:cNvCxnSpPr>
            <a:cxnSpLocks/>
          </p:cNvCxnSpPr>
          <p:nvPr/>
        </p:nvCxnSpPr>
        <p:spPr>
          <a:xfrm flipV="1">
            <a:off x="8475257" y="2204013"/>
            <a:ext cx="1546753" cy="900656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[R] 45">
            <a:extLst>
              <a:ext uri="{FF2B5EF4-FFF2-40B4-BE49-F238E27FC236}">
                <a16:creationId xmlns:a16="http://schemas.microsoft.com/office/drawing/2014/main" id="{95CFB990-85E9-6F49-910F-4B1C229F0232}"/>
              </a:ext>
            </a:extLst>
          </p:cNvPr>
          <p:cNvCxnSpPr>
            <a:cxnSpLocks/>
          </p:cNvCxnSpPr>
          <p:nvPr/>
        </p:nvCxnSpPr>
        <p:spPr>
          <a:xfrm flipV="1">
            <a:off x="8477530" y="2615723"/>
            <a:ext cx="1546753" cy="900656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[R] 46">
            <a:extLst>
              <a:ext uri="{FF2B5EF4-FFF2-40B4-BE49-F238E27FC236}">
                <a16:creationId xmlns:a16="http://schemas.microsoft.com/office/drawing/2014/main" id="{B96E281D-E98D-B947-9A9A-9520F14113F4}"/>
              </a:ext>
            </a:extLst>
          </p:cNvPr>
          <p:cNvCxnSpPr>
            <a:cxnSpLocks/>
          </p:cNvCxnSpPr>
          <p:nvPr/>
        </p:nvCxnSpPr>
        <p:spPr>
          <a:xfrm flipV="1">
            <a:off x="8450235" y="3038803"/>
            <a:ext cx="1546753" cy="900656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[R] 47">
            <a:extLst>
              <a:ext uri="{FF2B5EF4-FFF2-40B4-BE49-F238E27FC236}">
                <a16:creationId xmlns:a16="http://schemas.microsoft.com/office/drawing/2014/main" id="{C9D34E92-6B3B-9F40-8E9D-6ABBA1DD7805}"/>
              </a:ext>
            </a:extLst>
          </p:cNvPr>
          <p:cNvCxnSpPr>
            <a:cxnSpLocks/>
          </p:cNvCxnSpPr>
          <p:nvPr/>
        </p:nvCxnSpPr>
        <p:spPr>
          <a:xfrm flipV="1">
            <a:off x="7472150" y="1537543"/>
            <a:ext cx="1187354" cy="648131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[R] 49">
            <a:extLst>
              <a:ext uri="{FF2B5EF4-FFF2-40B4-BE49-F238E27FC236}">
                <a16:creationId xmlns:a16="http://schemas.microsoft.com/office/drawing/2014/main" id="{C47BD0BB-D138-9448-B64A-77C145BB149D}"/>
              </a:ext>
            </a:extLst>
          </p:cNvPr>
          <p:cNvCxnSpPr>
            <a:cxnSpLocks/>
          </p:cNvCxnSpPr>
          <p:nvPr/>
        </p:nvCxnSpPr>
        <p:spPr>
          <a:xfrm flipV="1">
            <a:off x="7447126" y="1908311"/>
            <a:ext cx="1187354" cy="648131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[R] 50">
            <a:extLst>
              <a:ext uri="{FF2B5EF4-FFF2-40B4-BE49-F238E27FC236}">
                <a16:creationId xmlns:a16="http://schemas.microsoft.com/office/drawing/2014/main" id="{BF53E118-6578-2449-A204-5F74B420E277}"/>
              </a:ext>
            </a:extLst>
          </p:cNvPr>
          <p:cNvCxnSpPr>
            <a:cxnSpLocks/>
          </p:cNvCxnSpPr>
          <p:nvPr/>
        </p:nvCxnSpPr>
        <p:spPr>
          <a:xfrm flipV="1">
            <a:off x="7488071" y="2263152"/>
            <a:ext cx="1187354" cy="648131"/>
          </a:xfrm>
          <a:prstGeom prst="line">
            <a:avLst/>
          </a:prstGeom>
          <a:ln w="25400">
            <a:solidFill>
              <a:srgbClr val="ED0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오른쪽 화살표[R] 51">
            <a:extLst>
              <a:ext uri="{FF2B5EF4-FFF2-40B4-BE49-F238E27FC236}">
                <a16:creationId xmlns:a16="http://schemas.microsoft.com/office/drawing/2014/main" id="{3F22B946-14CE-B743-B8BA-EF857F1E5BAA}"/>
              </a:ext>
            </a:extLst>
          </p:cNvPr>
          <p:cNvSpPr/>
          <p:nvPr/>
        </p:nvSpPr>
        <p:spPr>
          <a:xfrm rot="2601204">
            <a:off x="3985933" y="4257035"/>
            <a:ext cx="1044198" cy="5588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7DE5FF-4102-8447-A1A1-3576C20BC34F}"/>
              </a:ext>
            </a:extLst>
          </p:cNvPr>
          <p:cNvSpPr txBox="1"/>
          <p:nvPr/>
        </p:nvSpPr>
        <p:spPr>
          <a:xfrm>
            <a:off x="4782916" y="4867195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dirty="0"/>
              <a:t>Field cage</a:t>
            </a:r>
            <a:endParaRPr kumimoji="1" lang="ko-KR" altLang="en-US" sz="2400" dirty="0"/>
          </a:p>
        </p:txBody>
      </p:sp>
      <p:sp>
        <p:nvSpPr>
          <p:cNvPr id="31" name="제목 1">
            <a:extLst>
              <a:ext uri="{FF2B5EF4-FFF2-40B4-BE49-F238E27FC236}">
                <a16:creationId xmlns:a16="http://schemas.microsoft.com/office/drawing/2014/main" id="{CE170A11-53A6-5B42-9599-2A81EC3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511" y="-278777"/>
            <a:ext cx="10515600" cy="1325563"/>
          </a:xfrm>
        </p:spPr>
        <p:txBody>
          <a:bodyPr/>
          <a:lstStyle/>
          <a:p>
            <a:r>
              <a:rPr kumimoji="1" lang="ko-KR" altLang="en-US" dirty="0"/>
              <a:t> </a:t>
            </a:r>
            <a:r>
              <a:rPr kumimoji="1" lang="en-US" altLang="ko-KR" sz="3600" dirty="0"/>
              <a:t>AT-TPC </a:t>
            </a:r>
            <a:r>
              <a:rPr kumimoji="1" lang="ko-KR" altLang="en-US" sz="3600" dirty="0"/>
              <a:t>설계</a:t>
            </a:r>
            <a:r>
              <a:rPr kumimoji="1" lang="en-US" altLang="ko-KR" sz="3600" dirty="0"/>
              <a:t>/</a:t>
            </a:r>
            <a:r>
              <a:rPr kumimoji="1" lang="ko-KR" altLang="en-US" sz="3600" dirty="0"/>
              <a:t>제작</a:t>
            </a:r>
            <a:r>
              <a:rPr kumimoji="1" lang="en-US" altLang="ko-KR" sz="3600" dirty="0"/>
              <a:t> – Field cage</a:t>
            </a:r>
            <a:endParaRPr kumimoji="1" lang="ko-KR" altLang="en-US" sz="3600" dirty="0"/>
          </a:p>
        </p:txBody>
      </p:sp>
      <p:cxnSp>
        <p:nvCxnSpPr>
          <p:cNvPr id="32" name="직선 연결선[R] 31">
            <a:extLst>
              <a:ext uri="{FF2B5EF4-FFF2-40B4-BE49-F238E27FC236}">
                <a16:creationId xmlns:a16="http://schemas.microsoft.com/office/drawing/2014/main" id="{B607213D-BDB5-5545-915E-8008840FE14C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2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3C2A3D3-A1C7-9E4B-937B-9E4B9D55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963" l="19923" r="81234">
                        <a14:foregroundMark x1="46401" y1="93148" x2="46401" y2="93148"/>
                        <a14:foregroundMark x1="79692" y1="64444" x2="79692" y2="64444"/>
                        <a14:foregroundMark x1="81234" y1="65000" x2="81234" y2="65000"/>
                        <a14:foregroundMark x1="19923" y1="68333" x2="19923" y2="68333"/>
                        <a14:foregroundMark x1="66967" y1="40556" x2="66967" y2="40556"/>
                      </a14:backgroundRemoval>
                    </a14:imgEffect>
                  </a14:imgLayer>
                </a14:imgProps>
              </a:ext>
            </a:extLst>
          </a:blip>
          <a:srcRect l="17145" r="16496"/>
          <a:stretch/>
        </p:blipFill>
        <p:spPr>
          <a:xfrm>
            <a:off x="-24629" y="994373"/>
            <a:ext cx="3802153" cy="39803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5BA90ED-0419-E941-93C1-E66D3EDDC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831" y="1129877"/>
            <a:ext cx="4124799" cy="1538785"/>
          </a:xfrm>
          <a:prstGeom prst="rect">
            <a:avLst/>
          </a:prstGeom>
        </p:spPr>
      </p:pic>
      <p:sp>
        <p:nvSpPr>
          <p:cNvPr id="8" name="위로 구부러진 화살표[C] 7">
            <a:extLst>
              <a:ext uri="{FF2B5EF4-FFF2-40B4-BE49-F238E27FC236}">
                <a16:creationId xmlns:a16="http://schemas.microsoft.com/office/drawing/2014/main" id="{2B1AD61E-F28A-1C47-BDC7-712CB31F68B9}"/>
              </a:ext>
            </a:extLst>
          </p:cNvPr>
          <p:cNvSpPr/>
          <p:nvPr/>
        </p:nvSpPr>
        <p:spPr>
          <a:xfrm rot="10068894">
            <a:off x="2539154" y="1328017"/>
            <a:ext cx="1211449" cy="394308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E8A0728-DE53-2244-92F2-BF409479E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524" y="2825847"/>
            <a:ext cx="3721668" cy="39456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8A7A789-03E7-2D4D-9C3A-91F9DF5603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4"/>
          <a:stretch/>
        </p:blipFill>
        <p:spPr>
          <a:xfrm>
            <a:off x="7683689" y="1624084"/>
            <a:ext cx="4458389" cy="4312692"/>
          </a:xfrm>
          <a:prstGeom prst="rect">
            <a:avLst/>
          </a:prstGeom>
        </p:spPr>
      </p:pic>
      <p:sp>
        <p:nvSpPr>
          <p:cNvPr id="13" name="위로 구부러진 화살표[C] 12">
            <a:extLst>
              <a:ext uri="{FF2B5EF4-FFF2-40B4-BE49-F238E27FC236}">
                <a16:creationId xmlns:a16="http://schemas.microsoft.com/office/drawing/2014/main" id="{3BAE59CF-607A-FB41-A316-6F94DF91A64E}"/>
              </a:ext>
            </a:extLst>
          </p:cNvPr>
          <p:cNvSpPr/>
          <p:nvPr/>
        </p:nvSpPr>
        <p:spPr>
          <a:xfrm rot="1246814">
            <a:off x="2217451" y="4989715"/>
            <a:ext cx="1536483" cy="471472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C696E57-EB3E-5242-ADC4-008519EB8BE9}"/>
              </a:ext>
            </a:extLst>
          </p:cNvPr>
          <p:cNvCxnSpPr/>
          <p:nvPr/>
        </p:nvCxnSpPr>
        <p:spPr>
          <a:xfrm flipH="1">
            <a:off x="9062113" y="1204608"/>
            <a:ext cx="641445" cy="842556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C5665E-888B-194A-8A33-85392107FA69}"/>
              </a:ext>
            </a:extLst>
          </p:cNvPr>
          <p:cNvSpPr txBox="1"/>
          <p:nvPr/>
        </p:nvSpPr>
        <p:spPr>
          <a:xfrm>
            <a:off x="9730853" y="805219"/>
            <a:ext cx="72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/>
              <a:t>홈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062A9A91-190F-654A-94A6-5F5BAC15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511" y="-278777"/>
            <a:ext cx="10515600" cy="1325563"/>
          </a:xfrm>
        </p:spPr>
        <p:txBody>
          <a:bodyPr/>
          <a:lstStyle/>
          <a:p>
            <a:r>
              <a:rPr kumimoji="1" lang="ko-KR" altLang="en-US" dirty="0"/>
              <a:t> </a:t>
            </a:r>
            <a:r>
              <a:rPr kumimoji="1" lang="en-US" altLang="ko-KR" sz="3600" dirty="0"/>
              <a:t>AT-TPC </a:t>
            </a:r>
            <a:r>
              <a:rPr kumimoji="1" lang="ko-KR" altLang="en-US" sz="3600" dirty="0"/>
              <a:t>설계</a:t>
            </a:r>
            <a:r>
              <a:rPr kumimoji="1" lang="en-US" altLang="ko-KR" sz="3600" dirty="0"/>
              <a:t>/</a:t>
            </a:r>
            <a:r>
              <a:rPr kumimoji="1" lang="ko-KR" altLang="en-US" sz="3600" dirty="0"/>
              <a:t>제작</a:t>
            </a:r>
            <a:r>
              <a:rPr kumimoji="1" lang="en-US" altLang="ko-KR" sz="3600" dirty="0"/>
              <a:t> – Field cage</a:t>
            </a:r>
            <a:endParaRPr kumimoji="1" lang="ko-KR" altLang="en-US" sz="3600" dirty="0"/>
          </a:p>
        </p:txBody>
      </p:sp>
      <p:cxnSp>
        <p:nvCxnSpPr>
          <p:cNvPr id="19" name="직선 연결선[R] 18">
            <a:extLst>
              <a:ext uri="{FF2B5EF4-FFF2-40B4-BE49-F238E27FC236}">
                <a16:creationId xmlns:a16="http://schemas.microsoft.com/office/drawing/2014/main" id="{4BB9FFD0-4615-6149-9BEF-E98D341B31E8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6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23C06030-1075-5A4C-8EA3-3B527A308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39" t="5405" r="12015" b="3324"/>
          <a:stretch/>
        </p:blipFill>
        <p:spPr>
          <a:xfrm>
            <a:off x="655093" y="1148956"/>
            <a:ext cx="6359856" cy="5475495"/>
          </a:xfr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BBF135E-AC2B-074E-9444-4D9A2F0EB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63" l="19923" r="81234">
                        <a14:foregroundMark x1="46401" y1="93148" x2="46401" y2="93148"/>
                        <a14:foregroundMark x1="79692" y1="64444" x2="79692" y2="64444"/>
                        <a14:foregroundMark x1="81234" y1="65000" x2="81234" y2="65000"/>
                        <a14:foregroundMark x1="19923" y1="68333" x2="19923" y2="68333"/>
                        <a14:foregroundMark x1="66967" y1="40556" x2="66967" y2="40556"/>
                      </a14:backgroundRemoval>
                    </a14:imgEffect>
                  </a14:imgLayer>
                </a14:imgProps>
              </a:ext>
            </a:extLst>
          </a:blip>
          <a:srcRect l="17145" r="16496"/>
          <a:stretch/>
        </p:blipFill>
        <p:spPr>
          <a:xfrm>
            <a:off x="7686994" y="86494"/>
            <a:ext cx="3802153" cy="3980379"/>
          </a:xfrm>
          <a:prstGeom prst="rect">
            <a:avLst/>
          </a:prstGeom>
        </p:spPr>
      </p:pic>
      <p:sp>
        <p:nvSpPr>
          <p:cNvPr id="20" name="오른쪽으로 구부러진 화살표[C] 19">
            <a:extLst>
              <a:ext uri="{FF2B5EF4-FFF2-40B4-BE49-F238E27FC236}">
                <a16:creationId xmlns:a16="http://schemas.microsoft.com/office/drawing/2014/main" id="{2301D9F9-ADC3-E94E-A71E-75A5B30DC237}"/>
              </a:ext>
            </a:extLst>
          </p:cNvPr>
          <p:cNvSpPr/>
          <p:nvPr/>
        </p:nvSpPr>
        <p:spPr>
          <a:xfrm rot="5400000">
            <a:off x="7377094" y="-481469"/>
            <a:ext cx="626833" cy="26340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2328AB-2AF1-B848-950F-5E89863E9C60}"/>
              </a:ext>
            </a:extLst>
          </p:cNvPr>
          <p:cNvSpPr txBox="1"/>
          <p:nvPr/>
        </p:nvSpPr>
        <p:spPr>
          <a:xfrm>
            <a:off x="1376406" y="5489808"/>
            <a:ext cx="44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dirty="0">
                <a:solidFill>
                  <a:srgbClr val="3633FF"/>
                </a:solidFill>
              </a:rPr>
              <a:t>PCB(Printed Circuit Board)</a:t>
            </a:r>
            <a:endParaRPr kumimoji="1" lang="ko-KR" altLang="en-US" sz="2800" dirty="0">
              <a:solidFill>
                <a:srgbClr val="3633FF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2F831BF-E5CA-E543-AFA6-F1D9436F33B1}"/>
              </a:ext>
            </a:extLst>
          </p:cNvPr>
          <p:cNvGrpSpPr/>
          <p:nvPr/>
        </p:nvGrpSpPr>
        <p:grpSpPr>
          <a:xfrm>
            <a:off x="2195072" y="2353650"/>
            <a:ext cx="3071250" cy="3047955"/>
            <a:chOff x="2195072" y="2353650"/>
            <a:chExt cx="3071250" cy="3047955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149B91A4-E212-2345-98AB-7124B13F4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467" t="11584" r="20446" b="17216"/>
            <a:stretch/>
          </p:blipFill>
          <p:spPr>
            <a:xfrm>
              <a:off x="2203594" y="2371801"/>
              <a:ext cx="3062728" cy="3029804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C27F98A-6A08-D247-BD55-90846EF8EEC1}"/>
                </a:ext>
              </a:extLst>
            </p:cNvPr>
            <p:cNvSpPr/>
            <p:nvPr/>
          </p:nvSpPr>
          <p:spPr>
            <a:xfrm>
              <a:off x="2195072" y="2353650"/>
              <a:ext cx="3062728" cy="3047955"/>
            </a:xfrm>
            <a:prstGeom prst="rect">
              <a:avLst/>
            </a:prstGeom>
            <a:noFill/>
            <a:ln w="69850">
              <a:solidFill>
                <a:srgbClr val="36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4" name="제목 1">
            <a:extLst>
              <a:ext uri="{FF2B5EF4-FFF2-40B4-BE49-F238E27FC236}">
                <a16:creationId xmlns:a16="http://schemas.microsoft.com/office/drawing/2014/main" id="{3F50F6D9-74BC-2B4C-9923-A1777BDE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511" y="-278777"/>
            <a:ext cx="10515600" cy="1325563"/>
          </a:xfrm>
        </p:spPr>
        <p:txBody>
          <a:bodyPr/>
          <a:lstStyle/>
          <a:p>
            <a:r>
              <a:rPr kumimoji="1" lang="ko-KR" altLang="en-US" dirty="0"/>
              <a:t> </a:t>
            </a:r>
            <a:r>
              <a:rPr kumimoji="1" lang="en-US" altLang="ko-KR" sz="3600" dirty="0"/>
              <a:t>AT-TPC </a:t>
            </a:r>
            <a:r>
              <a:rPr kumimoji="1" lang="ko-KR" altLang="en-US" sz="3600" dirty="0"/>
              <a:t>설계</a:t>
            </a:r>
            <a:r>
              <a:rPr kumimoji="1" lang="en-US" altLang="ko-KR" sz="3600" dirty="0"/>
              <a:t>/</a:t>
            </a:r>
            <a:r>
              <a:rPr kumimoji="1" lang="ko-KR" altLang="en-US" sz="3600" dirty="0"/>
              <a:t>제작</a:t>
            </a:r>
            <a:r>
              <a:rPr kumimoji="1" lang="en-US" altLang="ko-KR" sz="3600" dirty="0"/>
              <a:t> - PCB</a:t>
            </a:r>
            <a:endParaRPr kumimoji="1" lang="ko-KR" altLang="en-US" sz="3600" dirty="0"/>
          </a:p>
        </p:txBody>
      </p:sp>
      <p:cxnSp>
        <p:nvCxnSpPr>
          <p:cNvPr id="15" name="직선 연결선[R] 14">
            <a:extLst>
              <a:ext uri="{FF2B5EF4-FFF2-40B4-BE49-F238E27FC236}">
                <a16:creationId xmlns:a16="http://schemas.microsoft.com/office/drawing/2014/main" id="{9A971ABA-9FE5-7C4D-89A3-7FE2AEC604C8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29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[R] 3">
            <a:extLst>
              <a:ext uri="{FF2B5EF4-FFF2-40B4-BE49-F238E27FC236}">
                <a16:creationId xmlns:a16="http://schemas.microsoft.com/office/drawing/2014/main" id="{DA348B45-DB72-6340-BBBD-347A32C059B4}"/>
              </a:ext>
            </a:extLst>
          </p:cNvPr>
          <p:cNvCxnSpPr/>
          <p:nvPr/>
        </p:nvCxnSpPr>
        <p:spPr>
          <a:xfrm>
            <a:off x="82300" y="737001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271AEA85-35D0-D949-84A0-184E7F3AB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" y="785586"/>
            <a:ext cx="10629900" cy="6349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042E1D-B7BE-F141-ADFA-6AB1EF5904D2}"/>
              </a:ext>
            </a:extLst>
          </p:cNvPr>
          <p:cNvSpPr txBox="1"/>
          <p:nvPr/>
        </p:nvSpPr>
        <p:spPr>
          <a:xfrm>
            <a:off x="32644" y="81643"/>
            <a:ext cx="3253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3200" dirty="0"/>
              <a:t>Pad shape study</a:t>
            </a:r>
            <a:endParaRPr kumimoji="1"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0363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692</Words>
  <Application>Microsoft Macintosh PowerPoint</Application>
  <PresentationFormat>와이드스크린</PresentationFormat>
  <Paragraphs>184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맑은 고딕</vt:lpstr>
      <vt:lpstr>Arial</vt:lpstr>
      <vt:lpstr>Cambria Math</vt:lpstr>
      <vt:lpstr>Office 테마</vt:lpstr>
      <vt:lpstr>AT-TPC prototype</vt:lpstr>
      <vt:lpstr>PowerPoint 프레젠테이션</vt:lpstr>
      <vt:lpstr>PowerPoint 프레젠테이션</vt:lpstr>
      <vt:lpstr> AT-TPC 설계/제작</vt:lpstr>
      <vt:lpstr> AT-TPC 설계/제작 – Gas Vessel</vt:lpstr>
      <vt:lpstr> AT-TPC 설계/제작 – Field cage</vt:lpstr>
      <vt:lpstr> AT-TPC 설계/제작 – Field cage</vt:lpstr>
      <vt:lpstr> AT-TPC 설계/제작 - PCB</vt:lpstr>
      <vt:lpstr>PowerPoint 프레젠테이션</vt:lpstr>
      <vt:lpstr> AT-TPC 설계/제작 - PCB</vt:lpstr>
      <vt:lpstr> AT-TPC 설계/제작 - GEM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AT-TPC prototype</dc:title>
  <dc:creator>송혜빈</dc:creator>
  <cp:lastModifiedBy>송혜빈</cp:lastModifiedBy>
  <cp:revision>59</cp:revision>
  <dcterms:created xsi:type="dcterms:W3CDTF">2019-07-03T06:38:06Z</dcterms:created>
  <dcterms:modified xsi:type="dcterms:W3CDTF">2019-07-05T05:02:48Z</dcterms:modified>
</cp:coreProperties>
</file>