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455" r:id="rId3"/>
    <p:sldId id="434" r:id="rId4"/>
    <p:sldId id="452" r:id="rId5"/>
    <p:sldId id="451" r:id="rId6"/>
    <p:sldId id="429" r:id="rId7"/>
    <p:sldId id="424" r:id="rId8"/>
    <p:sldId id="431" r:id="rId9"/>
    <p:sldId id="438" r:id="rId10"/>
    <p:sldId id="440" r:id="rId11"/>
    <p:sldId id="439" r:id="rId12"/>
    <p:sldId id="443" r:id="rId13"/>
    <p:sldId id="445" r:id="rId14"/>
    <p:sldId id="427" r:id="rId15"/>
    <p:sldId id="442" r:id="rId16"/>
    <p:sldId id="448" r:id="rId17"/>
    <p:sldId id="453" r:id="rId18"/>
    <p:sldId id="449" r:id="rId19"/>
    <p:sldId id="447" r:id="rId20"/>
    <p:sldId id="450" r:id="rId21"/>
    <p:sldId id="454" r:id="rId22"/>
    <p:sldId id="367" r:id="rId23"/>
  </p:sldIdLst>
  <p:sldSz cx="9144000" cy="6858000" type="screen4x3"/>
  <p:notesSz cx="7099300" cy="10234613"/>
  <p:embeddedFontLst>
    <p:embeddedFont>
      <p:font typeface="맑은 고딕" panose="020B0503020000020004" pitchFamily="50" charset="-127"/>
      <p:regular r:id="rId25"/>
      <p:bold r:id="rId26"/>
    </p:embeddedFont>
    <p:embeddedFont>
      <p:font typeface="HY헤드라인M" panose="02030600000101010101" pitchFamily="18" charset="-127"/>
      <p:regular r:id="rId27"/>
    </p:embeddedFont>
    <p:embeddedFont>
      <p:font typeface="Arial Unicode MS" panose="020B0604020202020204" pitchFamily="50" charset="-127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B5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9" autoAdjust="0"/>
    <p:restoredTop sz="94660" autoAdjust="0"/>
  </p:normalViewPr>
  <p:slideViewPr>
    <p:cSldViewPr>
      <p:cViewPr>
        <p:scale>
          <a:sx n="74" d="100"/>
          <a:sy n="74" d="100"/>
        </p:scale>
        <p:origin x="-264" y="-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4.wmf"/><Relationship Id="rId1" Type="http://schemas.openxmlformats.org/officeDocument/2006/relationships/image" Target="../media/image8.png"/><Relationship Id="rId4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8.png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8.png"/><Relationship Id="rId4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8.png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png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8.png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8.png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8.png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8.png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8.png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9.wmf"/><Relationship Id="rId1" Type="http://schemas.openxmlformats.org/officeDocument/2006/relationships/image" Target="../media/image8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39AE88-6047-4512-B5CD-C15E45C41877}" type="datetimeFigureOut">
              <a:rPr lang="ko-KR" altLang="en-US" smtClean="0"/>
              <a:pPr/>
              <a:t>2019-10-31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FCF354-AC2B-490C-8C73-420731BBDD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19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F354-AC2B-490C-8C73-420731BBDDE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E3C-3146-4674-8AAD-867E48845855}" type="datetime1">
              <a:rPr lang="ko-KR" altLang="en-US" smtClean="0"/>
              <a:pPr/>
              <a:t>2019-10-31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8203-58E7-41E8-8B0B-0A860B0DA16C}" type="datetime1">
              <a:rPr lang="ko-KR" altLang="en-US" smtClean="0"/>
              <a:pPr/>
              <a:t>2019-10-31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5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4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49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4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52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5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56.png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2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5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60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66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6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69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oleObject" Target="../embeddings/oleObject76.bin"/><Relationship Id="rId7" Type="http://schemas.openxmlformats.org/officeDocument/2006/relationships/image" Target="../media/image75.emf"/><Relationship Id="rId12" Type="http://schemas.openxmlformats.org/officeDocument/2006/relationships/image" Target="../media/image7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3.wmf"/><Relationship Id="rId11" Type="http://schemas.openxmlformats.org/officeDocument/2006/relationships/image" Target="../media/image77.emf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76.emf"/><Relationship Id="rId4" Type="http://schemas.openxmlformats.org/officeDocument/2006/relationships/image" Target="../media/image72.wmf"/><Relationship Id="rId9" Type="http://schemas.openxmlformats.org/officeDocument/2006/relationships/image" Target="../media/image7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81.png"/><Relationship Id="rId4" Type="http://schemas.openxmlformats.org/officeDocument/2006/relationships/image" Target="../media/image7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1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wmf"/><Relationship Id="rId20" Type="http://schemas.openxmlformats.org/officeDocument/2006/relationships/image" Target="../media/image2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7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27.wmf"/><Relationship Id="rId3" Type="http://schemas.openxmlformats.org/officeDocument/2006/relationships/image" Target="../media/image28.e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39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1600" y="2214554"/>
            <a:ext cx="8064896" cy="41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 smtClean="0">
                <a:latin typeface="Verdana" pitchFamily="34" charset="0"/>
              </a:rPr>
              <a:t>                       Su </a:t>
            </a:r>
            <a:r>
              <a:rPr lang="en-US" altLang="ko-KR" sz="2000" b="1" dirty="0">
                <a:latin typeface="Verdana" pitchFamily="34" charset="0"/>
              </a:rPr>
              <a:t>Houng </a:t>
            </a:r>
            <a:r>
              <a:rPr lang="en-US" altLang="ko-KR" sz="2000" b="1" dirty="0" smtClean="0">
                <a:latin typeface="Verdana" pitchFamily="34" charset="0"/>
              </a:rPr>
              <a:t>Lee</a:t>
            </a:r>
            <a:endParaRPr lang="en-US" altLang="ko-KR" sz="2000" b="1" dirty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dirty="0">
                <a:solidFill>
                  <a:schemeClr val="bg1"/>
                </a:solidFill>
                <a:latin typeface="Verdana" pitchFamily="34" charset="0"/>
              </a:rPr>
              <a:t>   </a:t>
            </a:r>
            <a:r>
              <a:rPr lang="en-US" altLang="ko-KR" dirty="0" smtClean="0">
                <a:solidFill>
                  <a:schemeClr val="bg1"/>
                </a:solidFill>
                <a:latin typeface="Verdana" pitchFamily="34" charset="0"/>
              </a:rPr>
              <a:t>      </a:t>
            </a:r>
            <a:endParaRPr lang="en-US" altLang="ko-KR" sz="1600" dirty="0" smtClean="0">
              <a:latin typeface="Verdana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Few words on Baryons in </a:t>
            </a:r>
            <a:r>
              <a:rPr lang="en-US" altLang="ko-KR" sz="1600" dirty="0" smtClean="0">
                <a:latin typeface="Verdana" pitchFamily="34" charset="0"/>
              </a:rPr>
              <a:t>symmetric and asymmetric matter</a:t>
            </a:r>
            <a:endParaRPr lang="en-US" altLang="ko-KR" sz="1600" dirty="0" smtClean="0">
              <a:latin typeface="Verdana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Nucleons </a:t>
            </a:r>
            <a:r>
              <a:rPr lang="en-US" altLang="ko-KR" sz="1600" dirty="0" smtClean="0">
                <a:latin typeface="Verdana" pitchFamily="34" charset="0"/>
              </a:rPr>
              <a:t>in </a:t>
            </a:r>
            <a:r>
              <a:rPr lang="en-US" altLang="ko-KR" sz="1600" dirty="0" smtClean="0">
                <a:latin typeface="Verdana" pitchFamily="34" charset="0"/>
              </a:rPr>
              <a:t>matter: Sum rule approach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Hyperon </a:t>
            </a:r>
            <a:r>
              <a:rPr lang="en-US" altLang="ko-KR" sz="1600" dirty="0" smtClean="0">
                <a:latin typeface="Verdana" pitchFamily="34" charset="0"/>
              </a:rPr>
              <a:t>in medium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Delta in medium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Three nucleon interaction in a constituent quark model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ko-KR" sz="1600" dirty="0" smtClean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b="1" dirty="0" smtClean="0">
                <a:latin typeface="Verdana" pitchFamily="34" charset="0"/>
              </a:rPr>
              <a:t>Acknowledgements: </a:t>
            </a:r>
            <a:r>
              <a:rPr lang="en-US" altLang="ko-KR" sz="1400" dirty="0" smtClean="0">
                <a:latin typeface="Verdana" pitchFamily="34" charset="0"/>
              </a:rPr>
              <a:t> 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ko-KR" sz="1400" dirty="0" smtClean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dirty="0" err="1" smtClean="0">
                <a:latin typeface="Verdana" pitchFamily="34" charset="0"/>
              </a:rPr>
              <a:t>Kiesang</a:t>
            </a:r>
            <a:r>
              <a:rPr lang="en-US" altLang="ko-KR" sz="1400" dirty="0" smtClean="0">
                <a:latin typeface="Verdana" pitchFamily="34" charset="0"/>
              </a:rPr>
              <a:t> </a:t>
            </a:r>
            <a:r>
              <a:rPr lang="en-US" altLang="ko-KR" sz="1400" dirty="0" err="1" smtClean="0">
                <a:latin typeface="Verdana" pitchFamily="34" charset="0"/>
              </a:rPr>
              <a:t>Jeong</a:t>
            </a:r>
            <a:r>
              <a:rPr lang="en-US" altLang="ko-KR" sz="1400" dirty="0" smtClean="0">
                <a:latin typeface="Verdana" pitchFamily="34" charset="0"/>
              </a:rPr>
              <a:t> (Seattle), Aaron Park, Woosung Park (</a:t>
            </a:r>
            <a:r>
              <a:rPr lang="en-US" altLang="ko-KR" sz="1400" dirty="0" err="1" smtClean="0">
                <a:latin typeface="Verdana" pitchFamily="34" charset="0"/>
              </a:rPr>
              <a:t>Yonsei</a:t>
            </a:r>
            <a:r>
              <a:rPr lang="en-US" altLang="ko-KR" sz="1400" dirty="0" smtClean="0">
                <a:latin typeface="Verdana" pitchFamily="34" charset="0"/>
              </a:rPr>
              <a:t>), </a:t>
            </a:r>
            <a:r>
              <a:rPr lang="en-US" altLang="ko-KR" sz="1400" dirty="0" err="1" smtClean="0">
                <a:latin typeface="Verdana" pitchFamily="34" charset="0"/>
              </a:rPr>
              <a:t>Sungtae</a:t>
            </a:r>
            <a:r>
              <a:rPr lang="en-US" altLang="ko-KR" sz="1400" dirty="0" smtClean="0">
                <a:latin typeface="Verdana" pitchFamily="34" charset="0"/>
              </a:rPr>
              <a:t> Cho (</a:t>
            </a:r>
            <a:r>
              <a:rPr lang="en-US" altLang="ko-KR" sz="1400" dirty="0" err="1" smtClean="0">
                <a:latin typeface="Verdana" pitchFamily="34" charset="0"/>
              </a:rPr>
              <a:t>Kangwon</a:t>
            </a:r>
            <a:r>
              <a:rPr lang="en-US" altLang="ko-KR" sz="1400" dirty="0" smtClean="0">
                <a:latin typeface="Verdana" pitchFamily="34" charset="0"/>
              </a:rPr>
              <a:t>)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4213" y="417502"/>
            <a:ext cx="7634287" cy="15113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tIns="118800" bIns="118800" anchor="ctr" anchorCtr="1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Baryons in symmetric and asymmetric nuclear matter</a:t>
            </a:r>
            <a:endParaRPr lang="en-US" altLang="ko-KR" sz="36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20" descr="영문_좌우_백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32" y="2348880"/>
            <a:ext cx="1714512" cy="479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1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Hyperons in symmetric and asymmetric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85330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QCD sum rule: Interpolating field determines how well OPE converges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5230" y="1556792"/>
            <a:ext cx="85330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Needed additional input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038398"/>
              </p:ext>
            </p:extLst>
          </p:nvPr>
        </p:nvGraphicFramePr>
        <p:xfrm>
          <a:off x="827584" y="2060575"/>
          <a:ext cx="31924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13" name="Equation" r:id="rId5" imgW="2209680" imgH="431640" progId="Equation.DSMT4">
                  <p:embed/>
                </p:oleObj>
              </mc:Choice>
              <mc:Fallback>
                <p:oleObj name="Equation" r:id="rId5" imgW="2209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060575"/>
                        <a:ext cx="31924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683977"/>
              </p:ext>
            </p:extLst>
          </p:nvPr>
        </p:nvGraphicFramePr>
        <p:xfrm>
          <a:off x="827584" y="2996952"/>
          <a:ext cx="10271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14" name="Equation" r:id="rId7" imgW="711000" imgH="279360" progId="Equation.DSMT4">
                  <p:embed/>
                </p:oleObj>
              </mc:Choice>
              <mc:Fallback>
                <p:oleObj name="Equation" r:id="rId7" imgW="7110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996952"/>
                        <a:ext cx="1027113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014929"/>
              </p:ext>
            </p:extLst>
          </p:nvPr>
        </p:nvGraphicFramePr>
        <p:xfrm>
          <a:off x="4572000" y="2204864"/>
          <a:ext cx="304323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15" name="Equation" r:id="rId9" imgW="2108160" imgH="444240" progId="Equation.DSMT4">
                  <p:embed/>
                </p:oleObj>
              </mc:Choice>
              <mc:Fallback>
                <p:oleObj name="Equation" r:id="rId9" imgW="21081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04864"/>
                        <a:ext cx="3043237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082434"/>
              </p:ext>
            </p:extLst>
          </p:nvPr>
        </p:nvGraphicFramePr>
        <p:xfrm>
          <a:off x="827584" y="3861048"/>
          <a:ext cx="4991101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816" name="Equation" r:id="rId11" imgW="3454200" imgH="304560" progId="Equation.DSMT4">
                  <p:embed/>
                </p:oleObj>
              </mc:Choice>
              <mc:Fallback>
                <p:oleObj name="Equation" r:id="rId11" imgW="34542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861048"/>
                        <a:ext cx="4991101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97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7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79512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L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in symmetric nuclear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406" y="836712"/>
            <a:ext cx="85330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in nuclear matter  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Gye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, SHL PRC94 (2016)065201 )  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440394"/>
              </p:ext>
            </p:extLst>
          </p:nvPr>
        </p:nvGraphicFramePr>
        <p:xfrm>
          <a:off x="3566220" y="5013176"/>
          <a:ext cx="11922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73" name="Equation" r:id="rId5" imgW="825480" imgH="469800" progId="Equation.DSMT4">
                  <p:embed/>
                </p:oleObj>
              </mc:Choice>
              <mc:Fallback>
                <p:oleObj name="Equation" r:id="rId5" imgW="825480" imgH="469800" progId="Equation.DSMT4">
                  <p:embed/>
                  <p:pic>
                    <p:nvPicPr>
                      <p:cNvPr id="0" name="개체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6220" y="5013176"/>
                        <a:ext cx="11922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65344" y="4509120"/>
            <a:ext cx="241515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V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ector repulsion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164954" y="4518336"/>
            <a:ext cx="241515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Scalar attraction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596231" y="4509120"/>
            <a:ext cx="391593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>
                <a:latin typeface="Arial" charset="0"/>
                <a:sym typeface="Wingdings" pitchFamily="2" charset="2"/>
              </a:rPr>
              <a:t>&lt;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                                                </a:t>
            </a:r>
          </a:p>
        </p:txBody>
      </p:sp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138705"/>
              </p:ext>
            </p:extLst>
          </p:nvPr>
        </p:nvGraphicFramePr>
        <p:xfrm>
          <a:off x="1055744" y="5072220"/>
          <a:ext cx="1286340" cy="66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74" name="Equation" r:id="rId7" imgW="914400" imgH="469800" progId="Equation.DSMT4">
                  <p:embed/>
                </p:oleObj>
              </mc:Choice>
              <mc:Fallback>
                <p:oleObj name="Equation" r:id="rId7" imgW="9144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5744" y="5072220"/>
                        <a:ext cx="1286340" cy="661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845539" y="3789040"/>
            <a:ext cx="6984776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Both Smaller than  2/3 from Quark counting but similar total binding                                          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8262" y="1412776"/>
            <a:ext cx="7996186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Operator Product Expansion when the current has a strong u-d scalar </a:t>
            </a: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diquark</a:t>
            </a:r>
            <a:endParaRPr kumimoji="1" lang="en-US" altLang="ko-KR" sz="1600" dirty="0" smtClean="0">
              <a:latin typeface="Arial" charset="0"/>
              <a:sym typeface="Wingdings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624" y="191683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Nucleon with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Ioffe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current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456805"/>
              </p:ext>
            </p:extLst>
          </p:nvPr>
        </p:nvGraphicFramePr>
        <p:xfrm>
          <a:off x="1061716" y="2286416"/>
          <a:ext cx="21955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75" name="Equation" r:id="rId9" imgW="1511280" imgH="838080" progId="Equation.DSMT4">
                  <p:embed/>
                </p:oleObj>
              </mc:Choice>
              <mc:Fallback>
                <p:oleObj name="Equation" r:id="rId9" imgW="15112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16" y="2286416"/>
                        <a:ext cx="21955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직사각형 37"/>
          <p:cNvSpPr/>
          <p:nvPr/>
        </p:nvSpPr>
        <p:spPr>
          <a:xfrm>
            <a:off x="827584" y="2247800"/>
            <a:ext cx="30243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164500"/>
              </p:ext>
            </p:extLst>
          </p:nvPr>
        </p:nvGraphicFramePr>
        <p:xfrm>
          <a:off x="5126585" y="2348879"/>
          <a:ext cx="2829791" cy="1087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76" name="Equation" r:id="rId11" imgW="2247840" imgH="863280" progId="Equation.DSMT4">
                  <p:embed/>
                </p:oleObj>
              </mc:Choice>
              <mc:Fallback>
                <p:oleObj name="Equation" r:id="rId11" imgW="224784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26585" y="2348879"/>
                        <a:ext cx="2829791" cy="1087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5220072" y="191683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Symbol" panose="05050102010706020507" pitchFamily="18" charset="2"/>
                <a:ea typeface="Arial Unicode MS" panose="020B0604020202020204" pitchFamily="50" charset="-127"/>
                <a:cs typeface="Arial Unicode MS" panose="020B0604020202020204" pitchFamily="50" charset="-127"/>
              </a:rPr>
              <a:t>L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with strong u-d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diquark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current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5076056" y="2247800"/>
            <a:ext cx="30243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0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93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79512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S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in symmetric nuclear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406" y="836712"/>
            <a:ext cx="85330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in nuclear matter  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Gye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, SHL PRC94 (2016)065201 )  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8262" y="1412776"/>
            <a:ext cx="7996186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Operator Product Expansion is similar with </a:t>
            </a: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Ioffe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current with </a:t>
            </a: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ds</a:t>
            </a:r>
            <a:endParaRPr kumimoji="1" lang="en-US" altLang="ko-KR" sz="1600" dirty="0" smtClean="0">
              <a:latin typeface="Arial" charset="0"/>
              <a:sym typeface="Wingdings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624" y="191683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Nucleon with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Ioffe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current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23" name="개체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961439"/>
              </p:ext>
            </p:extLst>
          </p:nvPr>
        </p:nvGraphicFramePr>
        <p:xfrm>
          <a:off x="1061716" y="2286416"/>
          <a:ext cx="219551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94" name="Equation" r:id="rId5" imgW="1511280" imgH="838080" progId="Equation.DSMT4">
                  <p:embed/>
                </p:oleObj>
              </mc:Choice>
              <mc:Fallback>
                <p:oleObj name="Equation" r:id="rId5" imgW="15112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16" y="2286416"/>
                        <a:ext cx="2195512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직사각형 37"/>
          <p:cNvSpPr/>
          <p:nvPr/>
        </p:nvSpPr>
        <p:spPr>
          <a:xfrm>
            <a:off x="827584" y="2247800"/>
            <a:ext cx="30243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983485"/>
              </p:ext>
            </p:extLst>
          </p:nvPr>
        </p:nvGraphicFramePr>
        <p:xfrm>
          <a:off x="5189538" y="2349500"/>
          <a:ext cx="27019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95" name="Equation" r:id="rId7" imgW="2145960" imgH="863280" progId="Equation.DSMT4">
                  <p:embed/>
                </p:oleObj>
              </mc:Choice>
              <mc:Fallback>
                <p:oleObj name="Equation" r:id="rId7" imgW="214596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9538" y="2349500"/>
                        <a:ext cx="2701925" cy="108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5292080" y="191683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Symbol" panose="05050102010706020507" pitchFamily="18" charset="2"/>
                <a:ea typeface="Arial Unicode MS" panose="020B0604020202020204" pitchFamily="50" charset="-127"/>
                <a:cs typeface="Arial Unicode MS" panose="020B0604020202020204" pitchFamily="50" charset="-127"/>
              </a:rPr>
              <a:t>L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with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Ioffe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current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s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5076056" y="2247800"/>
            <a:ext cx="30243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668236"/>
              </p:ext>
            </p:extLst>
          </p:nvPr>
        </p:nvGraphicFramePr>
        <p:xfrm>
          <a:off x="3422919" y="4509120"/>
          <a:ext cx="11922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96" name="Equation" r:id="rId9" imgW="825480" imgH="469800" progId="Equation.DSMT4">
                  <p:embed/>
                </p:oleObj>
              </mc:Choice>
              <mc:Fallback>
                <p:oleObj name="Equation" r:id="rId9" imgW="8254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919" y="4509120"/>
                        <a:ext cx="11922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22043" y="4005064"/>
            <a:ext cx="241515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V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ector repulsion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021653" y="4014280"/>
            <a:ext cx="241515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Scalar attraction</a:t>
            </a:r>
          </a:p>
        </p:txBody>
      </p:sp>
      <p:graphicFrame>
        <p:nvGraphicFramePr>
          <p:cNvPr id="29" name="개체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461334"/>
              </p:ext>
            </p:extLst>
          </p:nvPr>
        </p:nvGraphicFramePr>
        <p:xfrm>
          <a:off x="1055688" y="4581875"/>
          <a:ext cx="10001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97" name="Equation" r:id="rId11" imgW="711000" imgH="469800" progId="Equation.DSMT4">
                  <p:embed/>
                </p:oleObj>
              </mc:Choice>
              <mc:Fallback>
                <p:oleObj name="Equation" r:id="rId11" imgW="7110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55688" y="4581875"/>
                        <a:ext cx="1000125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14607" y="5517232"/>
            <a:ext cx="6984776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Total repulsion is larger than 100 MeV at nuclear matter : </a:t>
            </a:r>
          </a:p>
          <a:p>
            <a:pPr marL="285750" indent="-285750">
              <a:lnSpc>
                <a:spcPct val="105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Larger than expected                                 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527270" y="4715969"/>
            <a:ext cx="6063254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&gt;&gt;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062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latin typeface="Arial" charset="0"/>
              </a:rPr>
              <a:t>Baryon in Relativistic Mean Field models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8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79794"/>
            <a:ext cx="8642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ko-KR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in nuclear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23528" y="2492896"/>
            <a:ext cx="8814692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Effects in neutron star 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[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Cai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, 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Fattoyev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, 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Bao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-An Li, Newton (PRC92 (2015) 015802)]</a:t>
            </a:r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026417"/>
              </p:ext>
            </p:extLst>
          </p:nvPr>
        </p:nvGraphicFramePr>
        <p:xfrm>
          <a:off x="374848" y="1412875"/>
          <a:ext cx="82296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83" name="Equation" r:id="rId5" imgW="5663880" imgH="609480" progId="Equation.DSMT4">
                  <p:embed/>
                </p:oleObj>
              </mc:Choice>
              <mc:Fallback>
                <p:oleObj name="Equation" r:id="rId5" imgW="56638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48" y="1412875"/>
                        <a:ext cx="8229600" cy="882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445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2" y="3212976"/>
            <a:ext cx="4005064" cy="307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5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7865"/>
            <a:ext cx="4319204" cy="31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109118"/>
              </p:ext>
            </p:extLst>
          </p:nvPr>
        </p:nvGraphicFramePr>
        <p:xfrm>
          <a:off x="883463" y="2797850"/>
          <a:ext cx="4128385" cy="35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84" name="Equation" r:id="rId9" imgW="2806560" imgH="241200" progId="Equation.DSMT4">
                  <p:embed/>
                </p:oleObj>
              </mc:Choice>
              <mc:Fallback>
                <p:oleObj name="Equation" r:id="rId9" imgW="280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3463" y="2797850"/>
                        <a:ext cx="4128385" cy="354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04982"/>
              </p:ext>
            </p:extLst>
          </p:nvPr>
        </p:nvGraphicFramePr>
        <p:xfrm>
          <a:off x="467544" y="6034424"/>
          <a:ext cx="990356" cy="25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85" name="Equation" r:id="rId11" imgW="888840" imgH="228600" progId="Equation.DSMT4">
                  <p:embed/>
                </p:oleObj>
              </mc:Choice>
              <mc:Fallback>
                <p:oleObj name="Equation" r:id="rId11" imgW="888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7544" y="6034424"/>
                        <a:ext cx="990356" cy="25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9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49326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At symmetric </a:t>
            </a:r>
            <a:r>
              <a:rPr kumimoji="1" lang="en-US" altLang="ko-KR" i="1" dirty="0" smtClean="0">
                <a:latin typeface="Arial" charset="0"/>
              </a:rPr>
              <a:t>Nuclear matter </a:t>
            </a:r>
            <a:r>
              <a:rPr kumimoji="1" lang="en-US" altLang="ko-KR" i="1" dirty="0">
                <a:latin typeface="Arial" charset="0"/>
                <a:sym typeface="Wingdings" pitchFamily="2" charset="2"/>
              </a:rPr>
              <a:t>in </a:t>
            </a:r>
            <a:r>
              <a:rPr kumimoji="1" lang="en-US" altLang="ko-KR" i="1" dirty="0">
                <a:latin typeface="Symbol" panose="05050102010706020507" pitchFamily="18" charset="2"/>
                <a:sym typeface="Wingdings" pitchFamily="2" charset="2"/>
              </a:rPr>
              <a:t>g</a:t>
            </a:r>
            <a:r>
              <a:rPr kumimoji="1" lang="en-US" altLang="ko-KR" i="1" dirty="0">
                <a:latin typeface="Arial" charset="0"/>
                <a:sym typeface="Wingdings" pitchFamily="2" charset="2"/>
              </a:rPr>
              <a:t> -A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1406" y="2564904"/>
            <a:ext cx="49326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Heavy Ion Collisions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Experimental results on Delta mass shift 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581844" y="1484784"/>
            <a:ext cx="8814692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Broadening 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No clear observable Mass change?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68710" y="3226000"/>
            <a:ext cx="8814692" cy="14957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possible mass shift at higher density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endParaRPr kumimoji="1" lang="en-US" altLang="ko-KR" sz="1600" dirty="0">
              <a:latin typeface="Arial" charset="0"/>
              <a:sym typeface="Wingdings" pitchFamily="2" charset="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Analysis of pion Pt spectra (</a:t>
            </a: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Rafelski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2007)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>
                <a:latin typeface="Arial" charset="0"/>
                <a:cs typeface="Arial" pitchFamily="34" charset="0"/>
                <a:sym typeface="Wingdings" pitchFamily="2" charset="2"/>
              </a:rPr>
              <a:t> </a:t>
            </a:r>
            <a:r>
              <a:rPr kumimoji="1" lang="en-US" altLang="ko-KR" sz="1600" dirty="0" smtClean="0">
                <a:latin typeface="Arial" charset="0"/>
                <a:cs typeface="Arial" pitchFamily="34" charset="0"/>
                <a:sym typeface="Wingdings" pitchFamily="2" charset="2"/>
              </a:rPr>
              <a:t>BNL: </a:t>
            </a:r>
            <a:r>
              <a:rPr kumimoji="1" lang="en-US" altLang="ko-KR" sz="1600" dirty="0" err="1" smtClean="0">
                <a:latin typeface="Arial" charset="0"/>
                <a:cs typeface="Arial" pitchFamily="34" charset="0"/>
                <a:sym typeface="Wingdings" pitchFamily="2" charset="2"/>
              </a:rPr>
              <a:t>Au+Au</a:t>
            </a:r>
            <a:r>
              <a:rPr kumimoji="1" lang="en-US" altLang="ko-KR" sz="1600" dirty="0" smtClean="0">
                <a:latin typeface="Arial" charset="0"/>
                <a:cs typeface="Arial" pitchFamily="34" charset="0"/>
                <a:sym typeface="Wingdings" pitchFamily="2" charset="2"/>
              </a:rPr>
              <a:t> </a:t>
            </a:r>
            <a:endParaRPr kumimoji="1" lang="en-US" altLang="ko-KR" sz="1600" dirty="0">
              <a:solidFill>
                <a:schemeClr val="tx1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908720"/>
            <a:ext cx="4047475" cy="4183375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3440" y="5278066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Raon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3568" y="5749630"/>
            <a:ext cx="8814692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Can produce through subthreshold production in heavy ion collision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endParaRPr kumimoji="1" lang="en-US" altLang="ko-KR" sz="1600" dirty="0">
              <a:solidFill>
                <a:schemeClr val="tx1"/>
              </a:solidFill>
              <a:latin typeface="Symbol" pitchFamily="18" charset="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8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79512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Delta in nuclear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4453" y="931691"/>
            <a:ext cx="8457987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kumimoji="1" lang="en-US" altLang="ko-KR" i="1" dirty="0" smtClean="0">
                <a:latin typeface="Arial" charset="0"/>
              </a:rPr>
              <a:t>interpolating currents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(Marques, SHL, A. Park, Matheus,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 PRC98 (2018)025206)  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55576" y="1498247"/>
            <a:ext cx="241515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Nucleon </a:t>
            </a:r>
            <a:r>
              <a:rPr kumimoji="1" lang="en-US" altLang="ko-KR" sz="1600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Ioffe</a:t>
            </a:r>
            <a:r>
              <a:rPr kumimoji="1"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 current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148064" y="1505718"/>
            <a:ext cx="241515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Delta </a:t>
            </a:r>
            <a:r>
              <a:rPr kumimoji="1" lang="en-US" altLang="ko-KR" sz="1600" dirty="0" err="1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Ioffe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current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020737"/>
              </p:ext>
            </p:extLst>
          </p:nvPr>
        </p:nvGraphicFramePr>
        <p:xfrm>
          <a:off x="971600" y="1929209"/>
          <a:ext cx="232251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19" name="Equation" r:id="rId5" imgW="2322360" imgH="347760" progId="Equation.DSMT4">
                  <p:embed/>
                </p:oleObj>
              </mc:Choice>
              <mc:Fallback>
                <p:oleObj name="Equation" r:id="rId5" imgW="2322360" imgH="34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1929209"/>
                        <a:ext cx="232251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24391"/>
              </p:ext>
            </p:extLst>
          </p:nvPr>
        </p:nvGraphicFramePr>
        <p:xfrm>
          <a:off x="5292080" y="1988840"/>
          <a:ext cx="18018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20" name="Equation" r:id="rId7" imgW="1587240" imgH="279360" progId="Equation.DSMT4">
                  <p:embed/>
                </p:oleObj>
              </mc:Choice>
              <mc:Fallback>
                <p:oleObj name="Equation" r:id="rId7" imgW="1587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2080" y="1988840"/>
                        <a:ext cx="1801812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313363"/>
              </p:ext>
            </p:extLst>
          </p:nvPr>
        </p:nvGraphicFramePr>
        <p:xfrm>
          <a:off x="755650" y="2348880"/>
          <a:ext cx="29337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21" name="Equation" r:id="rId9" imgW="2019240" imgH="1206360" progId="Equation.DSMT4">
                  <p:embed/>
                </p:oleObj>
              </mc:Choice>
              <mc:Fallback>
                <p:oleObj name="Equation" r:id="rId9" imgW="2019240" imgH="1206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348880"/>
                        <a:ext cx="2933700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오른쪽 중괄호 21"/>
          <p:cNvSpPr/>
          <p:nvPr/>
        </p:nvSpPr>
        <p:spPr>
          <a:xfrm>
            <a:off x="3995936" y="2673183"/>
            <a:ext cx="432048" cy="13466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788325"/>
              </p:ext>
            </p:extLst>
          </p:nvPr>
        </p:nvGraphicFramePr>
        <p:xfrm>
          <a:off x="5000625" y="2393559"/>
          <a:ext cx="3100388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22" name="Equation" r:id="rId11" imgW="2133360" imgH="1206360" progId="Equation.DSMT4">
                  <p:embed/>
                </p:oleObj>
              </mc:Choice>
              <mc:Fallback>
                <p:oleObj name="Equation" r:id="rId11" imgW="2133360" imgH="1206360" progId="Equation.DSMT4">
                  <p:embed/>
                  <p:pic>
                    <p:nvPicPr>
                      <p:cNvPr id="0" name="개체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393559"/>
                        <a:ext cx="3100388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379657"/>
              </p:ext>
            </p:extLst>
          </p:nvPr>
        </p:nvGraphicFramePr>
        <p:xfrm>
          <a:off x="681112" y="4437063"/>
          <a:ext cx="30988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23" name="Equation" r:id="rId13" imgW="2133360" imgH="393480" progId="Equation.DSMT4">
                  <p:embed/>
                </p:oleObj>
              </mc:Choice>
              <mc:Fallback>
                <p:oleObj name="Equation" r:id="rId13" imgW="2133360" imgH="393480" progId="Equation.DSMT4">
                  <p:embed/>
                  <p:pic>
                    <p:nvPicPr>
                      <p:cNvPr id="0" name="개체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12" y="4437063"/>
                        <a:ext cx="30988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259353"/>
              </p:ext>
            </p:extLst>
          </p:nvPr>
        </p:nvGraphicFramePr>
        <p:xfrm>
          <a:off x="5005784" y="4437063"/>
          <a:ext cx="3022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24" name="Equation" r:id="rId15" imgW="2108160" imgH="393480" progId="Equation.DSMT4">
                  <p:embed/>
                </p:oleObj>
              </mc:Choice>
              <mc:Fallback>
                <p:oleObj name="Equation" r:id="rId15" imgW="2108160" imgH="393480" progId="Equation.DSMT4">
                  <p:embed/>
                  <p:pic>
                    <p:nvPicPr>
                      <p:cNvPr id="0" name="개체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784" y="4437063"/>
                        <a:ext cx="30226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98268" y="5445856"/>
            <a:ext cx="7364954" cy="812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  <a:sym typeface="Wingdings" panose="05000000000000000000" pitchFamily="2" charset="2"/>
              </a:rPr>
              <a:t>     </a:t>
            </a:r>
            <a:r>
              <a:rPr kumimoji="1" lang="en-US" altLang="ko-KR" i="1" dirty="0" smtClean="0">
                <a:latin typeface="Symbol" panose="05050102010706020507" pitchFamily="18" charset="2"/>
                <a:sym typeface="Wingdings" panose="05000000000000000000" pitchFamily="2" charset="2"/>
              </a:rPr>
              <a:t>D </a:t>
            </a:r>
            <a:r>
              <a:rPr kumimoji="1" lang="en-US" altLang="ko-KR" i="1" dirty="0" smtClean="0">
                <a:latin typeface="Arial" charset="0"/>
                <a:sym typeface="Wingdings" panose="05000000000000000000" pitchFamily="2" charset="2"/>
              </a:rPr>
              <a:t>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Has smaller vector repulsion compared to nucleon </a:t>
            </a:r>
          </a:p>
          <a:p>
            <a:pPr marL="285750" indent="-285750" latinLnBrk="1">
              <a:lnSpc>
                <a:spcPct val="105000"/>
              </a:lnSpc>
              <a:spcBef>
                <a:spcPct val="50000"/>
              </a:spcBef>
              <a:buFont typeface="Symbol" pitchFamily="18" charset="2"/>
              <a:buChar char="D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scalar attraction : 150 MeV,   </a:t>
            </a:r>
            <a:r>
              <a:rPr kumimoji="1" lang="en-US" altLang="ko-KR" i="1" dirty="0" smtClean="0">
                <a:latin typeface="Symbol" panose="05050102010706020507" pitchFamily="18" charset="2"/>
              </a:rPr>
              <a:t>D</a:t>
            </a:r>
            <a:r>
              <a:rPr kumimoji="1" lang="en-US" altLang="ko-KR" i="1" dirty="0" smtClean="0">
                <a:latin typeface="Arial" charset="0"/>
              </a:rPr>
              <a:t>  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Vector repulsion: 75 MeV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79512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Delta in asymmetric nuclear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4453" y="931691"/>
            <a:ext cx="8457987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kumimoji="1" lang="en-US" altLang="ko-KR" i="1" dirty="0" smtClean="0">
                <a:latin typeface="Arial" charset="0"/>
              </a:rPr>
              <a:t>vector self energy 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(Marques, SHL, A. Park, Matheus,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 PRC98 (2018)025206)  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600317"/>
              </p:ext>
            </p:extLst>
          </p:nvPr>
        </p:nvGraphicFramePr>
        <p:xfrm>
          <a:off x="971600" y="1552330"/>
          <a:ext cx="3230513" cy="408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3" name="Equation" r:id="rId5" imgW="2197080" imgH="279360" progId="Equation.DSMT4">
                  <p:embed/>
                </p:oleObj>
              </mc:Choice>
              <mc:Fallback>
                <p:oleObj name="Equation" r:id="rId5" imgW="2197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552330"/>
                        <a:ext cx="3230513" cy="408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07504" y="2636318"/>
            <a:ext cx="8784976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Nucleon </a:t>
            </a:r>
            <a:r>
              <a:rPr kumimoji="1" lang="en-US" altLang="ko-KR" i="1" dirty="0" smtClean="0">
                <a:latin typeface="Arial" charset="0"/>
              </a:rPr>
              <a:t>vector self energy 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(Marques, SHL, A. Park, Matheus,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 PRC98 (2018)025206)  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365012"/>
              </p:ext>
            </p:extLst>
          </p:nvPr>
        </p:nvGraphicFramePr>
        <p:xfrm>
          <a:off x="971600" y="3202196"/>
          <a:ext cx="2970143" cy="37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4" name="Equation" r:id="rId7" imgW="2019240" imgH="253800" progId="Equation.DSMT4">
                  <p:embed/>
                </p:oleObj>
              </mc:Choice>
              <mc:Fallback>
                <p:oleObj name="Equation" r:id="rId7" imgW="2019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202196"/>
                        <a:ext cx="2970143" cy="371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199812"/>
              </p:ext>
            </p:extLst>
          </p:nvPr>
        </p:nvGraphicFramePr>
        <p:xfrm>
          <a:off x="4746777" y="1577250"/>
          <a:ext cx="3785663" cy="35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5" name="Equation" r:id="rId9" imgW="2692080" imgH="253800" progId="Equation.DSMT4">
                  <p:embed/>
                </p:oleObj>
              </mc:Choice>
              <mc:Fallback>
                <p:oleObj name="Equation" r:id="rId9" imgW="2692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46777" y="1577250"/>
                        <a:ext cx="3785663" cy="357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3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9552" y="2103239"/>
            <a:ext cx="8064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800" dirty="0" smtClean="0">
                <a:latin typeface="Verdana" pitchFamily="34" charset="0"/>
              </a:rPr>
              <a:t>Intrinsic 3-Baryon interaction </a:t>
            </a:r>
          </a:p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Short distance in a quark model</a:t>
            </a:r>
            <a:endParaRPr lang="en-US" altLang="ko-KR" sz="2400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12032" y="3935958"/>
            <a:ext cx="64003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dirty="0" smtClean="0">
                <a:latin typeface="Verdana" pitchFamily="34" charset="0"/>
              </a:rPr>
              <a:t>Ref: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ko-KR" sz="1400" dirty="0" smtClean="0">
                <a:latin typeface="Verdana" pitchFamily="34" charset="0"/>
              </a:rPr>
              <a:t>A Park, Lee, arXiv:1908.08333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ko-KR" sz="1400" dirty="0" smtClean="0">
                <a:latin typeface="Verdana" pitchFamily="34" charset="0"/>
              </a:rPr>
              <a:t>A Park, Lee, Inoue, </a:t>
            </a:r>
            <a:r>
              <a:rPr lang="en-US" altLang="ko-KR" sz="1400" dirty="0" err="1" smtClean="0">
                <a:latin typeface="Verdana" pitchFamily="34" charset="0"/>
              </a:rPr>
              <a:t>Hatsuda</a:t>
            </a:r>
            <a:r>
              <a:rPr lang="en-US" altLang="ko-KR" sz="1400" dirty="0" smtClean="0">
                <a:latin typeface="Verdana" pitchFamily="34" charset="0"/>
              </a:rPr>
              <a:t>, arXiv:1907.06351</a:t>
            </a:r>
          </a:p>
        </p:txBody>
      </p:sp>
    </p:spTree>
    <p:extLst>
      <p:ext uri="{BB962C8B-B14F-4D97-AF65-F5344CB8AC3E}">
        <p14:creationId xmlns:p14="http://schemas.microsoft.com/office/powerpoint/2010/main" val="23854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79512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B-B interaction: Insights from Constituent quark model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07504" y="908720"/>
            <a:ext cx="4103960" cy="363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Color-spin interaction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547649"/>
              </p:ext>
            </p:extLst>
          </p:nvPr>
        </p:nvGraphicFramePr>
        <p:xfrm>
          <a:off x="755650" y="1485031"/>
          <a:ext cx="70754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3" name="Equation" r:id="rId5" imgW="4051080" imgH="507960" progId="Equation.DSMT4">
                  <p:embed/>
                </p:oleObj>
              </mc:Choice>
              <mc:Fallback>
                <p:oleObj name="Equation" r:id="rId5" imgW="40510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5031"/>
                        <a:ext cx="7075488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직선 연결선 21"/>
          <p:cNvCxnSpPr/>
          <p:nvPr/>
        </p:nvCxnSpPr>
        <p:spPr>
          <a:xfrm>
            <a:off x="5508104" y="2372022"/>
            <a:ext cx="15600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79091"/>
              </p:ext>
            </p:extLst>
          </p:nvPr>
        </p:nvGraphicFramePr>
        <p:xfrm>
          <a:off x="4104451" y="3525160"/>
          <a:ext cx="4932045" cy="1516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093"/>
                <a:gridCol w="515744"/>
                <a:gridCol w="515744"/>
                <a:gridCol w="515744"/>
                <a:gridCol w="515744"/>
                <a:gridCol w="515744"/>
                <a:gridCol w="515744"/>
                <a:gridCol w="515744"/>
                <a:gridCol w="515744"/>
              </a:tblGrid>
              <a:tr h="3330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Color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Flavor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Spin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A(1)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S(3)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S(3)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A(1)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277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1" dirty="0" smtClean="0">
                          <a:solidFill>
                            <a:schemeClr val="tx2"/>
                          </a:solidFill>
                        </a:rPr>
                        <a:t>K</a:t>
                      </a:r>
                      <a:endParaRPr lang="ko-KR" altLang="en-US" sz="1400" i="1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-8</a:t>
                      </a:r>
                      <a:endParaRPr lang="ko-KR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-4/3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-16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16/3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-2/3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039752"/>
              </p:ext>
            </p:extLst>
          </p:nvPr>
        </p:nvGraphicFramePr>
        <p:xfrm>
          <a:off x="893143" y="4492086"/>
          <a:ext cx="25495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4" name="Equation" r:id="rId7" imgW="1460160" imgH="444240" progId="Equation.DSMT4">
                  <p:embed/>
                </p:oleObj>
              </mc:Choice>
              <mc:Fallback>
                <p:oleObj name="Equation" r:id="rId7" imgW="14601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143" y="4492086"/>
                        <a:ext cx="254952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244973" y="3523882"/>
            <a:ext cx="4523941" cy="289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Verdana" pitchFamily="34" charset="0"/>
                <a:sym typeface="Wingdings" panose="05000000000000000000" pitchFamily="2" charset="2"/>
              </a:rPr>
              <a:t>Color-spin interaction for 2 body: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39" name="직선 화살표 연결선 38"/>
          <p:cNvCxnSpPr/>
          <p:nvPr/>
        </p:nvCxnSpPr>
        <p:spPr>
          <a:xfrm>
            <a:off x="3455373" y="4866890"/>
            <a:ext cx="4685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8020313" y="3530825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1" name="Oval 45"/>
          <p:cNvSpPr>
            <a:spLocks noChangeArrowheads="1"/>
          </p:cNvSpPr>
          <p:nvPr/>
        </p:nvSpPr>
        <p:spPr bwMode="auto">
          <a:xfrm>
            <a:off x="7645464" y="3530825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2" name="Oval 44"/>
          <p:cNvSpPr>
            <a:spLocks noChangeArrowheads="1"/>
          </p:cNvSpPr>
          <p:nvPr/>
        </p:nvSpPr>
        <p:spPr bwMode="auto">
          <a:xfrm>
            <a:off x="5602425" y="3529607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3" name="Oval 45"/>
          <p:cNvSpPr>
            <a:spLocks noChangeArrowheads="1"/>
          </p:cNvSpPr>
          <p:nvPr/>
        </p:nvSpPr>
        <p:spPr bwMode="auto">
          <a:xfrm>
            <a:off x="5973900" y="3529607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4" name="위로 굽은 화살표 43"/>
          <p:cNvSpPr/>
          <p:nvPr/>
        </p:nvSpPr>
        <p:spPr>
          <a:xfrm rot="5400000">
            <a:off x="5150260" y="5184814"/>
            <a:ext cx="174766" cy="1791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Oval 26"/>
          <p:cNvSpPr>
            <a:spLocks noChangeArrowheads="1"/>
          </p:cNvSpPr>
          <p:nvPr/>
        </p:nvSpPr>
        <p:spPr bwMode="auto">
          <a:xfrm>
            <a:off x="5565034" y="5193467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6" name="Oval 34"/>
          <p:cNvSpPr>
            <a:spLocks noChangeArrowheads="1"/>
          </p:cNvSpPr>
          <p:nvPr/>
        </p:nvSpPr>
        <p:spPr bwMode="auto">
          <a:xfrm>
            <a:off x="5913464" y="5193467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7" name="Oval 43"/>
          <p:cNvSpPr>
            <a:spLocks noChangeArrowheads="1"/>
          </p:cNvSpPr>
          <p:nvPr/>
        </p:nvSpPr>
        <p:spPr bwMode="auto">
          <a:xfrm>
            <a:off x="5449975" y="5097637"/>
            <a:ext cx="820400" cy="49160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8" name="위로 굽은 화살표 47"/>
          <p:cNvSpPr/>
          <p:nvPr/>
        </p:nvSpPr>
        <p:spPr>
          <a:xfrm rot="5400000">
            <a:off x="7203350" y="5206193"/>
            <a:ext cx="174766" cy="1791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7503527" y="5220292"/>
            <a:ext cx="956905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400" dirty="0" smtClean="0">
                <a:solidFill>
                  <a:srgbClr val="0070C0"/>
                </a:solidFill>
                <a:latin typeface="Verdana" pitchFamily="34" charset="0"/>
              </a:rPr>
              <a:t>meson</a:t>
            </a:r>
            <a:r>
              <a:rPr kumimoji="1" lang="en-US" altLang="ko-KR" sz="1400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endParaRPr kumimoji="1" lang="en-US" altLang="ko-KR" sz="1400" dirty="0">
              <a:solidFill>
                <a:schemeClr val="accent1"/>
              </a:solidFill>
              <a:latin typeface="Verdana" pitchFamily="34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13539"/>
              </p:ext>
            </p:extLst>
          </p:nvPr>
        </p:nvGraphicFramePr>
        <p:xfrm>
          <a:off x="971600" y="5589240"/>
          <a:ext cx="1229568" cy="72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5" name="Equation" r:id="rId9" imgW="774360" imgH="457200" progId="Equation.DSMT4">
                  <p:embed/>
                </p:oleObj>
              </mc:Choice>
              <mc:Fallback>
                <p:oleObj name="Equation" r:id="rId9" imgW="7743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1600" y="5589240"/>
                        <a:ext cx="1229568" cy="725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2424323" y="5805264"/>
            <a:ext cx="2344591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 Responsible for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614254"/>
              </p:ext>
            </p:extLst>
          </p:nvPr>
        </p:nvGraphicFramePr>
        <p:xfrm>
          <a:off x="4612365" y="5753804"/>
          <a:ext cx="2380264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6" name="Equation" r:id="rId11" imgW="1511280" imgH="228600" progId="Equation.DSMT4">
                  <p:embed/>
                </p:oleObj>
              </mc:Choice>
              <mc:Fallback>
                <p:oleObj name="Equation" r:id="rId11" imgW="1511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12365" y="5753804"/>
                        <a:ext cx="2380264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오른쪽 중괄호 4"/>
          <p:cNvSpPr/>
          <p:nvPr/>
        </p:nvSpPr>
        <p:spPr>
          <a:xfrm>
            <a:off x="2051720" y="5692070"/>
            <a:ext cx="216024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233261" y="2924944"/>
            <a:ext cx="4523941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chemeClr val="tx2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solidFill>
                  <a:schemeClr val="tx2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solidFill>
                  <a:schemeClr val="tx2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solidFill>
                  <a:schemeClr val="tx2"/>
                </a:solidFill>
                <a:latin typeface="Verdana" pitchFamily="34" charset="0"/>
                <a:sym typeface="Wingdings" panose="05000000000000000000" pitchFamily="2" charset="2"/>
              </a:rPr>
              <a:t>Color-color interaction is not important</a:t>
            </a:r>
            <a:endParaRPr kumimoji="1" lang="en-US" altLang="ko-KR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254955"/>
              </p:ext>
            </p:extLst>
          </p:nvPr>
        </p:nvGraphicFramePr>
        <p:xfrm>
          <a:off x="4788024" y="2770654"/>
          <a:ext cx="310834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17" name="Equation" r:id="rId13" imgW="2336760" imgH="431640" progId="Equation.DSMT4">
                  <p:embed/>
                </p:oleObj>
              </mc:Choice>
              <mc:Fallback>
                <p:oleObj name="Equation" r:id="rId13" imgW="2336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88024" y="2770654"/>
                        <a:ext cx="3108343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직선 연결선 27"/>
          <p:cNvCxnSpPr/>
          <p:nvPr/>
        </p:nvCxnSpPr>
        <p:spPr>
          <a:xfrm>
            <a:off x="3084003" y="2379792"/>
            <a:ext cx="156000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526" y="200353"/>
            <a:ext cx="6336704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latin typeface="Arial" charset="0"/>
              </a:rPr>
              <a:t>Comparison with lattice (HAL QCD) – NN interaction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04204"/>
              </p:ext>
            </p:extLst>
          </p:nvPr>
        </p:nvGraphicFramePr>
        <p:xfrm>
          <a:off x="506854" y="1268760"/>
          <a:ext cx="31702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72"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54" y="1268760"/>
                        <a:ext cx="317023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490335"/>
              </p:ext>
            </p:extLst>
          </p:nvPr>
        </p:nvGraphicFramePr>
        <p:xfrm>
          <a:off x="1075424" y="2268860"/>
          <a:ext cx="13509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73" name="Equation" r:id="rId5" imgW="774360" imgH="457200" progId="Equation.DSMT4">
                  <p:embed/>
                </p:oleObj>
              </mc:Choice>
              <mc:Fallback>
                <p:oleObj name="Equation" r:id="rId5" imgW="774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424" y="2268860"/>
                        <a:ext cx="1350963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570" y="1196752"/>
            <a:ext cx="3570750" cy="2612534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 flipV="1">
            <a:off x="4127827" y="1491010"/>
            <a:ext cx="2028349" cy="85787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4127827" y="1814488"/>
            <a:ext cx="2028349" cy="105049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607393" y="2503929"/>
            <a:ext cx="15772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 smtClean="0">
                <a:sym typeface="Wingdings" panose="05000000000000000000" pitchFamily="2" charset="2"/>
              </a:rPr>
              <a:t> comparison</a:t>
            </a:r>
            <a:endParaRPr lang="ko-KR" alt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107504" y="835434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NN force in SU(2) spin 1 vs spin 0 channel 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088269"/>
              </p:ext>
            </p:extLst>
          </p:nvPr>
        </p:nvGraphicFramePr>
        <p:xfrm>
          <a:off x="3934197" y="5067300"/>
          <a:ext cx="12858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74" name="Equation" r:id="rId8" imgW="736560" imgH="457200" progId="Equation.DSMT4">
                  <p:embed/>
                </p:oleObj>
              </mc:Choice>
              <mc:Fallback>
                <p:oleObj name="Equation" r:id="rId8" imgW="7365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197" y="5067300"/>
                        <a:ext cx="128587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그림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033" y="6586476"/>
            <a:ext cx="2018250" cy="23926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0983" y="4525722"/>
            <a:ext cx="3272681" cy="227378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85" y="4471190"/>
            <a:ext cx="3359524" cy="2381641"/>
          </a:xfrm>
          <a:prstGeom prst="rect">
            <a:avLst/>
          </a:prstGeom>
        </p:spPr>
      </p:pic>
      <p:cxnSp>
        <p:nvCxnSpPr>
          <p:cNvPr id="35" name="직선 화살표 연결선 34"/>
          <p:cNvCxnSpPr/>
          <p:nvPr/>
        </p:nvCxnSpPr>
        <p:spPr>
          <a:xfrm flipH="1">
            <a:off x="683568" y="5657657"/>
            <a:ext cx="3231496" cy="75599"/>
          </a:xfrm>
          <a:prstGeom prst="straightConnector1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4607532" y="4797152"/>
            <a:ext cx="1332620" cy="26948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43085" y="3789040"/>
            <a:ext cx="91009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53"/>
          <p:cNvSpPr txBox="1">
            <a:spLocks noChangeArrowheads="1"/>
          </p:cNvSpPr>
          <p:nvPr/>
        </p:nvSpPr>
        <p:spPr bwMode="auto">
          <a:xfrm>
            <a:off x="107504" y="3931778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H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dibaryon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channel: Flavor 1 vs Flavor 27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932040" y="816164"/>
            <a:ext cx="3953604" cy="275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(arXiv:1907.06351 </a:t>
            </a:r>
            <a:r>
              <a:rPr kumimoji="1" lang="en-US" altLang="ko-KR" sz="1400" dirty="0" smtClean="0">
                <a:latin typeface="Arial" charset="0"/>
              </a:rPr>
              <a:t>A Park, SHL, Inoue, </a:t>
            </a:r>
            <a:r>
              <a:rPr kumimoji="1" lang="en-US" altLang="ko-KR" sz="1400" dirty="0" err="1" smtClean="0">
                <a:latin typeface="Arial" charset="0"/>
              </a:rPr>
              <a:t>Hatsuda</a:t>
            </a:r>
            <a:r>
              <a:rPr kumimoji="1" lang="en-US" altLang="ko-KR" sz="1400" dirty="0">
                <a:latin typeface="Arial" charset="0"/>
              </a:rPr>
              <a:t>)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7719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2365" y="6039212"/>
            <a:ext cx="3456384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Au+Au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collisions at 1GeV/nucleon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at b=0; JAM calculation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504" y="69056"/>
            <a:ext cx="3744416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latin typeface="Arial" charset="0"/>
              </a:rPr>
              <a:t>Importance of Delta in medium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323968" y="548680"/>
            <a:ext cx="4820032" cy="6848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Effects in neutron star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[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Cai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, 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Fattoyev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, 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Bao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-An Li, Newton (PRC92 (2015) 015802)]</a:t>
            </a: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77" y="1276688"/>
            <a:ext cx="4319204" cy="31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087760"/>
              </p:ext>
            </p:extLst>
          </p:nvPr>
        </p:nvGraphicFramePr>
        <p:xfrm>
          <a:off x="4576986" y="4581128"/>
          <a:ext cx="4128385" cy="35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2" name="Equation" r:id="rId5" imgW="2806560" imgH="241200" progId="Equation.DSMT4">
                  <p:embed/>
                </p:oleObj>
              </mc:Choice>
              <mc:Fallback>
                <p:oleObj name="Equation" r:id="rId5" imgW="280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6986" y="4581128"/>
                        <a:ext cx="4128385" cy="354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496" y="581076"/>
            <a:ext cx="4320480" cy="6848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Effects Related to symmetry energy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[</a:t>
            </a:r>
            <a:r>
              <a:rPr kumimoji="1" lang="en-US" altLang="ko-KR" sz="1400" dirty="0" err="1" smtClean="0">
                <a:latin typeface="Arial" charset="0"/>
                <a:sym typeface="Wingdings" pitchFamily="2" charset="2"/>
              </a:rPr>
              <a:t>Ikeno</a:t>
            </a:r>
            <a:r>
              <a:rPr kumimoji="1" lang="en-US" altLang="ko-KR" sz="1400" dirty="0" smtClean="0">
                <a:latin typeface="Arial" charset="0"/>
                <a:sym typeface="Wingdings" pitchFamily="2" charset="2"/>
              </a:rPr>
              <a:t>, Ono, Nara, Ohnishi (PRC93 (2016) 044612]</a:t>
            </a:r>
          </a:p>
        </p:txBody>
      </p:sp>
    </p:spTree>
    <p:extLst>
      <p:ext uri="{BB962C8B-B14F-4D97-AF65-F5344CB8AC3E}">
        <p14:creationId xmlns:p14="http://schemas.microsoft.com/office/powerpoint/2010/main" val="2060714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526" y="200353"/>
            <a:ext cx="405741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latin typeface="Arial" charset="0"/>
              </a:rPr>
              <a:t>K factors in NNN vs NN</a:t>
            </a:r>
            <a:r>
              <a:rPr kumimoji="1" lang="en-US" altLang="ko-KR" dirty="0" smtClean="0">
                <a:latin typeface="Symbol" panose="05050102010706020507" pitchFamily="18" charset="2"/>
              </a:rPr>
              <a:t>L</a:t>
            </a:r>
            <a:r>
              <a:rPr kumimoji="1" lang="en-US" altLang="ko-KR" dirty="0" smtClean="0">
                <a:latin typeface="Arial" charset="0"/>
              </a:rPr>
              <a:t>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530997"/>
              </p:ext>
            </p:extLst>
          </p:nvPr>
        </p:nvGraphicFramePr>
        <p:xfrm>
          <a:off x="611560" y="1844824"/>
          <a:ext cx="30162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24" name="Equation" r:id="rId3" imgW="1726920" imgH="431640" progId="Equation.DSMT4">
                  <p:embed/>
                </p:oleObj>
              </mc:Choice>
              <mc:Fallback>
                <p:oleObj name="Equation" r:id="rId3" imgW="1726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844824"/>
                        <a:ext cx="3016250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107504" y="836712"/>
            <a:ext cx="4824536" cy="9294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Tribaryon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configuration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kumimoji="1" lang="en-US" altLang="ko-KR" sz="1600" dirty="0">
              <a:latin typeface="Verdana" pitchFamily="34" charset="0"/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     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Verdana" pitchFamily="34" charset="0"/>
                <a:sym typeface="Wingdings" panose="05000000000000000000" pitchFamily="2" charset="2"/>
              </a:rPr>
              <a:t>Intrinsic three-body force 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107504" y="3633533"/>
            <a:ext cx="8474536" cy="7812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After calculating the transformation coefficients, one can prove that it vanishes  for all quantum numbers in SU(3) symmetric limit 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292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79532"/>
            <a:ext cx="2582788" cy="23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70428" y="254289"/>
            <a:ext cx="395360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(arXiv:1908.08333 </a:t>
            </a:r>
            <a:r>
              <a:rPr kumimoji="1" lang="en-US" altLang="ko-KR" sz="1400" dirty="0" smtClean="0">
                <a:latin typeface="Arial" charset="0"/>
              </a:rPr>
              <a:t>Aaron Park, SHL)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563540"/>
              </p:ext>
            </p:extLst>
          </p:nvPr>
        </p:nvGraphicFramePr>
        <p:xfrm>
          <a:off x="251520" y="4509120"/>
          <a:ext cx="858520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25" name="Equation" r:id="rId6" imgW="5346360" imgH="634680" progId="Equation.DSMT4">
                  <p:embed/>
                </p:oleObj>
              </mc:Choice>
              <mc:Fallback>
                <p:oleObj name="Equation" r:id="rId6" imgW="5346360" imgH="6346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509120"/>
                        <a:ext cx="8585200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4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526" y="200353"/>
            <a:ext cx="477749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latin typeface="Arial" charset="0"/>
              </a:rPr>
              <a:t>Transformation coefficients in SU(3) </a:t>
            </a:r>
            <a:r>
              <a:rPr kumimoji="1" lang="en-US" altLang="ko-KR" dirty="0" err="1" smtClean="0">
                <a:latin typeface="Arial" charset="0"/>
              </a:rPr>
              <a:t>flavour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5666" y="583535"/>
            <a:ext cx="3953604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(arXiv:1908.08333 </a:t>
            </a:r>
            <a:r>
              <a:rPr kumimoji="1" lang="en-US" altLang="ko-KR" sz="1400" dirty="0" smtClean="0">
                <a:latin typeface="Arial" charset="0"/>
              </a:rPr>
              <a:t>Aaron Park, SHL)</a:t>
            </a:r>
            <a:endParaRPr kumimoji="1" lang="en-US" altLang="ko-KR" sz="1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23" y="5264"/>
            <a:ext cx="2519281" cy="30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44" y="5264"/>
            <a:ext cx="1672580" cy="31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" y="2826763"/>
            <a:ext cx="6563509" cy="403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" y="2426713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9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43109" y="173025"/>
            <a:ext cx="492922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Summary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472" y="980728"/>
            <a:ext cx="79609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/>
              <a:t>QCD sum rule approach offers a way to calculate the potential part of the nucleon, delta and hyperons in medium</a:t>
            </a:r>
            <a:r>
              <a:rPr lang="en-US" altLang="ko-KR" dirty="0" smtClean="0">
                <a:sym typeface="Wingdings" panose="05000000000000000000" pitchFamily="2" charset="2"/>
              </a:rPr>
              <a:t> similar to RMF models</a:t>
            </a:r>
            <a:r>
              <a:rPr lang="en-US" altLang="ko-KR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/>
              <a:t>Symmetry energy is positive and due to larger vector</a:t>
            </a:r>
            <a:r>
              <a:rPr lang="en-US" altLang="ko-KR" sz="2800" dirty="0" smtClean="0"/>
              <a:t> </a:t>
            </a:r>
            <a:r>
              <a:rPr lang="en-US" altLang="ko-KR" dirty="0" smtClean="0"/>
              <a:t> repulsion and smaller scalar attraction.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>
                <a:latin typeface="Symbol" panose="05050102010706020507" pitchFamily="18" charset="2"/>
              </a:rPr>
              <a:t>L</a:t>
            </a:r>
            <a:r>
              <a:rPr lang="en-US" altLang="ko-KR" dirty="0" smtClean="0"/>
              <a:t> has smaller self energies than 2/3 of nucleon, but repulsion is even</a:t>
            </a:r>
            <a:r>
              <a:rPr lang="en-US" altLang="ko-KR" sz="2400" dirty="0" smtClean="0"/>
              <a:t> </a:t>
            </a:r>
            <a:r>
              <a:rPr lang="en-US" altLang="ko-KR" dirty="0" smtClean="0"/>
              <a:t> smaller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ko-KR" dirty="0" smtClean="0">
                <a:sym typeface="Wingdings" pitchFamily="2" charset="2"/>
              </a:rPr>
              <a:t> repulsion in matter is larger than naïve expectation.  100 MeV</a:t>
            </a:r>
            <a:r>
              <a:rPr lang="en-US" altLang="ko-KR" sz="2400" dirty="0" smtClean="0">
                <a:sym typeface="Wingdings" pitchFamily="2" charset="2"/>
              </a:rPr>
              <a:t> </a:t>
            </a:r>
            <a:endParaRPr lang="en-US" altLang="ko-KR" dirty="0" smtClean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>
                <a:latin typeface="Symbol" panose="05050102010706020507" pitchFamily="18" charset="2"/>
              </a:rPr>
              <a:t>D</a:t>
            </a:r>
            <a:r>
              <a:rPr lang="en-US" altLang="ko-KR" dirty="0" smtClean="0"/>
              <a:t> has smaller vector repulsion compared to nucleon</a:t>
            </a:r>
            <a:r>
              <a:rPr lang="en-US" altLang="ko-KR" sz="2400" dirty="0" smtClean="0"/>
              <a:t> </a:t>
            </a:r>
            <a:endParaRPr lang="en-US" altLang="ko-KR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 smtClean="0"/>
              <a:t>Further studies with different currents will be useful</a:t>
            </a:r>
            <a:r>
              <a:rPr lang="en-US" altLang="ko-KR" sz="2400" dirty="0" smtClean="0"/>
              <a:t> </a:t>
            </a:r>
            <a:endParaRPr lang="en-US" altLang="ko-KR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/>
              <a:t>I</a:t>
            </a:r>
            <a:r>
              <a:rPr lang="en-US" altLang="ko-KR" dirty="0" smtClean="0"/>
              <a:t>ntrinsic three-baryon interaction should be small</a:t>
            </a:r>
            <a:r>
              <a:rPr lang="en-US" altLang="ko-KR" sz="2400" dirty="0" smtClean="0"/>
              <a:t> </a:t>
            </a:r>
            <a:r>
              <a:rPr lang="en-US" altLang="ko-KR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3744416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latin typeface="Arial" charset="0"/>
              </a:rPr>
              <a:t>Hyperon puzzle: Slide by Tamura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2019"/>
            <a:ext cx="5304376" cy="3905867"/>
          </a:xfrm>
          <a:prstGeom prst="rect">
            <a:avLst/>
          </a:prstGeom>
        </p:spPr>
      </p:pic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96" y="1971"/>
            <a:ext cx="4556175" cy="36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520" y="1412776"/>
            <a:ext cx="3096344" cy="1114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Baryons in nuclear matter ?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NNN NNY interaction ?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Changes in coupling, masses ?</a:t>
            </a:r>
          </a:p>
        </p:txBody>
      </p:sp>
    </p:spTree>
    <p:extLst>
      <p:ext uri="{BB962C8B-B14F-4D97-AF65-F5344CB8AC3E}">
        <p14:creationId xmlns:p14="http://schemas.microsoft.com/office/powerpoint/2010/main" val="38242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9552" y="2103239"/>
            <a:ext cx="8064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800" dirty="0" smtClean="0">
                <a:latin typeface="Verdana" pitchFamily="34" charset="0"/>
              </a:rPr>
              <a:t>Nucleon and Hyperons in matter</a:t>
            </a:r>
          </a:p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Scalar attraction</a:t>
            </a:r>
            <a:r>
              <a:rPr lang="en-US" altLang="ko-KR" sz="2400" dirty="0" smtClean="0">
                <a:latin typeface="Verdana" pitchFamily="34" charset="0"/>
              </a:rPr>
              <a:t> vs </a:t>
            </a:r>
            <a:r>
              <a:rPr lang="en-US" altLang="ko-KR" sz="2400" dirty="0" smtClean="0">
                <a:solidFill>
                  <a:srgbClr val="FF0000"/>
                </a:solidFill>
                <a:latin typeface="Verdana" pitchFamily="34" charset="0"/>
              </a:rPr>
              <a:t>Vector repulsion</a:t>
            </a:r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12032" y="3935958"/>
            <a:ext cx="640032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dirty="0" smtClean="0">
                <a:latin typeface="Verdana" pitchFamily="34" charset="0"/>
              </a:rPr>
              <a:t>Ref: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ko-KR" sz="1400" dirty="0" smtClean="0">
                <a:latin typeface="Verdana" pitchFamily="34" charset="0"/>
              </a:rPr>
              <a:t>Marques, Lee, Park, Matheus, </a:t>
            </a:r>
            <a:r>
              <a:rPr lang="en-US" altLang="ko-KR" sz="1400" dirty="0" err="1" smtClean="0">
                <a:latin typeface="Verdana" pitchFamily="34" charset="0"/>
              </a:rPr>
              <a:t>Jeong</a:t>
            </a:r>
            <a:r>
              <a:rPr lang="en-US" altLang="ko-KR" sz="1400" dirty="0" smtClean="0">
                <a:latin typeface="Verdana" pitchFamily="34" charset="0"/>
              </a:rPr>
              <a:t>, PRC98 (2018) 025206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ko-KR" sz="1400" dirty="0" err="1" smtClean="0">
                <a:latin typeface="Verdana" pitchFamily="34" charset="0"/>
              </a:rPr>
              <a:t>Jeong</a:t>
            </a:r>
            <a:r>
              <a:rPr lang="en-US" altLang="ko-KR" sz="1400" dirty="0" smtClean="0">
                <a:latin typeface="Verdana" pitchFamily="34" charset="0"/>
              </a:rPr>
              <a:t>, </a:t>
            </a:r>
            <a:r>
              <a:rPr lang="en-US" altLang="ko-KR" sz="1400" dirty="0" err="1" smtClean="0">
                <a:latin typeface="Verdana" pitchFamily="34" charset="0"/>
              </a:rPr>
              <a:t>Gye</a:t>
            </a:r>
            <a:r>
              <a:rPr lang="en-US" altLang="ko-KR" sz="1400" dirty="0" smtClean="0">
                <a:latin typeface="Verdana" pitchFamily="34" charset="0"/>
              </a:rPr>
              <a:t>, Lee, PRC94 (2016) 065201</a:t>
            </a:r>
          </a:p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ko-KR" sz="1400" dirty="0" err="1" smtClean="0">
                <a:latin typeface="Verdana" pitchFamily="34" charset="0"/>
              </a:rPr>
              <a:t>Jeong</a:t>
            </a:r>
            <a:r>
              <a:rPr lang="en-US" altLang="ko-KR" sz="1400" dirty="0" smtClean="0">
                <a:latin typeface="Verdana" pitchFamily="34" charset="0"/>
              </a:rPr>
              <a:t>, Lee, PRC87 (2013) 015204</a:t>
            </a:r>
          </a:p>
        </p:txBody>
      </p:sp>
    </p:spTree>
    <p:extLst>
      <p:ext uri="{BB962C8B-B14F-4D97-AF65-F5344CB8AC3E}">
        <p14:creationId xmlns:p14="http://schemas.microsoft.com/office/powerpoint/2010/main" val="5916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551589" y="1553784"/>
            <a:ext cx="1812499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Hyperons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26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0" y="79794"/>
            <a:ext cx="92525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Naïve picture of vector repulsion in Baryon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Baryon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interaction 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3" name="Oval 45"/>
          <p:cNvSpPr>
            <a:spLocks noChangeArrowheads="1"/>
          </p:cNvSpPr>
          <p:nvPr/>
        </p:nvSpPr>
        <p:spPr bwMode="auto">
          <a:xfrm>
            <a:off x="765939" y="1309945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4" name="Freeform 85"/>
          <p:cNvSpPr>
            <a:spLocks/>
          </p:cNvSpPr>
          <p:nvPr/>
        </p:nvSpPr>
        <p:spPr bwMode="auto">
          <a:xfrm rot="16200000">
            <a:off x="1241688" y="2006785"/>
            <a:ext cx="1152000" cy="108000"/>
          </a:xfrm>
          <a:custGeom>
            <a:avLst/>
            <a:gdLst>
              <a:gd name="T0" fmla="*/ 0 w 2304"/>
              <a:gd name="T1" fmla="*/ 2147483647 h 192"/>
              <a:gd name="T2" fmla="*/ 2147483647 w 2304"/>
              <a:gd name="T3" fmla="*/ 0 h 192"/>
              <a:gd name="T4" fmla="*/ 2147483647 w 2304"/>
              <a:gd name="T5" fmla="*/ 2147483647 h 192"/>
              <a:gd name="T6" fmla="*/ 2147483647 w 2304"/>
              <a:gd name="T7" fmla="*/ 0 h 192"/>
              <a:gd name="T8" fmla="*/ 2147483647 w 2304"/>
              <a:gd name="T9" fmla="*/ 2147483647 h 192"/>
              <a:gd name="T10" fmla="*/ 2147483647 w 2304"/>
              <a:gd name="T11" fmla="*/ 0 h 192"/>
              <a:gd name="T12" fmla="*/ 2147483647 w 2304"/>
              <a:gd name="T13" fmla="*/ 2147483647 h 192"/>
              <a:gd name="T14" fmla="*/ 2147483647 w 2304"/>
              <a:gd name="T15" fmla="*/ 0 h 192"/>
              <a:gd name="T16" fmla="*/ 2147483647 w 2304"/>
              <a:gd name="T17" fmla="*/ 2147483647 h 192"/>
              <a:gd name="T18" fmla="*/ 2147483647 w 2304"/>
              <a:gd name="T19" fmla="*/ 0 h 192"/>
              <a:gd name="T20" fmla="*/ 2147483647 w 2304"/>
              <a:gd name="T21" fmla="*/ 2147483647 h 192"/>
              <a:gd name="T22" fmla="*/ 2147483647 w 2304"/>
              <a:gd name="T23" fmla="*/ 0 h 192"/>
              <a:gd name="T24" fmla="*/ 2147483647 w 2304"/>
              <a:gd name="T25" fmla="*/ 2147483647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04"/>
              <a:gd name="T40" fmla="*/ 0 h 192"/>
              <a:gd name="T41" fmla="*/ 2304 w 2304"/>
              <a:gd name="T42" fmla="*/ 192 h 1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1094978" y="1483197"/>
            <a:ext cx="1882775" cy="1587"/>
            <a:chOff x="1392" y="1488"/>
            <a:chExt cx="1584" cy="0"/>
          </a:xfrm>
        </p:grpSpPr>
        <p:sp>
          <p:nvSpPr>
            <p:cNvPr id="28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1115616" y="2651224"/>
            <a:ext cx="1882775" cy="1587"/>
            <a:chOff x="1392" y="1488"/>
            <a:chExt cx="1584" cy="0"/>
          </a:xfrm>
        </p:grpSpPr>
        <p:sp>
          <p:nvSpPr>
            <p:cNvPr id="33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4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464181"/>
              </p:ext>
            </p:extLst>
          </p:nvPr>
        </p:nvGraphicFramePr>
        <p:xfrm>
          <a:off x="1943100" y="1856557"/>
          <a:ext cx="41433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27"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3100" y="1856557"/>
                        <a:ext cx="41433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897062"/>
              </p:ext>
            </p:extLst>
          </p:nvPr>
        </p:nvGraphicFramePr>
        <p:xfrm>
          <a:off x="1698960" y="1055542"/>
          <a:ext cx="301300" cy="33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28" name="Equation" r:id="rId7" imgW="203040" imgH="228600" progId="Equation.DSMT4">
                  <p:embed/>
                </p:oleObj>
              </mc:Choice>
              <mc:Fallback>
                <p:oleObj name="Equation" r:id="rId7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98960" y="1055542"/>
                        <a:ext cx="301300" cy="33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reeform 85"/>
          <p:cNvSpPr>
            <a:spLocks/>
          </p:cNvSpPr>
          <p:nvPr/>
        </p:nvSpPr>
        <p:spPr bwMode="auto">
          <a:xfrm rot="16200000">
            <a:off x="6055657" y="2003979"/>
            <a:ext cx="1152000" cy="108000"/>
          </a:xfrm>
          <a:custGeom>
            <a:avLst/>
            <a:gdLst>
              <a:gd name="T0" fmla="*/ 0 w 2304"/>
              <a:gd name="T1" fmla="*/ 2147483647 h 192"/>
              <a:gd name="T2" fmla="*/ 2147483647 w 2304"/>
              <a:gd name="T3" fmla="*/ 0 h 192"/>
              <a:gd name="T4" fmla="*/ 2147483647 w 2304"/>
              <a:gd name="T5" fmla="*/ 2147483647 h 192"/>
              <a:gd name="T6" fmla="*/ 2147483647 w 2304"/>
              <a:gd name="T7" fmla="*/ 0 h 192"/>
              <a:gd name="T8" fmla="*/ 2147483647 w 2304"/>
              <a:gd name="T9" fmla="*/ 2147483647 h 192"/>
              <a:gd name="T10" fmla="*/ 2147483647 w 2304"/>
              <a:gd name="T11" fmla="*/ 0 h 192"/>
              <a:gd name="T12" fmla="*/ 2147483647 w 2304"/>
              <a:gd name="T13" fmla="*/ 2147483647 h 192"/>
              <a:gd name="T14" fmla="*/ 2147483647 w 2304"/>
              <a:gd name="T15" fmla="*/ 0 h 192"/>
              <a:gd name="T16" fmla="*/ 2147483647 w 2304"/>
              <a:gd name="T17" fmla="*/ 2147483647 h 192"/>
              <a:gd name="T18" fmla="*/ 2147483647 w 2304"/>
              <a:gd name="T19" fmla="*/ 0 h 192"/>
              <a:gd name="T20" fmla="*/ 2147483647 w 2304"/>
              <a:gd name="T21" fmla="*/ 2147483647 h 192"/>
              <a:gd name="T22" fmla="*/ 2147483647 w 2304"/>
              <a:gd name="T23" fmla="*/ 0 h 192"/>
              <a:gd name="T24" fmla="*/ 2147483647 w 2304"/>
              <a:gd name="T25" fmla="*/ 2147483647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04"/>
              <a:gd name="T40" fmla="*/ 0 h 192"/>
              <a:gd name="T41" fmla="*/ 2304 w 2304"/>
              <a:gd name="T42" fmla="*/ 192 h 1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5908947" y="1480391"/>
            <a:ext cx="1882775" cy="1587"/>
            <a:chOff x="1392" y="1488"/>
            <a:chExt cx="1584" cy="0"/>
          </a:xfrm>
        </p:grpSpPr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0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5929585" y="2648418"/>
            <a:ext cx="1882775" cy="1587"/>
            <a:chOff x="1392" y="1488"/>
            <a:chExt cx="1584" cy="0"/>
          </a:xfrm>
        </p:grpSpPr>
        <p:sp>
          <p:nvSpPr>
            <p:cNvPr id="43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4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aphicFrame>
        <p:nvGraphicFramePr>
          <p:cNvPr id="45" name="개체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83982"/>
              </p:ext>
            </p:extLst>
          </p:nvPr>
        </p:nvGraphicFramePr>
        <p:xfrm>
          <a:off x="6757069" y="1853751"/>
          <a:ext cx="41433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29" name="Equation" r:id="rId9" imgW="215640" imgH="228600" progId="Equation.DSMT4">
                  <p:embed/>
                </p:oleObj>
              </mc:Choice>
              <mc:Fallback>
                <p:oleObj name="Equation" r:id="rId9" imgW="215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7069" y="1853751"/>
                        <a:ext cx="41433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개체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09227"/>
              </p:ext>
            </p:extLst>
          </p:nvPr>
        </p:nvGraphicFramePr>
        <p:xfrm>
          <a:off x="6512929" y="1052736"/>
          <a:ext cx="301300" cy="33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30" name="Equation" r:id="rId11" imgW="203040" imgH="228600" progId="Equation.DSMT4">
                  <p:embed/>
                </p:oleObj>
              </mc:Choice>
              <mc:Fallback>
                <p:oleObj name="Equation" r:id="rId11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12929" y="1052736"/>
                        <a:ext cx="301300" cy="33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786398" y="2492896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8" name="Oval 45"/>
          <p:cNvSpPr>
            <a:spLocks noChangeArrowheads="1"/>
          </p:cNvSpPr>
          <p:nvPr/>
        </p:nvSpPr>
        <p:spPr bwMode="auto">
          <a:xfrm>
            <a:off x="5595693" y="1278807"/>
            <a:ext cx="324000" cy="406825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600" b="1" dirty="0">
                <a:latin typeface="Symbol" panose="05050102010706020507" pitchFamily="18" charset="2"/>
                <a:ea typeface="굴림" pitchFamily="50" charset="-127"/>
              </a:rPr>
              <a:t>S</a:t>
            </a:r>
          </a:p>
        </p:txBody>
      </p:sp>
      <p:sp>
        <p:nvSpPr>
          <p:cNvPr id="49" name="Oval 45"/>
          <p:cNvSpPr>
            <a:spLocks noChangeArrowheads="1"/>
          </p:cNvSpPr>
          <p:nvPr/>
        </p:nvSpPr>
        <p:spPr bwMode="auto">
          <a:xfrm>
            <a:off x="5616152" y="2503171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2" name="Oval 45"/>
          <p:cNvSpPr>
            <a:spLocks noChangeArrowheads="1"/>
          </p:cNvSpPr>
          <p:nvPr/>
        </p:nvSpPr>
        <p:spPr bwMode="auto">
          <a:xfrm>
            <a:off x="786284" y="4298313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3" name="Freeform 85"/>
          <p:cNvSpPr>
            <a:spLocks/>
          </p:cNvSpPr>
          <p:nvPr/>
        </p:nvSpPr>
        <p:spPr bwMode="auto">
          <a:xfrm rot="16200000">
            <a:off x="1262033" y="4995153"/>
            <a:ext cx="1152000" cy="108000"/>
          </a:xfrm>
          <a:custGeom>
            <a:avLst/>
            <a:gdLst>
              <a:gd name="T0" fmla="*/ 0 w 2304"/>
              <a:gd name="T1" fmla="*/ 2147483647 h 192"/>
              <a:gd name="T2" fmla="*/ 2147483647 w 2304"/>
              <a:gd name="T3" fmla="*/ 0 h 192"/>
              <a:gd name="T4" fmla="*/ 2147483647 w 2304"/>
              <a:gd name="T5" fmla="*/ 2147483647 h 192"/>
              <a:gd name="T6" fmla="*/ 2147483647 w 2304"/>
              <a:gd name="T7" fmla="*/ 0 h 192"/>
              <a:gd name="T8" fmla="*/ 2147483647 w 2304"/>
              <a:gd name="T9" fmla="*/ 2147483647 h 192"/>
              <a:gd name="T10" fmla="*/ 2147483647 w 2304"/>
              <a:gd name="T11" fmla="*/ 0 h 192"/>
              <a:gd name="T12" fmla="*/ 2147483647 w 2304"/>
              <a:gd name="T13" fmla="*/ 2147483647 h 192"/>
              <a:gd name="T14" fmla="*/ 2147483647 w 2304"/>
              <a:gd name="T15" fmla="*/ 0 h 192"/>
              <a:gd name="T16" fmla="*/ 2147483647 w 2304"/>
              <a:gd name="T17" fmla="*/ 2147483647 h 192"/>
              <a:gd name="T18" fmla="*/ 2147483647 w 2304"/>
              <a:gd name="T19" fmla="*/ 0 h 192"/>
              <a:gd name="T20" fmla="*/ 2147483647 w 2304"/>
              <a:gd name="T21" fmla="*/ 2147483647 h 192"/>
              <a:gd name="T22" fmla="*/ 2147483647 w 2304"/>
              <a:gd name="T23" fmla="*/ 0 h 192"/>
              <a:gd name="T24" fmla="*/ 2147483647 w 2304"/>
              <a:gd name="T25" fmla="*/ 2147483647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04"/>
              <a:gd name="T40" fmla="*/ 0 h 192"/>
              <a:gd name="T41" fmla="*/ 2304 w 2304"/>
              <a:gd name="T42" fmla="*/ 192 h 1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54" name="Group 5"/>
          <p:cNvGrpSpPr>
            <a:grpSpLocks/>
          </p:cNvGrpSpPr>
          <p:nvPr/>
        </p:nvGrpSpPr>
        <p:grpSpPr bwMode="auto">
          <a:xfrm>
            <a:off x="1115323" y="4471565"/>
            <a:ext cx="1882775" cy="1587"/>
            <a:chOff x="1392" y="1488"/>
            <a:chExt cx="1584" cy="0"/>
          </a:xfrm>
        </p:grpSpPr>
        <p:sp>
          <p:nvSpPr>
            <p:cNvPr id="55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57" name="Group 5"/>
          <p:cNvGrpSpPr>
            <a:grpSpLocks/>
          </p:cNvGrpSpPr>
          <p:nvPr/>
        </p:nvGrpSpPr>
        <p:grpSpPr bwMode="auto">
          <a:xfrm>
            <a:off x="1135961" y="5639592"/>
            <a:ext cx="1882775" cy="1587"/>
            <a:chOff x="1392" y="1488"/>
            <a:chExt cx="1584" cy="0"/>
          </a:xfrm>
        </p:grpSpPr>
        <p:sp>
          <p:nvSpPr>
            <p:cNvPr id="58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aphicFrame>
        <p:nvGraphicFramePr>
          <p:cNvPr id="60" name="개체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877521"/>
              </p:ext>
            </p:extLst>
          </p:nvPr>
        </p:nvGraphicFramePr>
        <p:xfrm>
          <a:off x="1942108" y="4581128"/>
          <a:ext cx="9017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31" name="Equation" r:id="rId13" imgW="469800" imgH="253800" progId="Equation.DSMT4">
                  <p:embed/>
                </p:oleObj>
              </mc:Choice>
              <mc:Fallback>
                <p:oleObj name="Equation" r:id="rId13" imgW="469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42108" y="4581128"/>
                        <a:ext cx="9017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개체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3262"/>
              </p:ext>
            </p:extLst>
          </p:nvPr>
        </p:nvGraphicFramePr>
        <p:xfrm>
          <a:off x="1719305" y="4043910"/>
          <a:ext cx="301300" cy="33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32" name="Equation" r:id="rId15" imgW="203040" imgH="228600" progId="Equation.DSMT4">
                  <p:embed/>
                </p:oleObj>
              </mc:Choice>
              <mc:Fallback>
                <p:oleObj name="Equation" r:id="rId15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19305" y="4043910"/>
                        <a:ext cx="301300" cy="33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Oval 45"/>
          <p:cNvSpPr>
            <a:spLocks noChangeArrowheads="1"/>
          </p:cNvSpPr>
          <p:nvPr/>
        </p:nvSpPr>
        <p:spPr bwMode="auto">
          <a:xfrm>
            <a:off x="806743" y="5481264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3" name="Oval 45"/>
          <p:cNvSpPr>
            <a:spLocks noChangeArrowheads="1"/>
          </p:cNvSpPr>
          <p:nvPr/>
        </p:nvSpPr>
        <p:spPr bwMode="auto">
          <a:xfrm>
            <a:off x="1079648" y="4905200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grpSp>
        <p:nvGrpSpPr>
          <p:cNvPr id="64" name="Group 5"/>
          <p:cNvGrpSpPr>
            <a:grpSpLocks/>
          </p:cNvGrpSpPr>
          <p:nvPr/>
        </p:nvGrpSpPr>
        <p:grpSpPr bwMode="auto">
          <a:xfrm>
            <a:off x="1419148" y="5085184"/>
            <a:ext cx="684000" cy="1587"/>
            <a:chOff x="1392" y="1488"/>
            <a:chExt cx="1584" cy="0"/>
          </a:xfrm>
        </p:grpSpPr>
        <p:sp>
          <p:nvSpPr>
            <p:cNvPr id="65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6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67" name="Group 5"/>
          <p:cNvGrpSpPr>
            <a:grpSpLocks/>
          </p:cNvGrpSpPr>
          <p:nvPr/>
        </p:nvGrpSpPr>
        <p:grpSpPr bwMode="auto">
          <a:xfrm>
            <a:off x="5883472" y="5039313"/>
            <a:ext cx="1242632" cy="1587"/>
            <a:chOff x="1392" y="1488"/>
            <a:chExt cx="1584" cy="0"/>
          </a:xfrm>
        </p:grpSpPr>
        <p:sp>
          <p:nvSpPr>
            <p:cNvPr id="68" name="Line 3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9" name="Line 4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 rot="720000">
            <a:off x="5890468" y="4648920"/>
            <a:ext cx="1242632" cy="173037"/>
            <a:chOff x="1392" y="1488"/>
            <a:chExt cx="1584" cy="0"/>
          </a:xfrm>
        </p:grpSpPr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73" name="Group 9"/>
          <p:cNvGrpSpPr>
            <a:grpSpLocks/>
          </p:cNvGrpSpPr>
          <p:nvPr/>
        </p:nvGrpSpPr>
        <p:grpSpPr bwMode="auto">
          <a:xfrm rot="20880000" flipV="1">
            <a:off x="5955556" y="5412243"/>
            <a:ext cx="1242632" cy="1588"/>
            <a:chOff x="1392" y="1488"/>
            <a:chExt cx="1584" cy="0"/>
          </a:xfrm>
        </p:grpSpPr>
        <p:sp>
          <p:nvSpPr>
            <p:cNvPr id="74" name="Line 10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76" name="Oval 45"/>
          <p:cNvSpPr>
            <a:spLocks noChangeArrowheads="1"/>
          </p:cNvSpPr>
          <p:nvPr/>
        </p:nvSpPr>
        <p:spPr bwMode="auto">
          <a:xfrm>
            <a:off x="5600396" y="4298223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7" name="Oval 45"/>
          <p:cNvSpPr>
            <a:spLocks noChangeArrowheads="1"/>
          </p:cNvSpPr>
          <p:nvPr/>
        </p:nvSpPr>
        <p:spPr bwMode="auto">
          <a:xfrm>
            <a:off x="5631129" y="5409256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8" name="Oval 45"/>
          <p:cNvSpPr>
            <a:spLocks noChangeArrowheads="1"/>
          </p:cNvSpPr>
          <p:nvPr/>
        </p:nvSpPr>
        <p:spPr bwMode="auto">
          <a:xfrm>
            <a:off x="5785712" y="4853740"/>
            <a:ext cx="324000" cy="324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p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9" name="Oval 45"/>
          <p:cNvSpPr>
            <a:spLocks noChangeArrowheads="1"/>
          </p:cNvSpPr>
          <p:nvPr/>
        </p:nvSpPr>
        <p:spPr bwMode="auto">
          <a:xfrm>
            <a:off x="7092400" y="4504063"/>
            <a:ext cx="1080000" cy="108000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0" name="Oval 45"/>
          <p:cNvSpPr>
            <a:spLocks noChangeArrowheads="1"/>
          </p:cNvSpPr>
          <p:nvPr/>
        </p:nvSpPr>
        <p:spPr bwMode="auto">
          <a:xfrm>
            <a:off x="7513904" y="4534909"/>
            <a:ext cx="216000" cy="2160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1" name="Oval 26"/>
          <p:cNvSpPr>
            <a:spLocks noChangeArrowheads="1"/>
          </p:cNvSpPr>
          <p:nvPr/>
        </p:nvSpPr>
        <p:spPr bwMode="auto">
          <a:xfrm>
            <a:off x="7297880" y="4684727"/>
            <a:ext cx="216000" cy="216000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2" name="Oval 34"/>
          <p:cNvSpPr>
            <a:spLocks noChangeArrowheads="1"/>
          </p:cNvSpPr>
          <p:nvPr/>
        </p:nvSpPr>
        <p:spPr bwMode="auto">
          <a:xfrm>
            <a:off x="7801960" y="4684851"/>
            <a:ext cx="216000" cy="216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3" name="Oval 45"/>
          <p:cNvSpPr>
            <a:spLocks noChangeArrowheads="1"/>
          </p:cNvSpPr>
          <p:nvPr/>
        </p:nvSpPr>
        <p:spPr bwMode="auto">
          <a:xfrm>
            <a:off x="7585912" y="4817015"/>
            <a:ext cx="216000" cy="2160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4" name="Oval 26"/>
          <p:cNvSpPr>
            <a:spLocks noChangeArrowheads="1"/>
          </p:cNvSpPr>
          <p:nvPr/>
        </p:nvSpPr>
        <p:spPr bwMode="auto">
          <a:xfrm>
            <a:off x="7863604" y="4966833"/>
            <a:ext cx="216000" cy="216000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5" name="Oval 34"/>
          <p:cNvSpPr>
            <a:spLocks noChangeArrowheads="1"/>
          </p:cNvSpPr>
          <p:nvPr/>
        </p:nvSpPr>
        <p:spPr bwMode="auto">
          <a:xfrm>
            <a:off x="7225896" y="4966957"/>
            <a:ext cx="216000" cy="216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6" name="Oval 45"/>
          <p:cNvSpPr>
            <a:spLocks noChangeArrowheads="1"/>
          </p:cNvSpPr>
          <p:nvPr/>
        </p:nvSpPr>
        <p:spPr bwMode="auto">
          <a:xfrm>
            <a:off x="7369888" y="5296175"/>
            <a:ext cx="216000" cy="2160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7" name="Oval 26"/>
          <p:cNvSpPr>
            <a:spLocks noChangeArrowheads="1"/>
          </p:cNvSpPr>
          <p:nvPr/>
        </p:nvSpPr>
        <p:spPr bwMode="auto">
          <a:xfrm>
            <a:off x="7513928" y="5038941"/>
            <a:ext cx="216000" cy="216000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8" name="Oval 34"/>
          <p:cNvSpPr>
            <a:spLocks noChangeArrowheads="1"/>
          </p:cNvSpPr>
          <p:nvPr/>
        </p:nvSpPr>
        <p:spPr bwMode="auto">
          <a:xfrm>
            <a:off x="7729928" y="5244805"/>
            <a:ext cx="216000" cy="216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3707904" y="1916832"/>
            <a:ext cx="93035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1737124" y="3212976"/>
            <a:ext cx="24258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1979712" y="3261842"/>
            <a:ext cx="1812499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3-body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827584" y="6018280"/>
            <a:ext cx="3438635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</a:rPr>
              <a:t>NNN or medium effects?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" name="Text Box 7"/>
          <p:cNvSpPr txBox="1">
            <a:spLocks noChangeArrowheads="1"/>
          </p:cNvSpPr>
          <p:nvPr/>
        </p:nvSpPr>
        <p:spPr bwMode="auto">
          <a:xfrm>
            <a:off x="3419872" y="4578120"/>
            <a:ext cx="1812499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Short distance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2" name="오른쪽 화살표 91"/>
          <p:cNvSpPr/>
          <p:nvPr/>
        </p:nvSpPr>
        <p:spPr>
          <a:xfrm>
            <a:off x="3720203" y="4964310"/>
            <a:ext cx="93035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5232371" y="6021288"/>
            <a:ext cx="3804125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</a:rPr>
              <a:t>Quark dynamics and Pauli effect ?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5508104" y="3045818"/>
            <a:ext cx="316835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</a:rPr>
              <a:t>Compared to Nucleon ?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831701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Baryon correlation function in medium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251520" y="2276872"/>
            <a:ext cx="8814692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Phenomenological side: Positive parity states </a:t>
            </a:r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373253"/>
              </p:ext>
            </p:extLst>
          </p:nvPr>
        </p:nvGraphicFramePr>
        <p:xfrm>
          <a:off x="914548" y="1412776"/>
          <a:ext cx="66817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3" name="Equation" r:id="rId5" imgW="4597200" imgH="330120" progId="Equation.DSMT4">
                  <p:embed/>
                </p:oleObj>
              </mc:Choice>
              <mc:Fallback>
                <p:oleObj name="Equation" r:id="rId5" imgW="45972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548" y="1412776"/>
                        <a:ext cx="6681788" cy="477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63153"/>
              </p:ext>
            </p:extLst>
          </p:nvPr>
        </p:nvGraphicFramePr>
        <p:xfrm>
          <a:off x="961901" y="2687588"/>
          <a:ext cx="23749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4" name="Equation" r:id="rId7" imgW="1600200" imgH="469800" progId="Equation.DSMT4">
                  <p:embed/>
                </p:oleObj>
              </mc:Choice>
              <mc:Fallback>
                <p:oleObj name="Equation" r:id="rId7" imgW="16002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901" y="2687588"/>
                        <a:ext cx="23749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773894"/>
              </p:ext>
            </p:extLst>
          </p:nvPr>
        </p:nvGraphicFramePr>
        <p:xfrm>
          <a:off x="4438146" y="2780928"/>
          <a:ext cx="226536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5" name="수식" r:id="rId9" imgW="1523880" imgH="253800" progId="Equation.3">
                  <p:embed/>
                </p:oleObj>
              </mc:Choice>
              <mc:Fallback>
                <p:oleObj name="수식" r:id="rId9" imgW="1523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146" y="2780928"/>
                        <a:ext cx="2265362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48222" y="3816168"/>
            <a:ext cx="3747714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Operator Product Expansion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4077072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Scalar attraction and vector repulsion</a:t>
            </a:r>
          </a:p>
          <a:p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Cohen,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Griegel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4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Furnsthal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91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50825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Baryon in nuclear matter : QCD sum rule approach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2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020152"/>
              </p:ext>
            </p:extLst>
          </p:nvPr>
        </p:nvGraphicFramePr>
        <p:xfrm>
          <a:off x="4716016" y="966788"/>
          <a:ext cx="12271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6" name="Equation" r:id="rId11" imgW="825480" imgH="253800" progId="Equation.DSMT4">
                  <p:embed/>
                </p:oleObj>
              </mc:Choice>
              <mc:Fallback>
                <p:oleObj name="Equation" r:id="rId11" imgW="825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966788"/>
                        <a:ext cx="1227138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964890"/>
              </p:ext>
            </p:extLst>
          </p:nvPr>
        </p:nvGraphicFramePr>
        <p:xfrm>
          <a:off x="811213" y="4365625"/>
          <a:ext cx="2933700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7" name="Equation" r:id="rId13" imgW="2019240" imgH="1422360" progId="Equation.DSMT4">
                  <p:embed/>
                </p:oleObj>
              </mc:Choice>
              <mc:Fallback>
                <p:oleObj name="Equation" r:id="rId13" imgW="2019240" imgH="142236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4365625"/>
                        <a:ext cx="2933700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오른쪽 중괄호 4"/>
          <p:cNvSpPr/>
          <p:nvPr/>
        </p:nvSpPr>
        <p:spPr>
          <a:xfrm>
            <a:off x="4093622" y="4591886"/>
            <a:ext cx="432048" cy="13466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6" name="개체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603496"/>
              </p:ext>
            </p:extLst>
          </p:nvPr>
        </p:nvGraphicFramePr>
        <p:xfrm>
          <a:off x="5292080" y="4677606"/>
          <a:ext cx="2232025" cy="131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8" name="Equation" r:id="rId15" imgW="1536480" imgH="914400" progId="Equation.DSMT4">
                  <p:embed/>
                </p:oleObj>
              </mc:Choice>
              <mc:Fallback>
                <p:oleObj name="Equation" r:id="rId15" imgW="1536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677606"/>
                        <a:ext cx="2232025" cy="131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092173"/>
              </p:ext>
            </p:extLst>
          </p:nvPr>
        </p:nvGraphicFramePr>
        <p:xfrm>
          <a:off x="5278536" y="6093296"/>
          <a:ext cx="13096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89" name="Equation" r:id="rId17" imgW="901440" imgH="241200" progId="Equation.DSMT4">
                  <p:embed/>
                </p:oleObj>
              </mc:Choice>
              <mc:Fallback>
                <p:oleObj name="Equation" r:id="rId17" imgW="901440" imgH="241200" progId="Equation.DSMT4">
                  <p:embed/>
                  <p:pic>
                    <p:nvPicPr>
                      <p:cNvPr id="0" name="개체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536" y="6093296"/>
                        <a:ext cx="1309688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직사각형 8"/>
          <p:cNvSpPr/>
          <p:nvPr/>
        </p:nvSpPr>
        <p:spPr>
          <a:xfrm>
            <a:off x="5076056" y="4692870"/>
            <a:ext cx="3024336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551426"/>
              </p:ext>
            </p:extLst>
          </p:nvPr>
        </p:nvGraphicFramePr>
        <p:xfrm>
          <a:off x="6570775" y="6093296"/>
          <a:ext cx="2322400" cy="347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90" name="Equation" r:id="rId19" imgW="1866600" imgH="279360" progId="Equation.DSMT4">
                  <p:embed/>
                </p:oleObj>
              </mc:Choice>
              <mc:Fallback>
                <p:oleObj name="Equation" r:id="rId19" imgW="18666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70775" y="6093296"/>
                        <a:ext cx="2322400" cy="347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12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17032"/>
            <a:ext cx="8689527" cy="3096344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06" y="260648"/>
            <a:ext cx="5580714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Consequence of chiral symmetry restoration ?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293401"/>
              </p:ext>
            </p:extLst>
          </p:nvPr>
        </p:nvGraphicFramePr>
        <p:xfrm>
          <a:off x="611560" y="764704"/>
          <a:ext cx="310991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55" name="수식" r:id="rId4" imgW="2095200" imgH="241200" progId="Equation.3">
                  <p:embed/>
                </p:oleObj>
              </mc:Choice>
              <mc:Fallback>
                <p:oleObj name="수식" r:id="rId4" imgW="2095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764704"/>
                        <a:ext cx="3109913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694205"/>
              </p:ext>
            </p:extLst>
          </p:nvPr>
        </p:nvGraphicFramePr>
        <p:xfrm>
          <a:off x="792361" y="2366963"/>
          <a:ext cx="320357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56" name="수식" r:id="rId6" imgW="2158920" imgH="279360" progId="Equation.3">
                  <p:embed/>
                </p:oleObj>
              </mc:Choice>
              <mc:Fallback>
                <p:oleObj name="수식" r:id="rId6" imgW="21589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61" y="2366963"/>
                        <a:ext cx="3203575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595010"/>
              </p:ext>
            </p:extLst>
          </p:nvPr>
        </p:nvGraphicFramePr>
        <p:xfrm>
          <a:off x="674688" y="1341438"/>
          <a:ext cx="237648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57" name="수식" r:id="rId8" imgW="1600200" imgH="469800" progId="Equation.3">
                  <p:embed/>
                </p:oleObj>
              </mc:Choice>
              <mc:Fallback>
                <p:oleObj name="수식" r:id="rId8" imgW="1600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1341438"/>
                        <a:ext cx="2376487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541081"/>
              </p:ext>
            </p:extLst>
          </p:nvPr>
        </p:nvGraphicFramePr>
        <p:xfrm>
          <a:off x="3138488" y="1341438"/>
          <a:ext cx="20193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58" name="수식" r:id="rId10" imgW="1358640" imgH="469800" progId="Equation.3">
                  <p:embed/>
                </p:oleObj>
              </mc:Choice>
              <mc:Fallback>
                <p:oleObj name="수식" r:id="rId10" imgW="13586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8" y="1341438"/>
                        <a:ext cx="20193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337251"/>
              </p:ext>
            </p:extLst>
          </p:nvPr>
        </p:nvGraphicFramePr>
        <p:xfrm>
          <a:off x="4640857" y="2387600"/>
          <a:ext cx="2811463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59" name="수식" r:id="rId12" imgW="1892160" imgH="253800" progId="Equation.3">
                  <p:embed/>
                </p:oleObj>
              </mc:Choice>
              <mc:Fallback>
                <p:oleObj name="수식" r:id="rId12" imgW="1892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857" y="2387600"/>
                        <a:ext cx="2811463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1406" y="3189834"/>
            <a:ext cx="8028986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rgbClr val="FF0000"/>
                </a:solidFill>
                <a:latin typeface="Arial" charset="0"/>
              </a:rPr>
              <a:t>Finite T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Lattice result (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Aarts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et al. arXiv:1710.00566 )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4524275" y="2797448"/>
            <a:ext cx="30000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9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4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4" y="79794"/>
            <a:ext cx="8893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Nucleons in symmetric and asymmetric matter 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(K. </a:t>
            </a:r>
            <a:r>
              <a:rPr lang="en-US" altLang="ko-KR" sz="1400" dirty="0" err="1" smtClean="0">
                <a:solidFill>
                  <a:schemeClr val="bg1"/>
                </a:solidFill>
                <a:latin typeface="Verdana" pitchFamily="34" charset="0"/>
              </a:rPr>
              <a:t>Jeong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, SHL 2013)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7020874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Quark operators at finite density with isospin asymmetry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60543"/>
              </p:ext>
            </p:extLst>
          </p:nvPr>
        </p:nvGraphicFramePr>
        <p:xfrm>
          <a:off x="655638" y="1593850"/>
          <a:ext cx="3733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5" name="Equation" r:id="rId5" imgW="2514600" imgH="304560" progId="Equation.DSMT4">
                  <p:embed/>
                </p:oleObj>
              </mc:Choice>
              <mc:Fallback>
                <p:oleObj name="Equation" r:id="rId5" imgW="2514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1593850"/>
                        <a:ext cx="3733800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9307" y="2420888"/>
            <a:ext cx="8814692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Important operators</a:t>
            </a: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679527"/>
              </p:ext>
            </p:extLst>
          </p:nvPr>
        </p:nvGraphicFramePr>
        <p:xfrm>
          <a:off x="4998668" y="1340768"/>
          <a:ext cx="352742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6" name="Equation" r:id="rId7" imgW="2374560" imgH="393480" progId="Equation.DSMT4">
                  <p:embed/>
                </p:oleObj>
              </mc:Choice>
              <mc:Fallback>
                <p:oleObj name="Equation" r:id="rId7" imgW="237456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8668" y="1340768"/>
                        <a:ext cx="3527425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750725"/>
              </p:ext>
            </p:extLst>
          </p:nvPr>
        </p:nvGraphicFramePr>
        <p:xfrm>
          <a:off x="2515890" y="4863355"/>
          <a:ext cx="5129212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7" name="Equation" r:id="rId9" imgW="3454200" imgH="393480" progId="Equation.DSMT4">
                  <p:embed/>
                </p:oleObj>
              </mc:Choice>
              <mc:Fallback>
                <p:oleObj name="Equation" r:id="rId9" imgW="3454200" imgH="393480" progId="Equation.DSMT4">
                  <p:embed/>
                  <p:pic>
                    <p:nvPicPr>
                      <p:cNvPr id="0" name="개체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890" y="4863355"/>
                        <a:ext cx="5129212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15568"/>
              </p:ext>
            </p:extLst>
          </p:nvPr>
        </p:nvGraphicFramePr>
        <p:xfrm>
          <a:off x="2515890" y="5786462"/>
          <a:ext cx="30543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8" name="Equation" r:id="rId11" imgW="2057400" imgH="304560" progId="Equation.DSMT4">
                  <p:embed/>
                </p:oleObj>
              </mc:Choice>
              <mc:Fallback>
                <p:oleObj name="Equation" r:id="rId11" imgW="2057400" imgH="304560" progId="Equation.DSMT4">
                  <p:embed/>
                  <p:pic>
                    <p:nvPicPr>
                      <p:cNvPr id="0" name="개체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890" y="5786462"/>
                        <a:ext cx="30543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209263"/>
              </p:ext>
            </p:extLst>
          </p:nvPr>
        </p:nvGraphicFramePr>
        <p:xfrm>
          <a:off x="2515890" y="3911266"/>
          <a:ext cx="6160566" cy="88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19" name="Equation" r:id="rId13" imgW="4267080" imgH="609480" progId="Equation.DSMT4">
                  <p:embed/>
                </p:oleObj>
              </mc:Choice>
              <mc:Fallback>
                <p:oleObj name="Equation" r:id="rId13" imgW="426708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15890" y="3911266"/>
                        <a:ext cx="6160566" cy="880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23091"/>
              </p:ext>
            </p:extLst>
          </p:nvPr>
        </p:nvGraphicFramePr>
        <p:xfrm>
          <a:off x="2515890" y="2924944"/>
          <a:ext cx="19065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20" name="Equation" r:id="rId15" imgW="1320480" imgH="444240" progId="Equation.DSMT4">
                  <p:embed/>
                </p:oleObj>
              </mc:Choice>
              <mc:Fallback>
                <p:oleObj name="Equation" r:id="rId15" imgW="1320480" imgH="444240" progId="Equation.DSMT4">
                  <p:embed/>
                  <p:pic>
                    <p:nvPicPr>
                      <p:cNvPr id="0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890" y="2924944"/>
                        <a:ext cx="1906587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779176"/>
              </p:ext>
            </p:extLst>
          </p:nvPr>
        </p:nvGraphicFramePr>
        <p:xfrm>
          <a:off x="2515890" y="3530600"/>
          <a:ext cx="1081087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21" name="Equation" r:id="rId17" imgW="749160" imgH="279360" progId="Equation.DSMT4">
                  <p:embed/>
                </p:oleObj>
              </mc:Choice>
              <mc:Fallback>
                <p:oleObj name="Equation" r:id="rId17" imgW="749160" imgH="279360" progId="Equation.DSMT4">
                  <p:embed/>
                  <p:pic>
                    <p:nvPicPr>
                      <p:cNvPr id="0" name="개체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890" y="3530600"/>
                        <a:ext cx="1081087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왼쪽 중괄호 9"/>
          <p:cNvSpPr/>
          <p:nvPr/>
        </p:nvSpPr>
        <p:spPr>
          <a:xfrm>
            <a:off x="1691680" y="4293096"/>
            <a:ext cx="504056" cy="1800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 중괄호 10"/>
          <p:cNvSpPr/>
          <p:nvPr/>
        </p:nvSpPr>
        <p:spPr>
          <a:xfrm>
            <a:off x="1713196" y="3140968"/>
            <a:ext cx="432048" cy="6480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0824" y="3280338"/>
            <a:ext cx="146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symmetric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7150" y="5008530"/>
            <a:ext cx="163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asymmetric</a:t>
            </a:r>
            <a:endParaRPr lang="ko-KR" altLang="en-US" dirty="0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026744"/>
              </p:ext>
            </p:extLst>
          </p:nvPr>
        </p:nvGraphicFramePr>
        <p:xfrm>
          <a:off x="5015097" y="1988840"/>
          <a:ext cx="2725255" cy="36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22" name="Equation" r:id="rId19" imgW="1790640" imgH="241200" progId="Equation.DSMT4">
                  <p:embed/>
                </p:oleObj>
              </mc:Choice>
              <mc:Fallback>
                <p:oleObj name="Equation" r:id="rId19" imgW="1790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15097" y="1988840"/>
                        <a:ext cx="2725255" cy="36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7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0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79794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Nucleons in symmetric and asymmetric matter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7956978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Symmetry energy from QCD sum rule: 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K. </a:t>
            </a:r>
            <a:r>
              <a:rPr kumimoji="1" lang="en-US" altLang="ko-KR" sz="1400" dirty="0" err="1" smtClean="0">
                <a:solidFill>
                  <a:schemeClr val="tx1"/>
                </a:solidFill>
                <a:latin typeface="Arial" charset="0"/>
              </a:rPr>
              <a:t>Jeong</a:t>
            </a:r>
            <a:r>
              <a:rPr kumimoji="1" lang="en-US" altLang="ko-KR" sz="1400" dirty="0" smtClean="0">
                <a:solidFill>
                  <a:schemeClr val="tx1"/>
                </a:solidFill>
                <a:latin typeface="Arial" charset="0"/>
              </a:rPr>
              <a:t>, SHL, PRC87, 015204 (2013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)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006018"/>
              </p:ext>
            </p:extLst>
          </p:nvPr>
        </p:nvGraphicFramePr>
        <p:xfrm>
          <a:off x="777875" y="1325066"/>
          <a:ext cx="3487738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1" name="Equation" r:id="rId5" imgW="2349360" imgH="838080" progId="Equation.DSMT4">
                  <p:embed/>
                </p:oleObj>
              </mc:Choice>
              <mc:Fallback>
                <p:oleObj name="Equation" r:id="rId5" imgW="234936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1325066"/>
                        <a:ext cx="3487738" cy="1239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99592" y="2592600"/>
            <a:ext cx="201044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where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467025"/>
              </p:ext>
            </p:extLst>
          </p:nvPr>
        </p:nvGraphicFramePr>
        <p:xfrm>
          <a:off x="5378195" y="1758645"/>
          <a:ext cx="21304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2" name="Equation" r:id="rId7" imgW="1434960" imgH="393480" progId="Equation.DSMT4">
                  <p:embed/>
                </p:oleObj>
              </mc:Choice>
              <mc:Fallback>
                <p:oleObj name="Equation" r:id="rId7" imgW="1434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195" y="1758645"/>
                        <a:ext cx="213042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923858"/>
              </p:ext>
            </p:extLst>
          </p:nvPr>
        </p:nvGraphicFramePr>
        <p:xfrm>
          <a:off x="5374846" y="2859180"/>
          <a:ext cx="33877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3" name="Equation" r:id="rId9" imgW="2057400" imgH="393480" progId="Equation.DSMT4">
                  <p:embed/>
                </p:oleObj>
              </mc:Choice>
              <mc:Fallback>
                <p:oleObj name="Equation" r:id="rId9" imgW="2057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74846" y="2859180"/>
                        <a:ext cx="3387725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157534"/>
              </p:ext>
            </p:extLst>
          </p:nvPr>
        </p:nvGraphicFramePr>
        <p:xfrm>
          <a:off x="5364088" y="2295811"/>
          <a:ext cx="31988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4" name="Equation" r:id="rId11" imgW="1942920" imgH="393480" progId="Equation.DSMT4">
                  <p:embed/>
                </p:oleObj>
              </mc:Choice>
              <mc:Fallback>
                <p:oleObj name="Equation" r:id="rId11" imgW="1942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295811"/>
                        <a:ext cx="31988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0824" y="4365104"/>
            <a:ext cx="6049367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Feature similar to Relativistic mean field models</a:t>
            </a: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113656"/>
              </p:ext>
            </p:extLst>
          </p:nvPr>
        </p:nvGraphicFramePr>
        <p:xfrm>
          <a:off x="1130498" y="5589240"/>
          <a:ext cx="2865438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5" name="Equation" r:id="rId13" imgW="1930320" imgH="507960" progId="Equation.DSMT4">
                  <p:embed/>
                </p:oleObj>
              </mc:Choice>
              <mc:Fallback>
                <p:oleObj name="Equation" r:id="rId13" imgW="19303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498" y="5589240"/>
                        <a:ext cx="2865438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위쪽 화살표 8"/>
          <p:cNvSpPr/>
          <p:nvPr/>
        </p:nvSpPr>
        <p:spPr>
          <a:xfrm>
            <a:off x="2051720" y="2768032"/>
            <a:ext cx="144016" cy="6609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17"/>
          <p:cNvSpPr/>
          <p:nvPr/>
        </p:nvSpPr>
        <p:spPr>
          <a:xfrm>
            <a:off x="3131840" y="2768032"/>
            <a:ext cx="144016" cy="6609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42706" y="3612750"/>
            <a:ext cx="241515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Larger vector repulsion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842316" y="3621966"/>
            <a:ext cx="241515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Smaller scalar attraction</a:t>
            </a:r>
          </a:p>
        </p:txBody>
      </p:sp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655712"/>
              </p:ext>
            </p:extLst>
          </p:nvPr>
        </p:nvGraphicFramePr>
        <p:xfrm>
          <a:off x="1262285" y="4951086"/>
          <a:ext cx="55419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6" name="Equation" r:id="rId15" imgW="3733560" imgH="330120" progId="Equation.DSMT4">
                  <p:embed/>
                </p:oleObj>
              </mc:Choice>
              <mc:Fallback>
                <p:oleObj name="Equation" r:id="rId15" imgW="3733560" imgH="330120" progId="Equation.DSMT4">
                  <p:embed/>
                  <p:pic>
                    <p:nvPicPr>
                      <p:cNvPr id="0" name="개체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285" y="4951086"/>
                        <a:ext cx="55419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636358" y="3621925"/>
            <a:ext cx="492770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+                                           &lt;  50 MeV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261118" y="1363793"/>
            <a:ext cx="1464314" cy="350865"/>
          </a:xfrm>
          <a:prstGeom prst="rect">
            <a:avLst/>
          </a:prstGeom>
          <a:noFill/>
          <a:ln w="9525" algn="ctr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latin typeface="Arial" charset="0"/>
                <a:sym typeface="Wingdings" pitchFamily="2" charset="2"/>
              </a:rPr>
              <a:t>Ioffe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Current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257474" y="1714658"/>
            <a:ext cx="3635701" cy="1786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굽은 화살표 16"/>
          <p:cNvSpPr/>
          <p:nvPr/>
        </p:nvSpPr>
        <p:spPr>
          <a:xfrm rot="10800000">
            <a:off x="6574169" y="3601992"/>
            <a:ext cx="399774" cy="216024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67704</TotalTime>
  <Words>1003</Words>
  <Application>Microsoft Office PowerPoint</Application>
  <PresentationFormat>화면 슬라이드 쇼(4:3)</PresentationFormat>
  <Paragraphs>215</Paragraphs>
  <Slides>22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22</vt:i4>
      </vt:variant>
    </vt:vector>
  </HeadingPairs>
  <TitlesOfParts>
    <vt:vector size="36" baseType="lpstr">
      <vt:lpstr>굴림</vt:lpstr>
      <vt:lpstr>Arial</vt:lpstr>
      <vt:lpstr>맑은 고딕</vt:lpstr>
      <vt:lpstr>HY헤드라인M</vt:lpstr>
      <vt:lpstr>Symbol</vt:lpstr>
      <vt:lpstr>Times New Roman</vt:lpstr>
      <vt:lpstr>Arial Unicode MS</vt:lpstr>
      <vt:lpstr>Wingdings</vt:lpstr>
      <vt:lpstr>Verdana</vt:lpstr>
      <vt:lpstr>바탕</vt:lpstr>
      <vt:lpstr>Office 테마</vt:lpstr>
      <vt:lpstr>Equation</vt:lpstr>
      <vt:lpstr>Image</vt:lpstr>
      <vt:lpstr>수식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2016-2-04</cp:lastModifiedBy>
  <cp:revision>1821</cp:revision>
  <cp:lastPrinted>2019-09-25T12:53:33Z</cp:lastPrinted>
  <dcterms:created xsi:type="dcterms:W3CDTF">2006-10-05T04:04:58Z</dcterms:created>
  <dcterms:modified xsi:type="dcterms:W3CDTF">2019-10-31T02:59:38Z</dcterms:modified>
</cp:coreProperties>
</file>