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26"/>
  </p:notesMasterIdLst>
  <p:handoutMasterIdLst>
    <p:handoutMasterId r:id="rId27"/>
  </p:handoutMasterIdLst>
  <p:sldIdLst>
    <p:sldId id="256" r:id="rId2"/>
    <p:sldId id="310" r:id="rId3"/>
    <p:sldId id="336" r:id="rId4"/>
    <p:sldId id="334" r:id="rId5"/>
    <p:sldId id="343" r:id="rId6"/>
    <p:sldId id="344" r:id="rId7"/>
    <p:sldId id="345" r:id="rId8"/>
    <p:sldId id="346" r:id="rId9"/>
    <p:sldId id="347" r:id="rId10"/>
    <p:sldId id="348" r:id="rId11"/>
    <p:sldId id="350" r:id="rId12"/>
    <p:sldId id="337" r:id="rId13"/>
    <p:sldId id="338" r:id="rId14"/>
    <p:sldId id="341" r:id="rId15"/>
    <p:sldId id="340" r:id="rId16"/>
    <p:sldId id="342" r:id="rId17"/>
    <p:sldId id="351" r:id="rId18"/>
    <p:sldId id="352" r:id="rId19"/>
    <p:sldId id="353" r:id="rId20"/>
    <p:sldId id="354" r:id="rId21"/>
    <p:sldId id="355" r:id="rId22"/>
    <p:sldId id="356" r:id="rId23"/>
    <p:sldId id="357" r:id="rId24"/>
    <p:sldId id="358" r:id="rId25"/>
  </p:sldIdLst>
  <p:sldSz cx="19199225" cy="10799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97"/>
    <p:restoredTop sz="88795"/>
  </p:normalViewPr>
  <p:slideViewPr>
    <p:cSldViewPr snapToGrid="0" snapToObjects="1">
      <p:cViewPr varScale="1">
        <p:scale>
          <a:sx n="65" d="100"/>
          <a:sy n="65" d="100"/>
        </p:scale>
        <p:origin x="96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3F62676B-8624-C740-9ECF-3B65B825730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83CFB9B-47CD-044E-8A38-9C6366C65A0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581098-14E4-F44B-83F6-72DE44321890}" type="datetimeFigureOut">
              <a:rPr kumimoji="1" lang="ko-KR" altLang="en-US" smtClean="0"/>
              <a:t>2019-10-25</a:t>
            </a:fld>
            <a:endParaRPr kumimoji="1"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6110B81-6FDC-B544-9016-1D62D4AFA4B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8698C56-0C2C-154B-A361-B56DE4F6D97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41C4C1-CD70-6E48-B499-A90469995FF7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69438888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680DF-4EAB-1646-8315-45648CC2971F}" type="datetimeFigureOut">
              <a:rPr kumimoji="1" lang="ko-KR" altLang="en-US" smtClean="0"/>
              <a:t>2019-10-25</a:t>
            </a:fld>
            <a:endParaRPr kumimoji="1"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ko-KR" altLang="en-US"/>
              <a:t>마스터 텍스트 스타일 편집
둘째 수준
셋째 수준
넷째 수준
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25DA3B-17B8-6C4B-B8F6-829A0F3D6C59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3011416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1243935" rtl="0" eaLnBrk="1" latinLnBrk="1" hangingPunct="1">
      <a:defRPr sz="1633" kern="1200">
        <a:solidFill>
          <a:schemeClr val="tx1"/>
        </a:solidFill>
        <a:latin typeface="+mn-lt"/>
        <a:ea typeface="+mn-ea"/>
        <a:cs typeface="+mn-cs"/>
      </a:defRPr>
    </a:lvl1pPr>
    <a:lvl2pPr marL="621968" algn="l" defTabSz="1243935" rtl="0" eaLnBrk="1" latinLnBrk="1" hangingPunct="1">
      <a:defRPr sz="1633" kern="1200">
        <a:solidFill>
          <a:schemeClr val="tx1"/>
        </a:solidFill>
        <a:latin typeface="+mn-lt"/>
        <a:ea typeface="+mn-ea"/>
        <a:cs typeface="+mn-cs"/>
      </a:defRPr>
    </a:lvl2pPr>
    <a:lvl3pPr marL="1243935" algn="l" defTabSz="1243935" rtl="0" eaLnBrk="1" latinLnBrk="1" hangingPunct="1">
      <a:defRPr sz="1633" kern="1200">
        <a:solidFill>
          <a:schemeClr val="tx1"/>
        </a:solidFill>
        <a:latin typeface="+mn-lt"/>
        <a:ea typeface="+mn-ea"/>
        <a:cs typeface="+mn-cs"/>
      </a:defRPr>
    </a:lvl3pPr>
    <a:lvl4pPr marL="1865903" algn="l" defTabSz="1243935" rtl="0" eaLnBrk="1" latinLnBrk="1" hangingPunct="1">
      <a:defRPr sz="1633" kern="1200">
        <a:solidFill>
          <a:schemeClr val="tx1"/>
        </a:solidFill>
        <a:latin typeface="+mn-lt"/>
        <a:ea typeface="+mn-ea"/>
        <a:cs typeface="+mn-cs"/>
      </a:defRPr>
    </a:lvl4pPr>
    <a:lvl5pPr marL="2487870" algn="l" defTabSz="1243935" rtl="0" eaLnBrk="1" latinLnBrk="1" hangingPunct="1">
      <a:defRPr sz="1633" kern="1200">
        <a:solidFill>
          <a:schemeClr val="tx1"/>
        </a:solidFill>
        <a:latin typeface="+mn-lt"/>
        <a:ea typeface="+mn-ea"/>
        <a:cs typeface="+mn-cs"/>
      </a:defRPr>
    </a:lvl5pPr>
    <a:lvl6pPr marL="3109839" algn="l" defTabSz="1243935" rtl="0" eaLnBrk="1" latinLnBrk="1" hangingPunct="1">
      <a:defRPr sz="1633" kern="1200">
        <a:solidFill>
          <a:schemeClr val="tx1"/>
        </a:solidFill>
        <a:latin typeface="+mn-lt"/>
        <a:ea typeface="+mn-ea"/>
        <a:cs typeface="+mn-cs"/>
      </a:defRPr>
    </a:lvl6pPr>
    <a:lvl7pPr marL="3731807" algn="l" defTabSz="1243935" rtl="0" eaLnBrk="1" latinLnBrk="1" hangingPunct="1">
      <a:defRPr sz="1633" kern="1200">
        <a:solidFill>
          <a:schemeClr val="tx1"/>
        </a:solidFill>
        <a:latin typeface="+mn-lt"/>
        <a:ea typeface="+mn-ea"/>
        <a:cs typeface="+mn-cs"/>
      </a:defRPr>
    </a:lvl7pPr>
    <a:lvl8pPr marL="4353774" algn="l" defTabSz="1243935" rtl="0" eaLnBrk="1" latinLnBrk="1" hangingPunct="1">
      <a:defRPr sz="1633" kern="1200">
        <a:solidFill>
          <a:schemeClr val="tx1"/>
        </a:solidFill>
        <a:latin typeface="+mn-lt"/>
        <a:ea typeface="+mn-ea"/>
        <a:cs typeface="+mn-cs"/>
      </a:defRPr>
    </a:lvl8pPr>
    <a:lvl9pPr marL="4975742" algn="l" defTabSz="1243935" rtl="0" eaLnBrk="1" latinLnBrk="1" hangingPunct="1">
      <a:defRPr sz="163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8301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376337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11544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553826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419510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38374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494161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585100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706060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172137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22297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366450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701221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702724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841471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300023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23480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404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75199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51963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62458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31107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80674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70334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9905" y="1767463"/>
            <a:ext cx="14399419" cy="3759917"/>
          </a:xfrm>
        </p:spPr>
        <p:txBody>
          <a:bodyPr anchor="b"/>
          <a:lstStyle>
            <a:lvl1pPr algn="ctr">
              <a:defRPr sz="9449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9905" y="5672376"/>
            <a:ext cx="14399419" cy="2607442"/>
          </a:xfrm>
        </p:spPr>
        <p:txBody>
          <a:bodyPr/>
          <a:lstStyle>
            <a:lvl1pPr marL="0" indent="0" algn="ctr">
              <a:buNone/>
              <a:defRPr sz="3779"/>
            </a:lvl1pPr>
            <a:lvl2pPr marL="719989" indent="0" algn="ctr">
              <a:buNone/>
              <a:defRPr sz="3149"/>
            </a:lvl2pPr>
            <a:lvl3pPr marL="1439978" indent="0" algn="ctr">
              <a:buNone/>
              <a:defRPr sz="2834"/>
            </a:lvl3pPr>
            <a:lvl4pPr marL="2159967" indent="0" algn="ctr">
              <a:buNone/>
              <a:defRPr sz="2520"/>
            </a:lvl4pPr>
            <a:lvl5pPr marL="2879955" indent="0" algn="ctr">
              <a:buNone/>
              <a:defRPr sz="2520"/>
            </a:lvl5pPr>
            <a:lvl6pPr marL="3599944" indent="0" algn="ctr">
              <a:buNone/>
              <a:defRPr sz="2520"/>
            </a:lvl6pPr>
            <a:lvl7pPr marL="4319933" indent="0" algn="ctr">
              <a:buNone/>
              <a:defRPr sz="2520"/>
            </a:lvl7pPr>
            <a:lvl8pPr marL="5039922" indent="0" algn="ctr">
              <a:buNone/>
              <a:defRPr sz="2520"/>
            </a:lvl8pPr>
            <a:lvl9pPr marL="5759911" indent="0" algn="ctr">
              <a:buNone/>
              <a:defRPr sz="252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433BF-FA06-6949-A354-8D700A3BDD09}" type="datetime1">
              <a:rPr kumimoji="1" lang="ko-KR" altLang="en-US" smtClean="0"/>
              <a:t>2019-10-25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R"/>
              <a:t>LAMPS Meeting @ GwangJu, 2019/10/25</a:t>
            </a:r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2D13-8F75-064B-8652-48010A6AF4C9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7204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
둘째 수준
셋째 수준
넷째 수준
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21B27-2A85-2E47-8270-260A54EB42F5}" type="datetime1">
              <a:rPr kumimoji="1" lang="ko-KR" altLang="en-US" smtClean="0"/>
              <a:t>2019-10-25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R"/>
              <a:t>LAMPS Meeting @ GwangJu, 2019/10/25</a:t>
            </a:r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2D13-8F75-064B-8652-48010A6AF4C9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737969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739447" y="574987"/>
            <a:ext cx="4139833" cy="91523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19947" y="574987"/>
            <a:ext cx="12179508" cy="91523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
둘째 수준
셋째 수준
넷째 수준
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CA9D-03A1-8045-8B47-F7791B7FB856}" type="datetime1">
              <a:rPr kumimoji="1" lang="ko-KR" altLang="en-US" smtClean="0"/>
              <a:t>2019-10-25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R"/>
              <a:t>LAMPS Meeting @ GwangJu, 2019/10/25</a:t>
            </a:r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2D13-8F75-064B-8652-48010A6AF4C9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287429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
둘째 수준
셋째 수준
넷째 수준
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C9D70-5183-4840-AE05-496D5F0E5D51}" type="datetime1">
              <a:rPr kumimoji="1" lang="ko-KR" altLang="en-US" smtClean="0"/>
              <a:t>2019-10-25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R"/>
              <a:t>LAMPS Meeting @ GwangJu, 2019/10/25</a:t>
            </a:r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2D13-8F75-064B-8652-48010A6AF4C9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246752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947" y="2692442"/>
            <a:ext cx="16559332" cy="4492401"/>
          </a:xfrm>
        </p:spPr>
        <p:txBody>
          <a:bodyPr anchor="b"/>
          <a:lstStyle>
            <a:lvl1pPr>
              <a:defRPr sz="9449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9947" y="7227344"/>
            <a:ext cx="16559332" cy="2362447"/>
          </a:xfrm>
        </p:spPr>
        <p:txBody>
          <a:bodyPr/>
          <a:lstStyle>
            <a:lvl1pPr marL="0" indent="0">
              <a:buNone/>
              <a:defRPr sz="3779">
                <a:solidFill>
                  <a:schemeClr val="tx1">
                    <a:tint val="75000"/>
                  </a:schemeClr>
                </a:solidFill>
              </a:defRPr>
            </a:lvl1pPr>
            <a:lvl2pPr marL="719989" indent="0">
              <a:buNone/>
              <a:defRPr sz="3149">
                <a:solidFill>
                  <a:schemeClr val="tx1">
                    <a:tint val="75000"/>
                  </a:schemeClr>
                </a:solidFill>
              </a:defRPr>
            </a:lvl2pPr>
            <a:lvl3pPr marL="1439978" indent="0">
              <a:buNone/>
              <a:defRPr sz="2834">
                <a:solidFill>
                  <a:schemeClr val="tx1">
                    <a:tint val="75000"/>
                  </a:schemeClr>
                </a:solidFill>
              </a:defRPr>
            </a:lvl3pPr>
            <a:lvl4pPr marL="2159967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4pPr>
            <a:lvl5pPr marL="2879955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5pPr>
            <a:lvl6pPr marL="3599944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6pPr>
            <a:lvl7pPr marL="4319933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7pPr>
            <a:lvl8pPr marL="5039922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8pPr>
            <a:lvl9pPr marL="5759911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
둘째 수준
셋째 수준
넷째 수준
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C8022-6AA4-D94D-9506-132905AE19C0}" type="datetime1">
              <a:rPr kumimoji="1" lang="ko-KR" altLang="en-US" smtClean="0"/>
              <a:t>2019-10-25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R"/>
              <a:t>LAMPS Meeting @ GwangJu, 2019/10/25</a:t>
            </a:r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2D13-8F75-064B-8652-48010A6AF4C9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290265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19949" y="2874937"/>
            <a:ext cx="8159671" cy="6852350"/>
          </a:xfrm>
        </p:spPr>
        <p:txBody>
          <a:bodyPr/>
          <a:lstStyle/>
          <a:p>
            <a:pPr lvl="0"/>
            <a:r>
              <a:rPr lang="ko-KR" altLang="en-US"/>
              <a:t>마스터 텍스트 스타일 편집
둘째 수준
셋째 수준
넷째 수준
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9609" y="2874937"/>
            <a:ext cx="8159671" cy="6852350"/>
          </a:xfrm>
        </p:spPr>
        <p:txBody>
          <a:bodyPr/>
          <a:lstStyle/>
          <a:p>
            <a:pPr lvl="0"/>
            <a:r>
              <a:rPr lang="ko-KR" altLang="en-US"/>
              <a:t>마스터 텍스트 스타일 편집
둘째 수준
셋째 수준
넷째 수준
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80420-849A-6947-A4E6-267CED82178E}" type="datetime1">
              <a:rPr kumimoji="1" lang="ko-KR" altLang="en-US" smtClean="0"/>
              <a:t>2019-10-25</a:t>
            </a:fld>
            <a:endParaRPr kumimoji="1"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R"/>
              <a:t>LAMPS Meeting @ GwangJu, 2019/10/25</a:t>
            </a:r>
            <a:endParaRPr kumimoji="1"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2D13-8F75-064B-8652-48010A6AF4C9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322336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2447" y="574988"/>
            <a:ext cx="16559332" cy="208745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2450" y="2647444"/>
            <a:ext cx="8122171" cy="1297471"/>
          </a:xfrm>
        </p:spPr>
        <p:txBody>
          <a:bodyPr anchor="b"/>
          <a:lstStyle>
            <a:lvl1pPr marL="0" indent="0">
              <a:buNone/>
              <a:defRPr sz="3779" b="1"/>
            </a:lvl1pPr>
            <a:lvl2pPr marL="719989" indent="0">
              <a:buNone/>
              <a:defRPr sz="3149" b="1"/>
            </a:lvl2pPr>
            <a:lvl3pPr marL="1439978" indent="0">
              <a:buNone/>
              <a:defRPr sz="2834" b="1"/>
            </a:lvl3pPr>
            <a:lvl4pPr marL="2159967" indent="0">
              <a:buNone/>
              <a:defRPr sz="2520" b="1"/>
            </a:lvl4pPr>
            <a:lvl5pPr marL="2879955" indent="0">
              <a:buNone/>
              <a:defRPr sz="2520" b="1"/>
            </a:lvl5pPr>
            <a:lvl6pPr marL="3599944" indent="0">
              <a:buNone/>
              <a:defRPr sz="2520" b="1"/>
            </a:lvl6pPr>
            <a:lvl7pPr marL="4319933" indent="0">
              <a:buNone/>
              <a:defRPr sz="2520" b="1"/>
            </a:lvl7pPr>
            <a:lvl8pPr marL="5039922" indent="0">
              <a:buNone/>
              <a:defRPr sz="2520" b="1"/>
            </a:lvl8pPr>
            <a:lvl9pPr marL="5759911" indent="0">
              <a:buNone/>
              <a:defRPr sz="2520" b="1"/>
            </a:lvl9pPr>
          </a:lstStyle>
          <a:p>
            <a:pPr lvl="0"/>
            <a:r>
              <a:rPr lang="ko-KR" altLang="en-US"/>
              <a:t>마스터 텍스트 스타일 편집
둘째 수준
셋째 수준
넷째 수준
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22450" y="3944914"/>
            <a:ext cx="8122171" cy="5802373"/>
          </a:xfrm>
        </p:spPr>
        <p:txBody>
          <a:bodyPr/>
          <a:lstStyle/>
          <a:p>
            <a:pPr lvl="0"/>
            <a:r>
              <a:rPr lang="ko-KR" altLang="en-US"/>
              <a:t>마스터 텍스트 스타일 편집
둘째 수준
셋째 수준
넷째 수준
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719610" y="2647444"/>
            <a:ext cx="8162171" cy="1297471"/>
          </a:xfrm>
        </p:spPr>
        <p:txBody>
          <a:bodyPr anchor="b"/>
          <a:lstStyle>
            <a:lvl1pPr marL="0" indent="0">
              <a:buNone/>
              <a:defRPr sz="3779" b="1"/>
            </a:lvl1pPr>
            <a:lvl2pPr marL="719989" indent="0">
              <a:buNone/>
              <a:defRPr sz="3149" b="1"/>
            </a:lvl2pPr>
            <a:lvl3pPr marL="1439978" indent="0">
              <a:buNone/>
              <a:defRPr sz="2834" b="1"/>
            </a:lvl3pPr>
            <a:lvl4pPr marL="2159967" indent="0">
              <a:buNone/>
              <a:defRPr sz="2520" b="1"/>
            </a:lvl4pPr>
            <a:lvl5pPr marL="2879955" indent="0">
              <a:buNone/>
              <a:defRPr sz="2520" b="1"/>
            </a:lvl5pPr>
            <a:lvl6pPr marL="3599944" indent="0">
              <a:buNone/>
              <a:defRPr sz="2520" b="1"/>
            </a:lvl6pPr>
            <a:lvl7pPr marL="4319933" indent="0">
              <a:buNone/>
              <a:defRPr sz="2520" b="1"/>
            </a:lvl7pPr>
            <a:lvl8pPr marL="5039922" indent="0">
              <a:buNone/>
              <a:defRPr sz="2520" b="1"/>
            </a:lvl8pPr>
            <a:lvl9pPr marL="5759911" indent="0">
              <a:buNone/>
              <a:defRPr sz="2520" b="1"/>
            </a:lvl9pPr>
          </a:lstStyle>
          <a:p>
            <a:pPr lvl="0"/>
            <a:r>
              <a:rPr lang="ko-KR" altLang="en-US"/>
              <a:t>마스터 텍스트 스타일 편집
둘째 수준
셋째 수준
넷째 수준
다섯째 수준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719610" y="3944914"/>
            <a:ext cx="8162171" cy="5802373"/>
          </a:xfrm>
        </p:spPr>
        <p:txBody>
          <a:bodyPr/>
          <a:lstStyle/>
          <a:p>
            <a:pPr lvl="0"/>
            <a:r>
              <a:rPr lang="ko-KR" altLang="en-US"/>
              <a:t>마스터 텍스트 스타일 편집
둘째 수준
셋째 수준
넷째 수준
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1A64-7982-C04C-AADE-37BF4B111D2F}" type="datetime1">
              <a:rPr kumimoji="1" lang="ko-KR" altLang="en-US" smtClean="0"/>
              <a:t>2019-10-25</a:t>
            </a:fld>
            <a:endParaRPr kumimoji="1"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R"/>
              <a:t>LAMPS Meeting @ GwangJu, 2019/10/25</a:t>
            </a:r>
            <a:endParaRPr kumimoji="1"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2D13-8F75-064B-8652-48010A6AF4C9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387195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04C3-4B8D-4746-A3F0-833452E9FE8B}" type="datetime1">
              <a:rPr kumimoji="1" lang="ko-KR" altLang="en-US" smtClean="0"/>
              <a:t>2019-10-25</a:t>
            </a:fld>
            <a:endParaRPr kumimoji="1"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R"/>
              <a:t>LAMPS Meeting @ GwangJu, 2019/10/25</a:t>
            </a:r>
            <a:endParaRPr kumimoji="1"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2D13-8F75-064B-8652-48010A6AF4C9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686679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EF375-8C18-BB4F-8930-03468234C9D7}" type="datetime1">
              <a:rPr kumimoji="1" lang="ko-KR" altLang="en-US" smtClean="0"/>
              <a:t>2019-10-25</a:t>
            </a:fld>
            <a:endParaRPr kumimoji="1"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R"/>
              <a:t>LAMPS Meeting @ GwangJu, 2019/10/25</a:t>
            </a:r>
            <a:endParaRPr kumimoji="1"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2D13-8F75-064B-8652-48010A6AF4C9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673432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2450" y="719985"/>
            <a:ext cx="6192249" cy="2519945"/>
          </a:xfrm>
        </p:spPr>
        <p:txBody>
          <a:bodyPr anchor="b"/>
          <a:lstStyle>
            <a:lvl1pPr>
              <a:defRPr sz="5039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62171" y="1554966"/>
            <a:ext cx="9719608" cy="7674832"/>
          </a:xfrm>
        </p:spPr>
        <p:txBody>
          <a:bodyPr/>
          <a:lstStyle>
            <a:lvl1pPr>
              <a:defRPr sz="5039"/>
            </a:lvl1pPr>
            <a:lvl2pPr>
              <a:defRPr sz="4409"/>
            </a:lvl2pPr>
            <a:lvl3pPr>
              <a:defRPr sz="3779"/>
            </a:lvl3pPr>
            <a:lvl4pPr>
              <a:defRPr sz="3149"/>
            </a:lvl4pPr>
            <a:lvl5pPr>
              <a:defRPr sz="3149"/>
            </a:lvl5pPr>
            <a:lvl6pPr>
              <a:defRPr sz="3149"/>
            </a:lvl6pPr>
            <a:lvl7pPr>
              <a:defRPr sz="3149"/>
            </a:lvl7pPr>
            <a:lvl8pPr>
              <a:defRPr sz="3149"/>
            </a:lvl8pPr>
            <a:lvl9pPr>
              <a:defRPr sz="3149"/>
            </a:lvl9pPr>
          </a:lstStyle>
          <a:p>
            <a:pPr lvl="0"/>
            <a:r>
              <a:rPr lang="ko-KR" altLang="en-US"/>
              <a:t>마스터 텍스트 스타일 편집
둘째 수준
셋째 수준
넷째 수준
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22450" y="3239930"/>
            <a:ext cx="6192249" cy="6002369"/>
          </a:xfrm>
        </p:spPr>
        <p:txBody>
          <a:bodyPr/>
          <a:lstStyle>
            <a:lvl1pPr marL="0" indent="0">
              <a:buNone/>
              <a:defRPr sz="2520"/>
            </a:lvl1pPr>
            <a:lvl2pPr marL="719989" indent="0">
              <a:buNone/>
              <a:defRPr sz="2205"/>
            </a:lvl2pPr>
            <a:lvl3pPr marL="1439978" indent="0">
              <a:buNone/>
              <a:defRPr sz="1890"/>
            </a:lvl3pPr>
            <a:lvl4pPr marL="2159967" indent="0">
              <a:buNone/>
              <a:defRPr sz="1575"/>
            </a:lvl4pPr>
            <a:lvl5pPr marL="2879955" indent="0">
              <a:buNone/>
              <a:defRPr sz="1575"/>
            </a:lvl5pPr>
            <a:lvl6pPr marL="3599944" indent="0">
              <a:buNone/>
              <a:defRPr sz="1575"/>
            </a:lvl6pPr>
            <a:lvl7pPr marL="4319933" indent="0">
              <a:buNone/>
              <a:defRPr sz="1575"/>
            </a:lvl7pPr>
            <a:lvl8pPr marL="5039922" indent="0">
              <a:buNone/>
              <a:defRPr sz="1575"/>
            </a:lvl8pPr>
            <a:lvl9pPr marL="5759911" indent="0">
              <a:buNone/>
              <a:defRPr sz="1575"/>
            </a:lvl9pPr>
          </a:lstStyle>
          <a:p>
            <a:pPr lvl="0"/>
            <a:r>
              <a:rPr lang="ko-KR" altLang="en-US"/>
              <a:t>마스터 텍스트 스타일 편집
둘째 수준
셋째 수준
넷째 수준
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0498-B738-E340-8B2F-5615C0A8F76E}" type="datetime1">
              <a:rPr kumimoji="1" lang="ko-KR" altLang="en-US" smtClean="0"/>
              <a:t>2019-10-25</a:t>
            </a:fld>
            <a:endParaRPr kumimoji="1"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R"/>
              <a:t>LAMPS Meeting @ GwangJu, 2019/10/25</a:t>
            </a:r>
            <a:endParaRPr kumimoji="1"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2D13-8F75-064B-8652-48010A6AF4C9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175495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2450" y="719985"/>
            <a:ext cx="6192249" cy="2519945"/>
          </a:xfrm>
        </p:spPr>
        <p:txBody>
          <a:bodyPr anchor="b"/>
          <a:lstStyle>
            <a:lvl1pPr>
              <a:defRPr sz="5039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62171" y="1554966"/>
            <a:ext cx="9719608" cy="7674832"/>
          </a:xfrm>
        </p:spPr>
        <p:txBody>
          <a:bodyPr anchor="t"/>
          <a:lstStyle>
            <a:lvl1pPr marL="0" indent="0">
              <a:buNone/>
              <a:defRPr sz="5039"/>
            </a:lvl1pPr>
            <a:lvl2pPr marL="719989" indent="0">
              <a:buNone/>
              <a:defRPr sz="4409"/>
            </a:lvl2pPr>
            <a:lvl3pPr marL="1439978" indent="0">
              <a:buNone/>
              <a:defRPr sz="3779"/>
            </a:lvl3pPr>
            <a:lvl4pPr marL="2159967" indent="0">
              <a:buNone/>
              <a:defRPr sz="3149"/>
            </a:lvl4pPr>
            <a:lvl5pPr marL="2879955" indent="0">
              <a:buNone/>
              <a:defRPr sz="3149"/>
            </a:lvl5pPr>
            <a:lvl6pPr marL="3599944" indent="0">
              <a:buNone/>
              <a:defRPr sz="3149"/>
            </a:lvl6pPr>
            <a:lvl7pPr marL="4319933" indent="0">
              <a:buNone/>
              <a:defRPr sz="3149"/>
            </a:lvl7pPr>
            <a:lvl8pPr marL="5039922" indent="0">
              <a:buNone/>
              <a:defRPr sz="3149"/>
            </a:lvl8pPr>
            <a:lvl9pPr marL="5759911" indent="0">
              <a:buNone/>
              <a:defRPr sz="3149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22450" y="3239930"/>
            <a:ext cx="6192249" cy="6002369"/>
          </a:xfrm>
        </p:spPr>
        <p:txBody>
          <a:bodyPr/>
          <a:lstStyle>
            <a:lvl1pPr marL="0" indent="0">
              <a:buNone/>
              <a:defRPr sz="2520"/>
            </a:lvl1pPr>
            <a:lvl2pPr marL="719989" indent="0">
              <a:buNone/>
              <a:defRPr sz="2205"/>
            </a:lvl2pPr>
            <a:lvl3pPr marL="1439978" indent="0">
              <a:buNone/>
              <a:defRPr sz="1890"/>
            </a:lvl3pPr>
            <a:lvl4pPr marL="2159967" indent="0">
              <a:buNone/>
              <a:defRPr sz="1575"/>
            </a:lvl4pPr>
            <a:lvl5pPr marL="2879955" indent="0">
              <a:buNone/>
              <a:defRPr sz="1575"/>
            </a:lvl5pPr>
            <a:lvl6pPr marL="3599944" indent="0">
              <a:buNone/>
              <a:defRPr sz="1575"/>
            </a:lvl6pPr>
            <a:lvl7pPr marL="4319933" indent="0">
              <a:buNone/>
              <a:defRPr sz="1575"/>
            </a:lvl7pPr>
            <a:lvl8pPr marL="5039922" indent="0">
              <a:buNone/>
              <a:defRPr sz="1575"/>
            </a:lvl8pPr>
            <a:lvl9pPr marL="5759911" indent="0">
              <a:buNone/>
              <a:defRPr sz="1575"/>
            </a:lvl9pPr>
          </a:lstStyle>
          <a:p>
            <a:pPr lvl="0"/>
            <a:r>
              <a:rPr lang="ko-KR" altLang="en-US"/>
              <a:t>마스터 텍스트 스타일 편집
둘째 수준
셋째 수준
넷째 수준
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3B834-3C2A-804A-928A-501405B8879D}" type="datetime1">
              <a:rPr kumimoji="1" lang="ko-KR" altLang="en-US" smtClean="0"/>
              <a:t>2019-10-25</a:t>
            </a:fld>
            <a:endParaRPr kumimoji="1"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R"/>
              <a:t>LAMPS Meeting @ GwangJu, 2019/10/25</a:t>
            </a:r>
            <a:endParaRPr kumimoji="1"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2D13-8F75-064B-8652-48010A6AF4C9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708013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19947" y="574988"/>
            <a:ext cx="16559332" cy="2087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9947" y="2874937"/>
            <a:ext cx="16559332" cy="6852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
둘째 수준
셋째 수준
넷째 수준
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19947" y="10009782"/>
            <a:ext cx="4319826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7F7EE-43DF-F64F-85C9-D2A83CF02BC6}" type="datetime1">
              <a:rPr kumimoji="1" lang="ko-KR" altLang="en-US" smtClean="0"/>
              <a:t>2019-10-25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59744" y="10009782"/>
            <a:ext cx="6479738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" altLang="ko-KR"/>
              <a:t>LAMPS Meeting @ GwangJu, 2019/10/25</a:t>
            </a:r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559452" y="10009782"/>
            <a:ext cx="4319826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82D13-8F75-064B-8652-48010A6AF4C9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602625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l" defTabSz="1439978" rtl="0" eaLnBrk="1" latinLnBrk="1" hangingPunct="1">
        <a:lnSpc>
          <a:spcPct val="90000"/>
        </a:lnSpc>
        <a:spcBef>
          <a:spcPct val="0"/>
        </a:spcBef>
        <a:buNone/>
        <a:defRPr sz="692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9994" indent="-359994" algn="l" defTabSz="1439978" rtl="0" eaLnBrk="1" latinLnBrk="1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4409" kern="1200">
          <a:solidFill>
            <a:schemeClr val="tx1"/>
          </a:solidFill>
          <a:latin typeface="+mn-lt"/>
          <a:ea typeface="+mn-ea"/>
          <a:cs typeface="+mn-cs"/>
        </a:defRPr>
      </a:lvl1pPr>
      <a:lvl2pPr marL="1079983" indent="-359994" algn="l" defTabSz="1439978" rtl="0" eaLnBrk="1" latinLnBrk="1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3779" kern="1200">
          <a:solidFill>
            <a:schemeClr val="tx1"/>
          </a:solidFill>
          <a:latin typeface="+mn-lt"/>
          <a:ea typeface="+mn-ea"/>
          <a:cs typeface="+mn-cs"/>
        </a:defRPr>
      </a:lvl2pPr>
      <a:lvl3pPr marL="1799972" indent="-359994" algn="l" defTabSz="1439978" rtl="0" eaLnBrk="1" latinLnBrk="1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3149" kern="1200">
          <a:solidFill>
            <a:schemeClr val="tx1"/>
          </a:solidFill>
          <a:latin typeface="+mn-lt"/>
          <a:ea typeface="+mn-ea"/>
          <a:cs typeface="+mn-cs"/>
        </a:defRPr>
      </a:lvl3pPr>
      <a:lvl4pPr marL="2519961" indent="-359994" algn="l" defTabSz="1439978" rtl="0" eaLnBrk="1" latinLnBrk="1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4" kern="1200">
          <a:solidFill>
            <a:schemeClr val="tx1"/>
          </a:solidFill>
          <a:latin typeface="+mn-lt"/>
          <a:ea typeface="+mn-ea"/>
          <a:cs typeface="+mn-cs"/>
        </a:defRPr>
      </a:lvl4pPr>
      <a:lvl5pPr marL="3239950" indent="-359994" algn="l" defTabSz="1439978" rtl="0" eaLnBrk="1" latinLnBrk="1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4" kern="1200">
          <a:solidFill>
            <a:schemeClr val="tx1"/>
          </a:solidFill>
          <a:latin typeface="+mn-lt"/>
          <a:ea typeface="+mn-ea"/>
          <a:cs typeface="+mn-cs"/>
        </a:defRPr>
      </a:lvl5pPr>
      <a:lvl6pPr marL="3959939" indent="-359994" algn="l" defTabSz="1439978" rtl="0" eaLnBrk="1" latinLnBrk="1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4" kern="1200">
          <a:solidFill>
            <a:schemeClr val="tx1"/>
          </a:solidFill>
          <a:latin typeface="+mn-lt"/>
          <a:ea typeface="+mn-ea"/>
          <a:cs typeface="+mn-cs"/>
        </a:defRPr>
      </a:lvl6pPr>
      <a:lvl7pPr marL="4679927" indent="-359994" algn="l" defTabSz="1439978" rtl="0" eaLnBrk="1" latinLnBrk="1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4" kern="1200">
          <a:solidFill>
            <a:schemeClr val="tx1"/>
          </a:solidFill>
          <a:latin typeface="+mn-lt"/>
          <a:ea typeface="+mn-ea"/>
          <a:cs typeface="+mn-cs"/>
        </a:defRPr>
      </a:lvl7pPr>
      <a:lvl8pPr marL="5399916" indent="-359994" algn="l" defTabSz="1439978" rtl="0" eaLnBrk="1" latinLnBrk="1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4" kern="1200">
          <a:solidFill>
            <a:schemeClr val="tx1"/>
          </a:solidFill>
          <a:latin typeface="+mn-lt"/>
          <a:ea typeface="+mn-ea"/>
          <a:cs typeface="+mn-cs"/>
        </a:defRPr>
      </a:lvl8pPr>
      <a:lvl9pPr marL="6119905" indent="-359994" algn="l" defTabSz="1439978" rtl="0" eaLnBrk="1" latinLnBrk="1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39978" rtl="0" eaLnBrk="1" latinLnBrk="1" hangingPunct="1">
        <a:defRPr sz="2834" kern="1200">
          <a:solidFill>
            <a:schemeClr val="tx1"/>
          </a:solidFill>
          <a:latin typeface="+mn-lt"/>
          <a:ea typeface="+mn-ea"/>
          <a:cs typeface="+mn-cs"/>
        </a:defRPr>
      </a:lvl1pPr>
      <a:lvl2pPr marL="719989" algn="l" defTabSz="1439978" rtl="0" eaLnBrk="1" latinLnBrk="1" hangingPunct="1">
        <a:defRPr sz="2834" kern="1200">
          <a:solidFill>
            <a:schemeClr val="tx1"/>
          </a:solidFill>
          <a:latin typeface="+mn-lt"/>
          <a:ea typeface="+mn-ea"/>
          <a:cs typeface="+mn-cs"/>
        </a:defRPr>
      </a:lvl2pPr>
      <a:lvl3pPr marL="1439978" algn="l" defTabSz="1439978" rtl="0" eaLnBrk="1" latinLnBrk="1" hangingPunct="1">
        <a:defRPr sz="2834" kern="1200">
          <a:solidFill>
            <a:schemeClr val="tx1"/>
          </a:solidFill>
          <a:latin typeface="+mn-lt"/>
          <a:ea typeface="+mn-ea"/>
          <a:cs typeface="+mn-cs"/>
        </a:defRPr>
      </a:lvl3pPr>
      <a:lvl4pPr marL="2159967" algn="l" defTabSz="1439978" rtl="0" eaLnBrk="1" latinLnBrk="1" hangingPunct="1">
        <a:defRPr sz="2834" kern="1200">
          <a:solidFill>
            <a:schemeClr val="tx1"/>
          </a:solidFill>
          <a:latin typeface="+mn-lt"/>
          <a:ea typeface="+mn-ea"/>
          <a:cs typeface="+mn-cs"/>
        </a:defRPr>
      </a:lvl4pPr>
      <a:lvl5pPr marL="2879955" algn="l" defTabSz="1439978" rtl="0" eaLnBrk="1" latinLnBrk="1" hangingPunct="1">
        <a:defRPr sz="2834" kern="1200">
          <a:solidFill>
            <a:schemeClr val="tx1"/>
          </a:solidFill>
          <a:latin typeface="+mn-lt"/>
          <a:ea typeface="+mn-ea"/>
          <a:cs typeface="+mn-cs"/>
        </a:defRPr>
      </a:lvl5pPr>
      <a:lvl6pPr marL="3599944" algn="l" defTabSz="1439978" rtl="0" eaLnBrk="1" latinLnBrk="1" hangingPunct="1">
        <a:defRPr sz="2834" kern="1200">
          <a:solidFill>
            <a:schemeClr val="tx1"/>
          </a:solidFill>
          <a:latin typeface="+mn-lt"/>
          <a:ea typeface="+mn-ea"/>
          <a:cs typeface="+mn-cs"/>
        </a:defRPr>
      </a:lvl6pPr>
      <a:lvl7pPr marL="4319933" algn="l" defTabSz="1439978" rtl="0" eaLnBrk="1" latinLnBrk="1" hangingPunct="1">
        <a:defRPr sz="2834" kern="1200">
          <a:solidFill>
            <a:schemeClr val="tx1"/>
          </a:solidFill>
          <a:latin typeface="+mn-lt"/>
          <a:ea typeface="+mn-ea"/>
          <a:cs typeface="+mn-cs"/>
        </a:defRPr>
      </a:lvl7pPr>
      <a:lvl8pPr marL="5039922" algn="l" defTabSz="1439978" rtl="0" eaLnBrk="1" latinLnBrk="1" hangingPunct="1">
        <a:defRPr sz="2834" kern="1200">
          <a:solidFill>
            <a:schemeClr val="tx1"/>
          </a:solidFill>
          <a:latin typeface="+mn-lt"/>
          <a:ea typeface="+mn-ea"/>
          <a:cs typeface="+mn-cs"/>
        </a:defRPr>
      </a:lvl8pPr>
      <a:lvl9pPr marL="5759911" algn="l" defTabSz="1439978" rtl="0" eaLnBrk="1" latinLnBrk="1" hangingPunct="1">
        <a:defRPr sz="28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4.PN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9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0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jpeg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3.PNG"/><Relationship Id="rId4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8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DDADC3DB-0E26-D640-BA21-A1A27639C2AE}"/>
              </a:ext>
            </a:extLst>
          </p:cNvPr>
          <p:cNvSpPr/>
          <p:nvPr/>
        </p:nvSpPr>
        <p:spPr>
          <a:xfrm>
            <a:off x="0" y="1670538"/>
            <a:ext cx="19199226" cy="80185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9601" b="1" dirty="0">
                <a:solidFill>
                  <a:schemeClr val="tx1"/>
                </a:solidFill>
              </a:rPr>
              <a:t>Beam Size Study</a:t>
            </a:r>
          </a:p>
          <a:p>
            <a:pPr algn="ctr"/>
            <a:endParaRPr kumimoji="1" lang="en-US" altLang="ko-KR" sz="9601" b="1" dirty="0">
              <a:solidFill>
                <a:schemeClr val="tx1"/>
              </a:solidFill>
            </a:endParaRPr>
          </a:p>
          <a:p>
            <a:pPr algn="ctr"/>
            <a:r>
              <a:rPr kumimoji="1" lang="en-US" altLang="ko-KR" sz="6000" b="1" u="sng" dirty="0" err="1">
                <a:solidFill>
                  <a:schemeClr val="tx1"/>
                </a:solidFill>
              </a:rPr>
              <a:t>Seong</a:t>
            </a:r>
            <a:r>
              <a:rPr kumimoji="1" lang="en-US" altLang="ko-KR" sz="6000" b="1" u="sng" dirty="0">
                <a:solidFill>
                  <a:schemeClr val="tx1"/>
                </a:solidFill>
              </a:rPr>
              <a:t> </a:t>
            </a:r>
            <a:r>
              <a:rPr kumimoji="1" lang="en-US" altLang="ko-KR" sz="6000" b="1" u="sng" dirty="0" err="1">
                <a:solidFill>
                  <a:schemeClr val="tx1"/>
                </a:solidFill>
              </a:rPr>
              <a:t>Hak</a:t>
            </a:r>
            <a:r>
              <a:rPr kumimoji="1" lang="en-US" altLang="ko-KR" sz="6000" b="1" u="sng" dirty="0">
                <a:solidFill>
                  <a:schemeClr val="tx1"/>
                </a:solidFill>
              </a:rPr>
              <a:t> Lee</a:t>
            </a:r>
            <a:r>
              <a:rPr kumimoji="1" lang="en-US" altLang="ko-KR" sz="6000" b="1" dirty="0">
                <a:solidFill>
                  <a:schemeClr val="tx1"/>
                </a:solidFill>
              </a:rPr>
              <a:t>, Dong Ho Moon</a:t>
            </a:r>
          </a:p>
          <a:p>
            <a:pPr algn="ctr"/>
            <a:r>
              <a:rPr kumimoji="1" lang="en-US" altLang="ko-KR" sz="6000" b="1" dirty="0" err="1">
                <a:solidFill>
                  <a:schemeClr val="tx1"/>
                </a:solidFill>
              </a:rPr>
              <a:t>Chonnam</a:t>
            </a:r>
            <a:r>
              <a:rPr kumimoji="1" lang="en-US" altLang="ko-KR" sz="6000" b="1" dirty="0">
                <a:solidFill>
                  <a:schemeClr val="tx1"/>
                </a:solidFill>
              </a:rPr>
              <a:t> National University</a:t>
            </a:r>
            <a:endParaRPr kumimoji="1" lang="en-US" altLang="ko-KR" sz="6000" b="1" dirty="0">
              <a:solidFill>
                <a:srgbClr val="002060"/>
              </a:solidFill>
            </a:endParaRPr>
          </a:p>
          <a:p>
            <a:pPr algn="ctr"/>
            <a:endParaRPr lang="en" altLang="ko-KR" i="1" dirty="0"/>
          </a:p>
          <a:p>
            <a:pPr algn="ctr"/>
            <a:endParaRPr lang="en" altLang="ko-KR" i="1" dirty="0"/>
          </a:p>
          <a:p>
            <a:pPr algn="ctr"/>
            <a:r>
              <a:rPr lang="en" altLang="ko-KR" sz="4400" i="1" dirty="0"/>
              <a:t>LAMPS Meeting @ </a:t>
            </a:r>
            <a:r>
              <a:rPr lang="en" altLang="ko-KR" sz="4400" i="1" dirty="0" err="1"/>
              <a:t>GwangJu</a:t>
            </a:r>
            <a:endParaRPr lang="en" altLang="ko-KR" sz="13800" dirty="0"/>
          </a:p>
        </p:txBody>
      </p:sp>
      <p:pic>
        <p:nvPicPr>
          <p:cNvPr id="3" name="Picture 7" descr="전남대로고.jpg">
            <a:extLst>
              <a:ext uri="{FF2B5EF4-FFF2-40B4-BE49-F238E27FC236}">
                <a16:creationId xmlns:a16="http://schemas.microsoft.com/office/drawing/2014/main" id="{3D773467-B666-8947-920C-A59F050268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6356" y="3483751"/>
            <a:ext cx="1386358" cy="131538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975" y="3372251"/>
            <a:ext cx="1543558" cy="1538386"/>
          </a:xfrm>
          <a:prstGeom prst="rect">
            <a:avLst/>
          </a:prstGeom>
        </p:spPr>
      </p:pic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08FF5A7-B584-2242-8910-6509DA29A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2D13-8F75-064B-8652-48010A6AF4C9}" type="slidenum">
              <a:rPr kumimoji="1" lang="ko-KR" altLang="en-US" smtClean="0"/>
              <a:t>1</a:t>
            </a:fld>
            <a:endParaRPr kumimoji="1"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81BF9D7-534A-7648-85B9-049A70F64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R"/>
              <a:t>LAMPS Meeting @ GwangJu, 2019/10/25</a:t>
            </a:r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54550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DDADC3DB-0E26-D640-BA21-A1A27639C2AE}"/>
              </a:ext>
            </a:extLst>
          </p:cNvPr>
          <p:cNvSpPr/>
          <p:nvPr/>
        </p:nvSpPr>
        <p:spPr>
          <a:xfrm>
            <a:off x="-1" y="-7327"/>
            <a:ext cx="19199226" cy="10170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7274" b="1" dirty="0">
                <a:solidFill>
                  <a:schemeClr val="tx1"/>
                </a:solidFill>
              </a:rPr>
              <a:t>Beam Size Estimation</a:t>
            </a:r>
            <a:endParaRPr kumimoji="1" lang="ko-KR" altLang="en-US" sz="7274" b="1" dirty="0">
              <a:solidFill>
                <a:schemeClr val="tx1"/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7E887E6-D3D9-034E-81CA-3D2D0C301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2D13-8F75-064B-8652-48010A6AF4C9}" type="slidenum">
              <a:rPr kumimoji="1" lang="ko-KR" altLang="en-US" smtClean="0"/>
              <a:t>10</a:t>
            </a:fld>
            <a:endParaRPr kumimoji="1" lang="ko-KR" altLang="en-US" dirty="0"/>
          </a:p>
        </p:txBody>
      </p:sp>
      <p:pic>
        <p:nvPicPr>
          <p:cNvPr id="14" name="그림 13" descr="지도, 텍스트이(가) 표시된 사진&#10;&#10;&#10;&#10;자동 생성된 설명">
            <a:extLst>
              <a:ext uri="{FF2B5EF4-FFF2-40B4-BE49-F238E27FC236}">
                <a16:creationId xmlns:a16="http://schemas.microsoft.com/office/drawing/2014/main" id="{C387AFF3-B13E-C449-A541-AFC2BFC8DF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077"/>
          <a:stretch/>
        </p:blipFill>
        <p:spPr>
          <a:xfrm>
            <a:off x="2664840" y="4278906"/>
            <a:ext cx="12725267" cy="6018369"/>
          </a:xfrm>
          <a:prstGeom prst="rect">
            <a:avLst/>
          </a:prstGeom>
        </p:spPr>
      </p:pic>
      <p:graphicFrame>
        <p:nvGraphicFramePr>
          <p:cNvPr id="22" name="표 21">
            <a:extLst>
              <a:ext uri="{FF2B5EF4-FFF2-40B4-BE49-F238E27FC236}">
                <a16:creationId xmlns:a16="http://schemas.microsoft.com/office/drawing/2014/main" id="{8BE1C7A4-AC86-B346-AECA-47BB81781F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72221"/>
              </p:ext>
            </p:extLst>
          </p:nvPr>
        </p:nvGraphicFramePr>
        <p:xfrm>
          <a:off x="2529065" y="2058251"/>
          <a:ext cx="13957051" cy="18573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56208">
                  <a:extLst>
                    <a:ext uri="{9D8B030D-6E8A-4147-A177-3AD203B41FA5}">
                      <a16:colId xmlns:a16="http://schemas.microsoft.com/office/drawing/2014/main" val="211038119"/>
                    </a:ext>
                  </a:extLst>
                </a:gridCol>
                <a:gridCol w="1236073">
                  <a:extLst>
                    <a:ext uri="{9D8B030D-6E8A-4147-A177-3AD203B41FA5}">
                      <a16:colId xmlns:a16="http://schemas.microsoft.com/office/drawing/2014/main" val="4157861301"/>
                    </a:ext>
                  </a:extLst>
                </a:gridCol>
                <a:gridCol w="1126477">
                  <a:extLst>
                    <a:ext uri="{9D8B030D-6E8A-4147-A177-3AD203B41FA5}">
                      <a16:colId xmlns:a16="http://schemas.microsoft.com/office/drawing/2014/main" val="459354418"/>
                    </a:ext>
                  </a:extLst>
                </a:gridCol>
                <a:gridCol w="1126477">
                  <a:extLst>
                    <a:ext uri="{9D8B030D-6E8A-4147-A177-3AD203B41FA5}">
                      <a16:colId xmlns:a16="http://schemas.microsoft.com/office/drawing/2014/main" val="2653780689"/>
                    </a:ext>
                  </a:extLst>
                </a:gridCol>
                <a:gridCol w="1126477">
                  <a:extLst>
                    <a:ext uri="{9D8B030D-6E8A-4147-A177-3AD203B41FA5}">
                      <a16:colId xmlns:a16="http://schemas.microsoft.com/office/drawing/2014/main" val="3387587124"/>
                    </a:ext>
                  </a:extLst>
                </a:gridCol>
                <a:gridCol w="1126477">
                  <a:extLst>
                    <a:ext uri="{9D8B030D-6E8A-4147-A177-3AD203B41FA5}">
                      <a16:colId xmlns:a16="http://schemas.microsoft.com/office/drawing/2014/main" val="2232277324"/>
                    </a:ext>
                  </a:extLst>
                </a:gridCol>
                <a:gridCol w="1126477">
                  <a:extLst>
                    <a:ext uri="{9D8B030D-6E8A-4147-A177-3AD203B41FA5}">
                      <a16:colId xmlns:a16="http://schemas.microsoft.com/office/drawing/2014/main" val="2470607063"/>
                    </a:ext>
                  </a:extLst>
                </a:gridCol>
                <a:gridCol w="1126477">
                  <a:extLst>
                    <a:ext uri="{9D8B030D-6E8A-4147-A177-3AD203B41FA5}">
                      <a16:colId xmlns:a16="http://schemas.microsoft.com/office/drawing/2014/main" val="4260909667"/>
                    </a:ext>
                  </a:extLst>
                </a:gridCol>
                <a:gridCol w="1126477">
                  <a:extLst>
                    <a:ext uri="{9D8B030D-6E8A-4147-A177-3AD203B41FA5}">
                      <a16:colId xmlns:a16="http://schemas.microsoft.com/office/drawing/2014/main" val="2180681218"/>
                    </a:ext>
                  </a:extLst>
                </a:gridCol>
                <a:gridCol w="1126477">
                  <a:extLst>
                    <a:ext uri="{9D8B030D-6E8A-4147-A177-3AD203B41FA5}">
                      <a16:colId xmlns:a16="http://schemas.microsoft.com/office/drawing/2014/main" val="112022361"/>
                    </a:ext>
                  </a:extLst>
                </a:gridCol>
                <a:gridCol w="1126477">
                  <a:extLst>
                    <a:ext uri="{9D8B030D-6E8A-4147-A177-3AD203B41FA5}">
                      <a16:colId xmlns:a16="http://schemas.microsoft.com/office/drawing/2014/main" val="1676366209"/>
                    </a:ext>
                  </a:extLst>
                </a:gridCol>
                <a:gridCol w="1126477">
                  <a:extLst>
                    <a:ext uri="{9D8B030D-6E8A-4147-A177-3AD203B41FA5}">
                      <a16:colId xmlns:a16="http://schemas.microsoft.com/office/drawing/2014/main" val="2013899616"/>
                    </a:ext>
                  </a:extLst>
                </a:gridCol>
              </a:tblGrid>
              <a:tr h="537752">
                <a:tc>
                  <a:txBody>
                    <a:bodyPr/>
                    <a:lstStyle/>
                    <a:p>
                      <a:pPr marL="0" marR="0" lvl="0" indent="0" algn="ctr" defTabSz="3024012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ko-K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Distance of BDCs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2000" b="1" u="none" strike="noStrike" dirty="0">
                          <a:effectLst/>
                        </a:rPr>
                        <a:t>150 mm</a:t>
                      </a:r>
                      <a:endParaRPr lang="en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2000" b="1" u="none" strike="noStrike" dirty="0">
                          <a:effectLst/>
                        </a:rPr>
                        <a:t>170 mm</a:t>
                      </a:r>
                      <a:endParaRPr lang="en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2000" b="1" u="none" strike="noStrike" dirty="0">
                          <a:effectLst/>
                        </a:rPr>
                        <a:t>190 mm</a:t>
                      </a:r>
                      <a:endParaRPr lang="en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2000" b="1" u="none" strike="noStrike" dirty="0">
                          <a:effectLst/>
                        </a:rPr>
                        <a:t>210 mm</a:t>
                      </a:r>
                      <a:endParaRPr lang="en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2000" b="1" u="none" strike="noStrike" dirty="0">
                          <a:effectLst/>
                        </a:rPr>
                        <a:t>230 mm</a:t>
                      </a:r>
                      <a:endParaRPr lang="en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2000" b="1" u="none" strike="noStrike" dirty="0">
                          <a:effectLst/>
                        </a:rPr>
                        <a:t>250 mm</a:t>
                      </a:r>
                      <a:endParaRPr lang="en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2000" b="1" u="none" strike="noStrike" dirty="0">
                          <a:effectLst/>
                        </a:rPr>
                        <a:t>270 mm</a:t>
                      </a:r>
                      <a:endParaRPr lang="en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2000" b="1" u="none" strike="noStrike" dirty="0">
                          <a:effectLst/>
                        </a:rPr>
                        <a:t>290 mm</a:t>
                      </a:r>
                      <a:endParaRPr lang="en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2000" b="1" u="none" strike="noStrike" dirty="0">
                          <a:effectLst/>
                        </a:rPr>
                        <a:t>310 mm</a:t>
                      </a:r>
                      <a:endParaRPr lang="en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2000" b="1" u="none" strike="noStrike" dirty="0">
                          <a:effectLst/>
                        </a:rPr>
                        <a:t>330 mm</a:t>
                      </a:r>
                      <a:endParaRPr lang="en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2000" b="1" u="none" strike="noStrike" dirty="0">
                          <a:effectLst/>
                        </a:rPr>
                        <a:t>350 mm</a:t>
                      </a:r>
                      <a:endParaRPr lang="en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703370"/>
                  </a:ext>
                </a:extLst>
              </a:tr>
              <a:tr h="3499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err="1">
                          <a:effectLst/>
                        </a:rPr>
                        <a:t>Beamsize</a:t>
                      </a:r>
                      <a:r>
                        <a:rPr lang="en-US" sz="2000" b="1" u="none" strike="noStrike" dirty="0">
                          <a:effectLst/>
                        </a:rPr>
                        <a:t> of </a:t>
                      </a:r>
                      <a:r>
                        <a:rPr lang="en" sz="2000" b="1" u="none" strike="noStrike" dirty="0">
                          <a:effectLst/>
                        </a:rPr>
                        <a:t>X(mm)</a:t>
                      </a:r>
                      <a:endParaRPr lang="en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</a:rPr>
                        <a:t>16.307 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</a:rPr>
                        <a:t>16.269 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>
                          <a:effectLst/>
                        </a:rPr>
                        <a:t>16.269 </a:t>
                      </a:r>
                      <a:endParaRPr lang="en-US" altLang="ko-KR" sz="2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>
                          <a:effectLst/>
                        </a:rPr>
                        <a:t>16.001 </a:t>
                      </a:r>
                      <a:endParaRPr lang="en-US" altLang="ko-KR" sz="2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</a:rPr>
                        <a:t>15.823 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>
                          <a:effectLst/>
                        </a:rPr>
                        <a:t>16.243 </a:t>
                      </a:r>
                      <a:endParaRPr lang="en-US" altLang="ko-KR" sz="2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>
                          <a:effectLst/>
                        </a:rPr>
                        <a:t>16.014 </a:t>
                      </a:r>
                      <a:endParaRPr lang="en-US" altLang="ko-KR" sz="2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>
                          <a:effectLst/>
                        </a:rPr>
                        <a:t>16.256 </a:t>
                      </a:r>
                      <a:endParaRPr lang="en-US" altLang="ko-KR" sz="2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>
                          <a:effectLst/>
                        </a:rPr>
                        <a:t>15.670 </a:t>
                      </a:r>
                      <a:endParaRPr lang="en-US" altLang="ko-KR" sz="2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>
                          <a:effectLst/>
                        </a:rPr>
                        <a:t>15.874 </a:t>
                      </a:r>
                      <a:endParaRPr lang="en-US" altLang="ko-KR" sz="2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</a:rPr>
                        <a:t>15.645 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695320"/>
                  </a:ext>
                </a:extLst>
              </a:tr>
              <a:tr h="349951">
                <a:tc>
                  <a:txBody>
                    <a:bodyPr/>
                    <a:lstStyle/>
                    <a:p>
                      <a:pPr marL="0" marR="0" lvl="0" indent="0" algn="ctr" defTabSz="3024012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Beamsize</a:t>
                      </a:r>
                      <a:r>
                        <a:rPr lang="en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 of </a:t>
                      </a:r>
                      <a:r>
                        <a:rPr lang="en" sz="2000" b="1" u="none" strike="noStrike" dirty="0">
                          <a:effectLst/>
                          <a:latin typeface="+mn-lt"/>
                        </a:rPr>
                        <a:t>Y(mm)</a:t>
                      </a:r>
                      <a:endParaRPr lang="en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</a:rPr>
                        <a:t>16.766 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</a:rPr>
                        <a:t>16.613 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>
                          <a:effectLst/>
                        </a:rPr>
                        <a:t>16.676 </a:t>
                      </a:r>
                      <a:endParaRPr lang="en-US" altLang="ko-KR" sz="2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</a:rPr>
                        <a:t>16.422 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</a:rPr>
                        <a:t>16.740 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</a:rPr>
                        <a:t>16.218 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>
                          <a:effectLst/>
                        </a:rPr>
                        <a:t>16.371 </a:t>
                      </a:r>
                      <a:endParaRPr lang="en-US" altLang="ko-KR" sz="2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>
                          <a:effectLst/>
                        </a:rPr>
                        <a:t>15.950 </a:t>
                      </a:r>
                      <a:endParaRPr lang="en-US" altLang="ko-KR" sz="2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</a:rPr>
                        <a:t>16.256 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</a:rPr>
                        <a:t>15.938 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</a:rPr>
                        <a:t>16.345 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818614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9F6B2F41-0F3B-3C4D-B453-5059889EF992}"/>
              </a:ext>
            </a:extLst>
          </p:cNvPr>
          <p:cNvSpPr txBox="1"/>
          <p:nvPr/>
        </p:nvSpPr>
        <p:spPr>
          <a:xfrm>
            <a:off x="2005781" y="1506356"/>
            <a:ext cx="7021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800" b="1" dirty="0"/>
              <a:t>1</a:t>
            </a:r>
            <a:r>
              <a:rPr kumimoji="1" lang="en-US" altLang="ko-KR" sz="2800" b="1" baseline="30000" dirty="0"/>
              <a:t>st</a:t>
            </a:r>
            <a:r>
              <a:rPr kumimoji="1" lang="en-US" altLang="ko-KR" sz="2800" b="1" dirty="0"/>
              <a:t> order MC (events : 3.5e+05)</a:t>
            </a:r>
            <a:endParaRPr kumimoji="1" lang="ko-KR" altLang="en-US" sz="2800" b="1" dirty="0"/>
          </a:p>
        </p:txBody>
      </p:sp>
      <p:sp>
        <p:nvSpPr>
          <p:cNvPr id="28" name="바닥글 개체 틀 27">
            <a:extLst>
              <a:ext uri="{FF2B5EF4-FFF2-40B4-BE49-F238E27FC236}">
                <a16:creationId xmlns:a16="http://schemas.microsoft.com/office/drawing/2014/main" id="{6802B0F1-B307-704C-9323-0CDA90576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R"/>
              <a:t>LAMPS Meeting @ GwangJu, 2019/10/25</a:t>
            </a:r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070760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DDADC3DB-0E26-D640-BA21-A1A27639C2AE}"/>
              </a:ext>
            </a:extLst>
          </p:cNvPr>
          <p:cNvSpPr/>
          <p:nvPr/>
        </p:nvSpPr>
        <p:spPr>
          <a:xfrm>
            <a:off x="-1" y="-7327"/>
            <a:ext cx="19199226" cy="10170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7274" b="1" dirty="0">
                <a:solidFill>
                  <a:schemeClr val="tx1"/>
                </a:solidFill>
              </a:rPr>
              <a:t>Beam Size Estimation</a:t>
            </a:r>
            <a:endParaRPr kumimoji="1" lang="ko-KR" altLang="en-US" sz="7274" b="1" dirty="0">
              <a:solidFill>
                <a:schemeClr val="tx1"/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7E887E6-D3D9-034E-81CA-3D2D0C301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2D13-8F75-064B-8652-48010A6AF4C9}" type="slidenum">
              <a:rPr kumimoji="1" lang="ko-KR" altLang="en-US" smtClean="0"/>
              <a:t>11</a:t>
            </a:fld>
            <a:endParaRPr kumimoji="1" lang="ko-KR" altLang="en-US" dirty="0"/>
          </a:p>
        </p:txBody>
      </p:sp>
      <p:pic>
        <p:nvPicPr>
          <p:cNvPr id="16" name="그림 15" descr="지도, 텍스트이(가) 표시된 사진&#10;&#10;&#10;&#10;자동 생성된 설명">
            <a:extLst>
              <a:ext uri="{FF2B5EF4-FFF2-40B4-BE49-F238E27FC236}">
                <a16:creationId xmlns:a16="http://schemas.microsoft.com/office/drawing/2014/main" id="{9141FF26-E51D-2847-A40B-29A404B367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077"/>
          <a:stretch/>
        </p:blipFill>
        <p:spPr>
          <a:xfrm>
            <a:off x="3274141" y="4181903"/>
            <a:ext cx="12322491" cy="5827879"/>
          </a:xfrm>
          <a:prstGeom prst="rect">
            <a:avLst/>
          </a:prstGeom>
        </p:spPr>
      </p:pic>
      <p:graphicFrame>
        <p:nvGraphicFramePr>
          <p:cNvPr id="23" name="표 22">
            <a:extLst>
              <a:ext uri="{FF2B5EF4-FFF2-40B4-BE49-F238E27FC236}">
                <a16:creationId xmlns:a16="http://schemas.microsoft.com/office/drawing/2014/main" id="{6D9A360C-DFF7-6546-9553-D69C8576EC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425140"/>
              </p:ext>
            </p:extLst>
          </p:nvPr>
        </p:nvGraphicFramePr>
        <p:xfrm>
          <a:off x="2352086" y="1936910"/>
          <a:ext cx="13957049" cy="18573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74191">
                  <a:extLst>
                    <a:ext uri="{9D8B030D-6E8A-4147-A177-3AD203B41FA5}">
                      <a16:colId xmlns:a16="http://schemas.microsoft.com/office/drawing/2014/main" val="2114888856"/>
                    </a:ext>
                  </a:extLst>
                </a:gridCol>
                <a:gridCol w="1218088">
                  <a:extLst>
                    <a:ext uri="{9D8B030D-6E8A-4147-A177-3AD203B41FA5}">
                      <a16:colId xmlns:a16="http://schemas.microsoft.com/office/drawing/2014/main" val="521399646"/>
                    </a:ext>
                  </a:extLst>
                </a:gridCol>
                <a:gridCol w="1126477">
                  <a:extLst>
                    <a:ext uri="{9D8B030D-6E8A-4147-A177-3AD203B41FA5}">
                      <a16:colId xmlns:a16="http://schemas.microsoft.com/office/drawing/2014/main" val="3775754252"/>
                    </a:ext>
                  </a:extLst>
                </a:gridCol>
                <a:gridCol w="1126477">
                  <a:extLst>
                    <a:ext uri="{9D8B030D-6E8A-4147-A177-3AD203B41FA5}">
                      <a16:colId xmlns:a16="http://schemas.microsoft.com/office/drawing/2014/main" val="1462168326"/>
                    </a:ext>
                  </a:extLst>
                </a:gridCol>
                <a:gridCol w="1126477">
                  <a:extLst>
                    <a:ext uri="{9D8B030D-6E8A-4147-A177-3AD203B41FA5}">
                      <a16:colId xmlns:a16="http://schemas.microsoft.com/office/drawing/2014/main" val="269858391"/>
                    </a:ext>
                  </a:extLst>
                </a:gridCol>
                <a:gridCol w="1126477">
                  <a:extLst>
                    <a:ext uri="{9D8B030D-6E8A-4147-A177-3AD203B41FA5}">
                      <a16:colId xmlns:a16="http://schemas.microsoft.com/office/drawing/2014/main" val="2277984900"/>
                    </a:ext>
                  </a:extLst>
                </a:gridCol>
                <a:gridCol w="1126477">
                  <a:extLst>
                    <a:ext uri="{9D8B030D-6E8A-4147-A177-3AD203B41FA5}">
                      <a16:colId xmlns:a16="http://schemas.microsoft.com/office/drawing/2014/main" val="1732930986"/>
                    </a:ext>
                  </a:extLst>
                </a:gridCol>
                <a:gridCol w="1126477">
                  <a:extLst>
                    <a:ext uri="{9D8B030D-6E8A-4147-A177-3AD203B41FA5}">
                      <a16:colId xmlns:a16="http://schemas.microsoft.com/office/drawing/2014/main" val="3726930833"/>
                    </a:ext>
                  </a:extLst>
                </a:gridCol>
                <a:gridCol w="1126477">
                  <a:extLst>
                    <a:ext uri="{9D8B030D-6E8A-4147-A177-3AD203B41FA5}">
                      <a16:colId xmlns:a16="http://schemas.microsoft.com/office/drawing/2014/main" val="2310822471"/>
                    </a:ext>
                  </a:extLst>
                </a:gridCol>
                <a:gridCol w="1126477">
                  <a:extLst>
                    <a:ext uri="{9D8B030D-6E8A-4147-A177-3AD203B41FA5}">
                      <a16:colId xmlns:a16="http://schemas.microsoft.com/office/drawing/2014/main" val="3367187175"/>
                    </a:ext>
                  </a:extLst>
                </a:gridCol>
                <a:gridCol w="1126477">
                  <a:extLst>
                    <a:ext uri="{9D8B030D-6E8A-4147-A177-3AD203B41FA5}">
                      <a16:colId xmlns:a16="http://schemas.microsoft.com/office/drawing/2014/main" val="3210925107"/>
                    </a:ext>
                  </a:extLst>
                </a:gridCol>
                <a:gridCol w="1126477">
                  <a:extLst>
                    <a:ext uri="{9D8B030D-6E8A-4147-A177-3AD203B41FA5}">
                      <a16:colId xmlns:a16="http://schemas.microsoft.com/office/drawing/2014/main" val="2393139532"/>
                    </a:ext>
                  </a:extLst>
                </a:gridCol>
              </a:tblGrid>
              <a:tr h="614025">
                <a:tc>
                  <a:txBody>
                    <a:bodyPr/>
                    <a:lstStyle/>
                    <a:p>
                      <a:pPr marL="0" marR="0" lvl="0" indent="0" algn="ctr" defTabSz="3024012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ko-K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Distance of BDCs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2000" b="1" u="none" strike="noStrike" dirty="0">
                          <a:effectLst/>
                        </a:rPr>
                        <a:t>150 mm</a:t>
                      </a:r>
                      <a:endParaRPr lang="en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2000" b="1" u="none" strike="noStrike" dirty="0">
                          <a:effectLst/>
                        </a:rPr>
                        <a:t>170 mm</a:t>
                      </a:r>
                      <a:endParaRPr lang="en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2000" b="1" u="none" strike="noStrike" dirty="0">
                          <a:effectLst/>
                        </a:rPr>
                        <a:t>190 mm</a:t>
                      </a:r>
                      <a:endParaRPr lang="en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2000" b="1" u="none" strike="noStrike" dirty="0">
                          <a:effectLst/>
                        </a:rPr>
                        <a:t>210 mm</a:t>
                      </a:r>
                      <a:endParaRPr lang="en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2000" b="1" u="none" strike="noStrike" dirty="0">
                          <a:effectLst/>
                        </a:rPr>
                        <a:t>230 mm</a:t>
                      </a:r>
                      <a:endParaRPr lang="en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2000" b="1" u="none" strike="noStrike" dirty="0">
                          <a:effectLst/>
                        </a:rPr>
                        <a:t>250 mm</a:t>
                      </a:r>
                      <a:endParaRPr lang="en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2000" b="1" u="none" strike="noStrike" dirty="0">
                          <a:effectLst/>
                        </a:rPr>
                        <a:t>270 mm</a:t>
                      </a:r>
                      <a:endParaRPr lang="en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2000" b="1" u="none" strike="noStrike" dirty="0">
                          <a:effectLst/>
                        </a:rPr>
                        <a:t>290 mm</a:t>
                      </a:r>
                      <a:endParaRPr lang="en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2000" b="1" u="none" strike="noStrike" dirty="0">
                          <a:effectLst/>
                        </a:rPr>
                        <a:t>310 mm</a:t>
                      </a:r>
                      <a:endParaRPr lang="en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2000" b="1" u="none" strike="noStrike" dirty="0">
                          <a:effectLst/>
                        </a:rPr>
                        <a:t>330 mm</a:t>
                      </a:r>
                      <a:endParaRPr lang="en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2000" b="1" u="none" strike="noStrike" dirty="0">
                          <a:effectLst/>
                        </a:rPr>
                        <a:t>350 mm</a:t>
                      </a:r>
                      <a:endParaRPr lang="en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3639228"/>
                  </a:ext>
                </a:extLst>
              </a:tr>
              <a:tr h="614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err="1">
                          <a:effectLst/>
                        </a:rPr>
                        <a:t>Beamsize</a:t>
                      </a:r>
                      <a:r>
                        <a:rPr lang="en-US" sz="2000" b="1" u="none" strike="noStrike" dirty="0">
                          <a:effectLst/>
                        </a:rPr>
                        <a:t> of </a:t>
                      </a:r>
                      <a:r>
                        <a:rPr lang="en" sz="2000" b="1" u="none" strike="noStrike" dirty="0">
                          <a:effectLst/>
                        </a:rPr>
                        <a:t>X(mm)</a:t>
                      </a:r>
                      <a:endParaRPr lang="en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</a:rPr>
                        <a:t>16.651 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</a:rPr>
                        <a:t>16.460 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>
                          <a:effectLst/>
                        </a:rPr>
                        <a:t>16.664 </a:t>
                      </a:r>
                      <a:endParaRPr lang="en-US" altLang="ko-KR" sz="2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>
                          <a:effectLst/>
                        </a:rPr>
                        <a:t>16.893 </a:t>
                      </a:r>
                      <a:endParaRPr lang="en-US" altLang="ko-KR" sz="2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</a:rPr>
                        <a:t>17.250 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>
                          <a:effectLst/>
                        </a:rPr>
                        <a:t>16.205 </a:t>
                      </a:r>
                      <a:endParaRPr lang="en-US" altLang="ko-KR" sz="2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>
                          <a:effectLst/>
                        </a:rPr>
                        <a:t>15.721 </a:t>
                      </a:r>
                      <a:endParaRPr lang="en-US" altLang="ko-KR" sz="2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>
                          <a:effectLst/>
                        </a:rPr>
                        <a:t>16.243 </a:t>
                      </a:r>
                      <a:endParaRPr lang="en-US" altLang="ko-KR" sz="2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>
                          <a:effectLst/>
                        </a:rPr>
                        <a:t>16.192 </a:t>
                      </a:r>
                      <a:endParaRPr lang="en-US" altLang="ko-KR" sz="2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>
                          <a:effectLst/>
                        </a:rPr>
                        <a:t>15.708 </a:t>
                      </a:r>
                      <a:endParaRPr lang="en-US" altLang="ko-KR" sz="2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>
                          <a:effectLst/>
                        </a:rPr>
                        <a:t>16.371 </a:t>
                      </a:r>
                      <a:endParaRPr lang="en-US" altLang="ko-KR" sz="2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33100"/>
                  </a:ext>
                </a:extLst>
              </a:tr>
              <a:tr h="614025">
                <a:tc>
                  <a:txBody>
                    <a:bodyPr/>
                    <a:lstStyle/>
                    <a:p>
                      <a:pPr marL="0" marR="0" lvl="0" indent="0" algn="ctr" defTabSz="3024012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Beamsize</a:t>
                      </a:r>
                      <a:r>
                        <a:rPr lang="en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 of </a:t>
                      </a:r>
                      <a:r>
                        <a:rPr lang="en" sz="2000" b="1" u="none" strike="noStrike" dirty="0">
                          <a:effectLst/>
                          <a:latin typeface="+mn-lt"/>
                        </a:rPr>
                        <a:t>Y(mm)</a:t>
                      </a:r>
                      <a:endParaRPr lang="en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</a:rPr>
                        <a:t>17.861 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</a:rPr>
                        <a:t>17.237 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>
                          <a:effectLst/>
                        </a:rPr>
                        <a:t>17.505 </a:t>
                      </a:r>
                      <a:endParaRPr lang="en-US" altLang="ko-KR" sz="2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</a:rPr>
                        <a:t>18.065 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</a:rPr>
                        <a:t>17.505 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</a:rPr>
                        <a:t>17.708 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</a:rPr>
                        <a:t>17.963 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</a:rPr>
                        <a:t>17.161 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</a:rPr>
                        <a:t>17.505 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</a:rPr>
                        <a:t>17.199 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</a:rPr>
                        <a:t>16.766 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8588073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FE350B3D-0333-CA49-8CA7-C54B3FC85620}"/>
              </a:ext>
            </a:extLst>
          </p:cNvPr>
          <p:cNvSpPr txBox="1"/>
          <p:nvPr/>
        </p:nvSpPr>
        <p:spPr>
          <a:xfrm>
            <a:off x="1828802" y="1456929"/>
            <a:ext cx="8330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800" b="1" dirty="0"/>
              <a:t>3</a:t>
            </a:r>
            <a:r>
              <a:rPr kumimoji="1" lang="en-US" altLang="ko-KR" sz="2800" b="1" baseline="30000" dirty="0"/>
              <a:t>rd</a:t>
            </a:r>
            <a:r>
              <a:rPr kumimoji="1" lang="en-US" altLang="ko-KR" sz="2800" b="1" dirty="0"/>
              <a:t> order MC (events : 3.5e+05)</a:t>
            </a:r>
            <a:endParaRPr kumimoji="1" lang="ko-KR" altLang="en-US" sz="2800" b="1" dirty="0"/>
          </a:p>
        </p:txBody>
      </p:sp>
      <p:sp>
        <p:nvSpPr>
          <p:cNvPr id="28" name="바닥글 개체 틀 27">
            <a:extLst>
              <a:ext uri="{FF2B5EF4-FFF2-40B4-BE49-F238E27FC236}">
                <a16:creationId xmlns:a16="http://schemas.microsoft.com/office/drawing/2014/main" id="{6802B0F1-B307-704C-9323-0CDA90576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R"/>
              <a:t>LAMPS Meeting @ GwangJu, 2019/10/25</a:t>
            </a:r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457441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DDADC3DB-0E26-D640-BA21-A1A27639C2AE}"/>
              </a:ext>
            </a:extLst>
          </p:cNvPr>
          <p:cNvSpPr/>
          <p:nvPr/>
        </p:nvSpPr>
        <p:spPr>
          <a:xfrm>
            <a:off x="-1" y="-7327"/>
            <a:ext cx="19199226" cy="10170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7274" b="1" dirty="0">
                <a:solidFill>
                  <a:schemeClr val="tx1"/>
                </a:solidFill>
              </a:rPr>
              <a:t>Problem</a:t>
            </a:r>
            <a:r>
              <a:rPr kumimoji="1" lang="ko-KR" altLang="en-US" sz="7274" b="1" dirty="0">
                <a:solidFill>
                  <a:schemeClr val="tx1"/>
                </a:solidFill>
              </a:rPr>
              <a:t> </a:t>
            </a:r>
            <a:r>
              <a:rPr kumimoji="1" lang="en-US" altLang="ko-KR" sz="7274" b="1" dirty="0">
                <a:solidFill>
                  <a:schemeClr val="tx1"/>
                </a:solidFill>
              </a:rPr>
              <a:t>1</a:t>
            </a:r>
            <a:endParaRPr kumimoji="1" lang="ko-KR" altLang="en-US" sz="7274" b="1" dirty="0">
              <a:solidFill>
                <a:schemeClr val="tx1"/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7E887E6-D3D9-034E-81CA-3D2D0C301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2D13-8F75-064B-8652-48010A6AF4C9}" type="slidenum">
              <a:rPr kumimoji="1" lang="ko-KR" altLang="en-US" smtClean="0"/>
              <a:t>12</a:t>
            </a:fld>
            <a:endParaRPr kumimoji="1" lang="ko-KR" altLang="en-US" dirty="0"/>
          </a:p>
        </p:txBody>
      </p:sp>
      <p:graphicFrame>
        <p:nvGraphicFramePr>
          <p:cNvPr id="33" name="표 32">
            <a:extLst>
              <a:ext uri="{FF2B5EF4-FFF2-40B4-BE49-F238E27FC236}">
                <a16:creationId xmlns:a16="http://schemas.microsoft.com/office/drawing/2014/main" id="{5049B879-885B-D14C-88FE-6706D12938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498463"/>
              </p:ext>
            </p:extLst>
          </p:nvPr>
        </p:nvGraphicFramePr>
        <p:xfrm>
          <a:off x="2918455" y="4140651"/>
          <a:ext cx="8229599" cy="18573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48745">
                  <a:extLst>
                    <a:ext uri="{9D8B030D-6E8A-4147-A177-3AD203B41FA5}">
                      <a16:colId xmlns:a16="http://schemas.microsoft.com/office/drawing/2014/main" val="4202196537"/>
                    </a:ext>
                  </a:extLst>
                </a:gridCol>
                <a:gridCol w="1160279">
                  <a:extLst>
                    <a:ext uri="{9D8B030D-6E8A-4147-A177-3AD203B41FA5}">
                      <a16:colId xmlns:a16="http://schemas.microsoft.com/office/drawing/2014/main" val="947840571"/>
                    </a:ext>
                  </a:extLst>
                </a:gridCol>
                <a:gridCol w="1957039">
                  <a:extLst>
                    <a:ext uri="{9D8B030D-6E8A-4147-A177-3AD203B41FA5}">
                      <a16:colId xmlns:a16="http://schemas.microsoft.com/office/drawing/2014/main" val="3879699000"/>
                    </a:ext>
                  </a:extLst>
                </a:gridCol>
                <a:gridCol w="1254512">
                  <a:extLst>
                    <a:ext uri="{9D8B030D-6E8A-4147-A177-3AD203B41FA5}">
                      <a16:colId xmlns:a16="http://schemas.microsoft.com/office/drawing/2014/main" val="3309137564"/>
                    </a:ext>
                  </a:extLst>
                </a:gridCol>
                <a:gridCol w="1254512">
                  <a:extLst>
                    <a:ext uri="{9D8B030D-6E8A-4147-A177-3AD203B41FA5}">
                      <a16:colId xmlns:a16="http://schemas.microsoft.com/office/drawing/2014/main" val="3247139184"/>
                    </a:ext>
                  </a:extLst>
                </a:gridCol>
                <a:gridCol w="1254512">
                  <a:extLst>
                    <a:ext uri="{9D8B030D-6E8A-4147-A177-3AD203B41FA5}">
                      <a16:colId xmlns:a16="http://schemas.microsoft.com/office/drawing/2014/main" val="779240453"/>
                    </a:ext>
                  </a:extLst>
                </a:gridCol>
              </a:tblGrid>
              <a:tr h="539744">
                <a:tc>
                  <a:txBody>
                    <a:bodyPr/>
                    <a:lstStyle/>
                    <a:p>
                      <a:pPr marL="0" marR="0" lvl="0" indent="0" algn="ctr" defTabSz="3024012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ko-K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Distance of BDCs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</a:rPr>
                        <a:t>50 mm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</a:rPr>
                        <a:t>150 mm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</a:rPr>
                        <a:t>250 mm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</a:rPr>
                        <a:t>350 mm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</a:rPr>
                        <a:t>450 mm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3461285"/>
                  </a:ext>
                </a:extLst>
              </a:tr>
              <a:tr h="539744">
                <a:tc>
                  <a:txBody>
                    <a:bodyPr/>
                    <a:lstStyle/>
                    <a:p>
                      <a:pPr algn="ctr" fontAlgn="ctr"/>
                      <a:r>
                        <a:rPr lang="en" sz="2000" b="1" u="none" strike="noStrike" dirty="0" err="1">
                          <a:effectLst/>
                        </a:rPr>
                        <a:t>Beamsize</a:t>
                      </a:r>
                      <a:r>
                        <a:rPr lang="en" sz="2000" b="1" u="none" strike="noStrike" dirty="0">
                          <a:effectLst/>
                        </a:rPr>
                        <a:t> of X(mm)</a:t>
                      </a:r>
                      <a:endParaRPr lang="en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</a:rPr>
                        <a:t>12.89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>
                          <a:effectLst/>
                        </a:rPr>
                        <a:t>12.8</a:t>
                      </a:r>
                      <a:endParaRPr lang="en-US" altLang="ko-KR" sz="2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>
                          <a:effectLst/>
                        </a:rPr>
                        <a:t>12.75</a:t>
                      </a:r>
                      <a:endParaRPr lang="en-US" altLang="ko-KR" sz="2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>
                          <a:effectLst/>
                        </a:rPr>
                        <a:t>12.28</a:t>
                      </a:r>
                      <a:endParaRPr lang="en-US" altLang="ko-KR" sz="2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>
                          <a:effectLst/>
                        </a:rPr>
                        <a:t>12.31</a:t>
                      </a:r>
                      <a:endParaRPr lang="en-US" altLang="ko-KR" sz="2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3499890"/>
                  </a:ext>
                </a:extLst>
              </a:tr>
              <a:tr h="539744">
                <a:tc>
                  <a:txBody>
                    <a:bodyPr/>
                    <a:lstStyle/>
                    <a:p>
                      <a:pPr algn="ctr" fontAlgn="ctr"/>
                      <a:r>
                        <a:rPr lang="en" sz="2000" b="1" u="none" strike="noStrike" dirty="0" err="1">
                          <a:effectLst/>
                        </a:rPr>
                        <a:t>Beamsize</a:t>
                      </a:r>
                      <a:r>
                        <a:rPr lang="en" sz="2000" b="1" u="none" strike="noStrike" dirty="0">
                          <a:effectLst/>
                        </a:rPr>
                        <a:t> of Y(mm)</a:t>
                      </a:r>
                      <a:endParaRPr lang="en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>
                          <a:effectLst/>
                        </a:rPr>
                        <a:t>13.39</a:t>
                      </a:r>
                      <a:endParaRPr lang="en-US" altLang="ko-KR" sz="2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</a:rPr>
                        <a:t>13.16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</a:rPr>
                        <a:t>12.73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>
                          <a:effectLst/>
                        </a:rPr>
                        <a:t>12.83</a:t>
                      </a:r>
                      <a:endParaRPr lang="en-US" altLang="ko-KR" sz="2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12.39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5037223"/>
                  </a:ext>
                </a:extLst>
              </a:tr>
            </a:tbl>
          </a:graphicData>
        </a:graphic>
      </p:graphicFrame>
      <p:graphicFrame>
        <p:nvGraphicFramePr>
          <p:cNvPr id="34" name="표 33">
            <a:extLst>
              <a:ext uri="{FF2B5EF4-FFF2-40B4-BE49-F238E27FC236}">
                <a16:creationId xmlns:a16="http://schemas.microsoft.com/office/drawing/2014/main" id="{23D5F7B5-119B-6D48-A41C-CB5D2D3E5A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917668"/>
              </p:ext>
            </p:extLst>
          </p:nvPr>
        </p:nvGraphicFramePr>
        <p:xfrm>
          <a:off x="2922501" y="6549866"/>
          <a:ext cx="8229599" cy="18573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26770">
                  <a:extLst>
                    <a:ext uri="{9D8B030D-6E8A-4147-A177-3AD203B41FA5}">
                      <a16:colId xmlns:a16="http://schemas.microsoft.com/office/drawing/2014/main" val="935920795"/>
                    </a:ext>
                  </a:extLst>
                </a:gridCol>
                <a:gridCol w="1182254">
                  <a:extLst>
                    <a:ext uri="{9D8B030D-6E8A-4147-A177-3AD203B41FA5}">
                      <a16:colId xmlns:a16="http://schemas.microsoft.com/office/drawing/2014/main" val="632927656"/>
                    </a:ext>
                  </a:extLst>
                </a:gridCol>
                <a:gridCol w="1957039">
                  <a:extLst>
                    <a:ext uri="{9D8B030D-6E8A-4147-A177-3AD203B41FA5}">
                      <a16:colId xmlns:a16="http://schemas.microsoft.com/office/drawing/2014/main" val="3393080781"/>
                    </a:ext>
                  </a:extLst>
                </a:gridCol>
                <a:gridCol w="1254512">
                  <a:extLst>
                    <a:ext uri="{9D8B030D-6E8A-4147-A177-3AD203B41FA5}">
                      <a16:colId xmlns:a16="http://schemas.microsoft.com/office/drawing/2014/main" val="3354810141"/>
                    </a:ext>
                  </a:extLst>
                </a:gridCol>
                <a:gridCol w="1254512">
                  <a:extLst>
                    <a:ext uri="{9D8B030D-6E8A-4147-A177-3AD203B41FA5}">
                      <a16:colId xmlns:a16="http://schemas.microsoft.com/office/drawing/2014/main" val="4158851357"/>
                    </a:ext>
                  </a:extLst>
                </a:gridCol>
                <a:gridCol w="1254512">
                  <a:extLst>
                    <a:ext uri="{9D8B030D-6E8A-4147-A177-3AD203B41FA5}">
                      <a16:colId xmlns:a16="http://schemas.microsoft.com/office/drawing/2014/main" val="1343689768"/>
                    </a:ext>
                  </a:extLst>
                </a:gridCol>
              </a:tblGrid>
              <a:tr h="518172">
                <a:tc>
                  <a:txBody>
                    <a:bodyPr/>
                    <a:lstStyle/>
                    <a:p>
                      <a:pPr algn="ctr" fontAlgn="ctr"/>
                      <a:r>
                        <a:rPr lang="en" sz="2000" b="1" u="none" strike="noStrike" dirty="0">
                          <a:effectLst/>
                        </a:rPr>
                        <a:t>Distance of BDCs</a:t>
                      </a:r>
                      <a:endParaRPr lang="en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</a:rPr>
                        <a:t>50mm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</a:rPr>
                        <a:t>150mm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</a:rPr>
                        <a:t>250mm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</a:rPr>
                        <a:t>350mm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</a:rPr>
                        <a:t>450mm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0889690"/>
                  </a:ext>
                </a:extLst>
              </a:tr>
              <a:tr h="518172">
                <a:tc>
                  <a:txBody>
                    <a:bodyPr/>
                    <a:lstStyle/>
                    <a:p>
                      <a:pPr algn="ctr" fontAlgn="ctr"/>
                      <a:r>
                        <a:rPr lang="en" sz="2000" b="1" u="none" strike="noStrike" dirty="0" err="1">
                          <a:effectLst/>
                        </a:rPr>
                        <a:t>Beamsize</a:t>
                      </a:r>
                      <a:r>
                        <a:rPr lang="en" sz="2000" b="1" u="none" strike="noStrike" dirty="0">
                          <a:effectLst/>
                        </a:rPr>
                        <a:t> </a:t>
                      </a:r>
                      <a:r>
                        <a:rPr lang="en" sz="2000" b="1" u="none" strike="noStrike" dirty="0" err="1">
                          <a:effectLst/>
                        </a:rPr>
                        <a:t>ofX</a:t>
                      </a:r>
                      <a:r>
                        <a:rPr lang="en" sz="2000" b="1" u="none" strike="noStrike" dirty="0">
                          <a:effectLst/>
                        </a:rPr>
                        <a:t>(mm)</a:t>
                      </a:r>
                      <a:endParaRPr lang="en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>
                          <a:effectLst/>
                        </a:rPr>
                        <a:t>13.59</a:t>
                      </a:r>
                      <a:endParaRPr lang="en-US" altLang="ko-KR" sz="2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>
                          <a:effectLst/>
                        </a:rPr>
                        <a:t>13.07</a:t>
                      </a:r>
                      <a:endParaRPr lang="en-US" altLang="ko-KR" sz="2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>
                          <a:effectLst/>
                        </a:rPr>
                        <a:t>12.72</a:t>
                      </a:r>
                      <a:endParaRPr lang="en-US" altLang="ko-KR" sz="2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>
                          <a:effectLst/>
                        </a:rPr>
                        <a:t>12.85</a:t>
                      </a:r>
                      <a:endParaRPr lang="en-US" altLang="ko-KR" sz="2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>
                          <a:effectLst/>
                        </a:rPr>
                        <a:t>13.04</a:t>
                      </a:r>
                      <a:endParaRPr lang="en-US" altLang="ko-KR" sz="2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741954"/>
                  </a:ext>
                </a:extLst>
              </a:tr>
              <a:tr h="518172">
                <a:tc>
                  <a:txBody>
                    <a:bodyPr/>
                    <a:lstStyle/>
                    <a:p>
                      <a:pPr algn="ctr" fontAlgn="ctr"/>
                      <a:r>
                        <a:rPr lang="en" sz="2000" b="1" u="none" strike="noStrike" dirty="0" err="1">
                          <a:effectLst/>
                        </a:rPr>
                        <a:t>Beamsize</a:t>
                      </a:r>
                      <a:r>
                        <a:rPr lang="en" sz="2000" b="1" u="none" strike="noStrike" dirty="0">
                          <a:effectLst/>
                        </a:rPr>
                        <a:t> </a:t>
                      </a:r>
                      <a:r>
                        <a:rPr lang="en" sz="2000" b="1" u="none" strike="noStrike" dirty="0" err="1">
                          <a:effectLst/>
                        </a:rPr>
                        <a:t>ofY</a:t>
                      </a:r>
                      <a:r>
                        <a:rPr lang="en" sz="2000" b="1" u="none" strike="noStrike" dirty="0">
                          <a:effectLst/>
                        </a:rPr>
                        <a:t>(mm)</a:t>
                      </a:r>
                      <a:endParaRPr lang="en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</a:rPr>
                        <a:t>14.24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>
                          <a:effectLst/>
                        </a:rPr>
                        <a:t>14.02</a:t>
                      </a:r>
                      <a:endParaRPr lang="en-US" altLang="ko-KR" sz="2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</a:rPr>
                        <a:t>13.9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>
                          <a:effectLst/>
                        </a:rPr>
                        <a:t>13.16</a:t>
                      </a:r>
                      <a:endParaRPr lang="en-US" altLang="ko-KR" sz="2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</a:rPr>
                        <a:t>13.18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0898046"/>
                  </a:ext>
                </a:extLst>
              </a:tr>
            </a:tbl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4E0A1C78-B6B8-9D41-A069-5584A0322866}"/>
              </a:ext>
            </a:extLst>
          </p:cNvPr>
          <p:cNvSpPr txBox="1"/>
          <p:nvPr/>
        </p:nvSpPr>
        <p:spPr>
          <a:xfrm>
            <a:off x="2442131" y="1296074"/>
            <a:ext cx="3868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800" b="1" dirty="0"/>
              <a:t>1D-Plot FWHM</a:t>
            </a:r>
            <a:endParaRPr kumimoji="1" lang="ko-KR" altLang="en-US" sz="2800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B879720-7DB6-BD4C-A38B-E3F3CDF3B9BA}"/>
              </a:ext>
            </a:extLst>
          </p:cNvPr>
          <p:cNvSpPr txBox="1"/>
          <p:nvPr/>
        </p:nvSpPr>
        <p:spPr>
          <a:xfrm>
            <a:off x="2442131" y="3579561"/>
            <a:ext cx="8096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800" b="1" dirty="0"/>
              <a:t>1</a:t>
            </a:r>
            <a:r>
              <a:rPr kumimoji="1" lang="en-US" altLang="ko-KR" sz="2800" b="1" baseline="30000" dirty="0"/>
              <a:t>st</a:t>
            </a:r>
            <a:r>
              <a:rPr kumimoji="1" lang="en-US" altLang="ko-KR" sz="2800" b="1" dirty="0"/>
              <a:t> order MC (events : 3.5e+05)</a:t>
            </a:r>
            <a:endParaRPr kumimoji="1" lang="ko-KR" altLang="en-US" sz="2800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7FB7F48-DC57-7645-A065-25225C61A876}"/>
              </a:ext>
            </a:extLst>
          </p:cNvPr>
          <p:cNvSpPr txBox="1"/>
          <p:nvPr/>
        </p:nvSpPr>
        <p:spPr>
          <a:xfrm>
            <a:off x="2492199" y="5988552"/>
            <a:ext cx="7401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800" b="1" dirty="0"/>
              <a:t>3</a:t>
            </a:r>
            <a:r>
              <a:rPr kumimoji="1" lang="en-US" altLang="ko-KR" sz="2800" b="1" baseline="30000" dirty="0"/>
              <a:t>rd</a:t>
            </a:r>
            <a:r>
              <a:rPr kumimoji="1" lang="en-US" altLang="ko-KR" sz="2800" b="1" dirty="0"/>
              <a:t> order MC (events : 3.5e+05)</a:t>
            </a:r>
            <a:endParaRPr kumimoji="1" lang="ko-KR" altLang="en-US" sz="2800" b="1" dirty="0"/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DA82E581-6631-414E-B46E-FCAD9C8BBAD4}"/>
              </a:ext>
            </a:extLst>
          </p:cNvPr>
          <p:cNvSpPr/>
          <p:nvPr/>
        </p:nvSpPr>
        <p:spPr>
          <a:xfrm>
            <a:off x="2340124" y="8805763"/>
            <a:ext cx="145189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Font typeface="Wingdings" panose="05000000000000000000" pitchFamily="2" charset="2"/>
              <a:buChar char="Ø"/>
            </a:pPr>
            <a:r>
              <a:rPr lang="en-US" altLang="ko-KR" sz="3600" b="1" dirty="0">
                <a:solidFill>
                  <a:srgbClr val="FF0000"/>
                </a:solidFill>
              </a:rPr>
              <a:t>Be</a:t>
            </a:r>
            <a:r>
              <a:rPr lang="en" altLang="ko-KR" sz="3600" b="1" dirty="0">
                <a:solidFill>
                  <a:srgbClr val="FF0000"/>
                </a:solidFill>
              </a:rPr>
              <a:t>am size of 1D-Plot is very different from the beam size of Monte Carlo</a:t>
            </a:r>
          </a:p>
        </p:txBody>
      </p:sp>
      <p:pic>
        <p:nvPicPr>
          <p:cNvPr id="41" name="그림 40" descr="지도이(가) 표시된 사진&#10;&#10;&#10;&#10;자동 생성된 설명">
            <a:extLst>
              <a:ext uri="{FF2B5EF4-FFF2-40B4-BE49-F238E27FC236}">
                <a16:creationId xmlns:a16="http://schemas.microsoft.com/office/drawing/2014/main" id="{3FB9AEA9-17F0-134F-A409-9B76FD6D1A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5925" y="6228920"/>
            <a:ext cx="3654380" cy="2051521"/>
          </a:xfrm>
          <a:prstGeom prst="rect">
            <a:avLst/>
          </a:prstGeom>
        </p:spPr>
      </p:pic>
      <p:pic>
        <p:nvPicPr>
          <p:cNvPr id="42" name="그림 41" descr="지도, 텍스트이(가) 표시된 사진&#10;&#10;&#10;&#10;자동 생성된 설명">
            <a:extLst>
              <a:ext uri="{FF2B5EF4-FFF2-40B4-BE49-F238E27FC236}">
                <a16:creationId xmlns:a16="http://schemas.microsoft.com/office/drawing/2014/main" id="{8D730250-BD95-E146-9C9B-9121AD9E3C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2488" y="1621502"/>
            <a:ext cx="3472265" cy="1954370"/>
          </a:xfrm>
          <a:prstGeom prst="rect">
            <a:avLst/>
          </a:prstGeom>
        </p:spPr>
      </p:pic>
      <p:pic>
        <p:nvPicPr>
          <p:cNvPr id="43" name="그림 42" descr="지도이(가) 표시된 사진&#10;&#10;&#10;&#10;자동 생성된 설명">
            <a:extLst>
              <a:ext uri="{FF2B5EF4-FFF2-40B4-BE49-F238E27FC236}">
                <a16:creationId xmlns:a16="http://schemas.microsoft.com/office/drawing/2014/main" id="{761483A8-C4AB-8546-95FF-8525FAAAD9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92488" y="3873856"/>
            <a:ext cx="3621777" cy="2031729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6E4B3A81-5D8E-D244-B5C1-2BE43E62F2F3}"/>
              </a:ext>
            </a:extLst>
          </p:cNvPr>
          <p:cNvSpPr txBox="1"/>
          <p:nvPr/>
        </p:nvSpPr>
        <p:spPr>
          <a:xfrm>
            <a:off x="12753264" y="1134771"/>
            <a:ext cx="4105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b="1" dirty="0"/>
              <a:t>Ex) Distance of BDCs : 450</a:t>
            </a:r>
            <a:r>
              <a:rPr kumimoji="1" lang="ko-KR" altLang="en-US" b="1" dirty="0"/>
              <a:t> </a:t>
            </a:r>
            <a:r>
              <a:rPr kumimoji="1" lang="en-US" altLang="ko-KR" b="1" dirty="0"/>
              <a:t>mm </a:t>
            </a:r>
          </a:p>
          <a:p>
            <a:endParaRPr kumimoji="1" lang="ko-KR" alt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0B0CEB1-1C4B-7645-B426-E11604F3FBE6}"/>
              </a:ext>
            </a:extLst>
          </p:cNvPr>
          <p:cNvSpPr txBox="1"/>
          <p:nvPr/>
        </p:nvSpPr>
        <p:spPr>
          <a:xfrm>
            <a:off x="2918455" y="1859617"/>
            <a:ext cx="3292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000" b="1" dirty="0"/>
              <a:t>FWHM(X) = 13.07 mm</a:t>
            </a:r>
          </a:p>
          <a:p>
            <a:r>
              <a:rPr kumimoji="1" lang="en-US" altLang="ko-KR" sz="2000" b="1" dirty="0"/>
              <a:t>-&gt; </a:t>
            </a:r>
            <a:r>
              <a:rPr kumimoji="1" lang="en-US" altLang="ko-KR" sz="2000" b="1" u="sng" dirty="0" err="1"/>
              <a:t>Beamsize</a:t>
            </a:r>
            <a:r>
              <a:rPr kumimoji="1" lang="en-US" altLang="ko-KR" sz="2000" b="1" u="sng" dirty="0"/>
              <a:t>(X</a:t>
            </a:r>
            <a:r>
              <a:rPr lang="en-US" altLang="ko-KR" sz="2000" b="1" u="sng" dirty="0"/>
              <a:t>) </a:t>
            </a:r>
            <a:r>
              <a:rPr kumimoji="1" lang="en-US" altLang="ko-KR" sz="2000" b="1" u="sng" dirty="0"/>
              <a:t>≈ 16.46 mm</a:t>
            </a:r>
            <a:endParaRPr kumimoji="1" lang="ko-KR" altLang="en-US" sz="2000" b="1" u="sng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D0C6355-8B09-404C-A978-71A5B8C70C9D}"/>
              </a:ext>
            </a:extLst>
          </p:cNvPr>
          <p:cNvSpPr txBox="1"/>
          <p:nvPr/>
        </p:nvSpPr>
        <p:spPr>
          <a:xfrm>
            <a:off x="2922501" y="2720327"/>
            <a:ext cx="3292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000" b="1" dirty="0"/>
              <a:t>FWHM(Y) = 13.53 mm</a:t>
            </a:r>
          </a:p>
          <a:p>
            <a:r>
              <a:rPr kumimoji="1" lang="en-US" altLang="ko-KR" sz="2000" b="1" dirty="0"/>
              <a:t>-&gt; </a:t>
            </a:r>
            <a:r>
              <a:rPr kumimoji="1" lang="en-US" altLang="ko-KR" sz="2000" b="1" u="sng" dirty="0" err="1"/>
              <a:t>Beamsize</a:t>
            </a:r>
            <a:r>
              <a:rPr kumimoji="1" lang="en-US" altLang="ko-KR" sz="2000" b="1" u="sng" dirty="0"/>
              <a:t>(Y</a:t>
            </a:r>
            <a:r>
              <a:rPr lang="en-US" altLang="ko-KR" sz="2000" b="1" u="sng" dirty="0"/>
              <a:t>) </a:t>
            </a:r>
            <a:r>
              <a:rPr kumimoji="1" lang="en-US" altLang="ko-KR" sz="2000" b="1" u="sng" dirty="0"/>
              <a:t>≈ 17.237 mm</a:t>
            </a:r>
            <a:endParaRPr kumimoji="1" lang="ko-KR" altLang="en-US" sz="2000" b="1" u="sng" dirty="0"/>
          </a:p>
        </p:txBody>
      </p:sp>
      <p:sp>
        <p:nvSpPr>
          <p:cNvPr id="47" name="바닥글 개체 틀 46">
            <a:extLst>
              <a:ext uri="{FF2B5EF4-FFF2-40B4-BE49-F238E27FC236}">
                <a16:creationId xmlns:a16="http://schemas.microsoft.com/office/drawing/2014/main" id="{A1B45A1D-22F0-4248-83F8-1504F4611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R"/>
              <a:t>LAMPS Meeting @ GwangJu, 2019/10/25</a:t>
            </a:r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081474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DDADC3DB-0E26-D640-BA21-A1A27639C2AE}"/>
              </a:ext>
            </a:extLst>
          </p:cNvPr>
          <p:cNvSpPr/>
          <p:nvPr/>
        </p:nvSpPr>
        <p:spPr>
          <a:xfrm>
            <a:off x="-1" y="-7327"/>
            <a:ext cx="19199226" cy="10170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7274" b="1" dirty="0">
                <a:solidFill>
                  <a:schemeClr val="tx1"/>
                </a:solidFill>
              </a:rPr>
              <a:t>Results &amp; Plan</a:t>
            </a:r>
            <a:endParaRPr kumimoji="1" lang="ko-KR" altLang="en-US" sz="7274" b="1" dirty="0">
              <a:solidFill>
                <a:schemeClr val="tx1"/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7E887E6-D3D9-034E-81CA-3D2D0C301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2D13-8F75-064B-8652-48010A6AF4C9}" type="slidenum">
              <a:rPr kumimoji="1" lang="ko-KR" altLang="en-US" smtClean="0"/>
              <a:t>13</a:t>
            </a:fld>
            <a:endParaRPr kumimoji="1" lang="ko-KR" alt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BE3484F-9B19-1E44-B61D-B5B1E7052606}"/>
              </a:ext>
            </a:extLst>
          </p:cNvPr>
          <p:cNvSpPr txBox="1"/>
          <p:nvPr/>
        </p:nvSpPr>
        <p:spPr>
          <a:xfrm>
            <a:off x="1484916" y="2116206"/>
            <a:ext cx="1640697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anose="05000000000000000000" pitchFamily="2" charset="2"/>
              <a:buChar char="Ø"/>
            </a:pPr>
            <a:r>
              <a:rPr lang="en-US" altLang="ko-KR" sz="4000" b="1" dirty="0"/>
              <a:t>Be</a:t>
            </a:r>
            <a:r>
              <a:rPr lang="en" altLang="ko-KR" sz="4000" b="1" dirty="0"/>
              <a:t>am size of 1D-Plot is very different from the beam size of Monte Carlo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endParaRPr lang="en" altLang="ko-KR" sz="4000" b="1" dirty="0"/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en" altLang="ko-KR" sz="4000" b="1" dirty="0"/>
              <a:t>According to the graphs, 250</a:t>
            </a:r>
            <a:r>
              <a:rPr lang="ko-KR" altLang="en-US" sz="4000" b="1" dirty="0"/>
              <a:t> </a:t>
            </a:r>
            <a:r>
              <a:rPr lang="en" altLang="ko-KR" sz="4000" b="1" dirty="0"/>
              <a:t>mm </a:t>
            </a:r>
            <a:r>
              <a:rPr lang="en-US" altLang="ko-KR" sz="4000" b="1" dirty="0"/>
              <a:t>~</a:t>
            </a:r>
            <a:r>
              <a:rPr lang="en" altLang="ko-KR" sz="4000" b="1" dirty="0"/>
              <a:t> 350</a:t>
            </a:r>
            <a:r>
              <a:rPr lang="ko-KR" altLang="en-US" sz="4000" b="1" dirty="0"/>
              <a:t> </a:t>
            </a:r>
            <a:r>
              <a:rPr lang="en" altLang="ko-KR" sz="4000" b="1" dirty="0"/>
              <a:t>mm section shows the smallest beam size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endParaRPr lang="en" altLang="ko-KR" sz="4000" b="1" dirty="0"/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en" altLang="ko-KR" sz="4000" b="1" dirty="0"/>
              <a:t>The results show decreasing trend as increasing the distance of BDCs</a:t>
            </a:r>
            <a:endParaRPr lang="en" altLang="ko-KR" sz="3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D267E97-F917-5943-A2BA-C80BAB8DA18C}"/>
              </a:ext>
            </a:extLst>
          </p:cNvPr>
          <p:cNvSpPr txBox="1"/>
          <p:nvPr/>
        </p:nvSpPr>
        <p:spPr>
          <a:xfrm>
            <a:off x="1484916" y="7559179"/>
            <a:ext cx="128618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anose="05000000000000000000" pitchFamily="2" charset="2"/>
              <a:buChar char="Ø"/>
            </a:pPr>
            <a:r>
              <a:rPr lang="en" altLang="ko-KR" sz="4000" b="1" dirty="0"/>
              <a:t>Calculate beam size with more events and finer distance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endParaRPr lang="en" altLang="ko-KR" sz="4000" b="1" dirty="0"/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en" altLang="ko-KR" sz="4000" b="1" dirty="0"/>
              <a:t>Calculate beam size in 350</a:t>
            </a:r>
            <a:r>
              <a:rPr lang="ko-KR" altLang="en-US" sz="4000" b="1" dirty="0"/>
              <a:t> </a:t>
            </a:r>
            <a:r>
              <a:rPr lang="en" altLang="ko-KR" sz="4000" b="1" dirty="0"/>
              <a:t>mm ~ 450</a:t>
            </a:r>
            <a:r>
              <a:rPr lang="ko-KR" altLang="en-US" sz="4000" b="1" dirty="0"/>
              <a:t> </a:t>
            </a:r>
            <a:r>
              <a:rPr lang="en" altLang="ko-KR" sz="4000" b="1" dirty="0"/>
              <a:t>mm of BDC distance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87248B-B35D-C547-815D-4EAFFA4D57C2}"/>
              </a:ext>
            </a:extLst>
          </p:cNvPr>
          <p:cNvSpPr txBox="1"/>
          <p:nvPr/>
        </p:nvSpPr>
        <p:spPr>
          <a:xfrm>
            <a:off x="1936376" y="861640"/>
            <a:ext cx="65621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6600" b="1" dirty="0"/>
              <a:t>Results</a:t>
            </a:r>
            <a:endParaRPr kumimoji="1" lang="ko-KR" altLang="en-US" sz="6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CD8BD5-730F-884B-9AF2-D73C41AF2810}"/>
              </a:ext>
            </a:extLst>
          </p:cNvPr>
          <p:cNvSpPr txBox="1"/>
          <p:nvPr/>
        </p:nvSpPr>
        <p:spPr>
          <a:xfrm>
            <a:off x="1936376" y="6293826"/>
            <a:ext cx="21579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6600" b="1" dirty="0"/>
              <a:t>Plan</a:t>
            </a:r>
            <a:endParaRPr kumimoji="1" lang="ko-KR" altLang="en-US" sz="6600" b="1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073C220-0583-FE46-B710-B796C270D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R"/>
              <a:t>LAMPS Meeting @ GwangJu, 2019/10/25</a:t>
            </a:r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910096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7E887E6-D3D9-034E-81CA-3D2D0C301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2D13-8F75-064B-8652-48010A6AF4C9}" type="slidenum">
              <a:rPr kumimoji="1" lang="ko-KR" altLang="en-US" smtClean="0"/>
              <a:t>14</a:t>
            </a:fld>
            <a:endParaRPr kumimoji="1" lang="ko-KR" altLang="en-US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073C220-0583-FE46-B710-B796C270D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R"/>
              <a:t>LAMPS Meeting @ GwangJu, 2019/10/25</a:t>
            </a:r>
            <a:endParaRPr kumimoji="1"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8489757" y="4129548"/>
            <a:ext cx="22197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dirty="0" smtClean="0"/>
              <a:t>Backup</a:t>
            </a:r>
            <a:endParaRPr lang="ko-KR" altLang="en-US" sz="5400" dirty="0"/>
          </a:p>
        </p:txBody>
      </p:sp>
    </p:spTree>
    <p:extLst>
      <p:ext uri="{BB962C8B-B14F-4D97-AF65-F5344CB8AC3E}">
        <p14:creationId xmlns:p14="http://schemas.microsoft.com/office/powerpoint/2010/main" val="2231256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624EBE7-1F19-C04D-87F7-FE05D1EAD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559452" y="10009782"/>
            <a:ext cx="4319826" cy="574987"/>
          </a:xfrm>
        </p:spPr>
        <p:txBody>
          <a:bodyPr/>
          <a:lstStyle/>
          <a:p>
            <a:fld id="{1FC82D13-8F75-064B-8652-48010A6AF4C9}" type="slidenum">
              <a:rPr kumimoji="1" lang="ko-KR" altLang="en-US" smtClean="0"/>
              <a:t>15</a:t>
            </a:fld>
            <a:endParaRPr kumimoji="1" lang="ko-KR" altLang="en-US"/>
          </a:p>
        </p:txBody>
      </p:sp>
      <p:sp>
        <p:nvSpPr>
          <p:cNvPr id="59" name="직사각형 58">
            <a:extLst>
              <a:ext uri="{FF2B5EF4-FFF2-40B4-BE49-F238E27FC236}">
                <a16:creationId xmlns:a16="http://schemas.microsoft.com/office/drawing/2014/main" id="{F8AD92BC-53AD-6645-8B9A-AE696725E4D4}"/>
              </a:ext>
            </a:extLst>
          </p:cNvPr>
          <p:cNvSpPr/>
          <p:nvPr/>
        </p:nvSpPr>
        <p:spPr>
          <a:xfrm>
            <a:off x="-1" y="1"/>
            <a:ext cx="19199226" cy="10170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7274" b="1" dirty="0">
                <a:solidFill>
                  <a:schemeClr val="tx1"/>
                </a:solidFill>
              </a:rPr>
              <a:t>BDC Setting</a:t>
            </a:r>
            <a:endParaRPr kumimoji="1" lang="ko-KR" altLang="en-US" sz="7274" b="1" dirty="0">
              <a:solidFill>
                <a:schemeClr val="tx1"/>
              </a:solidFill>
            </a:endParaRPr>
          </a:p>
        </p:txBody>
      </p:sp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73E7406A-AD40-FD48-BCC1-CBC2C798CE6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757908" y="8341274"/>
          <a:ext cx="6466680" cy="1178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55560">
                  <a:extLst>
                    <a:ext uri="{9D8B030D-6E8A-4147-A177-3AD203B41FA5}">
                      <a16:colId xmlns:a16="http://schemas.microsoft.com/office/drawing/2014/main" val="4097990817"/>
                    </a:ext>
                  </a:extLst>
                </a:gridCol>
                <a:gridCol w="2155560">
                  <a:extLst>
                    <a:ext uri="{9D8B030D-6E8A-4147-A177-3AD203B41FA5}">
                      <a16:colId xmlns:a16="http://schemas.microsoft.com/office/drawing/2014/main" val="2135106433"/>
                    </a:ext>
                  </a:extLst>
                </a:gridCol>
                <a:gridCol w="2155560">
                  <a:extLst>
                    <a:ext uri="{9D8B030D-6E8A-4147-A177-3AD203B41FA5}">
                      <a16:colId xmlns:a16="http://schemas.microsoft.com/office/drawing/2014/main" val="31410705"/>
                    </a:ext>
                  </a:extLst>
                </a:gridCol>
              </a:tblGrid>
              <a:tr h="5893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1" u="none" strike="noStrike" dirty="0">
                          <a:effectLst/>
                        </a:rPr>
                        <a:t>Methane (g/cm^3)</a:t>
                      </a:r>
                      <a:endParaRPr lang="ko-KR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1" u="none" strike="noStrike" dirty="0">
                          <a:effectLst/>
                        </a:rPr>
                        <a:t>Argon (g/cm^3)</a:t>
                      </a:r>
                      <a:endParaRPr lang="ko-KR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2800" b="1" u="sng" strike="noStrike" dirty="0">
                          <a:effectLst/>
                        </a:rPr>
                        <a:t>p10 (g/cm^3)</a:t>
                      </a:r>
                      <a:endParaRPr lang="en" sz="2800" b="1" i="0" u="sng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0264751"/>
                  </a:ext>
                </a:extLst>
              </a:tr>
              <a:tr h="5893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1" u="none" strike="noStrike" dirty="0">
                          <a:effectLst/>
                        </a:rPr>
                        <a:t>0.000717</a:t>
                      </a:r>
                      <a:endParaRPr lang="en-US" altLang="ko-KR" sz="1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1" u="none" strike="noStrike" dirty="0">
                          <a:effectLst/>
                        </a:rPr>
                        <a:t>0.001784</a:t>
                      </a:r>
                      <a:endParaRPr lang="en-US" altLang="ko-KR" sz="1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800" b="1" u="sng" strike="noStrike" dirty="0">
                          <a:effectLst/>
                        </a:rPr>
                        <a:t>0.0008237</a:t>
                      </a:r>
                      <a:endParaRPr lang="en-US" altLang="ko-KR" sz="2800" b="1" i="0" u="sng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469438"/>
                  </a:ext>
                </a:extLst>
              </a:tr>
            </a:tbl>
          </a:graphicData>
        </a:graphic>
      </p:graphicFrame>
      <p:pic>
        <p:nvPicPr>
          <p:cNvPr id="12" name="그림 11">
            <a:extLst>
              <a:ext uri="{FF2B5EF4-FFF2-40B4-BE49-F238E27FC236}">
                <a16:creationId xmlns:a16="http://schemas.microsoft.com/office/drawing/2014/main" id="{B7AB62E1-DD7A-784A-BD20-8CADFEA53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451" y="5340251"/>
            <a:ext cx="7195755" cy="74241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A5C73FD-D31B-594A-A4A1-F8DEBB61F8BD}"/>
              </a:ext>
            </a:extLst>
          </p:cNvPr>
          <p:cNvSpPr txBox="1"/>
          <p:nvPr/>
        </p:nvSpPr>
        <p:spPr>
          <a:xfrm>
            <a:off x="3915994" y="4503808"/>
            <a:ext cx="2806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3600" b="1" dirty="0"/>
              <a:t>Wikipedia</a:t>
            </a:r>
            <a:endParaRPr kumimoji="1" lang="ko-KR" altLang="en-US" sz="36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EE88F7-BEE9-9240-9323-A08E9CADB7E1}"/>
              </a:ext>
            </a:extLst>
          </p:cNvPr>
          <p:cNvSpPr txBox="1"/>
          <p:nvPr/>
        </p:nvSpPr>
        <p:spPr>
          <a:xfrm>
            <a:off x="1354324" y="5480629"/>
            <a:ext cx="1763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ko-KR" sz="2400" b="1" dirty="0"/>
              <a:t>Methane</a:t>
            </a:r>
            <a:endParaRPr kumimoji="1" lang="ko-KR" altLang="en-US" sz="2400" b="1" dirty="0"/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BFCE5307-3672-8944-86D0-305D59734F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9451" y="6550455"/>
            <a:ext cx="7013690" cy="68884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4260760-067A-CD46-94BC-8A66C34450C9}"/>
              </a:ext>
            </a:extLst>
          </p:cNvPr>
          <p:cNvSpPr txBox="1"/>
          <p:nvPr/>
        </p:nvSpPr>
        <p:spPr>
          <a:xfrm>
            <a:off x="1354324" y="6664046"/>
            <a:ext cx="1211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ko-KR" sz="2400" b="1" dirty="0"/>
              <a:t>Argon</a:t>
            </a:r>
            <a:endParaRPr kumimoji="1" lang="ko-KR" altLang="en-US" sz="2400" b="1" dirty="0"/>
          </a:p>
        </p:txBody>
      </p:sp>
      <p:sp>
        <p:nvSpPr>
          <p:cNvPr id="19" name="아래쪽 화살표[D] 18">
            <a:extLst>
              <a:ext uri="{FF2B5EF4-FFF2-40B4-BE49-F238E27FC236}">
                <a16:creationId xmlns:a16="http://schemas.microsoft.com/office/drawing/2014/main" id="{C464B3B0-9B89-E844-B234-31799DD2D2AD}"/>
              </a:ext>
            </a:extLst>
          </p:cNvPr>
          <p:cNvSpPr/>
          <p:nvPr/>
        </p:nvSpPr>
        <p:spPr>
          <a:xfrm>
            <a:off x="4475099" y="7424668"/>
            <a:ext cx="844062" cy="775127"/>
          </a:xfrm>
          <a:prstGeom prst="downArrow">
            <a:avLst/>
          </a:prstGeom>
          <a:solidFill>
            <a:schemeClr val="accent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B5B5C37-399D-6948-8BCA-D7F1967EA677}"/>
              </a:ext>
            </a:extLst>
          </p:cNvPr>
          <p:cNvSpPr txBox="1"/>
          <p:nvPr/>
        </p:nvSpPr>
        <p:spPr>
          <a:xfrm>
            <a:off x="13864815" y="1153557"/>
            <a:ext cx="3171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3600" b="1" dirty="0"/>
              <a:t>LISE++</a:t>
            </a:r>
            <a:endParaRPr kumimoji="1" lang="ko-KR" altLang="en-US" sz="3600" b="1" dirty="0"/>
          </a:p>
        </p:txBody>
      </p:sp>
      <p:pic>
        <p:nvPicPr>
          <p:cNvPr id="25" name="그림 24" descr="스크린샷이(가) 표시된 사진&#10;&#10;&#10;&#10;자동 생성된 설명">
            <a:extLst>
              <a:ext uri="{FF2B5EF4-FFF2-40B4-BE49-F238E27FC236}">
                <a16:creationId xmlns:a16="http://schemas.microsoft.com/office/drawing/2014/main" id="{2F04DB7A-A113-3543-90F8-9016640ABB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22105" y="3490537"/>
            <a:ext cx="5667794" cy="3291417"/>
          </a:xfrm>
          <a:prstGeom prst="rect">
            <a:avLst/>
          </a:prstGeom>
        </p:spPr>
      </p:pic>
      <p:pic>
        <p:nvPicPr>
          <p:cNvPr id="27" name="그림 26" descr="스크린샷이(가) 표시된 사진&#10;&#10;&#10;&#10;자동 생성된 설명">
            <a:extLst>
              <a:ext uri="{FF2B5EF4-FFF2-40B4-BE49-F238E27FC236}">
                <a16:creationId xmlns:a16="http://schemas.microsoft.com/office/drawing/2014/main" id="{DCC865AD-122E-C14C-B4BC-985516B076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22105" y="6781954"/>
            <a:ext cx="5615560" cy="3291416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902AC3BE-5342-0140-9C23-578137ADF3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2105" y="1860126"/>
            <a:ext cx="4215403" cy="160029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2BED529-26A6-D541-9E1F-CB597EDFC183}"/>
              </a:ext>
            </a:extLst>
          </p:cNvPr>
          <p:cNvSpPr txBox="1"/>
          <p:nvPr/>
        </p:nvSpPr>
        <p:spPr>
          <a:xfrm>
            <a:off x="1408111" y="1860126"/>
            <a:ext cx="856993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anose="05000000000000000000" pitchFamily="2" charset="2"/>
              <a:buChar char="Ø"/>
            </a:pPr>
            <a:r>
              <a:rPr lang="en" altLang="ko-KR" sz="2800" b="1" dirty="0"/>
              <a:t>BDCs are filled with p10</a:t>
            </a:r>
            <a:r>
              <a:rPr lang="ko-KR" altLang="en-US" sz="2800" b="1" dirty="0"/>
              <a:t> </a:t>
            </a:r>
            <a:r>
              <a:rPr lang="en-US" altLang="ko-KR" sz="2800" b="1" dirty="0"/>
              <a:t>gas </a:t>
            </a:r>
            <a:r>
              <a:rPr lang="en" altLang="ko-KR" sz="2800" b="1" dirty="0"/>
              <a:t>(mixture of Methane and argon ratio 9 to 1)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endParaRPr lang="en-US" altLang="ko-KR" sz="1000" b="1" dirty="0"/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en" altLang="ko-KR" sz="2800" b="1" dirty="0"/>
              <a:t>The pressure of P10 gas set with 100 torr</a:t>
            </a:r>
          </a:p>
          <a:p>
            <a:endParaRPr lang="en" altLang="ko-KR" sz="2800" b="1" dirty="0"/>
          </a:p>
        </p:txBody>
      </p:sp>
      <p:sp>
        <p:nvSpPr>
          <p:cNvPr id="2" name="바닥글 개체 틀 1">
            <a:extLst>
              <a:ext uri="{FF2B5EF4-FFF2-40B4-BE49-F238E27FC236}">
                <a16:creationId xmlns:a16="http://schemas.microsoft.com/office/drawing/2014/main" id="{031278E1-2C00-3D4C-899B-E64C1DC37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R"/>
              <a:t>LAMPS Meeting @ GwangJu, 2019/10/25</a:t>
            </a:r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690162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DDADC3DB-0E26-D640-BA21-A1A27639C2AE}"/>
              </a:ext>
            </a:extLst>
          </p:cNvPr>
          <p:cNvSpPr/>
          <p:nvPr/>
        </p:nvSpPr>
        <p:spPr>
          <a:xfrm>
            <a:off x="-1" y="-7327"/>
            <a:ext cx="19199226" cy="10170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7274" b="1" dirty="0">
                <a:solidFill>
                  <a:schemeClr val="tx1"/>
                </a:solidFill>
              </a:rPr>
              <a:t>Beam Size Estimation</a:t>
            </a:r>
            <a:endParaRPr kumimoji="1" lang="ko-KR" altLang="en-US" sz="7274" b="1" dirty="0">
              <a:solidFill>
                <a:schemeClr val="tx1"/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7E887E6-D3D9-034E-81CA-3D2D0C301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2D13-8F75-064B-8652-48010A6AF4C9}" type="slidenum">
              <a:rPr kumimoji="1" lang="ko-KR" altLang="en-US" smtClean="0"/>
              <a:t>16</a:t>
            </a:fld>
            <a:endParaRPr kumimoji="1" lang="ko-KR" altLang="en-US" dirty="0"/>
          </a:p>
        </p:txBody>
      </p:sp>
      <p:pic>
        <p:nvPicPr>
          <p:cNvPr id="19" name="그림 18" descr="스크린샷이(가) 표시된 사진&#10;&#10;&#10;&#10;자동 생성된 설명">
            <a:extLst>
              <a:ext uri="{FF2B5EF4-FFF2-40B4-BE49-F238E27FC236}">
                <a16:creationId xmlns:a16="http://schemas.microsoft.com/office/drawing/2014/main" id="{DFCBF0F8-72A8-9640-B306-9BD7D3658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370" y="1937249"/>
            <a:ext cx="6561316" cy="3688822"/>
          </a:xfrm>
          <a:prstGeom prst="rect">
            <a:avLst/>
          </a:prstGeom>
        </p:spPr>
      </p:pic>
      <p:pic>
        <p:nvPicPr>
          <p:cNvPr id="22" name="그림 21" descr="스크린샷이(가) 표시된 사진&#10;&#10;&#10;&#10;자동 생성된 설명">
            <a:extLst>
              <a:ext uri="{FF2B5EF4-FFF2-40B4-BE49-F238E27FC236}">
                <a16:creationId xmlns:a16="http://schemas.microsoft.com/office/drawing/2014/main" id="{3CD2F0E7-BA2F-9C46-849E-3125201286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9946" y="6364536"/>
            <a:ext cx="6479738" cy="3647131"/>
          </a:xfrm>
          <a:prstGeom prst="rect">
            <a:avLst/>
          </a:prstGeom>
        </p:spPr>
      </p:pic>
      <p:pic>
        <p:nvPicPr>
          <p:cNvPr id="6" name="그림 5" descr="스크린샷이(가) 표시된 사진&#10;&#10;&#10;&#10;자동 생성된 설명">
            <a:extLst>
              <a:ext uri="{FF2B5EF4-FFF2-40B4-BE49-F238E27FC236}">
                <a16:creationId xmlns:a16="http://schemas.microsoft.com/office/drawing/2014/main" id="{9B105706-DBAF-8E41-A8E4-54F1252FFD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8551" y="1026964"/>
            <a:ext cx="8299257" cy="4489667"/>
          </a:xfrm>
          <a:prstGeom prst="rect">
            <a:avLst/>
          </a:prstGeom>
        </p:spPr>
      </p:pic>
      <p:pic>
        <p:nvPicPr>
          <p:cNvPr id="10" name="그림 9" descr="스크린샷이(가) 표시된 사진&#10;&#10;&#10;&#10;자동 생성된 설명">
            <a:extLst>
              <a:ext uri="{FF2B5EF4-FFF2-40B4-BE49-F238E27FC236}">
                <a16:creationId xmlns:a16="http://schemas.microsoft.com/office/drawing/2014/main" id="{B3FD83E3-8457-604C-95AD-AD1476ECEE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77446" y="5735110"/>
            <a:ext cx="7901832" cy="42746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CD4ACC4-E278-804D-B1D4-0ED897D56D65}"/>
              </a:ext>
            </a:extLst>
          </p:cNvPr>
          <p:cNvSpPr txBox="1"/>
          <p:nvPr/>
        </p:nvSpPr>
        <p:spPr>
          <a:xfrm>
            <a:off x="1131417" y="1004376"/>
            <a:ext cx="7780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ko-KR" sz="2400" b="1" dirty="0"/>
              <a:t>First step, Set the BDC1 </a:t>
            </a:r>
            <a:r>
              <a:rPr lang="en" altLang="ko-KR" sz="2400" b="1" dirty="0"/>
              <a:t>pressure of P10 gas to 760 torr</a:t>
            </a:r>
          </a:p>
          <a:p>
            <a:r>
              <a:rPr lang="en-US" altLang="ko-KR" sz="2400" b="1" dirty="0"/>
              <a:t>t</a:t>
            </a:r>
            <a:r>
              <a:rPr lang="en" altLang="ko-KR" sz="2400" b="1" dirty="0"/>
              <a:t>o know Whether BDCs actually effect to Beam </a:t>
            </a:r>
            <a:endParaRPr kumimoji="1" lang="ko-KR" alt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338505-646F-B947-8BF2-12A69E669768}"/>
              </a:ext>
            </a:extLst>
          </p:cNvPr>
          <p:cNvSpPr txBox="1"/>
          <p:nvPr/>
        </p:nvSpPr>
        <p:spPr>
          <a:xfrm>
            <a:off x="1319946" y="5904755"/>
            <a:ext cx="9850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400" b="1" dirty="0"/>
              <a:t>Second step, compare to Envelope that pressure is 100 torr </a:t>
            </a:r>
            <a:endParaRPr kumimoji="1" lang="ko-KR" altLang="en-US" sz="2400" b="1" dirty="0"/>
          </a:p>
        </p:txBody>
      </p:sp>
      <p:sp>
        <p:nvSpPr>
          <p:cNvPr id="7" name="바닥글 개체 틀 6">
            <a:extLst>
              <a:ext uri="{FF2B5EF4-FFF2-40B4-BE49-F238E27FC236}">
                <a16:creationId xmlns:a16="http://schemas.microsoft.com/office/drawing/2014/main" id="{E2DDE4DC-3DB5-A445-BA45-5A317B2E8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R"/>
              <a:t>LAMPS Meeting @ GwangJu, 2019/10/25</a:t>
            </a:r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557300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DDADC3DB-0E26-D640-BA21-A1A27639C2AE}"/>
              </a:ext>
            </a:extLst>
          </p:cNvPr>
          <p:cNvSpPr/>
          <p:nvPr/>
        </p:nvSpPr>
        <p:spPr>
          <a:xfrm>
            <a:off x="-1" y="-7327"/>
            <a:ext cx="19199226" cy="10170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7274" b="1" dirty="0">
                <a:solidFill>
                  <a:schemeClr val="tx1"/>
                </a:solidFill>
              </a:rPr>
              <a:t>Beam Size </a:t>
            </a:r>
            <a:r>
              <a:rPr kumimoji="1" lang="en-US" altLang="ko-KR" sz="7274" b="1" dirty="0" smtClean="0">
                <a:solidFill>
                  <a:schemeClr val="tx1"/>
                </a:solidFill>
              </a:rPr>
              <a:t>Estimation with 1-D Plots</a:t>
            </a:r>
            <a:endParaRPr kumimoji="1" lang="ko-KR" altLang="en-US" sz="7274" b="1" dirty="0">
              <a:solidFill>
                <a:schemeClr val="tx1"/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7E887E6-D3D9-034E-81CA-3D2D0C301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2D13-8F75-064B-8652-48010A6AF4C9}" type="slidenum">
              <a:rPr kumimoji="1" lang="ko-KR" altLang="en-US" smtClean="0"/>
              <a:t>17</a:t>
            </a:fld>
            <a:endParaRPr kumimoji="1" lang="ko-KR" alt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AF34480-36F4-DE48-AFA1-10262AE8C336}"/>
              </a:ext>
            </a:extLst>
          </p:cNvPr>
          <p:cNvSpPr txBox="1"/>
          <p:nvPr/>
        </p:nvSpPr>
        <p:spPr>
          <a:xfrm>
            <a:off x="237395" y="1255933"/>
            <a:ext cx="17072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3200" b="1" dirty="0"/>
              <a:t>Distance of BDCs : 50</a:t>
            </a:r>
            <a:r>
              <a:rPr kumimoji="1" lang="ko-KR" altLang="en-US" sz="3200" b="1" dirty="0"/>
              <a:t> </a:t>
            </a:r>
            <a:r>
              <a:rPr kumimoji="1" lang="en-US" altLang="ko-KR" sz="3200" b="1" dirty="0"/>
              <a:t>mm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AD23C4-6EAC-3D41-81B3-6062E8286DC8}"/>
              </a:ext>
            </a:extLst>
          </p:cNvPr>
          <p:cNvSpPr txBox="1"/>
          <p:nvPr/>
        </p:nvSpPr>
        <p:spPr>
          <a:xfrm>
            <a:off x="3587262" y="9486562"/>
            <a:ext cx="1863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800" b="1" dirty="0"/>
              <a:t>1D-Plot</a:t>
            </a:r>
            <a:endParaRPr kumimoji="1" lang="ko-KR" altLang="en-US" sz="2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856696-1EB7-D244-A56F-329A1E595250}"/>
              </a:ext>
            </a:extLst>
          </p:cNvPr>
          <p:cNvSpPr txBox="1"/>
          <p:nvPr/>
        </p:nvSpPr>
        <p:spPr>
          <a:xfrm>
            <a:off x="13747995" y="9486562"/>
            <a:ext cx="2520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800" b="1" dirty="0"/>
              <a:t>Monte Carlo</a:t>
            </a:r>
            <a:endParaRPr kumimoji="1" lang="ko-KR" altLang="en-US" sz="2800" b="1" dirty="0"/>
          </a:p>
        </p:txBody>
      </p:sp>
      <p:pic>
        <p:nvPicPr>
          <p:cNvPr id="7" name="그림 6" descr="지도, 텍스트이(가) 표시된 사진&#10;&#10;&#10;&#10;자동 생성된 설명">
            <a:extLst>
              <a:ext uri="{FF2B5EF4-FFF2-40B4-BE49-F238E27FC236}">
                <a16:creationId xmlns:a16="http://schemas.microsoft.com/office/drawing/2014/main" id="{234C1467-94DE-C445-9FD1-52D096E38F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1665" y="2066013"/>
            <a:ext cx="5389212" cy="3028272"/>
          </a:xfrm>
          <a:prstGeom prst="rect">
            <a:avLst/>
          </a:prstGeom>
        </p:spPr>
      </p:pic>
      <p:pic>
        <p:nvPicPr>
          <p:cNvPr id="9" name="그림 8" descr="스크린샷이(가) 표시된 사진&#10;&#10;&#10;&#10;자동 생성된 설명">
            <a:extLst>
              <a:ext uri="{FF2B5EF4-FFF2-40B4-BE49-F238E27FC236}">
                <a16:creationId xmlns:a16="http://schemas.microsoft.com/office/drawing/2014/main" id="{0474D6B2-DD12-1F47-B1E8-1A7282BD50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9563" y="5891099"/>
            <a:ext cx="5413416" cy="3028272"/>
          </a:xfrm>
          <a:prstGeom prst="rect">
            <a:avLst/>
          </a:prstGeom>
        </p:spPr>
      </p:pic>
      <p:pic>
        <p:nvPicPr>
          <p:cNvPr id="11" name="그림 10" descr="지도이(가) 표시된 사진&#10;&#10;&#10;&#10;자동 생성된 설명">
            <a:extLst>
              <a:ext uri="{FF2B5EF4-FFF2-40B4-BE49-F238E27FC236}">
                <a16:creationId xmlns:a16="http://schemas.microsoft.com/office/drawing/2014/main" id="{5B4DCBF0-9A0B-C247-A03E-A7463495DD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85810" y="1968498"/>
            <a:ext cx="5413415" cy="3036176"/>
          </a:xfrm>
          <a:prstGeom prst="rect">
            <a:avLst/>
          </a:prstGeom>
        </p:spPr>
      </p:pic>
      <p:pic>
        <p:nvPicPr>
          <p:cNvPr id="13" name="그림 12" descr="지도이(가) 표시된 사진&#10;&#10;&#10;&#10;자동 생성된 설명">
            <a:extLst>
              <a:ext uri="{FF2B5EF4-FFF2-40B4-BE49-F238E27FC236}">
                <a16:creationId xmlns:a16="http://schemas.microsoft.com/office/drawing/2014/main" id="{E76C626B-72ED-A042-8347-BB4C01FEE7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81313" y="5891099"/>
            <a:ext cx="5413416" cy="3046951"/>
          </a:xfrm>
          <a:prstGeom prst="rect">
            <a:avLst/>
          </a:prstGeom>
        </p:spPr>
      </p:pic>
      <p:pic>
        <p:nvPicPr>
          <p:cNvPr id="15" name="그림 14" descr="지도, 텍스트이(가) 표시된 사진&#10;&#10;&#10;&#10;자동 생성된 설명">
            <a:extLst>
              <a:ext uri="{FF2B5EF4-FFF2-40B4-BE49-F238E27FC236}">
                <a16:creationId xmlns:a16="http://schemas.microsoft.com/office/drawing/2014/main" id="{6C380B67-105F-2C47-9CFD-5EC23D11C5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3984" y="2180455"/>
            <a:ext cx="4986555" cy="2799387"/>
          </a:xfrm>
          <a:prstGeom prst="rect">
            <a:avLst/>
          </a:prstGeom>
        </p:spPr>
      </p:pic>
      <p:pic>
        <p:nvPicPr>
          <p:cNvPr id="17" name="그림 16" descr="지도, 텍스트이(가) 표시된 사진&#10;&#10;&#10;&#10;자동 생성된 설명">
            <a:extLst>
              <a:ext uri="{FF2B5EF4-FFF2-40B4-BE49-F238E27FC236}">
                <a16:creationId xmlns:a16="http://schemas.microsoft.com/office/drawing/2014/main" id="{A1C28733-ED55-B447-8C5C-29B7459054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3984" y="5891099"/>
            <a:ext cx="5007948" cy="2799387"/>
          </a:xfrm>
          <a:prstGeom prst="rect">
            <a:avLst/>
          </a:prstGeom>
        </p:spPr>
      </p:pic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9F5419C8-4C1B-AD47-82EC-4B2F90955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R"/>
              <a:t>LAMPS Meeting @ GwangJu, 2019/10/25</a:t>
            </a:r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6904171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DDADC3DB-0E26-D640-BA21-A1A27639C2AE}"/>
              </a:ext>
            </a:extLst>
          </p:cNvPr>
          <p:cNvSpPr/>
          <p:nvPr/>
        </p:nvSpPr>
        <p:spPr>
          <a:xfrm>
            <a:off x="-1" y="-7327"/>
            <a:ext cx="19199226" cy="10170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7274" b="1" dirty="0">
                <a:solidFill>
                  <a:schemeClr val="tx1"/>
                </a:solidFill>
              </a:rPr>
              <a:t>Beam Size Estimation</a:t>
            </a:r>
            <a:endParaRPr kumimoji="1" lang="ko-KR" altLang="en-US" sz="7274" b="1" dirty="0">
              <a:solidFill>
                <a:schemeClr val="tx1"/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7E887E6-D3D9-034E-81CA-3D2D0C301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2D13-8F75-064B-8652-48010A6AF4C9}" type="slidenum">
              <a:rPr kumimoji="1" lang="ko-KR" altLang="en-US" smtClean="0"/>
              <a:t>18</a:t>
            </a:fld>
            <a:endParaRPr kumimoji="1" lang="ko-KR" alt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AF34480-36F4-DE48-AFA1-10262AE8C336}"/>
              </a:ext>
            </a:extLst>
          </p:cNvPr>
          <p:cNvSpPr txBox="1"/>
          <p:nvPr/>
        </p:nvSpPr>
        <p:spPr>
          <a:xfrm>
            <a:off x="237395" y="1255933"/>
            <a:ext cx="17072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3200" b="1" dirty="0"/>
              <a:t>Distance of BDCs : 150</a:t>
            </a:r>
            <a:r>
              <a:rPr kumimoji="1" lang="ko-KR" altLang="en-US" sz="3200" b="1" dirty="0"/>
              <a:t> </a:t>
            </a:r>
            <a:r>
              <a:rPr kumimoji="1" lang="en-US" altLang="ko-KR" sz="3200" b="1" dirty="0"/>
              <a:t>mm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5FC02D-C6C0-8540-9056-C938D9666223}"/>
              </a:ext>
            </a:extLst>
          </p:cNvPr>
          <p:cNvSpPr txBox="1"/>
          <p:nvPr/>
        </p:nvSpPr>
        <p:spPr>
          <a:xfrm>
            <a:off x="3587262" y="9486562"/>
            <a:ext cx="1863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800" b="1" dirty="0"/>
              <a:t>1D-Plot</a:t>
            </a:r>
            <a:endParaRPr kumimoji="1" lang="ko-KR" altLang="en-US" sz="2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335C5C-7F02-7D46-9E30-AAB980409B00}"/>
              </a:ext>
            </a:extLst>
          </p:cNvPr>
          <p:cNvSpPr txBox="1"/>
          <p:nvPr/>
        </p:nvSpPr>
        <p:spPr>
          <a:xfrm>
            <a:off x="13747995" y="9486562"/>
            <a:ext cx="2520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800" b="1" dirty="0"/>
              <a:t>Monte Carlo</a:t>
            </a:r>
            <a:endParaRPr kumimoji="1" lang="ko-KR" altLang="en-US" sz="2800" b="1" dirty="0"/>
          </a:p>
        </p:txBody>
      </p:sp>
      <p:pic>
        <p:nvPicPr>
          <p:cNvPr id="3" name="그림 2" descr="지도, 실내이(가) 표시된 사진&#10;&#10;&#10;&#10;자동 생성된 설명">
            <a:extLst>
              <a:ext uri="{FF2B5EF4-FFF2-40B4-BE49-F238E27FC236}">
                <a16:creationId xmlns:a16="http://schemas.microsoft.com/office/drawing/2014/main" id="{ACDE68AF-2DA3-8A47-902C-5FB517482B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9370" y="2338969"/>
            <a:ext cx="5479854" cy="3060912"/>
          </a:xfrm>
          <a:prstGeom prst="rect">
            <a:avLst/>
          </a:prstGeom>
        </p:spPr>
      </p:pic>
      <p:pic>
        <p:nvPicPr>
          <p:cNvPr id="9" name="그림 8" descr="지도이(가) 표시된 사진&#10;&#10;&#10;&#10;자동 생성된 설명">
            <a:extLst>
              <a:ext uri="{FF2B5EF4-FFF2-40B4-BE49-F238E27FC236}">
                <a16:creationId xmlns:a16="http://schemas.microsoft.com/office/drawing/2014/main" id="{6D6EC918-9A0F-8343-AA9B-19E4DB0346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9371" y="6033428"/>
            <a:ext cx="5479854" cy="3078570"/>
          </a:xfrm>
          <a:prstGeom prst="rect">
            <a:avLst/>
          </a:prstGeom>
        </p:spPr>
      </p:pic>
      <p:pic>
        <p:nvPicPr>
          <p:cNvPr id="11" name="그림 10" descr="지도, 텍스트이(가) 표시된 사진&#10;&#10;&#10;&#10;자동 생성된 설명">
            <a:extLst>
              <a:ext uri="{FF2B5EF4-FFF2-40B4-BE49-F238E27FC236}">
                <a16:creationId xmlns:a16="http://schemas.microsoft.com/office/drawing/2014/main" id="{B92B1BD2-1228-334A-8977-C208782CC6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1214" y="1909713"/>
            <a:ext cx="5734090" cy="3223749"/>
          </a:xfrm>
          <a:prstGeom prst="rect">
            <a:avLst/>
          </a:prstGeom>
        </p:spPr>
      </p:pic>
      <p:pic>
        <p:nvPicPr>
          <p:cNvPr id="13" name="그림 12" descr="지도, 텍스트이(가) 표시된 사진&#10;&#10;&#10;&#10;자동 생성된 설명">
            <a:extLst>
              <a:ext uri="{FF2B5EF4-FFF2-40B4-BE49-F238E27FC236}">
                <a16:creationId xmlns:a16="http://schemas.microsoft.com/office/drawing/2014/main" id="{A6ADAA8F-E073-3C49-A612-9EA7B097AB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1215" y="5666301"/>
            <a:ext cx="5734090" cy="3219705"/>
          </a:xfrm>
          <a:prstGeom prst="rect">
            <a:avLst/>
          </a:prstGeom>
        </p:spPr>
      </p:pic>
      <p:pic>
        <p:nvPicPr>
          <p:cNvPr id="8" name="그림 7" descr="지도, 스크린샷이(가) 표시된 사진&#10;&#10;&#10;&#10;자동 생성된 설명">
            <a:extLst>
              <a:ext uri="{FF2B5EF4-FFF2-40B4-BE49-F238E27FC236}">
                <a16:creationId xmlns:a16="http://schemas.microsoft.com/office/drawing/2014/main" id="{5B812468-6860-E642-82C4-E3CA54591B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6760" y="2133759"/>
            <a:ext cx="6011153" cy="3386565"/>
          </a:xfrm>
          <a:prstGeom prst="rect">
            <a:avLst/>
          </a:prstGeom>
        </p:spPr>
      </p:pic>
      <p:pic>
        <p:nvPicPr>
          <p:cNvPr id="12" name="그림 11" descr="지도이(가) 표시된 사진&#10;&#10;&#10;&#10;자동 생성된 설명">
            <a:extLst>
              <a:ext uri="{FF2B5EF4-FFF2-40B4-BE49-F238E27FC236}">
                <a16:creationId xmlns:a16="http://schemas.microsoft.com/office/drawing/2014/main" id="{40DE48FC-6281-8041-8266-A30987F6DD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36760" y="5923101"/>
            <a:ext cx="6011153" cy="3372110"/>
          </a:xfrm>
          <a:prstGeom prst="rect">
            <a:avLst/>
          </a:prstGeom>
        </p:spPr>
      </p:pic>
      <p:sp>
        <p:nvSpPr>
          <p:cNvPr id="2" name="바닥글 개체 틀 1">
            <a:extLst>
              <a:ext uri="{FF2B5EF4-FFF2-40B4-BE49-F238E27FC236}">
                <a16:creationId xmlns:a16="http://schemas.microsoft.com/office/drawing/2014/main" id="{F29B8011-9341-EF4E-BFD0-564ED8138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R"/>
              <a:t>LAMPS Meeting @ GwangJu, 2019/10/25</a:t>
            </a:r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572663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DDADC3DB-0E26-D640-BA21-A1A27639C2AE}"/>
              </a:ext>
            </a:extLst>
          </p:cNvPr>
          <p:cNvSpPr/>
          <p:nvPr/>
        </p:nvSpPr>
        <p:spPr>
          <a:xfrm>
            <a:off x="-1" y="-7327"/>
            <a:ext cx="19199226" cy="10170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7274" b="1" dirty="0">
                <a:solidFill>
                  <a:schemeClr val="tx1"/>
                </a:solidFill>
              </a:rPr>
              <a:t>Beam Size Estimation</a:t>
            </a:r>
            <a:endParaRPr kumimoji="1" lang="ko-KR" altLang="en-US" sz="7274" b="1" dirty="0">
              <a:solidFill>
                <a:schemeClr val="tx1"/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7E887E6-D3D9-034E-81CA-3D2D0C301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2D13-8F75-064B-8652-48010A6AF4C9}" type="slidenum">
              <a:rPr kumimoji="1" lang="ko-KR" altLang="en-US" smtClean="0"/>
              <a:t>19</a:t>
            </a:fld>
            <a:endParaRPr kumimoji="1" lang="ko-KR" alt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AF34480-36F4-DE48-AFA1-10262AE8C336}"/>
              </a:ext>
            </a:extLst>
          </p:cNvPr>
          <p:cNvSpPr txBox="1"/>
          <p:nvPr/>
        </p:nvSpPr>
        <p:spPr>
          <a:xfrm>
            <a:off x="237395" y="1255933"/>
            <a:ext cx="17072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3200" b="1" dirty="0"/>
              <a:t>Distance of BDCs : 250</a:t>
            </a:r>
            <a:r>
              <a:rPr kumimoji="1" lang="ko-KR" altLang="en-US" sz="3200" b="1" dirty="0"/>
              <a:t> </a:t>
            </a:r>
            <a:r>
              <a:rPr kumimoji="1" lang="en-US" altLang="ko-KR" sz="3200" b="1" dirty="0"/>
              <a:t>mm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D6FA1D-7BFE-C949-9562-8F609E6FFF9E}"/>
              </a:ext>
            </a:extLst>
          </p:cNvPr>
          <p:cNvSpPr txBox="1"/>
          <p:nvPr/>
        </p:nvSpPr>
        <p:spPr>
          <a:xfrm>
            <a:off x="3587262" y="9486562"/>
            <a:ext cx="1863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800" b="1" dirty="0"/>
              <a:t>1D-Plot</a:t>
            </a:r>
            <a:endParaRPr kumimoji="1" lang="ko-KR" altLang="en-US" sz="2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9127BB-E458-0445-BBB0-1E22754E19DA}"/>
              </a:ext>
            </a:extLst>
          </p:cNvPr>
          <p:cNvSpPr txBox="1"/>
          <p:nvPr/>
        </p:nvSpPr>
        <p:spPr>
          <a:xfrm>
            <a:off x="13747995" y="9486562"/>
            <a:ext cx="2520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800" b="1" dirty="0"/>
              <a:t>Monte Carlo</a:t>
            </a:r>
            <a:endParaRPr kumimoji="1" lang="ko-KR" altLang="en-US" sz="2800" b="1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281FA60-B600-EC4C-B67D-B92E2DB8AC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9918" y="2086893"/>
            <a:ext cx="5435618" cy="3061674"/>
          </a:xfrm>
          <a:prstGeom prst="rect">
            <a:avLst/>
          </a:prstGeom>
        </p:spPr>
      </p:pic>
      <p:pic>
        <p:nvPicPr>
          <p:cNvPr id="9" name="그림 8" descr="지도이(가) 표시된 사진&#10;&#10;&#10;&#10;자동 생성된 설명">
            <a:extLst>
              <a:ext uri="{FF2B5EF4-FFF2-40B4-BE49-F238E27FC236}">
                <a16:creationId xmlns:a16="http://schemas.microsoft.com/office/drawing/2014/main" id="{B8D5E462-6618-A949-910E-5676ACEEA4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9918" y="5790458"/>
            <a:ext cx="5435618" cy="3058808"/>
          </a:xfrm>
          <a:prstGeom prst="rect">
            <a:avLst/>
          </a:prstGeom>
        </p:spPr>
      </p:pic>
      <p:pic>
        <p:nvPicPr>
          <p:cNvPr id="11" name="그림 10" descr="지도, 텍스트이(가) 표시된 사진&#10;&#10;&#10;&#10;자동 생성된 설명">
            <a:extLst>
              <a:ext uri="{FF2B5EF4-FFF2-40B4-BE49-F238E27FC236}">
                <a16:creationId xmlns:a16="http://schemas.microsoft.com/office/drawing/2014/main" id="{D74F570B-F8D9-8244-991F-82F112B71C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47995" y="2086893"/>
            <a:ext cx="5448662" cy="3058808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30099A55-933D-1348-9F8E-E6AF7FB5A5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47995" y="5852766"/>
            <a:ext cx="5457775" cy="3058809"/>
          </a:xfrm>
          <a:prstGeom prst="rect">
            <a:avLst/>
          </a:prstGeom>
        </p:spPr>
      </p:pic>
      <p:pic>
        <p:nvPicPr>
          <p:cNvPr id="15" name="그림 14" descr="지도, 텍스트이(가) 표시된 사진&#10;&#10;&#10;&#10;자동 생성된 설명">
            <a:extLst>
              <a:ext uri="{FF2B5EF4-FFF2-40B4-BE49-F238E27FC236}">
                <a16:creationId xmlns:a16="http://schemas.microsoft.com/office/drawing/2014/main" id="{E0875318-8CD8-9C45-B23A-0D431E7ED9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5336" y="2109623"/>
            <a:ext cx="5466915" cy="3058808"/>
          </a:xfrm>
          <a:prstGeom prst="rect">
            <a:avLst/>
          </a:prstGeom>
        </p:spPr>
      </p:pic>
      <p:pic>
        <p:nvPicPr>
          <p:cNvPr id="17" name="그림 16" descr="지도, 텍스트이(가) 표시된 사진&#10;&#10;&#10;&#10;자동 생성된 설명">
            <a:extLst>
              <a:ext uri="{FF2B5EF4-FFF2-40B4-BE49-F238E27FC236}">
                <a16:creationId xmlns:a16="http://schemas.microsoft.com/office/drawing/2014/main" id="{6B27DBF8-00EE-084F-AD75-0CD11E51F2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1841" y="5805727"/>
            <a:ext cx="5435618" cy="3043539"/>
          </a:xfrm>
          <a:prstGeom prst="rect">
            <a:avLst/>
          </a:prstGeom>
        </p:spPr>
      </p:pic>
      <p:sp>
        <p:nvSpPr>
          <p:cNvPr id="2" name="바닥글 개체 틀 1">
            <a:extLst>
              <a:ext uri="{FF2B5EF4-FFF2-40B4-BE49-F238E27FC236}">
                <a16:creationId xmlns:a16="http://schemas.microsoft.com/office/drawing/2014/main" id="{DDBBD312-BF7A-6545-8D94-3E120DDC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R"/>
              <a:t>LAMPS Meeting @ GwangJu, 2019/10/25</a:t>
            </a:r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150113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624EBE7-1F19-C04D-87F7-FE05D1EAD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559452" y="10009782"/>
            <a:ext cx="4319826" cy="574987"/>
          </a:xfrm>
        </p:spPr>
        <p:txBody>
          <a:bodyPr/>
          <a:lstStyle/>
          <a:p>
            <a:fld id="{1FC82D13-8F75-064B-8652-48010A6AF4C9}" type="slidenum">
              <a:rPr kumimoji="1" lang="ko-KR" altLang="en-US" smtClean="0"/>
              <a:t>2</a:t>
            </a:fld>
            <a:endParaRPr kumimoji="1" lang="ko-KR" altLang="en-US"/>
          </a:p>
        </p:txBody>
      </p:sp>
      <p:sp>
        <p:nvSpPr>
          <p:cNvPr id="59" name="직사각형 58">
            <a:extLst>
              <a:ext uri="{FF2B5EF4-FFF2-40B4-BE49-F238E27FC236}">
                <a16:creationId xmlns:a16="http://schemas.microsoft.com/office/drawing/2014/main" id="{F8AD92BC-53AD-6645-8B9A-AE696725E4D4}"/>
              </a:ext>
            </a:extLst>
          </p:cNvPr>
          <p:cNvSpPr/>
          <p:nvPr/>
        </p:nvSpPr>
        <p:spPr>
          <a:xfrm>
            <a:off x="-1" y="1"/>
            <a:ext cx="19199226" cy="10170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7274" b="1" dirty="0">
                <a:solidFill>
                  <a:schemeClr val="tx1"/>
                </a:solidFill>
              </a:rPr>
              <a:t>BDC Schematic</a:t>
            </a:r>
            <a:endParaRPr kumimoji="1" lang="ko-KR" altLang="en-US" sz="7274" b="1" dirty="0">
              <a:solidFill>
                <a:schemeClr val="tx1"/>
              </a:solidFill>
            </a:endParaRPr>
          </a:p>
        </p:txBody>
      </p:sp>
      <p:pic>
        <p:nvPicPr>
          <p:cNvPr id="60" name="그림 59" descr="스크린샷이(가) 표시된 사진&#10;&#10;&#10;&#10;자동 생성된 설명">
            <a:extLst>
              <a:ext uri="{FF2B5EF4-FFF2-40B4-BE49-F238E27FC236}">
                <a16:creationId xmlns:a16="http://schemas.microsoft.com/office/drawing/2014/main" id="{1189A2B6-C091-B049-8C47-C3C1798699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935" y="1017076"/>
            <a:ext cx="12254611" cy="84733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D4D16BB-797A-5D4B-A735-7B5516609872}"/>
              </a:ext>
            </a:extLst>
          </p:cNvPr>
          <p:cNvSpPr txBox="1"/>
          <p:nvPr/>
        </p:nvSpPr>
        <p:spPr>
          <a:xfrm>
            <a:off x="4994274" y="9090189"/>
            <a:ext cx="122546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anose="05000000000000000000" pitchFamily="2" charset="2"/>
              <a:buChar char="Ø"/>
            </a:pPr>
            <a:endParaRPr lang="en" altLang="ko-KR" sz="2800" b="1" u="sng" dirty="0"/>
          </a:p>
          <a:p>
            <a:r>
              <a:rPr lang="en-US" altLang="ko-KR" sz="2800" b="1" u="sng" dirty="0"/>
              <a:t>-&gt;</a:t>
            </a:r>
            <a:r>
              <a:rPr lang="ko-KR" altLang="en-US" sz="2800" b="1" u="sng" dirty="0"/>
              <a:t> </a:t>
            </a:r>
            <a:r>
              <a:rPr lang="en-US" altLang="ko-KR" sz="2800" b="1" u="sng" dirty="0"/>
              <a:t>Beam size </a:t>
            </a:r>
            <a:r>
              <a:rPr lang="en" altLang="ko-KR" sz="2800" b="1" u="sng" dirty="0"/>
              <a:t>was calculated as moving the position of the BDC2</a:t>
            </a:r>
            <a:endParaRPr lang="en" altLang="ko-KR" sz="1050" b="1" u="sng" dirty="0"/>
          </a:p>
          <a:p>
            <a:endParaRPr kumimoji="1" lang="ko-KR" altLang="en-US" sz="2800" u="sng" dirty="0"/>
          </a:p>
        </p:txBody>
      </p:sp>
      <p:sp>
        <p:nvSpPr>
          <p:cNvPr id="10" name="바닥글 개체 틀 9">
            <a:extLst>
              <a:ext uri="{FF2B5EF4-FFF2-40B4-BE49-F238E27FC236}">
                <a16:creationId xmlns:a16="http://schemas.microsoft.com/office/drawing/2014/main" id="{06024E78-7151-CF44-ACC6-DB2A396C9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R"/>
              <a:t>LAMPS Meeting @ GwangJu, 2019/10/25</a:t>
            </a:r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8007495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DDADC3DB-0E26-D640-BA21-A1A27639C2AE}"/>
              </a:ext>
            </a:extLst>
          </p:cNvPr>
          <p:cNvSpPr/>
          <p:nvPr/>
        </p:nvSpPr>
        <p:spPr>
          <a:xfrm>
            <a:off x="-1" y="-7327"/>
            <a:ext cx="19199226" cy="10170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7274" b="1" dirty="0">
                <a:solidFill>
                  <a:schemeClr val="tx1"/>
                </a:solidFill>
              </a:rPr>
              <a:t>Beam Size Estimation</a:t>
            </a:r>
            <a:endParaRPr kumimoji="1" lang="ko-KR" altLang="en-US" sz="7274" b="1" dirty="0">
              <a:solidFill>
                <a:schemeClr val="tx1"/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7E887E6-D3D9-034E-81CA-3D2D0C301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2D13-8F75-064B-8652-48010A6AF4C9}" type="slidenum">
              <a:rPr kumimoji="1" lang="ko-KR" altLang="en-US" smtClean="0"/>
              <a:t>20</a:t>
            </a:fld>
            <a:endParaRPr kumimoji="1" lang="ko-KR" alt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AF34480-36F4-DE48-AFA1-10262AE8C336}"/>
              </a:ext>
            </a:extLst>
          </p:cNvPr>
          <p:cNvSpPr txBox="1"/>
          <p:nvPr/>
        </p:nvSpPr>
        <p:spPr>
          <a:xfrm>
            <a:off x="237395" y="1255933"/>
            <a:ext cx="17072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3200" b="1" dirty="0"/>
              <a:t>Distance of BDCs : 350</a:t>
            </a:r>
            <a:r>
              <a:rPr kumimoji="1" lang="ko-KR" altLang="en-US" sz="3200" b="1" dirty="0"/>
              <a:t> </a:t>
            </a:r>
            <a:r>
              <a:rPr kumimoji="1" lang="en-US" altLang="ko-KR" sz="3200" b="1" dirty="0"/>
              <a:t>mm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7660DF-2BCA-4E4E-BF1E-72D2E0561DE2}"/>
              </a:ext>
            </a:extLst>
          </p:cNvPr>
          <p:cNvSpPr txBox="1"/>
          <p:nvPr/>
        </p:nvSpPr>
        <p:spPr>
          <a:xfrm>
            <a:off x="3587262" y="9486562"/>
            <a:ext cx="1863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800" b="1" dirty="0"/>
              <a:t>1D-Plot</a:t>
            </a:r>
            <a:endParaRPr kumimoji="1" lang="ko-KR" altLang="en-US" sz="2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A5C390-1764-D544-B1B1-BAED34E4EF22}"/>
              </a:ext>
            </a:extLst>
          </p:cNvPr>
          <p:cNvSpPr txBox="1"/>
          <p:nvPr/>
        </p:nvSpPr>
        <p:spPr>
          <a:xfrm>
            <a:off x="13747995" y="9486562"/>
            <a:ext cx="2520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800" b="1" dirty="0"/>
              <a:t>Monte Carlo</a:t>
            </a:r>
            <a:endParaRPr kumimoji="1" lang="ko-KR" altLang="en-US" sz="2800" b="1" dirty="0"/>
          </a:p>
        </p:txBody>
      </p:sp>
      <p:pic>
        <p:nvPicPr>
          <p:cNvPr id="3" name="그림 2" descr="지도이(가) 표시된 사진&#10;&#10;&#10;&#10;자동 생성된 설명">
            <a:extLst>
              <a:ext uri="{FF2B5EF4-FFF2-40B4-BE49-F238E27FC236}">
                <a16:creationId xmlns:a16="http://schemas.microsoft.com/office/drawing/2014/main" id="{ECCEAC2D-81A6-7645-91AF-08F3B42E42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5590" y="1652729"/>
            <a:ext cx="5508226" cy="3084814"/>
          </a:xfrm>
          <a:prstGeom prst="rect">
            <a:avLst/>
          </a:prstGeom>
        </p:spPr>
      </p:pic>
      <p:pic>
        <p:nvPicPr>
          <p:cNvPr id="9" name="그림 8" descr="지도이(가) 표시된 사진&#10;&#10;&#10;&#10;자동 생성된 설명">
            <a:extLst>
              <a:ext uri="{FF2B5EF4-FFF2-40B4-BE49-F238E27FC236}">
                <a16:creationId xmlns:a16="http://schemas.microsoft.com/office/drawing/2014/main" id="{0E26EEFB-F9AD-0D4A-8BDA-C2188006AA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5590" y="5768137"/>
            <a:ext cx="5508226" cy="3094509"/>
          </a:xfrm>
          <a:prstGeom prst="rect">
            <a:avLst/>
          </a:prstGeom>
        </p:spPr>
      </p:pic>
      <p:pic>
        <p:nvPicPr>
          <p:cNvPr id="11" name="그림 10" descr="지도이(가) 표시된 사진&#10;&#10;&#10;&#10;자동 생성된 설명">
            <a:extLst>
              <a:ext uri="{FF2B5EF4-FFF2-40B4-BE49-F238E27FC236}">
                <a16:creationId xmlns:a16="http://schemas.microsoft.com/office/drawing/2014/main" id="{0AC1C75B-05E1-AB4D-B52C-AFE77BCA21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03422" y="1600525"/>
            <a:ext cx="5676815" cy="3189222"/>
          </a:xfrm>
          <a:prstGeom prst="rect">
            <a:avLst/>
          </a:prstGeom>
        </p:spPr>
      </p:pic>
      <p:pic>
        <p:nvPicPr>
          <p:cNvPr id="13" name="그림 12" descr="지도, 텍스트, 실내이(가) 표시된 사진&#10;&#10;&#10;&#10;자동 생성된 설명">
            <a:extLst>
              <a:ext uri="{FF2B5EF4-FFF2-40B4-BE49-F238E27FC236}">
                <a16:creationId xmlns:a16="http://schemas.microsoft.com/office/drawing/2014/main" id="{5EABA57E-4B6B-0B4A-80EB-5540E81B4C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84434" y="5673423"/>
            <a:ext cx="5695803" cy="3189223"/>
          </a:xfrm>
          <a:prstGeom prst="rect">
            <a:avLst/>
          </a:prstGeom>
        </p:spPr>
      </p:pic>
      <p:pic>
        <p:nvPicPr>
          <p:cNvPr id="15" name="그림 14" descr="지도, 텍스트이(가) 표시된 사진&#10;&#10;&#10;&#10;자동 생성된 설명">
            <a:extLst>
              <a:ext uri="{FF2B5EF4-FFF2-40B4-BE49-F238E27FC236}">
                <a16:creationId xmlns:a16="http://schemas.microsoft.com/office/drawing/2014/main" id="{31644340-6FD9-A749-B8E3-F183DEB1F9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5224" y="1745271"/>
            <a:ext cx="5508225" cy="3087709"/>
          </a:xfrm>
          <a:prstGeom prst="rect">
            <a:avLst/>
          </a:prstGeom>
        </p:spPr>
      </p:pic>
      <p:pic>
        <p:nvPicPr>
          <p:cNvPr id="17" name="그림 16" descr="지도, 텍스트이(가) 표시된 사진&#10;&#10;&#10;&#10;자동 생성된 설명">
            <a:extLst>
              <a:ext uri="{FF2B5EF4-FFF2-40B4-BE49-F238E27FC236}">
                <a16:creationId xmlns:a16="http://schemas.microsoft.com/office/drawing/2014/main" id="{D5A5581F-84D4-6A4B-9176-95AA475E72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3606" y="5405468"/>
            <a:ext cx="5695803" cy="3192859"/>
          </a:xfrm>
          <a:prstGeom prst="rect">
            <a:avLst/>
          </a:prstGeom>
        </p:spPr>
      </p:pic>
      <p:sp>
        <p:nvSpPr>
          <p:cNvPr id="2" name="바닥글 개체 틀 1">
            <a:extLst>
              <a:ext uri="{FF2B5EF4-FFF2-40B4-BE49-F238E27FC236}">
                <a16:creationId xmlns:a16="http://schemas.microsoft.com/office/drawing/2014/main" id="{63C8ABEC-C16B-EC42-A942-F34FBDEBA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R"/>
              <a:t>LAMPS Meeting @ GwangJu, 2019/10/25</a:t>
            </a:r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8479086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DDADC3DB-0E26-D640-BA21-A1A27639C2AE}"/>
              </a:ext>
            </a:extLst>
          </p:cNvPr>
          <p:cNvSpPr/>
          <p:nvPr/>
        </p:nvSpPr>
        <p:spPr>
          <a:xfrm>
            <a:off x="-1" y="-7327"/>
            <a:ext cx="19199226" cy="10170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7274" b="1" dirty="0">
                <a:solidFill>
                  <a:schemeClr val="tx1"/>
                </a:solidFill>
              </a:rPr>
              <a:t>Beam Size Estimation</a:t>
            </a:r>
            <a:endParaRPr kumimoji="1" lang="ko-KR" altLang="en-US" sz="7274" b="1" dirty="0">
              <a:solidFill>
                <a:schemeClr val="tx1"/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7E887E6-D3D9-034E-81CA-3D2D0C301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2D13-8F75-064B-8652-48010A6AF4C9}" type="slidenum">
              <a:rPr kumimoji="1" lang="ko-KR" altLang="en-US" smtClean="0"/>
              <a:t>21</a:t>
            </a:fld>
            <a:endParaRPr kumimoji="1" lang="ko-KR" alt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AF34480-36F4-DE48-AFA1-10262AE8C336}"/>
              </a:ext>
            </a:extLst>
          </p:cNvPr>
          <p:cNvSpPr txBox="1"/>
          <p:nvPr/>
        </p:nvSpPr>
        <p:spPr>
          <a:xfrm>
            <a:off x="237395" y="1255933"/>
            <a:ext cx="17072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3200" b="1" dirty="0"/>
              <a:t>Distance of BDCs : 450</a:t>
            </a:r>
            <a:r>
              <a:rPr kumimoji="1" lang="ko-KR" altLang="en-US" sz="3200" b="1" dirty="0"/>
              <a:t> </a:t>
            </a:r>
            <a:r>
              <a:rPr kumimoji="1" lang="en-US" altLang="ko-KR" sz="3200" b="1" dirty="0"/>
              <a:t>mm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163AD0-75D1-DC4D-98BB-27960789A968}"/>
              </a:ext>
            </a:extLst>
          </p:cNvPr>
          <p:cNvSpPr txBox="1"/>
          <p:nvPr/>
        </p:nvSpPr>
        <p:spPr>
          <a:xfrm>
            <a:off x="3587262" y="9486562"/>
            <a:ext cx="1863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800" b="1" dirty="0"/>
              <a:t>1D-Plot</a:t>
            </a:r>
            <a:endParaRPr kumimoji="1" lang="ko-KR" altLang="en-US" sz="2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60A99E-F899-9445-9655-D52905A46E15}"/>
              </a:ext>
            </a:extLst>
          </p:cNvPr>
          <p:cNvSpPr txBox="1"/>
          <p:nvPr/>
        </p:nvSpPr>
        <p:spPr>
          <a:xfrm>
            <a:off x="13747995" y="9486562"/>
            <a:ext cx="2520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800" b="1" dirty="0"/>
              <a:t>Monte Carlo</a:t>
            </a:r>
            <a:endParaRPr kumimoji="1" lang="ko-KR" altLang="en-US" sz="2800" b="1" dirty="0"/>
          </a:p>
        </p:txBody>
      </p:sp>
      <p:pic>
        <p:nvPicPr>
          <p:cNvPr id="3" name="그림 2" descr="지도이(가) 표시된 사진&#10;&#10;&#10;&#10;자동 생성된 설명">
            <a:extLst>
              <a:ext uri="{FF2B5EF4-FFF2-40B4-BE49-F238E27FC236}">
                <a16:creationId xmlns:a16="http://schemas.microsoft.com/office/drawing/2014/main" id="{BDE5F35C-EFD9-3C40-8B93-F0E35ADB08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8800" y="1620941"/>
            <a:ext cx="5940424" cy="3334877"/>
          </a:xfrm>
          <a:prstGeom prst="rect">
            <a:avLst/>
          </a:prstGeom>
        </p:spPr>
      </p:pic>
      <p:pic>
        <p:nvPicPr>
          <p:cNvPr id="9" name="그림 8" descr="지도이(가) 표시된 사진&#10;&#10;&#10;&#10;자동 생성된 설명">
            <a:extLst>
              <a:ext uri="{FF2B5EF4-FFF2-40B4-BE49-F238E27FC236}">
                <a16:creationId xmlns:a16="http://schemas.microsoft.com/office/drawing/2014/main" id="{ECC209C1-ABB4-0945-A3E7-4116A78C33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58801" y="5540492"/>
            <a:ext cx="5940424" cy="3334877"/>
          </a:xfrm>
          <a:prstGeom prst="rect">
            <a:avLst/>
          </a:prstGeom>
        </p:spPr>
      </p:pic>
      <p:pic>
        <p:nvPicPr>
          <p:cNvPr id="11" name="그림 10" descr="지도, 텍스트이(가) 표시된 사진&#10;&#10;&#10;&#10;자동 생성된 설명">
            <a:extLst>
              <a:ext uri="{FF2B5EF4-FFF2-40B4-BE49-F238E27FC236}">
                <a16:creationId xmlns:a16="http://schemas.microsoft.com/office/drawing/2014/main" id="{F867E0B6-EE6D-444E-9419-55C759F860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540" y="1867773"/>
            <a:ext cx="5486427" cy="3088045"/>
          </a:xfrm>
          <a:prstGeom prst="rect">
            <a:avLst/>
          </a:prstGeom>
        </p:spPr>
      </p:pic>
      <p:pic>
        <p:nvPicPr>
          <p:cNvPr id="13" name="그림 12" descr="지도, 텍스트이(가) 표시된 사진&#10;&#10;&#10;&#10;자동 생성된 설명">
            <a:extLst>
              <a:ext uri="{FF2B5EF4-FFF2-40B4-BE49-F238E27FC236}">
                <a16:creationId xmlns:a16="http://schemas.microsoft.com/office/drawing/2014/main" id="{EE0E348D-7234-384F-A7A6-C716C07CC1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2540" y="5677511"/>
            <a:ext cx="5701691" cy="3197858"/>
          </a:xfrm>
          <a:prstGeom prst="rect">
            <a:avLst/>
          </a:prstGeom>
        </p:spPr>
      </p:pic>
      <p:pic>
        <p:nvPicPr>
          <p:cNvPr id="8" name="그림 7" descr="지도이(가) 표시된 사진&#10;&#10;&#10;&#10;자동 생성된 설명">
            <a:extLst>
              <a:ext uri="{FF2B5EF4-FFF2-40B4-BE49-F238E27FC236}">
                <a16:creationId xmlns:a16="http://schemas.microsoft.com/office/drawing/2014/main" id="{F59501E4-F8E4-A64B-9085-9256F85C6A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8671" y="1548320"/>
            <a:ext cx="5940425" cy="3332434"/>
          </a:xfrm>
          <a:prstGeom prst="rect">
            <a:avLst/>
          </a:prstGeom>
        </p:spPr>
      </p:pic>
      <p:pic>
        <p:nvPicPr>
          <p:cNvPr id="12" name="그림 11" descr="지도, 텍스트이(가) 표시된 사진&#10;&#10;&#10;&#10;자동 생성된 설명">
            <a:extLst>
              <a:ext uri="{FF2B5EF4-FFF2-40B4-BE49-F238E27FC236}">
                <a16:creationId xmlns:a16="http://schemas.microsoft.com/office/drawing/2014/main" id="{442D96C7-1208-7A4A-8C32-10FD02BABD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48671" y="5677511"/>
            <a:ext cx="5906492" cy="3332435"/>
          </a:xfrm>
          <a:prstGeom prst="rect">
            <a:avLst/>
          </a:prstGeom>
        </p:spPr>
      </p:pic>
      <p:sp>
        <p:nvSpPr>
          <p:cNvPr id="2" name="바닥글 개체 틀 1">
            <a:extLst>
              <a:ext uri="{FF2B5EF4-FFF2-40B4-BE49-F238E27FC236}">
                <a16:creationId xmlns:a16="http://schemas.microsoft.com/office/drawing/2014/main" id="{8DD34BC9-56AC-1449-9733-14614AD52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R"/>
              <a:t>LAMPS Meeting @ GwangJu, 2019/10/25</a:t>
            </a:r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0902242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DDADC3DB-0E26-D640-BA21-A1A27639C2AE}"/>
              </a:ext>
            </a:extLst>
          </p:cNvPr>
          <p:cNvSpPr/>
          <p:nvPr/>
        </p:nvSpPr>
        <p:spPr>
          <a:xfrm>
            <a:off x="-1" y="-7327"/>
            <a:ext cx="19199226" cy="10170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7274" b="1" dirty="0">
                <a:solidFill>
                  <a:schemeClr val="tx1"/>
                </a:solidFill>
              </a:rPr>
              <a:t>Beam Size Estimation</a:t>
            </a:r>
            <a:endParaRPr kumimoji="1" lang="ko-KR" altLang="en-US" sz="7274" b="1" dirty="0">
              <a:solidFill>
                <a:schemeClr val="tx1"/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7E887E6-D3D9-034E-81CA-3D2D0C301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2D13-8F75-064B-8652-48010A6AF4C9}" type="slidenum">
              <a:rPr kumimoji="1" lang="ko-KR" altLang="en-US" smtClean="0"/>
              <a:t>22</a:t>
            </a:fld>
            <a:endParaRPr kumimoji="1" lang="ko-KR" altLang="en-US" dirty="0"/>
          </a:p>
        </p:txBody>
      </p:sp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A3B13292-A26C-634C-85D8-400B6929CE2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42691" y="5035125"/>
          <a:ext cx="8229599" cy="16744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54512">
                  <a:extLst>
                    <a:ext uri="{9D8B030D-6E8A-4147-A177-3AD203B41FA5}">
                      <a16:colId xmlns:a16="http://schemas.microsoft.com/office/drawing/2014/main" val="4202196537"/>
                    </a:ext>
                  </a:extLst>
                </a:gridCol>
                <a:gridCol w="1254512">
                  <a:extLst>
                    <a:ext uri="{9D8B030D-6E8A-4147-A177-3AD203B41FA5}">
                      <a16:colId xmlns:a16="http://schemas.microsoft.com/office/drawing/2014/main" val="947840571"/>
                    </a:ext>
                  </a:extLst>
                </a:gridCol>
                <a:gridCol w="1957039">
                  <a:extLst>
                    <a:ext uri="{9D8B030D-6E8A-4147-A177-3AD203B41FA5}">
                      <a16:colId xmlns:a16="http://schemas.microsoft.com/office/drawing/2014/main" val="3879699000"/>
                    </a:ext>
                  </a:extLst>
                </a:gridCol>
                <a:gridCol w="1254512">
                  <a:extLst>
                    <a:ext uri="{9D8B030D-6E8A-4147-A177-3AD203B41FA5}">
                      <a16:colId xmlns:a16="http://schemas.microsoft.com/office/drawing/2014/main" val="3309137564"/>
                    </a:ext>
                  </a:extLst>
                </a:gridCol>
                <a:gridCol w="1254512">
                  <a:extLst>
                    <a:ext uri="{9D8B030D-6E8A-4147-A177-3AD203B41FA5}">
                      <a16:colId xmlns:a16="http://schemas.microsoft.com/office/drawing/2014/main" val="3247139184"/>
                    </a:ext>
                  </a:extLst>
                </a:gridCol>
                <a:gridCol w="1254512">
                  <a:extLst>
                    <a:ext uri="{9D8B030D-6E8A-4147-A177-3AD203B41FA5}">
                      <a16:colId xmlns:a16="http://schemas.microsoft.com/office/drawing/2014/main" val="779240453"/>
                    </a:ext>
                  </a:extLst>
                </a:gridCol>
              </a:tblGrid>
              <a:tr h="539744">
                <a:tc>
                  <a:txBody>
                    <a:bodyPr/>
                    <a:lstStyle/>
                    <a:p>
                      <a:pPr marL="0" marR="0" lvl="0" indent="0" algn="ctr" defTabSz="3024012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ko-K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Distance of BDCs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1" u="none" strike="noStrike" dirty="0">
                          <a:effectLst/>
                        </a:rPr>
                        <a:t>50 mm</a:t>
                      </a:r>
                      <a:endParaRPr lang="en-US" altLang="ko-KR" sz="1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1" u="none" strike="noStrike" dirty="0">
                          <a:effectLst/>
                        </a:rPr>
                        <a:t>150 mm</a:t>
                      </a:r>
                      <a:endParaRPr lang="en-US" altLang="ko-KR" sz="1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1" u="none" strike="noStrike" dirty="0">
                          <a:effectLst/>
                        </a:rPr>
                        <a:t>250 mm</a:t>
                      </a:r>
                      <a:endParaRPr lang="en-US" altLang="ko-KR" sz="1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1" u="none" strike="noStrike" dirty="0">
                          <a:effectLst/>
                        </a:rPr>
                        <a:t>350 mm</a:t>
                      </a:r>
                      <a:endParaRPr lang="en-US" altLang="ko-KR" sz="1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1" u="none" strike="noStrike" dirty="0">
                          <a:effectLst/>
                        </a:rPr>
                        <a:t>450 mm</a:t>
                      </a:r>
                      <a:endParaRPr lang="en-US" altLang="ko-KR" sz="1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3461285"/>
                  </a:ext>
                </a:extLst>
              </a:tr>
              <a:tr h="539744">
                <a:tc>
                  <a:txBody>
                    <a:bodyPr/>
                    <a:lstStyle/>
                    <a:p>
                      <a:pPr algn="ctr" fontAlgn="ctr"/>
                      <a:r>
                        <a:rPr lang="en" sz="1800" b="1" u="none" strike="noStrike" dirty="0" err="1">
                          <a:effectLst/>
                        </a:rPr>
                        <a:t>Beamsize</a:t>
                      </a:r>
                      <a:r>
                        <a:rPr lang="en" sz="1800" b="1" u="none" strike="noStrike" dirty="0">
                          <a:effectLst/>
                        </a:rPr>
                        <a:t> </a:t>
                      </a:r>
                      <a:r>
                        <a:rPr lang="en" sz="1800" b="1" u="none" strike="noStrike" dirty="0" err="1">
                          <a:effectLst/>
                        </a:rPr>
                        <a:t>ofX</a:t>
                      </a:r>
                      <a:r>
                        <a:rPr lang="en" sz="1800" b="1" u="none" strike="noStrike" dirty="0">
                          <a:effectLst/>
                        </a:rPr>
                        <a:t>(mm)</a:t>
                      </a:r>
                      <a:endParaRPr lang="en" sz="1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1" u="none" strike="noStrike" dirty="0">
                          <a:effectLst/>
                        </a:rPr>
                        <a:t>12.89</a:t>
                      </a:r>
                      <a:endParaRPr lang="en-US" altLang="ko-KR" sz="1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1" u="none" strike="noStrike">
                          <a:effectLst/>
                        </a:rPr>
                        <a:t>12.8</a:t>
                      </a:r>
                      <a:endParaRPr lang="en-US" altLang="ko-KR" sz="1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1" u="none" strike="noStrike">
                          <a:effectLst/>
                        </a:rPr>
                        <a:t>12.75</a:t>
                      </a:r>
                      <a:endParaRPr lang="en-US" altLang="ko-KR" sz="1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1" u="none" strike="noStrike">
                          <a:effectLst/>
                        </a:rPr>
                        <a:t>12.28</a:t>
                      </a:r>
                      <a:endParaRPr lang="en-US" altLang="ko-KR" sz="1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1" u="none" strike="noStrike">
                          <a:effectLst/>
                        </a:rPr>
                        <a:t>12.31</a:t>
                      </a:r>
                      <a:endParaRPr lang="en-US" altLang="ko-KR" sz="1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3499890"/>
                  </a:ext>
                </a:extLst>
              </a:tr>
              <a:tr h="539744">
                <a:tc>
                  <a:txBody>
                    <a:bodyPr/>
                    <a:lstStyle/>
                    <a:p>
                      <a:pPr algn="ctr" fontAlgn="ctr"/>
                      <a:r>
                        <a:rPr lang="en" sz="1800" b="1" u="none" strike="noStrike" dirty="0" err="1">
                          <a:effectLst/>
                        </a:rPr>
                        <a:t>Beamsize</a:t>
                      </a:r>
                      <a:r>
                        <a:rPr lang="en" sz="1800" b="1" u="none" strike="noStrike" dirty="0">
                          <a:effectLst/>
                        </a:rPr>
                        <a:t> </a:t>
                      </a:r>
                      <a:r>
                        <a:rPr lang="en" sz="1800" b="1" u="none" strike="noStrike" dirty="0" err="1">
                          <a:effectLst/>
                        </a:rPr>
                        <a:t>ofY</a:t>
                      </a:r>
                      <a:r>
                        <a:rPr lang="en" sz="1800" b="1" u="none" strike="noStrike" dirty="0">
                          <a:effectLst/>
                        </a:rPr>
                        <a:t>(mm)</a:t>
                      </a:r>
                      <a:endParaRPr lang="en" sz="1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1" u="none" strike="noStrike">
                          <a:effectLst/>
                        </a:rPr>
                        <a:t>13.39</a:t>
                      </a:r>
                      <a:endParaRPr lang="en-US" altLang="ko-KR" sz="1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1" u="none" strike="noStrike" dirty="0">
                          <a:effectLst/>
                        </a:rPr>
                        <a:t>13.16</a:t>
                      </a:r>
                      <a:endParaRPr lang="en-US" altLang="ko-KR" sz="1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1" u="none" strike="noStrike" dirty="0">
                          <a:effectLst/>
                        </a:rPr>
                        <a:t>12.73</a:t>
                      </a:r>
                      <a:endParaRPr lang="en-US" altLang="ko-KR" sz="1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1" u="none" strike="noStrike">
                          <a:effectLst/>
                        </a:rPr>
                        <a:t>12.83</a:t>
                      </a:r>
                      <a:endParaRPr lang="en-US" altLang="ko-KR" sz="1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12.39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5037223"/>
                  </a:ext>
                </a:extLst>
              </a:tr>
            </a:tbl>
          </a:graphicData>
        </a:graphic>
      </p:graphicFrame>
      <p:graphicFrame>
        <p:nvGraphicFramePr>
          <p:cNvPr id="10" name="표 9">
            <a:extLst>
              <a:ext uri="{FF2B5EF4-FFF2-40B4-BE49-F238E27FC236}">
                <a16:creationId xmlns:a16="http://schemas.microsoft.com/office/drawing/2014/main" id="{1B3E061A-259D-1D40-8F82-ABC6B46D3A3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023589" y="4947694"/>
          <a:ext cx="8229599" cy="16744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54512">
                  <a:extLst>
                    <a:ext uri="{9D8B030D-6E8A-4147-A177-3AD203B41FA5}">
                      <a16:colId xmlns:a16="http://schemas.microsoft.com/office/drawing/2014/main" val="935920795"/>
                    </a:ext>
                  </a:extLst>
                </a:gridCol>
                <a:gridCol w="1254512">
                  <a:extLst>
                    <a:ext uri="{9D8B030D-6E8A-4147-A177-3AD203B41FA5}">
                      <a16:colId xmlns:a16="http://schemas.microsoft.com/office/drawing/2014/main" val="632927656"/>
                    </a:ext>
                  </a:extLst>
                </a:gridCol>
                <a:gridCol w="1957039">
                  <a:extLst>
                    <a:ext uri="{9D8B030D-6E8A-4147-A177-3AD203B41FA5}">
                      <a16:colId xmlns:a16="http://schemas.microsoft.com/office/drawing/2014/main" val="3393080781"/>
                    </a:ext>
                  </a:extLst>
                </a:gridCol>
                <a:gridCol w="1254512">
                  <a:extLst>
                    <a:ext uri="{9D8B030D-6E8A-4147-A177-3AD203B41FA5}">
                      <a16:colId xmlns:a16="http://schemas.microsoft.com/office/drawing/2014/main" val="3354810141"/>
                    </a:ext>
                  </a:extLst>
                </a:gridCol>
                <a:gridCol w="1254512">
                  <a:extLst>
                    <a:ext uri="{9D8B030D-6E8A-4147-A177-3AD203B41FA5}">
                      <a16:colId xmlns:a16="http://schemas.microsoft.com/office/drawing/2014/main" val="4158851357"/>
                    </a:ext>
                  </a:extLst>
                </a:gridCol>
                <a:gridCol w="1254512">
                  <a:extLst>
                    <a:ext uri="{9D8B030D-6E8A-4147-A177-3AD203B41FA5}">
                      <a16:colId xmlns:a16="http://schemas.microsoft.com/office/drawing/2014/main" val="1343689768"/>
                    </a:ext>
                  </a:extLst>
                </a:gridCol>
              </a:tblGrid>
              <a:tr h="518172">
                <a:tc>
                  <a:txBody>
                    <a:bodyPr/>
                    <a:lstStyle/>
                    <a:p>
                      <a:pPr algn="ctr" fontAlgn="ctr"/>
                      <a:r>
                        <a:rPr lang="en" sz="1800" b="1" u="none" strike="noStrike" dirty="0">
                          <a:effectLst/>
                        </a:rPr>
                        <a:t>Distance of BDCs</a:t>
                      </a:r>
                      <a:endParaRPr lang="en" sz="1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1" u="none" strike="noStrike" dirty="0">
                          <a:effectLst/>
                        </a:rPr>
                        <a:t>50mm</a:t>
                      </a:r>
                      <a:endParaRPr lang="en-US" altLang="ko-KR" sz="1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1" u="none" strike="noStrike" dirty="0">
                          <a:effectLst/>
                        </a:rPr>
                        <a:t>150mm</a:t>
                      </a:r>
                      <a:endParaRPr lang="en-US" altLang="ko-KR" sz="1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1" u="none" strike="noStrike" dirty="0">
                          <a:effectLst/>
                        </a:rPr>
                        <a:t>250mm</a:t>
                      </a:r>
                      <a:endParaRPr lang="en-US" altLang="ko-KR" sz="1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1" u="none" strike="noStrike" dirty="0">
                          <a:effectLst/>
                        </a:rPr>
                        <a:t>350mm</a:t>
                      </a:r>
                      <a:endParaRPr lang="en-US" altLang="ko-KR" sz="1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1" u="none" strike="noStrike" dirty="0">
                          <a:effectLst/>
                        </a:rPr>
                        <a:t>450mm</a:t>
                      </a:r>
                      <a:endParaRPr lang="en-US" altLang="ko-KR" sz="1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0889690"/>
                  </a:ext>
                </a:extLst>
              </a:tr>
              <a:tr h="518172">
                <a:tc>
                  <a:txBody>
                    <a:bodyPr/>
                    <a:lstStyle/>
                    <a:p>
                      <a:pPr algn="ctr" fontAlgn="ctr"/>
                      <a:r>
                        <a:rPr lang="en" sz="1800" b="1" u="none" strike="noStrike" dirty="0" err="1">
                          <a:effectLst/>
                        </a:rPr>
                        <a:t>Beamsize</a:t>
                      </a:r>
                      <a:r>
                        <a:rPr lang="en" sz="1800" b="1" u="none" strike="noStrike" dirty="0">
                          <a:effectLst/>
                        </a:rPr>
                        <a:t> </a:t>
                      </a:r>
                      <a:r>
                        <a:rPr lang="en" sz="1800" b="1" u="none" strike="noStrike" dirty="0" err="1">
                          <a:effectLst/>
                        </a:rPr>
                        <a:t>ofX</a:t>
                      </a:r>
                      <a:r>
                        <a:rPr lang="en" sz="1800" b="1" u="none" strike="noStrike" dirty="0">
                          <a:effectLst/>
                        </a:rPr>
                        <a:t>(mm)</a:t>
                      </a:r>
                      <a:endParaRPr lang="en" sz="1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1" u="none" strike="noStrike">
                          <a:effectLst/>
                        </a:rPr>
                        <a:t>13.59</a:t>
                      </a:r>
                      <a:endParaRPr lang="en-US" altLang="ko-KR" sz="1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1" u="none" strike="noStrike">
                          <a:effectLst/>
                        </a:rPr>
                        <a:t>13.07</a:t>
                      </a:r>
                      <a:endParaRPr lang="en-US" altLang="ko-KR" sz="1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1" u="none" strike="noStrike">
                          <a:effectLst/>
                        </a:rPr>
                        <a:t>12.72</a:t>
                      </a:r>
                      <a:endParaRPr lang="en-US" altLang="ko-KR" sz="1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1" u="none" strike="noStrike">
                          <a:effectLst/>
                        </a:rPr>
                        <a:t>12.85</a:t>
                      </a:r>
                      <a:endParaRPr lang="en-US" altLang="ko-KR" sz="1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1" u="none" strike="noStrike">
                          <a:effectLst/>
                        </a:rPr>
                        <a:t>13.04</a:t>
                      </a:r>
                      <a:endParaRPr lang="en-US" altLang="ko-KR" sz="1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741954"/>
                  </a:ext>
                </a:extLst>
              </a:tr>
              <a:tr h="518172">
                <a:tc>
                  <a:txBody>
                    <a:bodyPr/>
                    <a:lstStyle/>
                    <a:p>
                      <a:pPr algn="ctr" fontAlgn="ctr"/>
                      <a:r>
                        <a:rPr lang="en" sz="1800" b="1" u="none" strike="noStrike" dirty="0" err="1">
                          <a:effectLst/>
                        </a:rPr>
                        <a:t>Beamsize</a:t>
                      </a:r>
                      <a:r>
                        <a:rPr lang="en" sz="1800" b="1" u="none" strike="noStrike" dirty="0">
                          <a:effectLst/>
                        </a:rPr>
                        <a:t> </a:t>
                      </a:r>
                      <a:r>
                        <a:rPr lang="en" sz="1800" b="1" u="none" strike="noStrike" dirty="0" err="1">
                          <a:effectLst/>
                        </a:rPr>
                        <a:t>ofY</a:t>
                      </a:r>
                      <a:r>
                        <a:rPr lang="en" sz="1800" b="1" u="none" strike="noStrike" dirty="0">
                          <a:effectLst/>
                        </a:rPr>
                        <a:t>(mm)</a:t>
                      </a:r>
                      <a:endParaRPr lang="en" sz="1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1" u="none" strike="noStrike" dirty="0">
                          <a:effectLst/>
                        </a:rPr>
                        <a:t>14.24</a:t>
                      </a:r>
                      <a:endParaRPr lang="en-US" altLang="ko-KR" sz="1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1" u="none" strike="noStrike">
                          <a:effectLst/>
                        </a:rPr>
                        <a:t>14.02</a:t>
                      </a:r>
                      <a:endParaRPr lang="en-US" altLang="ko-KR" sz="1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1" u="none" strike="noStrike" dirty="0">
                          <a:effectLst/>
                        </a:rPr>
                        <a:t>13.9</a:t>
                      </a:r>
                      <a:endParaRPr lang="en-US" altLang="ko-KR" sz="1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1" u="none" strike="noStrike">
                          <a:effectLst/>
                        </a:rPr>
                        <a:t>13.16</a:t>
                      </a:r>
                      <a:endParaRPr lang="en-US" altLang="ko-KR" sz="1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1" u="none" strike="noStrike" dirty="0">
                          <a:effectLst/>
                        </a:rPr>
                        <a:t>13.18</a:t>
                      </a:r>
                      <a:endParaRPr lang="en-US" altLang="ko-KR" sz="1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089804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5E1E6B93-854B-6544-AEB1-7E10048398A0}"/>
              </a:ext>
            </a:extLst>
          </p:cNvPr>
          <p:cNvSpPr txBox="1"/>
          <p:nvPr/>
        </p:nvSpPr>
        <p:spPr>
          <a:xfrm>
            <a:off x="362321" y="1206425"/>
            <a:ext cx="3868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800" b="1" dirty="0"/>
              <a:t>1D-Plot FWHM</a:t>
            </a:r>
            <a:endParaRPr kumimoji="1" lang="ko-KR" altLang="en-US" sz="28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A9EF3D-7CF1-4E4B-8688-CCD7B343D226}"/>
              </a:ext>
            </a:extLst>
          </p:cNvPr>
          <p:cNvSpPr txBox="1"/>
          <p:nvPr/>
        </p:nvSpPr>
        <p:spPr>
          <a:xfrm>
            <a:off x="362321" y="4386380"/>
            <a:ext cx="8096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800" b="1" dirty="0"/>
              <a:t>1</a:t>
            </a:r>
            <a:r>
              <a:rPr kumimoji="1" lang="en-US" altLang="ko-KR" sz="2800" b="1" baseline="30000" dirty="0"/>
              <a:t>st</a:t>
            </a:r>
            <a:r>
              <a:rPr kumimoji="1" lang="en-US" altLang="ko-KR" sz="2800" b="1" dirty="0"/>
              <a:t> order MC (events : 3.5e+05)</a:t>
            </a:r>
            <a:endParaRPr kumimoji="1" lang="ko-KR" altLang="en-US" sz="28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DA7F92-D811-884F-8567-2C417D66E4C8}"/>
              </a:ext>
            </a:extLst>
          </p:cNvPr>
          <p:cNvSpPr txBox="1"/>
          <p:nvPr/>
        </p:nvSpPr>
        <p:spPr>
          <a:xfrm>
            <a:off x="9593287" y="4386380"/>
            <a:ext cx="7401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800" b="1" dirty="0"/>
              <a:t>3</a:t>
            </a:r>
            <a:r>
              <a:rPr kumimoji="1" lang="en-US" altLang="ko-KR" sz="2800" b="1" baseline="30000" dirty="0"/>
              <a:t>rd</a:t>
            </a:r>
            <a:r>
              <a:rPr kumimoji="1" lang="en-US" altLang="ko-KR" sz="2800" b="1" dirty="0"/>
              <a:t> order MC (events : 3.5e+05)</a:t>
            </a:r>
            <a:endParaRPr kumimoji="1" lang="ko-KR" altLang="en-US" sz="2800" b="1" dirty="0"/>
          </a:p>
        </p:txBody>
      </p:sp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0450D8F6-E7AD-E040-BA3A-8BF45F9CC76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07815" y="1674130"/>
          <a:ext cx="6807384" cy="1720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20398">
                  <a:extLst>
                    <a:ext uri="{9D8B030D-6E8A-4147-A177-3AD203B41FA5}">
                      <a16:colId xmlns:a16="http://schemas.microsoft.com/office/drawing/2014/main" val="352050380"/>
                    </a:ext>
                  </a:extLst>
                </a:gridCol>
                <a:gridCol w="863230">
                  <a:extLst>
                    <a:ext uri="{9D8B030D-6E8A-4147-A177-3AD203B41FA5}">
                      <a16:colId xmlns:a16="http://schemas.microsoft.com/office/drawing/2014/main" val="2501644980"/>
                    </a:ext>
                  </a:extLst>
                </a:gridCol>
                <a:gridCol w="933070">
                  <a:extLst>
                    <a:ext uri="{9D8B030D-6E8A-4147-A177-3AD203B41FA5}">
                      <a16:colId xmlns:a16="http://schemas.microsoft.com/office/drawing/2014/main" val="632288247"/>
                    </a:ext>
                  </a:extLst>
                </a:gridCol>
                <a:gridCol w="1024547">
                  <a:extLst>
                    <a:ext uri="{9D8B030D-6E8A-4147-A177-3AD203B41FA5}">
                      <a16:colId xmlns:a16="http://schemas.microsoft.com/office/drawing/2014/main" val="993393488"/>
                    </a:ext>
                  </a:extLst>
                </a:gridCol>
                <a:gridCol w="946233">
                  <a:extLst>
                    <a:ext uri="{9D8B030D-6E8A-4147-A177-3AD203B41FA5}">
                      <a16:colId xmlns:a16="http://schemas.microsoft.com/office/drawing/2014/main" val="4002300039"/>
                    </a:ext>
                  </a:extLst>
                </a:gridCol>
                <a:gridCol w="919906">
                  <a:extLst>
                    <a:ext uri="{9D8B030D-6E8A-4147-A177-3AD203B41FA5}">
                      <a16:colId xmlns:a16="http://schemas.microsoft.com/office/drawing/2014/main" val="4180966913"/>
                    </a:ext>
                  </a:extLst>
                </a:gridCol>
              </a:tblGrid>
              <a:tr h="641356">
                <a:tc>
                  <a:txBody>
                    <a:bodyPr/>
                    <a:lstStyle/>
                    <a:p>
                      <a:pPr algn="ctr" fontAlgn="ctr"/>
                      <a:r>
                        <a:rPr lang="en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Distance of BDCs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</a:rPr>
                        <a:t>50 mm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</a:rPr>
                        <a:t>150 mm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</a:rPr>
                        <a:t>250 mm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</a:rPr>
                        <a:t>350 mm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</a:rPr>
                        <a:t>450 mm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1653660"/>
                  </a:ext>
                </a:extLst>
              </a:tr>
              <a:tr h="539402">
                <a:tc>
                  <a:txBody>
                    <a:bodyPr/>
                    <a:lstStyle/>
                    <a:p>
                      <a:pPr algn="ctr" fontAlgn="ctr"/>
                      <a:r>
                        <a:rPr lang="en" sz="2000" b="1" u="none" strike="noStrike" dirty="0">
                          <a:effectLst/>
                        </a:rPr>
                        <a:t>FWHM X(mm)</a:t>
                      </a:r>
                      <a:endParaRPr lang="en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</a:rPr>
                        <a:t>3.759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</a:rPr>
                        <a:t>3.759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</a:rPr>
                        <a:t>3.759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</a:rPr>
                        <a:t>3.759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</a:rPr>
                        <a:t>3.759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701959"/>
                  </a:ext>
                </a:extLst>
              </a:tr>
              <a:tr h="539402">
                <a:tc>
                  <a:txBody>
                    <a:bodyPr/>
                    <a:lstStyle/>
                    <a:p>
                      <a:pPr algn="ctr" fontAlgn="ctr"/>
                      <a:r>
                        <a:rPr lang="en" sz="2000" b="1" u="none" strike="noStrike" dirty="0">
                          <a:effectLst/>
                        </a:rPr>
                        <a:t>FWHM Y(mm)</a:t>
                      </a:r>
                      <a:endParaRPr lang="en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</a:rPr>
                        <a:t>3.35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</a:rPr>
                        <a:t>3.35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</a:rPr>
                        <a:t>3.35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</a:rPr>
                        <a:t>3.35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</a:rPr>
                        <a:t>3.35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52912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직사각형 2">
                <a:extLst>
                  <a:ext uri="{FF2B5EF4-FFF2-40B4-BE49-F238E27FC236}">
                    <a16:creationId xmlns:a16="http://schemas.microsoft.com/office/drawing/2014/main" id="{ACD8FD7A-E763-0D49-8B78-502674BFC695}"/>
                  </a:ext>
                </a:extLst>
              </p:cNvPr>
              <p:cNvSpPr/>
              <p:nvPr/>
            </p:nvSpPr>
            <p:spPr>
              <a:xfrm>
                <a:off x="8276736" y="2686278"/>
                <a:ext cx="4037629" cy="4925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b="1" dirty="0" err="1"/>
                  <a:t>Beamsize</a:t>
                </a:r>
                <a:r>
                  <a:rPr lang="en-US" altLang="ko-KR" b="1" dirty="0"/>
                  <a:t>(3</a:t>
                </a:r>
                <a:r>
                  <a:rPr lang="el-GR" altLang="ko-KR" b="1" dirty="0"/>
                  <a:t>σ</a:t>
                </a:r>
                <a:r>
                  <a:rPr lang="en-US" altLang="ko-KR" b="1" dirty="0"/>
                  <a:t>)  </a:t>
                </a:r>
                <a:r>
                  <a:rPr kumimoji="1" lang="en-US" altLang="ko-KR" b="1" dirty="0"/>
                  <a:t>≈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ko-KR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ko-KR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kumimoji="1" lang="en-US" altLang="ko-KR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kumimoji="1" lang="en-US" altLang="ko-KR" b="1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kumimoji="1" lang="en-US" altLang="ko-KR" b="1" i="1" smtClean="0">
                            <a:latin typeface="Cambria Math" panose="02040503050406030204" pitchFamily="18" charset="0"/>
                          </a:rPr>
                          <m:t>𝟑𝟓𝟒𝟖𝟐</m:t>
                        </m:r>
                      </m:den>
                    </m:f>
                  </m:oMath>
                </a14:m>
                <a:r>
                  <a:rPr kumimoji="1" lang="en-US" altLang="ko-KR" b="1" dirty="0"/>
                  <a:t> FWHM</a:t>
                </a:r>
                <a:endParaRPr lang="en-US" altLang="ko-KR" b="1" dirty="0"/>
              </a:p>
            </p:txBody>
          </p:sp>
        </mc:Choice>
        <mc:Fallback xmlns="">
          <p:sp>
            <p:nvSpPr>
              <p:cNvPr id="3" name="직사각형 2">
                <a:extLst>
                  <a:ext uri="{FF2B5EF4-FFF2-40B4-BE49-F238E27FC236}">
                    <a16:creationId xmlns:a16="http://schemas.microsoft.com/office/drawing/2014/main" id="{ACD8FD7A-E763-0D49-8B78-502674BFC6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6736" y="2686278"/>
                <a:ext cx="4037629" cy="492507"/>
              </a:xfrm>
              <a:prstGeom prst="rect">
                <a:avLst/>
              </a:prstGeom>
              <a:blipFill>
                <a:blip r:embed="rId3"/>
                <a:stretch>
                  <a:fillRect l="-1254" b="-769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그림 18" descr="지도이(가) 표시된 사진&#10;&#10;&#10;&#10;자동 생성된 설명">
            <a:extLst>
              <a:ext uri="{FF2B5EF4-FFF2-40B4-BE49-F238E27FC236}">
                <a16:creationId xmlns:a16="http://schemas.microsoft.com/office/drawing/2014/main" id="{43B83FF2-E164-AA48-A0FA-6872B73C86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077"/>
          <a:stretch/>
        </p:blipFill>
        <p:spPr>
          <a:xfrm>
            <a:off x="1474750" y="6672778"/>
            <a:ext cx="6299200" cy="2979184"/>
          </a:xfrm>
          <a:prstGeom prst="rect">
            <a:avLst/>
          </a:prstGeom>
        </p:spPr>
      </p:pic>
      <p:pic>
        <p:nvPicPr>
          <p:cNvPr id="20" name="그림 19" descr="지도, 텍스트이(가) 표시된 사진&#10;&#10;&#10;&#10;자동 생성된 설명">
            <a:extLst>
              <a:ext uri="{FF2B5EF4-FFF2-40B4-BE49-F238E27FC236}">
                <a16:creationId xmlns:a16="http://schemas.microsoft.com/office/drawing/2014/main" id="{A22F8C40-E5FF-8B43-8FC5-6E12016E7A6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077"/>
          <a:stretch/>
        </p:blipFill>
        <p:spPr>
          <a:xfrm>
            <a:off x="10614877" y="6672777"/>
            <a:ext cx="6299200" cy="2979185"/>
          </a:xfrm>
          <a:prstGeom prst="rect">
            <a:avLst/>
          </a:prstGeom>
        </p:spPr>
      </p:pic>
      <p:sp>
        <p:nvSpPr>
          <p:cNvPr id="21" name="타원 20">
            <a:extLst>
              <a:ext uri="{FF2B5EF4-FFF2-40B4-BE49-F238E27FC236}">
                <a16:creationId xmlns:a16="http://schemas.microsoft.com/office/drawing/2014/main" id="{5B200201-97ED-784B-9A00-A1A86F047A2B}"/>
              </a:ext>
            </a:extLst>
          </p:cNvPr>
          <p:cNvSpPr/>
          <p:nvPr/>
        </p:nvSpPr>
        <p:spPr>
          <a:xfrm>
            <a:off x="3859207" y="7853082"/>
            <a:ext cx="2196565" cy="108189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dirty="0"/>
              <a:t> </a:t>
            </a:r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639ADC65-0A9E-394D-B390-9B91B1A54AA5}"/>
              </a:ext>
            </a:extLst>
          </p:cNvPr>
          <p:cNvSpPr/>
          <p:nvPr/>
        </p:nvSpPr>
        <p:spPr>
          <a:xfrm>
            <a:off x="13040105" y="6980009"/>
            <a:ext cx="2196565" cy="195496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CC62BC7-94A0-DF43-A2F0-880E40CEED79}"/>
              </a:ext>
            </a:extLst>
          </p:cNvPr>
          <p:cNvSpPr txBox="1"/>
          <p:nvPr/>
        </p:nvSpPr>
        <p:spPr>
          <a:xfrm>
            <a:off x="12560569" y="1717879"/>
            <a:ext cx="3292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000" b="1" dirty="0"/>
              <a:t>FWHM(X) = 13.07 mm</a:t>
            </a:r>
          </a:p>
          <a:p>
            <a:r>
              <a:rPr kumimoji="1" lang="en-US" altLang="ko-KR" sz="2000" b="1" dirty="0"/>
              <a:t>-&gt; </a:t>
            </a:r>
            <a:r>
              <a:rPr kumimoji="1" lang="en-US" altLang="ko-KR" sz="2000" b="1" u="sng" dirty="0" err="1"/>
              <a:t>Beamsize</a:t>
            </a:r>
            <a:r>
              <a:rPr kumimoji="1" lang="en-US" altLang="ko-KR" sz="2000" b="1" u="sng" dirty="0"/>
              <a:t>(X</a:t>
            </a:r>
            <a:r>
              <a:rPr lang="en-US" altLang="ko-KR" sz="2000" b="1" u="sng" dirty="0"/>
              <a:t>) </a:t>
            </a:r>
            <a:r>
              <a:rPr kumimoji="1" lang="en-US" altLang="ko-KR" sz="2000" b="1" u="sng" dirty="0"/>
              <a:t>≈ 16.46 mm</a:t>
            </a:r>
            <a:endParaRPr kumimoji="1" lang="ko-KR" altLang="en-US" sz="2000" b="1" u="sng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ECAC247-FD4E-8A4F-BEF3-252445FED648}"/>
              </a:ext>
            </a:extLst>
          </p:cNvPr>
          <p:cNvSpPr txBox="1"/>
          <p:nvPr/>
        </p:nvSpPr>
        <p:spPr>
          <a:xfrm>
            <a:off x="12564615" y="2578589"/>
            <a:ext cx="3292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000" b="1" dirty="0"/>
              <a:t>FWHM(Y) = 13.53 mm</a:t>
            </a:r>
          </a:p>
          <a:p>
            <a:r>
              <a:rPr kumimoji="1" lang="en-US" altLang="ko-KR" sz="2000" b="1" dirty="0"/>
              <a:t>-&gt; </a:t>
            </a:r>
            <a:r>
              <a:rPr kumimoji="1" lang="en-US" altLang="ko-KR" sz="2000" b="1" u="sng" dirty="0" err="1"/>
              <a:t>Beamsize</a:t>
            </a:r>
            <a:r>
              <a:rPr kumimoji="1" lang="en-US" altLang="ko-KR" sz="2000" b="1" u="sng" dirty="0"/>
              <a:t>(Y</a:t>
            </a:r>
            <a:r>
              <a:rPr lang="en-US" altLang="ko-KR" sz="2000" b="1" u="sng" dirty="0"/>
              <a:t>) </a:t>
            </a:r>
            <a:r>
              <a:rPr kumimoji="1" lang="en-US" altLang="ko-KR" sz="2000" b="1" u="sng" dirty="0"/>
              <a:t>≈ 17.237 mm</a:t>
            </a:r>
            <a:endParaRPr kumimoji="1" lang="ko-KR" altLang="en-US" sz="2000" b="1" u="sng" dirty="0"/>
          </a:p>
        </p:txBody>
      </p:sp>
      <p:sp>
        <p:nvSpPr>
          <p:cNvPr id="7" name="오른쪽 화살표[R] 6">
            <a:extLst>
              <a:ext uri="{FF2B5EF4-FFF2-40B4-BE49-F238E27FC236}">
                <a16:creationId xmlns:a16="http://schemas.microsoft.com/office/drawing/2014/main" id="{ACD6A580-E2B3-724C-B3DE-1D3A0A5640A8}"/>
              </a:ext>
            </a:extLst>
          </p:cNvPr>
          <p:cNvSpPr/>
          <p:nvPr/>
        </p:nvSpPr>
        <p:spPr>
          <a:xfrm flipV="1">
            <a:off x="7571781" y="2507625"/>
            <a:ext cx="4492334" cy="227163"/>
          </a:xfrm>
          <a:prstGeom prst="rightArrow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9" name="바닥글 개체 틀 8">
            <a:extLst>
              <a:ext uri="{FF2B5EF4-FFF2-40B4-BE49-F238E27FC236}">
                <a16:creationId xmlns:a16="http://schemas.microsoft.com/office/drawing/2014/main" id="{A2C8A8C3-303D-D648-9A99-A8680FD8F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R"/>
              <a:t>LAMPS Meeting @ GwangJu, 2019/10/25</a:t>
            </a:r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1991749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DDADC3DB-0E26-D640-BA21-A1A27639C2AE}"/>
              </a:ext>
            </a:extLst>
          </p:cNvPr>
          <p:cNvSpPr/>
          <p:nvPr/>
        </p:nvSpPr>
        <p:spPr>
          <a:xfrm>
            <a:off x="-1" y="-7327"/>
            <a:ext cx="19199226" cy="10170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7274" b="1" dirty="0">
                <a:solidFill>
                  <a:schemeClr val="tx1"/>
                </a:solidFill>
              </a:rPr>
              <a:t>Beam Size Estimation</a:t>
            </a:r>
            <a:endParaRPr kumimoji="1" lang="ko-KR" altLang="en-US" sz="7274" b="1" dirty="0">
              <a:solidFill>
                <a:schemeClr val="tx1"/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7E887E6-D3D9-034E-81CA-3D2D0C301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2D13-8F75-064B-8652-48010A6AF4C9}" type="slidenum">
              <a:rPr kumimoji="1" lang="ko-KR" altLang="en-US" smtClean="0"/>
              <a:t>23</a:t>
            </a:fld>
            <a:endParaRPr kumimoji="1" lang="ko-KR" altLang="en-US" dirty="0"/>
          </a:p>
        </p:txBody>
      </p:sp>
      <p:pic>
        <p:nvPicPr>
          <p:cNvPr id="14" name="그림 13" descr="지도, 텍스트이(가) 표시된 사진&#10;&#10;&#10;&#10;자동 생성된 설명">
            <a:extLst>
              <a:ext uri="{FF2B5EF4-FFF2-40B4-BE49-F238E27FC236}">
                <a16:creationId xmlns:a16="http://schemas.microsoft.com/office/drawing/2014/main" id="{C387AFF3-B13E-C449-A541-AFC2BFC8DF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077"/>
          <a:stretch/>
        </p:blipFill>
        <p:spPr>
          <a:xfrm>
            <a:off x="312307" y="5946133"/>
            <a:ext cx="8657002" cy="4094298"/>
          </a:xfrm>
          <a:prstGeom prst="rect">
            <a:avLst/>
          </a:prstGeom>
        </p:spPr>
      </p:pic>
      <p:pic>
        <p:nvPicPr>
          <p:cNvPr id="16" name="그림 15" descr="지도, 텍스트이(가) 표시된 사진&#10;&#10;&#10;&#10;자동 생성된 설명">
            <a:extLst>
              <a:ext uri="{FF2B5EF4-FFF2-40B4-BE49-F238E27FC236}">
                <a16:creationId xmlns:a16="http://schemas.microsoft.com/office/drawing/2014/main" id="{9141FF26-E51D-2847-A40B-29A404B367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077"/>
          <a:stretch/>
        </p:blipFill>
        <p:spPr>
          <a:xfrm>
            <a:off x="8969309" y="5982587"/>
            <a:ext cx="8515117" cy="4027195"/>
          </a:xfrm>
          <a:prstGeom prst="rect">
            <a:avLst/>
          </a:prstGeom>
        </p:spPr>
      </p:pic>
      <p:graphicFrame>
        <p:nvGraphicFramePr>
          <p:cNvPr id="22" name="표 21">
            <a:extLst>
              <a:ext uri="{FF2B5EF4-FFF2-40B4-BE49-F238E27FC236}">
                <a16:creationId xmlns:a16="http://schemas.microsoft.com/office/drawing/2014/main" id="{8BE1C7A4-AC86-B346-AECA-47BB81781F1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23284" y="1708659"/>
          <a:ext cx="13957051" cy="18573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56208">
                  <a:extLst>
                    <a:ext uri="{9D8B030D-6E8A-4147-A177-3AD203B41FA5}">
                      <a16:colId xmlns:a16="http://schemas.microsoft.com/office/drawing/2014/main" val="211038119"/>
                    </a:ext>
                  </a:extLst>
                </a:gridCol>
                <a:gridCol w="1236073">
                  <a:extLst>
                    <a:ext uri="{9D8B030D-6E8A-4147-A177-3AD203B41FA5}">
                      <a16:colId xmlns:a16="http://schemas.microsoft.com/office/drawing/2014/main" val="4157861301"/>
                    </a:ext>
                  </a:extLst>
                </a:gridCol>
                <a:gridCol w="1126477">
                  <a:extLst>
                    <a:ext uri="{9D8B030D-6E8A-4147-A177-3AD203B41FA5}">
                      <a16:colId xmlns:a16="http://schemas.microsoft.com/office/drawing/2014/main" val="459354418"/>
                    </a:ext>
                  </a:extLst>
                </a:gridCol>
                <a:gridCol w="1126477">
                  <a:extLst>
                    <a:ext uri="{9D8B030D-6E8A-4147-A177-3AD203B41FA5}">
                      <a16:colId xmlns:a16="http://schemas.microsoft.com/office/drawing/2014/main" val="2653780689"/>
                    </a:ext>
                  </a:extLst>
                </a:gridCol>
                <a:gridCol w="1126477">
                  <a:extLst>
                    <a:ext uri="{9D8B030D-6E8A-4147-A177-3AD203B41FA5}">
                      <a16:colId xmlns:a16="http://schemas.microsoft.com/office/drawing/2014/main" val="3387587124"/>
                    </a:ext>
                  </a:extLst>
                </a:gridCol>
                <a:gridCol w="1126477">
                  <a:extLst>
                    <a:ext uri="{9D8B030D-6E8A-4147-A177-3AD203B41FA5}">
                      <a16:colId xmlns:a16="http://schemas.microsoft.com/office/drawing/2014/main" val="2232277324"/>
                    </a:ext>
                  </a:extLst>
                </a:gridCol>
                <a:gridCol w="1126477">
                  <a:extLst>
                    <a:ext uri="{9D8B030D-6E8A-4147-A177-3AD203B41FA5}">
                      <a16:colId xmlns:a16="http://schemas.microsoft.com/office/drawing/2014/main" val="2470607063"/>
                    </a:ext>
                  </a:extLst>
                </a:gridCol>
                <a:gridCol w="1126477">
                  <a:extLst>
                    <a:ext uri="{9D8B030D-6E8A-4147-A177-3AD203B41FA5}">
                      <a16:colId xmlns:a16="http://schemas.microsoft.com/office/drawing/2014/main" val="4260909667"/>
                    </a:ext>
                  </a:extLst>
                </a:gridCol>
                <a:gridCol w="1126477">
                  <a:extLst>
                    <a:ext uri="{9D8B030D-6E8A-4147-A177-3AD203B41FA5}">
                      <a16:colId xmlns:a16="http://schemas.microsoft.com/office/drawing/2014/main" val="2180681218"/>
                    </a:ext>
                  </a:extLst>
                </a:gridCol>
                <a:gridCol w="1126477">
                  <a:extLst>
                    <a:ext uri="{9D8B030D-6E8A-4147-A177-3AD203B41FA5}">
                      <a16:colId xmlns:a16="http://schemas.microsoft.com/office/drawing/2014/main" val="112022361"/>
                    </a:ext>
                  </a:extLst>
                </a:gridCol>
                <a:gridCol w="1126477">
                  <a:extLst>
                    <a:ext uri="{9D8B030D-6E8A-4147-A177-3AD203B41FA5}">
                      <a16:colId xmlns:a16="http://schemas.microsoft.com/office/drawing/2014/main" val="1676366209"/>
                    </a:ext>
                  </a:extLst>
                </a:gridCol>
                <a:gridCol w="1126477">
                  <a:extLst>
                    <a:ext uri="{9D8B030D-6E8A-4147-A177-3AD203B41FA5}">
                      <a16:colId xmlns:a16="http://schemas.microsoft.com/office/drawing/2014/main" val="2013899616"/>
                    </a:ext>
                  </a:extLst>
                </a:gridCol>
              </a:tblGrid>
              <a:tr h="537752">
                <a:tc>
                  <a:txBody>
                    <a:bodyPr/>
                    <a:lstStyle/>
                    <a:p>
                      <a:pPr marL="0" marR="0" lvl="0" indent="0" algn="ctr" defTabSz="3024012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ko-K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Distance of BDCs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2000" b="1" u="none" strike="noStrike" dirty="0">
                          <a:effectLst/>
                        </a:rPr>
                        <a:t>150 mm</a:t>
                      </a:r>
                      <a:endParaRPr lang="en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2000" b="1" u="none" strike="noStrike" dirty="0">
                          <a:effectLst/>
                        </a:rPr>
                        <a:t>170 mm</a:t>
                      </a:r>
                      <a:endParaRPr lang="en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2000" b="1" u="none" strike="noStrike" dirty="0">
                          <a:effectLst/>
                        </a:rPr>
                        <a:t>190 mm</a:t>
                      </a:r>
                      <a:endParaRPr lang="en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2000" b="1" u="none" strike="noStrike" dirty="0">
                          <a:effectLst/>
                        </a:rPr>
                        <a:t>210 mm</a:t>
                      </a:r>
                      <a:endParaRPr lang="en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2000" b="1" u="none" strike="noStrike" dirty="0">
                          <a:effectLst/>
                        </a:rPr>
                        <a:t>230 mm</a:t>
                      </a:r>
                      <a:endParaRPr lang="en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2000" b="1" u="none" strike="noStrike" dirty="0">
                          <a:effectLst/>
                        </a:rPr>
                        <a:t>250 mm</a:t>
                      </a:r>
                      <a:endParaRPr lang="en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2000" b="1" u="none" strike="noStrike" dirty="0">
                          <a:effectLst/>
                        </a:rPr>
                        <a:t>270 mm</a:t>
                      </a:r>
                      <a:endParaRPr lang="en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2000" b="1" u="none" strike="noStrike" dirty="0">
                          <a:effectLst/>
                        </a:rPr>
                        <a:t>290 mm</a:t>
                      </a:r>
                      <a:endParaRPr lang="en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2000" b="1" u="none" strike="noStrike" dirty="0">
                          <a:effectLst/>
                        </a:rPr>
                        <a:t>310 mm</a:t>
                      </a:r>
                      <a:endParaRPr lang="en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2000" b="1" u="none" strike="noStrike" dirty="0">
                          <a:effectLst/>
                        </a:rPr>
                        <a:t>330 mm</a:t>
                      </a:r>
                      <a:endParaRPr lang="en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2000" b="1" u="none" strike="noStrike" dirty="0">
                          <a:effectLst/>
                        </a:rPr>
                        <a:t>350 mm</a:t>
                      </a:r>
                      <a:endParaRPr lang="en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703370"/>
                  </a:ext>
                </a:extLst>
              </a:tr>
              <a:tr h="3499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err="1">
                          <a:effectLst/>
                        </a:rPr>
                        <a:t>Beamsize</a:t>
                      </a:r>
                      <a:r>
                        <a:rPr lang="en-US" sz="2000" b="1" u="none" strike="noStrike" dirty="0">
                          <a:effectLst/>
                        </a:rPr>
                        <a:t> of </a:t>
                      </a:r>
                      <a:r>
                        <a:rPr lang="en" sz="2000" b="1" u="none" strike="noStrike" dirty="0">
                          <a:effectLst/>
                        </a:rPr>
                        <a:t>X(mm)</a:t>
                      </a:r>
                      <a:endParaRPr lang="en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</a:rPr>
                        <a:t>16.307 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</a:rPr>
                        <a:t>16.269 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>
                          <a:effectLst/>
                        </a:rPr>
                        <a:t>16.269 </a:t>
                      </a:r>
                      <a:endParaRPr lang="en-US" altLang="ko-KR" sz="2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>
                          <a:effectLst/>
                        </a:rPr>
                        <a:t>16.001 </a:t>
                      </a:r>
                      <a:endParaRPr lang="en-US" altLang="ko-KR" sz="2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</a:rPr>
                        <a:t>15.823 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>
                          <a:effectLst/>
                        </a:rPr>
                        <a:t>16.243 </a:t>
                      </a:r>
                      <a:endParaRPr lang="en-US" altLang="ko-KR" sz="2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>
                          <a:effectLst/>
                        </a:rPr>
                        <a:t>16.014 </a:t>
                      </a:r>
                      <a:endParaRPr lang="en-US" altLang="ko-KR" sz="2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>
                          <a:effectLst/>
                        </a:rPr>
                        <a:t>16.256 </a:t>
                      </a:r>
                      <a:endParaRPr lang="en-US" altLang="ko-KR" sz="2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>
                          <a:effectLst/>
                        </a:rPr>
                        <a:t>15.670 </a:t>
                      </a:r>
                      <a:endParaRPr lang="en-US" altLang="ko-KR" sz="2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>
                          <a:effectLst/>
                        </a:rPr>
                        <a:t>15.874 </a:t>
                      </a:r>
                      <a:endParaRPr lang="en-US" altLang="ko-KR" sz="2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</a:rPr>
                        <a:t>15.645 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695320"/>
                  </a:ext>
                </a:extLst>
              </a:tr>
              <a:tr h="349951">
                <a:tc>
                  <a:txBody>
                    <a:bodyPr/>
                    <a:lstStyle/>
                    <a:p>
                      <a:pPr marL="0" marR="0" lvl="0" indent="0" algn="ctr" defTabSz="3024012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Beamsize</a:t>
                      </a:r>
                      <a:r>
                        <a:rPr lang="en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 of </a:t>
                      </a:r>
                      <a:r>
                        <a:rPr lang="en" sz="2000" b="1" u="none" strike="noStrike" dirty="0">
                          <a:effectLst/>
                          <a:latin typeface="+mn-lt"/>
                        </a:rPr>
                        <a:t>Y(mm)</a:t>
                      </a:r>
                      <a:endParaRPr lang="en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</a:rPr>
                        <a:t>16.766 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</a:rPr>
                        <a:t>16.613 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>
                          <a:effectLst/>
                        </a:rPr>
                        <a:t>16.676 </a:t>
                      </a:r>
                      <a:endParaRPr lang="en-US" altLang="ko-KR" sz="2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</a:rPr>
                        <a:t>16.422 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</a:rPr>
                        <a:t>16.740 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</a:rPr>
                        <a:t>16.218 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>
                          <a:effectLst/>
                        </a:rPr>
                        <a:t>16.371 </a:t>
                      </a:r>
                      <a:endParaRPr lang="en-US" altLang="ko-KR" sz="2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>
                          <a:effectLst/>
                        </a:rPr>
                        <a:t>15.950 </a:t>
                      </a:r>
                      <a:endParaRPr lang="en-US" altLang="ko-KR" sz="2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</a:rPr>
                        <a:t>16.256 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</a:rPr>
                        <a:t>15.938 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</a:rPr>
                        <a:t>16.345 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818614"/>
                  </a:ext>
                </a:extLst>
              </a:tr>
            </a:tbl>
          </a:graphicData>
        </a:graphic>
      </p:graphicFrame>
      <p:graphicFrame>
        <p:nvGraphicFramePr>
          <p:cNvPr id="23" name="표 22">
            <a:extLst>
              <a:ext uri="{FF2B5EF4-FFF2-40B4-BE49-F238E27FC236}">
                <a16:creationId xmlns:a16="http://schemas.microsoft.com/office/drawing/2014/main" id="{6D9A360C-DFF7-6546-9553-D69C8576EC6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23286" y="4070829"/>
          <a:ext cx="13957049" cy="18573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74191">
                  <a:extLst>
                    <a:ext uri="{9D8B030D-6E8A-4147-A177-3AD203B41FA5}">
                      <a16:colId xmlns:a16="http://schemas.microsoft.com/office/drawing/2014/main" val="2114888856"/>
                    </a:ext>
                  </a:extLst>
                </a:gridCol>
                <a:gridCol w="1218088">
                  <a:extLst>
                    <a:ext uri="{9D8B030D-6E8A-4147-A177-3AD203B41FA5}">
                      <a16:colId xmlns:a16="http://schemas.microsoft.com/office/drawing/2014/main" val="521399646"/>
                    </a:ext>
                  </a:extLst>
                </a:gridCol>
                <a:gridCol w="1126477">
                  <a:extLst>
                    <a:ext uri="{9D8B030D-6E8A-4147-A177-3AD203B41FA5}">
                      <a16:colId xmlns:a16="http://schemas.microsoft.com/office/drawing/2014/main" val="3775754252"/>
                    </a:ext>
                  </a:extLst>
                </a:gridCol>
                <a:gridCol w="1126477">
                  <a:extLst>
                    <a:ext uri="{9D8B030D-6E8A-4147-A177-3AD203B41FA5}">
                      <a16:colId xmlns:a16="http://schemas.microsoft.com/office/drawing/2014/main" val="1462168326"/>
                    </a:ext>
                  </a:extLst>
                </a:gridCol>
                <a:gridCol w="1126477">
                  <a:extLst>
                    <a:ext uri="{9D8B030D-6E8A-4147-A177-3AD203B41FA5}">
                      <a16:colId xmlns:a16="http://schemas.microsoft.com/office/drawing/2014/main" val="269858391"/>
                    </a:ext>
                  </a:extLst>
                </a:gridCol>
                <a:gridCol w="1126477">
                  <a:extLst>
                    <a:ext uri="{9D8B030D-6E8A-4147-A177-3AD203B41FA5}">
                      <a16:colId xmlns:a16="http://schemas.microsoft.com/office/drawing/2014/main" val="2277984900"/>
                    </a:ext>
                  </a:extLst>
                </a:gridCol>
                <a:gridCol w="1126477">
                  <a:extLst>
                    <a:ext uri="{9D8B030D-6E8A-4147-A177-3AD203B41FA5}">
                      <a16:colId xmlns:a16="http://schemas.microsoft.com/office/drawing/2014/main" val="1732930986"/>
                    </a:ext>
                  </a:extLst>
                </a:gridCol>
                <a:gridCol w="1126477">
                  <a:extLst>
                    <a:ext uri="{9D8B030D-6E8A-4147-A177-3AD203B41FA5}">
                      <a16:colId xmlns:a16="http://schemas.microsoft.com/office/drawing/2014/main" val="3726930833"/>
                    </a:ext>
                  </a:extLst>
                </a:gridCol>
                <a:gridCol w="1126477">
                  <a:extLst>
                    <a:ext uri="{9D8B030D-6E8A-4147-A177-3AD203B41FA5}">
                      <a16:colId xmlns:a16="http://schemas.microsoft.com/office/drawing/2014/main" val="2310822471"/>
                    </a:ext>
                  </a:extLst>
                </a:gridCol>
                <a:gridCol w="1126477">
                  <a:extLst>
                    <a:ext uri="{9D8B030D-6E8A-4147-A177-3AD203B41FA5}">
                      <a16:colId xmlns:a16="http://schemas.microsoft.com/office/drawing/2014/main" val="3367187175"/>
                    </a:ext>
                  </a:extLst>
                </a:gridCol>
                <a:gridCol w="1126477">
                  <a:extLst>
                    <a:ext uri="{9D8B030D-6E8A-4147-A177-3AD203B41FA5}">
                      <a16:colId xmlns:a16="http://schemas.microsoft.com/office/drawing/2014/main" val="3210925107"/>
                    </a:ext>
                  </a:extLst>
                </a:gridCol>
                <a:gridCol w="1126477">
                  <a:extLst>
                    <a:ext uri="{9D8B030D-6E8A-4147-A177-3AD203B41FA5}">
                      <a16:colId xmlns:a16="http://schemas.microsoft.com/office/drawing/2014/main" val="2393139532"/>
                    </a:ext>
                  </a:extLst>
                </a:gridCol>
              </a:tblGrid>
              <a:tr h="614025">
                <a:tc>
                  <a:txBody>
                    <a:bodyPr/>
                    <a:lstStyle/>
                    <a:p>
                      <a:pPr marL="0" marR="0" lvl="0" indent="0" algn="ctr" defTabSz="3024012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ko-K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Distance of BDCs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2000" b="1" u="none" strike="noStrike" dirty="0">
                          <a:effectLst/>
                        </a:rPr>
                        <a:t>150 mm</a:t>
                      </a:r>
                      <a:endParaRPr lang="en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2000" b="1" u="none" strike="noStrike" dirty="0">
                          <a:effectLst/>
                        </a:rPr>
                        <a:t>170 mm</a:t>
                      </a:r>
                      <a:endParaRPr lang="en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2000" b="1" u="none" strike="noStrike" dirty="0">
                          <a:effectLst/>
                        </a:rPr>
                        <a:t>190 mm</a:t>
                      </a:r>
                      <a:endParaRPr lang="en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2000" b="1" u="none" strike="noStrike" dirty="0">
                          <a:effectLst/>
                        </a:rPr>
                        <a:t>210 mm</a:t>
                      </a:r>
                      <a:endParaRPr lang="en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2000" b="1" u="none" strike="noStrike" dirty="0">
                          <a:effectLst/>
                        </a:rPr>
                        <a:t>230 mm</a:t>
                      </a:r>
                      <a:endParaRPr lang="en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2000" b="1" u="none" strike="noStrike" dirty="0">
                          <a:effectLst/>
                        </a:rPr>
                        <a:t>250 mm</a:t>
                      </a:r>
                      <a:endParaRPr lang="en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2000" b="1" u="none" strike="noStrike" dirty="0">
                          <a:effectLst/>
                        </a:rPr>
                        <a:t>270 mm</a:t>
                      </a:r>
                      <a:endParaRPr lang="en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2000" b="1" u="none" strike="noStrike" dirty="0">
                          <a:effectLst/>
                        </a:rPr>
                        <a:t>290 mm</a:t>
                      </a:r>
                      <a:endParaRPr lang="en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2000" b="1" u="none" strike="noStrike" dirty="0">
                          <a:effectLst/>
                        </a:rPr>
                        <a:t>310 mm</a:t>
                      </a:r>
                      <a:endParaRPr lang="en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2000" b="1" u="none" strike="noStrike" dirty="0">
                          <a:effectLst/>
                        </a:rPr>
                        <a:t>330 mm</a:t>
                      </a:r>
                      <a:endParaRPr lang="en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2000" b="1" u="none" strike="noStrike" dirty="0">
                          <a:effectLst/>
                        </a:rPr>
                        <a:t>350 mm</a:t>
                      </a:r>
                      <a:endParaRPr lang="en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3639228"/>
                  </a:ext>
                </a:extLst>
              </a:tr>
              <a:tr h="614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err="1">
                          <a:effectLst/>
                        </a:rPr>
                        <a:t>Beamsize</a:t>
                      </a:r>
                      <a:r>
                        <a:rPr lang="en-US" sz="2000" b="1" u="none" strike="noStrike" dirty="0">
                          <a:effectLst/>
                        </a:rPr>
                        <a:t> of </a:t>
                      </a:r>
                      <a:r>
                        <a:rPr lang="en" sz="2000" b="1" u="none" strike="noStrike" dirty="0">
                          <a:effectLst/>
                        </a:rPr>
                        <a:t>X(mm)</a:t>
                      </a:r>
                      <a:endParaRPr lang="en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</a:rPr>
                        <a:t>16.651 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</a:rPr>
                        <a:t>16.460 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>
                          <a:effectLst/>
                        </a:rPr>
                        <a:t>16.664 </a:t>
                      </a:r>
                      <a:endParaRPr lang="en-US" altLang="ko-KR" sz="2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>
                          <a:effectLst/>
                        </a:rPr>
                        <a:t>16.893 </a:t>
                      </a:r>
                      <a:endParaRPr lang="en-US" altLang="ko-KR" sz="2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</a:rPr>
                        <a:t>17.250 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>
                          <a:effectLst/>
                        </a:rPr>
                        <a:t>16.205 </a:t>
                      </a:r>
                      <a:endParaRPr lang="en-US" altLang="ko-KR" sz="2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>
                          <a:effectLst/>
                        </a:rPr>
                        <a:t>15.721 </a:t>
                      </a:r>
                      <a:endParaRPr lang="en-US" altLang="ko-KR" sz="2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>
                          <a:effectLst/>
                        </a:rPr>
                        <a:t>16.243 </a:t>
                      </a:r>
                      <a:endParaRPr lang="en-US" altLang="ko-KR" sz="2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>
                          <a:effectLst/>
                        </a:rPr>
                        <a:t>16.192 </a:t>
                      </a:r>
                      <a:endParaRPr lang="en-US" altLang="ko-KR" sz="2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>
                          <a:effectLst/>
                        </a:rPr>
                        <a:t>15.708 </a:t>
                      </a:r>
                      <a:endParaRPr lang="en-US" altLang="ko-KR" sz="2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>
                          <a:effectLst/>
                        </a:rPr>
                        <a:t>16.371 </a:t>
                      </a:r>
                      <a:endParaRPr lang="en-US" altLang="ko-KR" sz="2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33100"/>
                  </a:ext>
                </a:extLst>
              </a:tr>
              <a:tr h="614025">
                <a:tc>
                  <a:txBody>
                    <a:bodyPr/>
                    <a:lstStyle/>
                    <a:p>
                      <a:pPr marL="0" marR="0" lvl="0" indent="0" algn="ctr" defTabSz="3024012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Beamsize</a:t>
                      </a:r>
                      <a:r>
                        <a:rPr lang="en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 of </a:t>
                      </a:r>
                      <a:r>
                        <a:rPr lang="en" sz="2000" b="1" u="none" strike="noStrike" dirty="0">
                          <a:effectLst/>
                          <a:latin typeface="+mn-lt"/>
                        </a:rPr>
                        <a:t>Y(mm)</a:t>
                      </a:r>
                      <a:endParaRPr lang="en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</a:rPr>
                        <a:t>17.861 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</a:rPr>
                        <a:t>17.237 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>
                          <a:effectLst/>
                        </a:rPr>
                        <a:t>17.505 </a:t>
                      </a:r>
                      <a:endParaRPr lang="en-US" altLang="ko-KR" sz="2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</a:rPr>
                        <a:t>18.065 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</a:rPr>
                        <a:t>17.505 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</a:rPr>
                        <a:t>17.708 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</a:rPr>
                        <a:t>17.963 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</a:rPr>
                        <a:t>17.161 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</a:rPr>
                        <a:t>17.505 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</a:rPr>
                        <a:t>17.199 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</a:rPr>
                        <a:t>16.766 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8588073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9F6B2F41-0F3B-3C4D-B453-5059889EF992}"/>
              </a:ext>
            </a:extLst>
          </p:cNvPr>
          <p:cNvSpPr txBox="1"/>
          <p:nvPr/>
        </p:nvSpPr>
        <p:spPr>
          <a:xfrm>
            <a:off x="0" y="1156764"/>
            <a:ext cx="7021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800" b="1" dirty="0"/>
              <a:t>1</a:t>
            </a:r>
            <a:r>
              <a:rPr kumimoji="1" lang="en-US" altLang="ko-KR" sz="2800" b="1" baseline="30000" dirty="0"/>
              <a:t>st</a:t>
            </a:r>
            <a:r>
              <a:rPr kumimoji="1" lang="en-US" altLang="ko-KR" sz="2800" b="1" dirty="0"/>
              <a:t> order MC (events : 3.5e+05)</a:t>
            </a:r>
            <a:endParaRPr kumimoji="1" lang="ko-KR" altLang="en-US" sz="28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E350B3D-0333-CA49-8CA7-C54B3FC85620}"/>
              </a:ext>
            </a:extLst>
          </p:cNvPr>
          <p:cNvSpPr txBox="1"/>
          <p:nvPr/>
        </p:nvSpPr>
        <p:spPr>
          <a:xfrm>
            <a:off x="2" y="3590848"/>
            <a:ext cx="8330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800" b="1" dirty="0"/>
              <a:t>3</a:t>
            </a:r>
            <a:r>
              <a:rPr kumimoji="1" lang="en-US" altLang="ko-KR" sz="2800" b="1" baseline="30000" dirty="0"/>
              <a:t>rd</a:t>
            </a:r>
            <a:r>
              <a:rPr kumimoji="1" lang="en-US" altLang="ko-KR" sz="2800" b="1" dirty="0"/>
              <a:t> order MC (events : 3.5e+05)</a:t>
            </a:r>
            <a:endParaRPr kumimoji="1" lang="ko-KR" altLang="en-US" sz="28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30ADF53-176F-1648-93DF-C4BB0FF6949F}"/>
              </a:ext>
            </a:extLst>
          </p:cNvPr>
          <p:cNvSpPr txBox="1"/>
          <p:nvPr/>
        </p:nvSpPr>
        <p:spPr>
          <a:xfrm>
            <a:off x="2121578" y="6077923"/>
            <a:ext cx="7021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800" b="1" dirty="0"/>
              <a:t>1</a:t>
            </a:r>
            <a:r>
              <a:rPr kumimoji="1" lang="en-US" altLang="ko-KR" sz="2800" b="1" baseline="30000" dirty="0"/>
              <a:t>st</a:t>
            </a:r>
            <a:r>
              <a:rPr kumimoji="1" lang="en-US" altLang="ko-KR" sz="2800" b="1" dirty="0"/>
              <a:t> order MC (events : 3.5e+05)</a:t>
            </a:r>
            <a:endParaRPr kumimoji="1" lang="ko-KR" altLang="en-US" sz="28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8972657-BA6B-3E4B-A257-F62E0E32B4BE}"/>
              </a:ext>
            </a:extLst>
          </p:cNvPr>
          <p:cNvSpPr txBox="1"/>
          <p:nvPr/>
        </p:nvSpPr>
        <p:spPr>
          <a:xfrm>
            <a:off x="10802044" y="6047873"/>
            <a:ext cx="8330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800" b="1" dirty="0"/>
              <a:t>3</a:t>
            </a:r>
            <a:r>
              <a:rPr kumimoji="1" lang="en-US" altLang="ko-KR" sz="2800" b="1" baseline="30000" dirty="0"/>
              <a:t>rd</a:t>
            </a:r>
            <a:r>
              <a:rPr kumimoji="1" lang="en-US" altLang="ko-KR" sz="2800" b="1" dirty="0"/>
              <a:t> order MC (events : 3.5e+05)</a:t>
            </a:r>
            <a:endParaRPr kumimoji="1" lang="ko-KR" altLang="en-US" sz="2800" b="1" dirty="0"/>
          </a:p>
        </p:txBody>
      </p:sp>
      <p:sp>
        <p:nvSpPr>
          <p:cNvPr id="28" name="바닥글 개체 틀 27">
            <a:extLst>
              <a:ext uri="{FF2B5EF4-FFF2-40B4-BE49-F238E27FC236}">
                <a16:creationId xmlns:a16="http://schemas.microsoft.com/office/drawing/2014/main" id="{6802B0F1-B307-704C-9323-0CDA90576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R"/>
              <a:t>LAMPS Meeting @ GwangJu, 2019/10/25</a:t>
            </a:r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8296074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DDADC3DB-0E26-D640-BA21-A1A27639C2AE}"/>
              </a:ext>
            </a:extLst>
          </p:cNvPr>
          <p:cNvSpPr/>
          <p:nvPr/>
        </p:nvSpPr>
        <p:spPr>
          <a:xfrm>
            <a:off x="-1" y="-7327"/>
            <a:ext cx="19199226" cy="10170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7274" b="1" dirty="0">
                <a:solidFill>
                  <a:schemeClr val="tx1"/>
                </a:solidFill>
              </a:rPr>
              <a:t>Problem</a:t>
            </a:r>
            <a:r>
              <a:rPr kumimoji="1" lang="ko-KR" altLang="en-US" sz="7274" b="1" dirty="0">
                <a:solidFill>
                  <a:schemeClr val="tx1"/>
                </a:solidFill>
              </a:rPr>
              <a:t> </a:t>
            </a:r>
            <a:r>
              <a:rPr kumimoji="1" lang="en-US" altLang="ko-KR" sz="7274" b="1" dirty="0">
                <a:solidFill>
                  <a:schemeClr val="tx1"/>
                </a:solidFill>
              </a:rPr>
              <a:t>2 &amp; Plan</a:t>
            </a:r>
            <a:endParaRPr kumimoji="1" lang="ko-KR" altLang="en-US" sz="7274" b="1" dirty="0">
              <a:solidFill>
                <a:schemeClr val="tx1"/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7E887E6-D3D9-034E-81CA-3D2D0C301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2D13-8F75-064B-8652-48010A6AF4C9}" type="slidenum">
              <a:rPr kumimoji="1" lang="ko-KR" altLang="en-US" smtClean="0"/>
              <a:t>24</a:t>
            </a:fld>
            <a:endParaRPr kumimoji="1" lang="ko-KR" altLang="en-US" dirty="0"/>
          </a:p>
        </p:txBody>
      </p:sp>
      <p:pic>
        <p:nvPicPr>
          <p:cNvPr id="16" name="그림 15" descr="지도, 텍스트이(가) 표시된 사진&#10;&#10;&#10;&#10;자동 생성된 설명">
            <a:extLst>
              <a:ext uri="{FF2B5EF4-FFF2-40B4-BE49-F238E27FC236}">
                <a16:creationId xmlns:a16="http://schemas.microsoft.com/office/drawing/2014/main" id="{9141FF26-E51D-2847-A40B-29A404B367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077"/>
          <a:stretch/>
        </p:blipFill>
        <p:spPr>
          <a:xfrm>
            <a:off x="0" y="4858353"/>
            <a:ext cx="8515117" cy="4027195"/>
          </a:xfrm>
          <a:prstGeom prst="rect">
            <a:avLst/>
          </a:prstGeom>
        </p:spPr>
      </p:pic>
      <p:pic>
        <p:nvPicPr>
          <p:cNvPr id="7" name="그림 6" descr="지도, 텍스트이(가) 표시된 사진&#10;&#10;&#10;&#10;자동 생성된 설명">
            <a:extLst>
              <a:ext uri="{FF2B5EF4-FFF2-40B4-BE49-F238E27FC236}">
                <a16:creationId xmlns:a16="http://schemas.microsoft.com/office/drawing/2014/main" id="{3975F11C-C3A5-7D4B-A435-031397C37E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086"/>
          <a:stretch/>
        </p:blipFill>
        <p:spPr>
          <a:xfrm>
            <a:off x="9937912" y="4818536"/>
            <a:ext cx="8515998" cy="40271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9CCF6FF-0122-BF46-BAD8-2C3AE2BC02ED}"/>
              </a:ext>
            </a:extLst>
          </p:cNvPr>
          <p:cNvSpPr txBox="1"/>
          <p:nvPr/>
        </p:nvSpPr>
        <p:spPr>
          <a:xfrm>
            <a:off x="2635290" y="8799423"/>
            <a:ext cx="4823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400" b="1" dirty="0"/>
              <a:t>Monte Carlo Events : 3.5e+05</a:t>
            </a:r>
            <a:endParaRPr kumimoji="1" lang="ko-KR" altLang="en-US" sz="24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185ED4-E80D-7C43-9F60-C441DEE3B8D3}"/>
              </a:ext>
            </a:extLst>
          </p:cNvPr>
          <p:cNvSpPr txBox="1"/>
          <p:nvPr/>
        </p:nvSpPr>
        <p:spPr>
          <a:xfrm>
            <a:off x="12698264" y="8799423"/>
            <a:ext cx="4823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400" b="1" dirty="0"/>
              <a:t>Monte Carlo Events : 1.6e+06</a:t>
            </a:r>
            <a:endParaRPr kumimoji="1" lang="ko-KR" altLang="en-US" sz="2400" b="1" dirty="0"/>
          </a:p>
        </p:txBody>
      </p:sp>
      <p:pic>
        <p:nvPicPr>
          <p:cNvPr id="18" name="그림 17" descr="지도, 텍스트이(가) 표시된 사진&#10;&#10;&#10;&#10;자동 생성된 설명">
            <a:extLst>
              <a:ext uri="{FF2B5EF4-FFF2-40B4-BE49-F238E27FC236}">
                <a16:creationId xmlns:a16="http://schemas.microsoft.com/office/drawing/2014/main" id="{3F34946B-AD85-314E-AE36-E7A94B189A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012" y="1345834"/>
            <a:ext cx="4770860" cy="26782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57EB851-C069-F24F-9784-E516C57AA32D}"/>
              </a:ext>
            </a:extLst>
          </p:cNvPr>
          <p:cNvSpPr txBox="1"/>
          <p:nvPr/>
        </p:nvSpPr>
        <p:spPr>
          <a:xfrm>
            <a:off x="491227" y="361538"/>
            <a:ext cx="59167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ko-KR" sz="3600" b="1" dirty="0"/>
          </a:p>
          <a:p>
            <a:r>
              <a:rPr kumimoji="1" lang="en-US" altLang="ko-KR" sz="2800" b="1" dirty="0"/>
              <a:t>  Ex) Distance </a:t>
            </a:r>
            <a:r>
              <a:rPr kumimoji="1" lang="en-US" altLang="ko-KR" sz="2800" b="1" dirty="0" err="1"/>
              <a:t>fo</a:t>
            </a:r>
            <a:r>
              <a:rPr kumimoji="1" lang="en-US" altLang="ko-KR" sz="2800" b="1" dirty="0"/>
              <a:t> BDCs : 250 mm</a:t>
            </a:r>
            <a:endParaRPr kumimoji="1" lang="ko-KR" altLang="en-US" sz="28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C08C13-D62E-2046-A0B6-E61BC37691B2}"/>
              </a:ext>
            </a:extLst>
          </p:cNvPr>
          <p:cNvSpPr txBox="1"/>
          <p:nvPr/>
        </p:nvSpPr>
        <p:spPr>
          <a:xfrm>
            <a:off x="1799893" y="3989227"/>
            <a:ext cx="5706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b="1" dirty="0"/>
              <a:t>Monte Carlo events : 3.5e+05</a:t>
            </a:r>
            <a:endParaRPr kumimoji="1"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57408043-98FA-824E-A496-D51085CF97B6}"/>
              </a:ext>
            </a:extLst>
          </p:cNvPr>
          <p:cNvSpPr/>
          <p:nvPr/>
        </p:nvSpPr>
        <p:spPr>
          <a:xfrm>
            <a:off x="2517721" y="2071681"/>
            <a:ext cx="1364189" cy="112503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22" name="그림 21" descr="지도, 텍스트이(가) 표시된 사진&#10;&#10;&#10;&#10;자동 생성된 설명">
            <a:extLst>
              <a:ext uri="{FF2B5EF4-FFF2-40B4-BE49-F238E27FC236}">
                <a16:creationId xmlns:a16="http://schemas.microsoft.com/office/drawing/2014/main" id="{8A111C37-8F6E-7B40-A2C0-3CD45D6770A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1399" t="34303" r="34019" b="35074"/>
          <a:stretch/>
        </p:blipFill>
        <p:spPr>
          <a:xfrm>
            <a:off x="5558612" y="1490603"/>
            <a:ext cx="3225235" cy="2388763"/>
          </a:xfrm>
          <a:prstGeom prst="ellipse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6A44BE04-78FC-C24B-9F6F-632459B7A9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47466" y="1427979"/>
            <a:ext cx="4287752" cy="2410109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12522B04-E437-9944-8199-9CF98D8C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0083" t="32026" r="28065" b="33803"/>
          <a:stretch/>
        </p:blipFill>
        <p:spPr>
          <a:xfrm>
            <a:off x="14654043" y="986879"/>
            <a:ext cx="3566785" cy="3135007"/>
          </a:xfrm>
          <a:prstGeom prst="ellipse">
            <a:avLst/>
          </a:prstGeom>
        </p:spPr>
      </p:pic>
      <p:sp>
        <p:nvSpPr>
          <p:cNvPr id="25" name="타원 24">
            <a:extLst>
              <a:ext uri="{FF2B5EF4-FFF2-40B4-BE49-F238E27FC236}">
                <a16:creationId xmlns:a16="http://schemas.microsoft.com/office/drawing/2014/main" id="{DD330980-B75F-3344-B8C5-E5DFBFACE85B}"/>
              </a:ext>
            </a:extLst>
          </p:cNvPr>
          <p:cNvSpPr/>
          <p:nvPr/>
        </p:nvSpPr>
        <p:spPr>
          <a:xfrm>
            <a:off x="12016170" y="2011206"/>
            <a:ext cx="1364189" cy="112503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6B78489-BB7A-1146-B92B-12AC39F609F5}"/>
              </a:ext>
            </a:extLst>
          </p:cNvPr>
          <p:cNvSpPr txBox="1"/>
          <p:nvPr/>
        </p:nvSpPr>
        <p:spPr>
          <a:xfrm>
            <a:off x="5988090" y="3766433"/>
            <a:ext cx="2940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400" b="1" dirty="0">
                <a:solidFill>
                  <a:srgbClr val="FF0000"/>
                </a:solidFill>
              </a:rPr>
              <a:t>Shape is not clear</a:t>
            </a:r>
            <a:endParaRPr kumimoji="1" lang="ko-KR" altLang="en-US" sz="2400" b="1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561DD78-A44E-CD46-B9A1-56C7EE4D7535}"/>
              </a:ext>
            </a:extLst>
          </p:cNvPr>
          <p:cNvSpPr txBox="1"/>
          <p:nvPr/>
        </p:nvSpPr>
        <p:spPr>
          <a:xfrm>
            <a:off x="14502570" y="3822054"/>
            <a:ext cx="4545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400" b="1" dirty="0">
                <a:solidFill>
                  <a:srgbClr val="FF0000"/>
                </a:solidFill>
              </a:rPr>
              <a:t>Shape is more clear than before</a:t>
            </a:r>
            <a:endParaRPr kumimoji="1" lang="ko-KR" altLang="en-US" sz="2400" b="1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E42ADDA-9BDD-8C4A-8F8D-74E3662FF1B7}"/>
              </a:ext>
            </a:extLst>
          </p:cNvPr>
          <p:cNvSpPr txBox="1"/>
          <p:nvPr/>
        </p:nvSpPr>
        <p:spPr>
          <a:xfrm>
            <a:off x="11068332" y="3837148"/>
            <a:ext cx="5706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b="1" dirty="0"/>
              <a:t>Monte Carlo events : 1.6e+06</a:t>
            </a:r>
            <a:endParaRPr kumimoji="1"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30" name="오른쪽 화살표[R] 29">
            <a:extLst>
              <a:ext uri="{FF2B5EF4-FFF2-40B4-BE49-F238E27FC236}">
                <a16:creationId xmlns:a16="http://schemas.microsoft.com/office/drawing/2014/main" id="{87C5FA2C-5985-F845-80BA-1A4E10F51422}"/>
              </a:ext>
            </a:extLst>
          </p:cNvPr>
          <p:cNvSpPr/>
          <p:nvPr/>
        </p:nvSpPr>
        <p:spPr>
          <a:xfrm>
            <a:off x="9041328" y="2567022"/>
            <a:ext cx="681318" cy="1560537"/>
          </a:xfrm>
          <a:prstGeom prst="rightArrow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1" name="오른쪽 화살표[R] 30">
            <a:extLst>
              <a:ext uri="{FF2B5EF4-FFF2-40B4-BE49-F238E27FC236}">
                <a16:creationId xmlns:a16="http://schemas.microsoft.com/office/drawing/2014/main" id="{57FEB68B-9B11-9942-8D16-E25B97F605D5}"/>
              </a:ext>
            </a:extLst>
          </p:cNvPr>
          <p:cNvSpPr/>
          <p:nvPr/>
        </p:nvSpPr>
        <p:spPr>
          <a:xfrm>
            <a:off x="9028303" y="5749489"/>
            <a:ext cx="681318" cy="1560537"/>
          </a:xfrm>
          <a:prstGeom prst="rightArrow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20F081F-E243-444E-A314-256EDF260206}"/>
              </a:ext>
            </a:extLst>
          </p:cNvPr>
          <p:cNvSpPr txBox="1"/>
          <p:nvPr/>
        </p:nvSpPr>
        <p:spPr>
          <a:xfrm>
            <a:off x="492568" y="4322608"/>
            <a:ext cx="12084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3200" b="1" dirty="0"/>
              <a:t>-&gt; Modified Graph from the problem</a:t>
            </a:r>
            <a:r>
              <a:rPr kumimoji="1" lang="ko-KR" altLang="en-US" sz="3200" b="1" dirty="0"/>
              <a:t> </a:t>
            </a:r>
            <a:r>
              <a:rPr kumimoji="1" lang="en-US" altLang="ko-KR" sz="3200" b="1" dirty="0"/>
              <a:t>by taking more events</a:t>
            </a:r>
            <a:endParaRPr kumimoji="1" lang="ko-KR" altLang="en-US" sz="32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E6ECFA3-9336-964E-8B93-E32CCB63970A}"/>
              </a:ext>
            </a:extLst>
          </p:cNvPr>
          <p:cNvSpPr txBox="1"/>
          <p:nvPr/>
        </p:nvSpPr>
        <p:spPr>
          <a:xfrm>
            <a:off x="3199815" y="9371784"/>
            <a:ext cx="12861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anose="05000000000000000000" pitchFamily="2" charset="2"/>
              <a:buChar char="Ø"/>
            </a:pPr>
            <a:r>
              <a:rPr lang="en" altLang="ko-KR" sz="4000" b="1" u="sng" dirty="0">
                <a:solidFill>
                  <a:srgbClr val="FF0000"/>
                </a:solidFill>
              </a:rPr>
              <a:t>Calculate beam size with more events and finer distance</a:t>
            </a:r>
          </a:p>
        </p:txBody>
      </p:sp>
      <p:sp>
        <p:nvSpPr>
          <p:cNvPr id="2" name="바닥글 개체 틀 1">
            <a:extLst>
              <a:ext uri="{FF2B5EF4-FFF2-40B4-BE49-F238E27FC236}">
                <a16:creationId xmlns:a16="http://schemas.microsoft.com/office/drawing/2014/main" id="{341F3023-48A4-7240-8752-B9EEF08B8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R"/>
              <a:t>LAMPS Meeting @ GwangJu, 2019/10/25</a:t>
            </a:r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385004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624EBE7-1F19-C04D-87F7-FE05D1EAD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559452" y="10009782"/>
            <a:ext cx="4319826" cy="574987"/>
          </a:xfrm>
        </p:spPr>
        <p:txBody>
          <a:bodyPr/>
          <a:lstStyle/>
          <a:p>
            <a:fld id="{1FC82D13-8F75-064B-8652-48010A6AF4C9}" type="slidenum">
              <a:rPr kumimoji="1" lang="ko-KR" altLang="en-US" smtClean="0"/>
              <a:t>3</a:t>
            </a:fld>
            <a:endParaRPr kumimoji="1" lang="ko-KR" altLang="en-US"/>
          </a:p>
        </p:txBody>
      </p:sp>
      <p:sp>
        <p:nvSpPr>
          <p:cNvPr id="59" name="직사각형 58">
            <a:extLst>
              <a:ext uri="{FF2B5EF4-FFF2-40B4-BE49-F238E27FC236}">
                <a16:creationId xmlns:a16="http://schemas.microsoft.com/office/drawing/2014/main" id="{F8AD92BC-53AD-6645-8B9A-AE696725E4D4}"/>
              </a:ext>
            </a:extLst>
          </p:cNvPr>
          <p:cNvSpPr/>
          <p:nvPr/>
        </p:nvSpPr>
        <p:spPr>
          <a:xfrm>
            <a:off x="-1" y="1"/>
            <a:ext cx="19199226" cy="10170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7274" b="1" dirty="0">
                <a:solidFill>
                  <a:schemeClr val="tx1"/>
                </a:solidFill>
              </a:rPr>
              <a:t>BDC Setting</a:t>
            </a:r>
            <a:endParaRPr kumimoji="1" lang="ko-KR" altLang="en-US" sz="7274" b="1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B5B5C37-399D-6948-8BCA-D7F1967EA677}"/>
              </a:ext>
            </a:extLst>
          </p:cNvPr>
          <p:cNvSpPr txBox="1"/>
          <p:nvPr/>
        </p:nvSpPr>
        <p:spPr>
          <a:xfrm>
            <a:off x="14410506" y="4543932"/>
            <a:ext cx="3171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3600" b="1" dirty="0"/>
              <a:t>LISE++</a:t>
            </a:r>
            <a:endParaRPr kumimoji="1" lang="ko-KR" altLang="en-US" sz="3600" b="1" dirty="0"/>
          </a:p>
        </p:txBody>
      </p:sp>
      <p:pic>
        <p:nvPicPr>
          <p:cNvPr id="25" name="그림 24" descr="스크린샷이(가) 표시된 사진&#10;&#10;&#10;&#10;자동 생성된 설명">
            <a:extLst>
              <a:ext uri="{FF2B5EF4-FFF2-40B4-BE49-F238E27FC236}">
                <a16:creationId xmlns:a16="http://schemas.microsoft.com/office/drawing/2014/main" id="{2F04DB7A-A113-3543-90F8-9016640ABB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111" y="3860674"/>
            <a:ext cx="10319341" cy="5992676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902AC3BE-5342-0140-9C23-578137ADF3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5344" y="5678128"/>
            <a:ext cx="5841775" cy="221771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2BED529-26A6-D541-9E1F-CB597EDFC183}"/>
              </a:ext>
            </a:extLst>
          </p:cNvPr>
          <p:cNvSpPr txBox="1"/>
          <p:nvPr/>
        </p:nvSpPr>
        <p:spPr>
          <a:xfrm>
            <a:off x="1408111" y="1860126"/>
            <a:ext cx="856993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anose="05000000000000000000" pitchFamily="2" charset="2"/>
              <a:buChar char="Ø"/>
            </a:pPr>
            <a:r>
              <a:rPr lang="en" altLang="ko-KR" sz="2800" b="1" dirty="0"/>
              <a:t>BDCs are filled with </a:t>
            </a:r>
            <a:r>
              <a:rPr lang="en" altLang="ko-KR" sz="2800" b="1" dirty="0" smtClean="0"/>
              <a:t>P10</a:t>
            </a:r>
            <a:r>
              <a:rPr lang="ko-KR" altLang="en-US" sz="2800" b="1" dirty="0" smtClean="0"/>
              <a:t> </a:t>
            </a:r>
            <a:r>
              <a:rPr lang="en-US" altLang="ko-KR" sz="2800" b="1" dirty="0"/>
              <a:t>gas </a:t>
            </a:r>
            <a:r>
              <a:rPr lang="en" altLang="ko-KR" sz="2800" b="1" dirty="0"/>
              <a:t>(mixture of Methane and argon ratio 9 to 1)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endParaRPr lang="en-US" altLang="ko-KR" sz="1000" b="1" dirty="0"/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en" altLang="ko-KR" sz="2800" b="1" dirty="0"/>
              <a:t>The pressure of P10 gas set with 100 torr</a:t>
            </a:r>
          </a:p>
          <a:p>
            <a:endParaRPr lang="en" altLang="ko-KR" sz="2800" b="1" dirty="0"/>
          </a:p>
        </p:txBody>
      </p:sp>
      <p:sp>
        <p:nvSpPr>
          <p:cNvPr id="2" name="바닥글 개체 틀 1">
            <a:extLst>
              <a:ext uri="{FF2B5EF4-FFF2-40B4-BE49-F238E27FC236}">
                <a16:creationId xmlns:a16="http://schemas.microsoft.com/office/drawing/2014/main" id="{031278E1-2C00-3D4C-899B-E64C1DC37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R"/>
              <a:t>LAMPS Meeting @ GwangJu, 2019/10/25</a:t>
            </a:r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458059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DDADC3DB-0E26-D640-BA21-A1A27639C2AE}"/>
              </a:ext>
            </a:extLst>
          </p:cNvPr>
          <p:cNvSpPr/>
          <p:nvPr/>
        </p:nvSpPr>
        <p:spPr>
          <a:xfrm>
            <a:off x="-1" y="-7327"/>
            <a:ext cx="19199226" cy="10170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7274" b="1" dirty="0">
                <a:solidFill>
                  <a:schemeClr val="tx1"/>
                </a:solidFill>
              </a:rPr>
              <a:t>Beam Size Estimation</a:t>
            </a:r>
            <a:endParaRPr kumimoji="1" lang="ko-KR" altLang="en-US" sz="7274" b="1" dirty="0">
              <a:solidFill>
                <a:schemeClr val="tx1"/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7E887E6-D3D9-034E-81CA-3D2D0C301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2D13-8F75-064B-8652-48010A6AF4C9}" type="slidenum">
              <a:rPr kumimoji="1" lang="ko-KR" altLang="en-US" smtClean="0"/>
              <a:t>4</a:t>
            </a:fld>
            <a:endParaRPr kumimoji="1" lang="ko-KR" altLang="en-US" dirty="0"/>
          </a:p>
        </p:txBody>
      </p:sp>
      <p:pic>
        <p:nvPicPr>
          <p:cNvPr id="22" name="그림 21" descr="스크린샷이(가) 표시된 사진&#10;&#10;&#10;&#10;자동 생성된 설명">
            <a:extLst>
              <a:ext uri="{FF2B5EF4-FFF2-40B4-BE49-F238E27FC236}">
                <a16:creationId xmlns:a16="http://schemas.microsoft.com/office/drawing/2014/main" id="{3CD2F0E7-BA2F-9C46-849E-312520128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0951" y="2458086"/>
            <a:ext cx="10995370" cy="61887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CD4ACC4-E278-804D-B1D4-0ED897D56D65}"/>
              </a:ext>
            </a:extLst>
          </p:cNvPr>
          <p:cNvSpPr txBox="1"/>
          <p:nvPr/>
        </p:nvSpPr>
        <p:spPr>
          <a:xfrm>
            <a:off x="865946" y="1589151"/>
            <a:ext cx="7780123" cy="797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3200" b="1" dirty="0" smtClean="0"/>
              <a:t>Envelope plot of tested P10 with 100 </a:t>
            </a:r>
            <a:r>
              <a:rPr kumimoji="1" lang="en-US" altLang="ko-KR" sz="3200" b="1" dirty="0" err="1" smtClean="0"/>
              <a:t>torr</a:t>
            </a:r>
            <a:r>
              <a:rPr kumimoji="1" lang="en-US" altLang="ko-KR" sz="3200" b="1" dirty="0" smtClean="0"/>
              <a:t>.</a:t>
            </a:r>
          </a:p>
          <a:p>
            <a:endParaRPr kumimoji="1" lang="en-US" altLang="ko-KR" sz="3200" b="1" dirty="0"/>
          </a:p>
          <a:p>
            <a:endParaRPr kumimoji="1" lang="en-US" altLang="ko-KR" sz="3200" b="1" dirty="0" smtClean="0"/>
          </a:p>
          <a:p>
            <a:endParaRPr kumimoji="1" lang="en-US" altLang="ko-KR" sz="3200" b="1" dirty="0"/>
          </a:p>
          <a:p>
            <a:endParaRPr kumimoji="1" lang="en-US" altLang="ko-KR" sz="3200" b="1" dirty="0" smtClean="0"/>
          </a:p>
          <a:p>
            <a:endParaRPr kumimoji="1" lang="en-US" altLang="ko-KR" sz="3200" b="1" dirty="0"/>
          </a:p>
          <a:p>
            <a:endParaRPr kumimoji="1" lang="en-US" altLang="ko-KR" sz="3200" b="1" dirty="0" smtClean="0"/>
          </a:p>
          <a:p>
            <a:endParaRPr kumimoji="1" lang="en-US" altLang="ko-KR" sz="3200" b="1" dirty="0"/>
          </a:p>
          <a:p>
            <a:endParaRPr kumimoji="1" lang="en-US" altLang="ko-KR" sz="3200" b="1" dirty="0" smtClean="0"/>
          </a:p>
          <a:p>
            <a:endParaRPr kumimoji="1" lang="en-US" altLang="ko-KR" sz="3200" b="1" dirty="0"/>
          </a:p>
          <a:p>
            <a:endParaRPr kumimoji="1" lang="en-US" altLang="ko-KR" sz="3200" b="1" dirty="0" smtClean="0"/>
          </a:p>
          <a:p>
            <a:endParaRPr kumimoji="1" lang="en-US" altLang="ko-KR" sz="3200" b="1" dirty="0"/>
          </a:p>
          <a:p>
            <a:endParaRPr kumimoji="1" lang="en-US" altLang="ko-KR" sz="3200" b="1" dirty="0" smtClean="0"/>
          </a:p>
          <a:p>
            <a:endParaRPr kumimoji="1" lang="en-US" altLang="ko-KR" sz="3200" b="1" dirty="0"/>
          </a:p>
          <a:p>
            <a:endParaRPr kumimoji="1" lang="en-US" altLang="ko-KR" sz="3200" b="1" dirty="0" smtClean="0"/>
          </a:p>
          <a:p>
            <a:r>
              <a:rPr kumimoji="1" lang="en-US" altLang="ko-KR" sz="3200" b="1" dirty="0" smtClean="0"/>
              <a:t>Beam size seems not influenced much. </a:t>
            </a:r>
            <a:endParaRPr kumimoji="1" lang="ko-KR" altLang="en-US" sz="3200" dirty="0"/>
          </a:p>
        </p:txBody>
      </p:sp>
      <p:sp>
        <p:nvSpPr>
          <p:cNvPr id="7" name="바닥글 개체 틀 6">
            <a:extLst>
              <a:ext uri="{FF2B5EF4-FFF2-40B4-BE49-F238E27FC236}">
                <a16:creationId xmlns:a16="http://schemas.microsoft.com/office/drawing/2014/main" id="{E2DDE4DC-3DB5-A445-BA45-5A317B2E8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R"/>
              <a:t>LAMPS Meeting @ GwangJu, 2019/10/25</a:t>
            </a:r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883273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DDADC3DB-0E26-D640-BA21-A1A27639C2AE}"/>
              </a:ext>
            </a:extLst>
          </p:cNvPr>
          <p:cNvSpPr/>
          <p:nvPr/>
        </p:nvSpPr>
        <p:spPr>
          <a:xfrm>
            <a:off x="-1" y="-7327"/>
            <a:ext cx="19199226" cy="10170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7274" b="1" dirty="0">
                <a:solidFill>
                  <a:schemeClr val="tx1"/>
                </a:solidFill>
              </a:rPr>
              <a:t>Beam Size </a:t>
            </a:r>
            <a:r>
              <a:rPr kumimoji="1" lang="en-US" altLang="ko-KR" sz="7274" b="1" dirty="0" smtClean="0">
                <a:solidFill>
                  <a:schemeClr val="tx1"/>
                </a:solidFill>
              </a:rPr>
              <a:t>Estimation with 1-D Plots</a:t>
            </a:r>
            <a:endParaRPr kumimoji="1" lang="ko-KR" altLang="en-US" sz="7274" b="1" dirty="0">
              <a:solidFill>
                <a:schemeClr val="tx1"/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7E887E6-D3D9-034E-81CA-3D2D0C301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2D13-8F75-064B-8652-48010A6AF4C9}" type="slidenum">
              <a:rPr kumimoji="1" lang="ko-KR" altLang="en-US" smtClean="0"/>
              <a:t>5</a:t>
            </a:fld>
            <a:endParaRPr kumimoji="1" lang="ko-KR" altLang="en-US" dirty="0"/>
          </a:p>
        </p:txBody>
      </p:sp>
      <p:pic>
        <p:nvPicPr>
          <p:cNvPr id="15" name="그림 14" descr="지도, 텍스트이(가) 표시된 사진&#10;&#10;&#10;&#10;자동 생성된 설명">
            <a:extLst>
              <a:ext uri="{FF2B5EF4-FFF2-40B4-BE49-F238E27FC236}">
                <a16:creationId xmlns:a16="http://schemas.microsoft.com/office/drawing/2014/main" id="{6C380B67-105F-2C47-9CFD-5EC23D11C5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984" y="2180455"/>
            <a:ext cx="4986555" cy="2799387"/>
          </a:xfrm>
          <a:prstGeom prst="rect">
            <a:avLst/>
          </a:prstGeom>
        </p:spPr>
      </p:pic>
      <p:pic>
        <p:nvPicPr>
          <p:cNvPr id="17" name="그림 16" descr="지도, 텍스트이(가) 표시된 사진&#10;&#10;&#10;&#10;자동 생성된 설명">
            <a:extLst>
              <a:ext uri="{FF2B5EF4-FFF2-40B4-BE49-F238E27FC236}">
                <a16:creationId xmlns:a16="http://schemas.microsoft.com/office/drawing/2014/main" id="{A1C28733-ED55-B447-8C5C-29B7459054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984" y="5891099"/>
            <a:ext cx="5007948" cy="2799387"/>
          </a:xfrm>
          <a:prstGeom prst="rect">
            <a:avLst/>
          </a:prstGeom>
        </p:spPr>
      </p:pic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9F5419C8-4C1B-AD47-82EC-4B2F90955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R"/>
              <a:t>LAMPS Meeting @ GwangJu, 2019/10/25</a:t>
            </a:r>
            <a:endParaRPr kumimoji="1" lang="ko-KR" alt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965" y="1085087"/>
            <a:ext cx="11682222" cy="892469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23768" y="3180753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X</a:t>
            </a:r>
            <a:endParaRPr lang="ko-KR" alt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2103685" y="6773813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/>
              <a:t>Y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67096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DDADC3DB-0E26-D640-BA21-A1A27639C2AE}"/>
              </a:ext>
            </a:extLst>
          </p:cNvPr>
          <p:cNvSpPr/>
          <p:nvPr/>
        </p:nvSpPr>
        <p:spPr>
          <a:xfrm>
            <a:off x="-1" y="-7327"/>
            <a:ext cx="19199226" cy="10170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7274" b="1" dirty="0">
                <a:solidFill>
                  <a:schemeClr val="tx1"/>
                </a:solidFill>
              </a:rPr>
              <a:t>Beam Size </a:t>
            </a:r>
            <a:r>
              <a:rPr kumimoji="1" lang="en-US" altLang="ko-KR" sz="7274" b="1" dirty="0" smtClean="0">
                <a:solidFill>
                  <a:schemeClr val="tx1"/>
                </a:solidFill>
              </a:rPr>
              <a:t>Estimation with 1-D Plots</a:t>
            </a:r>
            <a:endParaRPr kumimoji="1" lang="ko-KR" altLang="en-US" sz="7274" b="1" dirty="0">
              <a:solidFill>
                <a:schemeClr val="tx1"/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7E887E6-D3D9-034E-81CA-3D2D0C301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2D13-8F75-064B-8652-48010A6AF4C9}" type="slidenum">
              <a:rPr kumimoji="1" lang="ko-KR" altLang="en-US" smtClean="0"/>
              <a:t>6</a:t>
            </a:fld>
            <a:endParaRPr kumimoji="1" lang="ko-KR" altLang="en-US" dirty="0"/>
          </a:p>
        </p:txBody>
      </p:sp>
      <p:pic>
        <p:nvPicPr>
          <p:cNvPr id="15" name="그림 14" descr="지도, 텍스트이(가) 표시된 사진&#10;&#10;&#10;&#10;자동 생성된 설명">
            <a:extLst>
              <a:ext uri="{FF2B5EF4-FFF2-40B4-BE49-F238E27FC236}">
                <a16:creationId xmlns:a16="http://schemas.microsoft.com/office/drawing/2014/main" id="{6C380B67-105F-2C47-9CFD-5EC23D11C5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16" y="2497800"/>
            <a:ext cx="3746473" cy="2103221"/>
          </a:xfrm>
          <a:prstGeom prst="rect">
            <a:avLst/>
          </a:prstGeom>
        </p:spPr>
      </p:pic>
      <p:pic>
        <p:nvPicPr>
          <p:cNvPr id="17" name="그림 16" descr="지도, 텍스트이(가) 표시된 사진&#10;&#10;&#10;&#10;자동 생성된 설명">
            <a:extLst>
              <a:ext uri="{FF2B5EF4-FFF2-40B4-BE49-F238E27FC236}">
                <a16:creationId xmlns:a16="http://schemas.microsoft.com/office/drawing/2014/main" id="{A1C28733-ED55-B447-8C5C-29B7459054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77" y="6208444"/>
            <a:ext cx="3762545" cy="2103221"/>
          </a:xfrm>
          <a:prstGeom prst="rect">
            <a:avLst/>
          </a:prstGeom>
        </p:spPr>
      </p:pic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9F5419C8-4C1B-AD47-82EC-4B2F90955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R"/>
              <a:t>LAMPS Meeting @ GwangJu, 2019/10/25</a:t>
            </a:r>
            <a:endParaRPr kumimoji="1" lang="ko-KR" altLang="en-US"/>
          </a:p>
        </p:txBody>
      </p:sp>
      <p:pic>
        <p:nvPicPr>
          <p:cNvPr id="9" name="그림 8" descr="지도, 텍스트이(가) 표시된 사진&#10;&#10;&#10;&#10;자동 생성된 설명">
            <a:extLst>
              <a:ext uri="{FF2B5EF4-FFF2-40B4-BE49-F238E27FC236}">
                <a16:creationId xmlns:a16="http://schemas.microsoft.com/office/drawing/2014/main" id="{E0875318-8CD8-9C45-B23A-0D431E7ED9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3271" y="2517781"/>
            <a:ext cx="3733977" cy="2089207"/>
          </a:xfrm>
          <a:prstGeom prst="rect">
            <a:avLst/>
          </a:prstGeom>
        </p:spPr>
      </p:pic>
      <p:pic>
        <p:nvPicPr>
          <p:cNvPr id="10" name="그림 9" descr="지도, 텍스트이(가) 표시된 사진&#10;&#10;&#10;&#10;자동 생성된 설명">
            <a:extLst>
              <a:ext uri="{FF2B5EF4-FFF2-40B4-BE49-F238E27FC236}">
                <a16:creationId xmlns:a16="http://schemas.microsoft.com/office/drawing/2014/main" id="{6B27DBF8-00EE-084F-AD75-0CD11E51F2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4028" y="6247083"/>
            <a:ext cx="3712600" cy="2078778"/>
          </a:xfrm>
          <a:prstGeom prst="rect">
            <a:avLst/>
          </a:prstGeom>
        </p:spPr>
      </p:pic>
      <p:pic>
        <p:nvPicPr>
          <p:cNvPr id="11" name="그림 10" descr="지도, 텍스트이(가) 표시된 사진&#10;&#10;&#10;&#10;자동 생성된 설명">
            <a:extLst>
              <a:ext uri="{FF2B5EF4-FFF2-40B4-BE49-F238E27FC236}">
                <a16:creationId xmlns:a16="http://schemas.microsoft.com/office/drawing/2014/main" id="{31644340-6FD9-A749-B8E3-F183DEB1F9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28634" y="2477220"/>
            <a:ext cx="3762192" cy="2108946"/>
          </a:xfrm>
          <a:prstGeom prst="rect">
            <a:avLst/>
          </a:prstGeom>
        </p:spPr>
      </p:pic>
      <p:pic>
        <p:nvPicPr>
          <p:cNvPr id="12" name="그림 11" descr="지도, 텍스트이(가) 표시된 사진&#10;&#10;&#10;&#10;자동 생성된 설명">
            <a:extLst>
              <a:ext uri="{FF2B5EF4-FFF2-40B4-BE49-F238E27FC236}">
                <a16:creationId xmlns:a16="http://schemas.microsoft.com/office/drawing/2014/main" id="{D5A5581F-84D4-6A4B-9176-95AA475E72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53867" y="6145096"/>
            <a:ext cx="3890310" cy="2180765"/>
          </a:xfrm>
          <a:prstGeom prst="rect">
            <a:avLst/>
          </a:prstGeom>
        </p:spPr>
      </p:pic>
      <p:pic>
        <p:nvPicPr>
          <p:cNvPr id="13" name="그림 12" descr="지도, 텍스트이(가) 표시된 사진&#10;&#10;&#10;&#10;자동 생성된 설명">
            <a:extLst>
              <a:ext uri="{FF2B5EF4-FFF2-40B4-BE49-F238E27FC236}">
                <a16:creationId xmlns:a16="http://schemas.microsoft.com/office/drawing/2014/main" id="{F867E0B6-EE6D-444E-9419-55C759F8608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710059" y="2473537"/>
            <a:ext cx="3747304" cy="2109177"/>
          </a:xfrm>
          <a:prstGeom prst="rect">
            <a:avLst/>
          </a:prstGeom>
        </p:spPr>
      </p:pic>
      <p:pic>
        <p:nvPicPr>
          <p:cNvPr id="14" name="그림 13" descr="지도, 텍스트이(가) 표시된 사진&#10;&#10;&#10;&#10;자동 생성된 설명">
            <a:extLst>
              <a:ext uri="{FF2B5EF4-FFF2-40B4-BE49-F238E27FC236}">
                <a16:creationId xmlns:a16="http://schemas.microsoft.com/office/drawing/2014/main" id="{EE0E348D-7234-384F-A7A6-C716C07CC19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744177" y="6167948"/>
            <a:ext cx="3894332" cy="218418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AF34480-36F4-DE48-AFA1-10262AE8C336}"/>
              </a:ext>
            </a:extLst>
          </p:cNvPr>
          <p:cNvSpPr txBox="1"/>
          <p:nvPr/>
        </p:nvSpPr>
        <p:spPr>
          <a:xfrm>
            <a:off x="237395" y="1255933"/>
            <a:ext cx="17072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3200" b="1" dirty="0"/>
              <a:t>Distance of BDCs </a:t>
            </a:r>
            <a:r>
              <a:rPr kumimoji="1" lang="en-US" altLang="ko-KR" sz="3200" b="1" dirty="0" smtClean="0"/>
              <a:t> </a:t>
            </a:r>
            <a:endParaRPr kumimoji="1" lang="en-US" altLang="ko-KR" sz="32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F34480-36F4-DE48-AFA1-10262AE8C336}"/>
              </a:ext>
            </a:extLst>
          </p:cNvPr>
          <p:cNvSpPr txBox="1"/>
          <p:nvPr/>
        </p:nvSpPr>
        <p:spPr>
          <a:xfrm>
            <a:off x="236634" y="8559411"/>
            <a:ext cx="3717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3200" b="1" dirty="0" smtClean="0"/>
              <a:t>50</a:t>
            </a:r>
            <a:r>
              <a:rPr kumimoji="1" lang="ko-KR" altLang="en-US" sz="3200" b="1" dirty="0" smtClean="0"/>
              <a:t> </a:t>
            </a:r>
            <a:r>
              <a:rPr kumimoji="1" lang="en-US" altLang="ko-KR" sz="3200" b="1" dirty="0"/>
              <a:t>mm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F34480-36F4-DE48-AFA1-10262AE8C336}"/>
              </a:ext>
            </a:extLst>
          </p:cNvPr>
          <p:cNvSpPr txBox="1"/>
          <p:nvPr/>
        </p:nvSpPr>
        <p:spPr>
          <a:xfrm>
            <a:off x="4136473" y="8606681"/>
            <a:ext cx="3717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3200" b="1" dirty="0" smtClean="0"/>
              <a:t>150</a:t>
            </a:r>
            <a:r>
              <a:rPr kumimoji="1" lang="ko-KR" altLang="en-US" sz="3200" b="1" dirty="0" smtClean="0"/>
              <a:t> </a:t>
            </a:r>
            <a:r>
              <a:rPr kumimoji="1" lang="en-US" altLang="ko-KR" sz="3200" b="1" dirty="0"/>
              <a:t>mm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AF34480-36F4-DE48-AFA1-10262AE8C336}"/>
              </a:ext>
            </a:extLst>
          </p:cNvPr>
          <p:cNvSpPr txBox="1"/>
          <p:nvPr/>
        </p:nvSpPr>
        <p:spPr>
          <a:xfrm>
            <a:off x="8175490" y="8617566"/>
            <a:ext cx="3717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3200" b="1" dirty="0"/>
              <a:t>2</a:t>
            </a:r>
            <a:r>
              <a:rPr kumimoji="1" lang="en-US" altLang="ko-KR" sz="3200" b="1" dirty="0" smtClean="0"/>
              <a:t>50</a:t>
            </a:r>
            <a:r>
              <a:rPr kumimoji="1" lang="ko-KR" altLang="en-US" sz="3200" b="1" dirty="0" smtClean="0"/>
              <a:t> </a:t>
            </a:r>
            <a:r>
              <a:rPr kumimoji="1" lang="en-US" altLang="ko-KR" sz="3200" b="1" dirty="0"/>
              <a:t>mm </a:t>
            </a:r>
          </a:p>
        </p:txBody>
      </p:sp>
      <p:pic>
        <p:nvPicPr>
          <p:cNvPr id="21" name="그림 20" descr="지도, 텍스트이(가) 표시된 사진&#10;&#10;&#10;&#10;자동 생성된 설명">
            <a:extLst>
              <a:ext uri="{FF2B5EF4-FFF2-40B4-BE49-F238E27FC236}">
                <a16:creationId xmlns:a16="http://schemas.microsoft.com/office/drawing/2014/main" id="{F867E0B6-EE6D-444E-9419-55C759F8608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572232" y="2568810"/>
            <a:ext cx="3406640" cy="1917434"/>
          </a:xfrm>
          <a:prstGeom prst="rect">
            <a:avLst/>
          </a:prstGeom>
        </p:spPr>
      </p:pic>
      <p:pic>
        <p:nvPicPr>
          <p:cNvPr id="22" name="그림 21" descr="지도, 텍스트이(가) 표시된 사진&#10;&#10;&#10;&#10;자동 생성된 설명">
            <a:extLst>
              <a:ext uri="{FF2B5EF4-FFF2-40B4-BE49-F238E27FC236}">
                <a16:creationId xmlns:a16="http://schemas.microsoft.com/office/drawing/2014/main" id="{EE0E348D-7234-384F-A7A6-C716C07CC19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613033" y="6399363"/>
            <a:ext cx="3540302" cy="198561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AF34480-36F4-DE48-AFA1-10262AE8C336}"/>
              </a:ext>
            </a:extLst>
          </p:cNvPr>
          <p:cNvSpPr txBox="1"/>
          <p:nvPr/>
        </p:nvSpPr>
        <p:spPr>
          <a:xfrm>
            <a:off x="12045284" y="8617566"/>
            <a:ext cx="3717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3200" b="1" dirty="0" smtClean="0"/>
              <a:t>350</a:t>
            </a:r>
            <a:r>
              <a:rPr kumimoji="1" lang="ko-KR" altLang="en-US" sz="3200" b="1" dirty="0" smtClean="0"/>
              <a:t> </a:t>
            </a:r>
            <a:r>
              <a:rPr kumimoji="1" lang="en-US" altLang="ko-KR" sz="3200" b="1" dirty="0"/>
              <a:t>mm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AF34480-36F4-DE48-AFA1-10262AE8C336}"/>
              </a:ext>
            </a:extLst>
          </p:cNvPr>
          <p:cNvSpPr txBox="1"/>
          <p:nvPr/>
        </p:nvSpPr>
        <p:spPr>
          <a:xfrm>
            <a:off x="15416855" y="8593806"/>
            <a:ext cx="3717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3200" b="1" dirty="0"/>
              <a:t>4</a:t>
            </a:r>
            <a:r>
              <a:rPr kumimoji="1" lang="en-US" altLang="ko-KR" sz="3200" b="1" dirty="0" smtClean="0"/>
              <a:t>50</a:t>
            </a:r>
            <a:r>
              <a:rPr kumimoji="1" lang="ko-KR" altLang="en-US" sz="3200" b="1" dirty="0" smtClean="0"/>
              <a:t> </a:t>
            </a:r>
            <a:r>
              <a:rPr kumimoji="1" lang="en-US" altLang="ko-KR" sz="3200" b="1" dirty="0"/>
              <a:t>mm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4181" y="3180753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X</a:t>
            </a:r>
            <a:endParaRPr lang="ko-KR" alt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614098" y="6773813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/>
              <a:t>Y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00184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DDADC3DB-0E26-D640-BA21-A1A27639C2AE}"/>
              </a:ext>
            </a:extLst>
          </p:cNvPr>
          <p:cNvSpPr/>
          <p:nvPr/>
        </p:nvSpPr>
        <p:spPr>
          <a:xfrm>
            <a:off x="-1" y="-7327"/>
            <a:ext cx="19199226" cy="10170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7274" b="1" dirty="0">
                <a:solidFill>
                  <a:schemeClr val="tx1"/>
                </a:solidFill>
              </a:rPr>
              <a:t>Beam Size Estimation</a:t>
            </a:r>
            <a:endParaRPr kumimoji="1" lang="ko-KR" altLang="en-US" sz="7274" b="1" dirty="0">
              <a:solidFill>
                <a:schemeClr val="tx1"/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7E887E6-D3D9-034E-81CA-3D2D0C301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2D13-8F75-064B-8652-48010A6AF4C9}" type="slidenum">
              <a:rPr kumimoji="1" lang="ko-KR" altLang="en-US" smtClean="0"/>
              <a:t>7</a:t>
            </a:fld>
            <a:endParaRPr kumimoji="1"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1E6B93-854B-6544-AEB1-7E10048398A0}"/>
              </a:ext>
            </a:extLst>
          </p:cNvPr>
          <p:cNvSpPr txBox="1"/>
          <p:nvPr/>
        </p:nvSpPr>
        <p:spPr>
          <a:xfrm>
            <a:off x="1416380" y="2267263"/>
            <a:ext cx="3868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4000" b="1" dirty="0"/>
              <a:t>1D-Plot FWHM</a:t>
            </a:r>
            <a:endParaRPr kumimoji="1" lang="ko-KR" altLang="en-US" sz="4000" b="1" dirty="0"/>
          </a:p>
        </p:txBody>
      </p:sp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0450D8F6-E7AD-E040-BA3A-8BF45F9CC7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6377466"/>
              </p:ext>
            </p:extLst>
          </p:nvPr>
        </p:nvGraphicFramePr>
        <p:xfrm>
          <a:off x="2671054" y="5332146"/>
          <a:ext cx="13857116" cy="1720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16285">
                  <a:extLst>
                    <a:ext uri="{9D8B030D-6E8A-4147-A177-3AD203B41FA5}">
                      <a16:colId xmlns:a16="http://schemas.microsoft.com/office/drawing/2014/main" val="352050380"/>
                    </a:ext>
                  </a:extLst>
                </a:gridCol>
                <a:gridCol w="1757191">
                  <a:extLst>
                    <a:ext uri="{9D8B030D-6E8A-4147-A177-3AD203B41FA5}">
                      <a16:colId xmlns:a16="http://schemas.microsoft.com/office/drawing/2014/main" val="2501644980"/>
                    </a:ext>
                  </a:extLst>
                </a:gridCol>
                <a:gridCol w="1899358">
                  <a:extLst>
                    <a:ext uri="{9D8B030D-6E8A-4147-A177-3AD203B41FA5}">
                      <a16:colId xmlns:a16="http://schemas.microsoft.com/office/drawing/2014/main" val="632288247"/>
                    </a:ext>
                  </a:extLst>
                </a:gridCol>
                <a:gridCol w="2085568">
                  <a:extLst>
                    <a:ext uri="{9D8B030D-6E8A-4147-A177-3AD203B41FA5}">
                      <a16:colId xmlns:a16="http://schemas.microsoft.com/office/drawing/2014/main" val="993393488"/>
                    </a:ext>
                  </a:extLst>
                </a:gridCol>
                <a:gridCol w="1926153">
                  <a:extLst>
                    <a:ext uri="{9D8B030D-6E8A-4147-A177-3AD203B41FA5}">
                      <a16:colId xmlns:a16="http://schemas.microsoft.com/office/drawing/2014/main" val="4002300039"/>
                    </a:ext>
                  </a:extLst>
                </a:gridCol>
                <a:gridCol w="1872561">
                  <a:extLst>
                    <a:ext uri="{9D8B030D-6E8A-4147-A177-3AD203B41FA5}">
                      <a16:colId xmlns:a16="http://schemas.microsoft.com/office/drawing/2014/main" val="4180966913"/>
                    </a:ext>
                  </a:extLst>
                </a:gridCol>
              </a:tblGrid>
              <a:tr h="641356">
                <a:tc>
                  <a:txBody>
                    <a:bodyPr/>
                    <a:lstStyle/>
                    <a:p>
                      <a:pPr algn="ctr" fontAlgn="ctr"/>
                      <a:r>
                        <a:rPr lang="en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Distance of BDCs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3200" b="1" u="none" strike="noStrike" dirty="0">
                          <a:effectLst/>
                        </a:rPr>
                        <a:t>50 mm</a:t>
                      </a:r>
                      <a:endParaRPr lang="en-US" altLang="ko-KR" sz="3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3200" b="1" u="none" strike="noStrike" dirty="0">
                          <a:effectLst/>
                        </a:rPr>
                        <a:t>150 mm</a:t>
                      </a:r>
                      <a:endParaRPr lang="en-US" altLang="ko-KR" sz="3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3200" b="1" u="none" strike="noStrike" dirty="0">
                          <a:effectLst/>
                        </a:rPr>
                        <a:t>250 mm</a:t>
                      </a:r>
                      <a:endParaRPr lang="en-US" altLang="ko-KR" sz="3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3200" b="1" u="none" strike="noStrike" dirty="0">
                          <a:effectLst/>
                        </a:rPr>
                        <a:t>350 mm</a:t>
                      </a:r>
                      <a:endParaRPr lang="en-US" altLang="ko-KR" sz="3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3200" b="1" u="none" strike="noStrike" dirty="0">
                          <a:effectLst/>
                        </a:rPr>
                        <a:t>450 mm</a:t>
                      </a:r>
                      <a:endParaRPr lang="en-US" altLang="ko-KR" sz="3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1653660"/>
                  </a:ext>
                </a:extLst>
              </a:tr>
              <a:tr h="539402">
                <a:tc>
                  <a:txBody>
                    <a:bodyPr/>
                    <a:lstStyle/>
                    <a:p>
                      <a:pPr algn="ctr" fontAlgn="ctr"/>
                      <a:r>
                        <a:rPr lang="en" sz="3200" b="1" u="none" strike="noStrike" dirty="0">
                          <a:effectLst/>
                        </a:rPr>
                        <a:t>FWHM X(mm)</a:t>
                      </a:r>
                      <a:endParaRPr lang="en" sz="3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3200" b="1" u="none" strike="noStrike" dirty="0">
                          <a:effectLst/>
                        </a:rPr>
                        <a:t>3.759</a:t>
                      </a:r>
                      <a:endParaRPr lang="en-US" altLang="ko-KR" sz="3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3200" b="1" u="none" strike="noStrike" dirty="0">
                          <a:effectLst/>
                        </a:rPr>
                        <a:t>3.759</a:t>
                      </a:r>
                      <a:endParaRPr lang="en-US" altLang="ko-KR" sz="3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3200" b="1" u="none" strike="noStrike" dirty="0">
                          <a:effectLst/>
                        </a:rPr>
                        <a:t>3.759</a:t>
                      </a:r>
                      <a:endParaRPr lang="en-US" altLang="ko-KR" sz="3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3200" b="1" u="none" strike="noStrike" dirty="0">
                          <a:effectLst/>
                        </a:rPr>
                        <a:t>3.759</a:t>
                      </a:r>
                      <a:endParaRPr lang="en-US" altLang="ko-KR" sz="3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3200" b="1" u="none" strike="noStrike" dirty="0">
                          <a:effectLst/>
                        </a:rPr>
                        <a:t>3.759</a:t>
                      </a:r>
                      <a:endParaRPr lang="en-US" altLang="ko-KR" sz="3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701959"/>
                  </a:ext>
                </a:extLst>
              </a:tr>
              <a:tr h="539402">
                <a:tc>
                  <a:txBody>
                    <a:bodyPr/>
                    <a:lstStyle/>
                    <a:p>
                      <a:pPr algn="ctr" fontAlgn="ctr"/>
                      <a:r>
                        <a:rPr lang="en" sz="3200" b="1" u="none" strike="noStrike" dirty="0">
                          <a:effectLst/>
                        </a:rPr>
                        <a:t>FWHM Y(mm)</a:t>
                      </a:r>
                      <a:endParaRPr lang="en" sz="3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3200" b="1" u="none" strike="noStrike" dirty="0">
                          <a:effectLst/>
                        </a:rPr>
                        <a:t>3.35</a:t>
                      </a:r>
                      <a:endParaRPr lang="en-US" altLang="ko-KR" sz="3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3200" b="1" u="none" strike="noStrike" dirty="0">
                          <a:effectLst/>
                        </a:rPr>
                        <a:t>3.35</a:t>
                      </a:r>
                      <a:endParaRPr lang="en-US" altLang="ko-KR" sz="3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3200" b="1" u="none" strike="noStrike" dirty="0">
                          <a:effectLst/>
                        </a:rPr>
                        <a:t>3.35</a:t>
                      </a:r>
                      <a:endParaRPr lang="en-US" altLang="ko-KR" sz="3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3200" b="1" u="none" strike="noStrike" dirty="0">
                          <a:effectLst/>
                        </a:rPr>
                        <a:t>3.35</a:t>
                      </a:r>
                      <a:endParaRPr lang="en-US" altLang="ko-KR" sz="3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3200" b="1" u="none" strike="noStrike" dirty="0">
                          <a:effectLst/>
                        </a:rPr>
                        <a:t>3.35</a:t>
                      </a:r>
                      <a:endParaRPr lang="en-US" altLang="ko-KR" sz="3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529125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" name="직사각형 2">
                <a:extLst>
                  <a:ext uri="{FF2B5EF4-FFF2-40B4-BE49-F238E27FC236}">
                    <a16:creationId xmlns:a16="http://schemas.microsoft.com/office/drawing/2014/main" id="{ACD8FD7A-E763-0D49-8B78-502674BFC695}"/>
                  </a:ext>
                </a:extLst>
              </p:cNvPr>
              <p:cNvSpPr/>
              <p:nvPr/>
            </p:nvSpPr>
            <p:spPr>
              <a:xfrm>
                <a:off x="6475584" y="3084625"/>
                <a:ext cx="6252779" cy="8038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ko-KR" sz="3200" b="1" dirty="0" err="1"/>
                  <a:t>Beamsize</a:t>
                </a:r>
                <a:r>
                  <a:rPr lang="en-US" altLang="ko-KR" sz="3200" b="1" dirty="0"/>
                  <a:t>(3</a:t>
                </a:r>
                <a:r>
                  <a:rPr lang="el-GR" altLang="ko-KR" sz="3200" b="1" dirty="0"/>
                  <a:t>σ</a:t>
                </a:r>
                <a:r>
                  <a:rPr lang="en-US" altLang="ko-KR" sz="3200" b="1" dirty="0"/>
                  <a:t>)  </a:t>
                </a:r>
                <a:r>
                  <a:rPr kumimoji="1" lang="en-US" altLang="ko-KR" sz="3200" b="1" dirty="0"/>
                  <a:t>≈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ko-KR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ko-KR" sz="32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kumimoji="1" lang="en-US" altLang="ko-KR" sz="3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kumimoji="1" lang="en-US" altLang="ko-KR" sz="3200" b="1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kumimoji="1" lang="en-US" altLang="ko-KR" sz="3200" b="1" i="1" smtClean="0">
                            <a:latin typeface="Cambria Math" panose="02040503050406030204" pitchFamily="18" charset="0"/>
                          </a:rPr>
                          <m:t>𝟑𝟓𝟒𝟖𝟐</m:t>
                        </m:r>
                      </m:den>
                    </m:f>
                  </m:oMath>
                </a14:m>
                <a:r>
                  <a:rPr kumimoji="1" lang="en-US" altLang="ko-KR" sz="3200" b="1" dirty="0"/>
                  <a:t> FWHM</a:t>
                </a:r>
                <a:endParaRPr lang="en-US" altLang="ko-KR" sz="3200" b="1" dirty="0"/>
              </a:p>
            </p:txBody>
          </p:sp>
        </mc:Choice>
        <mc:Fallback>
          <p:sp>
            <p:nvSpPr>
              <p:cNvPr id="3" name="직사각형 2">
                <a:extLst>
                  <a:ext uri="{FF2B5EF4-FFF2-40B4-BE49-F238E27FC236}">
                    <a16:creationId xmlns:a16="http://schemas.microsoft.com/office/drawing/2014/main" id="{ACD8FD7A-E763-0D49-8B78-502674BFC6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584" y="3084625"/>
                <a:ext cx="6252779" cy="803810"/>
              </a:xfrm>
              <a:prstGeom prst="rect">
                <a:avLst/>
              </a:prstGeom>
              <a:blipFill>
                <a:blip r:embed="rId3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1CC62BC7-94A0-DF43-A2F0-880E40CEED79}"/>
              </a:ext>
            </a:extLst>
          </p:cNvPr>
          <p:cNvSpPr txBox="1"/>
          <p:nvPr/>
        </p:nvSpPr>
        <p:spPr>
          <a:xfrm>
            <a:off x="12839482" y="1790209"/>
            <a:ext cx="61698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3600" b="1" dirty="0"/>
              <a:t>FWHM(X) = 13.07 mm</a:t>
            </a:r>
          </a:p>
          <a:p>
            <a:r>
              <a:rPr kumimoji="1" lang="en-US" altLang="ko-KR" sz="3600" b="1" dirty="0"/>
              <a:t>-&gt; </a:t>
            </a:r>
            <a:r>
              <a:rPr kumimoji="1" lang="en-US" altLang="ko-KR" sz="3600" b="1" u="sng" dirty="0" err="1"/>
              <a:t>Beamsize</a:t>
            </a:r>
            <a:r>
              <a:rPr kumimoji="1" lang="en-US" altLang="ko-KR" sz="3600" b="1" u="sng" dirty="0"/>
              <a:t>(X</a:t>
            </a:r>
            <a:r>
              <a:rPr lang="en-US" altLang="ko-KR" sz="3600" b="1" u="sng" dirty="0"/>
              <a:t>) </a:t>
            </a:r>
            <a:r>
              <a:rPr kumimoji="1" lang="en-US" altLang="ko-KR" sz="3600" b="1" u="sng" dirty="0"/>
              <a:t>≈ 16.46 mm</a:t>
            </a:r>
            <a:endParaRPr kumimoji="1" lang="ko-KR" altLang="en-US" sz="3600" b="1" u="sng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ECAC247-FD4E-8A4F-BEF3-252445FED648}"/>
              </a:ext>
            </a:extLst>
          </p:cNvPr>
          <p:cNvSpPr txBox="1"/>
          <p:nvPr/>
        </p:nvSpPr>
        <p:spPr>
          <a:xfrm>
            <a:off x="12839482" y="3170834"/>
            <a:ext cx="61658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3600" b="1" dirty="0"/>
              <a:t>FWHM(Y) = 13.53 mm</a:t>
            </a:r>
          </a:p>
          <a:p>
            <a:r>
              <a:rPr kumimoji="1" lang="en-US" altLang="ko-KR" sz="3600" b="1" dirty="0"/>
              <a:t>-&gt; </a:t>
            </a:r>
            <a:r>
              <a:rPr kumimoji="1" lang="en-US" altLang="ko-KR" sz="3600" b="1" u="sng" dirty="0" err="1"/>
              <a:t>Beamsize</a:t>
            </a:r>
            <a:r>
              <a:rPr kumimoji="1" lang="en-US" altLang="ko-KR" sz="3600" b="1" u="sng" dirty="0"/>
              <a:t>(Y</a:t>
            </a:r>
            <a:r>
              <a:rPr lang="en-US" altLang="ko-KR" sz="3600" b="1" u="sng" dirty="0"/>
              <a:t>) </a:t>
            </a:r>
            <a:r>
              <a:rPr kumimoji="1" lang="en-US" altLang="ko-KR" sz="3600" b="1" u="sng" dirty="0"/>
              <a:t>≈ 17.237 mm</a:t>
            </a:r>
            <a:endParaRPr kumimoji="1" lang="ko-KR" altLang="en-US" sz="3600" b="1" u="sng" dirty="0"/>
          </a:p>
        </p:txBody>
      </p:sp>
      <p:sp>
        <p:nvSpPr>
          <p:cNvPr id="7" name="오른쪽 화살표[R] 6">
            <a:extLst>
              <a:ext uri="{FF2B5EF4-FFF2-40B4-BE49-F238E27FC236}">
                <a16:creationId xmlns:a16="http://schemas.microsoft.com/office/drawing/2014/main" id="{ACD6A580-E2B3-724C-B3DE-1D3A0A5640A8}"/>
              </a:ext>
            </a:extLst>
          </p:cNvPr>
          <p:cNvSpPr/>
          <p:nvPr/>
        </p:nvSpPr>
        <p:spPr>
          <a:xfrm flipV="1">
            <a:off x="7571781" y="2507625"/>
            <a:ext cx="4492334" cy="227163"/>
          </a:xfrm>
          <a:prstGeom prst="rightArrow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2400"/>
          </a:p>
        </p:txBody>
      </p:sp>
      <p:sp>
        <p:nvSpPr>
          <p:cNvPr id="9" name="바닥글 개체 틀 8">
            <a:extLst>
              <a:ext uri="{FF2B5EF4-FFF2-40B4-BE49-F238E27FC236}">
                <a16:creationId xmlns:a16="http://schemas.microsoft.com/office/drawing/2014/main" id="{A2C8A8C3-303D-D648-9A99-A8680FD8F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R"/>
              <a:t>LAMPS Meeting @ GwangJu, 2019/10/25</a:t>
            </a:r>
            <a:endParaRPr kumimoji="1"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416380" y="8013289"/>
            <a:ext cx="57995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ko-KR" sz="3600" dirty="0" smtClean="0"/>
              <a:t>All of beam sizes are same.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ko-KR" sz="3600" dirty="0" smtClean="0"/>
              <a:t>Need to check with MC.</a:t>
            </a:r>
            <a:endParaRPr lang="ko-KR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243692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그림 31" descr="지도이(가) 표시된 사진&#10;&#10;&#10;&#10;자동 생성된 설명">
            <a:extLst>
              <a:ext uri="{FF2B5EF4-FFF2-40B4-BE49-F238E27FC236}">
                <a16:creationId xmlns:a16="http://schemas.microsoft.com/office/drawing/2014/main" id="{ECCEAC2D-81A6-7645-91AF-08F3B42E42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3842" y="2174950"/>
            <a:ext cx="3624291" cy="3084814"/>
          </a:xfrm>
          <a:prstGeom prst="rect">
            <a:avLst/>
          </a:prstGeom>
        </p:spPr>
      </p:pic>
      <p:pic>
        <p:nvPicPr>
          <p:cNvPr id="33" name="그림 32" descr="지도이(가) 표시된 사진&#10;&#10;&#10;&#10;자동 생성된 설명">
            <a:extLst>
              <a:ext uri="{FF2B5EF4-FFF2-40B4-BE49-F238E27FC236}">
                <a16:creationId xmlns:a16="http://schemas.microsoft.com/office/drawing/2014/main" id="{0E26EEFB-F9AD-0D4A-8BDA-C2188006AA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23842" y="5878516"/>
            <a:ext cx="3624291" cy="3058808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8281FA60-B600-EC4C-B67D-B92E2DB8AC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4332" y="2174950"/>
            <a:ext cx="3725617" cy="3061674"/>
          </a:xfrm>
          <a:prstGeom prst="rect">
            <a:avLst/>
          </a:prstGeom>
        </p:spPr>
      </p:pic>
      <p:pic>
        <p:nvPicPr>
          <p:cNvPr id="31" name="그림 30" descr="지도이(가) 표시된 사진&#10;&#10;&#10;&#10;자동 생성된 설명">
            <a:extLst>
              <a:ext uri="{FF2B5EF4-FFF2-40B4-BE49-F238E27FC236}">
                <a16:creationId xmlns:a16="http://schemas.microsoft.com/office/drawing/2014/main" id="{B8D5E462-6618-A949-910E-5676ACEEA4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4332" y="5878515"/>
            <a:ext cx="3725617" cy="3058808"/>
          </a:xfrm>
          <a:prstGeom prst="rect">
            <a:avLst/>
          </a:prstGeom>
        </p:spPr>
      </p:pic>
      <p:pic>
        <p:nvPicPr>
          <p:cNvPr id="28" name="그림 27" descr="지도, 스크린샷이(가) 표시된 사진&#10;&#10;&#10;&#10;자동 생성된 설명">
            <a:extLst>
              <a:ext uri="{FF2B5EF4-FFF2-40B4-BE49-F238E27FC236}">
                <a16:creationId xmlns:a16="http://schemas.microsoft.com/office/drawing/2014/main" id="{5B812468-6860-E642-82C4-E3CA54591B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6473" y="2133759"/>
            <a:ext cx="3455821" cy="3069463"/>
          </a:xfrm>
          <a:prstGeom prst="rect">
            <a:avLst/>
          </a:prstGeom>
        </p:spPr>
      </p:pic>
      <p:pic>
        <p:nvPicPr>
          <p:cNvPr id="29" name="그림 28" descr="지도이(가) 표시된 사진&#10;&#10;&#10;&#10;자동 생성된 설명">
            <a:extLst>
              <a:ext uri="{FF2B5EF4-FFF2-40B4-BE49-F238E27FC236}">
                <a16:creationId xmlns:a16="http://schemas.microsoft.com/office/drawing/2014/main" id="{40DE48FC-6281-8041-8266-A30987F6DD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20299" y="6010663"/>
            <a:ext cx="3455821" cy="3017645"/>
          </a:xfrm>
          <a:prstGeom prst="rect">
            <a:avLst/>
          </a:prstGeom>
        </p:spPr>
      </p:pic>
      <p:pic>
        <p:nvPicPr>
          <p:cNvPr id="26" name="그림 25" descr="지도, 텍스트이(가) 표시된 사진&#10;&#10;&#10;&#10;자동 생성된 설명">
            <a:extLst>
              <a:ext uri="{FF2B5EF4-FFF2-40B4-BE49-F238E27FC236}">
                <a16:creationId xmlns:a16="http://schemas.microsoft.com/office/drawing/2014/main" id="{234C1467-94DE-C445-9FD1-52D096E38F9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3609" y="2174950"/>
            <a:ext cx="3412361" cy="3028272"/>
          </a:xfrm>
          <a:prstGeom prst="rect">
            <a:avLst/>
          </a:prstGeom>
        </p:spPr>
      </p:pic>
      <p:pic>
        <p:nvPicPr>
          <p:cNvPr id="27" name="그림 26" descr="스크린샷이(가) 표시된 사진&#10;&#10;&#10;&#10;자동 생성된 설명">
            <a:extLst>
              <a:ext uri="{FF2B5EF4-FFF2-40B4-BE49-F238E27FC236}">
                <a16:creationId xmlns:a16="http://schemas.microsoft.com/office/drawing/2014/main" id="{0474D6B2-DD12-1F47-B1E8-1A7282BD50C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1507" y="6000036"/>
            <a:ext cx="3427687" cy="3028272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DDADC3DB-0E26-D640-BA21-A1A27639C2AE}"/>
              </a:ext>
            </a:extLst>
          </p:cNvPr>
          <p:cNvSpPr/>
          <p:nvPr/>
        </p:nvSpPr>
        <p:spPr>
          <a:xfrm>
            <a:off x="-1" y="-7327"/>
            <a:ext cx="19199226" cy="10170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7274" b="1" dirty="0">
                <a:solidFill>
                  <a:schemeClr val="tx1"/>
                </a:solidFill>
              </a:rPr>
              <a:t>Beam Size </a:t>
            </a:r>
            <a:r>
              <a:rPr kumimoji="1" lang="en-US" altLang="ko-KR" sz="7274" b="1" dirty="0" smtClean="0">
                <a:solidFill>
                  <a:schemeClr val="tx1"/>
                </a:solidFill>
              </a:rPr>
              <a:t>Estimation with MC</a:t>
            </a:r>
            <a:endParaRPr kumimoji="1" lang="ko-KR" altLang="en-US" sz="7274" b="1" dirty="0">
              <a:solidFill>
                <a:schemeClr val="tx1"/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7E887E6-D3D9-034E-81CA-3D2D0C301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2D13-8F75-064B-8652-48010A6AF4C9}" type="slidenum">
              <a:rPr kumimoji="1" lang="ko-KR" altLang="en-US" smtClean="0"/>
              <a:t>8</a:t>
            </a:fld>
            <a:endParaRPr kumimoji="1" lang="ko-KR" alt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9F5419C8-4C1B-AD47-82EC-4B2F90955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R"/>
              <a:t>LAMPS Meeting @ GwangJu, 2019/10/25</a:t>
            </a:r>
            <a:endParaRPr kumimoji="1"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F34480-36F4-DE48-AFA1-10262AE8C336}"/>
              </a:ext>
            </a:extLst>
          </p:cNvPr>
          <p:cNvSpPr txBox="1"/>
          <p:nvPr/>
        </p:nvSpPr>
        <p:spPr>
          <a:xfrm>
            <a:off x="237395" y="1255933"/>
            <a:ext cx="17072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3200" b="1" dirty="0"/>
              <a:t>Distance of </a:t>
            </a:r>
            <a:r>
              <a:rPr kumimoji="1" lang="en-US" altLang="ko-KR" sz="3200" b="1" dirty="0" smtClean="0"/>
              <a:t>BDCs </a:t>
            </a:r>
            <a:endParaRPr kumimoji="1" lang="en-US" altLang="ko-KR" sz="32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F34480-36F4-DE48-AFA1-10262AE8C336}"/>
              </a:ext>
            </a:extLst>
          </p:cNvPr>
          <p:cNvSpPr txBox="1"/>
          <p:nvPr/>
        </p:nvSpPr>
        <p:spPr>
          <a:xfrm>
            <a:off x="295626" y="9105097"/>
            <a:ext cx="3717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3200" b="1" dirty="0" smtClean="0"/>
              <a:t>50</a:t>
            </a:r>
            <a:r>
              <a:rPr kumimoji="1" lang="ko-KR" altLang="en-US" sz="3200" b="1" dirty="0" smtClean="0"/>
              <a:t> </a:t>
            </a:r>
            <a:r>
              <a:rPr kumimoji="1" lang="en-US" altLang="ko-KR" sz="3200" b="1" dirty="0"/>
              <a:t>mm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F34480-36F4-DE48-AFA1-10262AE8C336}"/>
              </a:ext>
            </a:extLst>
          </p:cNvPr>
          <p:cNvSpPr txBox="1"/>
          <p:nvPr/>
        </p:nvSpPr>
        <p:spPr>
          <a:xfrm>
            <a:off x="4165420" y="9108709"/>
            <a:ext cx="3717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3200" b="1" dirty="0" smtClean="0"/>
              <a:t>150</a:t>
            </a:r>
            <a:r>
              <a:rPr kumimoji="1" lang="ko-KR" altLang="en-US" sz="3200" b="1" dirty="0" smtClean="0"/>
              <a:t> </a:t>
            </a:r>
            <a:r>
              <a:rPr kumimoji="1" lang="en-US" altLang="ko-KR" sz="3200" b="1" dirty="0"/>
              <a:t>mm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AF34480-36F4-DE48-AFA1-10262AE8C336}"/>
              </a:ext>
            </a:extLst>
          </p:cNvPr>
          <p:cNvSpPr txBox="1"/>
          <p:nvPr/>
        </p:nvSpPr>
        <p:spPr>
          <a:xfrm>
            <a:off x="8160742" y="9089510"/>
            <a:ext cx="3717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3200" b="1" dirty="0"/>
              <a:t>2</a:t>
            </a:r>
            <a:r>
              <a:rPr kumimoji="1" lang="en-US" altLang="ko-KR" sz="3200" b="1" dirty="0" smtClean="0"/>
              <a:t>50</a:t>
            </a:r>
            <a:r>
              <a:rPr kumimoji="1" lang="ko-KR" altLang="en-US" sz="3200" b="1" dirty="0" smtClean="0"/>
              <a:t> </a:t>
            </a:r>
            <a:r>
              <a:rPr kumimoji="1" lang="en-US" altLang="ko-KR" sz="3200" b="1" dirty="0"/>
              <a:t>mm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AF34480-36F4-DE48-AFA1-10262AE8C336}"/>
              </a:ext>
            </a:extLst>
          </p:cNvPr>
          <p:cNvSpPr txBox="1"/>
          <p:nvPr/>
        </p:nvSpPr>
        <p:spPr>
          <a:xfrm>
            <a:off x="12045284" y="9060016"/>
            <a:ext cx="3717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3200" b="1" dirty="0" smtClean="0"/>
              <a:t>350</a:t>
            </a:r>
            <a:r>
              <a:rPr kumimoji="1" lang="ko-KR" altLang="en-US" sz="3200" b="1" dirty="0" smtClean="0"/>
              <a:t> </a:t>
            </a:r>
            <a:r>
              <a:rPr kumimoji="1" lang="en-US" altLang="ko-KR" sz="3200" b="1" dirty="0"/>
              <a:t>mm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AF34480-36F4-DE48-AFA1-10262AE8C336}"/>
              </a:ext>
            </a:extLst>
          </p:cNvPr>
          <p:cNvSpPr txBox="1"/>
          <p:nvPr/>
        </p:nvSpPr>
        <p:spPr>
          <a:xfrm>
            <a:off x="15416855" y="8992009"/>
            <a:ext cx="3717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3200" b="1" dirty="0"/>
              <a:t>4</a:t>
            </a:r>
            <a:r>
              <a:rPr kumimoji="1" lang="en-US" altLang="ko-KR" sz="3200" b="1" dirty="0" smtClean="0"/>
              <a:t>50</a:t>
            </a:r>
            <a:r>
              <a:rPr kumimoji="1" lang="ko-KR" altLang="en-US" sz="3200" b="1" dirty="0" smtClean="0"/>
              <a:t> </a:t>
            </a:r>
            <a:r>
              <a:rPr kumimoji="1" lang="en-US" altLang="ko-KR" sz="3200" b="1" dirty="0"/>
              <a:t>mm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91381" y="3180753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X</a:t>
            </a:r>
            <a:endParaRPr lang="ko-KR" alt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1071298" y="6773813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/>
              <a:t>Y</a:t>
            </a:r>
            <a:endParaRPr lang="ko-KR" altLang="en-US" sz="2400" dirty="0"/>
          </a:p>
        </p:txBody>
      </p:sp>
      <p:pic>
        <p:nvPicPr>
          <p:cNvPr id="34" name="그림 33" descr="지도이(가) 표시된 사진&#10;&#10;&#10;&#10;자동 생성된 설명">
            <a:extLst>
              <a:ext uri="{FF2B5EF4-FFF2-40B4-BE49-F238E27FC236}">
                <a16:creationId xmlns:a16="http://schemas.microsoft.com/office/drawing/2014/main" id="{F59501E4-F8E4-A64B-9085-9256F85C6AC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311962" y="2205698"/>
            <a:ext cx="3887263" cy="2997523"/>
          </a:xfrm>
          <a:prstGeom prst="rect">
            <a:avLst/>
          </a:prstGeom>
        </p:spPr>
      </p:pic>
      <p:pic>
        <p:nvPicPr>
          <p:cNvPr id="35" name="그림 34" descr="지도, 텍스트이(가) 표시된 사진&#10;&#10;&#10;&#10;자동 생성된 설명">
            <a:extLst>
              <a:ext uri="{FF2B5EF4-FFF2-40B4-BE49-F238E27FC236}">
                <a16:creationId xmlns:a16="http://schemas.microsoft.com/office/drawing/2014/main" id="{442D96C7-1208-7A4A-8C32-10FD02BABD3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323064" y="5847955"/>
            <a:ext cx="3865058" cy="307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90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DDADC3DB-0E26-D640-BA21-A1A27639C2AE}"/>
              </a:ext>
            </a:extLst>
          </p:cNvPr>
          <p:cNvSpPr/>
          <p:nvPr/>
        </p:nvSpPr>
        <p:spPr>
          <a:xfrm>
            <a:off x="-1" y="-7327"/>
            <a:ext cx="19199226" cy="10170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7274" b="1" dirty="0">
                <a:solidFill>
                  <a:schemeClr val="tx1"/>
                </a:solidFill>
              </a:rPr>
              <a:t>Beam Size Estimation</a:t>
            </a:r>
            <a:endParaRPr kumimoji="1" lang="ko-KR" altLang="en-US" sz="7274" b="1" dirty="0">
              <a:solidFill>
                <a:schemeClr val="tx1"/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7E887E6-D3D9-034E-81CA-3D2D0C301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2D13-8F75-064B-8652-48010A6AF4C9}" type="slidenum">
              <a:rPr kumimoji="1" lang="ko-KR" altLang="en-US" smtClean="0"/>
              <a:t>9</a:t>
            </a:fld>
            <a:endParaRPr kumimoji="1" lang="ko-KR" altLang="en-US" dirty="0"/>
          </a:p>
        </p:txBody>
      </p:sp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A3B13292-A26C-634C-85D8-400B6929CE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660988"/>
              </p:ext>
            </p:extLst>
          </p:nvPr>
        </p:nvGraphicFramePr>
        <p:xfrm>
          <a:off x="786657" y="2664246"/>
          <a:ext cx="17625909" cy="16192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86876">
                  <a:extLst>
                    <a:ext uri="{9D8B030D-6E8A-4147-A177-3AD203B41FA5}">
                      <a16:colId xmlns:a16="http://schemas.microsoft.com/office/drawing/2014/main" val="4202196537"/>
                    </a:ext>
                  </a:extLst>
                </a:gridCol>
                <a:gridCol w="2686876">
                  <a:extLst>
                    <a:ext uri="{9D8B030D-6E8A-4147-A177-3AD203B41FA5}">
                      <a16:colId xmlns:a16="http://schemas.microsoft.com/office/drawing/2014/main" val="947840571"/>
                    </a:ext>
                  </a:extLst>
                </a:gridCol>
                <a:gridCol w="4191529">
                  <a:extLst>
                    <a:ext uri="{9D8B030D-6E8A-4147-A177-3AD203B41FA5}">
                      <a16:colId xmlns:a16="http://schemas.microsoft.com/office/drawing/2014/main" val="3879699000"/>
                    </a:ext>
                  </a:extLst>
                </a:gridCol>
                <a:gridCol w="2686876">
                  <a:extLst>
                    <a:ext uri="{9D8B030D-6E8A-4147-A177-3AD203B41FA5}">
                      <a16:colId xmlns:a16="http://schemas.microsoft.com/office/drawing/2014/main" val="3309137564"/>
                    </a:ext>
                  </a:extLst>
                </a:gridCol>
                <a:gridCol w="2686876">
                  <a:extLst>
                    <a:ext uri="{9D8B030D-6E8A-4147-A177-3AD203B41FA5}">
                      <a16:colId xmlns:a16="http://schemas.microsoft.com/office/drawing/2014/main" val="3247139184"/>
                    </a:ext>
                  </a:extLst>
                </a:gridCol>
                <a:gridCol w="2686876">
                  <a:extLst>
                    <a:ext uri="{9D8B030D-6E8A-4147-A177-3AD203B41FA5}">
                      <a16:colId xmlns:a16="http://schemas.microsoft.com/office/drawing/2014/main" val="779240453"/>
                    </a:ext>
                  </a:extLst>
                </a:gridCol>
              </a:tblGrid>
              <a:tr h="539744">
                <a:tc>
                  <a:txBody>
                    <a:bodyPr/>
                    <a:lstStyle/>
                    <a:p>
                      <a:pPr marL="0" marR="0" lvl="0" indent="0" algn="ctr" defTabSz="3024012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ko-K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Distance of BDCs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400" b="1" u="none" strike="noStrike" dirty="0">
                          <a:effectLst/>
                        </a:rPr>
                        <a:t>50 mm</a:t>
                      </a:r>
                      <a:endParaRPr lang="en-US" altLang="ko-KR" sz="24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400" b="1" u="none" strike="noStrike" dirty="0">
                          <a:effectLst/>
                        </a:rPr>
                        <a:t>150 mm</a:t>
                      </a:r>
                      <a:endParaRPr lang="en-US" altLang="ko-KR" sz="24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400" b="1" u="none" strike="noStrike" dirty="0">
                          <a:effectLst/>
                        </a:rPr>
                        <a:t>250 mm</a:t>
                      </a:r>
                      <a:endParaRPr lang="en-US" altLang="ko-KR" sz="24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400" b="1" u="none" strike="noStrike" dirty="0">
                          <a:effectLst/>
                        </a:rPr>
                        <a:t>350 mm</a:t>
                      </a:r>
                      <a:endParaRPr lang="en-US" altLang="ko-KR" sz="24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400" b="1" u="none" strike="noStrike" dirty="0">
                          <a:effectLst/>
                        </a:rPr>
                        <a:t>450 mm</a:t>
                      </a:r>
                      <a:endParaRPr lang="en-US" altLang="ko-KR" sz="24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3461285"/>
                  </a:ext>
                </a:extLst>
              </a:tr>
              <a:tr h="539744">
                <a:tc>
                  <a:txBody>
                    <a:bodyPr/>
                    <a:lstStyle/>
                    <a:p>
                      <a:pPr algn="ctr" fontAlgn="ctr"/>
                      <a:r>
                        <a:rPr lang="en" sz="2400" b="1" u="none" strike="noStrike" dirty="0" err="1">
                          <a:effectLst/>
                        </a:rPr>
                        <a:t>Beamsize</a:t>
                      </a:r>
                      <a:r>
                        <a:rPr lang="en" sz="2400" b="1" u="none" strike="noStrike" dirty="0">
                          <a:effectLst/>
                        </a:rPr>
                        <a:t> </a:t>
                      </a:r>
                      <a:r>
                        <a:rPr lang="en" sz="2400" b="1" u="none" strike="noStrike" dirty="0" err="1">
                          <a:effectLst/>
                        </a:rPr>
                        <a:t>ofX</a:t>
                      </a:r>
                      <a:r>
                        <a:rPr lang="en" sz="2400" b="1" u="none" strike="noStrike" dirty="0">
                          <a:effectLst/>
                        </a:rPr>
                        <a:t>(mm)</a:t>
                      </a:r>
                      <a:endParaRPr lang="en" sz="24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400" b="1" u="none" strike="noStrike" dirty="0">
                          <a:effectLst/>
                        </a:rPr>
                        <a:t>12.89</a:t>
                      </a:r>
                      <a:endParaRPr lang="en-US" altLang="ko-KR" sz="24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400" b="1" u="none" strike="noStrike">
                          <a:effectLst/>
                        </a:rPr>
                        <a:t>12.8</a:t>
                      </a:r>
                      <a:endParaRPr lang="en-US" altLang="ko-KR" sz="24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400" b="1" u="none" strike="noStrike">
                          <a:effectLst/>
                        </a:rPr>
                        <a:t>12.75</a:t>
                      </a:r>
                      <a:endParaRPr lang="en-US" altLang="ko-KR" sz="24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400" b="1" u="none" strike="noStrike">
                          <a:effectLst/>
                        </a:rPr>
                        <a:t>12.28</a:t>
                      </a:r>
                      <a:endParaRPr lang="en-US" altLang="ko-KR" sz="24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400" b="1" u="none" strike="noStrike">
                          <a:effectLst/>
                        </a:rPr>
                        <a:t>12.31</a:t>
                      </a:r>
                      <a:endParaRPr lang="en-US" altLang="ko-KR" sz="24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3499890"/>
                  </a:ext>
                </a:extLst>
              </a:tr>
              <a:tr h="539744">
                <a:tc>
                  <a:txBody>
                    <a:bodyPr/>
                    <a:lstStyle/>
                    <a:p>
                      <a:pPr algn="ctr" fontAlgn="ctr"/>
                      <a:r>
                        <a:rPr lang="en" sz="2400" b="1" u="none" strike="noStrike" dirty="0" err="1">
                          <a:effectLst/>
                        </a:rPr>
                        <a:t>Beamsize</a:t>
                      </a:r>
                      <a:r>
                        <a:rPr lang="en" sz="2400" b="1" u="none" strike="noStrike" dirty="0">
                          <a:effectLst/>
                        </a:rPr>
                        <a:t> </a:t>
                      </a:r>
                      <a:r>
                        <a:rPr lang="en" sz="2400" b="1" u="none" strike="noStrike" dirty="0" err="1">
                          <a:effectLst/>
                        </a:rPr>
                        <a:t>ofY</a:t>
                      </a:r>
                      <a:r>
                        <a:rPr lang="en" sz="2400" b="1" u="none" strike="noStrike" dirty="0">
                          <a:effectLst/>
                        </a:rPr>
                        <a:t>(mm)</a:t>
                      </a:r>
                      <a:endParaRPr lang="en" sz="24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400" b="1" u="none" strike="noStrike">
                          <a:effectLst/>
                        </a:rPr>
                        <a:t>13.39</a:t>
                      </a:r>
                      <a:endParaRPr lang="en-US" altLang="ko-KR" sz="24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400" b="1" u="none" strike="noStrike" dirty="0">
                          <a:effectLst/>
                        </a:rPr>
                        <a:t>13.16</a:t>
                      </a:r>
                      <a:endParaRPr lang="en-US" altLang="ko-KR" sz="24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400" b="1" u="none" strike="noStrike" dirty="0">
                          <a:effectLst/>
                        </a:rPr>
                        <a:t>12.73</a:t>
                      </a:r>
                      <a:endParaRPr lang="en-US" altLang="ko-KR" sz="24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400" b="1" u="none" strike="noStrike">
                          <a:effectLst/>
                        </a:rPr>
                        <a:t>12.83</a:t>
                      </a:r>
                      <a:endParaRPr lang="en-US" altLang="ko-KR" sz="24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  <a:ea typeface="맑은 고딕" panose="020B0503020000020004" pitchFamily="34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12.39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5037223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C7A9EF3D-7CF1-4E4B-8688-CCD7B343D226}"/>
              </a:ext>
            </a:extLst>
          </p:cNvPr>
          <p:cNvSpPr txBox="1"/>
          <p:nvPr/>
        </p:nvSpPr>
        <p:spPr>
          <a:xfrm>
            <a:off x="362321" y="1319869"/>
            <a:ext cx="8096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800" b="1" dirty="0"/>
              <a:t>1</a:t>
            </a:r>
            <a:r>
              <a:rPr kumimoji="1" lang="en-US" altLang="ko-KR" sz="2800" b="1" baseline="30000" dirty="0"/>
              <a:t>st</a:t>
            </a:r>
            <a:r>
              <a:rPr kumimoji="1" lang="en-US" altLang="ko-KR" sz="2800" b="1" dirty="0"/>
              <a:t> order MC (events : 3.5e+05)</a:t>
            </a:r>
            <a:endParaRPr kumimoji="1" lang="ko-KR" altLang="en-US" sz="2800" b="1" dirty="0"/>
          </a:p>
        </p:txBody>
      </p:sp>
      <p:pic>
        <p:nvPicPr>
          <p:cNvPr id="19" name="그림 18" descr="지도이(가) 표시된 사진&#10;&#10;&#10;&#10;자동 생성된 설명">
            <a:extLst>
              <a:ext uri="{FF2B5EF4-FFF2-40B4-BE49-F238E27FC236}">
                <a16:creationId xmlns:a16="http://schemas.microsoft.com/office/drawing/2014/main" id="{43B83FF2-E164-AA48-A0FA-6872B73C86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077"/>
          <a:stretch/>
        </p:blipFill>
        <p:spPr>
          <a:xfrm>
            <a:off x="3355350" y="4368080"/>
            <a:ext cx="11928840" cy="5641702"/>
          </a:xfrm>
          <a:prstGeom prst="rect">
            <a:avLst/>
          </a:prstGeom>
        </p:spPr>
      </p:pic>
      <p:sp>
        <p:nvSpPr>
          <p:cNvPr id="21" name="타원 20">
            <a:extLst>
              <a:ext uri="{FF2B5EF4-FFF2-40B4-BE49-F238E27FC236}">
                <a16:creationId xmlns:a16="http://schemas.microsoft.com/office/drawing/2014/main" id="{5B200201-97ED-784B-9A00-A1A86F047A2B}"/>
              </a:ext>
            </a:extLst>
          </p:cNvPr>
          <p:cNvSpPr/>
          <p:nvPr/>
        </p:nvSpPr>
        <p:spPr>
          <a:xfrm>
            <a:off x="8437688" y="7543366"/>
            <a:ext cx="3215991" cy="108189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dirty="0"/>
              <a:t> </a:t>
            </a:r>
          </a:p>
        </p:txBody>
      </p:sp>
      <p:sp>
        <p:nvSpPr>
          <p:cNvPr id="9" name="바닥글 개체 틀 8">
            <a:extLst>
              <a:ext uri="{FF2B5EF4-FFF2-40B4-BE49-F238E27FC236}">
                <a16:creationId xmlns:a16="http://schemas.microsoft.com/office/drawing/2014/main" id="{A2C8A8C3-303D-D648-9A99-A8680FD8F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R"/>
              <a:t>LAMPS Meeting @ GwangJu, 2019/10/25</a:t>
            </a:r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4525158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11699</TotalTime>
  <Words>1170</Words>
  <Application>Microsoft Office PowerPoint</Application>
  <PresentationFormat>사용자 지정</PresentationFormat>
  <Paragraphs>473</Paragraphs>
  <Slides>24</Slides>
  <Notes>24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31" baseType="lpstr">
      <vt:lpstr>맑은 고딕</vt:lpstr>
      <vt:lpstr>Arial</vt:lpstr>
      <vt:lpstr>Calibri</vt:lpstr>
      <vt:lpstr>Calibri Light</vt:lpstr>
      <vt:lpstr>Cambria Math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이성학</dc:creator>
  <cp:lastModifiedBy>문 동호</cp:lastModifiedBy>
  <cp:revision>194</cp:revision>
  <cp:lastPrinted>2019-09-27T01:56:10Z</cp:lastPrinted>
  <dcterms:created xsi:type="dcterms:W3CDTF">2018-12-02T06:05:27Z</dcterms:created>
  <dcterms:modified xsi:type="dcterms:W3CDTF">2019-10-25T04:06:27Z</dcterms:modified>
</cp:coreProperties>
</file>