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81" r:id="rId4"/>
    <p:sldId id="468" r:id="rId5"/>
    <p:sldId id="478" r:id="rId6"/>
    <p:sldId id="279" r:id="rId7"/>
    <p:sldId id="486" r:id="rId8"/>
    <p:sldId id="479" r:id="rId9"/>
    <p:sldId id="462" r:id="rId10"/>
    <p:sldId id="380" r:id="rId11"/>
    <p:sldId id="381" r:id="rId12"/>
    <p:sldId id="420" r:id="rId13"/>
    <p:sldId id="450" r:id="rId14"/>
    <p:sldId id="484" r:id="rId15"/>
    <p:sldId id="451" r:id="rId16"/>
    <p:sldId id="485" r:id="rId17"/>
    <p:sldId id="482" r:id="rId18"/>
    <p:sldId id="481" r:id="rId19"/>
    <p:sldId id="483" r:id="rId20"/>
    <p:sldId id="474" r:id="rId21"/>
    <p:sldId id="477" r:id="rId22"/>
    <p:sldId id="475" r:id="rId23"/>
    <p:sldId id="472" r:id="rId24"/>
    <p:sldId id="473" r:id="rId25"/>
    <p:sldId id="459" r:id="rId26"/>
    <p:sldId id="460" r:id="rId27"/>
    <p:sldId id="47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AC101-6517-4BE2-90C5-68134C622C8F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B4F8-0E70-4552-A770-1B9BC81E33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24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4CE50-2A1B-48D8-8BE7-51F2835C5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55BE89-C171-432A-8731-46F43649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52ECE8-F6BA-4B9E-98D5-C0F062CD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5559E5-A383-4B56-8E31-4878FCE8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2E175E-60CE-48AF-A481-59694AAA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34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37D97A-EFEB-4703-9AF8-5A639524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05666E-E391-45A0-AE7E-E491D9350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D598F4-C9AF-438E-8166-AF8356DE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91AB0-6935-4861-B0C8-BAEABBF0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E8433-7CF7-4F0C-B9F4-EFD1AE53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1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302B3C-02CB-4F0B-ADD2-A39BD26C8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7BB9C8-BDE8-4395-BC9C-9F401CCE4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CA4ED-2565-4865-8721-ED73477A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A2C40F-F991-4020-82F2-A0A0C36F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6EED-1BF5-42C4-AC29-D6E44658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F63DA-E523-4CB7-B06E-DC731EE7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59C2B5-C680-4D81-A07D-8149EF546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DC07D-AE31-4090-8614-558F8085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41D072-51AC-41B1-8916-A231EFB0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9DBC3-4CE8-49CB-9E18-A3A42EF7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85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7372B-CE15-4DE6-B102-936C3673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68176D-17C4-40FD-B50D-C4AE6981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3A2210-B482-49F6-A9EC-70F80F67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E6F0B0-D088-47EB-B28A-FC75631B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CCCB0E-1F7C-4A1E-B2C1-38B405F9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20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B66E4-3060-40F0-BE42-6CA8C607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830EF-6BB0-4191-A17C-65837CFA2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35D6C4-7A7C-4343-BB0F-791BCCED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53B2C6-7542-4434-BFCA-D1BE44C2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36F539-0CB2-4745-8715-E72E96A0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95918A-02BE-4120-89CE-842721CC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7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C3CCE-E826-4961-B33D-35B264FA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997F70-49D3-4858-BB36-964AD75ED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D3DB98-E006-454A-ACB4-385D5F8A0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26FDF5-6E5E-449F-98C8-97AC8A4A4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E4594C-9646-4637-B9D6-221021912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39E92B2-6BD2-47DD-80AF-67AB1D28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8FC8D8-95E8-4233-8DC3-92B18478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0217927-C061-41FD-A14F-2B61BD0C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97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F7AC0-D935-4B22-838F-4DA01AEE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B6A176-1757-44EA-9683-23F33F89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22E9DA-ABB4-4979-8D37-06D666EB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39A26-A1D8-45B4-A735-C67C726C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0172E6-189A-402A-9A22-8DE3691A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ACA67B-E05C-49FD-A06C-A8C06F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111DB7-091B-48D7-BD9A-AB8E353B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53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4FA26A-7BDE-4FC5-BD42-8755E9DD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2A5128-D7A7-45F8-8DAE-8678B379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0110FA-7A30-40D0-BEBC-7C5966807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83A787-EF3B-40DD-8041-2032387E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A1CAA1-0AE2-40B1-889A-A882E570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C22267-3F7D-4DE5-970F-5B8FCF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44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D211E-F071-4609-BD78-4F67888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7ED86D-4287-4BCF-A283-A49393F42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C7B0B6-4683-443B-85B6-53C8B084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0AE2E5-64C0-48F9-9E40-FD08CB9A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27F333-CBBE-403C-ABCD-B8D87247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0A1551-E542-4C38-8408-F5974CE4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1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14DB75-28E5-4896-A933-2E045E01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A110D5-BC8E-4B48-9788-E27733EAB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1CE685-DF1C-4000-8B5C-FC69B98C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DF96-B6BD-4244-9AA6-3F91D6B25C31}" type="datetimeFigureOut">
              <a:rPr lang="zh-CN" altLang="en-US" smtClean="0"/>
              <a:t>2019/10/31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89744C-0D9F-4EC7-8274-C6C5C1830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E7D4F-A712-4041-BFBA-301012246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BAD3-92F0-46DE-AB19-6613C2D150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61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6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D4EB7BA-B1FE-43D6-A9D1-4F2FF95CE279}"/>
              </a:ext>
            </a:extLst>
          </p:cNvPr>
          <p:cNvSpPr/>
          <p:nvPr/>
        </p:nvSpPr>
        <p:spPr>
          <a:xfrm>
            <a:off x="1185859" y="1310229"/>
            <a:ext cx="998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</a:rPr>
              <a:t>Symmetry energy extracted from transport models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D9ADCD-9978-47EF-9804-15D8C09B5919}"/>
              </a:ext>
            </a:extLst>
          </p:cNvPr>
          <p:cNvSpPr txBox="1"/>
          <p:nvPr/>
        </p:nvSpPr>
        <p:spPr>
          <a:xfrm>
            <a:off x="3793125" y="2926515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</a:rPr>
              <a:t>Yingxun Zhang (</a:t>
            </a:r>
            <a:r>
              <a:rPr lang="zh-CN" altLang="en-US" sz="3200" b="1" dirty="0">
                <a:solidFill>
                  <a:srgbClr val="002060"/>
                </a:solidFill>
              </a:rPr>
              <a:t>张英逊</a:t>
            </a:r>
            <a:r>
              <a:rPr lang="en-US" altLang="zh-CN" sz="3200" b="1" dirty="0">
                <a:solidFill>
                  <a:srgbClr val="002060"/>
                </a:solidFill>
              </a:rPr>
              <a:t>)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2D9D0E-D9EB-4250-B91E-DEDC59DA7971}"/>
              </a:ext>
            </a:extLst>
          </p:cNvPr>
          <p:cNvSpPr txBox="1"/>
          <p:nvPr/>
        </p:nvSpPr>
        <p:spPr>
          <a:xfrm>
            <a:off x="3163145" y="3839210"/>
            <a:ext cx="5865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China Institute of Atomic Energy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C952210-8559-4A4A-8503-E799571F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2" y="-180313"/>
            <a:ext cx="1030605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  <a:p>
            <a:pPr algn="ctr"/>
            <a:r>
              <a:rPr lang="en-US" altLang="zh-CN" dirty="0"/>
              <a:t> </a:t>
            </a:r>
            <a:r>
              <a:rPr lang="en-US" altLang="zh-CN" b="1" dirty="0" err="1"/>
              <a:t>CENuM-RULiC</a:t>
            </a:r>
            <a:r>
              <a:rPr lang="en-US" altLang="zh-CN" b="1" dirty="0"/>
              <a:t> Joint Workshop on </a:t>
            </a:r>
            <a:endParaRPr lang="en-US" altLang="zh-CN" dirty="0"/>
          </a:p>
          <a:p>
            <a:pPr algn="ctr"/>
            <a:r>
              <a:rPr lang="en-US" altLang="zh-CN" b="1" dirty="0"/>
              <a:t>Extreme Nuclear States and Reactions</a:t>
            </a:r>
            <a:endParaRPr lang="en-US" altLang="zh-CN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Dajeon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Korea, Oct. 30 - Nov. 2, 2019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4E6411-E1DC-41E6-9879-B57F4F7AF37C}"/>
              </a:ext>
            </a:extLst>
          </p:cNvPr>
          <p:cNvSpPr txBox="1"/>
          <p:nvPr/>
        </p:nvSpPr>
        <p:spPr>
          <a:xfrm>
            <a:off x="2677725" y="4751905"/>
            <a:ext cx="7746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</a:t>
            </a:r>
          </a:p>
          <a:p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Yangyang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Liu, Ying Cui, Li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Zhuxia Li (CIAE) </a:t>
            </a:r>
          </a:p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Liu (GXNU)</a:t>
            </a:r>
          </a:p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J. Wang, Q. F. Li, (HZU)</a:t>
            </a:r>
          </a:p>
        </p:txBody>
      </p:sp>
    </p:spTree>
    <p:extLst>
      <p:ext uri="{BB962C8B-B14F-4D97-AF65-F5344CB8AC3E}">
        <p14:creationId xmlns:p14="http://schemas.microsoft.com/office/powerpoint/2010/main" val="100800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32795"/>
          <a:stretch>
            <a:fillRect/>
          </a:stretch>
        </p:blipFill>
        <p:spPr bwMode="auto">
          <a:xfrm>
            <a:off x="1738282" y="1"/>
            <a:ext cx="7140348" cy="28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314" y="1928803"/>
            <a:ext cx="4214842" cy="186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95275" y="116633"/>
            <a:ext cx="1012120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Improvements-I</a:t>
            </a:r>
            <a:r>
              <a:rPr lang="en-US" sz="2800" b="1" i="1" dirty="0">
                <a:solidFill>
                  <a:srgbClr val="0000FF"/>
                </a:solidFill>
              </a:rPr>
              <a:t>: adopting nuclear matter parameters as an input in </a:t>
            </a:r>
            <a:r>
              <a:rPr lang="en-US" sz="2800" b="1" i="1" dirty="0" err="1">
                <a:solidFill>
                  <a:srgbClr val="0000FF"/>
                </a:solidFill>
              </a:rPr>
              <a:t>ImQMD</a:t>
            </a:r>
            <a:r>
              <a:rPr lang="en-US" sz="2800" b="1" i="1" dirty="0">
                <a:solidFill>
                  <a:srgbClr val="0000FF"/>
                </a:solidFill>
              </a:rPr>
              <a:t>, Standard effective </a:t>
            </a:r>
            <a:r>
              <a:rPr lang="en-US" sz="2800" b="1" i="1" dirty="0" err="1">
                <a:solidFill>
                  <a:srgbClr val="0000FF"/>
                </a:solidFill>
              </a:rPr>
              <a:t>Skyrme</a:t>
            </a:r>
            <a:r>
              <a:rPr lang="en-US" sz="2800" b="1" i="1" dirty="0">
                <a:solidFill>
                  <a:srgbClr val="0000FF"/>
                </a:solidFill>
              </a:rPr>
              <a:t> EDF in </a:t>
            </a:r>
            <a:r>
              <a:rPr lang="en-US" sz="2800" b="1" i="1" dirty="0" err="1">
                <a:solidFill>
                  <a:srgbClr val="0000FF"/>
                </a:solidFill>
              </a:rPr>
              <a:t>ImQMD</a:t>
            </a:r>
            <a:endParaRPr lang="en-US" sz="2800" b="1" i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3761" y="3708322"/>
            <a:ext cx="9129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Skyrme</a:t>
            </a:r>
            <a:r>
              <a:rPr lang="en-US" sz="3200" b="1" dirty="0">
                <a:solidFill>
                  <a:srgbClr val="0000FF"/>
                </a:solidFill>
              </a:rPr>
              <a:t> type Momentum Dependent Interaction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4365104"/>
            <a:ext cx="2592288" cy="542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552" y="5306144"/>
            <a:ext cx="5600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4193" y="5450160"/>
            <a:ext cx="21375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1544" y="5445224"/>
            <a:ext cx="7668344" cy="12256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269732" y="4615604"/>
            <a:ext cx="478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Y.X. Zhang, </a:t>
            </a:r>
            <a:r>
              <a:rPr lang="en-US" sz="1600" dirty="0" err="1"/>
              <a:t>M.B.Tsang</a:t>
            </a:r>
            <a:r>
              <a:rPr lang="en-US" sz="1600" dirty="0"/>
              <a:t>, Z.X. Li, </a:t>
            </a:r>
            <a:r>
              <a:rPr lang="en-US" sz="1600" dirty="0" err="1"/>
              <a:t>HLiu</a:t>
            </a:r>
            <a:r>
              <a:rPr lang="en-US" sz="1600" dirty="0"/>
              <a:t>, PLB732,186 (2014)</a:t>
            </a:r>
          </a:p>
        </p:txBody>
      </p:sp>
    </p:spTree>
    <p:extLst>
      <p:ext uri="{BB962C8B-B14F-4D97-AF65-F5344CB8AC3E}">
        <p14:creationId xmlns:p14="http://schemas.microsoft.com/office/powerpoint/2010/main" val="25847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-11111" r="-8503"/>
          <a:stretch>
            <a:fillRect/>
          </a:stretch>
        </p:blipFill>
        <p:spPr bwMode="auto">
          <a:xfrm>
            <a:off x="2135560" y="1052736"/>
            <a:ext cx="3168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75521" y="260648"/>
            <a:ext cx="862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Interaction parameter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Nuclear matter parameters in SHF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7" y="5085184"/>
            <a:ext cx="611347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1668016" y="1196752"/>
            <a:ext cx="3851920" cy="1800200"/>
            <a:chOff x="0" y="1902318"/>
            <a:chExt cx="3851920" cy="18002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62387"/>
            <a:stretch>
              <a:fillRect/>
            </a:stretch>
          </p:blipFill>
          <p:spPr bwMode="auto">
            <a:xfrm>
              <a:off x="0" y="2622398"/>
              <a:ext cx="38519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1691680" y="1902318"/>
              <a:ext cx="576064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43608" y="2636912"/>
              <a:ext cx="576064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15816" y="3068960"/>
              <a:ext cx="576064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9914" y="3356992"/>
            <a:ext cx="400203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5447928" y="1628800"/>
            <a:ext cx="5220072" cy="2160240"/>
            <a:chOff x="3960440" y="2204864"/>
            <a:chExt cx="5220072" cy="2160240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0440" y="2204864"/>
              <a:ext cx="503139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14224" y="3645024"/>
              <a:ext cx="516628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7272808" y="3717032"/>
              <a:ext cx="576064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9936" y="908721"/>
            <a:ext cx="4426422" cy="7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6672064" y="1556792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7248128" y="1556792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4511824" y="1268760"/>
            <a:ext cx="57606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63953" y="4437112"/>
            <a:ext cx="468737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nuclear matter parameters!</a:t>
            </a:r>
          </a:p>
        </p:txBody>
      </p:sp>
    </p:spTree>
    <p:extLst>
      <p:ext uri="{BB962C8B-B14F-4D97-AF65-F5344CB8AC3E}">
        <p14:creationId xmlns:p14="http://schemas.microsoft.com/office/powerpoint/2010/main" val="309882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8ABF0F64-D92E-40AE-AACE-4E92C3A77025}"/>
              </a:ext>
            </a:extLst>
          </p:cNvPr>
          <p:cNvGrpSpPr/>
          <p:nvPr/>
        </p:nvGrpSpPr>
        <p:grpSpPr>
          <a:xfrm>
            <a:off x="7739200" y="4009030"/>
            <a:ext cx="3168353" cy="2662366"/>
            <a:chOff x="7456165" y="4259500"/>
            <a:chExt cx="3168353" cy="266236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086A6B1-777A-42F2-B071-DE46E6FFC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6165" y="4259500"/>
              <a:ext cx="3168353" cy="266236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61041C6-4575-49B3-A7B2-16B2BA4D3E28}"/>
                </a:ext>
              </a:extLst>
            </p:cNvPr>
            <p:cNvSpPr/>
            <p:nvPr/>
          </p:nvSpPr>
          <p:spPr>
            <a:xfrm>
              <a:off x="9877918" y="5450471"/>
              <a:ext cx="532908" cy="185738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D2240F0D-1EA0-4AC3-8F39-9D1A62F1505C}"/>
              </a:ext>
            </a:extLst>
          </p:cNvPr>
          <p:cNvSpPr txBox="1"/>
          <p:nvPr/>
        </p:nvSpPr>
        <p:spPr>
          <a:xfrm>
            <a:off x="4707590" y="371980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Ri data at 35 and 50 MeV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95CBCD-5F3C-4904-9A8F-003FF582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8" y="503737"/>
            <a:ext cx="3361415" cy="28117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754B08-7B59-413B-8BD4-9244A42AD25C}"/>
              </a:ext>
            </a:extLst>
          </p:cNvPr>
          <p:cNvSpPr txBox="1"/>
          <p:nvPr/>
        </p:nvSpPr>
        <p:spPr>
          <a:xfrm>
            <a:off x="5038264" y="1186040"/>
            <a:ext cx="4144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Ri= (2X-X</a:t>
            </a:r>
            <a:r>
              <a:rPr lang="en-US" altLang="zh-CN" sz="3200" baseline="-25000" dirty="0"/>
              <a:t>a</a:t>
            </a:r>
            <a:r>
              <a:rPr lang="en-US" altLang="zh-CN" sz="3200" dirty="0"/>
              <a:t>-X</a:t>
            </a:r>
            <a:r>
              <a:rPr lang="en-US" altLang="zh-CN" sz="3200" baseline="-25000" dirty="0"/>
              <a:t>b</a:t>
            </a:r>
            <a:r>
              <a:rPr lang="en-US" altLang="zh-CN" sz="3200" dirty="0"/>
              <a:t>)/(</a:t>
            </a:r>
            <a:r>
              <a:rPr lang="en-US" altLang="zh-CN" sz="3200" dirty="0" err="1"/>
              <a:t>X</a:t>
            </a:r>
            <a:r>
              <a:rPr lang="en-US" altLang="zh-CN" sz="3200" baseline="-25000" dirty="0" err="1"/>
              <a:t>a</a:t>
            </a:r>
            <a:r>
              <a:rPr lang="en-US" altLang="zh-CN" sz="3200" dirty="0" err="1"/>
              <a:t>-X</a:t>
            </a:r>
            <a:r>
              <a:rPr lang="en-US" altLang="zh-CN" sz="3200" baseline="-25000" dirty="0" err="1"/>
              <a:t>b</a:t>
            </a:r>
            <a:r>
              <a:rPr lang="en-US" altLang="zh-CN" sz="3200" dirty="0"/>
              <a:t>)</a:t>
            </a:r>
            <a:endParaRPr lang="zh-CN" altLang="en-US" sz="3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B7B6BA-B8A1-400D-AE85-C14F0B98E93D}"/>
              </a:ext>
            </a:extLst>
          </p:cNvPr>
          <p:cNvSpPr txBox="1"/>
          <p:nvPr/>
        </p:nvSpPr>
        <p:spPr>
          <a:xfrm>
            <a:off x="7816483" y="3630593"/>
            <a:ext cx="353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Z. Y. Sun, PRC82, 051603( 2010)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B04CD-ECC1-4032-8CB1-57BEE22948F6}"/>
              </a:ext>
            </a:extLst>
          </p:cNvPr>
          <p:cNvSpPr txBox="1"/>
          <p:nvPr/>
        </p:nvSpPr>
        <p:spPr>
          <a:xfrm flipH="1">
            <a:off x="5038264" y="266313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Ri=+/-1, no isospin diffusion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Ri=0,  reach isospin equilibrium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03C8E6E-D028-47CE-8E13-8CF1990E348E}"/>
              </a:ext>
            </a:extLst>
          </p:cNvPr>
          <p:cNvSpPr txBox="1"/>
          <p:nvPr/>
        </p:nvSpPr>
        <p:spPr>
          <a:xfrm flipH="1">
            <a:off x="760488" y="3519219"/>
            <a:ext cx="237744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From </a:t>
            </a:r>
            <a:r>
              <a:rPr lang="en-US" altLang="zh-CN" dirty="0" err="1"/>
              <a:t>isoscaling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C1A0DC1-9ED8-4EF1-BCD2-30882704C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1" y="4015331"/>
            <a:ext cx="3429900" cy="25752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9FD7066-444C-476A-A077-02468D07E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33" y="4297527"/>
            <a:ext cx="3555768" cy="25752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803AB4A-279F-4399-82C0-B8DEB3DDC55F}"/>
              </a:ext>
            </a:extLst>
          </p:cNvPr>
          <p:cNvSpPr txBox="1"/>
          <p:nvPr/>
        </p:nvSpPr>
        <p:spPr>
          <a:xfrm>
            <a:off x="4343400" y="2179158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New the projectile rapidity region, Ri reflect the isospin diffusion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4BBBAE-98E2-4289-A7BF-2240AC44644F}"/>
              </a:ext>
            </a:extLst>
          </p:cNvPr>
          <p:cNvSpPr txBox="1"/>
          <p:nvPr/>
        </p:nvSpPr>
        <p:spPr>
          <a:xfrm>
            <a:off x="4707590" y="3928195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TX Liu, PRC76,034603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DB8E68-790D-46B4-B813-B85A150D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6" y="1569697"/>
            <a:ext cx="4724177" cy="33595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DDC3B5-8B76-4E6C-B7F1-D164194F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54" y="1583956"/>
            <a:ext cx="4379292" cy="324036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7DC9D9D-9B3D-4F17-8F8B-735B77410622}"/>
              </a:ext>
            </a:extLst>
          </p:cNvPr>
          <p:cNvCxnSpPr>
            <a:cxnSpLocks/>
          </p:cNvCxnSpPr>
          <p:nvPr/>
        </p:nvCxnSpPr>
        <p:spPr>
          <a:xfrm flipH="1">
            <a:off x="3591744" y="2132856"/>
            <a:ext cx="4016424" cy="769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9279A5F-947F-4A35-BF13-7F48F670F714}"/>
              </a:ext>
            </a:extLst>
          </p:cNvPr>
          <p:cNvSpPr txBox="1"/>
          <p:nvPr/>
        </p:nvSpPr>
        <p:spPr>
          <a:xfrm>
            <a:off x="771182" y="5679722"/>
            <a:ext cx="801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22 sets can reproduce Ri at 35 and 50 MeV/u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2645080-6259-455D-AA73-CF6BFFCBDF6F}"/>
              </a:ext>
            </a:extLst>
          </p:cNvPr>
          <p:cNvSpPr/>
          <p:nvPr/>
        </p:nvSpPr>
        <p:spPr>
          <a:xfrm>
            <a:off x="8041565" y="3580806"/>
            <a:ext cx="741326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49EA74-4517-4077-A280-23EAB99DA4D7}"/>
              </a:ext>
            </a:extLst>
          </p:cNvPr>
          <p:cNvSpPr/>
          <p:nvPr/>
        </p:nvSpPr>
        <p:spPr>
          <a:xfrm>
            <a:off x="9172447" y="3198732"/>
            <a:ext cx="741326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2A41756-D647-4A9C-B23E-0C15F9122843}"/>
              </a:ext>
            </a:extLst>
          </p:cNvPr>
          <p:cNvGrpSpPr/>
          <p:nvPr/>
        </p:nvGrpSpPr>
        <p:grpSpPr>
          <a:xfrm>
            <a:off x="2583632" y="2340040"/>
            <a:ext cx="1944216" cy="1368152"/>
            <a:chOff x="1547664" y="1988840"/>
            <a:chExt cx="1944216" cy="1368152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69F7839-705B-48A0-9222-3A5B45D195AD}"/>
                </a:ext>
              </a:extLst>
            </p:cNvPr>
            <p:cNvCxnSpPr/>
            <p:nvPr/>
          </p:nvCxnSpPr>
          <p:spPr>
            <a:xfrm flipV="1">
              <a:off x="1547664" y="1988840"/>
              <a:ext cx="742168" cy="6480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2A6776B-803D-446F-9025-30C95C408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0064" y="2361220"/>
              <a:ext cx="783704" cy="3477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4D40E55-44A0-4EDB-9C7B-9E529FAA5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5776" y="2852936"/>
              <a:ext cx="936104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49857680-F341-4FB0-85D3-72D49429D75E}"/>
              </a:ext>
            </a:extLst>
          </p:cNvPr>
          <p:cNvSpPr/>
          <p:nvPr/>
        </p:nvSpPr>
        <p:spPr>
          <a:xfrm>
            <a:off x="106618" y="-17045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120 set points</a:t>
            </a:r>
            <a:endParaRPr lang="en-US" sz="2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3916DD-6119-4E53-8677-D017FA8E2971}"/>
              </a:ext>
            </a:extLst>
          </p:cNvPr>
          <p:cNvSpPr txBox="1"/>
          <p:nvPr/>
        </p:nvSpPr>
        <p:spPr>
          <a:xfrm>
            <a:off x="515587" y="457217"/>
            <a:ext cx="5141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Simulating </a:t>
            </a:r>
            <a:r>
              <a:rPr lang="en-US" altLang="zh-CN" sz="1600" baseline="30000" dirty="0"/>
              <a:t>112,124</a:t>
            </a:r>
            <a:r>
              <a:rPr lang="en-US" altLang="zh-CN" sz="1600" dirty="0"/>
              <a:t>Sn+</a:t>
            </a:r>
            <a:r>
              <a:rPr lang="en-US" altLang="zh-CN" sz="1600" baseline="30000" dirty="0"/>
              <a:t>112,124</a:t>
            </a:r>
            <a:r>
              <a:rPr lang="en-US" altLang="zh-CN" sz="1600" dirty="0"/>
              <a:t>Sn, E=35MeV/u and 50 MeV/u</a:t>
            </a:r>
          </a:p>
          <a:p>
            <a:endParaRPr lang="en-US" altLang="zh-CN" sz="1600" dirty="0"/>
          </a:p>
          <a:p>
            <a:r>
              <a:rPr lang="en-US" altLang="zh-CN" sz="1600" dirty="0"/>
              <a:t>Consider the impact parameter smearing effects</a:t>
            </a:r>
            <a:endParaRPr lang="zh-CN" altLang="en-US" sz="1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F7A8B8-BE0B-4B4E-8E0D-F96E0EF24BEC}"/>
              </a:ext>
            </a:extLst>
          </p:cNvPr>
          <p:cNvSpPr txBox="1"/>
          <p:nvPr/>
        </p:nvSpPr>
        <p:spPr>
          <a:xfrm>
            <a:off x="7678871" y="4809197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Y.X.Zhang</a:t>
            </a:r>
            <a:r>
              <a:rPr lang="en-US" altLang="zh-CN" dirty="0"/>
              <a:t>, et al., submitted to PRC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453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78568A-D4B4-4E38-9AA1-DD17E5369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139" y="2250042"/>
            <a:ext cx="5467629" cy="36922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29B335-88F3-4B0B-8FDF-E98D4EDE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631331"/>
            <a:ext cx="2113179" cy="5687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0C7F48-E8F7-4629-9210-B81858EF3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48" y="1358794"/>
            <a:ext cx="4296889" cy="500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4F59F9-3A12-4F7B-B26D-09853D04D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48" y="2095500"/>
            <a:ext cx="5043263" cy="35632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0F89D3-2D1B-496A-AB41-0AC849CBA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6" y="5698325"/>
            <a:ext cx="4151188" cy="4879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F556811-2D92-451B-9240-8F946D959F07}"/>
              </a:ext>
            </a:extLst>
          </p:cNvPr>
          <p:cNvSpPr txBox="1"/>
          <p:nvPr/>
        </p:nvSpPr>
        <p:spPr>
          <a:xfrm>
            <a:off x="470135" y="6344805"/>
            <a:ext cx="702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Minimizing the total energy of system, to obtain </a:t>
            </a:r>
            <a:r>
              <a:rPr lang="en-US" altLang="zh-CN" b="1" dirty="0" err="1"/>
              <a:t>rho_n</a:t>
            </a:r>
            <a:r>
              <a:rPr lang="en-US" altLang="zh-CN" b="1" dirty="0"/>
              <a:t> and </a:t>
            </a:r>
            <a:r>
              <a:rPr lang="en-US" altLang="zh-CN" b="1" dirty="0" err="1"/>
              <a:t>rho_p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9E1A12-4205-4B1D-8497-A753362DA141}"/>
              </a:ext>
            </a:extLst>
          </p:cNvPr>
          <p:cNvSpPr/>
          <p:nvPr/>
        </p:nvSpPr>
        <p:spPr>
          <a:xfrm>
            <a:off x="6339139" y="901003"/>
            <a:ext cx="572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Neutron skin data of 208Pb  calculated with density variation method with 22 sets, </a:t>
            </a:r>
            <a:r>
              <a:rPr lang="en-US" altLang="zh-CN" dirty="0">
                <a:solidFill>
                  <a:srgbClr val="FF0000"/>
                </a:solidFill>
              </a:rPr>
              <a:t>0.18+-0.04 </a:t>
            </a:r>
            <a:r>
              <a:rPr lang="en-US" altLang="zh-CN" dirty="0" err="1">
                <a:solidFill>
                  <a:srgbClr val="FF0000"/>
                </a:solidFill>
              </a:rPr>
              <a:t>fm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D40346-1CE4-4024-B8EC-ED842CF0AD69}"/>
              </a:ext>
            </a:extLst>
          </p:cNvPr>
          <p:cNvSpPr/>
          <p:nvPr/>
        </p:nvSpPr>
        <p:spPr>
          <a:xfrm>
            <a:off x="7756355" y="1910834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Y.X.Zhang</a:t>
            </a:r>
            <a:r>
              <a:rPr lang="en-US" altLang="zh-CN" dirty="0"/>
              <a:t>, et al., submitted to PRC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3E5F463-7BD4-47DC-9B0C-84D88C1B85CA}"/>
              </a:ext>
            </a:extLst>
          </p:cNvPr>
          <p:cNvSpPr txBox="1"/>
          <p:nvPr/>
        </p:nvSpPr>
        <p:spPr>
          <a:xfrm>
            <a:off x="208157" y="18031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neutron skin from 22 sets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70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672A689-512C-4137-8F86-AF28D8B9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42" y="904228"/>
            <a:ext cx="9694178" cy="39055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A224D3-9042-4AFD-85BE-962A47357FF9}"/>
              </a:ext>
            </a:extLst>
          </p:cNvPr>
          <p:cNvSpPr txBox="1"/>
          <p:nvPr/>
        </p:nvSpPr>
        <p:spPr>
          <a:xfrm>
            <a:off x="1879438" y="5831881"/>
            <a:ext cx="868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Consistent with previous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 S0 and L correlation is different, L is weakly correlated to </a:t>
            </a:r>
            <a:r>
              <a:rPr lang="en-US" altLang="zh-CN" sz="2400" dirty="0" err="1"/>
              <a:t>ms</a:t>
            </a:r>
            <a:r>
              <a:rPr lang="en-US" altLang="zh-CN" sz="2400" dirty="0"/>
              <a:t>* </a:t>
            </a:r>
            <a:endParaRPr lang="zh-CN" altLang="en-US" sz="2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8507D7-B2D5-4E40-AAEA-35EE4E75B92B}"/>
              </a:ext>
            </a:extLst>
          </p:cNvPr>
          <p:cNvSpPr txBox="1"/>
          <p:nvPr/>
        </p:nvSpPr>
        <p:spPr>
          <a:xfrm>
            <a:off x="285750" y="195122"/>
            <a:ext cx="665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Symmetry energy and effective mass information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22FD4A-C68F-4899-B48D-653D377A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99" y="5053929"/>
            <a:ext cx="3193695" cy="28959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BF317BD-BEF1-44DD-A009-79E19EBADC66}"/>
              </a:ext>
            </a:extLst>
          </p:cNvPr>
          <p:cNvSpPr txBox="1"/>
          <p:nvPr/>
        </p:nvSpPr>
        <p:spPr>
          <a:xfrm>
            <a:off x="3204027" y="5014061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Black points: Assume: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1201905-ED95-41A6-A433-C14839716DE9}"/>
              </a:ext>
            </a:extLst>
          </p:cNvPr>
          <p:cNvCxnSpPr>
            <a:cxnSpLocks/>
          </p:cNvCxnSpPr>
          <p:nvPr/>
        </p:nvCxnSpPr>
        <p:spPr>
          <a:xfrm flipH="1">
            <a:off x="8453231" y="1121807"/>
            <a:ext cx="1619251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8A42AF4B-46F5-46A5-8E34-7B514DB8DC4D}"/>
              </a:ext>
            </a:extLst>
          </p:cNvPr>
          <p:cNvSpPr txBox="1"/>
          <p:nvPr/>
        </p:nvSpPr>
        <p:spPr>
          <a:xfrm flipH="1">
            <a:off x="7599043" y="752475"/>
            <a:ext cx="427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Y.X.Zhang</a:t>
            </a:r>
            <a:r>
              <a:rPr lang="en-US" altLang="zh-CN" dirty="0"/>
              <a:t>, et al., submitted to PRC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0151E8A-7BDA-457E-A1CF-7A09DC41CAC3}"/>
              </a:ext>
            </a:extLst>
          </p:cNvPr>
          <p:cNvSpPr/>
          <p:nvPr/>
        </p:nvSpPr>
        <p:spPr>
          <a:xfrm>
            <a:off x="1193094" y="752475"/>
            <a:ext cx="3533776" cy="4280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75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4AB94E-3C9A-4A15-9AD8-0DC50BB296DA}"/>
              </a:ext>
            </a:extLst>
          </p:cNvPr>
          <p:cNvSpPr txBox="1"/>
          <p:nvPr/>
        </p:nvSpPr>
        <p:spPr>
          <a:xfrm>
            <a:off x="562231" y="-129943"/>
            <a:ext cx="1055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At </a:t>
            </a:r>
            <a:r>
              <a:rPr lang="en-US" altLang="zh-CN" sz="3600" dirty="0" err="1"/>
              <a:t>suprasaturation</a:t>
            </a:r>
            <a:r>
              <a:rPr lang="en-US" altLang="zh-CN" sz="3600" dirty="0"/>
              <a:t> density (pion multiplicity and pi-/pi+ with </a:t>
            </a:r>
            <a:r>
              <a:rPr lang="en-US" altLang="zh-CN" sz="3600" dirty="0" err="1"/>
              <a:t>UrQMD</a:t>
            </a:r>
            <a:r>
              <a:rPr lang="en-US" altLang="zh-CN" sz="3600" dirty="0"/>
              <a:t>)</a:t>
            </a:r>
          </a:p>
        </p:txBody>
      </p:sp>
      <p:grpSp>
        <p:nvGrpSpPr>
          <p:cNvPr id="3" name="组合 58">
            <a:extLst>
              <a:ext uri="{FF2B5EF4-FFF2-40B4-BE49-F238E27FC236}">
                <a16:creationId xmlns:a16="http://schemas.microsoft.com/office/drawing/2014/main" id="{EA5207BF-F210-4751-A25E-AB1429DB0975}"/>
              </a:ext>
            </a:extLst>
          </p:cNvPr>
          <p:cNvGrpSpPr/>
          <p:nvPr/>
        </p:nvGrpSpPr>
        <p:grpSpPr>
          <a:xfrm>
            <a:off x="409793" y="1511166"/>
            <a:ext cx="7348169" cy="5244261"/>
            <a:chOff x="467544" y="332656"/>
            <a:chExt cx="8424936" cy="6048672"/>
          </a:xfrm>
        </p:grpSpPr>
        <p:sp>
          <p:nvSpPr>
            <p:cNvPr id="4" name="圆角矩形 2">
              <a:extLst>
                <a:ext uri="{FF2B5EF4-FFF2-40B4-BE49-F238E27FC236}">
                  <a16:creationId xmlns:a16="http://schemas.microsoft.com/office/drawing/2014/main" id="{65495C07-A670-484E-AC84-44DD3011CA0C}"/>
                </a:ext>
              </a:extLst>
            </p:cNvPr>
            <p:cNvSpPr/>
            <p:nvPr/>
          </p:nvSpPr>
          <p:spPr>
            <a:xfrm>
              <a:off x="467544" y="332656"/>
              <a:ext cx="8424936" cy="60486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E1D3106B-1683-4E12-A655-6BB8082ACC99}"/>
                </a:ext>
              </a:extLst>
            </p:cNvPr>
            <p:cNvGrpSpPr/>
            <p:nvPr/>
          </p:nvGrpSpPr>
          <p:grpSpPr>
            <a:xfrm>
              <a:off x="467544" y="404664"/>
              <a:ext cx="8286775" cy="4867307"/>
              <a:chOff x="857224" y="428604"/>
              <a:chExt cx="8286775" cy="4867307"/>
            </a:xfrm>
          </p:grpSpPr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010D4EFF-2CFD-4972-8EC0-9004683316C5}"/>
                  </a:ext>
                </a:extLst>
              </p:cNvPr>
              <p:cNvSpPr txBox="1"/>
              <p:nvPr/>
            </p:nvSpPr>
            <p:spPr>
              <a:xfrm>
                <a:off x="1428728" y="428604"/>
                <a:ext cx="620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Constraints on the symmetry energy at </a:t>
                </a:r>
                <a:r>
                  <a:rPr lang="en-US" b="1" dirty="0" err="1"/>
                  <a:t>suprasaturation</a:t>
                </a:r>
                <a:r>
                  <a:rPr lang="en-US" b="1" dirty="0"/>
                  <a:t> density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ED589A-E6E2-42B3-B6F4-CEFA6A3BCCBB}"/>
                  </a:ext>
                </a:extLst>
              </p:cNvPr>
              <p:cNvSpPr txBox="1"/>
              <p:nvPr/>
            </p:nvSpPr>
            <p:spPr>
              <a:xfrm>
                <a:off x="5652120" y="263691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E363382-8102-4906-B807-0D1A8C8FAEEF}"/>
                  </a:ext>
                </a:extLst>
              </p:cNvPr>
              <p:cNvSpPr/>
              <p:nvPr/>
            </p:nvSpPr>
            <p:spPr>
              <a:xfrm>
                <a:off x="6143636" y="1714488"/>
                <a:ext cx="973343" cy="615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latin typeface="Times New Roman" pitchFamily="18" charset="0"/>
                    <a:cs typeface="Times New Roman" pitchFamily="18" charset="0"/>
                  </a:rPr>
                  <a:t>Ko et al.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D0DEA3DD-A9E2-4331-8100-914804CFB5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29058" y="5000636"/>
                <a:ext cx="7239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06C55B80-B312-4AAC-88FE-645F3C7BE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24" y="1000108"/>
                <a:ext cx="5276850" cy="398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DD92EE8F-79BD-47FD-8F3A-65413B8A5119}"/>
                  </a:ext>
                </a:extLst>
              </p:cNvPr>
              <p:cNvCxnSpPr/>
              <p:nvPr/>
            </p:nvCxnSpPr>
            <p:spPr>
              <a:xfrm flipV="1">
                <a:off x="5143504" y="928670"/>
                <a:ext cx="928694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B694926A-C548-448F-80F0-996B2C62DEAE}"/>
                  </a:ext>
                </a:extLst>
              </p:cNvPr>
              <p:cNvCxnSpPr/>
              <p:nvPr/>
            </p:nvCxnSpPr>
            <p:spPr>
              <a:xfrm>
                <a:off x="5929322" y="1500174"/>
                <a:ext cx="428628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C1F96B16-8FFB-4DCC-9D0B-06B3E504546F}"/>
                  </a:ext>
                </a:extLst>
              </p:cNvPr>
              <p:cNvCxnSpPr/>
              <p:nvPr/>
            </p:nvCxnSpPr>
            <p:spPr>
              <a:xfrm>
                <a:off x="5929322" y="1500174"/>
                <a:ext cx="1357322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9B076D4-2B59-4DC5-A6BC-4F06C2600626}"/>
                  </a:ext>
                </a:extLst>
              </p:cNvPr>
              <p:cNvSpPr/>
              <p:nvPr/>
            </p:nvSpPr>
            <p:spPr>
              <a:xfrm>
                <a:off x="7215206" y="1643050"/>
                <a:ext cx="1928793" cy="8002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1600" dirty="0" err="1">
                    <a:latin typeface="Times New Roman" pitchFamily="18" charset="0"/>
                    <a:cs typeface="Times New Roman" pitchFamily="18" charset="0"/>
                  </a:rPr>
                  <a:t>Cozma</a:t>
                </a:r>
                <a:endParaRPr lang="en-US" altLang="zh-CN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PRC 95, 014601 (2017)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FD0B62B-53D6-45C2-88EC-BC0EE5428AAC}"/>
                  </a:ext>
                </a:extLst>
              </p:cNvPr>
              <p:cNvSpPr/>
              <p:nvPr/>
            </p:nvSpPr>
            <p:spPr>
              <a:xfrm>
                <a:off x="6286512" y="4143380"/>
                <a:ext cx="1024639" cy="615553"/>
              </a:xfrm>
              <a:prstGeom prst="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Xie et al.</a:t>
                </a:r>
              </a:p>
              <a:p>
                <a:r>
                  <a:rPr lang="nb-NO" altLang="zh-CN" sz="160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E761023A-0D98-4E98-A6D8-36C3BF9DB3E3}"/>
                  </a:ext>
                </a:extLst>
              </p:cNvPr>
              <p:cNvCxnSpPr>
                <a:endCxn id="15" idx="1"/>
              </p:cNvCxnSpPr>
              <p:nvPr/>
            </p:nvCxnSpPr>
            <p:spPr>
              <a:xfrm rot="16200000" flipH="1">
                <a:off x="5918312" y="4082956"/>
                <a:ext cx="450651" cy="2857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ECE085A-C774-4526-BF9D-5F61A1B5DC55}"/>
                  </a:ext>
                </a:extLst>
              </p:cNvPr>
              <p:cNvSpPr/>
              <p:nvPr/>
            </p:nvSpPr>
            <p:spPr>
              <a:xfrm>
                <a:off x="6215074" y="3357562"/>
                <a:ext cx="1140056" cy="6155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latin typeface="Times New Roman" pitchFamily="18" charset="0"/>
                    <a:cs typeface="Times New Roman" pitchFamily="18" charset="0"/>
                  </a:rPr>
                  <a:t>Xiao et al.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1EF9DC17-0763-4FA1-AFAD-4A346DE3EE83}"/>
                  </a:ext>
                </a:extLst>
              </p:cNvPr>
              <p:cNvCxnSpPr>
                <a:endCxn id="17" idx="1"/>
              </p:cNvCxnSpPr>
              <p:nvPr/>
            </p:nvCxnSpPr>
            <p:spPr>
              <a:xfrm>
                <a:off x="6000760" y="3571876"/>
                <a:ext cx="214314" cy="934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808CFF8-46C2-4A00-9492-9CA7601E1C4A}"/>
                  </a:ext>
                </a:extLst>
              </p:cNvPr>
              <p:cNvSpPr/>
              <p:nvPr/>
            </p:nvSpPr>
            <p:spPr>
              <a:xfrm>
                <a:off x="6143636" y="2500306"/>
                <a:ext cx="1899879" cy="830997"/>
              </a:xfrm>
              <a:prstGeom prst="rect">
                <a:avLst/>
              </a:prstGeom>
              <a:noFill/>
              <a:ln>
                <a:solidFill>
                  <a:srgbClr val="DB39D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Hong et al.</a:t>
                </a:r>
              </a:p>
              <a:p>
                <a:r>
                  <a:rPr lang="en-US" altLang="zh-CN" sz="1400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PRC 90, 024605 (2014)</a:t>
                </a:r>
                <a:endParaRPr lang="nb-NO" altLang="zh-CN" sz="1400" dirty="0">
                  <a:solidFill>
                    <a:srgbClr val="DB39D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b-NO" altLang="zh-CN" sz="1600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DB39D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7D55CC6-EB21-44CA-8DF5-1EAE4C6128A1}"/>
                  </a:ext>
                </a:extLst>
              </p:cNvPr>
              <p:cNvSpPr/>
              <p:nvPr/>
            </p:nvSpPr>
            <p:spPr>
              <a:xfrm>
                <a:off x="6072198" y="785794"/>
                <a:ext cx="1152880" cy="61555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Feng et al.</a:t>
                </a:r>
              </a:p>
              <a:p>
                <a:r>
                  <a:rPr lang="nb-NO" altLang="zh-CN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530C2232-C1B4-49A7-8022-A9A8CFCE8D48}"/>
                  </a:ext>
                </a:extLst>
              </p:cNvPr>
              <p:cNvCxnSpPr/>
              <p:nvPr/>
            </p:nvCxnSpPr>
            <p:spPr>
              <a:xfrm rot="16200000" flipH="1">
                <a:off x="5679289" y="2250273"/>
                <a:ext cx="571504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7173F97-E030-46AB-A6A7-6C7503107774}"/>
                  </a:ext>
                </a:extLst>
              </p:cNvPr>
              <p:cNvSpPr/>
              <p:nvPr/>
            </p:nvSpPr>
            <p:spPr>
              <a:xfrm>
                <a:off x="6215074" y="3357562"/>
                <a:ext cx="1140056" cy="6155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Xiao et al.</a:t>
                </a:r>
              </a:p>
              <a:p>
                <a:r>
                  <a:rPr lang="nb-NO" altLang="zh-CN" sz="1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A7EE6B1-4CB5-4D8C-806B-72B01F2D6CCC}"/>
              </a:ext>
            </a:extLst>
          </p:cNvPr>
          <p:cNvSpPr txBox="1"/>
          <p:nvPr/>
        </p:nvSpPr>
        <p:spPr>
          <a:xfrm>
            <a:off x="8221384" y="3139683"/>
            <a:ext cx="3604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Pion production mechanism in </a:t>
            </a:r>
            <a:r>
              <a:rPr lang="en-US" altLang="zh-CN" sz="3600" dirty="0" err="1">
                <a:solidFill>
                  <a:srgbClr val="FF0000"/>
                </a:solidFill>
              </a:rPr>
              <a:t>UrQMD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1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5F06CA2-7312-44EC-A112-3C11E7ED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90" y="2621115"/>
            <a:ext cx="3980860" cy="29613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C57676F-E53B-4C5F-AE4E-85094A21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135" y="3115882"/>
            <a:ext cx="4528645" cy="30129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ADC876-85F7-455E-80BC-BB808778B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335" y="280879"/>
            <a:ext cx="4623575" cy="1078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25C8D1-6318-4267-B5A4-B5AFBB11C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484" y="1410192"/>
            <a:ext cx="3823943" cy="664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714A945-C106-4DD6-8201-2108A8450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717" y="2176694"/>
            <a:ext cx="3995479" cy="44442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DBFA99-3F79-4CDB-8BAC-C2024E827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25" y="5905463"/>
            <a:ext cx="5958947" cy="9898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79EA92-FB1B-46E1-AA46-4799665B84A2}"/>
              </a:ext>
            </a:extLst>
          </p:cNvPr>
          <p:cNvSpPr txBox="1"/>
          <p:nvPr/>
        </p:nvSpPr>
        <p:spPr>
          <a:xfrm>
            <a:off x="857250" y="1678865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Skyrme</a:t>
            </a:r>
            <a:r>
              <a:rPr lang="en-US" altLang="zh-CN" dirty="0"/>
              <a:t> is not suitable for high energy heavy ion collisions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ACEB5DB-9478-4554-AAD5-D80DA58DB7BF}"/>
              </a:ext>
            </a:extLst>
          </p:cNvPr>
          <p:cNvSpPr txBox="1"/>
          <p:nvPr/>
        </p:nvSpPr>
        <p:spPr>
          <a:xfrm>
            <a:off x="343490" y="280879"/>
            <a:ext cx="6072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Interaction parameters in </a:t>
            </a:r>
            <a:r>
              <a:rPr lang="en-US" altLang="zh-CN" sz="3200" dirty="0" err="1"/>
              <a:t>UrQMD</a:t>
            </a:r>
            <a:endParaRPr lang="zh-CN" altLang="en-US" sz="3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FB6DB3-715D-48B4-9AD1-67DFC0DAE3F5}"/>
              </a:ext>
            </a:extLst>
          </p:cNvPr>
          <p:cNvSpPr txBox="1"/>
          <p:nvPr/>
        </p:nvSpPr>
        <p:spPr>
          <a:xfrm>
            <a:off x="7581900" y="2795778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Hartnack</a:t>
            </a:r>
            <a:r>
              <a:rPr lang="en-US" altLang="zh-CN" dirty="0"/>
              <a:t>, et al., PRC49,2801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28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AF7BDA3-D32C-4D59-AF46-9AB147D383A5}"/>
              </a:ext>
            </a:extLst>
          </p:cNvPr>
          <p:cNvSpPr/>
          <p:nvPr/>
        </p:nvSpPr>
        <p:spPr>
          <a:xfrm>
            <a:off x="214709" y="205859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Cross section of ND-NN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523281-C587-4F55-B486-87D4DE2C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440"/>
            <a:ext cx="6662271" cy="46130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EC1081E-7D7F-4E5B-87AE-8FDA9C4BE8D4}"/>
              </a:ext>
            </a:extLst>
          </p:cNvPr>
          <p:cNvSpPr txBox="1"/>
          <p:nvPr/>
        </p:nvSpPr>
        <p:spPr>
          <a:xfrm>
            <a:off x="933450" y="1138654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Q.F. Li, et al., JPG 32, 151(2006)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403235-8BA7-4970-9D3B-A4EC41FC6EFB}"/>
              </a:ext>
            </a:extLst>
          </p:cNvPr>
          <p:cNvSpPr/>
          <p:nvPr/>
        </p:nvSpPr>
        <p:spPr>
          <a:xfrm>
            <a:off x="5648325" y="1956497"/>
            <a:ext cx="6543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Times-Roman"/>
              </a:rPr>
              <a:t>“a little higher </a:t>
            </a:r>
            <a:r>
              <a:rPr lang="en-US" altLang="zh-CN" sz="2800" i="1" dirty="0" err="1">
                <a:solidFill>
                  <a:srgbClr val="000000"/>
                </a:solidFill>
                <a:latin typeface="MTMI"/>
              </a:rPr>
              <a:t>nD-nn</a:t>
            </a:r>
            <a:r>
              <a:rPr lang="en-US" altLang="zh-CN" sz="2800" i="1" dirty="0">
                <a:solidFill>
                  <a:srgbClr val="000000"/>
                </a:solidFill>
                <a:latin typeface="MTM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-Roman"/>
              </a:rPr>
              <a:t>cross section used in our </a:t>
            </a:r>
            <a:r>
              <a:rPr lang="en-US" altLang="zh-CN" sz="2800" dirty="0" err="1">
                <a:solidFill>
                  <a:srgbClr val="000000"/>
                </a:solidFill>
                <a:latin typeface="Times-Roman"/>
              </a:rPr>
              <a:t>UrQMD</a:t>
            </a:r>
            <a:r>
              <a:rPr lang="en-US" altLang="zh-CN" sz="2800" dirty="0">
                <a:solidFill>
                  <a:srgbClr val="000000"/>
                </a:solidFill>
                <a:latin typeface="Times-Roman"/>
              </a:rPr>
              <a:t> transport model …. , smaller pion multiplicities for the HICs at intermediate energies are obtained.”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236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E467E7-C2C9-4525-AD62-671B2478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380"/>
            <a:ext cx="5620240" cy="24440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D255C8-843B-4ABE-B333-81999FB0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6" y="3675832"/>
            <a:ext cx="4721401" cy="12334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5B8F51-2B69-4D1B-8DC1-078C8B95A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8" y="5337178"/>
            <a:ext cx="5917620" cy="1481001"/>
          </a:xfrm>
          <a:prstGeom prst="rect">
            <a:avLst/>
          </a:prstGeom>
        </p:spPr>
      </p:pic>
      <p:sp>
        <p:nvSpPr>
          <p:cNvPr id="5" name="箭头: 下 4">
            <a:extLst>
              <a:ext uri="{FF2B5EF4-FFF2-40B4-BE49-F238E27FC236}">
                <a16:creationId xmlns:a16="http://schemas.microsoft.com/office/drawing/2014/main" id="{3A477A82-5208-4978-A510-E7C1A94021BA}"/>
              </a:ext>
            </a:extLst>
          </p:cNvPr>
          <p:cNvSpPr/>
          <p:nvPr/>
        </p:nvSpPr>
        <p:spPr>
          <a:xfrm rot="10800000">
            <a:off x="1746117" y="3369538"/>
            <a:ext cx="263658" cy="459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5D4277E5-2BD7-4A46-851C-02624D0F90F5}"/>
              </a:ext>
            </a:extLst>
          </p:cNvPr>
          <p:cNvSpPr/>
          <p:nvPr/>
        </p:nvSpPr>
        <p:spPr>
          <a:xfrm rot="10800000">
            <a:off x="4300993" y="4814733"/>
            <a:ext cx="419100" cy="785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9BF768-11CC-4A7B-B8C2-0C8276339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533" y="384934"/>
            <a:ext cx="4126538" cy="31364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3D78F2-EEDD-4825-90E4-099113C3D8B0}"/>
              </a:ext>
            </a:extLst>
          </p:cNvPr>
          <p:cNvSpPr txBox="1"/>
          <p:nvPr/>
        </p:nvSpPr>
        <p:spPr>
          <a:xfrm>
            <a:off x="6864634" y="118183"/>
            <a:ext cx="504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Ying Cui, Yingxun Zhang, et al., submitted to CPC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E8A4368-3220-475C-B070-FFD9CF7C4ACA}"/>
                  </a:ext>
                </a:extLst>
              </p:cNvPr>
              <p:cNvSpPr/>
              <p:nvPr/>
            </p:nvSpPr>
            <p:spPr>
              <a:xfrm>
                <a:off x="162837" y="292454"/>
                <a:ext cx="5933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Cross section of ND-NN from OBEM model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E8A4368-3220-475C-B070-FFD9CF7C4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7" y="292454"/>
                <a:ext cx="5933163" cy="369332"/>
              </a:xfrm>
              <a:prstGeom prst="rect">
                <a:avLst/>
              </a:prstGeom>
              <a:blipFill>
                <a:blip r:embed="rId6"/>
                <a:stretch>
                  <a:fillRect l="-925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4723FEE-91C1-4D02-A795-BB33BA0B40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-250" b="54023"/>
          <a:stretch/>
        </p:blipFill>
        <p:spPr>
          <a:xfrm>
            <a:off x="5620240" y="3874613"/>
            <a:ext cx="6574913" cy="2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3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781DE13-D736-4C3A-A94A-E43C5DEE7E9E}"/>
              </a:ext>
            </a:extLst>
          </p:cNvPr>
          <p:cNvSpPr txBox="1"/>
          <p:nvPr/>
        </p:nvSpPr>
        <p:spPr>
          <a:xfrm>
            <a:off x="4974331" y="0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DAD10-C676-4158-81D1-7D3F4606C0A6}"/>
              </a:ext>
            </a:extLst>
          </p:cNvPr>
          <p:cNvSpPr txBox="1"/>
          <p:nvPr/>
        </p:nvSpPr>
        <p:spPr>
          <a:xfrm>
            <a:off x="2200276" y="1359812"/>
            <a:ext cx="80581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1, symmetry energy and transport models</a:t>
            </a:r>
          </a:p>
          <a:p>
            <a:endParaRPr lang="en-US" altLang="zh-CN" sz="2800" dirty="0"/>
          </a:p>
          <a:p>
            <a:r>
              <a:rPr lang="en-US" altLang="zh-CN" sz="2800" dirty="0"/>
              <a:t>2, symmetry energy extracted from transport models: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At </a:t>
            </a:r>
            <a:r>
              <a:rPr lang="en-US" altLang="zh-CN" sz="2800" dirty="0" err="1"/>
              <a:t>subsaturation</a:t>
            </a:r>
            <a:r>
              <a:rPr lang="en-US" altLang="zh-CN" sz="2800" dirty="0"/>
              <a:t> density: isospin diffusion data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At </a:t>
            </a:r>
            <a:r>
              <a:rPr lang="en-US" altLang="zh-CN" sz="2800" dirty="0" err="1"/>
              <a:t>suprasaturation</a:t>
            </a:r>
            <a:r>
              <a:rPr lang="en-US" altLang="zh-CN" sz="2800" dirty="0"/>
              <a:t> density: pion multiplicity and pi-/pi+ ratios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r>
              <a:rPr lang="en-US" altLang="zh-CN" sz="2800" dirty="0"/>
              <a:t>3,  Summary and outlook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211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4DD6FD1-A9C2-4F70-AAA3-3413E188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720" y="731816"/>
            <a:ext cx="9618980" cy="562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96018FF-A596-4F06-87C1-6BF65701DA45}"/>
              </a:ext>
            </a:extLst>
          </p:cNvPr>
          <p:cNvSpPr txBox="1"/>
          <p:nvPr/>
        </p:nvSpPr>
        <p:spPr>
          <a:xfrm>
            <a:off x="1745359" y="311769"/>
            <a:ext cx="799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Yangyang</a:t>
            </a:r>
            <a:r>
              <a:rPr lang="en-US" altLang="zh-CN" dirty="0"/>
              <a:t> Liu, Yongjia Wang, Ying Cui, </a:t>
            </a:r>
            <a:r>
              <a:rPr lang="en-US" altLang="zh-CN" dirty="0" err="1"/>
              <a:t>QFLi</a:t>
            </a:r>
            <a:r>
              <a:rPr lang="en-US" altLang="zh-CN" dirty="0"/>
              <a:t>, </a:t>
            </a:r>
            <a:r>
              <a:rPr lang="en-US" altLang="zh-CN" b="1" dirty="0"/>
              <a:t>Yingxun Zhang</a:t>
            </a:r>
            <a:r>
              <a:rPr lang="zh-CN" altLang="en-US" dirty="0"/>
              <a:t>， </a:t>
            </a:r>
            <a:r>
              <a:rPr lang="en-US" altLang="zh-CN" dirty="0"/>
              <a:t>in preparation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949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37959D-664A-4118-B6EF-434D5C29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46" y="-33577"/>
            <a:ext cx="4883114" cy="5657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2B4201-7BAF-44FE-BBEC-F3DFECE2D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5" y="0"/>
            <a:ext cx="4733925" cy="57590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EF3104A-8129-4C0C-B56C-8B326F33463F}"/>
              </a:ext>
            </a:extLst>
          </p:cNvPr>
          <p:cNvSpPr txBox="1"/>
          <p:nvPr/>
        </p:nvSpPr>
        <p:spPr>
          <a:xfrm>
            <a:off x="8913187" y="103822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Keep sensitive to high density 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CA2A22-6043-42F6-89F9-677C2C730F61}"/>
              </a:ext>
            </a:extLst>
          </p:cNvPr>
          <p:cNvSpPr txBox="1"/>
          <p:nvPr/>
        </p:nvSpPr>
        <p:spPr>
          <a:xfrm>
            <a:off x="5219700" y="287951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degrade sensitive to high density 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B670DB-9CC3-45F6-9CF5-940A3D691B92}"/>
              </a:ext>
            </a:extLst>
          </p:cNvPr>
          <p:cNvSpPr txBox="1"/>
          <p:nvPr/>
        </p:nvSpPr>
        <p:spPr>
          <a:xfrm>
            <a:off x="1294197" y="6187261"/>
            <a:ext cx="884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Emitted pion experience about 4.5 </a:t>
            </a:r>
            <a:r>
              <a:rPr lang="en-US" altLang="zh-CN" sz="2800" dirty="0" err="1">
                <a:solidFill>
                  <a:srgbClr val="FF0000"/>
                </a:solidFill>
              </a:rPr>
              <a:t>Npi</a:t>
            </a:r>
            <a:r>
              <a:rPr lang="en-US" altLang="zh-CN" sz="2800" dirty="0">
                <a:solidFill>
                  <a:srgbClr val="FF0000"/>
                </a:solidFill>
              </a:rPr>
              <a:t>-D loops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CC6E91F-F566-4039-9CC9-F42715D7D9A5}"/>
              </a:ext>
            </a:extLst>
          </p:cNvPr>
          <p:cNvSpPr/>
          <p:nvPr/>
        </p:nvSpPr>
        <p:spPr>
          <a:xfrm>
            <a:off x="8248650" y="2438400"/>
            <a:ext cx="14287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981CA55-21D4-49B0-B68C-22C0D28E74E3}"/>
              </a:ext>
            </a:extLst>
          </p:cNvPr>
          <p:cNvSpPr/>
          <p:nvPr/>
        </p:nvSpPr>
        <p:spPr>
          <a:xfrm>
            <a:off x="7734299" y="2743200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15A852-F5C8-4B84-A440-17593A775CFE}"/>
              </a:ext>
            </a:extLst>
          </p:cNvPr>
          <p:cNvSpPr txBox="1"/>
          <p:nvPr/>
        </p:nvSpPr>
        <p:spPr>
          <a:xfrm>
            <a:off x="7606864" y="5311885"/>
            <a:ext cx="4383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n</a:t>
            </a:r>
            <a:r>
              <a:rPr lang="en-US" altLang="zh-CN" sz="2800" dirty="0" err="1">
                <a:sym typeface="Wingdings" panose="05000000000000000000" pitchFamily="2" charset="2"/>
              </a:rPr>
              <a:t></a:t>
            </a:r>
            <a:r>
              <a:rPr lang="en-US" altLang="zh-CN" sz="2800" dirty="0" err="1"/>
              <a:t>p</a:t>
            </a:r>
            <a:r>
              <a:rPr lang="en-US" altLang="zh-CN" sz="2800" dirty="0" err="1">
                <a:sym typeface="Wingdings" panose="05000000000000000000" pitchFamily="2" charset="2"/>
              </a:rPr>
              <a:t>n</a:t>
            </a:r>
            <a:r>
              <a:rPr lang="en-US" altLang="zh-CN" sz="2800" dirty="0">
                <a:sym typeface="Wingdings" panose="05000000000000000000" pitchFamily="2" charset="2"/>
              </a:rPr>
              <a:t>, weak the symmetry energy effects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51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0.02526 0.03773 0.02552 0.11134 0.00065 0.16412 C -0.02448 0.2169 -0.0651 0.22917 -0.09037 0.19167 C -0.11576 0.15371 -0.11576 0.08033 -0.09102 0.02755 C -0.06602 -0.02523 -0.02526 -0.03773 -0.00013 -2.22222E-6 Z " pathEditMode="relative" rAng="240000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02994 0.04167 0.07252 0.03449 0.09479 -0.0162 C 0.11692 -0.06666 0.11054 -0.14166 0.0806 -0.18333 C 0.05065 -0.22477 0.00833 -0.21759 -0.01394 -0.16713 C -0.03607 -0.11643 -0.02995 -0.04143 3.125E-6 -2.59259E-6 Z " pathEditMode="relative" rAng="2280000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95F5A2-7F18-4896-AB07-1DA890DA2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43" y="804848"/>
            <a:ext cx="5401317" cy="604966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38926B-1F68-4970-907E-A80A209C4BCA}"/>
              </a:ext>
            </a:extLst>
          </p:cNvPr>
          <p:cNvSpPr txBox="1"/>
          <p:nvPr/>
        </p:nvSpPr>
        <p:spPr>
          <a:xfrm flipH="1">
            <a:off x="670230" y="435516"/>
            <a:ext cx="804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Yangyang</a:t>
            </a:r>
            <a:r>
              <a:rPr lang="en-US" altLang="zh-CN" dirty="0"/>
              <a:t> Liu, Yongjia Wang, Ying Cui, </a:t>
            </a:r>
            <a:r>
              <a:rPr lang="en-US" altLang="zh-CN" dirty="0" err="1"/>
              <a:t>QFLi</a:t>
            </a:r>
            <a:r>
              <a:rPr lang="en-US" altLang="zh-CN" dirty="0"/>
              <a:t>, </a:t>
            </a:r>
            <a:r>
              <a:rPr lang="en-US" altLang="zh-CN" b="1" dirty="0"/>
              <a:t>Yingxun Zhang</a:t>
            </a:r>
            <a:r>
              <a:rPr lang="zh-CN" altLang="en-US" dirty="0"/>
              <a:t>， </a:t>
            </a:r>
            <a:r>
              <a:rPr lang="en-US" altLang="zh-CN" dirty="0"/>
              <a:t>in preparation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1FA6510-6370-43B7-97CB-5CA9022EDD98}"/>
              </a:ext>
            </a:extLst>
          </p:cNvPr>
          <p:cNvGrpSpPr/>
          <p:nvPr/>
        </p:nvGrpSpPr>
        <p:grpSpPr>
          <a:xfrm>
            <a:off x="6238874" y="1159450"/>
            <a:ext cx="4943476" cy="4360267"/>
            <a:chOff x="6096000" y="1064200"/>
            <a:chExt cx="4943476" cy="436026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9DBEE07-662A-4A13-BF42-A6D72F86E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0" y="1433532"/>
              <a:ext cx="4943476" cy="3990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B5CB759-642C-42D3-8C74-CAE8681E0E9D}"/>
                </a:ext>
              </a:extLst>
            </p:cNvPr>
            <p:cNvSpPr txBox="1"/>
            <p:nvPr/>
          </p:nvSpPr>
          <p:spPr>
            <a:xfrm>
              <a:off x="6638925" y="1064200"/>
              <a:ext cx="4221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Pion production rate weighted density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20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6CFFF25-5EB9-480D-B18B-16702CD2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51"/>
          <a:stretch/>
        </p:blipFill>
        <p:spPr>
          <a:xfrm>
            <a:off x="276225" y="3514724"/>
            <a:ext cx="8939298" cy="31337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A5A31DF-63DA-4A5B-B040-B1135006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99" y="295275"/>
            <a:ext cx="4173797" cy="31337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36B2EEE-7F4C-4904-96A3-8CAF1A34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62" y="509938"/>
            <a:ext cx="4544297" cy="22142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788098D-F87A-4EB7-8D22-DB02B193D3A6}"/>
              </a:ext>
            </a:extLst>
          </p:cNvPr>
          <p:cNvSpPr txBox="1"/>
          <p:nvPr/>
        </p:nvSpPr>
        <p:spPr>
          <a:xfrm>
            <a:off x="9215523" y="3609975"/>
            <a:ext cx="28384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reproduce pion multiplicity and ratios,</a:t>
            </a:r>
          </a:p>
          <a:p>
            <a:endParaRPr lang="en-US" altLang="zh-CN" sz="2800" b="1" dirty="0"/>
          </a:p>
          <a:p>
            <a:r>
              <a:rPr lang="en-US" altLang="zh-CN" sz="2800" b="1" dirty="0"/>
              <a:t>But the sensitivity is not strong!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787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F78C6A61-109A-4835-8A76-B38D4EAD5332}"/>
              </a:ext>
            </a:extLst>
          </p:cNvPr>
          <p:cNvGrpSpPr/>
          <p:nvPr/>
        </p:nvGrpSpPr>
        <p:grpSpPr>
          <a:xfrm>
            <a:off x="1060917" y="525660"/>
            <a:ext cx="11131083" cy="6278790"/>
            <a:chOff x="1060917" y="239910"/>
            <a:chExt cx="11131083" cy="627879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CEA172C-87A7-48BE-8DA4-D1B1DE267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917" y="239910"/>
              <a:ext cx="8654692" cy="627879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54E036-E5D9-401F-9B97-C709D3F29E4B}"/>
                </a:ext>
              </a:extLst>
            </p:cNvPr>
            <p:cNvSpPr/>
            <p:nvPr/>
          </p:nvSpPr>
          <p:spPr>
            <a:xfrm>
              <a:off x="8915400" y="1830871"/>
              <a:ext cx="695325" cy="381455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8EFF71-02BC-4A3F-8758-0B2B75077386}"/>
                </a:ext>
              </a:extLst>
            </p:cNvPr>
            <p:cNvSpPr txBox="1"/>
            <p:nvPr/>
          </p:nvSpPr>
          <p:spPr>
            <a:xfrm>
              <a:off x="9610725" y="4000500"/>
              <a:ext cx="25812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Tong, P.W. Zhao, Jie Meng, arXiv.1903.05938</a:t>
              </a:r>
            </a:p>
            <a:p>
              <a:r>
                <a:rPr lang="en-US" altLang="zh-CN" dirty="0" err="1"/>
                <a:t>E</a:t>
              </a:r>
              <a:r>
                <a:rPr lang="en-US" altLang="zh-CN" baseline="-25000" dirty="0" err="1"/>
                <a:t>sym</a:t>
              </a:r>
              <a:r>
                <a:rPr lang="en-US" altLang="zh-CN" dirty="0"/>
                <a:t>(2r</a:t>
              </a:r>
              <a:r>
                <a:rPr lang="en-US" altLang="zh-CN" baseline="-25000" dirty="0"/>
                <a:t>0</a:t>
              </a:r>
              <a:r>
                <a:rPr lang="en-US" altLang="zh-CN" dirty="0"/>
                <a:t>)&lt;53MeV</a:t>
              </a:r>
              <a:endParaRPr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280EF32-C157-43AE-AD15-68696D20EEEA}"/>
                </a:ext>
              </a:extLst>
            </p:cNvPr>
            <p:cNvSpPr/>
            <p:nvPr/>
          </p:nvSpPr>
          <p:spPr>
            <a:xfrm>
              <a:off x="9096375" y="1409700"/>
              <a:ext cx="323850" cy="149542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E939ECB-E164-4E76-BA81-C2EF80E807EB}"/>
                </a:ext>
              </a:extLst>
            </p:cNvPr>
            <p:cNvSpPr/>
            <p:nvPr/>
          </p:nvSpPr>
          <p:spPr>
            <a:xfrm>
              <a:off x="9172574" y="1857375"/>
              <a:ext cx="371475" cy="14097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AE840D3-5B7A-4016-9A21-A8E40508A0FF}"/>
                </a:ext>
              </a:extLst>
            </p:cNvPr>
            <p:cNvSpPr txBox="1"/>
            <p:nvPr/>
          </p:nvSpPr>
          <p:spPr>
            <a:xfrm flipH="1">
              <a:off x="9544048" y="687706"/>
              <a:ext cx="26479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Zhang and Li, EPJA55:39(2019).</a:t>
              </a:r>
            </a:p>
            <a:p>
              <a:r>
                <a:rPr lang="en-US" altLang="zh-CN" dirty="0" err="1"/>
                <a:t>E</a:t>
              </a:r>
              <a:r>
                <a:rPr lang="en-US" altLang="zh-CN" baseline="-25000" dirty="0" err="1"/>
                <a:t>sym</a:t>
              </a:r>
              <a:r>
                <a:rPr lang="en-US" altLang="zh-CN" dirty="0"/>
                <a:t>(2r0)=47+-10 MeV</a:t>
              </a:r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0327CD9-6C20-4D7B-A3A5-65F097287EE3}"/>
                </a:ext>
              </a:extLst>
            </p:cNvPr>
            <p:cNvSpPr txBox="1"/>
            <p:nvPr/>
          </p:nvSpPr>
          <p:spPr>
            <a:xfrm>
              <a:off x="9801223" y="2257425"/>
              <a:ext cx="22860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Xie and Li, arXiv:1907.10741</a:t>
              </a:r>
            </a:p>
            <a:p>
              <a:r>
                <a:rPr lang="en-US" altLang="zh-CN" dirty="0" err="1"/>
                <a:t>E</a:t>
              </a:r>
              <a:r>
                <a:rPr lang="en-US" altLang="zh-CN" baseline="-25000" dirty="0" err="1"/>
                <a:t>sym</a:t>
              </a:r>
              <a:r>
                <a:rPr lang="en-US" altLang="zh-CN" dirty="0"/>
                <a:t>(2r0)=39+12-8 MeV</a:t>
              </a:r>
              <a:endParaRPr lang="zh-CN" altLang="en-US" dirty="0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2DD3BEA-FBF5-4DA8-82D1-E6CB42E16C5B}"/>
              </a:ext>
            </a:extLst>
          </p:cNvPr>
          <p:cNvSpPr/>
          <p:nvPr/>
        </p:nvSpPr>
        <p:spPr>
          <a:xfrm>
            <a:off x="2387887" y="178923"/>
            <a:ext cx="8346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Yangyang</a:t>
            </a:r>
            <a:r>
              <a:rPr lang="en-US" altLang="zh-CN" dirty="0"/>
              <a:t> Liu, Yongjia Wang, Ying Cui, </a:t>
            </a:r>
            <a:r>
              <a:rPr lang="en-US" altLang="zh-CN" dirty="0" err="1"/>
              <a:t>QFLi</a:t>
            </a:r>
            <a:r>
              <a:rPr lang="en-US" altLang="zh-CN" dirty="0"/>
              <a:t>, </a:t>
            </a:r>
            <a:r>
              <a:rPr lang="en-US" altLang="zh-CN" b="1" dirty="0"/>
              <a:t>Yingxun Zhang</a:t>
            </a:r>
            <a:r>
              <a:rPr lang="zh-CN" altLang="en-US" dirty="0"/>
              <a:t>， </a:t>
            </a:r>
            <a:r>
              <a:rPr lang="en-US" altLang="zh-CN" dirty="0"/>
              <a:t>in preparation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638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6D278CA-D28F-4561-B3BB-413A94DA91D6}"/>
              </a:ext>
            </a:extLst>
          </p:cNvPr>
          <p:cNvSpPr txBox="1"/>
          <p:nvPr/>
        </p:nvSpPr>
        <p:spPr>
          <a:xfrm>
            <a:off x="142875" y="123825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4, Summary and outlook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C64044-5C75-49B7-AAA2-B665BDD1D081}"/>
              </a:ext>
            </a:extLst>
          </p:cNvPr>
          <p:cNvSpPr txBox="1"/>
          <p:nvPr/>
        </p:nvSpPr>
        <p:spPr>
          <a:xfrm>
            <a:off x="602456" y="1113507"/>
            <a:ext cx="109870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Isospin diffusion analysis in 5-D parameter space consistent with previous results.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FOPI pion data, both for multiplicity and their ratios, is reproduced, and  the extracted symmetry energy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consistent with the constraints from flow, v2np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pion ratios are sensitive to the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 energy from 1-2 normal density, but the sensitivity is not strong.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probes for high/low density symmetry energy, and effective mass splitting</a:t>
            </a:r>
          </a:p>
        </p:txBody>
      </p:sp>
    </p:spTree>
    <p:extLst>
      <p:ext uri="{BB962C8B-B14F-4D97-AF65-F5344CB8AC3E}">
        <p14:creationId xmlns:p14="http://schemas.microsoft.com/office/powerpoint/2010/main" val="200525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3E8082-8BAD-45D0-9E23-9CEB5F0BC4E3}"/>
              </a:ext>
            </a:extLst>
          </p:cNvPr>
          <p:cNvSpPr txBox="1"/>
          <p:nvPr/>
        </p:nvSpPr>
        <p:spPr>
          <a:xfrm>
            <a:off x="1121185" y="5054739"/>
            <a:ext cx="103877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Thanks a lot for your attention!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A416D4-C877-4A74-9954-6525E95C94D2}"/>
              </a:ext>
            </a:extLst>
          </p:cNvPr>
          <p:cNvSpPr/>
          <p:nvPr/>
        </p:nvSpPr>
        <p:spPr>
          <a:xfrm>
            <a:off x="1333500" y="454962"/>
            <a:ext cx="97345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Other physics,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Threshold effects,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energy conservation in Delta related process,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Pion potential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understood by new data as a function of KE, angular, momentum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in future.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Improve the transport models</a:t>
            </a:r>
          </a:p>
          <a:p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comparison under control (transport code comparison project, 2009-2017, workshop after nusym18, Transport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8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81158" y="-27384"/>
            <a:ext cx="5654112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/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</a:rPr>
              <a:t>Isospin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</a:rPr>
              <a:t> asymmetric Equation of State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004884"/>
              </p:ext>
            </p:extLst>
          </p:nvPr>
        </p:nvGraphicFramePr>
        <p:xfrm>
          <a:off x="1833183" y="692696"/>
          <a:ext cx="41100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公式" r:id="rId3" imgW="2412720" imgH="228600" progId="Equation.3">
                  <p:embed/>
                </p:oleObj>
              </mc:Choice>
              <mc:Fallback>
                <p:oleObj name="公式" r:id="rId3" imgW="2412720" imgH="228600" progId="Equation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183" y="692696"/>
                        <a:ext cx="4110037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5624" y="1304222"/>
            <a:ext cx="7560840" cy="163121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703638"/>
            <a:r>
              <a:rPr lang="en-US" altLang="zh-CN" sz="2000" i="1" dirty="0">
                <a:latin typeface="Times New Roman" pitchFamily="18" charset="0"/>
              </a:rPr>
              <a:t>It is a fundamental properties of nuclear matter, and is very important for understanding 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>
                <a:latin typeface="Times New Roman" pitchFamily="18" charset="0"/>
              </a:rPr>
              <a:t>  properties of nuclear structure 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>
                <a:latin typeface="Times New Roman" pitchFamily="18" charset="0"/>
              </a:rPr>
              <a:t>  properties of  neutron star</a:t>
            </a:r>
          </a:p>
          <a:p>
            <a:pPr defTabSz="3703638">
              <a:buFont typeface="Arial" pitchFamily="34" charset="0"/>
              <a:buChar char="•"/>
            </a:pPr>
            <a:r>
              <a:rPr lang="en-US" altLang="zh-CN" sz="2000" i="1" dirty="0">
                <a:latin typeface="Times New Roman" pitchFamily="18" charset="0"/>
              </a:rPr>
              <a:t>  properties of heavy ion reaction mechanism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520" y="3356992"/>
            <a:ext cx="4006622" cy="318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1496" y="3284984"/>
            <a:ext cx="4536504" cy="25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e114_3_medi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9322" y="4509121"/>
            <a:ext cx="4499167" cy="170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045C1F7-B11C-44D1-929F-9BF3A8A79727}"/>
              </a:ext>
            </a:extLst>
          </p:cNvPr>
          <p:cNvSpPr txBox="1"/>
          <p:nvPr/>
        </p:nvSpPr>
        <p:spPr>
          <a:xfrm flipH="1">
            <a:off x="2038147" y="3133390"/>
            <a:ext cx="402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Low density to high density</a:t>
            </a:r>
            <a:endParaRPr lang="zh-CN" altLang="en-U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ED19ACE-80A8-4342-9876-03580A72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9525" y="115021"/>
            <a:ext cx="3535028" cy="301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6FDD6AD-B7D4-414C-B719-58FC9B0CF488}"/>
              </a:ext>
            </a:extLst>
          </p:cNvPr>
          <p:cNvSpPr/>
          <p:nvPr/>
        </p:nvSpPr>
        <p:spPr>
          <a:xfrm>
            <a:off x="9473627" y="323364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Brown, PRL, (2000)</a:t>
            </a:r>
          </a:p>
        </p:txBody>
      </p:sp>
    </p:spTree>
    <p:extLst>
      <p:ext uri="{BB962C8B-B14F-4D97-AF65-F5344CB8AC3E}">
        <p14:creationId xmlns:p14="http://schemas.microsoft.com/office/powerpoint/2010/main" val="28872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87C2B15-FE65-4FBF-A070-A9D86B820C3A}"/>
              </a:ext>
            </a:extLst>
          </p:cNvPr>
          <p:cNvSpPr txBox="1"/>
          <p:nvPr/>
        </p:nvSpPr>
        <p:spPr>
          <a:xfrm>
            <a:off x="342900" y="171097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Heavy ion collisions + Transport model calculations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38E75D6F-DAEF-4E38-8DDB-1B203C114E59}"/>
              </a:ext>
            </a:extLst>
          </p:cNvPr>
          <p:cNvGrpSpPr>
            <a:grpSpLocks/>
          </p:cNvGrpSpPr>
          <p:nvPr/>
        </p:nvGrpSpPr>
        <p:grpSpPr bwMode="auto">
          <a:xfrm>
            <a:off x="215999" y="2014640"/>
            <a:ext cx="4658865" cy="4105490"/>
            <a:chOff x="-336" y="665"/>
            <a:chExt cx="4128" cy="3655"/>
          </a:xfrm>
        </p:grpSpPr>
        <p:pic>
          <p:nvPicPr>
            <p:cNvPr id="21" name="Picture 13" descr="C:\Documents and Settings\tsang\Desktop\PREX\Betty2.WMF">
              <a:extLst>
                <a:ext uri="{FF2B5EF4-FFF2-40B4-BE49-F238E27FC236}">
                  <a16:creationId xmlns:a16="http://schemas.microsoft.com/office/drawing/2014/main" id="{76BDD2AA-7DCD-45B7-9444-6C87E334F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-2667" t="-3032" r="-2667" b="-3032"/>
            <a:stretch>
              <a:fillRect/>
            </a:stretch>
          </p:blipFill>
          <p:spPr bwMode="auto">
            <a:xfrm>
              <a:off x="-336" y="665"/>
              <a:ext cx="4128" cy="3655"/>
            </a:xfrm>
            <a:prstGeom prst="rect">
              <a:avLst/>
            </a:prstGeom>
            <a:noFill/>
          </p:spPr>
        </p:pic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CB102170-08AD-45FE-9C49-379265509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" y="950"/>
              <a:ext cx="28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rgbClr val="008000"/>
                  </a:solidFill>
                  <a:ea typeface="宋体" pitchFamily="2" charset="-122"/>
                </a:rPr>
                <a:t>Danielewicz, Lacey, Lynch, Science 298,1592 (2002)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1A63A22-19D1-4E2C-AA23-E0B1DA447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11280">
              <a:off x="-859" y="2348"/>
              <a:ext cx="1679" cy="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>
                  <a:ea typeface="宋体" pitchFamily="2" charset="-122"/>
                </a:rPr>
                <a:t>Pressure (MeV/fm</a:t>
              </a:r>
              <a:r>
                <a:rPr lang="en-US" altLang="zh-CN" baseline="30000">
                  <a:ea typeface="宋体" pitchFamily="2" charset="-122"/>
                </a:rPr>
                <a:t>3</a:t>
              </a:r>
              <a:r>
                <a:rPr lang="en-US" altLang="zh-CN">
                  <a:ea typeface="宋体" pitchFamily="2" charset="-122"/>
                </a:rPr>
                <a:t>)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A154D36D-EE0D-4F77-B082-6B281794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05" y="2307793"/>
            <a:ext cx="5823270" cy="4060521"/>
          </a:xfrm>
          <a:prstGeom prst="rect">
            <a:avLst/>
          </a:prstGeom>
        </p:spPr>
      </p:pic>
      <p:sp>
        <p:nvSpPr>
          <p:cNvPr id="25" name="标题 1">
            <a:extLst>
              <a:ext uri="{FF2B5EF4-FFF2-40B4-BE49-F238E27FC236}">
                <a16:creationId xmlns:a16="http://schemas.microsoft.com/office/drawing/2014/main" id="{ED674422-C5DB-4963-88B1-F276D0F472B8}"/>
              </a:ext>
            </a:extLst>
          </p:cNvPr>
          <p:cNvSpPr txBox="1">
            <a:spLocks/>
          </p:cNvSpPr>
          <p:nvPr/>
        </p:nvSpPr>
        <p:spPr>
          <a:xfrm>
            <a:off x="1321423" y="6259288"/>
            <a:ext cx="907194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symmetric part is 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constrained by the flow data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DC969FD3-E52A-46F5-A709-1E7AB1B6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宋体" pitchFamily="2" charset="-122"/>
                <a:cs typeface="+mj-cs"/>
              </a:rPr>
              <a:t> 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AE3A5E2B-0892-47D7-98D9-DD4ABE688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40" y="1481240"/>
            <a:ext cx="8442325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en-US" altLang="zh-CN" dirty="0">
                <a:ea typeface="宋体" pitchFamily="2" charset="-122"/>
                <a:sym typeface="Symbol" pitchFamily="18" charset="2"/>
              </a:rPr>
              <a:t>E/A</a:t>
            </a:r>
            <a:r>
              <a:rPr lang="en-US" altLang="zh-CN" dirty="0">
                <a:ea typeface="宋体" pitchFamily="2" charset="-122"/>
              </a:rPr>
              <a:t>(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,) = E/A</a:t>
            </a:r>
            <a:r>
              <a:rPr lang="en-US" altLang="zh-CN" dirty="0">
                <a:ea typeface="宋体" pitchFamily="2" charset="-122"/>
              </a:rPr>
              <a:t>(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,0) + </a:t>
            </a:r>
            <a:r>
              <a:rPr lang="en-US" altLang="zh-CN" dirty="0">
                <a:solidFill>
                  <a:srgbClr val="CC00CC"/>
                </a:solidFill>
                <a:latin typeface="Symbol" pitchFamily="18" charset="2"/>
                <a:ea typeface="宋体" pitchFamily="2" charset="-122"/>
                <a:sym typeface="Symbol" pitchFamily="18" charset="2"/>
              </a:rPr>
              <a:t>d</a:t>
            </a:r>
            <a:r>
              <a:rPr lang="en-US" altLang="zh-CN" baseline="30000" dirty="0">
                <a:solidFill>
                  <a:srgbClr val="CC00CC"/>
                </a:solidFill>
                <a:ea typeface="宋体" pitchFamily="2" charset="-122"/>
                <a:sym typeface="Symbol" pitchFamily="18" charset="2"/>
              </a:rPr>
              <a:t>2</a:t>
            </a:r>
            <a:r>
              <a:rPr lang="en-US" altLang="zh-CN" dirty="0">
                <a:solidFill>
                  <a:srgbClr val="CC00CC"/>
                </a:solidFill>
                <a:ea typeface="宋体" pitchFamily="2" charset="-122"/>
                <a:sym typeface="Symbol" pitchFamily="18" charset="2"/>
              </a:rPr>
              <a:t>S() ;  </a:t>
            </a:r>
            <a:r>
              <a:rPr lang="en-US" altLang="zh-CN" dirty="0">
                <a:latin typeface="Symbol" pitchFamily="18" charset="2"/>
                <a:ea typeface="宋体" pitchFamily="2" charset="-122"/>
                <a:sym typeface="Symbol" pitchFamily="18" charset="2"/>
              </a:rPr>
              <a:t>d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 = (</a:t>
            </a:r>
            <a:r>
              <a:rPr lang="en-US" altLang="zh-CN" baseline="-25000" dirty="0">
                <a:ea typeface="宋体" pitchFamily="2" charset="-122"/>
                <a:sym typeface="Symbol" pitchFamily="18" charset="2"/>
              </a:rPr>
              <a:t>n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- </a:t>
            </a:r>
            <a:r>
              <a:rPr lang="en-US" altLang="zh-CN" baseline="-25000" dirty="0">
                <a:ea typeface="宋体" pitchFamily="2" charset="-122"/>
                <a:sym typeface="Symbol" pitchFamily="18" charset="2"/>
              </a:rPr>
              <a:t>p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)/ (</a:t>
            </a:r>
            <a:r>
              <a:rPr lang="en-US" altLang="zh-CN" baseline="-25000" dirty="0">
                <a:ea typeface="宋体" pitchFamily="2" charset="-122"/>
                <a:sym typeface="Symbol" pitchFamily="18" charset="2"/>
              </a:rPr>
              <a:t>n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+ </a:t>
            </a:r>
            <a:r>
              <a:rPr lang="en-US" altLang="zh-CN" baseline="-25000" dirty="0">
                <a:ea typeface="宋体" pitchFamily="2" charset="-122"/>
                <a:sym typeface="Symbol" pitchFamily="18" charset="2"/>
              </a:rPr>
              <a:t>p</a:t>
            </a:r>
            <a:r>
              <a:rPr lang="en-US" altLang="zh-CN" dirty="0">
                <a:ea typeface="宋体" pitchFamily="2" charset="-122"/>
                <a:sym typeface="Symbol" pitchFamily="18" charset="2"/>
              </a:rPr>
              <a:t>) = (N-Z)/A</a:t>
            </a:r>
          </a:p>
        </p:txBody>
      </p:sp>
    </p:spTree>
    <p:extLst>
      <p:ext uri="{BB962C8B-B14F-4D97-AF65-F5344CB8AC3E}">
        <p14:creationId xmlns:p14="http://schemas.microsoft.com/office/powerpoint/2010/main" val="70031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E7BF0B-0B13-4A6F-AA28-EA0F7EC0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843" y="1822559"/>
            <a:ext cx="6762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884EA4D-7938-441E-8C9C-2EB71186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995" y="2871358"/>
            <a:ext cx="2914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6379F49-69A9-46FB-9767-FA996C6F3A94}"/>
              </a:ext>
            </a:extLst>
          </p:cNvPr>
          <p:cNvSpPr txBox="1"/>
          <p:nvPr/>
        </p:nvSpPr>
        <p:spPr>
          <a:xfrm>
            <a:off x="1811026" y="1312312"/>
            <a:ext cx="7460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A</a:t>
            </a:r>
            <a:r>
              <a:rPr lang="en-US" altLang="zh-CN" sz="2800" dirty="0"/>
              <a:t>, BUU type: </a:t>
            </a:r>
            <a:r>
              <a:rPr lang="en-US" altLang="zh-CN" sz="2800" i="1" dirty="0"/>
              <a:t>f(</a:t>
            </a:r>
            <a:r>
              <a:rPr lang="en-US" altLang="zh-CN" sz="2800" i="1" dirty="0" err="1"/>
              <a:t>r,p,t</a:t>
            </a:r>
            <a:r>
              <a:rPr lang="en-US" altLang="zh-CN" sz="2800" i="1" dirty="0"/>
              <a:t>)</a:t>
            </a:r>
            <a:r>
              <a:rPr lang="en-US" altLang="zh-CN" sz="2800" dirty="0"/>
              <a:t> one body phase space density</a:t>
            </a:r>
            <a:endParaRPr lang="zh-CN" altLang="en-US" sz="2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246EF96-6A65-4618-B481-41F51144B7AD}"/>
              </a:ext>
            </a:extLst>
          </p:cNvPr>
          <p:cNvSpPr txBox="1"/>
          <p:nvPr/>
        </p:nvSpPr>
        <p:spPr>
          <a:xfrm>
            <a:off x="5023123" y="3059668"/>
            <a:ext cx="44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Two-body collision: occurs between test part.</a:t>
            </a:r>
            <a:endParaRPr lang="zh-CN" altLang="en-US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C26F0E7-CBA1-4932-819B-B8F1CE101D1C}"/>
              </a:ext>
            </a:extLst>
          </p:cNvPr>
          <p:cNvSpPr txBox="1"/>
          <p:nvPr/>
        </p:nvSpPr>
        <p:spPr>
          <a:xfrm>
            <a:off x="3438947" y="2411596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Mean field</a:t>
            </a:r>
            <a:endParaRPr lang="zh-CN" altLang="en-US" dirty="0"/>
          </a:p>
        </p:txBody>
      </p:sp>
      <p:sp>
        <p:nvSpPr>
          <p:cNvPr id="7" name="圆角矩形 7">
            <a:extLst>
              <a:ext uri="{FF2B5EF4-FFF2-40B4-BE49-F238E27FC236}">
                <a16:creationId xmlns:a16="http://schemas.microsoft.com/office/drawing/2014/main" id="{391E348E-786A-419A-BB3F-430FB022D8F2}"/>
              </a:ext>
            </a:extLst>
          </p:cNvPr>
          <p:cNvSpPr/>
          <p:nvPr/>
        </p:nvSpPr>
        <p:spPr>
          <a:xfrm>
            <a:off x="5095131" y="1763524"/>
            <a:ext cx="4320480" cy="165618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0FBD870-6E1D-4FF6-BF19-E351A2DFC7AC}"/>
              </a:ext>
            </a:extLst>
          </p:cNvPr>
          <p:cNvSpPr txBox="1"/>
          <p:nvPr/>
        </p:nvSpPr>
        <p:spPr>
          <a:xfrm>
            <a:off x="5815211" y="3563724"/>
            <a:ext cx="332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Solved with test particle methods</a:t>
            </a:r>
            <a:endParaRPr lang="zh-CN" altLang="en-US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CF3798A-50F9-4473-9CBF-9B81B1E6A672}"/>
              </a:ext>
            </a:extLst>
          </p:cNvPr>
          <p:cNvSpPr txBox="1"/>
          <p:nvPr/>
        </p:nvSpPr>
        <p:spPr>
          <a:xfrm>
            <a:off x="1854771" y="4129916"/>
            <a:ext cx="710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</a:rPr>
              <a:t>B</a:t>
            </a:r>
            <a:r>
              <a:rPr lang="en-US" altLang="zh-CN" sz="2800" dirty="0"/>
              <a:t>, QMD type:  solve N-body equation of motion</a:t>
            </a:r>
            <a:endParaRPr lang="zh-CN" altLang="en-US" sz="28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6AAE7C7-22C1-42CB-BBE7-E24174B3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859" y="4543400"/>
            <a:ext cx="3990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7670DE74-3F5A-4DB8-B473-0FF634D2DCD9}"/>
              </a:ext>
            </a:extLst>
          </p:cNvPr>
          <p:cNvSpPr txBox="1"/>
          <p:nvPr/>
        </p:nvSpPr>
        <p:spPr>
          <a:xfrm>
            <a:off x="6967339" y="471585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nucleon</a:t>
            </a:r>
            <a:endParaRPr lang="zh-CN" altLang="en-US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E9836FAE-83DB-45B1-9FCC-1A2383E8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2843" y="5291286"/>
            <a:ext cx="3248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04B274F2-7FD7-4171-BAEB-D1F939CF10D3}"/>
              </a:ext>
            </a:extLst>
          </p:cNvPr>
          <p:cNvSpPr txBox="1"/>
          <p:nvPr/>
        </p:nvSpPr>
        <p:spPr>
          <a:xfrm>
            <a:off x="6175251" y="5301208"/>
            <a:ext cx="440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Two body collision: occurs between nucleons</a:t>
            </a:r>
            <a:endParaRPr lang="zh-CN" altLang="en-US" dirty="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1858CB0F-94BB-47D1-86EA-663AF280678F}"/>
              </a:ext>
            </a:extLst>
          </p:cNvPr>
          <p:cNvSpPr txBox="1"/>
          <p:nvPr/>
        </p:nvSpPr>
        <p:spPr>
          <a:xfrm>
            <a:off x="6248399" y="5715016"/>
            <a:ext cx="443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Rearrange whole nucleon-&gt; large fluctuation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8295F0-6ED3-443E-80BA-7DAC01F555F6}"/>
              </a:ext>
            </a:extLst>
          </p:cNvPr>
          <p:cNvSpPr/>
          <p:nvPr/>
        </p:nvSpPr>
        <p:spPr>
          <a:xfrm>
            <a:off x="1854771" y="1187460"/>
            <a:ext cx="8892480" cy="28896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0FCC7B-CBDB-4415-899C-6B2565840935}"/>
              </a:ext>
            </a:extLst>
          </p:cNvPr>
          <p:cNvSpPr/>
          <p:nvPr/>
        </p:nvSpPr>
        <p:spPr>
          <a:xfrm>
            <a:off x="1854771" y="4071165"/>
            <a:ext cx="8892480" cy="28083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0F68C75-F3E5-4BF8-BFA7-D40C36AA4A7B}"/>
              </a:ext>
            </a:extLst>
          </p:cNvPr>
          <p:cNvSpPr txBox="1"/>
          <p:nvPr/>
        </p:nvSpPr>
        <p:spPr>
          <a:xfrm>
            <a:off x="363653" y="80389"/>
            <a:ext cx="11390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Input of Transport model: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nucleonic potential or interaction </a:t>
            </a: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EoS</a:t>
            </a:r>
            <a:r>
              <a:rPr lang="en-US" altLang="zh-C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), and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cross section 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圆角矩形 20">
            <a:extLst>
              <a:ext uri="{FF2B5EF4-FFF2-40B4-BE49-F238E27FC236}">
                <a16:creationId xmlns:a16="http://schemas.microsoft.com/office/drawing/2014/main" id="{F7C88C6C-E502-49A2-88DE-494AC336AB10}"/>
              </a:ext>
            </a:extLst>
          </p:cNvPr>
          <p:cNvSpPr/>
          <p:nvPr/>
        </p:nvSpPr>
        <p:spPr>
          <a:xfrm>
            <a:off x="6175251" y="5229200"/>
            <a:ext cx="4464496" cy="100811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B56D1FB-83D2-4732-BBD4-B59B036E9BCF}"/>
              </a:ext>
            </a:extLst>
          </p:cNvPr>
          <p:cNvSpPr/>
          <p:nvPr/>
        </p:nvSpPr>
        <p:spPr>
          <a:xfrm>
            <a:off x="3890945" y="2014102"/>
            <a:ext cx="500066" cy="35719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A5CD7B9-D300-4C7D-9891-15A50C74FB63}"/>
              </a:ext>
            </a:extLst>
          </p:cNvPr>
          <p:cNvSpPr/>
          <p:nvPr/>
        </p:nvSpPr>
        <p:spPr>
          <a:xfrm>
            <a:off x="5176829" y="5857892"/>
            <a:ext cx="500066" cy="42862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65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133" y="183008"/>
            <a:ext cx="11420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Probing the symmetry energy: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by measuring the isospin contents of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emitted nucleons and clusters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 HICs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8475" y="5390151"/>
            <a:ext cx="715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n/p, t/He3, isospin diffusion, pi-/pi+, ……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662F34-54B7-4CD5-89A0-7BB036145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5" y="1738198"/>
            <a:ext cx="3754130" cy="351437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34157E6-D4DA-4FE9-A0AB-A625D324D977}"/>
              </a:ext>
            </a:extLst>
          </p:cNvPr>
          <p:cNvSpPr txBox="1"/>
          <p:nvPr/>
        </p:nvSpPr>
        <p:spPr>
          <a:xfrm>
            <a:off x="566133" y="1365215"/>
            <a:ext cx="203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BALi</a:t>
            </a:r>
            <a:r>
              <a:rPr lang="en-US" altLang="zh-CN" dirty="0"/>
              <a:t>, PRL78,1997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E1FCDF-9453-4674-8812-C0A88D2C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15" y="1936163"/>
            <a:ext cx="4033015" cy="29856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DE069A3-9F8D-49BF-B04A-872B88C854F5}"/>
              </a:ext>
            </a:extLst>
          </p:cNvPr>
          <p:cNvSpPr/>
          <p:nvPr/>
        </p:nvSpPr>
        <p:spPr>
          <a:xfrm>
            <a:off x="4553653" y="1467849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Tsang, PRL92,062701(2004)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BBF24E-4FAF-44E6-A077-9DA12103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92" y="1672882"/>
            <a:ext cx="3638475" cy="3346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53B9ADD-16AF-403F-B6F3-85E0E75DF03E}"/>
              </a:ext>
            </a:extLst>
          </p:cNvPr>
          <p:cNvSpPr txBox="1"/>
          <p:nvPr/>
        </p:nvSpPr>
        <p:spPr>
          <a:xfrm>
            <a:off x="7987392" y="1596362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B. A. Li, et al.,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>
            <a:extLst>
              <a:ext uri="{FF2B5EF4-FFF2-40B4-BE49-F238E27FC236}">
                <a16:creationId xmlns:a16="http://schemas.microsoft.com/office/drawing/2014/main" id="{D9DC561A-9728-48F5-A78A-CEFEC904C8E8}"/>
              </a:ext>
            </a:extLst>
          </p:cNvPr>
          <p:cNvGrpSpPr/>
          <p:nvPr/>
        </p:nvGrpSpPr>
        <p:grpSpPr>
          <a:xfrm>
            <a:off x="4843831" y="1482291"/>
            <a:ext cx="7348169" cy="5244261"/>
            <a:chOff x="467544" y="332656"/>
            <a:chExt cx="8424936" cy="6048672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46112726-E515-4F7F-B831-00B3DD9CC069}"/>
                </a:ext>
              </a:extLst>
            </p:cNvPr>
            <p:cNvSpPr/>
            <p:nvPr/>
          </p:nvSpPr>
          <p:spPr>
            <a:xfrm>
              <a:off x="467544" y="332656"/>
              <a:ext cx="8424936" cy="604867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组合 20">
              <a:extLst>
                <a:ext uri="{FF2B5EF4-FFF2-40B4-BE49-F238E27FC236}">
                  <a16:creationId xmlns:a16="http://schemas.microsoft.com/office/drawing/2014/main" id="{36FF0EB8-D12B-4754-B7E7-1E0373F81060}"/>
                </a:ext>
              </a:extLst>
            </p:cNvPr>
            <p:cNvGrpSpPr/>
            <p:nvPr/>
          </p:nvGrpSpPr>
          <p:grpSpPr>
            <a:xfrm>
              <a:off x="467544" y="404664"/>
              <a:ext cx="8286775" cy="4867307"/>
              <a:chOff x="857224" y="428604"/>
              <a:chExt cx="8286775" cy="486730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38AD39-7DD8-4281-91FF-634284559504}"/>
                  </a:ext>
                </a:extLst>
              </p:cNvPr>
              <p:cNvSpPr txBox="1"/>
              <p:nvPr/>
            </p:nvSpPr>
            <p:spPr>
              <a:xfrm>
                <a:off x="1428728" y="428604"/>
                <a:ext cx="62046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Constraints on the symmetry energy at </a:t>
                </a:r>
                <a:r>
                  <a:rPr lang="en-US" b="1" dirty="0" err="1"/>
                  <a:t>suprasaturation</a:t>
                </a:r>
                <a:r>
                  <a:rPr lang="en-US" b="1" dirty="0"/>
                  <a:t> density</a:t>
                </a: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6052F02-EC9C-4243-9B5A-5D42A67F64C3}"/>
                  </a:ext>
                </a:extLst>
              </p:cNvPr>
              <p:cNvSpPr txBox="1"/>
              <p:nvPr/>
            </p:nvSpPr>
            <p:spPr>
              <a:xfrm>
                <a:off x="5652120" y="263691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F8583F5-431A-414F-BFA8-A41EA6C3E5C9}"/>
                  </a:ext>
                </a:extLst>
              </p:cNvPr>
              <p:cNvSpPr/>
              <p:nvPr/>
            </p:nvSpPr>
            <p:spPr>
              <a:xfrm>
                <a:off x="6143636" y="1714488"/>
                <a:ext cx="973343" cy="61555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latin typeface="Times New Roman" pitchFamily="18" charset="0"/>
                    <a:cs typeface="Times New Roman" pitchFamily="18" charset="0"/>
                  </a:rPr>
                  <a:t>Ko et al.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CB894833-AACD-4C05-A562-6817C192E8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29058" y="5000636"/>
                <a:ext cx="723900" cy="29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E247C093-ECA6-4B02-AE72-834C74E3AA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24" y="1000108"/>
                <a:ext cx="5276850" cy="398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027AB91A-A839-4937-9EC5-7636BF741661}"/>
                  </a:ext>
                </a:extLst>
              </p:cNvPr>
              <p:cNvCxnSpPr/>
              <p:nvPr/>
            </p:nvCxnSpPr>
            <p:spPr>
              <a:xfrm flipV="1">
                <a:off x="5143504" y="928670"/>
                <a:ext cx="928694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133235B5-39D7-4E66-89D9-4D104F797D6C}"/>
                  </a:ext>
                </a:extLst>
              </p:cNvPr>
              <p:cNvCxnSpPr/>
              <p:nvPr/>
            </p:nvCxnSpPr>
            <p:spPr>
              <a:xfrm>
                <a:off x="5929322" y="1500174"/>
                <a:ext cx="428628" cy="214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8CC7C6E1-438A-46CC-9856-320C9417472E}"/>
                  </a:ext>
                </a:extLst>
              </p:cNvPr>
              <p:cNvCxnSpPr/>
              <p:nvPr/>
            </p:nvCxnSpPr>
            <p:spPr>
              <a:xfrm>
                <a:off x="5929322" y="1500174"/>
                <a:ext cx="1357322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00CB983-8A99-4CBA-9555-37B6803222F3}"/>
                  </a:ext>
                </a:extLst>
              </p:cNvPr>
              <p:cNvSpPr/>
              <p:nvPr/>
            </p:nvSpPr>
            <p:spPr>
              <a:xfrm>
                <a:off x="7215206" y="1643050"/>
                <a:ext cx="1928793" cy="8002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1600" dirty="0" err="1">
                    <a:latin typeface="Times New Roman" pitchFamily="18" charset="0"/>
                    <a:cs typeface="Times New Roman" pitchFamily="18" charset="0"/>
                  </a:rPr>
                  <a:t>Cozma</a:t>
                </a:r>
                <a:endParaRPr lang="en-US" altLang="zh-CN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1400" dirty="0">
                    <a:latin typeface="Times New Roman" pitchFamily="18" charset="0"/>
                    <a:cs typeface="Times New Roman" pitchFamily="18" charset="0"/>
                  </a:rPr>
                  <a:t>PRC 95, 014601 (2017)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0DC2E539-9F89-44A1-B011-C4536FFA98EA}"/>
                  </a:ext>
                </a:extLst>
              </p:cNvPr>
              <p:cNvSpPr/>
              <p:nvPr/>
            </p:nvSpPr>
            <p:spPr>
              <a:xfrm>
                <a:off x="6286512" y="4143380"/>
                <a:ext cx="1024639" cy="615553"/>
              </a:xfrm>
              <a:prstGeom prst="rect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Xie et al.</a:t>
                </a:r>
              </a:p>
              <a:p>
                <a:r>
                  <a:rPr lang="nb-NO" altLang="zh-CN" sz="1600" dirty="0">
                    <a:solidFill>
                      <a:srgbClr val="FF6600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16AB15D6-EB10-48FB-9324-0E17C18F06AB}"/>
                  </a:ext>
                </a:extLst>
              </p:cNvPr>
              <p:cNvCxnSpPr>
                <a:endCxn id="14" idx="1"/>
              </p:cNvCxnSpPr>
              <p:nvPr/>
            </p:nvCxnSpPr>
            <p:spPr>
              <a:xfrm rot="16200000" flipH="1">
                <a:off x="5918312" y="4082956"/>
                <a:ext cx="450651" cy="2857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EDBB0B1-452C-4F43-8C26-6D1E514B8E48}"/>
                  </a:ext>
                </a:extLst>
              </p:cNvPr>
              <p:cNvSpPr/>
              <p:nvPr/>
            </p:nvSpPr>
            <p:spPr>
              <a:xfrm>
                <a:off x="6215074" y="3357562"/>
                <a:ext cx="1140056" cy="61555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latin typeface="Times New Roman" pitchFamily="18" charset="0"/>
                    <a:cs typeface="Times New Roman" pitchFamily="18" charset="0"/>
                  </a:rPr>
                  <a:t>Xiao et al.</a:t>
                </a:r>
              </a:p>
              <a:p>
                <a:r>
                  <a:rPr lang="nb-NO" altLang="zh-CN" sz="1600" dirty="0"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82E82987-0FA6-4D86-93DF-672C733B571C}"/>
                  </a:ext>
                </a:extLst>
              </p:cNvPr>
              <p:cNvCxnSpPr>
                <a:endCxn id="16" idx="1"/>
              </p:cNvCxnSpPr>
              <p:nvPr/>
            </p:nvCxnSpPr>
            <p:spPr>
              <a:xfrm>
                <a:off x="6000760" y="3571876"/>
                <a:ext cx="214314" cy="934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23F1983-720B-4CB4-81C0-538DA7455273}"/>
                  </a:ext>
                </a:extLst>
              </p:cNvPr>
              <p:cNvSpPr/>
              <p:nvPr/>
            </p:nvSpPr>
            <p:spPr>
              <a:xfrm>
                <a:off x="6143636" y="2500306"/>
                <a:ext cx="1899879" cy="830997"/>
              </a:xfrm>
              <a:prstGeom prst="rect">
                <a:avLst/>
              </a:prstGeom>
              <a:noFill/>
              <a:ln>
                <a:solidFill>
                  <a:srgbClr val="DB39D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Hong et al.</a:t>
                </a:r>
              </a:p>
              <a:p>
                <a:r>
                  <a:rPr lang="en-US" altLang="zh-CN" sz="1400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PRC 90, 024605 (2014)</a:t>
                </a:r>
                <a:endParaRPr lang="nb-NO" altLang="zh-CN" sz="1400" dirty="0">
                  <a:solidFill>
                    <a:srgbClr val="DB39D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b-NO" altLang="zh-CN" sz="1600" dirty="0">
                    <a:solidFill>
                      <a:srgbClr val="DB39DF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DB39D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3B1F84F-B554-4039-B53E-01C384825EDF}"/>
                  </a:ext>
                </a:extLst>
              </p:cNvPr>
              <p:cNvSpPr/>
              <p:nvPr/>
            </p:nvSpPr>
            <p:spPr>
              <a:xfrm>
                <a:off x="6072198" y="785794"/>
                <a:ext cx="1152880" cy="61555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Feng et al.</a:t>
                </a:r>
              </a:p>
              <a:p>
                <a:r>
                  <a:rPr lang="nb-NO" altLang="zh-CN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FE845E4D-04E0-4F2F-B020-CF546C21833A}"/>
                  </a:ext>
                </a:extLst>
              </p:cNvPr>
              <p:cNvCxnSpPr/>
              <p:nvPr/>
            </p:nvCxnSpPr>
            <p:spPr>
              <a:xfrm rot="16200000" flipH="1">
                <a:off x="5679289" y="2250273"/>
                <a:ext cx="571504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77BAD08-8EBC-424D-8227-D45AD89A0D2F}"/>
                  </a:ext>
                </a:extLst>
              </p:cNvPr>
              <p:cNvSpPr/>
              <p:nvPr/>
            </p:nvSpPr>
            <p:spPr>
              <a:xfrm>
                <a:off x="6215074" y="3357562"/>
                <a:ext cx="1140056" cy="615553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nb-NO" altLang="zh-CN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Xiao et al.</a:t>
                </a:r>
              </a:p>
              <a:p>
                <a:r>
                  <a:rPr lang="nb-NO" altLang="zh-CN" sz="1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pions</a:t>
                </a:r>
                <a:endParaRPr lang="zh-CN" altLang="en-US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2" name="Picture 3">
            <a:extLst>
              <a:ext uri="{FF2B5EF4-FFF2-40B4-BE49-F238E27FC236}">
                <a16:creationId xmlns:a16="http://schemas.microsoft.com/office/drawing/2014/main" id="{1297D8D6-2084-4EA5-B857-607AE077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1" y="1158689"/>
            <a:ext cx="4362450" cy="55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74182C0-8142-4474-91F9-113BD75897FC}"/>
              </a:ext>
            </a:extLst>
          </p:cNvPr>
          <p:cNvSpPr txBox="1"/>
          <p:nvPr/>
        </p:nvSpPr>
        <p:spPr>
          <a:xfrm flipH="1">
            <a:off x="495118" y="177319"/>
            <a:ext cx="914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Progress on symmetry energy constraints</a:t>
            </a:r>
            <a:endParaRPr lang="zh-CN" altLang="en-US" sz="36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6BC35CE-C418-44D5-B529-EE34F58887C4}"/>
              </a:ext>
            </a:extLst>
          </p:cNvPr>
          <p:cNvSpPr/>
          <p:nvPr/>
        </p:nvSpPr>
        <p:spPr>
          <a:xfrm>
            <a:off x="1250603" y="968304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Lattimer</a:t>
            </a:r>
            <a:r>
              <a:rPr lang="en-US" altLang="zh-CN" dirty="0"/>
              <a:t>, EPJA 50 (2014) 40</a:t>
            </a:r>
          </a:p>
        </p:txBody>
      </p:sp>
    </p:spTree>
    <p:extLst>
      <p:ext uri="{BB962C8B-B14F-4D97-AF65-F5344CB8AC3E}">
        <p14:creationId xmlns:p14="http://schemas.microsoft.com/office/powerpoint/2010/main" val="240843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26524A9-0627-4912-B0D1-C1101DCDFF61}"/>
              </a:ext>
            </a:extLst>
          </p:cNvPr>
          <p:cNvSpPr txBox="1"/>
          <p:nvPr/>
        </p:nvSpPr>
        <p:spPr>
          <a:xfrm>
            <a:off x="400051" y="733425"/>
            <a:ext cx="6029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Around and at subnormal density </a:t>
            </a:r>
          </a:p>
          <a:p>
            <a:endParaRPr lang="en-US" altLang="zh-CN" sz="3600" dirty="0"/>
          </a:p>
          <a:p>
            <a:r>
              <a:rPr lang="en-US" altLang="zh-CN" sz="3600" dirty="0">
                <a:solidFill>
                  <a:srgbClr val="FF0000"/>
                </a:solidFill>
              </a:rPr>
              <a:t>(isospin diffusion analysis with </a:t>
            </a:r>
            <a:r>
              <a:rPr lang="en-US" altLang="zh-CN" sz="3600" dirty="0" err="1">
                <a:solidFill>
                  <a:srgbClr val="FF0000"/>
                </a:solidFill>
              </a:rPr>
              <a:t>ImQMD</a:t>
            </a:r>
            <a:r>
              <a:rPr lang="en-US" altLang="zh-CN" sz="3600" dirty="0">
                <a:solidFill>
                  <a:srgbClr val="FF0000"/>
                </a:solidFill>
              </a:rPr>
              <a:t> in 5-D parameter space, and its validity in the prediction of neutron skin)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F35B9C0-3C04-46F0-BB8B-4C3D7A08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25" y="457934"/>
            <a:ext cx="4362450" cy="55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FBB1BFF-E4C8-41E7-9EFC-9069CF1D5FAB}"/>
              </a:ext>
            </a:extLst>
          </p:cNvPr>
          <p:cNvSpPr/>
          <p:nvPr/>
        </p:nvSpPr>
        <p:spPr>
          <a:xfrm>
            <a:off x="7705946" y="107852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Lattimer</a:t>
            </a:r>
            <a:r>
              <a:rPr lang="en-US" altLang="zh-CN" dirty="0"/>
              <a:t>, EPJA 50 (2014) 40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DE5706-30CA-4319-B57E-F6978E5848D2}"/>
              </a:ext>
            </a:extLst>
          </p:cNvPr>
          <p:cNvSpPr txBox="1"/>
          <p:nvPr/>
        </p:nvSpPr>
        <p:spPr>
          <a:xfrm flipH="1">
            <a:off x="8808719" y="6196150"/>
            <a:ext cx="166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baseline="-25000" dirty="0">
                <a:solidFill>
                  <a:srgbClr val="FF0000"/>
                </a:solidFill>
              </a:rPr>
              <a:t>0</a:t>
            </a:r>
            <a:r>
              <a:rPr lang="en-US" altLang="zh-CN" dirty="0">
                <a:solidFill>
                  <a:srgbClr val="FF0000"/>
                </a:solidFill>
              </a:rPr>
              <a:t> and 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2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CFEA30-13BD-4403-86F8-21548CB70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54" y="1254485"/>
            <a:ext cx="4851264" cy="44386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3B28C1-8C19-4FB9-8C68-905E0925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421" y="4887008"/>
            <a:ext cx="2652414" cy="161225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2CC85B4-6C12-4EAD-91B1-7443204D58EB}"/>
              </a:ext>
            </a:extLst>
          </p:cNvPr>
          <p:cNvSpPr/>
          <p:nvPr/>
        </p:nvSpPr>
        <p:spPr>
          <a:xfrm>
            <a:off x="535899" y="42263"/>
            <a:ext cx="11075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Range of nuclear matter parameters {K</a:t>
            </a:r>
            <a:r>
              <a:rPr lang="en-US" altLang="zh-CN" sz="3200" baseline="-25000" dirty="0"/>
              <a:t>0</a:t>
            </a:r>
            <a:r>
              <a:rPr lang="en-US" altLang="zh-CN" sz="3200" dirty="0"/>
              <a:t>, S</a:t>
            </a:r>
            <a:r>
              <a:rPr lang="en-US" altLang="zh-CN" sz="3200" baseline="-25000" dirty="0"/>
              <a:t>0</a:t>
            </a:r>
            <a:r>
              <a:rPr lang="en-US" altLang="zh-CN" sz="3200" dirty="0"/>
              <a:t>, L, </a:t>
            </a:r>
            <a:r>
              <a:rPr lang="en-US" altLang="zh-CN" sz="3200" dirty="0" err="1"/>
              <a:t>ms</a:t>
            </a:r>
            <a:r>
              <a:rPr lang="en-US" altLang="zh-CN" sz="3200" dirty="0"/>
              <a:t>*, fi} from ~200 </a:t>
            </a:r>
            <a:r>
              <a:rPr lang="en-US" altLang="zh-CN" sz="3200" dirty="0" err="1"/>
              <a:t>Skyrme</a:t>
            </a:r>
            <a:r>
              <a:rPr lang="en-US" altLang="zh-CN" sz="3200" dirty="0"/>
              <a:t> sets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A1FC2D6-201F-475F-8AEA-EE323C9A80F2}"/>
              </a:ext>
            </a:extLst>
          </p:cNvPr>
          <p:cNvSpPr txBox="1"/>
          <p:nvPr/>
        </p:nvSpPr>
        <p:spPr>
          <a:xfrm>
            <a:off x="5132718" y="480164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 2000,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0622E1-3403-40B0-8ED5-8715E71BAA98}"/>
              </a:ext>
            </a:extLst>
          </p:cNvPr>
          <p:cNvSpPr txBox="1"/>
          <p:nvPr/>
        </p:nvSpPr>
        <p:spPr>
          <a:xfrm>
            <a:off x="1208686" y="1281478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Y.X.Zhang</a:t>
            </a:r>
            <a:r>
              <a:rPr lang="en-US" altLang="zh-CN" dirty="0"/>
              <a:t>, et al, submitted to PRC</a:t>
            </a:r>
            <a:endParaRPr lang="zh-CN" altLang="en-US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7D058CE-CD50-4FE2-8DD6-FAD2D8C8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760" y="5693535"/>
            <a:ext cx="3035821" cy="108724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94CBD4F0-323B-4A17-BB78-7238EBF14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5175" r="21027"/>
          <a:stretch/>
        </p:blipFill>
        <p:spPr bwMode="auto">
          <a:xfrm>
            <a:off x="6361530" y="2301291"/>
            <a:ext cx="5549016" cy="5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0214F8-B809-4C45-BA26-8B6B38BB9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946" y="3328246"/>
            <a:ext cx="4472469" cy="86955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C6126EC-EF0C-4FA2-A988-7AD4E274D13C}"/>
              </a:ext>
            </a:extLst>
          </p:cNvPr>
          <p:cNvSpPr txBox="1"/>
          <p:nvPr/>
        </p:nvSpPr>
        <p:spPr>
          <a:xfrm>
            <a:off x="6466738" y="3065606"/>
            <a:ext cx="4070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Compressibility and effective mass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913392-DE83-4961-A2A2-F1EFE512ED71}"/>
              </a:ext>
            </a:extLst>
          </p:cNvPr>
          <p:cNvSpPr/>
          <p:nvPr/>
        </p:nvSpPr>
        <p:spPr>
          <a:xfrm>
            <a:off x="6466738" y="1680565"/>
            <a:ext cx="4259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energy and effective mass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0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14913</TotalTime>
  <Words>1235</Words>
  <Application>Microsoft Office PowerPoint</Application>
  <PresentationFormat>宽屏</PresentationFormat>
  <Paragraphs>168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MTMI</vt:lpstr>
      <vt:lpstr>Times-Roman</vt:lpstr>
      <vt:lpstr>等线</vt:lpstr>
      <vt:lpstr>等线 Light</vt:lpstr>
      <vt:lpstr>Arial</vt:lpstr>
      <vt:lpstr>Cambria Math</vt:lpstr>
      <vt:lpstr>Symbol</vt:lpstr>
      <vt:lpstr>Times</vt:lpstr>
      <vt:lpstr>Times New Roman</vt:lpstr>
      <vt:lpstr>Office 主题​​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zhyx</dc:creator>
  <cp:lastModifiedBy>Zhang Yingxun</cp:lastModifiedBy>
  <cp:revision>272</cp:revision>
  <dcterms:created xsi:type="dcterms:W3CDTF">2019-05-13T01:38:32Z</dcterms:created>
  <dcterms:modified xsi:type="dcterms:W3CDTF">2019-10-31T04:38:20Z</dcterms:modified>
</cp:coreProperties>
</file>