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256" r:id="rId2"/>
    <p:sldId id="257" r:id="rId3"/>
    <p:sldId id="283" r:id="rId4"/>
    <p:sldId id="278" r:id="rId5"/>
    <p:sldId id="290" r:id="rId6"/>
    <p:sldId id="259" r:id="rId7"/>
    <p:sldId id="258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1" autoAdjust="0"/>
    <p:restoredTop sz="94660"/>
  </p:normalViewPr>
  <p:slideViewPr>
    <p:cSldViewPr snapToGrid="0">
      <p:cViewPr varScale="1">
        <p:scale>
          <a:sx n="77" d="100"/>
          <a:sy n="77" d="100"/>
        </p:scale>
        <p:origin x="102" y="9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4DD11E-7462-4EB8-B0F4-55DEE97EC7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1074" y="1122363"/>
            <a:ext cx="8581852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8A282B-1DBE-459E-ACBB-D7960727F8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1074" y="3904788"/>
            <a:ext cx="8581852" cy="1093124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434CF1-9957-4095-9452-A1CE43411B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6490B-BCAA-48E3-910A-89CA0D763955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5EC47D-E032-4AF6-9B98-F88D15669A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24890E-60B6-4F15-AA2A-68932CAA4A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D8E8A-1E36-44CB-BE80-0D57E0554190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B2029B5-C1E2-4C12-83A9-AE80CF2414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9005" y="5392737"/>
            <a:ext cx="1592090" cy="6858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9F0EFB6A-BBDD-4831-BC3E-E9D790944AE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0230" y="5392737"/>
            <a:ext cx="1877439" cy="685800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C5725188-D150-4504-B9C9-610C0363044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27947" y="5363861"/>
            <a:ext cx="688105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95297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D668A6-7862-474F-A651-0C56AD12F7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DA73A9-9C95-4D2D-AAEC-D45D55D2B5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9579C2-B44B-4242-8262-091FFA2212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6490B-BCAA-48E3-910A-89CA0D763955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BADF48-4595-4684-B380-6CF946736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B06962-7BB8-4FC7-A1B6-E1F1A57BB9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D8E8A-1E36-44CB-BE80-0D57E05541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625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7061E3E-9BD3-416C-9AD8-28008C088DB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231925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A199CA5-6B73-46A5-B828-8F9AF54BE3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281074" y="365125"/>
            <a:ext cx="6148301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361A5C-6428-4A2D-957B-7D0F8690F2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6490B-BCAA-48E3-910A-89CA0D763955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7917BD-63F4-4CD6-AB6A-12278CA8BB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159017-E60D-490C-9E81-F7235068F3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D8E8A-1E36-44CB-BE80-0D57E05541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4289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xfrm>
            <a:off x="107156" y="151805"/>
            <a:ext cx="8929688" cy="1339453"/>
          </a:xfrm>
          <a:prstGeom prst="rect">
            <a:avLst/>
          </a:prstGeom>
        </p:spPr>
        <p:txBody>
          <a:bodyPr/>
          <a:lstStyle>
            <a:lvl1pPr>
              <a:defRPr sz="2812"/>
            </a:lvl1pPr>
          </a:lstStyle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xfrm>
            <a:off x="107156" y="1643063"/>
            <a:ext cx="8929688" cy="4822031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70778769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401264-67BF-4BBC-99E2-2DD2B625EF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EF5A6F-2583-4F6B-A6FA-B6F60E4C7E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3BF175-F18D-42BC-A054-41528411CB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6490B-BCAA-48E3-910A-89CA0D763955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BC3CBA-2551-4E87-B040-64E3626D3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631536-65CC-4A1A-A63C-8F0FC60C80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D8E8A-1E36-44CB-BE80-0D57E05541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776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3AB986-8DFD-4D01-BEDF-9508B3DC4C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1074" y="1709739"/>
            <a:ext cx="8581852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8150B7-B38B-475E-908D-CBF4152C90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81074" y="4589464"/>
            <a:ext cx="8581852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A2CA69-4D5E-49F8-AEF0-BBAD2EA81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6490B-BCAA-48E3-910A-89CA0D763955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80DA6B-B09C-4125-9E21-05FAFA44BC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3AC9A1-B634-44D2-B17D-B58FF1049F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D8E8A-1E36-44CB-BE80-0D57E05541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299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3773D9-91CC-4D42-9C6C-FEEDEC7D1A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153C82-9629-48FE-A19A-E8527D42EC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81074" y="1110414"/>
            <a:ext cx="4233776" cy="506654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5385FB-AAD3-49B8-ADB5-C5D07D479F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110414"/>
            <a:ext cx="4233776" cy="506654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F6AFCE-2C0D-401A-BDC3-EBD766CA76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6490B-BCAA-48E3-910A-89CA0D763955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010D26-ADF3-4328-BDEC-963C5B8D67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0955CC-A616-4071-9276-C57EE34740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D8E8A-1E36-44CB-BE80-0D57E05541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0847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3C3FA7-D392-4223-960C-AF0955429B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81075" y="1097714"/>
            <a:ext cx="421710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04E329-4390-4F0C-A69D-D39F839562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81074" y="2088314"/>
            <a:ext cx="4217108" cy="410134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5288D67-1CF1-4DC1-9BBB-322DDA37DF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5190" y="1097714"/>
            <a:ext cx="421710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9E18EDA-6553-4D2C-9372-2ABA2F4DF56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088314"/>
            <a:ext cx="4213148" cy="410134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1834641-85DD-4582-B78D-901ABACDDA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6490B-BCAA-48E3-910A-89CA0D763955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4024FA9-B0A9-4FED-BB97-DAC26A7A84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095EED8-58CF-479E-AF6D-017DF544C1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D8E8A-1E36-44CB-BE80-0D57E055419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7A2D2614-AC83-45A7-B597-46457CD70357}"/>
              </a:ext>
            </a:extLst>
          </p:cNvPr>
          <p:cNvSpPr txBox="1">
            <a:spLocks/>
          </p:cNvSpPr>
          <p:nvPr/>
        </p:nvSpPr>
        <p:spPr>
          <a:xfrm>
            <a:off x="281074" y="257061"/>
            <a:ext cx="8581852" cy="6739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45701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AA58BA-976C-46D9-9D4B-BB51B5E559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BA5B98B-CB5D-48E1-9129-35D5863404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6490B-BCAA-48E3-910A-89CA0D763955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23FFA8-C006-4568-9E40-607C66DCD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C319E2-7FD9-40F8-B0C1-FDFEB51C41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D8E8A-1E36-44CB-BE80-0D57E05541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308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B05CE03-DE7F-4FEC-86F0-AC40566A7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6490B-BCAA-48E3-910A-89CA0D763955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55778B4-CF42-4A39-B923-73A33274B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6CD8FA-55E1-4411-AB2B-6975E6F3AD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D8E8A-1E36-44CB-BE80-0D57E05541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552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2ADEAB-1C7F-4C35-88A3-90634D354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1074" y="457200"/>
            <a:ext cx="3297945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DBAF76-7FE2-4658-9178-F1535A503A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0" y="457200"/>
            <a:ext cx="4975535" cy="551965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7EB5CD-EA91-41E1-8D90-24E11B39FA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81074" y="2057399"/>
            <a:ext cx="3297945" cy="391945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F93891-7A30-40DD-99FF-80B3ED6EAB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6490B-BCAA-48E3-910A-89CA0D763955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E43B84-08C0-400F-A8C9-3FDE6B9DCD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992468-DAF2-4876-8EA6-6DA04D0A04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D8E8A-1E36-44CB-BE80-0D57E05541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7321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EBA9DB-E960-4005-A99D-0E6542355B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114CEB5-665E-44EF-A7B4-D9E77DFD4A4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0" y="457200"/>
            <a:ext cx="4975535" cy="5619404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4E61F3-3D55-4016-9D09-9305D71DC8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4019204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B35C3A-0BF0-44B0-B1A5-232218DB08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E6490B-BCAA-48E3-910A-89CA0D763955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541CE5-E590-4AB6-9ACA-0FF001788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8E8ED1-AE7D-4D3A-ABFB-C57BCB9EAD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D8E8A-1E36-44CB-BE80-0D57E05541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972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5128028-5D48-451F-A8B0-C971128835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1074" y="257061"/>
            <a:ext cx="8581852" cy="6739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F25F3C-7AC0-4F6F-9F89-6AC10B0920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81074" y="1205345"/>
            <a:ext cx="8581852" cy="49716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6C905F-DCB5-4C2D-8E7C-34F5D78C1B8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81074" y="6356351"/>
            <a:ext cx="24049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E6490B-BCAA-48E3-910A-89CA0D763955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A46370-BB43-4797-9C46-4D4224E491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A5A46D-B66A-4B4B-B0E9-A01020806A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4049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5D8E8A-1E36-44CB-BE80-0D57E05541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4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  <p:sldLayoutId id="2147483761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gi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gi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C6EA03-B8BD-4EFA-B9E1-21A2D69E4A2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dirty="0"/>
              <a:t>중성자 검출기 현황</a:t>
            </a:r>
            <a:br>
              <a:rPr lang="en-US" altLang="ko-KR" dirty="0"/>
            </a:br>
            <a:r>
              <a:rPr lang="ko-KR" altLang="en-US" dirty="0"/>
              <a:t>및 </a:t>
            </a:r>
            <a:br>
              <a:rPr lang="en-US" altLang="ko-KR" dirty="0"/>
            </a:br>
            <a:r>
              <a:rPr lang="ko-KR" altLang="en-US" dirty="0"/>
              <a:t>내년 계획 </a:t>
            </a:r>
            <a:br>
              <a:rPr lang="en-US" altLang="ko-KR" dirty="0"/>
            </a:br>
            <a:r>
              <a:rPr lang="en-US" altLang="ko-KR" dirty="0"/>
              <a:t>20191129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A1A1ED-004F-46E6-9C28-605A64E87D6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 dirty="0"/>
              <a:t>고려대학교 이종원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2468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E6DC94-62C5-42DB-A86C-2F91C3FFFE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Status of NDA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7777D4-436A-475F-B3C4-173CDCEFB7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3</a:t>
            </a:r>
            <a:r>
              <a:rPr lang="ko-KR" altLang="en-US" dirty="0"/>
              <a:t>개의 레이어가 </a:t>
            </a:r>
            <a:r>
              <a:rPr lang="en-US" altLang="ko-KR" dirty="0"/>
              <a:t>DAQ</a:t>
            </a:r>
            <a:r>
              <a:rPr lang="ko-KR" altLang="en-US" dirty="0"/>
              <a:t>에 장착</a:t>
            </a:r>
            <a:endParaRPr lang="en-US" altLang="ko-KR" dirty="0"/>
          </a:p>
          <a:p>
            <a:r>
              <a:rPr lang="en-US" altLang="ko-KR" dirty="0"/>
              <a:t>1</a:t>
            </a:r>
            <a:r>
              <a:rPr lang="ko-KR" altLang="en-US" dirty="0"/>
              <a:t>개의 레이어 </a:t>
            </a:r>
            <a:r>
              <a:rPr lang="en-US" altLang="ko-KR" dirty="0"/>
              <a:t>+ CV</a:t>
            </a:r>
            <a:r>
              <a:rPr lang="ko-KR" altLang="en-US" dirty="0"/>
              <a:t>는 보관중</a:t>
            </a:r>
            <a:endParaRPr lang="en-US" altLang="ko-KR" dirty="0"/>
          </a:p>
          <a:p>
            <a:endParaRPr lang="en-US" dirty="0"/>
          </a:p>
          <a:p>
            <a:r>
              <a:rPr lang="ko-KR" altLang="en-US" dirty="0"/>
              <a:t>우주선 데이터 취득 </a:t>
            </a:r>
            <a:r>
              <a:rPr lang="en-US" altLang="ko-KR" dirty="0"/>
              <a:t>: 1</a:t>
            </a:r>
            <a:r>
              <a:rPr lang="ko-KR" altLang="en-US" dirty="0"/>
              <a:t>일간 데이터 측정 </a:t>
            </a:r>
            <a:endParaRPr lang="en-US" altLang="ko-KR" dirty="0"/>
          </a:p>
          <a:p>
            <a:r>
              <a:rPr lang="en-US" altLang="ko-KR" dirty="0"/>
              <a:t>DAQ firmware </a:t>
            </a:r>
            <a:r>
              <a:rPr lang="ko-KR" altLang="en-US" dirty="0"/>
              <a:t>문제 </a:t>
            </a:r>
            <a:endParaRPr lang="en-US" altLang="ko-KR" dirty="0"/>
          </a:p>
          <a:p>
            <a:pPr lvl="1"/>
            <a:r>
              <a:rPr lang="en-US" altLang="ko-KR" dirty="0"/>
              <a:t>LTE trigger mode</a:t>
            </a:r>
            <a:r>
              <a:rPr lang="ko-KR" altLang="en-US" dirty="0"/>
              <a:t>에서 </a:t>
            </a:r>
            <a:r>
              <a:rPr lang="en-US" altLang="ko-KR" dirty="0"/>
              <a:t>TCB</a:t>
            </a:r>
            <a:r>
              <a:rPr lang="ko-KR" altLang="en-US" dirty="0"/>
              <a:t>의 </a:t>
            </a:r>
            <a:r>
              <a:rPr lang="en-US" altLang="ko-KR" dirty="0"/>
              <a:t>triggering</a:t>
            </a:r>
            <a:r>
              <a:rPr lang="ko-KR" altLang="en-US" dirty="0"/>
              <a:t>이 멈추는 현상</a:t>
            </a:r>
            <a:r>
              <a:rPr lang="en-US" altLang="ko-KR" dirty="0"/>
              <a:t>( ~ 1</a:t>
            </a:r>
            <a:r>
              <a:rPr lang="ko-KR" altLang="en-US" dirty="0"/>
              <a:t>시간 </a:t>
            </a:r>
            <a:r>
              <a:rPr lang="en-US" altLang="ko-KR" dirty="0"/>
              <a:t>) </a:t>
            </a:r>
          </a:p>
          <a:p>
            <a:pPr lvl="1"/>
            <a:r>
              <a:rPr lang="ko-KR" altLang="en-US" dirty="0"/>
              <a:t>현재 </a:t>
            </a:r>
            <a:r>
              <a:rPr lang="en-US" altLang="ko-KR" dirty="0"/>
              <a:t>Notice</a:t>
            </a:r>
            <a:r>
              <a:rPr lang="ko-KR" altLang="en-US" dirty="0"/>
              <a:t> </a:t>
            </a:r>
            <a:r>
              <a:rPr lang="ko-KR" altLang="en-US" dirty="0" err="1"/>
              <a:t>김상렬박사님께서</a:t>
            </a:r>
            <a:r>
              <a:rPr lang="ko-KR" altLang="en-US" dirty="0"/>
              <a:t> 펌웨어 </a:t>
            </a:r>
            <a:r>
              <a:rPr lang="ko-KR" altLang="en-US" dirty="0" err="1"/>
              <a:t>체크중</a:t>
            </a:r>
            <a:r>
              <a:rPr lang="ko-KR" altLang="en-US" dirty="0"/>
              <a:t> </a:t>
            </a:r>
            <a:endParaRPr lang="en-US" altLang="ko-KR" dirty="0"/>
          </a:p>
          <a:p>
            <a:pPr lvl="1"/>
            <a:r>
              <a:rPr lang="ko-KR" altLang="en-US" dirty="0"/>
              <a:t>일정은 현재 미정</a:t>
            </a:r>
            <a:endParaRPr lang="en-US" altLang="ko-KR" dirty="0"/>
          </a:p>
          <a:p>
            <a:endParaRPr lang="en-US" altLang="ko-KR" dirty="0"/>
          </a:p>
          <a:p>
            <a:r>
              <a:rPr lang="en-US" altLang="ko-KR" dirty="0"/>
              <a:t>DAQ PC </a:t>
            </a:r>
            <a:r>
              <a:rPr lang="ko-KR" altLang="en-US" dirty="0"/>
              <a:t>등 </a:t>
            </a:r>
            <a:r>
              <a:rPr lang="en-US" altLang="ko-KR" dirty="0"/>
              <a:t>: </a:t>
            </a:r>
            <a:r>
              <a:rPr lang="ko-KR" altLang="en-US" dirty="0"/>
              <a:t>현재 사업단에서 진행 중 </a:t>
            </a:r>
            <a:endParaRPr lang="en-US" altLang="ko-KR" dirty="0"/>
          </a:p>
          <a:p>
            <a:r>
              <a:rPr lang="en-US" altLang="ko-KR" dirty="0"/>
              <a:t>DAQ program : </a:t>
            </a:r>
            <a:r>
              <a:rPr lang="ko-KR" altLang="en-US" dirty="0"/>
              <a:t>기본동작은 완성</a:t>
            </a:r>
            <a:r>
              <a:rPr lang="en-US" altLang="ko-KR" dirty="0"/>
              <a:t>, 1</a:t>
            </a:r>
            <a:r>
              <a:rPr lang="ko-KR" altLang="en-US" dirty="0"/>
              <a:t>일 동안 동작확인</a:t>
            </a:r>
            <a:r>
              <a:rPr lang="en-US" altLang="ko-KR" dirty="0"/>
              <a:t>, </a:t>
            </a:r>
            <a:r>
              <a:rPr lang="ko-KR" altLang="en-US" dirty="0" err="1"/>
              <a:t>이효상박사님과</a:t>
            </a:r>
            <a:r>
              <a:rPr lang="ko-KR" altLang="en-US" dirty="0"/>
              <a:t> 협의하여 조정예정</a:t>
            </a:r>
            <a:endParaRPr lang="en-US" altLang="ko-KR" dirty="0"/>
          </a:p>
          <a:p>
            <a:r>
              <a:rPr lang="en-US" altLang="ko-KR" dirty="0"/>
              <a:t>Calibration/Aliment program : MIP </a:t>
            </a:r>
            <a:r>
              <a:rPr lang="ko-KR" altLang="en-US" dirty="0"/>
              <a:t>측정</a:t>
            </a:r>
            <a:r>
              <a:rPr lang="en-US" altLang="ko-KR" dirty="0"/>
              <a:t>, HV setting/adjustment, Timing calibration, Position calibration </a:t>
            </a:r>
            <a:r>
              <a:rPr lang="ko-KR" altLang="en-US" dirty="0"/>
              <a:t>등 완료</a:t>
            </a:r>
            <a:r>
              <a:rPr lang="en-US" altLang="ko-KR" dirty="0"/>
              <a:t>. </a:t>
            </a:r>
            <a:r>
              <a:rPr lang="en-US" altLang="ko-KR" dirty="0" err="1"/>
              <a:t>EventBuilder</a:t>
            </a:r>
            <a:r>
              <a:rPr lang="en-US" altLang="ko-KR" dirty="0"/>
              <a:t> </a:t>
            </a:r>
            <a:r>
              <a:rPr lang="ko-KR" altLang="en-US" dirty="0"/>
              <a:t>제작완료</a:t>
            </a:r>
            <a:r>
              <a:rPr lang="en-US" altLang="ko-KR" dirty="0"/>
              <a:t>.</a:t>
            </a:r>
          </a:p>
          <a:p>
            <a:pPr marL="0" indent="0">
              <a:buNone/>
            </a:pPr>
            <a:endParaRPr lang="en-US" altLang="ko-KR" dirty="0"/>
          </a:p>
        </p:txBody>
      </p:sp>
      <p:pic>
        <p:nvPicPr>
          <p:cNvPr id="4" name="EndStacking.jpg" descr="EndStacking.jpg">
            <a:extLst>
              <a:ext uri="{FF2B5EF4-FFF2-40B4-BE49-F238E27FC236}">
                <a16:creationId xmlns:a16="http://schemas.microsoft.com/office/drawing/2014/main" id="{FA71412F-C98E-4B30-9E5E-13960C019C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47373" y="185117"/>
            <a:ext cx="3611194" cy="2708395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9642404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1C075E3-9B47-438D-AD68-AA3D1BF2B3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481" y="1110414"/>
            <a:ext cx="4073341" cy="527218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0EDBEBB-F2EA-4215-97E9-8AAD94873F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Detector Performance – Position resolution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3A67A47-1254-4C89-8AE9-9A304ED5899F}"/>
              </a:ext>
            </a:extLst>
          </p:cNvPr>
          <p:cNvSpPr/>
          <p:nvPr/>
        </p:nvSpPr>
        <p:spPr>
          <a:xfrm>
            <a:off x="4232953" y="1191802"/>
            <a:ext cx="2732926" cy="1335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094FB1A-D96C-41EA-B7D9-BCD09FC6AD4B}"/>
              </a:ext>
            </a:extLst>
          </p:cNvPr>
          <p:cNvSpPr/>
          <p:nvPr/>
        </p:nvSpPr>
        <p:spPr>
          <a:xfrm>
            <a:off x="4232953" y="1981200"/>
            <a:ext cx="2732926" cy="1335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A7F77B8-C212-48AF-A900-26B38F38F44C}"/>
              </a:ext>
            </a:extLst>
          </p:cNvPr>
          <p:cNvSpPr/>
          <p:nvPr/>
        </p:nvSpPr>
        <p:spPr>
          <a:xfrm>
            <a:off x="4232953" y="2770598"/>
            <a:ext cx="2732926" cy="1335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5EC45B4D-FD1A-4EDE-B302-201789A83701}"/>
              </a:ext>
            </a:extLst>
          </p:cNvPr>
          <p:cNvCxnSpPr>
            <a:cxnSpLocks/>
          </p:cNvCxnSpPr>
          <p:nvPr/>
        </p:nvCxnSpPr>
        <p:spPr>
          <a:xfrm flipH="1">
            <a:off x="5013789" y="964058"/>
            <a:ext cx="1171253" cy="2301412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D2CA908D-4FC8-4479-94BD-4F62C4344ABA}"/>
              </a:ext>
            </a:extLst>
          </p:cNvPr>
          <p:cNvSpPr txBox="1"/>
          <p:nvPr/>
        </p:nvSpPr>
        <p:spPr>
          <a:xfrm>
            <a:off x="7115335" y="1073918"/>
            <a:ext cx="13413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Layer 3 (4,5)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2DF4197-0093-413C-AA59-B1C792A609F9}"/>
              </a:ext>
            </a:extLst>
          </p:cNvPr>
          <p:cNvSpPr txBox="1"/>
          <p:nvPr/>
        </p:nvSpPr>
        <p:spPr>
          <a:xfrm>
            <a:off x="7115334" y="1846192"/>
            <a:ext cx="13413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Layer 2 (2,3)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3686B74-1873-4A25-987A-4E234B019A02}"/>
              </a:ext>
            </a:extLst>
          </p:cNvPr>
          <p:cNvSpPr txBox="1"/>
          <p:nvPr/>
        </p:nvSpPr>
        <p:spPr>
          <a:xfrm>
            <a:off x="7115335" y="2652714"/>
            <a:ext cx="13413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Layer 1 (0,1)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67B87290-E8AF-4D5A-B61A-D3F8686E61FC}"/>
                  </a:ext>
                </a:extLst>
              </p:cNvPr>
              <p:cNvSpPr txBox="1"/>
              <p:nvPr/>
            </p:nvSpPr>
            <p:spPr>
              <a:xfrm>
                <a:off x="758363" y="1832031"/>
                <a:ext cx="1450397" cy="42774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𝑓𝑖𝑡</m:t>
                        </m:r>
                      </m:sub>
                    </m:sSub>
                  </m:oMath>
                </a14:m>
                <a:r>
                  <a:rPr lang="en-US" b="0" dirty="0"/>
                  <a:t>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3</m:t>
                        </m:r>
                        <m:sSubSup>
                          <m:sSubSupPr>
                            <m:ctrlP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𝜎</m:t>
                            </m:r>
                          </m:e>
                          <m:sub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sub>
                          <m:sup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/2</m:t>
                        </m:r>
                      </m:e>
                    </m:rad>
                  </m:oMath>
                </a14:m>
                <a:endParaRPr lang="en-US" b="0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67B87290-E8AF-4D5A-B61A-D3F8686E61F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8363" y="1832031"/>
                <a:ext cx="1450397" cy="427746"/>
              </a:xfrm>
              <a:prstGeom prst="rect">
                <a:avLst/>
              </a:prstGeom>
              <a:blipFill>
                <a:blip r:embed="rId3"/>
                <a:stretch>
                  <a:fillRect b="-185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TextBox 18">
            <a:extLst>
              <a:ext uri="{FF2B5EF4-FFF2-40B4-BE49-F238E27FC236}">
                <a16:creationId xmlns:a16="http://schemas.microsoft.com/office/drawing/2014/main" id="{5F23B37D-09E3-4311-B606-A220FAA09015}"/>
              </a:ext>
            </a:extLst>
          </p:cNvPr>
          <p:cNvSpPr txBox="1"/>
          <p:nvPr/>
        </p:nvSpPr>
        <p:spPr>
          <a:xfrm>
            <a:off x="4306937" y="4123029"/>
            <a:ext cx="425071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X resolution (global): 4.5 cm (FWHM)</a:t>
            </a:r>
          </a:p>
          <a:p>
            <a:r>
              <a:rPr lang="en-US" dirty="0"/>
              <a:t>Y resolution (global): 4.7 cm (FWHM)</a:t>
            </a:r>
          </a:p>
          <a:p>
            <a:r>
              <a:rPr lang="en-US" dirty="0"/>
              <a:t>Position resolution by module : 4.1~4.6 cm</a:t>
            </a:r>
          </a:p>
          <a:p>
            <a:r>
              <a:rPr lang="en-US" dirty="0"/>
              <a:t>Two large resolution module  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6C108AF-2E6C-4FBC-AC39-B91CD12CC9D3}"/>
              </a:ext>
            </a:extLst>
          </p:cNvPr>
          <p:cNvSpPr txBox="1"/>
          <p:nvPr/>
        </p:nvSpPr>
        <p:spPr>
          <a:xfrm>
            <a:off x="4232953" y="5540253"/>
            <a:ext cx="49523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Consisted with prototype module result ( 4.56 cm )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E4A1F46F-E6ED-4D00-A4C5-283E56ED85C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294" y="3815003"/>
            <a:ext cx="3983643" cy="2498104"/>
          </a:xfrm>
          <a:prstGeom prst="rect">
            <a:avLst/>
          </a:prstGeom>
        </p:spPr>
      </p:pic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060B37F5-0FAB-408D-A947-0744763CB5F5}"/>
              </a:ext>
            </a:extLst>
          </p:cNvPr>
          <p:cNvCxnSpPr>
            <a:cxnSpLocks/>
          </p:cNvCxnSpPr>
          <p:nvPr/>
        </p:nvCxnSpPr>
        <p:spPr>
          <a:xfrm flipV="1">
            <a:off x="2044557" y="4063067"/>
            <a:ext cx="0" cy="1994530"/>
          </a:xfrm>
          <a:prstGeom prst="line">
            <a:avLst/>
          </a:prstGeom>
          <a:ln w="158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68350EFC-23FF-48BD-833E-090BF3ADA84E}"/>
              </a:ext>
            </a:extLst>
          </p:cNvPr>
          <p:cNvSpPr txBox="1"/>
          <p:nvPr/>
        </p:nvSpPr>
        <p:spPr>
          <a:xfrm>
            <a:off x="1982816" y="4238557"/>
            <a:ext cx="11164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Prototype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9FDED9B-964E-4277-8ECA-7399264E06F8}"/>
              </a:ext>
            </a:extLst>
          </p:cNvPr>
          <p:cNvSpPr txBox="1"/>
          <p:nvPr/>
        </p:nvSpPr>
        <p:spPr>
          <a:xfrm>
            <a:off x="888186" y="3637903"/>
            <a:ext cx="2980496" cy="3385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600" dirty="0"/>
              <a:t>Position resolution by module IDs</a:t>
            </a:r>
          </a:p>
        </p:txBody>
      </p:sp>
      <p:sp>
        <p:nvSpPr>
          <p:cNvPr id="28" name="Date Placeholder 27">
            <a:extLst>
              <a:ext uri="{FF2B5EF4-FFF2-40B4-BE49-F238E27FC236}">
                <a16:creationId xmlns:a16="http://schemas.microsoft.com/office/drawing/2014/main" id="{C67291C6-F2B8-4C65-AF74-46357ADC49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10/3/2019</a:t>
            </a:r>
          </a:p>
        </p:txBody>
      </p:sp>
      <p:sp>
        <p:nvSpPr>
          <p:cNvPr id="29" name="Footer Placeholder 28">
            <a:extLst>
              <a:ext uri="{FF2B5EF4-FFF2-40B4-BE49-F238E27FC236}">
                <a16:creationId xmlns:a16="http://schemas.microsoft.com/office/drawing/2014/main" id="{F8EB84C0-7E58-4C9B-B1ED-30DD6995B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NuSYM2019 @ Danang</a:t>
            </a:r>
          </a:p>
        </p:txBody>
      </p:sp>
      <p:sp>
        <p:nvSpPr>
          <p:cNvPr id="30" name="Slide Number Placeholder 29">
            <a:extLst>
              <a:ext uri="{FF2B5EF4-FFF2-40B4-BE49-F238E27FC236}">
                <a16:creationId xmlns:a16="http://schemas.microsoft.com/office/drawing/2014/main" id="{5AFDDCBC-07E8-489F-92C5-F34FE46D75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D8E8A-1E36-44CB-BE80-0D57E0554190}" type="slidenum">
              <a:rPr lang="en-US" smtClean="0"/>
              <a:t>3</a:t>
            </a:fld>
            <a:endParaRPr lang="en-US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F8481E4E-4E5A-4A93-A1E0-A3696B3B1CC4}"/>
              </a:ext>
            </a:extLst>
          </p:cNvPr>
          <p:cNvSpPr txBox="1"/>
          <p:nvPr/>
        </p:nvSpPr>
        <p:spPr>
          <a:xfrm>
            <a:off x="5967103" y="1317375"/>
            <a:ext cx="5629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X[4]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2F62CA5A-BEEF-4418-BFF0-D08081334E01}"/>
              </a:ext>
            </a:extLst>
          </p:cNvPr>
          <p:cNvSpPr txBox="1"/>
          <p:nvPr/>
        </p:nvSpPr>
        <p:spPr>
          <a:xfrm>
            <a:off x="5523924" y="2108153"/>
            <a:ext cx="5629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X[2]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C6695EBD-782A-4538-B79D-7E7F66A717F7}"/>
              </a:ext>
            </a:extLst>
          </p:cNvPr>
          <p:cNvSpPr txBox="1"/>
          <p:nvPr/>
        </p:nvSpPr>
        <p:spPr>
          <a:xfrm>
            <a:off x="5122067" y="2886865"/>
            <a:ext cx="5629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X[0]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AA77BBFA-2729-4120-A552-5A65A5E5708A}"/>
              </a:ext>
            </a:extLst>
          </p:cNvPr>
          <p:cNvSpPr txBox="1"/>
          <p:nvPr/>
        </p:nvSpPr>
        <p:spPr>
          <a:xfrm>
            <a:off x="5183004" y="3333631"/>
            <a:ext cx="20040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X[2] ~ (X[0]+X[4])/2</a:t>
            </a:r>
          </a:p>
        </p:txBody>
      </p:sp>
    </p:spTree>
    <p:extLst>
      <p:ext uri="{BB962C8B-B14F-4D97-AF65-F5344CB8AC3E}">
        <p14:creationId xmlns:p14="http://schemas.microsoft.com/office/powerpoint/2010/main" val="2555131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6" name="Detector Performance - Timing resolution"/>
          <p:cNvSpPr txBox="1">
            <a:spLocks noGrp="1"/>
          </p:cNvSpPr>
          <p:nvPr>
            <p:ph type="title"/>
          </p:nvPr>
        </p:nvSpPr>
        <p:spPr>
          <a:xfrm>
            <a:off x="107156" y="151805"/>
            <a:ext cx="8929689" cy="892969"/>
          </a:xfrm>
          <a:prstGeom prst="rect">
            <a:avLst/>
          </a:prstGeom>
        </p:spPr>
        <p:txBody>
          <a:bodyPr>
            <a:normAutofit/>
          </a:bodyPr>
          <a:lstStyle>
            <a:lvl1pPr algn="l"/>
          </a:lstStyle>
          <a:p>
            <a:r>
              <a:rPr sz="3200" dirty="0"/>
              <a:t>Detector Performance - Timing resolution</a:t>
            </a:r>
          </a:p>
        </p:txBody>
      </p:sp>
      <p:sp>
        <p:nvSpPr>
          <p:cNvPr id="47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4</a:t>
            </a:fld>
            <a:endParaRPr/>
          </a:p>
        </p:txBody>
      </p:sp>
      <p:sp>
        <p:nvSpPr>
          <p:cNvPr id="478" name="Only two plane -&gt; Difficult to derive timing resolution"/>
          <p:cNvSpPr txBox="1"/>
          <p:nvPr/>
        </p:nvSpPr>
        <p:spPr>
          <a:xfrm>
            <a:off x="287921" y="851175"/>
            <a:ext cx="8592481" cy="3967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35719" tIns="35719" rIns="35719" bIns="35719" anchor="ctr">
            <a:spAutoFit/>
          </a:bodyPr>
          <a:lstStyle>
            <a:lvl1pPr algn="l">
              <a:defRPr sz="3000"/>
            </a:lvl1pPr>
          </a:lstStyle>
          <a:p>
            <a:r>
              <a:rPr lang="en-US" sz="2109" dirty="0"/>
              <a:t>Time difference between orthogonally overlapped two modules in </a:t>
            </a:r>
            <a:r>
              <a:rPr lang="en-US" sz="2109" u="sng" dirty="0"/>
              <a:t>same layer</a:t>
            </a:r>
            <a:endParaRPr sz="2109" u="sng" dirty="0"/>
          </a:p>
        </p:txBody>
      </p:sp>
      <p:grpSp>
        <p:nvGrpSpPr>
          <p:cNvPr id="483" name="Group"/>
          <p:cNvGrpSpPr/>
          <p:nvPr/>
        </p:nvGrpSpPr>
        <p:grpSpPr>
          <a:xfrm>
            <a:off x="283784" y="2096792"/>
            <a:ext cx="1035987" cy="2774314"/>
            <a:chOff x="0" y="0"/>
            <a:chExt cx="1473403" cy="4893270"/>
          </a:xfrm>
        </p:grpSpPr>
        <p:sp>
          <p:nvSpPr>
            <p:cNvPr id="479" name="Rectangle"/>
            <p:cNvSpPr/>
            <p:nvPr/>
          </p:nvSpPr>
          <p:spPr>
            <a:xfrm>
              <a:off x="0" y="0"/>
              <a:ext cx="368504" cy="4893271"/>
            </a:xfrm>
            <a:prstGeom prst="rect">
              <a:avLst/>
            </a:prstGeom>
            <a:solidFill>
              <a:srgbClr val="FFFFFF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35719" tIns="35719" rIns="35719" bIns="35719" numCol="1" anchor="ctr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 sz="1687"/>
            </a:p>
          </p:txBody>
        </p:sp>
        <p:sp>
          <p:nvSpPr>
            <p:cNvPr id="480" name="Rectangle"/>
            <p:cNvSpPr/>
            <p:nvPr/>
          </p:nvSpPr>
          <p:spPr>
            <a:xfrm>
              <a:off x="368300" y="0"/>
              <a:ext cx="368504" cy="4893271"/>
            </a:xfrm>
            <a:prstGeom prst="rect">
              <a:avLst/>
            </a:prstGeom>
            <a:solidFill>
              <a:srgbClr val="FFFFFF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35719" tIns="35719" rIns="35719" bIns="35719" numCol="1" anchor="ctr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 sz="1687"/>
            </a:p>
          </p:txBody>
        </p:sp>
        <p:sp>
          <p:nvSpPr>
            <p:cNvPr id="481" name="Rectangle"/>
            <p:cNvSpPr/>
            <p:nvPr/>
          </p:nvSpPr>
          <p:spPr>
            <a:xfrm>
              <a:off x="736600" y="0"/>
              <a:ext cx="368504" cy="4893271"/>
            </a:xfrm>
            <a:prstGeom prst="rect">
              <a:avLst/>
            </a:prstGeom>
            <a:solidFill>
              <a:srgbClr val="FFFFFF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35719" tIns="35719" rIns="35719" bIns="35719" numCol="1" anchor="ctr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 sz="1687"/>
            </a:p>
          </p:txBody>
        </p:sp>
        <p:sp>
          <p:nvSpPr>
            <p:cNvPr id="482" name="Rectangle"/>
            <p:cNvSpPr/>
            <p:nvPr/>
          </p:nvSpPr>
          <p:spPr>
            <a:xfrm>
              <a:off x="1104900" y="0"/>
              <a:ext cx="368504" cy="4893271"/>
            </a:xfrm>
            <a:prstGeom prst="rect">
              <a:avLst/>
            </a:prstGeom>
            <a:solidFill>
              <a:srgbClr val="FFFFFF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/>
          </p:spPr>
          <p:txBody>
            <a:bodyPr wrap="square" lIns="35719" tIns="35719" rIns="35719" bIns="35719" numCol="1" anchor="ctr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 sz="1687"/>
            </a:p>
          </p:txBody>
        </p:sp>
      </p:grpSp>
      <p:grpSp>
        <p:nvGrpSpPr>
          <p:cNvPr id="488" name="Group"/>
          <p:cNvGrpSpPr/>
          <p:nvPr/>
        </p:nvGrpSpPr>
        <p:grpSpPr>
          <a:xfrm>
            <a:off x="282530" y="2115905"/>
            <a:ext cx="2112137" cy="1035987"/>
            <a:chOff x="0" y="0"/>
            <a:chExt cx="4893270" cy="1473403"/>
          </a:xfrm>
        </p:grpSpPr>
        <p:sp>
          <p:nvSpPr>
            <p:cNvPr id="484" name="Rectangle"/>
            <p:cNvSpPr/>
            <p:nvPr/>
          </p:nvSpPr>
          <p:spPr>
            <a:xfrm rot="16200000">
              <a:off x="2262383" y="-2262384"/>
              <a:ext cx="368504" cy="4893271"/>
            </a:xfrm>
            <a:prstGeom prst="rect">
              <a:avLst/>
            </a:prstGeom>
            <a:noFill/>
            <a:ln w="38100" cap="flat">
              <a:solidFill>
                <a:schemeClr val="accent5"/>
              </a:solidFill>
              <a:prstDash val="sysDot"/>
              <a:miter lim="400000"/>
            </a:ln>
            <a:effectLst/>
          </p:spPr>
          <p:txBody>
            <a:bodyPr wrap="square" lIns="35719" tIns="35719" rIns="35719" bIns="35719" numCol="1" anchor="ctr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 sz="1687"/>
            </a:p>
          </p:txBody>
        </p:sp>
        <p:sp>
          <p:nvSpPr>
            <p:cNvPr id="485" name="Rectangle"/>
            <p:cNvSpPr/>
            <p:nvPr/>
          </p:nvSpPr>
          <p:spPr>
            <a:xfrm rot="16200000">
              <a:off x="2262383" y="-1894084"/>
              <a:ext cx="368504" cy="4893271"/>
            </a:xfrm>
            <a:prstGeom prst="rect">
              <a:avLst/>
            </a:prstGeom>
            <a:noFill/>
            <a:ln w="38100" cap="flat">
              <a:solidFill>
                <a:schemeClr val="accent5"/>
              </a:solidFill>
              <a:prstDash val="sysDot"/>
              <a:miter lim="400000"/>
            </a:ln>
            <a:effectLst/>
          </p:spPr>
          <p:txBody>
            <a:bodyPr wrap="square" lIns="35719" tIns="35719" rIns="35719" bIns="35719" numCol="1" anchor="ctr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 sz="1687"/>
            </a:p>
          </p:txBody>
        </p:sp>
        <p:sp>
          <p:nvSpPr>
            <p:cNvPr id="486" name="Rectangle"/>
            <p:cNvSpPr/>
            <p:nvPr/>
          </p:nvSpPr>
          <p:spPr>
            <a:xfrm rot="16200000">
              <a:off x="2262383" y="-1157484"/>
              <a:ext cx="368504" cy="4893271"/>
            </a:xfrm>
            <a:prstGeom prst="rect">
              <a:avLst/>
            </a:prstGeom>
            <a:noFill/>
            <a:ln w="38100" cap="flat">
              <a:solidFill>
                <a:schemeClr val="accent5"/>
              </a:solidFill>
              <a:prstDash val="sysDot"/>
              <a:miter lim="400000"/>
            </a:ln>
            <a:effectLst/>
          </p:spPr>
          <p:txBody>
            <a:bodyPr wrap="square" lIns="35719" tIns="35719" rIns="35719" bIns="35719" numCol="1" anchor="ctr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 sz="1687"/>
            </a:p>
          </p:txBody>
        </p:sp>
        <p:sp>
          <p:nvSpPr>
            <p:cNvPr id="487" name="Rectangle"/>
            <p:cNvSpPr/>
            <p:nvPr/>
          </p:nvSpPr>
          <p:spPr>
            <a:xfrm rot="16200000">
              <a:off x="2262383" y="-1525784"/>
              <a:ext cx="368504" cy="4893271"/>
            </a:xfrm>
            <a:prstGeom prst="rect">
              <a:avLst/>
            </a:prstGeom>
            <a:noFill/>
            <a:ln w="38100" cap="flat">
              <a:solidFill>
                <a:schemeClr val="accent5"/>
              </a:solidFill>
              <a:prstDash val="sysDot"/>
              <a:miter lim="400000"/>
            </a:ln>
            <a:effectLst/>
          </p:spPr>
          <p:txBody>
            <a:bodyPr wrap="square" lIns="35719" tIns="35719" rIns="35719" bIns="35719" numCol="1" anchor="ctr">
              <a:noAutofit/>
            </a:bodyPr>
            <a:lstStyle/>
            <a:p>
              <a:pPr>
                <a:defRPr sz="2400">
                  <a:solidFill>
                    <a:srgbClr val="FFFFFF"/>
                  </a:solidFill>
                </a:defRPr>
              </a:pPr>
              <a:endParaRPr sz="1687"/>
            </a:p>
          </p:txBody>
        </p:sp>
      </p:grpSp>
      <p:sp>
        <p:nvSpPr>
          <p:cNvPr id="491" name="Square"/>
          <p:cNvSpPr/>
          <p:nvPr/>
        </p:nvSpPr>
        <p:spPr>
          <a:xfrm>
            <a:off x="810635" y="2379002"/>
            <a:ext cx="250031" cy="250032"/>
          </a:xfrm>
          <a:prstGeom prst="rect">
            <a:avLst/>
          </a:prstGeom>
          <a:solidFill>
            <a:schemeClr val="accent1">
              <a:satOff val="-3355"/>
              <a:lumOff val="26614"/>
              <a:alpha val="70000"/>
            </a:schemeClr>
          </a:solidFill>
          <a:ln w="12700">
            <a:miter lim="400000"/>
          </a:ln>
          <a:effectLst>
            <a:outerShdw blurRad="38100" dist="25400" dir="5400000" rotWithShape="0">
              <a:srgbClr val="000000">
                <a:alpha val="50000"/>
              </a:srgbClr>
            </a:outerShdw>
          </a:effectLst>
        </p:spPr>
        <p:txBody>
          <a:bodyPr lIns="35719" tIns="35719" rIns="35719" bIns="35719" anchor="ctr"/>
          <a:lstStyle/>
          <a:p>
            <a:pPr>
              <a:defRPr sz="2400">
                <a:solidFill>
                  <a:srgbClr val="FFFFFF"/>
                </a:solidFill>
              </a:defRPr>
            </a:pPr>
            <a:endParaRPr sz="1687"/>
          </a:p>
        </p:txBody>
      </p:sp>
      <p:sp>
        <p:nvSpPr>
          <p:cNvPr id="492" name="i"/>
          <p:cNvSpPr txBox="1"/>
          <p:nvPr/>
        </p:nvSpPr>
        <p:spPr>
          <a:xfrm>
            <a:off x="739438" y="4934617"/>
            <a:ext cx="259105" cy="44146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35719" tIns="35719" rIns="35719" bIns="35719" anchor="ctr">
            <a:spAutoFit/>
          </a:bodyPr>
          <a:lstStyle/>
          <a:p>
            <a:r>
              <a:rPr sz="2400" dirty="0" err="1"/>
              <a:t>i</a:t>
            </a:r>
            <a:endParaRPr sz="2400" dirty="0"/>
          </a:p>
        </p:txBody>
      </p:sp>
      <p:sp>
        <p:nvSpPr>
          <p:cNvPr id="493" name="j"/>
          <p:cNvSpPr txBox="1"/>
          <p:nvPr/>
        </p:nvSpPr>
        <p:spPr>
          <a:xfrm>
            <a:off x="2518385" y="2416846"/>
            <a:ext cx="145874" cy="44146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35719" tIns="35719" rIns="35719" bIns="35719" anchor="ctr">
            <a:spAutoFit/>
          </a:bodyPr>
          <a:lstStyle/>
          <a:p>
            <a:r>
              <a:rPr sz="2400" dirty="0"/>
              <a:t>j</a:t>
            </a:r>
          </a:p>
        </p:txBody>
      </p:sp>
      <p:sp>
        <p:nvSpPr>
          <p:cNvPr id="494" name="400 combinations of (i,j)"/>
          <p:cNvSpPr txBox="1"/>
          <p:nvPr/>
        </p:nvSpPr>
        <p:spPr>
          <a:xfrm>
            <a:off x="282530" y="1655137"/>
            <a:ext cx="2205155" cy="3317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35719" tIns="35719" rIns="35719" bIns="35719" anchor="ctr">
            <a:spAutoFit/>
          </a:bodyPr>
          <a:lstStyle>
            <a:lvl1pPr>
              <a:defRPr sz="2400" u="sng"/>
            </a:lvl1pPr>
          </a:lstStyle>
          <a:p>
            <a:r>
              <a:rPr sz="1687" dirty="0"/>
              <a:t>400 combinations of (</a:t>
            </a:r>
            <a:r>
              <a:rPr sz="1687" dirty="0" err="1"/>
              <a:t>i,j</a:t>
            </a:r>
            <a:r>
              <a:rPr sz="1687" dirty="0"/>
              <a:t>)</a:t>
            </a:r>
          </a:p>
        </p:txBody>
      </p:sp>
      <p:sp>
        <p:nvSpPr>
          <p:cNvPr id="495" name="Line"/>
          <p:cNvSpPr/>
          <p:nvPr/>
        </p:nvSpPr>
        <p:spPr>
          <a:xfrm flipH="1">
            <a:off x="940275" y="1938303"/>
            <a:ext cx="157500" cy="486030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35719" tIns="35719" rIns="35719" bIns="35719" anchor="ctr"/>
          <a:lstStyle/>
          <a:p>
            <a:pPr>
              <a:defRPr sz="2400"/>
            </a:pPr>
            <a:endParaRPr sz="1687"/>
          </a:p>
        </p:txBody>
      </p:sp>
      <p:sp>
        <p:nvSpPr>
          <p:cNvPr id="496" name="Sigma of (Ti - Tj ) distribution"/>
          <p:cNvSpPr txBox="1"/>
          <p:nvPr/>
        </p:nvSpPr>
        <p:spPr>
          <a:xfrm>
            <a:off x="4666896" y="1187723"/>
            <a:ext cx="2258247" cy="2875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35719" tIns="35719" rIns="35719" bIns="35719" anchor="ctr">
            <a:spAutoFit/>
          </a:bodyPr>
          <a:lstStyle/>
          <a:p>
            <a:r>
              <a:rPr sz="1400" b="1" dirty="0"/>
              <a:t> Sigma of (</a:t>
            </a:r>
            <a:r>
              <a:rPr sz="1400" b="1" dirty="0" err="1"/>
              <a:t>T</a:t>
            </a:r>
            <a:r>
              <a:rPr sz="1400" b="1" baseline="-5999" dirty="0" err="1"/>
              <a:t>i</a:t>
            </a:r>
            <a:r>
              <a:rPr sz="1400" b="1" dirty="0"/>
              <a:t> - </a:t>
            </a:r>
            <a:r>
              <a:rPr sz="1400" b="1" dirty="0" err="1"/>
              <a:t>T</a:t>
            </a:r>
            <a:r>
              <a:rPr sz="1400" b="1" baseline="-5999" dirty="0" err="1"/>
              <a:t>j</a:t>
            </a:r>
            <a:r>
              <a:rPr sz="1400" b="1" baseline="-5999" dirty="0"/>
              <a:t> </a:t>
            </a:r>
            <a:r>
              <a:rPr sz="1400" b="1" dirty="0"/>
              <a:t>) distribution </a:t>
            </a:r>
          </a:p>
        </p:txBody>
      </p:sp>
      <p:pic>
        <p:nvPicPr>
          <p:cNvPr id="25" name="Content Placeholder 4">
            <a:extLst>
              <a:ext uri="{FF2B5EF4-FFF2-40B4-BE49-F238E27FC236}">
                <a16:creationId xmlns:a16="http://schemas.microsoft.com/office/drawing/2014/main" id="{13199D9B-F0A1-4874-A821-AB001AA022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4404" y="1773473"/>
            <a:ext cx="6263235" cy="4051758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8197BC8-86A1-40AF-9E6D-DC2AE4564B4C}"/>
              </a:ext>
            </a:extLst>
          </p:cNvPr>
          <p:cNvSpPr txBox="1"/>
          <p:nvPr/>
        </p:nvSpPr>
        <p:spPr>
          <a:xfrm>
            <a:off x="1331554" y="3826833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7331CEF0-D5A7-4FCA-955A-5F0006BAF5F7}"/>
              </a:ext>
            </a:extLst>
          </p:cNvPr>
          <p:cNvSpPr txBox="1"/>
          <p:nvPr/>
        </p:nvSpPr>
        <p:spPr>
          <a:xfrm rot="5400000">
            <a:off x="1763255" y="3172075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C4B434A-A69D-433E-93FD-91F58EAEA1A1}"/>
              </a:ext>
            </a:extLst>
          </p:cNvPr>
          <p:cNvSpPr txBox="1"/>
          <p:nvPr/>
        </p:nvSpPr>
        <p:spPr>
          <a:xfrm>
            <a:off x="316995" y="5887672"/>
            <a:ext cx="89296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Mean value : 181 </a:t>
            </a:r>
            <a:r>
              <a:rPr lang="en-US" dirty="0" err="1"/>
              <a:t>ps</a:t>
            </a:r>
            <a:r>
              <a:rPr lang="en-US" dirty="0"/>
              <a:t> </a:t>
            </a:r>
            <a:r>
              <a:rPr lang="en-US" altLang="ko-KR" dirty="0"/>
              <a:t>(sigma)</a:t>
            </a:r>
            <a:r>
              <a:rPr lang="en-US" dirty="0"/>
              <a:t> </a:t>
            </a:r>
            <a:r>
              <a:rPr lang="en-US" altLang="ko-KR" dirty="0"/>
              <a:t>/sqrt(2)</a:t>
            </a:r>
            <a:r>
              <a:rPr lang="ko-KR" altLang="en-US" dirty="0"/>
              <a:t>*</a:t>
            </a:r>
            <a:r>
              <a:rPr lang="en-US" altLang="ko-KR" dirty="0"/>
              <a:t>2.35</a:t>
            </a:r>
            <a:r>
              <a:rPr lang="en-US" dirty="0"/>
              <a:t>-&gt; </a:t>
            </a:r>
            <a:r>
              <a:rPr lang="en-US" b="1" u="sng" dirty="0"/>
              <a:t>Expected Timing resolution = 301 </a:t>
            </a:r>
            <a:r>
              <a:rPr lang="en-US" b="1" u="sng" dirty="0" err="1"/>
              <a:t>ps</a:t>
            </a:r>
            <a:r>
              <a:rPr lang="en-US" altLang="ko-KR" b="1" u="sng" dirty="0"/>
              <a:t>(FWHM)</a:t>
            </a:r>
          </a:p>
          <a:p>
            <a:r>
              <a:rPr lang="en-US" altLang="ko-KR" b="1" dirty="0"/>
              <a:t>-&gt;How to get intrinsic timing resolution of each modules ?</a:t>
            </a:r>
            <a:endParaRPr lang="en-US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4208BAC-8A12-4D4A-98DB-4060B8B686C6}"/>
              </a:ext>
            </a:extLst>
          </p:cNvPr>
          <p:cNvSpPr txBox="1"/>
          <p:nvPr/>
        </p:nvSpPr>
        <p:spPr>
          <a:xfrm>
            <a:off x="3279795" y="1471718"/>
            <a:ext cx="8556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Layer 1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574C5B7-08F2-44BD-8BDB-17990004E994}"/>
              </a:ext>
            </a:extLst>
          </p:cNvPr>
          <p:cNvSpPr txBox="1"/>
          <p:nvPr/>
        </p:nvSpPr>
        <p:spPr>
          <a:xfrm>
            <a:off x="5365090" y="1469968"/>
            <a:ext cx="8556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Layer 2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5AEFAE80-9C5D-4A1C-8C63-5181933666C3}"/>
              </a:ext>
            </a:extLst>
          </p:cNvPr>
          <p:cNvSpPr txBox="1"/>
          <p:nvPr/>
        </p:nvSpPr>
        <p:spPr>
          <a:xfrm>
            <a:off x="7421428" y="1475302"/>
            <a:ext cx="8556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Layer 3</a:t>
            </a: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341676-FDE7-4D96-8A3B-32D380E62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Detector performance – Time Jitter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54961B-F635-4581-829E-C79B789593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1074" y="1205346"/>
            <a:ext cx="3592426" cy="407854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Time jitter between crates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6E5F4A-3522-42CA-9467-44E34610D1C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4784" y="6235814"/>
            <a:ext cx="2404976" cy="365125"/>
          </a:xfrm>
        </p:spPr>
        <p:txBody>
          <a:bodyPr/>
          <a:lstStyle/>
          <a:p>
            <a:r>
              <a:rPr lang="en-US"/>
              <a:t>10/23/2019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C41926-CAF2-4916-87C8-C915C3BA17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KPS2019FALL @ Gwang-Ju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146CF9-9D7F-45D0-9520-D66894BDBB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D8E8A-1E36-44CB-BE80-0D57E0554190}" type="slidenum">
              <a:rPr lang="en-US" smtClean="0"/>
              <a:t>5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B76FFDD-1EC0-4E4F-8235-D9D127C5038D}"/>
              </a:ext>
            </a:extLst>
          </p:cNvPr>
          <p:cNvSpPr/>
          <p:nvPr/>
        </p:nvSpPr>
        <p:spPr>
          <a:xfrm>
            <a:off x="348289" y="1975920"/>
            <a:ext cx="2732926" cy="1335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D4A6159-829E-4BE0-9522-AB47BFCBFF3C}"/>
              </a:ext>
            </a:extLst>
          </p:cNvPr>
          <p:cNvSpPr/>
          <p:nvPr/>
        </p:nvSpPr>
        <p:spPr>
          <a:xfrm>
            <a:off x="348289" y="2765318"/>
            <a:ext cx="2732926" cy="1335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71254B6-2902-4B3D-A384-D4649AB1983C}"/>
              </a:ext>
            </a:extLst>
          </p:cNvPr>
          <p:cNvSpPr/>
          <p:nvPr/>
        </p:nvSpPr>
        <p:spPr>
          <a:xfrm>
            <a:off x="348289" y="3554716"/>
            <a:ext cx="2732926" cy="1335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8AED4061-99E7-4E48-A2FA-ADFD2B0889D1}"/>
              </a:ext>
            </a:extLst>
          </p:cNvPr>
          <p:cNvCxnSpPr>
            <a:cxnSpLocks/>
          </p:cNvCxnSpPr>
          <p:nvPr/>
        </p:nvCxnSpPr>
        <p:spPr>
          <a:xfrm>
            <a:off x="1129125" y="1704030"/>
            <a:ext cx="1" cy="2345558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0E9EFA94-A4B3-4177-8D42-E6D940DB9638}"/>
              </a:ext>
            </a:extLst>
          </p:cNvPr>
          <p:cNvSpPr txBox="1"/>
          <p:nvPr/>
        </p:nvSpPr>
        <p:spPr>
          <a:xfrm>
            <a:off x="3230671" y="1858036"/>
            <a:ext cx="8517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Crate 2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934A746-6024-4C4F-ABC2-45CC8AD9B01B}"/>
              </a:ext>
            </a:extLst>
          </p:cNvPr>
          <p:cNvSpPr txBox="1"/>
          <p:nvPr/>
        </p:nvSpPr>
        <p:spPr>
          <a:xfrm>
            <a:off x="3230670" y="2630310"/>
            <a:ext cx="8517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Crate 1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077402C-538E-4FA2-B099-6FF28A94C1D5}"/>
              </a:ext>
            </a:extLst>
          </p:cNvPr>
          <p:cNvSpPr txBox="1"/>
          <p:nvPr/>
        </p:nvSpPr>
        <p:spPr>
          <a:xfrm>
            <a:off x="3230671" y="3436832"/>
            <a:ext cx="8517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Crate 0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620237B-157C-4C87-96FD-6E42C0842AB1}"/>
              </a:ext>
            </a:extLst>
          </p:cNvPr>
          <p:cNvSpPr txBox="1"/>
          <p:nvPr/>
        </p:nvSpPr>
        <p:spPr>
          <a:xfrm>
            <a:off x="1206082" y="2118496"/>
            <a:ext cx="5549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T[4]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198624E-969D-437D-9506-FE1593305265}"/>
              </a:ext>
            </a:extLst>
          </p:cNvPr>
          <p:cNvSpPr txBox="1"/>
          <p:nvPr/>
        </p:nvSpPr>
        <p:spPr>
          <a:xfrm>
            <a:off x="1206082" y="2892791"/>
            <a:ext cx="5549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T[2]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C81CEAC-8592-408E-ACAE-94CC684E1104}"/>
              </a:ext>
            </a:extLst>
          </p:cNvPr>
          <p:cNvSpPr txBox="1"/>
          <p:nvPr/>
        </p:nvSpPr>
        <p:spPr>
          <a:xfrm>
            <a:off x="1237403" y="3670983"/>
            <a:ext cx="5549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T[0]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6FEF8E9-5960-4077-AF06-554050A827F6}"/>
              </a:ext>
            </a:extLst>
          </p:cNvPr>
          <p:cNvSpPr txBox="1"/>
          <p:nvPr/>
        </p:nvSpPr>
        <p:spPr>
          <a:xfrm>
            <a:off x="93607" y="4119791"/>
            <a:ext cx="4646015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T[0]-T[2] or T[0]-T[4] for vertical events</a:t>
            </a:r>
          </a:p>
          <a:p>
            <a:r>
              <a:rPr lang="en-US" dirty="0"/>
              <a:t>Distributions were double gaussian distribution</a:t>
            </a:r>
          </a:p>
          <a:p>
            <a:r>
              <a:rPr lang="en-US" dirty="0"/>
              <a:t>Narrow component : 0.1~0.2 ns</a:t>
            </a:r>
          </a:p>
          <a:p>
            <a:r>
              <a:rPr lang="en-US" dirty="0"/>
              <a:t>Wide component : 0.6~0.8 ns (?)</a:t>
            </a:r>
          </a:p>
          <a:p>
            <a:r>
              <a:rPr lang="en-US" dirty="0"/>
              <a:t>-&gt; </a:t>
            </a:r>
            <a:r>
              <a:rPr lang="en-US" b="1" u="sng" dirty="0"/>
              <a:t>Clocks between crates were synchronized.</a:t>
            </a: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2AB28023-E9C6-4AF9-9C1C-4883880F61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7306" y="817423"/>
            <a:ext cx="3600000" cy="2444700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BC4797C1-4570-4781-BFFD-0E711C3D2A8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2136" y="3429000"/>
            <a:ext cx="3665169" cy="2636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45840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416F4D-12F3-46A8-86E8-18A394A472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Time offset alignment</a:t>
            </a:r>
            <a:endParaRPr lang="en-US" dirty="0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B59F899C-C519-4A5E-AD47-FA008EBDFD5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0261" y="594043"/>
            <a:ext cx="3570260" cy="2424503"/>
          </a:xfrm>
        </p:spPr>
      </p:pic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743EC9DE-09E5-4621-BD81-FBF367EEADE0}"/>
              </a:ext>
            </a:extLst>
          </p:cNvPr>
          <p:cNvSpPr txBox="1">
            <a:spLocks/>
          </p:cNvSpPr>
          <p:nvPr/>
        </p:nvSpPr>
        <p:spPr>
          <a:xfrm>
            <a:off x="281074" y="1205345"/>
            <a:ext cx="4806782" cy="221739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dirty="0"/>
              <a:t>Calculate time offset from 20x20 combinations </a:t>
            </a:r>
            <a:r>
              <a:rPr lang="en-US" altLang="ko-KR" dirty="0" err="1"/>
              <a:t>D_ij</a:t>
            </a:r>
            <a:r>
              <a:rPr lang="en-US" altLang="ko-KR" dirty="0"/>
              <a:t> = </a:t>
            </a:r>
            <a:r>
              <a:rPr lang="en-US" altLang="ko-KR" dirty="0" err="1"/>
              <a:t>T_i</a:t>
            </a:r>
            <a:r>
              <a:rPr lang="en-US" altLang="ko-KR" dirty="0"/>
              <a:t> – </a:t>
            </a:r>
            <a:r>
              <a:rPr lang="en-US" altLang="ko-KR" dirty="0" err="1"/>
              <a:t>T_j</a:t>
            </a:r>
            <a:endParaRPr lang="en-US" altLang="ko-KR" dirty="0"/>
          </a:p>
          <a:p>
            <a:r>
              <a:rPr lang="en-US" altLang="ko-KR" dirty="0"/>
              <a:t>Get </a:t>
            </a:r>
            <a:r>
              <a:rPr lang="en-US" altLang="ko-KR" dirty="0" err="1"/>
              <a:t>D_ij</a:t>
            </a:r>
            <a:r>
              <a:rPr lang="en-US" altLang="ko-KR" dirty="0"/>
              <a:t> by set D_99 = 0</a:t>
            </a:r>
          </a:p>
          <a:p>
            <a:r>
              <a:rPr lang="en-US" altLang="ko-KR" dirty="0"/>
              <a:t>Time offset distribution after applying offset  : mean &lt; 0.03 ns, deviation : &lt;~ 0.02 : no effect on Timing resolution( </a:t>
            </a:r>
            <a:r>
              <a:rPr lang="en-US" altLang="ko-KR" dirty="0" err="1"/>
              <a:t>sigma_t</a:t>
            </a:r>
            <a:r>
              <a:rPr lang="en-US" altLang="ko-KR" dirty="0"/>
              <a:t>: 0.18 ) </a:t>
            </a:r>
          </a:p>
          <a:p>
            <a:pPr lvl="1"/>
            <a:endParaRPr lang="en-US" altLang="ko-KR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DC2294CD-7005-463C-B438-250B9FE5D87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1743" y="3018546"/>
            <a:ext cx="2969302" cy="288000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1C1E0E4E-8D75-4138-B43B-2E08AC0CBD3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7741" y="3018546"/>
            <a:ext cx="2969302" cy="2880000"/>
          </a:xfrm>
          <a:prstGeom prst="rect">
            <a:avLst/>
          </a:prstGeom>
        </p:spPr>
      </p:pic>
      <p:sp>
        <p:nvSpPr>
          <p:cNvPr id="14" name="Arrow: Right 13">
            <a:extLst>
              <a:ext uri="{FF2B5EF4-FFF2-40B4-BE49-F238E27FC236}">
                <a16:creationId xmlns:a16="http://schemas.microsoft.com/office/drawing/2014/main" id="{854E7E94-D561-4AEA-B5C8-4F7D4E057B90}"/>
              </a:ext>
            </a:extLst>
          </p:cNvPr>
          <p:cNvSpPr/>
          <p:nvPr/>
        </p:nvSpPr>
        <p:spPr>
          <a:xfrm>
            <a:off x="4398604" y="4176710"/>
            <a:ext cx="571578" cy="56367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62A9351-3A83-4599-B3D9-6CB4027C3BFA}"/>
              </a:ext>
            </a:extLst>
          </p:cNvPr>
          <p:cNvSpPr txBox="1"/>
          <p:nvPr/>
        </p:nvSpPr>
        <p:spPr>
          <a:xfrm>
            <a:off x="2866133" y="5713880"/>
            <a:ext cx="12738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Module ID</a:t>
            </a:r>
            <a:endParaRPr lang="en-US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CF44764-70C3-45E6-9F1D-C5E84397ED00}"/>
              </a:ext>
            </a:extLst>
          </p:cNvPr>
          <p:cNvSpPr txBox="1"/>
          <p:nvPr/>
        </p:nvSpPr>
        <p:spPr>
          <a:xfrm>
            <a:off x="6810134" y="5713880"/>
            <a:ext cx="12738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Module ID</a:t>
            </a:r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84EA3AB-A851-419A-B947-BA460D5FAE4C}"/>
              </a:ext>
            </a:extLst>
          </p:cNvPr>
          <p:cNvSpPr txBox="1"/>
          <p:nvPr/>
        </p:nvSpPr>
        <p:spPr>
          <a:xfrm rot="16200000">
            <a:off x="406125" y="4004572"/>
            <a:ext cx="12738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Time delta</a:t>
            </a:r>
            <a:endParaRPr lang="en-US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6F29648-9E2A-4B1B-A9CC-7194BE2BFB76}"/>
              </a:ext>
            </a:extLst>
          </p:cNvPr>
          <p:cNvSpPr txBox="1"/>
          <p:nvPr/>
        </p:nvSpPr>
        <p:spPr>
          <a:xfrm rot="16200000">
            <a:off x="4393897" y="4004573"/>
            <a:ext cx="12738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Time delta</a:t>
            </a:r>
            <a:endParaRPr lang="en-US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3A4AF9A-5600-496E-99FF-9BB2F647D75C}"/>
              </a:ext>
            </a:extLst>
          </p:cNvPr>
          <p:cNvSpPr txBox="1"/>
          <p:nvPr/>
        </p:nvSpPr>
        <p:spPr>
          <a:xfrm>
            <a:off x="281074" y="6263957"/>
            <a:ext cx="85818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Time information based information (TOF, Position) calibration methods were developed.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99877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022846-0A3F-427C-AF03-D3EC81F7F7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Plan 2020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237A84-F5E0-406D-8225-61C6834691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CV </a:t>
            </a:r>
            <a:r>
              <a:rPr lang="ko-KR" altLang="en-US" dirty="0"/>
              <a:t>제작 </a:t>
            </a:r>
            <a:r>
              <a:rPr lang="en-US" altLang="ko-KR" dirty="0"/>
              <a:t>: 20?~60? </a:t>
            </a:r>
            <a:r>
              <a:rPr lang="ko-KR" altLang="en-US" dirty="0"/>
              <a:t>모듈</a:t>
            </a:r>
            <a:endParaRPr lang="en-US" altLang="ko-KR" dirty="0"/>
          </a:p>
          <a:p>
            <a:endParaRPr lang="en-US" altLang="ko-KR" dirty="0"/>
          </a:p>
          <a:p>
            <a:r>
              <a:rPr lang="en-US" altLang="ko-KR" dirty="0"/>
              <a:t>DAQ &amp; </a:t>
            </a:r>
            <a:r>
              <a:rPr lang="ko-KR" altLang="en-US" dirty="0"/>
              <a:t>데이터 취득</a:t>
            </a:r>
            <a:r>
              <a:rPr lang="en-US" altLang="ko-KR" dirty="0"/>
              <a:t>: </a:t>
            </a:r>
          </a:p>
          <a:p>
            <a:pPr lvl="1"/>
            <a:r>
              <a:rPr lang="ko-KR" altLang="en-US" dirty="0"/>
              <a:t>사업단에서 구매한 </a:t>
            </a:r>
            <a:r>
              <a:rPr lang="en-US" altLang="ko-KR" dirty="0"/>
              <a:t>PC/</a:t>
            </a:r>
            <a:r>
              <a:rPr lang="en-US" altLang="ko-KR" dirty="0" err="1"/>
              <a:t>networ</a:t>
            </a:r>
            <a:r>
              <a:rPr lang="ko-KR" altLang="en-US" dirty="0"/>
              <a:t>로 교체</a:t>
            </a:r>
            <a:endParaRPr lang="en-US" altLang="ko-KR" dirty="0"/>
          </a:p>
          <a:p>
            <a:pPr lvl="1"/>
            <a:r>
              <a:rPr lang="ko-KR" altLang="en-US" dirty="0"/>
              <a:t>우주선 데이터 취득</a:t>
            </a:r>
            <a:r>
              <a:rPr lang="en-US" altLang="ko-KR" dirty="0"/>
              <a:t>(1</a:t>
            </a:r>
            <a:r>
              <a:rPr lang="ko-KR" altLang="en-US" dirty="0"/>
              <a:t>년간</a:t>
            </a:r>
            <a:r>
              <a:rPr lang="en-US" altLang="ko-KR" dirty="0"/>
              <a:t>) </a:t>
            </a:r>
          </a:p>
          <a:p>
            <a:pPr lvl="1"/>
            <a:r>
              <a:rPr lang="en-US" altLang="ko-KR" dirty="0"/>
              <a:t>DAQ performance measurement (Maximum event rate, VETO algorithm)</a:t>
            </a:r>
          </a:p>
          <a:p>
            <a:pPr lvl="1"/>
            <a:r>
              <a:rPr lang="en-US" altLang="ko-KR" dirty="0"/>
              <a:t>Merge with other detector’s DAQ.</a:t>
            </a:r>
          </a:p>
          <a:p>
            <a:pPr lvl="1"/>
            <a:endParaRPr lang="en-US" altLang="ko-KR" dirty="0"/>
          </a:p>
          <a:p>
            <a:r>
              <a:rPr lang="en-US" altLang="ko-KR" dirty="0"/>
              <a:t>Analysis program </a:t>
            </a:r>
          </a:p>
          <a:p>
            <a:pPr lvl="1"/>
            <a:r>
              <a:rPr lang="en-US" altLang="ko-KR" dirty="0"/>
              <a:t>Event builder </a:t>
            </a:r>
            <a:r>
              <a:rPr lang="ko-KR" altLang="en-US" dirty="0"/>
              <a:t>향상 </a:t>
            </a:r>
            <a:r>
              <a:rPr lang="en-US" altLang="ko-KR" dirty="0"/>
              <a:t>:  </a:t>
            </a:r>
            <a:r>
              <a:rPr lang="en-US" altLang="ko-KR" dirty="0" err="1"/>
              <a:t>realtime</a:t>
            </a:r>
            <a:r>
              <a:rPr lang="en-US" altLang="ko-KR" dirty="0"/>
              <a:t>-event builder / event monitor </a:t>
            </a:r>
          </a:p>
          <a:p>
            <a:pPr lvl="1"/>
            <a:r>
              <a:rPr lang="en-US" altLang="ko-KR" dirty="0"/>
              <a:t>Online event selection ( Merging with other detector data )</a:t>
            </a:r>
          </a:p>
          <a:p>
            <a:pPr lvl="1"/>
            <a:r>
              <a:rPr lang="en-US" altLang="ko-KR" dirty="0"/>
              <a:t>Waveform analysis</a:t>
            </a:r>
          </a:p>
          <a:p>
            <a:pPr marL="0" indent="0">
              <a:buNone/>
            </a:pPr>
            <a:endParaRPr lang="en-US" altLang="ko-KR" dirty="0"/>
          </a:p>
          <a:p>
            <a:pPr marL="342900" lvl="1" indent="0">
              <a:buNone/>
            </a:pPr>
            <a:endParaRPr lang="en-US" altLang="ko-KR" dirty="0"/>
          </a:p>
          <a:p>
            <a:pPr marL="342900" lvl="1" indent="0">
              <a:buNone/>
            </a:pPr>
            <a:endParaRPr lang="en-US" altLang="ko-KR" dirty="0"/>
          </a:p>
          <a:p>
            <a:endParaRPr lang="en-US" altLang="ko-KR" dirty="0"/>
          </a:p>
          <a:p>
            <a:pPr lvl="1"/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412188619"/>
      </p:ext>
    </p:extLst>
  </p:cSld>
  <p:clrMapOvr>
    <a:masterClrMapping/>
  </p:clrMapOvr>
</p:sld>
</file>

<file path=ppt/theme/theme1.xml><?xml version="1.0" encoding="utf-8"?>
<a:theme xmlns:a="http://schemas.openxmlformats.org/drawingml/2006/main" name="KU_CENUM_LAMP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U_CENUM_LAMPS" id="{E02FD47B-D134-4321-9D45-89A06D2A2A29}" vid="{9762D31F-235F-440B-9832-A7A27A1A79C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KU_CENUM_LAMPS</Template>
  <TotalTime>177</TotalTime>
  <Words>514</Words>
  <Application>Microsoft Office PowerPoint</Application>
  <PresentationFormat>On-screen Show (4:3)</PresentationFormat>
  <Paragraphs>89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Cambria Math</vt:lpstr>
      <vt:lpstr>KU_CENUM_LAMPS</vt:lpstr>
      <vt:lpstr>중성자 검출기 현황 및  내년 계획  20191129</vt:lpstr>
      <vt:lpstr>Status of NDA</vt:lpstr>
      <vt:lpstr>Detector Performance – Position resolution</vt:lpstr>
      <vt:lpstr>Detector Performance - Timing resolution</vt:lpstr>
      <vt:lpstr>Detector performance – Time Jitter</vt:lpstr>
      <vt:lpstr>Time offset alignment</vt:lpstr>
      <vt:lpstr>Plan 2020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중성자 검출기 현황 및  내년 계획  20191129</dc:title>
  <dc:creator>Lee Jongwon</dc:creator>
  <cp:lastModifiedBy>Lee Jongwon</cp:lastModifiedBy>
  <cp:revision>19</cp:revision>
  <dcterms:created xsi:type="dcterms:W3CDTF">2019-11-29T01:55:51Z</dcterms:created>
  <dcterms:modified xsi:type="dcterms:W3CDTF">2019-11-29T04:52:51Z</dcterms:modified>
</cp:coreProperties>
</file>