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59" r:id="rId3"/>
    <p:sldId id="352" r:id="rId4"/>
    <p:sldId id="354" r:id="rId5"/>
    <p:sldId id="355" r:id="rId6"/>
    <p:sldId id="356" r:id="rId7"/>
    <p:sldId id="357" r:id="rId8"/>
    <p:sldId id="350" r:id="rId9"/>
    <p:sldId id="351" r:id="rId10"/>
    <p:sldId id="358" r:id="rId11"/>
    <p:sldId id="335" r:id="rId12"/>
    <p:sldId id="262" r:id="rId13"/>
    <p:sldId id="263" r:id="rId14"/>
    <p:sldId id="345" r:id="rId15"/>
    <p:sldId id="346" r:id="rId16"/>
    <p:sldId id="347" r:id="rId17"/>
    <p:sldId id="348" r:id="rId18"/>
    <p:sldId id="349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014" autoAdjust="0"/>
  </p:normalViewPr>
  <p:slideViewPr>
    <p:cSldViewPr snapToGrid="0">
      <p:cViewPr varScale="1">
        <p:scale>
          <a:sx n="115" d="100"/>
          <a:sy n="115" d="100"/>
        </p:scale>
        <p:origin x="14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AF8CF-5427-40A7-8F3D-7F0823A5081A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EB02-0E50-40C5-9981-E061725683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8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77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31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3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48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74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B02-0E50-40C5-9981-E0617256836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49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736"/>
            <a:ext cx="9144000" cy="69527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2926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grpSp>
        <p:nvGrpSpPr>
          <p:cNvPr id="10" name="Group 27"/>
          <p:cNvGrpSpPr/>
          <p:nvPr userDrawn="1"/>
        </p:nvGrpSpPr>
        <p:grpSpPr>
          <a:xfrm>
            <a:off x="3200149" y="3764835"/>
            <a:ext cx="2743703" cy="92673"/>
            <a:chOff x="2713456" y="2518210"/>
            <a:chExt cx="3658270" cy="914400"/>
          </a:xfrm>
        </p:grpSpPr>
        <p:sp>
          <p:nvSpPr>
            <p:cNvPr id="11" name="Rectangle 28"/>
            <p:cNvSpPr/>
            <p:nvPr/>
          </p:nvSpPr>
          <p:spPr>
            <a:xfrm>
              <a:off x="2713456" y="2518210"/>
              <a:ext cx="914400" cy="9144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Rectangle 29"/>
            <p:cNvSpPr/>
            <p:nvPr/>
          </p:nvSpPr>
          <p:spPr>
            <a:xfrm>
              <a:off x="3628079" y="2518210"/>
              <a:ext cx="914400" cy="9144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Rectangle 30"/>
            <p:cNvSpPr/>
            <p:nvPr/>
          </p:nvSpPr>
          <p:spPr>
            <a:xfrm>
              <a:off x="4542702" y="2518210"/>
              <a:ext cx="914400" cy="914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Rectangle 31"/>
            <p:cNvSpPr/>
            <p:nvPr/>
          </p:nvSpPr>
          <p:spPr>
            <a:xfrm>
              <a:off x="5457326" y="2518210"/>
              <a:ext cx="914400" cy="9144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4" name="직사각형 3"/>
          <p:cNvSpPr/>
          <p:nvPr userDrawn="1"/>
        </p:nvSpPr>
        <p:spPr>
          <a:xfrm>
            <a:off x="-1" y="-94736"/>
            <a:ext cx="9144001" cy="6952736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17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48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12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90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12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7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16477"/>
            <a:ext cx="9144000" cy="1062679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24032"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 rot="10800000">
            <a:off x="0" y="5767346"/>
            <a:ext cx="9144000" cy="1103011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194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5" y="49233"/>
            <a:ext cx="8976670" cy="766313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5" y="897593"/>
            <a:ext cx="8976670" cy="5431538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685800" indent="-228600">
              <a:buFont typeface="Arial" panose="020B0604020202020204" pitchFamily="34" charset="0"/>
              <a:buChar char="−"/>
              <a:defRPr>
                <a:latin typeface="+mn-lt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ü"/>
              <a:defRPr>
                <a:latin typeface="+mn-lt"/>
              </a:defRPr>
            </a:lvl4pPr>
            <a:lvl5pPr marL="2057400" indent="-228600">
              <a:buFont typeface="Wingdings" panose="05000000000000000000" pitchFamily="2" charset="2"/>
              <a:buChar char="ü"/>
              <a:defRPr>
                <a:latin typeface="+mn-lt"/>
              </a:defRPr>
            </a:lvl5pPr>
          </a:lstStyle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6162" y="6441894"/>
            <a:ext cx="534173" cy="365125"/>
          </a:xfrm>
        </p:spPr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A11872B5-B2D1-DD46-8633-3D5E701196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95" y="6437544"/>
            <a:ext cx="9121105" cy="3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5891" tIns="47946" rIns="95891" bIns="47946">
            <a:spAutoFit/>
          </a:bodyPr>
          <a:lstStyle>
            <a:lvl1pPr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7838"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57263"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8275"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17700" algn="l" defTabSz="9572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49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321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893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46500" defTabSz="957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800" b="0" dirty="0" smtClean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LAMPS Collaboration Meeting @, 2019/11/28,</a:t>
            </a:r>
            <a:r>
              <a:rPr lang="en-US" altLang="ja-JP" sz="1800" b="0" baseline="0" dirty="0" smtClean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 </a:t>
            </a:r>
            <a:r>
              <a:rPr lang="en-US" altLang="ko-KR" sz="1800" b="0" baseline="0" dirty="0" smtClean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Dong Ho </a:t>
            </a:r>
            <a:r>
              <a:rPr lang="en-US" altLang="ko-KR" sz="1800" b="0" baseline="0" dirty="0">
                <a:solidFill>
                  <a:schemeClr val="tx2"/>
                </a:solidFill>
                <a:latin typeface="Palatino Linotype" panose="02040502050505030304" pitchFamily="18" charset="0"/>
                <a:ea typeface="Apple SD 산돌고딕 Neo 일반체"/>
                <a:cs typeface="Optima"/>
              </a:rPr>
              <a:t>Moon</a:t>
            </a:r>
            <a:endParaRPr lang="en-US" altLang="ja-JP" sz="1800" b="0" dirty="0">
              <a:solidFill>
                <a:schemeClr val="tx2"/>
              </a:solidFill>
              <a:latin typeface="Palatino Linotype" panose="02040502050505030304" pitchFamily="18" charset="0"/>
              <a:ea typeface="Apple SD 산돌고딕 Neo 일반체"/>
              <a:cs typeface="Optima"/>
            </a:endParaRPr>
          </a:p>
        </p:txBody>
      </p:sp>
      <p:pic>
        <p:nvPicPr>
          <p:cNvPr id="24" name="Picture 9" descr="전남대로고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415"/>
            <a:ext cx="428368" cy="429585"/>
          </a:xfrm>
          <a:prstGeom prst="rect">
            <a:avLst/>
          </a:prstGeom>
        </p:spPr>
      </p:pic>
      <p:cxnSp>
        <p:nvCxnSpPr>
          <p:cNvPr id="25" name="직선 연결선 24"/>
          <p:cNvCxnSpPr/>
          <p:nvPr userDrawn="1"/>
        </p:nvCxnSpPr>
        <p:spPr>
          <a:xfrm>
            <a:off x="-4284" y="637009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 userDrawn="1"/>
        </p:nvCxnSpPr>
        <p:spPr>
          <a:xfrm>
            <a:off x="1763" y="830139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4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975"/>
          <a:stretch/>
        </p:blipFill>
        <p:spPr>
          <a:xfrm>
            <a:off x="0" y="0"/>
            <a:ext cx="1722269" cy="15635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857" r="46772" b="48701"/>
          <a:stretch/>
        </p:blipFill>
        <p:spPr>
          <a:xfrm>
            <a:off x="7348151" y="5498757"/>
            <a:ext cx="1795849" cy="1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1902941"/>
            <a:ext cx="9144000" cy="2776151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24032" b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397640" y="1095632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Contents</a:t>
            </a:r>
            <a:endParaRPr lang="ko-KR" altLang="en-US" sz="2800" dirty="0">
              <a:solidFill>
                <a:srgbClr val="002060"/>
              </a:solidFill>
              <a:effectLst>
                <a:glow rad="139700">
                  <a:srgbClr val="7030A0">
                    <a:alpha val="40000"/>
                  </a:srgbClr>
                </a:glow>
              </a:effectLst>
              <a:latin typeface="Ravie" panose="04040805050809020602" pitchFamily="8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04087" y="1746422"/>
            <a:ext cx="5535827" cy="347636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+mn-lt"/>
              </a:defRPr>
            </a:lvl1pPr>
            <a:lvl2pPr>
              <a:defRPr>
                <a:solidFill>
                  <a:srgbClr val="002060"/>
                </a:solidFill>
                <a:latin typeface="+mn-lt"/>
              </a:defRPr>
            </a:lvl2pPr>
            <a:lvl3pPr>
              <a:defRPr>
                <a:solidFill>
                  <a:srgbClr val="002060"/>
                </a:solidFill>
                <a:latin typeface="+mn-lt"/>
              </a:defRPr>
            </a:lvl3pPr>
            <a:lvl4pPr>
              <a:defRPr>
                <a:solidFill>
                  <a:srgbClr val="002060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4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3"/>
          <p:cNvSpPr/>
          <p:nvPr userDrawn="1"/>
        </p:nvSpPr>
        <p:spPr>
          <a:xfrm>
            <a:off x="1598141" y="1449859"/>
            <a:ext cx="6161902" cy="4028303"/>
          </a:xfrm>
          <a:prstGeom prst="cloud">
            <a:avLst/>
          </a:prstGeom>
          <a:blipFill dpi="0" rotWithShape="1">
            <a:blip r:embed="rId2">
              <a:alphaModFix amt="30000"/>
            </a:blip>
            <a:srcRect/>
            <a:stretch>
              <a:fillRect t="-24032" b="2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318168" y="2809103"/>
            <a:ext cx="50433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60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Thank</a:t>
            </a:r>
            <a:r>
              <a:rPr lang="en-US" altLang="ko-KR" sz="2600" baseline="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 You Very Much</a:t>
            </a:r>
          </a:p>
          <a:p>
            <a:pPr algn="ctr"/>
            <a:r>
              <a:rPr lang="en-US" altLang="ko-KR" sz="2600" baseline="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for your attention !</a:t>
            </a:r>
            <a:endParaRPr lang="ko-KR" altLang="en-US" sz="2600" dirty="0">
              <a:solidFill>
                <a:srgbClr val="002060"/>
              </a:solidFill>
              <a:effectLst>
                <a:glow rad="139700">
                  <a:srgbClr val="7030A0">
                    <a:alpha val="40000"/>
                  </a:srgbClr>
                </a:glo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2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3"/>
          <p:cNvSpPr/>
          <p:nvPr userDrawn="1"/>
        </p:nvSpPr>
        <p:spPr>
          <a:xfrm>
            <a:off x="1598141" y="1449859"/>
            <a:ext cx="6161902" cy="4028303"/>
          </a:xfrm>
          <a:prstGeom prst="cloud">
            <a:avLst/>
          </a:prstGeom>
          <a:blipFill dpi="0" rotWithShape="1">
            <a:blip r:embed="rId2">
              <a:alphaModFix amt="30000"/>
            </a:blip>
            <a:srcRect/>
            <a:stretch>
              <a:fillRect t="-24032" b="2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67148" y="2809103"/>
            <a:ext cx="3145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Ravie" panose="04040805050809020602" pitchFamily="82" charset="0"/>
              </a:rPr>
              <a:t>Back Up</a:t>
            </a:r>
            <a:endParaRPr lang="ko-KR" altLang="en-US" sz="4400" dirty="0">
              <a:solidFill>
                <a:srgbClr val="002060"/>
              </a:solidFill>
              <a:effectLst>
                <a:glow rad="139700">
                  <a:srgbClr val="7030A0">
                    <a:alpha val="40000"/>
                  </a:srgbClr>
                </a:glo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48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1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0DCC4-9B01-4983-A452-CBC0A57D5E46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F5DF-3295-41EA-849D-00EFF09C02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3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848041"/>
            <a:ext cx="9144000" cy="2387600"/>
          </a:xfrm>
        </p:spPr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Status Report of </a:t>
            </a:r>
            <a:br>
              <a:rPr lang="en-US" altLang="ko-KR" sz="44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</a:br>
            <a:r>
              <a:rPr lang="en-US" altLang="ko-KR" sz="44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Beam Diagnosis 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System </a:t>
            </a:r>
            <a:endParaRPr lang="ko-KR" altLang="en-US" sz="44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333141"/>
            <a:ext cx="6858000" cy="1655762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E24848"/>
              </a:buClr>
              <a:defRPr/>
            </a:pPr>
            <a:r>
              <a:rPr lang="en-US" altLang="ko-KR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Sanghoon Hwang</a:t>
            </a:r>
            <a:r>
              <a:rPr lang="en-US" altLang="ko-KR" b="1" baseline="30000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1</a:t>
            </a:r>
            <a:r>
              <a:rPr lang="en-US" altLang="ko-KR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, Seonghak Lee</a:t>
            </a:r>
            <a:r>
              <a:rPr lang="en-US" altLang="ko-KR" b="1" baseline="30000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2</a:t>
            </a:r>
            <a:r>
              <a:rPr lang="en-US" altLang="ko-KR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ko-KR" b="1" u="sng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Dong </a:t>
            </a:r>
            <a:r>
              <a:rPr lang="en-US" altLang="ko-KR" b="1" u="sng" noProof="1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Ho </a:t>
            </a:r>
            <a:r>
              <a:rPr lang="en-US" altLang="ko-KR" b="1" u="sng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Moon</a:t>
            </a:r>
            <a:r>
              <a:rPr lang="en-US" altLang="ko-KR" b="1" u="sng" baseline="30000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2</a:t>
            </a:r>
            <a:endParaRPr lang="en-US" altLang="ko-KR" b="1" u="sng" baseline="30000" noProof="1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en-US" altLang="ko-KR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KRISS</a:t>
            </a:r>
            <a:r>
              <a:rPr lang="en-US" altLang="ko-KR" b="1" baseline="30000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1</a:t>
            </a:r>
            <a:r>
              <a:rPr lang="en-US" altLang="ko-KR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buClr>
                <a:srgbClr val="E24848"/>
              </a:buClr>
              <a:defRPr/>
            </a:pPr>
            <a:r>
              <a:rPr lang="en-US" altLang="ko-KR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Chonnam </a:t>
            </a:r>
            <a:r>
              <a:rPr lang="en-US" altLang="ko-KR" b="1" noProof="1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National </a:t>
            </a:r>
            <a:r>
              <a:rPr lang="en-US" altLang="ko-KR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University</a:t>
            </a:r>
            <a:r>
              <a:rPr lang="en-US" altLang="ko-KR" b="1" baseline="30000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2</a:t>
            </a:r>
            <a:endParaRPr lang="en-US" altLang="ko-KR" b="1" baseline="30000" noProof="1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E24848"/>
              </a:buClr>
              <a:defRPr/>
            </a:pPr>
            <a:endParaRPr lang="en-US" altLang="ko-KR" b="1" noProof="1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E24848"/>
              </a:buClr>
              <a:defRPr/>
            </a:pPr>
            <a:r>
              <a:rPr lang="en-US" altLang="ko-KR" sz="2000" b="1" noProof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2019/11/29 LAMPS Meeting</a:t>
            </a:r>
            <a:endParaRPr lang="en-US" altLang="ko-KR" sz="2000" b="1" noProof="1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  <a:p>
            <a:endParaRPr lang="ko-KR" alt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7" descr="전남대로고.jpg">
            <a:extLst>
              <a:ext uri="{FF2B5EF4-FFF2-40B4-BE49-F238E27FC236}">
                <a16:creationId xmlns:a16="http://schemas.microsoft.com/office/drawing/2014/main" id="{3D773467-B666-8947-920C-A59F05026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58" y="3455339"/>
            <a:ext cx="711421" cy="67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58" y="3614685"/>
            <a:ext cx="1128611" cy="3394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86" y="3400005"/>
            <a:ext cx="792089" cy="7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pple SD 산돌고딕 Neo 일반체"/>
                <a:cs typeface="Times New Roman"/>
              </a:rPr>
              <a:t>BDC Construction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</a:rPr>
              <a:t>NIM Crate &amp; Power Supply &amp; SH Cable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10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>
              <a:solidFill>
                <a:srgbClr val="7030A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4" y="4377026"/>
            <a:ext cx="2913560" cy="21851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0" y="1279580"/>
            <a:ext cx="3877949" cy="29084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6254" y="1808691"/>
            <a:ext cx="4258277" cy="31937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r="5819" b="28829"/>
          <a:stretch/>
        </p:blipFill>
        <p:spPr>
          <a:xfrm rot="5400000">
            <a:off x="6350779" y="2715080"/>
            <a:ext cx="4010525" cy="1398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5392" y="572883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ASD and Mylar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pple SD 산돌고딕 Neo 일반체"/>
                <a:cs typeface="Times New Roman"/>
              </a:rPr>
              <a:t>Summary &amp; Plan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/>
              <a:t> 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11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smtClean="0">
                <a:solidFill>
                  <a:srgbClr val="7030A0"/>
                </a:solidFill>
              </a:rPr>
              <a:t>Active </a:t>
            </a:r>
            <a:r>
              <a:rPr lang="en-US" altLang="ko-KR" sz="2000" dirty="0" smtClean="0">
                <a:solidFill>
                  <a:srgbClr val="7030A0"/>
                </a:solidFill>
              </a:rPr>
              <a:t>area study at BDC without </a:t>
            </a:r>
            <a:r>
              <a:rPr lang="en-US" altLang="ko-KR" sz="2000" dirty="0">
                <a:solidFill>
                  <a:srgbClr val="7030A0"/>
                </a:solidFill>
              </a:rPr>
              <a:t>Slit (200 x 200 mm</a:t>
            </a:r>
            <a:r>
              <a:rPr lang="en-US" altLang="ko-KR" sz="2000" baseline="30000" dirty="0">
                <a:solidFill>
                  <a:srgbClr val="7030A0"/>
                </a:solidFill>
              </a:rPr>
              <a:t>2</a:t>
            </a:r>
            <a:r>
              <a:rPr lang="en-US" altLang="ko-KR" sz="2000" dirty="0" smtClean="0">
                <a:solidFill>
                  <a:srgbClr val="7030A0"/>
                </a:solidFill>
              </a:rPr>
              <a:t>) is done.</a:t>
            </a:r>
          </a:p>
          <a:p>
            <a:pPr lvl="1"/>
            <a:r>
              <a:rPr lang="en-US" altLang="ko-KR" sz="1800" dirty="0" smtClean="0">
                <a:solidFill>
                  <a:srgbClr val="7030A0"/>
                </a:solidFill>
              </a:rPr>
              <a:t>~ 60 x 40 mm</a:t>
            </a:r>
            <a:r>
              <a:rPr lang="en-US" altLang="ko-KR" sz="1800" baseline="30000" dirty="0" smtClean="0">
                <a:solidFill>
                  <a:srgbClr val="7030A0"/>
                </a:solidFill>
              </a:rPr>
              <a:t>2</a:t>
            </a:r>
            <a:endParaRPr lang="en-US" altLang="ko-KR" sz="1600" baseline="30000" dirty="0" smtClean="0">
              <a:solidFill>
                <a:srgbClr val="7030A0"/>
              </a:solidFill>
            </a:endParaRPr>
          </a:p>
          <a:p>
            <a:r>
              <a:rPr lang="en-US" altLang="ko-KR" sz="2000" dirty="0" smtClean="0">
                <a:solidFill>
                  <a:srgbClr val="7030A0"/>
                </a:solidFill>
              </a:rPr>
              <a:t>Active area study at BDC is ongoing with Slit (200 x 200 mm</a:t>
            </a:r>
            <a:r>
              <a:rPr lang="en-US" altLang="ko-KR" sz="2000" baseline="30000" dirty="0" smtClean="0">
                <a:solidFill>
                  <a:srgbClr val="7030A0"/>
                </a:solidFill>
              </a:rPr>
              <a:t>2</a:t>
            </a:r>
            <a:r>
              <a:rPr lang="en-US" altLang="ko-KR" sz="2000" dirty="0" smtClean="0">
                <a:solidFill>
                  <a:srgbClr val="7030A0"/>
                </a:solidFill>
              </a:rPr>
              <a:t>).</a:t>
            </a:r>
            <a:endParaRPr lang="en-US" altLang="ko-KR" sz="1600" dirty="0">
              <a:solidFill>
                <a:srgbClr val="7030A0"/>
              </a:solidFill>
            </a:endParaRPr>
          </a:p>
          <a:p>
            <a:r>
              <a:rPr lang="en-US" altLang="ko-KR" sz="2000" dirty="0" smtClean="0">
                <a:solidFill>
                  <a:srgbClr val="7030A0"/>
                </a:solidFill>
              </a:rPr>
              <a:t>Purity study is </a:t>
            </a:r>
            <a:r>
              <a:rPr lang="en-US" altLang="ko-KR" sz="2000" dirty="0" smtClean="0">
                <a:solidFill>
                  <a:srgbClr val="7030A0"/>
                </a:solidFill>
              </a:rPr>
              <a:t>ongoing (but not easy to make drift chamber with LISE++).</a:t>
            </a:r>
            <a:endParaRPr lang="en-US" altLang="ko-KR" sz="2000" dirty="0" smtClean="0">
              <a:solidFill>
                <a:srgbClr val="7030A0"/>
              </a:solidFill>
            </a:endParaRPr>
          </a:p>
          <a:p>
            <a:r>
              <a:rPr lang="en-US" altLang="ko-KR" sz="1800" dirty="0" smtClean="0">
                <a:solidFill>
                  <a:srgbClr val="7030A0"/>
                </a:solidFill>
              </a:rPr>
              <a:t>2020 Plan</a:t>
            </a:r>
          </a:p>
          <a:p>
            <a:pPr lvl="1"/>
            <a:r>
              <a:rPr lang="en-US" altLang="ko-KR" sz="1400" dirty="0" smtClean="0">
                <a:solidFill>
                  <a:srgbClr val="7030A0"/>
                </a:solidFill>
              </a:rPr>
              <a:t>Jan. – Feb. : Finalizing assembly of prototype BDC</a:t>
            </a:r>
          </a:p>
          <a:p>
            <a:pPr lvl="1"/>
            <a:r>
              <a:rPr lang="en-US" altLang="ko-KR" sz="1400" dirty="0" smtClean="0">
                <a:solidFill>
                  <a:srgbClr val="7030A0"/>
                </a:solidFill>
              </a:rPr>
              <a:t>Mar. – Apr. : Cosmic muon test</a:t>
            </a:r>
          </a:p>
          <a:p>
            <a:pPr lvl="1"/>
            <a:r>
              <a:rPr lang="en-US" altLang="ko-KR" sz="1400" dirty="0" smtClean="0">
                <a:solidFill>
                  <a:srgbClr val="7030A0"/>
                </a:solidFill>
              </a:rPr>
              <a:t>May – Jun. : Data analysis and finalize real type detector design </a:t>
            </a:r>
          </a:p>
          <a:p>
            <a:pPr lvl="1"/>
            <a:r>
              <a:rPr lang="en-US" altLang="ko-KR" sz="1400" dirty="0" smtClean="0">
                <a:solidFill>
                  <a:srgbClr val="7030A0"/>
                </a:solidFill>
              </a:rPr>
              <a:t>Jun. – Oct. : Start to construct real type BDC</a:t>
            </a:r>
          </a:p>
          <a:p>
            <a:pPr lvl="1"/>
            <a:r>
              <a:rPr lang="en-US" altLang="ko-KR" sz="1400" dirty="0" smtClean="0">
                <a:solidFill>
                  <a:srgbClr val="7030A0"/>
                </a:solidFill>
              </a:rPr>
              <a:t>Oct. – Dec. : Beam test (not specific beam type determined yet) </a:t>
            </a:r>
            <a:endParaRPr lang="en-US" altLang="ko-KR" sz="1400" dirty="0">
              <a:solidFill>
                <a:srgbClr val="7030A0"/>
              </a:solidFill>
            </a:endParaRPr>
          </a:p>
          <a:p>
            <a:endParaRPr lang="en-US" altLang="ko-KR" sz="1800" dirty="0" smtClean="0">
              <a:solidFill>
                <a:srgbClr val="7030A0"/>
              </a:solidFill>
            </a:endParaRPr>
          </a:p>
          <a:p>
            <a:endParaRPr lang="en-US" altLang="ko-KR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4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SMURAI Detector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14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3" y="897593"/>
            <a:ext cx="8312728" cy="516538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147299" y="2630184"/>
            <a:ext cx="1397285" cy="811659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6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Beam Profile Detector in SMURAI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15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1817" y="987630"/>
            <a:ext cx="8862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000FF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079409"/>
            <a:ext cx="8312728" cy="50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SMURAI BDC (Beam Drift Chamber)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16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6" y="3135621"/>
            <a:ext cx="3957971" cy="28414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" y="1172296"/>
            <a:ext cx="4533788" cy="1611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346918" y="1186417"/>
            <a:ext cx="472077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NIMB 317 (2013) 294-304</a:t>
            </a:r>
          </a:p>
          <a:p>
            <a:endParaRPr lang="en-US" altLang="ko-KR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err="1" smtClean="0">
                <a:solidFill>
                  <a:srgbClr val="0000FF"/>
                </a:solidFill>
              </a:rPr>
              <a:t>Walenta</a:t>
            </a:r>
            <a:r>
              <a:rPr lang="en-US" altLang="ko-KR" sz="2400" dirty="0" smtClean="0">
                <a:solidFill>
                  <a:srgbClr val="0000FF"/>
                </a:solidFill>
              </a:rPr>
              <a:t> type Drift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2.5 mm drift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i-C</a:t>
            </a:r>
            <a:r>
              <a:rPr lang="en-US" altLang="ko-KR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ko-KR" sz="2400" dirty="0" smtClean="0">
                <a:solidFill>
                  <a:srgbClr val="0000FF"/>
                </a:solidFill>
              </a:rPr>
              <a:t>H</a:t>
            </a:r>
            <a:r>
              <a:rPr lang="en-US" altLang="ko-KR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altLang="ko-KR" sz="2400" dirty="0" smtClean="0">
                <a:solidFill>
                  <a:srgbClr val="0000FF"/>
                </a:solidFill>
              </a:rPr>
              <a:t> at 50-100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torr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Anode, potential wire diameter of 20 </a:t>
            </a:r>
            <a:r>
              <a:rPr lang="el-GR" altLang="ko-KR" sz="2400" dirty="0" smtClean="0">
                <a:solidFill>
                  <a:srgbClr val="0000FF"/>
                </a:solidFill>
              </a:rPr>
              <a:t>μ</a:t>
            </a:r>
            <a:r>
              <a:rPr lang="en-US" altLang="ko-KR" sz="2400" dirty="0" smtClean="0">
                <a:solidFill>
                  <a:srgbClr val="0000FF"/>
                </a:solidFill>
              </a:rPr>
              <a:t>m(Au-W), 80</a:t>
            </a:r>
            <a:r>
              <a:rPr lang="el-GR" altLang="ko-KR" sz="2400" dirty="0">
                <a:solidFill>
                  <a:srgbClr val="0000FF"/>
                </a:solidFill>
              </a:rPr>
              <a:t> μ</a:t>
            </a:r>
            <a:r>
              <a:rPr lang="en-US" altLang="ko-KR" sz="2400" dirty="0" smtClean="0">
                <a:solidFill>
                  <a:srgbClr val="0000FF"/>
                </a:solidFill>
              </a:rPr>
              <a:t>m(Au-Al)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Cathode (gas window) 8</a:t>
            </a:r>
            <a:r>
              <a:rPr lang="el-GR" altLang="ko-KR" sz="2400" dirty="0">
                <a:solidFill>
                  <a:srgbClr val="0000FF"/>
                </a:solidFill>
              </a:rPr>
              <a:t> μ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m</a:t>
            </a:r>
            <a:r>
              <a:rPr lang="en-US" altLang="ko-KR" sz="2400" baseline="30000" dirty="0" err="1" smtClean="0">
                <a:solidFill>
                  <a:srgbClr val="0000FF"/>
                </a:solidFill>
              </a:rPr>
              <a:t>t</a:t>
            </a:r>
            <a:r>
              <a:rPr lang="en-US" altLang="ko-KR" sz="2400" dirty="0" smtClean="0">
                <a:solidFill>
                  <a:srgbClr val="0000FF"/>
                </a:solidFill>
              </a:rPr>
              <a:t> Al-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Kapton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Effective area : 8 cm x 8 cm</a:t>
            </a:r>
          </a:p>
          <a:p>
            <a:endParaRPr lang="en-US" altLang="ko-KR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SMURAI BDC (Beam Drift Chamber)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17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" y="1172296"/>
            <a:ext cx="4533788" cy="16112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7" y="2783548"/>
            <a:ext cx="4308677" cy="32923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4346918" y="1186417"/>
            <a:ext cx="472077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NIMB 317 (2013) 294-304</a:t>
            </a:r>
          </a:p>
          <a:p>
            <a:endParaRPr lang="en-US" altLang="ko-KR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err="1" smtClean="0">
                <a:solidFill>
                  <a:srgbClr val="0000FF"/>
                </a:solidFill>
              </a:rPr>
              <a:t>Walenta</a:t>
            </a:r>
            <a:r>
              <a:rPr lang="en-US" altLang="ko-KR" sz="2400" dirty="0" smtClean="0">
                <a:solidFill>
                  <a:srgbClr val="0000FF"/>
                </a:solidFill>
              </a:rPr>
              <a:t> type Drift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2.5 mm drift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i-C</a:t>
            </a:r>
            <a:r>
              <a:rPr lang="en-US" altLang="ko-KR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ko-KR" sz="2400" dirty="0" smtClean="0">
                <a:solidFill>
                  <a:srgbClr val="0000FF"/>
                </a:solidFill>
              </a:rPr>
              <a:t>H</a:t>
            </a:r>
            <a:r>
              <a:rPr lang="en-US" altLang="ko-KR" sz="2400" baseline="-25000" dirty="0" smtClean="0">
                <a:solidFill>
                  <a:srgbClr val="0000FF"/>
                </a:solidFill>
              </a:rPr>
              <a:t>10</a:t>
            </a:r>
            <a:r>
              <a:rPr lang="en-US" altLang="ko-KR" sz="2400" dirty="0" smtClean="0">
                <a:solidFill>
                  <a:srgbClr val="0000FF"/>
                </a:solidFill>
              </a:rPr>
              <a:t> at 50-100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torr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Anode, potential wire diameter of 20 </a:t>
            </a:r>
            <a:r>
              <a:rPr lang="el-GR" altLang="ko-KR" sz="2400" dirty="0" smtClean="0">
                <a:solidFill>
                  <a:srgbClr val="0000FF"/>
                </a:solidFill>
              </a:rPr>
              <a:t>μ</a:t>
            </a:r>
            <a:r>
              <a:rPr lang="en-US" altLang="ko-KR" sz="2400" dirty="0" smtClean="0">
                <a:solidFill>
                  <a:srgbClr val="0000FF"/>
                </a:solidFill>
              </a:rPr>
              <a:t>m(Au-W), 80</a:t>
            </a:r>
            <a:r>
              <a:rPr lang="el-GR" altLang="ko-KR" sz="2400" dirty="0">
                <a:solidFill>
                  <a:srgbClr val="0000FF"/>
                </a:solidFill>
              </a:rPr>
              <a:t> μ</a:t>
            </a:r>
            <a:r>
              <a:rPr lang="en-US" altLang="ko-KR" sz="2400" dirty="0" smtClean="0">
                <a:solidFill>
                  <a:srgbClr val="0000FF"/>
                </a:solidFill>
              </a:rPr>
              <a:t>m(Au-Al)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Cathode (gas window) 8</a:t>
            </a:r>
            <a:r>
              <a:rPr lang="el-GR" altLang="ko-KR" sz="2400" dirty="0">
                <a:solidFill>
                  <a:srgbClr val="0000FF"/>
                </a:solidFill>
              </a:rPr>
              <a:t> μ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m</a:t>
            </a:r>
            <a:r>
              <a:rPr lang="en-US" altLang="ko-KR" sz="2400" baseline="30000" dirty="0" err="1" smtClean="0">
                <a:solidFill>
                  <a:srgbClr val="0000FF"/>
                </a:solidFill>
              </a:rPr>
              <a:t>t</a:t>
            </a:r>
            <a:r>
              <a:rPr lang="en-US" altLang="ko-KR" sz="2400" dirty="0" smtClean="0">
                <a:solidFill>
                  <a:srgbClr val="0000FF"/>
                </a:solidFill>
              </a:rPr>
              <a:t> Al-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Kapton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Effective area : 8 cm x 8 cm</a:t>
            </a:r>
          </a:p>
          <a:p>
            <a:endParaRPr lang="en-US" altLang="ko-KR" sz="2400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394144" y="5244896"/>
            <a:ext cx="46263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Position resolution : ~ 100 </a:t>
            </a:r>
            <a:r>
              <a:rPr lang="el-GR" altLang="ko-KR" sz="2400" dirty="0" smtClean="0">
                <a:solidFill>
                  <a:srgbClr val="0000FF"/>
                </a:solidFill>
              </a:rPr>
              <a:t>μ</a:t>
            </a:r>
            <a:r>
              <a:rPr lang="en-US" altLang="ko-KR" sz="2400" dirty="0" smtClean="0">
                <a:solidFill>
                  <a:srgbClr val="0000FF"/>
                </a:solidFill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Efficiency : 100 % at &gt; 600 V</a:t>
            </a:r>
            <a:endParaRPr lang="en-US" altLang="ko-K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SMURAI BDC (Beam Drift Chamber)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18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51073" y="987629"/>
            <a:ext cx="8732953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Beam Rate Estimation :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LiSe</a:t>
            </a:r>
            <a:r>
              <a:rPr lang="en-US" altLang="ko-KR" sz="2400" dirty="0" smtClean="0">
                <a:solidFill>
                  <a:srgbClr val="0000FF"/>
                </a:solidFill>
              </a:rPr>
              <a:t>++ (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Seonghak</a:t>
            </a:r>
            <a:r>
              <a:rPr lang="en-US" altLang="ko-KR" sz="2400" dirty="0" smtClean="0">
                <a:solidFill>
                  <a:srgbClr val="0000FF"/>
                </a:solidFill>
              </a:rPr>
              <a:t> Lee)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Expected Beam : </a:t>
            </a:r>
            <a:r>
              <a:rPr lang="en-US" altLang="ko-KR" sz="2400" baseline="30000" dirty="0" smtClean="0">
                <a:solidFill>
                  <a:srgbClr val="0000FF"/>
                </a:solidFill>
              </a:rPr>
              <a:t>132</a:t>
            </a:r>
            <a:r>
              <a:rPr lang="en-US" altLang="ko-KR" sz="2400" dirty="0" smtClean="0">
                <a:solidFill>
                  <a:srgbClr val="0000FF"/>
                </a:solidFill>
              </a:rPr>
              <a:t>Sn : 8 x 10</a:t>
            </a:r>
            <a:r>
              <a:rPr lang="en-US" altLang="ko-KR" sz="2400" baseline="30000" dirty="0" smtClean="0">
                <a:solidFill>
                  <a:srgbClr val="0000FF"/>
                </a:solidFill>
              </a:rPr>
              <a:t>+6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pps</a:t>
            </a:r>
            <a:r>
              <a:rPr lang="en-US" altLang="ko-KR" sz="2400" dirty="0" smtClean="0">
                <a:solidFill>
                  <a:srgbClr val="0000FF"/>
                </a:solidFill>
              </a:rPr>
              <a:t> with 133.2 MeV/u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0000FF"/>
                </a:solidFill>
              </a:rPr>
              <a:t>To determine specific conditions of Drift Chamber, we will use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GarField</a:t>
            </a:r>
            <a:r>
              <a:rPr lang="en-US" altLang="ko-KR" sz="2400" dirty="0" smtClean="0">
                <a:solidFill>
                  <a:srgbClr val="0000FF"/>
                </a:solidFill>
              </a:rPr>
              <a:t> program (Dr. Hwang with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Seonghak</a:t>
            </a:r>
            <a:r>
              <a:rPr lang="en-US" altLang="ko-KR" sz="2400" dirty="0" smtClean="0">
                <a:solidFill>
                  <a:srgbClr val="0000FF"/>
                </a:solidFill>
              </a:rPr>
              <a:t> Lee)</a:t>
            </a:r>
            <a:endParaRPr lang="en-US" altLang="ko-KR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9" y="1555674"/>
            <a:ext cx="8145012" cy="20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Beam Study with </a:t>
            </a:r>
            <a:r>
              <a:rPr lang="en-US" altLang="ko-KR" dirty="0" err="1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LiSe</a:t>
            </a:r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++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Simple layout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2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>
              <a:solidFill>
                <a:srgbClr val="7030A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" y="886338"/>
            <a:ext cx="5161550" cy="3145319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6" t="34203" r="10256" b="30111"/>
          <a:stretch/>
        </p:blipFill>
        <p:spPr>
          <a:xfrm>
            <a:off x="1644681" y="3504019"/>
            <a:ext cx="2398518" cy="320248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81" y="4284573"/>
            <a:ext cx="4265744" cy="2130600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 rot="8002021">
            <a:off x="3195247" y="3240594"/>
            <a:ext cx="1217497" cy="242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오른쪽 화살표 149"/>
          <p:cNvSpPr/>
          <p:nvPr/>
        </p:nvSpPr>
        <p:spPr>
          <a:xfrm rot="4510431">
            <a:off x="4118165" y="4280651"/>
            <a:ext cx="1197591" cy="242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9" t="12754"/>
          <a:stretch/>
        </p:blipFill>
        <p:spPr>
          <a:xfrm>
            <a:off x="6239055" y="897593"/>
            <a:ext cx="2318495" cy="2562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53504" y="3525838"/>
            <a:ext cx="2202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/>
              <a:t>Beam size at L-Target (x) </a:t>
            </a:r>
          </a:p>
          <a:p>
            <a:pPr algn="ctr"/>
            <a:r>
              <a:rPr lang="en-US" altLang="ko-KR" sz="1100" dirty="0" smtClean="0"/>
              <a:t>: ± 4.2 mm</a:t>
            </a:r>
            <a:endParaRPr lang="ko-KR" altLang="en-US" sz="1100" dirty="0"/>
          </a:p>
        </p:txBody>
      </p:sp>
      <p:sp>
        <p:nvSpPr>
          <p:cNvPr id="29" name="직사각형 28"/>
          <p:cNvSpPr/>
          <p:nvPr/>
        </p:nvSpPr>
        <p:spPr>
          <a:xfrm>
            <a:off x="3736032" y="3792129"/>
            <a:ext cx="118821" cy="2458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33422"/>
            <a:ext cx="42258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aseline="30000" dirty="0" smtClean="0"/>
              <a:t>124</a:t>
            </a:r>
            <a:r>
              <a:rPr lang="en-US" altLang="ko-KR" dirty="0" smtClean="0"/>
              <a:t>Xe (260 MeV/u) Beam and</a:t>
            </a:r>
            <a:r>
              <a:rPr lang="en-US" altLang="ko-KR" baseline="30000" dirty="0" smtClean="0"/>
              <a:t>14</a:t>
            </a:r>
            <a:r>
              <a:rPr lang="en-US" altLang="ko-KR" dirty="0" smtClean="0"/>
              <a:t>C target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6270" y="4024975"/>
            <a:ext cx="24802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Active Area of BDC1 ?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7" name="오른쪽 화살표 16"/>
          <p:cNvSpPr/>
          <p:nvPr/>
        </p:nvSpPr>
        <p:spPr>
          <a:xfrm rot="7529023">
            <a:off x="6305182" y="4534969"/>
            <a:ext cx="556124" cy="261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r="11571"/>
          <a:stretch/>
        </p:blipFill>
        <p:spPr>
          <a:xfrm>
            <a:off x="121957" y="4432713"/>
            <a:ext cx="1446414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Beam Study with </a:t>
            </a:r>
            <a:r>
              <a:rPr lang="en-US" altLang="ko-KR" dirty="0" err="1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LiSe</a:t>
            </a:r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++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Comparison of Distribution Method and MC Method (</a:t>
            </a:r>
            <a:r>
              <a:rPr lang="en-US" altLang="ko-KR" sz="2000" dirty="0" smtClean="0">
                <a:solidFill>
                  <a:srgbClr val="0000FF"/>
                </a:solidFill>
              </a:rPr>
              <a:t>Oleg </a:t>
            </a:r>
            <a:r>
              <a:rPr lang="en-US" altLang="ko-KR" sz="2000" dirty="0" err="1" smtClean="0">
                <a:solidFill>
                  <a:srgbClr val="0000FF"/>
                </a:solidFill>
              </a:rPr>
              <a:t>Tasarov</a:t>
            </a:r>
            <a:r>
              <a:rPr lang="en-US" altLang="ko-KR" sz="2000" dirty="0" smtClean="0">
                <a:solidFill>
                  <a:srgbClr val="0000FF"/>
                </a:solidFill>
              </a:rPr>
              <a:t>, </a:t>
            </a:r>
            <a:r>
              <a:rPr lang="en-US" altLang="ko-KR" sz="2000" dirty="0" smtClean="0">
                <a:solidFill>
                  <a:srgbClr val="0000FF"/>
                </a:solidFill>
              </a:rPr>
              <a:t>NSCL)</a:t>
            </a:r>
            <a:endParaRPr lang="en-US" altLang="ko-KR" sz="2000" dirty="0" smtClean="0">
              <a:solidFill>
                <a:srgbClr val="0000FF"/>
              </a:solidFill>
            </a:endParaRPr>
          </a:p>
          <a:p>
            <a:endParaRPr lang="en-US" altLang="ko-KR" sz="2000" dirty="0">
              <a:solidFill>
                <a:srgbClr val="0000FF"/>
              </a:solidFill>
            </a:endParaRPr>
          </a:p>
          <a:p>
            <a:endParaRPr lang="en-US" altLang="ko-KR" sz="2000" dirty="0" smtClean="0">
              <a:solidFill>
                <a:srgbClr val="0000FF"/>
              </a:solidFill>
            </a:endParaRPr>
          </a:p>
          <a:p>
            <a:endParaRPr lang="en-US" altLang="ko-KR" sz="2000" dirty="0">
              <a:solidFill>
                <a:srgbClr val="0000FF"/>
              </a:solidFill>
            </a:endParaRPr>
          </a:p>
          <a:p>
            <a:endParaRPr lang="en-US" altLang="ko-KR" sz="2000" dirty="0" smtClean="0">
              <a:solidFill>
                <a:srgbClr val="0000FF"/>
              </a:solidFill>
            </a:endParaRPr>
          </a:p>
          <a:p>
            <a:endParaRPr lang="en-US" altLang="ko-KR" sz="2000" dirty="0">
              <a:solidFill>
                <a:srgbClr val="0000FF"/>
              </a:solidFill>
            </a:endParaRPr>
          </a:p>
          <a:p>
            <a:endParaRPr lang="en-US" altLang="ko-KR" sz="2000" dirty="0" smtClean="0">
              <a:solidFill>
                <a:srgbClr val="0000FF"/>
              </a:solidFill>
            </a:endParaRPr>
          </a:p>
          <a:p>
            <a:endParaRPr lang="en-US" altLang="ko-KR" sz="2000" dirty="0">
              <a:solidFill>
                <a:srgbClr val="0000FF"/>
              </a:solidFill>
            </a:endParaRPr>
          </a:p>
          <a:p>
            <a:pPr lvl="1"/>
            <a:endParaRPr lang="en-US" altLang="ko-KR" sz="16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800" dirty="0" smtClean="0">
                <a:solidFill>
                  <a:srgbClr val="0000FF"/>
                </a:solidFill>
              </a:rPr>
              <a:t>Distribution method : fast </a:t>
            </a:r>
            <a:r>
              <a:rPr lang="en-US" altLang="ko-KR" sz="1800" dirty="0">
                <a:solidFill>
                  <a:srgbClr val="0000FF"/>
                </a:solidFill>
              </a:rPr>
              <a:t>analytical method </a:t>
            </a:r>
            <a:r>
              <a:rPr lang="en-US" altLang="ko-KR" sz="1800" dirty="0" smtClean="0">
                <a:solidFill>
                  <a:srgbClr val="0000FF"/>
                </a:solidFill>
              </a:rPr>
              <a:t>to </a:t>
            </a:r>
            <a:r>
              <a:rPr lang="en-US" altLang="ko-KR" sz="1800" dirty="0">
                <a:solidFill>
                  <a:srgbClr val="0000FF"/>
                </a:solidFill>
              </a:rPr>
              <a:t>calculate the fragment transmission through all optical blocks of the spectrometer.</a:t>
            </a:r>
          </a:p>
          <a:p>
            <a:pPr lvl="1"/>
            <a:r>
              <a:rPr lang="en-US" altLang="ko-KR" sz="1800" dirty="0" smtClean="0">
                <a:solidFill>
                  <a:srgbClr val="0000FF"/>
                </a:solidFill>
              </a:rPr>
              <a:t>MC method : developed </a:t>
            </a:r>
            <a:r>
              <a:rPr lang="en-US" altLang="ko-KR" sz="1800" dirty="0">
                <a:solidFill>
                  <a:srgbClr val="0000FF"/>
                </a:solidFill>
              </a:rPr>
              <a:t>for a qualitative analysis of fission fragment kinematics and utilized in the Kinematics calculator</a:t>
            </a:r>
            <a:r>
              <a:rPr lang="en-US" altLang="ko-KR" sz="1800" dirty="0" smtClean="0">
                <a:solidFill>
                  <a:srgbClr val="0000FF"/>
                </a:solidFill>
              </a:rPr>
              <a:t>. (random event generation one by one)</a:t>
            </a:r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Distributions are quite different (Oleg says that this is very natural) but MC method is more reliable due to considering more effect of optical matrix. </a:t>
            </a:r>
            <a:endParaRPr lang="en-US" altLang="ko-KR" sz="1800" dirty="0">
              <a:solidFill>
                <a:srgbClr val="0000FF"/>
              </a:solidFill>
            </a:endParaRPr>
          </a:p>
          <a:p>
            <a:endParaRPr lang="en-US" altLang="ko-KR" sz="2000" dirty="0">
              <a:solidFill>
                <a:srgbClr val="0000FF"/>
              </a:solidFill>
            </a:endParaRPr>
          </a:p>
          <a:p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3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>
              <a:solidFill>
                <a:srgbClr val="7030A0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AC95BD6-B2FE-41E6-A79B-506419CF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5" y="1471361"/>
            <a:ext cx="4639214" cy="26091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3CBA023-9549-4939-BB03-FF03432B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95" y="1471361"/>
            <a:ext cx="4316195" cy="2609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1288" y="2028093"/>
            <a:ext cx="1792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X axis beam size </a:t>
            </a:r>
          </a:p>
          <a:p>
            <a:pPr algn="ctr"/>
            <a:r>
              <a:rPr lang="en-US" altLang="ko-KR" sz="1600" dirty="0" smtClean="0"/>
              <a:t>at BDC1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264857" y="1969478"/>
            <a:ext cx="1792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/>
              <a:t>X axis beam size </a:t>
            </a:r>
          </a:p>
          <a:p>
            <a:pPr algn="ctr"/>
            <a:r>
              <a:rPr lang="en-US" altLang="ko-KR" sz="1600" dirty="0" smtClean="0"/>
              <a:t>at BDC1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727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Beam Study with </a:t>
            </a:r>
            <a:r>
              <a:rPr lang="en-US" altLang="ko-KR" dirty="0" err="1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LiSe</a:t>
            </a:r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++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MC method in IF system (possible up to 2</a:t>
            </a:r>
            <a:r>
              <a:rPr lang="en-US" altLang="ko-KR" sz="2000" baseline="30000" dirty="0" smtClean="0">
                <a:solidFill>
                  <a:srgbClr val="0000FF"/>
                </a:solidFill>
              </a:rPr>
              <a:t>nd</a:t>
            </a:r>
            <a:r>
              <a:rPr lang="en-US" altLang="ko-KR" sz="2000" dirty="0" smtClean="0">
                <a:solidFill>
                  <a:srgbClr val="0000FF"/>
                </a:solidFill>
              </a:rPr>
              <a:t> order calculation)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4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>
              <a:solidFill>
                <a:srgbClr val="7030A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5" y="1268985"/>
            <a:ext cx="7557025" cy="48006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4550" y="4055366"/>
            <a:ext cx="96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Local matrix</a:t>
            </a:r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(1</a:t>
            </a:r>
            <a:r>
              <a:rPr lang="en-US" altLang="ko-KR" sz="1200" b="1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order)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5155" y="4070958"/>
            <a:ext cx="105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Global matrix</a:t>
            </a:r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(1</a:t>
            </a:r>
            <a:r>
              <a:rPr lang="en-US" altLang="ko-KR" sz="1200" b="1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order)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5115967" y="4460631"/>
            <a:ext cx="499387" cy="451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806590" y="5607644"/>
            <a:ext cx="30636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2</a:t>
            </a:r>
            <a:r>
              <a:rPr lang="en-US" altLang="ko-KR" sz="12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order optical matrix is defined here 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/>
          <p:cNvCxnSpPr>
            <a:stCxn id="7" idx="5"/>
            <a:endCxn id="14" idx="0"/>
          </p:cNvCxnSpPr>
          <p:nvPr/>
        </p:nvCxnSpPr>
        <p:spPr>
          <a:xfrm>
            <a:off x="5542220" y="4845872"/>
            <a:ext cx="796200" cy="7617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153055" y="4521589"/>
            <a:ext cx="775113" cy="451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>
            <a:stCxn id="15" idx="3"/>
          </p:cNvCxnSpPr>
          <p:nvPr/>
        </p:nvCxnSpPr>
        <p:spPr>
          <a:xfrm flipH="1">
            <a:off x="1914509" y="4906830"/>
            <a:ext cx="2352059" cy="1303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2515" y="6209999"/>
            <a:ext cx="29963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From 3</a:t>
            </a:r>
            <a:r>
              <a:rPr lang="en-US" altLang="ko-KR" sz="1200" b="1" baseline="30000" dirty="0" smtClean="0">
                <a:solidFill>
                  <a:srgbClr val="FF0000"/>
                </a:solidFill>
              </a:rPr>
              <a:t>rd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order, COSY files are needed.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Beam Study with </a:t>
            </a:r>
            <a:r>
              <a:rPr lang="en-US" altLang="ko-KR" dirty="0" err="1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LiSe</a:t>
            </a:r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++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MC method in IF system (possible up to 2</a:t>
            </a:r>
            <a:r>
              <a:rPr lang="en-US" altLang="ko-KR" sz="2000" baseline="30000" dirty="0" smtClean="0">
                <a:solidFill>
                  <a:srgbClr val="0000FF"/>
                </a:solidFill>
              </a:rPr>
              <a:t>nd</a:t>
            </a:r>
            <a:r>
              <a:rPr lang="en-US" altLang="ko-KR" sz="2000" dirty="0" smtClean="0">
                <a:solidFill>
                  <a:srgbClr val="0000FF"/>
                </a:solidFill>
              </a:rPr>
              <a:t> order calculation)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5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>
              <a:solidFill>
                <a:srgbClr val="7030A0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81629" y="1410038"/>
            <a:ext cx="2148860" cy="1200329"/>
            <a:chOff x="3480730" y="79169"/>
            <a:chExt cx="2148860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5270196" y="79169"/>
              <a:ext cx="35939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X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2</a:t>
              </a:r>
            </a:p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Θ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2</a:t>
              </a:r>
            </a:p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Y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2</a:t>
              </a:r>
            </a:p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Φ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2</a:t>
              </a:r>
            </a:p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L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2</a:t>
              </a:r>
            </a:p>
            <a:p>
              <a:r>
                <a:rPr lang="el-GR" altLang="ko-KR" sz="1200" b="1" noProof="1" smtClean="0">
                  <a:solidFill>
                    <a:srgbClr val="0000FF"/>
                  </a:solidFill>
                </a:rPr>
                <a:t>δ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2</a:t>
              </a:r>
              <a:endParaRPr lang="en-US" altLang="ko-KR" sz="1200" b="1" baseline="-25000" noProof="1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6118" y="537338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=</a:t>
              </a:r>
              <a:endParaRPr lang="en-US" altLang="ko-KR" sz="1200" b="1" noProof="1">
                <a:solidFill>
                  <a:srgbClr val="0000FF"/>
                </a:solidFill>
              </a:endParaRPr>
            </a:p>
          </p:txBody>
        </p:sp>
        <p:sp>
          <p:nvSpPr>
            <p:cNvPr id="18" name="양쪽 대괄호 17"/>
            <p:cNvSpPr/>
            <p:nvPr/>
          </p:nvSpPr>
          <p:spPr>
            <a:xfrm>
              <a:off x="5277584" y="135837"/>
              <a:ext cx="288000" cy="1080000"/>
            </a:xfrm>
            <a:prstGeom prst="bracketPair">
              <a:avLst>
                <a:gd name="adj" fmla="val 5442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80730" y="79169"/>
              <a:ext cx="35939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X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1</a:t>
              </a:r>
            </a:p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Θ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1</a:t>
              </a:r>
            </a:p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Y</a:t>
              </a:r>
              <a:r>
                <a:rPr lang="en-US" altLang="ko-KR" sz="1200" b="1" baseline="-25000" noProof="1" smtClean="0">
                  <a:solidFill>
                    <a:srgbClr val="0000FF"/>
                  </a:solidFill>
                </a:rPr>
                <a:t>1</a:t>
              </a:r>
            </a:p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Φ</a:t>
              </a:r>
              <a:r>
                <a:rPr lang="en-US" altLang="ko-KR" sz="1200" b="1" baseline="-25000" noProof="1">
                  <a:solidFill>
                    <a:srgbClr val="0000FF"/>
                  </a:solidFill>
                </a:rPr>
                <a:t>1</a:t>
              </a:r>
              <a:endParaRPr lang="en-US" altLang="ko-KR" sz="1200" b="1" baseline="-25000" noProof="1" smtClean="0">
                <a:solidFill>
                  <a:srgbClr val="0000FF"/>
                </a:solidFill>
              </a:endParaRPr>
            </a:p>
            <a:p>
              <a:r>
                <a:rPr lang="en-US" altLang="ko-KR" sz="1200" b="1" noProof="1" smtClean="0">
                  <a:solidFill>
                    <a:srgbClr val="0000FF"/>
                  </a:solidFill>
                </a:rPr>
                <a:t>L</a:t>
              </a:r>
              <a:r>
                <a:rPr lang="en-US" altLang="ko-KR" sz="1200" b="1" baseline="-25000" noProof="1">
                  <a:solidFill>
                    <a:srgbClr val="0000FF"/>
                  </a:solidFill>
                </a:rPr>
                <a:t>1</a:t>
              </a:r>
              <a:endParaRPr lang="en-US" altLang="ko-KR" sz="1200" b="1" baseline="-25000" noProof="1" smtClean="0">
                <a:solidFill>
                  <a:srgbClr val="0000FF"/>
                </a:solidFill>
              </a:endParaRPr>
            </a:p>
            <a:p>
              <a:r>
                <a:rPr lang="el-GR" altLang="ko-KR" sz="1200" b="1" noProof="1" smtClean="0">
                  <a:solidFill>
                    <a:srgbClr val="0000FF"/>
                  </a:solidFill>
                </a:rPr>
                <a:t>δ</a:t>
              </a:r>
              <a:r>
                <a:rPr lang="en-US" altLang="ko-KR" sz="1200" b="1" baseline="-25000" noProof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0" name="양쪽 대괄호 19"/>
            <p:cNvSpPr/>
            <p:nvPr/>
          </p:nvSpPr>
          <p:spPr>
            <a:xfrm>
              <a:off x="3488118" y="135837"/>
              <a:ext cx="288000" cy="1080000"/>
            </a:xfrm>
            <a:prstGeom prst="bracketPair">
              <a:avLst>
                <a:gd name="adj" fmla="val 5442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21" name="양쪽 대괄호 20"/>
            <p:cNvSpPr/>
            <p:nvPr/>
          </p:nvSpPr>
          <p:spPr>
            <a:xfrm>
              <a:off x="4018649" y="135837"/>
              <a:ext cx="1188000" cy="1080000"/>
            </a:xfrm>
            <a:prstGeom prst="bracketPair">
              <a:avLst>
                <a:gd name="adj" fmla="val 5442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14765" y="315710"/>
              <a:ext cx="1163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1</a:t>
              </a:r>
              <a:r>
                <a:rPr lang="en-US" altLang="ko-KR" sz="1200" b="1" baseline="30000" dirty="0" smtClean="0">
                  <a:solidFill>
                    <a:srgbClr val="0000FF"/>
                  </a:solidFill>
                </a:rPr>
                <a:t>st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 order</a:t>
              </a:r>
            </a:p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Transformation</a:t>
              </a:r>
            </a:p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Matrix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3"/>
          <a:stretch/>
        </p:blipFill>
        <p:spPr>
          <a:xfrm>
            <a:off x="584394" y="2809685"/>
            <a:ext cx="3332232" cy="385540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3"/>
          <a:stretch/>
        </p:blipFill>
        <p:spPr>
          <a:xfrm>
            <a:off x="5120315" y="2809685"/>
            <a:ext cx="3332232" cy="3855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7661" y="1410038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 : Beam pulse length</a:t>
            </a:r>
          </a:p>
          <a:p>
            <a:r>
              <a:rPr lang="en-US" altLang="ko-KR" dirty="0" smtClean="0"/>
              <a:t>δ : Relative momentum </a:t>
            </a:r>
            <a:r>
              <a:rPr lang="en-US" altLang="ko-KR" dirty="0" err="1" smtClean="0"/>
              <a:t>dp</a:t>
            </a:r>
            <a:r>
              <a:rPr lang="en-US" altLang="ko-KR" dirty="0" smtClean="0"/>
              <a:t>/p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30330" y="2156028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dirty="0" smtClean="0">
                <a:solidFill>
                  <a:srgbClr val="FF0000"/>
                </a:solidFill>
              </a:rPr>
              <a:t> order matrix : 6 x 6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398264" y="2817332"/>
            <a:ext cx="3704492" cy="989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257587" y="3907430"/>
            <a:ext cx="3704492" cy="2601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4934185" y="2727638"/>
            <a:ext cx="3704492" cy="989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4943468" y="3746925"/>
            <a:ext cx="3704492" cy="2601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555947" y="4233792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dirty="0" smtClean="0">
                <a:solidFill>
                  <a:srgbClr val="FF0000"/>
                </a:solidFill>
              </a:rPr>
              <a:t> order matrix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757" y="4743040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In only 1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dirty="0" smtClean="0">
                <a:solidFill>
                  <a:srgbClr val="FF0000"/>
                </a:solidFill>
              </a:rPr>
              <a:t> order matrix,</a:t>
            </a:r>
          </a:p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dirty="0" smtClean="0">
                <a:solidFill>
                  <a:srgbClr val="FF0000"/>
                </a:solidFill>
              </a:rPr>
              <a:t> order elements are empty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4537" y="1899344"/>
            <a:ext cx="2601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dirty="0" smtClean="0">
                <a:solidFill>
                  <a:srgbClr val="FF0000"/>
                </a:solidFill>
              </a:rPr>
              <a:t> order calculation</a:t>
            </a:r>
          </a:p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X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en-US" altLang="ko-KR" b="1" noProof="1" smtClean="0">
                <a:solidFill>
                  <a:srgbClr val="FF0000"/>
                </a:solidFill>
              </a:rPr>
              <a:t>Θ</a:t>
            </a:r>
            <a:r>
              <a:rPr lang="en-US" altLang="ko-KR" baseline="30000" dirty="0">
                <a:solidFill>
                  <a:srgbClr val="FF0000"/>
                </a:solidFill>
              </a:rPr>
              <a:t>2</a:t>
            </a:r>
            <a:r>
              <a:rPr lang="en-US" altLang="ko-KR" b="1" noProof="1" smtClean="0">
                <a:solidFill>
                  <a:srgbClr val="FF0000"/>
                </a:solidFill>
              </a:rPr>
              <a:t>, Y</a:t>
            </a:r>
            <a:r>
              <a:rPr lang="en-US" altLang="ko-KR" baseline="30000" dirty="0">
                <a:solidFill>
                  <a:srgbClr val="FF0000"/>
                </a:solidFill>
              </a:rPr>
              <a:t>2</a:t>
            </a:r>
            <a:r>
              <a:rPr lang="en-US" altLang="ko-KR" b="1" noProof="1" smtClean="0">
                <a:solidFill>
                  <a:srgbClr val="FF0000"/>
                </a:solidFill>
              </a:rPr>
              <a:t>, Φ</a:t>
            </a:r>
            <a:r>
              <a:rPr lang="en-US" altLang="ko-KR" baseline="30000" dirty="0">
                <a:solidFill>
                  <a:srgbClr val="FF0000"/>
                </a:solidFill>
              </a:rPr>
              <a:t>2</a:t>
            </a:r>
            <a:r>
              <a:rPr lang="en-US" altLang="ko-KR" b="1" noProof="1" smtClean="0">
                <a:solidFill>
                  <a:srgbClr val="FF0000"/>
                </a:solidFill>
              </a:rPr>
              <a:t>,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 </a:t>
            </a:r>
            <a:r>
              <a:rPr lang="en-US" altLang="ko-KR" b="1" noProof="1" smtClean="0">
                <a:solidFill>
                  <a:srgbClr val="FF0000"/>
                </a:solidFill>
              </a:rPr>
              <a:t>L</a:t>
            </a:r>
            <a:r>
              <a:rPr lang="en-US" altLang="ko-KR" baseline="30000" dirty="0">
                <a:solidFill>
                  <a:srgbClr val="FF0000"/>
                </a:solidFill>
              </a:rPr>
              <a:t>2</a:t>
            </a:r>
            <a:r>
              <a:rPr lang="en-US" altLang="ko-KR" b="1" noProof="1" smtClean="0">
                <a:solidFill>
                  <a:srgbClr val="FF0000"/>
                </a:solidFill>
              </a:rPr>
              <a:t>, </a:t>
            </a:r>
            <a:r>
              <a:rPr lang="el-GR" altLang="ko-KR" b="1" noProof="1" smtClean="0">
                <a:solidFill>
                  <a:srgbClr val="FF0000"/>
                </a:solidFill>
              </a:rPr>
              <a:t>δ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dirty="0" smtClean="0">
                <a:solidFill>
                  <a:srgbClr val="FF0000"/>
                </a:solidFill>
              </a:rPr>
              <a:t> ~~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36442" y="1260297"/>
            <a:ext cx="2190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st</a:t>
            </a:r>
            <a:r>
              <a:rPr lang="en-US" altLang="ko-KR" dirty="0" smtClean="0">
                <a:solidFill>
                  <a:srgbClr val="FF0000"/>
                </a:solidFill>
              </a:rPr>
              <a:t> order calculation</a:t>
            </a:r>
          </a:p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X, </a:t>
            </a:r>
            <a:r>
              <a:rPr lang="en-US" altLang="ko-KR" b="1" noProof="1" smtClean="0">
                <a:solidFill>
                  <a:srgbClr val="FF0000"/>
                </a:solidFill>
              </a:rPr>
              <a:t>Θ, Y, Φ,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 </a:t>
            </a:r>
            <a:r>
              <a:rPr lang="en-US" altLang="ko-KR" b="1" noProof="1" smtClean="0">
                <a:solidFill>
                  <a:srgbClr val="FF0000"/>
                </a:solidFill>
              </a:rPr>
              <a:t>L, </a:t>
            </a:r>
            <a:r>
              <a:rPr lang="el-GR" altLang="ko-KR" b="1" noProof="1" smtClean="0">
                <a:solidFill>
                  <a:srgbClr val="FF0000"/>
                </a:solidFill>
              </a:rPr>
              <a:t>δ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Active Area Calculation at BDC1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MC results with 2</a:t>
            </a:r>
            <a:r>
              <a:rPr lang="en-US" altLang="ko-KR" sz="2000" baseline="30000" dirty="0" smtClean="0">
                <a:solidFill>
                  <a:srgbClr val="0000FF"/>
                </a:solidFill>
              </a:rPr>
              <a:t>nd</a:t>
            </a:r>
            <a:r>
              <a:rPr lang="en-US" altLang="ko-KR" sz="2000" dirty="0" smtClean="0">
                <a:solidFill>
                  <a:srgbClr val="0000FF"/>
                </a:solidFill>
              </a:rPr>
              <a:t> order calculation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6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E3CBA023-9549-4939-BB03-FF03432B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0" y="1482762"/>
            <a:ext cx="3743962" cy="209988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BA6727D-D782-4F7D-A6AE-3C24D98A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50" y="3669564"/>
            <a:ext cx="3746200" cy="209818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27" y="1482762"/>
            <a:ext cx="4265744" cy="213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030" y="1981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 (mm)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03029" y="41678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Y (mm)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586046" y="2118970"/>
            <a:ext cx="99646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9" idx="1"/>
          </p:cNvCxnSpPr>
          <p:nvPr/>
        </p:nvCxnSpPr>
        <p:spPr>
          <a:xfrm flipH="1">
            <a:off x="3364523" y="2568970"/>
            <a:ext cx="2221523" cy="450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9" idx="1"/>
          </p:cNvCxnSpPr>
          <p:nvPr/>
        </p:nvCxnSpPr>
        <p:spPr>
          <a:xfrm flipH="1">
            <a:off x="3135923" y="2568970"/>
            <a:ext cx="2450123" cy="2146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49229" y="4519201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 : ± 26.5 mm</a:t>
            </a:r>
          </a:p>
          <a:p>
            <a:r>
              <a:rPr lang="en-US" altLang="ko-KR" dirty="0" smtClean="0"/>
              <a:t>Y : ± 18.5 mm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44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Active Area Calculation at BDC1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7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E3CBA023-9549-4939-BB03-FF03432B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0" y="1482762"/>
            <a:ext cx="3743962" cy="209988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BA6727D-D782-4F7D-A6AE-3C24D98A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50" y="3669564"/>
            <a:ext cx="3746200" cy="209818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27" y="1482762"/>
            <a:ext cx="4265744" cy="213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030" y="1981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 (mm)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03029" y="41678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Y (mm)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586046" y="2118970"/>
            <a:ext cx="99646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9" idx="1"/>
          </p:cNvCxnSpPr>
          <p:nvPr/>
        </p:nvCxnSpPr>
        <p:spPr>
          <a:xfrm flipH="1">
            <a:off x="3364523" y="2568970"/>
            <a:ext cx="2221523" cy="450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9" idx="1"/>
          </p:cNvCxnSpPr>
          <p:nvPr/>
        </p:nvCxnSpPr>
        <p:spPr>
          <a:xfrm flipH="1">
            <a:off x="3135923" y="2568970"/>
            <a:ext cx="2450123" cy="2146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49229" y="4519201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 : ± 26.5 mm</a:t>
            </a:r>
          </a:p>
          <a:p>
            <a:r>
              <a:rPr lang="en-US" altLang="ko-KR" dirty="0" smtClean="0"/>
              <a:t>Y : ± 18.5 mm</a:t>
            </a:r>
            <a:endParaRPr lang="ko-KR" altLang="en-US" dirty="0"/>
          </a:p>
        </p:txBody>
      </p:sp>
      <p:pic>
        <p:nvPicPr>
          <p:cNvPr id="24" name="내용 개체 틀 23">
            <a:extLst>
              <a:ext uri="{FF2B5EF4-FFF2-40B4-BE49-F238E27FC236}">
                <a16:creationId xmlns:a16="http://schemas.microsoft.com/office/drawing/2014/main" id="{30DB3CEC-D729-48D7-BA7A-784E9ADE3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665" y="1276182"/>
            <a:ext cx="8159750" cy="442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782" y="2163373"/>
            <a:ext cx="343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5M events, 2</a:t>
            </a:r>
            <a:r>
              <a:rPr lang="en-US" altLang="ko-KR" baseline="30000" dirty="0" smtClean="0">
                <a:solidFill>
                  <a:srgbClr val="0000FF"/>
                </a:solidFill>
              </a:rPr>
              <a:t>nd</a:t>
            </a:r>
            <a:r>
              <a:rPr lang="en-US" altLang="ko-KR" dirty="0" smtClean="0">
                <a:solidFill>
                  <a:srgbClr val="0000FF"/>
                </a:solidFill>
              </a:rPr>
              <a:t> order calculation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5338" y="5880102"/>
            <a:ext cx="418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Active area of BDC1 from 2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dirty="0" smtClean="0">
                <a:solidFill>
                  <a:srgbClr val="FF0000"/>
                </a:solidFill>
              </a:rPr>
              <a:t> order MC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: 53 x 37 mm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dirty="0" smtClean="0">
                <a:solidFill>
                  <a:srgbClr val="FF0000"/>
                </a:solidFill>
              </a:rPr>
              <a:t> (roughly ~ 60x40 mm</a:t>
            </a:r>
            <a:r>
              <a:rPr lang="en-US" altLang="ko-KR" baseline="30000" dirty="0" smtClean="0">
                <a:solidFill>
                  <a:srgbClr val="FF0000"/>
                </a:solidFill>
              </a:rPr>
              <a:t>2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35338" y="0"/>
            <a:ext cx="4308662" cy="2239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38" y="36247"/>
            <a:ext cx="4265744" cy="2130600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6289257" y="672455"/>
            <a:ext cx="99646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4712590" y="1149768"/>
            <a:ext cx="1581562" cy="15088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6" t="34203" r="10256" b="30111"/>
          <a:stretch/>
        </p:blipFill>
        <p:spPr>
          <a:xfrm>
            <a:off x="164871" y="4349399"/>
            <a:ext cx="1802042" cy="2406077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691954" y="4567799"/>
            <a:ext cx="118821" cy="1847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4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pple SD 산돌고딕 Neo 일반체"/>
                <a:cs typeface="Times New Roman"/>
              </a:rPr>
              <a:t>BDC Construction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Prototype Design</a:t>
            </a:r>
            <a:endParaRPr lang="ko-KR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8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>
              <a:solidFill>
                <a:srgbClr val="7030A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93" y="1288788"/>
            <a:ext cx="3032081" cy="3006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327" y="1379175"/>
            <a:ext cx="37625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Configuration : </a:t>
            </a:r>
            <a:r>
              <a:rPr lang="en-US" altLang="ko-KR" dirty="0" err="1" smtClean="0"/>
              <a:t>xx’yy</a:t>
            </a:r>
            <a:r>
              <a:rPr lang="en-US" altLang="ko-KR" dirty="0" smtClean="0"/>
              <a:t>’ (4 planes)</a:t>
            </a:r>
          </a:p>
          <a:p>
            <a:r>
              <a:rPr lang="en-US" altLang="ko-KR" dirty="0" smtClean="0"/>
              <a:t>Sensor Wire : 32ch</a:t>
            </a:r>
          </a:p>
          <a:p>
            <a:r>
              <a:rPr lang="en-US" altLang="ko-KR" dirty="0" smtClean="0"/>
              <a:t>Potential Wire : 33ch</a:t>
            </a:r>
          </a:p>
          <a:p>
            <a:r>
              <a:rPr lang="en-US" altLang="ko-KR" dirty="0" smtClean="0"/>
              <a:t>Drift Length : 2.5 mm</a:t>
            </a:r>
          </a:p>
          <a:p>
            <a:r>
              <a:rPr lang="en-US" altLang="ko-KR" dirty="0" smtClean="0"/>
              <a:t>32 * 2.5 * 2 = 160 mm</a:t>
            </a:r>
          </a:p>
          <a:p>
            <a:endParaRPr lang="en-US" altLang="ko-KR" dirty="0"/>
          </a:p>
          <a:p>
            <a:r>
              <a:rPr lang="en-US" altLang="ko-KR" dirty="0" smtClean="0"/>
              <a:t>Active Area : 160 x 160 mm</a:t>
            </a:r>
            <a:r>
              <a:rPr lang="en-US" altLang="ko-KR" baseline="30000" dirty="0" smtClean="0"/>
              <a:t>2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Still under discussion to determine </a:t>
            </a:r>
          </a:p>
          <a:p>
            <a:r>
              <a:rPr lang="en-US" altLang="ko-KR" dirty="0" smtClean="0"/>
              <a:t>final design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24" y="4823998"/>
            <a:ext cx="2407901" cy="18059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3" y="4821081"/>
            <a:ext cx="2648691" cy="176096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30810" r="5424" b="15857"/>
          <a:stretch/>
        </p:blipFill>
        <p:spPr>
          <a:xfrm>
            <a:off x="3180138" y="4848414"/>
            <a:ext cx="3239072" cy="17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000090"/>
                </a:solidFill>
                <a:effectLst>
                  <a:glow rad="381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pple SD 산돌고딕 Neo 일반체"/>
                <a:cs typeface="Times New Roman"/>
              </a:rPr>
              <a:t>BDC Construction</a:t>
            </a:r>
            <a:endParaRPr lang="ko-KR" altLang="en-US" dirty="0">
              <a:solidFill>
                <a:srgbClr val="00B0F0"/>
              </a:solidFill>
              <a:effectLst>
                <a:glow rad="381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</a:rPr>
              <a:t>NIM Crate &amp; Power Supply &amp; SH Cable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528857" y="6501214"/>
            <a:ext cx="455169" cy="257418"/>
          </a:xfrm>
        </p:spPr>
        <p:txBody>
          <a:bodyPr/>
          <a:lstStyle/>
          <a:p>
            <a:fld id="{4AB99C62-5B36-4737-8343-F84559F0D89E}" type="slidenum">
              <a:rPr lang="ko-KR" altLang="en-US" b="1" smtClean="0">
                <a:solidFill>
                  <a:srgbClr val="0070C0"/>
                </a:solidFill>
              </a:rPr>
              <a:pPr/>
              <a:t>9</a:t>
            </a:fld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3506" y="878225"/>
            <a:ext cx="8800519" cy="525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>
              <a:solidFill>
                <a:srgbClr val="7030A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4232" y="1541917"/>
            <a:ext cx="5667768" cy="42508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4" y="4377026"/>
            <a:ext cx="2913560" cy="21851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0" y="1279580"/>
            <a:ext cx="3877949" cy="2908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4841" y="860325"/>
            <a:ext cx="188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0000FF"/>
                </a:solidFill>
              </a:rPr>
              <a:t>Place for wiring 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따뜻한 파란색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17113</TotalTime>
  <Words>778</Words>
  <Application>Microsoft Office PowerPoint</Application>
  <PresentationFormat>화면 슬라이드 쇼(4:3)</PresentationFormat>
  <Paragraphs>170</Paragraphs>
  <Slides>18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Apple SD 산돌고딕 Neo 일반체</vt:lpstr>
      <vt:lpstr>Open Sans Light</vt:lpstr>
      <vt:lpstr>Optima</vt:lpstr>
      <vt:lpstr>굴림</vt:lpstr>
      <vt:lpstr>맑은 고딕</vt:lpstr>
      <vt:lpstr>Arial</vt:lpstr>
      <vt:lpstr>Arial Black</vt:lpstr>
      <vt:lpstr>Palatino Linotype</vt:lpstr>
      <vt:lpstr>Ravie</vt:lpstr>
      <vt:lpstr>Times New Roman</vt:lpstr>
      <vt:lpstr>Wingdings</vt:lpstr>
      <vt:lpstr>Office 테마</vt:lpstr>
      <vt:lpstr>Status Report of  Beam Diagnosis System </vt:lpstr>
      <vt:lpstr>Beam Study with LiSe++</vt:lpstr>
      <vt:lpstr>Beam Study with LiSe++</vt:lpstr>
      <vt:lpstr>Beam Study with LiSe++</vt:lpstr>
      <vt:lpstr>Beam Study with LiSe++</vt:lpstr>
      <vt:lpstr>Active Area Calculation at BDC1</vt:lpstr>
      <vt:lpstr>Active Area Calculation at BDC1</vt:lpstr>
      <vt:lpstr>BDC Construction</vt:lpstr>
      <vt:lpstr>BDC Construction</vt:lpstr>
      <vt:lpstr>BDC Construction</vt:lpstr>
      <vt:lpstr>Summary &amp; Plan</vt:lpstr>
      <vt:lpstr>PowerPoint 프레젠테이션</vt:lpstr>
      <vt:lpstr>PowerPoint 프레젠테이션</vt:lpstr>
      <vt:lpstr>SMURAI Detector</vt:lpstr>
      <vt:lpstr>Beam Profile Detector in SMURAI</vt:lpstr>
      <vt:lpstr>SMURAI BDC (Beam Drift Chamber)</vt:lpstr>
      <vt:lpstr>SMURAI BDC (Beam Drift Chamber)</vt:lpstr>
      <vt:lpstr>SMURAI BDC (Beam Drift Chamber)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Report of Large Multi-Purpose Spectrometer (LAMPS) Facility at RAON</dc:title>
  <dc:creator>Windows 사용자</dc:creator>
  <cp:lastModifiedBy>문 동호</cp:lastModifiedBy>
  <cp:revision>516</cp:revision>
  <dcterms:created xsi:type="dcterms:W3CDTF">2018-08-29T05:03:36Z</dcterms:created>
  <dcterms:modified xsi:type="dcterms:W3CDTF">2019-11-29T01:57:00Z</dcterms:modified>
</cp:coreProperties>
</file>