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81" r:id="rId3"/>
    <p:sldMasterId id="2147483893" r:id="rId4"/>
    <p:sldMasterId id="2147483910" r:id="rId5"/>
  </p:sldMasterIdLst>
  <p:notesMasterIdLst>
    <p:notesMasterId r:id="rId53"/>
  </p:notesMasterIdLst>
  <p:sldIdLst>
    <p:sldId id="745" r:id="rId6"/>
    <p:sldId id="1065" r:id="rId7"/>
    <p:sldId id="1055" r:id="rId8"/>
    <p:sldId id="781" r:id="rId9"/>
    <p:sldId id="1056" r:id="rId10"/>
    <p:sldId id="1050" r:id="rId11"/>
    <p:sldId id="958" r:id="rId12"/>
    <p:sldId id="1022" r:id="rId13"/>
    <p:sldId id="1023" r:id="rId14"/>
    <p:sldId id="1024" r:id="rId15"/>
    <p:sldId id="1025" r:id="rId16"/>
    <p:sldId id="962" r:id="rId17"/>
    <p:sldId id="965" r:id="rId18"/>
    <p:sldId id="967" r:id="rId19"/>
    <p:sldId id="1052" r:id="rId20"/>
    <p:sldId id="1061" r:id="rId21"/>
    <p:sldId id="1059" r:id="rId22"/>
    <p:sldId id="1062" r:id="rId23"/>
    <p:sldId id="1053" r:id="rId24"/>
    <p:sldId id="1051" r:id="rId25"/>
    <p:sldId id="1057" r:id="rId26"/>
    <p:sldId id="1058" r:id="rId27"/>
    <p:sldId id="1030" r:id="rId28"/>
    <p:sldId id="979" r:id="rId29"/>
    <p:sldId id="1035" r:id="rId30"/>
    <p:sldId id="1036" r:id="rId31"/>
    <p:sldId id="1037" r:id="rId32"/>
    <p:sldId id="1038" r:id="rId33"/>
    <p:sldId id="1039" r:id="rId34"/>
    <p:sldId id="1040" r:id="rId35"/>
    <p:sldId id="1043" r:id="rId36"/>
    <p:sldId id="1041" r:id="rId37"/>
    <p:sldId id="1042" r:id="rId38"/>
    <p:sldId id="1011" r:id="rId39"/>
    <p:sldId id="1049" r:id="rId40"/>
    <p:sldId id="1044" r:id="rId41"/>
    <p:sldId id="1014" r:id="rId42"/>
    <p:sldId id="1015" r:id="rId43"/>
    <p:sldId id="1016" r:id="rId44"/>
    <p:sldId id="1017" r:id="rId45"/>
    <p:sldId id="1018" r:id="rId46"/>
    <p:sldId id="1063" r:id="rId47"/>
    <p:sldId id="1064" r:id="rId48"/>
    <p:sldId id="1033" r:id="rId49"/>
    <p:sldId id="1031" r:id="rId50"/>
    <p:sldId id="1048" r:id="rId51"/>
    <p:sldId id="1054" r:id="rId5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003399"/>
    <a:srgbClr val="336699"/>
    <a:srgbClr val="0033CC"/>
    <a:srgbClr val="FFFF00"/>
    <a:srgbClr val="000000"/>
    <a:srgbClr val="003366"/>
    <a:srgbClr val="990000"/>
    <a:srgbClr val="CC00FF"/>
    <a:srgbClr val="66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85978" autoAdjust="0"/>
  </p:normalViewPr>
  <p:slideViewPr>
    <p:cSldViewPr>
      <p:cViewPr>
        <p:scale>
          <a:sx n="70" d="100"/>
          <a:sy n="70" d="100"/>
        </p:scale>
        <p:origin x="-2142" y="-222"/>
      </p:cViewPr>
      <p:guideLst>
        <p:guide orient="horz" pos="2160"/>
        <p:guide pos="2880"/>
      </p:guideLst>
    </p:cSldViewPr>
  </p:slideViewPr>
  <p:notesTextViewPr>
    <p:cViewPr>
      <p:scale>
        <a:sx n="1" d="1"/>
        <a:sy n="1" d="1"/>
      </p:scale>
      <p:origin x="0" y="0"/>
    </p:cViewPr>
  </p:notesTextViewPr>
  <p:sorterViewPr>
    <p:cViewPr>
      <p:scale>
        <a:sx n="100" d="100"/>
        <a:sy n="100" d="100"/>
      </p:scale>
      <p:origin x="0" y="65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5C00483-1A1B-42CE-9BF7-B81CB0CF4F96}" type="datetimeFigureOut">
              <a:rPr lang="zh-CN" altLang="en-US"/>
              <a:pPr>
                <a:defRPr/>
              </a:pPr>
              <a:t>2019/10/31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93565CE-850C-4C05-B7EF-5205B4A46DD2}" type="slidenum">
              <a:rPr lang="zh-CN" altLang="en-US"/>
              <a:pPr>
                <a:defRPr/>
              </a:pPr>
              <a:t>‹#›</a:t>
            </a:fld>
            <a:endParaRPr lang="zh-CN" altLang="en-US"/>
          </a:p>
        </p:txBody>
      </p:sp>
    </p:spTree>
    <p:extLst>
      <p:ext uri="{BB962C8B-B14F-4D97-AF65-F5344CB8AC3E}">
        <p14:creationId xmlns="" xmlns:p14="http://schemas.microsoft.com/office/powerpoint/2010/main" val="981054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98AA554-AF35-4950-A6BA-27AD30A0491D}"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32</a:t>
            </a:fld>
            <a:endParaRPr lang="zh-CN" altLang="en-US"/>
          </a:p>
        </p:txBody>
      </p:sp>
    </p:spTree>
    <p:extLst>
      <p:ext uri="{BB962C8B-B14F-4D97-AF65-F5344CB8AC3E}">
        <p14:creationId xmlns:p14="http://schemas.microsoft.com/office/powerpoint/2010/main" xmlns="" val="261154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fontScale="85000" lnSpcReduction="20000"/>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33</a:t>
            </a:fld>
            <a:endParaRPr lang="en-US" altLang="zh-CN" dirty="0"/>
          </a:p>
        </p:txBody>
      </p:sp>
    </p:spTree>
    <p:extLst>
      <p:ext uri="{BB962C8B-B14F-4D97-AF65-F5344CB8AC3E}">
        <p14:creationId xmlns:p14="http://schemas.microsoft.com/office/powerpoint/2010/main" xmlns="" val="376710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fontScale="85000" lnSpcReduction="20000"/>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36</a:t>
            </a:fld>
            <a:endParaRPr lang="en-US" altLang="zh-CN" dirty="0"/>
          </a:p>
        </p:txBody>
      </p:sp>
    </p:spTree>
    <p:extLst>
      <p:ext uri="{BB962C8B-B14F-4D97-AF65-F5344CB8AC3E}">
        <p14:creationId xmlns:p14="http://schemas.microsoft.com/office/powerpoint/2010/main" xmlns="" val="376710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 raw revolution time spectrum.  This is a raw revolution time spectrum vs orbital length. Orbital length is calculated by revolution time and velocity.  We select for isotopes and zoom in their spectrum.  </a:t>
            </a:r>
            <a:endParaRPr lang="zh-CN" altLang="en-US" dirty="0"/>
          </a:p>
        </p:txBody>
      </p:sp>
      <p:sp>
        <p:nvSpPr>
          <p:cNvPr id="4" name="灯片编号占位符 3"/>
          <p:cNvSpPr>
            <a:spLocks noGrp="1"/>
          </p:cNvSpPr>
          <p:nvPr>
            <p:ph type="sldNum" sz="quarter" idx="5"/>
          </p:nvPr>
        </p:nvSpPr>
        <p:spPr/>
        <p:txBody>
          <a:bodyPr/>
          <a:lstStyle/>
          <a:p>
            <a:pPr>
              <a:defRPr/>
            </a:pPr>
            <a:fld id="{CA5E8DB0-55DC-4221-A99C-988BCD133BF3}" type="slidenum">
              <a:rPr lang="en-US" altLang="zh-CN" smtClean="0"/>
              <a:pPr>
                <a:defRPr/>
              </a:pPr>
              <a:t>37</a:t>
            </a:fld>
            <a:endParaRPr lang="en-US" altLang="zh-CN" dirty="0"/>
          </a:p>
        </p:txBody>
      </p:sp>
    </p:spTree>
    <p:extLst>
      <p:ext uri="{BB962C8B-B14F-4D97-AF65-F5344CB8AC3E}">
        <p14:creationId xmlns:p14="http://schemas.microsoft.com/office/powerpoint/2010/main" xmlns="" val="216891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41</a:t>
            </a:fld>
            <a:endParaRPr lang="en-US" altLang="zh-CN" dirty="0"/>
          </a:p>
        </p:txBody>
      </p:sp>
    </p:spTree>
    <p:extLst>
      <p:ext uri="{BB962C8B-B14F-4D97-AF65-F5344CB8AC3E}">
        <p14:creationId xmlns:p14="http://schemas.microsoft.com/office/powerpoint/2010/main" xmlns="" val="389408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93565CE-850C-4C05-B7EF-5205B4A46DD2}" type="slidenum">
              <a:rPr lang="zh-CN" altLang="en-US" smtClean="0">
                <a:solidFill>
                  <a:prstClr val="black"/>
                </a:solidFill>
              </a:rPr>
              <a:pPr>
                <a:defRPr/>
              </a:pPr>
              <a:t>6</a:t>
            </a:fld>
            <a:endParaRPr lang="zh-CN" altLang="en-US">
              <a:solidFill>
                <a:prstClr val="black"/>
              </a:solidFill>
            </a:endParaRPr>
          </a:p>
        </p:txBody>
      </p:sp>
    </p:spTree>
    <p:extLst>
      <p:ext uri="{BB962C8B-B14F-4D97-AF65-F5344CB8AC3E}">
        <p14:creationId xmlns:p14="http://schemas.microsoft.com/office/powerpoint/2010/main" xmlns="" val="130564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93565CE-850C-4C05-B7EF-5205B4A46DD2}" type="slidenum">
              <a:rPr lang="zh-CN" altLang="en-US" smtClean="0"/>
              <a:pPr>
                <a:defRPr/>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E994D1E1-C588-43D1-9A3D-50C2A2ED2C7B}" type="slidenum">
              <a:rPr lang="zh-CN" altLang="en-US" smtClean="0"/>
              <a:pPr>
                <a:defRPr/>
              </a:pPr>
              <a:t>11</a:t>
            </a:fld>
            <a:endParaRPr lang="en-US" altLang="zh-CN" dirty="0"/>
          </a:p>
        </p:txBody>
      </p:sp>
    </p:spTree>
    <p:extLst>
      <p:ext uri="{BB962C8B-B14F-4D97-AF65-F5344CB8AC3E}">
        <p14:creationId xmlns="" xmlns:p14="http://schemas.microsoft.com/office/powerpoint/2010/main" val="59265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a:p>
        </p:txBody>
      </p:sp>
      <p:sp>
        <p:nvSpPr>
          <p:cNvPr id="4" name="灯片编号占位符 3"/>
          <p:cNvSpPr>
            <a:spLocks noGrp="1"/>
          </p:cNvSpPr>
          <p:nvPr>
            <p:ph type="sldNum" sz="quarter" idx="5"/>
          </p:nvPr>
        </p:nvSpPr>
        <p:spPr/>
        <p:txBody>
          <a:bodyPr/>
          <a:lstStyle/>
          <a:p>
            <a:pPr>
              <a:defRPr/>
            </a:pPr>
            <a:fld id="{FDE70D47-EB0C-49EE-B9BE-0A629202A82F}" type="slidenum">
              <a:rPr lang="zh-CN" altLang="en-US" smtClean="0">
                <a:solidFill>
                  <a:prstClr val="black"/>
                </a:solidFill>
              </a:rPr>
              <a:pPr>
                <a:defRPr/>
              </a:pPr>
              <a:t>14</a:t>
            </a:fld>
            <a:endParaRPr lang="en-US" altLang="zh-CN" dirty="0">
              <a:solidFill>
                <a:prstClr val="black"/>
              </a:solidFill>
            </a:endParaRPr>
          </a:p>
        </p:txBody>
      </p:sp>
    </p:spTree>
    <p:extLst>
      <p:ext uri="{BB962C8B-B14F-4D97-AF65-F5344CB8AC3E}">
        <p14:creationId xmlns:p14="http://schemas.microsoft.com/office/powerpoint/2010/main" xmlns="" val="150533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fontScale="85000" lnSpcReduction="20000"/>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26</a:t>
            </a:fld>
            <a:endParaRPr lang="en-US" altLang="zh-CN" dirty="0"/>
          </a:p>
        </p:txBody>
      </p:sp>
    </p:spTree>
    <p:extLst>
      <p:ext uri="{BB962C8B-B14F-4D97-AF65-F5344CB8AC3E}">
        <p14:creationId xmlns:p14="http://schemas.microsoft.com/office/powerpoint/2010/main" xmlns="" val="376710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fontScale="85000" lnSpcReduction="20000"/>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27</a:t>
            </a:fld>
            <a:endParaRPr lang="en-US" altLang="zh-CN" dirty="0"/>
          </a:p>
        </p:txBody>
      </p:sp>
    </p:spTree>
    <p:extLst>
      <p:ext uri="{BB962C8B-B14F-4D97-AF65-F5344CB8AC3E}">
        <p14:creationId xmlns:p14="http://schemas.microsoft.com/office/powerpoint/2010/main" xmlns="" val="376710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fontScale="85000" lnSpcReduction="20000"/>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30</a:t>
            </a:fld>
            <a:endParaRPr lang="en-US" altLang="zh-CN" dirty="0"/>
          </a:p>
        </p:txBody>
      </p:sp>
    </p:spTree>
    <p:extLst>
      <p:ext uri="{BB962C8B-B14F-4D97-AF65-F5344CB8AC3E}">
        <p14:creationId xmlns:p14="http://schemas.microsoft.com/office/powerpoint/2010/main" xmlns="" val="376710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我的第二项工作是提出了一种可以测量储存环转变能的新方法。此外，这种方法还可以测量碳膜的厚度。这个方法可以实时监测储存环的转变能随时间的变化以及测量储存环的转变能曲线。比如，这是实验测量的储存环的转变能岁时间的变化。我在</a:t>
            </a:r>
            <a:r>
              <a:rPr lang="en-US" altLang="zh-CN" dirty="0" smtClean="0"/>
              <a:t>3</a:t>
            </a:r>
            <a:r>
              <a:rPr lang="zh-CN" altLang="en-US" dirty="0" smtClean="0"/>
              <a:t>个月之前将这项工作投稿给</a:t>
            </a:r>
            <a:r>
              <a:rPr lang="en-US" altLang="zh-CN" dirty="0" err="1" smtClean="0"/>
              <a:t>NIMA</a:t>
            </a:r>
            <a:r>
              <a:rPr lang="zh-CN" altLang="en-US" dirty="0" smtClean="0"/>
              <a:t>，审稿人给了我很积极的评价。审稿人说，这个方法毫无疑问是新颖的，这项工作一定得发表。</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31</a:t>
            </a:fld>
            <a:endParaRPr lang="zh-CN" altLang="en-US"/>
          </a:p>
        </p:txBody>
      </p:sp>
    </p:spTree>
    <p:extLst>
      <p:ext uri="{BB962C8B-B14F-4D97-AF65-F5344CB8AC3E}">
        <p14:creationId xmlns:p14="http://schemas.microsoft.com/office/powerpoint/2010/main" xmlns="" val="320065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0659B076-57DC-4DB2-A615-AAB8062A303B}" type="datetimeFigureOut">
              <a:rPr lang="zh-CN" altLang="en-US"/>
              <a:pPr>
                <a:defRPr/>
              </a:pPr>
              <a:t>2019/10/31</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17A225AA-6DBB-49C1-BF3D-EC1484F31C0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52BBACF5-418C-4281-BDAA-AA9D5CC835FD}" type="datetimeFigureOut">
              <a:rPr lang="zh-CN" altLang="en-US"/>
              <a:pPr>
                <a:defRPr/>
              </a:pPr>
              <a:t>2019/10/31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006691AE-B00F-43C7-9CB1-BE92D0E451E4}"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7C09D2AC-745A-4544-9D6B-671A6BFD4967}" type="datetimeFigureOut">
              <a:rPr lang="zh-CN" altLang="en-US"/>
              <a:pPr>
                <a:defRPr/>
              </a:pPr>
              <a:t>2019/10/31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094FACAD-7718-4D8A-9B52-883CDEBF1BC9}"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684187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cstate="print"/>
          <a:srcRect/>
          <a:stretch>
            <a:fillRect/>
          </a:stretch>
        </p:blipFill>
        <p:spPr bwMode="auto">
          <a:xfrm>
            <a:off x="-20638" y="6524625"/>
            <a:ext cx="9164638" cy="358775"/>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lvl1pPr marL="495300" indent="-495300" algn="ctr" rtl="0" fontAlgn="base">
              <a:spcBef>
                <a:spcPct val="10000"/>
              </a:spcBef>
              <a:spcAft>
                <a:spcPct val="0"/>
              </a:spcAft>
              <a:buClr>
                <a:srgbClr val="F1AF00"/>
              </a:buClr>
              <a:defRPr lang="zh-CN" altLang="en-US" sz="2400" b="1" kern="1200" dirty="0">
                <a:solidFill>
                  <a:schemeClr val="accent1">
                    <a:lumMod val="75000"/>
                  </a:schemeClr>
                </a:solidFill>
                <a:latin typeface="Arial" charset="0"/>
                <a:ea typeface="黑体" pitchFamily="49"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normAutofit/>
          </a:bodyPr>
          <a:lstStyle>
            <a:lvl1pPr marL="495300" indent="-495300" algn="ctr" rtl="0" fontAlgn="base">
              <a:spcBef>
                <a:spcPct val="10000"/>
              </a:spcBef>
              <a:spcAft>
                <a:spcPct val="0"/>
              </a:spcAft>
              <a:buClr>
                <a:srgbClr val="F1AF00"/>
              </a:buClr>
              <a:buNone/>
              <a:defRPr lang="zh-CN" altLang="en-US" sz="2400" kern="1200" dirty="0">
                <a:solidFill>
                  <a:schemeClr val="accent1">
                    <a:lumMod val="75000"/>
                  </a:schemeClr>
                </a:solidFill>
                <a:latin typeface="Arial" charset="0"/>
                <a:ea typeface="黑体" pitchFamily="49"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5" name="日期占位符 3"/>
          <p:cNvSpPr>
            <a:spLocks noGrp="1"/>
          </p:cNvSpPr>
          <p:nvPr>
            <p:ph type="dt" sz="half" idx="10"/>
          </p:nvPr>
        </p:nvSpPr>
        <p:spPr>
          <a:xfrm>
            <a:off x="11113" y="6467475"/>
            <a:ext cx="2133600" cy="365125"/>
          </a:xfrm>
        </p:spPr>
        <p:txBody>
          <a:bodyPr/>
          <a:lstStyle>
            <a:lvl1pPr>
              <a:defRPr/>
            </a:lvl1pPr>
          </a:lstStyle>
          <a:p>
            <a:pPr>
              <a:defRPr/>
            </a:pPr>
            <a:fld id="{C44C2527-89A0-4426-B031-2CDE0A4F5174}" type="datetimeFigureOut">
              <a:rPr lang="zh-CN" altLang="en-US"/>
              <a:pPr>
                <a:defRPr/>
              </a:pPr>
              <a:t>2019/10/31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989763" y="6467475"/>
            <a:ext cx="2133600" cy="365125"/>
          </a:xfrm>
        </p:spPr>
        <p:txBody>
          <a:bodyPr/>
          <a:lstStyle>
            <a:lvl1pPr>
              <a:defRPr/>
            </a:lvl1pPr>
          </a:lstStyle>
          <a:p>
            <a:pPr>
              <a:defRPr/>
            </a:pPr>
            <a:fld id="{1B4F340F-B586-4232-8F3F-26A005456A5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8"/>
          <p:cNvPicPr preferRelativeResize="0">
            <a:picLocks/>
          </p:cNvPicPr>
          <p:nvPr userDrawn="1"/>
        </p:nvPicPr>
        <p:blipFill>
          <a:blip r:embed="rId2" cstate="print"/>
          <a:srcRect/>
          <a:stretch>
            <a:fillRect/>
          </a:stretch>
        </p:blipFill>
        <p:spPr bwMode="auto">
          <a:xfrm>
            <a:off x="19050" y="-9525"/>
            <a:ext cx="9144000" cy="673100"/>
          </a:xfrm>
          <a:prstGeom prst="rect">
            <a:avLst/>
          </a:prstGeom>
          <a:noFill/>
          <a:ln w="9525">
            <a:noFill/>
            <a:miter lim="800000"/>
            <a:headEnd/>
            <a:tailEnd/>
          </a:ln>
        </p:spPr>
      </p:pic>
      <p:sp>
        <p:nvSpPr>
          <p:cNvPr id="5" name="椭圆 4"/>
          <p:cNvSpPr/>
          <p:nvPr userDrawn="1"/>
        </p:nvSpPr>
        <p:spPr>
          <a:xfrm>
            <a:off x="341313" y="-3175"/>
            <a:ext cx="581025" cy="649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a:off x="0" y="0"/>
            <a:ext cx="684213"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1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19063" y="-19050"/>
            <a:ext cx="673100" cy="663575"/>
          </a:xfrm>
          <a:prstGeom prst="rect">
            <a:avLst/>
          </a:prstGeom>
          <a:noFill/>
          <a:ln w="9525">
            <a:noFill/>
            <a:miter lim="800000"/>
            <a:headEnd/>
            <a:tailEnd/>
          </a:ln>
          <a:effectLst>
            <a:outerShdw algn="ctr" rotWithShape="0">
              <a:schemeClr val="bg2">
                <a:alpha val="50000"/>
              </a:schemeClr>
            </a:outerShdw>
          </a:effectLst>
        </p:spPr>
      </p:pic>
      <p:sp>
        <p:nvSpPr>
          <p:cNvPr id="2" name="标题 1"/>
          <p:cNvSpPr>
            <a:spLocks noGrp="1"/>
          </p:cNvSpPr>
          <p:nvPr>
            <p:ph type="ctrTitle"/>
          </p:nvPr>
        </p:nvSpPr>
        <p:spPr>
          <a:xfrm>
            <a:off x="685800" y="2130425"/>
            <a:ext cx="7772400" cy="1470025"/>
          </a:xfrm>
        </p:spPr>
        <p:txBody>
          <a:bodyPr/>
          <a:lstStyle>
            <a:lvl1pPr marL="495300" indent="-495300" algn="ctr" rtl="0" fontAlgn="base">
              <a:spcBef>
                <a:spcPct val="10000"/>
              </a:spcBef>
              <a:spcAft>
                <a:spcPct val="0"/>
              </a:spcAft>
              <a:buClr>
                <a:srgbClr val="F1AF00"/>
              </a:buClr>
              <a:defRPr lang="zh-CN" altLang="en-US" sz="2400" b="1" kern="1200" dirty="0">
                <a:solidFill>
                  <a:schemeClr val="accent1">
                    <a:lumMod val="75000"/>
                  </a:schemeClr>
                </a:solidFill>
                <a:latin typeface="Arial" charset="0"/>
                <a:ea typeface="黑体" pitchFamily="49"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normAutofit/>
          </a:bodyPr>
          <a:lstStyle>
            <a:lvl1pPr marL="495300" indent="-495300" algn="ctr" rtl="0" fontAlgn="base">
              <a:spcBef>
                <a:spcPct val="10000"/>
              </a:spcBef>
              <a:spcAft>
                <a:spcPct val="0"/>
              </a:spcAft>
              <a:buClr>
                <a:srgbClr val="F1AF00"/>
              </a:buClr>
              <a:buNone/>
              <a:defRPr lang="zh-CN" altLang="en-US" sz="2400" kern="1200" dirty="0">
                <a:solidFill>
                  <a:schemeClr val="accent1">
                    <a:lumMod val="75000"/>
                  </a:schemeClr>
                </a:solidFill>
                <a:latin typeface="Arial" charset="0"/>
                <a:ea typeface="黑体" pitchFamily="49"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8" name="日期占位符 3"/>
          <p:cNvSpPr>
            <a:spLocks noGrp="1"/>
          </p:cNvSpPr>
          <p:nvPr>
            <p:ph type="dt" sz="half" idx="10"/>
          </p:nvPr>
        </p:nvSpPr>
        <p:spPr>
          <a:xfrm>
            <a:off x="11113" y="6467475"/>
            <a:ext cx="2133600" cy="365125"/>
          </a:xfrm>
          <a:prstGeom prst="rect">
            <a:avLst/>
          </a:prstGeom>
        </p:spPr>
        <p:txBody>
          <a:bodyPr/>
          <a:lstStyle>
            <a:lvl1pPr algn="l" fontAlgn="auto">
              <a:spcBef>
                <a:spcPts val="0"/>
              </a:spcBef>
              <a:spcAft>
                <a:spcPts val="0"/>
              </a:spcAft>
              <a:defRPr>
                <a:latin typeface="+mn-lt"/>
                <a:ea typeface="+mn-ea"/>
              </a:defRPr>
            </a:lvl1pPr>
          </a:lstStyle>
          <a:p>
            <a:pPr>
              <a:defRPr/>
            </a:pPr>
            <a:fld id="{651E9033-F5A5-47A0-B2C5-49744F7B486E}" type="datetimeFigureOut">
              <a:rPr lang="zh-CN" altLang="en-US"/>
              <a:pPr>
                <a:defRPr/>
              </a:pPr>
              <a:t>2019/10/31</a:t>
            </a:fld>
            <a:endParaRPr lang="zh-CN" altLang="en-US"/>
          </a:p>
        </p:txBody>
      </p:sp>
      <p:sp>
        <p:nvSpPr>
          <p:cNvPr id="9"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10" name="灯片编号占位符 5"/>
          <p:cNvSpPr>
            <a:spLocks noGrp="1"/>
          </p:cNvSpPr>
          <p:nvPr>
            <p:ph type="sldNum" sz="quarter" idx="12"/>
          </p:nvPr>
        </p:nvSpPr>
        <p:spPr>
          <a:xfrm>
            <a:off x="6989763" y="6467475"/>
            <a:ext cx="2133600" cy="365125"/>
          </a:xfrm>
          <a:prstGeom prst="rect">
            <a:avLst/>
          </a:prstGeom>
        </p:spPr>
        <p:txBody>
          <a:bodyPr/>
          <a:lstStyle>
            <a:lvl1pPr algn="l" fontAlgn="auto">
              <a:spcBef>
                <a:spcPts val="0"/>
              </a:spcBef>
              <a:spcAft>
                <a:spcPts val="0"/>
              </a:spcAft>
              <a:defRPr>
                <a:latin typeface="+mn-lt"/>
                <a:ea typeface="+mn-ea"/>
              </a:defRPr>
            </a:lvl1pPr>
          </a:lstStyle>
          <a:p>
            <a:pPr>
              <a:defRPr/>
            </a:pPr>
            <a:fld id="{5247380A-ACA7-4738-A016-511861817B2E}"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AEDFB1B-4CB6-4138-ACDA-27B3F02368C2}" type="datetimeFigureOut">
              <a:rPr lang="zh-CN" altLang="en-US"/>
              <a:pPr>
                <a:defRPr/>
              </a:pPr>
              <a:t>2019/10/31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CB13A8-2C20-4110-8092-D4A796F561BE}" type="slidenum">
              <a:rPr lang="zh-CN" altLang="en-US"/>
              <a:pPr>
                <a:defRPr/>
              </a:pPr>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normAutofit/>
          </a:bodyPr>
          <a:lstStyle>
            <a:lvl1pPr marL="0" indent="0">
              <a:buNone/>
              <a:defRPr lang="zh-CN" altLang="en-US" sz="2200" kern="1200" dirty="0" smtClean="0">
                <a:solidFill>
                  <a:schemeClr val="accent1">
                    <a:lumMod val="75000"/>
                  </a:schemeClr>
                </a:solidFill>
                <a:latin typeface="Arial" pitchFamily="34" charset="0"/>
                <a:ea typeface="黑体" pitchFamily="49" charset="-122"/>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1FD3F2A-9EB4-40B6-B893-7A05017CD2BF}" type="datetimeFigureOut">
              <a:rPr lang="zh-CN" altLang="en-US"/>
              <a:pPr>
                <a:defRPr/>
              </a:pPr>
              <a:t>2019/10/31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68D9A7-BFA2-4569-88BC-028F4D0D597D}" type="slidenum">
              <a:rPr lang="zh-CN" altLang="en-US"/>
              <a:pPr>
                <a:defRPr/>
              </a:pPr>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1D388DD7-D59B-4773-972C-C3E1B5589F34}" type="datetimeFigureOut">
              <a:rPr lang="zh-CN" altLang="en-US"/>
              <a:pPr>
                <a:defRPr/>
              </a:pPr>
              <a:t>2019/10/31</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DDA617-6AC8-4951-983C-CB0F7F78E3C5}" type="slidenum">
              <a:rPr lang="zh-CN" altLang="en-US"/>
              <a:pPr>
                <a:defRPr/>
              </a:pPr>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476FEF93-D287-4C1B-92CB-94E87178CF15}" type="datetimeFigureOut">
              <a:rPr lang="zh-CN" altLang="en-US"/>
              <a:pPr>
                <a:defRPr/>
              </a:pPr>
              <a:t>2019/10/31</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9DCCC34-D870-4B96-891F-54F3F64125DB}" type="slidenum">
              <a:rPr lang="zh-CN" altLang="en-US"/>
              <a:pPr>
                <a:defRPr/>
              </a:pPr>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D0EAED6D-7C21-41C8-AB66-A806F4F7268B}" type="datetimeFigureOut">
              <a:rPr lang="zh-CN" altLang="en-US"/>
              <a:pPr>
                <a:defRPr/>
              </a:pPr>
              <a:t>2019/10/31</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B1B4A8F-8F21-4865-A300-0645E6161EF3}" type="slidenum">
              <a:rPr lang="zh-CN" altLang="en-US"/>
              <a:pPr>
                <a:defRPr/>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21508F1-DA2C-49E8-AF6E-5718DB93C7FC}" type="datetimeFigureOut">
              <a:rPr lang="zh-CN" altLang="en-US"/>
              <a:pPr>
                <a:defRPr/>
              </a:pPr>
              <a:t>2019/10/31</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F73F00C-3CBD-4A21-9064-4E796DADD021}" type="slidenum">
              <a:rPr lang="zh-CN" altLang="en-US"/>
              <a:pPr>
                <a:defRPr/>
              </a:pPr>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10A867E-E34B-43EE-8E2A-93B01B27018C}" type="datetimeFigureOut">
              <a:rPr lang="zh-CN" altLang="en-US"/>
              <a:pPr>
                <a:defRPr/>
              </a:pPr>
              <a:t>2019/10/31</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639B298-8043-4074-B428-C5678DBEA41B}" type="slidenum">
              <a:rPr lang="zh-CN" altLang="en-US"/>
              <a:pPr>
                <a:defRPr/>
              </a:pPr>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0832AF-2F20-4E29-8DDB-23E5CD03AADD}" type="datetimeFigureOut">
              <a:rPr lang="zh-CN" altLang="en-US"/>
              <a:pPr>
                <a:defRPr/>
              </a:pPr>
              <a:t>2019/10/31</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B48292-2C03-4D05-8887-427C165C142B}" type="slidenum">
              <a:rPr lang="zh-CN" altLang="en-US"/>
              <a:pPr>
                <a:defRPr/>
              </a:pPr>
              <a:t>‹#›</a:t>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1D6C010-D523-447A-92F6-6AF907D4292D}" type="datetimeFigureOut">
              <a:rPr lang="zh-CN" altLang="en-US"/>
              <a:pPr>
                <a:defRPr/>
              </a:pPr>
              <a:t>2019/10/31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E4AEBA-0D5E-4D72-9B66-48C026C2262F}" type="slidenum">
              <a:rPr lang="zh-CN" altLang="en-US"/>
              <a:pPr>
                <a:defRPr/>
              </a:pPr>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5256F48-EEE6-4F0E-8341-6F16D5863FD7}" type="datetimeFigureOut">
              <a:rPr lang="zh-CN" altLang="en-US"/>
              <a:pPr>
                <a:defRPr/>
              </a:pPr>
              <a:t>2019/10/31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9950117-BE27-4121-8862-68F9C758BB05}"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A20BEF3B-C872-45BB-A604-7B42043D7E39}" type="datetimeFigureOut">
              <a:rPr lang="zh-CN" altLang="en-US"/>
              <a:pPr>
                <a:defRPr/>
              </a:pPr>
              <a:t>2019/10/31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36FBD9F0-4D7B-48DD-8145-2C0ED0202583}"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 xmlns:p14="http://schemas.microsoft.com/office/powerpoint/2010/main" val="3037025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437962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64208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985616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733383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745189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23429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2958585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805664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26568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normAutofit/>
          </a:bodyPr>
          <a:lstStyle>
            <a:lvl1pPr marL="0" indent="0">
              <a:buNone/>
              <a:defRPr lang="zh-CN" altLang="en-US" sz="2200" kern="1200" dirty="0" smtClean="0">
                <a:solidFill>
                  <a:schemeClr val="accent1">
                    <a:lumMod val="75000"/>
                  </a:schemeClr>
                </a:solidFill>
                <a:latin typeface="Arial" pitchFamily="34" charset="0"/>
                <a:ea typeface="黑体" pitchFamily="49" charset="-122"/>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E9357C87-79FD-485B-A835-499BD5DA90F3}" type="datetimeFigureOut">
              <a:rPr lang="zh-CN" altLang="en-US"/>
              <a:pPr>
                <a:defRPr/>
              </a:pPr>
              <a:t>2019/10/31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23E126B3-4AD0-4C04-AB07-9ECBA5456E14}"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549391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grpSp>
        <p:nvGrpSpPr>
          <p:cNvPr id="4" name="组合 3"/>
          <p:cNvGrpSpPr/>
          <p:nvPr userDrawn="1"/>
        </p:nvGrpSpPr>
        <p:grpSpPr>
          <a:xfrm>
            <a:off x="-4445" y="0"/>
            <a:ext cx="9148445" cy="676910"/>
            <a:chOff x="-8255" y="-10795"/>
            <a:chExt cx="9148445" cy="676910"/>
          </a:xfrm>
        </p:grpSpPr>
        <p:sp>
          <p:nvSpPr>
            <p:cNvPr id="5" name="矩形 4"/>
            <p:cNvSpPr/>
            <p:nvPr/>
          </p:nvSpPr>
          <p:spPr>
            <a:xfrm>
              <a:off x="-8255" y="-10795"/>
              <a:ext cx="9148445" cy="676275"/>
            </a:xfrm>
            <a:prstGeom prst="rect">
              <a:avLst/>
            </a:prstGeom>
            <a:solidFill>
              <a:srgbClr val="2A4F86"/>
            </a:soli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dirty="0">
                <a:solidFill>
                  <a:srgbClr val="000000"/>
                </a:solidFill>
                <a:ea typeface="楷体_GB2312" charset="0"/>
                <a:cs typeface="Arial" panose="020B0604020202020204" pitchFamily="34" charset="0"/>
              </a:endParaRPr>
            </a:p>
          </p:txBody>
        </p:sp>
        <p:pic>
          <p:nvPicPr>
            <p:cNvPr id="6" name="Picture 3" descr="pic3666"/>
            <p:cNvPicPr>
              <a:picLocks noChangeAspect="1" noChangeArrowheads="1"/>
            </p:cNvPicPr>
            <p:nvPr/>
          </p:nvPicPr>
          <p:blipFill>
            <a:blip r:embed="rId2" cstate="print"/>
            <a:srcRect t="4332" r="53913" b="60455"/>
            <a:stretch>
              <a:fillRect/>
            </a:stretch>
          </p:blipFill>
          <p:spPr bwMode="auto">
            <a:xfrm>
              <a:off x="7249160" y="-10795"/>
              <a:ext cx="1891030" cy="676275"/>
            </a:xfrm>
            <a:prstGeom prst="rect">
              <a:avLst/>
            </a:prstGeom>
            <a:ln>
              <a:noFill/>
            </a:ln>
            <a:effectLst>
              <a:glow>
                <a:schemeClr val="accent1">
                  <a:alpha val="74000"/>
                </a:schemeClr>
              </a:glow>
              <a:outerShdw blurRad="50800" dir="5400000" sx="76000" sy="76000" algn="ctr" rotWithShape="0">
                <a:srgbClr val="000000">
                  <a:alpha val="43000"/>
                </a:srgbClr>
              </a:outerShdw>
            </a:effectLst>
          </p:spPr>
        </p:pic>
        <p:sp>
          <p:nvSpPr>
            <p:cNvPr id="7" name="矩形 6"/>
            <p:cNvSpPr/>
            <p:nvPr/>
          </p:nvSpPr>
          <p:spPr>
            <a:xfrm>
              <a:off x="5897880" y="-10795"/>
              <a:ext cx="2731770" cy="676910"/>
            </a:xfrm>
            <a:prstGeom prst="rect">
              <a:avLst/>
            </a:prstGeom>
            <a:gradFill>
              <a:gsLst>
                <a:gs pos="28000">
                  <a:srgbClr val="446594">
                    <a:alpha val="100000"/>
                  </a:srgbClr>
                </a:gs>
                <a:gs pos="4000">
                  <a:srgbClr val="2A4F86"/>
                </a:gs>
                <a:gs pos="52000">
                  <a:srgbClr val="768FB0">
                    <a:alpha val="100000"/>
                  </a:srgbClr>
                </a:gs>
                <a:gs pos="17000">
                  <a:srgbClr val="375A8D">
                    <a:alpha val="100000"/>
                  </a:srgbClr>
                </a:gs>
                <a:gs pos="44000">
                  <a:srgbClr val="5D7AA2">
                    <a:alpha val="100000"/>
                  </a:srgbClr>
                </a:gs>
                <a:gs pos="57000">
                  <a:srgbClr val="8FA4BE">
                    <a:alpha val="96000"/>
                  </a:srgbClr>
                </a:gs>
                <a:gs pos="69000">
                  <a:srgbClr val="FFFFFF">
                    <a:alpha val="60000"/>
                  </a:srgbClr>
                </a:gs>
                <a:gs pos="100000">
                  <a:srgbClr val="ECECEC">
                    <a:alpha val="0"/>
                  </a:srgbClr>
                </a:gs>
              </a:gsLst>
              <a:lin ang="0" scaled="0"/>
            </a:gra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dirty="0">
                <a:solidFill>
                  <a:srgbClr val="000000"/>
                </a:solidFill>
                <a:ea typeface="楷体_GB2312" charset="0"/>
                <a:cs typeface="Arial" panose="020B0604020202020204" pitchFamily="34" charset="0"/>
              </a:endParaRPr>
            </a:p>
          </p:txBody>
        </p:sp>
      </p:grpSp>
    </p:spTree>
    <p:extLst>
      <p:ext uri="{BB962C8B-B14F-4D97-AF65-F5344CB8AC3E}">
        <p14:creationId xmlns="" xmlns:p14="http://schemas.microsoft.com/office/powerpoint/2010/main" val="238073607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grpSp>
        <p:nvGrpSpPr>
          <p:cNvPr id="4" name="组合 3"/>
          <p:cNvGrpSpPr/>
          <p:nvPr userDrawn="1"/>
        </p:nvGrpSpPr>
        <p:grpSpPr>
          <a:xfrm>
            <a:off x="-4445" y="0"/>
            <a:ext cx="9148445" cy="676910"/>
            <a:chOff x="-8255" y="-10795"/>
            <a:chExt cx="9148445" cy="676910"/>
          </a:xfrm>
        </p:grpSpPr>
        <p:sp>
          <p:nvSpPr>
            <p:cNvPr id="5" name="矩形 4"/>
            <p:cNvSpPr/>
            <p:nvPr/>
          </p:nvSpPr>
          <p:spPr>
            <a:xfrm>
              <a:off x="-8255" y="-10795"/>
              <a:ext cx="9148445" cy="676275"/>
            </a:xfrm>
            <a:prstGeom prst="rect">
              <a:avLst/>
            </a:prstGeom>
            <a:solidFill>
              <a:srgbClr val="2A4F86"/>
            </a:soli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dirty="0">
                <a:solidFill>
                  <a:srgbClr val="000000"/>
                </a:solidFill>
                <a:ea typeface="楷体_GB2312" charset="0"/>
                <a:cs typeface="Arial" panose="020B0604020202020204" pitchFamily="34" charset="0"/>
              </a:endParaRPr>
            </a:p>
          </p:txBody>
        </p:sp>
        <p:pic>
          <p:nvPicPr>
            <p:cNvPr id="6" name="Picture 3" descr="pic3666"/>
            <p:cNvPicPr>
              <a:picLocks noChangeAspect="1" noChangeArrowheads="1"/>
            </p:cNvPicPr>
            <p:nvPr/>
          </p:nvPicPr>
          <p:blipFill>
            <a:blip r:embed="rId2" cstate="print"/>
            <a:srcRect t="4332" r="53913" b="60455"/>
            <a:stretch>
              <a:fillRect/>
            </a:stretch>
          </p:blipFill>
          <p:spPr bwMode="auto">
            <a:xfrm>
              <a:off x="7249160" y="-10795"/>
              <a:ext cx="1891030" cy="676275"/>
            </a:xfrm>
            <a:prstGeom prst="rect">
              <a:avLst/>
            </a:prstGeom>
            <a:ln>
              <a:noFill/>
            </a:ln>
            <a:effectLst>
              <a:glow>
                <a:schemeClr val="accent1">
                  <a:alpha val="74000"/>
                </a:schemeClr>
              </a:glow>
              <a:outerShdw blurRad="50800" dir="5400000" sx="76000" sy="76000" algn="ctr" rotWithShape="0">
                <a:srgbClr val="000000">
                  <a:alpha val="43000"/>
                </a:srgbClr>
              </a:outerShdw>
            </a:effectLst>
          </p:spPr>
        </p:pic>
        <p:sp>
          <p:nvSpPr>
            <p:cNvPr id="7" name="矩形 6"/>
            <p:cNvSpPr/>
            <p:nvPr/>
          </p:nvSpPr>
          <p:spPr>
            <a:xfrm>
              <a:off x="5897880" y="-10795"/>
              <a:ext cx="2731770" cy="676910"/>
            </a:xfrm>
            <a:prstGeom prst="rect">
              <a:avLst/>
            </a:prstGeom>
            <a:gradFill>
              <a:gsLst>
                <a:gs pos="28000">
                  <a:srgbClr val="446594">
                    <a:alpha val="100000"/>
                  </a:srgbClr>
                </a:gs>
                <a:gs pos="4000">
                  <a:srgbClr val="2A4F86"/>
                </a:gs>
                <a:gs pos="52000">
                  <a:srgbClr val="768FB0">
                    <a:alpha val="100000"/>
                  </a:srgbClr>
                </a:gs>
                <a:gs pos="17000">
                  <a:srgbClr val="375A8D">
                    <a:alpha val="100000"/>
                  </a:srgbClr>
                </a:gs>
                <a:gs pos="44000">
                  <a:srgbClr val="5D7AA2">
                    <a:alpha val="100000"/>
                  </a:srgbClr>
                </a:gs>
                <a:gs pos="57000">
                  <a:srgbClr val="8FA4BE">
                    <a:alpha val="96000"/>
                  </a:srgbClr>
                </a:gs>
                <a:gs pos="69000">
                  <a:srgbClr val="FFFFFF">
                    <a:alpha val="60000"/>
                  </a:srgbClr>
                </a:gs>
                <a:gs pos="100000">
                  <a:srgbClr val="ECECEC">
                    <a:alpha val="0"/>
                  </a:srgbClr>
                </a:gs>
              </a:gsLst>
              <a:lin ang="0" scaled="0"/>
            </a:gra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dirty="0">
                <a:solidFill>
                  <a:srgbClr val="000000"/>
                </a:solidFill>
                <a:ea typeface="楷体_GB2312" charset="0"/>
                <a:cs typeface="Arial" panose="020B0604020202020204" pitchFamily="34" charset="0"/>
              </a:endParaRPr>
            </a:p>
          </p:txBody>
        </p:sp>
      </p:grpSp>
    </p:spTree>
    <p:extLst>
      <p:ext uri="{BB962C8B-B14F-4D97-AF65-F5344CB8AC3E}">
        <p14:creationId xmlns="" xmlns:p14="http://schemas.microsoft.com/office/powerpoint/2010/main" val="1136129113"/>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grpSp>
        <p:nvGrpSpPr>
          <p:cNvPr id="4" name="组合 3"/>
          <p:cNvGrpSpPr/>
          <p:nvPr userDrawn="1"/>
        </p:nvGrpSpPr>
        <p:grpSpPr>
          <a:xfrm>
            <a:off x="-4445" y="0"/>
            <a:ext cx="9148445" cy="676910"/>
            <a:chOff x="-8255" y="-10795"/>
            <a:chExt cx="9148445" cy="676910"/>
          </a:xfrm>
        </p:grpSpPr>
        <p:sp>
          <p:nvSpPr>
            <p:cNvPr id="5" name="矩形 4"/>
            <p:cNvSpPr/>
            <p:nvPr/>
          </p:nvSpPr>
          <p:spPr>
            <a:xfrm>
              <a:off x="-8255" y="-10795"/>
              <a:ext cx="9148445" cy="676275"/>
            </a:xfrm>
            <a:prstGeom prst="rect">
              <a:avLst/>
            </a:prstGeom>
            <a:solidFill>
              <a:srgbClr val="2A4F86"/>
            </a:soli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dirty="0">
                <a:solidFill>
                  <a:srgbClr val="000000"/>
                </a:solidFill>
                <a:ea typeface="楷体_GB2312" charset="0"/>
                <a:cs typeface="Arial" panose="020B0604020202020204" pitchFamily="34" charset="0"/>
              </a:endParaRPr>
            </a:p>
          </p:txBody>
        </p:sp>
        <p:pic>
          <p:nvPicPr>
            <p:cNvPr id="6" name="Picture 3" descr="pic3666"/>
            <p:cNvPicPr>
              <a:picLocks noChangeAspect="1" noChangeArrowheads="1"/>
            </p:cNvPicPr>
            <p:nvPr/>
          </p:nvPicPr>
          <p:blipFill>
            <a:blip r:embed="rId2" cstate="print"/>
            <a:srcRect t="4332" r="53913" b="60455"/>
            <a:stretch>
              <a:fillRect/>
            </a:stretch>
          </p:blipFill>
          <p:spPr bwMode="auto">
            <a:xfrm>
              <a:off x="7249160" y="-10795"/>
              <a:ext cx="1891030" cy="676275"/>
            </a:xfrm>
            <a:prstGeom prst="rect">
              <a:avLst/>
            </a:prstGeom>
            <a:ln>
              <a:noFill/>
            </a:ln>
            <a:effectLst>
              <a:glow>
                <a:schemeClr val="accent1">
                  <a:alpha val="74000"/>
                </a:schemeClr>
              </a:glow>
              <a:outerShdw blurRad="50800" dir="5400000" sx="76000" sy="76000" algn="ctr" rotWithShape="0">
                <a:srgbClr val="000000">
                  <a:alpha val="43000"/>
                </a:srgbClr>
              </a:outerShdw>
            </a:effectLst>
          </p:spPr>
        </p:pic>
        <p:sp>
          <p:nvSpPr>
            <p:cNvPr id="7" name="矩形 6"/>
            <p:cNvSpPr/>
            <p:nvPr/>
          </p:nvSpPr>
          <p:spPr>
            <a:xfrm>
              <a:off x="5897880" y="-10795"/>
              <a:ext cx="2731770" cy="676910"/>
            </a:xfrm>
            <a:prstGeom prst="rect">
              <a:avLst/>
            </a:prstGeom>
            <a:gradFill>
              <a:gsLst>
                <a:gs pos="28000">
                  <a:srgbClr val="446594">
                    <a:alpha val="100000"/>
                  </a:srgbClr>
                </a:gs>
                <a:gs pos="4000">
                  <a:srgbClr val="2A4F86"/>
                </a:gs>
                <a:gs pos="52000">
                  <a:srgbClr val="768FB0">
                    <a:alpha val="100000"/>
                  </a:srgbClr>
                </a:gs>
                <a:gs pos="17000">
                  <a:srgbClr val="375A8D">
                    <a:alpha val="100000"/>
                  </a:srgbClr>
                </a:gs>
                <a:gs pos="44000">
                  <a:srgbClr val="5D7AA2">
                    <a:alpha val="100000"/>
                  </a:srgbClr>
                </a:gs>
                <a:gs pos="57000">
                  <a:srgbClr val="8FA4BE">
                    <a:alpha val="96000"/>
                  </a:srgbClr>
                </a:gs>
                <a:gs pos="69000">
                  <a:srgbClr val="FFFFFF">
                    <a:alpha val="60000"/>
                  </a:srgbClr>
                </a:gs>
                <a:gs pos="100000">
                  <a:srgbClr val="ECECEC">
                    <a:alpha val="0"/>
                  </a:srgbClr>
                </a:gs>
              </a:gsLst>
              <a:lin ang="0" scaled="0"/>
            </a:gra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dirty="0">
                <a:solidFill>
                  <a:srgbClr val="000000"/>
                </a:solidFill>
                <a:ea typeface="楷体_GB2312" charset="0"/>
                <a:cs typeface="Arial" panose="020B0604020202020204" pitchFamily="34" charset="0"/>
              </a:endParaRPr>
            </a:p>
          </p:txBody>
        </p:sp>
      </p:grpSp>
    </p:spTree>
    <p:extLst>
      <p:ext uri="{BB962C8B-B14F-4D97-AF65-F5344CB8AC3E}">
        <p14:creationId xmlns="" xmlns:p14="http://schemas.microsoft.com/office/powerpoint/2010/main" val="3052734472"/>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 xmlns:p14="http://schemas.microsoft.com/office/powerpoint/2010/main" val="243087731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 xmlns:p14="http://schemas.microsoft.com/office/powerpoint/2010/main" val="344973826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3061443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bwMode="auto">
          <a:xfrm>
            <a:off x="0" y="666206"/>
            <a:ext cx="9144000" cy="326571"/>
          </a:xfrm>
          <a:prstGeom prst="rect">
            <a:avLst/>
          </a:prstGeom>
          <a:solidFill>
            <a:srgbClr val="FFFFFF"/>
          </a:solidFill>
          <a:ln>
            <a:noFill/>
          </a:ln>
          <a:effectLst/>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Tree>
    <p:extLst>
      <p:ext uri="{BB962C8B-B14F-4D97-AF65-F5344CB8AC3E}">
        <p14:creationId xmlns="" xmlns:p14="http://schemas.microsoft.com/office/powerpoint/2010/main" val="12153576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bwMode="auto">
          <a:xfrm>
            <a:off x="0" y="692330"/>
            <a:ext cx="9144000" cy="522515"/>
          </a:xfrm>
          <a:prstGeom prst="rect">
            <a:avLst/>
          </a:prstGeom>
          <a:solidFill>
            <a:srgbClr val="FFFFFF"/>
          </a:solidFill>
          <a:ln>
            <a:noFill/>
          </a:ln>
          <a:effectLst/>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Tree>
    <p:extLst>
      <p:ext uri="{BB962C8B-B14F-4D97-AF65-F5344CB8AC3E}">
        <p14:creationId xmlns="" xmlns:p14="http://schemas.microsoft.com/office/powerpoint/2010/main" val="7770092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93537894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7B5890C0-CA96-4060-9C5B-A556E5C442CE}" type="datetimeFigureOut">
              <a:rPr lang="zh-CN" altLang="en-US"/>
              <a:pPr>
                <a:defRPr/>
              </a:pPr>
              <a:t>2019/10/31</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56E32C54-5713-4307-A0F1-EA1054B5DF96}"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418274940"/>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本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 xmlns:p14="http://schemas.microsoft.com/office/powerpoint/2010/main" val="2686037106"/>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 xmlns:p14="http://schemas.microsoft.com/office/powerpoint/2010/main" val="114231793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标题、文本和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quarter" idx="2"/>
          </p:nvPr>
        </p:nvSpPr>
        <p:spPr>
          <a:xfrm>
            <a:off x="4648200" y="1600200"/>
            <a:ext cx="4038600" cy="2185988"/>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p:cNvSpPr>
            <a:spLocks noGrp="1"/>
          </p:cNvSpPr>
          <p:nvPr>
            <p:ph sz="quarter" idx="3"/>
          </p:nvPr>
        </p:nvSpPr>
        <p:spPr>
          <a:xfrm>
            <a:off x="4648200" y="3938588"/>
            <a:ext cx="4038600" cy="2187575"/>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 xmlns:p14="http://schemas.microsoft.com/office/powerpoint/2010/main" val="1905066469"/>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 xmlns:p14="http://schemas.microsoft.com/office/powerpoint/2010/main" val="11424316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vert="horz"/>
          <a:lstStyle/>
          <a:p>
            <a:pPr lvl="0"/>
            <a:endParaRPr lang="zh-CN" altLang="en-US" noProof="0"/>
          </a:p>
        </p:txBody>
      </p:sp>
    </p:spTree>
    <p:extLst>
      <p:ext uri="{BB962C8B-B14F-4D97-AF65-F5344CB8AC3E}">
        <p14:creationId xmlns="" xmlns:p14="http://schemas.microsoft.com/office/powerpoint/2010/main" val="3998527467"/>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eaLnBrk="0" hangingPunct="0">
              <a:lnSpc>
                <a:spcPct val="180000"/>
              </a:lnSpc>
              <a:buClr>
                <a:prstClr val="white"/>
              </a:buClr>
              <a:buFont typeface="Wingdings" panose="05000000000000000000" pitchFamily="2" charset="2"/>
              <a:buNone/>
            </a:pPr>
            <a:fld id="{530820CF-B880-4189-942D-D702A7CBA730}" type="datetimeFigureOut">
              <a:rPr lang="zh-CN" altLang="en-US" sz="2000" b="1" smtClean="0">
                <a:solidFill>
                  <a:srgbClr val="000000"/>
                </a:solidFill>
              </a:rPr>
              <a:pPr eaLnBrk="0" hangingPunct="0">
                <a:lnSpc>
                  <a:spcPct val="180000"/>
                </a:lnSpc>
                <a:buClr>
                  <a:prstClr val="white"/>
                </a:buClr>
                <a:buFont typeface="Wingdings" panose="05000000000000000000" pitchFamily="2" charset="2"/>
                <a:buNone/>
              </a:pPr>
              <a:t>2019/10/31</a:t>
            </a:fld>
            <a:endParaRPr lang="zh-CN" altLang="en-US" sz="2000" b="1">
              <a:solidFill>
                <a:srgbClr val="000000"/>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eaLnBrk="0" hangingPunct="0">
              <a:lnSpc>
                <a:spcPct val="180000"/>
              </a:lnSpc>
              <a:buClr>
                <a:prstClr val="white"/>
              </a:buClr>
              <a:buFont typeface="Wingdings" panose="05000000000000000000" pitchFamily="2" charset="2"/>
              <a:buNone/>
            </a:pPr>
            <a:endParaRPr lang="zh-CN" altLang="en-US" sz="2000" b="1">
              <a:solidFill>
                <a:srgbClr val="000000"/>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eaLnBrk="0" hangingPunct="0">
              <a:lnSpc>
                <a:spcPct val="180000"/>
              </a:lnSpc>
              <a:buClr>
                <a:prstClr val="white"/>
              </a:buClr>
              <a:buFont typeface="Wingdings" panose="05000000000000000000" pitchFamily="2" charset="2"/>
              <a:buNone/>
            </a:pPr>
            <a:fld id="{0C913308-F349-4B6D-A68A-DD1791B4A57B}" type="slidenum">
              <a:rPr lang="zh-CN" altLang="en-US" sz="2000" b="1" smtClean="0">
                <a:solidFill>
                  <a:srgbClr val="000000"/>
                </a:solidFill>
              </a:rPr>
              <a:pPr eaLnBrk="0" hangingPunct="0">
                <a:lnSpc>
                  <a:spcPct val="180000"/>
                </a:lnSpc>
                <a:buClr>
                  <a:prstClr val="white"/>
                </a:buClr>
                <a:buFont typeface="Wingdings" panose="05000000000000000000" pitchFamily="2" charset="2"/>
                <a:buNone/>
              </a:pPr>
              <a:t>‹#›</a:t>
            </a:fld>
            <a:endParaRPr lang="zh-CN" altLang="en-US" sz="2000" b="1">
              <a:solidFill>
                <a:srgbClr val="000000"/>
              </a:solidFill>
            </a:endParaRPr>
          </a:p>
        </p:txBody>
      </p:sp>
    </p:spTree>
    <p:extLst>
      <p:ext uri="{BB962C8B-B14F-4D97-AF65-F5344CB8AC3E}">
        <p14:creationId xmlns="" xmlns:p14="http://schemas.microsoft.com/office/powerpoint/2010/main" val="896815022"/>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 xmlns:p14="http://schemas.microsoft.com/office/powerpoint/2010/main" val="785263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8"/>
          <p:cNvPicPr preferRelativeResize="0">
            <a:picLocks/>
          </p:cNvPicPr>
          <p:nvPr userDrawn="1"/>
        </p:nvPicPr>
        <p:blipFill>
          <a:blip r:embed="rId2" cstate="print"/>
          <a:srcRect/>
          <a:stretch>
            <a:fillRect/>
          </a:stretch>
        </p:blipFill>
        <p:spPr bwMode="auto">
          <a:xfrm>
            <a:off x="19050" y="-9525"/>
            <a:ext cx="9144000" cy="673100"/>
          </a:xfrm>
          <a:prstGeom prst="rect">
            <a:avLst/>
          </a:prstGeom>
          <a:noFill/>
          <a:ln w="9525">
            <a:noFill/>
            <a:miter lim="800000"/>
            <a:headEnd/>
            <a:tailEnd/>
          </a:ln>
        </p:spPr>
      </p:pic>
      <p:sp>
        <p:nvSpPr>
          <p:cNvPr id="5" name="椭圆 4"/>
          <p:cNvSpPr/>
          <p:nvPr userDrawn="1"/>
        </p:nvSpPr>
        <p:spPr>
          <a:xfrm>
            <a:off x="341313" y="-3175"/>
            <a:ext cx="581025" cy="649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 name="矩形 5"/>
          <p:cNvSpPr/>
          <p:nvPr userDrawn="1"/>
        </p:nvSpPr>
        <p:spPr>
          <a:xfrm>
            <a:off x="0" y="0"/>
            <a:ext cx="684213"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 name="Picture 1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19063" y="-19050"/>
            <a:ext cx="673100" cy="663575"/>
          </a:xfrm>
          <a:prstGeom prst="rect">
            <a:avLst/>
          </a:prstGeom>
          <a:noFill/>
          <a:ln w="9525">
            <a:noFill/>
            <a:miter lim="800000"/>
            <a:headEnd/>
            <a:tailEnd/>
          </a:ln>
          <a:effectLst>
            <a:outerShdw algn="ctr" rotWithShape="0">
              <a:schemeClr val="bg2">
                <a:alpha val="50000"/>
              </a:schemeClr>
            </a:outerShdw>
          </a:effectLst>
        </p:spPr>
      </p:pic>
      <p:sp>
        <p:nvSpPr>
          <p:cNvPr id="2" name="标题 1"/>
          <p:cNvSpPr>
            <a:spLocks noGrp="1"/>
          </p:cNvSpPr>
          <p:nvPr>
            <p:ph type="ctrTitle"/>
          </p:nvPr>
        </p:nvSpPr>
        <p:spPr>
          <a:xfrm>
            <a:off x="685800" y="2130425"/>
            <a:ext cx="7772400" cy="1470025"/>
          </a:xfrm>
        </p:spPr>
        <p:txBody>
          <a:bodyPr/>
          <a:lstStyle>
            <a:lvl1pPr marL="495300" indent="-495300" algn="ctr" rtl="0" fontAlgn="base">
              <a:spcBef>
                <a:spcPct val="10000"/>
              </a:spcBef>
              <a:spcAft>
                <a:spcPct val="0"/>
              </a:spcAft>
              <a:buClr>
                <a:srgbClr val="F1AF00"/>
              </a:buClr>
              <a:defRPr lang="zh-CN" altLang="en-US" sz="2400" b="1" kern="1200" dirty="0">
                <a:solidFill>
                  <a:schemeClr val="accent1">
                    <a:lumMod val="75000"/>
                  </a:schemeClr>
                </a:solidFill>
                <a:latin typeface="Arial" charset="0"/>
                <a:ea typeface="黑体" pitchFamily="49" charset="-122"/>
                <a:cs typeface="+mn-cs"/>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normAutofit/>
          </a:bodyPr>
          <a:lstStyle>
            <a:lvl1pPr marL="495300" indent="-495300" algn="ctr" rtl="0" fontAlgn="base">
              <a:spcBef>
                <a:spcPct val="10000"/>
              </a:spcBef>
              <a:spcAft>
                <a:spcPct val="0"/>
              </a:spcAft>
              <a:buClr>
                <a:srgbClr val="F1AF00"/>
              </a:buClr>
              <a:buNone/>
              <a:defRPr lang="zh-CN" altLang="en-US" sz="2400" kern="1200" dirty="0">
                <a:solidFill>
                  <a:schemeClr val="accent1">
                    <a:lumMod val="75000"/>
                  </a:schemeClr>
                </a:solidFill>
                <a:latin typeface="Arial" charset="0"/>
                <a:ea typeface="黑体" pitchFamily="49"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8" name="日期占位符 3"/>
          <p:cNvSpPr>
            <a:spLocks noGrp="1"/>
          </p:cNvSpPr>
          <p:nvPr>
            <p:ph type="dt" sz="half" idx="10"/>
          </p:nvPr>
        </p:nvSpPr>
        <p:spPr>
          <a:xfrm>
            <a:off x="11113" y="6467475"/>
            <a:ext cx="2133600" cy="365125"/>
          </a:xfrm>
          <a:prstGeom prst="rect">
            <a:avLst/>
          </a:prstGeom>
        </p:spPr>
        <p:txBody>
          <a:bodyPr/>
          <a:lstStyle>
            <a:lvl1pPr algn="l" fontAlgn="auto">
              <a:spcBef>
                <a:spcPts val="0"/>
              </a:spcBef>
              <a:spcAft>
                <a:spcPts val="0"/>
              </a:spcAft>
              <a:defRPr>
                <a:latin typeface="+mn-lt"/>
                <a:ea typeface="+mn-ea"/>
              </a:defRPr>
            </a:lvl1pPr>
          </a:lstStyle>
          <a:p>
            <a:pPr>
              <a:defRPr/>
            </a:pPr>
            <a:fld id="{94914320-922A-4366-B01F-3271F2CBC963}" type="datetimeFigureOut">
              <a:rPr lang="zh-CN" altLang="en-US">
                <a:solidFill>
                  <a:prstClr val="black"/>
                </a:solidFill>
              </a:rPr>
              <a:pPr>
                <a:defRPr/>
              </a:pPr>
              <a:t>2019/10/31</a:t>
            </a:fld>
            <a:endParaRPr lang="zh-CN" altLang="en-US">
              <a:solidFill>
                <a:prstClr val="black"/>
              </a:solidFill>
            </a:endParaRPr>
          </a:p>
        </p:txBody>
      </p:sp>
      <p:sp>
        <p:nvSpPr>
          <p:cNvPr id="9"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10" name="灯片编号占位符 5"/>
          <p:cNvSpPr>
            <a:spLocks noGrp="1"/>
          </p:cNvSpPr>
          <p:nvPr>
            <p:ph type="sldNum" sz="quarter" idx="12"/>
          </p:nvPr>
        </p:nvSpPr>
        <p:spPr>
          <a:xfrm>
            <a:off x="6989763" y="6467475"/>
            <a:ext cx="2133600" cy="365125"/>
          </a:xfrm>
          <a:prstGeom prst="rect">
            <a:avLst/>
          </a:prstGeom>
        </p:spPr>
        <p:txBody>
          <a:bodyPr/>
          <a:lstStyle>
            <a:lvl1pPr algn="l" fontAlgn="auto">
              <a:spcBef>
                <a:spcPts val="0"/>
              </a:spcBef>
              <a:spcAft>
                <a:spcPts val="0"/>
              </a:spcAft>
              <a:defRPr>
                <a:latin typeface="+mn-lt"/>
                <a:ea typeface="+mn-ea"/>
              </a:defRPr>
            </a:lvl1pPr>
          </a:lstStyle>
          <a:p>
            <a:pPr>
              <a:defRPr/>
            </a:pPr>
            <a:fld id="{EDDC46ED-09EC-46C7-8567-7C3DFBE5B37E}"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787181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2AF11687-212F-47AC-8DC5-4857978ED830}" type="datetimeFigureOut">
              <a:rPr lang="zh-CN" altLang="en-US">
                <a:solidFill>
                  <a:prstClr val="black"/>
                </a:solidFill>
              </a:rPr>
              <a:pPr>
                <a:defRPr/>
              </a:pPr>
              <a:t>2019/10/31</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BF08F126-F71D-4027-AC70-28AAD0FBC163}"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256090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5D2A2E08-49F1-47E8-AE90-4D48E54A7BF8}" type="datetimeFigureOut">
              <a:rPr lang="zh-CN" altLang="en-US"/>
              <a:pPr>
                <a:defRPr/>
              </a:pPr>
              <a:t>2019/10/31</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803CBFD9-7347-44D9-8FEE-1DAB2295473A}" type="slidenum">
              <a:rPr lang="zh-CN" altLang="en-US"/>
              <a:pPr>
                <a:defRPr/>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normAutofit/>
          </a:bodyPr>
          <a:lstStyle>
            <a:lvl1pPr marL="0" indent="0">
              <a:buNone/>
              <a:defRPr lang="zh-CN" altLang="en-US" sz="2200" kern="1200" dirty="0" smtClean="0">
                <a:solidFill>
                  <a:schemeClr val="accent1">
                    <a:lumMod val="75000"/>
                  </a:schemeClr>
                </a:solidFill>
                <a:latin typeface="Arial" pitchFamily="34" charset="0"/>
                <a:ea typeface="黑体" pitchFamily="49" charset="-122"/>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3B2E0106-7DA2-4B45-8CFA-8A19949C4F62}" type="datetimeFigureOut">
              <a:rPr lang="zh-CN" altLang="en-US">
                <a:solidFill>
                  <a:prstClr val="black"/>
                </a:solidFill>
              </a:rPr>
              <a:pPr>
                <a:defRPr/>
              </a:pPr>
              <a:t>2019/10/31</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FB5F7B04-CA83-4745-83CA-65601F96E925}"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90894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63AE7399-DDA3-46CA-BF96-09E95F1E73BC}" type="datetimeFigureOut">
              <a:rPr lang="zh-CN" altLang="en-US">
                <a:solidFill>
                  <a:prstClr val="black"/>
                </a:solidFill>
              </a:rPr>
              <a:pPr>
                <a:defRPr/>
              </a:pPr>
              <a:t>2019/10/31</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D3088159-95A5-4D90-9A96-5A7AE4DD5E56}"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2288327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49EF0637-D1DE-42C1-8485-3C5E67A8FF71}" type="datetimeFigureOut">
              <a:rPr lang="zh-CN" altLang="en-US">
                <a:solidFill>
                  <a:prstClr val="black"/>
                </a:solidFill>
              </a:rPr>
              <a:pPr>
                <a:defRPr/>
              </a:pPr>
              <a:t>2019/10/31</a:t>
            </a:fld>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9FD648D2-9685-4D0F-A65D-F5349BAD4A52}"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3566543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193AFE96-BC55-46AE-B793-D4EBEEA47AB2}" type="datetimeFigureOut">
              <a:rPr lang="zh-CN" altLang="en-US">
                <a:solidFill>
                  <a:prstClr val="black"/>
                </a:solidFill>
              </a:rPr>
              <a:pPr>
                <a:defRPr/>
              </a:pPr>
              <a:t>2019/10/31</a:t>
            </a:fld>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858D8A75-ECC5-41A4-AA3A-699B0259C222}"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3420433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2EBC0949-9180-4728-8EE6-5309D53C2002}" type="datetimeFigureOut">
              <a:rPr lang="zh-CN" altLang="en-US">
                <a:solidFill>
                  <a:prstClr val="black"/>
                </a:solidFill>
              </a:rPr>
              <a:pPr>
                <a:defRPr/>
              </a:pPr>
              <a:t>2019/10/31</a:t>
            </a:fld>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29894F48-301F-438B-9BBE-0C5F9251A8D7}"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1562626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B88F9E6B-E40C-4507-8458-4ADD31927E52}" type="datetimeFigureOut">
              <a:rPr lang="zh-CN" altLang="en-US">
                <a:solidFill>
                  <a:prstClr val="black"/>
                </a:solidFill>
              </a:rPr>
              <a:pPr>
                <a:defRPr/>
              </a:pPr>
              <a:t>2019/10/31</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6F24CAD0-80AC-4745-A371-593DA67F9451}"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2920620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2C40D55C-9164-4B75-AB24-BFFF5E987896}" type="datetimeFigureOut">
              <a:rPr lang="zh-CN" altLang="en-US">
                <a:solidFill>
                  <a:prstClr val="black"/>
                </a:solidFill>
              </a:rPr>
              <a:pPr>
                <a:defRPr/>
              </a:pPr>
              <a:t>2019/10/31</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F3335DBF-0811-4430-841D-C99CD860CDE9}"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1567706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A08D3274-22AB-4B9C-94E2-2F21657B49D8}" type="datetimeFigureOut">
              <a:rPr lang="zh-CN" altLang="en-US">
                <a:solidFill>
                  <a:prstClr val="black"/>
                </a:solidFill>
              </a:rPr>
              <a:pPr>
                <a:defRPr/>
              </a:pPr>
              <a:t>2019/10/31</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CC0A5B1D-12DD-40D9-9FA2-7CE269D35791}"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3886279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95F039C5-A830-43A9-B8CD-0123B9312E68}" type="datetimeFigureOut">
              <a:rPr lang="zh-CN" altLang="en-US">
                <a:solidFill>
                  <a:prstClr val="black"/>
                </a:solidFill>
              </a:rPr>
              <a:pPr>
                <a:defRPr/>
              </a:pPr>
              <a:t>2019/10/31</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7A763689-3419-4A57-A598-46EB0108276A}"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 xmlns:p14="http://schemas.microsoft.com/office/powerpoint/2010/main" val="290167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E1C7AF0E-FE1F-4F15-B14F-9BAA10323D02}" type="datetimeFigureOut">
              <a:rPr lang="zh-CN" altLang="en-US"/>
              <a:pPr>
                <a:defRPr/>
              </a:pPr>
              <a:t>2019/10/31</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17809757-277B-4544-B705-99F5E64640D4}"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4F4BAC2E-FCBD-4E68-85E2-7B8A7D27EE6E}" type="datetimeFigureOut">
              <a:rPr lang="zh-CN" altLang="en-US"/>
              <a:pPr>
                <a:defRPr/>
              </a:pPr>
              <a:t>2019/10/31</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95980205-85A4-4C13-A4FA-ED14ED3CAC3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20638" y="6524625"/>
            <a:ext cx="2071688" cy="333375"/>
          </a:xfrm>
          <a:prstGeom prst="rect">
            <a:avLst/>
          </a:prstGeom>
        </p:spPr>
        <p:txBody>
          <a:bodyPr/>
          <a:lstStyle>
            <a:lvl1pPr algn="l" fontAlgn="auto">
              <a:spcBef>
                <a:spcPts val="0"/>
              </a:spcBef>
              <a:spcAft>
                <a:spcPts val="0"/>
              </a:spcAft>
              <a:defRPr>
                <a:latin typeface="+mn-lt"/>
                <a:ea typeface="+mn-ea"/>
              </a:defRPr>
            </a:lvl1pPr>
          </a:lstStyle>
          <a:p>
            <a:pPr>
              <a:defRPr/>
            </a:pPr>
            <a:fld id="{C78DF5D8-1A40-4370-BDBB-197F3911605F}" type="datetimeFigureOut">
              <a:rPr lang="zh-CN" altLang="en-US"/>
              <a:pPr>
                <a:defRPr/>
              </a:pPr>
              <a:t>2019/10/31</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7019925" y="6524625"/>
            <a:ext cx="2124075" cy="333375"/>
          </a:xfrm>
          <a:prstGeom prst="rect">
            <a:avLst/>
          </a:prstGeom>
        </p:spPr>
        <p:txBody>
          <a:bodyPr/>
          <a:lstStyle>
            <a:lvl1pPr algn="l" fontAlgn="auto">
              <a:spcBef>
                <a:spcPts val="0"/>
              </a:spcBef>
              <a:spcAft>
                <a:spcPts val="0"/>
              </a:spcAft>
              <a:defRPr>
                <a:latin typeface="+mn-lt"/>
                <a:ea typeface="+mn-ea"/>
              </a:defRPr>
            </a:lvl1pPr>
          </a:lstStyle>
          <a:p>
            <a:pPr>
              <a:defRPr/>
            </a:pPr>
            <a:fld id="{F116057A-8CA9-4185-AAA6-1603858C4E8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5.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6.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7.gi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8"/>
          <p:cNvPicPr>
            <a:picLocks/>
          </p:cNvPicPr>
          <p:nvPr userDrawn="1"/>
        </p:nvPicPr>
        <p:blipFill>
          <a:blip r:embed="rId20" cstate="print"/>
          <a:srcRect/>
          <a:stretch>
            <a:fillRect/>
          </a:stretch>
        </p:blipFill>
        <p:spPr bwMode="auto">
          <a:xfrm>
            <a:off x="0" y="0"/>
            <a:ext cx="9144000" cy="647700"/>
          </a:xfrm>
          <a:prstGeom prst="rect">
            <a:avLst/>
          </a:prstGeom>
          <a:noFill/>
          <a:ln w="9525">
            <a:noFill/>
            <a:miter lim="800000"/>
            <a:headEnd/>
            <a:tailEnd/>
          </a:ln>
        </p:spPr>
      </p:pic>
      <p:sp>
        <p:nvSpPr>
          <p:cNvPr id="14" name="椭圆 13"/>
          <p:cNvSpPr/>
          <p:nvPr userDrawn="1"/>
        </p:nvSpPr>
        <p:spPr>
          <a:xfrm>
            <a:off x="461963" y="0"/>
            <a:ext cx="581025" cy="649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占位符 1"/>
          <p:cNvSpPr>
            <a:spLocks noGrp="1"/>
          </p:cNvSpPr>
          <p:nvPr>
            <p:ph type="title"/>
          </p:nvPr>
        </p:nvSpPr>
        <p:spPr>
          <a:xfrm>
            <a:off x="4211638" y="0"/>
            <a:ext cx="4911725" cy="62071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2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5" name="矩形 14"/>
          <p:cNvSpPr/>
          <p:nvPr userDrawn="1"/>
        </p:nvSpPr>
        <p:spPr>
          <a:xfrm>
            <a:off x="0" y="0"/>
            <a:ext cx="684213"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31" name="图片 6"/>
          <p:cNvPicPr>
            <a:picLocks noChangeAspect="1"/>
          </p:cNvPicPr>
          <p:nvPr userDrawn="1"/>
        </p:nvPicPr>
        <p:blipFill>
          <a:blip r:embed="rId21" cstate="print"/>
          <a:srcRect/>
          <a:stretch>
            <a:fillRect/>
          </a:stretch>
        </p:blipFill>
        <p:spPr bwMode="auto">
          <a:xfrm>
            <a:off x="144463" y="0"/>
            <a:ext cx="65722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923" r:id="rId13"/>
    <p:sldLayoutId id="2147483925" r:id="rId14"/>
    <p:sldLayoutId id="2147483926" r:id="rId15"/>
    <p:sldLayoutId id="2147483927" r:id="rId16"/>
    <p:sldLayoutId id="2147483928" r:id="rId17"/>
    <p:sldLayoutId id="2147483929" r:id="rId18"/>
  </p:sldLayoutIdLst>
  <p:txStyles>
    <p:titleStyle>
      <a:lvl1pPr marL="495300" indent="-495300" algn="r" rtl="0" eaLnBrk="0" fontAlgn="base" hangingPunct="0">
        <a:lnSpc>
          <a:spcPct val="110000"/>
        </a:lnSpc>
        <a:spcBef>
          <a:spcPct val="0"/>
        </a:spcBef>
        <a:spcAft>
          <a:spcPct val="35000"/>
        </a:spcAft>
        <a:buClr>
          <a:srgbClr val="F1AF00"/>
        </a:buClr>
        <a:defRPr lang="zh-CN" altLang="en-US" sz="2800" b="1" kern="1200" dirty="0">
          <a:solidFill>
            <a:schemeClr val="bg1"/>
          </a:solidFill>
          <a:effectLst>
            <a:outerShdw blurRad="38100" dist="38100" dir="2700000" algn="tl">
              <a:srgbClr val="C0C0C0"/>
            </a:outerShdw>
          </a:effectLst>
          <a:latin typeface="Calibri" pitchFamily="34" charset="0"/>
          <a:ea typeface="黑体" pitchFamily="49" charset="-122"/>
          <a:cs typeface="+mn-cs"/>
        </a:defRPr>
      </a:lvl1pPr>
      <a:lvl2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2pPr>
      <a:lvl3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3pPr>
      <a:lvl4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4pPr>
      <a:lvl5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5pPr>
      <a:lvl6pPr marL="9525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6pPr>
      <a:lvl7pPr marL="14097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7pPr>
      <a:lvl8pPr marL="18669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8pPr>
      <a:lvl9pPr marL="23241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Font typeface="Arial" pitchFamily="34" charset="0"/>
        <a:buChar char="•"/>
        <a:defRPr lang="zh-CN" altLang="en-US" sz="2200" kern="1200" dirty="0">
          <a:solidFill>
            <a:srgbClr val="376092"/>
          </a:solidFill>
          <a:latin typeface="Arial" pitchFamily="34" charset="0"/>
          <a:ea typeface="黑体" pitchFamily="49" charset="-122"/>
          <a:cs typeface="Times New Roman" pitchFamily="18" charset="0"/>
        </a:defRPr>
      </a:lvl1pPr>
      <a:lvl2pPr marL="742950" indent="-285750" algn="l" rtl="0" eaLnBrk="0" fontAlgn="base" hangingPunct="0">
        <a:spcBef>
          <a:spcPct val="20000"/>
        </a:spcBef>
        <a:spcAft>
          <a:spcPct val="0"/>
        </a:spcAft>
        <a:buFont typeface="Arial" pitchFamily="34" charset="0"/>
        <a:buChar char="–"/>
        <a:defRPr lang="zh-CN" altLang="en-US" sz="2400" kern="1200" dirty="0">
          <a:solidFill>
            <a:srgbClr val="376092"/>
          </a:solidFill>
          <a:latin typeface="Arial" pitchFamily="34" charset="0"/>
          <a:ea typeface="黑体" pitchFamily="49" charset="-122"/>
          <a:cs typeface="Times New Roman" pitchFamily="18" charset="0"/>
        </a:defRPr>
      </a:lvl2pPr>
      <a:lvl3pPr marL="1143000" indent="-228600" algn="l" rtl="0" eaLnBrk="0" fontAlgn="base" hangingPunct="0">
        <a:spcBef>
          <a:spcPct val="20000"/>
        </a:spcBef>
        <a:spcAft>
          <a:spcPct val="0"/>
        </a:spcAft>
        <a:buFont typeface="Arial" pitchFamily="34" charset="0"/>
        <a:buChar char="•"/>
        <a:defRPr lang="zh-CN" altLang="en-US" sz="2000" kern="1200" dirty="0">
          <a:solidFill>
            <a:srgbClr val="376092"/>
          </a:solidFill>
          <a:latin typeface="Arial" pitchFamily="34" charset="0"/>
          <a:ea typeface="黑体" pitchFamily="49" charset="-122"/>
          <a:cs typeface="Times New Roman" pitchFamily="18" charset="0"/>
        </a:defRPr>
      </a:lvl3pPr>
      <a:lvl4pPr marL="1600200" indent="-228600" algn="l" rtl="0" eaLnBrk="0" fontAlgn="base" hangingPunct="0">
        <a:spcBef>
          <a:spcPct val="20000"/>
        </a:spcBef>
        <a:spcAft>
          <a:spcPct val="0"/>
        </a:spcAft>
        <a:buFont typeface="Arial" pitchFamily="34" charset="0"/>
        <a:buChar char="–"/>
        <a:defRPr lang="zh-CN" altLang="en-US" sz="2000" kern="1200" dirty="0">
          <a:solidFill>
            <a:srgbClr val="376092"/>
          </a:solidFill>
          <a:latin typeface="Arial" pitchFamily="34" charset="0"/>
          <a:ea typeface="黑体" pitchFamily="49" charset="-122"/>
          <a:cs typeface="Times New Roman" pitchFamily="18" charset="0"/>
        </a:defRPr>
      </a:lvl4pPr>
      <a:lvl5pPr marL="2057400" indent="-228600" algn="l" rtl="0" eaLnBrk="0" fontAlgn="base" hangingPunct="0">
        <a:spcBef>
          <a:spcPct val="20000"/>
        </a:spcBef>
        <a:spcAft>
          <a:spcPct val="0"/>
        </a:spcAft>
        <a:buFont typeface="Arial" pitchFamily="34" charset="0"/>
        <a:buChar char="»"/>
        <a:defRPr lang="zh-CN" altLang="en-US" sz="2000" kern="1200" dirty="0">
          <a:solidFill>
            <a:srgbClr val="376092"/>
          </a:solidFill>
          <a:latin typeface="Arial" pitchFamily="34" charset="0"/>
          <a:ea typeface="黑体" pitchFamily="49" charset="-122"/>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15"/>
          <p:cNvPicPr>
            <a:picLocks noChangeAspect="1"/>
          </p:cNvPicPr>
          <p:nvPr userDrawn="1"/>
        </p:nvPicPr>
        <p:blipFill>
          <a:blip r:embed="rId13" cstate="print"/>
          <a:srcRect/>
          <a:stretch>
            <a:fillRect/>
          </a:stretch>
        </p:blipFill>
        <p:spPr bwMode="auto">
          <a:xfrm>
            <a:off x="-20638" y="6524625"/>
            <a:ext cx="9164638" cy="358775"/>
          </a:xfrm>
          <a:prstGeom prst="rect">
            <a:avLst/>
          </a:prstGeom>
          <a:noFill/>
          <a:ln w="9525">
            <a:noFill/>
            <a:miter lim="800000"/>
            <a:headEnd/>
            <a:tailEnd/>
          </a:ln>
        </p:spPr>
      </p:pic>
      <p:pic>
        <p:nvPicPr>
          <p:cNvPr id="2051" name="图片 8"/>
          <p:cNvPicPr>
            <a:picLocks noChangeAspect="1"/>
          </p:cNvPicPr>
          <p:nvPr userDrawn="1"/>
        </p:nvPicPr>
        <p:blipFill>
          <a:blip r:embed="rId14" cstate="print"/>
          <a:srcRect/>
          <a:stretch>
            <a:fillRect/>
          </a:stretch>
        </p:blipFill>
        <p:spPr bwMode="auto">
          <a:xfrm>
            <a:off x="0" y="0"/>
            <a:ext cx="9144000" cy="720725"/>
          </a:xfrm>
          <a:prstGeom prst="rect">
            <a:avLst/>
          </a:prstGeom>
          <a:noFill/>
          <a:ln w="9525">
            <a:noFill/>
            <a:miter lim="800000"/>
            <a:headEnd/>
            <a:tailEnd/>
          </a:ln>
        </p:spPr>
      </p:pic>
      <p:sp>
        <p:nvSpPr>
          <p:cNvPr id="14" name="椭圆 13"/>
          <p:cNvSpPr/>
          <p:nvPr userDrawn="1"/>
        </p:nvSpPr>
        <p:spPr>
          <a:xfrm>
            <a:off x="392113" y="0"/>
            <a:ext cx="712787" cy="722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占位符 1"/>
          <p:cNvSpPr>
            <a:spLocks noGrp="1"/>
          </p:cNvSpPr>
          <p:nvPr>
            <p:ph type="title"/>
          </p:nvPr>
        </p:nvSpPr>
        <p:spPr>
          <a:xfrm>
            <a:off x="4067175" y="0"/>
            <a:ext cx="5056188" cy="72072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2054"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20638" y="6524625"/>
            <a:ext cx="2071688" cy="333375"/>
          </a:xfrm>
          <a:prstGeom prst="rect">
            <a:avLst/>
          </a:prstGeom>
        </p:spPr>
        <p:txBody>
          <a:bodyPr vert="horz" lIns="91440" tIns="45720" rIns="91440" bIns="45720" rtlCol="0" anchor="ctr"/>
          <a:lstStyle>
            <a:lvl1pPr algn="l" fontAlgn="auto">
              <a:spcBef>
                <a:spcPts val="0"/>
              </a:spcBef>
              <a:spcAft>
                <a:spcPts val="0"/>
              </a:spcAft>
              <a:defRPr sz="1200" b="1">
                <a:solidFill>
                  <a:schemeClr val="bg1">
                    <a:lumMod val="95000"/>
                  </a:schemeClr>
                </a:solidFill>
                <a:latin typeface="Arial Unicode MS" pitchFamily="34" charset="-122"/>
                <a:ea typeface="Arial Unicode MS" pitchFamily="34" charset="-122"/>
                <a:cs typeface="Arial Unicode MS" pitchFamily="34" charset="-122"/>
              </a:defRPr>
            </a:lvl1pPr>
          </a:lstStyle>
          <a:p>
            <a:pPr>
              <a:defRPr/>
            </a:pPr>
            <a:fld id="{D0F79DDA-76BF-4750-86B9-92F5AFAED358}" type="datetimeFigureOut">
              <a:rPr lang="zh-CN" altLang="en-US"/>
              <a:pPr>
                <a:defRPr/>
              </a:pPr>
              <a:t>2019/10/31</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7019925" y="6524625"/>
            <a:ext cx="2124075"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bg1">
                    <a:lumMod val="95000"/>
                  </a:schemeClr>
                </a:solidFill>
                <a:latin typeface="Arial Unicode MS" pitchFamily="34" charset="-122"/>
                <a:ea typeface="Arial Unicode MS" pitchFamily="34" charset="-122"/>
                <a:cs typeface="Arial Unicode MS" pitchFamily="34" charset="-122"/>
              </a:defRPr>
            </a:lvl1pPr>
          </a:lstStyle>
          <a:p>
            <a:pPr>
              <a:defRPr/>
            </a:pPr>
            <a:fld id="{96D4C76D-76FD-429B-AD70-A8B630ED8D1A}" type="slidenum">
              <a:rPr lang="zh-CN" altLang="en-US"/>
              <a:pPr>
                <a:defRPr/>
              </a:pPr>
              <a:t>‹#›</a:t>
            </a:fld>
            <a:endParaRPr lang="zh-CN" altLang="en-US" dirty="0"/>
          </a:p>
        </p:txBody>
      </p:sp>
      <p:sp>
        <p:nvSpPr>
          <p:cNvPr id="15" name="矩形 14"/>
          <p:cNvSpPr/>
          <p:nvPr userDrawn="1"/>
        </p:nvSpPr>
        <p:spPr>
          <a:xfrm>
            <a:off x="0" y="0"/>
            <a:ext cx="768350" cy="722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059" name="图片 6"/>
          <p:cNvPicPr>
            <a:picLocks noChangeAspect="1"/>
          </p:cNvPicPr>
          <p:nvPr userDrawn="1"/>
        </p:nvPicPr>
        <p:blipFill>
          <a:blip r:embed="rId15" cstate="print"/>
          <a:srcRect/>
          <a:stretch>
            <a:fillRect/>
          </a:stretch>
        </p:blipFill>
        <p:spPr bwMode="auto">
          <a:xfrm>
            <a:off x="179388" y="23813"/>
            <a:ext cx="685800"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marL="495300" indent="-495300" algn="r" rtl="0" eaLnBrk="0" fontAlgn="base" hangingPunct="0">
        <a:lnSpc>
          <a:spcPct val="110000"/>
        </a:lnSpc>
        <a:spcBef>
          <a:spcPct val="0"/>
        </a:spcBef>
        <a:spcAft>
          <a:spcPct val="35000"/>
        </a:spcAft>
        <a:buClr>
          <a:srgbClr val="F1AF00"/>
        </a:buClr>
        <a:defRPr lang="zh-CN" altLang="en-US" sz="2800" b="1" kern="1200" dirty="0">
          <a:solidFill>
            <a:schemeClr val="bg1"/>
          </a:solidFill>
          <a:effectLst>
            <a:outerShdw blurRad="38100" dist="38100" dir="2700000" algn="tl">
              <a:srgbClr val="C0C0C0"/>
            </a:outerShdw>
          </a:effectLst>
          <a:latin typeface="Calibri" pitchFamily="34" charset="0"/>
          <a:ea typeface="黑体" pitchFamily="49" charset="-122"/>
          <a:cs typeface="+mn-cs"/>
        </a:defRPr>
      </a:lvl1pPr>
      <a:lvl2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2pPr>
      <a:lvl3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3pPr>
      <a:lvl4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4pPr>
      <a:lvl5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5pPr>
      <a:lvl6pPr marL="9525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6pPr>
      <a:lvl7pPr marL="14097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7pPr>
      <a:lvl8pPr marL="18669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8pPr>
      <a:lvl9pPr marL="23241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Font typeface="Arial" pitchFamily="34" charset="0"/>
        <a:buChar char="•"/>
        <a:defRPr lang="zh-CN" altLang="en-US" sz="2200" kern="1200" dirty="0">
          <a:solidFill>
            <a:srgbClr val="376092"/>
          </a:solidFill>
          <a:latin typeface="Arial" pitchFamily="34" charset="0"/>
          <a:ea typeface="黑体" pitchFamily="49" charset="-122"/>
          <a:cs typeface="Times New Roman" pitchFamily="18" charset="0"/>
        </a:defRPr>
      </a:lvl1pPr>
      <a:lvl2pPr marL="742950" indent="-285750" algn="l" rtl="0" eaLnBrk="0" fontAlgn="base" hangingPunct="0">
        <a:spcBef>
          <a:spcPct val="20000"/>
        </a:spcBef>
        <a:spcAft>
          <a:spcPct val="0"/>
        </a:spcAft>
        <a:buFont typeface="Arial" pitchFamily="34" charset="0"/>
        <a:buChar char="–"/>
        <a:defRPr lang="zh-CN" altLang="en-US" sz="2400" kern="1200" dirty="0">
          <a:solidFill>
            <a:srgbClr val="376092"/>
          </a:solidFill>
          <a:latin typeface="Arial" pitchFamily="34" charset="0"/>
          <a:ea typeface="黑体" pitchFamily="49" charset="-122"/>
          <a:cs typeface="Times New Roman" pitchFamily="18" charset="0"/>
        </a:defRPr>
      </a:lvl2pPr>
      <a:lvl3pPr marL="1143000" indent="-228600" algn="l" rtl="0" eaLnBrk="0" fontAlgn="base" hangingPunct="0">
        <a:spcBef>
          <a:spcPct val="20000"/>
        </a:spcBef>
        <a:spcAft>
          <a:spcPct val="0"/>
        </a:spcAft>
        <a:buFont typeface="Arial" pitchFamily="34" charset="0"/>
        <a:buChar char="•"/>
        <a:defRPr lang="zh-CN" altLang="en-US" sz="2000" kern="1200" dirty="0">
          <a:solidFill>
            <a:srgbClr val="376092"/>
          </a:solidFill>
          <a:latin typeface="Arial" pitchFamily="34" charset="0"/>
          <a:ea typeface="黑体" pitchFamily="49" charset="-122"/>
          <a:cs typeface="Times New Roman" pitchFamily="18" charset="0"/>
        </a:defRPr>
      </a:lvl3pPr>
      <a:lvl4pPr marL="1600200" indent="-228600" algn="l" rtl="0" eaLnBrk="0" fontAlgn="base" hangingPunct="0">
        <a:spcBef>
          <a:spcPct val="20000"/>
        </a:spcBef>
        <a:spcAft>
          <a:spcPct val="0"/>
        </a:spcAft>
        <a:buFont typeface="Arial" pitchFamily="34" charset="0"/>
        <a:buChar char="–"/>
        <a:defRPr lang="zh-CN" altLang="en-US" sz="2000" kern="1200" dirty="0">
          <a:solidFill>
            <a:srgbClr val="376092"/>
          </a:solidFill>
          <a:latin typeface="Arial" pitchFamily="34" charset="0"/>
          <a:ea typeface="黑体" pitchFamily="49" charset="-122"/>
          <a:cs typeface="Times New Roman" pitchFamily="18" charset="0"/>
        </a:defRPr>
      </a:lvl4pPr>
      <a:lvl5pPr marL="2057400" indent="-228600" algn="l" rtl="0" eaLnBrk="0" fontAlgn="base" hangingPunct="0">
        <a:spcBef>
          <a:spcPct val="20000"/>
        </a:spcBef>
        <a:spcAft>
          <a:spcPct val="0"/>
        </a:spcAft>
        <a:buFont typeface="Arial" pitchFamily="34" charset="0"/>
        <a:buChar char="»"/>
        <a:defRPr lang="zh-CN" altLang="en-US" sz="2000" kern="1200" dirty="0">
          <a:solidFill>
            <a:srgbClr val="376092"/>
          </a:solidFill>
          <a:latin typeface="Arial" pitchFamily="34" charset="0"/>
          <a:ea typeface="黑体" pitchFamily="49" charset="-122"/>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9796966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6" descr="图片1"/>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t="11452" b="49232"/>
          <a:stretch>
            <a:fillRect/>
          </a:stretch>
        </p:blipFill>
        <p:spPr bwMode="auto">
          <a:xfrm>
            <a:off x="0" y="0"/>
            <a:ext cx="9139238" cy="6858000"/>
          </a:xfrm>
          <a:prstGeom prst="rect">
            <a:avLst/>
          </a:prstGeom>
          <a:noFill/>
          <a:ln>
            <a:noFill/>
          </a:ln>
        </p:spPr>
      </p:pic>
      <p:sp>
        <p:nvSpPr>
          <p:cNvPr id="5" name="灯片编号占位符 5"/>
          <p:cNvSpPr txBox="1"/>
          <p:nvPr userDrawn="1"/>
        </p:nvSpPr>
        <p:spPr>
          <a:xfrm>
            <a:off x="6448303" y="650696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00B89055-BC80-42E0-9937-489345FD9F9C}" type="slidenum">
              <a:rPr lang="zh-CN" altLang="en-US" sz="2400" b="1" smtClean="0">
                <a:solidFill>
                  <a:prstClr val="black">
                    <a:tint val="75000"/>
                  </a:prstClr>
                </a:solidFill>
                <a:latin typeface="Times New Roman" panose="02020603050405020304" pitchFamily="18" charset="0"/>
                <a:cs typeface="Times New Roman" panose="02020603050405020304" pitchFamily="18" charset="0"/>
              </a:rPr>
              <a:pPr fontAlgn="auto">
                <a:spcBef>
                  <a:spcPts val="0"/>
                </a:spcBef>
                <a:spcAft>
                  <a:spcPts val="0"/>
                </a:spcAft>
              </a:pPr>
              <a:t>‹#›</a:t>
            </a:fld>
            <a:endParaRPr lang="zh-CN" altLang="en-US" sz="2400" b="1" dirty="0">
              <a:solidFill>
                <a:prstClr val="black">
                  <a:tint val="75000"/>
                </a:prstClr>
              </a:solidFill>
              <a:latin typeface="Times New Roman" panose="02020603050405020304" pitchFamily="18" charset="0"/>
              <a:cs typeface="Times New Roman" panose="02020603050405020304" pitchFamily="18" charset="0"/>
            </a:endParaRPr>
          </a:p>
        </p:txBody>
      </p:sp>
      <p:sp>
        <p:nvSpPr>
          <p:cNvPr id="10" name="矩形 9"/>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eaLnBrk="0" hangingPunct="0">
              <a:lnSpc>
                <a:spcPct val="180000"/>
              </a:lnSpc>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pic>
        <p:nvPicPr>
          <p:cNvPr id="11" name="Picture 6"/>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tretch>
            <a:fillRect/>
          </a:stretch>
        </p:blipFill>
        <p:spPr bwMode="auto">
          <a:xfrm>
            <a:off x="7444090" y="34156"/>
            <a:ext cx="1212549" cy="580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0560710"/>
      </p:ext>
    </p:extLst>
  </p:cSld>
  <p:clrMap bg1="dk2" tx1="lt1" bg2="dk1"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ransition spd="med">
    <p:fade/>
  </p:transition>
  <p:hf hdr="0" ftr="0" dt="0"/>
  <p:txStyles>
    <p:titleStyle>
      <a:lvl1pPr algn="l" rtl="0" eaLnBrk="0" fontAlgn="base" hangingPunct="0">
        <a:lnSpc>
          <a:spcPct val="95000"/>
        </a:lnSpc>
        <a:spcBef>
          <a:spcPct val="0"/>
        </a:spcBef>
        <a:spcAft>
          <a:spcPct val="0"/>
        </a:spcAft>
        <a:defRPr kumimoji="1"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2pPr>
      <a:lvl3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3pPr>
      <a:lvl4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4pPr>
      <a:lvl5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5pPr>
      <a:lvl6pPr marL="4572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6pPr>
      <a:lvl7pPr marL="9144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7pPr>
      <a:lvl8pPr marL="13716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8pPr>
      <a:lvl9pPr marL="18288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宋体" panose="02010600030101010101" pitchFamily="2" charset="-122"/>
        </a:defRPr>
      </a:lvl1pPr>
      <a:lvl2pPr marL="381000" indent="-189230" algn="l" rtl="0" eaLnBrk="0" fontAlgn="base" hangingPunct="0">
        <a:spcBef>
          <a:spcPct val="30000"/>
        </a:spcBef>
        <a:spcAft>
          <a:spcPct val="0"/>
        </a:spcAft>
        <a:buClr>
          <a:schemeClr val="accent1"/>
        </a:buClr>
        <a:buChar char="-"/>
        <a:defRPr kumimoji="1" sz="2800">
          <a:solidFill>
            <a:schemeClr val="tx1"/>
          </a:solidFill>
          <a:latin typeface="+mn-lt"/>
          <a:ea typeface="+mn-ea"/>
        </a:defRPr>
      </a:lvl2pPr>
      <a:lvl3pPr marL="561975" indent="-179705" algn="l" rtl="0" eaLnBrk="0" fontAlgn="base" hangingPunct="0">
        <a:spcBef>
          <a:spcPct val="30000"/>
        </a:spcBef>
        <a:spcAft>
          <a:spcPct val="0"/>
        </a:spcAft>
        <a:buClr>
          <a:schemeClr val="accent1"/>
        </a:buClr>
        <a:buChar char="-"/>
        <a:defRPr kumimoji="1" sz="1600">
          <a:solidFill>
            <a:schemeClr val="tx1"/>
          </a:solidFill>
          <a:latin typeface="+mn-lt"/>
          <a:ea typeface="+mn-ea"/>
        </a:defRPr>
      </a:lvl3pPr>
      <a:lvl4pPr marL="768350" indent="-205105" algn="l" rtl="0" eaLnBrk="0" fontAlgn="base" hangingPunct="0">
        <a:spcBef>
          <a:spcPct val="30000"/>
        </a:spcBef>
        <a:spcAft>
          <a:spcPct val="0"/>
        </a:spcAft>
        <a:buClr>
          <a:schemeClr val="accent1"/>
        </a:buClr>
        <a:buChar char="-"/>
        <a:defRPr kumimoji="1"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8"/>
          <p:cNvPicPr>
            <a:picLocks/>
          </p:cNvPicPr>
          <p:nvPr userDrawn="1"/>
        </p:nvPicPr>
        <p:blipFill>
          <a:blip r:embed="rId14" cstate="print"/>
          <a:srcRect/>
          <a:stretch>
            <a:fillRect/>
          </a:stretch>
        </p:blipFill>
        <p:spPr bwMode="auto">
          <a:xfrm>
            <a:off x="0" y="0"/>
            <a:ext cx="9144000" cy="647700"/>
          </a:xfrm>
          <a:prstGeom prst="rect">
            <a:avLst/>
          </a:prstGeom>
          <a:noFill/>
          <a:ln w="9525">
            <a:noFill/>
            <a:miter lim="800000"/>
            <a:headEnd/>
            <a:tailEnd/>
          </a:ln>
        </p:spPr>
      </p:pic>
      <p:sp>
        <p:nvSpPr>
          <p:cNvPr id="14" name="椭圆 13"/>
          <p:cNvSpPr/>
          <p:nvPr userDrawn="1"/>
        </p:nvSpPr>
        <p:spPr>
          <a:xfrm>
            <a:off x="461963" y="0"/>
            <a:ext cx="581025" cy="649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 name="标题占位符 1"/>
          <p:cNvSpPr>
            <a:spLocks noGrp="1"/>
          </p:cNvSpPr>
          <p:nvPr>
            <p:ph type="title"/>
          </p:nvPr>
        </p:nvSpPr>
        <p:spPr>
          <a:xfrm>
            <a:off x="4211638" y="0"/>
            <a:ext cx="4911725" cy="62071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102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5" name="矩形 14"/>
          <p:cNvSpPr/>
          <p:nvPr userDrawn="1"/>
        </p:nvSpPr>
        <p:spPr>
          <a:xfrm>
            <a:off x="0" y="0"/>
            <a:ext cx="684213"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031" name="图片 6"/>
          <p:cNvPicPr>
            <a:picLocks noChangeAspect="1"/>
          </p:cNvPicPr>
          <p:nvPr userDrawn="1"/>
        </p:nvPicPr>
        <p:blipFill>
          <a:blip r:embed="rId15" cstate="print"/>
          <a:srcRect/>
          <a:stretch>
            <a:fillRect/>
          </a:stretch>
        </p:blipFill>
        <p:spPr bwMode="auto">
          <a:xfrm>
            <a:off x="144463" y="0"/>
            <a:ext cx="657225" cy="647700"/>
          </a:xfrm>
          <a:prstGeom prst="rect">
            <a:avLst/>
          </a:prstGeom>
          <a:noFill/>
          <a:ln w="9525">
            <a:noFill/>
            <a:miter lim="800000"/>
            <a:headEnd/>
            <a:tailEnd/>
          </a:ln>
        </p:spPr>
      </p:pic>
    </p:spTree>
    <p:extLst>
      <p:ext uri="{BB962C8B-B14F-4D97-AF65-F5344CB8AC3E}">
        <p14:creationId xmlns="" xmlns:p14="http://schemas.microsoft.com/office/powerpoint/2010/main" val="120202028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marL="495300" indent="-495300" algn="r" rtl="0" eaLnBrk="0" fontAlgn="base" hangingPunct="0">
        <a:lnSpc>
          <a:spcPct val="110000"/>
        </a:lnSpc>
        <a:spcBef>
          <a:spcPct val="0"/>
        </a:spcBef>
        <a:spcAft>
          <a:spcPct val="35000"/>
        </a:spcAft>
        <a:buClr>
          <a:srgbClr val="F1AF00"/>
        </a:buClr>
        <a:defRPr lang="zh-CN" altLang="en-US" sz="2800" b="1" kern="1200" dirty="0">
          <a:solidFill>
            <a:schemeClr val="bg1"/>
          </a:solidFill>
          <a:effectLst>
            <a:outerShdw blurRad="38100" dist="38100" dir="2700000" algn="tl">
              <a:srgbClr val="C0C0C0"/>
            </a:outerShdw>
          </a:effectLst>
          <a:latin typeface="Calibri" pitchFamily="34" charset="0"/>
          <a:ea typeface="黑体" pitchFamily="49" charset="-122"/>
          <a:cs typeface="+mn-cs"/>
        </a:defRPr>
      </a:lvl1pPr>
      <a:lvl2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2pPr>
      <a:lvl3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3pPr>
      <a:lvl4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4pPr>
      <a:lvl5pPr marL="495300" indent="-495300" algn="r" rtl="0" eaLnBrk="0" fontAlgn="base" hangingPunct="0">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5pPr>
      <a:lvl6pPr marL="9525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6pPr>
      <a:lvl7pPr marL="14097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7pPr>
      <a:lvl8pPr marL="18669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8pPr>
      <a:lvl9pPr marL="2324100" indent="-495300" algn="r" rtl="0" fontAlgn="base">
        <a:lnSpc>
          <a:spcPct val="110000"/>
        </a:lnSpc>
        <a:spcBef>
          <a:spcPct val="0"/>
        </a:spcBef>
        <a:spcAft>
          <a:spcPct val="35000"/>
        </a:spcAft>
        <a:buClr>
          <a:srgbClr val="F1AF00"/>
        </a:buClr>
        <a:defRPr sz="2800" b="1">
          <a:solidFill>
            <a:schemeClr val="bg1"/>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Font typeface="Arial" charset="0"/>
        <a:buChar char="•"/>
        <a:defRPr lang="zh-CN" altLang="en-US" sz="2200" kern="1200" dirty="0">
          <a:solidFill>
            <a:srgbClr val="376092"/>
          </a:solidFill>
          <a:latin typeface="Arial" pitchFamily="34" charset="0"/>
          <a:ea typeface="黑体" pitchFamily="49" charset="-122"/>
          <a:cs typeface="Times New Roman" pitchFamily="18" charset="0"/>
        </a:defRPr>
      </a:lvl1pPr>
      <a:lvl2pPr marL="742950" indent="-285750" algn="l" rtl="0" eaLnBrk="0" fontAlgn="base" hangingPunct="0">
        <a:spcBef>
          <a:spcPct val="20000"/>
        </a:spcBef>
        <a:spcAft>
          <a:spcPct val="0"/>
        </a:spcAft>
        <a:buFont typeface="Arial" charset="0"/>
        <a:buChar char="–"/>
        <a:defRPr lang="zh-CN" altLang="en-US" sz="2400" kern="1200" dirty="0">
          <a:solidFill>
            <a:srgbClr val="376092"/>
          </a:solidFill>
          <a:latin typeface="Arial" pitchFamily="34" charset="0"/>
          <a:ea typeface="黑体" pitchFamily="49" charset="-122"/>
          <a:cs typeface="Times New Roman" pitchFamily="18" charset="0"/>
        </a:defRPr>
      </a:lvl2pPr>
      <a:lvl3pPr marL="1143000" indent="-228600" algn="l" rtl="0" eaLnBrk="0" fontAlgn="base" hangingPunct="0">
        <a:spcBef>
          <a:spcPct val="20000"/>
        </a:spcBef>
        <a:spcAft>
          <a:spcPct val="0"/>
        </a:spcAft>
        <a:buFont typeface="Arial" charset="0"/>
        <a:buChar char="•"/>
        <a:defRPr lang="zh-CN" altLang="en-US" sz="2000" kern="1200" dirty="0">
          <a:solidFill>
            <a:srgbClr val="376092"/>
          </a:solidFill>
          <a:latin typeface="Arial" pitchFamily="34" charset="0"/>
          <a:ea typeface="黑体" pitchFamily="49" charset="-122"/>
          <a:cs typeface="Times New Roman" pitchFamily="18" charset="0"/>
        </a:defRPr>
      </a:lvl3pPr>
      <a:lvl4pPr marL="1600200" indent="-228600" algn="l" rtl="0" eaLnBrk="0" fontAlgn="base" hangingPunct="0">
        <a:spcBef>
          <a:spcPct val="20000"/>
        </a:spcBef>
        <a:spcAft>
          <a:spcPct val="0"/>
        </a:spcAft>
        <a:buFont typeface="Arial" charset="0"/>
        <a:buChar char="–"/>
        <a:defRPr lang="zh-CN" altLang="en-US" sz="2000" kern="1200" dirty="0">
          <a:solidFill>
            <a:srgbClr val="376092"/>
          </a:solidFill>
          <a:latin typeface="Arial" pitchFamily="34" charset="0"/>
          <a:ea typeface="黑体" pitchFamily="49" charset="-122"/>
          <a:cs typeface="Times New Roman" pitchFamily="18" charset="0"/>
        </a:defRPr>
      </a:lvl4pPr>
      <a:lvl5pPr marL="2057400" indent="-228600" algn="l" rtl="0" eaLnBrk="0" fontAlgn="base" hangingPunct="0">
        <a:spcBef>
          <a:spcPct val="20000"/>
        </a:spcBef>
        <a:spcAft>
          <a:spcPct val="0"/>
        </a:spcAft>
        <a:buFont typeface="Arial" charset="0"/>
        <a:buChar char="»"/>
        <a:defRPr lang="zh-CN" altLang="en-US" sz="2000" kern="1200" dirty="0">
          <a:solidFill>
            <a:srgbClr val="376092"/>
          </a:solidFill>
          <a:latin typeface="Arial" pitchFamily="34" charset="0"/>
          <a:ea typeface="黑体" pitchFamily="49" charset="-122"/>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rxiv.org/abs/1907.04584"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 Id="rId5" Type="http://schemas.openxmlformats.org/officeDocument/2006/relationships/image" Target="../media/image83.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6.xml"/><Relationship Id="rId5" Type="http://schemas.openxmlformats.org/officeDocument/2006/relationships/image" Target="../media/image87.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04.png"/><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3"/>
          <p:cNvSpPr txBox="1">
            <a:spLocks noChangeArrowheads="1"/>
          </p:cNvSpPr>
          <p:nvPr/>
        </p:nvSpPr>
        <p:spPr bwMode="auto">
          <a:xfrm>
            <a:off x="2051720" y="3140968"/>
            <a:ext cx="5000660" cy="1071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itchFamily="18" charset="0"/>
                <a:ea typeface="宋体" pitchFamily="2" charset="-122"/>
              </a:defRPr>
            </a:lvl9pPr>
          </a:lstStyle>
          <a:p>
            <a:pPr algn="ctr" eaLnBrk="1" hangingPunct="1">
              <a:spcBef>
                <a:spcPts val="600"/>
              </a:spcBef>
              <a:buClr>
                <a:srgbClr val="003366"/>
              </a:buClr>
              <a:buSzPct val="100000"/>
              <a:buFont typeface="Arial" charset="0"/>
              <a:buNone/>
            </a:pPr>
            <a:r>
              <a:rPr lang="en-US" altLang="zh-CN" sz="2800" dirty="0" err="1" smtClean="0">
                <a:solidFill>
                  <a:srgbClr val="002060"/>
                </a:solidFill>
                <a:latin typeface="Arial" charset="0"/>
                <a:ea typeface="黑体" pitchFamily="2" charset="-122"/>
              </a:rPr>
              <a:t>Meng</a:t>
            </a:r>
            <a:r>
              <a:rPr lang="en-US" altLang="zh-CN" sz="2800" dirty="0" smtClean="0">
                <a:solidFill>
                  <a:srgbClr val="002060"/>
                </a:solidFill>
                <a:latin typeface="Arial" charset="0"/>
                <a:ea typeface="黑体" pitchFamily="2" charset="-122"/>
              </a:rPr>
              <a:t> WANG</a:t>
            </a:r>
          </a:p>
          <a:p>
            <a:pPr algn="ctr" eaLnBrk="1" hangingPunct="1">
              <a:spcBef>
                <a:spcPts val="600"/>
              </a:spcBef>
              <a:buClr>
                <a:srgbClr val="003366"/>
              </a:buClr>
              <a:buSzPct val="100000"/>
            </a:pPr>
            <a:r>
              <a:rPr lang="en-US" altLang="zh-CN" sz="2400" dirty="0" smtClean="0">
                <a:solidFill>
                  <a:srgbClr val="002060"/>
                </a:solidFill>
                <a:latin typeface="Arial" charset="0"/>
                <a:ea typeface="黑体" pitchFamily="2" charset="-122"/>
              </a:rPr>
              <a:t>Institute of Modern Physics, Chinese Academy of Sciences</a:t>
            </a:r>
          </a:p>
          <a:p>
            <a:pPr algn="ctr" eaLnBrk="1" hangingPunct="1">
              <a:buClr>
                <a:srgbClr val="003366"/>
              </a:buClr>
              <a:buSzPct val="100000"/>
              <a:buFont typeface="Arial" charset="0"/>
              <a:buNone/>
            </a:pPr>
            <a:endParaRPr lang="zh-CN" altLang="en-GB" sz="2800" dirty="0">
              <a:solidFill>
                <a:srgbClr val="002060"/>
              </a:solidFill>
              <a:latin typeface="Arial" charset="0"/>
              <a:ea typeface="黑体" pitchFamily="2" charset="-122"/>
            </a:endParaRPr>
          </a:p>
        </p:txBody>
      </p:sp>
      <p:sp>
        <p:nvSpPr>
          <p:cNvPr id="5" name="Rectangle 2"/>
          <p:cNvSpPr txBox="1">
            <a:spLocks noChangeArrowheads="1"/>
          </p:cNvSpPr>
          <p:nvPr/>
        </p:nvSpPr>
        <p:spPr>
          <a:xfrm>
            <a:off x="0" y="1146448"/>
            <a:ext cx="9144000"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eaLnBrk="1" hangingPunct="1">
              <a:spcBef>
                <a:spcPts val="600"/>
              </a:spcBef>
            </a:pPr>
            <a:r>
              <a:rPr lang="en-US" altLang="zh-CN" sz="4800" b="1" kern="0" dirty="0" smtClean="0">
                <a:solidFill>
                  <a:srgbClr val="002060"/>
                </a:solidFill>
                <a:latin typeface="+mn-lt"/>
                <a:ea typeface="黑体" pitchFamily="49" charset="-122"/>
              </a:rPr>
              <a:t>Precision mass measurement for shot-lived nuclides at HIRFL-CSR </a:t>
            </a:r>
          </a:p>
        </p:txBody>
      </p:sp>
      <p:sp>
        <p:nvSpPr>
          <p:cNvPr id="6" name="TextBox 5"/>
          <p:cNvSpPr txBox="1"/>
          <p:nvPr/>
        </p:nvSpPr>
        <p:spPr bwMode="auto">
          <a:xfrm>
            <a:off x="3275856" y="4797152"/>
            <a:ext cx="2697405"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buFont typeface="Arial" pitchFamily="34" charset="0"/>
              <a:buChar char="•"/>
            </a:pPr>
            <a:r>
              <a:rPr lang="en-US" altLang="zh-CN" sz="2400" dirty="0" smtClean="0">
                <a:solidFill>
                  <a:srgbClr val="0D02E0"/>
                </a:solidFill>
                <a:latin typeface="Arial" pitchFamily="34" charset="0"/>
              </a:rPr>
              <a:t> Introduction </a:t>
            </a:r>
          </a:p>
          <a:p>
            <a:pPr eaLnBrk="1" hangingPunct="1">
              <a:buFont typeface="Arial" pitchFamily="34" charset="0"/>
              <a:buChar char="•"/>
            </a:pPr>
            <a:r>
              <a:rPr lang="en-US" altLang="zh-CN" sz="2400" dirty="0" smtClean="0">
                <a:solidFill>
                  <a:srgbClr val="0D02E0"/>
                </a:solidFill>
              </a:rPr>
              <a:t> IMS experiment</a:t>
            </a:r>
            <a:endParaRPr lang="en-US" altLang="zh-CN" sz="2400" dirty="0" smtClean="0">
              <a:solidFill>
                <a:srgbClr val="0D02E0"/>
              </a:solidFill>
              <a:latin typeface="Arial" pitchFamily="34" charset="0"/>
            </a:endParaRPr>
          </a:p>
          <a:p>
            <a:pPr eaLnBrk="1" hangingPunct="1">
              <a:buFont typeface="Arial" pitchFamily="34" charset="0"/>
              <a:buChar char="•"/>
            </a:pPr>
            <a:r>
              <a:rPr lang="en-US" altLang="zh-CN" sz="2400" dirty="0" smtClean="0">
                <a:solidFill>
                  <a:srgbClr val="0D02E0"/>
                </a:solidFill>
              </a:rPr>
              <a:t> New results</a:t>
            </a:r>
          </a:p>
          <a:p>
            <a:pPr eaLnBrk="1" hangingPunct="1">
              <a:buFont typeface="Arial" pitchFamily="34" charset="0"/>
              <a:buChar char="•"/>
            </a:pPr>
            <a:r>
              <a:rPr lang="en-US" altLang="zh-CN" sz="2400" dirty="0" smtClean="0">
                <a:solidFill>
                  <a:srgbClr val="0D02E0"/>
                </a:solidFill>
                <a:latin typeface="Arial" pitchFamily="34" charset="0"/>
              </a:rPr>
              <a:t> Double-TOF IMS</a:t>
            </a:r>
            <a:endParaRPr lang="zh-CN" altLang="en-US" sz="2400" dirty="0">
              <a:solidFill>
                <a:srgbClr val="0D02E0"/>
              </a:solidFill>
              <a:latin typeface="Arial" pitchFamily="34" charset="0"/>
            </a:endParaRPr>
          </a:p>
        </p:txBody>
      </p:sp>
      <p:sp>
        <p:nvSpPr>
          <p:cNvPr id="8" name="矩形 7"/>
          <p:cNvSpPr/>
          <p:nvPr/>
        </p:nvSpPr>
        <p:spPr>
          <a:xfrm>
            <a:off x="1043608" y="179348"/>
            <a:ext cx="8100392" cy="369332"/>
          </a:xfrm>
          <a:prstGeom prst="rect">
            <a:avLst/>
          </a:prstGeom>
        </p:spPr>
        <p:txBody>
          <a:bodyPr wrap="square">
            <a:spAutoFit/>
          </a:bodyPr>
          <a:lstStyle/>
          <a:p>
            <a:r>
              <a:rPr lang="en-US" altLang="zh-CN" dirty="0" err="1" smtClean="0">
                <a:solidFill>
                  <a:schemeClr val="bg1"/>
                </a:solidFill>
              </a:rPr>
              <a:t>CENuM-RULiC</a:t>
            </a:r>
            <a:r>
              <a:rPr lang="en-US" altLang="zh-CN" dirty="0" smtClean="0">
                <a:solidFill>
                  <a:schemeClr val="bg1"/>
                </a:solidFill>
              </a:rPr>
              <a:t> Joint Workshop on Extreme Nuclear States and Reactions</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2" cstate="print"/>
          <a:srcRect/>
          <a:stretch>
            <a:fillRect/>
          </a:stretch>
        </p:blipFill>
        <p:spPr bwMode="auto">
          <a:xfrm>
            <a:off x="0" y="1124744"/>
            <a:ext cx="5210282" cy="354042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9566" t="12476" r="28788" b="12669"/>
          <a:stretch>
            <a:fillRect/>
          </a:stretch>
        </p:blipFill>
        <p:spPr bwMode="auto">
          <a:xfrm>
            <a:off x="5000628" y="2643182"/>
            <a:ext cx="4143372" cy="1222041"/>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r="27062" b="64000"/>
          <a:stretch>
            <a:fillRect/>
          </a:stretch>
        </p:blipFill>
        <p:spPr bwMode="auto">
          <a:xfrm>
            <a:off x="5286380" y="1214422"/>
            <a:ext cx="3422806" cy="671867"/>
          </a:xfrm>
          <a:prstGeom prst="rect">
            <a:avLst/>
          </a:prstGeom>
          <a:noFill/>
          <a:ln w="9525">
            <a:noFill/>
            <a:miter lim="800000"/>
            <a:headEnd/>
            <a:tailEnd/>
          </a:ln>
          <a:effectLst/>
        </p:spPr>
      </p:pic>
      <p:cxnSp>
        <p:nvCxnSpPr>
          <p:cNvPr id="12" name="直接连接符 11"/>
          <p:cNvCxnSpPr/>
          <p:nvPr/>
        </p:nvCxnSpPr>
        <p:spPr>
          <a:xfrm rot="5400000">
            <a:off x="5358612" y="2214554"/>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8216132" y="2213760"/>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57818" y="2214554"/>
            <a:ext cx="328614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358612" y="4214024"/>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8287570" y="4214024"/>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5715008" y="4000504"/>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715008" y="4071942"/>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715008" y="4143380"/>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15008" y="4214818"/>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5214942" y="4214818"/>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358214" y="4214818"/>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srcRect t="1149"/>
          <a:stretch>
            <a:fillRect/>
          </a:stretch>
        </p:blipFill>
        <p:spPr bwMode="auto">
          <a:xfrm>
            <a:off x="5470868" y="4714884"/>
            <a:ext cx="3037880" cy="2143116"/>
          </a:xfrm>
          <a:prstGeom prst="rect">
            <a:avLst/>
          </a:prstGeom>
          <a:noFill/>
          <a:ln w="9525">
            <a:noFill/>
            <a:miter lim="800000"/>
            <a:headEnd/>
            <a:tailEnd/>
          </a:ln>
          <a:effectLst/>
        </p:spPr>
      </p:pic>
      <p:sp>
        <p:nvSpPr>
          <p:cNvPr id="32" name="椭圆 31"/>
          <p:cNvSpPr/>
          <p:nvPr/>
        </p:nvSpPr>
        <p:spPr>
          <a:xfrm>
            <a:off x="2214546" y="5715016"/>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14546" y="5786454"/>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214546" y="5857892"/>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214546" y="5929330"/>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1714480" y="5857892"/>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4001290" y="6071412"/>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214942" y="928670"/>
            <a:ext cx="3643338" cy="1571636"/>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000628" y="2643182"/>
            <a:ext cx="4143372" cy="1928826"/>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14480" y="4714884"/>
            <a:ext cx="7000924" cy="2143116"/>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5190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23928" y="4797152"/>
            <a:ext cx="1419225" cy="923925"/>
          </a:xfrm>
          <a:prstGeom prst="rect">
            <a:avLst/>
          </a:prstGeom>
          <a:noFill/>
        </p:spPr>
      </p:pic>
      <p:sp>
        <p:nvSpPr>
          <p:cNvPr id="251907" name="Rectangle 3"/>
          <p:cNvSpPr>
            <a:spLocks noChangeArrowheads="1"/>
          </p:cNvSpPr>
          <p:nvPr/>
        </p:nvSpPr>
        <p:spPr bwMode="auto">
          <a:xfrm>
            <a:off x="266700" y="1381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0" name="TextBox 29"/>
          <p:cNvSpPr txBox="1"/>
          <p:nvPr/>
        </p:nvSpPr>
        <p:spPr bwMode="auto">
          <a:xfrm>
            <a:off x="2051720" y="0"/>
            <a:ext cx="55563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tlCol="0">
            <a:spAutoFit/>
          </a:bodyPr>
          <a:lstStyle/>
          <a:p>
            <a:pPr eaLnBrk="1" hangingPunct="1"/>
            <a:r>
              <a:rPr lang="en-US" altLang="zh-CN" sz="3200" dirty="0" smtClean="0">
                <a:solidFill>
                  <a:schemeClr val="bg1"/>
                </a:solidFill>
                <a:latin typeface="Times New Roman" pitchFamily="18" charset="0"/>
                <a:ea typeface="黑体" pitchFamily="49" charset="-122"/>
                <a:cs typeface="Times New Roman" pitchFamily="18" charset="0"/>
              </a:rPr>
              <a:t>Measurement time and precision</a:t>
            </a:r>
            <a:endParaRPr lang="zh-CN" altLang="en-US" sz="3200" dirty="0">
              <a:solidFill>
                <a:schemeClr val="bg1"/>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xmlns="" val="356571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1" name="Object 3"/>
          <p:cNvGraphicFramePr>
            <a:graphicFrameLocks noChangeAspect="1"/>
          </p:cNvGraphicFramePr>
          <p:nvPr/>
        </p:nvGraphicFramePr>
        <p:xfrm>
          <a:off x="2571736" y="3071810"/>
          <a:ext cx="5098072" cy="3786190"/>
        </p:xfrm>
        <a:graphic>
          <a:graphicData uri="http://schemas.openxmlformats.org/presentationml/2006/ole">
            <p:oleObj spid="_x0000_s252930" name="Graph" r:id="rId4" imgW="4132440" imgH="2901600" progId="">
              <p:embed/>
            </p:oleObj>
          </a:graphicData>
        </a:graphic>
      </p:graphicFrame>
      <p:grpSp>
        <p:nvGrpSpPr>
          <p:cNvPr id="2" name="组合 15"/>
          <p:cNvGrpSpPr>
            <a:grpSpLocks/>
          </p:cNvGrpSpPr>
          <p:nvPr/>
        </p:nvGrpSpPr>
        <p:grpSpPr bwMode="auto">
          <a:xfrm>
            <a:off x="76200" y="1295400"/>
            <a:ext cx="1784603" cy="4953000"/>
            <a:chOff x="179512" y="1175535"/>
            <a:chExt cx="1784870" cy="4953535"/>
          </a:xfrm>
        </p:grpSpPr>
        <p:cxnSp>
          <p:nvCxnSpPr>
            <p:cNvPr id="5" name="直接连接符 4"/>
            <p:cNvCxnSpPr/>
            <p:nvPr/>
          </p:nvCxnSpPr>
          <p:spPr>
            <a:xfrm>
              <a:off x="620903" y="5913147"/>
              <a:ext cx="9986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1377" y="3968250"/>
              <a:ext cx="10082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1377" y="2960078"/>
              <a:ext cx="1008214" cy="15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11377" y="2528231"/>
              <a:ext cx="10082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68" name="直接连接符 27"/>
            <p:cNvCxnSpPr>
              <a:cxnSpLocks noChangeShapeType="1"/>
            </p:cNvCxnSpPr>
            <p:nvPr/>
          </p:nvCxnSpPr>
          <p:spPr bwMode="auto">
            <a:xfrm>
              <a:off x="611560" y="2240638"/>
              <a:ext cx="1008112" cy="10453"/>
            </a:xfrm>
            <a:prstGeom prst="line">
              <a:avLst/>
            </a:prstGeom>
            <a:noFill/>
            <a:ln w="38100" algn="ctr">
              <a:solidFill>
                <a:srgbClr val="FF0000"/>
              </a:solidFill>
              <a:round/>
              <a:headEnd/>
              <a:tailEnd/>
            </a:ln>
          </p:spPr>
        </p:cxnSp>
        <p:sp>
          <p:nvSpPr>
            <p:cNvPr id="27669" name="TextBox 5"/>
            <p:cNvSpPr txBox="1">
              <a:spLocks noChangeArrowheads="1"/>
            </p:cNvSpPr>
            <p:nvPr/>
          </p:nvSpPr>
          <p:spPr bwMode="auto">
            <a:xfrm>
              <a:off x="179512" y="5667405"/>
              <a:ext cx="476412" cy="461665"/>
            </a:xfrm>
            <a:prstGeom prst="rect">
              <a:avLst/>
            </a:prstGeom>
            <a:noFill/>
            <a:ln w="9525">
              <a:noFill/>
              <a:miter lim="800000"/>
              <a:headEnd/>
              <a:tailEnd/>
            </a:ln>
          </p:spPr>
          <p:txBody>
            <a:bodyPr wrap="none">
              <a:spAutoFit/>
            </a:bodyPr>
            <a:lstStyle/>
            <a:p>
              <a:r>
                <a:rPr lang="en-US" altLang="zh-CN" sz="2400" b="1">
                  <a:solidFill>
                    <a:srgbClr val="003399"/>
                  </a:solidFill>
                </a:rPr>
                <a:t>0</a:t>
              </a:r>
              <a:r>
                <a:rPr lang="en-US" altLang="zh-CN" sz="2400" b="1" baseline="30000">
                  <a:solidFill>
                    <a:srgbClr val="003399"/>
                  </a:solidFill>
                </a:rPr>
                <a:t>+</a:t>
              </a:r>
              <a:endParaRPr lang="zh-CN" altLang="en-US" sz="2400" b="1" baseline="30000">
                <a:solidFill>
                  <a:srgbClr val="003399"/>
                </a:solidFill>
              </a:endParaRPr>
            </a:p>
          </p:txBody>
        </p:sp>
        <p:sp>
          <p:nvSpPr>
            <p:cNvPr id="27670" name="TextBox 29"/>
            <p:cNvSpPr txBox="1">
              <a:spLocks noChangeArrowheads="1"/>
            </p:cNvSpPr>
            <p:nvPr/>
          </p:nvSpPr>
          <p:spPr bwMode="auto">
            <a:xfrm>
              <a:off x="179512" y="3752806"/>
              <a:ext cx="476412" cy="461665"/>
            </a:xfrm>
            <a:prstGeom prst="rect">
              <a:avLst/>
            </a:prstGeom>
            <a:noFill/>
            <a:ln w="9525">
              <a:noFill/>
              <a:miter lim="800000"/>
              <a:headEnd/>
              <a:tailEnd/>
            </a:ln>
          </p:spPr>
          <p:txBody>
            <a:bodyPr wrap="none">
              <a:spAutoFit/>
            </a:bodyPr>
            <a:lstStyle/>
            <a:p>
              <a:r>
                <a:rPr lang="en-US" altLang="zh-CN" sz="2400" b="1">
                  <a:solidFill>
                    <a:srgbClr val="003399"/>
                  </a:solidFill>
                </a:rPr>
                <a:t>2</a:t>
              </a:r>
              <a:r>
                <a:rPr lang="en-US" altLang="zh-CN" sz="2400" b="1" baseline="30000">
                  <a:solidFill>
                    <a:srgbClr val="003399"/>
                  </a:solidFill>
                </a:rPr>
                <a:t>+</a:t>
              </a:r>
              <a:endParaRPr lang="zh-CN" altLang="en-US" sz="2400" b="1" baseline="30000">
                <a:solidFill>
                  <a:srgbClr val="003399"/>
                </a:solidFill>
              </a:endParaRPr>
            </a:p>
          </p:txBody>
        </p:sp>
        <p:sp>
          <p:nvSpPr>
            <p:cNvPr id="27671" name="TextBox 30"/>
            <p:cNvSpPr txBox="1">
              <a:spLocks noChangeArrowheads="1"/>
            </p:cNvSpPr>
            <p:nvPr/>
          </p:nvSpPr>
          <p:spPr bwMode="auto">
            <a:xfrm>
              <a:off x="179512" y="2744694"/>
              <a:ext cx="476412" cy="461665"/>
            </a:xfrm>
            <a:prstGeom prst="rect">
              <a:avLst/>
            </a:prstGeom>
            <a:noFill/>
            <a:ln w="9525">
              <a:noFill/>
              <a:miter lim="800000"/>
              <a:headEnd/>
              <a:tailEnd/>
            </a:ln>
          </p:spPr>
          <p:txBody>
            <a:bodyPr wrap="none">
              <a:spAutoFit/>
            </a:bodyPr>
            <a:lstStyle/>
            <a:p>
              <a:r>
                <a:rPr lang="en-US" altLang="zh-CN" sz="2400" b="1">
                  <a:solidFill>
                    <a:srgbClr val="003399"/>
                  </a:solidFill>
                </a:rPr>
                <a:t>4</a:t>
              </a:r>
              <a:r>
                <a:rPr lang="en-US" altLang="zh-CN" sz="2400" b="1" baseline="30000">
                  <a:solidFill>
                    <a:srgbClr val="003399"/>
                  </a:solidFill>
                </a:rPr>
                <a:t>+</a:t>
              </a:r>
              <a:endParaRPr lang="zh-CN" altLang="en-US" sz="2400" b="1" baseline="30000">
                <a:solidFill>
                  <a:srgbClr val="003399"/>
                </a:solidFill>
              </a:endParaRPr>
            </a:p>
          </p:txBody>
        </p:sp>
        <p:sp>
          <p:nvSpPr>
            <p:cNvPr id="27672" name="TextBox 31"/>
            <p:cNvSpPr txBox="1">
              <a:spLocks noChangeArrowheads="1"/>
            </p:cNvSpPr>
            <p:nvPr/>
          </p:nvSpPr>
          <p:spPr bwMode="auto">
            <a:xfrm>
              <a:off x="179512" y="2355037"/>
              <a:ext cx="476412" cy="461665"/>
            </a:xfrm>
            <a:prstGeom prst="rect">
              <a:avLst/>
            </a:prstGeom>
            <a:noFill/>
            <a:ln w="9525">
              <a:noFill/>
              <a:miter lim="800000"/>
              <a:headEnd/>
              <a:tailEnd/>
            </a:ln>
          </p:spPr>
          <p:txBody>
            <a:bodyPr wrap="none">
              <a:spAutoFit/>
            </a:bodyPr>
            <a:lstStyle/>
            <a:p>
              <a:r>
                <a:rPr lang="en-US" altLang="zh-CN" sz="2400" b="1">
                  <a:solidFill>
                    <a:srgbClr val="003399"/>
                  </a:solidFill>
                </a:rPr>
                <a:t>6</a:t>
              </a:r>
              <a:r>
                <a:rPr lang="en-US" altLang="zh-CN" sz="2400" b="1" baseline="30000">
                  <a:solidFill>
                    <a:srgbClr val="003399"/>
                  </a:solidFill>
                </a:rPr>
                <a:t>+</a:t>
              </a:r>
              <a:endParaRPr lang="zh-CN" altLang="en-US" sz="2400" b="1" baseline="30000">
                <a:solidFill>
                  <a:srgbClr val="003399"/>
                </a:solidFill>
              </a:endParaRPr>
            </a:p>
          </p:txBody>
        </p:sp>
        <p:sp>
          <p:nvSpPr>
            <p:cNvPr id="27673" name="TextBox 32"/>
            <p:cNvSpPr txBox="1">
              <a:spLocks noChangeArrowheads="1"/>
            </p:cNvSpPr>
            <p:nvPr/>
          </p:nvSpPr>
          <p:spPr bwMode="auto">
            <a:xfrm>
              <a:off x="179512" y="1994997"/>
              <a:ext cx="476412" cy="461665"/>
            </a:xfrm>
            <a:prstGeom prst="rect">
              <a:avLst/>
            </a:prstGeom>
            <a:noFill/>
            <a:ln w="9525">
              <a:noFill/>
              <a:miter lim="800000"/>
              <a:headEnd/>
              <a:tailEnd/>
            </a:ln>
          </p:spPr>
          <p:txBody>
            <a:bodyPr wrap="none">
              <a:spAutoFit/>
            </a:bodyPr>
            <a:lstStyle/>
            <a:p>
              <a:r>
                <a:rPr lang="en-US" altLang="zh-CN" sz="2400" b="1">
                  <a:solidFill>
                    <a:srgbClr val="003399"/>
                  </a:solidFill>
                </a:rPr>
                <a:t>8</a:t>
              </a:r>
              <a:r>
                <a:rPr lang="en-US" altLang="zh-CN" sz="2400" b="1" baseline="30000">
                  <a:solidFill>
                    <a:srgbClr val="003399"/>
                  </a:solidFill>
                </a:rPr>
                <a:t>+</a:t>
              </a:r>
              <a:endParaRPr lang="zh-CN" altLang="en-US" sz="2400" b="1" baseline="30000">
                <a:solidFill>
                  <a:srgbClr val="003399"/>
                </a:solidFill>
              </a:endParaRPr>
            </a:p>
          </p:txBody>
        </p:sp>
        <p:sp>
          <p:nvSpPr>
            <p:cNvPr id="9" name="下箭头 8"/>
            <p:cNvSpPr/>
            <p:nvPr/>
          </p:nvSpPr>
          <p:spPr>
            <a:xfrm>
              <a:off x="989258" y="3984126"/>
              <a:ext cx="230222" cy="194331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3399"/>
                </a:solidFill>
              </a:endParaRPr>
            </a:p>
          </p:txBody>
        </p:sp>
        <p:sp>
          <p:nvSpPr>
            <p:cNvPr id="38" name="下箭头 37"/>
            <p:cNvSpPr/>
            <p:nvPr/>
          </p:nvSpPr>
          <p:spPr>
            <a:xfrm>
              <a:off x="1011487" y="2975954"/>
              <a:ext cx="176239" cy="99229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3399"/>
                </a:solidFill>
              </a:endParaRPr>
            </a:p>
          </p:txBody>
        </p:sp>
        <p:sp>
          <p:nvSpPr>
            <p:cNvPr id="39" name="下箭头 38"/>
            <p:cNvSpPr/>
            <p:nvPr/>
          </p:nvSpPr>
          <p:spPr>
            <a:xfrm>
              <a:off x="1011487" y="2528231"/>
              <a:ext cx="176239" cy="431847"/>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3399"/>
                </a:solidFill>
              </a:endParaRPr>
            </a:p>
          </p:txBody>
        </p:sp>
        <p:sp>
          <p:nvSpPr>
            <p:cNvPr id="41" name="下箭头 40"/>
            <p:cNvSpPr/>
            <p:nvPr/>
          </p:nvSpPr>
          <p:spPr>
            <a:xfrm>
              <a:off x="1043241" y="2240863"/>
              <a:ext cx="114317" cy="28736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3399"/>
                </a:solidFill>
              </a:endParaRPr>
            </a:p>
          </p:txBody>
        </p:sp>
        <p:sp>
          <p:nvSpPr>
            <p:cNvPr id="27678" name="TextBox 20"/>
            <p:cNvSpPr txBox="1">
              <a:spLocks noChangeArrowheads="1"/>
            </p:cNvSpPr>
            <p:nvPr/>
          </p:nvSpPr>
          <p:spPr bwMode="auto">
            <a:xfrm>
              <a:off x="222387" y="1175535"/>
              <a:ext cx="1741995" cy="457249"/>
            </a:xfrm>
            <a:prstGeom prst="rect">
              <a:avLst/>
            </a:prstGeom>
            <a:noFill/>
            <a:ln w="9525">
              <a:noFill/>
              <a:miter lim="800000"/>
              <a:headEnd/>
              <a:tailEnd/>
            </a:ln>
          </p:spPr>
          <p:txBody>
            <a:bodyPr wrap="none">
              <a:spAutoFit/>
            </a:bodyPr>
            <a:lstStyle/>
            <a:p>
              <a:r>
                <a:rPr lang="en-US" altLang="zh-CN" sz="2400" b="1" dirty="0">
                  <a:solidFill>
                    <a:srgbClr val="003399"/>
                  </a:solidFill>
                </a:rPr>
                <a:t>T</a:t>
              </a:r>
              <a:r>
                <a:rPr lang="en-US" altLang="zh-CN" sz="2400" b="1" baseline="-25000" dirty="0">
                  <a:solidFill>
                    <a:srgbClr val="003399"/>
                  </a:solidFill>
                </a:rPr>
                <a:t>1/2 </a:t>
              </a:r>
              <a:r>
                <a:rPr lang="en-US" altLang="zh-CN" sz="2400" b="1" dirty="0">
                  <a:solidFill>
                    <a:srgbClr val="003399"/>
                  </a:solidFill>
                </a:rPr>
                <a:t>= </a:t>
              </a:r>
              <a:r>
                <a:rPr lang="en-US" altLang="zh-CN" sz="2400" b="1" dirty="0">
                  <a:solidFill>
                    <a:srgbClr val="003399"/>
                  </a:solidFill>
                  <a:latin typeface="Times New Roman" pitchFamily="18" charset="0"/>
                  <a:cs typeface="Times New Roman" pitchFamily="18" charset="0"/>
                </a:rPr>
                <a:t>71</a:t>
              </a:r>
              <a:r>
                <a:rPr lang="en-US" altLang="zh-CN" sz="2400" b="1" dirty="0">
                  <a:solidFill>
                    <a:srgbClr val="003399"/>
                  </a:solidFill>
                </a:rPr>
                <a:t> </a:t>
              </a:r>
              <a:r>
                <a:rPr lang="en-US" altLang="zh-CN" sz="2400" b="1" dirty="0">
                  <a:solidFill>
                    <a:srgbClr val="003399"/>
                  </a:solidFill>
                  <a:latin typeface="Symbol" pitchFamily="18" charset="2"/>
                </a:rPr>
                <a:t>m</a:t>
              </a:r>
              <a:r>
                <a:rPr lang="en-US" altLang="zh-CN" sz="2400" b="1" dirty="0">
                  <a:solidFill>
                    <a:srgbClr val="003399"/>
                  </a:solidFill>
                </a:rPr>
                <a:t>s</a:t>
              </a:r>
              <a:endParaRPr lang="zh-CN" altLang="en-US" sz="2400" b="1" dirty="0">
                <a:solidFill>
                  <a:srgbClr val="003399"/>
                </a:solidFill>
              </a:endParaRPr>
            </a:p>
          </p:txBody>
        </p:sp>
        <p:sp>
          <p:nvSpPr>
            <p:cNvPr id="27679" name="TextBox 1"/>
            <p:cNvSpPr txBox="1">
              <a:spLocks noChangeArrowheads="1"/>
            </p:cNvSpPr>
            <p:nvPr/>
          </p:nvSpPr>
          <p:spPr bwMode="auto">
            <a:xfrm>
              <a:off x="262086" y="1628022"/>
              <a:ext cx="1650058" cy="400153"/>
            </a:xfrm>
            <a:prstGeom prst="rect">
              <a:avLst/>
            </a:prstGeom>
            <a:noFill/>
            <a:ln w="9525">
              <a:noFill/>
              <a:miter lim="800000"/>
              <a:headEnd/>
              <a:tailEnd/>
            </a:ln>
          </p:spPr>
          <p:txBody>
            <a:bodyPr wrap="none">
              <a:spAutoFit/>
            </a:bodyPr>
            <a:lstStyle/>
            <a:p>
              <a:r>
                <a:rPr lang="en-US" altLang="zh-CN" sz="2000" b="1" dirty="0">
                  <a:solidFill>
                    <a:srgbClr val="003399"/>
                  </a:solidFill>
                  <a:latin typeface="Times New Roman" pitchFamily="18" charset="0"/>
                  <a:cs typeface="Times New Roman" pitchFamily="18" charset="0"/>
                </a:rPr>
                <a:t>Ex=2645 </a:t>
              </a:r>
              <a:r>
                <a:rPr lang="en-US" altLang="zh-CN" sz="2000" b="1" dirty="0" err="1">
                  <a:solidFill>
                    <a:srgbClr val="003399"/>
                  </a:solidFill>
                  <a:latin typeface="Times New Roman" pitchFamily="18" charset="0"/>
                  <a:cs typeface="Times New Roman" pitchFamily="18" charset="0"/>
                </a:rPr>
                <a:t>keV</a:t>
              </a:r>
              <a:endParaRPr lang="zh-CN" altLang="en-US" sz="2000" b="1" dirty="0">
                <a:solidFill>
                  <a:srgbClr val="003399"/>
                </a:solidFill>
                <a:latin typeface="Times New Roman" pitchFamily="18" charset="0"/>
                <a:cs typeface="Times New Roman" pitchFamily="18" charset="0"/>
              </a:endParaRPr>
            </a:p>
          </p:txBody>
        </p:sp>
      </p:grpSp>
      <p:sp>
        <p:nvSpPr>
          <p:cNvPr id="27663" name="矩形 1"/>
          <p:cNvSpPr>
            <a:spLocks noChangeArrowheads="1"/>
          </p:cNvSpPr>
          <p:nvPr/>
        </p:nvSpPr>
        <p:spPr bwMode="auto">
          <a:xfrm>
            <a:off x="474663" y="771525"/>
            <a:ext cx="1173719" cy="523220"/>
          </a:xfrm>
          <a:prstGeom prst="rect">
            <a:avLst/>
          </a:prstGeom>
          <a:noFill/>
          <a:ln w="9525">
            <a:noFill/>
            <a:miter lim="800000"/>
            <a:headEnd/>
            <a:tailEnd/>
          </a:ln>
        </p:spPr>
        <p:txBody>
          <a:bodyPr wrap="none">
            <a:spAutoFit/>
          </a:bodyPr>
          <a:lstStyle/>
          <a:p>
            <a:r>
              <a:rPr lang="en-US" altLang="zh-CN" sz="2800" b="1" baseline="30000" dirty="0">
                <a:solidFill>
                  <a:srgbClr val="FF0000"/>
                </a:solidFill>
                <a:latin typeface="Times New Roman" pitchFamily="18" charset="0"/>
                <a:cs typeface="Times New Roman" pitchFamily="18" charset="0"/>
              </a:rPr>
              <a:t>94m</a:t>
            </a:r>
            <a:r>
              <a:rPr lang="en-US" altLang="zh-CN" sz="2800" b="1" dirty="0">
                <a:solidFill>
                  <a:srgbClr val="FF0000"/>
                </a:solidFill>
                <a:latin typeface="Times New Roman" pitchFamily="18" charset="0"/>
                <a:cs typeface="Times New Roman" pitchFamily="18" charset="0"/>
              </a:rPr>
              <a:t>Ru </a:t>
            </a:r>
            <a:endParaRPr lang="zh-CN" altLang="en-US" sz="2800" dirty="0">
              <a:solidFill>
                <a:srgbClr val="FF0000"/>
              </a:solidFill>
              <a:latin typeface="Times New Roman" pitchFamily="18" charset="0"/>
              <a:cs typeface="Times New Roman" pitchFamily="18" charset="0"/>
            </a:endParaRPr>
          </a:p>
        </p:txBody>
      </p:sp>
      <p:cxnSp>
        <p:nvCxnSpPr>
          <p:cNvPr id="34" name="直接连接符 33"/>
          <p:cNvCxnSpPr/>
          <p:nvPr/>
        </p:nvCxnSpPr>
        <p:spPr>
          <a:xfrm>
            <a:off x="3500430" y="3857628"/>
            <a:ext cx="464347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572132" y="5715016"/>
            <a:ext cx="257176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rot="5400000">
            <a:off x="6930248" y="4786322"/>
            <a:ext cx="1857388" cy="1588"/>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椭圆形标注 47"/>
          <p:cNvSpPr/>
          <p:nvPr/>
        </p:nvSpPr>
        <p:spPr>
          <a:xfrm>
            <a:off x="5643570" y="3929066"/>
            <a:ext cx="1928826" cy="785818"/>
          </a:xfrm>
          <a:prstGeom prst="wedgeEllipseCallout">
            <a:avLst>
              <a:gd name="adj1" fmla="val -59850"/>
              <a:gd name="adj2" fmla="val 404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FF0000"/>
                </a:solidFill>
                <a:latin typeface="黑体" pitchFamily="49" charset="-122"/>
                <a:ea typeface="黑体" pitchFamily="49" charset="-122"/>
              </a:rPr>
              <a:t>Decay point</a:t>
            </a:r>
            <a:endParaRPr lang="zh-CN" altLang="en-US" sz="2800" dirty="0">
              <a:latin typeface="黑体" pitchFamily="49" charset="-122"/>
              <a:ea typeface="黑体" pitchFamily="49" charset="-122"/>
            </a:endParaRPr>
          </a:p>
        </p:txBody>
      </p:sp>
      <p:pic>
        <p:nvPicPr>
          <p:cNvPr id="30" name="Picture 4"/>
          <p:cNvPicPr>
            <a:picLocks noChangeAspect="1" noChangeArrowheads="1"/>
          </p:cNvPicPr>
          <p:nvPr/>
        </p:nvPicPr>
        <p:blipFill>
          <a:blip r:embed="rId5" cstate="print"/>
          <a:srcRect/>
          <a:stretch>
            <a:fillRect/>
          </a:stretch>
        </p:blipFill>
        <p:spPr bwMode="auto">
          <a:xfrm>
            <a:off x="3214678" y="808809"/>
            <a:ext cx="3786214" cy="2580507"/>
          </a:xfrm>
          <a:prstGeom prst="rect">
            <a:avLst/>
          </a:prstGeom>
          <a:noFill/>
          <a:ln w="9525">
            <a:noFill/>
            <a:miter lim="800000"/>
            <a:headEnd/>
            <a:tailEnd/>
          </a:ln>
          <a:effectLst/>
        </p:spPr>
      </p:pic>
      <p:sp>
        <p:nvSpPr>
          <p:cNvPr id="31" name="矩形 30"/>
          <p:cNvSpPr/>
          <p:nvPr/>
        </p:nvSpPr>
        <p:spPr>
          <a:xfrm>
            <a:off x="3699176" y="6488668"/>
            <a:ext cx="5444824" cy="369332"/>
          </a:xfrm>
          <a:prstGeom prst="rect">
            <a:avLst/>
          </a:prstGeom>
        </p:spPr>
        <p:txBody>
          <a:bodyPr wrap="none">
            <a:spAutoFit/>
          </a:bodyPr>
          <a:lstStyle/>
          <a:p>
            <a:pPr eaLnBrk="1" hangingPunct="1"/>
            <a:r>
              <a:rPr lang="en-US" altLang="zh-CN" b="1" dirty="0" smtClean="0">
                <a:solidFill>
                  <a:srgbClr val="0000CC"/>
                </a:solidFill>
                <a:latin typeface="Times New Roman" pitchFamily="18" charset="0"/>
                <a:cs typeface="Times New Roman" pitchFamily="18" charset="0"/>
              </a:rPr>
              <a:t>Q. </a:t>
            </a:r>
            <a:r>
              <a:rPr lang="en-US" altLang="zh-CN" b="1" dirty="0" err="1" smtClean="0">
                <a:solidFill>
                  <a:srgbClr val="0000CC"/>
                </a:solidFill>
                <a:latin typeface="Times New Roman" pitchFamily="18" charset="0"/>
                <a:cs typeface="Times New Roman" pitchFamily="18" charset="0"/>
              </a:rPr>
              <a:t>Zeng</a:t>
            </a:r>
            <a:r>
              <a:rPr lang="en-US" altLang="zh-CN" b="1" dirty="0" smtClean="0">
                <a:solidFill>
                  <a:srgbClr val="0000CC"/>
                </a:solidFill>
                <a:latin typeface="Times New Roman" pitchFamily="18" charset="0"/>
                <a:cs typeface="Times New Roman" pitchFamily="18" charset="0"/>
              </a:rPr>
              <a:t> , M. Wang*</a:t>
            </a:r>
            <a:r>
              <a:rPr lang="zh-CN" altLang="en-US" b="1" dirty="0" smtClean="0">
                <a:solidFill>
                  <a:srgbClr val="0000CC"/>
                </a:solidFill>
                <a:latin typeface="Times New Roman" pitchFamily="18" charset="0"/>
                <a:cs typeface="Times New Roman" pitchFamily="18" charset="0"/>
              </a:rPr>
              <a:t> </a:t>
            </a:r>
            <a:r>
              <a:rPr lang="en-US" altLang="zh-CN" b="1" dirty="0" smtClean="0">
                <a:solidFill>
                  <a:srgbClr val="0000CC"/>
                </a:solidFill>
                <a:latin typeface="Times New Roman" pitchFamily="18" charset="0"/>
                <a:cs typeface="Times New Roman" pitchFamily="18" charset="0"/>
              </a:rPr>
              <a:t>et al., PRC (R) 96, 031303 (2017)</a:t>
            </a:r>
          </a:p>
        </p:txBody>
      </p:sp>
      <p:sp>
        <p:nvSpPr>
          <p:cNvPr id="32" name="TextBox 31"/>
          <p:cNvSpPr txBox="1"/>
          <p:nvPr/>
        </p:nvSpPr>
        <p:spPr bwMode="auto">
          <a:xfrm>
            <a:off x="2051720" y="0"/>
            <a:ext cx="55563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tlCol="0">
            <a:spAutoFit/>
          </a:bodyPr>
          <a:lstStyle/>
          <a:p>
            <a:pPr eaLnBrk="1" hangingPunct="1"/>
            <a:r>
              <a:rPr lang="en-US" altLang="zh-CN" sz="3200" dirty="0" smtClean="0">
                <a:solidFill>
                  <a:schemeClr val="bg1"/>
                </a:solidFill>
                <a:latin typeface="Times New Roman" pitchFamily="18" charset="0"/>
                <a:ea typeface="黑体" pitchFamily="49" charset="-122"/>
                <a:cs typeface="Times New Roman" pitchFamily="18" charset="0"/>
              </a:rPr>
              <a:t>Measurement time and precision</a:t>
            </a:r>
            <a:endParaRPr lang="zh-CN" altLang="en-US" sz="3200" dirty="0">
              <a:solidFill>
                <a:schemeClr val="bg1"/>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20566" y="1142984"/>
            <a:ext cx="8123400" cy="5392927"/>
            <a:chOff x="1208" y="1050"/>
            <a:chExt cx="3344" cy="2220"/>
          </a:xfrm>
        </p:grpSpPr>
        <p:sp>
          <p:nvSpPr>
            <p:cNvPr id="11" name="AutoShape 3"/>
            <p:cNvSpPr>
              <a:spLocks noChangeAspect="1" noChangeArrowheads="1" noTextEdit="1"/>
            </p:cNvSpPr>
            <p:nvPr/>
          </p:nvSpPr>
          <p:spPr bwMode="auto">
            <a:xfrm>
              <a:off x="1208" y="1050"/>
              <a:ext cx="3344" cy="2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08" y="1050"/>
              <a:ext cx="3349" cy="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Rectangle 13"/>
          <p:cNvSpPr>
            <a:spLocks noChangeArrowheads="1"/>
          </p:cNvSpPr>
          <p:nvPr/>
        </p:nvSpPr>
        <p:spPr bwMode="auto">
          <a:xfrm>
            <a:off x="1071538" y="0"/>
            <a:ext cx="7858148" cy="714207"/>
          </a:xfrm>
          <a:prstGeom prst="rect">
            <a:avLst/>
          </a:prstGeom>
          <a:noFill/>
          <a:ln w="9525">
            <a:noFill/>
            <a:miter lim="800000"/>
            <a:headEnd/>
            <a:tailEnd/>
          </a:ln>
          <a:effectLst/>
        </p:spPr>
        <p:txBody>
          <a:bodyPr anchor="ctr"/>
          <a:lstStyle/>
          <a:p>
            <a:pPr algn="ctr"/>
            <a:r>
              <a:rPr lang="en-US" altLang="zh-CN" sz="3200" dirty="0" smtClean="0">
                <a:solidFill>
                  <a:schemeClr val="bg1"/>
                </a:solidFill>
                <a:latin typeface="Times New Roman" pitchFamily="18" charset="0"/>
                <a:ea typeface="黑体" pitchFamily="49" charset="-122"/>
                <a:cs typeface="Times New Roman" pitchFamily="18" charset="0"/>
              </a:rPr>
              <a:t>Correction for magnetic-field drift</a:t>
            </a:r>
            <a:endParaRPr lang="en-US" altLang="zh-CN" sz="3200" dirty="0">
              <a:solidFill>
                <a:schemeClr val="bg1"/>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p:cNvPicPr>
            <a:picLocks noChangeAspect="1" noChangeArrowheads="1"/>
          </p:cNvPicPr>
          <p:nvPr/>
        </p:nvPicPr>
        <p:blipFill>
          <a:blip r:embed="rId2" cstate="print"/>
          <a:srcRect/>
          <a:stretch>
            <a:fillRect/>
          </a:stretch>
        </p:blipFill>
        <p:spPr bwMode="auto">
          <a:xfrm>
            <a:off x="1259632" y="692696"/>
            <a:ext cx="6722952" cy="5887739"/>
          </a:xfrm>
          <a:prstGeom prst="rect">
            <a:avLst/>
          </a:prstGeom>
          <a:noFill/>
          <a:ln w="9525">
            <a:noFill/>
            <a:miter lim="800000"/>
            <a:headEnd/>
            <a:tailEnd/>
          </a:ln>
        </p:spPr>
      </p:pic>
      <p:sp>
        <p:nvSpPr>
          <p:cNvPr id="5" name="TextBox 4"/>
          <p:cNvSpPr txBox="1"/>
          <p:nvPr/>
        </p:nvSpPr>
        <p:spPr>
          <a:xfrm>
            <a:off x="1547664" y="6444044"/>
            <a:ext cx="7596336" cy="369332"/>
          </a:xfrm>
          <a:prstGeom prst="rect">
            <a:avLst/>
          </a:prstGeom>
          <a:noFill/>
        </p:spPr>
        <p:txBody>
          <a:bodyPr wrap="square" rtlCol="0">
            <a:spAutoFit/>
          </a:bodyPr>
          <a:lstStyle/>
          <a:p>
            <a:r>
              <a:rPr lang="en-US" altLang="zh-CN" b="1" dirty="0" smtClean="0">
                <a:solidFill>
                  <a:srgbClr val="0000CC"/>
                </a:solidFill>
                <a:latin typeface="Times New Roman" pitchFamily="18" charset="0"/>
                <a:cs typeface="Times New Roman" pitchFamily="18" charset="0"/>
              </a:rPr>
              <a:t>Y.M. Xing, Y.H. Zhang*, M. Wang* et al., NIM A 941 (2019) 162331</a:t>
            </a:r>
            <a:endParaRPr lang="zh-CN" altLang="en-US" b="1" dirty="0">
              <a:solidFill>
                <a:srgbClr val="0000CC"/>
              </a:solidFill>
              <a:latin typeface="Times New Roman" pitchFamily="18" charset="0"/>
              <a:cs typeface="Times New Roman" pitchFamily="18" charset="0"/>
            </a:endParaRPr>
          </a:p>
        </p:txBody>
      </p:sp>
      <p:sp>
        <p:nvSpPr>
          <p:cNvPr id="6" name="Rectangle 13"/>
          <p:cNvSpPr>
            <a:spLocks noChangeArrowheads="1"/>
          </p:cNvSpPr>
          <p:nvPr/>
        </p:nvSpPr>
        <p:spPr bwMode="auto">
          <a:xfrm>
            <a:off x="1071538" y="0"/>
            <a:ext cx="7858148" cy="714207"/>
          </a:xfrm>
          <a:prstGeom prst="rect">
            <a:avLst/>
          </a:prstGeom>
          <a:noFill/>
          <a:ln w="9525">
            <a:noFill/>
            <a:miter lim="800000"/>
            <a:headEnd/>
            <a:tailEnd/>
          </a:ln>
          <a:effectLst/>
        </p:spPr>
        <p:txBody>
          <a:bodyPr anchor="ctr"/>
          <a:lstStyle/>
          <a:p>
            <a:pPr algn="ctr"/>
            <a:r>
              <a:rPr lang="en-US" altLang="zh-CN" sz="3200" dirty="0" smtClean="0">
                <a:solidFill>
                  <a:schemeClr val="bg1"/>
                </a:solidFill>
                <a:latin typeface="Times New Roman" pitchFamily="18" charset="0"/>
                <a:ea typeface="黑体" pitchFamily="49" charset="-122"/>
                <a:cs typeface="Times New Roman" pitchFamily="18" charset="0"/>
              </a:rPr>
              <a:t>Correction for magnetic-field drift</a:t>
            </a:r>
            <a:endParaRPr lang="en-US" altLang="zh-CN" sz="3200" dirty="0">
              <a:solidFill>
                <a:schemeClr val="bg1"/>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672013" y="5599584"/>
            <a:ext cx="2133600" cy="381000"/>
          </a:xfrm>
          <a:prstGeom prst="rect">
            <a:avLst/>
          </a:prstGeom>
          <a:solidFill>
            <a:schemeClr val="bg1"/>
          </a:solidFill>
          <a:ln w="9525">
            <a:solidFill>
              <a:schemeClr val="bg1"/>
            </a:solidFill>
            <a:miter lim="800000"/>
            <a:headEnd/>
            <a:tailEnd/>
          </a:ln>
        </p:spPr>
        <p:txBody>
          <a:bodyPr wrap="none" anchor="ctr"/>
          <a:lstStyle/>
          <a:p>
            <a:pPr algn="ctr"/>
            <a:endParaRPr lang="zh-CN" altLang="en-US">
              <a:solidFill>
                <a:srgbClr val="FFFFFF"/>
              </a:solidFill>
            </a:endParaRPr>
          </a:p>
        </p:txBody>
      </p:sp>
      <p:sp>
        <p:nvSpPr>
          <p:cNvPr id="15" name="Rectangle 12"/>
          <p:cNvSpPr>
            <a:spLocks noChangeArrowheads="1"/>
          </p:cNvSpPr>
          <p:nvPr/>
        </p:nvSpPr>
        <p:spPr bwMode="auto">
          <a:xfrm>
            <a:off x="1043608" y="24827"/>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chemeClr val="bg1"/>
                </a:solidFill>
                <a:latin typeface="+mj-lt"/>
                <a:ea typeface="黑体" panose="02010609060101010101" pitchFamily="49" charset="-122"/>
              </a:rPr>
              <a:t>Overview of CSR results</a:t>
            </a:r>
            <a:endParaRPr lang="zh-CN" altLang="zh-CN" sz="3200" b="0" dirty="0">
              <a:solidFill>
                <a:schemeClr val="bg1"/>
              </a:solidFill>
              <a:latin typeface="+mj-lt"/>
              <a:ea typeface="黑体" panose="02010609060101010101" pitchFamily="49" charset="-122"/>
            </a:endParaRPr>
          </a:p>
        </p:txBody>
      </p:sp>
      <p:sp>
        <p:nvSpPr>
          <p:cNvPr id="35" name="Text Box 18"/>
          <p:cNvSpPr txBox="1">
            <a:spLocks noChangeArrowheads="1"/>
          </p:cNvSpPr>
          <p:nvPr/>
        </p:nvSpPr>
        <p:spPr bwMode="auto">
          <a:xfrm>
            <a:off x="0" y="837887"/>
            <a:ext cx="3000396" cy="4967377"/>
          </a:xfrm>
          <a:prstGeom prst="rect">
            <a:avLst/>
          </a:prstGeom>
          <a:noFill/>
          <a:ln w="22225">
            <a:solidFill>
              <a:srgbClr val="9900CC"/>
            </a:solidFill>
          </a:ln>
          <a:effectLs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M. Wang et al., IJMP E 18, 352 (2009)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B. Mei et al., NIM A 624, 109 (2010)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L. Tu et al., PRL 106, 112501 (2011)</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L. Tu et al., NIM A 654, 213 (2011)</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Y. H. Zhang et al.,  PRL 109, 102501 (2012)</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L. Yan et al. </a:t>
            </a:r>
            <a:r>
              <a:rPr lang="en-US" altLang="zh-CN" sz="1100" b="1" dirty="0" err="1" smtClean="0">
                <a:solidFill>
                  <a:srgbClr val="002060"/>
                </a:solidFill>
                <a:latin typeface="Times New Roman" pitchFamily="18" charset="0"/>
                <a:cs typeface="Times New Roman" pitchFamily="18" charset="0"/>
              </a:rPr>
              <a:t>ApJL</a:t>
            </a:r>
            <a:r>
              <a:rPr lang="en-US" altLang="zh-CN" sz="1100" b="1" dirty="0" smtClean="0">
                <a:solidFill>
                  <a:srgbClr val="002060"/>
                </a:solidFill>
                <a:latin typeface="Times New Roman" pitchFamily="18" charset="0"/>
                <a:cs typeface="Times New Roman" pitchFamily="18" charset="0"/>
              </a:rPr>
              <a:t> 766, L8 (2013)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H. S. Xu et al.</a:t>
            </a:r>
            <a:r>
              <a:rPr lang="en-US" altLang="zh-CN" sz="1100" b="1" dirty="0">
                <a:solidFill>
                  <a:srgbClr val="002060"/>
                </a:solidFill>
                <a:latin typeface="Times New Roman" pitchFamily="18" charset="0"/>
                <a:cs typeface="Times New Roman" pitchFamily="18" charset="0"/>
              </a:rPr>
              <a:t>,</a:t>
            </a:r>
            <a:r>
              <a:rPr lang="en-US" altLang="zh-CN" sz="1100" b="1" dirty="0" smtClean="0">
                <a:solidFill>
                  <a:srgbClr val="002060"/>
                </a:solidFill>
                <a:latin typeface="Times New Roman" pitchFamily="18" charset="0"/>
                <a:cs typeface="Times New Roman" pitchFamily="18" charset="0"/>
              </a:rPr>
              <a:t> IJMS 349, 162 (2013)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L. Tu et al., JPG 41, 025104 (2014)</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W</a:t>
            </a:r>
            <a:r>
              <a:rPr lang="en-US" altLang="zh-CN" sz="1100" b="1" dirty="0">
                <a:solidFill>
                  <a:srgbClr val="002060"/>
                </a:solidFill>
                <a:latin typeface="Times New Roman" pitchFamily="18" charset="0"/>
                <a:cs typeface="Times New Roman" pitchFamily="18" charset="0"/>
              </a:rPr>
              <a:t>. Zhang et al., NIM A </a:t>
            </a:r>
            <a:r>
              <a:rPr lang="en-US" altLang="zh-CN" sz="1100" b="1" dirty="0" smtClean="0">
                <a:solidFill>
                  <a:srgbClr val="002060"/>
                </a:solidFill>
                <a:latin typeface="Times New Roman" pitchFamily="18" charset="0"/>
                <a:cs typeface="Times New Roman" pitchFamily="18" charset="0"/>
              </a:rPr>
              <a:t>755, 38 (2014)</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W. Zhang et al., NIM A 756, 1 (2014)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B. Mei et al., PRC 89, 054612 (2014)</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P. Shuai et al., PLB 735,327 (2014)</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J.J. He et al., PRC 89</a:t>
            </a:r>
            <a:r>
              <a:rPr lang="en-US" altLang="zh-CN" sz="1100" b="1" dirty="0">
                <a:solidFill>
                  <a:srgbClr val="002060"/>
                </a:solidFill>
                <a:latin typeface="Times New Roman" pitchFamily="18" charset="0"/>
                <a:cs typeface="Times New Roman" pitchFamily="18" charset="0"/>
              </a:rPr>
              <a:t>, 035802 (2014)</a:t>
            </a:r>
            <a:r>
              <a:rPr lang="en-US" altLang="zh-CN" sz="1100" b="1" dirty="0" smtClean="0">
                <a:solidFill>
                  <a:srgbClr val="002060"/>
                </a:solidFill>
                <a:latin typeface="Times New Roman" pitchFamily="18" charset="0"/>
                <a:cs typeface="Times New Roman" pitchFamily="18" charset="0"/>
              </a:rPr>
              <a:t>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a:t>
            </a:r>
            <a:r>
              <a:rPr lang="en-US" altLang="zh-CN" sz="1100" b="1" dirty="0" err="1" smtClean="0">
                <a:solidFill>
                  <a:srgbClr val="002060"/>
                </a:solidFill>
                <a:latin typeface="Times New Roman" pitchFamily="18" charset="0"/>
                <a:cs typeface="Times New Roman" pitchFamily="18" charset="0"/>
              </a:rPr>
              <a:t>Xu</a:t>
            </a:r>
            <a:r>
              <a:rPr lang="en-US" altLang="zh-CN" sz="1100" b="1" dirty="0" smtClean="0">
                <a:solidFill>
                  <a:srgbClr val="002060"/>
                </a:solidFill>
                <a:latin typeface="Times New Roman" pitchFamily="18" charset="0"/>
                <a:cs typeface="Times New Roman" pitchFamily="18" charset="0"/>
              </a:rPr>
              <a:t> et al., CPC 39, 104001 (2015)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a:t>
            </a:r>
            <a:r>
              <a:rPr lang="en-US" altLang="zh-CN" sz="1100" b="1" dirty="0" err="1" smtClean="0">
                <a:solidFill>
                  <a:srgbClr val="002060"/>
                </a:solidFill>
                <a:latin typeface="Times New Roman" pitchFamily="18" charset="0"/>
                <a:cs typeface="Times New Roman" pitchFamily="18" charset="0"/>
              </a:rPr>
              <a:t>Xu</a:t>
            </a:r>
            <a:r>
              <a:rPr lang="en-US" altLang="zh-CN" sz="1100" b="1" dirty="0" smtClean="0">
                <a:solidFill>
                  <a:srgbClr val="002060"/>
                </a:solidFill>
                <a:latin typeface="Times New Roman" pitchFamily="18" charset="0"/>
                <a:cs typeface="Times New Roman" pitchFamily="18" charset="0"/>
              </a:rPr>
              <a:t> et al., CPC </a:t>
            </a:r>
            <a:r>
              <a:rPr lang="en-US" sz="1100" b="1" dirty="0" smtClean="0">
                <a:solidFill>
                  <a:srgbClr val="002060"/>
                </a:solidFill>
                <a:latin typeface="Times New Roman" pitchFamily="18" charset="0"/>
                <a:cs typeface="Times New Roman" pitchFamily="18" charset="0"/>
              </a:rPr>
              <a:t>39, 106201 (2015)</a:t>
            </a:r>
            <a:endParaRPr lang="en-US" altLang="zh-CN" sz="1100" b="1" dirty="0" smtClean="0">
              <a:solidFill>
                <a:srgbClr val="002060"/>
              </a:solidFill>
              <a:latin typeface="Times New Roman" pitchFamily="18" charset="0"/>
              <a:cs typeface="Times New Roman" pitchFamily="18" charset="0"/>
            </a:endParaRP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R.J. Chen et al., PS T166, 014044 (2015)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Y.M. Xing et al., PS T166, 014010 (2015)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Y.H. Lam et al., APJ 818, 78 (2016)</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P. </a:t>
            </a:r>
            <a:r>
              <a:rPr lang="en-US" altLang="zh-CN" sz="1100" b="1" dirty="0" err="1" smtClean="0">
                <a:solidFill>
                  <a:srgbClr val="002060"/>
                </a:solidFill>
                <a:latin typeface="Times New Roman" pitchFamily="18" charset="0"/>
                <a:cs typeface="Times New Roman" pitchFamily="18" charset="0"/>
              </a:rPr>
              <a:t>Shuai</a:t>
            </a:r>
            <a:r>
              <a:rPr lang="en-US" altLang="zh-CN" sz="1100" b="1" dirty="0" smtClean="0">
                <a:solidFill>
                  <a:srgbClr val="002060"/>
                </a:solidFill>
                <a:latin typeface="Times New Roman" pitchFamily="18" charset="0"/>
                <a:cs typeface="Times New Roman" pitchFamily="18" charset="0"/>
              </a:rPr>
              <a:t> et al., NIM B 376, 311 </a:t>
            </a:r>
            <a:r>
              <a:rPr lang="en-US" altLang="zh-CN" sz="1100" b="1" dirty="0">
                <a:solidFill>
                  <a:srgbClr val="002060"/>
                </a:solidFill>
                <a:latin typeface="Times New Roman" pitchFamily="18" charset="0"/>
                <a:cs typeface="Times New Roman" pitchFamily="18" charset="0"/>
              </a:rPr>
              <a:t>(2016) </a:t>
            </a:r>
            <a:endParaRPr lang="en-US" altLang="zh-CN" sz="1100" b="1" dirty="0" smtClean="0">
              <a:solidFill>
                <a:srgbClr val="002060"/>
              </a:solidFill>
              <a:latin typeface="Times New Roman" pitchFamily="18" charset="0"/>
              <a:cs typeface="Times New Roman" pitchFamily="18" charset="0"/>
            </a:endParaRP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X.L. Tu et al., NPA 945, 89 </a:t>
            </a:r>
            <a:r>
              <a:rPr lang="en-US" altLang="zh-CN" sz="1100" b="1" dirty="0">
                <a:solidFill>
                  <a:srgbClr val="002060"/>
                </a:solidFill>
                <a:latin typeface="Times New Roman" pitchFamily="18" charset="0"/>
                <a:cs typeface="Times New Roman" pitchFamily="18" charset="0"/>
              </a:rPr>
              <a:t>(</a:t>
            </a:r>
            <a:r>
              <a:rPr lang="en-US" altLang="zh-CN" sz="1100" b="1" dirty="0" smtClean="0">
                <a:solidFill>
                  <a:srgbClr val="002060"/>
                </a:solidFill>
                <a:latin typeface="Times New Roman" pitchFamily="18" charset="0"/>
                <a:cs typeface="Times New Roman" pitchFamily="18" charset="0"/>
              </a:rPr>
              <a:t>2016)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B. Mei </a:t>
            </a:r>
            <a:r>
              <a:rPr lang="en-US" altLang="zh-CN" sz="1100" b="1" dirty="0">
                <a:solidFill>
                  <a:srgbClr val="002060"/>
                </a:solidFill>
                <a:latin typeface="Times New Roman" pitchFamily="18" charset="0"/>
                <a:cs typeface="Times New Roman" pitchFamily="18" charset="0"/>
              </a:rPr>
              <a:t>et al., </a:t>
            </a:r>
            <a:r>
              <a:rPr lang="en-US" altLang="zh-CN" sz="1100" b="1" dirty="0" smtClean="0">
                <a:solidFill>
                  <a:srgbClr val="002060"/>
                </a:solidFill>
                <a:latin typeface="Times New Roman" pitchFamily="18" charset="0"/>
                <a:cs typeface="Times New Roman" pitchFamily="18" charset="0"/>
              </a:rPr>
              <a:t>PRC 94,044615 </a:t>
            </a:r>
            <a:r>
              <a:rPr lang="en-US" altLang="zh-CN" sz="1100" b="1" dirty="0">
                <a:solidFill>
                  <a:srgbClr val="002060"/>
                </a:solidFill>
                <a:latin typeface="Times New Roman" pitchFamily="18" charset="0"/>
                <a:cs typeface="Times New Roman" pitchFamily="18" charset="0"/>
              </a:rPr>
              <a:t>(2016)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Xu et al., PRL 117,</a:t>
            </a:r>
            <a:r>
              <a:rPr lang="zh-CN" altLang="en-US" sz="1100" b="1" dirty="0" smtClean="0">
                <a:solidFill>
                  <a:srgbClr val="002060"/>
                </a:solidFill>
                <a:latin typeface="Times New Roman" pitchFamily="18" charset="0"/>
                <a:cs typeface="Times New Roman" pitchFamily="18" charset="0"/>
              </a:rPr>
              <a:t> </a:t>
            </a:r>
            <a:r>
              <a:rPr lang="en-US" altLang="zh-CN" sz="1100" b="1" dirty="0" smtClean="0">
                <a:solidFill>
                  <a:srgbClr val="002060"/>
                </a:solidFill>
                <a:latin typeface="Times New Roman" pitchFamily="18" charset="0"/>
                <a:cs typeface="Times New Roman" pitchFamily="18" charset="0"/>
              </a:rPr>
              <a:t>182503 (2016)</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P. Zhang et al., PLB 767, 20 (2017) </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X.L. Tu et al., PRC 95, 014610 (2017)</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Q. </a:t>
            </a:r>
            <a:r>
              <a:rPr lang="en-US" altLang="zh-CN" sz="1100" b="1" dirty="0" err="1" smtClean="0">
                <a:solidFill>
                  <a:srgbClr val="002060"/>
                </a:solidFill>
                <a:latin typeface="Times New Roman" pitchFamily="18" charset="0"/>
                <a:cs typeface="Times New Roman" pitchFamily="18" charset="0"/>
              </a:rPr>
              <a:t>Zeng</a:t>
            </a:r>
            <a:r>
              <a:rPr lang="en-US" altLang="zh-CN" sz="1100" b="1" dirty="0" smtClean="0">
                <a:solidFill>
                  <a:srgbClr val="002060"/>
                </a:solidFill>
                <a:latin typeface="Times New Roman" pitchFamily="18" charset="0"/>
                <a:cs typeface="Times New Roman" pitchFamily="18" charset="0"/>
              </a:rPr>
              <a:t> </a:t>
            </a:r>
            <a:r>
              <a:rPr lang="zh-CN" altLang="en-US" sz="1100" b="1" dirty="0" smtClean="0">
                <a:solidFill>
                  <a:srgbClr val="002060"/>
                </a:solidFill>
                <a:latin typeface="Times New Roman" pitchFamily="18" charset="0"/>
                <a:cs typeface="Times New Roman" pitchFamily="18" charset="0"/>
              </a:rPr>
              <a:t> </a:t>
            </a:r>
            <a:r>
              <a:rPr lang="en-US" altLang="zh-CN" sz="1100" b="1" dirty="0" smtClean="0">
                <a:solidFill>
                  <a:srgbClr val="002060"/>
                </a:solidFill>
                <a:latin typeface="Times New Roman" pitchFamily="18" charset="0"/>
                <a:cs typeface="Times New Roman" pitchFamily="18" charset="0"/>
              </a:rPr>
              <a:t>et al., PRC (R) 96, 031303 (2017)</a:t>
            </a:r>
          </a:p>
          <a:p>
            <a:pPr marL="228600" indent="-228600" eaLnBrk="1" hangingPunct="1">
              <a:spcBef>
                <a:spcPts val="0"/>
              </a:spcBef>
              <a:spcAft>
                <a:spcPts val="0"/>
              </a:spcAft>
              <a:buFont typeface="+mj-lt"/>
              <a:buAutoNum type="arabicPeriod"/>
              <a:defRPr/>
            </a:pPr>
            <a:r>
              <a:rPr lang="da-DK" altLang="zh-CN" sz="1100" b="1" dirty="0" smtClean="0">
                <a:solidFill>
                  <a:srgbClr val="002060"/>
                </a:solidFill>
                <a:latin typeface="Times New Roman" pitchFamily="18" charset="0"/>
                <a:cs typeface="Times New Roman" pitchFamily="18" charset="0"/>
              </a:rPr>
              <a:t>Y.H.Zhang et al., PRC 98, 014319 (2018)</a:t>
            </a:r>
          </a:p>
          <a:p>
            <a:pPr marL="228600" indent="-228600" eaLnBrk="1" hangingPunct="1">
              <a:spcBef>
                <a:spcPts val="0"/>
              </a:spcBef>
              <a:spcAft>
                <a:spcPts val="0"/>
              </a:spcAft>
              <a:buFont typeface="+mj-lt"/>
              <a:buAutoNum type="arabicPeriod"/>
              <a:defRPr/>
            </a:pPr>
            <a:r>
              <a:rPr lang="da-DK" altLang="zh-CN" sz="1100" b="1" dirty="0" smtClean="0">
                <a:solidFill>
                  <a:srgbClr val="002060"/>
                </a:solidFill>
                <a:latin typeface="Times New Roman" pitchFamily="18" charset="0"/>
                <a:cs typeface="Times New Roman" pitchFamily="18" charset="0"/>
              </a:rPr>
              <a:t>C. Y. Fu et al., PRC 98, 014315 (2018)</a:t>
            </a:r>
          </a:p>
          <a:p>
            <a:pPr marL="228600" indent="-228600" eaLnBrk="1" hangingPunct="1">
              <a:spcBef>
                <a:spcPts val="0"/>
              </a:spcBef>
              <a:spcAft>
                <a:spcPts val="0"/>
              </a:spcAft>
              <a:buFont typeface="+mj-lt"/>
              <a:buAutoNum type="arabicPeriod"/>
              <a:defRPr/>
            </a:pPr>
            <a:r>
              <a:rPr lang="da-DK" altLang="zh-CN" sz="1100" b="1" dirty="0" smtClean="0">
                <a:solidFill>
                  <a:srgbClr val="002060"/>
                </a:solidFill>
                <a:latin typeface="Times New Roman" pitchFamily="18" charset="0"/>
                <a:cs typeface="Times New Roman" pitchFamily="18" charset="0"/>
              </a:rPr>
              <a:t>Y.M.Xing et al., PLB 781, 358 (2018)</a:t>
            </a:r>
          </a:p>
          <a:p>
            <a:pPr marL="228600" indent="-228600" eaLnBrk="1" hangingPunct="1">
              <a:spcBef>
                <a:spcPts val="0"/>
              </a:spcBef>
              <a:spcAft>
                <a:spcPts val="0"/>
              </a:spcAft>
              <a:buFont typeface="+mj-lt"/>
              <a:buAutoNum type="arabicPeriod"/>
              <a:defRPr/>
            </a:pPr>
            <a:r>
              <a:rPr lang="en-US" altLang="zh-CN" sz="1100" b="1" dirty="0" smtClean="0">
                <a:solidFill>
                  <a:srgbClr val="002060"/>
                </a:solidFill>
                <a:latin typeface="Times New Roman" pitchFamily="18" charset="0"/>
                <a:cs typeface="Times New Roman" pitchFamily="18" charset="0"/>
              </a:rPr>
              <a:t>X. </a:t>
            </a:r>
            <a:r>
              <a:rPr lang="en-US" altLang="zh-CN" sz="1100" b="1" dirty="0" err="1" smtClean="0">
                <a:solidFill>
                  <a:srgbClr val="002060"/>
                </a:solidFill>
                <a:latin typeface="Times New Roman" pitchFamily="18" charset="0"/>
                <a:cs typeface="Times New Roman" pitchFamily="18" charset="0"/>
              </a:rPr>
              <a:t>Xu</a:t>
            </a:r>
            <a:r>
              <a:rPr lang="en-US" altLang="zh-CN" sz="1100" b="1" dirty="0" smtClean="0">
                <a:solidFill>
                  <a:srgbClr val="002060"/>
                </a:solidFill>
                <a:latin typeface="Times New Roman" pitchFamily="18" charset="0"/>
                <a:cs typeface="Times New Roman" pitchFamily="18" charset="0"/>
              </a:rPr>
              <a:t> et al., PRC 99, 064303 (2019)</a:t>
            </a:r>
            <a:endParaRPr lang="zh-CN" altLang="en-US" sz="1100" b="1" dirty="0" smtClean="0">
              <a:solidFill>
                <a:srgbClr val="002060"/>
              </a:solidFill>
              <a:latin typeface="Times New Roman" pitchFamily="18" charset="0"/>
              <a:cs typeface="Times New Roman" pitchFamily="18" charset="0"/>
            </a:endParaRPr>
          </a:p>
        </p:txBody>
      </p:sp>
      <p:pic>
        <p:nvPicPr>
          <p:cNvPr id="36" name="Picture 20" descr="Graphic1-3"/>
          <p:cNvPicPr>
            <a:picLocks noChangeAspect="1" noChangeArrowheads="1"/>
          </p:cNvPicPr>
          <p:nvPr/>
        </p:nvPicPr>
        <p:blipFill>
          <a:blip r:embed="rId3" cstate="print"/>
          <a:srcRect l="63966" t="57852" r="32133" b="26003"/>
          <a:stretch>
            <a:fillRect/>
          </a:stretch>
        </p:blipFill>
        <p:spPr bwMode="auto">
          <a:xfrm>
            <a:off x="3833246" y="2778316"/>
            <a:ext cx="221418" cy="579246"/>
          </a:xfrm>
          <a:prstGeom prst="rect">
            <a:avLst/>
          </a:prstGeom>
          <a:noFill/>
          <a:ln w="9525">
            <a:noFill/>
            <a:miter lim="800000"/>
            <a:headEnd/>
            <a:tailEnd/>
          </a:ln>
        </p:spPr>
      </p:pic>
      <p:sp>
        <p:nvSpPr>
          <p:cNvPr id="37" name="TextBox 1"/>
          <p:cNvSpPr txBox="1">
            <a:spLocks noChangeArrowheads="1"/>
          </p:cNvSpPr>
          <p:nvPr/>
        </p:nvSpPr>
        <p:spPr bwMode="auto">
          <a:xfrm>
            <a:off x="4071934" y="2714620"/>
            <a:ext cx="2357454" cy="716671"/>
          </a:xfrm>
          <a:prstGeom prst="rect">
            <a:avLst/>
          </a:prstGeom>
          <a:noFill/>
          <a:ln w="9525">
            <a:noFill/>
            <a:miter lim="800000"/>
            <a:headEnd/>
            <a:tailEnd/>
          </a:ln>
        </p:spPr>
        <p:txBody>
          <a:bodyPr wrap="square">
            <a:spAutoFit/>
          </a:bodyPr>
          <a:lstStyle/>
          <a:p>
            <a:pPr>
              <a:lnSpc>
                <a:spcPts val="1600"/>
              </a:lnSpc>
            </a:pPr>
            <a:r>
              <a:rPr lang="en-US" altLang="zh-CN" sz="2000" b="1" dirty="0" smtClean="0">
                <a:solidFill>
                  <a:srgbClr val="0070C0"/>
                </a:solidFill>
                <a:latin typeface="Times New Roman" pitchFamily="18" charset="0"/>
                <a:ea typeface="黑体" pitchFamily="49" charset="-122"/>
                <a:cs typeface="Times New Roman" pitchFamily="18" charset="0"/>
              </a:rPr>
              <a:t>Higher precision</a:t>
            </a:r>
            <a:endParaRPr lang="en-US" altLang="zh-CN" sz="2000" b="1" dirty="0">
              <a:solidFill>
                <a:srgbClr val="0070C0"/>
              </a:solidFill>
              <a:latin typeface="Times New Roman" pitchFamily="18" charset="0"/>
              <a:ea typeface="黑体" pitchFamily="49" charset="-122"/>
              <a:cs typeface="Times New Roman" pitchFamily="18" charset="0"/>
            </a:endParaRPr>
          </a:p>
          <a:p>
            <a:pPr>
              <a:lnSpc>
                <a:spcPts val="1600"/>
              </a:lnSpc>
            </a:pPr>
            <a:endParaRPr lang="en-US" altLang="zh-CN" sz="2000" b="1" dirty="0">
              <a:solidFill>
                <a:srgbClr val="FF0000"/>
              </a:solidFill>
              <a:latin typeface="Times New Roman" pitchFamily="18" charset="0"/>
              <a:ea typeface="黑体" pitchFamily="49" charset="-122"/>
              <a:cs typeface="Times New Roman" pitchFamily="18" charset="0"/>
            </a:endParaRPr>
          </a:p>
          <a:p>
            <a:pPr>
              <a:lnSpc>
                <a:spcPts val="1600"/>
              </a:lnSpc>
            </a:pPr>
            <a:r>
              <a:rPr lang="en-US" altLang="zh-CN" sz="2000" b="1" dirty="0" smtClean="0">
                <a:solidFill>
                  <a:srgbClr val="FF0000"/>
                </a:solidFill>
                <a:latin typeface="Times New Roman" pitchFamily="18" charset="0"/>
                <a:ea typeface="黑体" pitchFamily="49" charset="-122"/>
                <a:cs typeface="Times New Roman" pitchFamily="18" charset="0"/>
              </a:rPr>
              <a:t>First time</a:t>
            </a:r>
            <a:endParaRPr lang="zh-CN" altLang="en-US" sz="2000" b="1" dirty="0">
              <a:solidFill>
                <a:srgbClr val="FF0000"/>
              </a:solidFill>
              <a:latin typeface="Times New Roman" pitchFamily="18" charset="0"/>
              <a:ea typeface="黑体" pitchFamily="49" charset="-122"/>
              <a:cs typeface="Times New Roman" pitchFamily="18" charset="0"/>
            </a:endParaRPr>
          </a:p>
        </p:txBody>
      </p:sp>
      <p:sp>
        <p:nvSpPr>
          <p:cNvPr id="14" name="TextBox 13"/>
          <p:cNvSpPr txBox="1"/>
          <p:nvPr/>
        </p:nvSpPr>
        <p:spPr>
          <a:xfrm>
            <a:off x="3203848" y="1124744"/>
            <a:ext cx="5244321" cy="461665"/>
          </a:xfrm>
          <a:prstGeom prst="rect">
            <a:avLst/>
          </a:prstGeom>
          <a:noFill/>
        </p:spPr>
        <p:txBody>
          <a:bodyPr wrap="none" rtlCol="0">
            <a:spAutoFit/>
          </a:bodyPr>
          <a:lstStyle/>
          <a:p>
            <a:r>
              <a:rPr lang="en-US" altLang="zh-CN" sz="2400" dirty="0" smtClean="0">
                <a:solidFill>
                  <a:srgbClr val="002060"/>
                </a:solidFill>
              </a:rPr>
              <a:t>Primary beams: </a:t>
            </a:r>
            <a:r>
              <a:rPr lang="en-US" altLang="zh-CN" sz="2400" baseline="30000" dirty="0" smtClean="0">
                <a:solidFill>
                  <a:srgbClr val="002060"/>
                </a:solidFill>
              </a:rPr>
              <a:t>78</a:t>
            </a:r>
            <a:r>
              <a:rPr lang="en-US" altLang="zh-CN" sz="2400" dirty="0" smtClean="0">
                <a:solidFill>
                  <a:srgbClr val="002060"/>
                </a:solidFill>
              </a:rPr>
              <a:t>Kr, </a:t>
            </a:r>
            <a:r>
              <a:rPr lang="en-US" altLang="zh-CN" sz="2400" baseline="30000" dirty="0" smtClean="0">
                <a:solidFill>
                  <a:srgbClr val="002060"/>
                </a:solidFill>
              </a:rPr>
              <a:t>36</a:t>
            </a:r>
            <a:r>
              <a:rPr lang="en-US" altLang="zh-CN" sz="2400" dirty="0" smtClean="0">
                <a:solidFill>
                  <a:srgbClr val="002060"/>
                </a:solidFill>
              </a:rPr>
              <a:t>Ar, </a:t>
            </a:r>
            <a:r>
              <a:rPr lang="en-US" altLang="zh-CN" sz="2400" baseline="30000" dirty="0" smtClean="0">
                <a:solidFill>
                  <a:srgbClr val="002060"/>
                </a:solidFill>
              </a:rPr>
              <a:t>58</a:t>
            </a:r>
            <a:r>
              <a:rPr lang="en-US" altLang="zh-CN" sz="2400" dirty="0" smtClean="0">
                <a:solidFill>
                  <a:srgbClr val="002060"/>
                </a:solidFill>
              </a:rPr>
              <a:t>Ni, </a:t>
            </a:r>
            <a:r>
              <a:rPr lang="en-US" altLang="zh-CN" sz="2400" baseline="30000" dirty="0" smtClean="0">
                <a:solidFill>
                  <a:srgbClr val="002060"/>
                </a:solidFill>
              </a:rPr>
              <a:t>86</a:t>
            </a:r>
            <a:r>
              <a:rPr lang="en-US" altLang="zh-CN" sz="2400" dirty="0" smtClean="0">
                <a:solidFill>
                  <a:srgbClr val="002060"/>
                </a:solidFill>
              </a:rPr>
              <a:t>Kr, </a:t>
            </a:r>
            <a:r>
              <a:rPr lang="en-US" altLang="zh-CN" sz="2400" baseline="30000" dirty="0" smtClean="0">
                <a:solidFill>
                  <a:srgbClr val="002060"/>
                </a:solidFill>
              </a:rPr>
              <a:t>112</a:t>
            </a:r>
            <a:r>
              <a:rPr lang="en-US" altLang="zh-CN" sz="2400" dirty="0" smtClean="0">
                <a:solidFill>
                  <a:srgbClr val="002060"/>
                </a:solidFill>
              </a:rPr>
              <a:t>Sn</a:t>
            </a:r>
            <a:endParaRPr lang="zh-CN" altLang="en-US" sz="2400" dirty="0">
              <a:solidFill>
                <a:srgbClr val="002060"/>
              </a:solidFill>
            </a:endParaRPr>
          </a:p>
        </p:txBody>
      </p:sp>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23320" y="1651462"/>
            <a:ext cx="6120680" cy="5233922"/>
          </a:xfrm>
          <a:prstGeom prst="rect">
            <a:avLst/>
          </a:prstGeom>
        </p:spPr>
      </p:pic>
      <p:sp>
        <p:nvSpPr>
          <p:cNvPr id="28683" name="TextBox 1"/>
          <p:cNvSpPr txBox="1">
            <a:spLocks noChangeArrowheads="1"/>
          </p:cNvSpPr>
          <p:nvPr/>
        </p:nvSpPr>
        <p:spPr bwMode="auto">
          <a:xfrm>
            <a:off x="6300192" y="5657671"/>
            <a:ext cx="2419314" cy="1200329"/>
          </a:xfrm>
          <a:prstGeom prst="rect">
            <a:avLst/>
          </a:prstGeom>
          <a:solidFill>
            <a:srgbClr val="CC0066"/>
          </a:solidFill>
          <a:ln w="31750">
            <a:noFill/>
            <a:miter lim="800000"/>
            <a:headEnd/>
            <a:tailEnd/>
          </a:ln>
        </p:spPr>
        <p:txBody>
          <a:bodyPr wrap="square">
            <a:spAutoFit/>
          </a:bodyPr>
          <a:lstStyle/>
          <a:p>
            <a:pPr algn="ctr"/>
            <a:r>
              <a:rPr lang="en-US" altLang="zh-CN" sz="2400" b="1" dirty="0" smtClean="0">
                <a:solidFill>
                  <a:srgbClr val="FFFF00"/>
                </a:solidFill>
                <a:latin typeface="Times New Roman" pitchFamily="18" charset="0"/>
                <a:ea typeface="黑体" pitchFamily="49" charset="-122"/>
                <a:cs typeface="Times New Roman" pitchFamily="18" charset="0"/>
              </a:rPr>
              <a:t>precision</a:t>
            </a:r>
            <a:endParaRPr lang="en-US" altLang="zh-CN" sz="2400" b="1" dirty="0">
              <a:solidFill>
                <a:srgbClr val="FFFF00"/>
              </a:solidFill>
              <a:latin typeface="Times New Roman" pitchFamily="18" charset="0"/>
              <a:ea typeface="黑体" pitchFamily="49" charset="-122"/>
              <a:cs typeface="Times New Roman" pitchFamily="18" charset="0"/>
            </a:endParaRPr>
          </a:p>
          <a:p>
            <a:pPr algn="ctr"/>
            <a:r>
              <a:rPr lang="en-US" altLang="zh-CN" sz="2400" b="1" dirty="0">
                <a:solidFill>
                  <a:srgbClr val="FFFF00"/>
                </a:solidFill>
                <a:latin typeface="Times New Roman" pitchFamily="18" charset="0"/>
                <a:ea typeface="黑体" pitchFamily="49" charset="-122"/>
                <a:cs typeface="Times New Roman" pitchFamily="18" charset="0"/>
              </a:rPr>
              <a:t>10</a:t>
            </a:r>
            <a:r>
              <a:rPr lang="en-US" altLang="zh-CN" sz="2400" b="1" baseline="30000" dirty="0">
                <a:solidFill>
                  <a:srgbClr val="FFFF00"/>
                </a:solidFill>
                <a:latin typeface="Times New Roman" pitchFamily="18" charset="0"/>
                <a:ea typeface="黑体" pitchFamily="49" charset="-122"/>
                <a:cs typeface="Times New Roman" pitchFamily="18" charset="0"/>
              </a:rPr>
              <a:t>-6 </a:t>
            </a:r>
            <a:r>
              <a:rPr lang="en-US" altLang="zh-CN" sz="2400" b="1" dirty="0">
                <a:solidFill>
                  <a:srgbClr val="FFFF00"/>
                </a:solidFill>
                <a:latin typeface="Times New Roman" pitchFamily="18" charset="0"/>
                <a:ea typeface="黑体" pitchFamily="49" charset="-122"/>
                <a:cs typeface="Times New Roman" pitchFamily="18" charset="0"/>
              </a:rPr>
              <a:t>~10</a:t>
            </a:r>
            <a:r>
              <a:rPr lang="en-US" altLang="zh-CN" sz="2400" b="1" baseline="30000" dirty="0">
                <a:solidFill>
                  <a:srgbClr val="FFFF00"/>
                </a:solidFill>
                <a:latin typeface="Times New Roman" pitchFamily="18" charset="0"/>
                <a:ea typeface="黑体" pitchFamily="49" charset="-122"/>
                <a:cs typeface="Times New Roman" pitchFamily="18" charset="0"/>
              </a:rPr>
              <a:t>-7</a:t>
            </a:r>
            <a:endParaRPr lang="en-US" altLang="zh-CN" sz="2400" baseline="30000" dirty="0">
              <a:solidFill>
                <a:srgbClr val="FFFF00"/>
              </a:solidFill>
              <a:latin typeface="Times New Roman" pitchFamily="18" charset="0"/>
              <a:ea typeface="黑体" pitchFamily="49" charset="-122"/>
              <a:cs typeface="Times New Roman" pitchFamily="18" charset="0"/>
            </a:endParaRPr>
          </a:p>
          <a:p>
            <a:pPr algn="ctr"/>
            <a:r>
              <a:rPr lang="en-US" altLang="zh-CN" sz="2400" b="1" dirty="0">
                <a:solidFill>
                  <a:srgbClr val="FFFF00"/>
                </a:solidFill>
                <a:latin typeface="Times New Roman" pitchFamily="18" charset="0"/>
                <a:ea typeface="黑体" pitchFamily="49" charset="-122"/>
                <a:cs typeface="Times New Roman" pitchFamily="18" charset="0"/>
              </a:rPr>
              <a:t>(10-200 </a:t>
            </a:r>
            <a:r>
              <a:rPr lang="en-US" altLang="zh-CN" sz="2400" b="1" dirty="0" err="1">
                <a:solidFill>
                  <a:srgbClr val="FFFF00"/>
                </a:solidFill>
                <a:latin typeface="Times New Roman" pitchFamily="18" charset="0"/>
                <a:ea typeface="黑体" pitchFamily="49" charset="-122"/>
                <a:cs typeface="Times New Roman" pitchFamily="18" charset="0"/>
              </a:rPr>
              <a:t>keV</a:t>
            </a:r>
            <a:r>
              <a:rPr lang="en-US" altLang="zh-CN" sz="2400" b="1" dirty="0">
                <a:solidFill>
                  <a:srgbClr val="FFFF00"/>
                </a:solidFill>
                <a:latin typeface="Times New Roman" pitchFamily="18" charset="0"/>
                <a:ea typeface="黑体" pitchFamily="49" charset="-122"/>
                <a:cs typeface="Times New Roman" pitchFamily="18" charset="0"/>
              </a:rPr>
              <a:t>) </a:t>
            </a:r>
            <a:endParaRPr lang="en-US" altLang="zh-CN" sz="2400" b="1" dirty="0">
              <a:solidFill>
                <a:srgbClr val="FFFFFF"/>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p:cNvPicPr>
            <a:picLocks noChangeAspect="1" noChangeArrowheads="1"/>
          </p:cNvPicPr>
          <p:nvPr/>
        </p:nvPicPr>
        <p:blipFill>
          <a:blip r:embed="rId2" cstate="print"/>
          <a:srcRect/>
          <a:stretch>
            <a:fillRect/>
          </a:stretch>
        </p:blipFill>
        <p:spPr bwMode="auto">
          <a:xfrm>
            <a:off x="495619" y="692696"/>
            <a:ext cx="8180837" cy="6124328"/>
          </a:xfrm>
          <a:prstGeom prst="rect">
            <a:avLst/>
          </a:prstGeom>
          <a:noFill/>
          <a:ln w="9525">
            <a:noFill/>
            <a:miter lim="800000"/>
            <a:headEnd/>
            <a:tailEnd/>
          </a:ln>
        </p:spPr>
      </p:pic>
      <p:sp>
        <p:nvSpPr>
          <p:cNvPr id="3" name="Rectangle 12"/>
          <p:cNvSpPr>
            <a:spLocks noChangeArrowheads="1"/>
          </p:cNvSpPr>
          <p:nvPr/>
        </p:nvSpPr>
        <p:spPr bwMode="auto">
          <a:xfrm>
            <a:off x="1043608" y="24826"/>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rgbClr val="FFFF00"/>
                </a:solidFill>
                <a:latin typeface="+mn-lt"/>
              </a:rPr>
              <a:t>Masses of  </a:t>
            </a:r>
            <a:r>
              <a:rPr lang="en-US" altLang="zh-CN" sz="3200" b="0" baseline="30000" dirty="0" smtClean="0">
                <a:solidFill>
                  <a:srgbClr val="FFFF00"/>
                </a:solidFill>
                <a:latin typeface="+mn-lt"/>
              </a:rPr>
              <a:t>101g,m</a:t>
            </a:r>
            <a:r>
              <a:rPr lang="en-US" altLang="zh-CN" sz="3200" b="0" dirty="0" smtClean="0">
                <a:solidFill>
                  <a:srgbClr val="FFFF00"/>
                </a:solidFill>
                <a:latin typeface="+mn-lt"/>
              </a:rPr>
              <a:t>In</a:t>
            </a:r>
            <a:endParaRPr lang="zh-CN" altLang="zh-CN" sz="3200" b="0" dirty="0">
              <a:solidFill>
                <a:srgbClr val="FFFF00"/>
              </a:solidFill>
              <a:latin typeface="+mn-lt"/>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p:cNvPicPr>
            <a:picLocks noChangeAspect="1" noChangeArrowheads="1"/>
          </p:cNvPicPr>
          <p:nvPr/>
        </p:nvPicPr>
        <p:blipFill>
          <a:blip r:embed="rId2" cstate="print"/>
          <a:srcRect/>
          <a:stretch>
            <a:fillRect/>
          </a:stretch>
        </p:blipFill>
        <p:spPr bwMode="auto">
          <a:xfrm>
            <a:off x="2771800" y="836712"/>
            <a:ext cx="3676650" cy="3028950"/>
          </a:xfrm>
          <a:prstGeom prst="rect">
            <a:avLst/>
          </a:prstGeom>
          <a:noFill/>
          <a:ln w="9525">
            <a:noFill/>
            <a:miter lim="800000"/>
            <a:headEnd/>
            <a:tailEnd/>
          </a:ln>
        </p:spPr>
      </p:pic>
      <p:sp>
        <p:nvSpPr>
          <p:cNvPr id="6" name="Rectangle 12"/>
          <p:cNvSpPr>
            <a:spLocks noChangeArrowheads="1"/>
          </p:cNvSpPr>
          <p:nvPr/>
        </p:nvSpPr>
        <p:spPr bwMode="auto">
          <a:xfrm>
            <a:off x="1043608" y="24826"/>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rgbClr val="FFFF00"/>
                </a:solidFill>
                <a:latin typeface="+mn-lt"/>
              </a:rPr>
              <a:t>Masses of  </a:t>
            </a:r>
            <a:r>
              <a:rPr lang="en-US" altLang="zh-CN" sz="3200" b="0" baseline="30000" dirty="0" smtClean="0">
                <a:solidFill>
                  <a:srgbClr val="FFFF00"/>
                </a:solidFill>
                <a:latin typeface="+mn-lt"/>
              </a:rPr>
              <a:t>101g,m</a:t>
            </a:r>
            <a:r>
              <a:rPr lang="en-US" altLang="zh-CN" sz="3200" b="0" dirty="0" smtClean="0">
                <a:solidFill>
                  <a:srgbClr val="FFFF00"/>
                </a:solidFill>
                <a:latin typeface="+mn-lt"/>
              </a:rPr>
              <a:t>In</a:t>
            </a:r>
            <a:endParaRPr lang="zh-CN" altLang="zh-CN" sz="3200" b="0" dirty="0">
              <a:solidFill>
                <a:srgbClr val="FFFF00"/>
              </a:solidFill>
              <a:latin typeface="+mn-lt"/>
              <a:ea typeface="黑体" panose="02010609060101010101" pitchFamily="49" charset="-122"/>
            </a:endParaRPr>
          </a:p>
        </p:txBody>
      </p:sp>
      <p:sp>
        <p:nvSpPr>
          <p:cNvPr id="4" name="椭圆 3"/>
          <p:cNvSpPr/>
          <p:nvPr/>
        </p:nvSpPr>
        <p:spPr>
          <a:xfrm>
            <a:off x="2724589" y="3976622"/>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5" name="TextBox 21"/>
          <p:cNvSpPr txBox="1"/>
          <p:nvPr/>
        </p:nvSpPr>
        <p:spPr>
          <a:xfrm>
            <a:off x="2821864" y="4015532"/>
            <a:ext cx="418704" cy="369332"/>
          </a:xfrm>
          <a:prstGeom prst="rect">
            <a:avLst/>
          </a:prstGeom>
          <a:noFill/>
        </p:spPr>
        <p:txBody>
          <a:bodyPr wrap="none" rtlCol="0">
            <a:spAutoFit/>
          </a:bodyPr>
          <a:lstStyle/>
          <a:p>
            <a:r>
              <a:rPr lang="en-US" altLang="zh-CN" dirty="0">
                <a:solidFill>
                  <a:prstClr val="black"/>
                </a:solidFill>
                <a:latin typeface="Calibri"/>
              </a:rPr>
              <a:t>50</a:t>
            </a:r>
            <a:endParaRPr lang="zh-CN" altLang="en-US" dirty="0">
              <a:solidFill>
                <a:prstClr val="black"/>
              </a:solidFill>
              <a:latin typeface="Calibri"/>
            </a:endParaRPr>
          </a:p>
        </p:txBody>
      </p:sp>
      <p:sp>
        <p:nvSpPr>
          <p:cNvPr id="7" name="矩形 6"/>
          <p:cNvSpPr/>
          <p:nvPr/>
        </p:nvSpPr>
        <p:spPr>
          <a:xfrm>
            <a:off x="1345998" y="5862237"/>
            <a:ext cx="641522" cy="369332"/>
          </a:xfrm>
          <a:prstGeom prst="rect">
            <a:avLst/>
          </a:prstGeom>
        </p:spPr>
        <p:txBody>
          <a:bodyPr wrap="none">
            <a:spAutoFit/>
          </a:bodyPr>
          <a:lstStyle/>
          <a:p>
            <a:r>
              <a:rPr lang="en-US" altLang="zh-CN" dirty="0">
                <a:solidFill>
                  <a:prstClr val="black"/>
                </a:solidFill>
                <a:latin typeface="Calibri"/>
                <a:sym typeface="Symbol"/>
              </a:rPr>
              <a:t> 1f</a:t>
            </a:r>
            <a:r>
              <a:rPr lang="en-US" altLang="zh-CN" baseline="-25000" dirty="0">
                <a:solidFill>
                  <a:prstClr val="black"/>
                </a:solidFill>
                <a:latin typeface="Calibri"/>
                <a:sym typeface="Symbol"/>
              </a:rPr>
              <a:t>5</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8" name="矩形 7"/>
          <p:cNvSpPr/>
          <p:nvPr/>
        </p:nvSpPr>
        <p:spPr>
          <a:xfrm>
            <a:off x="1331640" y="6228020"/>
            <a:ext cx="686406" cy="369332"/>
          </a:xfrm>
          <a:prstGeom prst="rect">
            <a:avLst/>
          </a:prstGeom>
        </p:spPr>
        <p:txBody>
          <a:bodyPr wrap="non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3/2</a:t>
            </a:r>
            <a:endParaRPr lang="zh-CN" altLang="en-US" baseline="-25000" dirty="0">
              <a:solidFill>
                <a:prstClr val="black"/>
              </a:solidFill>
              <a:latin typeface="Calibri"/>
            </a:endParaRPr>
          </a:p>
        </p:txBody>
      </p:sp>
      <p:cxnSp>
        <p:nvCxnSpPr>
          <p:cNvPr id="9" name="直接连接符 8"/>
          <p:cNvCxnSpPr/>
          <p:nvPr/>
        </p:nvCxnSpPr>
        <p:spPr>
          <a:xfrm>
            <a:off x="2123830" y="6460766"/>
            <a:ext cx="2066483" cy="0"/>
          </a:xfrm>
          <a:prstGeom prst="line">
            <a:avLst/>
          </a:prstGeom>
          <a:noFill/>
          <a:ln w="57150" cap="flat" cmpd="sng" algn="ctr">
            <a:solidFill>
              <a:srgbClr val="1F497D"/>
            </a:solidFill>
            <a:prstDash val="solid"/>
          </a:ln>
          <a:effectLst/>
        </p:spPr>
      </p:cxnSp>
      <p:cxnSp>
        <p:nvCxnSpPr>
          <p:cNvPr id="10" name="直接连接符 9"/>
          <p:cNvCxnSpPr/>
          <p:nvPr/>
        </p:nvCxnSpPr>
        <p:spPr>
          <a:xfrm>
            <a:off x="2094740" y="6046903"/>
            <a:ext cx="2066483" cy="0"/>
          </a:xfrm>
          <a:prstGeom prst="line">
            <a:avLst/>
          </a:prstGeom>
          <a:noFill/>
          <a:ln w="57150" cap="flat" cmpd="sng" algn="ctr">
            <a:solidFill>
              <a:srgbClr val="1F497D"/>
            </a:solidFill>
            <a:prstDash val="solid"/>
          </a:ln>
          <a:effectLst/>
        </p:spPr>
      </p:cxnSp>
      <p:sp>
        <p:nvSpPr>
          <p:cNvPr id="11" name="椭圆 15"/>
          <p:cNvSpPr/>
          <p:nvPr/>
        </p:nvSpPr>
        <p:spPr>
          <a:xfrm>
            <a:off x="2539085"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 name="椭圆 15"/>
          <p:cNvSpPr/>
          <p:nvPr/>
        </p:nvSpPr>
        <p:spPr>
          <a:xfrm>
            <a:off x="2728401"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3" name="椭圆 15"/>
          <p:cNvSpPr/>
          <p:nvPr/>
        </p:nvSpPr>
        <p:spPr>
          <a:xfrm>
            <a:off x="2920854"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4" name="椭圆 15"/>
          <p:cNvSpPr/>
          <p:nvPr/>
        </p:nvSpPr>
        <p:spPr>
          <a:xfrm>
            <a:off x="3110451" y="593461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 name="椭圆 15"/>
          <p:cNvSpPr/>
          <p:nvPr/>
        </p:nvSpPr>
        <p:spPr>
          <a:xfrm>
            <a:off x="3290358"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6" name="椭圆 15"/>
          <p:cNvSpPr/>
          <p:nvPr/>
        </p:nvSpPr>
        <p:spPr>
          <a:xfrm>
            <a:off x="3482811" y="5932914"/>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7" name="椭圆 15"/>
          <p:cNvSpPr/>
          <p:nvPr/>
        </p:nvSpPr>
        <p:spPr>
          <a:xfrm>
            <a:off x="2718525" y="637358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8" name="椭圆 15"/>
          <p:cNvSpPr/>
          <p:nvPr/>
        </p:nvSpPr>
        <p:spPr>
          <a:xfrm>
            <a:off x="2908122" y="637361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9" name="椭圆 15"/>
          <p:cNvSpPr/>
          <p:nvPr/>
        </p:nvSpPr>
        <p:spPr>
          <a:xfrm>
            <a:off x="3088029" y="637358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0" name="椭圆 15"/>
          <p:cNvSpPr/>
          <p:nvPr/>
        </p:nvSpPr>
        <p:spPr>
          <a:xfrm>
            <a:off x="3280482" y="637191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1" name="椭圆 20"/>
          <p:cNvSpPr/>
          <p:nvPr/>
        </p:nvSpPr>
        <p:spPr>
          <a:xfrm>
            <a:off x="2733616" y="4900595"/>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22" name="TextBox 21"/>
          <p:cNvSpPr txBox="1"/>
          <p:nvPr/>
        </p:nvSpPr>
        <p:spPr>
          <a:xfrm>
            <a:off x="2805624" y="4963311"/>
            <a:ext cx="418704" cy="369332"/>
          </a:xfrm>
          <a:prstGeom prst="rect">
            <a:avLst/>
          </a:prstGeom>
          <a:noFill/>
        </p:spPr>
        <p:txBody>
          <a:bodyPr wrap="none" rtlCol="0">
            <a:spAutoFit/>
          </a:bodyPr>
          <a:lstStyle/>
          <a:p>
            <a:r>
              <a:rPr lang="en-US" altLang="zh-CN" dirty="0">
                <a:solidFill>
                  <a:prstClr val="black"/>
                </a:solidFill>
                <a:latin typeface="Calibri"/>
              </a:rPr>
              <a:t>40</a:t>
            </a:r>
            <a:endParaRPr lang="zh-CN" altLang="en-US" dirty="0">
              <a:solidFill>
                <a:prstClr val="black"/>
              </a:solidFill>
              <a:latin typeface="Calibri"/>
            </a:endParaRPr>
          </a:p>
        </p:txBody>
      </p:sp>
      <p:sp>
        <p:nvSpPr>
          <p:cNvPr id="23" name="矩形 22"/>
          <p:cNvSpPr/>
          <p:nvPr/>
        </p:nvSpPr>
        <p:spPr>
          <a:xfrm>
            <a:off x="1807439" y="3717032"/>
            <a:ext cx="864339" cy="584775"/>
          </a:xfrm>
          <a:prstGeom prst="rect">
            <a:avLst/>
          </a:prstGeom>
          <a:solidFill>
            <a:schemeClr val="bg2">
              <a:lumMod val="20000"/>
              <a:lumOff val="80000"/>
            </a:schemeClr>
          </a:solidFill>
        </p:spPr>
        <p:txBody>
          <a:bodyPr wrap="none">
            <a:spAutoFit/>
          </a:bodyPr>
          <a:lstStyle/>
          <a:p>
            <a:pPr fontAlgn="base">
              <a:spcBef>
                <a:spcPct val="0"/>
              </a:spcBef>
              <a:spcAft>
                <a:spcPct val="0"/>
              </a:spcAft>
            </a:pPr>
            <a:r>
              <a:rPr lang="en-US" altLang="zh-CN" sz="3200" b="1" dirty="0" smtClean="0">
                <a:solidFill>
                  <a:srgbClr val="FF0000"/>
                </a:solidFill>
                <a:latin typeface="Times New Roman" pitchFamily="18" charset="0"/>
                <a:ea typeface="黑体" panose="02010609060101010101" pitchFamily="49" charset="-122"/>
              </a:rPr>
              <a:t>9/2</a:t>
            </a:r>
            <a:r>
              <a:rPr lang="en-US" altLang="zh-CN" sz="3200" b="1" baseline="30000" dirty="0" smtClean="0">
                <a:solidFill>
                  <a:srgbClr val="FF0000"/>
                </a:solidFill>
                <a:latin typeface="Times New Roman" pitchFamily="18" charset="0"/>
                <a:ea typeface="黑体" panose="02010609060101010101" pitchFamily="49" charset="-122"/>
              </a:rPr>
              <a:t>+</a:t>
            </a:r>
            <a:endParaRPr lang="zh-CN" altLang="en-US" sz="3200" b="1" baseline="30000" dirty="0">
              <a:solidFill>
                <a:srgbClr val="FF0000"/>
              </a:solidFill>
              <a:latin typeface="Times New Roman" pitchFamily="18" charset="0"/>
            </a:endParaRPr>
          </a:p>
        </p:txBody>
      </p:sp>
      <p:grpSp>
        <p:nvGrpSpPr>
          <p:cNvPr id="24" name="组合 376"/>
          <p:cNvGrpSpPr/>
          <p:nvPr/>
        </p:nvGrpSpPr>
        <p:grpSpPr>
          <a:xfrm>
            <a:off x="1400829" y="4352967"/>
            <a:ext cx="2779664" cy="369332"/>
            <a:chOff x="1078973" y="3745468"/>
            <a:chExt cx="2779664" cy="369332"/>
          </a:xfrm>
        </p:grpSpPr>
        <p:cxnSp>
          <p:nvCxnSpPr>
            <p:cNvPr id="25" name="直接连接符 24"/>
            <p:cNvCxnSpPr/>
            <p:nvPr/>
          </p:nvCxnSpPr>
          <p:spPr>
            <a:xfrm>
              <a:off x="1792154" y="3992031"/>
              <a:ext cx="2066483" cy="0"/>
            </a:xfrm>
            <a:prstGeom prst="line">
              <a:avLst/>
            </a:prstGeom>
            <a:noFill/>
            <a:ln w="57150" cap="flat" cmpd="sng" algn="ctr">
              <a:solidFill>
                <a:srgbClr val="1F497D"/>
              </a:solidFill>
              <a:prstDash val="solid"/>
            </a:ln>
            <a:effectLst/>
          </p:spPr>
        </p:cxnSp>
        <p:sp>
          <p:nvSpPr>
            <p:cNvPr id="26" name="椭圆 15"/>
            <p:cNvSpPr/>
            <p:nvPr/>
          </p:nvSpPr>
          <p:spPr>
            <a:xfrm>
              <a:off x="1845410"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7" name="椭圆 15"/>
            <p:cNvSpPr/>
            <p:nvPr/>
          </p:nvSpPr>
          <p:spPr>
            <a:xfrm>
              <a:off x="2034726"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8" name="矩形 27"/>
            <p:cNvSpPr/>
            <p:nvPr/>
          </p:nvSpPr>
          <p:spPr>
            <a:xfrm>
              <a:off x="1078973" y="3745468"/>
              <a:ext cx="653212" cy="369332"/>
            </a:xfrm>
            <a:prstGeom prst="rect">
              <a:avLst/>
            </a:prstGeom>
          </p:spPr>
          <p:txBody>
            <a:bodyPr wrap="square">
              <a:spAutoFit/>
            </a:bodyPr>
            <a:lstStyle/>
            <a:p>
              <a:r>
                <a:rPr lang="en-US" altLang="zh-CN" dirty="0">
                  <a:solidFill>
                    <a:prstClr val="black"/>
                  </a:solidFill>
                  <a:latin typeface="Calibri"/>
                  <a:sym typeface="Symbol"/>
                </a:rPr>
                <a:t>1</a:t>
              </a:r>
              <a:r>
                <a:rPr lang="en-US" altLang="zh-CN" dirty="0">
                  <a:solidFill>
                    <a:prstClr val="black"/>
                  </a:solidFill>
                  <a:latin typeface="Ebrima" pitchFamily="2" charset="0"/>
                  <a:ea typeface="Ebrima" pitchFamily="2" charset="0"/>
                  <a:cs typeface="Ebrima" pitchFamily="2" charset="0"/>
                  <a:sym typeface="Symbol"/>
                </a:rPr>
                <a:t>g</a:t>
              </a:r>
              <a:r>
                <a:rPr lang="en-US" altLang="zh-CN" baseline="-25000" dirty="0">
                  <a:solidFill>
                    <a:prstClr val="black"/>
                  </a:solidFill>
                  <a:latin typeface="Calibri"/>
                  <a:sym typeface="Symbol"/>
                </a:rPr>
                <a:t>9</a:t>
              </a:r>
              <a:r>
                <a:rPr lang="en-US" altLang="zh-CN" baseline="-25000" dirty="0">
                  <a:solidFill>
                    <a:prstClr val="black"/>
                  </a:solidFill>
                  <a:latin typeface="Calibri"/>
                </a:rPr>
                <a:t>/2</a:t>
              </a:r>
              <a:endParaRPr lang="zh-CN" altLang="en-US" baseline="-25000" dirty="0">
                <a:solidFill>
                  <a:prstClr val="black"/>
                </a:solidFill>
                <a:latin typeface="Calibri"/>
              </a:endParaRPr>
            </a:p>
          </p:txBody>
        </p:sp>
      </p:grpSp>
      <p:grpSp>
        <p:nvGrpSpPr>
          <p:cNvPr id="29" name="组合 377"/>
          <p:cNvGrpSpPr/>
          <p:nvPr/>
        </p:nvGrpSpPr>
        <p:grpSpPr>
          <a:xfrm>
            <a:off x="1343477" y="5341210"/>
            <a:ext cx="2832201" cy="371689"/>
            <a:chOff x="1021621" y="4733711"/>
            <a:chExt cx="2832201" cy="371689"/>
          </a:xfrm>
        </p:grpSpPr>
        <p:sp>
          <p:nvSpPr>
            <p:cNvPr id="30" name="矩形 29"/>
            <p:cNvSpPr/>
            <p:nvPr/>
          </p:nvSpPr>
          <p:spPr>
            <a:xfrm>
              <a:off x="1021621" y="4733711"/>
              <a:ext cx="751263" cy="369332"/>
            </a:xfrm>
            <a:prstGeom prst="rect">
              <a:avLst/>
            </a:prstGeom>
          </p:spPr>
          <p:txBody>
            <a:bodyPr wrap="squar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1/2</a:t>
              </a:r>
              <a:endParaRPr lang="zh-CN" altLang="en-US" baseline="-25000" dirty="0">
                <a:solidFill>
                  <a:prstClr val="black"/>
                </a:solidFill>
                <a:latin typeface="Calibri"/>
              </a:endParaRPr>
            </a:p>
          </p:txBody>
        </p:sp>
        <p:cxnSp>
          <p:nvCxnSpPr>
            <p:cNvPr id="31" name="直接连接符 30"/>
            <p:cNvCxnSpPr/>
            <p:nvPr/>
          </p:nvCxnSpPr>
          <p:spPr>
            <a:xfrm>
              <a:off x="1787339" y="4990358"/>
              <a:ext cx="2066483" cy="0"/>
            </a:xfrm>
            <a:prstGeom prst="line">
              <a:avLst/>
            </a:prstGeom>
            <a:noFill/>
            <a:ln w="57150" cap="flat" cmpd="sng" algn="ctr">
              <a:solidFill>
                <a:srgbClr val="1F497D"/>
              </a:solidFill>
              <a:prstDash val="solid"/>
            </a:ln>
            <a:effectLst/>
          </p:spPr>
        </p:cxnSp>
        <p:sp>
          <p:nvSpPr>
            <p:cNvPr id="32" name="椭圆 15"/>
            <p:cNvSpPr/>
            <p:nvPr/>
          </p:nvSpPr>
          <p:spPr>
            <a:xfrm>
              <a:off x="2532844" y="4904483"/>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33" name="椭圆 15"/>
            <p:cNvSpPr/>
            <p:nvPr/>
          </p:nvSpPr>
          <p:spPr>
            <a:xfrm>
              <a:off x="2716735" y="4909027"/>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34" name="组合 33"/>
          <p:cNvGrpSpPr/>
          <p:nvPr/>
        </p:nvGrpSpPr>
        <p:grpSpPr>
          <a:xfrm>
            <a:off x="2568108" y="4504061"/>
            <a:ext cx="391459" cy="196399"/>
            <a:chOff x="2227179" y="2133816"/>
            <a:chExt cx="391459" cy="196399"/>
          </a:xfrm>
        </p:grpSpPr>
        <p:sp>
          <p:nvSpPr>
            <p:cNvPr id="35"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36"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37" name="组合 36"/>
          <p:cNvGrpSpPr/>
          <p:nvPr/>
        </p:nvGrpSpPr>
        <p:grpSpPr>
          <a:xfrm>
            <a:off x="2928148" y="4504061"/>
            <a:ext cx="391459" cy="196399"/>
            <a:chOff x="2227179" y="2133816"/>
            <a:chExt cx="391459" cy="196399"/>
          </a:xfrm>
        </p:grpSpPr>
        <p:sp>
          <p:nvSpPr>
            <p:cNvPr id="38"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39"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40" name="组合 39"/>
          <p:cNvGrpSpPr/>
          <p:nvPr/>
        </p:nvGrpSpPr>
        <p:grpSpPr>
          <a:xfrm>
            <a:off x="3319607" y="4504061"/>
            <a:ext cx="391459" cy="196399"/>
            <a:chOff x="2227179" y="2133816"/>
            <a:chExt cx="391459" cy="196399"/>
          </a:xfrm>
        </p:grpSpPr>
        <p:sp>
          <p:nvSpPr>
            <p:cNvPr id="41"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42"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sp>
        <p:nvSpPr>
          <p:cNvPr id="43" name="椭圆 15"/>
          <p:cNvSpPr/>
          <p:nvPr/>
        </p:nvSpPr>
        <p:spPr>
          <a:xfrm>
            <a:off x="3751655" y="449247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44" name="椭圆 15"/>
          <p:cNvSpPr/>
          <p:nvPr/>
        </p:nvSpPr>
        <p:spPr>
          <a:xfrm>
            <a:off x="3967679" y="4504087"/>
            <a:ext cx="201862" cy="196373"/>
          </a:xfrm>
          <a:prstGeom prst="ellipse">
            <a:avLst/>
          </a:prstGeom>
          <a:no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45" name="椭圆 44"/>
          <p:cNvSpPr/>
          <p:nvPr/>
        </p:nvSpPr>
        <p:spPr>
          <a:xfrm>
            <a:off x="6529176" y="3976622"/>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46" name="TextBox 21"/>
          <p:cNvSpPr txBox="1"/>
          <p:nvPr/>
        </p:nvSpPr>
        <p:spPr>
          <a:xfrm>
            <a:off x="6626451" y="4015532"/>
            <a:ext cx="418704" cy="369332"/>
          </a:xfrm>
          <a:prstGeom prst="rect">
            <a:avLst/>
          </a:prstGeom>
          <a:noFill/>
        </p:spPr>
        <p:txBody>
          <a:bodyPr wrap="none" rtlCol="0">
            <a:spAutoFit/>
          </a:bodyPr>
          <a:lstStyle/>
          <a:p>
            <a:r>
              <a:rPr lang="en-US" altLang="zh-CN" dirty="0">
                <a:solidFill>
                  <a:prstClr val="black"/>
                </a:solidFill>
                <a:latin typeface="Calibri"/>
              </a:rPr>
              <a:t>50</a:t>
            </a:r>
            <a:endParaRPr lang="zh-CN" altLang="en-US" dirty="0">
              <a:solidFill>
                <a:prstClr val="black"/>
              </a:solidFill>
              <a:latin typeface="Calibri"/>
            </a:endParaRPr>
          </a:p>
        </p:txBody>
      </p:sp>
      <p:sp>
        <p:nvSpPr>
          <p:cNvPr id="47" name="矩形 46"/>
          <p:cNvSpPr/>
          <p:nvPr/>
        </p:nvSpPr>
        <p:spPr>
          <a:xfrm>
            <a:off x="5150585" y="5862237"/>
            <a:ext cx="641522" cy="369332"/>
          </a:xfrm>
          <a:prstGeom prst="rect">
            <a:avLst/>
          </a:prstGeom>
        </p:spPr>
        <p:txBody>
          <a:bodyPr wrap="none">
            <a:spAutoFit/>
          </a:bodyPr>
          <a:lstStyle/>
          <a:p>
            <a:r>
              <a:rPr lang="en-US" altLang="zh-CN" dirty="0">
                <a:solidFill>
                  <a:prstClr val="black"/>
                </a:solidFill>
                <a:latin typeface="Calibri"/>
                <a:sym typeface="Symbol"/>
              </a:rPr>
              <a:t> 1f</a:t>
            </a:r>
            <a:r>
              <a:rPr lang="en-US" altLang="zh-CN" baseline="-25000" dirty="0">
                <a:solidFill>
                  <a:prstClr val="black"/>
                </a:solidFill>
                <a:latin typeface="Calibri"/>
                <a:sym typeface="Symbol"/>
              </a:rPr>
              <a:t>5</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48" name="矩形 47"/>
          <p:cNvSpPr/>
          <p:nvPr/>
        </p:nvSpPr>
        <p:spPr>
          <a:xfrm>
            <a:off x="5136227" y="6228020"/>
            <a:ext cx="686406" cy="369332"/>
          </a:xfrm>
          <a:prstGeom prst="rect">
            <a:avLst/>
          </a:prstGeom>
        </p:spPr>
        <p:txBody>
          <a:bodyPr wrap="non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3/2</a:t>
            </a:r>
            <a:endParaRPr lang="zh-CN" altLang="en-US" baseline="-25000" dirty="0">
              <a:solidFill>
                <a:prstClr val="black"/>
              </a:solidFill>
              <a:latin typeface="Calibri"/>
            </a:endParaRPr>
          </a:p>
        </p:txBody>
      </p:sp>
      <p:cxnSp>
        <p:nvCxnSpPr>
          <p:cNvPr id="49" name="直接连接符 48"/>
          <p:cNvCxnSpPr/>
          <p:nvPr/>
        </p:nvCxnSpPr>
        <p:spPr>
          <a:xfrm>
            <a:off x="5928417" y="6460766"/>
            <a:ext cx="2066483" cy="0"/>
          </a:xfrm>
          <a:prstGeom prst="line">
            <a:avLst/>
          </a:prstGeom>
          <a:noFill/>
          <a:ln w="57150" cap="flat" cmpd="sng" algn="ctr">
            <a:solidFill>
              <a:srgbClr val="1F497D"/>
            </a:solidFill>
            <a:prstDash val="solid"/>
          </a:ln>
          <a:effectLst/>
        </p:spPr>
      </p:cxnSp>
      <p:cxnSp>
        <p:nvCxnSpPr>
          <p:cNvPr id="50" name="直接连接符 49"/>
          <p:cNvCxnSpPr/>
          <p:nvPr/>
        </p:nvCxnSpPr>
        <p:spPr>
          <a:xfrm>
            <a:off x="5899327" y="6046903"/>
            <a:ext cx="2066483" cy="0"/>
          </a:xfrm>
          <a:prstGeom prst="line">
            <a:avLst/>
          </a:prstGeom>
          <a:noFill/>
          <a:ln w="57150" cap="flat" cmpd="sng" algn="ctr">
            <a:solidFill>
              <a:srgbClr val="1F497D"/>
            </a:solidFill>
            <a:prstDash val="solid"/>
          </a:ln>
          <a:effectLst/>
        </p:spPr>
      </p:cxnSp>
      <p:sp>
        <p:nvSpPr>
          <p:cNvPr id="51" name="椭圆 15"/>
          <p:cNvSpPr/>
          <p:nvPr/>
        </p:nvSpPr>
        <p:spPr>
          <a:xfrm>
            <a:off x="6343672"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2" name="椭圆 15"/>
          <p:cNvSpPr/>
          <p:nvPr/>
        </p:nvSpPr>
        <p:spPr>
          <a:xfrm>
            <a:off x="6532988"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3" name="椭圆 15"/>
          <p:cNvSpPr/>
          <p:nvPr/>
        </p:nvSpPr>
        <p:spPr>
          <a:xfrm>
            <a:off x="6725441"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4" name="椭圆 15"/>
          <p:cNvSpPr/>
          <p:nvPr/>
        </p:nvSpPr>
        <p:spPr>
          <a:xfrm>
            <a:off x="6915038" y="593461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5" name="椭圆 15"/>
          <p:cNvSpPr/>
          <p:nvPr/>
        </p:nvSpPr>
        <p:spPr>
          <a:xfrm>
            <a:off x="7094945" y="593458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6" name="椭圆 15"/>
          <p:cNvSpPr/>
          <p:nvPr/>
        </p:nvSpPr>
        <p:spPr>
          <a:xfrm>
            <a:off x="7287398" y="5932914"/>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7" name="椭圆 15"/>
          <p:cNvSpPr/>
          <p:nvPr/>
        </p:nvSpPr>
        <p:spPr>
          <a:xfrm>
            <a:off x="6523112" y="637358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8" name="椭圆 15"/>
          <p:cNvSpPr/>
          <p:nvPr/>
        </p:nvSpPr>
        <p:spPr>
          <a:xfrm>
            <a:off x="6712709" y="637361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59" name="椭圆 15"/>
          <p:cNvSpPr/>
          <p:nvPr/>
        </p:nvSpPr>
        <p:spPr>
          <a:xfrm>
            <a:off x="6892616" y="637358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60" name="椭圆 15"/>
          <p:cNvSpPr/>
          <p:nvPr/>
        </p:nvSpPr>
        <p:spPr>
          <a:xfrm>
            <a:off x="7085069" y="637191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61" name="椭圆 60"/>
          <p:cNvSpPr/>
          <p:nvPr/>
        </p:nvSpPr>
        <p:spPr>
          <a:xfrm>
            <a:off x="6538203" y="4900595"/>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62" name="TextBox 21"/>
          <p:cNvSpPr txBox="1"/>
          <p:nvPr/>
        </p:nvSpPr>
        <p:spPr>
          <a:xfrm>
            <a:off x="6610211" y="4963311"/>
            <a:ext cx="418704" cy="369332"/>
          </a:xfrm>
          <a:prstGeom prst="rect">
            <a:avLst/>
          </a:prstGeom>
          <a:noFill/>
        </p:spPr>
        <p:txBody>
          <a:bodyPr wrap="none" rtlCol="0">
            <a:spAutoFit/>
          </a:bodyPr>
          <a:lstStyle/>
          <a:p>
            <a:r>
              <a:rPr lang="en-US" altLang="zh-CN" dirty="0">
                <a:solidFill>
                  <a:prstClr val="black"/>
                </a:solidFill>
                <a:latin typeface="Calibri"/>
              </a:rPr>
              <a:t>40</a:t>
            </a:r>
            <a:endParaRPr lang="zh-CN" altLang="en-US" dirty="0">
              <a:solidFill>
                <a:prstClr val="black"/>
              </a:solidFill>
              <a:latin typeface="Calibri"/>
            </a:endParaRPr>
          </a:p>
        </p:txBody>
      </p:sp>
      <p:grpSp>
        <p:nvGrpSpPr>
          <p:cNvPr id="63" name="组合 376"/>
          <p:cNvGrpSpPr/>
          <p:nvPr/>
        </p:nvGrpSpPr>
        <p:grpSpPr>
          <a:xfrm>
            <a:off x="5205416" y="4352967"/>
            <a:ext cx="2779664" cy="369332"/>
            <a:chOff x="1078973" y="3745468"/>
            <a:chExt cx="2779664" cy="369332"/>
          </a:xfrm>
        </p:grpSpPr>
        <p:cxnSp>
          <p:nvCxnSpPr>
            <p:cNvPr id="64" name="直接连接符 63"/>
            <p:cNvCxnSpPr/>
            <p:nvPr/>
          </p:nvCxnSpPr>
          <p:spPr>
            <a:xfrm>
              <a:off x="1792154" y="3992031"/>
              <a:ext cx="2066483" cy="0"/>
            </a:xfrm>
            <a:prstGeom prst="line">
              <a:avLst/>
            </a:prstGeom>
            <a:noFill/>
            <a:ln w="57150" cap="flat" cmpd="sng" algn="ctr">
              <a:solidFill>
                <a:srgbClr val="1F497D"/>
              </a:solidFill>
              <a:prstDash val="solid"/>
            </a:ln>
            <a:effectLst/>
          </p:spPr>
        </p:cxnSp>
        <p:sp>
          <p:nvSpPr>
            <p:cNvPr id="65" name="椭圆 15"/>
            <p:cNvSpPr/>
            <p:nvPr/>
          </p:nvSpPr>
          <p:spPr>
            <a:xfrm>
              <a:off x="1845410"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66" name="椭圆 15"/>
            <p:cNvSpPr/>
            <p:nvPr/>
          </p:nvSpPr>
          <p:spPr>
            <a:xfrm>
              <a:off x="2034726"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67" name="矩形 66"/>
            <p:cNvSpPr/>
            <p:nvPr/>
          </p:nvSpPr>
          <p:spPr>
            <a:xfrm>
              <a:off x="1078973" y="3745468"/>
              <a:ext cx="653212" cy="369332"/>
            </a:xfrm>
            <a:prstGeom prst="rect">
              <a:avLst/>
            </a:prstGeom>
          </p:spPr>
          <p:txBody>
            <a:bodyPr wrap="square">
              <a:spAutoFit/>
            </a:bodyPr>
            <a:lstStyle/>
            <a:p>
              <a:r>
                <a:rPr lang="en-US" altLang="zh-CN" dirty="0">
                  <a:solidFill>
                    <a:prstClr val="black"/>
                  </a:solidFill>
                  <a:latin typeface="Calibri"/>
                  <a:sym typeface="Symbol"/>
                </a:rPr>
                <a:t>1</a:t>
              </a:r>
              <a:r>
                <a:rPr lang="en-US" altLang="zh-CN" dirty="0">
                  <a:solidFill>
                    <a:prstClr val="black"/>
                  </a:solidFill>
                  <a:latin typeface="Ebrima" pitchFamily="2" charset="0"/>
                  <a:ea typeface="Ebrima" pitchFamily="2" charset="0"/>
                  <a:cs typeface="Ebrima" pitchFamily="2" charset="0"/>
                  <a:sym typeface="Symbol"/>
                </a:rPr>
                <a:t>g</a:t>
              </a:r>
              <a:r>
                <a:rPr lang="en-US" altLang="zh-CN" baseline="-25000" dirty="0">
                  <a:solidFill>
                    <a:prstClr val="black"/>
                  </a:solidFill>
                  <a:latin typeface="Calibri"/>
                  <a:sym typeface="Symbol"/>
                </a:rPr>
                <a:t>9</a:t>
              </a:r>
              <a:r>
                <a:rPr lang="en-US" altLang="zh-CN" baseline="-25000" dirty="0">
                  <a:solidFill>
                    <a:prstClr val="black"/>
                  </a:solidFill>
                  <a:latin typeface="Calibri"/>
                </a:rPr>
                <a:t>/2</a:t>
              </a:r>
              <a:endParaRPr lang="zh-CN" altLang="en-US" baseline="-25000" dirty="0">
                <a:solidFill>
                  <a:prstClr val="black"/>
                </a:solidFill>
                <a:latin typeface="Calibri"/>
              </a:endParaRPr>
            </a:p>
          </p:txBody>
        </p:sp>
      </p:grpSp>
      <p:grpSp>
        <p:nvGrpSpPr>
          <p:cNvPr id="68" name="组合 377"/>
          <p:cNvGrpSpPr/>
          <p:nvPr/>
        </p:nvGrpSpPr>
        <p:grpSpPr>
          <a:xfrm>
            <a:off x="5148064" y="4509120"/>
            <a:ext cx="2832201" cy="1201422"/>
            <a:chOff x="1021621" y="3901621"/>
            <a:chExt cx="2832201" cy="1201422"/>
          </a:xfrm>
        </p:grpSpPr>
        <p:sp>
          <p:nvSpPr>
            <p:cNvPr id="69" name="矩形 68"/>
            <p:cNvSpPr/>
            <p:nvPr/>
          </p:nvSpPr>
          <p:spPr>
            <a:xfrm>
              <a:off x="1021621" y="4733711"/>
              <a:ext cx="751263" cy="369332"/>
            </a:xfrm>
            <a:prstGeom prst="rect">
              <a:avLst/>
            </a:prstGeom>
          </p:spPr>
          <p:txBody>
            <a:bodyPr wrap="squar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1/2</a:t>
              </a:r>
              <a:endParaRPr lang="zh-CN" altLang="en-US" baseline="-25000" dirty="0">
                <a:solidFill>
                  <a:prstClr val="black"/>
                </a:solidFill>
                <a:latin typeface="Calibri"/>
              </a:endParaRPr>
            </a:p>
          </p:txBody>
        </p:sp>
        <p:cxnSp>
          <p:nvCxnSpPr>
            <p:cNvPr id="70" name="直接连接符 69"/>
            <p:cNvCxnSpPr/>
            <p:nvPr/>
          </p:nvCxnSpPr>
          <p:spPr>
            <a:xfrm>
              <a:off x="1787339" y="4990358"/>
              <a:ext cx="2066483" cy="0"/>
            </a:xfrm>
            <a:prstGeom prst="line">
              <a:avLst/>
            </a:prstGeom>
            <a:noFill/>
            <a:ln w="57150" cap="flat" cmpd="sng" algn="ctr">
              <a:solidFill>
                <a:srgbClr val="1F497D"/>
              </a:solidFill>
              <a:prstDash val="solid"/>
            </a:ln>
            <a:effectLst/>
          </p:spPr>
        </p:cxnSp>
        <p:sp>
          <p:nvSpPr>
            <p:cNvPr id="71" name="椭圆 15"/>
            <p:cNvSpPr/>
            <p:nvPr/>
          </p:nvSpPr>
          <p:spPr>
            <a:xfrm>
              <a:off x="2532844" y="4904483"/>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72" name="椭圆 15"/>
            <p:cNvSpPr/>
            <p:nvPr/>
          </p:nvSpPr>
          <p:spPr>
            <a:xfrm>
              <a:off x="3645823" y="390162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73" name="组合 145"/>
          <p:cNvGrpSpPr/>
          <p:nvPr/>
        </p:nvGrpSpPr>
        <p:grpSpPr>
          <a:xfrm>
            <a:off x="6372695" y="4504061"/>
            <a:ext cx="391459" cy="196399"/>
            <a:chOff x="2227179" y="2133816"/>
            <a:chExt cx="391459" cy="196399"/>
          </a:xfrm>
        </p:grpSpPr>
        <p:sp>
          <p:nvSpPr>
            <p:cNvPr id="74"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75"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76" name="组合 148"/>
          <p:cNvGrpSpPr/>
          <p:nvPr/>
        </p:nvGrpSpPr>
        <p:grpSpPr>
          <a:xfrm>
            <a:off x="6732735" y="4504061"/>
            <a:ext cx="391459" cy="196399"/>
            <a:chOff x="2227179" y="2133816"/>
            <a:chExt cx="391459" cy="196399"/>
          </a:xfrm>
        </p:grpSpPr>
        <p:sp>
          <p:nvSpPr>
            <p:cNvPr id="77"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78"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79" name="组合 151"/>
          <p:cNvGrpSpPr/>
          <p:nvPr/>
        </p:nvGrpSpPr>
        <p:grpSpPr>
          <a:xfrm>
            <a:off x="7124194" y="4504061"/>
            <a:ext cx="391459" cy="196399"/>
            <a:chOff x="2227179" y="2133816"/>
            <a:chExt cx="391459" cy="196399"/>
          </a:xfrm>
        </p:grpSpPr>
        <p:sp>
          <p:nvSpPr>
            <p:cNvPr id="80"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1"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sp>
        <p:nvSpPr>
          <p:cNvPr id="82" name="椭圆 15"/>
          <p:cNvSpPr/>
          <p:nvPr/>
        </p:nvSpPr>
        <p:spPr>
          <a:xfrm>
            <a:off x="7556242" y="4492475"/>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3" name="椭圆 15"/>
          <p:cNvSpPr/>
          <p:nvPr/>
        </p:nvSpPr>
        <p:spPr>
          <a:xfrm>
            <a:off x="6908170" y="5517232"/>
            <a:ext cx="201862" cy="196373"/>
          </a:xfrm>
          <a:prstGeom prst="ellipse">
            <a:avLst/>
          </a:prstGeom>
          <a:no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4" name="矩形 83"/>
          <p:cNvSpPr/>
          <p:nvPr/>
        </p:nvSpPr>
        <p:spPr>
          <a:xfrm>
            <a:off x="5612026" y="3717032"/>
            <a:ext cx="800219" cy="584775"/>
          </a:xfrm>
          <a:prstGeom prst="rect">
            <a:avLst/>
          </a:prstGeom>
          <a:solidFill>
            <a:schemeClr val="bg2">
              <a:lumMod val="20000"/>
              <a:lumOff val="80000"/>
            </a:schemeClr>
          </a:solidFill>
        </p:spPr>
        <p:txBody>
          <a:bodyPr wrap="none">
            <a:spAutoFit/>
          </a:bodyPr>
          <a:lstStyle/>
          <a:p>
            <a:pPr fontAlgn="base">
              <a:spcBef>
                <a:spcPct val="0"/>
              </a:spcBef>
              <a:spcAft>
                <a:spcPct val="0"/>
              </a:spcAft>
            </a:pPr>
            <a:r>
              <a:rPr lang="en-US" altLang="zh-CN" sz="3200" b="1" dirty="0" smtClean="0">
                <a:solidFill>
                  <a:srgbClr val="FF0000"/>
                </a:solidFill>
                <a:latin typeface="Times New Roman" pitchFamily="18" charset="0"/>
                <a:ea typeface="黑体" panose="02010609060101010101" pitchFamily="49" charset="-122"/>
              </a:rPr>
              <a:t>1/2</a:t>
            </a:r>
            <a:r>
              <a:rPr lang="en-US" altLang="zh-CN" sz="3200" b="1" baseline="30000" dirty="0" smtClean="0">
                <a:solidFill>
                  <a:srgbClr val="FF0000"/>
                </a:solidFill>
                <a:latin typeface="Times New Roman" pitchFamily="18" charset="0"/>
                <a:ea typeface="黑体" panose="02010609060101010101" pitchFamily="49" charset="-122"/>
              </a:rPr>
              <a:t>-</a:t>
            </a:r>
            <a:endParaRPr lang="zh-CN" altLang="en-US" sz="3200" b="1" baseline="30000"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43608" y="24826"/>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rgbClr val="FFFF00"/>
                </a:solidFill>
                <a:latin typeface="+mn-lt"/>
              </a:rPr>
              <a:t>Masses of  </a:t>
            </a:r>
            <a:r>
              <a:rPr lang="en-US" altLang="zh-CN" sz="3200" b="0" baseline="30000" dirty="0" smtClean="0">
                <a:solidFill>
                  <a:srgbClr val="FFFF00"/>
                </a:solidFill>
                <a:latin typeface="+mn-lt"/>
              </a:rPr>
              <a:t>101g,m</a:t>
            </a:r>
            <a:r>
              <a:rPr lang="en-US" altLang="zh-CN" sz="3200" b="0" dirty="0" smtClean="0">
                <a:solidFill>
                  <a:srgbClr val="FFFF00"/>
                </a:solidFill>
                <a:latin typeface="+mn-lt"/>
              </a:rPr>
              <a:t>In</a:t>
            </a:r>
            <a:endParaRPr lang="zh-CN" altLang="zh-CN" sz="3200" b="0" dirty="0">
              <a:solidFill>
                <a:srgbClr val="FFFF00"/>
              </a:solidFill>
              <a:latin typeface="+mn-lt"/>
              <a:ea typeface="黑体" panose="02010609060101010101" pitchFamily="49" charset="-122"/>
            </a:endParaRPr>
          </a:p>
        </p:txBody>
      </p:sp>
      <p:sp>
        <p:nvSpPr>
          <p:cNvPr id="67" name="矩形 66"/>
          <p:cNvSpPr/>
          <p:nvPr/>
        </p:nvSpPr>
        <p:spPr>
          <a:xfrm>
            <a:off x="7138064" y="3212976"/>
            <a:ext cx="654346" cy="369332"/>
          </a:xfrm>
          <a:prstGeom prst="rect">
            <a:avLst/>
          </a:prstGeom>
        </p:spPr>
        <p:txBody>
          <a:bodyPr wrap="none">
            <a:spAutoFit/>
          </a:bodyPr>
          <a:lstStyle/>
          <a:p>
            <a:r>
              <a:rPr lang="en-US" altLang="zh-CN" dirty="0">
                <a:solidFill>
                  <a:prstClr val="black"/>
                </a:solidFill>
                <a:latin typeface="Calibri"/>
                <a:sym typeface="Symbol"/>
              </a:rPr>
              <a:t>1</a:t>
            </a:r>
            <a:r>
              <a:rPr lang="en-US" altLang="zh-CN" dirty="0">
                <a:solidFill>
                  <a:prstClr val="black"/>
                </a:solidFill>
                <a:latin typeface="Ebrima" pitchFamily="2" charset="0"/>
                <a:ea typeface="Ebrima" pitchFamily="2" charset="0"/>
                <a:cs typeface="Ebrima" pitchFamily="2" charset="0"/>
                <a:sym typeface="Symbol"/>
              </a:rPr>
              <a:t>g</a:t>
            </a:r>
            <a:r>
              <a:rPr lang="en-US" altLang="zh-CN" baseline="-25000" dirty="0">
                <a:solidFill>
                  <a:prstClr val="black"/>
                </a:solidFill>
                <a:latin typeface="Calibri"/>
                <a:sym typeface="Symbol"/>
              </a:rPr>
              <a:t>9</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68" name="矩形 67"/>
          <p:cNvSpPr/>
          <p:nvPr/>
        </p:nvSpPr>
        <p:spPr>
          <a:xfrm>
            <a:off x="7128430" y="4005064"/>
            <a:ext cx="633464" cy="369332"/>
          </a:xfrm>
          <a:prstGeom prst="rect">
            <a:avLst/>
          </a:prstGeom>
        </p:spPr>
        <p:txBody>
          <a:bodyPr wrap="square">
            <a:spAutoFit/>
          </a:bodyPr>
          <a:lstStyle/>
          <a:p>
            <a:r>
              <a:rPr lang="en-US" altLang="zh-CN" dirty="0">
                <a:solidFill>
                  <a:prstClr val="black"/>
                </a:solidFill>
                <a:latin typeface="Calibri"/>
                <a:sym typeface="Symbol"/>
              </a:rPr>
              <a:t>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1/2</a:t>
            </a:r>
            <a:endParaRPr lang="zh-CN" altLang="en-US" baseline="-25000" dirty="0">
              <a:solidFill>
                <a:prstClr val="black"/>
              </a:solidFill>
              <a:latin typeface="Calibri"/>
            </a:endParaRPr>
          </a:p>
        </p:txBody>
      </p:sp>
      <p:sp>
        <p:nvSpPr>
          <p:cNvPr id="69" name="椭圆 68"/>
          <p:cNvSpPr/>
          <p:nvPr/>
        </p:nvSpPr>
        <p:spPr>
          <a:xfrm>
            <a:off x="2824854" y="2680478"/>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70" name="TextBox 21"/>
          <p:cNvSpPr txBox="1"/>
          <p:nvPr/>
        </p:nvSpPr>
        <p:spPr>
          <a:xfrm>
            <a:off x="2922129" y="2719388"/>
            <a:ext cx="418704" cy="369332"/>
          </a:xfrm>
          <a:prstGeom prst="rect">
            <a:avLst/>
          </a:prstGeom>
          <a:noFill/>
        </p:spPr>
        <p:txBody>
          <a:bodyPr wrap="none" rtlCol="0">
            <a:spAutoFit/>
          </a:bodyPr>
          <a:lstStyle/>
          <a:p>
            <a:r>
              <a:rPr lang="en-US" altLang="zh-CN" dirty="0">
                <a:solidFill>
                  <a:prstClr val="black"/>
                </a:solidFill>
                <a:latin typeface="Calibri"/>
              </a:rPr>
              <a:t>50</a:t>
            </a:r>
            <a:endParaRPr lang="zh-CN" altLang="en-US" dirty="0">
              <a:solidFill>
                <a:prstClr val="black"/>
              </a:solidFill>
              <a:latin typeface="Calibri"/>
            </a:endParaRPr>
          </a:p>
        </p:txBody>
      </p:sp>
      <p:sp>
        <p:nvSpPr>
          <p:cNvPr id="71" name="椭圆 70"/>
          <p:cNvSpPr/>
          <p:nvPr/>
        </p:nvSpPr>
        <p:spPr>
          <a:xfrm>
            <a:off x="5715206" y="2636912"/>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72" name="TextBox 23"/>
          <p:cNvSpPr txBox="1"/>
          <p:nvPr/>
        </p:nvSpPr>
        <p:spPr>
          <a:xfrm>
            <a:off x="5812481" y="2675822"/>
            <a:ext cx="418704" cy="369332"/>
          </a:xfrm>
          <a:prstGeom prst="rect">
            <a:avLst/>
          </a:prstGeom>
          <a:noFill/>
        </p:spPr>
        <p:txBody>
          <a:bodyPr wrap="none" rtlCol="0">
            <a:spAutoFit/>
          </a:bodyPr>
          <a:lstStyle/>
          <a:p>
            <a:r>
              <a:rPr lang="en-US" altLang="zh-CN" dirty="0">
                <a:solidFill>
                  <a:prstClr val="black"/>
                </a:solidFill>
                <a:latin typeface="Calibri"/>
              </a:rPr>
              <a:t>50</a:t>
            </a:r>
            <a:endParaRPr lang="zh-CN" altLang="en-US" dirty="0">
              <a:solidFill>
                <a:prstClr val="black"/>
              </a:solidFill>
              <a:latin typeface="Calibri"/>
            </a:endParaRPr>
          </a:p>
        </p:txBody>
      </p:sp>
      <p:sp>
        <p:nvSpPr>
          <p:cNvPr id="73" name="矩形 72"/>
          <p:cNvSpPr/>
          <p:nvPr/>
        </p:nvSpPr>
        <p:spPr>
          <a:xfrm>
            <a:off x="1446263" y="4566093"/>
            <a:ext cx="641522" cy="369332"/>
          </a:xfrm>
          <a:prstGeom prst="rect">
            <a:avLst/>
          </a:prstGeom>
        </p:spPr>
        <p:txBody>
          <a:bodyPr wrap="none">
            <a:spAutoFit/>
          </a:bodyPr>
          <a:lstStyle/>
          <a:p>
            <a:r>
              <a:rPr lang="en-US" altLang="zh-CN" dirty="0">
                <a:solidFill>
                  <a:prstClr val="black"/>
                </a:solidFill>
                <a:latin typeface="Calibri"/>
                <a:sym typeface="Symbol"/>
              </a:rPr>
              <a:t> 1f</a:t>
            </a:r>
            <a:r>
              <a:rPr lang="en-US" altLang="zh-CN" baseline="-25000" dirty="0">
                <a:solidFill>
                  <a:prstClr val="black"/>
                </a:solidFill>
                <a:latin typeface="Calibri"/>
                <a:sym typeface="Symbol"/>
              </a:rPr>
              <a:t>5</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74" name="矩形 73"/>
          <p:cNvSpPr/>
          <p:nvPr/>
        </p:nvSpPr>
        <p:spPr>
          <a:xfrm>
            <a:off x="1431905" y="4931876"/>
            <a:ext cx="686406" cy="369332"/>
          </a:xfrm>
          <a:prstGeom prst="rect">
            <a:avLst/>
          </a:prstGeom>
        </p:spPr>
        <p:txBody>
          <a:bodyPr wrap="non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3/2</a:t>
            </a:r>
            <a:endParaRPr lang="zh-CN" altLang="en-US" baseline="-25000" dirty="0">
              <a:solidFill>
                <a:prstClr val="black"/>
              </a:solidFill>
              <a:latin typeface="Calibri"/>
            </a:endParaRPr>
          </a:p>
        </p:txBody>
      </p:sp>
      <p:sp>
        <p:nvSpPr>
          <p:cNvPr id="75" name="矩形 74"/>
          <p:cNvSpPr/>
          <p:nvPr/>
        </p:nvSpPr>
        <p:spPr>
          <a:xfrm>
            <a:off x="7085535" y="4509120"/>
            <a:ext cx="641522" cy="369332"/>
          </a:xfrm>
          <a:prstGeom prst="rect">
            <a:avLst/>
          </a:prstGeom>
        </p:spPr>
        <p:txBody>
          <a:bodyPr wrap="none">
            <a:spAutoFit/>
          </a:bodyPr>
          <a:lstStyle/>
          <a:p>
            <a:r>
              <a:rPr lang="en-US" altLang="zh-CN" dirty="0">
                <a:solidFill>
                  <a:prstClr val="black"/>
                </a:solidFill>
                <a:latin typeface="Calibri"/>
                <a:sym typeface="Symbol"/>
              </a:rPr>
              <a:t> 1f</a:t>
            </a:r>
            <a:r>
              <a:rPr lang="en-US" altLang="zh-CN" baseline="-25000" dirty="0">
                <a:solidFill>
                  <a:prstClr val="black"/>
                </a:solidFill>
                <a:latin typeface="Calibri"/>
                <a:sym typeface="Symbol"/>
              </a:rPr>
              <a:t>5</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76" name="矩形 75"/>
          <p:cNvSpPr/>
          <p:nvPr/>
        </p:nvSpPr>
        <p:spPr>
          <a:xfrm>
            <a:off x="7084593" y="4913230"/>
            <a:ext cx="686406" cy="369332"/>
          </a:xfrm>
          <a:prstGeom prst="rect">
            <a:avLst/>
          </a:prstGeom>
        </p:spPr>
        <p:txBody>
          <a:bodyPr wrap="non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3/2</a:t>
            </a:r>
            <a:endParaRPr lang="zh-CN" altLang="en-US" baseline="-25000" dirty="0">
              <a:solidFill>
                <a:prstClr val="black"/>
              </a:solidFill>
              <a:latin typeface="Calibri"/>
            </a:endParaRPr>
          </a:p>
        </p:txBody>
      </p:sp>
      <p:cxnSp>
        <p:nvCxnSpPr>
          <p:cNvPr id="77" name="直接连接符 76"/>
          <p:cNvCxnSpPr/>
          <p:nvPr/>
        </p:nvCxnSpPr>
        <p:spPr>
          <a:xfrm>
            <a:off x="2224095" y="5164622"/>
            <a:ext cx="2066483" cy="0"/>
          </a:xfrm>
          <a:prstGeom prst="line">
            <a:avLst/>
          </a:prstGeom>
          <a:noFill/>
          <a:ln w="57150" cap="flat" cmpd="sng" algn="ctr">
            <a:solidFill>
              <a:srgbClr val="1F497D"/>
            </a:solidFill>
            <a:prstDash val="solid"/>
          </a:ln>
          <a:effectLst/>
        </p:spPr>
      </p:cxnSp>
      <p:cxnSp>
        <p:nvCxnSpPr>
          <p:cNvPr id="78" name="直接连接符 77"/>
          <p:cNvCxnSpPr/>
          <p:nvPr/>
        </p:nvCxnSpPr>
        <p:spPr>
          <a:xfrm>
            <a:off x="2195005" y="4750759"/>
            <a:ext cx="2066483" cy="0"/>
          </a:xfrm>
          <a:prstGeom prst="line">
            <a:avLst/>
          </a:prstGeom>
          <a:noFill/>
          <a:ln w="57150" cap="flat" cmpd="sng" algn="ctr">
            <a:solidFill>
              <a:srgbClr val="1F497D"/>
            </a:solidFill>
            <a:prstDash val="solid"/>
          </a:ln>
          <a:effectLst/>
        </p:spPr>
      </p:cxnSp>
      <p:cxnSp>
        <p:nvCxnSpPr>
          <p:cNvPr id="79" name="直接连接符 78"/>
          <p:cNvCxnSpPr/>
          <p:nvPr/>
        </p:nvCxnSpPr>
        <p:spPr>
          <a:xfrm>
            <a:off x="5004048" y="3433594"/>
            <a:ext cx="2066483" cy="0"/>
          </a:xfrm>
          <a:prstGeom prst="line">
            <a:avLst/>
          </a:prstGeom>
          <a:noFill/>
          <a:ln w="57150" cap="flat" cmpd="sng" algn="ctr">
            <a:solidFill>
              <a:srgbClr val="1F497D"/>
            </a:solidFill>
            <a:prstDash val="solid"/>
          </a:ln>
          <a:effectLst/>
        </p:spPr>
      </p:cxnSp>
      <p:cxnSp>
        <p:nvCxnSpPr>
          <p:cNvPr id="80" name="直接连接符 79"/>
          <p:cNvCxnSpPr/>
          <p:nvPr/>
        </p:nvCxnSpPr>
        <p:spPr>
          <a:xfrm>
            <a:off x="5032565" y="4252137"/>
            <a:ext cx="2066483" cy="0"/>
          </a:xfrm>
          <a:prstGeom prst="line">
            <a:avLst/>
          </a:prstGeom>
          <a:noFill/>
          <a:ln w="57150" cap="flat" cmpd="sng" algn="ctr">
            <a:solidFill>
              <a:srgbClr val="1F497D"/>
            </a:solidFill>
            <a:prstDash val="solid"/>
          </a:ln>
          <a:effectLst/>
        </p:spPr>
      </p:cxnSp>
      <p:cxnSp>
        <p:nvCxnSpPr>
          <p:cNvPr id="81" name="直接连接符 80"/>
          <p:cNvCxnSpPr/>
          <p:nvPr/>
        </p:nvCxnSpPr>
        <p:spPr>
          <a:xfrm>
            <a:off x="5047481" y="5115720"/>
            <a:ext cx="2066483" cy="0"/>
          </a:xfrm>
          <a:prstGeom prst="line">
            <a:avLst/>
          </a:prstGeom>
          <a:noFill/>
          <a:ln w="57150" cap="flat" cmpd="sng" algn="ctr">
            <a:solidFill>
              <a:srgbClr val="1F497D"/>
            </a:solidFill>
            <a:prstDash val="solid"/>
          </a:ln>
          <a:effectLst/>
        </p:spPr>
      </p:cxnSp>
      <p:cxnSp>
        <p:nvCxnSpPr>
          <p:cNvPr id="82" name="直接连接符 81"/>
          <p:cNvCxnSpPr/>
          <p:nvPr/>
        </p:nvCxnSpPr>
        <p:spPr>
          <a:xfrm>
            <a:off x="5018110" y="4699333"/>
            <a:ext cx="2066483" cy="0"/>
          </a:xfrm>
          <a:prstGeom prst="line">
            <a:avLst/>
          </a:prstGeom>
          <a:noFill/>
          <a:ln w="57150" cap="flat" cmpd="sng" algn="ctr">
            <a:solidFill>
              <a:srgbClr val="1F497D"/>
            </a:solidFill>
            <a:prstDash val="solid"/>
          </a:ln>
          <a:effectLst/>
        </p:spPr>
      </p:cxnSp>
      <p:sp>
        <p:nvSpPr>
          <p:cNvPr id="83" name="椭圆 15"/>
          <p:cNvSpPr/>
          <p:nvPr/>
        </p:nvSpPr>
        <p:spPr>
          <a:xfrm>
            <a:off x="5082298"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4" name="椭圆 15"/>
          <p:cNvSpPr/>
          <p:nvPr/>
        </p:nvSpPr>
        <p:spPr>
          <a:xfrm>
            <a:off x="5250762"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5" name="椭圆 15"/>
          <p:cNvSpPr/>
          <p:nvPr/>
        </p:nvSpPr>
        <p:spPr>
          <a:xfrm>
            <a:off x="5438567"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6" name="椭圆 15"/>
          <p:cNvSpPr/>
          <p:nvPr/>
        </p:nvSpPr>
        <p:spPr>
          <a:xfrm>
            <a:off x="5607031" y="332339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7" name="椭圆 15"/>
          <p:cNvSpPr/>
          <p:nvPr/>
        </p:nvSpPr>
        <p:spPr>
          <a:xfrm>
            <a:off x="5808893"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8" name="椭圆 15"/>
          <p:cNvSpPr/>
          <p:nvPr/>
        </p:nvSpPr>
        <p:spPr>
          <a:xfrm>
            <a:off x="6007829" y="3332072"/>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9" name="椭圆 15"/>
          <p:cNvSpPr/>
          <p:nvPr/>
        </p:nvSpPr>
        <p:spPr>
          <a:xfrm>
            <a:off x="6218406" y="3324218"/>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0" name="椭圆 15"/>
          <p:cNvSpPr/>
          <p:nvPr/>
        </p:nvSpPr>
        <p:spPr>
          <a:xfrm>
            <a:off x="6413995" y="332667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1" name="椭圆 15"/>
          <p:cNvSpPr/>
          <p:nvPr/>
        </p:nvSpPr>
        <p:spPr>
          <a:xfrm>
            <a:off x="6609584" y="3325193"/>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2" name="椭圆 15"/>
          <p:cNvSpPr/>
          <p:nvPr/>
        </p:nvSpPr>
        <p:spPr>
          <a:xfrm>
            <a:off x="5886712" y="415245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3" name="椭圆 15"/>
          <p:cNvSpPr/>
          <p:nvPr/>
        </p:nvSpPr>
        <p:spPr>
          <a:xfrm>
            <a:off x="6820161" y="332339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4" name="椭圆 15"/>
          <p:cNvSpPr/>
          <p:nvPr/>
        </p:nvSpPr>
        <p:spPr>
          <a:xfrm>
            <a:off x="5497385" y="460941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5" name="椭圆 15"/>
          <p:cNvSpPr/>
          <p:nvPr/>
        </p:nvSpPr>
        <p:spPr>
          <a:xfrm>
            <a:off x="5696321" y="4606844"/>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6" name="椭圆 15"/>
          <p:cNvSpPr/>
          <p:nvPr/>
        </p:nvSpPr>
        <p:spPr>
          <a:xfrm>
            <a:off x="5906898" y="4598990"/>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7" name="椭圆 15"/>
          <p:cNvSpPr/>
          <p:nvPr/>
        </p:nvSpPr>
        <p:spPr>
          <a:xfrm>
            <a:off x="6102487" y="460144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8" name="椭圆 15"/>
          <p:cNvSpPr/>
          <p:nvPr/>
        </p:nvSpPr>
        <p:spPr>
          <a:xfrm>
            <a:off x="6298076" y="4599965"/>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9" name="椭圆 15"/>
          <p:cNvSpPr/>
          <p:nvPr/>
        </p:nvSpPr>
        <p:spPr>
          <a:xfrm>
            <a:off x="6487392" y="4606844"/>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0" name="椭圆 15"/>
          <p:cNvSpPr/>
          <p:nvPr/>
        </p:nvSpPr>
        <p:spPr>
          <a:xfrm>
            <a:off x="5779508" y="5015073"/>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1" name="椭圆 15"/>
          <p:cNvSpPr/>
          <p:nvPr/>
        </p:nvSpPr>
        <p:spPr>
          <a:xfrm>
            <a:off x="5975097" y="5017532"/>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2" name="椭圆 15"/>
          <p:cNvSpPr/>
          <p:nvPr/>
        </p:nvSpPr>
        <p:spPr>
          <a:xfrm>
            <a:off x="6170686" y="5016048"/>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3" name="椭圆 15"/>
          <p:cNvSpPr/>
          <p:nvPr/>
        </p:nvSpPr>
        <p:spPr>
          <a:xfrm>
            <a:off x="6360002" y="502292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4" name="椭圆 15"/>
          <p:cNvSpPr/>
          <p:nvPr/>
        </p:nvSpPr>
        <p:spPr>
          <a:xfrm>
            <a:off x="2639350"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5" name="椭圆 15"/>
          <p:cNvSpPr/>
          <p:nvPr/>
        </p:nvSpPr>
        <p:spPr>
          <a:xfrm>
            <a:off x="2828666"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6" name="椭圆 15"/>
          <p:cNvSpPr/>
          <p:nvPr/>
        </p:nvSpPr>
        <p:spPr>
          <a:xfrm>
            <a:off x="3021119"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7" name="椭圆 15"/>
          <p:cNvSpPr/>
          <p:nvPr/>
        </p:nvSpPr>
        <p:spPr>
          <a:xfrm>
            <a:off x="3210716" y="4638467"/>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8" name="椭圆 15"/>
          <p:cNvSpPr/>
          <p:nvPr/>
        </p:nvSpPr>
        <p:spPr>
          <a:xfrm>
            <a:off x="3390623"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9" name="椭圆 15"/>
          <p:cNvSpPr/>
          <p:nvPr/>
        </p:nvSpPr>
        <p:spPr>
          <a:xfrm>
            <a:off x="3583076" y="4636770"/>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0" name="椭圆 15"/>
          <p:cNvSpPr/>
          <p:nvPr/>
        </p:nvSpPr>
        <p:spPr>
          <a:xfrm>
            <a:off x="2818790" y="50774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1" name="椭圆 15"/>
          <p:cNvSpPr/>
          <p:nvPr/>
        </p:nvSpPr>
        <p:spPr>
          <a:xfrm>
            <a:off x="3008387" y="5077468"/>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2" name="椭圆 15"/>
          <p:cNvSpPr/>
          <p:nvPr/>
        </p:nvSpPr>
        <p:spPr>
          <a:xfrm>
            <a:off x="3188294" y="50774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3" name="椭圆 15"/>
          <p:cNvSpPr/>
          <p:nvPr/>
        </p:nvSpPr>
        <p:spPr>
          <a:xfrm>
            <a:off x="3380747" y="507577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4" name="椭圆 113"/>
          <p:cNvSpPr/>
          <p:nvPr/>
        </p:nvSpPr>
        <p:spPr>
          <a:xfrm>
            <a:off x="2833881" y="3604451"/>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115" name="TextBox 21"/>
          <p:cNvSpPr txBox="1"/>
          <p:nvPr/>
        </p:nvSpPr>
        <p:spPr>
          <a:xfrm>
            <a:off x="2905889" y="3667167"/>
            <a:ext cx="418704" cy="369332"/>
          </a:xfrm>
          <a:prstGeom prst="rect">
            <a:avLst/>
          </a:prstGeom>
          <a:noFill/>
        </p:spPr>
        <p:txBody>
          <a:bodyPr wrap="none" rtlCol="0">
            <a:spAutoFit/>
          </a:bodyPr>
          <a:lstStyle/>
          <a:p>
            <a:r>
              <a:rPr lang="en-US" altLang="zh-CN" dirty="0">
                <a:solidFill>
                  <a:prstClr val="black"/>
                </a:solidFill>
                <a:latin typeface="Calibri"/>
              </a:rPr>
              <a:t>40</a:t>
            </a:r>
            <a:endParaRPr lang="zh-CN" altLang="en-US" dirty="0">
              <a:solidFill>
                <a:prstClr val="black"/>
              </a:solidFill>
              <a:latin typeface="Calibri"/>
            </a:endParaRPr>
          </a:p>
        </p:txBody>
      </p:sp>
      <p:sp>
        <p:nvSpPr>
          <p:cNvPr id="117" name="矩形 116"/>
          <p:cNvSpPr/>
          <p:nvPr/>
        </p:nvSpPr>
        <p:spPr>
          <a:xfrm>
            <a:off x="1907704" y="2420888"/>
            <a:ext cx="864339" cy="584775"/>
          </a:xfrm>
          <a:prstGeom prst="rect">
            <a:avLst/>
          </a:prstGeom>
          <a:solidFill>
            <a:schemeClr val="bg2">
              <a:lumMod val="20000"/>
              <a:lumOff val="80000"/>
            </a:schemeClr>
          </a:solidFill>
        </p:spPr>
        <p:txBody>
          <a:bodyPr wrap="none">
            <a:spAutoFit/>
          </a:bodyPr>
          <a:lstStyle/>
          <a:p>
            <a:pPr fontAlgn="base">
              <a:spcBef>
                <a:spcPct val="0"/>
              </a:spcBef>
              <a:spcAft>
                <a:spcPct val="0"/>
              </a:spcAft>
            </a:pPr>
            <a:r>
              <a:rPr lang="en-US" altLang="zh-CN" sz="3200" b="1" dirty="0" smtClean="0">
                <a:solidFill>
                  <a:srgbClr val="FF0000"/>
                </a:solidFill>
                <a:latin typeface="Times New Roman" pitchFamily="18" charset="0"/>
                <a:ea typeface="黑体" panose="02010609060101010101" pitchFamily="49" charset="-122"/>
              </a:rPr>
              <a:t>9/2</a:t>
            </a:r>
            <a:r>
              <a:rPr lang="en-US" altLang="zh-CN" sz="3200" b="1" baseline="30000" dirty="0" smtClean="0">
                <a:solidFill>
                  <a:srgbClr val="FF0000"/>
                </a:solidFill>
                <a:latin typeface="Times New Roman" pitchFamily="18" charset="0"/>
                <a:ea typeface="黑体" panose="02010609060101010101" pitchFamily="49" charset="-122"/>
              </a:rPr>
              <a:t>+</a:t>
            </a:r>
            <a:endParaRPr lang="zh-CN" altLang="en-US" sz="3200" b="1" baseline="30000" dirty="0">
              <a:solidFill>
                <a:srgbClr val="FF0000"/>
              </a:solidFill>
              <a:latin typeface="Times New Roman" pitchFamily="18" charset="0"/>
            </a:endParaRPr>
          </a:p>
        </p:txBody>
      </p:sp>
      <p:sp>
        <p:nvSpPr>
          <p:cNvPr id="118" name="矩形 117"/>
          <p:cNvSpPr/>
          <p:nvPr/>
        </p:nvSpPr>
        <p:spPr>
          <a:xfrm>
            <a:off x="1454039" y="3175808"/>
            <a:ext cx="3333616" cy="40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119" name="矩形 118"/>
          <p:cNvSpPr/>
          <p:nvPr/>
        </p:nvSpPr>
        <p:spPr>
          <a:xfrm>
            <a:off x="1331640" y="4120825"/>
            <a:ext cx="3333616" cy="40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grpSp>
        <p:nvGrpSpPr>
          <p:cNvPr id="120" name="组合 376"/>
          <p:cNvGrpSpPr/>
          <p:nvPr/>
        </p:nvGrpSpPr>
        <p:grpSpPr>
          <a:xfrm>
            <a:off x="1501094" y="3056823"/>
            <a:ext cx="2779664" cy="369332"/>
            <a:chOff x="1078973" y="3745468"/>
            <a:chExt cx="2779664" cy="369332"/>
          </a:xfrm>
        </p:grpSpPr>
        <p:cxnSp>
          <p:nvCxnSpPr>
            <p:cNvPr id="126" name="直接连接符 125"/>
            <p:cNvCxnSpPr/>
            <p:nvPr/>
          </p:nvCxnSpPr>
          <p:spPr>
            <a:xfrm>
              <a:off x="1792154" y="3992031"/>
              <a:ext cx="2066483" cy="0"/>
            </a:xfrm>
            <a:prstGeom prst="line">
              <a:avLst/>
            </a:prstGeom>
            <a:noFill/>
            <a:ln w="57150" cap="flat" cmpd="sng" algn="ctr">
              <a:solidFill>
                <a:srgbClr val="1F497D"/>
              </a:solidFill>
              <a:prstDash val="solid"/>
            </a:ln>
            <a:effectLst/>
          </p:spPr>
        </p:cxnSp>
        <p:sp>
          <p:nvSpPr>
            <p:cNvPr id="127" name="椭圆 15"/>
            <p:cNvSpPr/>
            <p:nvPr/>
          </p:nvSpPr>
          <p:spPr>
            <a:xfrm>
              <a:off x="1845410"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8" name="椭圆 15"/>
            <p:cNvSpPr/>
            <p:nvPr/>
          </p:nvSpPr>
          <p:spPr>
            <a:xfrm>
              <a:off x="2034726"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9" name="矩形 128"/>
            <p:cNvSpPr/>
            <p:nvPr/>
          </p:nvSpPr>
          <p:spPr>
            <a:xfrm>
              <a:off x="1078973" y="3745468"/>
              <a:ext cx="653212" cy="369332"/>
            </a:xfrm>
            <a:prstGeom prst="rect">
              <a:avLst/>
            </a:prstGeom>
          </p:spPr>
          <p:txBody>
            <a:bodyPr wrap="square">
              <a:spAutoFit/>
            </a:bodyPr>
            <a:lstStyle/>
            <a:p>
              <a:r>
                <a:rPr lang="en-US" altLang="zh-CN" dirty="0">
                  <a:solidFill>
                    <a:prstClr val="black"/>
                  </a:solidFill>
                  <a:latin typeface="Calibri"/>
                  <a:sym typeface="Symbol"/>
                </a:rPr>
                <a:t>1</a:t>
              </a:r>
              <a:r>
                <a:rPr lang="en-US" altLang="zh-CN" dirty="0">
                  <a:solidFill>
                    <a:prstClr val="black"/>
                  </a:solidFill>
                  <a:latin typeface="Ebrima" pitchFamily="2" charset="0"/>
                  <a:ea typeface="Ebrima" pitchFamily="2" charset="0"/>
                  <a:cs typeface="Ebrima" pitchFamily="2" charset="0"/>
                  <a:sym typeface="Symbol"/>
                </a:rPr>
                <a:t>g</a:t>
              </a:r>
              <a:r>
                <a:rPr lang="en-US" altLang="zh-CN" baseline="-25000" dirty="0">
                  <a:solidFill>
                    <a:prstClr val="black"/>
                  </a:solidFill>
                  <a:latin typeface="Calibri"/>
                  <a:sym typeface="Symbol"/>
                </a:rPr>
                <a:t>9</a:t>
              </a:r>
              <a:r>
                <a:rPr lang="en-US" altLang="zh-CN" baseline="-25000" dirty="0">
                  <a:solidFill>
                    <a:prstClr val="black"/>
                  </a:solidFill>
                  <a:latin typeface="Calibri"/>
                </a:rPr>
                <a:t>/2</a:t>
              </a:r>
              <a:endParaRPr lang="zh-CN" altLang="en-US" baseline="-25000" dirty="0">
                <a:solidFill>
                  <a:prstClr val="black"/>
                </a:solidFill>
                <a:latin typeface="Calibri"/>
              </a:endParaRPr>
            </a:p>
          </p:txBody>
        </p:sp>
      </p:grpSp>
      <p:grpSp>
        <p:nvGrpSpPr>
          <p:cNvPr id="121" name="组合 377"/>
          <p:cNvGrpSpPr/>
          <p:nvPr/>
        </p:nvGrpSpPr>
        <p:grpSpPr>
          <a:xfrm>
            <a:off x="1443742" y="4045066"/>
            <a:ext cx="2832201" cy="371689"/>
            <a:chOff x="1021621" y="4733711"/>
            <a:chExt cx="2832201" cy="371689"/>
          </a:xfrm>
        </p:grpSpPr>
        <p:sp>
          <p:nvSpPr>
            <p:cNvPr id="122" name="矩形 121"/>
            <p:cNvSpPr/>
            <p:nvPr/>
          </p:nvSpPr>
          <p:spPr>
            <a:xfrm>
              <a:off x="1021621" y="4733711"/>
              <a:ext cx="751263" cy="369332"/>
            </a:xfrm>
            <a:prstGeom prst="rect">
              <a:avLst/>
            </a:prstGeom>
          </p:spPr>
          <p:txBody>
            <a:bodyPr wrap="squar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1/2</a:t>
              </a:r>
              <a:endParaRPr lang="zh-CN" altLang="en-US" baseline="-25000" dirty="0">
                <a:solidFill>
                  <a:prstClr val="black"/>
                </a:solidFill>
                <a:latin typeface="Calibri"/>
              </a:endParaRPr>
            </a:p>
          </p:txBody>
        </p:sp>
        <p:cxnSp>
          <p:nvCxnSpPr>
            <p:cNvPr id="123" name="直接连接符 122"/>
            <p:cNvCxnSpPr/>
            <p:nvPr/>
          </p:nvCxnSpPr>
          <p:spPr>
            <a:xfrm>
              <a:off x="1787339" y="4990358"/>
              <a:ext cx="2066483" cy="0"/>
            </a:xfrm>
            <a:prstGeom prst="line">
              <a:avLst/>
            </a:prstGeom>
            <a:noFill/>
            <a:ln w="57150" cap="flat" cmpd="sng" algn="ctr">
              <a:solidFill>
                <a:srgbClr val="1F497D"/>
              </a:solidFill>
              <a:prstDash val="solid"/>
            </a:ln>
            <a:effectLst/>
          </p:spPr>
        </p:cxnSp>
        <p:sp>
          <p:nvSpPr>
            <p:cNvPr id="124" name="椭圆 15"/>
            <p:cNvSpPr/>
            <p:nvPr/>
          </p:nvSpPr>
          <p:spPr>
            <a:xfrm>
              <a:off x="2532844" y="4904483"/>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5" name="椭圆 15"/>
            <p:cNvSpPr/>
            <p:nvPr/>
          </p:nvSpPr>
          <p:spPr>
            <a:xfrm>
              <a:off x="2716735" y="4909027"/>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146" name="组合 145"/>
          <p:cNvGrpSpPr/>
          <p:nvPr/>
        </p:nvGrpSpPr>
        <p:grpSpPr>
          <a:xfrm>
            <a:off x="2668373" y="3207917"/>
            <a:ext cx="391459" cy="196399"/>
            <a:chOff x="2227179" y="2133816"/>
            <a:chExt cx="391459" cy="196399"/>
          </a:xfrm>
        </p:grpSpPr>
        <p:sp>
          <p:nvSpPr>
            <p:cNvPr id="147"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48"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149" name="组合 148"/>
          <p:cNvGrpSpPr/>
          <p:nvPr/>
        </p:nvGrpSpPr>
        <p:grpSpPr>
          <a:xfrm>
            <a:off x="3028413" y="3207917"/>
            <a:ext cx="391459" cy="196399"/>
            <a:chOff x="2227179" y="2133816"/>
            <a:chExt cx="391459" cy="196399"/>
          </a:xfrm>
        </p:grpSpPr>
        <p:sp>
          <p:nvSpPr>
            <p:cNvPr id="150"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1"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152" name="组合 151"/>
          <p:cNvGrpSpPr/>
          <p:nvPr/>
        </p:nvGrpSpPr>
        <p:grpSpPr>
          <a:xfrm>
            <a:off x="3419872" y="3207917"/>
            <a:ext cx="391459" cy="196399"/>
            <a:chOff x="2227179" y="2133816"/>
            <a:chExt cx="391459" cy="196399"/>
          </a:xfrm>
        </p:grpSpPr>
        <p:sp>
          <p:nvSpPr>
            <p:cNvPr id="153"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4"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sp>
        <p:nvSpPr>
          <p:cNvPr id="155" name="椭圆 15"/>
          <p:cNvSpPr/>
          <p:nvPr/>
        </p:nvSpPr>
        <p:spPr>
          <a:xfrm>
            <a:off x="3851920" y="319633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6" name="椭圆 15"/>
          <p:cNvSpPr/>
          <p:nvPr/>
        </p:nvSpPr>
        <p:spPr>
          <a:xfrm>
            <a:off x="4067944" y="3207943"/>
            <a:ext cx="201862" cy="196373"/>
          </a:xfrm>
          <a:prstGeom prst="ellipse">
            <a:avLst/>
          </a:prstGeom>
          <a:no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7" name="椭圆 15"/>
          <p:cNvSpPr/>
          <p:nvPr/>
        </p:nvSpPr>
        <p:spPr>
          <a:xfrm>
            <a:off x="6106840" y="416496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32" name="矩形 231"/>
          <p:cNvSpPr/>
          <p:nvPr/>
        </p:nvSpPr>
        <p:spPr>
          <a:xfrm>
            <a:off x="7000322" y="2108172"/>
            <a:ext cx="679994" cy="369332"/>
          </a:xfrm>
          <a:prstGeom prst="rect">
            <a:avLst/>
          </a:prstGeom>
        </p:spPr>
        <p:txBody>
          <a:bodyPr wrap="none">
            <a:spAutoFit/>
          </a:bodyPr>
          <a:lstStyle/>
          <a:p>
            <a:r>
              <a:rPr lang="en-US" altLang="zh-CN" dirty="0">
                <a:solidFill>
                  <a:prstClr val="black"/>
                </a:solidFill>
                <a:latin typeface="Calibri"/>
                <a:sym typeface="Symbol"/>
              </a:rPr>
              <a:t> </a:t>
            </a:r>
            <a:r>
              <a:rPr lang="en-US" altLang="zh-CN" dirty="0" smtClean="0">
                <a:solidFill>
                  <a:prstClr val="black"/>
                </a:solidFill>
                <a:latin typeface="Calibri"/>
                <a:sym typeface="Symbol"/>
              </a:rPr>
              <a:t>1g</a:t>
            </a:r>
            <a:r>
              <a:rPr lang="en-US" altLang="zh-CN" baseline="-25000" dirty="0" smtClean="0">
                <a:solidFill>
                  <a:prstClr val="black"/>
                </a:solidFill>
                <a:latin typeface="Calibri"/>
                <a:sym typeface="Symbol"/>
              </a:rPr>
              <a:t>7</a:t>
            </a:r>
            <a:r>
              <a:rPr lang="en-US" altLang="zh-CN" baseline="-25000" dirty="0" smtClean="0">
                <a:solidFill>
                  <a:prstClr val="black"/>
                </a:solidFill>
                <a:latin typeface="Calibri"/>
              </a:rPr>
              <a:t>/2</a:t>
            </a:r>
            <a:endParaRPr lang="zh-CN" altLang="en-US" baseline="-25000" dirty="0">
              <a:solidFill>
                <a:prstClr val="black"/>
              </a:solidFill>
              <a:latin typeface="Calibri"/>
            </a:endParaRPr>
          </a:p>
        </p:txBody>
      </p:sp>
      <p:cxnSp>
        <p:nvCxnSpPr>
          <p:cNvPr id="233" name="直接连接符 232"/>
          <p:cNvCxnSpPr/>
          <p:nvPr/>
        </p:nvCxnSpPr>
        <p:spPr>
          <a:xfrm>
            <a:off x="4932897" y="2298385"/>
            <a:ext cx="2066483" cy="0"/>
          </a:xfrm>
          <a:prstGeom prst="line">
            <a:avLst/>
          </a:prstGeom>
          <a:noFill/>
          <a:ln w="57150" cap="flat" cmpd="sng" algn="ctr">
            <a:solidFill>
              <a:srgbClr val="1F497D"/>
            </a:solidFill>
            <a:prstDash val="solid"/>
          </a:ln>
          <a:effectLst/>
        </p:spPr>
      </p:cxnSp>
      <p:sp>
        <p:nvSpPr>
          <p:cNvPr id="234" name="椭圆 15"/>
          <p:cNvSpPr/>
          <p:nvPr/>
        </p:nvSpPr>
        <p:spPr>
          <a:xfrm>
            <a:off x="5412172" y="2208471"/>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35" name="椭圆 15"/>
          <p:cNvSpPr/>
          <p:nvPr/>
        </p:nvSpPr>
        <p:spPr>
          <a:xfrm>
            <a:off x="5611108" y="2205896"/>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40" name="矩形 239"/>
          <p:cNvSpPr/>
          <p:nvPr/>
        </p:nvSpPr>
        <p:spPr>
          <a:xfrm>
            <a:off x="6999465" y="1835532"/>
            <a:ext cx="692818" cy="369332"/>
          </a:xfrm>
          <a:prstGeom prst="rect">
            <a:avLst/>
          </a:prstGeom>
        </p:spPr>
        <p:txBody>
          <a:bodyPr wrap="none">
            <a:spAutoFit/>
          </a:bodyPr>
          <a:lstStyle/>
          <a:p>
            <a:r>
              <a:rPr lang="en-US" altLang="zh-CN" dirty="0">
                <a:solidFill>
                  <a:prstClr val="black"/>
                </a:solidFill>
                <a:latin typeface="Calibri"/>
                <a:sym typeface="Symbol"/>
              </a:rPr>
              <a:t> </a:t>
            </a:r>
            <a:r>
              <a:rPr lang="en-US" altLang="zh-CN" dirty="0" smtClean="0">
                <a:solidFill>
                  <a:prstClr val="black"/>
                </a:solidFill>
                <a:latin typeface="Calibri"/>
                <a:sym typeface="Symbol"/>
              </a:rPr>
              <a:t>2d</a:t>
            </a:r>
            <a:r>
              <a:rPr lang="en-US" altLang="zh-CN" baseline="-25000" dirty="0" smtClean="0">
                <a:solidFill>
                  <a:prstClr val="black"/>
                </a:solidFill>
                <a:latin typeface="Calibri"/>
                <a:sym typeface="Symbol"/>
              </a:rPr>
              <a:t>5</a:t>
            </a:r>
            <a:r>
              <a:rPr lang="en-US" altLang="zh-CN" baseline="-25000" dirty="0" smtClean="0">
                <a:solidFill>
                  <a:prstClr val="black"/>
                </a:solidFill>
                <a:latin typeface="Calibri"/>
              </a:rPr>
              <a:t>/2</a:t>
            </a:r>
            <a:endParaRPr lang="zh-CN" altLang="en-US" baseline="-25000" dirty="0">
              <a:solidFill>
                <a:prstClr val="black"/>
              </a:solidFill>
              <a:latin typeface="Calibri"/>
            </a:endParaRPr>
          </a:p>
        </p:txBody>
      </p:sp>
      <p:cxnSp>
        <p:nvCxnSpPr>
          <p:cNvPr id="241" name="直接连接符 240"/>
          <p:cNvCxnSpPr/>
          <p:nvPr/>
        </p:nvCxnSpPr>
        <p:spPr>
          <a:xfrm>
            <a:off x="4932040" y="2025745"/>
            <a:ext cx="2066483" cy="0"/>
          </a:xfrm>
          <a:prstGeom prst="line">
            <a:avLst/>
          </a:prstGeom>
          <a:noFill/>
          <a:ln w="57150" cap="flat" cmpd="sng" algn="ctr">
            <a:solidFill>
              <a:srgbClr val="1F497D"/>
            </a:solidFill>
            <a:prstDash val="solid"/>
          </a:ln>
          <a:effectLst/>
        </p:spPr>
      </p:cxnSp>
      <p:sp>
        <p:nvSpPr>
          <p:cNvPr id="242" name="椭圆 15"/>
          <p:cNvSpPr/>
          <p:nvPr/>
        </p:nvSpPr>
        <p:spPr>
          <a:xfrm>
            <a:off x="5411315" y="1935831"/>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43" name="椭圆 15"/>
          <p:cNvSpPr/>
          <p:nvPr/>
        </p:nvSpPr>
        <p:spPr>
          <a:xfrm>
            <a:off x="5610251" y="1933256"/>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cxnSp>
        <p:nvCxnSpPr>
          <p:cNvPr id="249" name="直接箭头连接符 248"/>
          <p:cNvCxnSpPr/>
          <p:nvPr/>
        </p:nvCxnSpPr>
        <p:spPr>
          <a:xfrm flipH="1">
            <a:off x="4283968" y="2276872"/>
            <a:ext cx="648072" cy="1008112"/>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4" name="直接箭头连接符 253"/>
          <p:cNvCxnSpPr/>
          <p:nvPr/>
        </p:nvCxnSpPr>
        <p:spPr>
          <a:xfrm flipH="1">
            <a:off x="4211960" y="2060848"/>
            <a:ext cx="720080" cy="2232248"/>
          </a:xfrm>
          <a:prstGeom prst="straightConnector1">
            <a:avLst/>
          </a:prstGeom>
          <a:ln w="635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3203848" y="6237312"/>
            <a:ext cx="5616624" cy="369332"/>
          </a:xfrm>
          <a:prstGeom prst="rect">
            <a:avLst/>
          </a:prstGeom>
        </p:spPr>
        <p:txBody>
          <a:bodyPr wrap="square">
            <a:spAutoFit/>
          </a:bodyPr>
          <a:lstStyle/>
          <a:p>
            <a:r>
              <a:rPr lang="en-GB" altLang="zh-CN" i="1" dirty="0" smtClean="0">
                <a:solidFill>
                  <a:srgbClr val="002060"/>
                </a:solidFill>
              </a:rPr>
              <a:t>T. </a:t>
            </a:r>
            <a:r>
              <a:rPr lang="en-GB" altLang="zh-CN" i="1" dirty="0" err="1" smtClean="0">
                <a:solidFill>
                  <a:srgbClr val="002060"/>
                </a:solidFill>
              </a:rPr>
              <a:t>Otsuka</a:t>
            </a:r>
            <a:r>
              <a:rPr lang="en-GB" altLang="zh-CN" i="1" dirty="0" smtClean="0">
                <a:solidFill>
                  <a:srgbClr val="002060"/>
                </a:solidFill>
              </a:rPr>
              <a:t> et al., Phys. Rev. </a:t>
            </a:r>
            <a:r>
              <a:rPr lang="en-GB" altLang="zh-CN" i="1" dirty="0" err="1" smtClean="0">
                <a:solidFill>
                  <a:srgbClr val="002060"/>
                </a:solidFill>
              </a:rPr>
              <a:t>Lett</a:t>
            </a:r>
            <a:r>
              <a:rPr lang="en-GB" altLang="zh-CN" i="1" dirty="0" smtClean="0">
                <a:solidFill>
                  <a:srgbClr val="002060"/>
                </a:solidFill>
              </a:rPr>
              <a:t>. 95, 232502 (2005)</a:t>
            </a:r>
            <a:endParaRPr lang="zh-CN" altLang="en-US" i="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43608" y="24826"/>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rgbClr val="FFFF00"/>
                </a:solidFill>
                <a:latin typeface="+mn-lt"/>
              </a:rPr>
              <a:t>Masses of  </a:t>
            </a:r>
            <a:r>
              <a:rPr lang="en-US" altLang="zh-CN" sz="3200" b="0" baseline="30000" dirty="0" smtClean="0">
                <a:solidFill>
                  <a:srgbClr val="FFFF00"/>
                </a:solidFill>
                <a:latin typeface="+mn-lt"/>
              </a:rPr>
              <a:t>101g,m</a:t>
            </a:r>
            <a:r>
              <a:rPr lang="en-US" altLang="zh-CN" sz="3200" b="0" dirty="0" smtClean="0">
                <a:solidFill>
                  <a:srgbClr val="FFFF00"/>
                </a:solidFill>
                <a:latin typeface="+mn-lt"/>
              </a:rPr>
              <a:t>In</a:t>
            </a:r>
            <a:endParaRPr lang="zh-CN" altLang="zh-CN" sz="3200" b="0" dirty="0">
              <a:solidFill>
                <a:srgbClr val="FFFF00"/>
              </a:solidFill>
              <a:latin typeface="+mn-lt"/>
              <a:ea typeface="黑体" panose="02010609060101010101" pitchFamily="49" charset="-122"/>
            </a:endParaRPr>
          </a:p>
        </p:txBody>
      </p:sp>
      <p:sp>
        <p:nvSpPr>
          <p:cNvPr id="67" name="矩形 66"/>
          <p:cNvSpPr/>
          <p:nvPr/>
        </p:nvSpPr>
        <p:spPr>
          <a:xfrm>
            <a:off x="7138064" y="3212976"/>
            <a:ext cx="654346" cy="369332"/>
          </a:xfrm>
          <a:prstGeom prst="rect">
            <a:avLst/>
          </a:prstGeom>
        </p:spPr>
        <p:txBody>
          <a:bodyPr wrap="none">
            <a:spAutoFit/>
          </a:bodyPr>
          <a:lstStyle/>
          <a:p>
            <a:r>
              <a:rPr lang="en-US" altLang="zh-CN" dirty="0">
                <a:solidFill>
                  <a:prstClr val="black"/>
                </a:solidFill>
                <a:latin typeface="Calibri"/>
                <a:sym typeface="Symbol"/>
              </a:rPr>
              <a:t>1</a:t>
            </a:r>
            <a:r>
              <a:rPr lang="en-US" altLang="zh-CN" dirty="0">
                <a:solidFill>
                  <a:prstClr val="black"/>
                </a:solidFill>
                <a:latin typeface="Ebrima" pitchFamily="2" charset="0"/>
                <a:ea typeface="Ebrima" pitchFamily="2" charset="0"/>
                <a:cs typeface="Ebrima" pitchFamily="2" charset="0"/>
                <a:sym typeface="Symbol"/>
              </a:rPr>
              <a:t>g</a:t>
            </a:r>
            <a:r>
              <a:rPr lang="en-US" altLang="zh-CN" baseline="-25000" dirty="0">
                <a:solidFill>
                  <a:prstClr val="black"/>
                </a:solidFill>
                <a:latin typeface="Calibri"/>
                <a:sym typeface="Symbol"/>
              </a:rPr>
              <a:t>9</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68" name="矩形 67"/>
          <p:cNvSpPr/>
          <p:nvPr/>
        </p:nvSpPr>
        <p:spPr>
          <a:xfrm>
            <a:off x="7128430" y="4005064"/>
            <a:ext cx="633464" cy="369332"/>
          </a:xfrm>
          <a:prstGeom prst="rect">
            <a:avLst/>
          </a:prstGeom>
        </p:spPr>
        <p:txBody>
          <a:bodyPr wrap="square">
            <a:spAutoFit/>
          </a:bodyPr>
          <a:lstStyle/>
          <a:p>
            <a:r>
              <a:rPr lang="en-US" altLang="zh-CN" dirty="0">
                <a:solidFill>
                  <a:prstClr val="black"/>
                </a:solidFill>
                <a:latin typeface="Calibri"/>
                <a:sym typeface="Symbol"/>
              </a:rPr>
              <a:t>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1/2</a:t>
            </a:r>
            <a:endParaRPr lang="zh-CN" altLang="en-US" baseline="-25000" dirty="0">
              <a:solidFill>
                <a:prstClr val="black"/>
              </a:solidFill>
              <a:latin typeface="Calibri"/>
            </a:endParaRPr>
          </a:p>
        </p:txBody>
      </p:sp>
      <p:sp>
        <p:nvSpPr>
          <p:cNvPr id="69" name="椭圆 68"/>
          <p:cNvSpPr/>
          <p:nvPr/>
        </p:nvSpPr>
        <p:spPr>
          <a:xfrm>
            <a:off x="2824854" y="2680478"/>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70" name="TextBox 21"/>
          <p:cNvSpPr txBox="1"/>
          <p:nvPr/>
        </p:nvSpPr>
        <p:spPr>
          <a:xfrm>
            <a:off x="2922129" y="2719388"/>
            <a:ext cx="418704" cy="369332"/>
          </a:xfrm>
          <a:prstGeom prst="rect">
            <a:avLst/>
          </a:prstGeom>
          <a:noFill/>
        </p:spPr>
        <p:txBody>
          <a:bodyPr wrap="none" rtlCol="0">
            <a:spAutoFit/>
          </a:bodyPr>
          <a:lstStyle/>
          <a:p>
            <a:r>
              <a:rPr lang="en-US" altLang="zh-CN" dirty="0">
                <a:solidFill>
                  <a:prstClr val="black"/>
                </a:solidFill>
                <a:latin typeface="Calibri"/>
              </a:rPr>
              <a:t>50</a:t>
            </a:r>
            <a:endParaRPr lang="zh-CN" altLang="en-US" dirty="0">
              <a:solidFill>
                <a:prstClr val="black"/>
              </a:solidFill>
              <a:latin typeface="Calibri"/>
            </a:endParaRPr>
          </a:p>
        </p:txBody>
      </p:sp>
      <p:sp>
        <p:nvSpPr>
          <p:cNvPr id="71" name="椭圆 70"/>
          <p:cNvSpPr/>
          <p:nvPr/>
        </p:nvSpPr>
        <p:spPr>
          <a:xfrm>
            <a:off x="5715206" y="2636912"/>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72" name="TextBox 23"/>
          <p:cNvSpPr txBox="1"/>
          <p:nvPr/>
        </p:nvSpPr>
        <p:spPr>
          <a:xfrm>
            <a:off x="5812481" y="2675822"/>
            <a:ext cx="418704" cy="369332"/>
          </a:xfrm>
          <a:prstGeom prst="rect">
            <a:avLst/>
          </a:prstGeom>
          <a:noFill/>
        </p:spPr>
        <p:txBody>
          <a:bodyPr wrap="none" rtlCol="0">
            <a:spAutoFit/>
          </a:bodyPr>
          <a:lstStyle/>
          <a:p>
            <a:r>
              <a:rPr lang="en-US" altLang="zh-CN" dirty="0">
                <a:solidFill>
                  <a:prstClr val="black"/>
                </a:solidFill>
                <a:latin typeface="Calibri"/>
              </a:rPr>
              <a:t>50</a:t>
            </a:r>
            <a:endParaRPr lang="zh-CN" altLang="en-US" dirty="0">
              <a:solidFill>
                <a:prstClr val="black"/>
              </a:solidFill>
              <a:latin typeface="Calibri"/>
            </a:endParaRPr>
          </a:p>
        </p:txBody>
      </p:sp>
      <p:sp>
        <p:nvSpPr>
          <p:cNvPr id="73" name="矩形 72"/>
          <p:cNvSpPr/>
          <p:nvPr/>
        </p:nvSpPr>
        <p:spPr>
          <a:xfrm>
            <a:off x="1446263" y="4566093"/>
            <a:ext cx="641522" cy="369332"/>
          </a:xfrm>
          <a:prstGeom prst="rect">
            <a:avLst/>
          </a:prstGeom>
        </p:spPr>
        <p:txBody>
          <a:bodyPr wrap="none">
            <a:spAutoFit/>
          </a:bodyPr>
          <a:lstStyle/>
          <a:p>
            <a:r>
              <a:rPr lang="en-US" altLang="zh-CN" dirty="0">
                <a:solidFill>
                  <a:prstClr val="black"/>
                </a:solidFill>
                <a:latin typeface="Calibri"/>
                <a:sym typeface="Symbol"/>
              </a:rPr>
              <a:t> 1f</a:t>
            </a:r>
            <a:r>
              <a:rPr lang="en-US" altLang="zh-CN" baseline="-25000" dirty="0">
                <a:solidFill>
                  <a:prstClr val="black"/>
                </a:solidFill>
                <a:latin typeface="Calibri"/>
                <a:sym typeface="Symbol"/>
              </a:rPr>
              <a:t>5</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74" name="矩形 73"/>
          <p:cNvSpPr/>
          <p:nvPr/>
        </p:nvSpPr>
        <p:spPr>
          <a:xfrm>
            <a:off x="1431905" y="4931876"/>
            <a:ext cx="686406" cy="369332"/>
          </a:xfrm>
          <a:prstGeom prst="rect">
            <a:avLst/>
          </a:prstGeom>
        </p:spPr>
        <p:txBody>
          <a:bodyPr wrap="non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3/2</a:t>
            </a:r>
            <a:endParaRPr lang="zh-CN" altLang="en-US" baseline="-25000" dirty="0">
              <a:solidFill>
                <a:prstClr val="black"/>
              </a:solidFill>
              <a:latin typeface="Calibri"/>
            </a:endParaRPr>
          </a:p>
        </p:txBody>
      </p:sp>
      <p:sp>
        <p:nvSpPr>
          <p:cNvPr id="75" name="矩形 74"/>
          <p:cNvSpPr/>
          <p:nvPr/>
        </p:nvSpPr>
        <p:spPr>
          <a:xfrm>
            <a:off x="7085535" y="4509120"/>
            <a:ext cx="641522" cy="369332"/>
          </a:xfrm>
          <a:prstGeom prst="rect">
            <a:avLst/>
          </a:prstGeom>
        </p:spPr>
        <p:txBody>
          <a:bodyPr wrap="none">
            <a:spAutoFit/>
          </a:bodyPr>
          <a:lstStyle/>
          <a:p>
            <a:r>
              <a:rPr lang="en-US" altLang="zh-CN" dirty="0">
                <a:solidFill>
                  <a:prstClr val="black"/>
                </a:solidFill>
                <a:latin typeface="Calibri"/>
                <a:sym typeface="Symbol"/>
              </a:rPr>
              <a:t> 1f</a:t>
            </a:r>
            <a:r>
              <a:rPr lang="en-US" altLang="zh-CN" baseline="-25000" dirty="0">
                <a:solidFill>
                  <a:prstClr val="black"/>
                </a:solidFill>
                <a:latin typeface="Calibri"/>
                <a:sym typeface="Symbol"/>
              </a:rPr>
              <a:t>5</a:t>
            </a:r>
            <a:r>
              <a:rPr lang="en-US" altLang="zh-CN" baseline="-25000" dirty="0">
                <a:solidFill>
                  <a:prstClr val="black"/>
                </a:solidFill>
                <a:latin typeface="Calibri"/>
              </a:rPr>
              <a:t>/2</a:t>
            </a:r>
            <a:endParaRPr lang="zh-CN" altLang="en-US" baseline="-25000" dirty="0">
              <a:solidFill>
                <a:prstClr val="black"/>
              </a:solidFill>
              <a:latin typeface="Calibri"/>
            </a:endParaRPr>
          </a:p>
        </p:txBody>
      </p:sp>
      <p:sp>
        <p:nvSpPr>
          <p:cNvPr id="76" name="矩形 75"/>
          <p:cNvSpPr/>
          <p:nvPr/>
        </p:nvSpPr>
        <p:spPr>
          <a:xfrm>
            <a:off x="7084593" y="4913230"/>
            <a:ext cx="686406" cy="369332"/>
          </a:xfrm>
          <a:prstGeom prst="rect">
            <a:avLst/>
          </a:prstGeom>
        </p:spPr>
        <p:txBody>
          <a:bodyPr wrap="non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3/2</a:t>
            </a:r>
            <a:endParaRPr lang="zh-CN" altLang="en-US" baseline="-25000" dirty="0">
              <a:solidFill>
                <a:prstClr val="black"/>
              </a:solidFill>
              <a:latin typeface="Calibri"/>
            </a:endParaRPr>
          </a:p>
        </p:txBody>
      </p:sp>
      <p:cxnSp>
        <p:nvCxnSpPr>
          <p:cNvPr id="77" name="直接连接符 76"/>
          <p:cNvCxnSpPr/>
          <p:nvPr/>
        </p:nvCxnSpPr>
        <p:spPr>
          <a:xfrm>
            <a:off x="2224095" y="5164622"/>
            <a:ext cx="2066483" cy="0"/>
          </a:xfrm>
          <a:prstGeom prst="line">
            <a:avLst/>
          </a:prstGeom>
          <a:noFill/>
          <a:ln w="57150" cap="flat" cmpd="sng" algn="ctr">
            <a:solidFill>
              <a:srgbClr val="1F497D"/>
            </a:solidFill>
            <a:prstDash val="solid"/>
          </a:ln>
          <a:effectLst/>
        </p:spPr>
      </p:cxnSp>
      <p:cxnSp>
        <p:nvCxnSpPr>
          <p:cNvPr id="78" name="直接连接符 77"/>
          <p:cNvCxnSpPr/>
          <p:nvPr/>
        </p:nvCxnSpPr>
        <p:spPr>
          <a:xfrm>
            <a:off x="2195005" y="4750759"/>
            <a:ext cx="2066483" cy="0"/>
          </a:xfrm>
          <a:prstGeom prst="line">
            <a:avLst/>
          </a:prstGeom>
          <a:noFill/>
          <a:ln w="57150" cap="flat" cmpd="sng" algn="ctr">
            <a:solidFill>
              <a:srgbClr val="1F497D"/>
            </a:solidFill>
            <a:prstDash val="solid"/>
          </a:ln>
          <a:effectLst/>
        </p:spPr>
      </p:cxnSp>
      <p:cxnSp>
        <p:nvCxnSpPr>
          <p:cNvPr id="79" name="直接连接符 78"/>
          <p:cNvCxnSpPr/>
          <p:nvPr/>
        </p:nvCxnSpPr>
        <p:spPr>
          <a:xfrm>
            <a:off x="5004048" y="3433594"/>
            <a:ext cx="2066483" cy="0"/>
          </a:xfrm>
          <a:prstGeom prst="line">
            <a:avLst/>
          </a:prstGeom>
          <a:noFill/>
          <a:ln w="57150" cap="flat" cmpd="sng" algn="ctr">
            <a:solidFill>
              <a:srgbClr val="1F497D"/>
            </a:solidFill>
            <a:prstDash val="solid"/>
          </a:ln>
          <a:effectLst/>
        </p:spPr>
      </p:cxnSp>
      <p:cxnSp>
        <p:nvCxnSpPr>
          <p:cNvPr id="80" name="直接连接符 79"/>
          <p:cNvCxnSpPr/>
          <p:nvPr/>
        </p:nvCxnSpPr>
        <p:spPr>
          <a:xfrm>
            <a:off x="5032565" y="4252137"/>
            <a:ext cx="2066483" cy="0"/>
          </a:xfrm>
          <a:prstGeom prst="line">
            <a:avLst/>
          </a:prstGeom>
          <a:noFill/>
          <a:ln w="57150" cap="flat" cmpd="sng" algn="ctr">
            <a:solidFill>
              <a:srgbClr val="1F497D"/>
            </a:solidFill>
            <a:prstDash val="solid"/>
          </a:ln>
          <a:effectLst/>
        </p:spPr>
      </p:cxnSp>
      <p:cxnSp>
        <p:nvCxnSpPr>
          <p:cNvPr id="81" name="直接连接符 80"/>
          <p:cNvCxnSpPr/>
          <p:nvPr/>
        </p:nvCxnSpPr>
        <p:spPr>
          <a:xfrm>
            <a:off x="5047481" y="5115720"/>
            <a:ext cx="2066483" cy="0"/>
          </a:xfrm>
          <a:prstGeom prst="line">
            <a:avLst/>
          </a:prstGeom>
          <a:noFill/>
          <a:ln w="57150" cap="flat" cmpd="sng" algn="ctr">
            <a:solidFill>
              <a:srgbClr val="1F497D"/>
            </a:solidFill>
            <a:prstDash val="solid"/>
          </a:ln>
          <a:effectLst/>
        </p:spPr>
      </p:cxnSp>
      <p:cxnSp>
        <p:nvCxnSpPr>
          <p:cNvPr id="82" name="直接连接符 81"/>
          <p:cNvCxnSpPr/>
          <p:nvPr/>
        </p:nvCxnSpPr>
        <p:spPr>
          <a:xfrm>
            <a:off x="5018110" y="4699333"/>
            <a:ext cx="2066483" cy="0"/>
          </a:xfrm>
          <a:prstGeom prst="line">
            <a:avLst/>
          </a:prstGeom>
          <a:noFill/>
          <a:ln w="57150" cap="flat" cmpd="sng" algn="ctr">
            <a:solidFill>
              <a:srgbClr val="1F497D"/>
            </a:solidFill>
            <a:prstDash val="solid"/>
          </a:ln>
          <a:effectLst/>
        </p:spPr>
      </p:cxnSp>
      <p:sp>
        <p:nvSpPr>
          <p:cNvPr id="83" name="椭圆 15"/>
          <p:cNvSpPr/>
          <p:nvPr/>
        </p:nvSpPr>
        <p:spPr>
          <a:xfrm>
            <a:off x="5082298"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4" name="椭圆 15"/>
          <p:cNvSpPr/>
          <p:nvPr/>
        </p:nvSpPr>
        <p:spPr>
          <a:xfrm>
            <a:off x="5250762"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5" name="椭圆 15"/>
          <p:cNvSpPr/>
          <p:nvPr/>
        </p:nvSpPr>
        <p:spPr>
          <a:xfrm>
            <a:off x="5438567"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6" name="椭圆 15"/>
          <p:cNvSpPr/>
          <p:nvPr/>
        </p:nvSpPr>
        <p:spPr>
          <a:xfrm>
            <a:off x="5607031" y="332339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7" name="椭圆 15"/>
          <p:cNvSpPr/>
          <p:nvPr/>
        </p:nvSpPr>
        <p:spPr>
          <a:xfrm>
            <a:off x="5808893" y="333464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8" name="椭圆 15"/>
          <p:cNvSpPr/>
          <p:nvPr/>
        </p:nvSpPr>
        <p:spPr>
          <a:xfrm>
            <a:off x="6007829" y="3332072"/>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89" name="椭圆 15"/>
          <p:cNvSpPr/>
          <p:nvPr/>
        </p:nvSpPr>
        <p:spPr>
          <a:xfrm>
            <a:off x="6218406" y="3324218"/>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0" name="椭圆 15"/>
          <p:cNvSpPr/>
          <p:nvPr/>
        </p:nvSpPr>
        <p:spPr>
          <a:xfrm>
            <a:off x="6413995" y="332667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1" name="椭圆 15"/>
          <p:cNvSpPr/>
          <p:nvPr/>
        </p:nvSpPr>
        <p:spPr>
          <a:xfrm>
            <a:off x="6609584" y="3325193"/>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2" name="椭圆 15"/>
          <p:cNvSpPr/>
          <p:nvPr/>
        </p:nvSpPr>
        <p:spPr>
          <a:xfrm>
            <a:off x="5886712" y="415245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3" name="椭圆 15"/>
          <p:cNvSpPr/>
          <p:nvPr/>
        </p:nvSpPr>
        <p:spPr>
          <a:xfrm>
            <a:off x="6820161" y="332339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4" name="椭圆 15"/>
          <p:cNvSpPr/>
          <p:nvPr/>
        </p:nvSpPr>
        <p:spPr>
          <a:xfrm>
            <a:off x="5497385" y="460941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5" name="椭圆 15"/>
          <p:cNvSpPr/>
          <p:nvPr/>
        </p:nvSpPr>
        <p:spPr>
          <a:xfrm>
            <a:off x="5696321" y="4606844"/>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6" name="椭圆 15"/>
          <p:cNvSpPr/>
          <p:nvPr/>
        </p:nvSpPr>
        <p:spPr>
          <a:xfrm>
            <a:off x="5906898" y="4598990"/>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7" name="椭圆 15"/>
          <p:cNvSpPr/>
          <p:nvPr/>
        </p:nvSpPr>
        <p:spPr>
          <a:xfrm>
            <a:off x="6102487" y="460144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8" name="椭圆 15"/>
          <p:cNvSpPr/>
          <p:nvPr/>
        </p:nvSpPr>
        <p:spPr>
          <a:xfrm>
            <a:off x="6298076" y="4599965"/>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99" name="椭圆 15"/>
          <p:cNvSpPr/>
          <p:nvPr/>
        </p:nvSpPr>
        <p:spPr>
          <a:xfrm>
            <a:off x="6487392" y="4606844"/>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0" name="椭圆 15"/>
          <p:cNvSpPr/>
          <p:nvPr/>
        </p:nvSpPr>
        <p:spPr>
          <a:xfrm>
            <a:off x="5779508" y="5015073"/>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1" name="椭圆 15"/>
          <p:cNvSpPr/>
          <p:nvPr/>
        </p:nvSpPr>
        <p:spPr>
          <a:xfrm>
            <a:off x="5975097" y="5017532"/>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2" name="椭圆 15"/>
          <p:cNvSpPr/>
          <p:nvPr/>
        </p:nvSpPr>
        <p:spPr>
          <a:xfrm>
            <a:off x="6170686" y="5016048"/>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3" name="椭圆 15"/>
          <p:cNvSpPr/>
          <p:nvPr/>
        </p:nvSpPr>
        <p:spPr>
          <a:xfrm>
            <a:off x="6360002" y="5022927"/>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4" name="椭圆 15"/>
          <p:cNvSpPr/>
          <p:nvPr/>
        </p:nvSpPr>
        <p:spPr>
          <a:xfrm>
            <a:off x="2639350"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5" name="椭圆 15"/>
          <p:cNvSpPr/>
          <p:nvPr/>
        </p:nvSpPr>
        <p:spPr>
          <a:xfrm>
            <a:off x="2828666"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6" name="椭圆 15"/>
          <p:cNvSpPr/>
          <p:nvPr/>
        </p:nvSpPr>
        <p:spPr>
          <a:xfrm>
            <a:off x="3021119"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7" name="椭圆 15"/>
          <p:cNvSpPr/>
          <p:nvPr/>
        </p:nvSpPr>
        <p:spPr>
          <a:xfrm>
            <a:off x="3210716" y="4638467"/>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8" name="椭圆 15"/>
          <p:cNvSpPr/>
          <p:nvPr/>
        </p:nvSpPr>
        <p:spPr>
          <a:xfrm>
            <a:off x="3390623" y="463844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09" name="椭圆 15"/>
          <p:cNvSpPr/>
          <p:nvPr/>
        </p:nvSpPr>
        <p:spPr>
          <a:xfrm>
            <a:off x="3583076" y="4636770"/>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0" name="椭圆 15"/>
          <p:cNvSpPr/>
          <p:nvPr/>
        </p:nvSpPr>
        <p:spPr>
          <a:xfrm>
            <a:off x="2818790" y="50774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1" name="椭圆 15"/>
          <p:cNvSpPr/>
          <p:nvPr/>
        </p:nvSpPr>
        <p:spPr>
          <a:xfrm>
            <a:off x="3008387" y="5077468"/>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2" name="椭圆 15"/>
          <p:cNvSpPr/>
          <p:nvPr/>
        </p:nvSpPr>
        <p:spPr>
          <a:xfrm>
            <a:off x="3188294" y="50774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3" name="椭圆 15"/>
          <p:cNvSpPr/>
          <p:nvPr/>
        </p:nvSpPr>
        <p:spPr>
          <a:xfrm>
            <a:off x="3380747" y="507577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14" name="椭圆 113"/>
          <p:cNvSpPr/>
          <p:nvPr/>
        </p:nvSpPr>
        <p:spPr>
          <a:xfrm>
            <a:off x="2833881" y="3604451"/>
            <a:ext cx="573932" cy="47665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dirty="0">
              <a:solidFill>
                <a:prstClr val="black"/>
              </a:solidFill>
              <a:latin typeface="Calibri"/>
            </a:endParaRPr>
          </a:p>
        </p:txBody>
      </p:sp>
      <p:sp>
        <p:nvSpPr>
          <p:cNvPr id="115" name="TextBox 21"/>
          <p:cNvSpPr txBox="1"/>
          <p:nvPr/>
        </p:nvSpPr>
        <p:spPr>
          <a:xfrm>
            <a:off x="2905889" y="3667167"/>
            <a:ext cx="418704" cy="369332"/>
          </a:xfrm>
          <a:prstGeom prst="rect">
            <a:avLst/>
          </a:prstGeom>
          <a:noFill/>
        </p:spPr>
        <p:txBody>
          <a:bodyPr wrap="none" rtlCol="0">
            <a:spAutoFit/>
          </a:bodyPr>
          <a:lstStyle/>
          <a:p>
            <a:r>
              <a:rPr lang="en-US" altLang="zh-CN" dirty="0">
                <a:solidFill>
                  <a:prstClr val="black"/>
                </a:solidFill>
                <a:latin typeface="Calibri"/>
              </a:rPr>
              <a:t>40</a:t>
            </a:r>
            <a:endParaRPr lang="zh-CN" altLang="en-US" dirty="0">
              <a:solidFill>
                <a:prstClr val="black"/>
              </a:solidFill>
              <a:latin typeface="Calibri"/>
            </a:endParaRPr>
          </a:p>
        </p:txBody>
      </p:sp>
      <p:sp>
        <p:nvSpPr>
          <p:cNvPr id="118" name="矩形 117"/>
          <p:cNvSpPr/>
          <p:nvPr/>
        </p:nvSpPr>
        <p:spPr>
          <a:xfrm>
            <a:off x="1454039" y="3175808"/>
            <a:ext cx="3333616" cy="40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119" name="矩形 118"/>
          <p:cNvSpPr/>
          <p:nvPr/>
        </p:nvSpPr>
        <p:spPr>
          <a:xfrm>
            <a:off x="1331640" y="4120825"/>
            <a:ext cx="3333616" cy="40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grpSp>
        <p:nvGrpSpPr>
          <p:cNvPr id="2" name="组合 376"/>
          <p:cNvGrpSpPr/>
          <p:nvPr/>
        </p:nvGrpSpPr>
        <p:grpSpPr>
          <a:xfrm>
            <a:off x="1501094" y="3056823"/>
            <a:ext cx="2779664" cy="369332"/>
            <a:chOff x="1078973" y="3745468"/>
            <a:chExt cx="2779664" cy="369332"/>
          </a:xfrm>
        </p:grpSpPr>
        <p:cxnSp>
          <p:nvCxnSpPr>
            <p:cNvPr id="126" name="直接连接符 125"/>
            <p:cNvCxnSpPr/>
            <p:nvPr/>
          </p:nvCxnSpPr>
          <p:spPr>
            <a:xfrm>
              <a:off x="1792154" y="3992031"/>
              <a:ext cx="2066483" cy="0"/>
            </a:xfrm>
            <a:prstGeom prst="line">
              <a:avLst/>
            </a:prstGeom>
            <a:noFill/>
            <a:ln w="57150" cap="flat" cmpd="sng" algn="ctr">
              <a:solidFill>
                <a:srgbClr val="1F497D"/>
              </a:solidFill>
              <a:prstDash val="solid"/>
            </a:ln>
            <a:effectLst/>
          </p:spPr>
        </p:cxnSp>
        <p:sp>
          <p:nvSpPr>
            <p:cNvPr id="127" name="椭圆 15"/>
            <p:cNvSpPr/>
            <p:nvPr/>
          </p:nvSpPr>
          <p:spPr>
            <a:xfrm>
              <a:off x="1845410"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8" name="椭圆 15"/>
            <p:cNvSpPr/>
            <p:nvPr/>
          </p:nvSpPr>
          <p:spPr>
            <a:xfrm>
              <a:off x="2034726" y="389992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9" name="矩形 128"/>
            <p:cNvSpPr/>
            <p:nvPr/>
          </p:nvSpPr>
          <p:spPr>
            <a:xfrm>
              <a:off x="1078973" y="3745468"/>
              <a:ext cx="653212" cy="369332"/>
            </a:xfrm>
            <a:prstGeom prst="rect">
              <a:avLst/>
            </a:prstGeom>
          </p:spPr>
          <p:txBody>
            <a:bodyPr wrap="square">
              <a:spAutoFit/>
            </a:bodyPr>
            <a:lstStyle/>
            <a:p>
              <a:r>
                <a:rPr lang="en-US" altLang="zh-CN" dirty="0">
                  <a:solidFill>
                    <a:prstClr val="black"/>
                  </a:solidFill>
                  <a:latin typeface="Calibri"/>
                  <a:sym typeface="Symbol"/>
                </a:rPr>
                <a:t>1</a:t>
              </a:r>
              <a:r>
                <a:rPr lang="en-US" altLang="zh-CN" dirty="0">
                  <a:solidFill>
                    <a:prstClr val="black"/>
                  </a:solidFill>
                  <a:latin typeface="Ebrima" pitchFamily="2" charset="0"/>
                  <a:ea typeface="Ebrima" pitchFamily="2" charset="0"/>
                  <a:cs typeface="Ebrima" pitchFamily="2" charset="0"/>
                  <a:sym typeface="Symbol"/>
                </a:rPr>
                <a:t>g</a:t>
              </a:r>
              <a:r>
                <a:rPr lang="en-US" altLang="zh-CN" baseline="-25000" dirty="0">
                  <a:solidFill>
                    <a:prstClr val="black"/>
                  </a:solidFill>
                  <a:latin typeface="Calibri"/>
                  <a:sym typeface="Symbol"/>
                </a:rPr>
                <a:t>9</a:t>
              </a:r>
              <a:r>
                <a:rPr lang="en-US" altLang="zh-CN" baseline="-25000" dirty="0">
                  <a:solidFill>
                    <a:prstClr val="black"/>
                  </a:solidFill>
                  <a:latin typeface="Calibri"/>
                </a:rPr>
                <a:t>/2</a:t>
              </a:r>
              <a:endParaRPr lang="zh-CN" altLang="en-US" baseline="-25000" dirty="0">
                <a:solidFill>
                  <a:prstClr val="black"/>
                </a:solidFill>
                <a:latin typeface="Calibri"/>
              </a:endParaRPr>
            </a:p>
          </p:txBody>
        </p:sp>
      </p:grpSp>
      <p:grpSp>
        <p:nvGrpSpPr>
          <p:cNvPr id="3" name="组合 377"/>
          <p:cNvGrpSpPr/>
          <p:nvPr/>
        </p:nvGrpSpPr>
        <p:grpSpPr>
          <a:xfrm>
            <a:off x="1443742" y="3212976"/>
            <a:ext cx="2832201" cy="1201422"/>
            <a:chOff x="1021621" y="3901621"/>
            <a:chExt cx="2832201" cy="1201422"/>
          </a:xfrm>
        </p:grpSpPr>
        <p:sp>
          <p:nvSpPr>
            <p:cNvPr id="122" name="矩形 121"/>
            <p:cNvSpPr/>
            <p:nvPr/>
          </p:nvSpPr>
          <p:spPr>
            <a:xfrm>
              <a:off x="1021621" y="4733711"/>
              <a:ext cx="751263" cy="369332"/>
            </a:xfrm>
            <a:prstGeom prst="rect">
              <a:avLst/>
            </a:prstGeom>
          </p:spPr>
          <p:txBody>
            <a:bodyPr wrap="square">
              <a:spAutoFit/>
            </a:bodyPr>
            <a:lstStyle/>
            <a:p>
              <a:r>
                <a:rPr lang="en-US" altLang="zh-CN" dirty="0">
                  <a:solidFill>
                    <a:prstClr val="black"/>
                  </a:solidFill>
                  <a:latin typeface="Calibri"/>
                  <a:sym typeface="Symbol"/>
                </a:rPr>
                <a:t> 2</a:t>
              </a:r>
              <a:r>
                <a:rPr lang="en-US" altLang="zh-CN" dirty="0">
                  <a:solidFill>
                    <a:prstClr val="black"/>
                  </a:solidFill>
                  <a:latin typeface="Times New Roman" pitchFamily="18" charset="0"/>
                  <a:cs typeface="Times New Roman" pitchFamily="18" charset="0"/>
                </a:rPr>
                <a:t>p</a:t>
              </a:r>
              <a:r>
                <a:rPr lang="en-US" altLang="zh-CN" baseline="-25000" dirty="0">
                  <a:solidFill>
                    <a:prstClr val="black"/>
                  </a:solidFill>
                  <a:latin typeface="Calibri"/>
                </a:rPr>
                <a:t>1/2</a:t>
              </a:r>
              <a:endParaRPr lang="zh-CN" altLang="en-US" baseline="-25000" dirty="0">
                <a:solidFill>
                  <a:prstClr val="black"/>
                </a:solidFill>
                <a:latin typeface="Calibri"/>
              </a:endParaRPr>
            </a:p>
          </p:txBody>
        </p:sp>
        <p:cxnSp>
          <p:nvCxnSpPr>
            <p:cNvPr id="123" name="直接连接符 122"/>
            <p:cNvCxnSpPr/>
            <p:nvPr/>
          </p:nvCxnSpPr>
          <p:spPr>
            <a:xfrm>
              <a:off x="1787339" y="4990358"/>
              <a:ext cx="2066483" cy="0"/>
            </a:xfrm>
            <a:prstGeom prst="line">
              <a:avLst/>
            </a:prstGeom>
            <a:noFill/>
            <a:ln w="57150" cap="flat" cmpd="sng" algn="ctr">
              <a:solidFill>
                <a:srgbClr val="1F497D"/>
              </a:solidFill>
              <a:prstDash val="solid"/>
            </a:ln>
            <a:effectLst/>
          </p:spPr>
        </p:cxnSp>
        <p:sp>
          <p:nvSpPr>
            <p:cNvPr id="124" name="椭圆 15"/>
            <p:cNvSpPr/>
            <p:nvPr/>
          </p:nvSpPr>
          <p:spPr>
            <a:xfrm>
              <a:off x="2532844" y="4904483"/>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25" name="椭圆 15"/>
            <p:cNvSpPr/>
            <p:nvPr/>
          </p:nvSpPr>
          <p:spPr>
            <a:xfrm>
              <a:off x="3645823" y="390162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4" name="组合 145"/>
          <p:cNvGrpSpPr/>
          <p:nvPr/>
        </p:nvGrpSpPr>
        <p:grpSpPr>
          <a:xfrm>
            <a:off x="2668373" y="3207917"/>
            <a:ext cx="391459" cy="196399"/>
            <a:chOff x="2227179" y="2133816"/>
            <a:chExt cx="391459" cy="196399"/>
          </a:xfrm>
        </p:grpSpPr>
        <p:sp>
          <p:nvSpPr>
            <p:cNvPr id="147"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48"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5" name="组合 148"/>
          <p:cNvGrpSpPr/>
          <p:nvPr/>
        </p:nvGrpSpPr>
        <p:grpSpPr>
          <a:xfrm>
            <a:off x="3028413" y="3207917"/>
            <a:ext cx="391459" cy="196399"/>
            <a:chOff x="2227179" y="2133816"/>
            <a:chExt cx="391459" cy="196399"/>
          </a:xfrm>
        </p:grpSpPr>
        <p:sp>
          <p:nvSpPr>
            <p:cNvPr id="150"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1"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grpSp>
        <p:nvGrpSpPr>
          <p:cNvPr id="7" name="组合 151"/>
          <p:cNvGrpSpPr/>
          <p:nvPr/>
        </p:nvGrpSpPr>
        <p:grpSpPr>
          <a:xfrm>
            <a:off x="3419872" y="3207917"/>
            <a:ext cx="391459" cy="196399"/>
            <a:chOff x="2227179" y="2133816"/>
            <a:chExt cx="391459" cy="196399"/>
          </a:xfrm>
        </p:grpSpPr>
        <p:sp>
          <p:nvSpPr>
            <p:cNvPr id="153" name="椭圆 15"/>
            <p:cNvSpPr/>
            <p:nvPr/>
          </p:nvSpPr>
          <p:spPr>
            <a:xfrm>
              <a:off x="2227179" y="2133816"/>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4" name="椭圆 15"/>
            <p:cNvSpPr/>
            <p:nvPr/>
          </p:nvSpPr>
          <p:spPr>
            <a:xfrm>
              <a:off x="2416776" y="2133842"/>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grpSp>
      <p:sp>
        <p:nvSpPr>
          <p:cNvPr id="155" name="椭圆 15"/>
          <p:cNvSpPr/>
          <p:nvPr/>
        </p:nvSpPr>
        <p:spPr>
          <a:xfrm>
            <a:off x="3851920" y="3196331"/>
            <a:ext cx="201862" cy="196373"/>
          </a:xfrm>
          <a:prstGeom prst="ellipse">
            <a:avLst/>
          </a:prstGeom>
          <a:solidFill>
            <a:srgbClr val="C00000"/>
          </a:solid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6" name="椭圆 15"/>
          <p:cNvSpPr/>
          <p:nvPr/>
        </p:nvSpPr>
        <p:spPr>
          <a:xfrm>
            <a:off x="3203848" y="4221088"/>
            <a:ext cx="201862" cy="196373"/>
          </a:xfrm>
          <a:prstGeom prst="ellipse">
            <a:avLst/>
          </a:prstGeom>
          <a:noFill/>
          <a:ln w="25400" cap="flat" cmpd="sng" algn="ctr">
            <a:solidFill>
              <a:srgbClr val="C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157" name="椭圆 15"/>
          <p:cNvSpPr/>
          <p:nvPr/>
        </p:nvSpPr>
        <p:spPr>
          <a:xfrm>
            <a:off x="6106840" y="4164969"/>
            <a:ext cx="201862" cy="196373"/>
          </a:xfrm>
          <a:prstGeom prst="ellipse">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32" name="矩形 231"/>
          <p:cNvSpPr/>
          <p:nvPr/>
        </p:nvSpPr>
        <p:spPr>
          <a:xfrm>
            <a:off x="7000322" y="2339588"/>
            <a:ext cx="679994" cy="369332"/>
          </a:xfrm>
          <a:prstGeom prst="rect">
            <a:avLst/>
          </a:prstGeom>
        </p:spPr>
        <p:txBody>
          <a:bodyPr wrap="none">
            <a:spAutoFit/>
          </a:bodyPr>
          <a:lstStyle/>
          <a:p>
            <a:r>
              <a:rPr lang="en-US" altLang="zh-CN" dirty="0">
                <a:solidFill>
                  <a:prstClr val="black"/>
                </a:solidFill>
                <a:latin typeface="Calibri"/>
                <a:sym typeface="Symbol"/>
              </a:rPr>
              <a:t> </a:t>
            </a:r>
            <a:r>
              <a:rPr lang="en-US" altLang="zh-CN" dirty="0" smtClean="0">
                <a:solidFill>
                  <a:prstClr val="black"/>
                </a:solidFill>
                <a:latin typeface="Calibri"/>
                <a:sym typeface="Symbol"/>
              </a:rPr>
              <a:t>1g</a:t>
            </a:r>
            <a:r>
              <a:rPr lang="en-US" altLang="zh-CN" baseline="-25000" dirty="0" smtClean="0">
                <a:solidFill>
                  <a:prstClr val="black"/>
                </a:solidFill>
                <a:latin typeface="Calibri"/>
                <a:sym typeface="Symbol"/>
              </a:rPr>
              <a:t>7</a:t>
            </a:r>
            <a:r>
              <a:rPr lang="en-US" altLang="zh-CN" baseline="-25000" dirty="0" smtClean="0">
                <a:solidFill>
                  <a:prstClr val="black"/>
                </a:solidFill>
                <a:latin typeface="Calibri"/>
              </a:rPr>
              <a:t>/2</a:t>
            </a:r>
            <a:endParaRPr lang="zh-CN" altLang="en-US" baseline="-25000" dirty="0">
              <a:solidFill>
                <a:prstClr val="black"/>
              </a:solidFill>
              <a:latin typeface="Calibri"/>
            </a:endParaRPr>
          </a:p>
        </p:txBody>
      </p:sp>
      <p:cxnSp>
        <p:nvCxnSpPr>
          <p:cNvPr id="233" name="直接连接符 232"/>
          <p:cNvCxnSpPr/>
          <p:nvPr/>
        </p:nvCxnSpPr>
        <p:spPr>
          <a:xfrm>
            <a:off x="4932897" y="2529801"/>
            <a:ext cx="2066483" cy="0"/>
          </a:xfrm>
          <a:prstGeom prst="line">
            <a:avLst/>
          </a:prstGeom>
          <a:noFill/>
          <a:ln w="57150" cap="flat" cmpd="sng" algn="ctr">
            <a:solidFill>
              <a:srgbClr val="1F497D"/>
            </a:solidFill>
            <a:prstDash val="solid"/>
          </a:ln>
          <a:effectLst/>
        </p:spPr>
      </p:cxnSp>
      <p:sp>
        <p:nvSpPr>
          <p:cNvPr id="234" name="椭圆 15"/>
          <p:cNvSpPr/>
          <p:nvPr/>
        </p:nvSpPr>
        <p:spPr>
          <a:xfrm>
            <a:off x="5412172" y="2439887"/>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35" name="椭圆 15"/>
          <p:cNvSpPr/>
          <p:nvPr/>
        </p:nvSpPr>
        <p:spPr>
          <a:xfrm>
            <a:off x="5611108" y="2437312"/>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40" name="矩形 239"/>
          <p:cNvSpPr/>
          <p:nvPr/>
        </p:nvSpPr>
        <p:spPr>
          <a:xfrm>
            <a:off x="6979515" y="1629927"/>
            <a:ext cx="692818" cy="369332"/>
          </a:xfrm>
          <a:prstGeom prst="rect">
            <a:avLst/>
          </a:prstGeom>
        </p:spPr>
        <p:txBody>
          <a:bodyPr wrap="none">
            <a:spAutoFit/>
          </a:bodyPr>
          <a:lstStyle/>
          <a:p>
            <a:r>
              <a:rPr lang="en-US" altLang="zh-CN" dirty="0">
                <a:solidFill>
                  <a:prstClr val="black"/>
                </a:solidFill>
                <a:latin typeface="Calibri"/>
                <a:sym typeface="Symbol"/>
              </a:rPr>
              <a:t> </a:t>
            </a:r>
            <a:r>
              <a:rPr lang="en-US" altLang="zh-CN" dirty="0" smtClean="0">
                <a:solidFill>
                  <a:prstClr val="black"/>
                </a:solidFill>
                <a:latin typeface="Calibri"/>
                <a:sym typeface="Symbol"/>
              </a:rPr>
              <a:t>2d</a:t>
            </a:r>
            <a:r>
              <a:rPr lang="en-US" altLang="zh-CN" baseline="-25000" dirty="0" smtClean="0">
                <a:solidFill>
                  <a:prstClr val="black"/>
                </a:solidFill>
                <a:latin typeface="Calibri"/>
                <a:sym typeface="Symbol"/>
              </a:rPr>
              <a:t>5</a:t>
            </a:r>
            <a:r>
              <a:rPr lang="en-US" altLang="zh-CN" baseline="-25000" dirty="0" smtClean="0">
                <a:solidFill>
                  <a:prstClr val="black"/>
                </a:solidFill>
                <a:latin typeface="Calibri"/>
              </a:rPr>
              <a:t>/2</a:t>
            </a:r>
            <a:endParaRPr lang="zh-CN" altLang="en-US" baseline="-25000" dirty="0">
              <a:solidFill>
                <a:prstClr val="black"/>
              </a:solidFill>
              <a:latin typeface="Calibri"/>
            </a:endParaRPr>
          </a:p>
        </p:txBody>
      </p:sp>
      <p:cxnSp>
        <p:nvCxnSpPr>
          <p:cNvPr id="241" name="直接连接符 240"/>
          <p:cNvCxnSpPr/>
          <p:nvPr/>
        </p:nvCxnSpPr>
        <p:spPr>
          <a:xfrm>
            <a:off x="4912090" y="1820140"/>
            <a:ext cx="2066483" cy="0"/>
          </a:xfrm>
          <a:prstGeom prst="line">
            <a:avLst/>
          </a:prstGeom>
          <a:noFill/>
          <a:ln w="57150" cap="flat" cmpd="sng" algn="ctr">
            <a:solidFill>
              <a:srgbClr val="1F497D"/>
            </a:solidFill>
            <a:prstDash val="solid"/>
          </a:ln>
          <a:effectLst/>
        </p:spPr>
      </p:cxnSp>
      <p:sp>
        <p:nvSpPr>
          <p:cNvPr id="242" name="椭圆 15"/>
          <p:cNvSpPr/>
          <p:nvPr/>
        </p:nvSpPr>
        <p:spPr>
          <a:xfrm>
            <a:off x="5391365" y="1730226"/>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sp>
        <p:nvSpPr>
          <p:cNvPr id="243" name="椭圆 15"/>
          <p:cNvSpPr/>
          <p:nvPr/>
        </p:nvSpPr>
        <p:spPr>
          <a:xfrm>
            <a:off x="5590301" y="1727651"/>
            <a:ext cx="201862" cy="196373"/>
          </a:xfrm>
          <a:prstGeom prst="ellipse">
            <a:avLst/>
          </a:prstGeom>
          <a:solidFill>
            <a:sysClr val="windowText" lastClr="000000">
              <a:alpha val="50000"/>
            </a:sysClr>
          </a:solidFill>
          <a:ln w="25400" cap="flat" cmpd="sng" algn="ctr">
            <a:solidFill>
              <a:sysClr val="windowText" lastClr="000000"/>
            </a:solidFill>
            <a:prstDash val="solid"/>
          </a:ln>
          <a:effectLst/>
          <a:scene3d>
            <a:camera prst="orthographicFront"/>
            <a:lightRig rig="threePt" dir="t"/>
          </a:scene3d>
          <a:sp3d>
            <a:bevelT/>
            <a:bevelB/>
          </a:sp3d>
        </p:spPr>
        <p:txBody>
          <a:bodyPr rtlCol="0" anchor="ctr"/>
          <a:lstStyle/>
          <a:p>
            <a:pPr algn="ctr">
              <a:defRPr/>
            </a:pPr>
            <a:endParaRPr lang="zh-CN" altLang="en-US" kern="0">
              <a:solidFill>
                <a:prstClr val="white"/>
              </a:solidFill>
              <a:latin typeface="Calibri"/>
            </a:endParaRPr>
          </a:p>
        </p:txBody>
      </p:sp>
      <p:cxnSp>
        <p:nvCxnSpPr>
          <p:cNvPr id="249" name="直接箭头连接符 248"/>
          <p:cNvCxnSpPr/>
          <p:nvPr/>
        </p:nvCxnSpPr>
        <p:spPr>
          <a:xfrm flipH="1">
            <a:off x="4355976" y="2564904"/>
            <a:ext cx="576064" cy="720080"/>
          </a:xfrm>
          <a:prstGeom prst="straightConnector1">
            <a:avLst/>
          </a:prstGeom>
          <a:ln w="635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1907704" y="2420888"/>
            <a:ext cx="800219" cy="584775"/>
          </a:xfrm>
          <a:prstGeom prst="rect">
            <a:avLst/>
          </a:prstGeom>
          <a:solidFill>
            <a:schemeClr val="bg2">
              <a:lumMod val="20000"/>
              <a:lumOff val="80000"/>
            </a:schemeClr>
          </a:solidFill>
        </p:spPr>
        <p:txBody>
          <a:bodyPr wrap="none">
            <a:spAutoFit/>
          </a:bodyPr>
          <a:lstStyle/>
          <a:p>
            <a:pPr fontAlgn="base">
              <a:spcBef>
                <a:spcPct val="0"/>
              </a:spcBef>
              <a:spcAft>
                <a:spcPct val="0"/>
              </a:spcAft>
            </a:pPr>
            <a:r>
              <a:rPr lang="en-US" altLang="zh-CN" sz="3200" b="1" dirty="0" smtClean="0">
                <a:solidFill>
                  <a:srgbClr val="FF0000"/>
                </a:solidFill>
                <a:latin typeface="Times New Roman" pitchFamily="18" charset="0"/>
                <a:ea typeface="黑体" panose="02010609060101010101" pitchFamily="49" charset="-122"/>
              </a:rPr>
              <a:t>1/2</a:t>
            </a:r>
            <a:r>
              <a:rPr lang="en-US" altLang="zh-CN" sz="3200" b="1" baseline="30000" dirty="0" smtClean="0">
                <a:solidFill>
                  <a:srgbClr val="FF0000"/>
                </a:solidFill>
                <a:latin typeface="Times New Roman" pitchFamily="18" charset="0"/>
                <a:ea typeface="黑体" panose="02010609060101010101" pitchFamily="49" charset="-122"/>
              </a:rPr>
              <a:t>-</a:t>
            </a:r>
            <a:endParaRPr lang="zh-CN" altLang="en-US" sz="3200" b="1" baseline="30000" dirty="0">
              <a:solidFill>
                <a:srgbClr val="FF0000"/>
              </a:solidFill>
              <a:latin typeface="Times New Roman" pitchFamily="18" charset="0"/>
            </a:endParaRPr>
          </a:p>
        </p:txBody>
      </p:sp>
      <p:cxnSp>
        <p:nvCxnSpPr>
          <p:cNvPr id="121" name="直接箭头连接符 120"/>
          <p:cNvCxnSpPr/>
          <p:nvPr/>
        </p:nvCxnSpPr>
        <p:spPr>
          <a:xfrm flipH="1">
            <a:off x="4283968" y="1844824"/>
            <a:ext cx="648072" cy="2448272"/>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3203848" y="6237312"/>
            <a:ext cx="5616624" cy="369332"/>
          </a:xfrm>
          <a:prstGeom prst="rect">
            <a:avLst/>
          </a:prstGeom>
        </p:spPr>
        <p:txBody>
          <a:bodyPr wrap="square">
            <a:spAutoFit/>
          </a:bodyPr>
          <a:lstStyle/>
          <a:p>
            <a:r>
              <a:rPr lang="en-GB" altLang="zh-CN" i="1" dirty="0" smtClean="0">
                <a:solidFill>
                  <a:srgbClr val="002060"/>
                </a:solidFill>
              </a:rPr>
              <a:t>T. </a:t>
            </a:r>
            <a:r>
              <a:rPr lang="en-GB" altLang="zh-CN" i="1" dirty="0" err="1" smtClean="0">
                <a:solidFill>
                  <a:srgbClr val="002060"/>
                </a:solidFill>
              </a:rPr>
              <a:t>Otsuka</a:t>
            </a:r>
            <a:r>
              <a:rPr lang="en-GB" altLang="zh-CN" i="1" dirty="0" smtClean="0">
                <a:solidFill>
                  <a:srgbClr val="002060"/>
                </a:solidFill>
              </a:rPr>
              <a:t> et al., Phys. Rev. </a:t>
            </a:r>
            <a:r>
              <a:rPr lang="en-GB" altLang="zh-CN" i="1" dirty="0" err="1" smtClean="0">
                <a:solidFill>
                  <a:srgbClr val="002060"/>
                </a:solidFill>
              </a:rPr>
              <a:t>Lett</a:t>
            </a:r>
            <a:r>
              <a:rPr lang="en-GB" altLang="zh-CN" i="1" dirty="0" smtClean="0">
                <a:solidFill>
                  <a:srgbClr val="002060"/>
                </a:solidFill>
              </a:rPr>
              <a:t>. 95, 232502 (2005)</a:t>
            </a:r>
            <a:endParaRPr lang="zh-CN" altLang="en-US" i="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p:cNvPicPr>
            <a:picLocks noChangeAspect="1" noChangeArrowheads="1"/>
          </p:cNvPicPr>
          <p:nvPr/>
        </p:nvPicPr>
        <p:blipFill>
          <a:blip r:embed="rId2" cstate="print"/>
          <a:srcRect/>
          <a:stretch>
            <a:fillRect/>
          </a:stretch>
        </p:blipFill>
        <p:spPr bwMode="auto">
          <a:xfrm>
            <a:off x="679326" y="832098"/>
            <a:ext cx="3676650" cy="3028950"/>
          </a:xfrm>
          <a:prstGeom prst="rect">
            <a:avLst/>
          </a:prstGeom>
          <a:noFill/>
          <a:ln w="9525">
            <a:noFill/>
            <a:miter lim="800000"/>
            <a:headEnd/>
            <a:tailEnd/>
          </a:ln>
        </p:spPr>
      </p:pic>
      <p:pic>
        <p:nvPicPr>
          <p:cNvPr id="406531" name="Picture 3"/>
          <p:cNvPicPr>
            <a:picLocks noChangeAspect="1" noChangeArrowheads="1"/>
          </p:cNvPicPr>
          <p:nvPr/>
        </p:nvPicPr>
        <p:blipFill>
          <a:blip r:embed="rId3" cstate="print"/>
          <a:srcRect/>
          <a:stretch>
            <a:fillRect/>
          </a:stretch>
        </p:blipFill>
        <p:spPr bwMode="auto">
          <a:xfrm>
            <a:off x="4716016" y="764704"/>
            <a:ext cx="3638550" cy="3076575"/>
          </a:xfrm>
          <a:prstGeom prst="rect">
            <a:avLst/>
          </a:prstGeom>
          <a:noFill/>
          <a:ln w="9525">
            <a:noFill/>
            <a:miter lim="800000"/>
            <a:headEnd/>
            <a:tailEnd/>
          </a:ln>
        </p:spPr>
      </p:pic>
      <p:pic>
        <p:nvPicPr>
          <p:cNvPr id="406532" name="Picture 4"/>
          <p:cNvPicPr>
            <a:picLocks noChangeAspect="1" noChangeArrowheads="1"/>
          </p:cNvPicPr>
          <p:nvPr/>
        </p:nvPicPr>
        <p:blipFill>
          <a:blip r:embed="rId4" cstate="print"/>
          <a:srcRect/>
          <a:stretch>
            <a:fillRect/>
          </a:stretch>
        </p:blipFill>
        <p:spPr bwMode="auto">
          <a:xfrm>
            <a:off x="4572000" y="3771900"/>
            <a:ext cx="3895725" cy="3086100"/>
          </a:xfrm>
          <a:prstGeom prst="rect">
            <a:avLst/>
          </a:prstGeom>
          <a:noFill/>
          <a:ln w="9525">
            <a:noFill/>
            <a:miter lim="800000"/>
            <a:headEnd/>
            <a:tailEnd/>
          </a:ln>
        </p:spPr>
      </p:pic>
      <p:pic>
        <p:nvPicPr>
          <p:cNvPr id="406533" name="Picture 5"/>
          <p:cNvPicPr>
            <a:picLocks noChangeAspect="1" noChangeArrowheads="1"/>
          </p:cNvPicPr>
          <p:nvPr/>
        </p:nvPicPr>
        <p:blipFill>
          <a:blip r:embed="rId5" cstate="print"/>
          <a:srcRect/>
          <a:stretch>
            <a:fillRect/>
          </a:stretch>
        </p:blipFill>
        <p:spPr bwMode="auto">
          <a:xfrm>
            <a:off x="755576" y="4293096"/>
            <a:ext cx="3638550" cy="1704975"/>
          </a:xfrm>
          <a:prstGeom prst="rect">
            <a:avLst/>
          </a:prstGeom>
          <a:noFill/>
          <a:ln w="9525">
            <a:noFill/>
            <a:miter lim="800000"/>
            <a:headEnd/>
            <a:tailEnd/>
          </a:ln>
        </p:spPr>
      </p:pic>
      <p:sp>
        <p:nvSpPr>
          <p:cNvPr id="6" name="Rectangle 12"/>
          <p:cNvSpPr>
            <a:spLocks noChangeArrowheads="1"/>
          </p:cNvSpPr>
          <p:nvPr/>
        </p:nvSpPr>
        <p:spPr bwMode="auto">
          <a:xfrm>
            <a:off x="1043608" y="24826"/>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rgbClr val="FFFF00"/>
                </a:solidFill>
                <a:latin typeface="+mn-lt"/>
              </a:rPr>
              <a:t>Masses of  </a:t>
            </a:r>
            <a:r>
              <a:rPr lang="en-US" altLang="zh-CN" sz="3200" b="0" baseline="30000" dirty="0" smtClean="0">
                <a:solidFill>
                  <a:srgbClr val="FFFF00"/>
                </a:solidFill>
                <a:latin typeface="+mn-lt"/>
              </a:rPr>
              <a:t>101g,m</a:t>
            </a:r>
            <a:r>
              <a:rPr lang="en-US" altLang="zh-CN" sz="3200" b="0" dirty="0" smtClean="0">
                <a:solidFill>
                  <a:srgbClr val="FFFF00"/>
                </a:solidFill>
                <a:latin typeface="+mn-lt"/>
              </a:rPr>
              <a:t>In</a:t>
            </a:r>
            <a:endParaRPr lang="zh-CN" altLang="zh-CN" sz="3200" b="0" dirty="0">
              <a:solidFill>
                <a:srgbClr val="FFFF00"/>
              </a:solidFill>
              <a:latin typeface="+mn-lt"/>
              <a:ea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idx="1"/>
          </p:nvPr>
        </p:nvSpPr>
        <p:spPr bwMode="auto">
          <a:xfrm>
            <a:off x="603392" y="1167274"/>
            <a:ext cx="8001056" cy="5286062"/>
          </a:xfrm>
          <a:prstGeom prst="rect">
            <a:avLst/>
          </a:prstGeom>
          <a:noFill/>
          <a:ln w="9525">
            <a:noFill/>
            <a:miter lim="800000"/>
            <a:headEnd/>
            <a:tailEnd/>
          </a:ln>
          <a:effectLst/>
        </p:spPr>
        <p:txBody>
          <a:bodyPr wrap="square">
            <a:spAutoFit/>
          </a:bodyPr>
          <a:lstStyle/>
          <a:p>
            <a:pPr marL="0" indent="0" algn="ctr">
              <a:lnSpc>
                <a:spcPts val="1920"/>
              </a:lnSpc>
              <a:spcBef>
                <a:spcPts val="600"/>
              </a:spcBef>
              <a:spcAft>
                <a:spcPts val="600"/>
              </a:spcAft>
              <a:buNone/>
            </a:pPr>
            <a:r>
              <a:rPr lang="en-US" altLang="zh-CN" sz="1800" b="1" dirty="0" smtClean="0">
                <a:solidFill>
                  <a:srgbClr val="000000"/>
                </a:solidFill>
              </a:rPr>
              <a:t>Y</a:t>
            </a:r>
            <a:r>
              <a:rPr lang="en-US" altLang="zh-CN" sz="1800" b="1" dirty="0">
                <a:solidFill>
                  <a:srgbClr val="000000"/>
                </a:solidFill>
              </a:rPr>
              <a:t>. H. Zhang</a:t>
            </a:r>
            <a:r>
              <a:rPr lang="en-US" altLang="zh-CN" sz="1800" b="1" dirty="0" smtClean="0">
                <a:solidFill>
                  <a:srgbClr val="000000"/>
                </a:solidFill>
              </a:rPr>
              <a:t>, M. Wang, H. S. </a:t>
            </a:r>
            <a:r>
              <a:rPr lang="en-US" altLang="zh-CN" sz="1800" b="1" dirty="0" err="1" smtClean="0">
                <a:solidFill>
                  <a:srgbClr val="000000"/>
                </a:solidFill>
              </a:rPr>
              <a:t>Xu</a:t>
            </a:r>
            <a:r>
              <a:rPr lang="en-US" altLang="zh-CN" sz="1800" b="1" dirty="0" smtClean="0">
                <a:solidFill>
                  <a:srgbClr val="000000"/>
                </a:solidFill>
              </a:rPr>
              <a:t>,</a:t>
            </a:r>
            <a:r>
              <a:rPr lang="en-US" altLang="zh-CN" sz="1800" dirty="0" smtClean="0">
                <a:solidFill>
                  <a:srgbClr val="000000"/>
                </a:solidFill>
              </a:rPr>
              <a:t> </a:t>
            </a:r>
            <a:r>
              <a:rPr lang="en-US" altLang="zh-CN" sz="1800" b="1" dirty="0" smtClean="0">
                <a:solidFill>
                  <a:srgbClr val="000000"/>
                </a:solidFill>
              </a:rPr>
              <a:t>R. J. Chen, X. Zhou, C. Y. Fu, B. S. </a:t>
            </a:r>
            <a:r>
              <a:rPr lang="en-US" altLang="zh-CN" sz="1800" b="1" dirty="0" err="1" smtClean="0">
                <a:solidFill>
                  <a:srgbClr val="000000"/>
                </a:solidFill>
              </a:rPr>
              <a:t>Gao</a:t>
            </a:r>
            <a:r>
              <a:rPr lang="en-US" altLang="zh-CN" sz="1800" b="1" dirty="0" smtClean="0">
                <a:solidFill>
                  <a:srgbClr val="000000"/>
                </a:solidFill>
              </a:rPr>
              <a:t>, X. </a:t>
            </a:r>
            <a:r>
              <a:rPr lang="en-US" altLang="zh-CN" sz="1800" b="1" dirty="0" err="1" smtClean="0">
                <a:solidFill>
                  <a:srgbClr val="000000"/>
                </a:solidFill>
              </a:rPr>
              <a:t>C.Chen</a:t>
            </a:r>
            <a:r>
              <a:rPr lang="en-US" altLang="zh-CN" sz="1800" b="1" dirty="0" smtClean="0">
                <a:solidFill>
                  <a:srgbClr val="000000"/>
                </a:solidFill>
              </a:rPr>
              <a:t>, Y.H. Lam,  P. </a:t>
            </a:r>
            <a:r>
              <a:rPr lang="en-US" altLang="zh-CN" sz="1800" b="1" dirty="0" err="1" smtClean="0">
                <a:solidFill>
                  <a:srgbClr val="000000"/>
                </a:solidFill>
              </a:rPr>
              <a:t>Shuai</a:t>
            </a:r>
            <a:r>
              <a:rPr lang="en-US" altLang="zh-CN" sz="1800" b="1" dirty="0" smtClean="0">
                <a:solidFill>
                  <a:srgbClr val="000000"/>
                </a:solidFill>
              </a:rPr>
              <a:t>, M.Z. Sun, X</a:t>
            </a:r>
            <a:r>
              <a:rPr lang="en-US" altLang="zh-CN" sz="1800" b="1" dirty="0">
                <a:solidFill>
                  <a:srgbClr val="000000"/>
                </a:solidFill>
              </a:rPr>
              <a:t>. L.Tu, </a:t>
            </a:r>
            <a:r>
              <a:rPr lang="en-US" altLang="zh-CN" sz="1800" b="1" dirty="0" smtClean="0">
                <a:solidFill>
                  <a:srgbClr val="000000"/>
                </a:solidFill>
              </a:rPr>
              <a:t>Y.M. Xing, X. </a:t>
            </a:r>
            <a:r>
              <a:rPr lang="en-US" altLang="zh-CN" sz="1800" b="1" dirty="0" err="1" smtClean="0">
                <a:solidFill>
                  <a:srgbClr val="000000"/>
                </a:solidFill>
              </a:rPr>
              <a:t>Xu</a:t>
            </a:r>
            <a:r>
              <a:rPr lang="en-US" altLang="zh-CN" sz="1800" b="1" dirty="0" smtClean="0">
                <a:solidFill>
                  <a:srgbClr val="000000"/>
                </a:solidFill>
              </a:rPr>
              <a:t>, X</a:t>
            </a:r>
            <a:r>
              <a:rPr lang="en-US" altLang="zh-CN" sz="1800" b="1" dirty="0">
                <a:solidFill>
                  <a:srgbClr val="000000"/>
                </a:solidFill>
              </a:rPr>
              <a:t>. L. </a:t>
            </a:r>
            <a:r>
              <a:rPr lang="en-US" altLang="zh-CN" sz="1800" b="1" dirty="0" smtClean="0">
                <a:solidFill>
                  <a:srgbClr val="000000"/>
                </a:solidFill>
              </a:rPr>
              <a:t>Yan, Q. </a:t>
            </a:r>
            <a:r>
              <a:rPr lang="en-US" altLang="zh-CN" sz="1800" b="1" dirty="0" err="1" smtClean="0">
                <a:solidFill>
                  <a:srgbClr val="000000"/>
                </a:solidFill>
              </a:rPr>
              <a:t>Zeng</a:t>
            </a:r>
            <a:r>
              <a:rPr lang="en-US" altLang="zh-CN" sz="1800" b="1" dirty="0" smtClean="0">
                <a:solidFill>
                  <a:srgbClr val="000000"/>
                </a:solidFill>
              </a:rPr>
              <a:t>, P. Zhang, X</a:t>
            </a:r>
            <a:r>
              <a:rPr lang="en-US" altLang="zh-CN" sz="1800" b="1" dirty="0">
                <a:solidFill>
                  <a:srgbClr val="000000"/>
                </a:solidFill>
              </a:rPr>
              <a:t>. H. Zhou</a:t>
            </a:r>
            <a:r>
              <a:rPr lang="en-US" altLang="zh-CN" sz="1800" b="1" dirty="0" smtClean="0">
                <a:solidFill>
                  <a:srgbClr val="000000"/>
                </a:solidFill>
              </a:rPr>
              <a:t>, Y</a:t>
            </a:r>
            <a:r>
              <a:rPr lang="en-US" altLang="zh-CN" sz="1800" b="1" dirty="0">
                <a:solidFill>
                  <a:srgbClr val="000000"/>
                </a:solidFill>
              </a:rPr>
              <a:t>. J. Yuan, J. W. Xia</a:t>
            </a:r>
            <a:r>
              <a:rPr lang="en-US" altLang="zh-CN" sz="1800" b="1" dirty="0" smtClean="0">
                <a:solidFill>
                  <a:srgbClr val="000000"/>
                </a:solidFill>
              </a:rPr>
              <a:t>, </a:t>
            </a:r>
            <a:r>
              <a:rPr lang="en-US" altLang="zh-CN" sz="1800" b="1" dirty="0">
                <a:solidFill>
                  <a:srgbClr val="000000"/>
                </a:solidFill>
              </a:rPr>
              <a:t>J. C. Yang, </a:t>
            </a:r>
            <a:r>
              <a:rPr lang="en-US" altLang="zh-CN" sz="1800" b="1" dirty="0" smtClean="0">
                <a:solidFill>
                  <a:srgbClr val="000000"/>
                </a:solidFill>
              </a:rPr>
              <a:t>Z</a:t>
            </a:r>
            <a:r>
              <a:rPr lang="en-US" altLang="zh-CN" sz="1800" b="1" dirty="0">
                <a:solidFill>
                  <a:srgbClr val="000000"/>
                </a:solidFill>
              </a:rPr>
              <a:t>. G. </a:t>
            </a:r>
            <a:r>
              <a:rPr lang="en-US" altLang="zh-CN" sz="1800" b="1" dirty="0" err="1">
                <a:solidFill>
                  <a:srgbClr val="000000"/>
                </a:solidFill>
              </a:rPr>
              <a:t>Hu</a:t>
            </a:r>
            <a:r>
              <a:rPr lang="en-US" altLang="zh-CN" sz="1800" b="1" dirty="0" smtClean="0">
                <a:solidFill>
                  <a:srgbClr val="000000"/>
                </a:solidFill>
              </a:rPr>
              <a:t>, S. </a:t>
            </a:r>
            <a:r>
              <a:rPr lang="en-US" altLang="zh-CN" sz="1800" b="1" dirty="0" err="1" smtClean="0">
                <a:solidFill>
                  <a:srgbClr val="000000"/>
                </a:solidFill>
              </a:rPr>
              <a:t>Kubono</a:t>
            </a:r>
            <a:r>
              <a:rPr lang="en-US" altLang="zh-CN" sz="1800" b="1" dirty="0" smtClean="0">
                <a:solidFill>
                  <a:srgbClr val="000000"/>
                </a:solidFill>
              </a:rPr>
              <a:t>,  </a:t>
            </a:r>
            <a:r>
              <a:rPr lang="en-US" altLang="zh-CN" sz="1800" b="1" dirty="0">
                <a:solidFill>
                  <a:srgbClr val="000000"/>
                </a:solidFill>
              </a:rPr>
              <a:t>X. W. Ma, R. S. Mao, B. </a:t>
            </a:r>
            <a:r>
              <a:rPr lang="en-US" altLang="zh-CN" sz="1800" b="1" dirty="0" smtClean="0">
                <a:solidFill>
                  <a:srgbClr val="000000"/>
                </a:solidFill>
              </a:rPr>
              <a:t>Mei, G</a:t>
            </a:r>
            <a:r>
              <a:rPr lang="en-US" altLang="zh-CN" sz="1800" b="1" dirty="0">
                <a:solidFill>
                  <a:srgbClr val="000000"/>
                </a:solidFill>
              </a:rPr>
              <a:t>. Q. </a:t>
            </a:r>
            <a:r>
              <a:rPr lang="en-US" altLang="zh-CN" sz="1800" b="1" dirty="0" smtClean="0">
                <a:solidFill>
                  <a:srgbClr val="000000"/>
                </a:solidFill>
              </a:rPr>
              <a:t>Xiao, H</a:t>
            </a:r>
            <a:r>
              <a:rPr lang="en-US" altLang="zh-CN" sz="1800" b="1" dirty="0">
                <a:solidFill>
                  <a:srgbClr val="000000"/>
                </a:solidFill>
              </a:rPr>
              <a:t>. W. Zhao, T. C. Zhao</a:t>
            </a:r>
            <a:r>
              <a:rPr lang="en-US" altLang="zh-CN" sz="1800" b="1" dirty="0" smtClean="0">
                <a:solidFill>
                  <a:srgbClr val="000000"/>
                </a:solidFill>
              </a:rPr>
              <a:t>, W</a:t>
            </a:r>
            <a:r>
              <a:rPr lang="en-US" altLang="zh-CN" sz="1800" b="1" dirty="0">
                <a:solidFill>
                  <a:srgbClr val="000000"/>
                </a:solidFill>
              </a:rPr>
              <a:t>. L. Zhan </a:t>
            </a:r>
            <a:r>
              <a:rPr lang="en-US" altLang="zh-CN" sz="1800" b="1" dirty="0">
                <a:solidFill>
                  <a:srgbClr val="000066"/>
                </a:solidFill>
              </a:rPr>
              <a:t>(IMP-CAS, Lanzhou, China)</a:t>
            </a:r>
          </a:p>
          <a:p>
            <a:pPr marL="0" indent="0" algn="ctr">
              <a:lnSpc>
                <a:spcPts val="1920"/>
              </a:lnSpc>
              <a:spcBef>
                <a:spcPts val="600"/>
              </a:spcBef>
              <a:spcAft>
                <a:spcPts val="600"/>
              </a:spcAft>
              <a:buNone/>
            </a:pPr>
            <a:r>
              <a:rPr lang="en-US" altLang="zh-CN" sz="1800" b="1" dirty="0" err="1" smtClean="0">
                <a:solidFill>
                  <a:srgbClr val="000000"/>
                </a:solidFill>
              </a:rPr>
              <a:t>Yu.A</a:t>
            </a:r>
            <a:r>
              <a:rPr lang="en-US" altLang="zh-CN" sz="1800" b="1" dirty="0">
                <a:solidFill>
                  <a:srgbClr val="000000"/>
                </a:solidFill>
              </a:rPr>
              <a:t>. Litvinov, </a:t>
            </a:r>
            <a:r>
              <a:rPr lang="en-US" altLang="zh-CN" sz="1800" b="1" dirty="0" smtClean="0">
                <a:solidFill>
                  <a:srgbClr val="000000"/>
                </a:solidFill>
              </a:rPr>
              <a:t>S. A. Litvinov, </a:t>
            </a:r>
            <a:r>
              <a:rPr lang="en-US" altLang="zh-CN" sz="1800" b="1" dirty="0" err="1" smtClean="0">
                <a:solidFill>
                  <a:srgbClr val="000000"/>
                </a:solidFill>
              </a:rPr>
              <a:t>S.Typel</a:t>
            </a:r>
            <a:r>
              <a:rPr lang="en-US" altLang="zh-CN" sz="1800" b="1" dirty="0" smtClean="0">
                <a:solidFill>
                  <a:srgbClr val="000000"/>
                </a:solidFill>
              </a:rPr>
              <a:t> </a:t>
            </a:r>
            <a:r>
              <a:rPr lang="en-US" altLang="zh-CN" sz="1800" b="1" dirty="0">
                <a:solidFill>
                  <a:srgbClr val="000066"/>
                </a:solidFill>
              </a:rPr>
              <a:t>(GSI, Darmstadt, Germany)</a:t>
            </a:r>
          </a:p>
          <a:p>
            <a:pPr marL="0" indent="0" algn="ctr">
              <a:lnSpc>
                <a:spcPts val="1920"/>
              </a:lnSpc>
              <a:spcBef>
                <a:spcPts val="600"/>
              </a:spcBef>
              <a:spcAft>
                <a:spcPts val="600"/>
              </a:spcAft>
              <a:buNone/>
            </a:pPr>
            <a:r>
              <a:rPr lang="en-US" altLang="zh-CN" sz="1800" b="1" dirty="0" smtClean="0">
                <a:solidFill>
                  <a:srgbClr val="000000"/>
                </a:solidFill>
              </a:rPr>
              <a:t>K</a:t>
            </a:r>
            <a:r>
              <a:rPr lang="en-US" altLang="zh-CN" sz="1800" b="1" dirty="0">
                <a:solidFill>
                  <a:srgbClr val="000000"/>
                </a:solidFill>
              </a:rPr>
              <a:t>. Blaum </a:t>
            </a:r>
            <a:r>
              <a:rPr lang="en-US" altLang="zh-CN" sz="1800" b="1" dirty="0">
                <a:solidFill>
                  <a:srgbClr val="000066"/>
                </a:solidFill>
              </a:rPr>
              <a:t>(MPIK, Heidelberg, Germany</a:t>
            </a:r>
            <a:r>
              <a:rPr lang="en-US" altLang="zh-CN" sz="1800" b="1" dirty="0" smtClean="0">
                <a:solidFill>
                  <a:srgbClr val="000066"/>
                </a:solidFill>
              </a:rPr>
              <a:t>)</a:t>
            </a:r>
          </a:p>
          <a:p>
            <a:pPr marL="0" indent="0" algn="ctr">
              <a:lnSpc>
                <a:spcPts val="1920"/>
              </a:lnSpc>
              <a:spcBef>
                <a:spcPts val="600"/>
              </a:spcBef>
              <a:spcAft>
                <a:spcPts val="600"/>
              </a:spcAft>
              <a:buNone/>
            </a:pPr>
            <a:r>
              <a:rPr lang="en-US" altLang="zh-CN" sz="1800" b="1" dirty="0" err="1" smtClean="0">
                <a:solidFill>
                  <a:srgbClr val="000000"/>
                </a:solidFill>
              </a:rPr>
              <a:t>Baohua</a:t>
            </a:r>
            <a:r>
              <a:rPr lang="en-US" altLang="zh-CN" sz="1800" b="1" dirty="0" smtClean="0">
                <a:solidFill>
                  <a:srgbClr val="000000"/>
                </a:solidFill>
              </a:rPr>
              <a:t> SUN </a:t>
            </a:r>
            <a:r>
              <a:rPr lang="en-US" altLang="zh-CN" sz="1800" b="1" dirty="0" smtClean="0">
                <a:solidFill>
                  <a:srgbClr val="000066"/>
                </a:solidFill>
              </a:rPr>
              <a:t>(</a:t>
            </a:r>
            <a:r>
              <a:rPr lang="en-US" altLang="zh-CN" sz="1800" b="1" dirty="0" err="1" smtClean="0">
                <a:solidFill>
                  <a:srgbClr val="000066"/>
                </a:solidFill>
              </a:rPr>
              <a:t>Beihang</a:t>
            </a:r>
            <a:r>
              <a:rPr lang="en-US" altLang="zh-CN" sz="1800" b="1" dirty="0" smtClean="0">
                <a:solidFill>
                  <a:srgbClr val="000066"/>
                </a:solidFill>
              </a:rPr>
              <a:t> University)</a:t>
            </a:r>
          </a:p>
          <a:p>
            <a:pPr marL="0" indent="0" algn="ctr">
              <a:lnSpc>
                <a:spcPts val="1920"/>
              </a:lnSpc>
              <a:spcBef>
                <a:spcPts val="600"/>
              </a:spcBef>
              <a:spcAft>
                <a:spcPts val="600"/>
              </a:spcAft>
              <a:buNone/>
            </a:pPr>
            <a:r>
              <a:rPr lang="en-US" altLang="zh-CN" sz="1800" b="1" dirty="0" smtClean="0">
                <a:solidFill>
                  <a:srgbClr val="000000"/>
                </a:solidFill>
              </a:rPr>
              <a:t>Y</a:t>
            </a:r>
            <a:r>
              <a:rPr lang="en-US" altLang="zh-CN" sz="1800" b="1" dirty="0">
                <a:solidFill>
                  <a:srgbClr val="000000"/>
                </a:solidFill>
              </a:rPr>
              <a:t>. Sun </a:t>
            </a:r>
            <a:r>
              <a:rPr lang="en-US" altLang="zh-CN" sz="1800" b="1" dirty="0">
                <a:solidFill>
                  <a:srgbClr val="000066"/>
                </a:solidFill>
              </a:rPr>
              <a:t>(Shanghai Jiao Tong University, Shanghai, China</a:t>
            </a:r>
            <a:r>
              <a:rPr lang="en-US" altLang="zh-CN" sz="1800" b="1" dirty="0">
                <a:solidFill>
                  <a:srgbClr val="000000"/>
                </a:solidFill>
              </a:rPr>
              <a:t>)</a:t>
            </a:r>
          </a:p>
          <a:p>
            <a:pPr marL="0" indent="0" algn="ctr">
              <a:lnSpc>
                <a:spcPts val="1920"/>
              </a:lnSpc>
              <a:spcBef>
                <a:spcPts val="600"/>
              </a:spcBef>
              <a:spcAft>
                <a:spcPts val="600"/>
              </a:spcAft>
              <a:buNone/>
            </a:pPr>
            <a:r>
              <a:rPr lang="en-US" altLang="zh-CN" sz="1800" b="1" dirty="0" smtClean="0">
                <a:solidFill>
                  <a:srgbClr val="000000"/>
                </a:solidFill>
              </a:rPr>
              <a:t>F.R. </a:t>
            </a:r>
            <a:r>
              <a:rPr lang="en-US" altLang="zh-CN" sz="1800" b="1" dirty="0" err="1" smtClean="0">
                <a:solidFill>
                  <a:srgbClr val="000000"/>
                </a:solidFill>
              </a:rPr>
              <a:t>Xu</a:t>
            </a:r>
            <a:r>
              <a:rPr lang="en-US" altLang="zh-CN" sz="1800" b="1" dirty="0" smtClean="0">
                <a:solidFill>
                  <a:srgbClr val="000000"/>
                </a:solidFill>
              </a:rPr>
              <a:t> </a:t>
            </a:r>
            <a:r>
              <a:rPr lang="en-US" altLang="zh-CN" sz="1800" b="1" dirty="0" smtClean="0">
                <a:solidFill>
                  <a:srgbClr val="000066"/>
                </a:solidFill>
              </a:rPr>
              <a:t>(Beijing University, China)</a:t>
            </a:r>
          </a:p>
          <a:p>
            <a:pPr marL="0" indent="0" algn="ctr">
              <a:lnSpc>
                <a:spcPts val="1920"/>
              </a:lnSpc>
              <a:spcBef>
                <a:spcPts val="600"/>
              </a:spcBef>
              <a:spcAft>
                <a:spcPts val="600"/>
              </a:spcAft>
              <a:buNone/>
            </a:pPr>
            <a:r>
              <a:rPr lang="en-US" altLang="zh-CN" sz="1800" b="1" dirty="0" smtClean="0">
                <a:solidFill>
                  <a:srgbClr val="000000"/>
                </a:solidFill>
              </a:rPr>
              <a:t>H</a:t>
            </a:r>
            <a:r>
              <a:rPr lang="en-US" altLang="zh-CN" sz="1800" b="1" dirty="0">
                <a:solidFill>
                  <a:srgbClr val="000000"/>
                </a:solidFill>
              </a:rPr>
              <a:t>. Schatz, B. A. Brown</a:t>
            </a:r>
            <a:r>
              <a:rPr lang="en-US" altLang="zh-CN" sz="1800" b="1" dirty="0">
                <a:solidFill>
                  <a:srgbClr val="000066"/>
                </a:solidFill>
              </a:rPr>
              <a:t> (MSU, USA)</a:t>
            </a:r>
          </a:p>
          <a:p>
            <a:pPr marL="0" indent="0" algn="ctr">
              <a:lnSpc>
                <a:spcPts val="1920"/>
              </a:lnSpc>
              <a:spcBef>
                <a:spcPts val="600"/>
              </a:spcBef>
              <a:spcAft>
                <a:spcPts val="600"/>
              </a:spcAft>
              <a:buNone/>
            </a:pPr>
            <a:r>
              <a:rPr lang="en-US" altLang="zh-CN" sz="1800" b="1" dirty="0" smtClean="0">
                <a:solidFill>
                  <a:srgbClr val="000000"/>
                </a:solidFill>
              </a:rPr>
              <a:t>G</a:t>
            </a:r>
            <a:r>
              <a:rPr lang="en-US" altLang="zh-CN" sz="1800" b="1" dirty="0">
                <a:solidFill>
                  <a:srgbClr val="000000"/>
                </a:solidFill>
              </a:rPr>
              <a:t>. Audi </a:t>
            </a:r>
            <a:r>
              <a:rPr lang="en-US" altLang="zh-CN" sz="1800" b="1" dirty="0">
                <a:solidFill>
                  <a:srgbClr val="000066"/>
                </a:solidFill>
              </a:rPr>
              <a:t>(CSNSM-IN2P3-CNRS, Orsay, France</a:t>
            </a:r>
            <a:r>
              <a:rPr lang="en-US" altLang="zh-CN" sz="1800" b="1" dirty="0" smtClean="0">
                <a:solidFill>
                  <a:srgbClr val="000066"/>
                </a:solidFill>
              </a:rPr>
              <a:t>)</a:t>
            </a:r>
          </a:p>
          <a:p>
            <a:pPr marL="0" indent="0" algn="ctr">
              <a:lnSpc>
                <a:spcPts val="1920"/>
              </a:lnSpc>
              <a:spcBef>
                <a:spcPts val="600"/>
              </a:spcBef>
              <a:spcAft>
                <a:spcPts val="600"/>
              </a:spcAft>
              <a:buNone/>
            </a:pPr>
            <a:r>
              <a:rPr lang="en-US" altLang="zh-CN" sz="1800" b="1" dirty="0" smtClean="0">
                <a:solidFill>
                  <a:schemeClr val="tx1"/>
                </a:solidFill>
              </a:rPr>
              <a:t>A. Ozawa </a:t>
            </a:r>
            <a:r>
              <a:rPr lang="en-US" altLang="zh-CN" sz="1800" b="1" dirty="0" smtClean="0">
                <a:solidFill>
                  <a:srgbClr val="000066"/>
                </a:solidFill>
              </a:rPr>
              <a:t>(University of Tsukuba, Japan)</a:t>
            </a:r>
            <a:endParaRPr lang="en-US" altLang="zh-CN" sz="1800" b="1" dirty="0">
              <a:solidFill>
                <a:srgbClr val="000066"/>
              </a:solidFill>
            </a:endParaRPr>
          </a:p>
          <a:p>
            <a:pPr marL="0" indent="0" algn="ctr">
              <a:lnSpc>
                <a:spcPts val="1920"/>
              </a:lnSpc>
              <a:spcBef>
                <a:spcPts val="600"/>
              </a:spcBef>
              <a:spcAft>
                <a:spcPts val="600"/>
              </a:spcAft>
              <a:buNone/>
            </a:pPr>
            <a:r>
              <a:rPr lang="en-US" altLang="zh-CN" sz="1800" b="1" dirty="0" smtClean="0">
                <a:solidFill>
                  <a:srgbClr val="000000"/>
                </a:solidFill>
              </a:rPr>
              <a:t>T</a:t>
            </a:r>
            <a:r>
              <a:rPr lang="en-US" altLang="zh-CN" sz="1800" b="1" dirty="0">
                <a:solidFill>
                  <a:srgbClr val="000000"/>
                </a:solidFill>
              </a:rPr>
              <a:t>. Yamaguchi  </a:t>
            </a:r>
            <a:r>
              <a:rPr lang="en-US" altLang="zh-CN" sz="1800" b="1" dirty="0">
                <a:solidFill>
                  <a:srgbClr val="000066"/>
                </a:solidFill>
              </a:rPr>
              <a:t>(Saitama University, Saitama, </a:t>
            </a:r>
            <a:r>
              <a:rPr lang="en-US" altLang="zh-CN" sz="1800" b="1" dirty="0" smtClean="0">
                <a:solidFill>
                  <a:srgbClr val="000066"/>
                </a:solidFill>
              </a:rPr>
              <a:t>Japan)</a:t>
            </a:r>
            <a:endParaRPr lang="en-US" altLang="zh-CN" sz="1800" b="1" dirty="0">
              <a:solidFill>
                <a:srgbClr val="000066"/>
              </a:solidFill>
            </a:endParaRPr>
          </a:p>
          <a:p>
            <a:pPr marL="0" indent="0" algn="ctr">
              <a:lnSpc>
                <a:spcPts val="1920"/>
              </a:lnSpc>
              <a:spcBef>
                <a:spcPts val="600"/>
              </a:spcBef>
              <a:spcAft>
                <a:spcPts val="600"/>
              </a:spcAft>
              <a:buNone/>
            </a:pPr>
            <a:r>
              <a:rPr lang="en-US" altLang="zh-CN" sz="1800" b="1" dirty="0" smtClean="0">
                <a:solidFill>
                  <a:srgbClr val="000000"/>
                </a:solidFill>
              </a:rPr>
              <a:t>T</a:t>
            </a:r>
            <a:r>
              <a:rPr lang="en-US" altLang="zh-CN" sz="1800" b="1" dirty="0">
                <a:solidFill>
                  <a:srgbClr val="000000"/>
                </a:solidFill>
              </a:rPr>
              <a:t>. Uesaka, </a:t>
            </a:r>
            <a:r>
              <a:rPr lang="en-US" altLang="zh-CN" sz="1800" b="1" dirty="0" smtClean="0">
                <a:solidFill>
                  <a:srgbClr val="000000"/>
                </a:solidFill>
              </a:rPr>
              <a:t>S. </a:t>
            </a:r>
            <a:r>
              <a:rPr lang="en-US" altLang="zh-CN" sz="1800" b="1" dirty="0" err="1" smtClean="0">
                <a:solidFill>
                  <a:srgbClr val="000000"/>
                </a:solidFill>
              </a:rPr>
              <a:t>Naimi</a:t>
            </a:r>
            <a:r>
              <a:rPr lang="en-US" altLang="zh-CN" sz="1800" b="1" dirty="0" smtClean="0">
                <a:solidFill>
                  <a:srgbClr val="000000"/>
                </a:solidFill>
              </a:rPr>
              <a:t>, Y</a:t>
            </a:r>
            <a:r>
              <a:rPr lang="en-US" altLang="zh-CN" sz="1800" b="1" dirty="0">
                <a:solidFill>
                  <a:srgbClr val="000000"/>
                </a:solidFill>
              </a:rPr>
              <a:t>. Yamaguchi </a:t>
            </a:r>
            <a:r>
              <a:rPr lang="en-US" altLang="zh-CN" sz="1800" b="1" dirty="0">
                <a:solidFill>
                  <a:srgbClr val="000066"/>
                </a:solidFill>
              </a:rPr>
              <a:t>(RIKEN, Saitama, Japan)</a:t>
            </a:r>
            <a:endParaRPr lang="zh-CN" altLang="en-US" sz="1800" b="1" dirty="0">
              <a:solidFill>
                <a:srgbClr val="000000"/>
              </a:solidFill>
            </a:endParaRPr>
          </a:p>
        </p:txBody>
      </p:sp>
      <p:sp>
        <p:nvSpPr>
          <p:cNvPr id="5" name="TextBox 4"/>
          <p:cNvSpPr txBox="1"/>
          <p:nvPr/>
        </p:nvSpPr>
        <p:spPr bwMode="auto">
          <a:xfrm>
            <a:off x="2843808" y="0"/>
            <a:ext cx="456778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3600" dirty="0" err="1" smtClean="0">
                <a:solidFill>
                  <a:srgbClr val="FFFF00"/>
                </a:solidFill>
                <a:latin typeface="+mn-lt"/>
                <a:ea typeface="黑体" pitchFamily="49" charset="-122"/>
              </a:rPr>
              <a:t>CSRe</a:t>
            </a:r>
            <a:r>
              <a:rPr lang="zh-CN" altLang="en-US" sz="3600" dirty="0" smtClean="0">
                <a:solidFill>
                  <a:srgbClr val="FFFF00"/>
                </a:solidFill>
                <a:latin typeface="+mn-lt"/>
                <a:ea typeface="黑体" pitchFamily="49" charset="-122"/>
              </a:rPr>
              <a:t> </a:t>
            </a:r>
            <a:r>
              <a:rPr lang="en-US" altLang="zh-CN" sz="3600" dirty="0" smtClean="0">
                <a:solidFill>
                  <a:srgbClr val="FFFF00"/>
                </a:solidFill>
                <a:latin typeface="+mn-lt"/>
                <a:ea typeface="黑体" pitchFamily="49" charset="-122"/>
              </a:rPr>
              <a:t>IMS Collaboration</a:t>
            </a:r>
            <a:endParaRPr lang="zh-CN" altLang="en-US" sz="3600" dirty="0">
              <a:solidFill>
                <a:srgbClr val="FFFF00"/>
              </a:solidFill>
              <a:latin typeface="+mn-lt"/>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76256" y="6309320"/>
            <a:ext cx="2044149" cy="369332"/>
          </a:xfrm>
          <a:prstGeom prst="rect">
            <a:avLst/>
          </a:prstGeom>
        </p:spPr>
        <p:txBody>
          <a:bodyPr wrap="none">
            <a:spAutoFit/>
          </a:bodyPr>
          <a:lstStyle/>
          <a:p>
            <a:r>
              <a:rPr lang="en-GB" altLang="zh-CN" b="1" dirty="0" smtClean="0">
                <a:hlinkClick r:id="rId2"/>
              </a:rPr>
              <a:t>arXiv:1907.04584</a:t>
            </a:r>
            <a:endParaRPr lang="zh-CN" altLang="en-US" dirty="0"/>
          </a:p>
        </p:txBody>
      </p:sp>
      <p:pic>
        <p:nvPicPr>
          <p:cNvPr id="404484" name="Picture 4"/>
          <p:cNvPicPr>
            <a:picLocks noChangeAspect="1" noChangeArrowheads="1"/>
          </p:cNvPicPr>
          <p:nvPr/>
        </p:nvPicPr>
        <p:blipFill>
          <a:blip r:embed="rId3" cstate="print"/>
          <a:srcRect/>
          <a:stretch>
            <a:fillRect/>
          </a:stretch>
        </p:blipFill>
        <p:spPr bwMode="auto">
          <a:xfrm>
            <a:off x="221837" y="882099"/>
            <a:ext cx="8742652" cy="5499229"/>
          </a:xfrm>
          <a:prstGeom prst="rect">
            <a:avLst/>
          </a:prstGeom>
          <a:noFill/>
          <a:ln w="9525">
            <a:noFill/>
            <a:miter lim="800000"/>
            <a:headEnd/>
            <a:tailEnd/>
          </a:ln>
        </p:spPr>
      </p:pic>
      <p:sp>
        <p:nvSpPr>
          <p:cNvPr id="6" name="Rectangle 12"/>
          <p:cNvSpPr>
            <a:spLocks noChangeArrowheads="1"/>
          </p:cNvSpPr>
          <p:nvPr/>
        </p:nvSpPr>
        <p:spPr bwMode="auto">
          <a:xfrm>
            <a:off x="1043608" y="24826"/>
            <a:ext cx="81003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hlink"/>
                </a:solidFill>
                <a:latin typeface="Times New Roman" pitchFamily="18" charset="0"/>
                <a:ea typeface="黑体" pitchFamily="2" charset="-122"/>
              </a:defRPr>
            </a:lvl1pPr>
            <a:lvl2pPr marL="742950" indent="-285750" eaLnBrk="0" hangingPunct="0">
              <a:defRPr sz="2800" b="1">
                <a:solidFill>
                  <a:schemeClr val="hlink"/>
                </a:solidFill>
                <a:latin typeface="Times New Roman" pitchFamily="18" charset="0"/>
                <a:ea typeface="黑体" pitchFamily="2" charset="-122"/>
              </a:defRPr>
            </a:lvl2pPr>
            <a:lvl3pPr marL="1143000" indent="-228600" eaLnBrk="0" hangingPunct="0">
              <a:defRPr sz="2800" b="1">
                <a:solidFill>
                  <a:schemeClr val="hlink"/>
                </a:solidFill>
                <a:latin typeface="Times New Roman" pitchFamily="18" charset="0"/>
                <a:ea typeface="黑体" pitchFamily="2" charset="-122"/>
              </a:defRPr>
            </a:lvl3pPr>
            <a:lvl4pPr marL="1600200" indent="-228600" eaLnBrk="0" hangingPunct="0">
              <a:defRPr sz="2800" b="1">
                <a:solidFill>
                  <a:schemeClr val="hlink"/>
                </a:solidFill>
                <a:latin typeface="Times New Roman" pitchFamily="18" charset="0"/>
                <a:ea typeface="黑体" pitchFamily="2" charset="-122"/>
              </a:defRPr>
            </a:lvl4pPr>
            <a:lvl5pPr marL="2057400" indent="-228600" eaLnBrk="0" hangingPunct="0">
              <a:defRPr sz="2800" b="1">
                <a:solidFill>
                  <a:schemeClr val="hlink"/>
                </a:solidFill>
                <a:latin typeface="Times New Roman" pitchFamily="18" charset="0"/>
                <a:ea typeface="黑体" pitchFamily="2" charset="-122"/>
              </a:defRPr>
            </a:lvl5pPr>
            <a:lvl6pPr marL="25146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6pPr>
            <a:lvl7pPr marL="29718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7pPr>
            <a:lvl8pPr marL="34290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8pPr>
            <a:lvl9pPr marL="3886200" indent="-228600" eaLnBrk="0" fontAlgn="base" hangingPunct="0">
              <a:spcBef>
                <a:spcPct val="15000"/>
              </a:spcBef>
              <a:spcAft>
                <a:spcPct val="25000"/>
              </a:spcAft>
              <a:buChar char="•"/>
              <a:defRPr sz="2800" b="1">
                <a:solidFill>
                  <a:schemeClr val="hlink"/>
                </a:solidFill>
                <a:latin typeface="Times New Roman" pitchFamily="18" charset="0"/>
                <a:ea typeface="黑体" pitchFamily="2" charset="-122"/>
              </a:defRPr>
            </a:lvl9pPr>
          </a:lstStyle>
          <a:p>
            <a:pPr algn="ctr" eaLnBrk="1" hangingPunct="1"/>
            <a:r>
              <a:rPr lang="en-US" altLang="zh-CN" sz="3200" b="0" dirty="0" smtClean="0">
                <a:solidFill>
                  <a:srgbClr val="FFFF00"/>
                </a:solidFill>
                <a:latin typeface="+mn-lt"/>
              </a:rPr>
              <a:t>Masses of  </a:t>
            </a:r>
            <a:r>
              <a:rPr lang="en-US" altLang="zh-CN" sz="3200" b="0" baseline="30000" dirty="0" smtClean="0">
                <a:solidFill>
                  <a:srgbClr val="FFFF00"/>
                </a:solidFill>
                <a:latin typeface="+mn-lt"/>
              </a:rPr>
              <a:t>101g,m</a:t>
            </a:r>
            <a:r>
              <a:rPr lang="en-US" altLang="zh-CN" sz="3200" b="0" dirty="0" smtClean="0">
                <a:solidFill>
                  <a:srgbClr val="FFFF00"/>
                </a:solidFill>
                <a:latin typeface="+mn-lt"/>
              </a:rPr>
              <a:t>In</a:t>
            </a:r>
            <a:endParaRPr lang="zh-CN" altLang="zh-CN" sz="3200" b="0" dirty="0">
              <a:solidFill>
                <a:srgbClr val="FFFF00"/>
              </a:solidFill>
              <a:latin typeface="+mn-lt"/>
              <a:ea typeface="黑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xing\Desktop\spctrum\Spectrum(97AgTo60Cu).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008" y="2607672"/>
            <a:ext cx="9144000" cy="40417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100388" y="3697084"/>
            <a:ext cx="620683" cy="369332"/>
          </a:xfrm>
          <a:prstGeom prst="rect">
            <a:avLst/>
          </a:prstGeom>
          <a:noFill/>
        </p:spPr>
        <p:txBody>
          <a:bodyPr wrap="none" rtlCol="0">
            <a:spAutoFit/>
          </a:bodyPr>
          <a:lstStyle/>
          <a:p>
            <a:pPr algn="ctr"/>
            <a:r>
              <a:rPr lang="en-US" altLang="zh-CN" b="1" baseline="30000" dirty="0" smtClean="0">
                <a:solidFill>
                  <a:srgbClr val="0000FF"/>
                </a:solidFill>
              </a:rPr>
              <a:t>97</a:t>
            </a:r>
            <a:r>
              <a:rPr lang="en-US" altLang="zh-CN" b="1" dirty="0">
                <a:solidFill>
                  <a:srgbClr val="0000FF"/>
                </a:solidFill>
              </a:rPr>
              <a:t>Ag</a:t>
            </a:r>
            <a:endParaRPr lang="zh-CN" altLang="en-US" b="1" dirty="0">
              <a:solidFill>
                <a:srgbClr val="0000FF"/>
              </a:solidFill>
            </a:endParaRPr>
          </a:p>
        </p:txBody>
      </p:sp>
      <p:sp>
        <p:nvSpPr>
          <p:cNvPr id="4" name="TextBox 3"/>
          <p:cNvSpPr txBox="1"/>
          <p:nvPr/>
        </p:nvSpPr>
        <p:spPr>
          <a:xfrm>
            <a:off x="1474038" y="2791773"/>
            <a:ext cx="633507" cy="369332"/>
          </a:xfrm>
          <a:prstGeom prst="rect">
            <a:avLst/>
          </a:prstGeom>
          <a:noFill/>
        </p:spPr>
        <p:txBody>
          <a:bodyPr wrap="none" rtlCol="0">
            <a:spAutoFit/>
          </a:bodyPr>
          <a:lstStyle/>
          <a:p>
            <a:pPr algn="ctr"/>
            <a:r>
              <a:rPr lang="en-US" altLang="zh-CN" b="1" baseline="30000" dirty="0" smtClean="0">
                <a:solidFill>
                  <a:srgbClr val="FF0000"/>
                </a:solidFill>
              </a:rPr>
              <a:t>64</a:t>
            </a:r>
            <a:r>
              <a:rPr lang="en-US" altLang="zh-CN" b="1" dirty="0" smtClean="0">
                <a:solidFill>
                  <a:srgbClr val="FF0000"/>
                </a:solidFill>
              </a:rPr>
              <a:t>Ga</a:t>
            </a:r>
            <a:endParaRPr lang="zh-CN" altLang="en-US" b="1" dirty="0">
              <a:solidFill>
                <a:srgbClr val="FF0000"/>
              </a:solidFill>
            </a:endParaRPr>
          </a:p>
        </p:txBody>
      </p:sp>
      <p:sp>
        <p:nvSpPr>
          <p:cNvPr id="5" name="TextBox 4"/>
          <p:cNvSpPr txBox="1"/>
          <p:nvPr/>
        </p:nvSpPr>
        <p:spPr>
          <a:xfrm>
            <a:off x="2755903" y="3584426"/>
            <a:ext cx="607860" cy="369332"/>
          </a:xfrm>
          <a:prstGeom prst="rect">
            <a:avLst/>
          </a:prstGeom>
          <a:noFill/>
        </p:spPr>
        <p:txBody>
          <a:bodyPr wrap="none" rtlCol="0">
            <a:spAutoFit/>
          </a:bodyPr>
          <a:lstStyle/>
          <a:p>
            <a:pPr algn="ctr"/>
            <a:r>
              <a:rPr lang="en-US" altLang="zh-CN" b="1" baseline="30000" dirty="0" smtClean="0">
                <a:solidFill>
                  <a:srgbClr val="0000FF"/>
                </a:solidFill>
              </a:rPr>
              <a:t>95</a:t>
            </a:r>
            <a:r>
              <a:rPr lang="en-US" altLang="zh-CN" b="1" dirty="0">
                <a:solidFill>
                  <a:srgbClr val="0000FF"/>
                </a:solidFill>
              </a:rPr>
              <a:t>Pd</a:t>
            </a:r>
            <a:endParaRPr lang="zh-CN" altLang="en-US" b="1" dirty="0">
              <a:solidFill>
                <a:srgbClr val="0000FF"/>
              </a:solidFill>
            </a:endParaRPr>
          </a:p>
        </p:txBody>
      </p:sp>
      <p:sp>
        <p:nvSpPr>
          <p:cNvPr id="6" name="TextBox 5"/>
          <p:cNvSpPr txBox="1"/>
          <p:nvPr/>
        </p:nvSpPr>
        <p:spPr>
          <a:xfrm>
            <a:off x="3397009" y="3584426"/>
            <a:ext cx="692818" cy="369332"/>
          </a:xfrm>
          <a:prstGeom prst="rect">
            <a:avLst/>
          </a:prstGeom>
          <a:noFill/>
        </p:spPr>
        <p:txBody>
          <a:bodyPr wrap="none" rtlCol="0">
            <a:spAutoFit/>
          </a:bodyPr>
          <a:lstStyle/>
          <a:p>
            <a:pPr algn="ctr"/>
            <a:r>
              <a:rPr lang="en-US" altLang="zh-CN" b="1" baseline="30000" dirty="0" smtClean="0">
                <a:solidFill>
                  <a:srgbClr val="0000FF"/>
                </a:solidFill>
              </a:rPr>
              <a:t>95n</a:t>
            </a:r>
            <a:r>
              <a:rPr lang="en-US" altLang="zh-CN" b="1" dirty="0" smtClean="0">
                <a:solidFill>
                  <a:srgbClr val="0000FF"/>
                </a:solidFill>
              </a:rPr>
              <a:t>Pd</a:t>
            </a:r>
            <a:endParaRPr lang="zh-CN" altLang="en-US" b="1" dirty="0">
              <a:solidFill>
                <a:srgbClr val="0000FF"/>
              </a:solidFill>
            </a:endParaRPr>
          </a:p>
        </p:txBody>
      </p:sp>
      <p:sp>
        <p:nvSpPr>
          <p:cNvPr id="7" name="TextBox 6"/>
          <p:cNvSpPr txBox="1"/>
          <p:nvPr/>
        </p:nvSpPr>
        <p:spPr>
          <a:xfrm>
            <a:off x="2770491" y="3144221"/>
            <a:ext cx="1235018" cy="369332"/>
          </a:xfrm>
          <a:prstGeom prst="rect">
            <a:avLst/>
          </a:prstGeom>
          <a:noFill/>
        </p:spPr>
        <p:txBody>
          <a:bodyPr wrap="none" rtlCol="0">
            <a:spAutoFit/>
          </a:bodyPr>
          <a:lstStyle/>
          <a:p>
            <a:pPr algn="ctr"/>
            <a:r>
              <a:rPr lang="en-US" altLang="zh-CN" b="1" baseline="30000" dirty="0" smtClean="0">
                <a:solidFill>
                  <a:srgbClr val="0000FF"/>
                </a:solidFill>
              </a:rPr>
              <a:t>95m</a:t>
            </a:r>
            <a:r>
              <a:rPr lang="en-US" altLang="zh-CN" b="1" dirty="0" smtClean="0">
                <a:solidFill>
                  <a:srgbClr val="0000FF"/>
                </a:solidFill>
              </a:rPr>
              <a:t>Pd(1/2</a:t>
            </a:r>
            <a:r>
              <a:rPr lang="en-US" altLang="zh-CN" b="1" baseline="30000" dirty="0" smtClean="0">
                <a:solidFill>
                  <a:srgbClr val="0000FF"/>
                </a:solidFill>
              </a:rPr>
              <a:t>-</a:t>
            </a:r>
            <a:r>
              <a:rPr lang="en-US" altLang="zh-CN" b="1" dirty="0" smtClean="0">
                <a:solidFill>
                  <a:srgbClr val="0000FF"/>
                </a:solidFill>
              </a:rPr>
              <a:t>)</a:t>
            </a:r>
            <a:endParaRPr lang="zh-CN" altLang="en-US" b="1" dirty="0">
              <a:solidFill>
                <a:srgbClr val="0000FF"/>
              </a:solidFill>
            </a:endParaRPr>
          </a:p>
        </p:txBody>
      </p:sp>
      <p:sp>
        <p:nvSpPr>
          <p:cNvPr id="8" name="TextBox 7"/>
          <p:cNvSpPr txBox="1"/>
          <p:nvPr/>
        </p:nvSpPr>
        <p:spPr>
          <a:xfrm>
            <a:off x="5200837" y="3327752"/>
            <a:ext cx="633507" cy="369332"/>
          </a:xfrm>
          <a:prstGeom prst="rect">
            <a:avLst/>
          </a:prstGeom>
          <a:noFill/>
        </p:spPr>
        <p:txBody>
          <a:bodyPr wrap="none" rtlCol="0">
            <a:spAutoFit/>
          </a:bodyPr>
          <a:lstStyle/>
          <a:p>
            <a:pPr algn="ctr"/>
            <a:r>
              <a:rPr lang="en-US" altLang="zh-CN" b="1" baseline="30000" dirty="0" smtClean="0">
                <a:solidFill>
                  <a:srgbClr val="0000FF"/>
                </a:solidFill>
              </a:rPr>
              <a:t>93</a:t>
            </a:r>
            <a:r>
              <a:rPr lang="en-US" altLang="zh-CN" b="1" dirty="0">
                <a:solidFill>
                  <a:srgbClr val="0000FF"/>
                </a:solidFill>
              </a:rPr>
              <a:t>Rh</a:t>
            </a:r>
            <a:endParaRPr lang="zh-CN" altLang="en-US" b="1" dirty="0">
              <a:solidFill>
                <a:srgbClr val="0000FF"/>
              </a:solidFill>
            </a:endParaRPr>
          </a:p>
        </p:txBody>
      </p:sp>
      <p:sp>
        <p:nvSpPr>
          <p:cNvPr id="9" name="TextBox 8"/>
          <p:cNvSpPr txBox="1"/>
          <p:nvPr/>
        </p:nvSpPr>
        <p:spPr>
          <a:xfrm>
            <a:off x="7145053" y="3010911"/>
            <a:ext cx="633507" cy="369332"/>
          </a:xfrm>
          <a:prstGeom prst="rect">
            <a:avLst/>
          </a:prstGeom>
          <a:noFill/>
        </p:spPr>
        <p:txBody>
          <a:bodyPr wrap="none" rtlCol="0">
            <a:spAutoFit/>
          </a:bodyPr>
          <a:lstStyle/>
          <a:p>
            <a:pPr algn="ctr"/>
            <a:r>
              <a:rPr lang="en-US" altLang="zh-CN" b="1" baseline="30000" dirty="0" smtClean="0">
                <a:solidFill>
                  <a:srgbClr val="0000FF"/>
                </a:solidFill>
              </a:rPr>
              <a:t>91</a:t>
            </a:r>
            <a:r>
              <a:rPr lang="en-US" altLang="zh-CN" b="1" dirty="0" smtClean="0">
                <a:solidFill>
                  <a:srgbClr val="0000FF"/>
                </a:solidFill>
              </a:rPr>
              <a:t>Ru</a:t>
            </a:r>
            <a:endParaRPr lang="zh-CN" altLang="en-US" b="1" dirty="0">
              <a:solidFill>
                <a:srgbClr val="0000FF"/>
              </a:solidFill>
            </a:endParaRPr>
          </a:p>
        </p:txBody>
      </p:sp>
      <p:sp>
        <p:nvSpPr>
          <p:cNvPr id="10" name="TextBox 9"/>
          <p:cNvSpPr txBox="1"/>
          <p:nvPr/>
        </p:nvSpPr>
        <p:spPr>
          <a:xfrm>
            <a:off x="7501084" y="2607107"/>
            <a:ext cx="633508" cy="369332"/>
          </a:xfrm>
          <a:prstGeom prst="rect">
            <a:avLst/>
          </a:prstGeom>
          <a:noFill/>
        </p:spPr>
        <p:txBody>
          <a:bodyPr wrap="none" rtlCol="0">
            <a:spAutoFit/>
          </a:bodyPr>
          <a:lstStyle/>
          <a:p>
            <a:pPr algn="ctr"/>
            <a:r>
              <a:rPr lang="en-US" altLang="zh-CN" b="1" baseline="30000" dirty="0" smtClean="0">
                <a:solidFill>
                  <a:srgbClr val="FF0000"/>
                </a:solidFill>
              </a:rPr>
              <a:t>60</a:t>
            </a:r>
            <a:r>
              <a:rPr lang="en-US" altLang="zh-CN" b="1" dirty="0">
                <a:solidFill>
                  <a:srgbClr val="FF0000"/>
                </a:solidFill>
              </a:rPr>
              <a:t>Cu</a:t>
            </a:r>
            <a:endParaRPr lang="zh-CN" altLang="en-US" b="1" dirty="0">
              <a:solidFill>
                <a:srgbClr val="FF0000"/>
              </a:solidFill>
            </a:endParaRPr>
          </a:p>
        </p:txBody>
      </p:sp>
      <p:sp>
        <p:nvSpPr>
          <p:cNvPr id="11" name="TextBox 10"/>
          <p:cNvSpPr txBox="1"/>
          <p:nvPr/>
        </p:nvSpPr>
        <p:spPr>
          <a:xfrm>
            <a:off x="4261527" y="2697699"/>
            <a:ext cx="620683" cy="369332"/>
          </a:xfrm>
          <a:prstGeom prst="rect">
            <a:avLst/>
          </a:prstGeom>
          <a:noFill/>
        </p:spPr>
        <p:txBody>
          <a:bodyPr wrap="none" rtlCol="0">
            <a:spAutoFit/>
          </a:bodyPr>
          <a:lstStyle/>
          <a:p>
            <a:pPr algn="ctr"/>
            <a:r>
              <a:rPr lang="en-US" altLang="zh-CN" b="1" baseline="30000" dirty="0" smtClean="0">
                <a:solidFill>
                  <a:srgbClr val="FF0000"/>
                </a:solidFill>
              </a:rPr>
              <a:t>62</a:t>
            </a:r>
            <a:r>
              <a:rPr lang="en-US" altLang="zh-CN" b="1" dirty="0" smtClean="0">
                <a:solidFill>
                  <a:srgbClr val="FF0000"/>
                </a:solidFill>
              </a:rPr>
              <a:t>Zn</a:t>
            </a:r>
            <a:endParaRPr lang="zh-CN" altLang="en-US" b="1" dirty="0">
              <a:solidFill>
                <a:srgbClr val="FF0000"/>
              </a:solidFill>
            </a:endParaRPr>
          </a:p>
        </p:txBody>
      </p:sp>
      <p:sp>
        <p:nvSpPr>
          <p:cNvPr id="12" name="TextBox 11"/>
          <p:cNvSpPr txBox="1"/>
          <p:nvPr/>
        </p:nvSpPr>
        <p:spPr>
          <a:xfrm>
            <a:off x="5052397" y="2935334"/>
            <a:ext cx="479618" cy="369332"/>
          </a:xfrm>
          <a:prstGeom prst="rect">
            <a:avLst/>
          </a:prstGeom>
          <a:noFill/>
        </p:spPr>
        <p:txBody>
          <a:bodyPr wrap="none" rtlCol="0">
            <a:spAutoFit/>
          </a:bodyPr>
          <a:lstStyle/>
          <a:p>
            <a:r>
              <a:rPr lang="en-US" altLang="zh-CN" b="1" baseline="30000" dirty="0" smtClean="0"/>
              <a:t>31</a:t>
            </a:r>
            <a:r>
              <a:rPr lang="en-US" altLang="zh-CN" b="1" dirty="0"/>
              <a:t>P</a:t>
            </a:r>
            <a:endParaRPr lang="zh-CN" altLang="en-US" b="1" dirty="0"/>
          </a:p>
        </p:txBody>
      </p:sp>
      <p:sp>
        <p:nvSpPr>
          <p:cNvPr id="13" name="TextBox 12"/>
          <p:cNvSpPr txBox="1"/>
          <p:nvPr/>
        </p:nvSpPr>
        <p:spPr>
          <a:xfrm>
            <a:off x="-180528" y="4407872"/>
            <a:ext cx="1427378" cy="369332"/>
          </a:xfrm>
          <a:prstGeom prst="rect">
            <a:avLst/>
          </a:prstGeom>
          <a:noFill/>
          <a:scene3d>
            <a:camera prst="orthographicFront">
              <a:rot lat="0" lon="0" rev="5400000"/>
            </a:camera>
            <a:lightRig rig="threePt" dir="t"/>
          </a:scene3d>
        </p:spPr>
        <p:txBody>
          <a:bodyPr wrap="none" rtlCol="0">
            <a:spAutoFit/>
          </a:bodyPr>
          <a:lstStyle/>
          <a:p>
            <a:r>
              <a:rPr lang="en-US" altLang="zh-CN" b="1" dirty="0" smtClean="0"/>
              <a:t>counts/0.2ps</a:t>
            </a:r>
            <a:endParaRPr lang="zh-CN" altLang="en-US" b="1" dirty="0"/>
          </a:p>
        </p:txBody>
      </p:sp>
      <p:graphicFrame>
        <p:nvGraphicFramePr>
          <p:cNvPr id="14" name="对象 13"/>
          <p:cNvGraphicFramePr>
            <a:graphicFrameLocks noChangeAspect="1"/>
          </p:cNvGraphicFramePr>
          <p:nvPr>
            <p:extLst>
              <p:ext uri="{D42A27DB-BD31-4B8C-83A1-F6EECF244321}">
                <p14:modId xmlns="" xmlns:p14="http://schemas.microsoft.com/office/powerpoint/2010/main" val="1636142442"/>
              </p:ext>
            </p:extLst>
          </p:nvPr>
        </p:nvGraphicFramePr>
        <p:xfrm>
          <a:off x="-2604" y="937471"/>
          <a:ext cx="2448272" cy="1800000"/>
        </p:xfrm>
        <a:graphic>
          <a:graphicData uri="http://schemas.openxmlformats.org/presentationml/2006/ole">
            <p:oleObj spid="_x0000_s408578" name="Graph" r:id="rId4" imgW="8715600" imgH="6177600" progId="">
              <p:embed/>
            </p:oleObj>
          </a:graphicData>
        </a:graphic>
      </p:graphicFrame>
      <p:graphicFrame>
        <p:nvGraphicFramePr>
          <p:cNvPr id="15" name="对象 14"/>
          <p:cNvGraphicFramePr>
            <a:graphicFrameLocks noChangeAspect="1"/>
          </p:cNvGraphicFramePr>
          <p:nvPr>
            <p:extLst>
              <p:ext uri="{D42A27DB-BD31-4B8C-83A1-F6EECF244321}">
                <p14:modId xmlns="" xmlns:p14="http://schemas.microsoft.com/office/powerpoint/2010/main" val="130909181"/>
              </p:ext>
            </p:extLst>
          </p:nvPr>
        </p:nvGraphicFramePr>
        <p:xfrm>
          <a:off x="6479704" y="838201"/>
          <a:ext cx="2390388" cy="1793687"/>
        </p:xfrm>
        <a:graphic>
          <a:graphicData uri="http://schemas.openxmlformats.org/presentationml/2006/ole">
            <p:oleObj spid="_x0000_s408579" name="Graph" r:id="rId5" imgW="8460000" imgH="6213600" progId="">
              <p:embed/>
            </p:oleObj>
          </a:graphicData>
        </a:graphic>
      </p:graphicFrame>
      <p:graphicFrame>
        <p:nvGraphicFramePr>
          <p:cNvPr id="16" name="对象 15"/>
          <p:cNvGraphicFramePr>
            <a:graphicFrameLocks noChangeAspect="1"/>
          </p:cNvGraphicFramePr>
          <p:nvPr>
            <p:extLst>
              <p:ext uri="{D42A27DB-BD31-4B8C-83A1-F6EECF244321}">
                <p14:modId xmlns="" xmlns:p14="http://schemas.microsoft.com/office/powerpoint/2010/main" val="891000597"/>
              </p:ext>
            </p:extLst>
          </p:nvPr>
        </p:nvGraphicFramePr>
        <p:xfrm>
          <a:off x="4247456" y="888773"/>
          <a:ext cx="2566000" cy="1868299"/>
        </p:xfrm>
        <a:graphic>
          <a:graphicData uri="http://schemas.openxmlformats.org/presentationml/2006/ole">
            <p:oleObj spid="_x0000_s408580" name="Graph" r:id="rId6" imgW="8514000" imgH="6188400" progId="">
              <p:embed/>
            </p:oleObj>
          </a:graphicData>
        </a:graphic>
      </p:graphicFrame>
      <p:sp>
        <p:nvSpPr>
          <p:cNvPr id="17" name="TextBox 16"/>
          <p:cNvSpPr txBox="1"/>
          <p:nvPr/>
        </p:nvSpPr>
        <p:spPr>
          <a:xfrm>
            <a:off x="1389486" y="969507"/>
            <a:ext cx="620683" cy="369332"/>
          </a:xfrm>
          <a:prstGeom prst="rect">
            <a:avLst/>
          </a:prstGeom>
          <a:noFill/>
        </p:spPr>
        <p:txBody>
          <a:bodyPr wrap="none" rtlCol="0">
            <a:spAutoFit/>
          </a:bodyPr>
          <a:lstStyle/>
          <a:p>
            <a:r>
              <a:rPr lang="en-US" altLang="zh-CN" b="1" baseline="30000" dirty="0" smtClean="0">
                <a:solidFill>
                  <a:srgbClr val="0000FF"/>
                </a:solidFill>
              </a:rPr>
              <a:t>97</a:t>
            </a:r>
            <a:r>
              <a:rPr lang="en-US" altLang="zh-CN" b="1" dirty="0" smtClean="0">
                <a:solidFill>
                  <a:srgbClr val="0000FF"/>
                </a:solidFill>
              </a:rPr>
              <a:t>Ag</a:t>
            </a:r>
            <a:endParaRPr lang="zh-CN" altLang="en-US" b="1" dirty="0">
              <a:solidFill>
                <a:srgbClr val="0000FF"/>
              </a:solidFill>
            </a:endParaRPr>
          </a:p>
        </p:txBody>
      </p:sp>
      <p:sp>
        <p:nvSpPr>
          <p:cNvPr id="18" name="TextBox 17"/>
          <p:cNvSpPr txBox="1"/>
          <p:nvPr/>
        </p:nvSpPr>
        <p:spPr>
          <a:xfrm>
            <a:off x="3621735" y="969507"/>
            <a:ext cx="607859" cy="369332"/>
          </a:xfrm>
          <a:prstGeom prst="rect">
            <a:avLst/>
          </a:prstGeom>
          <a:noFill/>
        </p:spPr>
        <p:txBody>
          <a:bodyPr wrap="none" rtlCol="0">
            <a:spAutoFit/>
          </a:bodyPr>
          <a:lstStyle/>
          <a:p>
            <a:r>
              <a:rPr lang="en-US" altLang="zh-CN" b="1" baseline="30000" dirty="0" smtClean="0">
                <a:solidFill>
                  <a:srgbClr val="0000FF"/>
                </a:solidFill>
              </a:rPr>
              <a:t>95</a:t>
            </a:r>
            <a:r>
              <a:rPr lang="en-US" altLang="zh-CN" b="1" dirty="0" smtClean="0">
                <a:solidFill>
                  <a:srgbClr val="0000FF"/>
                </a:solidFill>
              </a:rPr>
              <a:t>Pd</a:t>
            </a:r>
            <a:endParaRPr lang="zh-CN" altLang="en-US" b="1" dirty="0">
              <a:solidFill>
                <a:srgbClr val="0000FF"/>
              </a:solidFill>
            </a:endParaRPr>
          </a:p>
        </p:txBody>
      </p:sp>
      <p:sp>
        <p:nvSpPr>
          <p:cNvPr id="19" name="TextBox 18"/>
          <p:cNvSpPr txBox="1"/>
          <p:nvPr/>
        </p:nvSpPr>
        <p:spPr>
          <a:xfrm>
            <a:off x="5522207" y="998876"/>
            <a:ext cx="633507" cy="369332"/>
          </a:xfrm>
          <a:prstGeom prst="rect">
            <a:avLst/>
          </a:prstGeom>
          <a:noFill/>
        </p:spPr>
        <p:txBody>
          <a:bodyPr wrap="none" rtlCol="0">
            <a:spAutoFit/>
          </a:bodyPr>
          <a:lstStyle/>
          <a:p>
            <a:r>
              <a:rPr lang="en-US" altLang="zh-CN" b="1" baseline="30000" dirty="0" smtClean="0">
                <a:solidFill>
                  <a:srgbClr val="0000FF"/>
                </a:solidFill>
              </a:rPr>
              <a:t>93</a:t>
            </a:r>
            <a:r>
              <a:rPr lang="en-US" altLang="zh-CN" b="1" dirty="0">
                <a:solidFill>
                  <a:srgbClr val="0000FF"/>
                </a:solidFill>
              </a:rPr>
              <a:t>Rh</a:t>
            </a:r>
            <a:endParaRPr lang="zh-CN" altLang="en-US" b="1" dirty="0">
              <a:solidFill>
                <a:srgbClr val="0000FF"/>
              </a:solidFill>
            </a:endParaRPr>
          </a:p>
        </p:txBody>
      </p:sp>
      <p:sp>
        <p:nvSpPr>
          <p:cNvPr id="20" name="TextBox 19"/>
          <p:cNvSpPr txBox="1"/>
          <p:nvPr/>
        </p:nvSpPr>
        <p:spPr>
          <a:xfrm>
            <a:off x="8146307" y="966610"/>
            <a:ext cx="633507" cy="369332"/>
          </a:xfrm>
          <a:prstGeom prst="rect">
            <a:avLst/>
          </a:prstGeom>
          <a:noFill/>
        </p:spPr>
        <p:txBody>
          <a:bodyPr wrap="none" rtlCol="0">
            <a:spAutoFit/>
          </a:bodyPr>
          <a:lstStyle/>
          <a:p>
            <a:r>
              <a:rPr lang="en-US" altLang="zh-CN" b="1" baseline="30000" dirty="0" smtClean="0">
                <a:solidFill>
                  <a:srgbClr val="0000FF"/>
                </a:solidFill>
              </a:rPr>
              <a:t>91</a:t>
            </a:r>
            <a:r>
              <a:rPr lang="en-US" altLang="zh-CN" b="1" dirty="0" smtClean="0">
                <a:solidFill>
                  <a:srgbClr val="0000FF"/>
                </a:solidFill>
              </a:rPr>
              <a:t>Ru</a:t>
            </a:r>
            <a:endParaRPr lang="zh-CN" altLang="en-US" b="1" dirty="0">
              <a:solidFill>
                <a:srgbClr val="0000FF"/>
              </a:solidFill>
            </a:endParaRPr>
          </a:p>
        </p:txBody>
      </p:sp>
      <p:graphicFrame>
        <p:nvGraphicFramePr>
          <p:cNvPr id="21" name="对象 20"/>
          <p:cNvGraphicFramePr>
            <a:graphicFrameLocks noChangeAspect="1"/>
          </p:cNvGraphicFramePr>
          <p:nvPr>
            <p:extLst>
              <p:ext uri="{D42A27DB-BD31-4B8C-83A1-F6EECF244321}">
                <p14:modId xmlns="" xmlns:p14="http://schemas.microsoft.com/office/powerpoint/2010/main" val="2706462170"/>
              </p:ext>
            </p:extLst>
          </p:nvPr>
        </p:nvGraphicFramePr>
        <p:xfrm>
          <a:off x="2084696" y="896393"/>
          <a:ext cx="2376264" cy="1793687"/>
        </p:xfrm>
        <a:graphic>
          <a:graphicData uri="http://schemas.openxmlformats.org/presentationml/2006/ole">
            <p:oleObj spid="_x0000_s408581" name="Graph" r:id="rId7" imgW="8380800" imgH="6177600" progId="">
              <p:embed/>
            </p:oleObj>
          </a:graphicData>
        </a:graphic>
      </p:graphicFrame>
      <p:cxnSp>
        <p:nvCxnSpPr>
          <p:cNvPr id="22" name="直接箭头连接符 21"/>
          <p:cNvCxnSpPr/>
          <p:nvPr/>
        </p:nvCxnSpPr>
        <p:spPr>
          <a:xfrm>
            <a:off x="3760348" y="1981684"/>
            <a:ext cx="137797" cy="35567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7"/>
          <p:cNvSpPr txBox="1"/>
          <p:nvPr/>
        </p:nvSpPr>
        <p:spPr>
          <a:xfrm>
            <a:off x="3274368" y="1248813"/>
            <a:ext cx="829073" cy="646331"/>
          </a:xfrm>
          <a:prstGeom prst="rect">
            <a:avLst/>
          </a:prstGeom>
          <a:noFill/>
        </p:spPr>
        <p:txBody>
          <a:bodyPr wrap="none" rtlCol="0">
            <a:spAutoFit/>
          </a:bodyPr>
          <a:lstStyle/>
          <a:p>
            <a:pPr algn="ctr"/>
            <a:r>
              <a:rPr lang="en-US" altLang="zh-CN" dirty="0" smtClean="0">
                <a:solidFill>
                  <a:srgbClr val="0000FF"/>
                </a:solidFill>
                <a:sym typeface="Symbol" panose="05050102010706020507" pitchFamily="18" charset="2"/>
              </a:rPr>
              <a:t></a:t>
            </a:r>
            <a:r>
              <a:rPr lang="en-US" altLang="zh-CN" dirty="0" smtClean="0">
                <a:solidFill>
                  <a:srgbClr val="0000FF"/>
                </a:solidFill>
              </a:rPr>
              <a:t>p</a:t>
            </a:r>
            <a:r>
              <a:rPr lang="en-US" altLang="zh-CN" baseline="-25000" dirty="0" smtClean="0">
                <a:solidFill>
                  <a:srgbClr val="0000FF"/>
                </a:solidFill>
              </a:rPr>
              <a:t>1/2</a:t>
            </a:r>
            <a:endParaRPr lang="en-US" altLang="zh-CN" dirty="0" smtClean="0">
              <a:solidFill>
                <a:srgbClr val="0000FF"/>
              </a:solidFill>
            </a:endParaRPr>
          </a:p>
          <a:p>
            <a:pPr algn="ctr"/>
            <a:r>
              <a:rPr lang="en-US" altLang="zh-CN" dirty="0" smtClean="0">
                <a:solidFill>
                  <a:srgbClr val="0000FF"/>
                </a:solidFill>
              </a:rPr>
              <a:t>isomer</a:t>
            </a:r>
            <a:endParaRPr lang="zh-CN" altLang="en-US" dirty="0">
              <a:solidFill>
                <a:srgbClr val="0000FF"/>
              </a:solidFill>
            </a:endParaRPr>
          </a:p>
        </p:txBody>
      </p:sp>
      <p:sp>
        <p:nvSpPr>
          <p:cNvPr id="24" name="文本框 29"/>
          <p:cNvSpPr txBox="1"/>
          <p:nvPr/>
        </p:nvSpPr>
        <p:spPr>
          <a:xfrm>
            <a:off x="7968447" y="1202290"/>
            <a:ext cx="829073" cy="646331"/>
          </a:xfrm>
          <a:prstGeom prst="rect">
            <a:avLst/>
          </a:prstGeom>
          <a:noFill/>
        </p:spPr>
        <p:txBody>
          <a:bodyPr wrap="none" rtlCol="0">
            <a:spAutoFit/>
          </a:bodyPr>
          <a:lstStyle/>
          <a:p>
            <a:pPr algn="ctr"/>
            <a:r>
              <a:rPr lang="en-US" altLang="zh-CN" dirty="0" smtClean="0">
                <a:solidFill>
                  <a:srgbClr val="0000FF"/>
                </a:solidFill>
                <a:sym typeface="Symbol" panose="05050102010706020507" pitchFamily="18" charset="2"/>
              </a:rPr>
              <a:t></a:t>
            </a:r>
            <a:r>
              <a:rPr lang="en-US" altLang="zh-CN" dirty="0" smtClean="0">
                <a:solidFill>
                  <a:srgbClr val="0000FF"/>
                </a:solidFill>
              </a:rPr>
              <a:t>p</a:t>
            </a:r>
            <a:r>
              <a:rPr lang="en-US" altLang="zh-CN" baseline="-25000" dirty="0" smtClean="0">
                <a:solidFill>
                  <a:srgbClr val="0000FF"/>
                </a:solidFill>
              </a:rPr>
              <a:t>1/2</a:t>
            </a:r>
            <a:endParaRPr lang="en-US" altLang="zh-CN" dirty="0" smtClean="0">
              <a:solidFill>
                <a:srgbClr val="0000FF"/>
              </a:solidFill>
            </a:endParaRPr>
          </a:p>
          <a:p>
            <a:pPr algn="ctr"/>
            <a:r>
              <a:rPr lang="en-US" altLang="zh-CN" dirty="0" smtClean="0">
                <a:solidFill>
                  <a:srgbClr val="0000FF"/>
                </a:solidFill>
              </a:rPr>
              <a:t>isomer</a:t>
            </a:r>
            <a:endParaRPr lang="zh-CN" altLang="en-US" dirty="0">
              <a:solidFill>
                <a:srgbClr val="0000FF"/>
              </a:solidFill>
            </a:endParaRPr>
          </a:p>
        </p:txBody>
      </p:sp>
      <p:cxnSp>
        <p:nvCxnSpPr>
          <p:cNvPr id="25" name="直接箭头连接符 24"/>
          <p:cNvCxnSpPr>
            <a:stCxn id="24" idx="2"/>
          </p:cNvCxnSpPr>
          <p:nvPr/>
        </p:nvCxnSpPr>
        <p:spPr>
          <a:xfrm flipH="1">
            <a:off x="8109601" y="1848621"/>
            <a:ext cx="273383" cy="32683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34"/>
          <p:cNvSpPr txBox="1"/>
          <p:nvPr/>
        </p:nvSpPr>
        <p:spPr>
          <a:xfrm>
            <a:off x="1307697" y="1258651"/>
            <a:ext cx="829073" cy="646331"/>
          </a:xfrm>
          <a:prstGeom prst="rect">
            <a:avLst/>
          </a:prstGeom>
          <a:noFill/>
        </p:spPr>
        <p:txBody>
          <a:bodyPr wrap="none" rtlCol="0">
            <a:spAutoFit/>
          </a:bodyPr>
          <a:lstStyle/>
          <a:p>
            <a:pPr algn="ctr"/>
            <a:r>
              <a:rPr lang="en-US" altLang="zh-CN" dirty="0" smtClean="0">
                <a:solidFill>
                  <a:srgbClr val="0000FF"/>
                </a:solidFill>
                <a:sym typeface="Symbol" panose="05050102010706020507" pitchFamily="18" charset="2"/>
              </a:rPr>
              <a:t></a:t>
            </a:r>
            <a:r>
              <a:rPr lang="en-US" altLang="zh-CN" dirty="0" smtClean="0">
                <a:solidFill>
                  <a:srgbClr val="0000FF"/>
                </a:solidFill>
              </a:rPr>
              <a:t>p</a:t>
            </a:r>
            <a:r>
              <a:rPr lang="en-US" altLang="zh-CN" baseline="-25000" dirty="0" smtClean="0">
                <a:solidFill>
                  <a:srgbClr val="0000FF"/>
                </a:solidFill>
              </a:rPr>
              <a:t>1/2</a:t>
            </a:r>
            <a:endParaRPr lang="en-US" altLang="zh-CN" dirty="0" smtClean="0">
              <a:solidFill>
                <a:srgbClr val="0000FF"/>
              </a:solidFill>
            </a:endParaRPr>
          </a:p>
          <a:p>
            <a:pPr algn="ctr"/>
            <a:r>
              <a:rPr lang="en-US" altLang="zh-CN" dirty="0" smtClean="0">
                <a:solidFill>
                  <a:srgbClr val="0000FF"/>
                </a:solidFill>
              </a:rPr>
              <a:t>isomer</a:t>
            </a:r>
            <a:endParaRPr lang="zh-CN" altLang="en-US" dirty="0">
              <a:solidFill>
                <a:srgbClr val="0000FF"/>
              </a:solidFill>
            </a:endParaRPr>
          </a:p>
        </p:txBody>
      </p:sp>
      <p:cxnSp>
        <p:nvCxnSpPr>
          <p:cNvPr id="27" name="直接箭头连接符 26"/>
          <p:cNvCxnSpPr/>
          <p:nvPr/>
        </p:nvCxnSpPr>
        <p:spPr>
          <a:xfrm>
            <a:off x="1631211" y="1897796"/>
            <a:ext cx="144587" cy="357999"/>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39"/>
          <p:cNvSpPr txBox="1"/>
          <p:nvPr/>
        </p:nvSpPr>
        <p:spPr>
          <a:xfrm>
            <a:off x="5650632" y="1311288"/>
            <a:ext cx="829073" cy="646331"/>
          </a:xfrm>
          <a:prstGeom prst="rect">
            <a:avLst/>
          </a:prstGeom>
          <a:noFill/>
        </p:spPr>
        <p:txBody>
          <a:bodyPr wrap="none" rtlCol="0">
            <a:spAutoFit/>
          </a:bodyPr>
          <a:lstStyle/>
          <a:p>
            <a:pPr algn="ctr"/>
            <a:r>
              <a:rPr lang="en-US" altLang="zh-CN" dirty="0" smtClean="0">
                <a:solidFill>
                  <a:srgbClr val="0000FF"/>
                </a:solidFill>
                <a:sym typeface="Symbol" panose="05050102010706020507" pitchFamily="18" charset="2"/>
              </a:rPr>
              <a:t></a:t>
            </a:r>
            <a:r>
              <a:rPr lang="en-US" altLang="zh-CN" dirty="0" smtClean="0">
                <a:solidFill>
                  <a:srgbClr val="0000FF"/>
                </a:solidFill>
              </a:rPr>
              <a:t>p</a:t>
            </a:r>
            <a:r>
              <a:rPr lang="en-US" altLang="zh-CN" baseline="-25000" dirty="0" smtClean="0">
                <a:solidFill>
                  <a:srgbClr val="0000FF"/>
                </a:solidFill>
              </a:rPr>
              <a:t>1/2</a:t>
            </a:r>
            <a:endParaRPr lang="en-US" altLang="zh-CN" dirty="0" smtClean="0">
              <a:solidFill>
                <a:srgbClr val="0000FF"/>
              </a:solidFill>
            </a:endParaRPr>
          </a:p>
          <a:p>
            <a:pPr algn="ctr"/>
            <a:r>
              <a:rPr lang="en-US" altLang="zh-CN" dirty="0" smtClean="0">
                <a:solidFill>
                  <a:srgbClr val="0000FF"/>
                </a:solidFill>
              </a:rPr>
              <a:t>isomer</a:t>
            </a:r>
            <a:endParaRPr lang="zh-CN" altLang="en-US" dirty="0">
              <a:solidFill>
                <a:srgbClr val="0000FF"/>
              </a:solidFill>
            </a:endParaRPr>
          </a:p>
        </p:txBody>
      </p:sp>
      <p:cxnSp>
        <p:nvCxnSpPr>
          <p:cNvPr id="29" name="直接箭头连接符 28"/>
          <p:cNvCxnSpPr/>
          <p:nvPr/>
        </p:nvCxnSpPr>
        <p:spPr>
          <a:xfrm flipH="1">
            <a:off x="5815109" y="2001817"/>
            <a:ext cx="177487" cy="314028"/>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41"/>
          <p:cNvSpPr txBox="1"/>
          <p:nvPr/>
        </p:nvSpPr>
        <p:spPr>
          <a:xfrm>
            <a:off x="6038076" y="1859463"/>
            <a:ext cx="292068" cy="369332"/>
          </a:xfrm>
          <a:prstGeom prst="rect">
            <a:avLst/>
          </a:prstGeom>
          <a:noFill/>
        </p:spPr>
        <p:txBody>
          <a:bodyPr wrap="none" rtlCol="0">
            <a:spAutoFit/>
          </a:bodyPr>
          <a:lstStyle/>
          <a:p>
            <a:r>
              <a:rPr lang="en-US" altLang="zh-CN" dirty="0" smtClean="0">
                <a:solidFill>
                  <a:srgbClr val="00B050"/>
                </a:solidFill>
              </a:rPr>
              <a:t>?</a:t>
            </a:r>
            <a:endParaRPr lang="zh-CN" altLang="en-US" dirty="0">
              <a:solidFill>
                <a:srgbClr val="00B050"/>
              </a:solidFill>
            </a:endParaRPr>
          </a:p>
        </p:txBody>
      </p:sp>
      <p:cxnSp>
        <p:nvCxnSpPr>
          <p:cNvPr id="31" name="直接箭头连接符 30"/>
          <p:cNvCxnSpPr>
            <a:endCxn id="14" idx="2"/>
          </p:cNvCxnSpPr>
          <p:nvPr/>
        </p:nvCxnSpPr>
        <p:spPr>
          <a:xfrm flipH="1" flipV="1">
            <a:off x="1221532" y="2737472"/>
            <a:ext cx="136818" cy="9390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3100242" y="2654196"/>
            <a:ext cx="228022" cy="13627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5411531" y="2558973"/>
            <a:ext cx="90190" cy="12405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7480905" y="2572635"/>
            <a:ext cx="55429" cy="1079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268000" y="0"/>
            <a:ext cx="2082621" cy="646331"/>
          </a:xfrm>
          <a:prstGeom prst="rect">
            <a:avLst/>
          </a:prstGeom>
        </p:spPr>
        <p:txBody>
          <a:bodyPr wrap="none">
            <a:spAutoFit/>
          </a:bodyPr>
          <a:lstStyle/>
          <a:p>
            <a:pPr algn="ctr" eaLnBrk="1" hangingPunct="1"/>
            <a:r>
              <a:rPr lang="en-US" altLang="zh-CN" sz="3600" dirty="0" smtClean="0">
                <a:solidFill>
                  <a:srgbClr val="FFFF00"/>
                </a:solidFill>
              </a:rPr>
              <a:t>Isomers  </a:t>
            </a:r>
            <a:endParaRPr lang="zh-CN" altLang="en-US" sz="36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0" y="4614227"/>
            <a:ext cx="4283968" cy="830997"/>
          </a:xfrm>
          <a:prstGeom prst="rect">
            <a:avLst/>
          </a:prstGeom>
          <a:noFill/>
        </p:spPr>
        <p:txBody>
          <a:bodyPr wrap="square" rtlCol="0">
            <a:spAutoFit/>
          </a:bodyPr>
          <a:lstStyle/>
          <a:p>
            <a:pPr algn="ctr"/>
            <a:r>
              <a:rPr lang="en-US" altLang="zh-CN" sz="2400" dirty="0" smtClean="0">
                <a:solidFill>
                  <a:srgbClr val="003366"/>
                </a:solidFill>
                <a:latin typeface="Arial" panose="020B0604020202020204" pitchFamily="34" charset="0"/>
                <a:cs typeface="Arial" panose="020B0604020202020204" pitchFamily="34" charset="0"/>
              </a:rPr>
              <a:t>solar </a:t>
            </a:r>
            <a:r>
              <a:rPr lang="en-US" altLang="zh-CN" sz="2400" dirty="0">
                <a:solidFill>
                  <a:srgbClr val="003366"/>
                </a:solidFill>
                <a:latin typeface="Arial" panose="020B0604020202020204" pitchFamily="34" charset="0"/>
                <a:cs typeface="Arial" panose="020B0604020202020204" pitchFamily="34" charset="0"/>
              </a:rPr>
              <a:t>abundance ratio </a:t>
            </a:r>
            <a:r>
              <a:rPr lang="en-US" altLang="zh-CN" sz="2400" dirty="0" smtClean="0">
                <a:solidFill>
                  <a:srgbClr val="003366"/>
                </a:solidFill>
                <a:latin typeface="Arial" panose="020B0604020202020204" pitchFamily="34" charset="0"/>
                <a:cs typeface="Arial" panose="020B0604020202020204" pitchFamily="34" charset="0"/>
              </a:rPr>
              <a:t> </a:t>
            </a:r>
          </a:p>
          <a:p>
            <a:pPr algn="ctr"/>
            <a:r>
              <a:rPr lang="en-US" altLang="zh-CN" sz="2400" baseline="30000" dirty="0" smtClean="0">
                <a:solidFill>
                  <a:srgbClr val="002060"/>
                </a:solidFill>
                <a:latin typeface="Arial" panose="020B0604020202020204" pitchFamily="34" charset="0"/>
                <a:cs typeface="Arial" panose="020B0604020202020204" pitchFamily="34" charset="0"/>
              </a:rPr>
              <a:t>92</a:t>
            </a:r>
            <a:r>
              <a:rPr lang="en-US" altLang="zh-CN" sz="2400" dirty="0" smtClean="0">
                <a:solidFill>
                  <a:srgbClr val="002060"/>
                </a:solidFill>
                <a:latin typeface="Arial" panose="020B0604020202020204" pitchFamily="34" charset="0"/>
                <a:cs typeface="Arial" panose="020B0604020202020204" pitchFamily="34" charset="0"/>
              </a:rPr>
              <a:t>Mo/</a:t>
            </a:r>
            <a:r>
              <a:rPr lang="en-US" altLang="zh-CN" sz="2400" baseline="30000" dirty="0" smtClean="0">
                <a:solidFill>
                  <a:srgbClr val="002060"/>
                </a:solidFill>
                <a:latin typeface="Arial" panose="020B0604020202020204" pitchFamily="34" charset="0"/>
                <a:cs typeface="Arial" panose="020B0604020202020204" pitchFamily="34" charset="0"/>
              </a:rPr>
              <a:t>94</a:t>
            </a:r>
            <a:r>
              <a:rPr lang="en-US" altLang="zh-CN" sz="2400" dirty="0" smtClean="0">
                <a:solidFill>
                  <a:srgbClr val="002060"/>
                </a:solidFill>
                <a:latin typeface="Arial" panose="020B0604020202020204" pitchFamily="34" charset="0"/>
                <a:cs typeface="Arial" panose="020B0604020202020204" pitchFamily="34" charset="0"/>
              </a:rPr>
              <a:t>Mo</a:t>
            </a:r>
            <a:r>
              <a:rPr lang="en-US" altLang="zh-CN" sz="2400" dirty="0" smtClean="0">
                <a:solidFill>
                  <a:srgbClr val="003366"/>
                </a:solidFill>
                <a:latin typeface="Arial" panose="020B0604020202020204" pitchFamily="34" charset="0"/>
                <a:cs typeface="Arial" panose="020B0604020202020204" pitchFamily="34" charset="0"/>
              </a:rPr>
              <a:t> =1.57</a:t>
            </a:r>
            <a:endParaRPr lang="zh-CN" altLang="en-US" sz="2400" dirty="0">
              <a:solidFill>
                <a:srgbClr val="003366"/>
              </a:solidFill>
              <a:latin typeface="Arial" panose="020B0604020202020204" pitchFamily="34" charset="0"/>
              <a:cs typeface="Arial" panose="020B0604020202020204" pitchFamily="34" charset="0"/>
            </a:endParaRPr>
          </a:p>
        </p:txBody>
      </p:sp>
      <p:sp>
        <p:nvSpPr>
          <p:cNvPr id="3" name="文本框 8"/>
          <p:cNvSpPr txBox="1"/>
          <p:nvPr/>
        </p:nvSpPr>
        <p:spPr>
          <a:xfrm>
            <a:off x="107504" y="5661248"/>
            <a:ext cx="4350806" cy="954107"/>
          </a:xfrm>
          <a:prstGeom prst="rect">
            <a:avLst/>
          </a:prstGeom>
          <a:noFill/>
        </p:spPr>
        <p:txBody>
          <a:bodyPr wrap="none" rtlCol="0">
            <a:spAutoFit/>
          </a:bodyPr>
          <a:lstStyle/>
          <a:p>
            <a:r>
              <a:rPr lang="en-US" altLang="zh-CN" sz="2800" dirty="0"/>
              <a:t>Y</a:t>
            </a:r>
            <a:r>
              <a:rPr lang="en-US" altLang="zh-CN" sz="2800" baseline="-25000" dirty="0"/>
              <a:t>e</a:t>
            </a:r>
            <a:r>
              <a:rPr lang="en-US" altLang="zh-CN" sz="2800" dirty="0"/>
              <a:t> (electron fraction)=0.57, </a:t>
            </a:r>
            <a:endParaRPr lang="en-US" altLang="zh-CN" sz="2800" dirty="0" smtClean="0"/>
          </a:p>
          <a:p>
            <a:r>
              <a:rPr lang="en-US" altLang="zh-CN" sz="2800" dirty="0" smtClean="0">
                <a:sym typeface="Wingdings 3" panose="05040102010807070707" pitchFamily="18" charset="2"/>
              </a:rPr>
              <a:t> </a:t>
            </a:r>
            <a:r>
              <a:rPr lang="en-US" altLang="zh-CN" sz="2800" dirty="0" err="1">
                <a:solidFill>
                  <a:srgbClr val="FF0000"/>
                </a:solidFill>
              </a:rPr>
              <a:t>Sp</a:t>
            </a:r>
            <a:r>
              <a:rPr lang="en-US" altLang="zh-CN" sz="2800" dirty="0">
                <a:solidFill>
                  <a:srgbClr val="FF0000"/>
                </a:solidFill>
              </a:rPr>
              <a:t>(</a:t>
            </a:r>
            <a:r>
              <a:rPr lang="en-US" altLang="zh-CN" sz="2800" baseline="30000" dirty="0">
                <a:solidFill>
                  <a:srgbClr val="FF0000"/>
                </a:solidFill>
              </a:rPr>
              <a:t>93</a:t>
            </a:r>
            <a:r>
              <a:rPr lang="en-US" altLang="zh-CN" sz="2800" dirty="0">
                <a:solidFill>
                  <a:srgbClr val="FF0000"/>
                </a:solidFill>
              </a:rPr>
              <a:t>Rh)=1.64</a:t>
            </a:r>
            <a:r>
              <a:rPr lang="en-US" altLang="zh-CN" sz="2800" dirty="0">
                <a:solidFill>
                  <a:srgbClr val="FF0000"/>
                </a:solidFill>
                <a:sym typeface="Symbol" panose="05050102010706020507" pitchFamily="18" charset="2"/>
              </a:rPr>
              <a:t>0.1</a:t>
            </a:r>
            <a:r>
              <a:rPr lang="en-US" altLang="zh-CN" sz="2800" dirty="0">
                <a:solidFill>
                  <a:srgbClr val="FF0000"/>
                </a:solidFill>
              </a:rPr>
              <a:t> MeV </a:t>
            </a:r>
            <a:r>
              <a:rPr lang="en-US" altLang="zh-CN" sz="2800" dirty="0" smtClean="0"/>
              <a:t> </a:t>
            </a:r>
            <a:endParaRPr lang="zh-CN" altLang="en-US" sz="2800" dirty="0"/>
          </a:p>
        </p:txBody>
      </p:sp>
      <p:pic>
        <p:nvPicPr>
          <p:cNvPr id="4" name="图片 3"/>
          <p:cNvPicPr>
            <a:picLocks noChangeAspect="1"/>
          </p:cNvPicPr>
          <p:nvPr/>
        </p:nvPicPr>
        <p:blipFill rotWithShape="1">
          <a:blip r:embed="rId2" cstate="print"/>
          <a:srcRect t="11877"/>
          <a:stretch/>
        </p:blipFill>
        <p:spPr>
          <a:xfrm>
            <a:off x="0" y="1484784"/>
            <a:ext cx="5395148" cy="2904814"/>
          </a:xfrm>
          <a:prstGeom prst="rect">
            <a:avLst/>
          </a:prstGeom>
        </p:spPr>
      </p:pic>
      <p:sp>
        <p:nvSpPr>
          <p:cNvPr id="5" name="文本框 9"/>
          <p:cNvSpPr txBox="1"/>
          <p:nvPr/>
        </p:nvSpPr>
        <p:spPr>
          <a:xfrm>
            <a:off x="0" y="1196752"/>
            <a:ext cx="5885009" cy="369332"/>
          </a:xfrm>
          <a:prstGeom prst="rect">
            <a:avLst/>
          </a:prstGeom>
          <a:noFill/>
        </p:spPr>
        <p:txBody>
          <a:bodyPr wrap="none" rtlCol="0">
            <a:spAutoFit/>
          </a:bodyPr>
          <a:lstStyle/>
          <a:p>
            <a:r>
              <a:rPr lang="en-US" altLang="zh-CN" dirty="0"/>
              <a:t>J. </a:t>
            </a:r>
            <a:r>
              <a:rPr lang="en-US" altLang="zh-CN" dirty="0" err="1" smtClean="0"/>
              <a:t>Fallis</a:t>
            </a:r>
            <a:r>
              <a:rPr lang="en-US" altLang="zh-CN" dirty="0" smtClean="0"/>
              <a:t> et al., PHYSICAL </a:t>
            </a:r>
            <a:r>
              <a:rPr lang="en-US" altLang="zh-CN" dirty="0"/>
              <a:t>REVIEW C </a:t>
            </a:r>
            <a:r>
              <a:rPr lang="en-US" altLang="zh-CN" b="1" dirty="0"/>
              <a:t>78</a:t>
            </a:r>
            <a:r>
              <a:rPr lang="en-US" altLang="zh-CN" dirty="0"/>
              <a:t>, 022801(R) (2008)</a:t>
            </a:r>
            <a:endParaRPr lang="zh-CN" altLang="en-US" dirty="0"/>
          </a:p>
        </p:txBody>
      </p:sp>
      <p:pic>
        <p:nvPicPr>
          <p:cNvPr id="6" name="图片 5"/>
          <p:cNvPicPr>
            <a:picLocks noChangeAspect="1"/>
          </p:cNvPicPr>
          <p:nvPr/>
        </p:nvPicPr>
        <p:blipFill rotWithShape="1">
          <a:blip r:embed="rId3" cstate="print"/>
          <a:srcRect l="30183" r="1402" b="20204"/>
          <a:stretch/>
        </p:blipFill>
        <p:spPr>
          <a:xfrm>
            <a:off x="4247456" y="2708920"/>
            <a:ext cx="4896544" cy="3816424"/>
          </a:xfrm>
          <a:prstGeom prst="rect">
            <a:avLst/>
          </a:prstGeom>
        </p:spPr>
      </p:pic>
      <p:cxnSp>
        <p:nvCxnSpPr>
          <p:cNvPr id="7" name="直接箭头连接符 6"/>
          <p:cNvCxnSpPr/>
          <p:nvPr/>
        </p:nvCxnSpPr>
        <p:spPr>
          <a:xfrm>
            <a:off x="5492215" y="4590420"/>
            <a:ext cx="843473" cy="86409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5489847" y="3438292"/>
            <a:ext cx="1997968" cy="20162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7303658" y="5454516"/>
            <a:ext cx="688009" cy="369332"/>
          </a:xfrm>
          <a:prstGeom prst="rect">
            <a:avLst/>
          </a:prstGeom>
          <a:noFill/>
        </p:spPr>
        <p:txBody>
          <a:bodyPr wrap="none" rtlCol="0">
            <a:spAutoFit/>
          </a:bodyPr>
          <a:lstStyle/>
          <a:p>
            <a:r>
              <a:rPr lang="en-US" altLang="zh-CN" b="1" baseline="30000" dirty="0" smtClean="0">
                <a:solidFill>
                  <a:srgbClr val="FFFF00"/>
                </a:solidFill>
                <a:latin typeface="Arial" panose="020B0604020202020204" pitchFamily="34" charset="0"/>
                <a:ea typeface="黑体" panose="02010609060101010101" pitchFamily="49" charset="-122"/>
                <a:cs typeface="Arial" panose="020B0604020202020204" pitchFamily="34" charset="0"/>
              </a:rPr>
              <a:t>94</a:t>
            </a:r>
            <a:r>
              <a:rPr lang="en-US" altLang="zh-CN" b="1" dirty="0" smtClean="0">
                <a:solidFill>
                  <a:srgbClr val="FFFF00"/>
                </a:solidFill>
                <a:latin typeface="Arial" panose="020B0604020202020204" pitchFamily="34" charset="0"/>
                <a:ea typeface="黑体" panose="02010609060101010101" pitchFamily="49" charset="-122"/>
                <a:cs typeface="Arial" panose="020B0604020202020204" pitchFamily="34" charset="0"/>
              </a:rPr>
              <a:t>Mo</a:t>
            </a:r>
            <a:endParaRPr lang="zh-CN" altLang="en-US" b="1" dirty="0">
              <a:solidFill>
                <a:srgbClr val="FFFF00"/>
              </a:solidFill>
              <a:latin typeface="Arial" panose="020B0604020202020204" pitchFamily="34" charset="0"/>
              <a:ea typeface="黑体" panose="02010609060101010101" pitchFamily="49" charset="-122"/>
              <a:cs typeface="Arial" panose="020B0604020202020204" pitchFamily="34" charset="0"/>
            </a:endParaRPr>
          </a:p>
        </p:txBody>
      </p:sp>
      <p:sp>
        <p:nvSpPr>
          <p:cNvPr id="10" name="文本框 10"/>
          <p:cNvSpPr txBox="1"/>
          <p:nvPr/>
        </p:nvSpPr>
        <p:spPr>
          <a:xfrm>
            <a:off x="6144827" y="5507940"/>
            <a:ext cx="688009" cy="369332"/>
          </a:xfrm>
          <a:prstGeom prst="rect">
            <a:avLst/>
          </a:prstGeom>
          <a:noFill/>
        </p:spPr>
        <p:txBody>
          <a:bodyPr wrap="none" rtlCol="0">
            <a:spAutoFit/>
          </a:bodyPr>
          <a:lstStyle/>
          <a:p>
            <a:r>
              <a:rPr lang="en-US" altLang="zh-CN" b="1" baseline="30000" dirty="0" smtClean="0">
                <a:solidFill>
                  <a:srgbClr val="FFFF00"/>
                </a:solidFill>
                <a:latin typeface="Arial" panose="020B0604020202020204" pitchFamily="34" charset="0"/>
                <a:ea typeface="黑体" panose="02010609060101010101" pitchFamily="49" charset="-122"/>
                <a:cs typeface="Arial" panose="020B0604020202020204" pitchFamily="34" charset="0"/>
              </a:rPr>
              <a:t>92</a:t>
            </a:r>
            <a:r>
              <a:rPr lang="en-US" altLang="zh-CN" b="1" dirty="0" smtClean="0">
                <a:solidFill>
                  <a:srgbClr val="FFFF00"/>
                </a:solidFill>
                <a:latin typeface="Arial" panose="020B0604020202020204" pitchFamily="34" charset="0"/>
                <a:ea typeface="黑体" panose="02010609060101010101" pitchFamily="49" charset="-122"/>
                <a:cs typeface="Arial" panose="020B0604020202020204" pitchFamily="34" charset="0"/>
              </a:rPr>
              <a:t>Mo</a:t>
            </a:r>
            <a:endParaRPr lang="zh-CN" altLang="en-US" b="1" dirty="0">
              <a:solidFill>
                <a:srgbClr val="FFFF00"/>
              </a:solidFill>
              <a:latin typeface="Arial" panose="020B0604020202020204" pitchFamily="34" charset="0"/>
              <a:ea typeface="黑体" panose="02010609060101010101" pitchFamily="49" charset="-122"/>
              <a:cs typeface="Arial" panose="020B0604020202020204" pitchFamily="34" charset="0"/>
            </a:endParaRPr>
          </a:p>
        </p:txBody>
      </p:sp>
      <p:sp>
        <p:nvSpPr>
          <p:cNvPr id="11" name="文本框 11"/>
          <p:cNvSpPr txBox="1"/>
          <p:nvPr/>
        </p:nvSpPr>
        <p:spPr>
          <a:xfrm>
            <a:off x="5020573" y="3658870"/>
            <a:ext cx="633507" cy="369332"/>
          </a:xfrm>
          <a:prstGeom prst="rect">
            <a:avLst/>
          </a:prstGeom>
          <a:solidFill>
            <a:schemeClr val="bg1"/>
          </a:solidFill>
        </p:spPr>
        <p:txBody>
          <a:bodyPr wrap="none" rtlCol="0">
            <a:spAutoFit/>
          </a:bodyPr>
          <a:lstStyle/>
          <a:p>
            <a:r>
              <a:rPr lang="en-US" altLang="zh-CN" b="1" baseline="30000" dirty="0" smtClean="0">
                <a:solidFill>
                  <a:srgbClr val="0000FF"/>
                </a:solidFill>
              </a:rPr>
              <a:t>93</a:t>
            </a:r>
            <a:r>
              <a:rPr lang="en-US" altLang="zh-CN" b="1" dirty="0" smtClean="0">
                <a:solidFill>
                  <a:srgbClr val="0000FF"/>
                </a:solidFill>
              </a:rPr>
              <a:t>Rh</a:t>
            </a:r>
            <a:endParaRPr lang="zh-CN" altLang="en-US" b="1" dirty="0">
              <a:solidFill>
                <a:srgbClr val="0000FF"/>
              </a:solidFill>
            </a:endParaRPr>
          </a:p>
        </p:txBody>
      </p:sp>
      <p:sp>
        <p:nvSpPr>
          <p:cNvPr id="12" name="文本框 12"/>
          <p:cNvSpPr txBox="1"/>
          <p:nvPr/>
        </p:nvSpPr>
        <p:spPr>
          <a:xfrm>
            <a:off x="4954557" y="4254624"/>
            <a:ext cx="633507" cy="369332"/>
          </a:xfrm>
          <a:prstGeom prst="rect">
            <a:avLst/>
          </a:prstGeom>
          <a:noFill/>
        </p:spPr>
        <p:txBody>
          <a:bodyPr wrap="none" rtlCol="0">
            <a:spAutoFit/>
          </a:bodyPr>
          <a:lstStyle/>
          <a:p>
            <a:r>
              <a:rPr lang="en-US" altLang="zh-CN" b="1" baseline="30000" dirty="0" smtClean="0">
                <a:solidFill>
                  <a:srgbClr val="FF0000"/>
                </a:solidFill>
              </a:rPr>
              <a:t>92</a:t>
            </a:r>
            <a:r>
              <a:rPr lang="en-US" altLang="zh-CN" b="1" dirty="0" smtClean="0">
                <a:solidFill>
                  <a:srgbClr val="FF0000"/>
                </a:solidFill>
              </a:rPr>
              <a:t>Ru</a:t>
            </a:r>
            <a:endParaRPr lang="zh-CN" altLang="en-US" b="1" dirty="0">
              <a:solidFill>
                <a:srgbClr val="FF0000"/>
              </a:solidFill>
            </a:endParaRPr>
          </a:p>
        </p:txBody>
      </p:sp>
      <p:sp>
        <p:nvSpPr>
          <p:cNvPr id="13" name="文本框 13"/>
          <p:cNvSpPr txBox="1"/>
          <p:nvPr/>
        </p:nvSpPr>
        <p:spPr>
          <a:xfrm>
            <a:off x="4997466" y="2932420"/>
            <a:ext cx="607859" cy="369332"/>
          </a:xfrm>
          <a:prstGeom prst="rect">
            <a:avLst/>
          </a:prstGeom>
          <a:noFill/>
        </p:spPr>
        <p:txBody>
          <a:bodyPr wrap="none" rtlCol="0">
            <a:spAutoFit/>
          </a:bodyPr>
          <a:lstStyle/>
          <a:p>
            <a:r>
              <a:rPr lang="en-US" altLang="zh-CN" b="1" baseline="30000" dirty="0" smtClean="0">
                <a:solidFill>
                  <a:srgbClr val="FF0000"/>
                </a:solidFill>
              </a:rPr>
              <a:t>94</a:t>
            </a:r>
            <a:r>
              <a:rPr lang="en-US" altLang="zh-CN" b="1" dirty="0" smtClean="0">
                <a:solidFill>
                  <a:srgbClr val="FF0000"/>
                </a:solidFill>
              </a:rPr>
              <a:t>Pd</a:t>
            </a:r>
            <a:endParaRPr lang="zh-CN" altLang="en-US" b="1" dirty="0">
              <a:solidFill>
                <a:srgbClr val="FF0000"/>
              </a:solidFill>
            </a:endParaRPr>
          </a:p>
        </p:txBody>
      </p:sp>
      <p:grpSp>
        <p:nvGrpSpPr>
          <p:cNvPr id="14" name="组合 14"/>
          <p:cNvGrpSpPr/>
          <p:nvPr/>
        </p:nvGrpSpPr>
        <p:grpSpPr>
          <a:xfrm>
            <a:off x="6316457" y="836712"/>
            <a:ext cx="2465647" cy="2028962"/>
            <a:chOff x="551950" y="3641578"/>
            <a:chExt cx="2465647" cy="2028962"/>
          </a:xfrm>
        </p:grpSpPr>
        <p:cxnSp>
          <p:nvCxnSpPr>
            <p:cNvPr id="20" name="直接连接符 19"/>
            <p:cNvCxnSpPr/>
            <p:nvPr/>
          </p:nvCxnSpPr>
          <p:spPr>
            <a:xfrm>
              <a:off x="1763688" y="5333325"/>
              <a:ext cx="792088"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 name="文本框 16"/>
            <p:cNvSpPr txBox="1"/>
            <p:nvPr/>
          </p:nvSpPr>
          <p:spPr>
            <a:xfrm>
              <a:off x="1823010" y="5301208"/>
              <a:ext cx="607859" cy="369332"/>
            </a:xfrm>
            <a:prstGeom prst="rect">
              <a:avLst/>
            </a:prstGeom>
            <a:noFill/>
          </p:spPr>
          <p:txBody>
            <a:bodyPr wrap="none" rtlCol="0">
              <a:spAutoFit/>
            </a:bodyPr>
            <a:lstStyle/>
            <a:p>
              <a:r>
                <a:rPr lang="en-US" altLang="zh-CN" kern="0" baseline="30000" dirty="0" smtClean="0">
                  <a:ea typeface="微软雅黑" panose="020B0503020204020204" pitchFamily="34" charset="-122"/>
                </a:rPr>
                <a:t>93</a:t>
              </a:r>
              <a:r>
                <a:rPr lang="en-US" altLang="zh-CN" kern="0" dirty="0" smtClean="0">
                  <a:ea typeface="微软雅黑" panose="020B0503020204020204" pitchFamily="34" charset="-122"/>
                </a:rPr>
                <a:t>Rh</a:t>
              </a:r>
              <a:endParaRPr lang="zh-CN" altLang="en-US" dirty="0"/>
            </a:p>
          </p:txBody>
        </p:sp>
        <p:cxnSp>
          <p:nvCxnSpPr>
            <p:cNvPr id="22" name="直接连接符 21"/>
            <p:cNvCxnSpPr/>
            <p:nvPr/>
          </p:nvCxnSpPr>
          <p:spPr>
            <a:xfrm>
              <a:off x="1741955" y="4945951"/>
              <a:ext cx="79208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1387292" y="4011410"/>
              <a:ext cx="1641" cy="131556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1560" y="4005064"/>
              <a:ext cx="792088"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5" name="文本框 20"/>
            <p:cNvSpPr txBox="1"/>
            <p:nvPr/>
          </p:nvSpPr>
          <p:spPr>
            <a:xfrm>
              <a:off x="553735" y="3998808"/>
              <a:ext cx="853119" cy="369332"/>
            </a:xfrm>
            <a:prstGeom prst="rect">
              <a:avLst/>
            </a:prstGeom>
            <a:noFill/>
          </p:spPr>
          <p:txBody>
            <a:bodyPr wrap="none" rtlCol="0">
              <a:spAutoFit/>
            </a:bodyPr>
            <a:lstStyle/>
            <a:p>
              <a:r>
                <a:rPr lang="en-US" altLang="zh-CN" kern="0" baseline="30000" dirty="0" smtClean="0">
                  <a:ea typeface="微软雅黑" panose="020B0503020204020204" pitchFamily="34" charset="-122"/>
                </a:rPr>
                <a:t>92</a:t>
              </a:r>
              <a:r>
                <a:rPr lang="en-US" altLang="zh-CN" kern="0" dirty="0" smtClean="0">
                  <a:ea typeface="微软雅黑" panose="020B0503020204020204" pitchFamily="34" charset="-122"/>
                </a:rPr>
                <a:t>Ru+</a:t>
              </a:r>
              <a:r>
                <a:rPr lang="en-US" altLang="zh-CN" i="1" kern="0" dirty="0" smtClean="0">
                  <a:ea typeface="微软雅黑" panose="020B0503020204020204" pitchFamily="34" charset="-122"/>
                </a:rPr>
                <a:t>p</a:t>
              </a:r>
              <a:endParaRPr lang="zh-CN" altLang="en-US" i="1" dirty="0">
                <a:latin typeface="Symbol" panose="05050102010706020507" pitchFamily="18" charset="2"/>
              </a:endParaRPr>
            </a:p>
          </p:txBody>
        </p:sp>
        <p:sp>
          <p:nvSpPr>
            <p:cNvPr id="26" name="文本框 21"/>
            <p:cNvSpPr txBox="1"/>
            <p:nvPr/>
          </p:nvSpPr>
          <p:spPr>
            <a:xfrm>
              <a:off x="551950" y="3641578"/>
              <a:ext cx="1587294" cy="338554"/>
            </a:xfrm>
            <a:prstGeom prst="rect">
              <a:avLst/>
            </a:prstGeom>
            <a:noFill/>
          </p:spPr>
          <p:txBody>
            <a:bodyPr wrap="none" rtlCol="0">
              <a:spAutoFit/>
            </a:bodyPr>
            <a:lstStyle/>
            <a:p>
              <a:r>
                <a:rPr lang="en-US" altLang="zh-CN" sz="1600" kern="0" dirty="0" err="1">
                  <a:ea typeface="微软雅黑" panose="020B0503020204020204" pitchFamily="34" charset="-122"/>
                </a:rPr>
                <a:t>Qp</a:t>
              </a:r>
              <a:r>
                <a:rPr lang="en-US" altLang="zh-CN" sz="1600" kern="0" dirty="0">
                  <a:ea typeface="微软雅黑" panose="020B0503020204020204" pitchFamily="34" charset="-122"/>
                </a:rPr>
                <a:t> = 2.007 MeV</a:t>
              </a:r>
              <a:endParaRPr lang="zh-CN" altLang="en-US" sz="1600" dirty="0"/>
            </a:p>
          </p:txBody>
        </p:sp>
        <p:cxnSp>
          <p:nvCxnSpPr>
            <p:cNvPr id="27" name="直接连接符 26"/>
            <p:cNvCxnSpPr/>
            <p:nvPr/>
          </p:nvCxnSpPr>
          <p:spPr>
            <a:xfrm>
              <a:off x="2373300" y="5333325"/>
              <a:ext cx="644297" cy="429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337400" y="5326978"/>
              <a:ext cx="631569" cy="634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9" name="文本框 24"/>
            <p:cNvSpPr txBox="1"/>
            <p:nvPr/>
          </p:nvSpPr>
          <p:spPr>
            <a:xfrm>
              <a:off x="1531995" y="4038824"/>
              <a:ext cx="1268296" cy="369332"/>
            </a:xfrm>
            <a:prstGeom prst="rect">
              <a:avLst/>
            </a:prstGeom>
            <a:noFill/>
          </p:spPr>
          <p:txBody>
            <a:bodyPr wrap="none" rtlCol="0">
              <a:spAutoFit/>
            </a:bodyPr>
            <a:lstStyle/>
            <a:p>
              <a:r>
                <a:rPr lang="en-US" altLang="zh-CN" dirty="0" smtClean="0">
                  <a:solidFill>
                    <a:srgbClr val="FF0000"/>
                  </a:solidFill>
                </a:rPr>
                <a:t>(</a:t>
              </a:r>
              <a:r>
                <a:rPr lang="en-US" altLang="zh-CN" dirty="0" err="1" smtClean="0">
                  <a:solidFill>
                    <a:srgbClr val="FF0000"/>
                  </a:solidFill>
                </a:rPr>
                <a:t>p,</a:t>
              </a:r>
              <a:r>
                <a:rPr lang="en-US" altLang="zh-CN" dirty="0" err="1" smtClean="0">
                  <a:solidFill>
                    <a:srgbClr val="FF0000"/>
                  </a:solidFill>
                  <a:latin typeface="Symbol" panose="05050102010706020507" pitchFamily="18" charset="2"/>
                </a:rPr>
                <a:t>g</a:t>
              </a:r>
              <a:r>
                <a:rPr lang="en-US" altLang="zh-CN" dirty="0" smtClean="0">
                  <a:solidFill>
                    <a:srgbClr val="FF0000"/>
                  </a:solidFill>
                </a:rPr>
                <a:t>)</a:t>
              </a:r>
              <a:r>
                <a:rPr lang="en-US" altLang="zh-CN" dirty="0" smtClean="0">
                  <a:solidFill>
                    <a:srgbClr val="FF0000"/>
                  </a:solidFill>
                  <a:sym typeface="Symbol" panose="05050102010706020507" pitchFamily="18" charset="2"/>
                </a:rPr>
                <a:t></a:t>
              </a:r>
              <a:r>
                <a:rPr lang="en-US" altLang="zh-CN" dirty="0" smtClean="0">
                  <a:solidFill>
                    <a:srgbClr val="FF0000"/>
                  </a:solidFill>
                </a:rPr>
                <a:t>(</a:t>
              </a:r>
              <a:r>
                <a:rPr lang="en-US" altLang="zh-CN" dirty="0" err="1" smtClean="0">
                  <a:solidFill>
                    <a:srgbClr val="FF0000"/>
                  </a:solidFill>
                </a:rPr>
                <a:t>p,</a:t>
              </a:r>
              <a:r>
                <a:rPr lang="en-US" altLang="zh-CN" dirty="0" err="1" smtClean="0">
                  <a:solidFill>
                    <a:srgbClr val="FF0000"/>
                  </a:solidFill>
                  <a:latin typeface="Symbol" panose="05050102010706020507" pitchFamily="18" charset="2"/>
                </a:rPr>
                <a:t>g</a:t>
              </a:r>
              <a:r>
                <a:rPr lang="en-US" altLang="zh-CN" dirty="0" smtClean="0">
                  <a:solidFill>
                    <a:srgbClr val="FF0000"/>
                  </a:solidFill>
                </a:rPr>
                <a:t>)</a:t>
              </a:r>
              <a:endParaRPr lang="zh-CN" altLang="en-US" dirty="0">
                <a:solidFill>
                  <a:srgbClr val="FF0000"/>
                </a:solidFill>
              </a:endParaRPr>
            </a:p>
          </p:txBody>
        </p:sp>
      </p:grpSp>
      <p:sp>
        <p:nvSpPr>
          <p:cNvPr id="16" name="文本框 25"/>
          <p:cNvSpPr txBox="1"/>
          <p:nvPr/>
        </p:nvSpPr>
        <p:spPr>
          <a:xfrm>
            <a:off x="7472031" y="1793037"/>
            <a:ext cx="904415" cy="338554"/>
          </a:xfrm>
          <a:prstGeom prst="rect">
            <a:avLst/>
          </a:prstGeom>
          <a:noFill/>
        </p:spPr>
        <p:txBody>
          <a:bodyPr wrap="none" rtlCol="0">
            <a:spAutoFit/>
          </a:bodyPr>
          <a:lstStyle/>
          <a:p>
            <a:r>
              <a:rPr lang="en-US" altLang="zh-CN" sz="1600" kern="0" dirty="0">
                <a:solidFill>
                  <a:srgbClr val="FF0000"/>
                </a:solidFill>
                <a:ea typeface="微软雅黑" panose="020B0503020204020204" pitchFamily="34" charset="-122"/>
              </a:rPr>
              <a:t>Isomer ?</a:t>
            </a:r>
            <a:endParaRPr lang="zh-CN" altLang="en-US" sz="1600" dirty="0">
              <a:solidFill>
                <a:srgbClr val="FF0000"/>
              </a:solidFill>
            </a:endParaRPr>
          </a:p>
        </p:txBody>
      </p:sp>
      <p:sp>
        <p:nvSpPr>
          <p:cNvPr id="17" name="文本框 26"/>
          <p:cNvSpPr txBox="1"/>
          <p:nvPr/>
        </p:nvSpPr>
        <p:spPr>
          <a:xfrm>
            <a:off x="8275797" y="2224916"/>
            <a:ext cx="620683" cy="338554"/>
          </a:xfrm>
          <a:prstGeom prst="rect">
            <a:avLst/>
          </a:prstGeom>
          <a:noFill/>
        </p:spPr>
        <p:txBody>
          <a:bodyPr wrap="none" rtlCol="0">
            <a:spAutoFit/>
          </a:bodyPr>
          <a:lstStyle/>
          <a:p>
            <a:r>
              <a:rPr lang="en-US" altLang="zh-CN" sz="1600" kern="0" dirty="0">
                <a:ea typeface="微软雅黑" panose="020B0503020204020204" pitchFamily="34" charset="-122"/>
              </a:rPr>
              <a:t>9/2 +</a:t>
            </a:r>
            <a:endParaRPr lang="zh-CN" altLang="en-US" sz="1600" dirty="0"/>
          </a:p>
        </p:txBody>
      </p:sp>
      <p:sp>
        <p:nvSpPr>
          <p:cNvPr id="18" name="文本框 27"/>
          <p:cNvSpPr txBox="1"/>
          <p:nvPr/>
        </p:nvSpPr>
        <p:spPr>
          <a:xfrm>
            <a:off x="8300418" y="1946547"/>
            <a:ext cx="580608" cy="338554"/>
          </a:xfrm>
          <a:prstGeom prst="rect">
            <a:avLst/>
          </a:prstGeom>
          <a:noFill/>
        </p:spPr>
        <p:txBody>
          <a:bodyPr wrap="none" rtlCol="0">
            <a:spAutoFit/>
          </a:bodyPr>
          <a:lstStyle/>
          <a:p>
            <a:r>
              <a:rPr lang="en-US" altLang="zh-CN" sz="1600" kern="0" dirty="0">
                <a:solidFill>
                  <a:srgbClr val="FF0000"/>
                </a:solidFill>
                <a:ea typeface="微软雅黑" panose="020B0503020204020204" pitchFamily="34" charset="-122"/>
              </a:rPr>
              <a:t>1/2 -</a:t>
            </a:r>
            <a:endParaRPr lang="zh-CN" altLang="en-US" sz="1600" dirty="0">
              <a:solidFill>
                <a:srgbClr val="FF0000"/>
              </a:solidFill>
            </a:endParaRPr>
          </a:p>
        </p:txBody>
      </p:sp>
      <p:sp>
        <p:nvSpPr>
          <p:cNvPr id="31" name="矩形 30"/>
          <p:cNvSpPr/>
          <p:nvPr/>
        </p:nvSpPr>
        <p:spPr>
          <a:xfrm>
            <a:off x="2267744" y="0"/>
            <a:ext cx="4836580" cy="646331"/>
          </a:xfrm>
          <a:prstGeom prst="rect">
            <a:avLst/>
          </a:prstGeom>
        </p:spPr>
        <p:txBody>
          <a:bodyPr wrap="none">
            <a:spAutoFit/>
          </a:bodyPr>
          <a:lstStyle/>
          <a:p>
            <a:pPr algn="ctr" eaLnBrk="1" hangingPunct="1"/>
            <a:r>
              <a:rPr lang="en-US" altLang="zh-CN" sz="3600" dirty="0" smtClean="0">
                <a:solidFill>
                  <a:srgbClr val="FFFF00"/>
                </a:solidFill>
              </a:rPr>
              <a:t>Isomers in </a:t>
            </a:r>
            <a:r>
              <a:rPr lang="en-US" altLang="zh-CN" sz="3600" dirty="0" smtClean="0">
                <a:solidFill>
                  <a:srgbClr val="FFFF00"/>
                </a:solidFill>
                <a:sym typeface="Symbol" pitchFamily="18" charset="2"/>
              </a:rPr>
              <a:t></a:t>
            </a:r>
            <a:r>
              <a:rPr lang="en-US" altLang="zh-CN" sz="3600" dirty="0" smtClean="0">
                <a:solidFill>
                  <a:srgbClr val="FFFF00"/>
                </a:solidFill>
              </a:rPr>
              <a:t>p-process </a:t>
            </a:r>
            <a:endParaRPr lang="zh-CN" altLang="en-US" sz="36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t="1149"/>
          <a:stretch>
            <a:fillRect/>
          </a:stretch>
        </p:blipFill>
        <p:spPr bwMode="auto">
          <a:xfrm>
            <a:off x="142844" y="709613"/>
            <a:ext cx="8715375" cy="6148387"/>
          </a:xfrm>
          <a:prstGeom prst="rect">
            <a:avLst/>
          </a:prstGeom>
          <a:noFill/>
          <a:ln w="9525">
            <a:noFill/>
            <a:miter lim="800000"/>
            <a:headEnd/>
            <a:tailEnd/>
          </a:ln>
          <a:effectLst/>
        </p:spPr>
      </p:pic>
      <p:sp>
        <p:nvSpPr>
          <p:cNvPr id="3" name="TextBox 2"/>
          <p:cNvSpPr txBox="1"/>
          <p:nvPr/>
        </p:nvSpPr>
        <p:spPr bwMode="auto">
          <a:xfrm>
            <a:off x="2714612" y="2428868"/>
            <a:ext cx="2552302" cy="1200329"/>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3600" b="1" dirty="0" smtClean="0">
                <a:latin typeface="Times New Roman" pitchFamily="18" charset="0"/>
                <a:cs typeface="Times New Roman" pitchFamily="18" charset="0"/>
              </a:rPr>
              <a:t>T=L/v</a:t>
            </a:r>
          </a:p>
          <a:p>
            <a:r>
              <a:rPr lang="en-US" altLang="zh-CN" sz="3600" b="1" dirty="0" smtClean="0">
                <a:latin typeface="Times New Roman" pitchFamily="18" charset="0"/>
                <a:cs typeface="Times New Roman" pitchFamily="18" charset="0"/>
              </a:rPr>
              <a:t>B</a:t>
            </a:r>
            <a:r>
              <a:rPr lang="el-GR" altLang="zh-CN" sz="3600" b="1" dirty="0" smtClean="0">
                <a:latin typeface="Times New Roman" pitchFamily="18" charset="0"/>
                <a:cs typeface="Times New Roman" pitchFamily="18" charset="0"/>
              </a:rPr>
              <a:t>ρ</a:t>
            </a:r>
            <a:r>
              <a:rPr lang="en-US" altLang="zh-CN" sz="3600" b="1" dirty="0" smtClean="0">
                <a:latin typeface="Times New Roman" pitchFamily="18" charset="0"/>
                <a:cs typeface="Times New Roman" pitchFamily="18" charset="0"/>
              </a:rPr>
              <a:t>=m/q </a:t>
            </a:r>
            <a:r>
              <a:rPr lang="el-GR" altLang="zh-CN" sz="3600" b="1" dirty="0" smtClean="0">
                <a:latin typeface="Times New Roman" pitchFamily="18" charset="0"/>
                <a:cs typeface="Times New Roman" pitchFamily="18" charset="0"/>
              </a:rPr>
              <a:t>βγ</a:t>
            </a:r>
            <a:r>
              <a:rPr lang="en-US" altLang="zh-CN" sz="3600" b="1" dirty="0" smtClean="0">
                <a:latin typeface="Times New Roman" pitchFamily="18" charset="0"/>
                <a:cs typeface="Times New Roman" pitchFamily="18" charset="0"/>
              </a:rPr>
              <a:t>c</a:t>
            </a:r>
            <a:endParaRPr lang="zh-CN" altLang="en-US" sz="3600" b="1" dirty="0" smtClean="0">
              <a:latin typeface="Times New Roman" pitchFamily="18" charset="0"/>
              <a:cs typeface="Times New Roman" pitchFamily="18" charset="0"/>
            </a:endParaRPr>
          </a:p>
        </p:txBody>
      </p:sp>
      <p:graphicFrame>
        <p:nvGraphicFramePr>
          <p:cNvPr id="4100" name="Object 4"/>
          <p:cNvGraphicFramePr>
            <a:graphicFrameLocks noChangeAspect="1"/>
          </p:cNvGraphicFramePr>
          <p:nvPr/>
        </p:nvGraphicFramePr>
        <p:xfrm>
          <a:off x="2571736" y="3786190"/>
          <a:ext cx="2806700" cy="1071562"/>
        </p:xfrm>
        <a:graphic>
          <a:graphicData uri="http://schemas.openxmlformats.org/presentationml/2006/ole">
            <p:oleObj spid="_x0000_s257026" name="Equation" r:id="rId4" imgW="1130040" imgH="431640" progId="">
              <p:embed/>
            </p:oleObj>
          </a:graphicData>
        </a:graphic>
      </p:graphicFrame>
      <p:graphicFrame>
        <p:nvGraphicFramePr>
          <p:cNvPr id="4101" name="Object 5"/>
          <p:cNvGraphicFramePr>
            <a:graphicFrameLocks noChangeAspect="1"/>
          </p:cNvGraphicFramePr>
          <p:nvPr/>
        </p:nvGraphicFramePr>
        <p:xfrm>
          <a:off x="2500298" y="4929198"/>
          <a:ext cx="4760913" cy="1103313"/>
        </p:xfrm>
        <a:graphic>
          <a:graphicData uri="http://schemas.openxmlformats.org/presentationml/2006/ole">
            <p:oleObj spid="_x0000_s257027" name="Equation" r:id="rId5" imgW="1917360" imgH="444240" progId="">
              <p:embed/>
            </p:oleObj>
          </a:graphicData>
        </a:graphic>
      </p:graphicFrame>
      <p:sp>
        <p:nvSpPr>
          <p:cNvPr id="7" name="矩形 6"/>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Picture 4" descr="未命名"/>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40" t="3763"/>
          <a:stretch/>
        </p:blipFill>
        <p:spPr bwMode="auto">
          <a:xfrm>
            <a:off x="683568" y="581614"/>
            <a:ext cx="7766654" cy="56166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4" descr="未命名"/>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173" t="2091" r="2822" b="72300"/>
          <a:stretch/>
        </p:blipFill>
        <p:spPr bwMode="auto">
          <a:xfrm rot="8426986">
            <a:off x="5583806" y="5834248"/>
            <a:ext cx="803964" cy="9791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未命名"/>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173" t="2091" r="2822" b="72300"/>
          <a:stretch/>
        </p:blipFill>
        <p:spPr bwMode="auto">
          <a:xfrm rot="8448948">
            <a:off x="2774704" y="5834344"/>
            <a:ext cx="803964" cy="97916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7"/>
          <p:cNvSpPr txBox="1">
            <a:spLocks noChangeArrowheads="1"/>
          </p:cNvSpPr>
          <p:nvPr/>
        </p:nvSpPr>
        <p:spPr bwMode="auto">
          <a:xfrm rot="5400000">
            <a:off x="5807995" y="6094281"/>
            <a:ext cx="872177" cy="463846"/>
          </a:xfrm>
          <a:prstGeom prst="rect">
            <a:avLst/>
          </a:prstGeom>
          <a:noFill/>
          <a:ln>
            <a:noFill/>
          </a:ln>
          <a:effectLst/>
          <a:extLst>
            <a:ext uri="{909E8E84-426E-40DD-AFC4-6F175D3DCCD1}">
              <a14:hiddenFill xmlns:a14="http://schemas.microsoft.com/office/drawing/2010/main" xmlns="">
                <a:solidFill>
                  <a:schemeClr val="accent1">
                    <a:alpha val="0"/>
                  </a:schemeClr>
                </a:solidFill>
              </a14:hiddenFill>
            </a:ext>
            <a:ext uri="{91240B29-F687-4F45-9708-019B960494DF}">
              <a14:hiddenLine xmlns:a14="http://schemas.microsoft.com/office/drawing/2010/main" xmlns="" w="9525"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000" tIns="46800" rIns="90000" bIns="46800">
            <a:spAutoFit/>
          </a:bodyPr>
          <a:lstStyle/>
          <a:p>
            <a:pPr algn="ctr">
              <a:spcBef>
                <a:spcPct val="0"/>
              </a:spcBef>
              <a:spcAft>
                <a:spcPct val="0"/>
              </a:spcAft>
              <a:buFontTx/>
              <a:buNone/>
            </a:pPr>
            <a:r>
              <a:rPr lang="en-US" altLang="zh-CN" sz="2400" dirty="0" smtClean="0">
                <a:solidFill>
                  <a:srgbClr val="990033"/>
                </a:solidFill>
                <a:latin typeface="Arial" charset="0"/>
                <a:ea typeface="宋体" charset="-122"/>
              </a:rPr>
              <a:t>ToF1</a:t>
            </a:r>
            <a:endParaRPr lang="en-US" altLang="zh-CN" sz="2400" dirty="0">
              <a:solidFill>
                <a:srgbClr val="990033"/>
              </a:solidFill>
              <a:latin typeface="Arial" charset="0"/>
              <a:ea typeface="宋体" charset="-122"/>
            </a:endParaRPr>
          </a:p>
        </p:txBody>
      </p:sp>
      <p:sp>
        <p:nvSpPr>
          <p:cNvPr id="8" name="Text Box 7"/>
          <p:cNvSpPr txBox="1">
            <a:spLocks noChangeArrowheads="1"/>
          </p:cNvSpPr>
          <p:nvPr/>
        </p:nvSpPr>
        <p:spPr bwMode="auto">
          <a:xfrm rot="16200000">
            <a:off x="2395500" y="6186376"/>
            <a:ext cx="872175" cy="463848"/>
          </a:xfrm>
          <a:prstGeom prst="rect">
            <a:avLst/>
          </a:prstGeom>
          <a:noFill/>
          <a:ln>
            <a:noFill/>
          </a:ln>
          <a:effectLst/>
          <a:extLst>
            <a:ext uri="{909E8E84-426E-40DD-AFC4-6F175D3DCCD1}">
              <a14:hiddenFill xmlns:a14="http://schemas.microsoft.com/office/drawing/2010/main" xmlns="">
                <a:solidFill>
                  <a:schemeClr val="accent1">
                    <a:alpha val="0"/>
                  </a:schemeClr>
                </a:solidFill>
              </a14:hiddenFill>
            </a:ext>
            <a:ext uri="{91240B29-F687-4F45-9708-019B960494DF}">
              <a14:hiddenLine xmlns:a14="http://schemas.microsoft.com/office/drawing/2010/main" xmlns="" w="9525"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000" tIns="46800" rIns="90000" bIns="46800">
            <a:spAutoFit/>
          </a:bodyPr>
          <a:lstStyle/>
          <a:p>
            <a:pPr algn="ctr">
              <a:spcBef>
                <a:spcPct val="0"/>
              </a:spcBef>
              <a:spcAft>
                <a:spcPct val="0"/>
              </a:spcAft>
              <a:buFontTx/>
              <a:buNone/>
            </a:pPr>
            <a:r>
              <a:rPr lang="en-US" altLang="zh-CN" sz="2400" dirty="0" smtClean="0">
                <a:solidFill>
                  <a:srgbClr val="990033"/>
                </a:solidFill>
                <a:latin typeface="Arial" charset="0"/>
                <a:ea typeface="宋体" charset="-122"/>
              </a:rPr>
              <a:t>ToF2</a:t>
            </a:r>
            <a:endParaRPr lang="en-US" altLang="zh-CN" sz="2400" dirty="0">
              <a:solidFill>
                <a:srgbClr val="990033"/>
              </a:solidFill>
              <a:latin typeface="Arial" charset="0"/>
              <a:ea typeface="宋体" charset="-122"/>
            </a:endParaRPr>
          </a:p>
        </p:txBody>
      </p:sp>
      <p:sp>
        <p:nvSpPr>
          <p:cNvPr id="9" name="Text Box 9"/>
          <p:cNvSpPr txBox="1">
            <a:spLocks noRot="1" noChangeAspect="1" noMove="1" noResize="1" noEditPoints="1" noAdjustHandles="1" noChangeArrowheads="1" noChangeShapeType="1" noTextEdit="1"/>
          </p:cNvSpPr>
          <p:nvPr/>
        </p:nvSpPr>
        <p:spPr bwMode="auto">
          <a:xfrm>
            <a:off x="3541671" y="6333064"/>
            <a:ext cx="1993601" cy="461665"/>
          </a:xfrm>
          <a:prstGeom prst="rect">
            <a:avLst/>
          </a:prstGeom>
          <a:blipFill rotWithShape="1">
            <a:blip r:embed="rId4" cstate="print"/>
            <a:stretch>
              <a:fillRect l="-612"/>
            </a:stretch>
          </a:blipFill>
          <a:ln>
            <a:noFill/>
          </a:ln>
          <a:effectLst/>
          <a:extLst>
            <a:ext uri="{909E8E84-426E-40DD-AFC4-6F175D3DCCD1}">
              <a14:hiddenFill xmlns:a14="http://schemas.microsoft.com/office/drawing/2010/main" xmlns:mc="http://schemas.openxmlformats.org/markup-compatibility/2006" xmlns="">
                <a:solidFill>
                  <a:schemeClr val="accent1"/>
                </a:solidFill>
              </a14:hiddenFill>
            </a:ext>
            <a:ext uri="{91240B29-F687-4F45-9708-019B960494DF}">
              <a14:hiddenLine xmlns:a14="http://schemas.microsoft.com/office/drawing/2010/main" xmlns:mc="http://schemas.openxmlformats.org/markup-compatibility/2006" xmlns="" w="9525">
                <a:solidFill>
                  <a:schemeClr val="tx1"/>
                </a:solidFill>
                <a:miter lim="800000"/>
                <a:headEnd/>
                <a:tailEnd/>
              </a14:hiddenLine>
            </a:ext>
            <a:ext uri="{AF507438-7753-43E0-B8FC-AC1667EBCBE1}">
              <a14:hiddenEffects xmlns:a14="http://schemas.microsoft.com/office/drawing/2010/main" xmlns:mc="http://schemas.openxmlformats.org/markup-compatibility/2006" xmlns="">
                <a:effectLst>
                  <a:outerShdw dist="35921" dir="2700000" algn="ctr" rotWithShape="0">
                    <a:schemeClr val="bg2"/>
                  </a:outerShdw>
                </a:effectLst>
              </a14:hiddenEffects>
            </a:ext>
          </a:extLst>
        </p:spPr>
        <p:txBody>
          <a:bodyPr/>
          <a:lstStyle/>
          <a:p>
            <a:r>
              <a:rPr lang="zh-CN" altLang="en-US">
                <a:noFill/>
              </a:rPr>
              <a:t> </a:t>
            </a:r>
          </a:p>
        </p:txBody>
      </p:sp>
      <p:graphicFrame>
        <p:nvGraphicFramePr>
          <p:cNvPr id="10" name="对象 9"/>
          <p:cNvGraphicFramePr>
            <a:graphicFrameLocks noChangeAspect="1"/>
          </p:cNvGraphicFramePr>
          <p:nvPr>
            <p:extLst>
              <p:ext uri="{D42A27DB-BD31-4B8C-83A1-F6EECF244321}">
                <p14:modId xmlns:p14="http://schemas.microsoft.com/office/powerpoint/2010/main" xmlns="" val="1846290055"/>
              </p:ext>
            </p:extLst>
          </p:nvPr>
        </p:nvGraphicFramePr>
        <p:xfrm>
          <a:off x="1691680" y="2885870"/>
          <a:ext cx="4638572" cy="3240000"/>
        </p:xfrm>
        <a:graphic>
          <a:graphicData uri="http://schemas.openxmlformats.org/presentationml/2006/ole">
            <p:oleObj spid="_x0000_s5122" name="Graph" r:id="rId5" imgW="4154400" imgH="2901600" progId="">
              <p:embed/>
            </p:oleObj>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xmlns="" val="3890201236"/>
              </p:ext>
            </p:extLst>
          </p:nvPr>
        </p:nvGraphicFramePr>
        <p:xfrm>
          <a:off x="4355976" y="2885870"/>
          <a:ext cx="4639188" cy="3240000"/>
        </p:xfrm>
        <a:graphic>
          <a:graphicData uri="http://schemas.openxmlformats.org/presentationml/2006/ole">
            <p:oleObj spid="_x0000_s5123" name="Graph" r:id="rId6" imgW="4154400" imgH="2901600" progId="">
              <p:embed/>
            </p:oleObj>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xmlns="" val="2360559296"/>
              </p:ext>
            </p:extLst>
          </p:nvPr>
        </p:nvGraphicFramePr>
        <p:xfrm>
          <a:off x="2411760" y="908720"/>
          <a:ext cx="4638446" cy="3240000"/>
        </p:xfrm>
        <a:graphic>
          <a:graphicData uri="http://schemas.openxmlformats.org/presentationml/2006/ole">
            <p:oleObj spid="_x0000_s5124" name="Graph" r:id="rId7" imgW="4154400" imgH="2901600" progId="">
              <p:embed/>
            </p:oleObj>
          </a:graphicData>
        </a:graphic>
      </p:graphicFrame>
      <p:sp>
        <p:nvSpPr>
          <p:cNvPr id="13" name="Line 5"/>
          <p:cNvSpPr>
            <a:spLocks noChangeShapeType="1"/>
          </p:cNvSpPr>
          <p:nvPr/>
        </p:nvSpPr>
        <p:spPr bwMode="auto">
          <a:xfrm flipV="1">
            <a:off x="997759" y="1061949"/>
            <a:ext cx="720725" cy="360362"/>
          </a:xfrm>
          <a:prstGeom prst="line">
            <a:avLst/>
          </a:prstGeom>
          <a:noFill/>
          <a:ln w="50800">
            <a:solidFill>
              <a:srgbClr val="8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zh-CN" altLang="en-US"/>
          </a:p>
        </p:txBody>
      </p:sp>
      <p:sp>
        <p:nvSpPr>
          <p:cNvPr id="14" name="Text Box 6"/>
          <p:cNvSpPr txBox="1">
            <a:spLocks noChangeArrowheads="1"/>
          </p:cNvSpPr>
          <p:nvPr/>
        </p:nvSpPr>
        <p:spPr bwMode="auto">
          <a:xfrm rot="20070299">
            <a:off x="704839" y="775889"/>
            <a:ext cx="1089057" cy="402291"/>
          </a:xfrm>
          <a:prstGeom prst="rect">
            <a:avLst/>
          </a:prstGeom>
          <a:noFill/>
          <a:ln>
            <a:noFill/>
          </a:ln>
          <a:effectLst/>
          <a:extLst>
            <a:ext uri="{909E8E84-426E-40DD-AFC4-6F175D3DCCD1}">
              <a14:hiddenFill xmlns:a14="http://schemas.microsoft.com/office/drawing/2010/main" xmlns="">
                <a:solidFill>
                  <a:schemeClr val="accent1">
                    <a:alpha val="0"/>
                  </a:schemeClr>
                </a:solidFill>
              </a14:hiddenFill>
            </a:ext>
            <a:ext uri="{91240B29-F687-4F45-9708-019B960494DF}">
              <a14:hiddenLine xmlns:a14="http://schemas.microsoft.com/office/drawing/2010/main" xmlns="" w="9525"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a:spcBef>
                <a:spcPct val="0"/>
              </a:spcBef>
              <a:spcAft>
                <a:spcPct val="0"/>
              </a:spcAft>
              <a:buFontTx/>
              <a:buNone/>
            </a:pPr>
            <a:r>
              <a:rPr lang="en-US" altLang="zh-CN" sz="2000" dirty="0" smtClean="0">
                <a:solidFill>
                  <a:srgbClr val="990033"/>
                </a:solidFill>
                <a:latin typeface="+mn-lt"/>
                <a:ea typeface="黑体" panose="02010609060101010101" pitchFamily="49" charset="-122"/>
              </a:rPr>
              <a:t>injection</a:t>
            </a:r>
          </a:p>
        </p:txBody>
      </p:sp>
      <p:sp>
        <p:nvSpPr>
          <p:cNvPr id="16" name="Text Box 7"/>
          <p:cNvSpPr txBox="1">
            <a:spLocks noChangeArrowheads="1"/>
          </p:cNvSpPr>
          <p:nvPr/>
        </p:nvSpPr>
        <p:spPr bwMode="auto">
          <a:xfrm rot="18612192">
            <a:off x="6793839" y="830026"/>
            <a:ext cx="865791" cy="463846"/>
          </a:xfrm>
          <a:prstGeom prst="rect">
            <a:avLst/>
          </a:prstGeom>
          <a:noFill/>
          <a:ln>
            <a:noFill/>
          </a:ln>
          <a:effectLst/>
          <a:extLst>
            <a:ext uri="{909E8E84-426E-40DD-AFC4-6F175D3DCCD1}">
              <a14:hiddenFill xmlns:a14="http://schemas.microsoft.com/office/drawing/2010/main" xmlns="">
                <a:solidFill>
                  <a:schemeClr val="accent1">
                    <a:alpha val="0"/>
                  </a:schemeClr>
                </a:solidFill>
              </a14:hiddenFill>
            </a:ext>
            <a:ext uri="{91240B29-F687-4F45-9708-019B960494DF}">
              <a14:hiddenLine xmlns:a14="http://schemas.microsoft.com/office/drawing/2010/main" xmlns="" w="9525"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a:spcBef>
                <a:spcPct val="0"/>
              </a:spcBef>
              <a:spcAft>
                <a:spcPct val="0"/>
              </a:spcAft>
              <a:buFontTx/>
              <a:buNone/>
            </a:pPr>
            <a:r>
              <a:rPr lang="en-US" altLang="zh-CN" sz="2400" dirty="0" smtClean="0">
                <a:solidFill>
                  <a:srgbClr val="990033"/>
                </a:solidFill>
                <a:latin typeface="Arial" charset="0"/>
                <a:ea typeface="宋体" charset="-122"/>
              </a:rPr>
              <a:t>ToF0</a:t>
            </a:r>
            <a:endParaRPr lang="en-US" altLang="zh-CN" sz="2400" dirty="0">
              <a:solidFill>
                <a:srgbClr val="990033"/>
              </a:solidFill>
              <a:latin typeface="Arial" charset="0"/>
              <a:ea typeface="宋体" charset="-122"/>
            </a:endParaRPr>
          </a:p>
        </p:txBody>
      </p:sp>
      <p:cxnSp>
        <p:nvCxnSpPr>
          <p:cNvPr id="17" name="直接箭头连接符 16"/>
          <p:cNvCxnSpPr/>
          <p:nvPr/>
        </p:nvCxnSpPr>
        <p:spPr>
          <a:xfrm>
            <a:off x="3203848" y="6198238"/>
            <a:ext cx="2597893" cy="0"/>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11960" y="1815207"/>
            <a:ext cx="1152128" cy="461665"/>
          </a:xfrm>
          <a:prstGeom prst="rect">
            <a:avLst/>
          </a:prstGeom>
          <a:noFill/>
        </p:spPr>
        <p:txBody>
          <a:bodyPr wrap="square" rtlCol="0">
            <a:spAutoFit/>
          </a:bodyPr>
          <a:lstStyle/>
          <a:p>
            <a:r>
              <a:rPr lang="el-GR" altLang="zh-CN" sz="2400" dirty="0" smtClean="0">
                <a:solidFill>
                  <a:srgbClr val="FF0000"/>
                </a:solidFill>
                <a:latin typeface="Times New Roman"/>
                <a:cs typeface="Times New Roman"/>
              </a:rPr>
              <a:t>γ</a:t>
            </a:r>
            <a:r>
              <a:rPr lang="en-US" altLang="zh-CN" sz="2400" dirty="0" smtClean="0">
                <a:solidFill>
                  <a:srgbClr val="FF0000"/>
                </a:solidFill>
                <a:latin typeface="Times New Roman"/>
                <a:cs typeface="Times New Roman"/>
              </a:rPr>
              <a:t> = </a:t>
            </a:r>
            <a:r>
              <a:rPr lang="el-GR" altLang="zh-CN" sz="2400" dirty="0" smtClean="0">
                <a:solidFill>
                  <a:srgbClr val="FF0000"/>
                </a:solidFill>
                <a:latin typeface="Times New Roman"/>
                <a:cs typeface="Times New Roman"/>
              </a:rPr>
              <a:t>γ</a:t>
            </a:r>
            <a:r>
              <a:rPr lang="en-US" altLang="zh-CN" sz="2400" baseline="-25000" dirty="0" smtClean="0">
                <a:solidFill>
                  <a:srgbClr val="FF0000"/>
                </a:solidFill>
                <a:latin typeface="Times New Roman"/>
                <a:cs typeface="Times New Roman"/>
              </a:rPr>
              <a:t>t</a:t>
            </a:r>
            <a:endParaRPr lang="zh-CN" altLang="en-US" sz="2400" baseline="-25000" dirty="0">
              <a:solidFill>
                <a:srgbClr val="FF0000"/>
              </a:solidFill>
            </a:endParaRPr>
          </a:p>
        </p:txBody>
      </p:sp>
      <p:cxnSp>
        <p:nvCxnSpPr>
          <p:cNvPr id="20" name="直接箭头连接符 19"/>
          <p:cNvCxnSpPr/>
          <p:nvPr/>
        </p:nvCxnSpPr>
        <p:spPr>
          <a:xfrm>
            <a:off x="6588224" y="2924944"/>
            <a:ext cx="57606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588224" y="2420888"/>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auto">
          <a:xfrm>
            <a:off x="6054551" y="1844824"/>
            <a:ext cx="461665" cy="161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rtlCol="0">
            <a:spAutoFit/>
          </a:bodyPr>
          <a:lstStyle/>
          <a:p>
            <a:pPr eaLnBrk="1" hangingPunct="1"/>
            <a:r>
              <a:rPr lang="en-US" altLang="zh-CN" b="1" dirty="0" smtClean="0">
                <a:solidFill>
                  <a:srgbClr val="0D02E0"/>
                </a:solidFill>
                <a:latin typeface="+mn-lt"/>
                <a:ea typeface="黑体" pitchFamily="49" charset="-122"/>
              </a:rPr>
              <a:t>Revolution time</a:t>
            </a:r>
            <a:endParaRPr lang="zh-CN" altLang="en-US" b="1" dirty="0">
              <a:solidFill>
                <a:srgbClr val="0D02E0"/>
              </a:solidFill>
              <a:latin typeface="+mn-lt"/>
              <a:ea typeface="黑体" pitchFamily="49" charset="-122"/>
            </a:endParaRPr>
          </a:p>
        </p:txBody>
      </p:sp>
      <p:sp>
        <p:nvSpPr>
          <p:cNvPr id="24" name="TextBox 23"/>
          <p:cNvSpPr txBox="1"/>
          <p:nvPr/>
        </p:nvSpPr>
        <p:spPr bwMode="auto">
          <a:xfrm>
            <a:off x="6372200" y="3039343"/>
            <a:ext cx="150804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b="1" dirty="0" smtClean="0">
                <a:solidFill>
                  <a:srgbClr val="0D02E0"/>
                </a:solidFill>
                <a:latin typeface="+mn-lt"/>
                <a:ea typeface="黑体" pitchFamily="49" charset="-122"/>
              </a:rPr>
              <a:t>Orbital length</a:t>
            </a:r>
            <a:endParaRPr lang="zh-CN" altLang="en-US" b="1" dirty="0">
              <a:solidFill>
                <a:srgbClr val="0D02E0"/>
              </a:solidFill>
              <a:latin typeface="+mn-lt"/>
            </a:endParaRPr>
          </a:p>
        </p:txBody>
      </p:sp>
      <p:sp>
        <p:nvSpPr>
          <p:cNvPr id="22" name="TextBox 21"/>
          <p:cNvSpPr txBox="1"/>
          <p:nvPr/>
        </p:nvSpPr>
        <p:spPr>
          <a:xfrm>
            <a:off x="2627784" y="3645024"/>
            <a:ext cx="1152128" cy="461665"/>
          </a:xfrm>
          <a:prstGeom prst="rect">
            <a:avLst/>
          </a:prstGeom>
          <a:noFill/>
        </p:spPr>
        <p:txBody>
          <a:bodyPr wrap="square" rtlCol="0">
            <a:spAutoFit/>
          </a:bodyPr>
          <a:lstStyle/>
          <a:p>
            <a:r>
              <a:rPr lang="el-GR" altLang="zh-CN" sz="2400" dirty="0" smtClean="0">
                <a:solidFill>
                  <a:srgbClr val="FF0000"/>
                </a:solidFill>
                <a:latin typeface="Times New Roman"/>
                <a:cs typeface="Times New Roman"/>
              </a:rPr>
              <a:t>γ</a:t>
            </a:r>
            <a:r>
              <a:rPr lang="en-US" altLang="zh-CN" sz="2400" dirty="0" smtClean="0">
                <a:solidFill>
                  <a:srgbClr val="FF0000"/>
                </a:solidFill>
                <a:latin typeface="Times New Roman"/>
                <a:cs typeface="Times New Roman"/>
              </a:rPr>
              <a:t> &gt; </a:t>
            </a:r>
            <a:r>
              <a:rPr lang="el-GR" altLang="zh-CN" sz="2400" dirty="0" smtClean="0">
                <a:solidFill>
                  <a:srgbClr val="FF0000"/>
                </a:solidFill>
                <a:latin typeface="Times New Roman"/>
                <a:cs typeface="Times New Roman"/>
              </a:rPr>
              <a:t>γ</a:t>
            </a:r>
            <a:r>
              <a:rPr lang="en-US" altLang="zh-CN" sz="2400" baseline="-25000" dirty="0" smtClean="0">
                <a:solidFill>
                  <a:srgbClr val="FF0000"/>
                </a:solidFill>
                <a:latin typeface="Times New Roman"/>
                <a:cs typeface="Times New Roman"/>
              </a:rPr>
              <a:t>t</a:t>
            </a:r>
            <a:endParaRPr lang="zh-CN" altLang="en-US" sz="2400" baseline="-25000" dirty="0">
              <a:solidFill>
                <a:srgbClr val="FF0000"/>
              </a:solidFill>
            </a:endParaRPr>
          </a:p>
        </p:txBody>
      </p:sp>
      <p:sp>
        <p:nvSpPr>
          <p:cNvPr id="25" name="TextBox 24"/>
          <p:cNvSpPr txBox="1"/>
          <p:nvPr/>
        </p:nvSpPr>
        <p:spPr>
          <a:xfrm>
            <a:off x="5652120" y="3645024"/>
            <a:ext cx="1152128" cy="461665"/>
          </a:xfrm>
          <a:prstGeom prst="rect">
            <a:avLst/>
          </a:prstGeom>
          <a:noFill/>
        </p:spPr>
        <p:txBody>
          <a:bodyPr wrap="square" rtlCol="0">
            <a:spAutoFit/>
          </a:bodyPr>
          <a:lstStyle/>
          <a:p>
            <a:r>
              <a:rPr lang="el-GR" altLang="zh-CN" sz="2400" dirty="0" smtClean="0">
                <a:solidFill>
                  <a:srgbClr val="FF0000"/>
                </a:solidFill>
                <a:latin typeface="Times New Roman"/>
                <a:cs typeface="Times New Roman"/>
              </a:rPr>
              <a:t>γ</a:t>
            </a:r>
            <a:r>
              <a:rPr lang="en-US" altLang="zh-CN" sz="2400" dirty="0" smtClean="0">
                <a:solidFill>
                  <a:srgbClr val="FF0000"/>
                </a:solidFill>
                <a:latin typeface="Times New Roman"/>
                <a:cs typeface="Times New Roman"/>
              </a:rPr>
              <a:t> &lt; </a:t>
            </a:r>
            <a:r>
              <a:rPr lang="el-GR" altLang="zh-CN" sz="2400" dirty="0" smtClean="0">
                <a:solidFill>
                  <a:srgbClr val="FF0000"/>
                </a:solidFill>
                <a:latin typeface="Times New Roman"/>
                <a:cs typeface="Times New Roman"/>
              </a:rPr>
              <a:t>γ</a:t>
            </a:r>
            <a:r>
              <a:rPr lang="en-US" altLang="zh-CN" sz="2400" baseline="-25000" dirty="0" smtClean="0">
                <a:solidFill>
                  <a:srgbClr val="FF0000"/>
                </a:solidFill>
                <a:latin typeface="Times New Roman"/>
                <a:cs typeface="Times New Roman"/>
              </a:rPr>
              <a:t>t</a:t>
            </a:r>
            <a:endParaRPr lang="zh-CN" altLang="en-US" sz="2400" baseline="-25000" dirty="0">
              <a:solidFill>
                <a:srgbClr val="FF0000"/>
              </a:solidFill>
            </a:endParaRPr>
          </a:p>
        </p:txBody>
      </p:sp>
      <p:sp>
        <p:nvSpPr>
          <p:cNvPr id="27" name="矩形 26"/>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print"/>
          <a:srcRect b="77454"/>
          <a:stretch>
            <a:fillRect/>
          </a:stretch>
        </p:blipFill>
        <p:spPr bwMode="auto">
          <a:xfrm>
            <a:off x="30115" y="620688"/>
            <a:ext cx="9078389" cy="792088"/>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t="51241" b="23491"/>
          <a:stretch>
            <a:fillRect/>
          </a:stretch>
        </p:blipFill>
        <p:spPr bwMode="auto">
          <a:xfrm>
            <a:off x="0" y="1484784"/>
            <a:ext cx="8100392" cy="792088"/>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9778" t="90291" r="43108" b="2817"/>
          <a:stretch>
            <a:fillRect/>
          </a:stretch>
        </p:blipFill>
        <p:spPr bwMode="auto">
          <a:xfrm>
            <a:off x="0" y="2564904"/>
            <a:ext cx="5241527" cy="296721"/>
          </a:xfrm>
          <a:prstGeom prst="rect">
            <a:avLst/>
          </a:prstGeom>
          <a:noFill/>
          <a:ln w="9525">
            <a:noFill/>
            <a:miter lim="800000"/>
            <a:headEnd/>
            <a:tailEnd/>
          </a:ln>
        </p:spPr>
      </p:pic>
      <p:pic>
        <p:nvPicPr>
          <p:cNvPr id="259075" name="Picture 3"/>
          <p:cNvPicPr>
            <a:picLocks noChangeAspect="1" noChangeArrowheads="1"/>
          </p:cNvPicPr>
          <p:nvPr/>
        </p:nvPicPr>
        <p:blipFill>
          <a:blip r:embed="rId3" cstate="print"/>
          <a:srcRect/>
          <a:stretch>
            <a:fillRect/>
          </a:stretch>
        </p:blipFill>
        <p:spPr bwMode="auto">
          <a:xfrm>
            <a:off x="0" y="3068960"/>
            <a:ext cx="9106421" cy="3216378"/>
          </a:xfrm>
          <a:prstGeom prst="rect">
            <a:avLst/>
          </a:prstGeom>
          <a:noFill/>
          <a:ln w="9525">
            <a:noFill/>
            <a:miter lim="800000"/>
            <a:headEnd/>
            <a:tailEnd/>
          </a:ln>
        </p:spPr>
      </p:pic>
      <p:sp>
        <p:nvSpPr>
          <p:cNvPr id="10" name="矩形 9"/>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914239" y="2408181"/>
            <a:ext cx="1037463" cy="615553"/>
          </a:xfrm>
          <a:prstGeom prst="rect">
            <a:avLst/>
          </a:prstGeom>
          <a:noFill/>
        </p:spPr>
        <p:txBody>
          <a:bodyPr wrap="none" rtlCol="0">
            <a:spAutoFit/>
          </a:bodyPr>
          <a:lstStyle/>
          <a:p>
            <a:pPr defTabSz="863696">
              <a:defRPr/>
            </a:pPr>
            <a:r>
              <a:rPr lang="en-US" altLang="zh-CN" sz="3400" i="1" kern="0" dirty="0">
                <a:solidFill>
                  <a:sysClr val="window" lastClr="FFFFFF"/>
                </a:solidFill>
                <a:latin typeface="Impact" pitchFamily="34" charset="0"/>
                <a:ea typeface="微软雅黑" pitchFamily="34" charset="-122"/>
              </a:rPr>
              <a:t>2018</a:t>
            </a:r>
            <a:endParaRPr lang="zh-CN" altLang="en-US" sz="3400" i="1" kern="0" dirty="0">
              <a:solidFill>
                <a:sysClr val="window" lastClr="FFFFFF"/>
              </a:solidFill>
              <a:latin typeface="Impact" pitchFamily="34" charset="0"/>
              <a:ea typeface="微软雅黑" pitchFamily="34" charset="-122"/>
            </a:endParaRPr>
          </a:p>
        </p:txBody>
      </p:sp>
      <p:sp>
        <p:nvSpPr>
          <p:cNvPr id="35" name="AutoShape 7"/>
          <p:cNvSpPr>
            <a:spLocks noChangeArrowheads="1"/>
          </p:cNvSpPr>
          <p:nvPr/>
        </p:nvSpPr>
        <p:spPr bwMode="auto">
          <a:xfrm>
            <a:off x="0" y="2317223"/>
            <a:ext cx="889604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lIns="64778" tIns="32390" rIns="64778" bIns="32390" anchor="ctr"/>
          <a:lstStyle/>
          <a:p>
            <a:pPr marL="337382" indent="-337382">
              <a:lnSpc>
                <a:spcPct val="120000"/>
              </a:lnSpc>
              <a:defRPr/>
            </a:pPr>
            <a:endParaRPr lang="zh-CN" altLang="en-US" sz="1100" kern="0" dirty="0">
              <a:solidFill>
                <a:srgbClr val="646464"/>
              </a:solidFill>
              <a:latin typeface="Arial" pitchFamily="34" charset="0"/>
              <a:ea typeface="微软雅黑" pitchFamily="34" charset="-122"/>
            </a:endParaRPr>
          </a:p>
        </p:txBody>
      </p:sp>
      <p:sp>
        <p:nvSpPr>
          <p:cNvPr id="36" name="AutoShape 8"/>
          <p:cNvSpPr>
            <a:spLocks noChangeArrowheads="1"/>
          </p:cNvSpPr>
          <p:nvPr/>
        </p:nvSpPr>
        <p:spPr bwMode="auto">
          <a:xfrm>
            <a:off x="4417721"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37" name="AutoShape 8"/>
          <p:cNvSpPr>
            <a:spLocks noChangeArrowheads="1"/>
          </p:cNvSpPr>
          <p:nvPr/>
        </p:nvSpPr>
        <p:spPr bwMode="auto">
          <a:xfrm>
            <a:off x="2738564"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4" name="AutoShape 8"/>
          <p:cNvSpPr>
            <a:spLocks noChangeArrowheads="1"/>
          </p:cNvSpPr>
          <p:nvPr/>
        </p:nvSpPr>
        <p:spPr bwMode="auto">
          <a:xfrm>
            <a:off x="1095843"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5" name="AutoShape 8"/>
          <p:cNvSpPr>
            <a:spLocks noChangeArrowheads="1"/>
          </p:cNvSpPr>
          <p:nvPr/>
        </p:nvSpPr>
        <p:spPr bwMode="auto">
          <a:xfrm>
            <a:off x="5871705"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6" name="TextBox 65"/>
          <p:cNvSpPr txBox="1"/>
          <p:nvPr/>
        </p:nvSpPr>
        <p:spPr>
          <a:xfrm>
            <a:off x="283107"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7" name="TextBox 66"/>
          <p:cNvSpPr txBox="1"/>
          <p:nvPr/>
        </p:nvSpPr>
        <p:spPr>
          <a:xfrm>
            <a:off x="1858816"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8" name="TextBox 67"/>
          <p:cNvSpPr txBox="1"/>
          <p:nvPr/>
        </p:nvSpPr>
        <p:spPr>
          <a:xfrm>
            <a:off x="3537972" y="2577533"/>
            <a:ext cx="581267" cy="342412"/>
          </a:xfrm>
          <a:prstGeom prst="rect">
            <a:avLst/>
          </a:prstGeom>
          <a:noFill/>
        </p:spPr>
        <p:txBody>
          <a:bodyPr wrap="none" lIns="64778" tIns="32390" rIns="64778" bIns="32390" rtlCol="0">
            <a:spAutoFit/>
          </a:bodyPr>
          <a:lstStyle/>
          <a:p>
            <a:pPr>
              <a:defRPr/>
            </a:pPr>
            <a:r>
              <a:rPr lang="en-US" altLang="zh-CN" b="0" i="1" kern="0" dirty="0">
                <a:solidFill>
                  <a:srgbClr val="646464"/>
                </a:solidFill>
                <a:latin typeface="Impact" pitchFamily="34" charset="0"/>
                <a:ea typeface="微软雅黑" pitchFamily="34" charset="-122"/>
              </a:rPr>
              <a:t>2015</a:t>
            </a:r>
            <a:endParaRPr lang="zh-CN" altLang="en-US" b="0" i="1" kern="0" dirty="0">
              <a:solidFill>
                <a:srgbClr val="646464"/>
              </a:solidFill>
              <a:latin typeface="Impact" pitchFamily="34" charset="0"/>
              <a:ea typeface="微软雅黑" pitchFamily="34" charset="-122"/>
            </a:endParaRPr>
          </a:p>
        </p:txBody>
      </p:sp>
      <p:sp>
        <p:nvSpPr>
          <p:cNvPr id="69" name="TextBox 68"/>
          <p:cNvSpPr txBox="1"/>
          <p:nvPr/>
        </p:nvSpPr>
        <p:spPr>
          <a:xfrm>
            <a:off x="5144821" y="2577533"/>
            <a:ext cx="582868"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2016</a:t>
            </a:r>
            <a:endParaRPr lang="zh-CN" altLang="en-US" b="0" kern="0" dirty="0">
              <a:latin typeface="Impact" pitchFamily="34" charset="0"/>
              <a:ea typeface="微软雅黑" pitchFamily="34" charset="-122"/>
            </a:endParaRPr>
          </a:p>
        </p:txBody>
      </p:sp>
      <p:cxnSp>
        <p:nvCxnSpPr>
          <p:cNvPr id="71" name="直接连接符 70"/>
          <p:cNvCxnSpPr>
            <a:cxnSpLocks/>
          </p:cNvCxnSpPr>
          <p:nvPr/>
        </p:nvCxnSpPr>
        <p:spPr>
          <a:xfrm>
            <a:off x="621748" y="3043527"/>
            <a:ext cx="0" cy="624000"/>
          </a:xfrm>
          <a:prstGeom prst="line">
            <a:avLst/>
          </a:prstGeom>
          <a:noFill/>
          <a:ln w="9525" cap="flat" cmpd="sng" algn="ctr">
            <a:solidFill>
              <a:srgbClr val="888888"/>
            </a:solidFill>
            <a:prstDash val="solid"/>
            <a:headEnd type="oval" w="med" len="med"/>
            <a:tailEnd type="oval" w="med" len="med"/>
          </a:ln>
          <a:effectLst/>
        </p:spPr>
      </p:cxnSp>
      <p:sp>
        <p:nvSpPr>
          <p:cNvPr id="72" name="TextBox 71"/>
          <p:cNvSpPr txBox="1"/>
          <p:nvPr/>
        </p:nvSpPr>
        <p:spPr>
          <a:xfrm>
            <a:off x="0" y="3669608"/>
            <a:ext cx="1516511" cy="923330"/>
          </a:xfrm>
          <a:prstGeom prst="rect">
            <a:avLst/>
          </a:prstGeom>
          <a:noFill/>
        </p:spPr>
        <p:txBody>
          <a:bodyPr wrap="square" rtlCol="0">
            <a:spAutoFit/>
          </a:bodyPr>
          <a:lstStyle/>
          <a:p>
            <a:pPr algn="just">
              <a:defRPr/>
            </a:pPr>
            <a:r>
              <a:rPr lang="en-US" altLang="zh-CN" b="0" kern="0" dirty="0" smtClean="0">
                <a:solidFill>
                  <a:srgbClr val="AC0000"/>
                </a:solidFill>
                <a:ea typeface="微软雅黑" pitchFamily="34" charset="-122"/>
              </a:rPr>
              <a:t>Installation of two TOF detectors </a:t>
            </a:r>
            <a:endParaRPr lang="zh-CN" altLang="en-US" sz="1100" kern="0" dirty="0">
              <a:solidFill>
                <a:srgbClr val="646464"/>
              </a:solidFill>
              <a:ea typeface="微软雅黑" pitchFamily="34" charset="-122"/>
            </a:endParaRPr>
          </a:p>
        </p:txBody>
      </p:sp>
      <p:cxnSp>
        <p:nvCxnSpPr>
          <p:cNvPr id="74" name="直接连接符 73"/>
          <p:cNvCxnSpPr>
            <a:cxnSpLocks/>
          </p:cNvCxnSpPr>
          <p:nvPr/>
        </p:nvCxnSpPr>
        <p:spPr>
          <a:xfrm>
            <a:off x="2108419"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1023165" y="1172751"/>
            <a:ext cx="2184244" cy="646331"/>
          </a:xfrm>
          <a:prstGeom prst="rect">
            <a:avLst/>
          </a:prstGeom>
          <a:noFill/>
        </p:spPr>
        <p:txBody>
          <a:bodyPr wrap="square" rtlCol="0">
            <a:spAutoFit/>
          </a:bodyPr>
          <a:lstStyle/>
          <a:p>
            <a:pPr algn="just">
              <a:defRPr/>
            </a:pPr>
            <a:r>
              <a:rPr lang="en-US" altLang="zh-CN" b="0" kern="0" dirty="0" smtClean="0">
                <a:solidFill>
                  <a:srgbClr val="AC0000"/>
                </a:solidFill>
                <a:latin typeface="+mj-lt"/>
                <a:ea typeface="微软雅黑" pitchFamily="34" charset="-122"/>
              </a:rPr>
              <a:t>D-TOF IMS with </a:t>
            </a:r>
            <a:r>
              <a:rPr lang="en-US" altLang="zh-CN" b="0" kern="0" baseline="30000" dirty="0" smtClean="0">
                <a:solidFill>
                  <a:srgbClr val="AC0000"/>
                </a:solidFill>
                <a:latin typeface="+mj-lt"/>
                <a:ea typeface="微软雅黑" pitchFamily="34" charset="-122"/>
              </a:rPr>
              <a:t>78</a:t>
            </a:r>
            <a:r>
              <a:rPr lang="en-US" altLang="zh-CN" b="0" kern="0" dirty="0" smtClean="0">
                <a:solidFill>
                  <a:srgbClr val="AC0000"/>
                </a:solidFill>
                <a:latin typeface="+mj-lt"/>
                <a:ea typeface="微软雅黑" pitchFamily="34" charset="-122"/>
              </a:rPr>
              <a:t>Kr</a:t>
            </a:r>
            <a:r>
              <a:rPr lang="en-US" altLang="zh-CN" kern="0" dirty="0" smtClean="0">
                <a:solidFill>
                  <a:srgbClr val="AC0000"/>
                </a:solidFill>
                <a:latin typeface="+mj-lt"/>
                <a:ea typeface="微软雅黑" pitchFamily="34" charset="-122"/>
              </a:rPr>
              <a:t>, </a:t>
            </a:r>
            <a:r>
              <a:rPr lang="en-US" altLang="zh-CN" kern="0" dirty="0" smtClean="0">
                <a:solidFill>
                  <a:srgbClr val="AC0000"/>
                </a:solidFill>
                <a:ea typeface="微软雅黑" pitchFamily="34" charset="-122"/>
              </a:rPr>
              <a:t>test of detectors </a:t>
            </a:r>
            <a:endParaRPr lang="en-US" altLang="zh-CN" b="0" kern="0" dirty="0">
              <a:solidFill>
                <a:srgbClr val="AC0000"/>
              </a:solidFill>
              <a:latin typeface="+mj-lt"/>
              <a:ea typeface="微软雅黑" pitchFamily="34" charset="-122"/>
            </a:endParaRPr>
          </a:p>
        </p:txBody>
      </p:sp>
      <p:cxnSp>
        <p:nvCxnSpPr>
          <p:cNvPr id="77" name="直接连接符 76"/>
          <p:cNvCxnSpPr>
            <a:cxnSpLocks/>
          </p:cNvCxnSpPr>
          <p:nvPr/>
        </p:nvCxnSpPr>
        <p:spPr>
          <a:xfrm>
            <a:off x="3759573" y="3043527"/>
            <a:ext cx="0" cy="624000"/>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2328933" y="3671349"/>
            <a:ext cx="2318634"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b="0" kern="0" baseline="30000" dirty="0" smtClean="0">
                <a:solidFill>
                  <a:srgbClr val="AC0000"/>
                </a:solidFill>
                <a:ea typeface="微软雅黑" pitchFamily="34" charset="-122"/>
              </a:rPr>
              <a:t>36</a:t>
            </a:r>
            <a:r>
              <a:rPr lang="en-US" altLang="zh-CN" b="0" kern="0" dirty="0" smtClean="0">
                <a:solidFill>
                  <a:srgbClr val="AC0000"/>
                </a:solidFill>
                <a:ea typeface="微软雅黑" pitchFamily="34" charset="-122"/>
              </a:rPr>
              <a:t>Ar, optical setting of </a:t>
            </a:r>
            <a:r>
              <a:rPr lang="en-US" altLang="zh-CN" b="0" kern="0" dirty="0" err="1" smtClean="0">
                <a:solidFill>
                  <a:srgbClr val="AC0000"/>
                </a:solidFill>
                <a:ea typeface="微软雅黑" pitchFamily="34" charset="-122"/>
              </a:rPr>
              <a:t>CSRe</a:t>
            </a:r>
            <a:r>
              <a:rPr lang="en-US" altLang="zh-CN" b="0"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80" name="直接连接符 79"/>
          <p:cNvCxnSpPr/>
          <p:nvPr/>
        </p:nvCxnSpPr>
        <p:spPr>
          <a:xfrm>
            <a:off x="5462924"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4143513" y="1124744"/>
            <a:ext cx="2665685"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40</a:t>
            </a:r>
            <a:r>
              <a:rPr lang="en-US" altLang="zh-CN" kern="0" dirty="0" smtClean="0">
                <a:solidFill>
                  <a:srgbClr val="AC0000"/>
                </a:solidFill>
                <a:ea typeface="微软雅黑" pitchFamily="34" charset="-122"/>
              </a:rPr>
              <a:t>Ar, optical setting of </a:t>
            </a:r>
            <a:r>
              <a:rPr lang="en-US" altLang="zh-CN" kern="0" dirty="0" err="1" smtClean="0">
                <a:solidFill>
                  <a:srgbClr val="AC0000"/>
                </a:solidFill>
                <a:ea typeface="微软雅黑" pitchFamily="34" charset="-122"/>
              </a:rPr>
              <a:t>CSRe</a:t>
            </a:r>
            <a:r>
              <a:rPr lang="en-US" altLang="zh-CN"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38" name="直接连接符 37"/>
          <p:cNvCxnSpPr/>
          <p:nvPr/>
        </p:nvCxnSpPr>
        <p:spPr>
          <a:xfrm>
            <a:off x="8244407" y="1916832"/>
            <a:ext cx="0" cy="497323"/>
          </a:xfrm>
          <a:prstGeom prst="line">
            <a:avLst/>
          </a:prstGeom>
          <a:noFill/>
          <a:ln w="9525" cap="flat" cmpd="sng" algn="ctr">
            <a:solidFill>
              <a:srgbClr val="888888"/>
            </a:solidFill>
            <a:prstDash val="solid"/>
            <a:headEnd type="oval" w="med" len="med"/>
            <a:tailEnd type="oval" w="med" len="med"/>
          </a:ln>
          <a:effectLst/>
        </p:spPr>
      </p:cxnSp>
      <p:sp>
        <p:nvSpPr>
          <p:cNvPr id="43" name="AutoShape 8">
            <a:extLst>
              <a:ext uri="{FF2B5EF4-FFF2-40B4-BE49-F238E27FC236}">
                <a16:creationId xmlns:a16="http://schemas.microsoft.com/office/drawing/2014/main" xmlns="" id="{F1B5B366-BB9C-4E89-8570-FFF9D1364E8F}"/>
              </a:ext>
            </a:extLst>
          </p:cNvPr>
          <p:cNvSpPr>
            <a:spLocks noChangeArrowheads="1"/>
          </p:cNvSpPr>
          <p:nvPr/>
        </p:nvSpPr>
        <p:spPr bwMode="auto">
          <a:xfrm>
            <a:off x="7302755" y="2232550"/>
            <a:ext cx="533608" cy="893535"/>
          </a:xfrm>
          <a:prstGeom prst="chevron">
            <a:avLst>
              <a:gd name="adj" fmla="val 55472"/>
            </a:avLst>
          </a:prstGeom>
          <a:solidFill>
            <a:srgbClr val="FF0000"/>
          </a:solidFill>
          <a:ln w="25400" cap="flat" cmpd="sng" algn="ctr">
            <a:noFill/>
            <a:prstDash val="solid"/>
          </a:ln>
          <a:effectLst/>
        </p:spPr>
        <p:txBody>
          <a:bodyPr lIns="86369" tIns="43186" rIns="86369" bIns="43186"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45" name="TextBox 68">
            <a:extLst>
              <a:ext uri="{FF2B5EF4-FFF2-40B4-BE49-F238E27FC236}">
                <a16:creationId xmlns:a16="http://schemas.microsoft.com/office/drawing/2014/main" xmlns="" id="{19E14492-0B7C-4203-AB75-980AF10FFAF5}"/>
              </a:ext>
            </a:extLst>
          </p:cNvPr>
          <p:cNvSpPr txBox="1"/>
          <p:nvPr/>
        </p:nvSpPr>
        <p:spPr>
          <a:xfrm>
            <a:off x="6522540" y="2479046"/>
            <a:ext cx="591206"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2017</a:t>
            </a:r>
            <a:endParaRPr lang="zh-CN" altLang="en-US" b="0" kern="0" dirty="0">
              <a:latin typeface="Impact" pitchFamily="34" charset="0"/>
              <a:ea typeface="微软雅黑" pitchFamily="34" charset="-122"/>
            </a:endParaRPr>
          </a:p>
        </p:txBody>
      </p:sp>
      <p:cxnSp>
        <p:nvCxnSpPr>
          <p:cNvPr id="46" name="直接连接符 45">
            <a:extLst>
              <a:ext uri="{FF2B5EF4-FFF2-40B4-BE49-F238E27FC236}">
                <a16:creationId xmlns:a16="http://schemas.microsoft.com/office/drawing/2014/main" xmlns="" id="{EF2FE781-8FE1-495F-88B1-AE40055FD12B}"/>
              </a:ext>
            </a:extLst>
          </p:cNvPr>
          <p:cNvCxnSpPr/>
          <p:nvPr/>
        </p:nvCxnSpPr>
        <p:spPr>
          <a:xfrm>
            <a:off x="6804248" y="2962073"/>
            <a:ext cx="0" cy="497323"/>
          </a:xfrm>
          <a:prstGeom prst="line">
            <a:avLst/>
          </a:prstGeom>
          <a:noFill/>
          <a:ln w="9525" cap="flat" cmpd="sng" algn="ctr">
            <a:solidFill>
              <a:srgbClr val="888888"/>
            </a:solidFill>
            <a:prstDash val="solid"/>
            <a:headEnd type="oval" w="med" len="med"/>
            <a:tailEnd type="oval" w="med" len="med"/>
          </a:ln>
          <a:effectLst/>
        </p:spPr>
      </p:cxnSp>
      <p:sp>
        <p:nvSpPr>
          <p:cNvPr id="47" name="TextBox 80">
            <a:extLst>
              <a:ext uri="{FF2B5EF4-FFF2-40B4-BE49-F238E27FC236}">
                <a16:creationId xmlns:a16="http://schemas.microsoft.com/office/drawing/2014/main" xmlns="" id="{99AF6A82-2A94-4BF5-A4D8-AA05138EB1B4}"/>
              </a:ext>
            </a:extLst>
          </p:cNvPr>
          <p:cNvSpPr txBox="1"/>
          <p:nvPr/>
        </p:nvSpPr>
        <p:spPr>
          <a:xfrm>
            <a:off x="5508104" y="3573016"/>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44" name="TextBox 68">
            <a:extLst>
              <a:ext uri="{FF2B5EF4-FFF2-40B4-BE49-F238E27FC236}">
                <a16:creationId xmlns:a16="http://schemas.microsoft.com/office/drawing/2014/main" xmlns="" id="{19E14492-0B7C-4203-AB75-980AF10FFAF5}"/>
              </a:ext>
            </a:extLst>
          </p:cNvPr>
          <p:cNvSpPr txBox="1"/>
          <p:nvPr/>
        </p:nvSpPr>
        <p:spPr>
          <a:xfrm>
            <a:off x="7956376" y="2492896"/>
            <a:ext cx="624869"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2018</a:t>
            </a:r>
            <a:endParaRPr lang="zh-CN" altLang="en-US" b="0" kern="0" dirty="0">
              <a:latin typeface="Impact" pitchFamily="34" charset="0"/>
              <a:ea typeface="微软雅黑" pitchFamily="34" charset="-122"/>
            </a:endParaRPr>
          </a:p>
        </p:txBody>
      </p:sp>
      <p:sp>
        <p:nvSpPr>
          <p:cNvPr id="48" name="TextBox 80">
            <a:extLst>
              <a:ext uri="{FF2B5EF4-FFF2-40B4-BE49-F238E27FC236}">
                <a16:creationId xmlns:a16="http://schemas.microsoft.com/office/drawing/2014/main" xmlns="" id="{99AF6A82-2A94-4BF5-A4D8-AA05138EB1B4}"/>
              </a:ext>
            </a:extLst>
          </p:cNvPr>
          <p:cNvSpPr txBox="1"/>
          <p:nvPr/>
        </p:nvSpPr>
        <p:spPr>
          <a:xfrm>
            <a:off x="6965563" y="1268760"/>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28" name="矩形 27"/>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41402163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1"/>
                                        </p:tgtEl>
                                        <p:attrNameLst>
                                          <p:attrName>style.opacity</p:attrName>
                                        </p:attrNameLst>
                                      </p:cBhvr>
                                      <p:to>
                                        <p:strVal val="0.5"/>
                                      </p:to>
                                    </p:set>
                                    <p:animEffect filter="image" prLst="opacity: 0.5">
                                      <p:cBhvr rctx="IE">
                                        <p:cTn id="7" dur="indefinite"/>
                                        <p:tgtEl>
                                          <p:spTgt spid="31"/>
                                        </p:tgtEl>
                                      </p:cBhvr>
                                    </p:animEffect>
                                  </p:childTnLst>
                                </p:cTn>
                              </p:par>
                              <p:par>
                                <p:cTn id="8" presetID="9" presetClass="emph" presetSubtype="0" grpId="0" nodeType="withEffect">
                                  <p:stCondLst>
                                    <p:cond delay="0"/>
                                  </p:stCondLst>
                                  <p:childTnLst>
                                    <p:set>
                                      <p:cBhvr rctx="PPT">
                                        <p:cTn id="9" dur="indefinite"/>
                                        <p:tgtEl>
                                          <p:spTgt spid="36"/>
                                        </p:tgtEl>
                                        <p:attrNameLst>
                                          <p:attrName>style.opacity</p:attrName>
                                        </p:attrNameLst>
                                      </p:cBhvr>
                                      <p:to>
                                        <p:strVal val="0.5"/>
                                      </p:to>
                                    </p:set>
                                    <p:animEffect filter="image" prLst="opacity: 0.5">
                                      <p:cBhvr rctx="IE">
                                        <p:cTn id="10" dur="indefinite"/>
                                        <p:tgtEl>
                                          <p:spTgt spid="36"/>
                                        </p:tgtEl>
                                      </p:cBhvr>
                                    </p:animEffect>
                                  </p:childTnLst>
                                </p:cTn>
                              </p:par>
                              <p:par>
                                <p:cTn id="11" presetID="9" presetClass="emph" presetSubtype="0" grpId="0" nodeType="withEffect">
                                  <p:stCondLst>
                                    <p:cond delay="0"/>
                                  </p:stCondLst>
                                  <p:childTnLst>
                                    <p:set>
                                      <p:cBhvr rctx="PPT">
                                        <p:cTn id="12" dur="indefinite"/>
                                        <p:tgtEl>
                                          <p:spTgt spid="37"/>
                                        </p:tgtEl>
                                        <p:attrNameLst>
                                          <p:attrName>style.opacity</p:attrName>
                                        </p:attrNameLst>
                                      </p:cBhvr>
                                      <p:to>
                                        <p:strVal val="0.5"/>
                                      </p:to>
                                    </p:set>
                                    <p:animEffect filter="image" prLst="opacity: 0.5">
                                      <p:cBhvr rctx="IE">
                                        <p:cTn id="13" dur="indefinite"/>
                                        <p:tgtEl>
                                          <p:spTgt spid="37"/>
                                        </p:tgtEl>
                                      </p:cBhvr>
                                    </p:animEffect>
                                  </p:childTnLst>
                                </p:cTn>
                              </p:par>
                              <p:par>
                                <p:cTn id="14" presetID="9" presetClass="emph" presetSubtype="0" grpId="0" nodeType="withEffect">
                                  <p:stCondLst>
                                    <p:cond delay="0"/>
                                  </p:stCondLst>
                                  <p:childTnLst>
                                    <p:set>
                                      <p:cBhvr rctx="PPT">
                                        <p:cTn id="15" dur="indefinite"/>
                                        <p:tgtEl>
                                          <p:spTgt spid="65"/>
                                        </p:tgtEl>
                                        <p:attrNameLst>
                                          <p:attrName>style.opacity</p:attrName>
                                        </p:attrNameLst>
                                      </p:cBhvr>
                                      <p:to>
                                        <p:strVal val="0.5"/>
                                      </p:to>
                                    </p:set>
                                    <p:animEffect filter="image" prLst="opacity: 0.5">
                                      <p:cBhvr rctx="IE">
                                        <p:cTn id="16" dur="indefinite"/>
                                        <p:tgtEl>
                                          <p:spTgt spid="65"/>
                                        </p:tgtEl>
                                      </p:cBhvr>
                                    </p:animEffect>
                                  </p:childTnLst>
                                </p:cTn>
                              </p:par>
                              <p:par>
                                <p:cTn id="17" presetID="9" presetClass="emph" presetSubtype="0" grpId="0" nodeType="withEffect">
                                  <p:stCondLst>
                                    <p:cond delay="0"/>
                                  </p:stCondLst>
                                  <p:childTnLst>
                                    <p:set>
                                      <p:cBhvr rctx="PPT">
                                        <p:cTn id="18" dur="indefinite"/>
                                        <p:tgtEl>
                                          <p:spTgt spid="68"/>
                                        </p:tgtEl>
                                        <p:attrNameLst>
                                          <p:attrName>style.opacity</p:attrName>
                                        </p:attrNameLst>
                                      </p:cBhvr>
                                      <p:to>
                                        <p:strVal val="0.5"/>
                                      </p:to>
                                    </p:set>
                                    <p:animEffect filter="image" prLst="opacity: 0.5">
                                      <p:cBhvr rctx="IE">
                                        <p:cTn id="19" dur="indefinite"/>
                                        <p:tgtEl>
                                          <p:spTgt spid="68"/>
                                        </p:tgtEl>
                                      </p:cBhvr>
                                    </p:animEffect>
                                  </p:childTnLst>
                                </p:cTn>
                              </p:par>
                              <p:par>
                                <p:cTn id="20" presetID="9" presetClass="emph" presetSubtype="0" grpId="0" nodeType="withEffect">
                                  <p:stCondLst>
                                    <p:cond delay="0"/>
                                  </p:stCondLst>
                                  <p:childTnLst>
                                    <p:set>
                                      <p:cBhvr rctx="PPT">
                                        <p:cTn id="21" dur="indefinite"/>
                                        <p:tgtEl>
                                          <p:spTgt spid="69"/>
                                        </p:tgtEl>
                                        <p:attrNameLst>
                                          <p:attrName>style.opacity</p:attrName>
                                        </p:attrNameLst>
                                      </p:cBhvr>
                                      <p:to>
                                        <p:strVal val="0.5"/>
                                      </p:to>
                                    </p:set>
                                    <p:animEffect filter="image" prLst="opacity: 0.5">
                                      <p:cBhvr rctx="IE">
                                        <p:cTn id="22" dur="indefinite"/>
                                        <p:tgtEl>
                                          <p:spTgt spid="69"/>
                                        </p:tgtEl>
                                      </p:cBhvr>
                                    </p:animEffect>
                                  </p:childTnLst>
                                </p:cTn>
                              </p:par>
                              <p:par>
                                <p:cTn id="23" presetID="9" presetClass="emph" presetSubtype="0" nodeType="withEffect">
                                  <p:stCondLst>
                                    <p:cond delay="0"/>
                                  </p:stCondLst>
                                  <p:childTnLst>
                                    <p:set>
                                      <p:cBhvr rctx="PPT">
                                        <p:cTn id="24" dur="indefinite"/>
                                        <p:tgtEl>
                                          <p:spTgt spid="77"/>
                                        </p:tgtEl>
                                        <p:attrNameLst>
                                          <p:attrName>style.opacity</p:attrName>
                                        </p:attrNameLst>
                                      </p:cBhvr>
                                      <p:to>
                                        <p:strVal val="0.5"/>
                                      </p:to>
                                    </p:set>
                                    <p:animEffect filter="image" prLst="opacity: 0.5">
                                      <p:cBhvr rctx="IE">
                                        <p:cTn id="25" dur="indefinite"/>
                                        <p:tgtEl>
                                          <p:spTgt spid="77"/>
                                        </p:tgtEl>
                                      </p:cBhvr>
                                    </p:animEffect>
                                  </p:childTnLst>
                                </p:cTn>
                              </p:par>
                              <p:par>
                                <p:cTn id="26" presetID="9" presetClass="emph" presetSubtype="0" nodeType="withEffect">
                                  <p:stCondLst>
                                    <p:cond delay="0"/>
                                  </p:stCondLst>
                                  <p:childTnLst>
                                    <p:set>
                                      <p:cBhvr rctx="PPT">
                                        <p:cTn id="27" dur="indefinite"/>
                                        <p:tgtEl>
                                          <p:spTgt spid="80"/>
                                        </p:tgtEl>
                                        <p:attrNameLst>
                                          <p:attrName>style.opacity</p:attrName>
                                        </p:attrNameLst>
                                      </p:cBhvr>
                                      <p:to>
                                        <p:strVal val="0.5"/>
                                      </p:to>
                                    </p:set>
                                    <p:animEffect filter="image" prLst="opacity: 0.5">
                                      <p:cBhvr rctx="IE">
                                        <p:cTn id="28" dur="indefinite"/>
                                        <p:tgtEl>
                                          <p:spTgt spid="80"/>
                                        </p:tgtEl>
                                      </p:cBhvr>
                                    </p:animEffect>
                                  </p:childTnLst>
                                </p:cTn>
                              </p:par>
                              <p:par>
                                <p:cTn id="29" presetID="9" presetClass="emph" presetSubtype="0" grpId="0" nodeType="withEffect">
                                  <p:stCondLst>
                                    <p:cond delay="0"/>
                                  </p:stCondLst>
                                  <p:childTnLst>
                                    <p:set>
                                      <p:cBhvr rctx="PPT">
                                        <p:cTn id="30" dur="indefinite"/>
                                        <p:tgtEl>
                                          <p:spTgt spid="81"/>
                                        </p:tgtEl>
                                        <p:attrNameLst>
                                          <p:attrName>style.opacity</p:attrName>
                                        </p:attrNameLst>
                                      </p:cBhvr>
                                      <p:to>
                                        <p:strVal val="0.5"/>
                                      </p:to>
                                    </p:set>
                                    <p:animEffect filter="image" prLst="opacity: 0.5">
                                      <p:cBhvr rctx="IE">
                                        <p:cTn id="31" dur="indefinite"/>
                                        <p:tgtEl>
                                          <p:spTgt spid="81"/>
                                        </p:tgtEl>
                                      </p:cBhvr>
                                    </p:animEffect>
                                  </p:childTnLst>
                                </p:cTn>
                              </p:par>
                              <p:par>
                                <p:cTn id="32" presetID="9" presetClass="emph" presetSubtype="0" nodeType="withEffect">
                                  <p:stCondLst>
                                    <p:cond delay="0"/>
                                  </p:stCondLst>
                                  <p:childTnLst>
                                    <p:set>
                                      <p:cBhvr rctx="PPT">
                                        <p:cTn id="33" dur="indefinite"/>
                                        <p:tgtEl>
                                          <p:spTgt spid="38"/>
                                        </p:tgtEl>
                                        <p:attrNameLst>
                                          <p:attrName>style.opacity</p:attrName>
                                        </p:attrNameLst>
                                      </p:cBhvr>
                                      <p:to>
                                        <p:strVal val="0.5"/>
                                      </p:to>
                                    </p:set>
                                    <p:animEffect filter="image" prLst="opacity: 0.5">
                                      <p:cBhvr rctx="IE">
                                        <p:cTn id="34" dur="indefinite"/>
                                        <p:tgtEl>
                                          <p:spTgt spid="38"/>
                                        </p:tgtEl>
                                      </p:cBhvr>
                                    </p:animEffect>
                                  </p:childTnLst>
                                </p:cTn>
                              </p:par>
                              <p:par>
                                <p:cTn id="35" presetID="9" presetClass="emph" presetSubtype="0" grpId="0" nodeType="withEffect">
                                  <p:stCondLst>
                                    <p:cond delay="0"/>
                                  </p:stCondLst>
                                  <p:childTnLst>
                                    <p:set>
                                      <p:cBhvr rctx="PPT">
                                        <p:cTn id="36" dur="indefinite"/>
                                        <p:tgtEl>
                                          <p:spTgt spid="43"/>
                                        </p:tgtEl>
                                        <p:attrNameLst>
                                          <p:attrName>style.opacity</p:attrName>
                                        </p:attrNameLst>
                                      </p:cBhvr>
                                      <p:to>
                                        <p:strVal val="0.5"/>
                                      </p:to>
                                    </p:set>
                                    <p:animEffect filter="image" prLst="opacity: 0.5">
                                      <p:cBhvr rctx="IE">
                                        <p:cTn id="37" dur="indefinite"/>
                                        <p:tgtEl>
                                          <p:spTgt spid="43"/>
                                        </p:tgtEl>
                                      </p:cBhvr>
                                    </p:animEffect>
                                  </p:childTnLst>
                                </p:cTn>
                              </p:par>
                              <p:par>
                                <p:cTn id="38" presetID="9" presetClass="emph" presetSubtype="0" grpId="0" nodeType="withEffect">
                                  <p:stCondLst>
                                    <p:cond delay="0"/>
                                  </p:stCondLst>
                                  <p:childTnLst>
                                    <p:set>
                                      <p:cBhvr rctx="PPT">
                                        <p:cTn id="39" dur="indefinite"/>
                                        <p:tgtEl>
                                          <p:spTgt spid="45"/>
                                        </p:tgtEl>
                                        <p:attrNameLst>
                                          <p:attrName>style.opacity</p:attrName>
                                        </p:attrNameLst>
                                      </p:cBhvr>
                                      <p:to>
                                        <p:strVal val="0.5"/>
                                      </p:to>
                                    </p:set>
                                    <p:animEffect filter="image" prLst="opacity: 0.5">
                                      <p:cBhvr rctx="IE">
                                        <p:cTn id="40" dur="indefinite"/>
                                        <p:tgtEl>
                                          <p:spTgt spid="45"/>
                                        </p:tgtEl>
                                      </p:cBhvr>
                                    </p:animEffect>
                                  </p:childTnLst>
                                </p:cTn>
                              </p:par>
                              <p:par>
                                <p:cTn id="41" presetID="9" presetClass="emph" presetSubtype="0" nodeType="withEffect">
                                  <p:stCondLst>
                                    <p:cond delay="0"/>
                                  </p:stCondLst>
                                  <p:childTnLst>
                                    <p:set>
                                      <p:cBhvr rctx="PPT">
                                        <p:cTn id="42" dur="indefinite"/>
                                        <p:tgtEl>
                                          <p:spTgt spid="46"/>
                                        </p:tgtEl>
                                        <p:attrNameLst>
                                          <p:attrName>style.opacity</p:attrName>
                                        </p:attrNameLst>
                                      </p:cBhvr>
                                      <p:to>
                                        <p:strVal val="0.5"/>
                                      </p:to>
                                    </p:set>
                                    <p:animEffect filter="image" prLst="opacity: 0.5">
                                      <p:cBhvr rctx="IE">
                                        <p:cTn id="43" dur="indefinite"/>
                                        <p:tgtEl>
                                          <p:spTgt spid="46"/>
                                        </p:tgtEl>
                                      </p:cBhvr>
                                    </p:animEffect>
                                  </p:childTnLst>
                                </p:cTn>
                              </p:par>
                              <p:par>
                                <p:cTn id="44" presetID="9" presetClass="emph" presetSubtype="0" grpId="0" nodeType="withEffect">
                                  <p:stCondLst>
                                    <p:cond delay="0"/>
                                  </p:stCondLst>
                                  <p:childTnLst>
                                    <p:set>
                                      <p:cBhvr rctx="PPT">
                                        <p:cTn id="45" dur="indefinite"/>
                                        <p:tgtEl>
                                          <p:spTgt spid="47"/>
                                        </p:tgtEl>
                                        <p:attrNameLst>
                                          <p:attrName>style.opacity</p:attrName>
                                        </p:attrNameLst>
                                      </p:cBhvr>
                                      <p:to>
                                        <p:strVal val="0.5"/>
                                      </p:to>
                                    </p:set>
                                    <p:animEffect filter="image" prLst="opacity: 0.5">
                                      <p:cBhvr rctx="IE">
                                        <p:cTn id="46" dur="indefinite"/>
                                        <p:tgtEl>
                                          <p:spTgt spid="47"/>
                                        </p:tgtEl>
                                      </p:cBhvr>
                                    </p:animEffect>
                                  </p:childTnLst>
                                </p:cTn>
                              </p:par>
                              <p:par>
                                <p:cTn id="47" presetID="9" presetClass="emph" presetSubtype="0" grpId="0" nodeType="withEffect">
                                  <p:stCondLst>
                                    <p:cond delay="0"/>
                                  </p:stCondLst>
                                  <p:childTnLst>
                                    <p:set>
                                      <p:cBhvr rctx="PPT">
                                        <p:cTn id="48" dur="indefinite"/>
                                        <p:tgtEl>
                                          <p:spTgt spid="44"/>
                                        </p:tgtEl>
                                        <p:attrNameLst>
                                          <p:attrName>style.opacity</p:attrName>
                                        </p:attrNameLst>
                                      </p:cBhvr>
                                      <p:to>
                                        <p:strVal val="0.5"/>
                                      </p:to>
                                    </p:set>
                                    <p:animEffect filter="image" prLst="opacity: 0.5">
                                      <p:cBhvr rctx="IE">
                                        <p:cTn id="49" dur="indefinite"/>
                                        <p:tgtEl>
                                          <p:spTgt spid="44"/>
                                        </p:tgtEl>
                                      </p:cBhvr>
                                    </p:animEffect>
                                  </p:childTnLst>
                                </p:cTn>
                              </p:par>
                              <p:par>
                                <p:cTn id="50" presetID="9" presetClass="emph" presetSubtype="0" grpId="0" nodeType="withEffect">
                                  <p:stCondLst>
                                    <p:cond delay="0"/>
                                  </p:stCondLst>
                                  <p:childTnLst>
                                    <p:set>
                                      <p:cBhvr rctx="PPT">
                                        <p:cTn id="51" dur="indefinite"/>
                                        <p:tgtEl>
                                          <p:spTgt spid="48"/>
                                        </p:tgtEl>
                                        <p:attrNameLst>
                                          <p:attrName>style.opacity</p:attrName>
                                        </p:attrNameLst>
                                      </p:cBhvr>
                                      <p:to>
                                        <p:strVal val="0.5"/>
                                      </p:to>
                                    </p:set>
                                    <p:animEffect filter="image" prLst="opacity: 0.5">
                                      <p:cBhvr rctx="IE">
                                        <p:cTn id="52" dur="indefinite"/>
                                        <p:tgtEl>
                                          <p:spTgt spid="48"/>
                                        </p:tgtEl>
                                      </p:cBhvr>
                                    </p:animEffect>
                                  </p:childTnLst>
                                </p:cTn>
                              </p:par>
                              <p:par>
                                <p:cTn id="53" presetID="9" presetClass="emph" presetSubtype="0" grpId="0" nodeType="withEffect">
                                  <p:stCondLst>
                                    <p:cond delay="0"/>
                                  </p:stCondLst>
                                  <p:childTnLst>
                                    <p:set>
                                      <p:cBhvr rctx="PPT">
                                        <p:cTn id="54" dur="indefinite"/>
                                        <p:tgtEl>
                                          <p:spTgt spid="78"/>
                                        </p:tgtEl>
                                        <p:attrNameLst>
                                          <p:attrName>style.opacity</p:attrName>
                                        </p:attrNameLst>
                                      </p:cBhvr>
                                      <p:to>
                                        <p:strVal val="0.5"/>
                                      </p:to>
                                    </p:set>
                                    <p:animEffect filter="image" prLst="opacity: 0.5">
                                      <p:cBhvr rctx="IE">
                                        <p:cTn id="55" dur="indefinite"/>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animBg="1"/>
      <p:bldP spid="37" grpId="0" animBg="1"/>
      <p:bldP spid="65" grpId="0" animBg="1"/>
      <p:bldP spid="68" grpId="0"/>
      <p:bldP spid="69" grpId="0"/>
      <p:bldP spid="78" grpId="0"/>
      <p:bldP spid="81" grpId="0"/>
      <p:bldP spid="43" grpId="0" animBg="1"/>
      <p:bldP spid="45" grpId="0"/>
      <p:bldP spid="47" grpId="0"/>
      <p:bldP spid="44"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914239" y="2408181"/>
            <a:ext cx="1037463" cy="615553"/>
          </a:xfrm>
          <a:prstGeom prst="rect">
            <a:avLst/>
          </a:prstGeom>
          <a:noFill/>
        </p:spPr>
        <p:txBody>
          <a:bodyPr wrap="none" rtlCol="0">
            <a:spAutoFit/>
          </a:bodyPr>
          <a:lstStyle/>
          <a:p>
            <a:pPr defTabSz="863696">
              <a:defRPr/>
            </a:pPr>
            <a:r>
              <a:rPr lang="en-US" altLang="zh-CN" sz="3400" i="1" kern="0" dirty="0">
                <a:solidFill>
                  <a:sysClr val="window" lastClr="FFFFFF"/>
                </a:solidFill>
                <a:latin typeface="Impact" pitchFamily="34" charset="0"/>
                <a:ea typeface="微软雅黑" pitchFamily="34" charset="-122"/>
              </a:rPr>
              <a:t>2018</a:t>
            </a:r>
            <a:endParaRPr lang="zh-CN" altLang="en-US" sz="3400" i="1" kern="0" dirty="0">
              <a:solidFill>
                <a:sysClr val="window" lastClr="FFFFFF"/>
              </a:solidFill>
              <a:latin typeface="Impact" pitchFamily="34" charset="0"/>
              <a:ea typeface="微软雅黑" pitchFamily="34" charset="-122"/>
            </a:endParaRPr>
          </a:p>
        </p:txBody>
      </p:sp>
      <p:sp>
        <p:nvSpPr>
          <p:cNvPr id="35" name="AutoShape 7"/>
          <p:cNvSpPr>
            <a:spLocks noChangeArrowheads="1"/>
          </p:cNvSpPr>
          <p:nvPr/>
        </p:nvSpPr>
        <p:spPr bwMode="auto">
          <a:xfrm>
            <a:off x="0" y="2317223"/>
            <a:ext cx="889604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lIns="64778" tIns="32390" rIns="64778" bIns="32390" anchor="ctr"/>
          <a:lstStyle/>
          <a:p>
            <a:pPr marL="337382" indent="-337382">
              <a:lnSpc>
                <a:spcPct val="120000"/>
              </a:lnSpc>
              <a:defRPr/>
            </a:pPr>
            <a:endParaRPr lang="zh-CN" altLang="en-US" sz="1100" kern="0" dirty="0">
              <a:solidFill>
                <a:srgbClr val="646464"/>
              </a:solidFill>
              <a:latin typeface="Arial" pitchFamily="34" charset="0"/>
              <a:ea typeface="微软雅黑" pitchFamily="34" charset="-122"/>
            </a:endParaRPr>
          </a:p>
        </p:txBody>
      </p:sp>
      <p:sp>
        <p:nvSpPr>
          <p:cNvPr id="36" name="AutoShape 8"/>
          <p:cNvSpPr>
            <a:spLocks noChangeArrowheads="1"/>
          </p:cNvSpPr>
          <p:nvPr/>
        </p:nvSpPr>
        <p:spPr bwMode="auto">
          <a:xfrm>
            <a:off x="4417721"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37" name="AutoShape 8"/>
          <p:cNvSpPr>
            <a:spLocks noChangeArrowheads="1"/>
          </p:cNvSpPr>
          <p:nvPr/>
        </p:nvSpPr>
        <p:spPr bwMode="auto">
          <a:xfrm>
            <a:off x="2738564"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4" name="AutoShape 8"/>
          <p:cNvSpPr>
            <a:spLocks noChangeArrowheads="1"/>
          </p:cNvSpPr>
          <p:nvPr/>
        </p:nvSpPr>
        <p:spPr bwMode="auto">
          <a:xfrm>
            <a:off x="1095843"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5" name="AutoShape 8"/>
          <p:cNvSpPr>
            <a:spLocks noChangeArrowheads="1"/>
          </p:cNvSpPr>
          <p:nvPr/>
        </p:nvSpPr>
        <p:spPr bwMode="auto">
          <a:xfrm>
            <a:off x="5871705"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6" name="TextBox 65"/>
          <p:cNvSpPr txBox="1"/>
          <p:nvPr/>
        </p:nvSpPr>
        <p:spPr>
          <a:xfrm>
            <a:off x="283107"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7" name="TextBox 66"/>
          <p:cNvSpPr txBox="1"/>
          <p:nvPr/>
        </p:nvSpPr>
        <p:spPr>
          <a:xfrm>
            <a:off x="1858816"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8" name="TextBox 67"/>
          <p:cNvSpPr txBox="1"/>
          <p:nvPr/>
        </p:nvSpPr>
        <p:spPr>
          <a:xfrm>
            <a:off x="3537972" y="2577533"/>
            <a:ext cx="581267" cy="342412"/>
          </a:xfrm>
          <a:prstGeom prst="rect">
            <a:avLst/>
          </a:prstGeom>
          <a:noFill/>
        </p:spPr>
        <p:txBody>
          <a:bodyPr wrap="none" lIns="64778" tIns="32390" rIns="64778" bIns="32390" rtlCol="0">
            <a:spAutoFit/>
          </a:bodyPr>
          <a:lstStyle/>
          <a:p>
            <a:pPr>
              <a:defRPr/>
            </a:pPr>
            <a:r>
              <a:rPr lang="en-US" altLang="zh-CN" b="0" i="1" kern="0" dirty="0">
                <a:solidFill>
                  <a:srgbClr val="646464"/>
                </a:solidFill>
                <a:latin typeface="Impact" pitchFamily="34" charset="0"/>
                <a:ea typeface="微软雅黑" pitchFamily="34" charset="-122"/>
              </a:rPr>
              <a:t>2015</a:t>
            </a:r>
            <a:endParaRPr lang="zh-CN" altLang="en-US" b="0" i="1" kern="0" dirty="0">
              <a:solidFill>
                <a:srgbClr val="646464"/>
              </a:solidFill>
              <a:latin typeface="Impact" pitchFamily="34" charset="0"/>
              <a:ea typeface="微软雅黑" pitchFamily="34" charset="-122"/>
            </a:endParaRPr>
          </a:p>
        </p:txBody>
      </p:sp>
      <p:sp>
        <p:nvSpPr>
          <p:cNvPr id="69" name="TextBox 68"/>
          <p:cNvSpPr txBox="1"/>
          <p:nvPr/>
        </p:nvSpPr>
        <p:spPr>
          <a:xfrm>
            <a:off x="5144821" y="2577533"/>
            <a:ext cx="582868"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2016</a:t>
            </a:r>
            <a:endParaRPr lang="zh-CN" altLang="en-US" b="0" kern="0" dirty="0">
              <a:latin typeface="Impact" pitchFamily="34" charset="0"/>
              <a:ea typeface="微软雅黑" pitchFamily="34" charset="-122"/>
            </a:endParaRPr>
          </a:p>
        </p:txBody>
      </p:sp>
      <p:cxnSp>
        <p:nvCxnSpPr>
          <p:cNvPr id="71" name="直接连接符 70"/>
          <p:cNvCxnSpPr>
            <a:cxnSpLocks/>
          </p:cNvCxnSpPr>
          <p:nvPr/>
        </p:nvCxnSpPr>
        <p:spPr>
          <a:xfrm>
            <a:off x="621748" y="3043527"/>
            <a:ext cx="0" cy="624000"/>
          </a:xfrm>
          <a:prstGeom prst="line">
            <a:avLst/>
          </a:prstGeom>
          <a:noFill/>
          <a:ln w="9525" cap="flat" cmpd="sng" algn="ctr">
            <a:solidFill>
              <a:srgbClr val="888888"/>
            </a:solidFill>
            <a:prstDash val="solid"/>
            <a:headEnd type="oval" w="med" len="med"/>
            <a:tailEnd type="oval" w="med" len="med"/>
          </a:ln>
          <a:effectLst/>
        </p:spPr>
      </p:cxnSp>
      <p:cxnSp>
        <p:nvCxnSpPr>
          <p:cNvPr id="74" name="直接连接符 73"/>
          <p:cNvCxnSpPr>
            <a:cxnSpLocks/>
          </p:cNvCxnSpPr>
          <p:nvPr/>
        </p:nvCxnSpPr>
        <p:spPr>
          <a:xfrm>
            <a:off x="2108419"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1023165" y="1172751"/>
            <a:ext cx="2184244" cy="646331"/>
          </a:xfrm>
          <a:prstGeom prst="rect">
            <a:avLst/>
          </a:prstGeom>
          <a:noFill/>
        </p:spPr>
        <p:txBody>
          <a:bodyPr wrap="square" rtlCol="0">
            <a:spAutoFit/>
          </a:bodyPr>
          <a:lstStyle/>
          <a:p>
            <a:pPr algn="just">
              <a:defRPr/>
            </a:pPr>
            <a:r>
              <a:rPr lang="en-US" altLang="zh-CN" b="0" kern="0" dirty="0" smtClean="0">
                <a:solidFill>
                  <a:srgbClr val="AC0000"/>
                </a:solidFill>
                <a:latin typeface="+mj-lt"/>
                <a:ea typeface="微软雅黑" pitchFamily="34" charset="-122"/>
              </a:rPr>
              <a:t>D-TOF IMS with </a:t>
            </a:r>
            <a:r>
              <a:rPr lang="en-US" altLang="zh-CN" b="0" kern="0" baseline="30000" dirty="0" smtClean="0">
                <a:solidFill>
                  <a:srgbClr val="AC0000"/>
                </a:solidFill>
                <a:latin typeface="+mj-lt"/>
                <a:ea typeface="微软雅黑" pitchFamily="34" charset="-122"/>
              </a:rPr>
              <a:t>78</a:t>
            </a:r>
            <a:r>
              <a:rPr lang="en-US" altLang="zh-CN" b="0" kern="0" dirty="0" smtClean="0">
                <a:solidFill>
                  <a:srgbClr val="AC0000"/>
                </a:solidFill>
                <a:latin typeface="+mj-lt"/>
                <a:ea typeface="微软雅黑" pitchFamily="34" charset="-122"/>
              </a:rPr>
              <a:t>Kr</a:t>
            </a:r>
            <a:r>
              <a:rPr lang="en-US" altLang="zh-CN" kern="0" dirty="0" smtClean="0">
                <a:solidFill>
                  <a:srgbClr val="AC0000"/>
                </a:solidFill>
                <a:latin typeface="+mj-lt"/>
                <a:ea typeface="微软雅黑" pitchFamily="34" charset="-122"/>
              </a:rPr>
              <a:t>, </a:t>
            </a:r>
            <a:r>
              <a:rPr lang="en-US" altLang="zh-CN" kern="0" dirty="0" smtClean="0">
                <a:solidFill>
                  <a:srgbClr val="AC0000"/>
                </a:solidFill>
                <a:ea typeface="微软雅黑" pitchFamily="34" charset="-122"/>
              </a:rPr>
              <a:t>test of detectors </a:t>
            </a:r>
            <a:endParaRPr lang="en-US" altLang="zh-CN" b="0" kern="0" dirty="0">
              <a:solidFill>
                <a:srgbClr val="AC0000"/>
              </a:solidFill>
              <a:latin typeface="+mj-lt"/>
              <a:ea typeface="微软雅黑" pitchFamily="34" charset="-122"/>
            </a:endParaRPr>
          </a:p>
        </p:txBody>
      </p:sp>
      <p:cxnSp>
        <p:nvCxnSpPr>
          <p:cNvPr id="77" name="直接连接符 76"/>
          <p:cNvCxnSpPr>
            <a:cxnSpLocks/>
          </p:cNvCxnSpPr>
          <p:nvPr/>
        </p:nvCxnSpPr>
        <p:spPr>
          <a:xfrm>
            <a:off x="3759573" y="3043527"/>
            <a:ext cx="0" cy="624000"/>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2328933" y="3671349"/>
            <a:ext cx="2318634"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b="0" kern="0" baseline="30000" dirty="0" smtClean="0">
                <a:solidFill>
                  <a:srgbClr val="AC0000"/>
                </a:solidFill>
                <a:ea typeface="微软雅黑" pitchFamily="34" charset="-122"/>
              </a:rPr>
              <a:t>36</a:t>
            </a:r>
            <a:r>
              <a:rPr lang="en-US" altLang="zh-CN" b="0" kern="0" dirty="0" smtClean="0">
                <a:solidFill>
                  <a:srgbClr val="AC0000"/>
                </a:solidFill>
                <a:ea typeface="微软雅黑" pitchFamily="34" charset="-122"/>
              </a:rPr>
              <a:t>Ar, optical setting of </a:t>
            </a:r>
            <a:r>
              <a:rPr lang="en-US" altLang="zh-CN" b="0" kern="0" dirty="0" err="1" smtClean="0">
                <a:solidFill>
                  <a:srgbClr val="AC0000"/>
                </a:solidFill>
                <a:ea typeface="微软雅黑" pitchFamily="34" charset="-122"/>
              </a:rPr>
              <a:t>CSRe</a:t>
            </a:r>
            <a:r>
              <a:rPr lang="en-US" altLang="zh-CN" b="0"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80" name="直接连接符 79"/>
          <p:cNvCxnSpPr/>
          <p:nvPr/>
        </p:nvCxnSpPr>
        <p:spPr>
          <a:xfrm>
            <a:off x="5462924"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4143513" y="1124744"/>
            <a:ext cx="2665685"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40</a:t>
            </a:r>
            <a:r>
              <a:rPr lang="en-US" altLang="zh-CN" kern="0" dirty="0" smtClean="0">
                <a:solidFill>
                  <a:srgbClr val="AC0000"/>
                </a:solidFill>
                <a:ea typeface="微软雅黑" pitchFamily="34" charset="-122"/>
              </a:rPr>
              <a:t>Ar, optical setting of </a:t>
            </a:r>
            <a:r>
              <a:rPr lang="en-US" altLang="zh-CN" kern="0" dirty="0" err="1" smtClean="0">
                <a:solidFill>
                  <a:srgbClr val="AC0000"/>
                </a:solidFill>
                <a:ea typeface="微软雅黑" pitchFamily="34" charset="-122"/>
              </a:rPr>
              <a:t>CSRe</a:t>
            </a:r>
            <a:r>
              <a:rPr lang="en-US" altLang="zh-CN"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38" name="直接连接符 37"/>
          <p:cNvCxnSpPr/>
          <p:nvPr/>
        </p:nvCxnSpPr>
        <p:spPr>
          <a:xfrm>
            <a:off x="8244407" y="1916832"/>
            <a:ext cx="0" cy="497323"/>
          </a:xfrm>
          <a:prstGeom prst="line">
            <a:avLst/>
          </a:prstGeom>
          <a:noFill/>
          <a:ln w="9525" cap="flat" cmpd="sng" algn="ctr">
            <a:solidFill>
              <a:srgbClr val="888888"/>
            </a:solidFill>
            <a:prstDash val="solid"/>
            <a:headEnd type="oval" w="med" len="med"/>
            <a:tailEnd type="oval" w="med" len="med"/>
          </a:ln>
          <a:effectLst/>
        </p:spPr>
      </p:cxnSp>
      <p:sp>
        <p:nvSpPr>
          <p:cNvPr id="43" name="AutoShape 8">
            <a:extLst>
              <a:ext uri="{FF2B5EF4-FFF2-40B4-BE49-F238E27FC236}">
                <a16:creationId xmlns:a16="http://schemas.microsoft.com/office/drawing/2014/main" xmlns="" id="{F1B5B366-BB9C-4E89-8570-FFF9D1364E8F}"/>
              </a:ext>
            </a:extLst>
          </p:cNvPr>
          <p:cNvSpPr>
            <a:spLocks noChangeArrowheads="1"/>
          </p:cNvSpPr>
          <p:nvPr/>
        </p:nvSpPr>
        <p:spPr bwMode="auto">
          <a:xfrm>
            <a:off x="7302755" y="2232550"/>
            <a:ext cx="533608" cy="893535"/>
          </a:xfrm>
          <a:prstGeom prst="chevron">
            <a:avLst>
              <a:gd name="adj" fmla="val 55472"/>
            </a:avLst>
          </a:prstGeom>
          <a:solidFill>
            <a:srgbClr val="FF0000"/>
          </a:solidFill>
          <a:ln w="25400" cap="flat" cmpd="sng" algn="ctr">
            <a:noFill/>
            <a:prstDash val="solid"/>
          </a:ln>
          <a:effectLst/>
        </p:spPr>
        <p:txBody>
          <a:bodyPr lIns="86369" tIns="43186" rIns="86369" bIns="43186"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45" name="TextBox 68">
            <a:extLst>
              <a:ext uri="{FF2B5EF4-FFF2-40B4-BE49-F238E27FC236}">
                <a16:creationId xmlns:a16="http://schemas.microsoft.com/office/drawing/2014/main" xmlns="" id="{19E14492-0B7C-4203-AB75-980AF10FFAF5}"/>
              </a:ext>
            </a:extLst>
          </p:cNvPr>
          <p:cNvSpPr txBox="1"/>
          <p:nvPr/>
        </p:nvSpPr>
        <p:spPr>
          <a:xfrm>
            <a:off x="6522540" y="2479046"/>
            <a:ext cx="591206"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2017</a:t>
            </a:r>
            <a:endParaRPr lang="zh-CN" altLang="en-US" b="0" kern="0" dirty="0">
              <a:latin typeface="Impact" pitchFamily="34" charset="0"/>
              <a:ea typeface="微软雅黑" pitchFamily="34" charset="-122"/>
            </a:endParaRPr>
          </a:p>
        </p:txBody>
      </p:sp>
      <p:cxnSp>
        <p:nvCxnSpPr>
          <p:cNvPr id="46" name="直接连接符 45">
            <a:extLst>
              <a:ext uri="{FF2B5EF4-FFF2-40B4-BE49-F238E27FC236}">
                <a16:creationId xmlns:a16="http://schemas.microsoft.com/office/drawing/2014/main" xmlns="" id="{EF2FE781-8FE1-495F-88B1-AE40055FD12B}"/>
              </a:ext>
            </a:extLst>
          </p:cNvPr>
          <p:cNvCxnSpPr/>
          <p:nvPr/>
        </p:nvCxnSpPr>
        <p:spPr>
          <a:xfrm>
            <a:off x="6804248" y="2962073"/>
            <a:ext cx="0" cy="497323"/>
          </a:xfrm>
          <a:prstGeom prst="line">
            <a:avLst/>
          </a:prstGeom>
          <a:noFill/>
          <a:ln w="9525" cap="flat" cmpd="sng" algn="ctr">
            <a:solidFill>
              <a:srgbClr val="888888"/>
            </a:solidFill>
            <a:prstDash val="solid"/>
            <a:headEnd type="oval" w="med" len="med"/>
            <a:tailEnd type="oval" w="med" len="med"/>
          </a:ln>
          <a:effectLst/>
        </p:spPr>
      </p:cxnSp>
      <p:sp>
        <p:nvSpPr>
          <p:cNvPr id="47" name="TextBox 80">
            <a:extLst>
              <a:ext uri="{FF2B5EF4-FFF2-40B4-BE49-F238E27FC236}">
                <a16:creationId xmlns:a16="http://schemas.microsoft.com/office/drawing/2014/main" xmlns="" id="{99AF6A82-2A94-4BF5-A4D8-AA05138EB1B4}"/>
              </a:ext>
            </a:extLst>
          </p:cNvPr>
          <p:cNvSpPr txBox="1"/>
          <p:nvPr/>
        </p:nvSpPr>
        <p:spPr>
          <a:xfrm>
            <a:off x="5508104" y="3573016"/>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44" name="TextBox 68">
            <a:extLst>
              <a:ext uri="{FF2B5EF4-FFF2-40B4-BE49-F238E27FC236}">
                <a16:creationId xmlns:a16="http://schemas.microsoft.com/office/drawing/2014/main" xmlns="" id="{19E14492-0B7C-4203-AB75-980AF10FFAF5}"/>
              </a:ext>
            </a:extLst>
          </p:cNvPr>
          <p:cNvSpPr txBox="1"/>
          <p:nvPr/>
        </p:nvSpPr>
        <p:spPr>
          <a:xfrm>
            <a:off x="7956376" y="2492896"/>
            <a:ext cx="624869"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2018</a:t>
            </a:r>
            <a:endParaRPr lang="zh-CN" altLang="en-US" b="0" kern="0" dirty="0">
              <a:latin typeface="Impact" pitchFamily="34" charset="0"/>
              <a:ea typeface="微软雅黑" pitchFamily="34" charset="-122"/>
            </a:endParaRPr>
          </a:p>
        </p:txBody>
      </p:sp>
      <p:sp>
        <p:nvSpPr>
          <p:cNvPr id="48" name="TextBox 80">
            <a:extLst>
              <a:ext uri="{FF2B5EF4-FFF2-40B4-BE49-F238E27FC236}">
                <a16:creationId xmlns:a16="http://schemas.microsoft.com/office/drawing/2014/main" xmlns="" id="{99AF6A82-2A94-4BF5-A4D8-AA05138EB1B4}"/>
              </a:ext>
            </a:extLst>
          </p:cNvPr>
          <p:cNvSpPr txBox="1"/>
          <p:nvPr/>
        </p:nvSpPr>
        <p:spPr>
          <a:xfrm>
            <a:off x="6965563" y="1268760"/>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32" name="矩形 31"/>
          <p:cNvSpPr/>
          <p:nvPr/>
        </p:nvSpPr>
        <p:spPr>
          <a:xfrm>
            <a:off x="899592" y="4797152"/>
            <a:ext cx="6696744" cy="923330"/>
          </a:xfrm>
          <a:prstGeom prst="rect">
            <a:avLst/>
          </a:prstGeom>
        </p:spPr>
        <p:txBody>
          <a:bodyPr wrap="square">
            <a:spAutoFit/>
          </a:bodyPr>
          <a:lstStyle/>
          <a:p>
            <a:pPr>
              <a:buFont typeface="Wingdings" pitchFamily="2" charset="2"/>
              <a:buChar char="Ø"/>
            </a:pPr>
            <a:r>
              <a:rPr lang="en-US" altLang="zh-CN" dirty="0" smtClean="0">
                <a:solidFill>
                  <a:srgbClr val="002060"/>
                </a:solidFill>
              </a:rPr>
              <a:t>W. Zhang et al., NIM A 756 (2014) 1</a:t>
            </a:r>
          </a:p>
          <a:p>
            <a:pPr>
              <a:buFont typeface="Wingdings" pitchFamily="2" charset="2"/>
              <a:buChar char="Ø"/>
            </a:pPr>
            <a:r>
              <a:rPr lang="en-US" altLang="zh-CN" dirty="0" smtClean="0">
                <a:solidFill>
                  <a:srgbClr val="002060"/>
                </a:solidFill>
              </a:rPr>
              <a:t>Y. M. Xing et al.,</a:t>
            </a:r>
            <a:r>
              <a:rPr lang="fr-FR" altLang="zh-CN" dirty="0" smtClean="0">
                <a:solidFill>
                  <a:srgbClr val="002060"/>
                </a:solidFill>
              </a:rPr>
              <a:t> Phys. Scr. T166 (2015) 014010;</a:t>
            </a:r>
          </a:p>
          <a:p>
            <a:pPr>
              <a:buFont typeface="Wingdings" pitchFamily="2" charset="2"/>
              <a:buChar char="Ø"/>
            </a:pPr>
            <a:r>
              <a:rPr lang="fr-FR" altLang="zh-CN" dirty="0" smtClean="0">
                <a:solidFill>
                  <a:srgbClr val="002060"/>
                </a:solidFill>
              </a:rPr>
              <a:t> X. Xu et al.,CPC 39(2015)2015</a:t>
            </a:r>
          </a:p>
        </p:txBody>
      </p:sp>
      <p:sp>
        <p:nvSpPr>
          <p:cNvPr id="33" name="TextBox 32"/>
          <p:cNvSpPr txBox="1"/>
          <p:nvPr/>
        </p:nvSpPr>
        <p:spPr>
          <a:xfrm>
            <a:off x="0" y="3669608"/>
            <a:ext cx="1516511" cy="923330"/>
          </a:xfrm>
          <a:prstGeom prst="rect">
            <a:avLst/>
          </a:prstGeom>
          <a:noFill/>
        </p:spPr>
        <p:txBody>
          <a:bodyPr wrap="square" rtlCol="0">
            <a:spAutoFit/>
          </a:bodyPr>
          <a:lstStyle/>
          <a:p>
            <a:pPr algn="just">
              <a:defRPr/>
            </a:pPr>
            <a:r>
              <a:rPr lang="en-US" altLang="zh-CN" b="0" kern="0" dirty="0" smtClean="0">
                <a:solidFill>
                  <a:srgbClr val="AC0000"/>
                </a:solidFill>
                <a:ea typeface="微软雅黑" pitchFamily="34" charset="-122"/>
              </a:rPr>
              <a:t>Installation of two TOF detectors </a:t>
            </a:r>
            <a:endParaRPr lang="zh-CN" altLang="en-US" sz="1100" kern="0" dirty="0">
              <a:solidFill>
                <a:srgbClr val="646464"/>
              </a:solidFill>
              <a:ea typeface="微软雅黑" pitchFamily="34" charset="-122"/>
            </a:endParaRPr>
          </a:p>
        </p:txBody>
      </p:sp>
      <p:sp>
        <p:nvSpPr>
          <p:cNvPr id="29" name="矩形 28"/>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4140216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1"/>
                                        </p:tgtEl>
                                        <p:attrNameLst>
                                          <p:attrName>style.opacity</p:attrName>
                                        </p:attrNameLst>
                                      </p:cBhvr>
                                      <p:to>
                                        <p:strVal val="0.5"/>
                                      </p:to>
                                    </p:set>
                                    <p:animEffect filter="image" prLst="opacity: 0.5">
                                      <p:cBhvr rctx="IE">
                                        <p:cTn id="7" dur="indefinite"/>
                                        <p:tgtEl>
                                          <p:spTgt spid="31"/>
                                        </p:tgtEl>
                                      </p:cBhvr>
                                    </p:animEffect>
                                  </p:childTnLst>
                                </p:cTn>
                              </p:par>
                              <p:par>
                                <p:cTn id="8" presetID="9" presetClass="emph" presetSubtype="0" grpId="0" nodeType="withEffect">
                                  <p:stCondLst>
                                    <p:cond delay="0"/>
                                  </p:stCondLst>
                                  <p:childTnLst>
                                    <p:set>
                                      <p:cBhvr rctx="PPT">
                                        <p:cTn id="9" dur="indefinite"/>
                                        <p:tgtEl>
                                          <p:spTgt spid="36"/>
                                        </p:tgtEl>
                                        <p:attrNameLst>
                                          <p:attrName>style.opacity</p:attrName>
                                        </p:attrNameLst>
                                      </p:cBhvr>
                                      <p:to>
                                        <p:strVal val="0.5"/>
                                      </p:to>
                                    </p:set>
                                    <p:animEffect filter="image" prLst="opacity: 0.5">
                                      <p:cBhvr rctx="IE">
                                        <p:cTn id="10" dur="indefinite"/>
                                        <p:tgtEl>
                                          <p:spTgt spid="36"/>
                                        </p:tgtEl>
                                      </p:cBhvr>
                                    </p:animEffect>
                                  </p:childTnLst>
                                </p:cTn>
                              </p:par>
                              <p:par>
                                <p:cTn id="11" presetID="9" presetClass="emph" presetSubtype="0" grpId="0" nodeType="withEffect">
                                  <p:stCondLst>
                                    <p:cond delay="0"/>
                                  </p:stCondLst>
                                  <p:childTnLst>
                                    <p:set>
                                      <p:cBhvr rctx="PPT">
                                        <p:cTn id="12" dur="indefinite"/>
                                        <p:tgtEl>
                                          <p:spTgt spid="65"/>
                                        </p:tgtEl>
                                        <p:attrNameLst>
                                          <p:attrName>style.opacity</p:attrName>
                                        </p:attrNameLst>
                                      </p:cBhvr>
                                      <p:to>
                                        <p:strVal val="0.5"/>
                                      </p:to>
                                    </p:set>
                                    <p:animEffect filter="image" prLst="opacity: 0.5">
                                      <p:cBhvr rctx="IE">
                                        <p:cTn id="13" dur="indefinite"/>
                                        <p:tgtEl>
                                          <p:spTgt spid="65"/>
                                        </p:tgtEl>
                                      </p:cBhvr>
                                    </p:animEffect>
                                  </p:childTnLst>
                                </p:cTn>
                              </p:par>
                              <p:par>
                                <p:cTn id="14" presetID="9" presetClass="emph" presetSubtype="0" grpId="0" nodeType="withEffect">
                                  <p:stCondLst>
                                    <p:cond delay="0"/>
                                  </p:stCondLst>
                                  <p:childTnLst>
                                    <p:set>
                                      <p:cBhvr rctx="PPT">
                                        <p:cTn id="15" dur="indefinite"/>
                                        <p:tgtEl>
                                          <p:spTgt spid="69"/>
                                        </p:tgtEl>
                                        <p:attrNameLst>
                                          <p:attrName>style.opacity</p:attrName>
                                        </p:attrNameLst>
                                      </p:cBhvr>
                                      <p:to>
                                        <p:strVal val="0.5"/>
                                      </p:to>
                                    </p:set>
                                    <p:animEffect filter="image" prLst="opacity: 0.5">
                                      <p:cBhvr rctx="IE">
                                        <p:cTn id="16" dur="indefinite"/>
                                        <p:tgtEl>
                                          <p:spTgt spid="69"/>
                                        </p:tgtEl>
                                      </p:cBhvr>
                                    </p:animEffect>
                                  </p:childTnLst>
                                </p:cTn>
                              </p:par>
                              <p:par>
                                <p:cTn id="17" presetID="9" presetClass="emph" presetSubtype="0" nodeType="withEffect">
                                  <p:stCondLst>
                                    <p:cond delay="0"/>
                                  </p:stCondLst>
                                  <p:childTnLst>
                                    <p:set>
                                      <p:cBhvr rctx="PPT">
                                        <p:cTn id="18" dur="indefinite"/>
                                        <p:tgtEl>
                                          <p:spTgt spid="80"/>
                                        </p:tgtEl>
                                        <p:attrNameLst>
                                          <p:attrName>style.opacity</p:attrName>
                                        </p:attrNameLst>
                                      </p:cBhvr>
                                      <p:to>
                                        <p:strVal val="0.5"/>
                                      </p:to>
                                    </p:set>
                                    <p:animEffect filter="image" prLst="opacity: 0.5">
                                      <p:cBhvr rctx="IE">
                                        <p:cTn id="19" dur="indefinite"/>
                                        <p:tgtEl>
                                          <p:spTgt spid="80"/>
                                        </p:tgtEl>
                                      </p:cBhvr>
                                    </p:animEffect>
                                  </p:childTnLst>
                                </p:cTn>
                              </p:par>
                              <p:par>
                                <p:cTn id="20" presetID="9" presetClass="emph" presetSubtype="0" grpId="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38"/>
                                        </p:tgtEl>
                                        <p:attrNameLst>
                                          <p:attrName>style.opacity</p:attrName>
                                        </p:attrNameLst>
                                      </p:cBhvr>
                                      <p:to>
                                        <p:strVal val="0.5"/>
                                      </p:to>
                                    </p:set>
                                    <p:animEffect filter="image" prLst="opacity: 0.5">
                                      <p:cBhvr rctx="IE">
                                        <p:cTn id="25" dur="indefinite"/>
                                        <p:tgtEl>
                                          <p:spTgt spid="38"/>
                                        </p:tgtEl>
                                      </p:cBhvr>
                                    </p:animEffect>
                                  </p:childTnLst>
                                </p:cTn>
                              </p:par>
                              <p:par>
                                <p:cTn id="26" presetID="9" presetClass="emph" presetSubtype="0" grpId="0" nodeType="withEffect">
                                  <p:stCondLst>
                                    <p:cond delay="0"/>
                                  </p:stCondLst>
                                  <p:childTnLst>
                                    <p:set>
                                      <p:cBhvr rctx="PPT">
                                        <p:cTn id="27" dur="indefinite"/>
                                        <p:tgtEl>
                                          <p:spTgt spid="43"/>
                                        </p:tgtEl>
                                        <p:attrNameLst>
                                          <p:attrName>style.opacity</p:attrName>
                                        </p:attrNameLst>
                                      </p:cBhvr>
                                      <p:to>
                                        <p:strVal val="0.5"/>
                                      </p:to>
                                    </p:set>
                                    <p:animEffect filter="image" prLst="opacity: 0.5">
                                      <p:cBhvr rctx="IE">
                                        <p:cTn id="28" dur="indefinite"/>
                                        <p:tgtEl>
                                          <p:spTgt spid="43"/>
                                        </p:tgtEl>
                                      </p:cBhvr>
                                    </p:animEffect>
                                  </p:childTnLst>
                                </p:cTn>
                              </p:par>
                              <p:par>
                                <p:cTn id="29" presetID="9" presetClass="emph" presetSubtype="0" grpId="0" nodeType="withEffect">
                                  <p:stCondLst>
                                    <p:cond delay="0"/>
                                  </p:stCondLst>
                                  <p:childTnLst>
                                    <p:set>
                                      <p:cBhvr rctx="PPT">
                                        <p:cTn id="30" dur="indefinite"/>
                                        <p:tgtEl>
                                          <p:spTgt spid="45"/>
                                        </p:tgtEl>
                                        <p:attrNameLst>
                                          <p:attrName>style.opacity</p:attrName>
                                        </p:attrNameLst>
                                      </p:cBhvr>
                                      <p:to>
                                        <p:strVal val="0.5"/>
                                      </p:to>
                                    </p:set>
                                    <p:animEffect filter="image" prLst="opacity: 0.5">
                                      <p:cBhvr rctx="IE">
                                        <p:cTn id="31" dur="indefinite"/>
                                        <p:tgtEl>
                                          <p:spTgt spid="45"/>
                                        </p:tgtEl>
                                      </p:cBhvr>
                                    </p:animEffect>
                                  </p:childTnLst>
                                </p:cTn>
                              </p:par>
                              <p:par>
                                <p:cTn id="32" presetID="9" presetClass="emph" presetSubtype="0" nodeType="withEffect">
                                  <p:stCondLst>
                                    <p:cond delay="0"/>
                                  </p:stCondLst>
                                  <p:childTnLst>
                                    <p:set>
                                      <p:cBhvr rctx="PPT">
                                        <p:cTn id="33" dur="indefinite"/>
                                        <p:tgtEl>
                                          <p:spTgt spid="46"/>
                                        </p:tgtEl>
                                        <p:attrNameLst>
                                          <p:attrName>style.opacity</p:attrName>
                                        </p:attrNameLst>
                                      </p:cBhvr>
                                      <p:to>
                                        <p:strVal val="0.5"/>
                                      </p:to>
                                    </p:set>
                                    <p:animEffect filter="image" prLst="opacity: 0.5">
                                      <p:cBhvr rctx="IE">
                                        <p:cTn id="34" dur="indefinite"/>
                                        <p:tgtEl>
                                          <p:spTgt spid="46"/>
                                        </p:tgtEl>
                                      </p:cBhvr>
                                    </p:animEffect>
                                  </p:childTnLst>
                                </p:cTn>
                              </p:par>
                              <p:par>
                                <p:cTn id="35" presetID="9" presetClass="emph" presetSubtype="0" grpId="0" nodeType="withEffect">
                                  <p:stCondLst>
                                    <p:cond delay="0"/>
                                  </p:stCondLst>
                                  <p:childTnLst>
                                    <p:set>
                                      <p:cBhvr rctx="PPT">
                                        <p:cTn id="36" dur="indefinite"/>
                                        <p:tgtEl>
                                          <p:spTgt spid="47"/>
                                        </p:tgtEl>
                                        <p:attrNameLst>
                                          <p:attrName>style.opacity</p:attrName>
                                        </p:attrNameLst>
                                      </p:cBhvr>
                                      <p:to>
                                        <p:strVal val="0.5"/>
                                      </p:to>
                                    </p:set>
                                    <p:animEffect filter="image" prLst="opacity: 0.5">
                                      <p:cBhvr rctx="IE">
                                        <p:cTn id="37" dur="indefinite"/>
                                        <p:tgtEl>
                                          <p:spTgt spid="47"/>
                                        </p:tgtEl>
                                      </p:cBhvr>
                                    </p:animEffect>
                                  </p:childTnLst>
                                </p:cTn>
                              </p:par>
                              <p:par>
                                <p:cTn id="38" presetID="9" presetClass="emph" presetSubtype="0" grpId="0" nodeType="withEffect">
                                  <p:stCondLst>
                                    <p:cond delay="0"/>
                                  </p:stCondLst>
                                  <p:childTnLst>
                                    <p:set>
                                      <p:cBhvr rctx="PPT">
                                        <p:cTn id="39" dur="indefinite"/>
                                        <p:tgtEl>
                                          <p:spTgt spid="44"/>
                                        </p:tgtEl>
                                        <p:attrNameLst>
                                          <p:attrName>style.opacity</p:attrName>
                                        </p:attrNameLst>
                                      </p:cBhvr>
                                      <p:to>
                                        <p:strVal val="0.5"/>
                                      </p:to>
                                    </p:set>
                                    <p:animEffect filter="image" prLst="opacity: 0.5">
                                      <p:cBhvr rctx="IE">
                                        <p:cTn id="40" dur="indefinite"/>
                                        <p:tgtEl>
                                          <p:spTgt spid="44"/>
                                        </p:tgtEl>
                                      </p:cBhvr>
                                    </p:animEffect>
                                  </p:childTnLst>
                                </p:cTn>
                              </p:par>
                              <p:par>
                                <p:cTn id="41" presetID="9" presetClass="emph" presetSubtype="0" grpId="0" nodeType="withEffect">
                                  <p:stCondLst>
                                    <p:cond delay="0"/>
                                  </p:stCondLst>
                                  <p:childTnLst>
                                    <p:set>
                                      <p:cBhvr rctx="PPT">
                                        <p:cTn id="42" dur="indefinite"/>
                                        <p:tgtEl>
                                          <p:spTgt spid="48"/>
                                        </p:tgtEl>
                                        <p:attrNameLst>
                                          <p:attrName>style.opacity</p:attrName>
                                        </p:attrNameLst>
                                      </p:cBhvr>
                                      <p:to>
                                        <p:strVal val="0.5"/>
                                      </p:to>
                                    </p:set>
                                    <p:animEffect filter="image" prLst="opacity: 0.5">
                                      <p:cBhvr rctx="IE">
                                        <p:cTn id="43" dur="indefinite"/>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animBg="1"/>
      <p:bldP spid="65" grpId="0" animBg="1"/>
      <p:bldP spid="69" grpId="0"/>
      <p:bldP spid="81" grpId="0"/>
      <p:bldP spid="43" grpId="0" animBg="1"/>
      <p:bldP spid="45" grpId="0"/>
      <p:bldP spid="47" grpId="0"/>
      <p:bldP spid="44"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a:blip r:embed="rId2" cstate="print"/>
          <a:srcRect t="48819" b="11660"/>
          <a:stretch>
            <a:fillRect/>
          </a:stretch>
        </p:blipFill>
        <p:spPr>
          <a:xfrm>
            <a:off x="285720" y="4572008"/>
            <a:ext cx="8715375" cy="2125254"/>
          </a:xfrm>
          <a:prstGeom prst="rect">
            <a:avLst/>
          </a:prstGeom>
        </p:spPr>
      </p:pic>
      <p:pic>
        <p:nvPicPr>
          <p:cNvPr id="6" name="Picture 2"/>
          <p:cNvPicPr>
            <a:picLocks noChangeArrowheads="1"/>
          </p:cNvPicPr>
          <p:nvPr/>
        </p:nvPicPr>
        <p:blipFill>
          <a:blip r:embed="rId3" cstate="print">
            <a:lum bright="31000"/>
          </a:blip>
          <a:srcRect t="1149"/>
          <a:stretch>
            <a:fillRect/>
          </a:stretch>
        </p:blipFill>
        <p:spPr bwMode="auto">
          <a:xfrm>
            <a:off x="714348" y="714357"/>
            <a:ext cx="7320915" cy="3786214"/>
          </a:xfrm>
          <a:prstGeom prst="rect">
            <a:avLst/>
          </a:prstGeom>
          <a:noFill/>
          <a:ln w="9525">
            <a:noFill/>
            <a:miter lim="800000"/>
            <a:headEnd/>
            <a:tailEnd/>
          </a:ln>
          <a:effectLst/>
          <a:scene3d>
            <a:camera prst="orthographicFront">
              <a:rot lat="60000" lon="0" rev="0"/>
            </a:camera>
            <a:lightRig rig="threePt" dir="t"/>
          </a:scene3d>
        </p:spPr>
      </p:pic>
      <p:sp>
        <p:nvSpPr>
          <p:cNvPr id="7" name="椭圆 6"/>
          <p:cNvSpPr/>
          <p:nvPr/>
        </p:nvSpPr>
        <p:spPr>
          <a:xfrm>
            <a:off x="1357290" y="1214422"/>
            <a:ext cx="6286544" cy="2928958"/>
          </a:xfrm>
          <a:prstGeom prst="ellipse">
            <a:avLst/>
          </a:prstGeom>
          <a:noFill/>
          <a:ln w="38100">
            <a:solidFill>
              <a:srgbClr val="060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71538" y="1214422"/>
            <a:ext cx="6858048" cy="32147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6726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2276872"/>
            <a:ext cx="2686050" cy="857250"/>
          </a:xfrm>
          <a:prstGeom prst="rect">
            <a:avLst/>
          </a:prstGeom>
          <a:noFill/>
        </p:spPr>
      </p:pic>
      <p:sp>
        <p:nvSpPr>
          <p:cNvPr id="267267" name="Rectangle 3"/>
          <p:cNvSpPr>
            <a:spLocks noChangeArrowheads="1"/>
          </p:cNvSpPr>
          <p:nvPr/>
        </p:nvSpPr>
        <p:spPr bwMode="auto">
          <a:xfrm>
            <a:off x="26670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 name="矩形 9"/>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idx="1"/>
          </p:nvPr>
        </p:nvPicPr>
        <p:blipFill>
          <a:blip r:embed="rId2" cstate="print">
            <a:lum bright="31000"/>
          </a:blip>
          <a:srcRect/>
          <a:stretch>
            <a:fillRect/>
          </a:stretch>
        </p:blipFill>
        <p:spPr bwMode="auto">
          <a:xfrm>
            <a:off x="642910" y="1071546"/>
            <a:ext cx="7572428" cy="3429024"/>
          </a:xfrm>
          <a:prstGeom prst="rect">
            <a:avLst/>
          </a:prstGeom>
          <a:noFill/>
          <a:ln w="9525">
            <a:noFill/>
            <a:miter lim="800000"/>
            <a:headEnd/>
            <a:tailEnd/>
          </a:ln>
          <a:effectLst/>
        </p:spPr>
      </p:pic>
      <p:pic>
        <p:nvPicPr>
          <p:cNvPr id="5" name="图片 4"/>
          <p:cNvPicPr>
            <a:picLocks noChangeAspect="1"/>
          </p:cNvPicPr>
          <p:nvPr/>
        </p:nvPicPr>
        <p:blipFill>
          <a:blip r:embed="rId3" cstate="print"/>
          <a:srcRect t="48904" b="11622"/>
          <a:stretch>
            <a:fillRect/>
          </a:stretch>
        </p:blipFill>
        <p:spPr>
          <a:xfrm>
            <a:off x="284400" y="4572008"/>
            <a:ext cx="8759608" cy="2124000"/>
          </a:xfrm>
          <a:prstGeom prst="rect">
            <a:avLst/>
          </a:prstGeom>
        </p:spPr>
      </p:pic>
      <p:sp>
        <p:nvSpPr>
          <p:cNvPr id="13" name="椭圆 12"/>
          <p:cNvSpPr/>
          <p:nvPr/>
        </p:nvSpPr>
        <p:spPr>
          <a:xfrm>
            <a:off x="1428728" y="1366821"/>
            <a:ext cx="6500858" cy="2529339"/>
          </a:xfrm>
          <a:prstGeom prst="ellipse">
            <a:avLst/>
          </a:prstGeom>
          <a:noFill/>
          <a:ln w="38100">
            <a:solidFill>
              <a:srgbClr val="060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1472" y="1366821"/>
            <a:ext cx="8143932" cy="2529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2276872"/>
            <a:ext cx="2686050" cy="857250"/>
          </a:xfrm>
          <a:prstGeom prst="rect">
            <a:avLst/>
          </a:prstGeom>
          <a:noFill/>
        </p:spPr>
      </p:pic>
      <p:sp>
        <p:nvSpPr>
          <p:cNvPr id="10" name="矩形 9"/>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294928" y="1714488"/>
            <a:ext cx="1543050" cy="12096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652514" y="2071678"/>
            <a:ext cx="514350" cy="5048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581340" y="2071678"/>
            <a:ext cx="571500" cy="514350"/>
          </a:xfrm>
          <a:prstGeom prst="rect">
            <a:avLst/>
          </a:prstGeom>
          <a:noFill/>
          <a:ln w="9525">
            <a:noFill/>
            <a:miter lim="800000"/>
            <a:headEnd/>
            <a:tailEnd/>
          </a:ln>
          <a:effectLst/>
        </p:spPr>
      </p:pic>
      <p:sp>
        <p:nvSpPr>
          <p:cNvPr id="7" name="TextBox 6"/>
          <p:cNvSpPr txBox="1"/>
          <p:nvPr/>
        </p:nvSpPr>
        <p:spPr bwMode="auto">
          <a:xfrm>
            <a:off x="3009440" y="1928802"/>
            <a:ext cx="477727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tlCol="0">
            <a:spAutoFit/>
          </a:bodyPr>
          <a:lstStyle/>
          <a:p>
            <a:pPr eaLnBrk="1" hangingPunct="1"/>
            <a:r>
              <a:rPr lang="en-US" altLang="zh-CN" sz="4800" dirty="0" smtClean="0">
                <a:latin typeface="Arial" pitchFamily="34" charset="0"/>
              </a:rPr>
              <a:t>= N×    +Z×    </a:t>
            </a:r>
          </a:p>
          <a:p>
            <a:pPr eaLnBrk="1" hangingPunct="1"/>
            <a:r>
              <a:rPr lang="en-US" altLang="zh-CN" sz="4000" dirty="0" smtClean="0">
                <a:latin typeface="Arial" pitchFamily="34" charset="0"/>
              </a:rPr>
              <a:t>    </a:t>
            </a:r>
            <a:r>
              <a:rPr lang="zh-CN" altLang="en-US" sz="4000" dirty="0" smtClean="0">
                <a:latin typeface="Arial" pitchFamily="34" charset="0"/>
              </a:rPr>
              <a:t>－</a:t>
            </a:r>
            <a:r>
              <a:rPr lang="en-US" altLang="zh-CN" sz="4000" dirty="0" smtClean="0">
                <a:latin typeface="Arial" pitchFamily="34" charset="0"/>
              </a:rPr>
              <a:t> binding energy</a:t>
            </a:r>
            <a:endParaRPr lang="zh-CN" altLang="en-US" sz="4000" dirty="0">
              <a:latin typeface="Arial" pitchFamily="34" charset="0"/>
            </a:endParaRPr>
          </a:p>
        </p:txBody>
      </p:sp>
      <p:sp>
        <p:nvSpPr>
          <p:cNvPr id="8" name="Rectangle 5"/>
          <p:cNvSpPr>
            <a:spLocks noChangeArrowheads="1"/>
          </p:cNvSpPr>
          <p:nvPr/>
        </p:nvSpPr>
        <p:spPr bwMode="auto">
          <a:xfrm>
            <a:off x="1214414" y="928670"/>
            <a:ext cx="6850055" cy="647700"/>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zh-CN" sz="3200" b="1" dirty="0" smtClean="0">
                <a:solidFill>
                  <a:srgbClr val="FF0000"/>
                </a:solidFill>
                <a:latin typeface="+mn-lt"/>
                <a:ea typeface="黑体" panose="02010609060101010101" pitchFamily="49" charset="-122"/>
                <a:cs typeface="Arial" charset="0"/>
              </a:rPr>
              <a:t>Mass </a:t>
            </a:r>
            <a:r>
              <a:rPr lang="zh-CN" altLang="en-US" sz="3200" b="1" dirty="0" smtClean="0">
                <a:solidFill>
                  <a:srgbClr val="FF0000"/>
                </a:solidFill>
                <a:latin typeface="+mn-lt"/>
                <a:ea typeface="黑体" panose="02010609060101010101" pitchFamily="49" charset="-122"/>
                <a:cs typeface="Arial" charset="0"/>
              </a:rPr>
              <a:t>→ </a:t>
            </a:r>
            <a:r>
              <a:rPr lang="en-US" altLang="zh-CN" sz="3200" b="1" dirty="0" smtClean="0">
                <a:solidFill>
                  <a:srgbClr val="FF0000"/>
                </a:solidFill>
                <a:latin typeface="+mn-lt"/>
                <a:ea typeface="黑体" panose="02010609060101010101" pitchFamily="49" charset="-122"/>
                <a:cs typeface="Arial" charset="0"/>
              </a:rPr>
              <a:t>binding energy </a:t>
            </a:r>
            <a:r>
              <a:rPr lang="zh-CN" altLang="en-US" sz="3200" b="1" dirty="0" smtClean="0">
                <a:solidFill>
                  <a:srgbClr val="FF0000"/>
                </a:solidFill>
                <a:latin typeface="+mn-lt"/>
                <a:ea typeface="黑体" panose="02010609060101010101" pitchFamily="49" charset="-122"/>
              </a:rPr>
              <a:t>→ </a:t>
            </a:r>
            <a:r>
              <a:rPr lang="en-US" altLang="zh-CN" sz="3200" b="1" dirty="0" smtClean="0">
                <a:solidFill>
                  <a:srgbClr val="FF0000"/>
                </a:solidFill>
                <a:latin typeface="+mn-lt"/>
                <a:ea typeface="黑体" panose="02010609060101010101" pitchFamily="49" charset="-122"/>
              </a:rPr>
              <a:t>interaction</a:t>
            </a:r>
            <a:endParaRPr lang="de-DE" altLang="zh-CN" sz="3200" b="1" dirty="0">
              <a:solidFill>
                <a:srgbClr val="FF0000"/>
              </a:solidFill>
              <a:latin typeface="+mn-lt"/>
              <a:ea typeface="黑体" panose="02010609060101010101" pitchFamily="49" charset="-122"/>
            </a:endParaRPr>
          </a:p>
        </p:txBody>
      </p:sp>
      <p:graphicFrame>
        <p:nvGraphicFramePr>
          <p:cNvPr id="13" name="表格 12"/>
          <p:cNvGraphicFramePr>
            <a:graphicFrameLocks noGrp="1"/>
          </p:cNvGraphicFramePr>
          <p:nvPr/>
        </p:nvGraphicFramePr>
        <p:xfrm>
          <a:off x="928662" y="3643314"/>
          <a:ext cx="7786742" cy="2869055"/>
        </p:xfrm>
        <a:graphic>
          <a:graphicData uri="http://schemas.openxmlformats.org/drawingml/2006/table">
            <a:tbl>
              <a:tblPr/>
              <a:tblGrid>
                <a:gridCol w="5500726"/>
                <a:gridCol w="2286016"/>
              </a:tblGrid>
              <a:tr h="285752">
                <a:tc>
                  <a:txBody>
                    <a:bodyPr/>
                    <a:lstStyle/>
                    <a:p>
                      <a:pPr marL="0" algn="ctr" defTabSz="914400" rtl="0" eaLnBrk="1" fontAlgn="ctr" latinLnBrk="0" hangingPunct="1"/>
                      <a:r>
                        <a:rPr lang="en-GB" altLang="zh-CN" sz="1800" b="0" i="0" u="none" strike="noStrike" kern="1200" dirty="0" smtClean="0">
                          <a:solidFill>
                            <a:srgbClr val="002060"/>
                          </a:solidFill>
                          <a:latin typeface="Times New Roman" pitchFamily="18" charset="0"/>
                          <a:ea typeface="+mn-ea"/>
                          <a:cs typeface="Times New Roman" pitchFamily="18" charset="0"/>
                        </a:rPr>
                        <a:t>Filed of application</a:t>
                      </a:r>
                    </a:p>
                  </a:txBody>
                  <a:tcPr marL="9525" marR="9525" marT="9525" marB="0" anchor="ctr">
                    <a:lnL>
                      <a:noFill/>
                    </a:lnL>
                    <a:lnR>
                      <a:noFill/>
                    </a:lnR>
                    <a:lnT>
                      <a:noFill/>
                    </a:lnT>
                    <a:lnB>
                      <a:noFill/>
                    </a:lnB>
                  </a:tcPr>
                </a:tc>
                <a:tc>
                  <a:txBody>
                    <a:bodyPr/>
                    <a:lstStyle/>
                    <a:p>
                      <a:pPr algn="l" fontAlgn="ctr"/>
                      <a:r>
                        <a:rPr lang="en-GB" altLang="zh-CN" sz="1800" b="0" i="0" u="none" strike="noStrike" kern="1200" dirty="0" smtClean="0">
                          <a:solidFill>
                            <a:srgbClr val="002060"/>
                          </a:solidFill>
                          <a:latin typeface="Times New Roman" pitchFamily="18" charset="0"/>
                          <a:ea typeface="+mn-ea"/>
                          <a:cs typeface="Times New Roman" pitchFamily="18" charset="0"/>
                        </a:rPr>
                        <a:t>Required uncertainty</a:t>
                      </a:r>
                      <a:endParaRPr lang="en-US" altLang="zh-CN" sz="1800" b="0" i="0" u="none" strike="noStrike" kern="1200" dirty="0">
                        <a:solidFill>
                          <a:srgbClr val="002060"/>
                        </a:solidFill>
                        <a:latin typeface="Times New Roman" pitchFamily="18" charset="0"/>
                        <a:ea typeface="+mn-ea"/>
                        <a:cs typeface="Times New Roman" pitchFamily="18" charset="0"/>
                      </a:endParaRPr>
                    </a:p>
                  </a:txBody>
                  <a:tcPr marL="9525" marR="9525" marT="9525" marB="0" anchor="ctr">
                    <a:lnL>
                      <a:noFill/>
                    </a:lnL>
                    <a:lnR>
                      <a:noFill/>
                    </a:lnR>
                    <a:lnT>
                      <a:noFill/>
                    </a:lnT>
                    <a:lnB>
                      <a:noFill/>
                    </a:lnB>
                  </a:tcPr>
                </a:tc>
              </a:tr>
              <a:tr h="16424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800" b="0" i="0" u="none" strike="noStrike" dirty="0" smtClean="0">
                          <a:solidFill>
                            <a:srgbClr val="000000"/>
                          </a:solidFill>
                          <a:latin typeface="Times New Roman" pitchFamily="18" charset="0"/>
                          <a:cs typeface="Times New Roman" pitchFamily="18" charset="0"/>
                        </a:rPr>
                        <a:t>Chemistry: </a:t>
                      </a:r>
                      <a:r>
                        <a:rPr lang="en-GB" sz="1800" b="0" i="0" u="none" strike="noStrike" dirty="0" smtClean="0">
                          <a:solidFill>
                            <a:srgbClr val="0070C0"/>
                          </a:solidFill>
                          <a:latin typeface="Times New Roman" pitchFamily="18" charset="0"/>
                          <a:cs typeface="Times New Roman" pitchFamily="18" charset="0"/>
                        </a:rPr>
                        <a:t>identification of molecules </a:t>
                      </a:r>
                    </a:p>
                  </a:txBody>
                  <a:tcPr marL="9525" marR="9525" marT="9525"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smtClean="0">
                          <a:solidFill>
                            <a:srgbClr val="000000"/>
                          </a:solidFill>
                          <a:latin typeface="Times New Roman" pitchFamily="18" charset="0"/>
                          <a:cs typeface="Times New Roman" pitchFamily="18" charset="0"/>
                        </a:rPr>
                        <a:t>10</a:t>
                      </a:r>
                      <a:r>
                        <a:rPr lang="en-US" altLang="zh-CN" sz="1800" b="0" i="0" u="none" strike="noStrike" baseline="30000" dirty="0" smtClean="0">
                          <a:solidFill>
                            <a:srgbClr val="000000"/>
                          </a:solidFill>
                          <a:latin typeface="Times New Roman" pitchFamily="18" charset="0"/>
                          <a:cs typeface="Times New Roman" pitchFamily="18" charset="0"/>
                        </a:rPr>
                        <a:t>−5</a:t>
                      </a:r>
                      <a:r>
                        <a:rPr lang="en-US" altLang="zh-CN" sz="1800" b="0" i="0" u="none" strike="noStrike" dirty="0" smtClean="0">
                          <a:solidFill>
                            <a:srgbClr val="000000"/>
                          </a:solidFill>
                          <a:latin typeface="Times New Roman" pitchFamily="18" charset="0"/>
                          <a:cs typeface="Times New Roman" pitchFamily="18" charset="0"/>
                        </a:rPr>
                        <a:t>–10</a:t>
                      </a:r>
                      <a:r>
                        <a:rPr lang="en-US" altLang="zh-CN" sz="1800" b="0" i="0" u="none" strike="noStrike" kern="1200" baseline="30000" dirty="0" smtClean="0">
                          <a:solidFill>
                            <a:srgbClr val="000000"/>
                          </a:solidFill>
                          <a:latin typeface="Times New Roman" pitchFamily="18" charset="0"/>
                          <a:ea typeface="+mn-ea"/>
                          <a:cs typeface="Times New Roman" pitchFamily="18" charset="0"/>
                        </a:rPr>
                        <a:t>−6</a:t>
                      </a:r>
                    </a:p>
                  </a:txBody>
                  <a:tcPr marL="9525" marR="9525" marT="9525" marB="0" anchor="ctr">
                    <a:lnL>
                      <a:noFill/>
                    </a:lnL>
                    <a:lnR>
                      <a:noFill/>
                    </a:lnR>
                    <a:lnT>
                      <a:noFill/>
                    </a:lnT>
                    <a:lnB>
                      <a:noFill/>
                    </a:lnB>
                  </a:tcPr>
                </a:tc>
              </a:tr>
              <a:tr h="328494">
                <a:tc>
                  <a:txBody>
                    <a:bodyPr/>
                    <a:lstStyle/>
                    <a:p>
                      <a:pPr algn="l" fontAlgn="ctr"/>
                      <a:r>
                        <a:rPr lang="en-US" sz="1800" b="0" i="0" u="none" strike="noStrike" dirty="0">
                          <a:solidFill>
                            <a:srgbClr val="000000"/>
                          </a:solidFill>
                          <a:latin typeface="Times New Roman" pitchFamily="18" charset="0"/>
                          <a:cs typeface="Times New Roman" pitchFamily="18" charset="0"/>
                        </a:rPr>
                        <a:t>Nuclear physics: </a:t>
                      </a:r>
                      <a:r>
                        <a:rPr lang="en-US" sz="1800" b="0" i="0" u="none" strike="noStrike" dirty="0">
                          <a:solidFill>
                            <a:srgbClr val="0070C0"/>
                          </a:solidFill>
                          <a:latin typeface="Times New Roman" pitchFamily="18" charset="0"/>
                          <a:cs typeface="Times New Roman" pitchFamily="18" charset="0"/>
                        </a:rPr>
                        <a:t>shells, sub-shells, </a:t>
                      </a:r>
                      <a:r>
                        <a:rPr lang="en-US" sz="1800" b="0" i="0" u="none" strike="noStrike" dirty="0" smtClean="0">
                          <a:solidFill>
                            <a:srgbClr val="0070C0"/>
                          </a:solidFill>
                          <a:latin typeface="Times New Roman" pitchFamily="18" charset="0"/>
                          <a:cs typeface="Times New Roman" pitchFamily="18" charset="0"/>
                        </a:rPr>
                        <a:t>pairing</a:t>
                      </a:r>
                      <a:endParaRPr lang="en-US" sz="1800" b="0" i="0" u="none" strike="noStrike" dirty="0">
                        <a:solidFill>
                          <a:srgbClr val="0070C0"/>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−6</a:t>
                      </a:r>
                    </a:p>
                  </a:txBody>
                  <a:tcPr marL="9525" marR="9525" marT="9525" marB="0" anchor="ctr">
                    <a:lnL>
                      <a:noFill/>
                    </a:lnL>
                    <a:lnR>
                      <a:noFill/>
                    </a:lnR>
                    <a:lnT>
                      <a:noFill/>
                    </a:lnT>
                    <a:lnB>
                      <a:noFill/>
                    </a:lnB>
                  </a:tcPr>
                </a:tc>
              </a:tr>
              <a:tr h="328494">
                <a:tc>
                  <a:txBody>
                    <a:bodyPr/>
                    <a:lstStyle/>
                    <a:p>
                      <a:pPr algn="l" fontAlgn="ctr"/>
                      <a:r>
                        <a:rPr lang="en-US" sz="1800" b="0" i="0" u="none" strike="noStrike" dirty="0">
                          <a:solidFill>
                            <a:srgbClr val="000000"/>
                          </a:solidFill>
                          <a:latin typeface="Times New Roman" pitchFamily="18" charset="0"/>
                          <a:cs typeface="Times New Roman" pitchFamily="18" charset="0"/>
                        </a:rPr>
                        <a:t>Nuclear fine structure: </a:t>
                      </a:r>
                      <a:r>
                        <a:rPr lang="en-US" sz="1800" b="0" i="0" u="none" strike="noStrike" dirty="0">
                          <a:solidFill>
                            <a:srgbClr val="0070C0"/>
                          </a:solidFill>
                          <a:latin typeface="Times New Roman" pitchFamily="18" charset="0"/>
                          <a:cs typeface="Times New Roman" pitchFamily="18" charset="0"/>
                        </a:rPr>
                        <a:t>deformation, halos </a:t>
                      </a: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−7</a:t>
                      </a: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−8</a:t>
                      </a:r>
                    </a:p>
                  </a:txBody>
                  <a:tcPr marL="9525" marR="9525" marT="9525" marB="0" anchor="ctr">
                    <a:lnL>
                      <a:noFill/>
                    </a:lnL>
                    <a:lnR>
                      <a:noFill/>
                    </a:lnR>
                    <a:lnT>
                      <a:noFill/>
                    </a:lnT>
                    <a:lnB>
                      <a:noFill/>
                    </a:lnB>
                  </a:tcPr>
                </a:tc>
              </a:tr>
              <a:tr h="328494">
                <a:tc>
                  <a:txBody>
                    <a:bodyPr/>
                    <a:lstStyle/>
                    <a:p>
                      <a:pPr algn="l" fontAlgn="ctr"/>
                      <a:r>
                        <a:rPr lang="en-US" sz="1800" b="0" i="0" u="none" strike="noStrike" dirty="0">
                          <a:solidFill>
                            <a:srgbClr val="000000"/>
                          </a:solidFill>
                          <a:latin typeface="Times New Roman" pitchFamily="18" charset="0"/>
                          <a:cs typeface="Times New Roman" pitchFamily="18" charset="0"/>
                        </a:rPr>
                        <a:t>Astrophysics: </a:t>
                      </a:r>
                      <a:r>
                        <a:rPr lang="en-US" sz="1800" b="0" i="0" u="none" strike="noStrike" dirty="0">
                          <a:solidFill>
                            <a:srgbClr val="0070C0"/>
                          </a:solidFill>
                          <a:latin typeface="Times New Roman" pitchFamily="18" charset="0"/>
                          <a:cs typeface="Times New Roman" pitchFamily="18" charset="0"/>
                        </a:rPr>
                        <a:t>r-process, </a:t>
                      </a:r>
                      <a:r>
                        <a:rPr lang="en-US" sz="1800" b="0" i="0" u="none" strike="noStrike" dirty="0" err="1">
                          <a:solidFill>
                            <a:srgbClr val="0070C0"/>
                          </a:solidFill>
                          <a:latin typeface="Times New Roman" pitchFamily="18" charset="0"/>
                          <a:cs typeface="Times New Roman" pitchFamily="18" charset="0"/>
                        </a:rPr>
                        <a:t>rp</a:t>
                      </a:r>
                      <a:r>
                        <a:rPr lang="en-US" sz="1800" b="0" i="0" u="none" strike="noStrike" dirty="0">
                          <a:solidFill>
                            <a:srgbClr val="0070C0"/>
                          </a:solidFill>
                          <a:latin typeface="Times New Roman" pitchFamily="18" charset="0"/>
                          <a:cs typeface="Times New Roman" pitchFamily="18" charset="0"/>
                        </a:rPr>
                        <a:t>-process, waiting points </a:t>
                      </a: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−7</a:t>
                      </a:r>
                    </a:p>
                  </a:txBody>
                  <a:tcPr marL="9525" marR="9525" marT="9525" marB="0" anchor="ctr">
                    <a:lnL>
                      <a:noFill/>
                    </a:lnL>
                    <a:lnR>
                      <a:noFill/>
                    </a:lnR>
                    <a:lnT>
                      <a:noFill/>
                    </a:lnT>
                    <a:lnB>
                      <a:noFill/>
                    </a:lnB>
                  </a:tcPr>
                </a:tc>
              </a:tr>
              <a:tr h="328494">
                <a:tc>
                  <a:txBody>
                    <a:bodyPr/>
                    <a:lstStyle/>
                    <a:p>
                      <a:pPr algn="l" fontAlgn="ctr"/>
                      <a:r>
                        <a:rPr lang="en-US" sz="1800" b="0" i="0" u="none" strike="noStrike" dirty="0">
                          <a:solidFill>
                            <a:srgbClr val="000000"/>
                          </a:solidFill>
                          <a:latin typeface="Times New Roman" pitchFamily="18" charset="0"/>
                          <a:cs typeface="Times New Roman" pitchFamily="18" charset="0"/>
                        </a:rPr>
                        <a:t>Nuclear models and formulas: </a:t>
                      </a:r>
                      <a:r>
                        <a:rPr lang="en-US" sz="1800" b="0" i="0" u="none" strike="noStrike" dirty="0">
                          <a:solidFill>
                            <a:srgbClr val="0070C0"/>
                          </a:solidFill>
                          <a:latin typeface="Times New Roman" pitchFamily="18" charset="0"/>
                          <a:cs typeface="Times New Roman" pitchFamily="18" charset="0"/>
                        </a:rPr>
                        <a:t>IMME </a:t>
                      </a: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−7</a:t>
                      </a:r>
                      <a:r>
                        <a:rPr lang="en-US" altLang="zh-CN" sz="1800" b="0" i="0" u="none" strike="noStrike" kern="1200" dirty="0">
                          <a:solidFill>
                            <a:srgbClr val="000000"/>
                          </a:solidFill>
                          <a:latin typeface="Times New Roman" pitchFamily="18" charset="0"/>
                          <a:ea typeface="+mn-ea"/>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−8</a:t>
                      </a:r>
                    </a:p>
                  </a:txBody>
                  <a:tcPr marL="9525" marR="9525" marT="9525" marB="0" anchor="ctr">
                    <a:lnL>
                      <a:noFill/>
                    </a:lnL>
                    <a:lnR>
                      <a:noFill/>
                    </a:lnR>
                    <a:lnT>
                      <a:noFill/>
                    </a:lnT>
                    <a:lnB>
                      <a:noFill/>
                    </a:lnB>
                  </a:tcPr>
                </a:tc>
              </a:tr>
              <a:tr h="328494">
                <a:tc>
                  <a:txBody>
                    <a:bodyPr/>
                    <a:lstStyle/>
                    <a:p>
                      <a:pPr algn="l" fontAlgn="ctr"/>
                      <a:r>
                        <a:rPr lang="en-US" sz="1800" b="0" i="0" u="none" strike="noStrike" dirty="0">
                          <a:solidFill>
                            <a:srgbClr val="000000"/>
                          </a:solidFill>
                          <a:latin typeface="Times New Roman" pitchFamily="18" charset="0"/>
                          <a:cs typeface="Times New Roman" pitchFamily="18" charset="0"/>
                        </a:rPr>
                        <a:t>Weak interaction studies: </a:t>
                      </a:r>
                      <a:r>
                        <a:rPr lang="en-US" sz="1800" b="0" i="0" u="none" strike="noStrike" dirty="0">
                          <a:solidFill>
                            <a:srgbClr val="0070C0"/>
                          </a:solidFill>
                          <a:latin typeface="Times New Roman" pitchFamily="18" charset="0"/>
                          <a:cs typeface="Times New Roman" pitchFamily="18" charset="0"/>
                        </a:rPr>
                        <a:t>CVC hypothesis, CKM </a:t>
                      </a:r>
                      <a:r>
                        <a:rPr lang="en-US" sz="1800" b="0" i="0" u="none" strike="noStrike" dirty="0" err="1">
                          <a:solidFill>
                            <a:srgbClr val="0070C0"/>
                          </a:solidFill>
                          <a:latin typeface="Times New Roman" pitchFamily="18" charset="0"/>
                          <a:cs typeface="Times New Roman" pitchFamily="18" charset="0"/>
                        </a:rPr>
                        <a:t>unitarity</a:t>
                      </a:r>
                      <a:r>
                        <a:rPr lang="en-US" sz="1800" b="0" i="0" u="none" strike="noStrike" dirty="0">
                          <a:solidFill>
                            <a:srgbClr val="0070C0"/>
                          </a:solidFill>
                          <a:latin typeface="Times New Roman" pitchFamily="18" charset="0"/>
                          <a:cs typeface="Times New Roman" pitchFamily="18" charset="0"/>
                        </a:rPr>
                        <a:t> </a:t>
                      </a: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−8</a:t>
                      </a:r>
                    </a:p>
                  </a:txBody>
                  <a:tcPr marL="9525" marR="9525" marT="9525" marB="0" anchor="ctr">
                    <a:lnL>
                      <a:noFill/>
                    </a:lnL>
                    <a:lnR>
                      <a:noFill/>
                    </a:lnR>
                    <a:lnT>
                      <a:noFill/>
                    </a:lnT>
                    <a:lnB>
                      <a:noFill/>
                    </a:lnB>
                  </a:tcPr>
                </a:tc>
              </a:tr>
              <a:tr h="328494">
                <a:tc>
                  <a:txBody>
                    <a:bodyPr/>
                    <a:lstStyle/>
                    <a:p>
                      <a:pPr algn="l" fontAlgn="ctr"/>
                      <a:r>
                        <a:rPr lang="en-GB" sz="1800" b="0" i="0" u="none" strike="noStrike" dirty="0">
                          <a:solidFill>
                            <a:srgbClr val="000000"/>
                          </a:solidFill>
                          <a:latin typeface="Times New Roman" pitchFamily="18" charset="0"/>
                          <a:cs typeface="Times New Roman" pitchFamily="18" charset="0"/>
                        </a:rPr>
                        <a:t>Atomic physics: </a:t>
                      </a:r>
                      <a:r>
                        <a:rPr lang="en-GB" sz="1800" b="0" i="0" u="none" strike="noStrike" dirty="0">
                          <a:solidFill>
                            <a:srgbClr val="0070C0"/>
                          </a:solidFill>
                          <a:latin typeface="Times New Roman" pitchFamily="18" charset="0"/>
                          <a:cs typeface="Times New Roman" pitchFamily="18" charset="0"/>
                        </a:rPr>
                        <a:t>binding energies, QED </a:t>
                      </a: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−9</a:t>
                      </a:r>
                      <a:r>
                        <a:rPr lang="en-US" altLang="zh-CN" sz="1800" b="0" i="0" u="none" strike="noStrike" kern="1200" dirty="0">
                          <a:solidFill>
                            <a:srgbClr val="000000"/>
                          </a:solidFill>
                          <a:latin typeface="Times New Roman" pitchFamily="18" charset="0"/>
                          <a:ea typeface="+mn-ea"/>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−11</a:t>
                      </a:r>
                    </a:p>
                  </a:txBody>
                  <a:tcPr marL="9525" marR="9525" marT="9525" marB="0" anchor="ctr">
                    <a:lnL>
                      <a:noFill/>
                    </a:lnL>
                    <a:lnR>
                      <a:noFill/>
                    </a:lnR>
                    <a:lnT>
                      <a:noFill/>
                    </a:lnT>
                    <a:lnB>
                      <a:noFill/>
                    </a:lnB>
                  </a:tcPr>
                </a:tc>
              </a:tr>
              <a:tr h="328494">
                <a:tc>
                  <a:txBody>
                    <a:bodyPr/>
                    <a:lstStyle/>
                    <a:p>
                      <a:pPr algn="l" fontAlgn="ctr"/>
                      <a:r>
                        <a:rPr lang="en-GB" sz="1800" b="0" i="0" u="none" strike="noStrike" dirty="0">
                          <a:solidFill>
                            <a:srgbClr val="000000"/>
                          </a:solidFill>
                          <a:latin typeface="Times New Roman" pitchFamily="18" charset="0"/>
                          <a:cs typeface="Times New Roman" pitchFamily="18" charset="0"/>
                        </a:rPr>
                        <a:t>Metrology: </a:t>
                      </a:r>
                      <a:r>
                        <a:rPr lang="en-GB" sz="1800" b="0" i="0" u="none" strike="noStrike" dirty="0">
                          <a:solidFill>
                            <a:srgbClr val="0070C0"/>
                          </a:solidFill>
                          <a:latin typeface="Times New Roman" pitchFamily="18" charset="0"/>
                          <a:cs typeface="Times New Roman" pitchFamily="18" charset="0"/>
                        </a:rPr>
                        <a:t>fundamental constants, CPT </a:t>
                      </a: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Times New Roman" pitchFamily="18" charset="0"/>
                          <a:cs typeface="Times New Roman" pitchFamily="18" charset="0"/>
                        </a:rPr>
                        <a:t>10</a:t>
                      </a:r>
                      <a:r>
                        <a:rPr lang="en-US" altLang="zh-CN" sz="1800" b="0" i="0" u="none" strike="noStrike" kern="1200" baseline="30000" dirty="0">
                          <a:solidFill>
                            <a:srgbClr val="000000"/>
                          </a:solidFill>
                          <a:latin typeface="Times New Roman" pitchFamily="18" charset="0"/>
                          <a:ea typeface="+mn-ea"/>
                          <a:cs typeface="Times New Roman" pitchFamily="18" charset="0"/>
                        </a:rPr>
                        <a:t>−10</a:t>
                      </a:r>
                    </a:p>
                  </a:txBody>
                  <a:tcPr marL="9525" marR="9525" marT="9525" marB="0" anchor="ctr">
                    <a:lnL>
                      <a:noFill/>
                    </a:lnL>
                    <a:lnR>
                      <a:noFill/>
                    </a:lnR>
                    <a:lnT>
                      <a:noFill/>
                    </a:lnT>
                    <a:lnB>
                      <a:noFill/>
                    </a:lnB>
                  </a:tcPr>
                </a:tc>
              </a:tr>
            </a:tbl>
          </a:graphicData>
        </a:graphic>
      </p:graphicFrame>
      <p:sp>
        <p:nvSpPr>
          <p:cNvPr id="18" name="矩形 17"/>
          <p:cNvSpPr/>
          <p:nvPr/>
        </p:nvSpPr>
        <p:spPr>
          <a:xfrm>
            <a:off x="5878362" y="6550223"/>
            <a:ext cx="3265638" cy="307777"/>
          </a:xfrm>
          <a:prstGeom prst="rect">
            <a:avLst/>
          </a:prstGeom>
        </p:spPr>
        <p:txBody>
          <a:bodyPr wrap="none">
            <a:spAutoFit/>
          </a:bodyPr>
          <a:lstStyle/>
          <a:p>
            <a:r>
              <a:rPr lang="en-GB" altLang="zh-CN" sz="1400" i="1" dirty="0" smtClean="0">
                <a:solidFill>
                  <a:srgbClr val="002060"/>
                </a:solidFill>
              </a:rPr>
              <a:t>K. </a:t>
            </a:r>
            <a:r>
              <a:rPr lang="en-GB" altLang="zh-CN" sz="1400" i="1" dirty="0" err="1" smtClean="0">
                <a:solidFill>
                  <a:srgbClr val="002060"/>
                </a:solidFill>
              </a:rPr>
              <a:t>Blaum</a:t>
            </a:r>
            <a:r>
              <a:rPr lang="en-GB" altLang="zh-CN" sz="1400" i="1" dirty="0" smtClean="0">
                <a:solidFill>
                  <a:srgbClr val="002060"/>
                </a:solidFill>
              </a:rPr>
              <a:t>, Physics Reports 425 (2006) 1–78</a:t>
            </a:r>
            <a:endParaRPr lang="zh-CN" altLang="en-US" sz="1400" dirty="0">
              <a:solidFill>
                <a:srgbClr val="002060"/>
              </a:solidFill>
            </a:endParaRPr>
          </a:p>
        </p:txBody>
      </p:sp>
      <p:sp>
        <p:nvSpPr>
          <p:cNvPr id="11" name="Rectangle 13"/>
          <p:cNvSpPr>
            <a:spLocks noChangeArrowheads="1"/>
          </p:cNvSpPr>
          <p:nvPr/>
        </p:nvSpPr>
        <p:spPr bwMode="auto">
          <a:xfrm>
            <a:off x="0" y="0"/>
            <a:ext cx="9144000" cy="714207"/>
          </a:xfrm>
          <a:prstGeom prst="rect">
            <a:avLst/>
          </a:prstGeom>
          <a:noFill/>
          <a:ln w="9525">
            <a:noFill/>
            <a:miter lim="800000"/>
            <a:headEnd/>
            <a:tailEnd/>
          </a:ln>
          <a:effectLst/>
        </p:spPr>
        <p:txBody>
          <a:bodyPr anchor="ctr"/>
          <a:lstStyle/>
          <a:p>
            <a:pPr algn="ctr"/>
            <a:r>
              <a:rPr lang="en-US" altLang="zh-CN" sz="3600" dirty="0" smtClean="0">
                <a:solidFill>
                  <a:schemeClr val="bg1"/>
                </a:solidFill>
                <a:latin typeface="+mj-lt"/>
                <a:ea typeface="黑体" pitchFamily="49" charset="-122"/>
              </a:rPr>
              <a:t>Nuclear Mass</a:t>
            </a:r>
            <a:endParaRPr lang="en-US" altLang="zh-CN" sz="3600" b="1" dirty="0">
              <a:solidFill>
                <a:srgbClr val="FFFF00"/>
              </a:solidFill>
              <a:latin typeface="+mj-lt"/>
              <a:ea typeface="黑体"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914239" y="2408181"/>
            <a:ext cx="1037463" cy="615553"/>
          </a:xfrm>
          <a:prstGeom prst="rect">
            <a:avLst/>
          </a:prstGeom>
          <a:noFill/>
        </p:spPr>
        <p:txBody>
          <a:bodyPr wrap="none" rtlCol="0">
            <a:spAutoFit/>
          </a:bodyPr>
          <a:lstStyle/>
          <a:p>
            <a:pPr defTabSz="863696">
              <a:defRPr/>
            </a:pPr>
            <a:r>
              <a:rPr lang="en-US" altLang="zh-CN" sz="3400" i="1" kern="0" dirty="0">
                <a:solidFill>
                  <a:sysClr val="window" lastClr="FFFFFF"/>
                </a:solidFill>
                <a:latin typeface="Impact" pitchFamily="34" charset="0"/>
                <a:ea typeface="微软雅黑" pitchFamily="34" charset="-122"/>
              </a:rPr>
              <a:t>2018</a:t>
            </a:r>
            <a:endParaRPr lang="zh-CN" altLang="en-US" sz="3400" i="1" kern="0" dirty="0">
              <a:solidFill>
                <a:sysClr val="window" lastClr="FFFFFF"/>
              </a:solidFill>
              <a:latin typeface="Impact" pitchFamily="34" charset="0"/>
              <a:ea typeface="微软雅黑" pitchFamily="34" charset="-122"/>
            </a:endParaRPr>
          </a:p>
        </p:txBody>
      </p:sp>
      <p:sp>
        <p:nvSpPr>
          <p:cNvPr id="35" name="AutoShape 7"/>
          <p:cNvSpPr>
            <a:spLocks noChangeArrowheads="1"/>
          </p:cNvSpPr>
          <p:nvPr/>
        </p:nvSpPr>
        <p:spPr bwMode="auto">
          <a:xfrm>
            <a:off x="0" y="2317223"/>
            <a:ext cx="889604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lIns="64778" tIns="32390" rIns="64778" bIns="32390" anchor="ctr"/>
          <a:lstStyle/>
          <a:p>
            <a:pPr marL="337382" indent="-337382">
              <a:lnSpc>
                <a:spcPct val="120000"/>
              </a:lnSpc>
              <a:defRPr/>
            </a:pPr>
            <a:endParaRPr lang="zh-CN" altLang="en-US" sz="1100" kern="0" dirty="0">
              <a:solidFill>
                <a:srgbClr val="646464"/>
              </a:solidFill>
              <a:latin typeface="Arial" pitchFamily="34" charset="0"/>
              <a:ea typeface="微软雅黑" pitchFamily="34" charset="-122"/>
            </a:endParaRPr>
          </a:p>
        </p:txBody>
      </p:sp>
      <p:sp>
        <p:nvSpPr>
          <p:cNvPr id="36" name="AutoShape 8"/>
          <p:cNvSpPr>
            <a:spLocks noChangeArrowheads="1"/>
          </p:cNvSpPr>
          <p:nvPr/>
        </p:nvSpPr>
        <p:spPr bwMode="auto">
          <a:xfrm>
            <a:off x="4417721"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37" name="AutoShape 8"/>
          <p:cNvSpPr>
            <a:spLocks noChangeArrowheads="1"/>
          </p:cNvSpPr>
          <p:nvPr/>
        </p:nvSpPr>
        <p:spPr bwMode="auto">
          <a:xfrm>
            <a:off x="2738564"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4" name="AutoShape 8"/>
          <p:cNvSpPr>
            <a:spLocks noChangeArrowheads="1"/>
          </p:cNvSpPr>
          <p:nvPr/>
        </p:nvSpPr>
        <p:spPr bwMode="auto">
          <a:xfrm>
            <a:off x="1095843"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5" name="AutoShape 8"/>
          <p:cNvSpPr>
            <a:spLocks noChangeArrowheads="1"/>
          </p:cNvSpPr>
          <p:nvPr/>
        </p:nvSpPr>
        <p:spPr bwMode="auto">
          <a:xfrm>
            <a:off x="5871705"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6" name="TextBox 65"/>
          <p:cNvSpPr txBox="1"/>
          <p:nvPr/>
        </p:nvSpPr>
        <p:spPr>
          <a:xfrm>
            <a:off x="283107"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7" name="TextBox 66"/>
          <p:cNvSpPr txBox="1"/>
          <p:nvPr/>
        </p:nvSpPr>
        <p:spPr>
          <a:xfrm>
            <a:off x="1858816"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8" name="TextBox 67"/>
          <p:cNvSpPr txBox="1"/>
          <p:nvPr/>
        </p:nvSpPr>
        <p:spPr>
          <a:xfrm>
            <a:off x="3537972" y="2577533"/>
            <a:ext cx="581267" cy="342412"/>
          </a:xfrm>
          <a:prstGeom prst="rect">
            <a:avLst/>
          </a:prstGeom>
          <a:noFill/>
        </p:spPr>
        <p:txBody>
          <a:bodyPr wrap="none" lIns="64778" tIns="32390" rIns="64778" bIns="32390" rtlCol="0">
            <a:spAutoFit/>
          </a:bodyPr>
          <a:lstStyle/>
          <a:p>
            <a:pPr>
              <a:defRPr/>
            </a:pPr>
            <a:r>
              <a:rPr lang="en-US" altLang="zh-CN" b="0" i="1" kern="0" dirty="0">
                <a:solidFill>
                  <a:srgbClr val="646464"/>
                </a:solidFill>
                <a:latin typeface="Impact" pitchFamily="34" charset="0"/>
                <a:ea typeface="微软雅黑" pitchFamily="34" charset="-122"/>
              </a:rPr>
              <a:t>2015</a:t>
            </a:r>
            <a:endParaRPr lang="zh-CN" altLang="en-US" b="0" i="1" kern="0" dirty="0">
              <a:solidFill>
                <a:srgbClr val="646464"/>
              </a:solidFill>
              <a:latin typeface="Impact" pitchFamily="34" charset="0"/>
              <a:ea typeface="微软雅黑" pitchFamily="34" charset="-122"/>
            </a:endParaRPr>
          </a:p>
        </p:txBody>
      </p:sp>
      <p:sp>
        <p:nvSpPr>
          <p:cNvPr id="69" name="TextBox 68"/>
          <p:cNvSpPr txBox="1"/>
          <p:nvPr/>
        </p:nvSpPr>
        <p:spPr>
          <a:xfrm>
            <a:off x="5144821" y="2577533"/>
            <a:ext cx="582868"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2016</a:t>
            </a:r>
            <a:endParaRPr lang="zh-CN" altLang="en-US" b="0" kern="0" dirty="0">
              <a:latin typeface="Impact" pitchFamily="34" charset="0"/>
              <a:ea typeface="微软雅黑" pitchFamily="34" charset="-122"/>
            </a:endParaRPr>
          </a:p>
        </p:txBody>
      </p:sp>
      <p:cxnSp>
        <p:nvCxnSpPr>
          <p:cNvPr id="71" name="直接连接符 70"/>
          <p:cNvCxnSpPr>
            <a:cxnSpLocks/>
          </p:cNvCxnSpPr>
          <p:nvPr/>
        </p:nvCxnSpPr>
        <p:spPr>
          <a:xfrm>
            <a:off x="621748" y="3043527"/>
            <a:ext cx="0" cy="624000"/>
          </a:xfrm>
          <a:prstGeom prst="line">
            <a:avLst/>
          </a:prstGeom>
          <a:noFill/>
          <a:ln w="9525" cap="flat" cmpd="sng" algn="ctr">
            <a:solidFill>
              <a:srgbClr val="888888"/>
            </a:solidFill>
            <a:prstDash val="solid"/>
            <a:headEnd type="oval" w="med" len="med"/>
            <a:tailEnd type="oval" w="med" len="med"/>
          </a:ln>
          <a:effectLst/>
        </p:spPr>
      </p:cxnSp>
      <p:cxnSp>
        <p:nvCxnSpPr>
          <p:cNvPr id="74" name="直接连接符 73"/>
          <p:cNvCxnSpPr>
            <a:cxnSpLocks/>
          </p:cNvCxnSpPr>
          <p:nvPr/>
        </p:nvCxnSpPr>
        <p:spPr>
          <a:xfrm>
            <a:off x="2108419"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1023165" y="1172751"/>
            <a:ext cx="2184244" cy="646331"/>
          </a:xfrm>
          <a:prstGeom prst="rect">
            <a:avLst/>
          </a:prstGeom>
          <a:noFill/>
        </p:spPr>
        <p:txBody>
          <a:bodyPr wrap="square" rtlCol="0">
            <a:spAutoFit/>
          </a:bodyPr>
          <a:lstStyle/>
          <a:p>
            <a:pPr algn="just">
              <a:defRPr/>
            </a:pPr>
            <a:r>
              <a:rPr lang="en-US" altLang="zh-CN" b="0" kern="0" dirty="0" smtClean="0">
                <a:solidFill>
                  <a:srgbClr val="AC0000"/>
                </a:solidFill>
                <a:latin typeface="+mj-lt"/>
                <a:ea typeface="微软雅黑" pitchFamily="34" charset="-122"/>
              </a:rPr>
              <a:t>D-TOF IMS with </a:t>
            </a:r>
            <a:r>
              <a:rPr lang="en-US" altLang="zh-CN" b="0" kern="0" baseline="30000" dirty="0" smtClean="0">
                <a:solidFill>
                  <a:srgbClr val="AC0000"/>
                </a:solidFill>
                <a:latin typeface="+mj-lt"/>
                <a:ea typeface="微软雅黑" pitchFamily="34" charset="-122"/>
              </a:rPr>
              <a:t>78</a:t>
            </a:r>
            <a:r>
              <a:rPr lang="en-US" altLang="zh-CN" b="0" kern="0" dirty="0" smtClean="0">
                <a:solidFill>
                  <a:srgbClr val="AC0000"/>
                </a:solidFill>
                <a:latin typeface="+mj-lt"/>
                <a:ea typeface="微软雅黑" pitchFamily="34" charset="-122"/>
              </a:rPr>
              <a:t>Kr</a:t>
            </a:r>
            <a:r>
              <a:rPr lang="en-US" altLang="zh-CN" kern="0" dirty="0" smtClean="0">
                <a:solidFill>
                  <a:srgbClr val="AC0000"/>
                </a:solidFill>
                <a:latin typeface="+mj-lt"/>
                <a:ea typeface="微软雅黑" pitchFamily="34" charset="-122"/>
              </a:rPr>
              <a:t>, </a:t>
            </a:r>
            <a:r>
              <a:rPr lang="en-US" altLang="zh-CN" kern="0" dirty="0" smtClean="0">
                <a:solidFill>
                  <a:srgbClr val="AC0000"/>
                </a:solidFill>
                <a:ea typeface="微软雅黑" pitchFamily="34" charset="-122"/>
              </a:rPr>
              <a:t>test of detectors </a:t>
            </a:r>
            <a:endParaRPr lang="en-US" altLang="zh-CN" b="0" kern="0" dirty="0">
              <a:solidFill>
                <a:srgbClr val="AC0000"/>
              </a:solidFill>
              <a:latin typeface="+mj-lt"/>
              <a:ea typeface="微软雅黑" pitchFamily="34" charset="-122"/>
            </a:endParaRPr>
          </a:p>
        </p:txBody>
      </p:sp>
      <p:cxnSp>
        <p:nvCxnSpPr>
          <p:cNvPr id="77" name="直接连接符 76"/>
          <p:cNvCxnSpPr>
            <a:cxnSpLocks/>
          </p:cNvCxnSpPr>
          <p:nvPr/>
        </p:nvCxnSpPr>
        <p:spPr>
          <a:xfrm>
            <a:off x="3759573" y="3043527"/>
            <a:ext cx="0" cy="624000"/>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2328933" y="3671349"/>
            <a:ext cx="2318634"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b="0" kern="0" baseline="30000" dirty="0" smtClean="0">
                <a:solidFill>
                  <a:srgbClr val="AC0000"/>
                </a:solidFill>
                <a:ea typeface="微软雅黑" pitchFamily="34" charset="-122"/>
              </a:rPr>
              <a:t>36</a:t>
            </a:r>
            <a:r>
              <a:rPr lang="en-US" altLang="zh-CN" b="0" kern="0" dirty="0" smtClean="0">
                <a:solidFill>
                  <a:srgbClr val="AC0000"/>
                </a:solidFill>
                <a:ea typeface="微软雅黑" pitchFamily="34" charset="-122"/>
              </a:rPr>
              <a:t>Ar, optical setting of </a:t>
            </a:r>
            <a:r>
              <a:rPr lang="en-US" altLang="zh-CN" b="0" kern="0" dirty="0" err="1" smtClean="0">
                <a:solidFill>
                  <a:srgbClr val="AC0000"/>
                </a:solidFill>
                <a:ea typeface="微软雅黑" pitchFamily="34" charset="-122"/>
              </a:rPr>
              <a:t>CSRe</a:t>
            </a:r>
            <a:r>
              <a:rPr lang="en-US" altLang="zh-CN" b="0"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80" name="直接连接符 79"/>
          <p:cNvCxnSpPr/>
          <p:nvPr/>
        </p:nvCxnSpPr>
        <p:spPr>
          <a:xfrm>
            <a:off x="5462924"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4143513" y="1124744"/>
            <a:ext cx="2665685"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40</a:t>
            </a:r>
            <a:r>
              <a:rPr lang="en-US" altLang="zh-CN" kern="0" dirty="0" smtClean="0">
                <a:solidFill>
                  <a:srgbClr val="AC0000"/>
                </a:solidFill>
                <a:ea typeface="微软雅黑" pitchFamily="34" charset="-122"/>
              </a:rPr>
              <a:t>Ar, optical setting of </a:t>
            </a:r>
            <a:r>
              <a:rPr lang="en-US" altLang="zh-CN" kern="0" dirty="0" err="1" smtClean="0">
                <a:solidFill>
                  <a:srgbClr val="AC0000"/>
                </a:solidFill>
                <a:ea typeface="微软雅黑" pitchFamily="34" charset="-122"/>
              </a:rPr>
              <a:t>CSRe</a:t>
            </a:r>
            <a:r>
              <a:rPr lang="en-US" altLang="zh-CN"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38" name="直接连接符 37"/>
          <p:cNvCxnSpPr/>
          <p:nvPr/>
        </p:nvCxnSpPr>
        <p:spPr>
          <a:xfrm>
            <a:off x="8244407" y="1916832"/>
            <a:ext cx="0" cy="497323"/>
          </a:xfrm>
          <a:prstGeom prst="line">
            <a:avLst/>
          </a:prstGeom>
          <a:noFill/>
          <a:ln w="9525" cap="flat" cmpd="sng" algn="ctr">
            <a:solidFill>
              <a:srgbClr val="888888"/>
            </a:solidFill>
            <a:prstDash val="solid"/>
            <a:headEnd type="oval" w="med" len="med"/>
            <a:tailEnd type="oval" w="med" len="med"/>
          </a:ln>
          <a:effectLst/>
        </p:spPr>
      </p:cxnSp>
      <p:sp>
        <p:nvSpPr>
          <p:cNvPr id="43" name="AutoShape 8">
            <a:extLst>
              <a:ext uri="{FF2B5EF4-FFF2-40B4-BE49-F238E27FC236}">
                <a16:creationId xmlns:a16="http://schemas.microsoft.com/office/drawing/2014/main" xmlns="" id="{F1B5B366-BB9C-4E89-8570-FFF9D1364E8F}"/>
              </a:ext>
            </a:extLst>
          </p:cNvPr>
          <p:cNvSpPr>
            <a:spLocks noChangeArrowheads="1"/>
          </p:cNvSpPr>
          <p:nvPr/>
        </p:nvSpPr>
        <p:spPr bwMode="auto">
          <a:xfrm>
            <a:off x="7302755" y="2232550"/>
            <a:ext cx="533608" cy="893535"/>
          </a:xfrm>
          <a:prstGeom prst="chevron">
            <a:avLst>
              <a:gd name="adj" fmla="val 55472"/>
            </a:avLst>
          </a:prstGeom>
          <a:solidFill>
            <a:srgbClr val="FF0000"/>
          </a:solidFill>
          <a:ln w="25400" cap="flat" cmpd="sng" algn="ctr">
            <a:noFill/>
            <a:prstDash val="solid"/>
          </a:ln>
          <a:effectLst/>
        </p:spPr>
        <p:txBody>
          <a:bodyPr lIns="86369" tIns="43186" rIns="86369" bIns="43186"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45" name="TextBox 68">
            <a:extLst>
              <a:ext uri="{FF2B5EF4-FFF2-40B4-BE49-F238E27FC236}">
                <a16:creationId xmlns:a16="http://schemas.microsoft.com/office/drawing/2014/main" xmlns="" id="{19E14492-0B7C-4203-AB75-980AF10FFAF5}"/>
              </a:ext>
            </a:extLst>
          </p:cNvPr>
          <p:cNvSpPr txBox="1"/>
          <p:nvPr/>
        </p:nvSpPr>
        <p:spPr>
          <a:xfrm>
            <a:off x="6522540" y="2479046"/>
            <a:ext cx="591206"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2017</a:t>
            </a:r>
            <a:endParaRPr lang="zh-CN" altLang="en-US" b="0" kern="0" dirty="0">
              <a:latin typeface="Impact" pitchFamily="34" charset="0"/>
              <a:ea typeface="微软雅黑" pitchFamily="34" charset="-122"/>
            </a:endParaRPr>
          </a:p>
        </p:txBody>
      </p:sp>
      <p:cxnSp>
        <p:nvCxnSpPr>
          <p:cNvPr id="46" name="直接连接符 45">
            <a:extLst>
              <a:ext uri="{FF2B5EF4-FFF2-40B4-BE49-F238E27FC236}">
                <a16:creationId xmlns:a16="http://schemas.microsoft.com/office/drawing/2014/main" xmlns="" id="{EF2FE781-8FE1-495F-88B1-AE40055FD12B}"/>
              </a:ext>
            </a:extLst>
          </p:cNvPr>
          <p:cNvCxnSpPr/>
          <p:nvPr/>
        </p:nvCxnSpPr>
        <p:spPr>
          <a:xfrm>
            <a:off x="6804248" y="2962073"/>
            <a:ext cx="0" cy="497323"/>
          </a:xfrm>
          <a:prstGeom prst="line">
            <a:avLst/>
          </a:prstGeom>
          <a:noFill/>
          <a:ln w="9525" cap="flat" cmpd="sng" algn="ctr">
            <a:solidFill>
              <a:srgbClr val="888888"/>
            </a:solidFill>
            <a:prstDash val="solid"/>
            <a:headEnd type="oval" w="med" len="med"/>
            <a:tailEnd type="oval" w="med" len="med"/>
          </a:ln>
          <a:effectLst/>
        </p:spPr>
      </p:cxnSp>
      <p:sp>
        <p:nvSpPr>
          <p:cNvPr id="47" name="TextBox 80">
            <a:extLst>
              <a:ext uri="{FF2B5EF4-FFF2-40B4-BE49-F238E27FC236}">
                <a16:creationId xmlns:a16="http://schemas.microsoft.com/office/drawing/2014/main" xmlns="" id="{99AF6A82-2A94-4BF5-A4D8-AA05138EB1B4}"/>
              </a:ext>
            </a:extLst>
          </p:cNvPr>
          <p:cNvSpPr txBox="1"/>
          <p:nvPr/>
        </p:nvSpPr>
        <p:spPr>
          <a:xfrm>
            <a:off x="5508104" y="3573016"/>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44" name="TextBox 68">
            <a:extLst>
              <a:ext uri="{FF2B5EF4-FFF2-40B4-BE49-F238E27FC236}">
                <a16:creationId xmlns:a16="http://schemas.microsoft.com/office/drawing/2014/main" xmlns="" id="{19E14492-0B7C-4203-AB75-980AF10FFAF5}"/>
              </a:ext>
            </a:extLst>
          </p:cNvPr>
          <p:cNvSpPr txBox="1"/>
          <p:nvPr/>
        </p:nvSpPr>
        <p:spPr>
          <a:xfrm>
            <a:off x="7956376" y="2492896"/>
            <a:ext cx="624869"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2018</a:t>
            </a:r>
            <a:endParaRPr lang="zh-CN" altLang="en-US" b="0" kern="0" dirty="0">
              <a:latin typeface="Impact" pitchFamily="34" charset="0"/>
              <a:ea typeface="微软雅黑" pitchFamily="34" charset="-122"/>
            </a:endParaRPr>
          </a:p>
        </p:txBody>
      </p:sp>
      <p:sp>
        <p:nvSpPr>
          <p:cNvPr id="48" name="TextBox 80">
            <a:extLst>
              <a:ext uri="{FF2B5EF4-FFF2-40B4-BE49-F238E27FC236}">
                <a16:creationId xmlns:a16="http://schemas.microsoft.com/office/drawing/2014/main" xmlns="" id="{99AF6A82-2A94-4BF5-A4D8-AA05138EB1B4}"/>
              </a:ext>
            </a:extLst>
          </p:cNvPr>
          <p:cNvSpPr txBox="1"/>
          <p:nvPr/>
        </p:nvSpPr>
        <p:spPr>
          <a:xfrm>
            <a:off x="6965563" y="1268760"/>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32" name="TextBox 31"/>
          <p:cNvSpPr txBox="1"/>
          <p:nvPr/>
        </p:nvSpPr>
        <p:spPr>
          <a:xfrm>
            <a:off x="0" y="3669608"/>
            <a:ext cx="1516511" cy="923330"/>
          </a:xfrm>
          <a:prstGeom prst="rect">
            <a:avLst/>
          </a:prstGeom>
          <a:noFill/>
        </p:spPr>
        <p:txBody>
          <a:bodyPr wrap="square" rtlCol="0">
            <a:spAutoFit/>
          </a:bodyPr>
          <a:lstStyle/>
          <a:p>
            <a:pPr algn="just">
              <a:defRPr/>
            </a:pPr>
            <a:r>
              <a:rPr lang="en-US" altLang="zh-CN" b="0" kern="0" dirty="0" smtClean="0">
                <a:solidFill>
                  <a:srgbClr val="AC0000"/>
                </a:solidFill>
                <a:ea typeface="微软雅黑" pitchFamily="34" charset="-122"/>
              </a:rPr>
              <a:t>Installation of two TOF detectors </a:t>
            </a:r>
            <a:endParaRPr lang="zh-CN" altLang="en-US" sz="1100" kern="0" dirty="0">
              <a:solidFill>
                <a:srgbClr val="646464"/>
              </a:solidFill>
              <a:ea typeface="微软雅黑" pitchFamily="34" charset="-122"/>
            </a:endParaRPr>
          </a:p>
        </p:txBody>
      </p:sp>
      <p:sp>
        <p:nvSpPr>
          <p:cNvPr id="33" name="矩形 32"/>
          <p:cNvSpPr/>
          <p:nvPr/>
        </p:nvSpPr>
        <p:spPr>
          <a:xfrm>
            <a:off x="899592" y="4797152"/>
            <a:ext cx="6696744" cy="923330"/>
          </a:xfrm>
          <a:prstGeom prst="rect">
            <a:avLst/>
          </a:prstGeom>
        </p:spPr>
        <p:txBody>
          <a:bodyPr wrap="square">
            <a:spAutoFit/>
          </a:bodyPr>
          <a:lstStyle/>
          <a:p>
            <a:pPr>
              <a:buFont typeface="Wingdings" pitchFamily="2" charset="2"/>
              <a:buChar char="Ø"/>
            </a:pPr>
            <a:r>
              <a:rPr lang="en-US" altLang="zh-CN" dirty="0" smtClean="0">
                <a:solidFill>
                  <a:srgbClr val="002060"/>
                </a:solidFill>
              </a:rPr>
              <a:t>W. Zhang et al., NIM A 756 (2014) 1</a:t>
            </a:r>
          </a:p>
          <a:p>
            <a:pPr>
              <a:buFont typeface="Wingdings" pitchFamily="2" charset="2"/>
              <a:buChar char="Ø"/>
            </a:pPr>
            <a:r>
              <a:rPr lang="en-US" altLang="zh-CN" dirty="0" smtClean="0">
                <a:solidFill>
                  <a:srgbClr val="002060"/>
                </a:solidFill>
              </a:rPr>
              <a:t>Y. M. Xing et al.,</a:t>
            </a:r>
            <a:r>
              <a:rPr lang="fr-FR" altLang="zh-CN" dirty="0" smtClean="0">
                <a:solidFill>
                  <a:srgbClr val="002060"/>
                </a:solidFill>
              </a:rPr>
              <a:t> Phys. Scr. T166 (2015) 014010;</a:t>
            </a:r>
          </a:p>
          <a:p>
            <a:pPr>
              <a:buFont typeface="Wingdings" pitchFamily="2" charset="2"/>
              <a:buChar char="Ø"/>
            </a:pPr>
            <a:r>
              <a:rPr lang="fr-FR" altLang="zh-CN" dirty="0" smtClean="0">
                <a:solidFill>
                  <a:srgbClr val="002060"/>
                </a:solidFill>
              </a:rPr>
              <a:t> X. Xu et al.,CPC 39(2015)2015</a:t>
            </a:r>
          </a:p>
        </p:txBody>
      </p:sp>
      <p:sp>
        <p:nvSpPr>
          <p:cNvPr id="29" name="矩形 28"/>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4140216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1"/>
                                        </p:tgtEl>
                                        <p:attrNameLst>
                                          <p:attrName>style.opacity</p:attrName>
                                        </p:attrNameLst>
                                      </p:cBhvr>
                                      <p:to>
                                        <p:strVal val="0.5"/>
                                      </p:to>
                                    </p:set>
                                    <p:animEffect filter="image" prLst="opacity: 0.5">
                                      <p:cBhvr rctx="IE">
                                        <p:cTn id="7" dur="indefinite"/>
                                        <p:tgtEl>
                                          <p:spTgt spid="31"/>
                                        </p:tgtEl>
                                      </p:cBhvr>
                                    </p:animEffect>
                                  </p:childTnLst>
                                </p:cTn>
                              </p:par>
                              <p:par>
                                <p:cTn id="8" presetID="9" presetClass="emph" presetSubtype="0" grpId="0" nodeType="withEffect">
                                  <p:stCondLst>
                                    <p:cond delay="0"/>
                                  </p:stCondLst>
                                  <p:childTnLst>
                                    <p:set>
                                      <p:cBhvr rctx="PPT">
                                        <p:cTn id="9" dur="indefinite"/>
                                        <p:tgtEl>
                                          <p:spTgt spid="65"/>
                                        </p:tgtEl>
                                        <p:attrNameLst>
                                          <p:attrName>style.opacity</p:attrName>
                                        </p:attrNameLst>
                                      </p:cBhvr>
                                      <p:to>
                                        <p:strVal val="0.5"/>
                                      </p:to>
                                    </p:set>
                                    <p:animEffect filter="image" prLst="opacity: 0.5">
                                      <p:cBhvr rctx="IE">
                                        <p:cTn id="10" dur="indefinite"/>
                                        <p:tgtEl>
                                          <p:spTgt spid="65"/>
                                        </p:tgtEl>
                                      </p:cBhvr>
                                    </p:animEffect>
                                  </p:childTnLst>
                                </p:cTn>
                              </p:par>
                              <p:par>
                                <p:cTn id="11" presetID="9" presetClass="emph" presetSubtype="0" nodeType="withEffect">
                                  <p:stCondLst>
                                    <p:cond delay="0"/>
                                  </p:stCondLst>
                                  <p:childTnLst>
                                    <p:set>
                                      <p:cBhvr rctx="PPT">
                                        <p:cTn id="12" dur="indefinite"/>
                                        <p:tgtEl>
                                          <p:spTgt spid="38"/>
                                        </p:tgtEl>
                                        <p:attrNameLst>
                                          <p:attrName>style.opacity</p:attrName>
                                        </p:attrNameLst>
                                      </p:cBhvr>
                                      <p:to>
                                        <p:strVal val="0.5"/>
                                      </p:to>
                                    </p:set>
                                    <p:animEffect filter="image" prLst="opacity: 0.5">
                                      <p:cBhvr rctx="IE">
                                        <p:cTn id="13" dur="indefinite"/>
                                        <p:tgtEl>
                                          <p:spTgt spid="38"/>
                                        </p:tgtEl>
                                      </p:cBhvr>
                                    </p:animEffect>
                                  </p:childTnLst>
                                </p:cTn>
                              </p:par>
                              <p:par>
                                <p:cTn id="14" presetID="9" presetClass="emph" presetSubtype="0" grpId="0" nodeType="withEffect">
                                  <p:stCondLst>
                                    <p:cond delay="0"/>
                                  </p:stCondLst>
                                  <p:childTnLst>
                                    <p:set>
                                      <p:cBhvr rctx="PPT">
                                        <p:cTn id="15" dur="indefinite"/>
                                        <p:tgtEl>
                                          <p:spTgt spid="43"/>
                                        </p:tgtEl>
                                        <p:attrNameLst>
                                          <p:attrName>style.opacity</p:attrName>
                                        </p:attrNameLst>
                                      </p:cBhvr>
                                      <p:to>
                                        <p:strVal val="0.5"/>
                                      </p:to>
                                    </p:set>
                                    <p:animEffect filter="image" prLst="opacity: 0.5">
                                      <p:cBhvr rctx="IE">
                                        <p:cTn id="16" dur="indefinite"/>
                                        <p:tgtEl>
                                          <p:spTgt spid="43"/>
                                        </p:tgtEl>
                                      </p:cBhvr>
                                    </p:animEffect>
                                  </p:childTnLst>
                                </p:cTn>
                              </p:par>
                              <p:par>
                                <p:cTn id="17" presetID="9" presetClass="emph" presetSubtype="0" grpId="0" nodeType="withEffect">
                                  <p:stCondLst>
                                    <p:cond delay="0"/>
                                  </p:stCondLst>
                                  <p:childTnLst>
                                    <p:set>
                                      <p:cBhvr rctx="PPT">
                                        <p:cTn id="18" dur="indefinite"/>
                                        <p:tgtEl>
                                          <p:spTgt spid="45"/>
                                        </p:tgtEl>
                                        <p:attrNameLst>
                                          <p:attrName>style.opacity</p:attrName>
                                        </p:attrNameLst>
                                      </p:cBhvr>
                                      <p:to>
                                        <p:strVal val="0.5"/>
                                      </p:to>
                                    </p:set>
                                    <p:animEffect filter="image" prLst="opacity: 0.5">
                                      <p:cBhvr rctx="IE">
                                        <p:cTn id="19" dur="indefinite"/>
                                        <p:tgtEl>
                                          <p:spTgt spid="45"/>
                                        </p:tgtEl>
                                      </p:cBhvr>
                                    </p:animEffect>
                                  </p:childTnLst>
                                </p:cTn>
                              </p:par>
                              <p:par>
                                <p:cTn id="20" presetID="9" presetClass="emph" presetSubtype="0" nodeType="withEffect">
                                  <p:stCondLst>
                                    <p:cond delay="0"/>
                                  </p:stCondLst>
                                  <p:childTnLst>
                                    <p:set>
                                      <p:cBhvr rctx="PPT">
                                        <p:cTn id="21" dur="indefinite"/>
                                        <p:tgtEl>
                                          <p:spTgt spid="46"/>
                                        </p:tgtEl>
                                        <p:attrNameLst>
                                          <p:attrName>style.opacity</p:attrName>
                                        </p:attrNameLst>
                                      </p:cBhvr>
                                      <p:to>
                                        <p:strVal val="0.5"/>
                                      </p:to>
                                    </p:set>
                                    <p:animEffect filter="image" prLst="opacity: 0.5">
                                      <p:cBhvr rctx="IE">
                                        <p:cTn id="22" dur="indefinite"/>
                                        <p:tgtEl>
                                          <p:spTgt spid="46"/>
                                        </p:tgtEl>
                                      </p:cBhvr>
                                    </p:animEffect>
                                  </p:childTnLst>
                                </p:cTn>
                              </p:par>
                              <p:par>
                                <p:cTn id="23" presetID="9" presetClass="emph" presetSubtype="0" grpId="0" nodeType="withEffect">
                                  <p:stCondLst>
                                    <p:cond delay="0"/>
                                  </p:stCondLst>
                                  <p:childTnLst>
                                    <p:set>
                                      <p:cBhvr rctx="PPT">
                                        <p:cTn id="24" dur="indefinite"/>
                                        <p:tgtEl>
                                          <p:spTgt spid="47"/>
                                        </p:tgtEl>
                                        <p:attrNameLst>
                                          <p:attrName>style.opacity</p:attrName>
                                        </p:attrNameLst>
                                      </p:cBhvr>
                                      <p:to>
                                        <p:strVal val="0.5"/>
                                      </p:to>
                                    </p:set>
                                    <p:animEffect filter="image" prLst="opacity: 0.5">
                                      <p:cBhvr rctx="IE">
                                        <p:cTn id="25" dur="indefinite"/>
                                        <p:tgtEl>
                                          <p:spTgt spid="47"/>
                                        </p:tgtEl>
                                      </p:cBhvr>
                                    </p:animEffect>
                                  </p:childTnLst>
                                </p:cTn>
                              </p:par>
                              <p:par>
                                <p:cTn id="26" presetID="9" presetClass="emph" presetSubtype="0" grpId="0" nodeType="withEffect">
                                  <p:stCondLst>
                                    <p:cond delay="0"/>
                                  </p:stCondLst>
                                  <p:childTnLst>
                                    <p:set>
                                      <p:cBhvr rctx="PPT">
                                        <p:cTn id="27" dur="indefinite"/>
                                        <p:tgtEl>
                                          <p:spTgt spid="44"/>
                                        </p:tgtEl>
                                        <p:attrNameLst>
                                          <p:attrName>style.opacity</p:attrName>
                                        </p:attrNameLst>
                                      </p:cBhvr>
                                      <p:to>
                                        <p:strVal val="0.5"/>
                                      </p:to>
                                    </p:set>
                                    <p:animEffect filter="image" prLst="opacity: 0.5">
                                      <p:cBhvr rctx="IE">
                                        <p:cTn id="28" dur="indefinite"/>
                                        <p:tgtEl>
                                          <p:spTgt spid="44"/>
                                        </p:tgtEl>
                                      </p:cBhvr>
                                    </p:animEffect>
                                  </p:childTnLst>
                                </p:cTn>
                              </p:par>
                              <p:par>
                                <p:cTn id="29" presetID="9" presetClass="emph" presetSubtype="0" grpId="0" nodeType="withEffect">
                                  <p:stCondLst>
                                    <p:cond delay="0"/>
                                  </p:stCondLst>
                                  <p:childTnLst>
                                    <p:set>
                                      <p:cBhvr rctx="PPT">
                                        <p:cTn id="30" dur="indefinite"/>
                                        <p:tgtEl>
                                          <p:spTgt spid="48"/>
                                        </p:tgtEl>
                                        <p:attrNameLst>
                                          <p:attrName>style.opacity</p:attrName>
                                        </p:attrNameLst>
                                      </p:cBhvr>
                                      <p:to>
                                        <p:strVal val="0.5"/>
                                      </p:to>
                                    </p:set>
                                    <p:animEffect filter="image" prLst="opacity: 0.5">
                                      <p:cBhvr rctx="IE">
                                        <p:cTn id="31" dur="indefinite"/>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5" grpId="0" animBg="1"/>
      <p:bldP spid="43" grpId="0" animBg="1"/>
      <p:bldP spid="45" grpId="0"/>
      <p:bldP spid="47" grpId="0"/>
      <p:bldP spid="44"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t="4974"/>
          <a:stretch>
            <a:fillRect/>
          </a:stretch>
        </p:blipFill>
        <p:spPr bwMode="auto">
          <a:xfrm>
            <a:off x="-108520" y="3933056"/>
            <a:ext cx="5600700" cy="2751584"/>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11560" y="692696"/>
            <a:ext cx="4176464" cy="3316376"/>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115616" y="980728"/>
            <a:ext cx="2880320" cy="378688"/>
          </a:xfrm>
          <a:prstGeom prst="rect">
            <a:avLst/>
          </a:prstGeom>
          <a:noFill/>
          <a:ln w="9525">
            <a:noFill/>
            <a:miter lim="800000"/>
            <a:headEnd/>
            <a:tailEnd/>
          </a:ln>
        </p:spPr>
      </p:pic>
      <p:pic>
        <p:nvPicPr>
          <p:cNvPr id="56322" name="Picture 2"/>
          <p:cNvPicPr>
            <a:picLocks noChangeAspect="1" noChangeArrowheads="1"/>
          </p:cNvPicPr>
          <p:nvPr/>
        </p:nvPicPr>
        <p:blipFill>
          <a:blip r:embed="rId6" cstate="print"/>
          <a:srcRect/>
          <a:stretch>
            <a:fillRect/>
          </a:stretch>
        </p:blipFill>
        <p:spPr bwMode="auto">
          <a:xfrm>
            <a:off x="5337998" y="1484784"/>
            <a:ext cx="3122434" cy="792088"/>
          </a:xfrm>
          <a:prstGeom prst="rect">
            <a:avLst/>
          </a:prstGeom>
          <a:noFill/>
          <a:ln w="9525">
            <a:noFill/>
            <a:miter lim="800000"/>
            <a:headEnd/>
            <a:tailEnd/>
          </a:ln>
        </p:spPr>
      </p:pic>
      <p:pic>
        <p:nvPicPr>
          <p:cNvPr id="83970" name="Picture 2"/>
          <p:cNvPicPr>
            <a:picLocks noChangeAspect="1" noChangeArrowheads="1"/>
          </p:cNvPicPr>
          <p:nvPr/>
        </p:nvPicPr>
        <p:blipFill>
          <a:blip r:embed="rId7" cstate="print"/>
          <a:srcRect/>
          <a:stretch>
            <a:fillRect/>
          </a:stretch>
        </p:blipFill>
        <p:spPr bwMode="auto">
          <a:xfrm>
            <a:off x="5277182" y="2492896"/>
            <a:ext cx="3327266" cy="720080"/>
          </a:xfrm>
          <a:prstGeom prst="rect">
            <a:avLst/>
          </a:prstGeom>
          <a:noFill/>
          <a:ln w="9525">
            <a:noFill/>
            <a:miter lim="800000"/>
            <a:headEnd/>
            <a:tailEnd/>
          </a:ln>
        </p:spPr>
      </p:pic>
      <p:pic>
        <p:nvPicPr>
          <p:cNvPr id="83971" name="Picture 3"/>
          <p:cNvPicPr>
            <a:picLocks noChangeAspect="1" noChangeArrowheads="1"/>
          </p:cNvPicPr>
          <p:nvPr/>
        </p:nvPicPr>
        <p:blipFill>
          <a:blip r:embed="rId8" cstate="print"/>
          <a:srcRect/>
          <a:stretch>
            <a:fillRect/>
          </a:stretch>
        </p:blipFill>
        <p:spPr bwMode="auto">
          <a:xfrm>
            <a:off x="5220072" y="4320480"/>
            <a:ext cx="3926770" cy="2132856"/>
          </a:xfrm>
          <a:prstGeom prst="rect">
            <a:avLst/>
          </a:prstGeom>
          <a:noFill/>
          <a:ln w="9525">
            <a:noFill/>
            <a:miter lim="800000"/>
            <a:headEnd/>
            <a:tailEnd/>
          </a:ln>
        </p:spPr>
      </p:pic>
      <p:sp>
        <p:nvSpPr>
          <p:cNvPr id="5" name="矩形 4"/>
          <p:cNvSpPr/>
          <p:nvPr/>
        </p:nvSpPr>
        <p:spPr>
          <a:xfrm>
            <a:off x="2202" y="6457890"/>
            <a:ext cx="9141798" cy="400110"/>
          </a:xfrm>
          <a:prstGeom prst="rect">
            <a:avLst/>
          </a:prstGeom>
        </p:spPr>
        <p:txBody>
          <a:bodyPr wrap="none">
            <a:spAutoFit/>
          </a:bodyPr>
          <a:lstStyle/>
          <a:p>
            <a:r>
              <a:rPr lang="en-GB" altLang="zh-CN" sz="2000" dirty="0" err="1" smtClean="0">
                <a:solidFill>
                  <a:srgbClr val="002060"/>
                </a:solidFill>
                <a:cs typeface="Times New Roman" pitchFamily="18" charset="0"/>
              </a:rPr>
              <a:t>R.J.Chen</a:t>
            </a:r>
            <a:r>
              <a:rPr lang="en-GB" altLang="zh-CN" sz="2000" dirty="0" smtClean="0">
                <a:solidFill>
                  <a:srgbClr val="002060"/>
                </a:solidFill>
                <a:cs typeface="Times New Roman" pitchFamily="18" charset="0"/>
              </a:rPr>
              <a:t>, </a:t>
            </a:r>
            <a:r>
              <a:rPr lang="en-GB" altLang="zh-CN" sz="2000" dirty="0" err="1" smtClean="0">
                <a:solidFill>
                  <a:srgbClr val="002060"/>
                </a:solidFill>
                <a:cs typeface="Times New Roman" pitchFamily="18" charset="0"/>
              </a:rPr>
              <a:t>X.L.Yan</a:t>
            </a:r>
            <a:r>
              <a:rPr lang="en-GB" altLang="zh-CN" sz="2000" dirty="0" smtClean="0">
                <a:solidFill>
                  <a:srgbClr val="002060"/>
                </a:solidFill>
                <a:cs typeface="Times New Roman" pitchFamily="18" charset="0"/>
              </a:rPr>
              <a:t>, </a:t>
            </a:r>
            <a:r>
              <a:rPr lang="en-GB" altLang="zh-CN" sz="2000" dirty="0" err="1" smtClean="0">
                <a:solidFill>
                  <a:srgbClr val="002060"/>
                </a:solidFill>
                <a:cs typeface="Times New Roman" pitchFamily="18" charset="0"/>
              </a:rPr>
              <a:t>W.W.Ge</a:t>
            </a:r>
            <a:r>
              <a:rPr lang="en-GB" altLang="zh-CN" sz="2000" dirty="0" smtClean="0">
                <a:solidFill>
                  <a:srgbClr val="002060"/>
                </a:solidFill>
                <a:cs typeface="Times New Roman" pitchFamily="18" charset="0"/>
              </a:rPr>
              <a:t>, </a:t>
            </a:r>
            <a:r>
              <a:rPr lang="en-GB" altLang="zh-CN" sz="2000" dirty="0" err="1" smtClean="0">
                <a:solidFill>
                  <a:srgbClr val="002060"/>
                </a:solidFill>
                <a:cs typeface="Times New Roman" pitchFamily="18" charset="0"/>
              </a:rPr>
              <a:t>Y.J.Yuan</a:t>
            </a:r>
            <a:r>
              <a:rPr lang="en-GB" altLang="zh-CN" sz="2000" dirty="0" smtClean="0">
                <a:solidFill>
                  <a:srgbClr val="002060"/>
                </a:solidFill>
                <a:cs typeface="Times New Roman" pitchFamily="18" charset="0"/>
              </a:rPr>
              <a:t>*, M. Wang* et al., </a:t>
            </a:r>
            <a:r>
              <a:rPr lang="en-US" altLang="zh-CN" sz="2000" dirty="0" smtClean="0">
                <a:solidFill>
                  <a:srgbClr val="002060"/>
                </a:solidFill>
                <a:cs typeface="Times New Roman" pitchFamily="18" charset="0"/>
              </a:rPr>
              <a:t>NIM </a:t>
            </a:r>
            <a:r>
              <a:rPr lang="en-GB" altLang="zh-CN" sz="2000" dirty="0" smtClean="0">
                <a:solidFill>
                  <a:srgbClr val="002060"/>
                </a:solidFill>
                <a:cs typeface="Times New Roman" pitchFamily="18" charset="0"/>
              </a:rPr>
              <a:t>A 898 (2018) 111.</a:t>
            </a:r>
            <a:endParaRPr lang="zh-CN" altLang="en-US" sz="2000" dirty="0"/>
          </a:p>
        </p:txBody>
      </p:sp>
      <p:sp>
        <p:nvSpPr>
          <p:cNvPr id="11" name="TextBox 10"/>
          <p:cNvSpPr txBox="1"/>
          <p:nvPr/>
        </p:nvSpPr>
        <p:spPr bwMode="auto">
          <a:xfrm>
            <a:off x="3131840" y="4869160"/>
            <a:ext cx="64633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400" baseline="30000" dirty="0" smtClean="0">
                <a:solidFill>
                  <a:srgbClr val="0D02E0"/>
                </a:solidFill>
                <a:latin typeface="Times New Roman" pitchFamily="18" charset="0"/>
                <a:cs typeface="Times New Roman" pitchFamily="18" charset="0"/>
              </a:rPr>
              <a:t>27</a:t>
            </a:r>
            <a:r>
              <a:rPr lang="en-US" altLang="zh-CN" sz="2400" dirty="0" smtClean="0">
                <a:solidFill>
                  <a:srgbClr val="0D02E0"/>
                </a:solidFill>
                <a:latin typeface="Times New Roman" pitchFamily="18" charset="0"/>
                <a:cs typeface="Times New Roman" pitchFamily="18" charset="0"/>
              </a:rPr>
              <a:t>Si</a:t>
            </a:r>
            <a:endParaRPr lang="zh-CN" altLang="en-US" sz="2400" dirty="0">
              <a:solidFill>
                <a:srgbClr val="0D02E0"/>
              </a:solidFill>
              <a:latin typeface="Times New Roman" pitchFamily="18" charset="0"/>
              <a:cs typeface="Times New Roman" pitchFamily="18" charset="0"/>
            </a:endParaRPr>
          </a:p>
        </p:txBody>
      </p:sp>
      <p:sp>
        <p:nvSpPr>
          <p:cNvPr id="12" name="TextBox 11"/>
          <p:cNvSpPr txBox="1"/>
          <p:nvPr/>
        </p:nvSpPr>
        <p:spPr bwMode="auto">
          <a:xfrm>
            <a:off x="3491880" y="5445224"/>
            <a:ext cx="70403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400" baseline="30000" dirty="0" smtClean="0">
                <a:solidFill>
                  <a:srgbClr val="0D02E0"/>
                </a:solidFill>
                <a:latin typeface="Times New Roman" pitchFamily="18" charset="0"/>
                <a:cs typeface="Times New Roman" pitchFamily="18" charset="0"/>
              </a:rPr>
              <a:t>54</a:t>
            </a:r>
            <a:r>
              <a:rPr lang="en-US" altLang="zh-CN" sz="2400" dirty="0" smtClean="0">
                <a:solidFill>
                  <a:srgbClr val="0D02E0"/>
                </a:solidFill>
                <a:latin typeface="Times New Roman" pitchFamily="18" charset="0"/>
                <a:cs typeface="Times New Roman" pitchFamily="18" charset="0"/>
              </a:rPr>
              <a:t>Ni</a:t>
            </a:r>
            <a:endParaRPr lang="zh-CN" altLang="en-US" sz="2400" dirty="0">
              <a:solidFill>
                <a:srgbClr val="0D02E0"/>
              </a:solidFill>
              <a:latin typeface="Times New Roman" pitchFamily="18" charset="0"/>
              <a:cs typeface="Times New Roman" pitchFamily="18" charset="0"/>
            </a:endParaRPr>
          </a:p>
        </p:txBody>
      </p:sp>
      <p:sp>
        <p:nvSpPr>
          <p:cNvPr id="20" name="任意多边形 19"/>
          <p:cNvSpPr/>
          <p:nvPr/>
        </p:nvSpPr>
        <p:spPr>
          <a:xfrm>
            <a:off x="971600" y="764704"/>
            <a:ext cx="2736303" cy="2669069"/>
          </a:xfrm>
          <a:custGeom>
            <a:avLst/>
            <a:gdLst>
              <a:gd name="connsiteX0" fmla="*/ 0 w 2393576"/>
              <a:gd name="connsiteY0" fmla="*/ 2303930 h 2303930"/>
              <a:gd name="connsiteX1" fmla="*/ 1210235 w 2393576"/>
              <a:gd name="connsiteY1" fmla="*/ 1371600 h 2303930"/>
              <a:gd name="connsiteX2" fmla="*/ 1936376 w 2393576"/>
              <a:gd name="connsiteY2" fmla="*/ 726141 h 2303930"/>
              <a:gd name="connsiteX3" fmla="*/ 2393576 w 2393576"/>
              <a:gd name="connsiteY3" fmla="*/ 0 h 2303930"/>
              <a:gd name="connsiteX4" fmla="*/ 2393576 w 2393576"/>
              <a:gd name="connsiteY4" fmla="*/ 0 h 230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576" h="2303930">
                <a:moveTo>
                  <a:pt x="0" y="2303930"/>
                </a:moveTo>
                <a:cubicBezTo>
                  <a:pt x="443753" y="1969247"/>
                  <a:pt x="887506" y="1634565"/>
                  <a:pt x="1210235" y="1371600"/>
                </a:cubicBezTo>
                <a:cubicBezTo>
                  <a:pt x="1532964" y="1108635"/>
                  <a:pt x="1739153" y="954741"/>
                  <a:pt x="1936376" y="726141"/>
                </a:cubicBezTo>
                <a:cubicBezTo>
                  <a:pt x="2133599" y="497541"/>
                  <a:pt x="2393576" y="0"/>
                  <a:pt x="2393576" y="0"/>
                </a:cubicBezTo>
                <a:lnTo>
                  <a:pt x="2393576"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任意多边形 21"/>
          <p:cNvSpPr/>
          <p:nvPr/>
        </p:nvSpPr>
        <p:spPr>
          <a:xfrm>
            <a:off x="1004046" y="2276872"/>
            <a:ext cx="3567953" cy="1210399"/>
          </a:xfrm>
          <a:custGeom>
            <a:avLst/>
            <a:gdLst>
              <a:gd name="connsiteX0" fmla="*/ 0 w 3558988"/>
              <a:gd name="connsiteY0" fmla="*/ 995083 h 995083"/>
              <a:gd name="connsiteX1" fmla="*/ 1021977 w 3558988"/>
              <a:gd name="connsiteY1" fmla="*/ 528918 h 995083"/>
              <a:gd name="connsiteX2" fmla="*/ 2259106 w 3558988"/>
              <a:gd name="connsiteY2" fmla="*/ 161365 h 995083"/>
              <a:gd name="connsiteX3" fmla="*/ 3558988 w 3558988"/>
              <a:gd name="connsiteY3" fmla="*/ 0 h 995083"/>
              <a:gd name="connsiteX4" fmla="*/ 3558988 w 3558988"/>
              <a:gd name="connsiteY4" fmla="*/ 0 h 99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988" h="995083">
                <a:moveTo>
                  <a:pt x="0" y="995083"/>
                </a:moveTo>
                <a:cubicBezTo>
                  <a:pt x="322730" y="831477"/>
                  <a:pt x="645460" y="667871"/>
                  <a:pt x="1021977" y="528918"/>
                </a:cubicBezTo>
                <a:cubicBezTo>
                  <a:pt x="1398494" y="389965"/>
                  <a:pt x="1836271" y="249518"/>
                  <a:pt x="2259106" y="161365"/>
                </a:cubicBezTo>
                <a:cubicBezTo>
                  <a:pt x="2681941" y="73212"/>
                  <a:pt x="3558988" y="0"/>
                  <a:pt x="3558988" y="0"/>
                </a:cubicBezTo>
                <a:lnTo>
                  <a:pt x="3558988"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bwMode="auto">
          <a:xfrm>
            <a:off x="1475656" y="1772816"/>
            <a:ext cx="87075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r>
              <a:rPr lang="el-GR" altLang="zh-CN" sz="2400" b="1" dirty="0" smtClean="0">
                <a:solidFill>
                  <a:srgbClr val="0D02E0"/>
                </a:solidFill>
                <a:latin typeface="Times New Roman"/>
                <a:cs typeface="Times New Roman"/>
              </a:rPr>
              <a:t>γ</a:t>
            </a:r>
            <a:r>
              <a:rPr lang="en-US" altLang="zh-CN" sz="2400" b="1" dirty="0" smtClean="0">
                <a:solidFill>
                  <a:srgbClr val="0D02E0"/>
                </a:solidFill>
                <a:latin typeface="Times New Roman"/>
                <a:cs typeface="Times New Roman"/>
              </a:rPr>
              <a:t> &lt; </a:t>
            </a:r>
            <a:r>
              <a:rPr lang="el-GR" altLang="zh-CN" sz="2400" b="1" dirty="0" smtClean="0">
                <a:solidFill>
                  <a:srgbClr val="0D02E0"/>
                </a:solidFill>
                <a:latin typeface="Times New Roman"/>
                <a:cs typeface="Times New Roman"/>
              </a:rPr>
              <a:t>γ</a:t>
            </a:r>
            <a:r>
              <a:rPr lang="en-US" altLang="zh-CN" sz="2400" b="1" baseline="-25000" dirty="0" smtClean="0">
                <a:solidFill>
                  <a:srgbClr val="0D02E0"/>
                </a:solidFill>
                <a:latin typeface="Times New Roman"/>
                <a:cs typeface="Times New Roman"/>
              </a:rPr>
              <a:t>t</a:t>
            </a:r>
            <a:endParaRPr lang="zh-CN" altLang="en-US" sz="2400" b="1" baseline="-25000" dirty="0">
              <a:solidFill>
                <a:srgbClr val="0D02E0"/>
              </a:solidFill>
            </a:endParaRPr>
          </a:p>
        </p:txBody>
      </p:sp>
      <p:sp>
        <p:nvSpPr>
          <p:cNvPr id="16" name="TextBox 15"/>
          <p:cNvSpPr txBox="1"/>
          <p:nvPr/>
        </p:nvSpPr>
        <p:spPr bwMode="auto">
          <a:xfrm>
            <a:off x="3059832" y="2636912"/>
            <a:ext cx="87075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r>
              <a:rPr lang="el-GR" altLang="zh-CN" sz="2400" b="1" dirty="0" smtClean="0">
                <a:solidFill>
                  <a:srgbClr val="0D02E0"/>
                </a:solidFill>
                <a:latin typeface="Times New Roman"/>
                <a:cs typeface="Times New Roman"/>
              </a:rPr>
              <a:t>γ</a:t>
            </a:r>
            <a:r>
              <a:rPr lang="en-US" altLang="zh-CN" sz="2400" b="1" dirty="0" smtClean="0">
                <a:solidFill>
                  <a:srgbClr val="0D02E0"/>
                </a:solidFill>
                <a:latin typeface="Times New Roman"/>
                <a:cs typeface="Times New Roman"/>
              </a:rPr>
              <a:t> &gt; </a:t>
            </a:r>
            <a:r>
              <a:rPr lang="el-GR" altLang="zh-CN" sz="2400" b="1" dirty="0" smtClean="0">
                <a:solidFill>
                  <a:srgbClr val="0D02E0"/>
                </a:solidFill>
                <a:latin typeface="Times New Roman"/>
                <a:cs typeface="Times New Roman"/>
              </a:rPr>
              <a:t>γ</a:t>
            </a:r>
            <a:r>
              <a:rPr lang="en-US" altLang="zh-CN" sz="2400" b="1" baseline="-25000" dirty="0" smtClean="0">
                <a:solidFill>
                  <a:srgbClr val="0D02E0"/>
                </a:solidFill>
                <a:latin typeface="Times New Roman"/>
                <a:cs typeface="Times New Roman"/>
              </a:rPr>
              <a:t>t</a:t>
            </a:r>
            <a:endParaRPr lang="zh-CN" altLang="en-US" sz="2400" b="1" baseline="-25000" dirty="0">
              <a:solidFill>
                <a:srgbClr val="0D02E0"/>
              </a:solidFill>
            </a:endParaRPr>
          </a:p>
        </p:txBody>
      </p:sp>
      <p:sp>
        <p:nvSpPr>
          <p:cNvPr id="18" name="矩形 17"/>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755145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80728"/>
            <a:ext cx="4500000" cy="23932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44000" y="1047775"/>
            <a:ext cx="4500000" cy="2393200"/>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3844112"/>
            <a:ext cx="4500000" cy="239320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44000" y="3844112"/>
            <a:ext cx="4500000" cy="2393200"/>
          </a:xfrm>
          <a:prstGeom prst="rect">
            <a:avLst/>
          </a:prstGeom>
        </p:spPr>
      </p:pic>
      <p:sp>
        <p:nvSpPr>
          <p:cNvPr id="24" name="TextBox 23"/>
          <p:cNvSpPr txBox="1"/>
          <p:nvPr/>
        </p:nvSpPr>
        <p:spPr>
          <a:xfrm>
            <a:off x="4211960" y="6372036"/>
            <a:ext cx="4932040" cy="369332"/>
          </a:xfrm>
          <a:prstGeom prst="rect">
            <a:avLst/>
          </a:prstGeom>
          <a:noFill/>
        </p:spPr>
        <p:txBody>
          <a:bodyPr wrap="square" rtlCol="0">
            <a:spAutoFit/>
          </a:bodyPr>
          <a:lstStyle/>
          <a:p>
            <a:r>
              <a:rPr lang="en-US" altLang="zh-CN" dirty="0" smtClean="0">
                <a:solidFill>
                  <a:srgbClr val="002060"/>
                </a:solidFill>
              </a:rPr>
              <a:t>W.W. </a:t>
            </a:r>
            <a:r>
              <a:rPr lang="en-US" altLang="zh-CN" dirty="0" err="1" smtClean="0">
                <a:solidFill>
                  <a:srgbClr val="002060"/>
                </a:solidFill>
              </a:rPr>
              <a:t>Ge</a:t>
            </a:r>
            <a:r>
              <a:rPr lang="en-US" altLang="zh-CN" dirty="0" smtClean="0">
                <a:solidFill>
                  <a:srgbClr val="002060"/>
                </a:solidFill>
              </a:rPr>
              <a:t> et al., NIM A 908 (2018) 388-393 </a:t>
            </a:r>
            <a:endParaRPr lang="zh-CN" altLang="en-US" dirty="0">
              <a:solidFill>
                <a:srgbClr val="002060"/>
              </a:solidFill>
            </a:endParaRPr>
          </a:p>
        </p:txBody>
      </p:sp>
      <p:sp>
        <p:nvSpPr>
          <p:cNvPr id="27" name="TextBox 26"/>
          <p:cNvSpPr txBox="1"/>
          <p:nvPr/>
        </p:nvSpPr>
        <p:spPr>
          <a:xfrm>
            <a:off x="1763688" y="692696"/>
            <a:ext cx="771365" cy="369332"/>
          </a:xfrm>
          <a:prstGeom prst="rect">
            <a:avLst/>
          </a:prstGeom>
          <a:noFill/>
        </p:spPr>
        <p:txBody>
          <a:bodyPr wrap="none" rtlCol="0">
            <a:spAutoFit/>
          </a:bodyPr>
          <a:lstStyle/>
          <a:p>
            <a:r>
              <a:rPr lang="en-US" altLang="zh-CN" dirty="0" smtClean="0">
                <a:solidFill>
                  <a:srgbClr val="002060"/>
                </a:solidFill>
              </a:rPr>
              <a:t>dipole</a:t>
            </a:r>
            <a:endParaRPr lang="zh-CN" altLang="en-US" dirty="0">
              <a:solidFill>
                <a:srgbClr val="002060"/>
              </a:solidFill>
            </a:endParaRPr>
          </a:p>
        </p:txBody>
      </p:sp>
      <p:sp>
        <p:nvSpPr>
          <p:cNvPr id="28" name="TextBox 27"/>
          <p:cNvSpPr txBox="1"/>
          <p:nvPr/>
        </p:nvSpPr>
        <p:spPr>
          <a:xfrm>
            <a:off x="6444208" y="764704"/>
            <a:ext cx="1274708" cy="369332"/>
          </a:xfrm>
          <a:prstGeom prst="rect">
            <a:avLst/>
          </a:prstGeom>
          <a:noFill/>
        </p:spPr>
        <p:txBody>
          <a:bodyPr wrap="none" rtlCol="0">
            <a:spAutoFit/>
          </a:bodyPr>
          <a:lstStyle/>
          <a:p>
            <a:r>
              <a:rPr lang="en-US" altLang="zh-CN" dirty="0" err="1" smtClean="0">
                <a:solidFill>
                  <a:srgbClr val="002060"/>
                </a:solidFill>
              </a:rPr>
              <a:t>quadrupole</a:t>
            </a:r>
            <a:endParaRPr lang="zh-CN" altLang="en-US" dirty="0">
              <a:solidFill>
                <a:srgbClr val="002060"/>
              </a:solidFill>
            </a:endParaRPr>
          </a:p>
        </p:txBody>
      </p:sp>
      <p:sp>
        <p:nvSpPr>
          <p:cNvPr id="29" name="TextBox 28"/>
          <p:cNvSpPr txBox="1"/>
          <p:nvPr/>
        </p:nvSpPr>
        <p:spPr>
          <a:xfrm>
            <a:off x="1763688" y="3563724"/>
            <a:ext cx="1097223" cy="369332"/>
          </a:xfrm>
          <a:prstGeom prst="rect">
            <a:avLst/>
          </a:prstGeom>
          <a:noFill/>
        </p:spPr>
        <p:txBody>
          <a:bodyPr wrap="none" rtlCol="0">
            <a:spAutoFit/>
          </a:bodyPr>
          <a:lstStyle/>
          <a:p>
            <a:r>
              <a:rPr lang="en-US" altLang="zh-CN" dirty="0" err="1" smtClean="0">
                <a:solidFill>
                  <a:srgbClr val="002060"/>
                </a:solidFill>
              </a:rPr>
              <a:t>sextupole</a:t>
            </a:r>
            <a:endParaRPr lang="zh-CN" altLang="en-US" dirty="0">
              <a:solidFill>
                <a:srgbClr val="002060"/>
              </a:solidFill>
            </a:endParaRPr>
          </a:p>
        </p:txBody>
      </p:sp>
      <p:sp>
        <p:nvSpPr>
          <p:cNvPr id="11" name="TextBox 10"/>
          <p:cNvSpPr txBox="1"/>
          <p:nvPr/>
        </p:nvSpPr>
        <p:spPr bwMode="auto">
          <a:xfrm>
            <a:off x="3419872" y="3356992"/>
            <a:ext cx="159530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400" b="1" dirty="0" smtClean="0">
                <a:solidFill>
                  <a:srgbClr val="002060"/>
                </a:solidFill>
                <a:latin typeface="Arial" pitchFamily="34" charset="0"/>
              </a:rPr>
              <a:t>C = T </a:t>
            </a:r>
            <a:r>
              <a:rPr lang="el-GR" altLang="zh-CN" sz="2400" b="1" dirty="0" smtClean="0">
                <a:solidFill>
                  <a:srgbClr val="002060"/>
                </a:solidFill>
              </a:rPr>
              <a:t>×</a:t>
            </a:r>
            <a:r>
              <a:rPr lang="en-US" altLang="zh-CN" sz="2400" b="1" dirty="0" smtClean="0">
                <a:solidFill>
                  <a:srgbClr val="002060"/>
                </a:solidFill>
              </a:rPr>
              <a:t> v</a:t>
            </a:r>
            <a:endParaRPr lang="zh-CN" altLang="en-US" sz="2400" b="1" dirty="0">
              <a:solidFill>
                <a:srgbClr val="002060"/>
              </a:solidFill>
              <a:latin typeface="Arial" pitchFamily="34" charset="0"/>
            </a:endParaRPr>
          </a:p>
        </p:txBody>
      </p:sp>
      <p:sp>
        <p:nvSpPr>
          <p:cNvPr id="12" name="矩形 11"/>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1464111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914239" y="2408181"/>
            <a:ext cx="1037463" cy="615553"/>
          </a:xfrm>
          <a:prstGeom prst="rect">
            <a:avLst/>
          </a:prstGeom>
          <a:noFill/>
        </p:spPr>
        <p:txBody>
          <a:bodyPr wrap="none" rtlCol="0">
            <a:spAutoFit/>
          </a:bodyPr>
          <a:lstStyle/>
          <a:p>
            <a:pPr defTabSz="863696">
              <a:defRPr/>
            </a:pPr>
            <a:r>
              <a:rPr lang="en-US" altLang="zh-CN" sz="3400" i="1" kern="0" dirty="0">
                <a:solidFill>
                  <a:sysClr val="window" lastClr="FFFFFF"/>
                </a:solidFill>
                <a:latin typeface="Impact" pitchFamily="34" charset="0"/>
                <a:ea typeface="微软雅黑" pitchFamily="34" charset="-122"/>
              </a:rPr>
              <a:t>2018</a:t>
            </a:r>
            <a:endParaRPr lang="zh-CN" altLang="en-US" sz="3400" i="1" kern="0" dirty="0">
              <a:solidFill>
                <a:sysClr val="window" lastClr="FFFFFF"/>
              </a:solidFill>
              <a:latin typeface="Impact" pitchFamily="34" charset="0"/>
              <a:ea typeface="微软雅黑" pitchFamily="34" charset="-122"/>
            </a:endParaRPr>
          </a:p>
        </p:txBody>
      </p:sp>
      <p:sp>
        <p:nvSpPr>
          <p:cNvPr id="35" name="AutoShape 7"/>
          <p:cNvSpPr>
            <a:spLocks noChangeArrowheads="1"/>
          </p:cNvSpPr>
          <p:nvPr/>
        </p:nvSpPr>
        <p:spPr bwMode="auto">
          <a:xfrm>
            <a:off x="0" y="2317223"/>
            <a:ext cx="889604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lIns="64778" tIns="32390" rIns="64778" bIns="32390" anchor="ctr"/>
          <a:lstStyle/>
          <a:p>
            <a:pPr marL="337382" indent="-337382">
              <a:lnSpc>
                <a:spcPct val="120000"/>
              </a:lnSpc>
              <a:defRPr/>
            </a:pPr>
            <a:endParaRPr lang="zh-CN" altLang="en-US" sz="1100" kern="0" dirty="0">
              <a:solidFill>
                <a:srgbClr val="646464"/>
              </a:solidFill>
              <a:latin typeface="Arial" pitchFamily="34" charset="0"/>
              <a:ea typeface="微软雅黑" pitchFamily="34" charset="-122"/>
            </a:endParaRPr>
          </a:p>
        </p:txBody>
      </p:sp>
      <p:sp>
        <p:nvSpPr>
          <p:cNvPr id="36" name="AutoShape 8"/>
          <p:cNvSpPr>
            <a:spLocks noChangeArrowheads="1"/>
          </p:cNvSpPr>
          <p:nvPr/>
        </p:nvSpPr>
        <p:spPr bwMode="auto">
          <a:xfrm>
            <a:off x="4417721"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37" name="AutoShape 8"/>
          <p:cNvSpPr>
            <a:spLocks noChangeArrowheads="1"/>
          </p:cNvSpPr>
          <p:nvPr/>
        </p:nvSpPr>
        <p:spPr bwMode="auto">
          <a:xfrm>
            <a:off x="2738564"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4" name="AutoShape 8"/>
          <p:cNvSpPr>
            <a:spLocks noChangeArrowheads="1"/>
          </p:cNvSpPr>
          <p:nvPr/>
        </p:nvSpPr>
        <p:spPr bwMode="auto">
          <a:xfrm>
            <a:off x="1095843"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5" name="AutoShape 8"/>
          <p:cNvSpPr>
            <a:spLocks noChangeArrowheads="1"/>
          </p:cNvSpPr>
          <p:nvPr/>
        </p:nvSpPr>
        <p:spPr bwMode="auto">
          <a:xfrm>
            <a:off x="5871705"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6" name="TextBox 65"/>
          <p:cNvSpPr txBox="1"/>
          <p:nvPr/>
        </p:nvSpPr>
        <p:spPr>
          <a:xfrm>
            <a:off x="283107"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7" name="TextBox 66"/>
          <p:cNvSpPr txBox="1"/>
          <p:nvPr/>
        </p:nvSpPr>
        <p:spPr>
          <a:xfrm>
            <a:off x="1858816"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8" name="TextBox 67"/>
          <p:cNvSpPr txBox="1"/>
          <p:nvPr/>
        </p:nvSpPr>
        <p:spPr>
          <a:xfrm>
            <a:off x="3537972" y="2577533"/>
            <a:ext cx="581267" cy="342412"/>
          </a:xfrm>
          <a:prstGeom prst="rect">
            <a:avLst/>
          </a:prstGeom>
          <a:noFill/>
        </p:spPr>
        <p:txBody>
          <a:bodyPr wrap="none" lIns="64778" tIns="32390" rIns="64778" bIns="32390" rtlCol="0">
            <a:spAutoFit/>
          </a:bodyPr>
          <a:lstStyle/>
          <a:p>
            <a:pPr>
              <a:defRPr/>
            </a:pPr>
            <a:r>
              <a:rPr lang="en-US" altLang="zh-CN" b="0" i="1" kern="0" dirty="0">
                <a:solidFill>
                  <a:srgbClr val="646464"/>
                </a:solidFill>
                <a:latin typeface="Impact" pitchFamily="34" charset="0"/>
                <a:ea typeface="微软雅黑" pitchFamily="34" charset="-122"/>
              </a:rPr>
              <a:t>2015</a:t>
            </a:r>
            <a:endParaRPr lang="zh-CN" altLang="en-US" b="0" i="1" kern="0" dirty="0">
              <a:solidFill>
                <a:srgbClr val="646464"/>
              </a:solidFill>
              <a:latin typeface="Impact" pitchFamily="34" charset="0"/>
              <a:ea typeface="微软雅黑" pitchFamily="34" charset="-122"/>
            </a:endParaRPr>
          </a:p>
        </p:txBody>
      </p:sp>
      <p:sp>
        <p:nvSpPr>
          <p:cNvPr id="69" name="TextBox 68"/>
          <p:cNvSpPr txBox="1"/>
          <p:nvPr/>
        </p:nvSpPr>
        <p:spPr>
          <a:xfrm>
            <a:off x="5144821" y="2577533"/>
            <a:ext cx="582868"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2016</a:t>
            </a:r>
            <a:endParaRPr lang="zh-CN" altLang="en-US" b="0" kern="0" dirty="0">
              <a:latin typeface="Impact" pitchFamily="34" charset="0"/>
              <a:ea typeface="微软雅黑" pitchFamily="34" charset="-122"/>
            </a:endParaRPr>
          </a:p>
        </p:txBody>
      </p:sp>
      <p:cxnSp>
        <p:nvCxnSpPr>
          <p:cNvPr id="71" name="直接连接符 70"/>
          <p:cNvCxnSpPr>
            <a:cxnSpLocks/>
          </p:cNvCxnSpPr>
          <p:nvPr/>
        </p:nvCxnSpPr>
        <p:spPr>
          <a:xfrm>
            <a:off x="621748" y="3043527"/>
            <a:ext cx="0" cy="624000"/>
          </a:xfrm>
          <a:prstGeom prst="line">
            <a:avLst/>
          </a:prstGeom>
          <a:noFill/>
          <a:ln w="9525" cap="flat" cmpd="sng" algn="ctr">
            <a:solidFill>
              <a:srgbClr val="888888"/>
            </a:solidFill>
            <a:prstDash val="solid"/>
            <a:headEnd type="oval" w="med" len="med"/>
            <a:tailEnd type="oval" w="med" len="med"/>
          </a:ln>
          <a:effectLst/>
        </p:spPr>
      </p:cxnSp>
      <p:cxnSp>
        <p:nvCxnSpPr>
          <p:cNvPr id="74" name="直接连接符 73"/>
          <p:cNvCxnSpPr>
            <a:cxnSpLocks/>
          </p:cNvCxnSpPr>
          <p:nvPr/>
        </p:nvCxnSpPr>
        <p:spPr>
          <a:xfrm>
            <a:off x="2108419"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1023165" y="1172751"/>
            <a:ext cx="2184244" cy="646331"/>
          </a:xfrm>
          <a:prstGeom prst="rect">
            <a:avLst/>
          </a:prstGeom>
          <a:noFill/>
        </p:spPr>
        <p:txBody>
          <a:bodyPr wrap="square" rtlCol="0">
            <a:spAutoFit/>
          </a:bodyPr>
          <a:lstStyle/>
          <a:p>
            <a:pPr algn="just">
              <a:defRPr/>
            </a:pPr>
            <a:r>
              <a:rPr lang="en-US" altLang="zh-CN" b="0" kern="0" dirty="0" smtClean="0">
                <a:solidFill>
                  <a:srgbClr val="AC0000"/>
                </a:solidFill>
                <a:latin typeface="+mj-lt"/>
                <a:ea typeface="微软雅黑" pitchFamily="34" charset="-122"/>
              </a:rPr>
              <a:t>D-TOF IMS with </a:t>
            </a:r>
            <a:r>
              <a:rPr lang="en-US" altLang="zh-CN" b="0" kern="0" baseline="30000" dirty="0" smtClean="0">
                <a:solidFill>
                  <a:srgbClr val="AC0000"/>
                </a:solidFill>
                <a:latin typeface="+mj-lt"/>
                <a:ea typeface="微软雅黑" pitchFamily="34" charset="-122"/>
              </a:rPr>
              <a:t>78</a:t>
            </a:r>
            <a:r>
              <a:rPr lang="en-US" altLang="zh-CN" b="0" kern="0" dirty="0" smtClean="0">
                <a:solidFill>
                  <a:srgbClr val="AC0000"/>
                </a:solidFill>
                <a:latin typeface="+mj-lt"/>
                <a:ea typeface="微软雅黑" pitchFamily="34" charset="-122"/>
              </a:rPr>
              <a:t>Kr</a:t>
            </a:r>
            <a:r>
              <a:rPr lang="en-US" altLang="zh-CN" kern="0" dirty="0" smtClean="0">
                <a:solidFill>
                  <a:srgbClr val="AC0000"/>
                </a:solidFill>
                <a:latin typeface="+mj-lt"/>
                <a:ea typeface="微软雅黑" pitchFamily="34" charset="-122"/>
              </a:rPr>
              <a:t>, </a:t>
            </a:r>
            <a:r>
              <a:rPr lang="en-US" altLang="zh-CN" kern="0" dirty="0" smtClean="0">
                <a:solidFill>
                  <a:srgbClr val="AC0000"/>
                </a:solidFill>
                <a:ea typeface="微软雅黑" pitchFamily="34" charset="-122"/>
              </a:rPr>
              <a:t>test of detectors </a:t>
            </a:r>
            <a:endParaRPr lang="en-US" altLang="zh-CN" b="0" kern="0" dirty="0">
              <a:solidFill>
                <a:srgbClr val="AC0000"/>
              </a:solidFill>
              <a:latin typeface="+mj-lt"/>
              <a:ea typeface="微软雅黑" pitchFamily="34" charset="-122"/>
            </a:endParaRPr>
          </a:p>
        </p:txBody>
      </p:sp>
      <p:cxnSp>
        <p:nvCxnSpPr>
          <p:cNvPr id="77" name="直接连接符 76"/>
          <p:cNvCxnSpPr>
            <a:cxnSpLocks/>
          </p:cNvCxnSpPr>
          <p:nvPr/>
        </p:nvCxnSpPr>
        <p:spPr>
          <a:xfrm>
            <a:off x="3759573" y="3043527"/>
            <a:ext cx="0" cy="624000"/>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2328933" y="3671349"/>
            <a:ext cx="2318634"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b="0" kern="0" baseline="30000" dirty="0" smtClean="0">
                <a:solidFill>
                  <a:srgbClr val="AC0000"/>
                </a:solidFill>
                <a:ea typeface="微软雅黑" pitchFamily="34" charset="-122"/>
              </a:rPr>
              <a:t>36</a:t>
            </a:r>
            <a:r>
              <a:rPr lang="en-US" altLang="zh-CN" b="0" kern="0" dirty="0" smtClean="0">
                <a:solidFill>
                  <a:srgbClr val="AC0000"/>
                </a:solidFill>
                <a:ea typeface="微软雅黑" pitchFamily="34" charset="-122"/>
              </a:rPr>
              <a:t>Ar, optical setting of </a:t>
            </a:r>
            <a:r>
              <a:rPr lang="en-US" altLang="zh-CN" b="0" kern="0" dirty="0" err="1" smtClean="0">
                <a:solidFill>
                  <a:srgbClr val="AC0000"/>
                </a:solidFill>
                <a:ea typeface="微软雅黑" pitchFamily="34" charset="-122"/>
              </a:rPr>
              <a:t>CSRe</a:t>
            </a:r>
            <a:r>
              <a:rPr lang="en-US" altLang="zh-CN" b="0"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80" name="直接连接符 79"/>
          <p:cNvCxnSpPr/>
          <p:nvPr/>
        </p:nvCxnSpPr>
        <p:spPr>
          <a:xfrm>
            <a:off x="5462924"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4143513" y="1124744"/>
            <a:ext cx="2665685"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40</a:t>
            </a:r>
            <a:r>
              <a:rPr lang="en-US" altLang="zh-CN" kern="0" dirty="0" smtClean="0">
                <a:solidFill>
                  <a:srgbClr val="AC0000"/>
                </a:solidFill>
                <a:ea typeface="微软雅黑" pitchFamily="34" charset="-122"/>
              </a:rPr>
              <a:t>Ar, optical setting of </a:t>
            </a:r>
            <a:r>
              <a:rPr lang="en-US" altLang="zh-CN" kern="0" dirty="0" err="1" smtClean="0">
                <a:solidFill>
                  <a:srgbClr val="AC0000"/>
                </a:solidFill>
                <a:ea typeface="微软雅黑" pitchFamily="34" charset="-122"/>
              </a:rPr>
              <a:t>CSRe</a:t>
            </a:r>
            <a:r>
              <a:rPr lang="en-US" altLang="zh-CN"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38" name="直接连接符 37"/>
          <p:cNvCxnSpPr/>
          <p:nvPr/>
        </p:nvCxnSpPr>
        <p:spPr>
          <a:xfrm>
            <a:off x="8244407" y="1916832"/>
            <a:ext cx="0" cy="497323"/>
          </a:xfrm>
          <a:prstGeom prst="line">
            <a:avLst/>
          </a:prstGeom>
          <a:noFill/>
          <a:ln w="9525" cap="flat" cmpd="sng" algn="ctr">
            <a:solidFill>
              <a:srgbClr val="888888"/>
            </a:solidFill>
            <a:prstDash val="solid"/>
            <a:headEnd type="oval" w="med" len="med"/>
            <a:tailEnd type="oval" w="med" len="med"/>
          </a:ln>
          <a:effectLst/>
        </p:spPr>
      </p:cxnSp>
      <p:sp>
        <p:nvSpPr>
          <p:cNvPr id="43" name="AutoShape 8">
            <a:extLst>
              <a:ext uri="{FF2B5EF4-FFF2-40B4-BE49-F238E27FC236}">
                <a16:creationId xmlns:a16="http://schemas.microsoft.com/office/drawing/2014/main" xmlns="" id="{F1B5B366-BB9C-4E89-8570-FFF9D1364E8F}"/>
              </a:ext>
            </a:extLst>
          </p:cNvPr>
          <p:cNvSpPr>
            <a:spLocks noChangeArrowheads="1"/>
          </p:cNvSpPr>
          <p:nvPr/>
        </p:nvSpPr>
        <p:spPr bwMode="auto">
          <a:xfrm>
            <a:off x="7302755" y="2232550"/>
            <a:ext cx="533608" cy="893535"/>
          </a:xfrm>
          <a:prstGeom prst="chevron">
            <a:avLst>
              <a:gd name="adj" fmla="val 55472"/>
            </a:avLst>
          </a:prstGeom>
          <a:solidFill>
            <a:srgbClr val="FF0000"/>
          </a:solidFill>
          <a:ln w="25400" cap="flat" cmpd="sng" algn="ctr">
            <a:noFill/>
            <a:prstDash val="solid"/>
          </a:ln>
          <a:effectLst/>
        </p:spPr>
        <p:txBody>
          <a:bodyPr lIns="86369" tIns="43186" rIns="86369" bIns="43186"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45" name="TextBox 68">
            <a:extLst>
              <a:ext uri="{FF2B5EF4-FFF2-40B4-BE49-F238E27FC236}">
                <a16:creationId xmlns:a16="http://schemas.microsoft.com/office/drawing/2014/main" xmlns="" id="{19E14492-0B7C-4203-AB75-980AF10FFAF5}"/>
              </a:ext>
            </a:extLst>
          </p:cNvPr>
          <p:cNvSpPr txBox="1"/>
          <p:nvPr/>
        </p:nvSpPr>
        <p:spPr>
          <a:xfrm>
            <a:off x="6522540" y="2479046"/>
            <a:ext cx="591206"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2017</a:t>
            </a:r>
            <a:endParaRPr lang="zh-CN" altLang="en-US" b="0" kern="0" dirty="0">
              <a:latin typeface="Impact" pitchFamily="34" charset="0"/>
              <a:ea typeface="微软雅黑" pitchFamily="34" charset="-122"/>
            </a:endParaRPr>
          </a:p>
        </p:txBody>
      </p:sp>
      <p:cxnSp>
        <p:nvCxnSpPr>
          <p:cNvPr id="46" name="直接连接符 45">
            <a:extLst>
              <a:ext uri="{FF2B5EF4-FFF2-40B4-BE49-F238E27FC236}">
                <a16:creationId xmlns:a16="http://schemas.microsoft.com/office/drawing/2014/main" xmlns="" id="{EF2FE781-8FE1-495F-88B1-AE40055FD12B}"/>
              </a:ext>
            </a:extLst>
          </p:cNvPr>
          <p:cNvCxnSpPr/>
          <p:nvPr/>
        </p:nvCxnSpPr>
        <p:spPr>
          <a:xfrm>
            <a:off x="6804248" y="2962073"/>
            <a:ext cx="0" cy="497323"/>
          </a:xfrm>
          <a:prstGeom prst="line">
            <a:avLst/>
          </a:prstGeom>
          <a:noFill/>
          <a:ln w="9525" cap="flat" cmpd="sng" algn="ctr">
            <a:solidFill>
              <a:srgbClr val="888888"/>
            </a:solidFill>
            <a:prstDash val="solid"/>
            <a:headEnd type="oval" w="med" len="med"/>
            <a:tailEnd type="oval" w="med" len="med"/>
          </a:ln>
          <a:effectLst/>
        </p:spPr>
      </p:cxnSp>
      <p:sp>
        <p:nvSpPr>
          <p:cNvPr id="47" name="TextBox 80">
            <a:extLst>
              <a:ext uri="{FF2B5EF4-FFF2-40B4-BE49-F238E27FC236}">
                <a16:creationId xmlns:a16="http://schemas.microsoft.com/office/drawing/2014/main" xmlns="" id="{99AF6A82-2A94-4BF5-A4D8-AA05138EB1B4}"/>
              </a:ext>
            </a:extLst>
          </p:cNvPr>
          <p:cNvSpPr txBox="1"/>
          <p:nvPr/>
        </p:nvSpPr>
        <p:spPr>
          <a:xfrm>
            <a:off x="5508104" y="3573016"/>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40" name="矩形 39"/>
          <p:cNvSpPr/>
          <p:nvPr/>
        </p:nvSpPr>
        <p:spPr>
          <a:xfrm>
            <a:off x="899592" y="4797152"/>
            <a:ext cx="6696744" cy="2031325"/>
          </a:xfrm>
          <a:prstGeom prst="rect">
            <a:avLst/>
          </a:prstGeom>
        </p:spPr>
        <p:txBody>
          <a:bodyPr wrap="square">
            <a:spAutoFit/>
          </a:bodyPr>
          <a:lstStyle/>
          <a:p>
            <a:pPr>
              <a:buFont typeface="Wingdings" pitchFamily="2" charset="2"/>
              <a:buChar char="Ø"/>
            </a:pPr>
            <a:r>
              <a:rPr lang="en-US" altLang="zh-CN" dirty="0" smtClean="0">
                <a:solidFill>
                  <a:srgbClr val="002060"/>
                </a:solidFill>
              </a:rPr>
              <a:t>W. Zhang et al., NIM A 756 (2014) 1</a:t>
            </a:r>
          </a:p>
          <a:p>
            <a:pPr>
              <a:buFont typeface="Wingdings" pitchFamily="2" charset="2"/>
              <a:buChar char="Ø"/>
            </a:pPr>
            <a:r>
              <a:rPr lang="en-US" altLang="zh-CN" dirty="0" smtClean="0">
                <a:solidFill>
                  <a:srgbClr val="002060"/>
                </a:solidFill>
              </a:rPr>
              <a:t>Y. M. Xing et al.,</a:t>
            </a:r>
            <a:r>
              <a:rPr lang="fr-FR" altLang="zh-CN" dirty="0" smtClean="0">
                <a:solidFill>
                  <a:srgbClr val="002060"/>
                </a:solidFill>
              </a:rPr>
              <a:t> Phys. Scr. T166 (2015) 014010;</a:t>
            </a:r>
          </a:p>
          <a:p>
            <a:pPr>
              <a:buFont typeface="Wingdings" pitchFamily="2" charset="2"/>
              <a:buChar char="Ø"/>
            </a:pPr>
            <a:r>
              <a:rPr lang="fr-FR" altLang="zh-CN" dirty="0" smtClean="0">
                <a:solidFill>
                  <a:srgbClr val="002060"/>
                </a:solidFill>
              </a:rPr>
              <a:t> X. Xu et al.,CPC 39(2015)2015</a:t>
            </a:r>
          </a:p>
          <a:p>
            <a:pPr>
              <a:buFont typeface="Wingdings" pitchFamily="2" charset="2"/>
              <a:buChar char="Ø"/>
            </a:pPr>
            <a:r>
              <a:rPr lang="en-GB" altLang="zh-CN" dirty="0" smtClean="0">
                <a:solidFill>
                  <a:srgbClr val="002060"/>
                </a:solidFill>
                <a:cs typeface="Times New Roman" pitchFamily="18" charset="0"/>
              </a:rPr>
              <a:t> R. J. Chen et al., </a:t>
            </a:r>
            <a:r>
              <a:rPr lang="en-US" altLang="zh-CN" dirty="0" smtClean="0">
                <a:solidFill>
                  <a:srgbClr val="002060"/>
                </a:solidFill>
                <a:cs typeface="Times New Roman" pitchFamily="18" charset="0"/>
              </a:rPr>
              <a:t>NIM </a:t>
            </a:r>
            <a:r>
              <a:rPr lang="en-GB" altLang="zh-CN" dirty="0" smtClean="0">
                <a:solidFill>
                  <a:srgbClr val="002060"/>
                </a:solidFill>
                <a:cs typeface="Times New Roman" pitchFamily="18" charset="0"/>
              </a:rPr>
              <a:t>A 898 (2018) 111.</a:t>
            </a:r>
            <a:endParaRPr lang="zh-CN" altLang="en-US" dirty="0" smtClean="0"/>
          </a:p>
          <a:p>
            <a:pPr>
              <a:buFont typeface="Wingdings" pitchFamily="2" charset="2"/>
              <a:buChar char="Ø"/>
            </a:pPr>
            <a:r>
              <a:rPr lang="fr-FR" altLang="zh-CN" dirty="0" smtClean="0">
                <a:solidFill>
                  <a:srgbClr val="002060"/>
                </a:solidFill>
              </a:rPr>
              <a:t> </a:t>
            </a:r>
            <a:r>
              <a:rPr lang="en-US" altLang="zh-CN" dirty="0" smtClean="0">
                <a:solidFill>
                  <a:srgbClr val="002060"/>
                </a:solidFill>
              </a:rPr>
              <a:t>W.W. </a:t>
            </a:r>
            <a:r>
              <a:rPr lang="en-US" altLang="zh-CN" dirty="0" err="1" smtClean="0">
                <a:solidFill>
                  <a:srgbClr val="002060"/>
                </a:solidFill>
              </a:rPr>
              <a:t>Ge</a:t>
            </a:r>
            <a:r>
              <a:rPr lang="en-US" altLang="zh-CN" dirty="0" smtClean="0">
                <a:solidFill>
                  <a:srgbClr val="002060"/>
                </a:solidFill>
              </a:rPr>
              <a:t> et al., NIM A 908 (2018) 388-393</a:t>
            </a:r>
          </a:p>
          <a:p>
            <a:endParaRPr lang="en-US" altLang="zh-CN" dirty="0" smtClean="0">
              <a:solidFill>
                <a:srgbClr val="002060"/>
              </a:solidFill>
            </a:endParaRPr>
          </a:p>
          <a:p>
            <a:pPr>
              <a:buFont typeface="Wingdings" pitchFamily="2" charset="2"/>
              <a:buChar char="Ø"/>
            </a:pPr>
            <a:endParaRPr lang="fr-FR" altLang="zh-CN" dirty="0" smtClean="0">
              <a:solidFill>
                <a:srgbClr val="002060"/>
              </a:solidFill>
            </a:endParaRPr>
          </a:p>
        </p:txBody>
      </p:sp>
      <p:sp>
        <p:nvSpPr>
          <p:cNvPr id="44" name="TextBox 68">
            <a:extLst>
              <a:ext uri="{FF2B5EF4-FFF2-40B4-BE49-F238E27FC236}">
                <a16:creationId xmlns:a16="http://schemas.microsoft.com/office/drawing/2014/main" xmlns="" id="{19E14492-0B7C-4203-AB75-980AF10FFAF5}"/>
              </a:ext>
            </a:extLst>
          </p:cNvPr>
          <p:cNvSpPr txBox="1"/>
          <p:nvPr/>
        </p:nvSpPr>
        <p:spPr>
          <a:xfrm>
            <a:off x="7956376" y="2492896"/>
            <a:ext cx="624869"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2018</a:t>
            </a:r>
            <a:endParaRPr lang="zh-CN" altLang="en-US" b="0" kern="0" dirty="0">
              <a:latin typeface="Impact" pitchFamily="34" charset="0"/>
              <a:ea typeface="微软雅黑" pitchFamily="34" charset="-122"/>
            </a:endParaRPr>
          </a:p>
        </p:txBody>
      </p:sp>
      <p:sp>
        <p:nvSpPr>
          <p:cNvPr id="48" name="TextBox 80">
            <a:extLst>
              <a:ext uri="{FF2B5EF4-FFF2-40B4-BE49-F238E27FC236}">
                <a16:creationId xmlns:a16="http://schemas.microsoft.com/office/drawing/2014/main" xmlns="" id="{99AF6A82-2A94-4BF5-A4D8-AA05138EB1B4}"/>
              </a:ext>
            </a:extLst>
          </p:cNvPr>
          <p:cNvSpPr txBox="1"/>
          <p:nvPr/>
        </p:nvSpPr>
        <p:spPr>
          <a:xfrm>
            <a:off x="6965563" y="1268760"/>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32" name="TextBox 31"/>
          <p:cNvSpPr txBox="1"/>
          <p:nvPr/>
        </p:nvSpPr>
        <p:spPr>
          <a:xfrm>
            <a:off x="0" y="3669608"/>
            <a:ext cx="1516511" cy="923330"/>
          </a:xfrm>
          <a:prstGeom prst="rect">
            <a:avLst/>
          </a:prstGeom>
          <a:noFill/>
        </p:spPr>
        <p:txBody>
          <a:bodyPr wrap="square" rtlCol="0">
            <a:spAutoFit/>
          </a:bodyPr>
          <a:lstStyle/>
          <a:p>
            <a:pPr algn="just">
              <a:defRPr/>
            </a:pPr>
            <a:r>
              <a:rPr lang="en-US" altLang="zh-CN" b="0" kern="0" dirty="0" smtClean="0">
                <a:solidFill>
                  <a:srgbClr val="AC0000"/>
                </a:solidFill>
                <a:ea typeface="微软雅黑" pitchFamily="34" charset="-122"/>
              </a:rPr>
              <a:t>Installation of two TOF detectors </a:t>
            </a:r>
            <a:endParaRPr lang="zh-CN" altLang="en-US" sz="1100" kern="0" dirty="0">
              <a:solidFill>
                <a:srgbClr val="646464"/>
              </a:solidFill>
              <a:ea typeface="微软雅黑" pitchFamily="34" charset="-122"/>
            </a:endParaRPr>
          </a:p>
        </p:txBody>
      </p:sp>
      <p:sp>
        <p:nvSpPr>
          <p:cNvPr id="29" name="矩形 28"/>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4140216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4"/>
                                        </p:tgtEl>
                                        <p:attrNameLst>
                                          <p:attrName>style.opacity</p:attrName>
                                        </p:attrNameLst>
                                      </p:cBhvr>
                                      <p:to>
                                        <p:strVal val="0.5"/>
                                      </p:to>
                                    </p:set>
                                    <p:animEffect filter="image" prLst="opacity: 0.5">
                                      <p:cBhvr rctx="IE">
                                        <p:cTn id="7" dur="indefinite"/>
                                        <p:tgtEl>
                                          <p:spTgt spid="44"/>
                                        </p:tgtEl>
                                      </p:cBhvr>
                                    </p:animEffect>
                                  </p:childTnLst>
                                </p:cTn>
                              </p:par>
                              <p:par>
                                <p:cTn id="8" presetID="9" presetClass="emph" presetSubtype="0" grpId="0" nodeType="withEffect">
                                  <p:stCondLst>
                                    <p:cond delay="0"/>
                                  </p:stCondLst>
                                  <p:childTnLst>
                                    <p:set>
                                      <p:cBhvr rctx="PPT">
                                        <p:cTn id="9" dur="indefinite"/>
                                        <p:tgtEl>
                                          <p:spTgt spid="43"/>
                                        </p:tgtEl>
                                        <p:attrNameLst>
                                          <p:attrName>style.opacity</p:attrName>
                                        </p:attrNameLst>
                                      </p:cBhvr>
                                      <p:to>
                                        <p:strVal val="0.5"/>
                                      </p:to>
                                    </p:set>
                                    <p:animEffect filter="image" prLst="opacity: 0.5">
                                      <p:cBhvr rctx="IE">
                                        <p:cTn id="10" dur="indefinite"/>
                                        <p:tgtEl>
                                          <p:spTgt spid="43"/>
                                        </p:tgtEl>
                                      </p:cBhvr>
                                    </p:animEffect>
                                  </p:childTnLst>
                                </p:cTn>
                              </p:par>
                              <p:par>
                                <p:cTn id="11" presetID="9" presetClass="emph" presetSubtype="0" nodeType="withEffect">
                                  <p:stCondLst>
                                    <p:cond delay="0"/>
                                  </p:stCondLst>
                                  <p:childTnLst>
                                    <p:set>
                                      <p:cBhvr rctx="PPT">
                                        <p:cTn id="12" dur="indefinite"/>
                                        <p:tgtEl>
                                          <p:spTgt spid="38"/>
                                        </p:tgtEl>
                                        <p:attrNameLst>
                                          <p:attrName>style.opacity</p:attrName>
                                        </p:attrNameLst>
                                      </p:cBhvr>
                                      <p:to>
                                        <p:strVal val="0.5"/>
                                      </p:to>
                                    </p:set>
                                    <p:animEffect filter="image" prLst="opacity: 0.5">
                                      <p:cBhvr rctx="IE">
                                        <p:cTn id="13" dur="indefinite"/>
                                        <p:tgtEl>
                                          <p:spTgt spid="38"/>
                                        </p:tgtEl>
                                      </p:cBhvr>
                                    </p:animEffect>
                                  </p:childTnLst>
                                </p:cTn>
                              </p:par>
                              <p:par>
                                <p:cTn id="14" presetID="9" presetClass="emph" presetSubtype="0" grpId="0" nodeType="withEffect">
                                  <p:stCondLst>
                                    <p:cond delay="0"/>
                                  </p:stCondLst>
                                  <p:childTnLst>
                                    <p:set>
                                      <p:cBhvr rctx="PPT">
                                        <p:cTn id="15" dur="indefinite"/>
                                        <p:tgtEl>
                                          <p:spTgt spid="48"/>
                                        </p:tgtEl>
                                        <p:attrNameLst>
                                          <p:attrName>style.opacity</p:attrName>
                                        </p:attrNameLst>
                                      </p:cBhvr>
                                      <p:to>
                                        <p:strVal val="0.5"/>
                                      </p:to>
                                    </p:set>
                                    <p:animEffect filter="image" prLst="opacity: 0.5">
                                      <p:cBhvr rctx="IE">
                                        <p:cTn id="16" dur="indefinite"/>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209749" y="620688"/>
            <a:ext cx="7034659" cy="6171273"/>
          </a:xfrm>
          <a:prstGeom prst="rect">
            <a:avLst/>
          </a:prstGeom>
          <a:noFill/>
          <a:ln w="9525">
            <a:noFill/>
            <a:miter lim="800000"/>
            <a:headEnd/>
            <a:tailEnd/>
          </a:ln>
        </p:spPr>
      </p:pic>
      <p:grpSp>
        <p:nvGrpSpPr>
          <p:cNvPr id="3" name="组合 9">
            <a:extLst>
              <a:ext uri="{FF2B5EF4-FFF2-40B4-BE49-F238E27FC236}">
                <a16:creationId xmlns:a16="http://schemas.microsoft.com/office/drawing/2014/main" xmlns="" id="{FB821950-43F1-4E42-80C4-CBD4B99C1B3B}"/>
              </a:ext>
            </a:extLst>
          </p:cNvPr>
          <p:cNvGrpSpPr/>
          <p:nvPr/>
        </p:nvGrpSpPr>
        <p:grpSpPr>
          <a:xfrm>
            <a:off x="1959841" y="862438"/>
            <a:ext cx="1216322" cy="687258"/>
            <a:chOff x="1720370" y="4543994"/>
            <a:chExt cx="1216322" cy="687258"/>
          </a:xfrm>
        </p:grpSpPr>
        <p:cxnSp>
          <p:nvCxnSpPr>
            <p:cNvPr id="11" name="直接箭头连接符 10">
              <a:extLst>
                <a:ext uri="{FF2B5EF4-FFF2-40B4-BE49-F238E27FC236}">
                  <a16:creationId xmlns:a16="http://schemas.microsoft.com/office/drawing/2014/main" xmlns="" id="{1363F45B-789D-42C8-BB52-48355898F9D4}"/>
                </a:ext>
              </a:extLst>
            </p:cNvPr>
            <p:cNvCxnSpPr>
              <a:cxnSpLocks/>
            </p:cNvCxnSpPr>
            <p:nvPr/>
          </p:nvCxnSpPr>
          <p:spPr bwMode="auto">
            <a:xfrm flipH="1" flipV="1">
              <a:off x="1720370" y="4543994"/>
              <a:ext cx="272408" cy="286655"/>
            </a:xfrm>
            <a:prstGeom prst="straightConnector1">
              <a:avLst/>
            </a:prstGeom>
            <a:solidFill>
              <a:schemeClr val="accent1"/>
            </a:solidFill>
            <a:ln w="25400" cap="flat" cmpd="sng" algn="ctr">
              <a:solidFill>
                <a:srgbClr val="00FF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文本框 27">
              <a:extLst>
                <a:ext uri="{FF2B5EF4-FFF2-40B4-BE49-F238E27FC236}">
                  <a16:creationId xmlns:a16="http://schemas.microsoft.com/office/drawing/2014/main" xmlns="" id="{EED17861-0640-4AFF-A28A-63FCE167D75F}"/>
                </a:ext>
              </a:extLst>
            </p:cNvPr>
            <p:cNvSpPr txBox="1"/>
            <p:nvPr/>
          </p:nvSpPr>
          <p:spPr>
            <a:xfrm>
              <a:off x="1856574" y="4861920"/>
              <a:ext cx="1080118" cy="369332"/>
            </a:xfrm>
            <a:prstGeom prst="rect">
              <a:avLst/>
            </a:prstGeom>
            <a:noFill/>
          </p:spPr>
          <p:txBody>
            <a:bodyPr wrap="square" rtlCol="0">
              <a:spAutoFit/>
            </a:bodyPr>
            <a:lstStyle/>
            <a:p>
              <a:r>
                <a:rPr lang="en-US" altLang="zh-CN" dirty="0">
                  <a:solidFill>
                    <a:srgbClr val="00FF00"/>
                  </a:solidFill>
                </a:rPr>
                <a:t>Beam </a:t>
              </a:r>
              <a:endParaRPr lang="zh-CN" altLang="en-US" dirty="0">
                <a:solidFill>
                  <a:srgbClr val="00FF00"/>
                </a:solidFill>
              </a:endParaRPr>
            </a:p>
          </p:txBody>
        </p:sp>
      </p:grpSp>
      <p:sp>
        <p:nvSpPr>
          <p:cNvPr id="13" name="TextBox 12"/>
          <p:cNvSpPr txBox="1"/>
          <p:nvPr/>
        </p:nvSpPr>
        <p:spPr>
          <a:xfrm>
            <a:off x="5004048" y="6488668"/>
            <a:ext cx="3860993" cy="369332"/>
          </a:xfrm>
          <a:prstGeom prst="rect">
            <a:avLst/>
          </a:prstGeom>
          <a:noFill/>
        </p:spPr>
        <p:txBody>
          <a:bodyPr wrap="none" rtlCol="0">
            <a:spAutoFit/>
          </a:bodyPr>
          <a:lstStyle/>
          <a:p>
            <a:r>
              <a:rPr lang="en-US" altLang="zh-CN" dirty="0" smtClean="0">
                <a:solidFill>
                  <a:srgbClr val="002060"/>
                </a:solidFill>
              </a:rPr>
              <a:t>X. </a:t>
            </a:r>
            <a:r>
              <a:rPr lang="en-US" altLang="zh-CN" dirty="0" err="1" smtClean="0">
                <a:solidFill>
                  <a:srgbClr val="002060"/>
                </a:solidFill>
              </a:rPr>
              <a:t>L.Yan</a:t>
            </a:r>
            <a:r>
              <a:rPr lang="en-US" altLang="zh-CN" dirty="0" smtClean="0">
                <a:solidFill>
                  <a:srgbClr val="002060"/>
                </a:solidFill>
              </a:rPr>
              <a:t> et al., NIM A 931 (2019) 52</a:t>
            </a:r>
            <a:endParaRPr lang="zh-CN" altLang="en-US" dirty="0">
              <a:solidFill>
                <a:srgbClr val="002060"/>
              </a:solidFill>
            </a:endParaRPr>
          </a:p>
        </p:txBody>
      </p:sp>
      <p:sp>
        <p:nvSpPr>
          <p:cNvPr id="8" name="矩形 7"/>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28146" y="2348880"/>
          <a:ext cx="4699158" cy="3655619"/>
        </p:xfrm>
        <a:graphic>
          <a:graphicData uri="http://schemas.openxmlformats.org/drawingml/2006/table">
            <a:tbl>
              <a:tblPr/>
              <a:tblGrid>
                <a:gridCol w="1347510"/>
                <a:gridCol w="1551448"/>
                <a:gridCol w="1800200"/>
              </a:tblGrid>
              <a:tr h="826037">
                <a:tc>
                  <a:txBody>
                    <a:bodyPr/>
                    <a:lstStyle/>
                    <a:p>
                      <a:pPr algn="ctr">
                        <a:spcAft>
                          <a:spcPts val="0"/>
                        </a:spcAft>
                      </a:pPr>
                      <a:endParaRPr lang="en-US" sz="1800" dirty="0">
                        <a:solidFill>
                          <a:srgbClr val="000000"/>
                        </a:solidFill>
                        <a:latin typeface="Times New Roman"/>
                        <a:ea typeface="黑体"/>
                        <a:cs typeface="New Yor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dirty="0" smtClean="0">
                          <a:solidFill>
                            <a:srgbClr val="000000"/>
                          </a:solidFill>
                          <a:latin typeface="Times New Roman"/>
                          <a:ea typeface="黑体"/>
                          <a:cs typeface="Times New Roman"/>
                        </a:rPr>
                        <a:t>Uncertainty</a:t>
                      </a:r>
                      <a:endParaRPr lang="zh-CN" sz="1800" dirty="0">
                        <a:solidFill>
                          <a:srgbClr val="000000"/>
                        </a:solidFill>
                        <a:latin typeface="New York"/>
                        <a:ea typeface="宋体"/>
                        <a:cs typeface="New Yor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dirty="0" smtClean="0">
                          <a:solidFill>
                            <a:srgbClr val="000000"/>
                          </a:solidFill>
                          <a:latin typeface="Times New Roman"/>
                          <a:ea typeface="黑体"/>
                          <a:cs typeface="Times New Roman"/>
                        </a:rPr>
                        <a:t>Example</a:t>
                      </a:r>
                      <a:r>
                        <a:rPr lang="zh-CN" sz="1800" dirty="0" smtClean="0">
                          <a:solidFill>
                            <a:srgbClr val="000000"/>
                          </a:solidFill>
                          <a:latin typeface="Times New Roman"/>
                          <a:ea typeface="黑体"/>
                          <a:cs typeface="Times New Roman"/>
                        </a:rPr>
                        <a:t>：</a:t>
                      </a:r>
                      <a:r>
                        <a:rPr lang="en-US" sz="1800" dirty="0">
                          <a:solidFill>
                            <a:srgbClr val="000000"/>
                          </a:solidFill>
                          <a:latin typeface="Times New Roman"/>
                          <a:ea typeface="黑体"/>
                          <a:cs typeface="New York"/>
                        </a:rPr>
                        <a:t>σ</a:t>
                      </a:r>
                      <a:r>
                        <a:rPr lang="en-US" sz="1800" baseline="-25000" dirty="0">
                          <a:solidFill>
                            <a:srgbClr val="000000"/>
                          </a:solidFill>
                          <a:latin typeface="Times New Roman"/>
                          <a:ea typeface="黑体"/>
                          <a:cs typeface="New York"/>
                        </a:rPr>
                        <a:t>1</a:t>
                      </a:r>
                      <a:r>
                        <a:rPr lang="en-US" sz="1800" dirty="0">
                          <a:solidFill>
                            <a:srgbClr val="000000"/>
                          </a:solidFill>
                          <a:latin typeface="Times New Roman"/>
                          <a:ea typeface="黑体"/>
                          <a:cs typeface="New York"/>
                        </a:rPr>
                        <a:t>=σ</a:t>
                      </a:r>
                      <a:r>
                        <a:rPr lang="en-US" sz="1800" baseline="-25000" dirty="0">
                          <a:solidFill>
                            <a:srgbClr val="000000"/>
                          </a:solidFill>
                          <a:latin typeface="Times New Roman"/>
                          <a:ea typeface="黑体"/>
                          <a:cs typeface="New York"/>
                        </a:rPr>
                        <a:t>2</a:t>
                      </a:r>
                      <a:r>
                        <a:rPr lang="en-US" sz="1800" dirty="0">
                          <a:solidFill>
                            <a:srgbClr val="000000"/>
                          </a:solidFill>
                          <a:latin typeface="Times New Roman"/>
                          <a:ea typeface="黑体"/>
                          <a:cs typeface="New York"/>
                        </a:rPr>
                        <a:t>=30 </a:t>
                      </a:r>
                      <a:r>
                        <a:rPr lang="en-US" sz="1800" dirty="0" err="1">
                          <a:solidFill>
                            <a:srgbClr val="000000"/>
                          </a:solidFill>
                          <a:latin typeface="Times New Roman"/>
                          <a:ea typeface="黑体"/>
                          <a:cs typeface="New York"/>
                        </a:rPr>
                        <a:t>ps</a:t>
                      </a:r>
                      <a:r>
                        <a:rPr lang="zh-CN" sz="1800" dirty="0" smtClean="0">
                          <a:solidFill>
                            <a:srgbClr val="000000"/>
                          </a:solidFill>
                          <a:latin typeface="Times New Roman"/>
                          <a:ea typeface="黑体"/>
                          <a:cs typeface="Times New Roman"/>
                        </a:rPr>
                        <a:t>，</a:t>
                      </a:r>
                      <a:r>
                        <a:rPr lang="en-US" sz="1800" dirty="0" smtClean="0">
                          <a:solidFill>
                            <a:srgbClr val="000000"/>
                          </a:solidFill>
                          <a:latin typeface="Times New Roman"/>
                          <a:ea typeface="黑体"/>
                          <a:cs typeface="New York"/>
                        </a:rPr>
                        <a:t>η</a:t>
                      </a:r>
                      <a:r>
                        <a:rPr lang="en-US" sz="1800" baseline="-25000" dirty="0" smtClean="0">
                          <a:solidFill>
                            <a:srgbClr val="000000"/>
                          </a:solidFill>
                          <a:latin typeface="Times New Roman"/>
                          <a:ea typeface="黑体"/>
                          <a:cs typeface="New York"/>
                        </a:rPr>
                        <a:t>1</a:t>
                      </a:r>
                      <a:r>
                        <a:rPr lang="en-US" sz="1800" dirty="0" smtClean="0">
                          <a:solidFill>
                            <a:srgbClr val="000000"/>
                          </a:solidFill>
                          <a:latin typeface="Times New Roman"/>
                          <a:ea typeface="黑体"/>
                          <a:cs typeface="New York"/>
                        </a:rPr>
                        <a:t>=η</a:t>
                      </a:r>
                      <a:r>
                        <a:rPr lang="en-US" sz="1800" baseline="-25000" dirty="0" smtClean="0">
                          <a:solidFill>
                            <a:srgbClr val="000000"/>
                          </a:solidFill>
                          <a:latin typeface="Times New Roman"/>
                          <a:ea typeface="黑体"/>
                          <a:cs typeface="New York"/>
                        </a:rPr>
                        <a:t>2</a:t>
                      </a:r>
                      <a:r>
                        <a:rPr lang="en-US" sz="1800" dirty="0" smtClean="0">
                          <a:solidFill>
                            <a:srgbClr val="000000"/>
                          </a:solidFill>
                          <a:latin typeface="Times New Roman"/>
                          <a:ea typeface="黑体"/>
                          <a:cs typeface="New York"/>
                        </a:rPr>
                        <a:t>=20</a:t>
                      </a:r>
                      <a:r>
                        <a:rPr lang="en-US" sz="1800" dirty="0">
                          <a:solidFill>
                            <a:srgbClr val="000000"/>
                          </a:solidFill>
                          <a:latin typeface="Times New Roman"/>
                          <a:ea typeface="黑体"/>
                          <a:cs typeface="New York"/>
                        </a:rPr>
                        <a:t>%</a:t>
                      </a:r>
                      <a:r>
                        <a:rPr lang="zh-CN" sz="1800" dirty="0" smtClean="0">
                          <a:solidFill>
                            <a:srgbClr val="000000"/>
                          </a:solidFill>
                          <a:latin typeface="Times New Roman"/>
                          <a:ea typeface="黑体"/>
                          <a:cs typeface="Times New Roman"/>
                        </a:rPr>
                        <a:t>，</a:t>
                      </a:r>
                      <a:r>
                        <a:rPr lang="en-US" altLang="zh-CN" sz="1800" dirty="0" smtClean="0">
                          <a:solidFill>
                            <a:srgbClr val="000000"/>
                          </a:solidFill>
                          <a:latin typeface="Times New Roman"/>
                          <a:ea typeface="黑体"/>
                          <a:cs typeface="Times New Roman"/>
                        </a:rPr>
                        <a:t>N=400</a:t>
                      </a:r>
                      <a:endParaRPr lang="zh-CN" sz="1800" dirty="0">
                        <a:solidFill>
                          <a:srgbClr val="000000"/>
                        </a:solidFill>
                        <a:latin typeface="New York"/>
                        <a:ea typeface="宋体"/>
                        <a:cs typeface="New Yor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271">
                <a:tc>
                  <a:txBody>
                    <a:bodyPr/>
                    <a:lstStyle/>
                    <a:p>
                      <a:pPr algn="ctr">
                        <a:spcAft>
                          <a:spcPts val="0"/>
                        </a:spcAft>
                      </a:pPr>
                      <a:r>
                        <a:rPr lang="en-US" altLang="zh-CN" sz="1800" dirty="0" smtClean="0">
                          <a:solidFill>
                            <a:srgbClr val="000000"/>
                          </a:solidFill>
                          <a:latin typeface="Times New Roman"/>
                          <a:ea typeface="黑体"/>
                          <a:cs typeface="Times New Roman"/>
                        </a:rPr>
                        <a:t>Coincident</a:t>
                      </a:r>
                      <a:r>
                        <a:rPr lang="en-US" altLang="zh-CN" sz="1800" baseline="0" dirty="0" smtClean="0">
                          <a:solidFill>
                            <a:srgbClr val="000000"/>
                          </a:solidFill>
                          <a:latin typeface="Times New Roman"/>
                          <a:ea typeface="黑体"/>
                          <a:cs typeface="Times New Roman"/>
                        </a:rPr>
                        <a:t> s</a:t>
                      </a:r>
                      <a:r>
                        <a:rPr lang="en-US" altLang="zh-CN" sz="1800" dirty="0" smtClean="0">
                          <a:solidFill>
                            <a:srgbClr val="000000"/>
                          </a:solidFill>
                          <a:latin typeface="Times New Roman"/>
                          <a:ea typeface="黑体"/>
                          <a:cs typeface="Times New Roman"/>
                        </a:rPr>
                        <a:t>ignals</a:t>
                      </a:r>
                      <a:endParaRPr lang="zh-CN" sz="1800" dirty="0">
                        <a:solidFill>
                          <a:srgbClr val="000000"/>
                        </a:solidFill>
                        <a:latin typeface="New York"/>
                        <a:ea typeface="宋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solidFill>
                          <a:srgbClr val="000000"/>
                        </a:solidFill>
                        <a:latin typeface="Times New Roman"/>
                        <a:ea typeface="黑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黑体"/>
                          <a:cs typeface="New York"/>
                        </a:rPr>
                        <a:t>10.5 </a:t>
                      </a:r>
                      <a:r>
                        <a:rPr lang="en-US" sz="1800" dirty="0" err="1">
                          <a:solidFill>
                            <a:srgbClr val="000000"/>
                          </a:solidFill>
                          <a:latin typeface="Times New Roman"/>
                          <a:ea typeface="黑体"/>
                          <a:cs typeface="New York"/>
                        </a:rPr>
                        <a:t>ps</a:t>
                      </a:r>
                      <a:r>
                        <a:rPr lang="zh-CN" sz="1800" dirty="0">
                          <a:solidFill>
                            <a:srgbClr val="000000"/>
                          </a:solidFill>
                          <a:latin typeface="Times New Roman"/>
                          <a:ea typeface="黑体"/>
                          <a:cs typeface="Times New Roman"/>
                        </a:rPr>
                        <a:t>，</a:t>
                      </a:r>
                      <a:r>
                        <a:rPr lang="en-US" sz="1800" dirty="0">
                          <a:solidFill>
                            <a:srgbClr val="000000"/>
                          </a:solidFill>
                          <a:latin typeface="Times New Roman"/>
                          <a:ea typeface="黑体"/>
                          <a:cs typeface="New York"/>
                        </a:rPr>
                        <a:t>1.2×10</a:t>
                      </a:r>
                      <a:r>
                        <a:rPr lang="en-US" sz="1800" baseline="30000" dirty="0">
                          <a:solidFill>
                            <a:srgbClr val="000000"/>
                          </a:solidFill>
                          <a:latin typeface="Times New Roman"/>
                          <a:ea typeface="黑体"/>
                          <a:cs typeface="New York"/>
                        </a:rPr>
                        <a:t>-4</a:t>
                      </a:r>
                      <a:endParaRPr lang="zh-CN" sz="1800" dirty="0">
                        <a:solidFill>
                          <a:srgbClr val="000000"/>
                        </a:solidFill>
                        <a:latin typeface="New York"/>
                        <a:ea typeface="宋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271">
                <a:tc>
                  <a:txBody>
                    <a:bodyPr/>
                    <a:lstStyle/>
                    <a:p>
                      <a:pPr algn="ctr">
                        <a:spcAft>
                          <a:spcPts val="0"/>
                        </a:spcAft>
                      </a:pPr>
                      <a:r>
                        <a:rPr lang="en-US" altLang="zh-CN" sz="1800" dirty="0" smtClean="0">
                          <a:solidFill>
                            <a:srgbClr val="000000"/>
                          </a:solidFill>
                          <a:latin typeface="Times New Roman"/>
                          <a:ea typeface="黑体"/>
                          <a:cs typeface="Times New Roman"/>
                        </a:rPr>
                        <a:t>Independent</a:t>
                      </a:r>
                      <a:r>
                        <a:rPr lang="en-US" altLang="zh-CN" sz="1800" baseline="0" dirty="0">
                          <a:solidFill>
                            <a:srgbClr val="000000"/>
                          </a:solidFill>
                          <a:latin typeface="New York"/>
                          <a:ea typeface="宋体"/>
                          <a:cs typeface="Times New Roman"/>
                        </a:rPr>
                        <a:t> </a:t>
                      </a:r>
                      <a:r>
                        <a:rPr lang="en-US" altLang="zh-CN" sz="1800" baseline="0" dirty="0" smtClean="0">
                          <a:solidFill>
                            <a:srgbClr val="000000"/>
                          </a:solidFill>
                          <a:latin typeface="New York"/>
                          <a:ea typeface="宋体"/>
                          <a:cs typeface="Times New Roman"/>
                        </a:rPr>
                        <a:t>fitting</a:t>
                      </a:r>
                      <a:endParaRPr lang="en-US" altLang="zh-CN" sz="1800" dirty="0" smtClean="0">
                        <a:solidFill>
                          <a:srgbClr val="000000"/>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solidFill>
                          <a:srgbClr val="000000"/>
                        </a:solidFill>
                        <a:latin typeface="Times New Roman"/>
                        <a:ea typeface="黑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黑体"/>
                          <a:cs typeface="New York"/>
                        </a:rPr>
                        <a:t>9.5 </a:t>
                      </a:r>
                      <a:r>
                        <a:rPr lang="en-US" sz="1800" dirty="0" err="1">
                          <a:solidFill>
                            <a:srgbClr val="000000"/>
                          </a:solidFill>
                          <a:latin typeface="Times New Roman"/>
                          <a:ea typeface="黑体"/>
                          <a:cs typeface="New York"/>
                        </a:rPr>
                        <a:t>ps</a:t>
                      </a:r>
                      <a:r>
                        <a:rPr lang="zh-CN" sz="1800" dirty="0">
                          <a:solidFill>
                            <a:srgbClr val="000000"/>
                          </a:solidFill>
                          <a:latin typeface="Times New Roman"/>
                          <a:ea typeface="黑体"/>
                          <a:cs typeface="Times New Roman"/>
                        </a:rPr>
                        <a:t>，</a:t>
                      </a:r>
                      <a:r>
                        <a:rPr lang="en-US" sz="1800" dirty="0">
                          <a:solidFill>
                            <a:srgbClr val="000000"/>
                          </a:solidFill>
                          <a:latin typeface="Times New Roman"/>
                          <a:ea typeface="黑体"/>
                          <a:cs typeface="New York"/>
                        </a:rPr>
                        <a:t>1.1×10</a:t>
                      </a:r>
                      <a:r>
                        <a:rPr lang="en-US" sz="1800" baseline="30000" dirty="0">
                          <a:solidFill>
                            <a:srgbClr val="000000"/>
                          </a:solidFill>
                          <a:latin typeface="Times New Roman"/>
                          <a:ea typeface="黑体"/>
                          <a:cs typeface="New York"/>
                        </a:rPr>
                        <a:t>-4</a:t>
                      </a:r>
                      <a:endParaRPr lang="zh-CN" sz="1800" dirty="0">
                        <a:solidFill>
                          <a:srgbClr val="000000"/>
                        </a:solidFill>
                        <a:latin typeface="New York"/>
                        <a:ea typeface="宋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797">
                <a:tc>
                  <a:txBody>
                    <a:bodyPr/>
                    <a:lstStyle/>
                    <a:p>
                      <a:pPr algn="ctr">
                        <a:spcAft>
                          <a:spcPts val="0"/>
                        </a:spcAft>
                      </a:pPr>
                      <a:r>
                        <a:rPr lang="en-US" altLang="zh-CN" sz="1800" dirty="0" smtClean="0">
                          <a:solidFill>
                            <a:srgbClr val="000000"/>
                          </a:solidFill>
                          <a:latin typeface="Times New Roman"/>
                          <a:ea typeface="黑体"/>
                          <a:cs typeface="Times New Roman"/>
                        </a:rPr>
                        <a:t>Combined  fitting</a:t>
                      </a:r>
                      <a:endParaRPr lang="zh-CN" sz="1800" dirty="0">
                        <a:solidFill>
                          <a:srgbClr val="000000"/>
                        </a:solidFill>
                        <a:latin typeface="New York"/>
                        <a:ea typeface="宋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solidFill>
                          <a:srgbClr val="000000"/>
                        </a:solidFill>
                        <a:latin typeface="Times New Roman"/>
                        <a:ea typeface="黑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黑体"/>
                          <a:cs typeface="New York"/>
                        </a:rPr>
                        <a:t>4.7 </a:t>
                      </a:r>
                      <a:r>
                        <a:rPr lang="en-US" sz="1800" dirty="0" err="1">
                          <a:solidFill>
                            <a:srgbClr val="000000"/>
                          </a:solidFill>
                          <a:latin typeface="Times New Roman"/>
                          <a:ea typeface="黑体"/>
                          <a:cs typeface="New York"/>
                        </a:rPr>
                        <a:t>ps</a:t>
                      </a:r>
                      <a:r>
                        <a:rPr lang="en-US" sz="1800" dirty="0">
                          <a:solidFill>
                            <a:srgbClr val="000000"/>
                          </a:solidFill>
                          <a:latin typeface="Times New Roman"/>
                          <a:ea typeface="黑体"/>
                          <a:cs typeface="New York"/>
                        </a:rPr>
                        <a:t>, 5.6×10</a:t>
                      </a:r>
                      <a:r>
                        <a:rPr lang="en-US" sz="1800" baseline="30000" dirty="0">
                          <a:solidFill>
                            <a:srgbClr val="000000"/>
                          </a:solidFill>
                          <a:latin typeface="Times New Roman"/>
                          <a:ea typeface="黑体"/>
                          <a:cs typeface="New York"/>
                        </a:rPr>
                        <a:t>-5</a:t>
                      </a:r>
                      <a:endParaRPr lang="zh-CN" sz="1800" dirty="0">
                        <a:solidFill>
                          <a:srgbClr val="000000"/>
                        </a:solidFill>
                        <a:latin typeface="New York"/>
                        <a:ea typeface="宋体"/>
                        <a:cs typeface="New York"/>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75979" y="3573016"/>
            <a:ext cx="1267829" cy="651047"/>
          </a:xfrm>
          <a:prstGeom prst="rect">
            <a:avLst/>
          </a:prstGeom>
          <a:noFill/>
        </p:spPr>
      </p:pic>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672" y="4341102"/>
            <a:ext cx="1058279" cy="677774"/>
          </a:xfrm>
          <a:prstGeom prst="rect">
            <a:avLst/>
          </a:prstGeom>
          <a:noFill/>
        </p:spPr>
      </p:pic>
      <p:pic>
        <p:nvPicPr>
          <p:cNvPr id="8"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91680" y="5218257"/>
            <a:ext cx="924934" cy="659015"/>
          </a:xfrm>
          <a:prstGeom prst="rect">
            <a:avLst/>
          </a:prstGeom>
          <a:noFill/>
        </p:spPr>
      </p:pic>
      <p:cxnSp>
        <p:nvCxnSpPr>
          <p:cNvPr id="54" name="直接连接符 53"/>
          <p:cNvCxnSpPr/>
          <p:nvPr/>
        </p:nvCxnSpPr>
        <p:spPr>
          <a:xfrm rot="5400000">
            <a:off x="5582616" y="1338264"/>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1835696" y="764704"/>
            <a:ext cx="5184576" cy="645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2738" name="Picture 2"/>
          <p:cNvPicPr>
            <a:picLocks noChangeAspect="1" noChangeArrowheads="1"/>
          </p:cNvPicPr>
          <p:nvPr/>
        </p:nvPicPr>
        <p:blipFill>
          <a:blip r:embed="rId5" cstate="print"/>
          <a:srcRect/>
          <a:stretch>
            <a:fillRect/>
          </a:stretch>
        </p:blipFill>
        <p:spPr bwMode="auto">
          <a:xfrm>
            <a:off x="4932040" y="2276872"/>
            <a:ext cx="4076700" cy="3600450"/>
          </a:xfrm>
          <a:prstGeom prst="rect">
            <a:avLst/>
          </a:prstGeom>
          <a:noFill/>
          <a:ln w="9525">
            <a:noFill/>
            <a:miter lim="800000"/>
            <a:headEnd/>
            <a:tailEnd/>
          </a:ln>
        </p:spPr>
      </p:pic>
      <p:cxnSp>
        <p:nvCxnSpPr>
          <p:cNvPr id="101" name="直接连接符 100"/>
          <p:cNvCxnSpPr/>
          <p:nvPr/>
        </p:nvCxnSpPr>
        <p:spPr>
          <a:xfrm rot="5400000">
            <a:off x="2558280" y="1338264"/>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bwMode="auto">
          <a:xfrm>
            <a:off x="5364088" y="1628800"/>
            <a:ext cx="83567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000" dirty="0" smtClean="0">
                <a:solidFill>
                  <a:srgbClr val="0D02E0"/>
                </a:solidFill>
                <a:latin typeface="Arial" pitchFamily="34" charset="0"/>
              </a:rPr>
              <a:t>TOF1</a:t>
            </a:r>
            <a:endParaRPr lang="zh-CN" altLang="en-US" sz="2000" dirty="0">
              <a:solidFill>
                <a:srgbClr val="0D02E0"/>
              </a:solidFill>
              <a:latin typeface="Arial" pitchFamily="34" charset="0"/>
            </a:endParaRPr>
          </a:p>
        </p:txBody>
      </p:sp>
      <p:sp>
        <p:nvSpPr>
          <p:cNvPr id="104" name="TextBox 103"/>
          <p:cNvSpPr txBox="1"/>
          <p:nvPr/>
        </p:nvSpPr>
        <p:spPr bwMode="auto">
          <a:xfrm>
            <a:off x="2339752" y="1556792"/>
            <a:ext cx="83567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000" dirty="0" smtClean="0">
                <a:solidFill>
                  <a:srgbClr val="0D02E0"/>
                </a:solidFill>
                <a:latin typeface="Arial" pitchFamily="34" charset="0"/>
              </a:rPr>
              <a:t>TOF2</a:t>
            </a:r>
            <a:endParaRPr lang="zh-CN" altLang="en-US" sz="2000" dirty="0">
              <a:solidFill>
                <a:srgbClr val="0D02E0"/>
              </a:solidFill>
              <a:latin typeface="Arial" pitchFamily="34" charset="0"/>
            </a:endParaRPr>
          </a:p>
        </p:txBody>
      </p:sp>
      <p:pic>
        <p:nvPicPr>
          <p:cNvPr id="38604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51920" y="1484784"/>
            <a:ext cx="695325" cy="771525"/>
          </a:xfrm>
          <a:prstGeom prst="rect">
            <a:avLst/>
          </a:prstGeom>
          <a:noFill/>
        </p:spPr>
      </p:pic>
      <p:sp>
        <p:nvSpPr>
          <p:cNvPr id="15" name="矩形 14"/>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914239" y="2408181"/>
            <a:ext cx="1037463" cy="615553"/>
          </a:xfrm>
          <a:prstGeom prst="rect">
            <a:avLst/>
          </a:prstGeom>
          <a:noFill/>
        </p:spPr>
        <p:txBody>
          <a:bodyPr wrap="none" rtlCol="0">
            <a:spAutoFit/>
          </a:bodyPr>
          <a:lstStyle/>
          <a:p>
            <a:pPr defTabSz="863696">
              <a:defRPr/>
            </a:pPr>
            <a:r>
              <a:rPr lang="en-US" altLang="zh-CN" sz="3400" i="1" kern="0" dirty="0">
                <a:solidFill>
                  <a:sysClr val="window" lastClr="FFFFFF"/>
                </a:solidFill>
                <a:latin typeface="Impact" pitchFamily="34" charset="0"/>
                <a:ea typeface="微软雅黑" pitchFamily="34" charset="-122"/>
              </a:rPr>
              <a:t>2018</a:t>
            </a:r>
            <a:endParaRPr lang="zh-CN" altLang="en-US" sz="3400" i="1" kern="0" dirty="0">
              <a:solidFill>
                <a:sysClr val="window" lastClr="FFFFFF"/>
              </a:solidFill>
              <a:latin typeface="Impact" pitchFamily="34" charset="0"/>
              <a:ea typeface="微软雅黑" pitchFamily="34" charset="-122"/>
            </a:endParaRPr>
          </a:p>
        </p:txBody>
      </p:sp>
      <p:sp>
        <p:nvSpPr>
          <p:cNvPr id="35" name="AutoShape 7"/>
          <p:cNvSpPr>
            <a:spLocks noChangeArrowheads="1"/>
          </p:cNvSpPr>
          <p:nvPr/>
        </p:nvSpPr>
        <p:spPr bwMode="auto">
          <a:xfrm>
            <a:off x="0" y="2317223"/>
            <a:ext cx="889604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lIns="64778" tIns="32390" rIns="64778" bIns="32390" anchor="ctr"/>
          <a:lstStyle/>
          <a:p>
            <a:pPr marL="337382" indent="-337382">
              <a:lnSpc>
                <a:spcPct val="120000"/>
              </a:lnSpc>
              <a:defRPr/>
            </a:pPr>
            <a:endParaRPr lang="zh-CN" altLang="en-US" sz="1100" kern="0" dirty="0">
              <a:solidFill>
                <a:srgbClr val="646464"/>
              </a:solidFill>
              <a:latin typeface="Arial" pitchFamily="34" charset="0"/>
              <a:ea typeface="微软雅黑" pitchFamily="34" charset="-122"/>
            </a:endParaRPr>
          </a:p>
        </p:txBody>
      </p:sp>
      <p:sp>
        <p:nvSpPr>
          <p:cNvPr id="36" name="AutoShape 8"/>
          <p:cNvSpPr>
            <a:spLocks noChangeArrowheads="1"/>
          </p:cNvSpPr>
          <p:nvPr/>
        </p:nvSpPr>
        <p:spPr bwMode="auto">
          <a:xfrm>
            <a:off x="4417721"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37" name="AutoShape 8"/>
          <p:cNvSpPr>
            <a:spLocks noChangeArrowheads="1"/>
          </p:cNvSpPr>
          <p:nvPr/>
        </p:nvSpPr>
        <p:spPr bwMode="auto">
          <a:xfrm>
            <a:off x="2738564"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4" name="AutoShape 8"/>
          <p:cNvSpPr>
            <a:spLocks noChangeArrowheads="1"/>
          </p:cNvSpPr>
          <p:nvPr/>
        </p:nvSpPr>
        <p:spPr bwMode="auto">
          <a:xfrm>
            <a:off x="1095843" y="2304764"/>
            <a:ext cx="533608" cy="893535"/>
          </a:xfrm>
          <a:prstGeom prst="chevron">
            <a:avLst>
              <a:gd name="adj" fmla="val 55472"/>
            </a:avLst>
          </a:prstGeom>
          <a:solidFill>
            <a:srgbClr val="AC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5" name="AutoShape 8"/>
          <p:cNvSpPr>
            <a:spLocks noChangeArrowheads="1"/>
          </p:cNvSpPr>
          <p:nvPr/>
        </p:nvSpPr>
        <p:spPr bwMode="auto">
          <a:xfrm>
            <a:off x="5871705" y="2304764"/>
            <a:ext cx="533608" cy="893535"/>
          </a:xfrm>
          <a:prstGeom prst="chevron">
            <a:avLst>
              <a:gd name="adj" fmla="val 55472"/>
            </a:avLst>
          </a:prstGeom>
          <a:solidFill>
            <a:srgbClr val="FF0000"/>
          </a:solidFill>
          <a:ln w="25400" cap="flat" cmpd="sng" algn="ctr">
            <a:noFill/>
            <a:prstDash val="solid"/>
          </a:ln>
          <a:effectLst/>
        </p:spPr>
        <p:txBody>
          <a:bodyPr lIns="64778" tIns="32390" rIns="64778" bIns="32390"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66" name="TextBox 65"/>
          <p:cNvSpPr txBox="1"/>
          <p:nvPr/>
        </p:nvSpPr>
        <p:spPr>
          <a:xfrm>
            <a:off x="283107"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7" name="TextBox 66"/>
          <p:cNvSpPr txBox="1"/>
          <p:nvPr/>
        </p:nvSpPr>
        <p:spPr>
          <a:xfrm>
            <a:off x="1858816" y="2577533"/>
            <a:ext cx="579663"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2013</a:t>
            </a:r>
            <a:endParaRPr lang="zh-CN" altLang="en-US" b="0" kern="0" dirty="0">
              <a:latin typeface="Impact" pitchFamily="34" charset="0"/>
              <a:ea typeface="微软雅黑" pitchFamily="34" charset="-122"/>
            </a:endParaRPr>
          </a:p>
        </p:txBody>
      </p:sp>
      <p:sp>
        <p:nvSpPr>
          <p:cNvPr id="68" name="TextBox 67"/>
          <p:cNvSpPr txBox="1"/>
          <p:nvPr/>
        </p:nvSpPr>
        <p:spPr>
          <a:xfrm>
            <a:off x="3537972" y="2577533"/>
            <a:ext cx="581267" cy="342412"/>
          </a:xfrm>
          <a:prstGeom prst="rect">
            <a:avLst/>
          </a:prstGeom>
          <a:noFill/>
        </p:spPr>
        <p:txBody>
          <a:bodyPr wrap="none" lIns="64778" tIns="32390" rIns="64778" bIns="32390" rtlCol="0">
            <a:spAutoFit/>
          </a:bodyPr>
          <a:lstStyle/>
          <a:p>
            <a:pPr>
              <a:defRPr/>
            </a:pPr>
            <a:r>
              <a:rPr lang="en-US" altLang="zh-CN" b="0" i="1" kern="0" dirty="0">
                <a:solidFill>
                  <a:srgbClr val="646464"/>
                </a:solidFill>
                <a:latin typeface="Impact" pitchFamily="34" charset="0"/>
                <a:ea typeface="微软雅黑" pitchFamily="34" charset="-122"/>
              </a:rPr>
              <a:t>2015</a:t>
            </a:r>
            <a:endParaRPr lang="zh-CN" altLang="en-US" b="0" i="1" kern="0" dirty="0">
              <a:solidFill>
                <a:srgbClr val="646464"/>
              </a:solidFill>
              <a:latin typeface="Impact" pitchFamily="34" charset="0"/>
              <a:ea typeface="微软雅黑" pitchFamily="34" charset="-122"/>
            </a:endParaRPr>
          </a:p>
        </p:txBody>
      </p:sp>
      <p:sp>
        <p:nvSpPr>
          <p:cNvPr id="69" name="TextBox 68"/>
          <p:cNvSpPr txBox="1"/>
          <p:nvPr/>
        </p:nvSpPr>
        <p:spPr>
          <a:xfrm>
            <a:off x="5144821" y="2577533"/>
            <a:ext cx="582868" cy="342412"/>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2016</a:t>
            </a:r>
            <a:endParaRPr lang="zh-CN" altLang="en-US" b="0" kern="0" dirty="0">
              <a:latin typeface="Impact" pitchFamily="34" charset="0"/>
              <a:ea typeface="微软雅黑" pitchFamily="34" charset="-122"/>
            </a:endParaRPr>
          </a:p>
        </p:txBody>
      </p:sp>
      <p:cxnSp>
        <p:nvCxnSpPr>
          <p:cNvPr id="71" name="直接连接符 70"/>
          <p:cNvCxnSpPr>
            <a:cxnSpLocks/>
          </p:cNvCxnSpPr>
          <p:nvPr/>
        </p:nvCxnSpPr>
        <p:spPr>
          <a:xfrm>
            <a:off x="621748" y="3043527"/>
            <a:ext cx="0" cy="624000"/>
          </a:xfrm>
          <a:prstGeom prst="line">
            <a:avLst/>
          </a:prstGeom>
          <a:noFill/>
          <a:ln w="9525" cap="flat" cmpd="sng" algn="ctr">
            <a:solidFill>
              <a:srgbClr val="888888"/>
            </a:solidFill>
            <a:prstDash val="solid"/>
            <a:headEnd type="oval" w="med" len="med"/>
            <a:tailEnd type="oval" w="med" len="med"/>
          </a:ln>
          <a:effectLst/>
        </p:spPr>
      </p:cxnSp>
      <p:cxnSp>
        <p:nvCxnSpPr>
          <p:cNvPr id="74" name="直接连接符 73"/>
          <p:cNvCxnSpPr>
            <a:cxnSpLocks/>
          </p:cNvCxnSpPr>
          <p:nvPr/>
        </p:nvCxnSpPr>
        <p:spPr>
          <a:xfrm>
            <a:off x="2108419"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1023165" y="1172751"/>
            <a:ext cx="2184244" cy="646331"/>
          </a:xfrm>
          <a:prstGeom prst="rect">
            <a:avLst/>
          </a:prstGeom>
          <a:noFill/>
        </p:spPr>
        <p:txBody>
          <a:bodyPr wrap="square" rtlCol="0">
            <a:spAutoFit/>
          </a:bodyPr>
          <a:lstStyle/>
          <a:p>
            <a:pPr algn="just">
              <a:defRPr/>
            </a:pPr>
            <a:r>
              <a:rPr lang="en-US" altLang="zh-CN" b="0" kern="0" dirty="0" smtClean="0">
                <a:solidFill>
                  <a:srgbClr val="AC0000"/>
                </a:solidFill>
                <a:latin typeface="+mj-lt"/>
                <a:ea typeface="微软雅黑" pitchFamily="34" charset="-122"/>
              </a:rPr>
              <a:t>D-TOF IMS with </a:t>
            </a:r>
            <a:r>
              <a:rPr lang="en-US" altLang="zh-CN" b="0" kern="0" baseline="30000" dirty="0" smtClean="0">
                <a:solidFill>
                  <a:srgbClr val="AC0000"/>
                </a:solidFill>
                <a:latin typeface="+mj-lt"/>
                <a:ea typeface="微软雅黑" pitchFamily="34" charset="-122"/>
              </a:rPr>
              <a:t>78</a:t>
            </a:r>
            <a:r>
              <a:rPr lang="en-US" altLang="zh-CN" b="0" kern="0" dirty="0" smtClean="0">
                <a:solidFill>
                  <a:srgbClr val="AC0000"/>
                </a:solidFill>
                <a:latin typeface="+mj-lt"/>
                <a:ea typeface="微软雅黑" pitchFamily="34" charset="-122"/>
              </a:rPr>
              <a:t>Kr</a:t>
            </a:r>
            <a:r>
              <a:rPr lang="en-US" altLang="zh-CN" kern="0" dirty="0" smtClean="0">
                <a:solidFill>
                  <a:srgbClr val="AC0000"/>
                </a:solidFill>
                <a:latin typeface="+mj-lt"/>
                <a:ea typeface="微软雅黑" pitchFamily="34" charset="-122"/>
              </a:rPr>
              <a:t>, </a:t>
            </a:r>
            <a:r>
              <a:rPr lang="en-US" altLang="zh-CN" kern="0" dirty="0" smtClean="0">
                <a:solidFill>
                  <a:srgbClr val="AC0000"/>
                </a:solidFill>
                <a:ea typeface="微软雅黑" pitchFamily="34" charset="-122"/>
              </a:rPr>
              <a:t>test of detectors </a:t>
            </a:r>
            <a:endParaRPr lang="en-US" altLang="zh-CN" b="0" kern="0" dirty="0">
              <a:solidFill>
                <a:srgbClr val="AC0000"/>
              </a:solidFill>
              <a:latin typeface="+mj-lt"/>
              <a:ea typeface="微软雅黑" pitchFamily="34" charset="-122"/>
            </a:endParaRPr>
          </a:p>
        </p:txBody>
      </p:sp>
      <p:cxnSp>
        <p:nvCxnSpPr>
          <p:cNvPr id="77" name="直接连接符 76"/>
          <p:cNvCxnSpPr>
            <a:cxnSpLocks/>
          </p:cNvCxnSpPr>
          <p:nvPr/>
        </p:nvCxnSpPr>
        <p:spPr>
          <a:xfrm>
            <a:off x="3759573" y="3043527"/>
            <a:ext cx="0" cy="624000"/>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2328933" y="3671349"/>
            <a:ext cx="2318634"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b="0" kern="0" baseline="30000" dirty="0" smtClean="0">
                <a:solidFill>
                  <a:srgbClr val="AC0000"/>
                </a:solidFill>
                <a:ea typeface="微软雅黑" pitchFamily="34" charset="-122"/>
              </a:rPr>
              <a:t>36</a:t>
            </a:r>
            <a:r>
              <a:rPr lang="en-US" altLang="zh-CN" b="0" kern="0" dirty="0" smtClean="0">
                <a:solidFill>
                  <a:srgbClr val="AC0000"/>
                </a:solidFill>
                <a:ea typeface="微软雅黑" pitchFamily="34" charset="-122"/>
              </a:rPr>
              <a:t>Ar, optical setting of </a:t>
            </a:r>
            <a:r>
              <a:rPr lang="en-US" altLang="zh-CN" b="0" kern="0" dirty="0" err="1" smtClean="0">
                <a:solidFill>
                  <a:srgbClr val="AC0000"/>
                </a:solidFill>
                <a:ea typeface="微软雅黑" pitchFamily="34" charset="-122"/>
              </a:rPr>
              <a:t>CSRe</a:t>
            </a:r>
            <a:r>
              <a:rPr lang="en-US" altLang="zh-CN" b="0"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80" name="直接连接符 79"/>
          <p:cNvCxnSpPr/>
          <p:nvPr/>
        </p:nvCxnSpPr>
        <p:spPr>
          <a:xfrm>
            <a:off x="5462924" y="1980747"/>
            <a:ext cx="0" cy="624000"/>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4143513" y="1124744"/>
            <a:ext cx="2665685" cy="646331"/>
          </a:xfrm>
          <a:prstGeom prst="rect">
            <a:avLst/>
          </a:prstGeom>
          <a:noFill/>
        </p:spPr>
        <p:txBody>
          <a:bodyPr wrap="square"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40</a:t>
            </a:r>
            <a:r>
              <a:rPr lang="en-US" altLang="zh-CN" kern="0" dirty="0" smtClean="0">
                <a:solidFill>
                  <a:srgbClr val="AC0000"/>
                </a:solidFill>
                <a:ea typeface="微软雅黑" pitchFamily="34" charset="-122"/>
              </a:rPr>
              <a:t>Ar, optical setting of </a:t>
            </a:r>
            <a:r>
              <a:rPr lang="en-US" altLang="zh-CN" kern="0" dirty="0" err="1" smtClean="0">
                <a:solidFill>
                  <a:srgbClr val="AC0000"/>
                </a:solidFill>
                <a:ea typeface="微软雅黑" pitchFamily="34" charset="-122"/>
              </a:rPr>
              <a:t>CSRe</a:t>
            </a:r>
            <a:r>
              <a:rPr lang="en-US" altLang="zh-CN" kern="0" dirty="0" smtClean="0">
                <a:solidFill>
                  <a:srgbClr val="AC0000"/>
                </a:solidFill>
                <a:ea typeface="微软雅黑" pitchFamily="34" charset="-122"/>
              </a:rPr>
              <a:t> </a:t>
            </a:r>
            <a:endParaRPr lang="zh-CN" altLang="en-US" sz="1100" kern="0" dirty="0">
              <a:solidFill>
                <a:srgbClr val="646464"/>
              </a:solidFill>
              <a:ea typeface="微软雅黑" pitchFamily="34" charset="-122"/>
            </a:endParaRPr>
          </a:p>
        </p:txBody>
      </p:sp>
      <p:cxnSp>
        <p:nvCxnSpPr>
          <p:cNvPr id="38" name="直接连接符 37"/>
          <p:cNvCxnSpPr/>
          <p:nvPr/>
        </p:nvCxnSpPr>
        <p:spPr>
          <a:xfrm>
            <a:off x="8244407" y="1916832"/>
            <a:ext cx="0" cy="497323"/>
          </a:xfrm>
          <a:prstGeom prst="line">
            <a:avLst/>
          </a:prstGeom>
          <a:noFill/>
          <a:ln w="9525" cap="flat" cmpd="sng" algn="ctr">
            <a:solidFill>
              <a:srgbClr val="888888"/>
            </a:solidFill>
            <a:prstDash val="solid"/>
            <a:headEnd type="oval" w="med" len="med"/>
            <a:tailEnd type="oval" w="med" len="med"/>
          </a:ln>
          <a:effectLst/>
        </p:spPr>
      </p:cxnSp>
      <p:sp>
        <p:nvSpPr>
          <p:cNvPr id="43" name="AutoShape 8">
            <a:extLst>
              <a:ext uri="{FF2B5EF4-FFF2-40B4-BE49-F238E27FC236}">
                <a16:creationId xmlns:a16="http://schemas.microsoft.com/office/drawing/2014/main" xmlns="" id="{F1B5B366-BB9C-4E89-8570-FFF9D1364E8F}"/>
              </a:ext>
            </a:extLst>
          </p:cNvPr>
          <p:cNvSpPr>
            <a:spLocks noChangeArrowheads="1"/>
          </p:cNvSpPr>
          <p:nvPr/>
        </p:nvSpPr>
        <p:spPr bwMode="auto">
          <a:xfrm>
            <a:off x="7302755" y="2232550"/>
            <a:ext cx="533608" cy="893535"/>
          </a:xfrm>
          <a:prstGeom prst="chevron">
            <a:avLst>
              <a:gd name="adj" fmla="val 55472"/>
            </a:avLst>
          </a:prstGeom>
          <a:solidFill>
            <a:srgbClr val="FF0000"/>
          </a:solidFill>
          <a:ln w="25400" cap="flat" cmpd="sng" algn="ctr">
            <a:noFill/>
            <a:prstDash val="solid"/>
          </a:ln>
          <a:effectLst/>
        </p:spPr>
        <p:txBody>
          <a:bodyPr lIns="86369" tIns="43186" rIns="86369" bIns="43186" rtlCol="0"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45" name="TextBox 68">
            <a:extLst>
              <a:ext uri="{FF2B5EF4-FFF2-40B4-BE49-F238E27FC236}">
                <a16:creationId xmlns:a16="http://schemas.microsoft.com/office/drawing/2014/main" xmlns="" id="{19E14492-0B7C-4203-AB75-980AF10FFAF5}"/>
              </a:ext>
            </a:extLst>
          </p:cNvPr>
          <p:cNvSpPr txBox="1"/>
          <p:nvPr/>
        </p:nvSpPr>
        <p:spPr>
          <a:xfrm>
            <a:off x="6522540" y="2479046"/>
            <a:ext cx="591206"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a:latin typeface="Impact" pitchFamily="34" charset="0"/>
                <a:ea typeface="微软雅黑" pitchFamily="34" charset="-122"/>
              </a:rPr>
              <a:t>2017</a:t>
            </a:r>
            <a:endParaRPr lang="zh-CN" altLang="en-US" b="0" kern="0" dirty="0">
              <a:latin typeface="Impact" pitchFamily="34" charset="0"/>
              <a:ea typeface="微软雅黑" pitchFamily="34" charset="-122"/>
            </a:endParaRPr>
          </a:p>
        </p:txBody>
      </p:sp>
      <p:cxnSp>
        <p:nvCxnSpPr>
          <p:cNvPr id="46" name="直接连接符 45">
            <a:extLst>
              <a:ext uri="{FF2B5EF4-FFF2-40B4-BE49-F238E27FC236}">
                <a16:creationId xmlns:a16="http://schemas.microsoft.com/office/drawing/2014/main" xmlns="" id="{EF2FE781-8FE1-495F-88B1-AE40055FD12B}"/>
              </a:ext>
            </a:extLst>
          </p:cNvPr>
          <p:cNvCxnSpPr/>
          <p:nvPr/>
        </p:nvCxnSpPr>
        <p:spPr>
          <a:xfrm>
            <a:off x="6804248" y="2962073"/>
            <a:ext cx="0" cy="497323"/>
          </a:xfrm>
          <a:prstGeom prst="line">
            <a:avLst/>
          </a:prstGeom>
          <a:noFill/>
          <a:ln w="9525" cap="flat" cmpd="sng" algn="ctr">
            <a:solidFill>
              <a:srgbClr val="888888"/>
            </a:solidFill>
            <a:prstDash val="solid"/>
            <a:headEnd type="oval" w="med" len="med"/>
            <a:tailEnd type="oval" w="med" len="med"/>
          </a:ln>
          <a:effectLst/>
        </p:spPr>
      </p:cxnSp>
      <p:sp>
        <p:nvSpPr>
          <p:cNvPr id="47" name="TextBox 80">
            <a:extLst>
              <a:ext uri="{FF2B5EF4-FFF2-40B4-BE49-F238E27FC236}">
                <a16:creationId xmlns:a16="http://schemas.microsoft.com/office/drawing/2014/main" xmlns="" id="{99AF6A82-2A94-4BF5-A4D8-AA05138EB1B4}"/>
              </a:ext>
            </a:extLst>
          </p:cNvPr>
          <p:cNvSpPr txBox="1"/>
          <p:nvPr/>
        </p:nvSpPr>
        <p:spPr>
          <a:xfrm>
            <a:off x="5508104" y="3573016"/>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40" name="矩形 39"/>
          <p:cNvSpPr/>
          <p:nvPr/>
        </p:nvSpPr>
        <p:spPr>
          <a:xfrm>
            <a:off x="899592" y="4797152"/>
            <a:ext cx="6696744" cy="2585323"/>
          </a:xfrm>
          <a:prstGeom prst="rect">
            <a:avLst/>
          </a:prstGeom>
        </p:spPr>
        <p:txBody>
          <a:bodyPr wrap="square">
            <a:spAutoFit/>
          </a:bodyPr>
          <a:lstStyle/>
          <a:p>
            <a:pPr>
              <a:buFont typeface="Wingdings" pitchFamily="2" charset="2"/>
              <a:buChar char="Ø"/>
            </a:pPr>
            <a:r>
              <a:rPr lang="en-US" altLang="zh-CN" dirty="0" smtClean="0">
                <a:solidFill>
                  <a:srgbClr val="002060"/>
                </a:solidFill>
              </a:rPr>
              <a:t>W. Zhang et al., NIM A 756 (2014) 1</a:t>
            </a:r>
          </a:p>
          <a:p>
            <a:pPr>
              <a:buFont typeface="Wingdings" pitchFamily="2" charset="2"/>
              <a:buChar char="Ø"/>
            </a:pPr>
            <a:r>
              <a:rPr lang="en-US" altLang="zh-CN" dirty="0" smtClean="0">
                <a:solidFill>
                  <a:srgbClr val="002060"/>
                </a:solidFill>
              </a:rPr>
              <a:t>Y. M. Xing et al.,</a:t>
            </a:r>
            <a:r>
              <a:rPr lang="fr-FR" altLang="zh-CN" dirty="0" smtClean="0">
                <a:solidFill>
                  <a:srgbClr val="002060"/>
                </a:solidFill>
              </a:rPr>
              <a:t> Phys. Scr. T166 (2015) 014010;</a:t>
            </a:r>
          </a:p>
          <a:p>
            <a:pPr>
              <a:buFont typeface="Wingdings" pitchFamily="2" charset="2"/>
              <a:buChar char="Ø"/>
            </a:pPr>
            <a:r>
              <a:rPr lang="fr-FR" altLang="zh-CN" dirty="0" smtClean="0">
                <a:solidFill>
                  <a:srgbClr val="002060"/>
                </a:solidFill>
              </a:rPr>
              <a:t> X. Xu et al.,CPC 39(2015)2015</a:t>
            </a:r>
          </a:p>
          <a:p>
            <a:pPr>
              <a:buFont typeface="Wingdings" pitchFamily="2" charset="2"/>
              <a:buChar char="Ø"/>
            </a:pPr>
            <a:r>
              <a:rPr lang="en-GB" altLang="zh-CN" dirty="0" smtClean="0">
                <a:solidFill>
                  <a:srgbClr val="002060"/>
                </a:solidFill>
                <a:cs typeface="Times New Roman" pitchFamily="18" charset="0"/>
              </a:rPr>
              <a:t> R. J. Chen et al., </a:t>
            </a:r>
            <a:r>
              <a:rPr lang="en-US" altLang="zh-CN" dirty="0" smtClean="0">
                <a:solidFill>
                  <a:srgbClr val="002060"/>
                </a:solidFill>
                <a:cs typeface="Times New Roman" pitchFamily="18" charset="0"/>
              </a:rPr>
              <a:t>NIM </a:t>
            </a:r>
            <a:r>
              <a:rPr lang="en-GB" altLang="zh-CN" dirty="0" smtClean="0">
                <a:solidFill>
                  <a:srgbClr val="002060"/>
                </a:solidFill>
                <a:cs typeface="Times New Roman" pitchFamily="18" charset="0"/>
              </a:rPr>
              <a:t>A 898 (2018) 111.</a:t>
            </a:r>
            <a:endParaRPr lang="zh-CN" altLang="en-US" dirty="0" smtClean="0"/>
          </a:p>
          <a:p>
            <a:pPr>
              <a:buFont typeface="Wingdings" pitchFamily="2" charset="2"/>
              <a:buChar char="Ø"/>
            </a:pPr>
            <a:r>
              <a:rPr lang="fr-FR" altLang="zh-CN" dirty="0" smtClean="0">
                <a:solidFill>
                  <a:srgbClr val="002060"/>
                </a:solidFill>
              </a:rPr>
              <a:t> </a:t>
            </a:r>
            <a:r>
              <a:rPr lang="en-US" altLang="zh-CN" dirty="0" smtClean="0">
                <a:solidFill>
                  <a:srgbClr val="002060"/>
                </a:solidFill>
              </a:rPr>
              <a:t>W.W. </a:t>
            </a:r>
            <a:r>
              <a:rPr lang="en-US" altLang="zh-CN" dirty="0" err="1" smtClean="0">
                <a:solidFill>
                  <a:srgbClr val="002060"/>
                </a:solidFill>
              </a:rPr>
              <a:t>Ge</a:t>
            </a:r>
            <a:r>
              <a:rPr lang="en-US" altLang="zh-CN" dirty="0" smtClean="0">
                <a:solidFill>
                  <a:srgbClr val="002060"/>
                </a:solidFill>
              </a:rPr>
              <a:t> et al., NIM A 908 (2018) 388-393</a:t>
            </a:r>
          </a:p>
          <a:p>
            <a:pPr>
              <a:buFont typeface="Wingdings" pitchFamily="2" charset="2"/>
              <a:buChar char="Ø"/>
            </a:pPr>
            <a:r>
              <a:rPr lang="en-US" altLang="zh-CN" dirty="0" smtClean="0">
                <a:solidFill>
                  <a:srgbClr val="002060"/>
                </a:solidFill>
              </a:rPr>
              <a:t>X. </a:t>
            </a:r>
            <a:r>
              <a:rPr lang="en-US" altLang="zh-CN" dirty="0" err="1" smtClean="0">
                <a:solidFill>
                  <a:srgbClr val="002060"/>
                </a:solidFill>
              </a:rPr>
              <a:t>L.Yan</a:t>
            </a:r>
            <a:r>
              <a:rPr lang="en-US" altLang="zh-CN" dirty="0" smtClean="0">
                <a:solidFill>
                  <a:srgbClr val="002060"/>
                </a:solidFill>
              </a:rPr>
              <a:t> et al., NIM A 931 (2019) 52</a:t>
            </a:r>
            <a:endParaRPr lang="zh-CN" altLang="en-US" dirty="0" smtClean="0">
              <a:solidFill>
                <a:srgbClr val="002060"/>
              </a:solidFill>
            </a:endParaRPr>
          </a:p>
          <a:p>
            <a:endParaRPr lang="en-US" altLang="zh-CN" dirty="0" smtClean="0">
              <a:solidFill>
                <a:srgbClr val="002060"/>
              </a:solidFill>
            </a:endParaRPr>
          </a:p>
          <a:p>
            <a:endParaRPr lang="en-US" altLang="zh-CN" dirty="0" smtClean="0">
              <a:solidFill>
                <a:srgbClr val="002060"/>
              </a:solidFill>
            </a:endParaRPr>
          </a:p>
          <a:p>
            <a:pPr>
              <a:buFont typeface="Wingdings" pitchFamily="2" charset="2"/>
              <a:buChar char="Ø"/>
            </a:pPr>
            <a:endParaRPr lang="fr-FR" altLang="zh-CN" dirty="0" smtClean="0">
              <a:solidFill>
                <a:srgbClr val="002060"/>
              </a:solidFill>
            </a:endParaRPr>
          </a:p>
        </p:txBody>
      </p:sp>
      <p:sp>
        <p:nvSpPr>
          <p:cNvPr id="44" name="TextBox 68">
            <a:extLst>
              <a:ext uri="{FF2B5EF4-FFF2-40B4-BE49-F238E27FC236}">
                <a16:creationId xmlns:a16="http://schemas.microsoft.com/office/drawing/2014/main" xmlns="" id="{19E14492-0B7C-4203-AB75-980AF10FFAF5}"/>
              </a:ext>
            </a:extLst>
          </p:cNvPr>
          <p:cNvSpPr txBox="1"/>
          <p:nvPr/>
        </p:nvSpPr>
        <p:spPr>
          <a:xfrm>
            <a:off x="7956376" y="2492896"/>
            <a:ext cx="624869" cy="364214"/>
          </a:xfrm>
          <a:prstGeom prst="rect">
            <a:avLst/>
          </a:prstGeom>
          <a:noFill/>
        </p:spPr>
        <p:txBody>
          <a:bodyPr wrap="none" lIns="86369" tIns="43186" rIns="86369" bIns="43186" rtlCol="0">
            <a:spAutoFit/>
          </a:bodyPr>
          <a:lstStyle>
            <a:defPPr>
              <a:defRPr lang="zh-CN"/>
            </a:defPPr>
            <a:lvl1pPr>
              <a:defRPr i="1">
                <a:solidFill>
                  <a:srgbClr val="646464"/>
                </a:solidFill>
              </a:defRPr>
            </a:lvl1pPr>
          </a:lstStyle>
          <a:p>
            <a:pPr>
              <a:defRPr/>
            </a:pPr>
            <a:r>
              <a:rPr lang="en-US" altLang="zh-CN" b="0" kern="0" dirty="0" smtClean="0">
                <a:latin typeface="Impact" pitchFamily="34" charset="0"/>
                <a:ea typeface="微软雅黑" pitchFamily="34" charset="-122"/>
              </a:rPr>
              <a:t>2018</a:t>
            </a:r>
            <a:endParaRPr lang="zh-CN" altLang="en-US" b="0" kern="0" dirty="0">
              <a:latin typeface="Impact" pitchFamily="34" charset="0"/>
              <a:ea typeface="微软雅黑" pitchFamily="34" charset="-122"/>
            </a:endParaRPr>
          </a:p>
        </p:txBody>
      </p:sp>
      <p:sp>
        <p:nvSpPr>
          <p:cNvPr id="48" name="TextBox 80">
            <a:extLst>
              <a:ext uri="{FF2B5EF4-FFF2-40B4-BE49-F238E27FC236}">
                <a16:creationId xmlns:a16="http://schemas.microsoft.com/office/drawing/2014/main" xmlns="" id="{99AF6A82-2A94-4BF5-A4D8-AA05138EB1B4}"/>
              </a:ext>
            </a:extLst>
          </p:cNvPr>
          <p:cNvSpPr txBox="1"/>
          <p:nvPr/>
        </p:nvSpPr>
        <p:spPr>
          <a:xfrm>
            <a:off x="6965563" y="1268760"/>
            <a:ext cx="2178437" cy="400105"/>
          </a:xfrm>
          <a:prstGeom prst="rect">
            <a:avLst/>
          </a:prstGeom>
          <a:noFill/>
        </p:spPr>
        <p:txBody>
          <a:bodyPr wrap="square" lIns="121917" tIns="60958" rIns="121917" bIns="60958" rtlCol="0">
            <a:spAutoFit/>
          </a:bodyPr>
          <a:lstStyle/>
          <a:p>
            <a:pPr>
              <a:defRPr/>
            </a:pPr>
            <a:r>
              <a:rPr lang="en-US" altLang="zh-CN" kern="0" dirty="0" smtClean="0">
                <a:solidFill>
                  <a:srgbClr val="AC0000"/>
                </a:solidFill>
                <a:ea typeface="微软雅黑" pitchFamily="34" charset="-122"/>
              </a:rPr>
              <a:t>D-TOF IMS with </a:t>
            </a:r>
            <a:r>
              <a:rPr lang="en-US" altLang="zh-CN" kern="0" baseline="30000" dirty="0" smtClean="0">
                <a:solidFill>
                  <a:srgbClr val="AC0000"/>
                </a:solidFill>
                <a:ea typeface="微软雅黑" pitchFamily="34" charset="-122"/>
              </a:rPr>
              <a:t>58</a:t>
            </a:r>
            <a:r>
              <a:rPr lang="en-US" altLang="zh-CN" kern="0" dirty="0" smtClean="0">
                <a:solidFill>
                  <a:srgbClr val="AC0000"/>
                </a:solidFill>
                <a:ea typeface="微软雅黑" pitchFamily="34" charset="-122"/>
              </a:rPr>
              <a:t>Ni</a:t>
            </a:r>
            <a:endParaRPr lang="zh-CN" altLang="en-US" sz="1100" kern="0" dirty="0">
              <a:solidFill>
                <a:srgbClr val="646464"/>
              </a:solidFill>
              <a:ea typeface="微软雅黑" pitchFamily="34" charset="-122"/>
            </a:endParaRPr>
          </a:p>
        </p:txBody>
      </p:sp>
      <p:sp>
        <p:nvSpPr>
          <p:cNvPr id="32" name="TextBox 31"/>
          <p:cNvSpPr txBox="1"/>
          <p:nvPr/>
        </p:nvSpPr>
        <p:spPr>
          <a:xfrm>
            <a:off x="0" y="3669608"/>
            <a:ext cx="1516511" cy="923330"/>
          </a:xfrm>
          <a:prstGeom prst="rect">
            <a:avLst/>
          </a:prstGeom>
          <a:noFill/>
        </p:spPr>
        <p:txBody>
          <a:bodyPr wrap="square" rtlCol="0">
            <a:spAutoFit/>
          </a:bodyPr>
          <a:lstStyle/>
          <a:p>
            <a:pPr algn="just">
              <a:defRPr/>
            </a:pPr>
            <a:r>
              <a:rPr lang="en-US" altLang="zh-CN" b="0" kern="0" dirty="0" smtClean="0">
                <a:solidFill>
                  <a:srgbClr val="AC0000"/>
                </a:solidFill>
                <a:ea typeface="微软雅黑" pitchFamily="34" charset="-122"/>
              </a:rPr>
              <a:t>Installation of two TOF detectors </a:t>
            </a:r>
            <a:endParaRPr lang="zh-CN" altLang="en-US" sz="1100" kern="0" dirty="0">
              <a:solidFill>
                <a:srgbClr val="646464"/>
              </a:solidFill>
              <a:ea typeface="微软雅黑" pitchFamily="34" charset="-122"/>
            </a:endParaRPr>
          </a:p>
        </p:txBody>
      </p:sp>
      <p:sp>
        <p:nvSpPr>
          <p:cNvPr id="30" name="矩形 29"/>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4140216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4"/>
                                        </p:tgtEl>
                                        <p:attrNameLst>
                                          <p:attrName>style.opacity</p:attrName>
                                        </p:attrNameLst>
                                      </p:cBhvr>
                                      <p:to>
                                        <p:strVal val="0.5"/>
                                      </p:to>
                                    </p:set>
                                    <p:animEffect filter="image" prLst="opacity: 0.5">
                                      <p:cBhvr rctx="IE">
                                        <p:cTn id="7" dur="indefinite"/>
                                        <p:tgtEl>
                                          <p:spTgt spid="44"/>
                                        </p:tgtEl>
                                      </p:cBhvr>
                                    </p:animEffect>
                                  </p:childTnLst>
                                </p:cTn>
                              </p:par>
                              <p:par>
                                <p:cTn id="8" presetID="9" presetClass="emph" presetSubtype="0" grpId="0" nodeType="withEffect">
                                  <p:stCondLst>
                                    <p:cond delay="0"/>
                                  </p:stCondLst>
                                  <p:childTnLst>
                                    <p:set>
                                      <p:cBhvr rctx="PPT">
                                        <p:cTn id="9" dur="indefinite"/>
                                        <p:tgtEl>
                                          <p:spTgt spid="43"/>
                                        </p:tgtEl>
                                        <p:attrNameLst>
                                          <p:attrName>style.opacity</p:attrName>
                                        </p:attrNameLst>
                                      </p:cBhvr>
                                      <p:to>
                                        <p:strVal val="0.5"/>
                                      </p:to>
                                    </p:set>
                                    <p:animEffect filter="image" prLst="opacity: 0.5">
                                      <p:cBhvr rctx="IE">
                                        <p:cTn id="10" dur="indefinite"/>
                                        <p:tgtEl>
                                          <p:spTgt spid="43"/>
                                        </p:tgtEl>
                                      </p:cBhvr>
                                    </p:animEffect>
                                  </p:childTnLst>
                                </p:cTn>
                              </p:par>
                              <p:par>
                                <p:cTn id="11" presetID="9" presetClass="emph" presetSubtype="0" nodeType="withEffect">
                                  <p:stCondLst>
                                    <p:cond delay="0"/>
                                  </p:stCondLst>
                                  <p:childTnLst>
                                    <p:set>
                                      <p:cBhvr rctx="PPT">
                                        <p:cTn id="12" dur="indefinite"/>
                                        <p:tgtEl>
                                          <p:spTgt spid="38"/>
                                        </p:tgtEl>
                                        <p:attrNameLst>
                                          <p:attrName>style.opacity</p:attrName>
                                        </p:attrNameLst>
                                      </p:cBhvr>
                                      <p:to>
                                        <p:strVal val="0.5"/>
                                      </p:to>
                                    </p:set>
                                    <p:animEffect filter="image" prLst="opacity: 0.5">
                                      <p:cBhvr rctx="IE">
                                        <p:cTn id="13" dur="indefinite"/>
                                        <p:tgtEl>
                                          <p:spTgt spid="38"/>
                                        </p:tgtEl>
                                      </p:cBhvr>
                                    </p:animEffect>
                                  </p:childTnLst>
                                </p:cTn>
                              </p:par>
                              <p:par>
                                <p:cTn id="14" presetID="9" presetClass="emph" presetSubtype="0" grpId="0" nodeType="withEffect">
                                  <p:stCondLst>
                                    <p:cond delay="0"/>
                                  </p:stCondLst>
                                  <p:childTnLst>
                                    <p:set>
                                      <p:cBhvr rctx="PPT">
                                        <p:cTn id="15" dur="indefinite"/>
                                        <p:tgtEl>
                                          <p:spTgt spid="48"/>
                                        </p:tgtEl>
                                        <p:attrNameLst>
                                          <p:attrName>style.opacity</p:attrName>
                                        </p:attrNameLst>
                                      </p:cBhvr>
                                      <p:to>
                                        <p:strVal val="0.5"/>
                                      </p:to>
                                    </p:set>
                                    <p:animEffect filter="image" prLst="opacity: 0.5">
                                      <p:cBhvr rctx="IE">
                                        <p:cTn id="16" dur="indefinite"/>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1EE73C5E-E3A5-4BEA-888E-630113C6F1B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442" y="1098000"/>
            <a:ext cx="8493559" cy="5760000"/>
          </a:xfrm>
          <a:prstGeom prst="rect">
            <a:avLst/>
          </a:prstGeom>
        </p:spPr>
      </p:pic>
      <p:grpSp>
        <p:nvGrpSpPr>
          <p:cNvPr id="3" name="组合 13">
            <a:extLst>
              <a:ext uri="{FF2B5EF4-FFF2-40B4-BE49-F238E27FC236}">
                <a16:creationId xmlns:a16="http://schemas.microsoft.com/office/drawing/2014/main" xmlns="" id="{FDAC6E89-D0B3-429B-89A6-2DF20FE5059D}"/>
              </a:ext>
            </a:extLst>
          </p:cNvPr>
          <p:cNvGrpSpPr/>
          <p:nvPr/>
        </p:nvGrpSpPr>
        <p:grpSpPr>
          <a:xfrm>
            <a:off x="3361793" y="1796579"/>
            <a:ext cx="1535427" cy="4512741"/>
            <a:chOff x="2521345" y="1347434"/>
            <a:chExt cx="1151570" cy="3384556"/>
          </a:xfrm>
        </p:grpSpPr>
        <p:sp>
          <p:nvSpPr>
            <p:cNvPr id="12" name="文本框 11">
              <a:extLst>
                <a:ext uri="{FF2B5EF4-FFF2-40B4-BE49-F238E27FC236}">
                  <a16:creationId xmlns:a16="http://schemas.microsoft.com/office/drawing/2014/main" xmlns="" id="{5198AF71-DB99-4729-A514-0B1D2F3141AE}"/>
                </a:ext>
              </a:extLst>
            </p:cNvPr>
            <p:cNvSpPr txBox="1"/>
            <p:nvPr/>
          </p:nvSpPr>
          <p:spPr>
            <a:xfrm>
              <a:off x="2521345" y="1347434"/>
              <a:ext cx="1151570" cy="276999"/>
            </a:xfrm>
            <a:prstGeom prst="rect">
              <a:avLst/>
            </a:prstGeom>
            <a:noFill/>
          </p:spPr>
          <p:txBody>
            <a:bodyPr wrap="square" rtlCol="0">
              <a:spAutoFit/>
            </a:bodyPr>
            <a:lstStyle/>
            <a:p>
              <a:r>
                <a:rPr lang="en-US" altLang="zh-CN" baseline="30000" dirty="0">
                  <a:solidFill>
                    <a:srgbClr val="FF0000"/>
                  </a:solidFill>
                </a:rPr>
                <a:t>28</a:t>
              </a:r>
              <a:r>
                <a:rPr lang="en-US" altLang="zh-CN" dirty="0">
                  <a:solidFill>
                    <a:srgbClr val="FF0000"/>
                  </a:solidFill>
                </a:rPr>
                <a:t>P</a:t>
              </a:r>
              <a:endParaRPr lang="zh-CN" altLang="en-US" baseline="-25000" dirty="0">
                <a:solidFill>
                  <a:srgbClr val="FF0000"/>
                </a:solidFill>
              </a:endParaRPr>
            </a:p>
          </p:txBody>
        </p:sp>
        <p:sp>
          <p:nvSpPr>
            <p:cNvPr id="13" name="矩形 12">
              <a:extLst>
                <a:ext uri="{FF2B5EF4-FFF2-40B4-BE49-F238E27FC236}">
                  <a16:creationId xmlns:a16="http://schemas.microsoft.com/office/drawing/2014/main" xmlns="" id="{79F40A7A-9EA4-44BA-8130-A01C66F8D641}"/>
                </a:ext>
              </a:extLst>
            </p:cNvPr>
            <p:cNvSpPr/>
            <p:nvPr/>
          </p:nvSpPr>
          <p:spPr bwMode="auto">
            <a:xfrm>
              <a:off x="2756545" y="1707654"/>
              <a:ext cx="72008" cy="3024336"/>
            </a:xfrm>
            <a:prstGeom prst="rect">
              <a:avLst/>
            </a:prstGeom>
            <a:noFill/>
            <a:ln w="9525" cap="flat" cmpd="sng" algn="ctr">
              <a:solidFill>
                <a:srgbClr val="FF000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219170" fontAlgn="base">
                <a:spcBef>
                  <a:spcPct val="0"/>
                </a:spcBef>
                <a:spcAft>
                  <a:spcPct val="0"/>
                </a:spcAft>
              </a:pPr>
              <a:endParaRPr lang="zh-CN" altLang="en-US" sz="2400" b="1" dirty="0">
                <a:latin typeface="Arial" charset="0"/>
                <a:ea typeface="华文细黑" pitchFamily="2" charset="-122"/>
              </a:endParaRPr>
            </a:p>
          </p:txBody>
        </p:sp>
      </p:grpSp>
      <p:grpSp>
        <p:nvGrpSpPr>
          <p:cNvPr id="4" name="组合 14">
            <a:extLst>
              <a:ext uri="{FF2B5EF4-FFF2-40B4-BE49-F238E27FC236}">
                <a16:creationId xmlns:a16="http://schemas.microsoft.com/office/drawing/2014/main" xmlns="" id="{0D43A25F-B0C7-4531-B5CD-673092143D42}"/>
              </a:ext>
            </a:extLst>
          </p:cNvPr>
          <p:cNvGrpSpPr/>
          <p:nvPr/>
        </p:nvGrpSpPr>
        <p:grpSpPr>
          <a:xfrm>
            <a:off x="5399892" y="1144765"/>
            <a:ext cx="1535427" cy="5164795"/>
            <a:chOff x="2252768" y="858394"/>
            <a:chExt cx="1151570" cy="3873596"/>
          </a:xfrm>
        </p:grpSpPr>
        <p:sp>
          <p:nvSpPr>
            <p:cNvPr id="16" name="文本框 15">
              <a:extLst>
                <a:ext uri="{FF2B5EF4-FFF2-40B4-BE49-F238E27FC236}">
                  <a16:creationId xmlns:a16="http://schemas.microsoft.com/office/drawing/2014/main" xmlns="" id="{1A913633-0217-42B5-850E-914A0C3E0F0E}"/>
                </a:ext>
              </a:extLst>
            </p:cNvPr>
            <p:cNvSpPr txBox="1"/>
            <p:nvPr/>
          </p:nvSpPr>
          <p:spPr>
            <a:xfrm>
              <a:off x="2252768" y="858394"/>
              <a:ext cx="1151570" cy="276999"/>
            </a:xfrm>
            <a:prstGeom prst="rect">
              <a:avLst/>
            </a:prstGeom>
            <a:noFill/>
          </p:spPr>
          <p:txBody>
            <a:bodyPr wrap="square" rtlCol="0">
              <a:spAutoFit/>
            </a:bodyPr>
            <a:lstStyle/>
            <a:p>
              <a:r>
                <a:rPr lang="en-US" altLang="zh-CN" baseline="30000" dirty="0">
                  <a:solidFill>
                    <a:srgbClr val="FF0000"/>
                  </a:solidFill>
                </a:rPr>
                <a:t>44</a:t>
              </a:r>
              <a:r>
                <a:rPr lang="en-US" altLang="zh-CN" dirty="0">
                  <a:solidFill>
                    <a:srgbClr val="FF0000"/>
                  </a:solidFill>
                </a:rPr>
                <a:t>V</a:t>
              </a:r>
              <a:r>
                <a:rPr lang="en-US" altLang="zh-CN" baseline="-25000" dirty="0">
                  <a:solidFill>
                    <a:srgbClr val="FF0000"/>
                  </a:solidFill>
                </a:rPr>
                <a:t>gs+Iso.</a:t>
              </a:r>
              <a:endParaRPr lang="zh-CN" altLang="en-US" baseline="-25000" dirty="0">
                <a:solidFill>
                  <a:srgbClr val="FF0000"/>
                </a:solidFill>
              </a:endParaRPr>
            </a:p>
          </p:txBody>
        </p:sp>
        <p:sp>
          <p:nvSpPr>
            <p:cNvPr id="17" name="矩形 16">
              <a:extLst>
                <a:ext uri="{FF2B5EF4-FFF2-40B4-BE49-F238E27FC236}">
                  <a16:creationId xmlns:a16="http://schemas.microsoft.com/office/drawing/2014/main" xmlns="" id="{CD159F10-2667-441E-A71F-54ECB4EC8532}"/>
                </a:ext>
              </a:extLst>
            </p:cNvPr>
            <p:cNvSpPr/>
            <p:nvPr/>
          </p:nvSpPr>
          <p:spPr bwMode="auto">
            <a:xfrm>
              <a:off x="2756545" y="1707654"/>
              <a:ext cx="72008" cy="3024336"/>
            </a:xfrm>
            <a:prstGeom prst="rect">
              <a:avLst/>
            </a:prstGeom>
            <a:noFill/>
            <a:ln w="9525" cap="flat" cmpd="sng" algn="ctr">
              <a:solidFill>
                <a:srgbClr val="FF000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219170" fontAlgn="base">
                <a:spcBef>
                  <a:spcPct val="0"/>
                </a:spcBef>
                <a:spcAft>
                  <a:spcPct val="0"/>
                </a:spcAft>
              </a:pPr>
              <a:endParaRPr lang="zh-CN" altLang="en-US" sz="2400" b="1" dirty="0">
                <a:latin typeface="Arial" charset="0"/>
                <a:ea typeface="华文细黑" pitchFamily="2" charset="-122"/>
              </a:endParaRPr>
            </a:p>
          </p:txBody>
        </p:sp>
      </p:grpSp>
      <p:grpSp>
        <p:nvGrpSpPr>
          <p:cNvPr id="5" name="组合 17">
            <a:extLst>
              <a:ext uri="{FF2B5EF4-FFF2-40B4-BE49-F238E27FC236}">
                <a16:creationId xmlns:a16="http://schemas.microsoft.com/office/drawing/2014/main" xmlns="" id="{F7625E4D-B999-41C2-8A87-7138E3EF4713}"/>
              </a:ext>
            </a:extLst>
          </p:cNvPr>
          <p:cNvGrpSpPr/>
          <p:nvPr/>
        </p:nvGrpSpPr>
        <p:grpSpPr>
          <a:xfrm>
            <a:off x="7608573" y="1098000"/>
            <a:ext cx="1535427" cy="5191539"/>
            <a:chOff x="2009360" y="838336"/>
            <a:chExt cx="1151570" cy="3893654"/>
          </a:xfrm>
        </p:grpSpPr>
        <p:sp>
          <p:nvSpPr>
            <p:cNvPr id="19" name="文本框 18">
              <a:extLst>
                <a:ext uri="{FF2B5EF4-FFF2-40B4-BE49-F238E27FC236}">
                  <a16:creationId xmlns:a16="http://schemas.microsoft.com/office/drawing/2014/main" xmlns="" id="{A8C5D2DA-8167-4123-8370-506C677E0CD2}"/>
                </a:ext>
              </a:extLst>
            </p:cNvPr>
            <p:cNvSpPr txBox="1"/>
            <p:nvPr/>
          </p:nvSpPr>
          <p:spPr>
            <a:xfrm>
              <a:off x="2009360" y="838336"/>
              <a:ext cx="1151570" cy="276999"/>
            </a:xfrm>
            <a:prstGeom prst="rect">
              <a:avLst/>
            </a:prstGeom>
            <a:noFill/>
          </p:spPr>
          <p:txBody>
            <a:bodyPr wrap="square" rtlCol="0">
              <a:spAutoFit/>
            </a:bodyPr>
            <a:lstStyle/>
            <a:p>
              <a:r>
                <a:rPr lang="en-US" altLang="zh-CN" baseline="30000" dirty="0">
                  <a:solidFill>
                    <a:srgbClr val="FF0000"/>
                  </a:solidFill>
                </a:rPr>
                <a:t>52</a:t>
              </a:r>
              <a:r>
                <a:rPr lang="en-US" altLang="zh-CN" dirty="0">
                  <a:solidFill>
                    <a:srgbClr val="FF0000"/>
                  </a:solidFill>
                </a:rPr>
                <a:t>Co</a:t>
              </a:r>
              <a:r>
                <a:rPr lang="en-US" altLang="zh-CN" baseline="-25000" dirty="0">
                  <a:solidFill>
                    <a:srgbClr val="FF0000"/>
                  </a:solidFill>
                </a:rPr>
                <a:t>gs+Iso.</a:t>
              </a:r>
              <a:endParaRPr lang="zh-CN" altLang="en-US" baseline="-25000" dirty="0">
                <a:solidFill>
                  <a:srgbClr val="FF0000"/>
                </a:solidFill>
              </a:endParaRPr>
            </a:p>
          </p:txBody>
        </p:sp>
        <p:sp>
          <p:nvSpPr>
            <p:cNvPr id="20" name="矩形 19">
              <a:extLst>
                <a:ext uri="{FF2B5EF4-FFF2-40B4-BE49-F238E27FC236}">
                  <a16:creationId xmlns:a16="http://schemas.microsoft.com/office/drawing/2014/main" xmlns="" id="{38DE0029-1EB2-4726-8E13-DAABDA85C8D8}"/>
                </a:ext>
              </a:extLst>
            </p:cNvPr>
            <p:cNvSpPr/>
            <p:nvPr/>
          </p:nvSpPr>
          <p:spPr bwMode="auto">
            <a:xfrm>
              <a:off x="2756545" y="1146426"/>
              <a:ext cx="72008" cy="3585564"/>
            </a:xfrm>
            <a:prstGeom prst="rect">
              <a:avLst/>
            </a:prstGeom>
            <a:noFill/>
            <a:ln w="9525" cap="flat" cmpd="sng" algn="ctr">
              <a:solidFill>
                <a:srgbClr val="FF000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219170" fontAlgn="base">
                <a:spcBef>
                  <a:spcPct val="0"/>
                </a:spcBef>
                <a:spcAft>
                  <a:spcPct val="0"/>
                </a:spcAft>
              </a:pPr>
              <a:endParaRPr lang="zh-CN" altLang="en-US" sz="2400" b="1" dirty="0">
                <a:latin typeface="Arial" charset="0"/>
                <a:ea typeface="华文细黑" pitchFamily="2" charset="-122"/>
              </a:endParaRPr>
            </a:p>
          </p:txBody>
        </p:sp>
      </p:grpSp>
      <p:sp>
        <p:nvSpPr>
          <p:cNvPr id="21" name="标题 1">
            <a:extLst>
              <a:ext uri="{FF2B5EF4-FFF2-40B4-BE49-F238E27FC236}">
                <a16:creationId xmlns:a16="http://schemas.microsoft.com/office/drawing/2014/main" xmlns="" id="{7CEC481A-C605-4904-8077-8D4755F91027}"/>
              </a:ext>
            </a:extLst>
          </p:cNvPr>
          <p:cNvSpPr txBox="1">
            <a:spLocks/>
          </p:cNvSpPr>
          <p:nvPr/>
        </p:nvSpPr>
        <p:spPr>
          <a:xfrm>
            <a:off x="609600" y="76659"/>
            <a:ext cx="8378891" cy="1028733"/>
          </a:xfrm>
        </p:spPr>
        <p:txBody>
          <a:bodyPr lIns="121917" tIns="60958" rIns="121917" bIns="60958">
            <a:normAutofit/>
          </a:bodyPr>
          <a:lstStyle>
            <a:lvl1pPr algn="l" rtl="0" eaLnBrk="0" fontAlgn="base" hangingPunct="0">
              <a:spcBef>
                <a:spcPct val="0"/>
              </a:spcBef>
              <a:spcAft>
                <a:spcPct val="0"/>
              </a:spcAft>
              <a:defRPr sz="1950" b="1">
                <a:solidFill>
                  <a:schemeClr val="tx1"/>
                </a:solidFill>
                <a:latin typeface="+mj-lt"/>
                <a:ea typeface="+mj-ea"/>
                <a:cs typeface="+mj-cs"/>
              </a:defRPr>
            </a:lvl1pPr>
            <a:lvl2pPr algn="l" rtl="0" eaLnBrk="0" fontAlgn="base" hangingPunct="0">
              <a:spcBef>
                <a:spcPct val="0"/>
              </a:spcBef>
              <a:spcAft>
                <a:spcPct val="0"/>
              </a:spcAft>
              <a:defRPr sz="1950" b="1">
                <a:solidFill>
                  <a:schemeClr val="tx1"/>
                </a:solidFill>
                <a:latin typeface="Arial" charset="0"/>
                <a:ea typeface="微软雅黑" pitchFamily="34" charset="-122"/>
                <a:cs typeface="宋体" pitchFamily="2" charset="-122"/>
              </a:defRPr>
            </a:lvl2pPr>
            <a:lvl3pPr algn="l" rtl="0" eaLnBrk="0" fontAlgn="base" hangingPunct="0">
              <a:spcBef>
                <a:spcPct val="0"/>
              </a:spcBef>
              <a:spcAft>
                <a:spcPct val="0"/>
              </a:spcAft>
              <a:defRPr sz="1950" b="1">
                <a:solidFill>
                  <a:schemeClr val="tx1"/>
                </a:solidFill>
                <a:latin typeface="Arial" charset="0"/>
                <a:ea typeface="微软雅黑" pitchFamily="34" charset="-122"/>
                <a:cs typeface="宋体" pitchFamily="2" charset="-122"/>
              </a:defRPr>
            </a:lvl3pPr>
            <a:lvl4pPr algn="l" rtl="0" eaLnBrk="0" fontAlgn="base" hangingPunct="0">
              <a:spcBef>
                <a:spcPct val="0"/>
              </a:spcBef>
              <a:spcAft>
                <a:spcPct val="0"/>
              </a:spcAft>
              <a:defRPr sz="1950" b="1">
                <a:solidFill>
                  <a:schemeClr val="tx1"/>
                </a:solidFill>
                <a:latin typeface="Arial" charset="0"/>
                <a:ea typeface="微软雅黑" pitchFamily="34" charset="-122"/>
                <a:cs typeface="宋体" pitchFamily="2" charset="-122"/>
              </a:defRPr>
            </a:lvl4pPr>
            <a:lvl5pPr algn="l" rtl="0" eaLnBrk="0" fontAlgn="base" hangingPunct="0">
              <a:spcBef>
                <a:spcPct val="0"/>
              </a:spcBef>
              <a:spcAft>
                <a:spcPct val="0"/>
              </a:spcAft>
              <a:defRPr sz="1950" b="1">
                <a:solidFill>
                  <a:schemeClr val="tx1"/>
                </a:solidFill>
                <a:latin typeface="Arial" charset="0"/>
                <a:ea typeface="微软雅黑" pitchFamily="34" charset="-122"/>
                <a:cs typeface="宋体" pitchFamily="2" charset="-122"/>
              </a:defRPr>
            </a:lvl5pPr>
            <a:lvl6pPr marL="318031" algn="l" rtl="0" fontAlgn="base">
              <a:spcBef>
                <a:spcPct val="0"/>
              </a:spcBef>
              <a:spcAft>
                <a:spcPct val="0"/>
              </a:spcAft>
              <a:defRPr sz="1950" b="1">
                <a:solidFill>
                  <a:schemeClr val="tx1"/>
                </a:solidFill>
                <a:latin typeface="Arial" charset="0"/>
                <a:ea typeface="微软雅黑" pitchFamily="34" charset="-122"/>
                <a:cs typeface="宋体" pitchFamily="2" charset="-122"/>
              </a:defRPr>
            </a:lvl6pPr>
            <a:lvl7pPr marL="636061" algn="l" rtl="0" fontAlgn="base">
              <a:spcBef>
                <a:spcPct val="0"/>
              </a:spcBef>
              <a:spcAft>
                <a:spcPct val="0"/>
              </a:spcAft>
              <a:defRPr sz="1950" b="1">
                <a:solidFill>
                  <a:schemeClr val="tx1"/>
                </a:solidFill>
                <a:latin typeface="Arial" charset="0"/>
                <a:ea typeface="微软雅黑" pitchFamily="34" charset="-122"/>
                <a:cs typeface="宋体" pitchFamily="2" charset="-122"/>
              </a:defRPr>
            </a:lvl7pPr>
            <a:lvl8pPr marL="954092" algn="l" rtl="0" fontAlgn="base">
              <a:spcBef>
                <a:spcPct val="0"/>
              </a:spcBef>
              <a:spcAft>
                <a:spcPct val="0"/>
              </a:spcAft>
              <a:defRPr sz="1950" b="1">
                <a:solidFill>
                  <a:schemeClr val="tx1"/>
                </a:solidFill>
                <a:latin typeface="Arial" charset="0"/>
                <a:ea typeface="微软雅黑" pitchFamily="34" charset="-122"/>
                <a:cs typeface="宋体" pitchFamily="2" charset="-122"/>
              </a:defRPr>
            </a:lvl8pPr>
            <a:lvl9pPr marL="1272123" algn="l" rtl="0" fontAlgn="base">
              <a:spcBef>
                <a:spcPct val="0"/>
              </a:spcBef>
              <a:spcAft>
                <a:spcPct val="0"/>
              </a:spcAft>
              <a:defRPr sz="1950" b="1">
                <a:solidFill>
                  <a:schemeClr val="tx1"/>
                </a:solidFill>
                <a:latin typeface="Arial" charset="0"/>
                <a:ea typeface="微软雅黑" pitchFamily="34" charset="-122"/>
                <a:cs typeface="宋体" pitchFamily="2" charset="-122"/>
              </a:defRPr>
            </a:lvl9pPr>
          </a:lstStyle>
          <a:p>
            <a:pPr algn="ctr"/>
            <a:endParaRPr lang="zh-CN" altLang="en-US" sz="3700" b="0" kern="0" dirty="0"/>
          </a:p>
        </p:txBody>
      </p:sp>
      <p:sp>
        <p:nvSpPr>
          <p:cNvPr id="2" name="文本框 1">
            <a:extLst>
              <a:ext uri="{FF2B5EF4-FFF2-40B4-BE49-F238E27FC236}">
                <a16:creationId xmlns:a16="http://schemas.microsoft.com/office/drawing/2014/main" xmlns="" id="{095BB328-CF69-441A-A8D9-D6DF495AD4AE}"/>
              </a:ext>
            </a:extLst>
          </p:cNvPr>
          <p:cNvSpPr txBox="1"/>
          <p:nvPr/>
        </p:nvSpPr>
        <p:spPr>
          <a:xfrm>
            <a:off x="1987597" y="1098001"/>
            <a:ext cx="2577544" cy="677104"/>
          </a:xfrm>
          <a:prstGeom prst="rect">
            <a:avLst/>
          </a:prstGeom>
          <a:noFill/>
        </p:spPr>
        <p:txBody>
          <a:bodyPr wrap="square" lIns="121917" tIns="60958" rIns="121917" bIns="60958" rtlCol="0">
            <a:spAutoFit/>
          </a:bodyPr>
          <a:lstStyle/>
          <a:p>
            <a:r>
              <a:rPr lang="en-US" altLang="zh-CN" b="0" dirty="0">
                <a:solidFill>
                  <a:srgbClr val="FF0000"/>
                </a:solidFill>
              </a:rPr>
              <a:t>Raw revolution time spectrum</a:t>
            </a:r>
            <a:endParaRPr lang="zh-CN" altLang="en-US" b="0" dirty="0">
              <a:solidFill>
                <a:srgbClr val="FF0000"/>
              </a:solidFill>
            </a:endParaRPr>
          </a:p>
        </p:txBody>
      </p:sp>
      <p:sp>
        <p:nvSpPr>
          <p:cNvPr id="22" name="文本框 21">
            <a:extLst>
              <a:ext uri="{FF2B5EF4-FFF2-40B4-BE49-F238E27FC236}">
                <a16:creationId xmlns:a16="http://schemas.microsoft.com/office/drawing/2014/main" xmlns="" id="{69F6C0E1-5AF6-4007-92FB-7C24E5E1041C}"/>
              </a:ext>
            </a:extLst>
          </p:cNvPr>
          <p:cNvSpPr txBox="1"/>
          <p:nvPr/>
        </p:nvSpPr>
        <p:spPr>
          <a:xfrm>
            <a:off x="2040992" y="3978000"/>
            <a:ext cx="3107072" cy="954103"/>
          </a:xfrm>
          <a:prstGeom prst="rect">
            <a:avLst/>
          </a:prstGeom>
          <a:noFill/>
        </p:spPr>
        <p:txBody>
          <a:bodyPr wrap="square" lIns="121917" tIns="60958" rIns="121917" bIns="60958" rtlCol="0">
            <a:spAutoFit/>
          </a:bodyPr>
          <a:lstStyle/>
          <a:p>
            <a:r>
              <a:rPr lang="en-US" altLang="zh-CN" b="0" dirty="0">
                <a:solidFill>
                  <a:srgbClr val="FF0000"/>
                </a:solidFill>
              </a:rPr>
              <a:t>Raw revolution time spectrum vs </a:t>
            </a:r>
            <a:r>
              <a:rPr lang="en-US" altLang="zh-CN" b="0" dirty="0">
                <a:solidFill>
                  <a:srgbClr val="00FF00"/>
                </a:solidFill>
              </a:rPr>
              <a:t>C</a:t>
            </a:r>
          </a:p>
          <a:p>
            <a:endParaRPr lang="zh-CN" altLang="en-US" b="0" dirty="0">
              <a:solidFill>
                <a:srgbClr val="FF0000"/>
              </a:solidFill>
            </a:endParaRPr>
          </a:p>
        </p:txBody>
      </p:sp>
      <p:grpSp>
        <p:nvGrpSpPr>
          <p:cNvPr id="6" name="组合 22">
            <a:extLst>
              <a:ext uri="{FF2B5EF4-FFF2-40B4-BE49-F238E27FC236}">
                <a16:creationId xmlns:a16="http://schemas.microsoft.com/office/drawing/2014/main" xmlns="" id="{69DB90AD-65F8-4FFA-8109-F128BCF7B55F}"/>
              </a:ext>
            </a:extLst>
          </p:cNvPr>
          <p:cNvGrpSpPr/>
          <p:nvPr/>
        </p:nvGrpSpPr>
        <p:grpSpPr>
          <a:xfrm>
            <a:off x="6452232" y="1664174"/>
            <a:ext cx="1535427" cy="4676165"/>
            <a:chOff x="2629430" y="1224866"/>
            <a:chExt cx="1151570" cy="3507124"/>
          </a:xfrm>
        </p:grpSpPr>
        <p:sp>
          <p:nvSpPr>
            <p:cNvPr id="24" name="文本框 23">
              <a:extLst>
                <a:ext uri="{FF2B5EF4-FFF2-40B4-BE49-F238E27FC236}">
                  <a16:creationId xmlns:a16="http://schemas.microsoft.com/office/drawing/2014/main" xmlns="" id="{B473DA1B-8A59-4A28-A175-9A59CC735BA0}"/>
                </a:ext>
              </a:extLst>
            </p:cNvPr>
            <p:cNvSpPr txBox="1"/>
            <p:nvPr/>
          </p:nvSpPr>
          <p:spPr>
            <a:xfrm>
              <a:off x="2629430" y="1224866"/>
              <a:ext cx="1151570" cy="276999"/>
            </a:xfrm>
            <a:prstGeom prst="rect">
              <a:avLst/>
            </a:prstGeom>
            <a:noFill/>
          </p:spPr>
          <p:txBody>
            <a:bodyPr wrap="square" rtlCol="0">
              <a:spAutoFit/>
            </a:bodyPr>
            <a:lstStyle/>
            <a:p>
              <a:r>
                <a:rPr lang="en-US" altLang="zh-CN" baseline="30000" dirty="0">
                  <a:solidFill>
                    <a:srgbClr val="FF0000"/>
                  </a:solidFill>
                </a:rPr>
                <a:t>52</a:t>
              </a:r>
              <a:r>
                <a:rPr lang="en-US" altLang="zh-CN" dirty="0">
                  <a:solidFill>
                    <a:srgbClr val="FF0000"/>
                  </a:solidFill>
                </a:rPr>
                <a:t>Co</a:t>
              </a:r>
              <a:r>
                <a:rPr lang="en-US" altLang="zh-CN" baseline="-25000" dirty="0">
                  <a:solidFill>
                    <a:srgbClr val="FF0000"/>
                  </a:solidFill>
                </a:rPr>
                <a:t>gs+Iso.</a:t>
              </a:r>
              <a:endParaRPr lang="zh-CN" altLang="en-US" baseline="-25000" dirty="0">
                <a:solidFill>
                  <a:srgbClr val="FF0000"/>
                </a:solidFill>
              </a:endParaRPr>
            </a:p>
          </p:txBody>
        </p:sp>
        <p:sp>
          <p:nvSpPr>
            <p:cNvPr id="25" name="矩形 24">
              <a:extLst>
                <a:ext uri="{FF2B5EF4-FFF2-40B4-BE49-F238E27FC236}">
                  <a16:creationId xmlns:a16="http://schemas.microsoft.com/office/drawing/2014/main" xmlns="" id="{0A2348C8-C53C-4DE7-BE14-ED50B8CEEDBC}"/>
                </a:ext>
              </a:extLst>
            </p:cNvPr>
            <p:cNvSpPr/>
            <p:nvPr/>
          </p:nvSpPr>
          <p:spPr bwMode="auto">
            <a:xfrm>
              <a:off x="2756545" y="1707654"/>
              <a:ext cx="72008" cy="3024336"/>
            </a:xfrm>
            <a:prstGeom prst="rect">
              <a:avLst/>
            </a:prstGeom>
            <a:noFill/>
            <a:ln w="9525" cap="flat" cmpd="sng" algn="ctr">
              <a:solidFill>
                <a:srgbClr val="FF000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219170" fontAlgn="base">
                <a:spcBef>
                  <a:spcPct val="0"/>
                </a:spcBef>
                <a:spcAft>
                  <a:spcPct val="0"/>
                </a:spcAft>
              </a:pPr>
              <a:endParaRPr lang="zh-CN" altLang="en-US" sz="2400" b="1" dirty="0">
                <a:latin typeface="Arial" charset="0"/>
                <a:ea typeface="华文细黑" pitchFamily="2" charset="-122"/>
              </a:endParaRPr>
            </a:p>
          </p:txBody>
        </p:sp>
      </p:grpSp>
      <p:sp>
        <p:nvSpPr>
          <p:cNvPr id="18" name="TextBox 17"/>
          <p:cNvSpPr txBox="1"/>
          <p:nvPr/>
        </p:nvSpPr>
        <p:spPr>
          <a:xfrm>
            <a:off x="0" y="620688"/>
            <a:ext cx="3520194" cy="400110"/>
          </a:xfrm>
          <a:prstGeom prst="rect">
            <a:avLst/>
          </a:prstGeom>
          <a:noFill/>
        </p:spPr>
        <p:txBody>
          <a:bodyPr wrap="none" rtlCol="0">
            <a:spAutoFit/>
          </a:bodyPr>
          <a:lstStyle/>
          <a:p>
            <a:r>
              <a:rPr lang="en-US" altLang="zh-CN" sz="2000" dirty="0" smtClean="0">
                <a:solidFill>
                  <a:srgbClr val="002060"/>
                </a:solidFill>
              </a:rPr>
              <a:t>Primary beam : </a:t>
            </a:r>
            <a:r>
              <a:rPr lang="en-US" altLang="zh-CN" sz="2000" baseline="30000" dirty="0" smtClean="0">
                <a:solidFill>
                  <a:srgbClr val="002060"/>
                </a:solidFill>
              </a:rPr>
              <a:t>58</a:t>
            </a:r>
            <a:r>
              <a:rPr lang="en-US" altLang="zh-CN" sz="2000" dirty="0" smtClean="0">
                <a:solidFill>
                  <a:srgbClr val="002060"/>
                </a:solidFill>
              </a:rPr>
              <a:t>Ni, Dec. 2017</a:t>
            </a:r>
            <a:endParaRPr lang="zh-CN" altLang="en-US" sz="2000" dirty="0">
              <a:solidFill>
                <a:srgbClr val="002060"/>
              </a:solidFill>
            </a:endParaRPr>
          </a:p>
        </p:txBody>
      </p:sp>
      <p:sp>
        <p:nvSpPr>
          <p:cNvPr id="26" name="矩形 25"/>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15972061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1DF451A-7685-424E-90DC-16A6B1A7522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2136" y="1578000"/>
            <a:ext cx="2751865" cy="5280000"/>
          </a:xfrm>
          <a:prstGeom prst="rect">
            <a:avLst/>
          </a:prstGeom>
        </p:spPr>
      </p:pic>
      <p:pic>
        <p:nvPicPr>
          <p:cNvPr id="3" name="图片 2">
            <a:extLst>
              <a:ext uri="{FF2B5EF4-FFF2-40B4-BE49-F238E27FC236}">
                <a16:creationId xmlns:a16="http://schemas.microsoft.com/office/drawing/2014/main" xmlns="" id="{432E00B6-9BFF-4DC2-A574-C806D574B07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4956" y="1578000"/>
            <a:ext cx="2751864" cy="5280000"/>
          </a:xfrm>
          <a:prstGeom prst="rect">
            <a:avLst/>
          </a:prstGeom>
        </p:spPr>
      </p:pic>
      <p:pic>
        <p:nvPicPr>
          <p:cNvPr id="7" name="图片 6">
            <a:extLst>
              <a:ext uri="{FF2B5EF4-FFF2-40B4-BE49-F238E27FC236}">
                <a16:creationId xmlns:a16="http://schemas.microsoft.com/office/drawing/2014/main" xmlns="" id="{63EB418E-C7C8-4F07-9CFF-19FA816FBA7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3244" y="1578000"/>
            <a:ext cx="2751864" cy="5280000"/>
          </a:xfrm>
          <a:prstGeom prst="rect">
            <a:avLst/>
          </a:prstGeom>
        </p:spPr>
      </p:pic>
      <p:pic>
        <p:nvPicPr>
          <p:cNvPr id="9" name="图片 8">
            <a:extLst>
              <a:ext uri="{FF2B5EF4-FFF2-40B4-BE49-F238E27FC236}">
                <a16:creationId xmlns:a16="http://schemas.microsoft.com/office/drawing/2014/main" xmlns="" id="{7CB3FDC1-BF0E-4810-A90A-A5F931C1CF0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1997" y="1578000"/>
            <a:ext cx="2751864" cy="5280000"/>
          </a:xfrm>
          <a:prstGeom prst="rect">
            <a:avLst/>
          </a:prstGeom>
        </p:spPr>
      </p:pic>
      <p:sp>
        <p:nvSpPr>
          <p:cNvPr id="20" name="文本框 19">
            <a:extLst>
              <a:ext uri="{FF2B5EF4-FFF2-40B4-BE49-F238E27FC236}">
                <a16:creationId xmlns:a16="http://schemas.microsoft.com/office/drawing/2014/main" xmlns="" id="{D4A7DBB8-BC55-4672-9CBE-788D35219AF4}"/>
              </a:ext>
            </a:extLst>
          </p:cNvPr>
          <p:cNvSpPr txBox="1"/>
          <p:nvPr/>
        </p:nvSpPr>
        <p:spPr>
          <a:xfrm>
            <a:off x="3349853" y="1604797"/>
            <a:ext cx="1535427" cy="400105"/>
          </a:xfrm>
          <a:prstGeom prst="rect">
            <a:avLst/>
          </a:prstGeom>
          <a:noFill/>
        </p:spPr>
        <p:txBody>
          <a:bodyPr wrap="square" lIns="121917" tIns="60958" rIns="121917" bIns="60958" rtlCol="0">
            <a:spAutoFit/>
          </a:bodyPr>
          <a:lstStyle/>
          <a:p>
            <a:r>
              <a:rPr lang="en-US" altLang="zh-CN" baseline="30000" dirty="0"/>
              <a:t>44</a:t>
            </a:r>
            <a:r>
              <a:rPr lang="en-US" altLang="zh-CN" dirty="0"/>
              <a:t>V</a:t>
            </a:r>
            <a:r>
              <a:rPr lang="en-US" altLang="zh-CN" baseline="-25000" dirty="0"/>
              <a:t>gs+Iso.</a:t>
            </a:r>
            <a:endParaRPr lang="zh-CN" altLang="en-US" baseline="-25000" dirty="0"/>
          </a:p>
        </p:txBody>
      </p:sp>
      <p:sp>
        <p:nvSpPr>
          <p:cNvPr id="21" name="文本框 20">
            <a:extLst>
              <a:ext uri="{FF2B5EF4-FFF2-40B4-BE49-F238E27FC236}">
                <a16:creationId xmlns:a16="http://schemas.microsoft.com/office/drawing/2014/main" xmlns="" id="{C0D621AF-4FAD-4F3D-AE3F-246AA2E9B5BF}"/>
              </a:ext>
            </a:extLst>
          </p:cNvPr>
          <p:cNvSpPr txBox="1"/>
          <p:nvPr/>
        </p:nvSpPr>
        <p:spPr>
          <a:xfrm>
            <a:off x="7644341" y="1631541"/>
            <a:ext cx="1535427" cy="400105"/>
          </a:xfrm>
          <a:prstGeom prst="rect">
            <a:avLst/>
          </a:prstGeom>
          <a:noFill/>
        </p:spPr>
        <p:txBody>
          <a:bodyPr wrap="square" lIns="121917" tIns="60958" rIns="121917" bIns="60958" rtlCol="0">
            <a:spAutoFit/>
          </a:bodyPr>
          <a:lstStyle/>
          <a:p>
            <a:r>
              <a:rPr lang="en-US" altLang="zh-CN" baseline="30000" dirty="0"/>
              <a:t>53</a:t>
            </a:r>
            <a:r>
              <a:rPr lang="en-US" altLang="zh-CN" dirty="0"/>
              <a:t>Co</a:t>
            </a:r>
            <a:r>
              <a:rPr lang="en-US" altLang="zh-CN" baseline="-25000" dirty="0"/>
              <a:t>gs+Iso.</a:t>
            </a:r>
            <a:endParaRPr lang="zh-CN" altLang="en-US" baseline="-25000" dirty="0"/>
          </a:p>
        </p:txBody>
      </p:sp>
      <p:sp>
        <p:nvSpPr>
          <p:cNvPr id="22" name="文本框 21">
            <a:extLst>
              <a:ext uri="{FF2B5EF4-FFF2-40B4-BE49-F238E27FC236}">
                <a16:creationId xmlns:a16="http://schemas.microsoft.com/office/drawing/2014/main" xmlns="" id="{FADC7A07-5BDA-48F0-9EBB-FFED03E43BE9}"/>
              </a:ext>
            </a:extLst>
          </p:cNvPr>
          <p:cNvSpPr txBox="1"/>
          <p:nvPr/>
        </p:nvSpPr>
        <p:spPr>
          <a:xfrm>
            <a:off x="1307637" y="1604797"/>
            <a:ext cx="1535427" cy="400105"/>
          </a:xfrm>
          <a:prstGeom prst="rect">
            <a:avLst/>
          </a:prstGeom>
          <a:noFill/>
        </p:spPr>
        <p:txBody>
          <a:bodyPr wrap="square" lIns="121917" tIns="60958" rIns="121917" bIns="60958" rtlCol="0">
            <a:spAutoFit/>
          </a:bodyPr>
          <a:lstStyle/>
          <a:p>
            <a:r>
              <a:rPr lang="en-US" altLang="zh-CN" baseline="30000" dirty="0"/>
              <a:t>28</a:t>
            </a:r>
            <a:r>
              <a:rPr lang="en-US" altLang="zh-CN" dirty="0"/>
              <a:t>P</a:t>
            </a:r>
            <a:endParaRPr lang="zh-CN" altLang="en-US" baseline="-25000" dirty="0"/>
          </a:p>
        </p:txBody>
      </p:sp>
      <p:sp>
        <p:nvSpPr>
          <p:cNvPr id="25" name="文本框 24">
            <a:extLst>
              <a:ext uri="{FF2B5EF4-FFF2-40B4-BE49-F238E27FC236}">
                <a16:creationId xmlns:a16="http://schemas.microsoft.com/office/drawing/2014/main" xmlns="" id="{833A751C-EC58-40F5-B381-24FEBE21042A}"/>
              </a:ext>
            </a:extLst>
          </p:cNvPr>
          <p:cNvSpPr txBox="1"/>
          <p:nvPr/>
        </p:nvSpPr>
        <p:spPr>
          <a:xfrm>
            <a:off x="5305277" y="1631541"/>
            <a:ext cx="1535427" cy="400105"/>
          </a:xfrm>
          <a:prstGeom prst="rect">
            <a:avLst/>
          </a:prstGeom>
          <a:noFill/>
        </p:spPr>
        <p:txBody>
          <a:bodyPr wrap="square" lIns="121917" tIns="60958" rIns="121917" bIns="60958" rtlCol="0">
            <a:spAutoFit/>
          </a:bodyPr>
          <a:lstStyle/>
          <a:p>
            <a:r>
              <a:rPr lang="en-US" altLang="zh-CN" baseline="30000" dirty="0"/>
              <a:t>52</a:t>
            </a:r>
            <a:r>
              <a:rPr lang="en-US" altLang="zh-CN" dirty="0"/>
              <a:t>Co</a:t>
            </a:r>
            <a:r>
              <a:rPr lang="en-US" altLang="zh-CN" baseline="-25000" dirty="0"/>
              <a:t>gs+Iso.</a:t>
            </a:r>
            <a:endParaRPr lang="zh-CN" altLang="en-US" baseline="-25000" dirty="0"/>
          </a:p>
        </p:txBody>
      </p:sp>
      <p:sp>
        <p:nvSpPr>
          <p:cNvPr id="12" name="TextBox 11"/>
          <p:cNvSpPr txBox="1"/>
          <p:nvPr/>
        </p:nvSpPr>
        <p:spPr bwMode="auto">
          <a:xfrm>
            <a:off x="3491880" y="908720"/>
            <a:ext cx="153227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800" dirty="0" smtClean="0">
                <a:solidFill>
                  <a:srgbClr val="0D02E0"/>
                </a:solidFill>
                <a:latin typeface="+mn-lt"/>
                <a:ea typeface="黑体" pitchFamily="49" charset="-122"/>
              </a:rPr>
              <a:t>Raw data</a:t>
            </a:r>
            <a:endParaRPr lang="zh-CN" altLang="en-US" sz="2800" dirty="0">
              <a:solidFill>
                <a:srgbClr val="0D02E0"/>
              </a:solidFill>
              <a:latin typeface="+mn-lt"/>
              <a:ea typeface="黑体" pitchFamily="49" charset="-122"/>
            </a:endParaRPr>
          </a:p>
        </p:txBody>
      </p:sp>
      <p:sp>
        <p:nvSpPr>
          <p:cNvPr id="13" name="矩形 12"/>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261478912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D16036D3-013F-4A5F-8140-2377DF1D1F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2136" y="1578000"/>
            <a:ext cx="2751864" cy="5280000"/>
          </a:xfrm>
          <a:prstGeom prst="rect">
            <a:avLst/>
          </a:prstGeom>
        </p:spPr>
      </p:pic>
      <p:pic>
        <p:nvPicPr>
          <p:cNvPr id="20" name="图片 19">
            <a:extLst>
              <a:ext uri="{FF2B5EF4-FFF2-40B4-BE49-F238E27FC236}">
                <a16:creationId xmlns:a16="http://schemas.microsoft.com/office/drawing/2014/main" xmlns="" id="{BC87E989-1681-47DE-B1EC-94CB39072F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4956" y="1578000"/>
            <a:ext cx="2751864" cy="5280000"/>
          </a:xfrm>
          <a:prstGeom prst="rect">
            <a:avLst/>
          </a:prstGeom>
        </p:spPr>
      </p:pic>
      <p:pic>
        <p:nvPicPr>
          <p:cNvPr id="22" name="图片 21">
            <a:extLst>
              <a:ext uri="{FF2B5EF4-FFF2-40B4-BE49-F238E27FC236}">
                <a16:creationId xmlns:a16="http://schemas.microsoft.com/office/drawing/2014/main" xmlns="" id="{DE05CE7C-7BD7-4AFE-ABB3-B612DCD73DD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06388" y="1578000"/>
            <a:ext cx="2751864" cy="5280000"/>
          </a:xfrm>
          <a:prstGeom prst="rect">
            <a:avLst/>
          </a:prstGeom>
        </p:spPr>
      </p:pic>
      <p:pic>
        <p:nvPicPr>
          <p:cNvPr id="24" name="图片 23">
            <a:extLst>
              <a:ext uri="{FF2B5EF4-FFF2-40B4-BE49-F238E27FC236}">
                <a16:creationId xmlns:a16="http://schemas.microsoft.com/office/drawing/2014/main" xmlns="" id="{0EC7121E-0655-4729-8463-2CDA70545E7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1997" y="1578000"/>
            <a:ext cx="2751864" cy="5280000"/>
          </a:xfrm>
          <a:prstGeom prst="rect">
            <a:avLst/>
          </a:prstGeom>
        </p:spPr>
      </p:pic>
      <p:sp>
        <p:nvSpPr>
          <p:cNvPr id="10" name="文本框 9">
            <a:extLst>
              <a:ext uri="{FF2B5EF4-FFF2-40B4-BE49-F238E27FC236}">
                <a16:creationId xmlns:a16="http://schemas.microsoft.com/office/drawing/2014/main" xmlns="" id="{3F0D1E65-150D-4734-82E7-3E2263295584}"/>
              </a:ext>
            </a:extLst>
          </p:cNvPr>
          <p:cNvSpPr txBox="1"/>
          <p:nvPr/>
        </p:nvSpPr>
        <p:spPr>
          <a:xfrm>
            <a:off x="3356584" y="1551256"/>
            <a:ext cx="1535427" cy="400105"/>
          </a:xfrm>
          <a:prstGeom prst="rect">
            <a:avLst/>
          </a:prstGeom>
          <a:noFill/>
        </p:spPr>
        <p:txBody>
          <a:bodyPr wrap="square" lIns="121917" tIns="60958" rIns="121917" bIns="60958" rtlCol="0">
            <a:spAutoFit/>
          </a:bodyPr>
          <a:lstStyle/>
          <a:p>
            <a:r>
              <a:rPr lang="en-US" altLang="zh-CN" baseline="30000" dirty="0">
                <a:solidFill>
                  <a:srgbClr val="FF0000"/>
                </a:solidFill>
              </a:rPr>
              <a:t>44</a:t>
            </a:r>
            <a:r>
              <a:rPr lang="en-US" altLang="zh-CN" dirty="0">
                <a:solidFill>
                  <a:srgbClr val="FF0000"/>
                </a:solidFill>
              </a:rPr>
              <a:t>V</a:t>
            </a:r>
            <a:r>
              <a:rPr lang="en-US" altLang="zh-CN" baseline="-25000" dirty="0">
                <a:solidFill>
                  <a:srgbClr val="FF0000"/>
                </a:solidFill>
              </a:rPr>
              <a:t>gs+Iso.</a:t>
            </a:r>
            <a:endParaRPr lang="zh-CN" altLang="en-US" baseline="-25000" dirty="0">
              <a:solidFill>
                <a:srgbClr val="FF0000"/>
              </a:solidFill>
            </a:endParaRPr>
          </a:p>
        </p:txBody>
      </p:sp>
      <p:sp>
        <p:nvSpPr>
          <p:cNvPr id="11" name="文本框 10">
            <a:extLst>
              <a:ext uri="{FF2B5EF4-FFF2-40B4-BE49-F238E27FC236}">
                <a16:creationId xmlns:a16="http://schemas.microsoft.com/office/drawing/2014/main" xmlns="" id="{F29B1875-2865-42BC-B38F-03B565DBB86E}"/>
              </a:ext>
            </a:extLst>
          </p:cNvPr>
          <p:cNvSpPr txBox="1"/>
          <p:nvPr/>
        </p:nvSpPr>
        <p:spPr>
          <a:xfrm>
            <a:off x="7608573" y="1578000"/>
            <a:ext cx="1535427" cy="400105"/>
          </a:xfrm>
          <a:prstGeom prst="rect">
            <a:avLst/>
          </a:prstGeom>
          <a:noFill/>
        </p:spPr>
        <p:txBody>
          <a:bodyPr wrap="square" lIns="121917" tIns="60958" rIns="121917" bIns="60958" rtlCol="0">
            <a:spAutoFit/>
          </a:bodyPr>
          <a:lstStyle/>
          <a:p>
            <a:r>
              <a:rPr lang="en-US" altLang="zh-CN" baseline="30000" dirty="0">
                <a:solidFill>
                  <a:srgbClr val="FF0000"/>
                </a:solidFill>
              </a:rPr>
              <a:t>53</a:t>
            </a:r>
            <a:r>
              <a:rPr lang="en-US" altLang="zh-CN" dirty="0">
                <a:solidFill>
                  <a:srgbClr val="FF0000"/>
                </a:solidFill>
              </a:rPr>
              <a:t>Co</a:t>
            </a:r>
            <a:r>
              <a:rPr lang="en-US" altLang="zh-CN" baseline="-25000" dirty="0">
                <a:solidFill>
                  <a:srgbClr val="FF0000"/>
                </a:solidFill>
              </a:rPr>
              <a:t>gs+Iso.</a:t>
            </a:r>
            <a:endParaRPr lang="zh-CN" altLang="en-US" baseline="-25000" dirty="0">
              <a:solidFill>
                <a:srgbClr val="FF0000"/>
              </a:solidFill>
            </a:endParaRPr>
          </a:p>
        </p:txBody>
      </p:sp>
      <p:sp>
        <p:nvSpPr>
          <p:cNvPr id="12" name="文本框 11">
            <a:extLst>
              <a:ext uri="{FF2B5EF4-FFF2-40B4-BE49-F238E27FC236}">
                <a16:creationId xmlns:a16="http://schemas.microsoft.com/office/drawing/2014/main" xmlns="" id="{976014D4-3F3C-4905-8CCD-BB30607C83F1}"/>
              </a:ext>
            </a:extLst>
          </p:cNvPr>
          <p:cNvSpPr txBox="1"/>
          <p:nvPr/>
        </p:nvSpPr>
        <p:spPr>
          <a:xfrm>
            <a:off x="1314368" y="1551256"/>
            <a:ext cx="1535427" cy="400105"/>
          </a:xfrm>
          <a:prstGeom prst="rect">
            <a:avLst/>
          </a:prstGeom>
          <a:noFill/>
        </p:spPr>
        <p:txBody>
          <a:bodyPr wrap="square" lIns="121917" tIns="60958" rIns="121917" bIns="60958" rtlCol="0">
            <a:spAutoFit/>
          </a:bodyPr>
          <a:lstStyle/>
          <a:p>
            <a:r>
              <a:rPr lang="en-US" altLang="zh-CN" baseline="30000" dirty="0">
                <a:solidFill>
                  <a:srgbClr val="FF0000"/>
                </a:solidFill>
              </a:rPr>
              <a:t>28</a:t>
            </a:r>
            <a:r>
              <a:rPr lang="en-US" altLang="zh-CN" dirty="0">
                <a:solidFill>
                  <a:srgbClr val="FF0000"/>
                </a:solidFill>
              </a:rPr>
              <a:t>P</a:t>
            </a:r>
            <a:endParaRPr lang="zh-CN" altLang="en-US" baseline="-25000" dirty="0">
              <a:solidFill>
                <a:srgbClr val="FF0000"/>
              </a:solidFill>
            </a:endParaRPr>
          </a:p>
        </p:txBody>
      </p:sp>
      <p:sp>
        <p:nvSpPr>
          <p:cNvPr id="13" name="文本框 12">
            <a:extLst>
              <a:ext uri="{FF2B5EF4-FFF2-40B4-BE49-F238E27FC236}">
                <a16:creationId xmlns:a16="http://schemas.microsoft.com/office/drawing/2014/main" xmlns="" id="{50F5B702-913E-4294-A421-76E1CCAEBD5B}"/>
              </a:ext>
            </a:extLst>
          </p:cNvPr>
          <p:cNvSpPr txBox="1"/>
          <p:nvPr/>
        </p:nvSpPr>
        <p:spPr>
          <a:xfrm>
            <a:off x="5554992" y="1578000"/>
            <a:ext cx="1535427" cy="400105"/>
          </a:xfrm>
          <a:prstGeom prst="rect">
            <a:avLst/>
          </a:prstGeom>
          <a:noFill/>
        </p:spPr>
        <p:txBody>
          <a:bodyPr wrap="square" lIns="121917" tIns="60958" rIns="121917" bIns="60958" rtlCol="0">
            <a:spAutoFit/>
          </a:bodyPr>
          <a:lstStyle/>
          <a:p>
            <a:r>
              <a:rPr lang="en-US" altLang="zh-CN" baseline="30000" dirty="0">
                <a:solidFill>
                  <a:srgbClr val="FF0000"/>
                </a:solidFill>
              </a:rPr>
              <a:t>52</a:t>
            </a:r>
            <a:r>
              <a:rPr lang="en-US" altLang="zh-CN" dirty="0">
                <a:solidFill>
                  <a:srgbClr val="FF0000"/>
                </a:solidFill>
              </a:rPr>
              <a:t>Co</a:t>
            </a:r>
            <a:r>
              <a:rPr lang="en-US" altLang="zh-CN" baseline="-25000" dirty="0">
                <a:solidFill>
                  <a:srgbClr val="FF0000"/>
                </a:solidFill>
              </a:rPr>
              <a:t>gs+Iso.</a:t>
            </a:r>
            <a:endParaRPr lang="zh-CN" altLang="en-US" baseline="-25000" dirty="0">
              <a:solidFill>
                <a:srgbClr val="FF0000"/>
              </a:solidFill>
            </a:endParaRPr>
          </a:p>
        </p:txBody>
      </p:sp>
      <p:sp>
        <p:nvSpPr>
          <p:cNvPr id="15" name="TextBox 14"/>
          <p:cNvSpPr txBox="1"/>
          <p:nvPr/>
        </p:nvSpPr>
        <p:spPr bwMode="auto">
          <a:xfrm>
            <a:off x="3491880" y="908720"/>
            <a:ext cx="312777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800" dirty="0" smtClean="0">
                <a:solidFill>
                  <a:srgbClr val="0D02E0"/>
                </a:solidFill>
                <a:latin typeface="+mn-lt"/>
                <a:ea typeface="黑体" pitchFamily="49" charset="-122"/>
              </a:rPr>
              <a:t>Magnetic correction</a:t>
            </a:r>
            <a:endParaRPr lang="zh-CN" altLang="en-US" sz="2800" dirty="0">
              <a:solidFill>
                <a:srgbClr val="0D02E0"/>
              </a:solidFill>
              <a:latin typeface="+mn-lt"/>
              <a:ea typeface="黑体" pitchFamily="49" charset="-122"/>
            </a:endParaRPr>
          </a:p>
        </p:txBody>
      </p:sp>
      <p:sp>
        <p:nvSpPr>
          <p:cNvPr id="16" name="矩形 15"/>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33969101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00100" y="914458"/>
            <a:ext cx="7643866" cy="5943542"/>
          </a:xfrm>
          <a:prstGeom prst="rect">
            <a:avLst/>
          </a:prstGeom>
          <a:noFill/>
          <a:ln w="9525">
            <a:noFill/>
            <a:miter lim="800000"/>
            <a:headEnd/>
            <a:tailEnd/>
          </a:ln>
          <a:effectLst/>
        </p:spPr>
      </p:pic>
      <p:sp>
        <p:nvSpPr>
          <p:cNvPr id="7" name="Rectangle 13"/>
          <p:cNvSpPr>
            <a:spLocks noChangeArrowheads="1"/>
          </p:cNvSpPr>
          <p:nvPr/>
        </p:nvSpPr>
        <p:spPr bwMode="auto">
          <a:xfrm>
            <a:off x="0" y="0"/>
            <a:ext cx="9144000" cy="714207"/>
          </a:xfrm>
          <a:prstGeom prst="rect">
            <a:avLst/>
          </a:prstGeom>
          <a:noFill/>
          <a:ln w="9525">
            <a:noFill/>
            <a:miter lim="800000"/>
            <a:headEnd/>
            <a:tailEnd/>
          </a:ln>
          <a:effectLst/>
        </p:spPr>
        <p:txBody>
          <a:bodyPr anchor="ctr"/>
          <a:lstStyle/>
          <a:p>
            <a:pPr algn="ctr"/>
            <a:r>
              <a:rPr lang="en-US" altLang="zh-CN" sz="3600" dirty="0" smtClean="0">
                <a:solidFill>
                  <a:schemeClr val="bg1"/>
                </a:solidFill>
                <a:latin typeface="+mj-lt"/>
                <a:ea typeface="黑体" pitchFamily="49" charset="-122"/>
              </a:rPr>
              <a:t>Nuclear Mass</a:t>
            </a:r>
            <a:endParaRPr lang="en-US" altLang="zh-CN" sz="3600" b="1" dirty="0">
              <a:solidFill>
                <a:srgbClr val="FFFF00"/>
              </a:solidFill>
              <a:latin typeface="+mj-lt"/>
              <a:ea typeface="黑体" pitchFamily="49" charset="-122"/>
            </a:endParaRPr>
          </a:p>
        </p:txBody>
      </p:sp>
      <p:sp>
        <p:nvSpPr>
          <p:cNvPr id="10" name="TextBox 9"/>
          <p:cNvSpPr txBox="1"/>
          <p:nvPr/>
        </p:nvSpPr>
        <p:spPr bwMode="auto">
          <a:xfrm>
            <a:off x="6500794" y="2857496"/>
            <a:ext cx="2643206"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endParaRPr lang="en-US" altLang="zh-CN" sz="2000" dirty="0" smtClean="0">
              <a:solidFill>
                <a:srgbClr val="002060"/>
              </a:solidFill>
              <a:latin typeface="Times New Roman" pitchFamily="18" charset="0"/>
              <a:ea typeface="黑体" pitchFamily="49" charset="-122"/>
              <a:cs typeface="Times New Roman" pitchFamily="18" charset="0"/>
            </a:endParaRPr>
          </a:p>
          <a:p>
            <a:pPr eaLnBrk="1" hangingPunct="1"/>
            <a:r>
              <a:rPr lang="en-US" altLang="zh-CN" sz="2000" dirty="0" smtClean="0">
                <a:solidFill>
                  <a:srgbClr val="0D02E0"/>
                </a:solidFill>
                <a:latin typeface="Times New Roman" pitchFamily="18" charset="0"/>
                <a:ea typeface="黑体" pitchFamily="49" charset="-122"/>
                <a:cs typeface="Times New Roman" pitchFamily="18" charset="0"/>
              </a:rPr>
              <a:t>prediction</a:t>
            </a:r>
            <a:r>
              <a:rPr lang="zh-CN" altLang="en-US" sz="2000" dirty="0" smtClean="0">
                <a:solidFill>
                  <a:srgbClr val="0D02E0"/>
                </a:solidFill>
                <a:latin typeface="Times New Roman" pitchFamily="18" charset="0"/>
                <a:ea typeface="黑体" pitchFamily="49" charset="-122"/>
                <a:cs typeface="Times New Roman" pitchFamily="18" charset="0"/>
              </a:rPr>
              <a:t>  </a:t>
            </a:r>
            <a:r>
              <a:rPr lang="en-US" altLang="zh-CN" sz="2000" dirty="0" smtClean="0">
                <a:solidFill>
                  <a:srgbClr val="0D02E0"/>
                </a:solidFill>
                <a:latin typeface="Times New Roman" pitchFamily="18" charset="0"/>
                <a:ea typeface="黑体" pitchFamily="49" charset="-122"/>
                <a:cs typeface="Times New Roman" pitchFamily="18" charset="0"/>
              </a:rPr>
              <a:t>7000-9000</a:t>
            </a:r>
          </a:p>
          <a:p>
            <a:pPr eaLnBrk="1" hangingPunct="1"/>
            <a:r>
              <a:rPr lang="en-US" altLang="zh-CN" sz="2000" dirty="0" smtClean="0">
                <a:solidFill>
                  <a:srgbClr val="0D02E0"/>
                </a:solidFill>
                <a:latin typeface="Times New Roman" pitchFamily="18" charset="0"/>
                <a:ea typeface="黑体" pitchFamily="49" charset="-122"/>
                <a:cs typeface="Times New Roman" pitchFamily="18" charset="0"/>
              </a:rPr>
              <a:t>discovery</a:t>
            </a:r>
            <a:r>
              <a:rPr lang="zh-CN" altLang="en-US" sz="2000" dirty="0" smtClean="0">
                <a:solidFill>
                  <a:srgbClr val="0D02E0"/>
                </a:solidFill>
                <a:latin typeface="Times New Roman" pitchFamily="18" charset="0"/>
                <a:ea typeface="黑体" pitchFamily="49" charset="-122"/>
                <a:cs typeface="Times New Roman" pitchFamily="18" charset="0"/>
              </a:rPr>
              <a:t>          </a:t>
            </a:r>
            <a:r>
              <a:rPr lang="en-US" altLang="zh-CN" sz="2000" dirty="0" smtClean="0">
                <a:solidFill>
                  <a:srgbClr val="0D02E0"/>
                </a:solidFill>
                <a:latin typeface="Times New Roman" pitchFamily="18" charset="0"/>
                <a:ea typeface="黑体" pitchFamily="49" charset="-122"/>
                <a:cs typeface="Times New Roman" pitchFamily="18" charset="0"/>
              </a:rPr>
              <a:t>~3400</a:t>
            </a:r>
          </a:p>
          <a:p>
            <a:r>
              <a:rPr lang="en-US" altLang="zh-CN" sz="2000" dirty="0" smtClean="0">
                <a:solidFill>
                  <a:srgbClr val="0D02E0"/>
                </a:solidFill>
                <a:latin typeface="Times New Roman" pitchFamily="18" charset="0"/>
                <a:ea typeface="黑体" pitchFamily="49" charset="-122"/>
                <a:cs typeface="Times New Roman" pitchFamily="18" charset="0"/>
              </a:rPr>
              <a:t>Mass-known</a:t>
            </a:r>
            <a:r>
              <a:rPr lang="zh-CN" altLang="en-US" sz="2000" dirty="0" smtClean="0">
                <a:solidFill>
                  <a:srgbClr val="0D02E0"/>
                </a:solidFill>
                <a:latin typeface="Times New Roman" pitchFamily="18" charset="0"/>
                <a:ea typeface="黑体" pitchFamily="49" charset="-122"/>
                <a:cs typeface="Times New Roman" pitchFamily="18" charset="0"/>
              </a:rPr>
              <a:t>     </a:t>
            </a:r>
            <a:r>
              <a:rPr lang="en-US" altLang="zh-CN" sz="2000" dirty="0" smtClean="0">
                <a:solidFill>
                  <a:srgbClr val="0D02E0"/>
                </a:solidFill>
                <a:latin typeface="Times New Roman" pitchFamily="18" charset="0"/>
                <a:ea typeface="黑体" pitchFamily="49" charset="-122"/>
                <a:cs typeface="Times New Roman" pitchFamily="18" charset="0"/>
              </a:rPr>
              <a:t>~2500</a:t>
            </a:r>
          </a:p>
          <a:p>
            <a:r>
              <a:rPr lang="zh-CN" altLang="en-US" sz="2000" dirty="0" smtClean="0">
                <a:solidFill>
                  <a:srgbClr val="0D02E0"/>
                </a:solidFill>
                <a:latin typeface="Times New Roman" pitchFamily="18" charset="0"/>
                <a:ea typeface="黑体" pitchFamily="49" charset="-122"/>
                <a:cs typeface="Times New Roman" pitchFamily="18" charset="0"/>
              </a:rPr>
              <a:t>        </a:t>
            </a:r>
            <a:r>
              <a:rPr lang="en-US" altLang="zh-CN" sz="2000" dirty="0" smtClean="0">
                <a:solidFill>
                  <a:srgbClr val="0D02E0"/>
                </a:solidFill>
                <a:latin typeface="Times New Roman" pitchFamily="18" charset="0"/>
                <a:ea typeface="黑体" pitchFamily="49" charset="-122"/>
                <a:cs typeface="Times New Roman" pitchFamily="18" charset="0"/>
              </a:rPr>
              <a:t>&lt;100keV   ~2300</a:t>
            </a:r>
          </a:p>
          <a:p>
            <a:endParaRPr lang="zh-CN" altLang="en-US" sz="2000" dirty="0">
              <a:solidFill>
                <a:srgbClr val="0D02E0"/>
              </a:solidFill>
              <a:latin typeface="Times New Roman" pitchFamily="18" charset="0"/>
              <a:ea typeface="黑体" pitchFamily="49" charset="-122"/>
              <a:cs typeface="Times New Roman" pitchFamily="18" charset="0"/>
            </a:endParaRPr>
          </a:p>
        </p:txBody>
      </p:sp>
      <p:sp>
        <p:nvSpPr>
          <p:cNvPr id="6" name="TextBox 5"/>
          <p:cNvSpPr txBox="1"/>
          <p:nvPr/>
        </p:nvSpPr>
        <p:spPr bwMode="auto">
          <a:xfrm>
            <a:off x="2195736" y="6053226"/>
            <a:ext cx="460754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000" i="1" dirty="0" smtClean="0">
                <a:solidFill>
                  <a:srgbClr val="002060"/>
                </a:solidFill>
              </a:rPr>
              <a:t>M. Wang et al., CPC</a:t>
            </a:r>
            <a:r>
              <a:rPr lang="en-US" altLang="zh-CN" sz="2000" i="1" dirty="0" smtClean="0">
                <a:solidFill>
                  <a:srgbClr val="002060"/>
                </a:solidFill>
                <a:latin typeface="Arial" pitchFamily="34" charset="0"/>
              </a:rPr>
              <a:t> 41</a:t>
            </a:r>
            <a:r>
              <a:rPr lang="en-US" altLang="zh-CN" sz="2000" i="1" dirty="0" smtClean="0">
                <a:solidFill>
                  <a:srgbClr val="002060"/>
                </a:solidFill>
              </a:rPr>
              <a:t>,</a:t>
            </a:r>
            <a:r>
              <a:rPr lang="en-US" altLang="zh-CN" sz="2000" i="1" dirty="0" smtClean="0">
                <a:solidFill>
                  <a:srgbClr val="002060"/>
                </a:solidFill>
                <a:latin typeface="Arial" pitchFamily="34" charset="0"/>
              </a:rPr>
              <a:t>030003 (2017)</a:t>
            </a:r>
            <a:endParaRPr lang="zh-CN" altLang="en-US" sz="2000" i="1" dirty="0">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AFAC97E-E50A-4816-98DE-C3451A53B8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2136" y="1578000"/>
            <a:ext cx="2751864" cy="5280000"/>
          </a:xfrm>
          <a:prstGeom prst="rect">
            <a:avLst/>
          </a:prstGeom>
        </p:spPr>
      </p:pic>
      <p:pic>
        <p:nvPicPr>
          <p:cNvPr id="3" name="图片 2">
            <a:extLst>
              <a:ext uri="{FF2B5EF4-FFF2-40B4-BE49-F238E27FC236}">
                <a16:creationId xmlns:a16="http://schemas.microsoft.com/office/drawing/2014/main" xmlns="" id="{29EE8C96-8743-4017-8352-79714B41D66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4956" y="1578000"/>
            <a:ext cx="2751864" cy="5280000"/>
          </a:xfrm>
          <a:prstGeom prst="rect">
            <a:avLst/>
          </a:prstGeom>
        </p:spPr>
      </p:pic>
      <p:pic>
        <p:nvPicPr>
          <p:cNvPr id="7" name="图片 6">
            <a:extLst>
              <a:ext uri="{FF2B5EF4-FFF2-40B4-BE49-F238E27FC236}">
                <a16:creationId xmlns:a16="http://schemas.microsoft.com/office/drawing/2014/main" xmlns="" id="{C19EADF4-AD2A-4D6B-899A-54C28CF6891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06388" y="1578000"/>
            <a:ext cx="2751864" cy="5280000"/>
          </a:xfrm>
          <a:prstGeom prst="rect">
            <a:avLst/>
          </a:prstGeom>
        </p:spPr>
      </p:pic>
      <p:pic>
        <p:nvPicPr>
          <p:cNvPr id="9" name="图片 8">
            <a:extLst>
              <a:ext uri="{FF2B5EF4-FFF2-40B4-BE49-F238E27FC236}">
                <a16:creationId xmlns:a16="http://schemas.microsoft.com/office/drawing/2014/main" xmlns="" id="{72899CAD-D747-4F76-A3D5-A5EF4DC6DEC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1997" y="1578000"/>
            <a:ext cx="2751864" cy="5280000"/>
          </a:xfrm>
          <a:prstGeom prst="rect">
            <a:avLst/>
          </a:prstGeom>
        </p:spPr>
      </p:pic>
      <p:sp>
        <p:nvSpPr>
          <p:cNvPr id="11" name="文本框 10">
            <a:extLst>
              <a:ext uri="{FF2B5EF4-FFF2-40B4-BE49-F238E27FC236}">
                <a16:creationId xmlns:a16="http://schemas.microsoft.com/office/drawing/2014/main" xmlns="" id="{F1C5ECBB-1862-4B26-8756-11A6ADFBEFBE}"/>
              </a:ext>
            </a:extLst>
          </p:cNvPr>
          <p:cNvSpPr txBox="1"/>
          <p:nvPr/>
        </p:nvSpPr>
        <p:spPr>
          <a:xfrm>
            <a:off x="3356584" y="1551256"/>
            <a:ext cx="1535427" cy="400105"/>
          </a:xfrm>
          <a:prstGeom prst="rect">
            <a:avLst/>
          </a:prstGeom>
          <a:noFill/>
        </p:spPr>
        <p:txBody>
          <a:bodyPr wrap="square" lIns="121917" tIns="60958" rIns="121917" bIns="60958" rtlCol="0">
            <a:spAutoFit/>
          </a:bodyPr>
          <a:lstStyle/>
          <a:p>
            <a:r>
              <a:rPr lang="en-US" altLang="zh-CN" baseline="30000" dirty="0">
                <a:solidFill>
                  <a:srgbClr val="133FCB"/>
                </a:solidFill>
              </a:rPr>
              <a:t>44</a:t>
            </a:r>
            <a:r>
              <a:rPr lang="en-US" altLang="zh-CN" dirty="0">
                <a:solidFill>
                  <a:srgbClr val="133FCB"/>
                </a:solidFill>
              </a:rPr>
              <a:t>V</a:t>
            </a:r>
            <a:r>
              <a:rPr lang="en-US" altLang="zh-CN" baseline="-25000" dirty="0">
                <a:solidFill>
                  <a:srgbClr val="133FCB"/>
                </a:solidFill>
              </a:rPr>
              <a:t>gs+Iso.</a:t>
            </a:r>
            <a:endParaRPr lang="zh-CN" altLang="en-US" baseline="-25000" dirty="0">
              <a:solidFill>
                <a:srgbClr val="133FCB"/>
              </a:solidFill>
            </a:endParaRPr>
          </a:p>
        </p:txBody>
      </p:sp>
      <p:sp>
        <p:nvSpPr>
          <p:cNvPr id="12" name="文本框 11">
            <a:extLst>
              <a:ext uri="{FF2B5EF4-FFF2-40B4-BE49-F238E27FC236}">
                <a16:creationId xmlns:a16="http://schemas.microsoft.com/office/drawing/2014/main" xmlns="" id="{C3A09AC1-5190-4A04-9F3D-9EF4F73A298E}"/>
              </a:ext>
            </a:extLst>
          </p:cNvPr>
          <p:cNvSpPr txBox="1"/>
          <p:nvPr/>
        </p:nvSpPr>
        <p:spPr>
          <a:xfrm>
            <a:off x="7608573" y="1578000"/>
            <a:ext cx="1535427" cy="400105"/>
          </a:xfrm>
          <a:prstGeom prst="rect">
            <a:avLst/>
          </a:prstGeom>
          <a:noFill/>
        </p:spPr>
        <p:txBody>
          <a:bodyPr wrap="square" lIns="121917" tIns="60958" rIns="121917" bIns="60958" rtlCol="0">
            <a:spAutoFit/>
          </a:bodyPr>
          <a:lstStyle/>
          <a:p>
            <a:r>
              <a:rPr lang="en-US" altLang="zh-CN" baseline="30000" dirty="0">
                <a:solidFill>
                  <a:srgbClr val="133FCB"/>
                </a:solidFill>
              </a:rPr>
              <a:t>53</a:t>
            </a:r>
            <a:r>
              <a:rPr lang="en-US" altLang="zh-CN" dirty="0">
                <a:solidFill>
                  <a:srgbClr val="133FCB"/>
                </a:solidFill>
              </a:rPr>
              <a:t>Co</a:t>
            </a:r>
            <a:r>
              <a:rPr lang="en-US" altLang="zh-CN" baseline="-25000" dirty="0">
                <a:solidFill>
                  <a:srgbClr val="133FCB"/>
                </a:solidFill>
              </a:rPr>
              <a:t>gs+Iso.</a:t>
            </a:r>
            <a:endParaRPr lang="zh-CN" altLang="en-US" baseline="-25000" dirty="0">
              <a:solidFill>
                <a:srgbClr val="133FCB"/>
              </a:solidFill>
            </a:endParaRPr>
          </a:p>
        </p:txBody>
      </p:sp>
      <p:sp>
        <p:nvSpPr>
          <p:cNvPr id="13" name="文本框 12">
            <a:extLst>
              <a:ext uri="{FF2B5EF4-FFF2-40B4-BE49-F238E27FC236}">
                <a16:creationId xmlns:a16="http://schemas.microsoft.com/office/drawing/2014/main" xmlns="" id="{B547D50D-F1E5-42ED-ACC4-3E2E6E3DEAEF}"/>
              </a:ext>
            </a:extLst>
          </p:cNvPr>
          <p:cNvSpPr txBox="1"/>
          <p:nvPr/>
        </p:nvSpPr>
        <p:spPr>
          <a:xfrm>
            <a:off x="1314368" y="1551256"/>
            <a:ext cx="1535427" cy="400105"/>
          </a:xfrm>
          <a:prstGeom prst="rect">
            <a:avLst/>
          </a:prstGeom>
          <a:noFill/>
        </p:spPr>
        <p:txBody>
          <a:bodyPr wrap="square" lIns="121917" tIns="60958" rIns="121917" bIns="60958" rtlCol="0">
            <a:spAutoFit/>
          </a:bodyPr>
          <a:lstStyle/>
          <a:p>
            <a:r>
              <a:rPr lang="en-US" altLang="zh-CN" baseline="30000" dirty="0">
                <a:solidFill>
                  <a:srgbClr val="133FCB"/>
                </a:solidFill>
              </a:rPr>
              <a:t>28</a:t>
            </a:r>
            <a:r>
              <a:rPr lang="en-US" altLang="zh-CN" dirty="0">
                <a:solidFill>
                  <a:srgbClr val="133FCB"/>
                </a:solidFill>
              </a:rPr>
              <a:t>P</a:t>
            </a:r>
            <a:endParaRPr lang="zh-CN" altLang="en-US" baseline="-25000" dirty="0">
              <a:solidFill>
                <a:srgbClr val="133FCB"/>
              </a:solidFill>
            </a:endParaRPr>
          </a:p>
        </p:txBody>
      </p:sp>
      <p:sp>
        <p:nvSpPr>
          <p:cNvPr id="14" name="文本框 13">
            <a:extLst>
              <a:ext uri="{FF2B5EF4-FFF2-40B4-BE49-F238E27FC236}">
                <a16:creationId xmlns:a16="http://schemas.microsoft.com/office/drawing/2014/main" xmlns="" id="{1ACC1D17-367F-46F1-8289-5133242E539A}"/>
              </a:ext>
            </a:extLst>
          </p:cNvPr>
          <p:cNvSpPr txBox="1"/>
          <p:nvPr/>
        </p:nvSpPr>
        <p:spPr>
          <a:xfrm>
            <a:off x="5554992" y="1578000"/>
            <a:ext cx="1535427" cy="400105"/>
          </a:xfrm>
          <a:prstGeom prst="rect">
            <a:avLst/>
          </a:prstGeom>
          <a:noFill/>
        </p:spPr>
        <p:txBody>
          <a:bodyPr wrap="square" lIns="121917" tIns="60958" rIns="121917" bIns="60958" rtlCol="0">
            <a:spAutoFit/>
          </a:bodyPr>
          <a:lstStyle/>
          <a:p>
            <a:r>
              <a:rPr lang="en-US" altLang="zh-CN" baseline="30000" dirty="0">
                <a:solidFill>
                  <a:srgbClr val="133FCB"/>
                </a:solidFill>
              </a:rPr>
              <a:t>52</a:t>
            </a:r>
            <a:r>
              <a:rPr lang="en-US" altLang="zh-CN" dirty="0">
                <a:solidFill>
                  <a:srgbClr val="133FCB"/>
                </a:solidFill>
              </a:rPr>
              <a:t>Co</a:t>
            </a:r>
            <a:r>
              <a:rPr lang="en-US" altLang="zh-CN" baseline="-25000" dirty="0">
                <a:solidFill>
                  <a:srgbClr val="133FCB"/>
                </a:solidFill>
              </a:rPr>
              <a:t>gs+Iso.</a:t>
            </a:r>
            <a:endParaRPr lang="zh-CN" altLang="en-US" baseline="-25000" dirty="0">
              <a:solidFill>
                <a:srgbClr val="133FCB"/>
              </a:solidFill>
            </a:endParaRPr>
          </a:p>
        </p:txBody>
      </p:sp>
      <mc:AlternateContent xmlns:mc="http://schemas.openxmlformats.org/markup-compatibility/2006">
        <mc:Choice xmlns:a14="http://schemas.microsoft.com/office/drawing/2010/main" xmlns="" Requires="a14">
          <p:sp>
            <p:nvSpPr>
              <p:cNvPr id="15" name="矩形 14">
                <a:extLst>
                  <a:ext uri="{FF2B5EF4-FFF2-40B4-BE49-F238E27FC236}">
                    <a16:creationId xmlns:a16="http://schemas.microsoft.com/office/drawing/2014/main" id="{708B5EE8-C866-40A7-BACA-95ACABEDF5EF}"/>
                  </a:ext>
                </a:extLst>
              </p:cNvPr>
              <p:cNvSpPr/>
              <p:nvPr/>
            </p:nvSpPr>
            <p:spPr>
              <a:xfrm>
                <a:off x="764704" y="818587"/>
                <a:ext cx="2021847" cy="369332"/>
              </a:xfrm>
              <a:prstGeom prst="rect">
                <a:avLst/>
              </a:prstGeom>
            </p:spPr>
            <p:txBody>
              <a:bodyPr wrap="square">
                <a:spAutoFit/>
              </a:bodyPr>
              <a:lstStyle/>
              <a:p>
                <a:pPr marL="203835" indent="196215">
                  <a:spcAft>
                    <a:spcPts val="0"/>
                  </a:spcAft>
                </a:pPr>
                <a14:m>
                  <m:oMathPara xmlns:m="http://schemas.openxmlformats.org/officeDocument/2006/math">
                    <m:oMathParaPr>
                      <m:jc m:val="centerGroup"/>
                    </m:oMathParaPr>
                    <m:oMath xmlns:m="http://schemas.openxmlformats.org/officeDocument/2006/math">
                      <m:sSub>
                        <m:sSubPr>
                          <m:ctrlPr>
                            <a:rPr lang="zh-CN" altLang="zh-CN"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smtClean="0">
                          <a:solidFill>
                            <a:srgbClr val="FF00FF"/>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solidFill>
                                <a:srgbClr val="FF00FF"/>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FF00FF"/>
                              </a:solidFill>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i="1">
                              <a:solidFill>
                                <a:srgbClr val="FF00FF"/>
                              </a:solidFill>
                              <a:latin typeface="Cambria Math" panose="02040503050406030204" pitchFamily="18" charset="0"/>
                              <a:ea typeface="宋体" panose="02010600030101010101" pitchFamily="2" charset="-122"/>
                              <a:cs typeface="Times New Roman" panose="02020603050405020304" pitchFamily="18" charset="0"/>
                            </a:rPr>
                            <m:t>𝑖</m:t>
                          </m:r>
                        </m:sub>
                      </m:sSub>
                    </m:oMath>
                  </m:oMathPara>
                </a14:m>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15" name="矩形 14">
                <a:extLst>
                  <a:ext uri="{FF2B5EF4-FFF2-40B4-BE49-F238E27FC236}">
                    <a16:creationId xmlns:a16="http://schemas.microsoft.com/office/drawing/2014/main" xmlns="" xmlns:a14="http://schemas.microsoft.com/office/drawing/2010/main" id="{708B5EE8-C866-40A7-BACA-95ACABEDF5EF}"/>
                  </a:ext>
                </a:extLst>
              </p:cNvPr>
              <p:cNvSpPr>
                <a:spLocks noRot="1" noChangeAspect="1" noMove="1" noResize="1" noEditPoints="1" noAdjustHandles="1" noChangeArrowheads="1" noChangeShapeType="1" noTextEdit="1"/>
              </p:cNvSpPr>
              <p:nvPr/>
            </p:nvSpPr>
            <p:spPr>
              <a:xfrm>
                <a:off x="1019606" y="1091449"/>
                <a:ext cx="2695796" cy="492443"/>
              </a:xfrm>
              <a:prstGeom prst="rect">
                <a:avLst/>
              </a:prstGeom>
              <a:blipFill>
                <a:blip r:embed="rId6" cstate="print"/>
                <a:stretch>
                  <a:fillRect b="-1639"/>
                </a:stretch>
              </a:blipFill>
            </p:spPr>
            <p:txBody>
              <a:bodyPr lIns="121917" tIns="60958" rIns="121917" bIns="60958"/>
              <a:lstStyle/>
              <a:p>
                <a:r>
                  <a:rPr lang="zh-CN" altLang="en-US">
                    <a:noFill/>
                  </a:rPr>
                  <a:t> </a:t>
                </a:r>
              </a:p>
            </p:txBody>
          </p:sp>
        </mc:Fallback>
      </mc:AlternateContent>
      <p:sp>
        <p:nvSpPr>
          <p:cNvPr id="17" name="TextBox 16"/>
          <p:cNvSpPr txBox="1"/>
          <p:nvPr/>
        </p:nvSpPr>
        <p:spPr bwMode="auto">
          <a:xfrm>
            <a:off x="3491880" y="908720"/>
            <a:ext cx="276306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800" dirty="0" smtClean="0">
                <a:solidFill>
                  <a:srgbClr val="0D02E0"/>
                </a:solidFill>
                <a:latin typeface="+mn-lt"/>
                <a:ea typeface="黑体" pitchFamily="49" charset="-122"/>
              </a:rPr>
              <a:t>Orbital correction</a:t>
            </a:r>
            <a:endParaRPr lang="zh-CN" altLang="en-US" sz="2800" dirty="0">
              <a:solidFill>
                <a:srgbClr val="0D02E0"/>
              </a:solidFill>
              <a:latin typeface="+mn-lt"/>
              <a:ea typeface="黑体" pitchFamily="49" charset="-122"/>
            </a:endParaRPr>
          </a:p>
        </p:txBody>
      </p:sp>
      <p:sp>
        <p:nvSpPr>
          <p:cNvPr id="18" name="矩形 17"/>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7695882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9B0C6F2-38D1-44EE-BA54-86463EE52FC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4000" y="1050286"/>
            <a:ext cx="3360000" cy="5713953"/>
          </a:xfrm>
          <a:prstGeom prst="rect">
            <a:avLst/>
          </a:prstGeom>
        </p:spPr>
      </p:pic>
      <p:pic>
        <p:nvPicPr>
          <p:cNvPr id="31" name="图片 30">
            <a:extLst>
              <a:ext uri="{FF2B5EF4-FFF2-40B4-BE49-F238E27FC236}">
                <a16:creationId xmlns:a16="http://schemas.microsoft.com/office/drawing/2014/main" xmlns="" id="{C3DE8095-F5BE-48E3-AA7A-489B35E88B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8364" y="1521525"/>
            <a:ext cx="5280000" cy="4218637"/>
          </a:xfrm>
          <a:prstGeom prst="rect">
            <a:avLst/>
          </a:prstGeom>
        </p:spPr>
      </p:pic>
      <p:sp>
        <p:nvSpPr>
          <p:cNvPr id="32" name="文本框 31">
            <a:extLst>
              <a:ext uri="{FF2B5EF4-FFF2-40B4-BE49-F238E27FC236}">
                <a16:creationId xmlns:a16="http://schemas.microsoft.com/office/drawing/2014/main" xmlns="" xmlns:a14="http://schemas.microsoft.com/office/drawing/2010/main" xmlns:mc="http://schemas.openxmlformats.org/markup-compatibility/2006" id="{3106A46A-C053-4E5B-8AC6-4FF772AA24F5}"/>
              </a:ext>
            </a:extLst>
          </p:cNvPr>
          <p:cNvSpPr txBox="1">
            <a:spLocks noRot="1" noChangeAspect="1" noMove="1" noResize="1" noEditPoints="1" noAdjustHandles="1" noChangeArrowheads="1" noChangeShapeType="1" noTextEdit="1"/>
          </p:cNvSpPr>
          <p:nvPr/>
        </p:nvSpPr>
        <p:spPr>
          <a:xfrm>
            <a:off x="0" y="5850244"/>
            <a:ext cx="5723541" cy="984885"/>
          </a:xfrm>
          <a:prstGeom prst="rect">
            <a:avLst/>
          </a:prstGeom>
          <a:blipFill>
            <a:blip r:embed="rId5" cstate="print"/>
            <a:stretch>
              <a:fillRect b="-5600"/>
            </a:stretch>
          </a:blipFill>
          <a:ln>
            <a:solidFill>
              <a:srgbClr val="C00000"/>
            </a:solidFill>
          </a:ln>
        </p:spPr>
        <p:txBody>
          <a:bodyPr lIns="121917" tIns="60958" rIns="121917" bIns="60958"/>
          <a:lstStyle/>
          <a:p>
            <a:r>
              <a:rPr lang="zh-CN" altLang="en-US">
                <a:noFill/>
              </a:rPr>
              <a:t> </a:t>
            </a:r>
          </a:p>
        </p:txBody>
      </p:sp>
      <p:pic>
        <p:nvPicPr>
          <p:cNvPr id="33" name="Picture 40">
            <a:extLst>
              <a:ext uri="{FF2B5EF4-FFF2-40B4-BE49-F238E27FC236}">
                <a16:creationId xmlns:a16="http://schemas.microsoft.com/office/drawing/2014/main" xmlns="" id="{CBB19F65-D601-46EB-98C2-6C3E8A6552C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912" y="5690294"/>
            <a:ext cx="1753592" cy="6604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90500" dir="5400000" algn="ctr" rotWithShape="0">
                    <a:schemeClr val="bg1">
                      <a:alpha val="50000"/>
                    </a:schemeClr>
                  </a:outerShdw>
                </a:effectLst>
              </a14:hiddenEffects>
            </a:ext>
          </a:extLst>
        </p:spPr>
      </p:pic>
      <p:sp>
        <p:nvSpPr>
          <p:cNvPr id="34" name="Text Box 5">
            <a:extLst>
              <a:ext uri="{FF2B5EF4-FFF2-40B4-BE49-F238E27FC236}">
                <a16:creationId xmlns:a16="http://schemas.microsoft.com/office/drawing/2014/main" xmlns="" id="{6697C378-9C11-4950-B961-74A68908C5C0}"/>
              </a:ext>
            </a:extLst>
          </p:cNvPr>
          <p:cNvSpPr txBox="1">
            <a:spLocks noChangeArrowheads="1"/>
          </p:cNvSpPr>
          <p:nvPr/>
        </p:nvSpPr>
        <p:spPr bwMode="auto">
          <a:xfrm>
            <a:off x="-96011" y="5785891"/>
            <a:ext cx="1499659" cy="400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21917" tIns="60958" rIns="121917" bIns="60958">
            <a:spAutoFit/>
          </a:bodyPr>
          <a:lstStyle/>
          <a:p>
            <a:r>
              <a:rPr lang="en-US" altLang="zh-CN" dirty="0">
                <a:solidFill>
                  <a:schemeClr val="bg1"/>
                </a:solidFill>
                <a:latin typeface="微软雅黑" panose="020B0503020204020204" pitchFamily="34" charset="-122"/>
                <a:ea typeface="微软雅黑" panose="020B0503020204020204" pitchFamily="34" charset="-122"/>
              </a:rPr>
              <a:t>Setting</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xmlns="" xmlns:a14="http://schemas.microsoft.com/office/drawing/2010/main" xmlns:mc="http://schemas.openxmlformats.org/markup-compatibility/2006" id="{5CAF560D-0AA6-4A19-AABF-ACE5D769BF17}"/>
              </a:ext>
            </a:extLst>
          </p:cNvPr>
          <p:cNvSpPr txBox="1">
            <a:spLocks noRot="1" noChangeAspect="1" noMove="1" noResize="1" noEditPoints="1" noAdjustHandles="1" noChangeArrowheads="1" noChangeShapeType="1" noTextEdit="1"/>
          </p:cNvSpPr>
          <p:nvPr/>
        </p:nvSpPr>
        <p:spPr>
          <a:xfrm>
            <a:off x="6762358" y="3364267"/>
            <a:ext cx="2269596" cy="848695"/>
          </a:xfrm>
          <a:prstGeom prst="rect">
            <a:avLst/>
          </a:prstGeom>
          <a:blipFill>
            <a:blip r:embed="rId7" cstate="print"/>
            <a:stretch>
              <a:fillRect/>
            </a:stretch>
          </a:blipFill>
          <a:ln>
            <a:noFill/>
          </a:ln>
        </p:spPr>
        <p:txBody>
          <a:bodyPr lIns="121917" tIns="60958" rIns="121917" bIns="60958"/>
          <a:lstStyle/>
          <a:p>
            <a:r>
              <a:rPr lang="zh-CN" altLang="en-US">
                <a:noFill/>
              </a:rPr>
              <a:t> </a:t>
            </a:r>
          </a:p>
        </p:txBody>
      </p:sp>
      <p:sp>
        <p:nvSpPr>
          <p:cNvPr id="58" name="文本框 57">
            <a:extLst>
              <a:ext uri="{FF2B5EF4-FFF2-40B4-BE49-F238E27FC236}">
                <a16:creationId xmlns:a16="http://schemas.microsoft.com/office/drawing/2014/main" xmlns="" id="{12885A32-B45B-49C4-A13A-7AC6DE10EC37}"/>
              </a:ext>
            </a:extLst>
          </p:cNvPr>
          <p:cNvSpPr txBox="1"/>
          <p:nvPr/>
        </p:nvSpPr>
        <p:spPr>
          <a:xfrm>
            <a:off x="4379979" y="1552709"/>
            <a:ext cx="1460368" cy="353939"/>
          </a:xfrm>
          <a:prstGeom prst="rect">
            <a:avLst/>
          </a:prstGeom>
          <a:noFill/>
          <a:ln w="9525">
            <a:noFill/>
          </a:ln>
        </p:spPr>
        <p:style>
          <a:lnRef idx="2">
            <a:schemeClr val="accent3"/>
          </a:lnRef>
          <a:fillRef idx="1">
            <a:schemeClr val="lt1"/>
          </a:fillRef>
          <a:effectRef idx="0">
            <a:schemeClr val="accent3"/>
          </a:effectRef>
          <a:fontRef idx="minor">
            <a:schemeClr val="dk1"/>
          </a:fontRef>
        </p:style>
        <p:txBody>
          <a:bodyPr wrap="square" lIns="121917" tIns="60958" rIns="121917" bIns="60958" rtlCol="0">
            <a:spAutoFit/>
          </a:bodyPr>
          <a:lstStyle/>
          <a:p>
            <a:pPr algn="ctr"/>
            <a:r>
              <a:rPr lang="en-US" altLang="zh-CN" sz="1500" dirty="0">
                <a:solidFill>
                  <a:srgbClr val="FF0000"/>
                </a:solidFill>
              </a:rPr>
              <a:t>No velocity corr.</a:t>
            </a:r>
            <a:endParaRPr lang="zh-CN" altLang="en-US" sz="1500" dirty="0">
              <a:solidFill>
                <a:srgbClr val="FF0000"/>
              </a:solidFill>
            </a:endParaRPr>
          </a:p>
        </p:txBody>
      </p:sp>
      <p:sp>
        <p:nvSpPr>
          <p:cNvPr id="59" name="文本框 58">
            <a:extLst>
              <a:ext uri="{FF2B5EF4-FFF2-40B4-BE49-F238E27FC236}">
                <a16:creationId xmlns:a16="http://schemas.microsoft.com/office/drawing/2014/main" xmlns="" id="{57772E5D-6713-48D6-872A-3D1A65C7C0CF}"/>
              </a:ext>
            </a:extLst>
          </p:cNvPr>
          <p:cNvSpPr txBox="1"/>
          <p:nvPr/>
        </p:nvSpPr>
        <p:spPr>
          <a:xfrm>
            <a:off x="4379979" y="3624819"/>
            <a:ext cx="1460368" cy="584771"/>
          </a:xfrm>
          <a:prstGeom prst="rect">
            <a:avLst/>
          </a:prstGeom>
          <a:noFill/>
          <a:ln w="9525">
            <a:noFill/>
          </a:ln>
        </p:spPr>
        <p:txBody>
          <a:bodyPr wrap="square" lIns="121917" tIns="60958" rIns="121917" bIns="60958" rtlCol="0">
            <a:spAutoFit/>
          </a:bodyPr>
          <a:lstStyle/>
          <a:p>
            <a:pPr algn="ctr"/>
            <a:r>
              <a:rPr lang="en-US" altLang="zh-CN" sz="1500" dirty="0">
                <a:solidFill>
                  <a:srgbClr val="133FCB"/>
                </a:solidFill>
              </a:rPr>
              <a:t>With velocity corr.</a:t>
            </a:r>
            <a:endParaRPr lang="zh-CN" altLang="en-US" sz="1500" dirty="0">
              <a:solidFill>
                <a:srgbClr val="133FCB"/>
              </a:solidFill>
            </a:endParaRPr>
          </a:p>
        </p:txBody>
      </p:sp>
      <p:sp>
        <p:nvSpPr>
          <p:cNvPr id="25" name="文本框 24">
            <a:extLst>
              <a:ext uri="{FF2B5EF4-FFF2-40B4-BE49-F238E27FC236}">
                <a16:creationId xmlns:a16="http://schemas.microsoft.com/office/drawing/2014/main" xmlns="" id="{A9E4E83C-48DE-4BAB-AF1B-3726A59FBD2D}"/>
              </a:ext>
            </a:extLst>
          </p:cNvPr>
          <p:cNvSpPr txBox="1"/>
          <p:nvPr/>
        </p:nvSpPr>
        <p:spPr>
          <a:xfrm>
            <a:off x="739508" y="1030983"/>
            <a:ext cx="2314912" cy="415494"/>
          </a:xfrm>
          <a:prstGeom prst="rect">
            <a:avLst/>
          </a:prstGeom>
          <a:ln w="9525">
            <a:solidFill>
              <a:srgbClr val="C00000"/>
            </a:solid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ctr"/>
            <a:r>
              <a:rPr lang="en-US" altLang="zh-CN" sz="1900" baseline="30000" dirty="0" err="1"/>
              <a:t>44</a:t>
            </a:r>
            <a:r>
              <a:rPr lang="en-US" altLang="zh-CN" sz="1900" dirty="0" err="1"/>
              <a:t>V</a:t>
            </a:r>
            <a:r>
              <a:rPr lang="en-US" altLang="zh-CN" sz="1900" dirty="0"/>
              <a:t> </a:t>
            </a:r>
            <a:r>
              <a:rPr lang="en-US" altLang="zh-CN" sz="1400" dirty="0" err="1"/>
              <a:t>g.s</a:t>
            </a:r>
            <a:r>
              <a:rPr lang="en-US" altLang="zh-CN" sz="1400" dirty="0"/>
              <a:t>. + is.(~</a:t>
            </a:r>
            <a:r>
              <a:rPr lang="en-US" altLang="zh-CN" sz="1400" dirty="0" err="1"/>
              <a:t>270keV</a:t>
            </a:r>
            <a:r>
              <a:rPr lang="en-US" altLang="zh-CN" sz="1400" dirty="0"/>
              <a:t>)</a:t>
            </a:r>
          </a:p>
        </p:txBody>
      </p:sp>
      <p:sp>
        <p:nvSpPr>
          <p:cNvPr id="27" name="文本框 26">
            <a:extLst>
              <a:ext uri="{FF2B5EF4-FFF2-40B4-BE49-F238E27FC236}">
                <a16:creationId xmlns:a16="http://schemas.microsoft.com/office/drawing/2014/main" xmlns="" id="{D132433D-8318-4A69-ABE0-A42748147AA8}"/>
              </a:ext>
            </a:extLst>
          </p:cNvPr>
          <p:cNvSpPr txBox="1"/>
          <p:nvPr/>
        </p:nvSpPr>
        <p:spPr>
          <a:xfrm>
            <a:off x="3372193" y="1030983"/>
            <a:ext cx="2314912" cy="415494"/>
          </a:xfrm>
          <a:prstGeom prst="rect">
            <a:avLst/>
          </a:prstGeom>
          <a:ln w="9525">
            <a:solidFill>
              <a:srgbClr val="C00000"/>
            </a:solid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ctr"/>
            <a:r>
              <a:rPr lang="en-US" altLang="zh-CN" sz="1900" baseline="30000" dirty="0" err="1"/>
              <a:t>52</a:t>
            </a:r>
            <a:r>
              <a:rPr lang="en-US" altLang="zh-CN" sz="1900" dirty="0" err="1"/>
              <a:t>Co</a:t>
            </a:r>
            <a:r>
              <a:rPr lang="en-US" altLang="zh-CN" sz="1900" dirty="0"/>
              <a:t> </a:t>
            </a:r>
            <a:r>
              <a:rPr lang="en-US" altLang="zh-CN" sz="1400" dirty="0" err="1"/>
              <a:t>g.s</a:t>
            </a:r>
            <a:r>
              <a:rPr lang="en-US" altLang="zh-CN" sz="1400" dirty="0"/>
              <a:t>. + is.(~</a:t>
            </a:r>
            <a:r>
              <a:rPr lang="en-US" altLang="zh-CN" sz="1400" dirty="0" err="1"/>
              <a:t>380keV</a:t>
            </a:r>
            <a:r>
              <a:rPr lang="en-US" altLang="zh-CN" sz="1400" dirty="0"/>
              <a:t>)</a:t>
            </a:r>
          </a:p>
        </p:txBody>
      </p:sp>
      <p:sp>
        <p:nvSpPr>
          <p:cNvPr id="37" name="文本框 36">
            <a:extLst>
              <a:ext uri="{FF2B5EF4-FFF2-40B4-BE49-F238E27FC236}">
                <a16:creationId xmlns:a16="http://schemas.microsoft.com/office/drawing/2014/main" xmlns="" id="{793570E7-7218-4928-9D92-0E5217009A77}"/>
              </a:ext>
            </a:extLst>
          </p:cNvPr>
          <p:cNvSpPr txBox="1"/>
          <p:nvPr/>
        </p:nvSpPr>
        <p:spPr>
          <a:xfrm rot="17789054">
            <a:off x="7335300" y="4642027"/>
            <a:ext cx="1778107" cy="353939"/>
          </a:xfrm>
          <a:prstGeom prst="rect">
            <a:avLst/>
          </a:prstGeom>
          <a:noFill/>
          <a:ln w="9525">
            <a:noFill/>
          </a:ln>
        </p:spPr>
        <p:style>
          <a:lnRef idx="2">
            <a:schemeClr val="accent3"/>
          </a:lnRef>
          <a:fillRef idx="1">
            <a:schemeClr val="lt1"/>
          </a:fillRef>
          <a:effectRef idx="0">
            <a:schemeClr val="accent3"/>
          </a:effectRef>
          <a:fontRef idx="minor">
            <a:schemeClr val="dk1"/>
          </a:fontRef>
        </p:style>
        <p:txBody>
          <a:bodyPr wrap="square" lIns="121917" tIns="60958" rIns="121917" bIns="60958" rtlCol="0">
            <a:spAutoFit/>
          </a:bodyPr>
          <a:lstStyle/>
          <a:p>
            <a:pPr algn="ctr"/>
            <a:r>
              <a:rPr lang="en-US" altLang="zh-CN" sz="1500" dirty="0">
                <a:solidFill>
                  <a:srgbClr val="FF0000"/>
                </a:solidFill>
              </a:rPr>
              <a:t>No velocity corr.</a:t>
            </a:r>
            <a:endParaRPr lang="zh-CN" altLang="en-US" sz="1500" dirty="0">
              <a:solidFill>
                <a:srgbClr val="FF0000"/>
              </a:solidFill>
            </a:endParaRPr>
          </a:p>
        </p:txBody>
      </p:sp>
      <p:sp>
        <p:nvSpPr>
          <p:cNvPr id="38" name="文本框 37">
            <a:extLst>
              <a:ext uri="{FF2B5EF4-FFF2-40B4-BE49-F238E27FC236}">
                <a16:creationId xmlns:a16="http://schemas.microsoft.com/office/drawing/2014/main" xmlns="" id="{5F66B450-E321-486F-90FF-B2CEDA9AC441}"/>
              </a:ext>
            </a:extLst>
          </p:cNvPr>
          <p:cNvSpPr txBox="1"/>
          <p:nvPr/>
        </p:nvSpPr>
        <p:spPr>
          <a:xfrm rot="20018994">
            <a:off x="7550097" y="5714123"/>
            <a:ext cx="1827912" cy="353939"/>
          </a:xfrm>
          <a:prstGeom prst="rect">
            <a:avLst/>
          </a:prstGeom>
          <a:noFill/>
          <a:ln w="9525">
            <a:noFill/>
          </a:ln>
        </p:spPr>
        <p:txBody>
          <a:bodyPr wrap="square" lIns="121917" tIns="60958" rIns="121917" bIns="60958" rtlCol="0">
            <a:spAutoFit/>
          </a:bodyPr>
          <a:lstStyle/>
          <a:p>
            <a:pPr algn="ctr"/>
            <a:r>
              <a:rPr lang="en-US" altLang="zh-CN" sz="1500" dirty="0">
                <a:solidFill>
                  <a:srgbClr val="133FCB"/>
                </a:solidFill>
              </a:rPr>
              <a:t>With velocity corr.</a:t>
            </a:r>
            <a:endParaRPr lang="zh-CN" altLang="en-US" sz="1500" dirty="0">
              <a:solidFill>
                <a:srgbClr val="133FCB"/>
              </a:solidFill>
            </a:endParaRPr>
          </a:p>
        </p:txBody>
      </p:sp>
      <p:sp>
        <p:nvSpPr>
          <p:cNvPr id="17" name="文本框 16">
            <a:extLst>
              <a:ext uri="{FF2B5EF4-FFF2-40B4-BE49-F238E27FC236}">
                <a16:creationId xmlns:a16="http://schemas.microsoft.com/office/drawing/2014/main" xmlns="" id="{8551EF09-8F2F-4E48-9C00-E79559E27028}"/>
              </a:ext>
            </a:extLst>
          </p:cNvPr>
          <p:cNvSpPr txBox="1"/>
          <p:nvPr/>
        </p:nvSpPr>
        <p:spPr>
          <a:xfrm>
            <a:off x="615355" y="1552709"/>
            <a:ext cx="1460368" cy="353939"/>
          </a:xfrm>
          <a:prstGeom prst="rect">
            <a:avLst/>
          </a:prstGeom>
          <a:noFill/>
          <a:ln w="9525">
            <a:noFill/>
          </a:ln>
        </p:spPr>
        <p:style>
          <a:lnRef idx="2">
            <a:schemeClr val="accent3"/>
          </a:lnRef>
          <a:fillRef idx="1">
            <a:schemeClr val="lt1"/>
          </a:fillRef>
          <a:effectRef idx="0">
            <a:schemeClr val="accent3"/>
          </a:effectRef>
          <a:fontRef idx="minor">
            <a:schemeClr val="dk1"/>
          </a:fontRef>
        </p:style>
        <p:txBody>
          <a:bodyPr wrap="square" lIns="121917" tIns="60958" rIns="121917" bIns="60958" rtlCol="0">
            <a:spAutoFit/>
          </a:bodyPr>
          <a:lstStyle/>
          <a:p>
            <a:pPr algn="ctr"/>
            <a:r>
              <a:rPr lang="en-US" altLang="zh-CN" sz="1500" dirty="0">
                <a:solidFill>
                  <a:srgbClr val="FF0000"/>
                </a:solidFill>
              </a:rPr>
              <a:t>No velocity corr.</a:t>
            </a:r>
            <a:endParaRPr lang="zh-CN" altLang="en-US" sz="1500" dirty="0">
              <a:solidFill>
                <a:srgbClr val="FF0000"/>
              </a:solidFill>
            </a:endParaRPr>
          </a:p>
        </p:txBody>
      </p:sp>
      <p:sp>
        <p:nvSpPr>
          <p:cNvPr id="18" name="文本框 17">
            <a:extLst>
              <a:ext uri="{FF2B5EF4-FFF2-40B4-BE49-F238E27FC236}">
                <a16:creationId xmlns:a16="http://schemas.microsoft.com/office/drawing/2014/main" xmlns="" id="{A71677B2-1026-4BEA-AD4D-F0B447A22B44}"/>
              </a:ext>
            </a:extLst>
          </p:cNvPr>
          <p:cNvSpPr txBox="1"/>
          <p:nvPr/>
        </p:nvSpPr>
        <p:spPr>
          <a:xfrm>
            <a:off x="711365" y="3624819"/>
            <a:ext cx="1460368" cy="584771"/>
          </a:xfrm>
          <a:prstGeom prst="rect">
            <a:avLst/>
          </a:prstGeom>
          <a:noFill/>
          <a:ln w="9525">
            <a:noFill/>
          </a:ln>
        </p:spPr>
        <p:txBody>
          <a:bodyPr wrap="square" lIns="121917" tIns="60958" rIns="121917" bIns="60958" rtlCol="0">
            <a:spAutoFit/>
          </a:bodyPr>
          <a:lstStyle/>
          <a:p>
            <a:pPr algn="ctr"/>
            <a:r>
              <a:rPr lang="en-US" altLang="zh-CN" sz="1500" dirty="0">
                <a:solidFill>
                  <a:srgbClr val="133FCB"/>
                </a:solidFill>
              </a:rPr>
              <a:t>With velocity corr.</a:t>
            </a:r>
            <a:endParaRPr lang="zh-CN" altLang="en-US" sz="1500" dirty="0">
              <a:solidFill>
                <a:srgbClr val="133FCB"/>
              </a:solidFill>
            </a:endParaRPr>
          </a:p>
        </p:txBody>
      </p:sp>
      <p:sp>
        <p:nvSpPr>
          <p:cNvPr id="20" name="TextBox 19"/>
          <p:cNvSpPr txBox="1"/>
          <p:nvPr/>
        </p:nvSpPr>
        <p:spPr bwMode="auto">
          <a:xfrm rot="19106602">
            <a:off x="1278586" y="2070707"/>
            <a:ext cx="6445995"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9600" dirty="0" smtClean="0">
                <a:solidFill>
                  <a:srgbClr val="336699"/>
                </a:solidFill>
                <a:latin typeface="华文彩云" pitchFamily="2" charset="-122"/>
                <a:ea typeface="华文彩云" pitchFamily="2" charset="-122"/>
              </a:rPr>
              <a:t>preliminary</a:t>
            </a:r>
            <a:endParaRPr lang="zh-CN" altLang="en-US" sz="9600" dirty="0">
              <a:solidFill>
                <a:srgbClr val="336699"/>
              </a:solidFill>
              <a:latin typeface="华文彩云" pitchFamily="2" charset="-122"/>
              <a:ea typeface="华文彩云" pitchFamily="2" charset="-122"/>
            </a:endParaRPr>
          </a:p>
        </p:txBody>
      </p:sp>
      <p:sp>
        <p:nvSpPr>
          <p:cNvPr id="21" name="矩形 20"/>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extLst>
      <p:ext uri="{BB962C8B-B14F-4D97-AF65-F5344CB8AC3E}">
        <p14:creationId xmlns:p14="http://schemas.microsoft.com/office/powerpoint/2010/main" xmlns="" val="12090496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0"/>
                                        </p:tgtEl>
                                        <p:attrNameLst>
                                          <p:attrName>style.opacity</p:attrName>
                                        </p:attrNameLst>
                                      </p:cBhvr>
                                      <p:to>
                                        <p:strVal val="0.75"/>
                                      </p:to>
                                    </p:set>
                                    <p:animEffect filter="image" prLst="opacity: 0.75">
                                      <p:cBhvr rctx="IE">
                                        <p:cTn id="7" dur="indefinit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Picture 2" descr="近物所全貌（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836712"/>
            <a:ext cx="9144000" cy="5867400"/>
          </a:xfrm>
          <a:prstGeom prst="rect">
            <a:avLst/>
          </a:prstGeom>
          <a:noFill/>
        </p:spPr>
      </p:pic>
      <p:sp>
        <p:nvSpPr>
          <p:cNvPr id="5" name="TextBox 4"/>
          <p:cNvSpPr txBox="1"/>
          <p:nvPr/>
        </p:nvSpPr>
        <p:spPr>
          <a:xfrm>
            <a:off x="0" y="-27384"/>
            <a:ext cx="9144000" cy="646331"/>
          </a:xfrm>
          <a:prstGeom prst="rect">
            <a:avLst/>
          </a:prstGeom>
          <a:noFill/>
        </p:spPr>
        <p:txBody>
          <a:bodyPr wrap="square" rtlCol="0">
            <a:spAutoFit/>
          </a:bodyPr>
          <a:lstStyle/>
          <a:p>
            <a:pPr algn="ctr"/>
            <a:r>
              <a:rPr lang="en-US" altLang="zh-CN" sz="3600" dirty="0" smtClean="0">
                <a:solidFill>
                  <a:srgbClr val="FFFF00"/>
                </a:solidFill>
                <a:latin typeface="+mn-lt"/>
                <a:ea typeface="黑体" pitchFamily="49" charset="-122"/>
              </a:rPr>
              <a:t>Institute of Modern Physics, CAS</a:t>
            </a:r>
            <a:endParaRPr lang="zh-CN" altLang="en-US" sz="3600" dirty="0">
              <a:solidFill>
                <a:srgbClr val="FFFF00"/>
              </a:solidFill>
              <a:latin typeface="+mn-lt"/>
              <a:ea typeface="黑体" pitchFamily="49"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08720"/>
            <a:ext cx="9135840"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151200" y="0"/>
            <a:ext cx="8992800" cy="569387"/>
          </a:xfrm>
          <a:prstGeom prst="rect">
            <a:avLst/>
          </a:prstGeom>
          <a:noFill/>
          <a:ln w="9525">
            <a:noFill/>
            <a:miter lim="800000"/>
            <a:headEnd/>
            <a:tailEnd/>
          </a:ln>
          <a:extLst/>
        </p:spPr>
        <p:txBody>
          <a:bodyPr anchor="ctr"/>
          <a:lstStyle>
            <a:defPPr>
              <a:defRPr lang="zh-CN"/>
            </a:defPPr>
            <a:lvl1pPr>
              <a:defRPr sz="3200" b="1">
                <a:solidFill>
                  <a:srgbClr val="3366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defRPr>
            </a:lvl1pPr>
          </a:lstStyle>
          <a:p>
            <a:pPr algn="ctr" eaLnBrk="1" hangingPunct="1"/>
            <a:r>
              <a:rPr lang="zh-CN" altLang="en-US" dirty="0">
                <a:solidFill>
                  <a:srgbClr val="FFFF00"/>
                </a:solidFill>
                <a:effectLst/>
                <a:sym typeface="Symbol" pitchFamily="18" charset="2"/>
              </a:rPr>
              <a:t>十二五装置</a:t>
            </a:r>
            <a:r>
              <a:rPr lang="en-US" altLang="zh-CN" dirty="0">
                <a:solidFill>
                  <a:srgbClr val="FFFF00"/>
                </a:solidFill>
                <a:effectLst/>
                <a:sym typeface="Symbol" pitchFamily="18" charset="2"/>
              </a:rPr>
              <a:t>HIAF</a:t>
            </a:r>
            <a:r>
              <a:rPr lang="zh-CN" altLang="en-US" dirty="0">
                <a:solidFill>
                  <a:srgbClr val="FFFF00"/>
                </a:solidFill>
                <a:effectLst/>
                <a:sym typeface="Symbol" pitchFamily="18" charset="2"/>
              </a:rPr>
              <a:t>总体规划</a:t>
            </a:r>
          </a:p>
        </p:txBody>
      </p:sp>
      <p:sp>
        <p:nvSpPr>
          <p:cNvPr id="7" name="TextBox 6"/>
          <p:cNvSpPr txBox="1"/>
          <p:nvPr/>
        </p:nvSpPr>
        <p:spPr bwMode="auto">
          <a:xfrm>
            <a:off x="2631171" y="5838363"/>
            <a:ext cx="345299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4800" b="1" dirty="0" smtClean="0">
                <a:solidFill>
                  <a:srgbClr val="FF0000"/>
                </a:solidFill>
                <a:latin typeface="+mn-lt"/>
                <a:ea typeface="黑体" pitchFamily="49" charset="-122"/>
              </a:rPr>
              <a:t>Thank you</a:t>
            </a:r>
            <a:r>
              <a:rPr lang="zh-CN" altLang="en-US" sz="4800" b="1" dirty="0" smtClean="0">
                <a:solidFill>
                  <a:srgbClr val="FF0000"/>
                </a:solidFill>
                <a:latin typeface="+mn-lt"/>
                <a:ea typeface="黑体" pitchFamily="49" charset="-122"/>
              </a:rPr>
              <a:t>！</a:t>
            </a:r>
            <a:endParaRPr lang="zh-CN" altLang="en-US" sz="4800" b="1" dirty="0">
              <a:solidFill>
                <a:srgbClr val="FF0000"/>
              </a:solidFill>
              <a:latin typeface="+mn-lt"/>
              <a:ea typeface="黑体" pitchFamily="49" charset="-122"/>
            </a:endParaRPr>
          </a:p>
        </p:txBody>
      </p:sp>
    </p:spTree>
    <p:extLst>
      <p:ext uri="{BB962C8B-B14F-4D97-AF65-F5344CB8AC3E}">
        <p14:creationId xmlns="" xmlns:p14="http://schemas.microsoft.com/office/powerpoint/2010/main" val="23286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996952"/>
            <a:ext cx="8229600" cy="1143000"/>
          </a:xfrm>
        </p:spPr>
        <p:txBody>
          <a:bodyPr>
            <a:noAutofit/>
          </a:bodyPr>
          <a:lstStyle/>
          <a:p>
            <a:pPr algn="ctr"/>
            <a:r>
              <a:rPr lang="en-US" altLang="zh-CN" sz="8800" dirty="0" smtClean="0">
                <a:solidFill>
                  <a:srgbClr val="002060"/>
                </a:solidFill>
              </a:rPr>
              <a:t>Thank you!</a:t>
            </a:r>
            <a:endParaRPr lang="zh-CN" altLang="en-US" sz="8800"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92162" name="Picture 2"/>
          <p:cNvPicPr>
            <a:picLocks noChangeAspect="1" noChangeArrowheads="1"/>
          </p:cNvPicPr>
          <p:nvPr/>
        </p:nvPicPr>
        <p:blipFill>
          <a:blip r:embed="rId2" cstate="print"/>
          <a:srcRect t="3688" r="5030" b="2965"/>
          <a:stretch>
            <a:fillRect/>
          </a:stretch>
        </p:blipFill>
        <p:spPr bwMode="auto">
          <a:xfrm>
            <a:off x="107504" y="260648"/>
            <a:ext cx="8964488"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xmlns="" val="582832702"/>
              </p:ext>
            </p:extLst>
          </p:nvPr>
        </p:nvGraphicFramePr>
        <p:xfrm>
          <a:off x="73025" y="260993"/>
          <a:ext cx="4703763" cy="3598863"/>
        </p:xfrm>
        <a:graphic>
          <a:graphicData uri="http://schemas.openxmlformats.org/presentationml/2006/ole">
            <p:oleObj spid="_x0000_s371714" name="Graph" r:id="rId3" imgW="3917004" imgH="3009089" progId="">
              <p:embed/>
            </p:oleObj>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xmlns="" val="2555347950"/>
              </p:ext>
            </p:extLst>
          </p:nvPr>
        </p:nvGraphicFramePr>
        <p:xfrm>
          <a:off x="4572000" y="3428949"/>
          <a:ext cx="4705350" cy="3600451"/>
        </p:xfrm>
        <a:graphic>
          <a:graphicData uri="http://schemas.openxmlformats.org/presentationml/2006/ole">
            <p:oleObj spid="_x0000_s371715" name="Graph" r:id="rId4" imgW="3917004" imgH="3009089" progId="">
              <p:embed/>
            </p:oleObj>
          </a:graphicData>
        </a:graphic>
      </p:graphicFrame>
      <p:sp>
        <p:nvSpPr>
          <p:cNvPr id="6" name="TextBox 5"/>
          <p:cNvSpPr txBox="1">
            <a:spLocks noRot="1" noChangeAspect="1" noMove="1" noResize="1" noEditPoints="1" noAdjustHandles="1" noChangeArrowheads="1" noChangeShapeType="1" noTextEdit="1"/>
          </p:cNvSpPr>
          <p:nvPr/>
        </p:nvSpPr>
        <p:spPr>
          <a:xfrm>
            <a:off x="192761" y="3640514"/>
            <a:ext cx="4464496" cy="1898790"/>
          </a:xfrm>
          <a:prstGeom prst="rect">
            <a:avLst/>
          </a:prstGeom>
          <a:blipFill rotWithShape="1">
            <a:blip r:embed="rId5" cstate="print"/>
            <a:stretch>
              <a:fillRect l="-1635" t="-1592"/>
            </a:stretch>
          </a:blipFill>
          <a:ln>
            <a:solidFill>
              <a:schemeClr val="tx1"/>
            </a:solidFill>
          </a:ln>
        </p:spPr>
        <p:txBody>
          <a:bodyPr/>
          <a:lstStyle/>
          <a:p>
            <a:r>
              <a:rPr lang="zh-CN" altLang="en-US">
                <a:noFill/>
              </a:rPr>
              <a:t> </a:t>
            </a:r>
          </a:p>
        </p:txBody>
      </p:sp>
      <p:sp>
        <p:nvSpPr>
          <p:cNvPr id="8" name="右箭头 7"/>
          <p:cNvSpPr/>
          <p:nvPr/>
        </p:nvSpPr>
        <p:spPr>
          <a:xfrm rot="1961176">
            <a:off x="4051774" y="3557920"/>
            <a:ext cx="16561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xmlns="" val="1183293543"/>
              </p:ext>
            </p:extLst>
          </p:nvPr>
        </p:nvGraphicFramePr>
        <p:xfrm>
          <a:off x="4662329" y="260597"/>
          <a:ext cx="4704762" cy="3600000"/>
        </p:xfrm>
        <a:graphic>
          <a:graphicData uri="http://schemas.openxmlformats.org/presentationml/2006/ole">
            <p:oleObj spid="_x0000_s371716" name="Graph" r:id="rId6" imgW="3920760" imgH="3000960" progId="">
              <p:embed/>
            </p:oleObj>
          </a:graphicData>
        </a:graphic>
      </p:graphicFrame>
      <p:sp>
        <p:nvSpPr>
          <p:cNvPr id="7" name="TextBox 6"/>
          <p:cNvSpPr txBox="1"/>
          <p:nvPr/>
        </p:nvSpPr>
        <p:spPr>
          <a:xfrm>
            <a:off x="5364088" y="5661197"/>
            <a:ext cx="1563248" cy="707886"/>
          </a:xfrm>
          <a:prstGeom prst="rect">
            <a:avLst/>
          </a:prstGeom>
          <a:solidFill>
            <a:schemeClr val="bg1"/>
          </a:solidFill>
          <a:ln>
            <a:solidFill>
              <a:schemeClr val="tx1"/>
            </a:solidFill>
          </a:ln>
        </p:spPr>
        <p:txBody>
          <a:bodyPr wrap="none" rtlCol="0">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sz="2000" baseline="-25000" dirty="0" smtClean="0">
                <a:latin typeface="Arial Unicode MS" panose="020B0604020202020204" pitchFamily="34" charset="-122"/>
                <a:ea typeface="Arial Unicode MS" panose="020B0604020202020204" pitchFamily="34" charset="-122"/>
                <a:cs typeface="Arial Unicode MS" panose="020B0604020202020204" pitchFamily="34" charset="-122"/>
              </a:rPr>
              <a:t>0</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=2.5687</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sz="2000" baseline="-25000"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=-8.1</a:t>
            </a:r>
            <a:r>
              <a:rPr lang="zh-CN" altLang="en-US" sz="20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10</a:t>
            </a:r>
            <a:r>
              <a:rPr lang="en-US" altLang="zh-CN" sz="20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-5</a:t>
            </a:r>
            <a:endParaRPr lang="en-US" altLang="zh-CN" sz="2000" baseline="30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矩形 8"/>
          <p:cNvSpPr/>
          <p:nvPr/>
        </p:nvSpPr>
        <p:spPr>
          <a:xfrm>
            <a:off x="7243146" y="5673454"/>
            <a:ext cx="1752403" cy="707886"/>
          </a:xfrm>
          <a:prstGeom prst="rect">
            <a:avLst/>
          </a:prstGeom>
          <a:solidFill>
            <a:schemeClr val="bg1"/>
          </a:solidFill>
          <a:ln>
            <a:solidFill>
              <a:schemeClr val="tx1"/>
            </a:solidFill>
          </a:ln>
        </p:spPr>
        <p:txBody>
          <a:bodyPr wrap="none">
            <a:spAutoFit/>
          </a:bodyPr>
          <a:lstStyle/>
          <a:p>
            <a:r>
              <a:rPr lang="en-US" altLang="zh-CN"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A=84ps</a:t>
            </a:r>
          </a:p>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Sigma:39.4ps</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xmlns="" val="3246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1149"/>
          <a:stretch>
            <a:fillRect/>
          </a:stretch>
        </p:blipFill>
        <p:spPr bwMode="auto">
          <a:xfrm>
            <a:off x="142844" y="709613"/>
            <a:ext cx="8715375" cy="6148387"/>
          </a:xfrm>
          <a:prstGeom prst="rect">
            <a:avLst/>
          </a:prstGeom>
          <a:noFill/>
          <a:ln w="9525">
            <a:noFill/>
            <a:miter lim="800000"/>
            <a:headEnd/>
            <a:tailEnd/>
          </a:ln>
          <a:effectLst/>
        </p:spPr>
      </p:pic>
      <p:sp>
        <p:nvSpPr>
          <p:cNvPr id="3" name="TextBox 2"/>
          <p:cNvSpPr txBox="1"/>
          <p:nvPr/>
        </p:nvSpPr>
        <p:spPr bwMode="auto">
          <a:xfrm>
            <a:off x="2714612" y="2428868"/>
            <a:ext cx="2552302" cy="1200329"/>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3600" b="1" dirty="0" smtClean="0">
                <a:latin typeface="Times New Roman" pitchFamily="18" charset="0"/>
                <a:cs typeface="Times New Roman" pitchFamily="18" charset="0"/>
              </a:rPr>
              <a:t>T=L/v</a:t>
            </a:r>
          </a:p>
          <a:p>
            <a:r>
              <a:rPr lang="en-US" altLang="zh-CN" sz="3600" b="1" dirty="0" smtClean="0">
                <a:latin typeface="Times New Roman" pitchFamily="18" charset="0"/>
                <a:cs typeface="Times New Roman" pitchFamily="18" charset="0"/>
              </a:rPr>
              <a:t>B</a:t>
            </a:r>
            <a:r>
              <a:rPr lang="el-GR" altLang="zh-CN" sz="3600" b="1" dirty="0" smtClean="0">
                <a:latin typeface="Times New Roman" pitchFamily="18" charset="0"/>
                <a:cs typeface="Times New Roman" pitchFamily="18" charset="0"/>
              </a:rPr>
              <a:t>ρ</a:t>
            </a:r>
            <a:r>
              <a:rPr lang="en-US" altLang="zh-CN" sz="3600" b="1" dirty="0" smtClean="0">
                <a:latin typeface="Times New Roman" pitchFamily="18" charset="0"/>
                <a:cs typeface="Times New Roman" pitchFamily="18" charset="0"/>
              </a:rPr>
              <a:t>=m/q </a:t>
            </a:r>
            <a:r>
              <a:rPr lang="el-GR" altLang="zh-CN" sz="3600" b="1" dirty="0" smtClean="0">
                <a:latin typeface="Times New Roman" pitchFamily="18" charset="0"/>
                <a:cs typeface="Times New Roman" pitchFamily="18" charset="0"/>
              </a:rPr>
              <a:t>βγ</a:t>
            </a:r>
            <a:r>
              <a:rPr lang="en-US" altLang="zh-CN" sz="3600" b="1" dirty="0" smtClean="0">
                <a:latin typeface="Times New Roman" pitchFamily="18" charset="0"/>
                <a:cs typeface="Times New Roman" pitchFamily="18" charset="0"/>
              </a:rPr>
              <a:t>c</a:t>
            </a:r>
            <a:endParaRPr lang="zh-CN" altLang="en-US" sz="3600" b="1" dirty="0" smtClean="0">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2571736" y="3929066"/>
          <a:ext cx="4416578" cy="1071570"/>
        </p:xfrm>
        <a:graphic>
          <a:graphicData uri="http://schemas.openxmlformats.org/presentationml/2006/ole">
            <p:oleObj spid="_x0000_s407554" name="Equation" r:id="rId4" imgW="1777680" imgH="431640" progId="">
              <p:embed/>
            </p:oleObj>
          </a:graphicData>
        </a:graphic>
      </p:graphicFrame>
      <p:graphicFrame>
        <p:nvGraphicFramePr>
          <p:cNvPr id="2053" name="Object 5"/>
          <p:cNvGraphicFramePr>
            <a:graphicFrameLocks noChangeAspect="1"/>
          </p:cNvGraphicFramePr>
          <p:nvPr/>
        </p:nvGraphicFramePr>
        <p:xfrm>
          <a:off x="5572132" y="5143512"/>
          <a:ext cx="1133475" cy="796925"/>
        </p:xfrm>
        <a:graphic>
          <a:graphicData uri="http://schemas.openxmlformats.org/presentationml/2006/ole">
            <p:oleObj spid="_x0000_s407555" name="Equation" r:id="rId5" imgW="558720" imgH="393480" progId="">
              <p:embed/>
            </p:oleObj>
          </a:graphicData>
        </a:graphic>
      </p:graphicFrame>
      <p:sp>
        <p:nvSpPr>
          <p:cNvPr id="7" name="矩形 6"/>
          <p:cNvSpPr/>
          <p:nvPr/>
        </p:nvSpPr>
        <p:spPr>
          <a:xfrm>
            <a:off x="2267744" y="0"/>
            <a:ext cx="4938147" cy="584775"/>
          </a:xfrm>
          <a:prstGeom prst="rect">
            <a:avLst/>
          </a:prstGeom>
        </p:spPr>
        <p:txBody>
          <a:bodyPr wrap="none">
            <a:spAutoFit/>
          </a:bodyPr>
          <a:lstStyle/>
          <a:p>
            <a:pPr algn="ctr"/>
            <a:r>
              <a:rPr lang="en-US" altLang="zh-CN" sz="3200" dirty="0" smtClean="0">
                <a:solidFill>
                  <a:srgbClr val="FFFF00"/>
                </a:solidFill>
                <a:cs typeface="Times New Roman" panose="02020603050405020304" pitchFamily="18" charset="0"/>
              </a:rPr>
              <a:t>Double-TOF IMS at </a:t>
            </a:r>
            <a:r>
              <a:rPr lang="en-US" altLang="zh-CN" sz="3200" dirty="0" err="1" smtClean="0">
                <a:solidFill>
                  <a:srgbClr val="FFFF00"/>
                </a:solidFill>
                <a:cs typeface="Times New Roman" panose="02020603050405020304" pitchFamily="18" charset="0"/>
              </a:rPr>
              <a:t>CSRe</a:t>
            </a:r>
            <a:endParaRPr lang="zh-CN" altLang="en-US" sz="32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p:cNvGrpSpPr>
          <p:nvPr/>
        </p:nvGrpSpPr>
        <p:grpSpPr bwMode="auto">
          <a:xfrm>
            <a:off x="38100" y="857232"/>
            <a:ext cx="9105900" cy="5907088"/>
            <a:chOff x="38100" y="838200"/>
            <a:chExt cx="9105900" cy="5907088"/>
          </a:xfrm>
        </p:grpSpPr>
        <p:pic>
          <p:nvPicPr>
            <p:cNvPr id="20487" name="Picture 3" descr="TRAP世界分布图+storage ring"/>
            <p:cNvPicPr>
              <a:picLocks noChangeAspect="1" noChangeArrowheads="1"/>
            </p:cNvPicPr>
            <p:nvPr/>
          </p:nvPicPr>
          <p:blipFill>
            <a:blip r:embed="rId2" cstate="print"/>
            <a:srcRect/>
            <a:stretch>
              <a:fillRect/>
            </a:stretch>
          </p:blipFill>
          <p:spPr bwMode="auto">
            <a:xfrm>
              <a:off x="38100" y="838200"/>
              <a:ext cx="9105900" cy="5907088"/>
            </a:xfrm>
            <a:prstGeom prst="rect">
              <a:avLst/>
            </a:prstGeom>
            <a:noFill/>
            <a:ln w="9525">
              <a:noFill/>
              <a:miter lim="800000"/>
              <a:headEnd/>
              <a:tailEnd/>
            </a:ln>
          </p:spPr>
        </p:pic>
        <p:sp>
          <p:nvSpPr>
            <p:cNvPr id="9" name="椭圆 8"/>
            <p:cNvSpPr/>
            <p:nvPr/>
          </p:nvSpPr>
          <p:spPr>
            <a:xfrm>
              <a:off x="3078163" y="2276475"/>
              <a:ext cx="1079500" cy="5762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dirty="0">
                  <a:solidFill>
                    <a:srgbClr val="FFFF00"/>
                  </a:solidFill>
                  <a:latin typeface="Arial" pitchFamily="34" charset="0"/>
                  <a:cs typeface="Arial" pitchFamily="34" charset="0"/>
                </a:rPr>
                <a:t>ESR</a:t>
              </a:r>
              <a:endParaRPr lang="zh-CN" altLang="en-US" sz="2400" b="1" dirty="0">
                <a:solidFill>
                  <a:srgbClr val="FFFF00"/>
                </a:solidFill>
                <a:latin typeface="Arial" pitchFamily="34" charset="0"/>
                <a:cs typeface="Arial" pitchFamily="34" charset="0"/>
              </a:endParaRPr>
            </a:p>
          </p:txBody>
        </p:sp>
        <p:sp>
          <p:nvSpPr>
            <p:cNvPr id="10" name="椭圆 9"/>
            <p:cNvSpPr/>
            <p:nvPr/>
          </p:nvSpPr>
          <p:spPr>
            <a:xfrm>
              <a:off x="7286644" y="4495811"/>
              <a:ext cx="1150938" cy="5762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dirty="0">
                  <a:solidFill>
                    <a:srgbClr val="FFFF00"/>
                  </a:solidFill>
                  <a:latin typeface="Arial" pitchFamily="34" charset="0"/>
                  <a:cs typeface="Arial" pitchFamily="34" charset="0"/>
                </a:rPr>
                <a:t>CSR</a:t>
              </a:r>
              <a:endParaRPr lang="zh-CN" altLang="en-US" sz="2400" b="1" dirty="0">
                <a:solidFill>
                  <a:srgbClr val="FFFF00"/>
                </a:solidFill>
                <a:latin typeface="Arial" pitchFamily="34" charset="0"/>
                <a:cs typeface="Arial" pitchFamily="34" charset="0"/>
              </a:endParaRPr>
            </a:p>
          </p:txBody>
        </p:sp>
      </p:grpSp>
      <p:pic>
        <p:nvPicPr>
          <p:cNvPr id="19" name="内容占位符 5" descr="upper_trap_medium.jpg"/>
          <p:cNvPicPr>
            <a:picLocks noGrp="1" noChangeAspect="1"/>
          </p:cNvPicPr>
          <p:nvPr>
            <p:ph idx="1"/>
          </p:nvPr>
        </p:nvPicPr>
        <p:blipFill>
          <a:blip r:embed="rId3" cstate="print"/>
          <a:stretch>
            <a:fillRect/>
          </a:stretch>
        </p:blipFill>
        <p:spPr>
          <a:xfrm>
            <a:off x="0" y="642918"/>
            <a:ext cx="1214413" cy="1619216"/>
          </a:xfrm>
        </p:spPr>
      </p:pic>
      <p:pic>
        <p:nvPicPr>
          <p:cNvPr id="26" name="图片 25" descr="csr.jpg"/>
          <p:cNvPicPr>
            <a:picLocks noChangeAspect="1"/>
          </p:cNvPicPr>
          <p:nvPr/>
        </p:nvPicPr>
        <p:blipFill>
          <a:blip r:embed="rId4" cstate="print"/>
          <a:stretch>
            <a:fillRect/>
          </a:stretch>
        </p:blipFill>
        <p:spPr>
          <a:xfrm>
            <a:off x="6786544" y="642918"/>
            <a:ext cx="2357454" cy="1571636"/>
          </a:xfrm>
          <a:prstGeom prst="rect">
            <a:avLst/>
          </a:prstGeom>
        </p:spPr>
      </p:pic>
      <p:sp>
        <p:nvSpPr>
          <p:cNvPr id="28" name="椭圆 27"/>
          <p:cNvSpPr/>
          <p:nvPr/>
        </p:nvSpPr>
        <p:spPr bwMode="auto">
          <a:xfrm>
            <a:off x="8001024" y="3929066"/>
            <a:ext cx="1142976" cy="57150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dirty="0" smtClean="0">
                <a:solidFill>
                  <a:srgbClr val="FFFF00"/>
                </a:solidFill>
                <a:latin typeface="Arial" pitchFamily="34" charset="0"/>
                <a:cs typeface="Arial" pitchFamily="34" charset="0"/>
              </a:rPr>
              <a:t>RIBF</a:t>
            </a:r>
            <a:endParaRPr lang="zh-CN" altLang="en-US" sz="2400" b="1" dirty="0">
              <a:solidFill>
                <a:srgbClr val="FFFF00"/>
              </a:solidFill>
              <a:latin typeface="Arial" pitchFamily="34" charset="0"/>
              <a:cs typeface="Arial" pitchFamily="34" charset="0"/>
            </a:endParaRPr>
          </a:p>
        </p:txBody>
      </p:sp>
      <p:pic>
        <p:nvPicPr>
          <p:cNvPr id="14" name="Picture 2"/>
          <p:cNvPicPr>
            <a:picLocks noChangeAspect="1" noChangeArrowheads="1"/>
          </p:cNvPicPr>
          <p:nvPr/>
        </p:nvPicPr>
        <p:blipFill>
          <a:blip r:embed="rId5" cstate="print"/>
          <a:srcRect/>
          <a:stretch>
            <a:fillRect/>
          </a:stretch>
        </p:blipFill>
        <p:spPr bwMode="auto">
          <a:xfrm>
            <a:off x="4656407" y="5072074"/>
            <a:ext cx="4487593" cy="1785926"/>
          </a:xfrm>
          <a:prstGeom prst="rect">
            <a:avLst/>
          </a:prstGeom>
          <a:noFill/>
          <a:ln w="9525">
            <a:noFill/>
            <a:miter lim="800000"/>
            <a:headEnd/>
            <a:tailEnd/>
          </a:ln>
          <a:effectLst/>
        </p:spPr>
      </p:pic>
      <p:pic>
        <p:nvPicPr>
          <p:cNvPr id="15" name="Picture 3"/>
          <p:cNvPicPr>
            <a:picLocks noChangeAspect="1" noChangeArrowheads="1"/>
          </p:cNvPicPr>
          <p:nvPr/>
        </p:nvPicPr>
        <p:blipFill>
          <a:blip r:embed="rId6" cstate="print"/>
          <a:srcRect t="12476" r="28788" b="12669"/>
          <a:stretch>
            <a:fillRect/>
          </a:stretch>
        </p:blipFill>
        <p:spPr bwMode="auto">
          <a:xfrm>
            <a:off x="1" y="5286388"/>
            <a:ext cx="4786313" cy="1222041"/>
          </a:xfrm>
          <a:prstGeom prst="rect">
            <a:avLst/>
          </a:prstGeom>
          <a:noFill/>
          <a:ln w="9525">
            <a:noFill/>
            <a:miter lim="800000"/>
            <a:headEnd/>
            <a:tailEnd/>
          </a:ln>
          <a:effectLst/>
        </p:spPr>
      </p:pic>
      <p:sp>
        <p:nvSpPr>
          <p:cNvPr id="12" name="矩形 11"/>
          <p:cNvSpPr/>
          <p:nvPr/>
        </p:nvSpPr>
        <p:spPr>
          <a:xfrm>
            <a:off x="1714480" y="2928934"/>
            <a:ext cx="6286512" cy="1246495"/>
          </a:xfrm>
          <a:prstGeom prst="rect">
            <a:avLst/>
          </a:prstGeom>
          <a:solidFill>
            <a:schemeClr val="bg1"/>
          </a:solidFill>
        </p:spPr>
        <p:txBody>
          <a:bodyPr wrap="square">
            <a:spAutoFit/>
          </a:bodyPr>
          <a:lstStyle/>
          <a:p>
            <a:pPr marL="342900" indent="-342900">
              <a:lnSpc>
                <a:spcPct val="125000"/>
              </a:lnSpc>
              <a:buFont typeface="Arial" panose="020B0604020202020204" pitchFamily="34" charset="0"/>
              <a:buChar char="•"/>
            </a:pPr>
            <a:r>
              <a:rPr lang="en-US" altLang="zh-CN" sz="2000" dirty="0" smtClean="0">
                <a:solidFill>
                  <a:srgbClr val="003366"/>
                </a:solidFill>
                <a:latin typeface="Times New Roman" pitchFamily="18" charset="0"/>
                <a:ea typeface="黑体" panose="02010609060101010101" pitchFamily="49" charset="-122"/>
                <a:cs typeface="Times New Roman" pitchFamily="18" charset="0"/>
              </a:rPr>
              <a:t>time</a:t>
            </a:r>
            <a:r>
              <a:rPr lang="zh-CN" altLang="en-US" sz="2000" dirty="0" smtClean="0">
                <a:solidFill>
                  <a:srgbClr val="003366"/>
                </a:solidFill>
                <a:latin typeface="Times New Roman" pitchFamily="18" charset="0"/>
                <a:ea typeface="黑体" panose="02010609060101010101" pitchFamily="49" charset="-122"/>
                <a:cs typeface="Times New Roman" pitchFamily="18" charset="0"/>
              </a:rPr>
              <a:t>：</a:t>
            </a:r>
            <a:r>
              <a:rPr lang="en-US" altLang="zh-CN" sz="2000" dirty="0" smtClean="0">
                <a:solidFill>
                  <a:srgbClr val="003366"/>
                </a:solidFill>
                <a:latin typeface="Times New Roman" pitchFamily="18" charset="0"/>
                <a:ea typeface="黑体" panose="02010609060101010101" pitchFamily="49" charset="-122"/>
                <a:cs typeface="Times New Roman" pitchFamily="18" charset="0"/>
              </a:rPr>
              <a:t> </a:t>
            </a:r>
            <a:r>
              <a:rPr lang="en-US" altLang="zh-CN" sz="2000" dirty="0" smtClean="0">
                <a:solidFill>
                  <a:srgbClr val="FF0000"/>
                </a:solidFill>
                <a:latin typeface="Times New Roman" pitchFamily="18" charset="0"/>
                <a:ea typeface="黑体" panose="02010609060101010101" pitchFamily="49" charset="-122"/>
                <a:cs typeface="Times New Roman" pitchFamily="18" charset="0"/>
              </a:rPr>
              <a:t>B</a:t>
            </a:r>
            <a:r>
              <a:rPr lang="el-GR" altLang="zh-CN" sz="2000" dirty="0" smtClean="0">
                <a:solidFill>
                  <a:srgbClr val="FF0000"/>
                </a:solidFill>
                <a:latin typeface="Times New Roman" pitchFamily="18" charset="0"/>
                <a:ea typeface="黑体" panose="02010609060101010101" pitchFamily="49" charset="-122"/>
                <a:cs typeface="Times New Roman" pitchFamily="18" charset="0"/>
              </a:rPr>
              <a:t>ρ</a:t>
            </a:r>
            <a:r>
              <a:rPr lang="en-US" altLang="zh-CN" sz="2000" dirty="0" smtClean="0">
                <a:solidFill>
                  <a:srgbClr val="FF0000"/>
                </a:solidFill>
                <a:latin typeface="Times New Roman" pitchFamily="18" charset="0"/>
                <a:ea typeface="黑体" panose="02010609060101010101" pitchFamily="49" charset="-122"/>
                <a:cs typeface="Times New Roman" pitchFamily="18" charset="0"/>
              </a:rPr>
              <a:t>-TOF, </a:t>
            </a:r>
            <a:r>
              <a:rPr lang="en-US" altLang="zh-CN" sz="2000" b="1" dirty="0" smtClean="0">
                <a:latin typeface="Times New Roman" pitchFamily="18" charset="0"/>
                <a:ea typeface="黑体" panose="02010609060101010101" pitchFamily="49" charset="-122"/>
                <a:cs typeface="Times New Roman" pitchFamily="18" charset="0"/>
              </a:rPr>
              <a:t>IMS</a:t>
            </a:r>
            <a:r>
              <a:rPr lang="en-US" altLang="zh-CN" sz="2000" dirty="0" smtClean="0">
                <a:solidFill>
                  <a:srgbClr val="FF0000"/>
                </a:solidFill>
                <a:latin typeface="Times New Roman" pitchFamily="18" charset="0"/>
                <a:ea typeface="黑体" panose="02010609060101010101" pitchFamily="49" charset="-122"/>
                <a:cs typeface="Times New Roman" pitchFamily="18" charset="0"/>
              </a:rPr>
              <a:t> &lt; MRTOF &lt; PTMS &lt; SMS</a:t>
            </a:r>
          </a:p>
          <a:p>
            <a:pPr marL="342900" indent="-342900">
              <a:lnSpc>
                <a:spcPct val="125000"/>
              </a:lnSpc>
              <a:buFont typeface="Arial" panose="020B0604020202020204" pitchFamily="34" charset="0"/>
              <a:buChar char="•"/>
            </a:pPr>
            <a:r>
              <a:rPr lang="en-US" altLang="zh-CN" sz="2000" dirty="0" smtClean="0">
                <a:solidFill>
                  <a:srgbClr val="003366"/>
                </a:solidFill>
                <a:latin typeface="Times New Roman" pitchFamily="18" charset="0"/>
                <a:ea typeface="黑体" panose="02010609060101010101" pitchFamily="49" charset="-122"/>
                <a:cs typeface="Times New Roman" pitchFamily="18" charset="0"/>
              </a:rPr>
              <a:t>precision</a:t>
            </a:r>
            <a:r>
              <a:rPr lang="zh-CN" altLang="en-US" sz="2000" dirty="0" smtClean="0">
                <a:solidFill>
                  <a:srgbClr val="003366"/>
                </a:solidFill>
                <a:latin typeface="Times New Roman" pitchFamily="18" charset="0"/>
                <a:ea typeface="黑体" panose="02010609060101010101" pitchFamily="49" charset="-122"/>
                <a:cs typeface="Times New Roman" pitchFamily="18" charset="0"/>
              </a:rPr>
              <a:t>：</a:t>
            </a:r>
            <a:r>
              <a:rPr lang="en-US" altLang="zh-CN" sz="2000" dirty="0" smtClean="0">
                <a:solidFill>
                  <a:srgbClr val="003366"/>
                </a:solidFill>
                <a:latin typeface="Times New Roman" pitchFamily="18" charset="0"/>
                <a:ea typeface="黑体" panose="02010609060101010101" pitchFamily="49" charset="-122"/>
                <a:cs typeface="Times New Roman" pitchFamily="18" charset="0"/>
              </a:rPr>
              <a:t> </a:t>
            </a:r>
            <a:r>
              <a:rPr lang="en-US" altLang="zh-CN" sz="2000" dirty="0" smtClean="0">
                <a:solidFill>
                  <a:srgbClr val="FF0000"/>
                </a:solidFill>
                <a:latin typeface="Times New Roman" pitchFamily="18" charset="0"/>
                <a:ea typeface="黑体" panose="02010609060101010101" pitchFamily="49" charset="-122"/>
                <a:cs typeface="Times New Roman" pitchFamily="18" charset="0"/>
              </a:rPr>
              <a:t>PTMS &gt; SMS, </a:t>
            </a:r>
            <a:r>
              <a:rPr lang="en-US" altLang="zh-CN" sz="2000" b="1" dirty="0" smtClean="0">
                <a:latin typeface="Times New Roman" pitchFamily="18" charset="0"/>
                <a:ea typeface="黑体" panose="02010609060101010101" pitchFamily="49" charset="-122"/>
                <a:cs typeface="Times New Roman" pitchFamily="18" charset="0"/>
              </a:rPr>
              <a:t>IMS</a:t>
            </a:r>
            <a:r>
              <a:rPr lang="en-US" altLang="zh-CN" sz="2000" dirty="0" smtClean="0">
                <a:solidFill>
                  <a:srgbClr val="FF0000"/>
                </a:solidFill>
                <a:latin typeface="Times New Roman" pitchFamily="18" charset="0"/>
                <a:ea typeface="黑体" panose="02010609060101010101" pitchFamily="49" charset="-122"/>
                <a:cs typeface="Times New Roman" pitchFamily="18" charset="0"/>
              </a:rPr>
              <a:t>, MRTOF &gt; B</a:t>
            </a:r>
            <a:r>
              <a:rPr lang="el-GR" altLang="zh-CN" sz="2000" dirty="0" smtClean="0">
                <a:solidFill>
                  <a:srgbClr val="FF0000"/>
                </a:solidFill>
                <a:latin typeface="Times New Roman" pitchFamily="18" charset="0"/>
                <a:ea typeface="黑体" panose="02010609060101010101" pitchFamily="49" charset="-122"/>
                <a:cs typeface="Times New Roman" pitchFamily="18" charset="0"/>
              </a:rPr>
              <a:t>ρ</a:t>
            </a:r>
            <a:r>
              <a:rPr lang="en-US" altLang="zh-CN" sz="2000" dirty="0" smtClean="0">
                <a:solidFill>
                  <a:srgbClr val="FF0000"/>
                </a:solidFill>
                <a:latin typeface="Times New Roman" pitchFamily="18" charset="0"/>
                <a:ea typeface="黑体" panose="02010609060101010101" pitchFamily="49" charset="-122"/>
                <a:cs typeface="Times New Roman" pitchFamily="18" charset="0"/>
              </a:rPr>
              <a:t>-TOF</a:t>
            </a:r>
            <a:endParaRPr lang="en-US" altLang="zh-CN" sz="2000" dirty="0" smtClean="0">
              <a:solidFill>
                <a:srgbClr val="003366"/>
              </a:solidFill>
              <a:latin typeface="黑体" panose="02010609060101010101" pitchFamily="49" charset="-122"/>
              <a:ea typeface="黑体" panose="02010609060101010101" pitchFamily="49" charset="-122"/>
              <a:cs typeface="Times New Roman" pitchFamily="18" charset="0"/>
            </a:endParaRPr>
          </a:p>
          <a:p>
            <a:pPr marL="342900" indent="-342900">
              <a:lnSpc>
                <a:spcPct val="125000"/>
              </a:lnSpc>
              <a:buFont typeface="Arial" panose="020B0604020202020204" pitchFamily="34" charset="0"/>
              <a:buChar char="•"/>
            </a:pPr>
            <a:r>
              <a:rPr lang="en-US" altLang="zh-CN" sz="2000" dirty="0" smtClean="0">
                <a:solidFill>
                  <a:srgbClr val="003366"/>
                </a:solidFill>
                <a:latin typeface="Times New Roman" pitchFamily="18" charset="0"/>
                <a:ea typeface="黑体" panose="02010609060101010101" pitchFamily="49" charset="-122"/>
                <a:cs typeface="Times New Roman" pitchFamily="18" charset="0"/>
              </a:rPr>
              <a:t>many masses simultaneously</a:t>
            </a:r>
            <a:endParaRPr lang="en-US" altLang="zh-CN" sz="2000" dirty="0" smtClean="0">
              <a:solidFill>
                <a:srgbClr val="FF0000"/>
              </a:solidFill>
              <a:latin typeface="Times New Roman" pitchFamily="18" charset="0"/>
              <a:ea typeface="黑体" panose="02010609060101010101" pitchFamily="49" charset="-122"/>
              <a:cs typeface="Times New Roman" pitchFamily="18" charset="0"/>
            </a:endParaRPr>
          </a:p>
        </p:txBody>
      </p:sp>
      <p:sp>
        <p:nvSpPr>
          <p:cNvPr id="16" name="标题 1"/>
          <p:cNvSpPr>
            <a:spLocks noGrp="1"/>
          </p:cNvSpPr>
          <p:nvPr>
            <p:ph type="title"/>
          </p:nvPr>
        </p:nvSpPr>
        <p:spPr>
          <a:xfrm>
            <a:off x="428596" y="0"/>
            <a:ext cx="8229600" cy="714356"/>
          </a:xfrm>
        </p:spPr>
        <p:txBody>
          <a:bodyPr>
            <a:normAutofit/>
          </a:bodyPr>
          <a:lstStyle/>
          <a:p>
            <a:pPr algn="ctr"/>
            <a:r>
              <a:rPr lang="en-US" altLang="zh-CN" sz="3600" b="0" dirty="0" smtClean="0">
                <a:effectLst/>
              </a:rPr>
              <a:t>Present activities</a:t>
            </a:r>
            <a:endParaRPr lang="zh-CN" altLang="en-US" sz="3600" b="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HIRFL-总装置三维效果图.JPG"/>
          <p:cNvPicPr>
            <a:picLocks noChangeAspect="1"/>
          </p:cNvPicPr>
          <p:nvPr/>
        </p:nvPicPr>
        <p:blipFill>
          <a:blip r:embed="rId3" cstate="print"/>
          <a:srcRect l="7895" r="7894"/>
          <a:stretch>
            <a:fillRect/>
          </a:stretch>
        </p:blipFill>
        <p:spPr>
          <a:xfrm>
            <a:off x="0" y="1623873"/>
            <a:ext cx="9144000" cy="5581269"/>
          </a:xfrm>
          <a:prstGeom prst="rect">
            <a:avLst/>
          </a:prstGeom>
        </p:spPr>
      </p:pic>
      <p:sp>
        <p:nvSpPr>
          <p:cNvPr id="23555" name="Rectangle 34"/>
          <p:cNvSpPr>
            <a:spLocks noChangeArrowheads="1"/>
          </p:cNvSpPr>
          <p:nvPr/>
        </p:nvSpPr>
        <p:spPr bwMode="auto">
          <a:xfrm rot="21252369">
            <a:off x="6786578" y="4919122"/>
            <a:ext cx="1428750" cy="457200"/>
          </a:xfrm>
          <a:prstGeom prst="rect">
            <a:avLst/>
          </a:prstGeom>
          <a:noFill/>
          <a:ln w="9525">
            <a:noFill/>
            <a:miter lim="800000"/>
            <a:headEnd/>
            <a:tailEnd/>
          </a:ln>
          <a:scene3d>
            <a:camera prst="orthographicFront">
              <a:rot lat="0" lon="0" rev="20700000"/>
            </a:camera>
            <a:lightRig rig="threePt" dir="t"/>
          </a:scene3d>
        </p:spPr>
        <p:txBody>
          <a:bodyPr lIns="91427" tIns="45714" rIns="91427" bIns="45714">
            <a:spAutoFit/>
          </a:bodyPr>
          <a:lstStyle/>
          <a:p>
            <a:pPr algn="ctr"/>
            <a:r>
              <a:rPr kumimoji="1" lang="en-US" altLang="zh-CN" sz="2400" dirty="0" err="1">
                <a:solidFill>
                  <a:srgbClr val="FF0000"/>
                </a:solidFill>
                <a:ea typeface="楷体_GB2312" pitchFamily="49" charset="-122"/>
                <a:cs typeface="Arial" charset="0"/>
              </a:rPr>
              <a:t>CSRe</a:t>
            </a:r>
            <a:endParaRPr kumimoji="1" lang="en-US" altLang="zh-CN" sz="2400" dirty="0">
              <a:solidFill>
                <a:srgbClr val="FF0000"/>
              </a:solidFill>
              <a:ea typeface="楷体_GB2312" pitchFamily="49" charset="-122"/>
              <a:cs typeface="Arial" charset="0"/>
            </a:endParaRPr>
          </a:p>
        </p:txBody>
      </p:sp>
      <p:sp>
        <p:nvSpPr>
          <p:cNvPr id="23556" name="Rectangle 34"/>
          <p:cNvSpPr>
            <a:spLocks noChangeArrowheads="1"/>
          </p:cNvSpPr>
          <p:nvPr/>
        </p:nvSpPr>
        <p:spPr bwMode="auto">
          <a:xfrm rot="21258342">
            <a:off x="980565" y="5582457"/>
            <a:ext cx="4857784" cy="461653"/>
          </a:xfrm>
          <a:prstGeom prst="rect">
            <a:avLst/>
          </a:prstGeom>
          <a:noFill/>
          <a:ln w="9525">
            <a:noFill/>
            <a:miter lim="800000"/>
            <a:headEnd/>
            <a:tailEnd/>
          </a:ln>
          <a:scene3d>
            <a:camera prst="orthographicFront">
              <a:rot lat="0" lon="0" rev="20700000"/>
            </a:camera>
            <a:lightRig rig="threePt" dir="t"/>
          </a:scene3d>
        </p:spPr>
        <p:txBody>
          <a:bodyPr wrap="square" lIns="91427" tIns="45714" rIns="91427" bIns="45714">
            <a:spAutoFit/>
          </a:bodyPr>
          <a:lstStyle/>
          <a:p>
            <a:pPr algn="ctr"/>
            <a:r>
              <a:rPr kumimoji="1" lang="en-US" altLang="zh-CN" sz="2400" dirty="0" err="1">
                <a:solidFill>
                  <a:srgbClr val="FF0000"/>
                </a:solidFill>
                <a:ea typeface="楷体_GB2312" pitchFamily="49" charset="-122"/>
                <a:cs typeface="Arial" charset="0"/>
              </a:rPr>
              <a:t>CSRm</a:t>
            </a:r>
            <a:r>
              <a:rPr kumimoji="1" lang="en-US" altLang="zh-CN" sz="2400" dirty="0">
                <a:solidFill>
                  <a:srgbClr val="FF0000"/>
                </a:solidFill>
                <a:ea typeface="楷体_GB2312" pitchFamily="49" charset="-122"/>
                <a:cs typeface="Arial" charset="0"/>
              </a:rPr>
              <a:t> </a:t>
            </a:r>
            <a:endParaRPr kumimoji="1" lang="en-US" altLang="zh-CN" sz="1400" dirty="0">
              <a:solidFill>
                <a:srgbClr val="FF0000"/>
              </a:solidFill>
              <a:ea typeface="楷体_GB2312" pitchFamily="49" charset="-122"/>
              <a:cs typeface="Arial" charset="0"/>
              <a:sym typeface="Symbol" pitchFamily="18" charset="2"/>
            </a:endParaRPr>
          </a:p>
        </p:txBody>
      </p:sp>
      <p:sp>
        <p:nvSpPr>
          <p:cNvPr id="23558" name="Rectangle 9"/>
          <p:cNvSpPr>
            <a:spLocks noChangeArrowheads="1"/>
          </p:cNvSpPr>
          <p:nvPr/>
        </p:nvSpPr>
        <p:spPr bwMode="auto">
          <a:xfrm>
            <a:off x="4211960" y="4797152"/>
            <a:ext cx="2409825" cy="400110"/>
          </a:xfrm>
          <a:prstGeom prst="rect">
            <a:avLst/>
          </a:prstGeom>
          <a:noFill/>
          <a:ln w="9525">
            <a:noFill/>
            <a:miter lim="800000"/>
            <a:headEnd/>
            <a:tailEnd/>
          </a:ln>
          <a:scene3d>
            <a:camera prst="orthographicFront">
              <a:rot lat="0" lon="0" rev="3600000"/>
            </a:camera>
            <a:lightRig rig="threePt" dir="t"/>
          </a:scene3d>
        </p:spPr>
        <p:txBody>
          <a:bodyPr wrap="square">
            <a:spAutoFit/>
          </a:bodyPr>
          <a:lstStyle/>
          <a:p>
            <a:pPr algn="ctr"/>
            <a:r>
              <a:rPr kumimoji="1" lang="en-US" altLang="zh-CN" sz="2000" dirty="0">
                <a:solidFill>
                  <a:srgbClr val="FF0000"/>
                </a:solidFill>
                <a:cs typeface="Times New Roman" pitchFamily="18" charset="0"/>
              </a:rPr>
              <a:t>RIBLL2</a:t>
            </a:r>
          </a:p>
        </p:txBody>
      </p:sp>
      <p:sp>
        <p:nvSpPr>
          <p:cNvPr id="14" name="椭圆 13"/>
          <p:cNvSpPr/>
          <p:nvPr/>
        </p:nvSpPr>
        <p:spPr>
          <a:xfrm>
            <a:off x="4858893" y="6227720"/>
            <a:ext cx="144016" cy="141625"/>
          </a:xfrm>
          <a:prstGeom prst="ellipse">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CC00FF"/>
              </a:solidFill>
            </a:endParaRPr>
          </a:p>
        </p:txBody>
      </p:sp>
      <p:sp>
        <p:nvSpPr>
          <p:cNvPr id="18" name="椭圆 17"/>
          <p:cNvSpPr/>
          <p:nvPr/>
        </p:nvSpPr>
        <p:spPr>
          <a:xfrm>
            <a:off x="4714878" y="6299359"/>
            <a:ext cx="144016" cy="1416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CC00FF"/>
              </a:solidFill>
            </a:endParaRPr>
          </a:p>
        </p:txBody>
      </p:sp>
      <p:sp>
        <p:nvSpPr>
          <p:cNvPr id="19" name="椭圆 18"/>
          <p:cNvSpPr/>
          <p:nvPr/>
        </p:nvSpPr>
        <p:spPr>
          <a:xfrm>
            <a:off x="5011293" y="6152952"/>
            <a:ext cx="144016" cy="1416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CC00FF"/>
              </a:solidFill>
            </a:endParaRPr>
          </a:p>
        </p:txBody>
      </p:sp>
      <p:sp>
        <p:nvSpPr>
          <p:cNvPr id="21" name="椭圆 20"/>
          <p:cNvSpPr/>
          <p:nvPr/>
        </p:nvSpPr>
        <p:spPr>
          <a:xfrm>
            <a:off x="7215207" y="4507834"/>
            <a:ext cx="144016" cy="1416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CC00FF"/>
              </a:solidFill>
            </a:endParaRPr>
          </a:p>
        </p:txBody>
      </p:sp>
      <p:sp>
        <p:nvSpPr>
          <p:cNvPr id="23" name="椭圆 22"/>
          <p:cNvSpPr/>
          <p:nvPr/>
        </p:nvSpPr>
        <p:spPr>
          <a:xfrm>
            <a:off x="7428945" y="4538621"/>
            <a:ext cx="144016" cy="141625"/>
          </a:xfrm>
          <a:prstGeom prst="ellipse">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CC00FF"/>
              </a:solidFill>
            </a:endParaRPr>
          </a:p>
        </p:txBody>
      </p:sp>
      <p:grpSp>
        <p:nvGrpSpPr>
          <p:cNvPr id="2" name="Group 25"/>
          <p:cNvGrpSpPr>
            <a:grpSpLocks/>
          </p:cNvGrpSpPr>
          <p:nvPr/>
        </p:nvGrpSpPr>
        <p:grpSpPr bwMode="auto">
          <a:xfrm>
            <a:off x="-10838086" y="1705722"/>
            <a:ext cx="17786350" cy="427134"/>
            <a:chOff x="-1928" y="837"/>
            <a:chExt cx="11204" cy="860"/>
          </a:xfrm>
        </p:grpSpPr>
        <p:pic>
          <p:nvPicPr>
            <p:cNvPr id="25" name="Picture 26" descr="Graphic1"/>
            <p:cNvPicPr>
              <a:picLocks noChangeAspect="1" noChangeArrowheads="1"/>
            </p:cNvPicPr>
            <p:nvPr/>
          </p:nvPicPr>
          <p:blipFill>
            <a:blip r:embed="rId4" cstate="print"/>
            <a:srcRect/>
            <a:stretch>
              <a:fillRect/>
            </a:stretch>
          </p:blipFill>
          <p:spPr bwMode="auto">
            <a:xfrm>
              <a:off x="-1928" y="845"/>
              <a:ext cx="1633" cy="852"/>
            </a:xfrm>
            <a:prstGeom prst="rect">
              <a:avLst/>
            </a:prstGeom>
            <a:noFill/>
            <a:ln w="9525">
              <a:noFill/>
              <a:miter lim="800000"/>
              <a:headEnd/>
              <a:tailEnd/>
            </a:ln>
          </p:spPr>
        </p:pic>
        <p:pic>
          <p:nvPicPr>
            <p:cNvPr id="26" name="Picture 27" descr="Graphic1"/>
            <p:cNvPicPr>
              <a:picLocks noChangeAspect="1" noChangeArrowheads="1"/>
            </p:cNvPicPr>
            <p:nvPr/>
          </p:nvPicPr>
          <p:blipFill>
            <a:blip r:embed="rId4" cstate="print"/>
            <a:srcRect/>
            <a:stretch>
              <a:fillRect/>
            </a:stretch>
          </p:blipFill>
          <p:spPr bwMode="auto">
            <a:xfrm>
              <a:off x="-295" y="845"/>
              <a:ext cx="1633" cy="852"/>
            </a:xfrm>
            <a:prstGeom prst="rect">
              <a:avLst/>
            </a:prstGeom>
            <a:noFill/>
            <a:ln w="9525">
              <a:noFill/>
              <a:miter lim="800000"/>
              <a:headEnd/>
              <a:tailEnd/>
            </a:ln>
          </p:spPr>
        </p:pic>
        <p:pic>
          <p:nvPicPr>
            <p:cNvPr id="27" name="Picture 28" descr="Graphic1"/>
            <p:cNvPicPr>
              <a:picLocks noChangeAspect="1" noChangeArrowheads="1"/>
            </p:cNvPicPr>
            <p:nvPr/>
          </p:nvPicPr>
          <p:blipFill>
            <a:blip r:embed="rId4" cstate="print"/>
            <a:srcRect/>
            <a:stretch>
              <a:fillRect/>
            </a:stretch>
          </p:blipFill>
          <p:spPr bwMode="auto">
            <a:xfrm>
              <a:off x="1292" y="845"/>
              <a:ext cx="1633" cy="852"/>
            </a:xfrm>
            <a:prstGeom prst="rect">
              <a:avLst/>
            </a:prstGeom>
            <a:noFill/>
            <a:ln w="9525">
              <a:noFill/>
              <a:miter lim="800000"/>
              <a:headEnd/>
              <a:tailEnd/>
            </a:ln>
          </p:spPr>
        </p:pic>
        <p:pic>
          <p:nvPicPr>
            <p:cNvPr id="28" name="Picture 29" descr="Graphic1"/>
            <p:cNvPicPr>
              <a:picLocks noChangeAspect="1" noChangeArrowheads="1"/>
            </p:cNvPicPr>
            <p:nvPr/>
          </p:nvPicPr>
          <p:blipFill>
            <a:blip r:embed="rId4" cstate="print"/>
            <a:srcRect/>
            <a:stretch>
              <a:fillRect/>
            </a:stretch>
          </p:blipFill>
          <p:spPr bwMode="auto">
            <a:xfrm>
              <a:off x="2880" y="845"/>
              <a:ext cx="1633" cy="852"/>
            </a:xfrm>
            <a:prstGeom prst="rect">
              <a:avLst/>
            </a:prstGeom>
            <a:noFill/>
            <a:ln w="9525">
              <a:noFill/>
              <a:miter lim="800000"/>
              <a:headEnd/>
              <a:tailEnd/>
            </a:ln>
          </p:spPr>
        </p:pic>
        <p:pic>
          <p:nvPicPr>
            <p:cNvPr id="29" name="Picture 30" descr="Graphic1"/>
            <p:cNvPicPr>
              <a:picLocks noChangeAspect="1" noChangeArrowheads="1"/>
            </p:cNvPicPr>
            <p:nvPr/>
          </p:nvPicPr>
          <p:blipFill>
            <a:blip r:embed="rId4" cstate="print"/>
            <a:srcRect/>
            <a:stretch>
              <a:fillRect/>
            </a:stretch>
          </p:blipFill>
          <p:spPr bwMode="auto">
            <a:xfrm>
              <a:off x="4468" y="845"/>
              <a:ext cx="1633" cy="852"/>
            </a:xfrm>
            <a:prstGeom prst="rect">
              <a:avLst/>
            </a:prstGeom>
            <a:noFill/>
            <a:ln w="9525">
              <a:noFill/>
              <a:miter lim="800000"/>
              <a:headEnd/>
              <a:tailEnd/>
            </a:ln>
          </p:spPr>
        </p:pic>
        <p:pic>
          <p:nvPicPr>
            <p:cNvPr id="30" name="Picture 32" descr="Graphic1"/>
            <p:cNvPicPr>
              <a:picLocks noChangeAspect="1" noChangeArrowheads="1"/>
            </p:cNvPicPr>
            <p:nvPr/>
          </p:nvPicPr>
          <p:blipFill>
            <a:blip r:embed="rId4" cstate="print"/>
            <a:srcRect/>
            <a:stretch>
              <a:fillRect/>
            </a:stretch>
          </p:blipFill>
          <p:spPr bwMode="auto">
            <a:xfrm>
              <a:off x="7643" y="837"/>
              <a:ext cx="1633" cy="852"/>
            </a:xfrm>
            <a:prstGeom prst="rect">
              <a:avLst/>
            </a:prstGeom>
            <a:noFill/>
            <a:ln w="9525">
              <a:noFill/>
              <a:miter lim="800000"/>
              <a:headEnd/>
              <a:tailEnd/>
            </a:ln>
          </p:spPr>
        </p:pic>
        <p:pic>
          <p:nvPicPr>
            <p:cNvPr id="31" name="Picture 31" descr="Graphic1"/>
            <p:cNvPicPr>
              <a:picLocks noChangeAspect="1" noChangeArrowheads="1"/>
            </p:cNvPicPr>
            <p:nvPr/>
          </p:nvPicPr>
          <p:blipFill>
            <a:blip r:embed="rId4" cstate="print"/>
            <a:srcRect/>
            <a:stretch>
              <a:fillRect/>
            </a:stretch>
          </p:blipFill>
          <p:spPr bwMode="auto">
            <a:xfrm>
              <a:off x="6055" y="845"/>
              <a:ext cx="1633" cy="852"/>
            </a:xfrm>
            <a:prstGeom prst="rect">
              <a:avLst/>
            </a:prstGeom>
            <a:noFill/>
            <a:ln w="9525">
              <a:noFill/>
              <a:miter lim="800000"/>
              <a:headEnd/>
              <a:tailEnd/>
            </a:ln>
          </p:spPr>
        </p:pic>
      </p:grpSp>
      <p:pic>
        <p:nvPicPr>
          <p:cNvPr id="3" name="图片 2"/>
          <p:cNvPicPr>
            <a:picLocks noChangeAspect="1"/>
          </p:cNvPicPr>
          <p:nvPr/>
        </p:nvPicPr>
        <p:blipFill>
          <a:blip r:embed="rId5" cstate="print"/>
          <a:stretch>
            <a:fillRect/>
          </a:stretch>
        </p:blipFill>
        <p:spPr>
          <a:xfrm>
            <a:off x="7162326" y="1546058"/>
            <a:ext cx="1561855" cy="802823"/>
          </a:xfrm>
          <a:prstGeom prst="rect">
            <a:avLst/>
          </a:prstGeom>
        </p:spPr>
      </p:pic>
      <p:sp>
        <p:nvSpPr>
          <p:cNvPr id="5" name="矩形 4"/>
          <p:cNvSpPr/>
          <p:nvPr/>
        </p:nvSpPr>
        <p:spPr>
          <a:xfrm>
            <a:off x="-108520" y="1469376"/>
            <a:ext cx="7272808" cy="66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2060"/>
                </a:solidFill>
              </a:rPr>
              <a:t>Heavy Ion Research Facility in Lanzhou (HIRFL)</a:t>
            </a:r>
            <a:endParaRPr lang="zh-CN" altLang="en-US" sz="2000" dirty="0">
              <a:solidFill>
                <a:srgbClr val="002060"/>
              </a:solidFill>
            </a:endParaRPr>
          </a:p>
        </p:txBody>
      </p:sp>
      <p:sp>
        <p:nvSpPr>
          <p:cNvPr id="34" name="Oval 64"/>
          <p:cNvSpPr>
            <a:spLocks noChangeArrowheads="1"/>
          </p:cNvSpPr>
          <p:nvPr/>
        </p:nvSpPr>
        <p:spPr bwMode="auto">
          <a:xfrm>
            <a:off x="6156176" y="2353791"/>
            <a:ext cx="542697" cy="499149"/>
          </a:xfrm>
          <a:prstGeom prst="ellipse">
            <a:avLst/>
          </a:prstGeom>
          <a:solidFill>
            <a:schemeClr val="bg1"/>
          </a:solidFill>
          <a:ln w="38100">
            <a:solidFill>
              <a:schemeClr val="accent6">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35" name="Line 65"/>
          <p:cNvSpPr>
            <a:spLocks noChangeShapeType="1"/>
          </p:cNvSpPr>
          <p:nvPr/>
        </p:nvSpPr>
        <p:spPr bwMode="auto">
          <a:xfrm>
            <a:off x="6555170" y="2547643"/>
            <a:ext cx="282447" cy="0"/>
          </a:xfrm>
          <a:prstGeom prst="line">
            <a:avLst/>
          </a:prstGeom>
          <a:noFill/>
          <a:ln w="254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prstClr val="black"/>
              </a:solidFill>
            </a:endParaRPr>
          </a:p>
        </p:txBody>
      </p:sp>
      <p:sp>
        <p:nvSpPr>
          <p:cNvPr id="36" name="Oval 67"/>
          <p:cNvSpPr>
            <a:spLocks noChangeArrowheads="1"/>
          </p:cNvSpPr>
          <p:nvPr/>
        </p:nvSpPr>
        <p:spPr bwMode="auto">
          <a:xfrm rot="19419643">
            <a:off x="6637670" y="2404796"/>
            <a:ext cx="140868" cy="13216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37" name="Text Box 88"/>
          <p:cNvSpPr txBox="1">
            <a:spLocks noChangeArrowheads="1"/>
          </p:cNvSpPr>
          <p:nvPr/>
        </p:nvSpPr>
        <p:spPr bwMode="auto">
          <a:xfrm>
            <a:off x="6645082" y="2545163"/>
            <a:ext cx="93662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400" b="1" dirty="0">
                <a:solidFill>
                  <a:srgbClr val="0033CC"/>
                </a:solidFill>
              </a:rPr>
              <a:t>C foil</a:t>
            </a:r>
          </a:p>
        </p:txBody>
      </p:sp>
      <p:grpSp>
        <p:nvGrpSpPr>
          <p:cNvPr id="6" name="组合 5"/>
          <p:cNvGrpSpPr/>
          <p:nvPr/>
        </p:nvGrpSpPr>
        <p:grpSpPr>
          <a:xfrm>
            <a:off x="7338348" y="2502101"/>
            <a:ext cx="432048" cy="62807"/>
            <a:chOff x="8292545" y="3037391"/>
            <a:chExt cx="650875" cy="25624"/>
          </a:xfrm>
        </p:grpSpPr>
        <p:sp>
          <p:nvSpPr>
            <p:cNvPr id="33" name="Line 61"/>
            <p:cNvSpPr>
              <a:spLocks noChangeShapeType="1"/>
            </p:cNvSpPr>
            <p:nvPr/>
          </p:nvSpPr>
          <p:spPr bwMode="auto">
            <a:xfrm>
              <a:off x="8292545" y="3037391"/>
              <a:ext cx="649287"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prstClr val="black"/>
                </a:solidFill>
              </a:endParaRPr>
            </a:p>
          </p:txBody>
        </p:sp>
        <p:sp>
          <p:nvSpPr>
            <p:cNvPr id="38" name="Line 89"/>
            <p:cNvSpPr>
              <a:spLocks noChangeShapeType="1"/>
            </p:cNvSpPr>
            <p:nvPr/>
          </p:nvSpPr>
          <p:spPr bwMode="auto">
            <a:xfrm>
              <a:off x="8294131" y="3063015"/>
              <a:ext cx="649289"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prstClr val="black"/>
                </a:solidFill>
              </a:endParaRPr>
            </a:p>
          </p:txBody>
        </p:sp>
      </p:grpSp>
      <p:sp>
        <p:nvSpPr>
          <p:cNvPr id="39" name="Text Box 94"/>
          <p:cNvSpPr txBox="1">
            <a:spLocks noChangeArrowheads="1"/>
          </p:cNvSpPr>
          <p:nvPr/>
        </p:nvSpPr>
        <p:spPr bwMode="auto">
          <a:xfrm>
            <a:off x="6190106" y="2833195"/>
            <a:ext cx="55233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zh-CN" sz="1400" b="1" dirty="0" err="1">
                <a:solidFill>
                  <a:srgbClr val="F79646">
                    <a:lumMod val="75000"/>
                  </a:srgbClr>
                </a:solidFill>
              </a:rPr>
              <a:t>CSRe</a:t>
            </a:r>
            <a:endParaRPr lang="en-US" altLang="zh-CN" sz="1400" b="1" dirty="0">
              <a:solidFill>
                <a:srgbClr val="F79646">
                  <a:lumMod val="75000"/>
                </a:srgbClr>
              </a:solidFill>
            </a:endParaRPr>
          </a:p>
        </p:txBody>
      </p:sp>
      <p:grpSp>
        <p:nvGrpSpPr>
          <p:cNvPr id="11" name="Group 101"/>
          <p:cNvGrpSpPr>
            <a:grpSpLocks/>
          </p:cNvGrpSpPr>
          <p:nvPr/>
        </p:nvGrpSpPr>
        <p:grpSpPr bwMode="auto">
          <a:xfrm>
            <a:off x="6515685" y="2237701"/>
            <a:ext cx="370852" cy="471223"/>
            <a:chOff x="2323" y="634"/>
            <a:chExt cx="311" cy="392"/>
          </a:xfrm>
        </p:grpSpPr>
        <p:sp>
          <p:nvSpPr>
            <p:cNvPr id="41" name="Oval 97"/>
            <p:cNvSpPr>
              <a:spLocks noChangeArrowheads="1"/>
            </p:cNvSpPr>
            <p:nvPr/>
          </p:nvSpPr>
          <p:spPr bwMode="auto">
            <a:xfrm>
              <a:off x="2426" y="981"/>
              <a:ext cx="45" cy="45"/>
            </a:xfrm>
            <a:prstGeom prst="ellipse">
              <a:avLst/>
            </a:prstGeom>
            <a:solidFill>
              <a:srgbClr val="FF00FF"/>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42" name="Oval 98"/>
            <p:cNvSpPr>
              <a:spLocks noChangeArrowheads="1"/>
            </p:cNvSpPr>
            <p:nvPr/>
          </p:nvSpPr>
          <p:spPr bwMode="auto">
            <a:xfrm>
              <a:off x="2426" y="890"/>
              <a:ext cx="45" cy="45"/>
            </a:xfrm>
            <a:prstGeom prst="ellipse">
              <a:avLst/>
            </a:prstGeom>
            <a:solidFill>
              <a:srgbClr val="FF00FF"/>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43" name="Oval 99"/>
            <p:cNvSpPr>
              <a:spLocks noChangeArrowheads="1"/>
            </p:cNvSpPr>
            <p:nvPr/>
          </p:nvSpPr>
          <p:spPr bwMode="auto">
            <a:xfrm>
              <a:off x="2472" y="935"/>
              <a:ext cx="45" cy="45"/>
            </a:xfrm>
            <a:prstGeom prst="ellipse">
              <a:avLst/>
            </a:prstGeom>
            <a:solidFill>
              <a:srgbClr val="FF00FF"/>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44" name="Text Box 100"/>
            <p:cNvSpPr txBox="1">
              <a:spLocks noChangeArrowheads="1"/>
            </p:cNvSpPr>
            <p:nvPr/>
          </p:nvSpPr>
          <p:spPr bwMode="auto">
            <a:xfrm>
              <a:off x="2323" y="634"/>
              <a:ext cx="311" cy="30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1" dirty="0">
                  <a:solidFill>
                    <a:srgbClr val="FF33CC"/>
                  </a:solidFill>
                </a:rPr>
                <a:t>e-</a:t>
              </a:r>
            </a:p>
          </p:txBody>
        </p:sp>
      </p:grpSp>
      <p:sp>
        <p:nvSpPr>
          <p:cNvPr id="51" name="Text Box 147"/>
          <p:cNvSpPr txBox="1">
            <a:spLocks noChangeArrowheads="1"/>
          </p:cNvSpPr>
          <p:nvPr/>
        </p:nvSpPr>
        <p:spPr bwMode="auto">
          <a:xfrm>
            <a:off x="5940152" y="3059668"/>
            <a:ext cx="18251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zh-CN" b="1" dirty="0">
                <a:solidFill>
                  <a:prstClr val="white">
                    <a:lumMod val="65000"/>
                  </a:prstClr>
                </a:solidFill>
              </a:rPr>
              <a:t>TOF Detector</a:t>
            </a:r>
          </a:p>
        </p:txBody>
      </p:sp>
      <p:sp>
        <p:nvSpPr>
          <p:cNvPr id="53" name="Freeform 103"/>
          <p:cNvSpPr>
            <a:spLocks/>
          </p:cNvSpPr>
          <p:nvPr/>
        </p:nvSpPr>
        <p:spPr bwMode="auto">
          <a:xfrm>
            <a:off x="7202929" y="2752714"/>
            <a:ext cx="256790" cy="172230"/>
          </a:xfrm>
          <a:custGeom>
            <a:avLst/>
            <a:gdLst>
              <a:gd name="T0" fmla="*/ 0 w 454"/>
              <a:gd name="T1" fmla="*/ 7 h 332"/>
              <a:gd name="T2" fmla="*/ 136 w 454"/>
              <a:gd name="T3" fmla="*/ 7 h 332"/>
              <a:gd name="T4" fmla="*/ 227 w 454"/>
              <a:gd name="T5" fmla="*/ 7 h 332"/>
              <a:gd name="T6" fmla="*/ 227 w 454"/>
              <a:gd name="T7" fmla="*/ 52 h 332"/>
              <a:gd name="T8" fmla="*/ 227 w 454"/>
              <a:gd name="T9" fmla="*/ 188 h 332"/>
              <a:gd name="T10" fmla="*/ 227 w 454"/>
              <a:gd name="T11" fmla="*/ 324 h 332"/>
              <a:gd name="T12" fmla="*/ 272 w 454"/>
              <a:gd name="T13" fmla="*/ 234 h 332"/>
              <a:gd name="T14" fmla="*/ 318 w 454"/>
              <a:gd name="T15" fmla="*/ 52 h 332"/>
              <a:gd name="T16" fmla="*/ 363 w 454"/>
              <a:gd name="T17" fmla="*/ 7 h 332"/>
              <a:gd name="T18" fmla="*/ 454 w 454"/>
              <a:gd name="T19" fmla="*/ 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32">
                <a:moveTo>
                  <a:pt x="0" y="7"/>
                </a:moveTo>
                <a:cubicBezTo>
                  <a:pt x="49" y="7"/>
                  <a:pt x="98" y="7"/>
                  <a:pt x="136" y="7"/>
                </a:cubicBezTo>
                <a:cubicBezTo>
                  <a:pt x="174" y="7"/>
                  <a:pt x="212" y="0"/>
                  <a:pt x="227" y="7"/>
                </a:cubicBezTo>
                <a:cubicBezTo>
                  <a:pt x="242" y="14"/>
                  <a:pt x="227" y="22"/>
                  <a:pt x="227" y="52"/>
                </a:cubicBezTo>
                <a:cubicBezTo>
                  <a:pt x="227" y="82"/>
                  <a:pt x="227" y="143"/>
                  <a:pt x="227" y="188"/>
                </a:cubicBezTo>
                <a:cubicBezTo>
                  <a:pt x="227" y="233"/>
                  <a:pt x="220" y="316"/>
                  <a:pt x="227" y="324"/>
                </a:cubicBezTo>
                <a:cubicBezTo>
                  <a:pt x="234" y="332"/>
                  <a:pt x="257" y="279"/>
                  <a:pt x="272" y="234"/>
                </a:cubicBezTo>
                <a:cubicBezTo>
                  <a:pt x="287" y="189"/>
                  <a:pt x="303" y="90"/>
                  <a:pt x="318" y="52"/>
                </a:cubicBezTo>
                <a:cubicBezTo>
                  <a:pt x="333" y="14"/>
                  <a:pt x="340" y="14"/>
                  <a:pt x="363" y="7"/>
                </a:cubicBezTo>
                <a:cubicBezTo>
                  <a:pt x="386" y="0"/>
                  <a:pt x="420" y="3"/>
                  <a:pt x="454" y="7"/>
                </a:cubicBezTo>
              </a:path>
            </a:pathLst>
          </a:custGeom>
          <a:noFill/>
          <a:ln w="25400">
            <a:solidFill>
              <a:srgbClr val="00B05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prstClr val="black"/>
              </a:solidFill>
            </a:endParaRPr>
          </a:p>
        </p:txBody>
      </p:sp>
      <p:sp>
        <p:nvSpPr>
          <p:cNvPr id="7" name="等腰三角形 6"/>
          <p:cNvSpPr/>
          <p:nvPr/>
        </p:nvSpPr>
        <p:spPr>
          <a:xfrm rot="10800000">
            <a:off x="7454438" y="2587154"/>
            <a:ext cx="196583" cy="1937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6" name="Picture 12"/>
          <p:cNvPicPr>
            <a:picLocks noChangeAspect="1" noChangeArrowheads="1"/>
          </p:cNvPicPr>
          <p:nvPr/>
        </p:nvPicPr>
        <p:blipFill>
          <a:blip r:embed="rId6" cstate="print"/>
          <a:srcRect/>
          <a:stretch>
            <a:fillRect/>
          </a:stretch>
        </p:blipFill>
        <p:spPr bwMode="auto">
          <a:xfrm>
            <a:off x="7943319" y="3276622"/>
            <a:ext cx="1209328" cy="1148862"/>
          </a:xfrm>
          <a:prstGeom prst="rect">
            <a:avLst/>
          </a:prstGeom>
          <a:noFill/>
          <a:ln w="9525">
            <a:noFill/>
            <a:miter lim="800000"/>
            <a:headEnd/>
            <a:tailEnd/>
          </a:ln>
        </p:spPr>
      </p:pic>
      <p:sp>
        <p:nvSpPr>
          <p:cNvPr id="65" name="Text Box 146"/>
          <p:cNvSpPr txBox="1">
            <a:spLocks noChangeArrowheads="1"/>
          </p:cNvSpPr>
          <p:nvPr/>
        </p:nvSpPr>
        <p:spPr bwMode="auto">
          <a:xfrm>
            <a:off x="7595817" y="2564908"/>
            <a:ext cx="93662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400" b="1" dirty="0">
                <a:solidFill>
                  <a:prstClr val="black"/>
                </a:solidFill>
              </a:rPr>
              <a:t>MCP</a:t>
            </a:r>
          </a:p>
        </p:txBody>
      </p:sp>
      <p:sp>
        <p:nvSpPr>
          <p:cNvPr id="10" name="矩形 9"/>
          <p:cNvSpPr/>
          <p:nvPr/>
        </p:nvSpPr>
        <p:spPr>
          <a:xfrm>
            <a:off x="8599820" y="1380845"/>
            <a:ext cx="649674" cy="968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标注 7"/>
          <p:cNvSpPr/>
          <p:nvPr/>
        </p:nvSpPr>
        <p:spPr>
          <a:xfrm>
            <a:off x="6012160" y="1484788"/>
            <a:ext cx="2712020" cy="1584233"/>
          </a:xfrm>
          <a:prstGeom prst="wedgeRoundRectCallout">
            <a:avLst>
              <a:gd name="adj1" fmla="val 43653"/>
              <a:gd name="adj2" fmla="val 171717"/>
              <a:gd name="adj3" fmla="val 16667"/>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510782" y="3776684"/>
            <a:ext cx="205234" cy="256898"/>
            <a:chOff x="-2177067" y="3283871"/>
            <a:chExt cx="205234" cy="256898"/>
          </a:xfrm>
        </p:grpSpPr>
        <p:sp>
          <p:nvSpPr>
            <p:cNvPr id="4" name="椭圆 3"/>
            <p:cNvSpPr/>
            <p:nvPr/>
          </p:nvSpPr>
          <p:spPr>
            <a:xfrm>
              <a:off x="-2177067" y="3358348"/>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2043965" y="3381725"/>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2124744" y="3461247"/>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2095026" y="3283871"/>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59"/>
          <p:cNvGrpSpPr/>
          <p:nvPr/>
        </p:nvGrpSpPr>
        <p:grpSpPr>
          <a:xfrm>
            <a:off x="2483769" y="2768572"/>
            <a:ext cx="205234" cy="256898"/>
            <a:chOff x="-2177067" y="3283871"/>
            <a:chExt cx="205234" cy="256898"/>
          </a:xfrm>
        </p:grpSpPr>
        <p:sp>
          <p:nvSpPr>
            <p:cNvPr id="61" name="椭圆 60"/>
            <p:cNvSpPr/>
            <p:nvPr/>
          </p:nvSpPr>
          <p:spPr>
            <a:xfrm>
              <a:off x="-2177067" y="3358348"/>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2043965" y="3381725"/>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2124744" y="3461247"/>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2095026" y="3283871"/>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70"/>
          <p:cNvGrpSpPr/>
          <p:nvPr/>
        </p:nvGrpSpPr>
        <p:grpSpPr>
          <a:xfrm>
            <a:off x="4006728" y="6368972"/>
            <a:ext cx="205234" cy="256898"/>
            <a:chOff x="-2177067" y="3283871"/>
            <a:chExt cx="205234" cy="256898"/>
          </a:xfrm>
        </p:grpSpPr>
        <p:sp>
          <p:nvSpPr>
            <p:cNvPr id="72" name="椭圆 71"/>
            <p:cNvSpPr/>
            <p:nvPr/>
          </p:nvSpPr>
          <p:spPr>
            <a:xfrm>
              <a:off x="-2177067" y="3358348"/>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2043965" y="3381725"/>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2124744" y="3461247"/>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2095026" y="3283871"/>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 name="组合 75"/>
          <p:cNvGrpSpPr/>
          <p:nvPr/>
        </p:nvGrpSpPr>
        <p:grpSpPr>
          <a:xfrm>
            <a:off x="1990503" y="5968058"/>
            <a:ext cx="205234" cy="256898"/>
            <a:chOff x="-2177067" y="3283871"/>
            <a:chExt cx="205234" cy="256898"/>
          </a:xfrm>
        </p:grpSpPr>
        <p:sp>
          <p:nvSpPr>
            <p:cNvPr id="77" name="椭圆 76"/>
            <p:cNvSpPr/>
            <p:nvPr/>
          </p:nvSpPr>
          <p:spPr>
            <a:xfrm>
              <a:off x="-2177067" y="3358348"/>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2043965" y="3381725"/>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2124744" y="3461247"/>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椭圆 79"/>
            <p:cNvSpPr/>
            <p:nvPr/>
          </p:nvSpPr>
          <p:spPr>
            <a:xfrm>
              <a:off x="-2095026" y="3283871"/>
              <a:ext cx="72132" cy="7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任意多边形 21"/>
          <p:cNvSpPr/>
          <p:nvPr/>
        </p:nvSpPr>
        <p:spPr>
          <a:xfrm>
            <a:off x="7530655" y="2237342"/>
            <a:ext cx="684629" cy="759610"/>
          </a:xfrm>
          <a:custGeom>
            <a:avLst/>
            <a:gdLst>
              <a:gd name="connsiteX0" fmla="*/ 25179 w 692489"/>
              <a:gd name="connsiteY0" fmla="*/ 654518 h 869950"/>
              <a:gd name="connsiteX1" fmla="*/ 34804 w 692489"/>
              <a:gd name="connsiteY1" fmla="*/ 798897 h 869950"/>
              <a:gd name="connsiteX2" fmla="*/ 362063 w 692489"/>
              <a:gd name="connsiteY2" fmla="*/ 866274 h 869950"/>
              <a:gd name="connsiteX3" fmla="*/ 660446 w 692489"/>
              <a:gd name="connsiteY3" fmla="*/ 693019 h 869950"/>
              <a:gd name="connsiteX4" fmla="*/ 670071 w 692489"/>
              <a:gd name="connsiteY4" fmla="*/ 0 h 86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89" h="869950">
                <a:moveTo>
                  <a:pt x="25179" y="654518"/>
                </a:moveTo>
                <a:cubicBezTo>
                  <a:pt x="1918" y="709061"/>
                  <a:pt x="-21343" y="763604"/>
                  <a:pt x="34804" y="798897"/>
                </a:cubicBezTo>
                <a:cubicBezTo>
                  <a:pt x="90951" y="834190"/>
                  <a:pt x="257790" y="883920"/>
                  <a:pt x="362063" y="866274"/>
                </a:cubicBezTo>
                <a:cubicBezTo>
                  <a:pt x="466336" y="848628"/>
                  <a:pt x="609111" y="837398"/>
                  <a:pt x="660446" y="693019"/>
                </a:cubicBezTo>
                <a:cubicBezTo>
                  <a:pt x="711781" y="548640"/>
                  <a:pt x="690926" y="274320"/>
                  <a:pt x="67007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矩形 65"/>
          <p:cNvSpPr/>
          <p:nvPr/>
        </p:nvSpPr>
        <p:spPr>
          <a:xfrm>
            <a:off x="1331640" y="0"/>
            <a:ext cx="7244291" cy="584775"/>
          </a:xfrm>
          <a:prstGeom prst="rect">
            <a:avLst/>
          </a:prstGeom>
        </p:spPr>
        <p:txBody>
          <a:bodyPr wrap="none">
            <a:spAutoFit/>
          </a:bodyPr>
          <a:lstStyle/>
          <a:p>
            <a:pPr algn="ctr" eaLnBrk="1" hangingPunct="1"/>
            <a:r>
              <a:rPr lang="en-US" altLang="zh-CN" sz="3200" dirty="0" smtClean="0">
                <a:solidFill>
                  <a:srgbClr val="FFFF00"/>
                </a:solidFill>
              </a:rPr>
              <a:t>Mass measurement at CSR, Lanzhou</a:t>
            </a:r>
            <a:endParaRPr lang="zh-CN" altLang="en-US" sz="3200" dirty="0">
              <a:solidFill>
                <a:srgbClr val="FFFF00"/>
              </a:solidFill>
            </a:endParaRPr>
          </a:p>
        </p:txBody>
      </p:sp>
    </p:spTree>
    <p:extLst>
      <p:ext uri="{BB962C8B-B14F-4D97-AF65-F5344CB8AC3E}">
        <p14:creationId xmlns:p14="http://schemas.microsoft.com/office/powerpoint/2010/main" xmlns="" val="414318022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0" presetClass="path" presetSubtype="0" fill="hold" nodeType="afterEffect">
                                  <p:stCondLst>
                                    <p:cond delay="0"/>
                                  </p:stCondLst>
                                  <p:childTnLst>
                                    <p:animMotion origin="layout" path="M -3.88889E-6 3.33333E-6 L -0.0375 0.00694 L -0.08645 0.0125 L -0.0875 -0.025 L -0.125 -0.03334 L -0.14479 -0.09445 L -0.15625 -0.12361 L -0.17187 -0.13473 L -0.21875 -0.14723 L -0.21875 -0.14699 L -0.21875 -0.14723 " pathEditMode="relative" rAng="0" ptsTypes="AAAAAAAAAAA">
                                      <p:cBhvr>
                                        <p:cTn id="9" dur="1000" fill="hold"/>
                                        <p:tgtEl>
                                          <p:spTgt spid="12"/>
                                        </p:tgtEl>
                                        <p:attrNameLst>
                                          <p:attrName>ppt_x</p:attrName>
                                          <p:attrName>ppt_y</p:attrName>
                                        </p:attrNameLst>
                                      </p:cBhvr>
                                      <p:rCtr x="-10938" y="-6736"/>
                                    </p:animMotion>
                                  </p:childTnLst>
                                </p:cTn>
                              </p:par>
                            </p:childTnLst>
                          </p:cTn>
                        </p:par>
                        <p:par>
                          <p:cTn id="10" fill="hold">
                            <p:stCondLst>
                              <p:cond delay="1000"/>
                            </p:stCondLst>
                            <p:childTnLst>
                              <p:par>
                                <p:cTn id="11" presetID="1" presetClass="exit" presetSubtype="0" fill="hold" nodeType="after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0" presetClass="path" presetSubtype="0" fill="hold" nodeType="afterEffect">
                                  <p:stCondLst>
                                    <p:cond delay="0"/>
                                  </p:stCondLst>
                                  <p:childTnLst>
                                    <p:animMotion origin="layout" path="M -2.5E-6 4.07407E-6 L 0.03854 0.01805 L 0.04271 0.02638 L 0.03229 0.0375 L -0.10521 0.24444 L -0.11041 0.28194 L -0.12604 0.3125 L -0.12916 0.33611 L -0.08125 0.44166 L -0.05521 0.4625 " pathEditMode="relative" rAng="0" ptsTypes="AAAAAAAAAA">
                                      <p:cBhvr>
                                        <p:cTn id="18" dur="1000" fill="hold"/>
                                        <p:tgtEl>
                                          <p:spTgt spid="13"/>
                                        </p:tgtEl>
                                        <p:attrNameLst>
                                          <p:attrName>ppt_x</p:attrName>
                                          <p:attrName>ppt_y</p:attrName>
                                        </p:attrNameLst>
                                      </p:cBhvr>
                                      <p:rCtr x="-4323" y="23125"/>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2000"/>
                            </p:stCondLst>
                            <p:childTnLst>
                              <p:par>
                                <p:cTn id="26" presetID="0" presetClass="path" presetSubtype="0" repeatCount="indefinite" fill="hold" nodeType="afterEffect">
                                  <p:stCondLst>
                                    <p:cond delay="0"/>
                                  </p:stCondLst>
                                  <p:endCondLst>
                                    <p:cond evt="onNext" delay="0">
                                      <p:tgtEl>
                                        <p:sldTgt/>
                                      </p:tgtEl>
                                    </p:cond>
                                  </p:endCondLst>
                                  <p:childTnLst>
                                    <p:animMotion origin="layout" path="M 5.55556E-7 -2.59259E-6 L 0.01979 0.02639 L 0.03958 0.03611 L 0.14896 0.06945 L 0.18854 0.06806 L 0.25312 0.05 L 0.28021 0.02917 L 0.30625 -0.01389 L 0.30208 -0.05139 L 0.28021 -0.09305 L 0.26146 -0.10555 L 0.14375 -0.13889 L 0.10937 -0.1375 L 0.04062 -0.11389 L 0.01875 -0.09444 L -0.00521 -0.06111 L -0.00833 -0.04444 L 5.55556E-7 -2.59259E-6 Z " pathEditMode="relative" rAng="0" ptsTypes="AAAAAAAAAAAAAAAAAA">
                                      <p:cBhvr>
                                        <p:cTn id="27" dur="300" fill="hold"/>
                                        <p:tgtEl>
                                          <p:spTgt spid="16"/>
                                        </p:tgtEl>
                                        <p:attrNameLst>
                                          <p:attrName>ppt_x</p:attrName>
                                          <p:attrName>ppt_y</p:attrName>
                                        </p:attrNameLst>
                                      </p:cBhvr>
                                      <p:rCtr x="14896" y="-3472"/>
                                    </p:animMotion>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0" presetClass="path" presetSubtype="0" fill="hold" nodeType="afterEffect">
                                  <p:stCondLst>
                                    <p:cond delay="0"/>
                                  </p:stCondLst>
                                  <p:childTnLst>
                                    <p:animMotion origin="layout" path="M 4.44444E-6 4.07407E-6 L 0.03333 4.07407E-6 L 0.05312 -0.00417 L 0.07187 -0.01112 L 0.07916 -0.02084 L 0.07916 -0.02061 " pathEditMode="relative" rAng="0" ptsTypes="AAAAAA">
                                      <p:cBhvr>
                                        <p:cTn id="37" dur="100" fill="hold"/>
                                        <p:tgtEl>
                                          <p:spTgt spid="15"/>
                                        </p:tgtEl>
                                        <p:attrNameLst>
                                          <p:attrName>ppt_x</p:attrName>
                                          <p:attrName>ppt_y</p:attrName>
                                        </p:attrNameLst>
                                      </p:cBhvr>
                                      <p:rCtr x="3958" y="-1042"/>
                                    </p:animMotion>
                                  </p:childTnLst>
                                </p:cTn>
                              </p:par>
                            </p:childTnLst>
                          </p:cTn>
                        </p:par>
                        <p:par>
                          <p:cTn id="38" fill="hold">
                            <p:stCondLst>
                              <p:cond delay="100"/>
                            </p:stCondLst>
                            <p:childTnLst>
                              <p:par>
                                <p:cTn id="39" presetID="1" presetClass="exit" presetSubtype="0" fill="hold" nodeType="after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par>
                          <p:cTn id="41" fill="hold">
                            <p:stCondLst>
                              <p:cond delay="100"/>
                            </p:stCondLst>
                            <p:childTnLst>
                              <p:par>
                                <p:cTn id="42" presetID="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par>
                          <p:cTn id="48" fill="hold">
                            <p:stCondLst>
                              <p:cond delay="100"/>
                            </p:stCondLst>
                            <p:childTnLst>
                              <p:par>
                                <p:cTn id="49" presetID="0" presetClass="path" presetSubtype="0" fill="hold" grpId="1" nodeType="afterEffect">
                                  <p:stCondLst>
                                    <p:cond delay="0"/>
                                  </p:stCondLst>
                                  <p:childTnLst>
                                    <p:animMotion origin="layout" path="M 0 0 L 0.03125 -0.02084 L 0.05416 -0.04028 L 0.07916 -0.0875 L 0.0875 -0.125 L 0.08125 -0.16945 L 0.10937 -0.22361 L 0.1625 -0.26528 L 0.24791 -0.27361 L 0.27708 -0.26389 L 0.27396 -0.26389 " pathEditMode="relative" ptsTypes="AAAAAAAAAAA">
                                      <p:cBhvr>
                                        <p:cTn id="50" dur="500" fill="hold"/>
                                        <p:tgtEl>
                                          <p:spTgt spid="18"/>
                                        </p:tgtEl>
                                        <p:attrNameLst>
                                          <p:attrName>ppt_x</p:attrName>
                                          <p:attrName>ppt_y</p:attrName>
                                        </p:attrNameLst>
                                      </p:cBhvr>
                                    </p:animMotion>
                                  </p:childTnLst>
                                </p:cTn>
                              </p:par>
                              <p:par>
                                <p:cTn id="51" presetID="0" presetClass="path" presetSubtype="0" fill="hold" grpId="1" nodeType="withEffect">
                                  <p:stCondLst>
                                    <p:cond delay="0"/>
                                  </p:stCondLst>
                                  <p:childTnLst>
                                    <p:animMotion origin="layout" path="M 0 0 L 0.02084 -0.0125 L 0.0375 -0.03056 L 0.06563 -0.08056 L 0.0698 -0.11667 L 0.06667 -0.15139 L 0.07396 -0.18056 L 0.09584 -0.21667 L 0.13021 -0.24167 L 0.14584 -0.25417 L 0.23959 -0.26528 L 0.28021 -0.24445 L 0.28021 -0.24445 " pathEditMode="relative" ptsTypes="AAAAAAAAAAAAA">
                                      <p:cBhvr>
                                        <p:cTn id="52" dur="500" fill="hold"/>
                                        <p:tgtEl>
                                          <p:spTgt spid="14"/>
                                        </p:tgtEl>
                                        <p:attrNameLst>
                                          <p:attrName>ppt_x</p:attrName>
                                          <p:attrName>ppt_y</p:attrName>
                                        </p:attrNameLst>
                                      </p:cBhvr>
                                    </p:animMotion>
                                  </p:childTnLst>
                                </p:cTn>
                              </p:par>
                              <p:par>
                                <p:cTn id="53" presetID="0" presetClass="path" presetSubtype="0" fill="hold" grpId="1" nodeType="withEffect">
                                  <p:stCondLst>
                                    <p:cond delay="0"/>
                                  </p:stCondLst>
                                  <p:childTnLst>
                                    <p:animMotion origin="layout" path="M 0 0 L 0.02188 -0.01806 L 0.05 -0.07778 L 0.05 -0.13056 L 0.04896 -0.15 L 0.04896 -0.15 " pathEditMode="relative" ptsTypes="AAAAAA">
                                      <p:cBhvr>
                                        <p:cTn id="54" dur="500" fill="hold"/>
                                        <p:tgtEl>
                                          <p:spTgt spid="19"/>
                                        </p:tgtEl>
                                        <p:attrNameLst>
                                          <p:attrName>ppt_x</p:attrName>
                                          <p:attrName>ppt_y</p:attrName>
                                        </p:attrNameLst>
                                      </p:cBhvr>
                                    </p:animMotion>
                                  </p:childTnLst>
                                </p:cTn>
                              </p:par>
                            </p:childTnLst>
                          </p:cTn>
                        </p:par>
                        <p:par>
                          <p:cTn id="55" fill="hold">
                            <p:stCondLst>
                              <p:cond delay="600"/>
                            </p:stCondLst>
                            <p:childTnLst>
                              <p:par>
                                <p:cTn id="56" presetID="1" presetClass="exit" presetSubtype="0" fill="hold" grpId="2" nodeType="afterEffect">
                                  <p:stCondLst>
                                    <p:cond delay="0"/>
                                  </p:stCondLst>
                                  <p:childTnLst>
                                    <p:set>
                                      <p:cBhvr>
                                        <p:cTn id="57" dur="1" fill="hold">
                                          <p:stCondLst>
                                            <p:cond delay="0"/>
                                          </p:stCondLst>
                                        </p:cTn>
                                        <p:tgtEl>
                                          <p:spTgt spid="19"/>
                                        </p:tgtEl>
                                        <p:attrNameLst>
                                          <p:attrName>style.visibility</p:attrName>
                                        </p:attrNameLst>
                                      </p:cBhvr>
                                      <p:to>
                                        <p:strVal val="hidden"/>
                                      </p:to>
                                    </p:set>
                                  </p:childTnLst>
                                </p:cTn>
                              </p:par>
                            </p:childTnLst>
                          </p:cTn>
                        </p:par>
                        <p:par>
                          <p:cTn id="58" fill="hold">
                            <p:stCondLst>
                              <p:cond delay="600"/>
                            </p:stCondLst>
                            <p:childTnLst>
                              <p:par>
                                <p:cTn id="59" presetID="1" presetClass="exit" presetSubtype="0" fill="hold" grpId="2" nodeType="afterEffect">
                                  <p:stCondLst>
                                    <p:cond delay="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p:stCondLst>
                              <p:cond delay="600"/>
                            </p:stCondLst>
                            <p:childTnLst>
                              <p:par>
                                <p:cTn id="62" presetID="1" presetClass="exit" presetSubtype="0" fill="hold" grpId="2" nodeType="afterEffect">
                                  <p:stCondLst>
                                    <p:cond delay="0"/>
                                  </p:stCondLst>
                                  <p:childTnLst>
                                    <p:set>
                                      <p:cBhvr>
                                        <p:cTn id="63" dur="1" fill="hold">
                                          <p:stCondLst>
                                            <p:cond delay="0"/>
                                          </p:stCondLst>
                                        </p:cTn>
                                        <p:tgtEl>
                                          <p:spTgt spid="14"/>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par>
                          <p:cTn id="68" fill="hold">
                            <p:stCondLst>
                              <p:cond delay="600"/>
                            </p:stCondLst>
                            <p:childTnLst>
                              <p:par>
                                <p:cTn id="69" presetID="0" presetClass="path" presetSubtype="0" repeatCount="indefinite" fill="hold" grpId="1" nodeType="afterEffect">
                                  <p:stCondLst>
                                    <p:cond delay="0"/>
                                  </p:stCondLst>
                                  <p:endCondLst>
                                    <p:cond evt="onNext" delay="0">
                                      <p:tgtEl>
                                        <p:sldTgt/>
                                      </p:tgtEl>
                                    </p:cond>
                                  </p:endCondLst>
                                  <p:childTnLst>
                                    <p:animMotion origin="layout" path="M 0 0 L 0.04167 0.01389 L 0.09896 0.03055 L 0.12187 0.03889 L 0.14792 0.08611 L 0.14375 0.11527 L 0.11667 0.13889 L 0.05729 0.15833 L 0.03542 0.15972 L -0.025 0.14166 L -0.08021 0.12361 L -0.1 0.09583 L -0.10938 0.05139 L -0.09167 0.025 L -0.04375 0.01111 L 0 0 Z " pathEditMode="relative" ptsTypes="AAAAAAAAAAAAAAAA">
                                      <p:cBhvr>
                                        <p:cTn id="70" dur="1000" fill="hold"/>
                                        <p:tgtEl>
                                          <p:spTgt spid="21"/>
                                        </p:tgtEl>
                                        <p:attrNameLst>
                                          <p:attrName>ppt_x</p:attrName>
                                          <p:attrName>ppt_y</p:attrName>
                                        </p:attrNameLst>
                                      </p:cBhvr>
                                    </p:animMotion>
                                  </p:childTnLst>
                                </p:cTn>
                              </p:par>
                              <p:par>
                                <p:cTn id="71" presetID="0" presetClass="path" presetSubtype="0" repeatCount="indefinite" fill="hold" grpId="1" nodeType="withEffect">
                                  <p:stCondLst>
                                    <p:cond delay="0"/>
                                  </p:stCondLst>
                                  <p:endCondLst>
                                    <p:cond evt="onNext" delay="0">
                                      <p:tgtEl>
                                        <p:sldTgt/>
                                      </p:tgtEl>
                                    </p:cond>
                                  </p:endCondLst>
                                  <p:childTnLst>
                                    <p:animMotion origin="layout" path="M 0 0 L 0.05834 0.02084 L 0.07917 0.02639 L 0.10209 0.03611 L 0.12709 0.08611 L 0.1198 0.1125 L 0.09271 0.14167 L 0.0375 0.15278 L -0.01145 0.14861 L -0.08125 0.12639 L -0.11041 0.10973 L -0.13229 0.05834 L -0.1177 0.02084 L -0.05833 0.00278 L -0.02083 -0.00139 L 0 0 Z " pathEditMode="relative" ptsTypes="AAAAAAAAAAAAAAAA">
                                      <p:cBhvr>
                                        <p:cTn id="72" dur="500" fill="hold"/>
                                        <p:tgtEl>
                                          <p:spTgt spid="23"/>
                                        </p:tgtEl>
                                        <p:attrNameLst>
                                          <p:attrName>ppt_x</p:attrName>
                                          <p:attrName>ppt_y</p:attrName>
                                        </p:attrNameLst>
                                      </p:cBhvr>
                                    </p:animMotion>
                                  </p:childTnLst>
                                </p:cTn>
                              </p:par>
                              <p:par>
                                <p:cTn id="73" presetID="63" presetClass="path" presetSubtype="0" repeatCount="indefinite" fill="hold" nodeType="withEffect">
                                  <p:stCondLst>
                                    <p:cond delay="0"/>
                                  </p:stCondLst>
                                  <p:endCondLst>
                                    <p:cond evt="onNext" delay="0">
                                      <p:tgtEl>
                                        <p:sldTgt/>
                                      </p:tgtEl>
                                    </p:cond>
                                  </p:endCondLst>
                                  <p:childTnLst>
                                    <p:animMotion origin="layout" path="M 3.61111E-6 1.48148E-6 L 1.96076 1.48148E-6 " pathEditMode="relative" rAng="0" ptsTypes="AA">
                                      <p:cBhvr>
                                        <p:cTn id="74" dur="5000" fill="hold"/>
                                        <p:tgtEl>
                                          <p:spTgt spid="2"/>
                                        </p:tgtEl>
                                        <p:attrNameLst>
                                          <p:attrName>ppt_x</p:attrName>
                                          <p:attrName>ppt_y</p:attrName>
                                        </p:attrNameLst>
                                      </p:cBhvr>
                                      <p:rCtr x="98038" y="0"/>
                                    </p:animMotion>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0" presetClass="path" presetSubtype="0" repeatCount="indefinite" fill="hold" grpId="1" nodeType="withEffect">
                                  <p:stCondLst>
                                    <p:cond delay="0"/>
                                  </p:stCondLst>
                                  <p:endCondLst>
                                    <p:cond evt="onNext" delay="0">
                                      <p:tgtEl>
                                        <p:sldTgt/>
                                      </p:tgtEl>
                                    </p:cond>
                                  </p:endCondLst>
                                  <p:childTnLst>
                                    <p:animMotion origin="layout" path="M 3.05556E-6 0.01111 L -0.00104 0.02338 L -0.0066 0.03565 L -0.0158 0.04676 L -0.02726 0.05347 L -0.04202 0.05092 L -0.05504 0.04074 L -0.06146 0.02662 L -0.06337 0.01111 L -0.05903 -0.00625 L -0.05295 -0.01852 L -0.03907 -0.02431 L -0.02118 -0.02384 L -0.00799 -0.01366 L 3.05556E-6 0.01111 Z " pathEditMode="relative" rAng="0" ptsTypes="AAAAAAAAAAAAAAA">
                                      <p:cBhvr>
                                        <p:cTn id="78" dur="1000" fill="hold"/>
                                        <p:tgtEl>
                                          <p:spTgt spid="36"/>
                                        </p:tgtEl>
                                        <p:attrNameLst>
                                          <p:attrName>ppt_x</p:attrName>
                                          <p:attrName>ppt_y</p:attrName>
                                        </p:attrNameLst>
                                      </p:cBhvr>
                                      <p:rCtr x="-3177" y="347"/>
                                    </p:animMotion>
                                  </p:childTnLst>
                                </p:cTn>
                              </p:par>
                              <p:par>
                                <p:cTn id="79" presetID="1" presetClass="entr" presetSubtype="0"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par>
                                <p:cTn id="81" presetID="37" presetClass="path" presetSubtype="0" repeatCount="indefinite" fill="hold" nodeType="withEffect">
                                  <p:stCondLst>
                                    <p:cond delay="0"/>
                                  </p:stCondLst>
                                  <p:endCondLst>
                                    <p:cond evt="onNext" delay="0">
                                      <p:tgtEl>
                                        <p:sldTgt/>
                                      </p:tgtEl>
                                    </p:cond>
                                  </p:endCondLst>
                                  <p:childTnLst>
                                    <p:animMotion origin="layout" path="M -2.22222E-6 -0.00416 L 0.02535 -0.03379 C 0.03073 -0.04051 0.03889 -0.04352 0.04705 -0.04352 C 0.05677 -0.04352 0.06441 -0.04051 0.06979 -0.03379 L 0.09566 -0.00416 " pathEditMode="relative" rAng="0" ptsTypes="AAAAA">
                                      <p:cBhvr>
                                        <p:cTn id="82" dur="1000" fill="hold"/>
                                        <p:tgtEl>
                                          <p:spTgt spid="11"/>
                                        </p:tgtEl>
                                        <p:attrNameLst>
                                          <p:attrName>ppt_x</p:attrName>
                                          <p:attrName>ppt_y</p:attrName>
                                        </p:attrNameLst>
                                      </p:cBhvr>
                                      <p:rCtr x="4774" y="-1968"/>
                                    </p:animMotion>
                                  </p:childTnLst>
                                </p:cTn>
                              </p:par>
                              <p:par>
                                <p:cTn id="83" presetID="35" presetClass="emph" presetSubtype="0" repeatCount="indefinite" fill="hold" grpId="0" nodeType="withEffect">
                                  <p:stCondLst>
                                    <p:cond delay="500"/>
                                  </p:stCondLst>
                                  <p:endCondLst>
                                    <p:cond evt="onNext" delay="0">
                                      <p:tgtEl>
                                        <p:sldTgt/>
                                      </p:tgtEl>
                                    </p:cond>
                                  </p:endCondLst>
                                  <p:childTnLst>
                                    <p:anim calcmode="discrete" valueType="str">
                                      <p:cBhvr>
                                        <p:cTn id="84"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8" grpId="0" animBg="1"/>
      <p:bldP spid="18" grpId="1" animBg="1"/>
      <p:bldP spid="18" grpId="2" animBg="1"/>
      <p:bldP spid="19" grpId="0" animBg="1"/>
      <p:bldP spid="19" grpId="1" animBg="1"/>
      <p:bldP spid="19" grpId="2" animBg="1"/>
      <p:bldP spid="21" grpId="0" animBg="1"/>
      <p:bldP spid="21" grpId="1" animBg="1"/>
      <p:bldP spid="23" grpId="0" animBg="1"/>
      <p:bldP spid="23" grpId="1" animBg="1"/>
      <p:bldP spid="36" grpId="0" animBg="1"/>
      <p:bldP spid="36" grpId="1"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1" y="-24"/>
            <a:ext cx="9172580" cy="346711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cstate="print"/>
          <a:srcRect t="8205"/>
          <a:stretch>
            <a:fillRect/>
          </a:stretch>
        </p:blipFill>
        <p:spPr bwMode="auto">
          <a:xfrm>
            <a:off x="428596" y="3214686"/>
            <a:ext cx="5786478" cy="3643314"/>
          </a:xfrm>
          <a:prstGeom prst="rect">
            <a:avLst/>
          </a:prstGeom>
          <a:noFill/>
          <a:ln w="9525">
            <a:noFill/>
            <a:miter lim="800000"/>
            <a:headEnd/>
            <a:tailEnd/>
          </a:ln>
          <a:effectLst/>
        </p:spPr>
      </p:pic>
      <p:sp>
        <p:nvSpPr>
          <p:cNvPr id="4" name="TextBox 3"/>
          <p:cNvSpPr txBox="1"/>
          <p:nvPr/>
        </p:nvSpPr>
        <p:spPr>
          <a:xfrm>
            <a:off x="6572264" y="3929066"/>
            <a:ext cx="2143139" cy="1384995"/>
          </a:xfrm>
          <a:prstGeom prst="rect">
            <a:avLst/>
          </a:prstGeom>
          <a:noFill/>
        </p:spPr>
        <p:txBody>
          <a:bodyPr wrap="square" rtlCol="0">
            <a:spAutoFit/>
          </a:bodyPr>
          <a:lstStyle/>
          <a:p>
            <a:r>
              <a:rPr lang="en-US" altLang="zh-CN" sz="2800" dirty="0" smtClean="0"/>
              <a:t>m/q = a</a:t>
            </a:r>
            <a:r>
              <a:rPr lang="en-US" altLang="zh-CN" sz="2800" baseline="-25000" dirty="0" smtClean="0"/>
              <a:t>0</a:t>
            </a:r>
            <a:r>
              <a:rPr lang="en-US" altLang="zh-CN" sz="2800" dirty="0" smtClean="0"/>
              <a:t>+a</a:t>
            </a:r>
            <a:r>
              <a:rPr lang="en-US" altLang="zh-CN" sz="2800" baseline="-25000" dirty="0" smtClean="0"/>
              <a:t>1*</a:t>
            </a:r>
            <a:r>
              <a:rPr lang="en-US" altLang="zh-CN" sz="2800" dirty="0" smtClean="0"/>
              <a:t>t+a</a:t>
            </a:r>
            <a:r>
              <a:rPr lang="en-US" altLang="zh-CN" sz="2800" baseline="-25000" dirty="0" smtClean="0"/>
              <a:t>2*</a:t>
            </a:r>
            <a:r>
              <a:rPr lang="en-US" altLang="zh-CN" sz="2800" dirty="0" smtClean="0"/>
              <a:t>t</a:t>
            </a:r>
            <a:r>
              <a:rPr lang="en-US" altLang="zh-CN" sz="2800" baseline="30000" dirty="0" smtClean="0"/>
              <a:t>2</a:t>
            </a:r>
            <a:r>
              <a:rPr lang="en-US" altLang="zh-CN" sz="2800" dirty="0" smtClean="0"/>
              <a:t>+a</a:t>
            </a:r>
            <a:r>
              <a:rPr lang="en-US" altLang="zh-CN" sz="2800" baseline="-25000" dirty="0" smtClean="0"/>
              <a:t>3*</a:t>
            </a:r>
            <a:r>
              <a:rPr lang="en-US" altLang="zh-CN" sz="2800" dirty="0" smtClean="0"/>
              <a:t>t</a:t>
            </a:r>
            <a:r>
              <a:rPr lang="en-US" altLang="zh-CN" sz="2800" baseline="30000" dirty="0" smtClean="0"/>
              <a:t>3</a:t>
            </a:r>
            <a:endParaRPr lang="zh-CN" altLang="en-US" sz="2800" baseline="30000" dirty="0"/>
          </a:p>
        </p:txBody>
      </p:sp>
      <p:sp>
        <p:nvSpPr>
          <p:cNvPr id="5" name="TextBox 4"/>
          <p:cNvSpPr txBox="1"/>
          <p:nvPr/>
        </p:nvSpPr>
        <p:spPr bwMode="auto">
          <a:xfrm>
            <a:off x="683568" y="188640"/>
            <a:ext cx="317747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da-DK" altLang="zh-CN" sz="2400" b="1" dirty="0" smtClean="0">
                <a:solidFill>
                  <a:srgbClr val="002060"/>
                </a:solidFill>
                <a:latin typeface="Times New Roman" pitchFamily="18" charset="0"/>
                <a:cs typeface="Times New Roman" pitchFamily="18" charset="0"/>
              </a:rPr>
              <a:t>PRC 98, 014319 (2018)</a:t>
            </a:r>
            <a:endParaRPr lang="zh-CN" altLang="en-US" sz="2400" dirty="0">
              <a:solidFill>
                <a:srgbClr val="0D02E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r="27062" b="64000"/>
          <a:stretch>
            <a:fillRect/>
          </a:stretch>
        </p:blipFill>
        <p:spPr bwMode="auto">
          <a:xfrm>
            <a:off x="971600" y="1567830"/>
            <a:ext cx="6845612" cy="1343734"/>
          </a:xfrm>
          <a:prstGeom prst="rect">
            <a:avLst/>
          </a:prstGeom>
          <a:noFill/>
          <a:ln w="9525">
            <a:noFill/>
            <a:miter lim="800000"/>
            <a:headEnd/>
            <a:tailEnd/>
          </a:ln>
          <a:effectLst/>
        </p:spPr>
      </p:pic>
      <p:cxnSp>
        <p:nvCxnSpPr>
          <p:cNvPr id="12" name="直接连接符 11"/>
          <p:cNvCxnSpPr/>
          <p:nvPr/>
        </p:nvCxnSpPr>
        <p:spPr>
          <a:xfrm rot="5400000">
            <a:off x="1627028" y="3581550"/>
            <a:ext cx="42862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171644" y="3581550"/>
            <a:ext cx="42862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408500" y="3584054"/>
            <a:ext cx="626469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048460" y="1135782"/>
            <a:ext cx="6984776" cy="2952328"/>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7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6789" name="Rectangle 5"/>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679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6792" name="Rectangle 8"/>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679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6795" name="Rectangle 11"/>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679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6798" name="Rectangle 14"/>
          <p:cNvSpPr>
            <a:spLocks noChangeArrowheads="1"/>
          </p:cNvSpPr>
          <p:nvPr/>
        </p:nvSpPr>
        <p:spPr bwMode="auto">
          <a:xfrm>
            <a:off x="266700" y="13933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680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46799" name="Picture 1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4365104"/>
            <a:ext cx="3619500" cy="847725"/>
          </a:xfrm>
          <a:prstGeom prst="rect">
            <a:avLst/>
          </a:prstGeom>
          <a:noFill/>
        </p:spPr>
      </p:pic>
      <p:sp>
        <p:nvSpPr>
          <p:cNvPr id="246801" name="Rectangle 17"/>
          <p:cNvSpPr>
            <a:spLocks noChangeArrowheads="1"/>
          </p:cNvSpPr>
          <p:nvPr/>
        </p:nvSpPr>
        <p:spPr bwMode="auto">
          <a:xfrm>
            <a:off x="26670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680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46802"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63888" y="5373216"/>
            <a:ext cx="1447800" cy="914400"/>
          </a:xfrm>
          <a:prstGeom prst="rect">
            <a:avLst/>
          </a:prstGeom>
          <a:noFill/>
        </p:spPr>
      </p:pic>
      <p:sp>
        <p:nvSpPr>
          <p:cNvPr id="246804" name="Rectangle 20"/>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7" name="TextBox 56"/>
          <p:cNvSpPr txBox="1"/>
          <p:nvPr/>
        </p:nvSpPr>
        <p:spPr bwMode="auto">
          <a:xfrm>
            <a:off x="2051720" y="0"/>
            <a:ext cx="55563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tlCol="0">
            <a:spAutoFit/>
          </a:bodyPr>
          <a:lstStyle/>
          <a:p>
            <a:pPr eaLnBrk="1" hangingPunct="1"/>
            <a:r>
              <a:rPr lang="en-US" altLang="zh-CN" sz="3200" dirty="0" smtClean="0">
                <a:solidFill>
                  <a:schemeClr val="bg1"/>
                </a:solidFill>
                <a:latin typeface="Times New Roman" pitchFamily="18" charset="0"/>
                <a:ea typeface="黑体" pitchFamily="49" charset="-122"/>
                <a:cs typeface="Times New Roman" pitchFamily="18" charset="0"/>
              </a:rPr>
              <a:t>Measurement time and precision</a:t>
            </a:r>
            <a:endParaRPr lang="zh-CN" altLang="en-US" sz="3200" dirty="0">
              <a:solidFill>
                <a:schemeClr val="bg1"/>
              </a:solidFill>
              <a:latin typeface="Times New Roman" pitchFamily="18" charset="0"/>
              <a:ea typeface="黑体" pitchFamily="49" charset="-122"/>
              <a:cs typeface="Times New Roman" pitchFamily="18" charset="0"/>
            </a:endParaRPr>
          </a:p>
        </p:txBody>
      </p:sp>
      <p:sp>
        <p:nvSpPr>
          <p:cNvPr id="22" name="TextBox 21"/>
          <p:cNvSpPr txBox="1"/>
          <p:nvPr/>
        </p:nvSpPr>
        <p:spPr bwMode="auto">
          <a:xfrm>
            <a:off x="1475656" y="2967335"/>
            <a:ext cx="96455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400" b="1" dirty="0" smtClean="0">
                <a:solidFill>
                  <a:srgbClr val="0070C0"/>
                </a:solidFill>
                <a:latin typeface="Arial" pitchFamily="34" charset="0"/>
              </a:rPr>
              <a:t>TOF1</a:t>
            </a:r>
            <a:endParaRPr lang="zh-CN" altLang="en-US" sz="2400" b="1" dirty="0">
              <a:solidFill>
                <a:srgbClr val="0070C0"/>
              </a:solidFill>
              <a:latin typeface="Arial" pitchFamily="34" charset="0"/>
            </a:endParaRPr>
          </a:p>
        </p:txBody>
      </p:sp>
      <p:sp>
        <p:nvSpPr>
          <p:cNvPr id="23" name="TextBox 22"/>
          <p:cNvSpPr txBox="1"/>
          <p:nvPr/>
        </p:nvSpPr>
        <p:spPr bwMode="auto">
          <a:xfrm>
            <a:off x="6804248" y="2924944"/>
            <a:ext cx="96455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r>
              <a:rPr lang="en-US" altLang="zh-CN" sz="2400" b="1" dirty="0" smtClean="0">
                <a:solidFill>
                  <a:srgbClr val="0070C0"/>
                </a:solidFill>
                <a:latin typeface="Arial" pitchFamily="34" charset="0"/>
              </a:rPr>
              <a:t>TOF2</a:t>
            </a:r>
            <a:endParaRPr lang="zh-CN" altLang="en-US" sz="2400" b="1" dirty="0">
              <a:solidFill>
                <a:srgbClr val="0070C0"/>
              </a:solidFill>
              <a:latin typeface="Arial" pitchFamily="34" charset="0"/>
            </a:endParaRPr>
          </a:p>
        </p:txBody>
      </p:sp>
    </p:spTree>
    <p:extLst>
      <p:ext uri="{BB962C8B-B14F-4D97-AF65-F5344CB8AC3E}">
        <p14:creationId xmlns:p14="http://schemas.microsoft.com/office/powerpoint/2010/main" xmlns="" val="3565718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9566" t="12476" r="28788" b="12669"/>
          <a:stretch>
            <a:fillRect/>
          </a:stretch>
        </p:blipFill>
        <p:spPr bwMode="auto">
          <a:xfrm>
            <a:off x="1187624" y="2060848"/>
            <a:ext cx="6817138" cy="2010643"/>
          </a:xfrm>
          <a:prstGeom prst="rect">
            <a:avLst/>
          </a:prstGeom>
          <a:noFill/>
          <a:ln w="9525">
            <a:noFill/>
            <a:miter lim="800000"/>
            <a:headEnd/>
            <a:tailEnd/>
          </a:ln>
          <a:effectLst/>
        </p:spPr>
      </p:pic>
      <p:sp>
        <p:nvSpPr>
          <p:cNvPr id="42" name="矩形 41"/>
          <p:cNvSpPr/>
          <p:nvPr/>
        </p:nvSpPr>
        <p:spPr>
          <a:xfrm>
            <a:off x="539552" y="1772816"/>
            <a:ext cx="7776864" cy="3816424"/>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rot="5400000">
            <a:off x="2775444" y="4723780"/>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5704402" y="4723780"/>
            <a:ext cx="428628"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131840" y="4510260"/>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31840" y="4581698"/>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131840" y="4653136"/>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131840" y="4724574"/>
            <a:ext cx="264320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2631774" y="4724574"/>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775046" y="4724574"/>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8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8835" name="Rectangle 3"/>
          <p:cNvSpPr>
            <a:spLocks noChangeArrowheads="1"/>
          </p:cNvSpPr>
          <p:nvPr/>
        </p:nvSpPr>
        <p:spPr bwMode="auto">
          <a:xfrm>
            <a:off x="266700" y="1238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488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4883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9912" y="5805264"/>
            <a:ext cx="1381125" cy="847725"/>
          </a:xfrm>
          <a:prstGeom prst="rect">
            <a:avLst/>
          </a:prstGeom>
          <a:noFill/>
        </p:spPr>
      </p:pic>
      <p:sp>
        <p:nvSpPr>
          <p:cNvPr id="248838" name="Rectangle 6"/>
          <p:cNvSpPr>
            <a:spLocks noChangeArrowheads="1"/>
          </p:cNvSpPr>
          <p:nvPr/>
        </p:nvSpPr>
        <p:spPr bwMode="auto">
          <a:xfrm>
            <a:off x="26670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8" name="TextBox 17"/>
          <p:cNvSpPr txBox="1"/>
          <p:nvPr/>
        </p:nvSpPr>
        <p:spPr bwMode="auto">
          <a:xfrm>
            <a:off x="2051720" y="0"/>
            <a:ext cx="55563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tlCol="0">
            <a:spAutoFit/>
          </a:bodyPr>
          <a:lstStyle/>
          <a:p>
            <a:pPr eaLnBrk="1" hangingPunct="1"/>
            <a:r>
              <a:rPr lang="en-US" altLang="zh-CN" sz="3200" dirty="0" smtClean="0">
                <a:solidFill>
                  <a:schemeClr val="bg1"/>
                </a:solidFill>
                <a:latin typeface="Times New Roman" pitchFamily="18" charset="0"/>
                <a:ea typeface="黑体" pitchFamily="49" charset="-122"/>
                <a:cs typeface="Times New Roman" pitchFamily="18" charset="0"/>
              </a:rPr>
              <a:t>Measurement time and precision</a:t>
            </a:r>
            <a:endParaRPr lang="zh-CN" altLang="en-US" sz="3200" dirty="0">
              <a:solidFill>
                <a:schemeClr val="bg1"/>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xmlns="" val="356571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eaLnBrk="1" hangingPunct="1">
          <a:defRPr sz="2400" b="1" dirty="0">
            <a:solidFill>
              <a:srgbClr val="0D02E0"/>
            </a:solidFill>
            <a:latin typeface="Arial" pitchFamily="34" charset="0"/>
          </a:defRPr>
        </a:defPPr>
      </a:lstStyle>
    </a:txDef>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imc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imcon">
      <a:majorFont>
        <a:latin typeface="Arial"/>
        <a:ea typeface="宋体"/>
        <a:cs typeface=""/>
      </a:majorFont>
      <a:minorFont>
        <a:latin typeface="Arial"/>
        <a:ea typeface="宋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060"/>
        </a:solidFill>
        <a:ln>
          <a:noFill/>
        </a:ln>
      </a:spPr>
      <a:bodyPr vert="horz" wrap="square" lIns="91440" tIns="45720" rIns="91440" bIns="45720" numCol="1" rtlCol="0" anchor="t" anchorCtr="0" compatLnSpc="1"/>
      <a:lstStyle>
        <a:defPPr marL="0" marR="0" indent="0" algn="l" defTabSz="914400" rtl="0" eaLnBrk="0" fontAlgn="base" latinLnBrk="0" hangingPunct="0">
          <a:lnSpc>
            <a:spcPct val="180000"/>
          </a:lnSpc>
          <a:spcBef>
            <a:spcPct val="0"/>
          </a:spcBef>
          <a:spcAft>
            <a:spcPct val="0"/>
          </a:spcAft>
          <a:buClr>
            <a:schemeClr val="tx1"/>
          </a:buClr>
          <a:buSzTx/>
          <a:buFont typeface="Wingdings" panose="05000000000000000000" charset="0"/>
          <a:buNone/>
          <a:defRPr kumimoji="0" sz="2000" b="1" i="0" u="none" strike="noStrike" cap="none" normalizeH="0" baseline="0">
            <a:ln>
              <a:noFill/>
            </a:ln>
            <a:solidFill>
              <a:srgbClr val="000000"/>
            </a:solidFill>
            <a:effectLst/>
            <a:latin typeface="Arial" panose="020B0604020202020204" pitchFamily="34" charset="0"/>
            <a:ea typeface="楷体_GB2312" charset="0"/>
            <a:cs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80000"/>
          </a:lnSpc>
          <a:spcBef>
            <a:spcPct val="0"/>
          </a:spcBef>
          <a:spcAft>
            <a:spcPct val="0"/>
          </a:spcAft>
          <a:buClr>
            <a:schemeClr val="tx1"/>
          </a:buClr>
          <a:buSzTx/>
          <a:buFont typeface="Wingdings" panose="05000000000000000000" charset="0"/>
          <a:buNone/>
          <a:defRPr kumimoji="0" lang="en-US" sz="2000" b="1" i="0" u="none" strike="noStrike" cap="none" normalizeH="0" baseline="0">
            <a:ln>
              <a:noFill/>
            </a:ln>
            <a:solidFill>
              <a:srgbClr val="000000"/>
            </a:solidFill>
            <a:effectLst/>
            <a:latin typeface="Arial" panose="020B0604020202020204" pitchFamily="34" charset="0"/>
            <a:ea typeface="楷体_GB2312" charset="0"/>
            <a:cs typeface="Arial" panose="020B0604020202020204" pitchFamily="34" charset="0"/>
          </a:defRPr>
        </a:defPPr>
      </a:lstStyle>
    </a:lnDef>
  </a:objectDefaults>
  <a:extraClrSchemeLst>
    <a:extraClrScheme>
      <a:clrScheme name="Zimcon 1">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eaLnBrk="1" hangingPunct="1">
          <a:defRPr sz="2400" b="1" dirty="0">
            <a:solidFill>
              <a:srgbClr val="0D02E0"/>
            </a:solidFill>
            <a:latin typeface="Arial" pitchFamily="34" charset="0"/>
          </a:defRPr>
        </a:defPPr>
      </a:lstStyle>
    </a:tx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69602</TotalTime>
  <Words>2241</Words>
  <Application>Microsoft Office PowerPoint</Application>
  <PresentationFormat>全屏显示(4:3)</PresentationFormat>
  <Paragraphs>424</Paragraphs>
  <Slides>47</Slides>
  <Notes>14</Notes>
  <HiddenSlides>0</HiddenSlides>
  <MMClips>0</MMClips>
  <ScaleCrop>false</ScaleCrop>
  <HeadingPairs>
    <vt:vector size="6" baseType="variant">
      <vt:variant>
        <vt:lpstr>主题</vt:lpstr>
      </vt:variant>
      <vt:variant>
        <vt:i4>5</vt:i4>
      </vt:variant>
      <vt:variant>
        <vt:lpstr>嵌入 OLE 服务器</vt:lpstr>
      </vt:variant>
      <vt:variant>
        <vt:i4>2</vt:i4>
      </vt:variant>
      <vt:variant>
        <vt:lpstr>幻灯片标题</vt:lpstr>
      </vt:variant>
      <vt:variant>
        <vt:i4>47</vt:i4>
      </vt:variant>
    </vt:vector>
  </HeadingPairs>
  <TitlesOfParts>
    <vt:vector size="54" baseType="lpstr">
      <vt:lpstr>Office 主题​​</vt:lpstr>
      <vt:lpstr>1_Office 主题​​</vt:lpstr>
      <vt:lpstr>自定义设计方案</vt:lpstr>
      <vt:lpstr>Zimcon</vt:lpstr>
      <vt:lpstr>2_Office 主题​​</vt:lpstr>
      <vt:lpstr>Graph</vt:lpstr>
      <vt:lpstr>Equation</vt:lpstr>
      <vt:lpstr>幻灯片 1</vt:lpstr>
      <vt:lpstr>幻灯片 2</vt:lpstr>
      <vt:lpstr>幻灯片 3</vt:lpstr>
      <vt:lpstr>幻灯片 4</vt:lpstr>
      <vt:lpstr>Present activities</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Thank you!</vt:lpstr>
      <vt:lpstr>幻灯片 45</vt:lpstr>
      <vt:lpstr>幻灯片 46</vt:lpstr>
      <vt:lpstr>幻灯片 47</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vaio</cp:lastModifiedBy>
  <cp:revision>1371</cp:revision>
  <dcterms:created xsi:type="dcterms:W3CDTF">2013-08-23T11:01:09Z</dcterms:created>
  <dcterms:modified xsi:type="dcterms:W3CDTF">2019-10-31T02:26:16Z</dcterms:modified>
</cp:coreProperties>
</file>