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329" r:id="rId3"/>
    <p:sldId id="281" r:id="rId4"/>
    <p:sldId id="326" r:id="rId5"/>
    <p:sldId id="327" r:id="rId6"/>
    <p:sldId id="328" r:id="rId7"/>
    <p:sldId id="257" r:id="rId8"/>
    <p:sldId id="289" r:id="rId9"/>
    <p:sldId id="332" r:id="rId10"/>
    <p:sldId id="333" r:id="rId11"/>
    <p:sldId id="334" r:id="rId12"/>
    <p:sldId id="335" r:id="rId13"/>
    <p:sldId id="336" r:id="rId14"/>
    <p:sldId id="337" r:id="rId15"/>
    <p:sldId id="381" r:id="rId16"/>
    <p:sldId id="371" r:id="rId17"/>
    <p:sldId id="372" r:id="rId18"/>
    <p:sldId id="373" r:id="rId19"/>
    <p:sldId id="354" r:id="rId20"/>
    <p:sldId id="355" r:id="rId21"/>
    <p:sldId id="356" r:id="rId22"/>
    <p:sldId id="357" r:id="rId23"/>
    <p:sldId id="358" r:id="rId24"/>
    <p:sldId id="359" r:id="rId25"/>
    <p:sldId id="360" r:id="rId26"/>
    <p:sldId id="361" r:id="rId27"/>
    <p:sldId id="339" r:id="rId28"/>
    <p:sldId id="393" r:id="rId29"/>
    <p:sldId id="394" r:id="rId30"/>
    <p:sldId id="365" r:id="rId31"/>
    <p:sldId id="340" r:id="rId32"/>
    <p:sldId id="341" r:id="rId33"/>
    <p:sldId id="369" r:id="rId34"/>
    <p:sldId id="395" r:id="rId35"/>
    <p:sldId id="342" r:id="rId36"/>
    <p:sldId id="344" r:id="rId37"/>
    <p:sldId id="397" r:id="rId38"/>
    <p:sldId id="401" r:id="rId39"/>
    <p:sldId id="402" r:id="rId40"/>
    <p:sldId id="403" r:id="rId41"/>
    <p:sldId id="404" r:id="rId42"/>
    <p:sldId id="405" r:id="rId43"/>
    <p:sldId id="406" r:id="rId44"/>
    <p:sldId id="303" r:id="rId45"/>
    <p:sldId id="304" r:id="rId46"/>
    <p:sldId id="305" r:id="rId47"/>
    <p:sldId id="398" r:id="rId48"/>
    <p:sldId id="399" r:id="rId49"/>
    <p:sldId id="400" r:id="rId50"/>
    <p:sldId id="385" r:id="rId51"/>
    <p:sldId id="386" r:id="rId52"/>
    <p:sldId id="387" r:id="rId53"/>
    <p:sldId id="388" r:id="rId54"/>
    <p:sldId id="389" r:id="rId55"/>
    <p:sldId id="396" r:id="rId56"/>
    <p:sldId id="407" r:id="rId57"/>
    <p:sldId id="276" r:id="rId58"/>
    <p:sldId id="302" r:id="rId5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 Id="rId6" Type="http://schemas.openxmlformats.org/officeDocument/2006/relationships/image" Target="../media/image73.wmf"/><Relationship Id="rId5" Type="http://schemas.openxmlformats.org/officeDocument/2006/relationships/image" Target="../media/image72.wmf"/><Relationship Id="rId4" Type="http://schemas.openxmlformats.org/officeDocument/2006/relationships/image" Target="../media/image7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621498-0F80-4E6A-8F88-98856C56EC74}" type="datetimeFigureOut">
              <a:rPr lang="zh-CN" altLang="en-US" smtClean="0"/>
              <a:pPr/>
              <a:t>2019/11/1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871704-428A-4614-8E1B-74C89C84CDD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headEnd/>
            <a:tailEnd/>
          </a:ln>
        </p:spPr>
      </p:sp>
      <p:sp>
        <p:nvSpPr>
          <p:cNvPr id="706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066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6BF082-501C-4E4F-AF9B-4B80E2718BD0}" type="slidenum">
              <a:rPr lang="zh-CN" altLang="en-US" smtClean="0">
                <a:latin typeface="Arial" charset="0"/>
                <a:ea typeface="宋体" charset="-122"/>
              </a:rPr>
              <a:pPr/>
              <a:t>12</a:t>
            </a:fld>
            <a:endParaRPr lang="en-US" altLang="zh-CN" smtClean="0">
              <a:latin typeface="Arial" charset="0"/>
              <a:ea typeface="宋体"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noTextEdit="1"/>
          </p:cNvSpPr>
          <p:nvPr>
            <p:ph type="sldImg"/>
          </p:nvPr>
        </p:nvSpPr>
        <p:spPr bwMode="auto">
          <a:noFill/>
          <a:ln>
            <a:solidFill>
              <a:srgbClr val="000000"/>
            </a:solidFill>
            <a:miter lim="800000"/>
            <a:headEnd/>
            <a:tailEnd/>
          </a:ln>
        </p:spPr>
      </p:sp>
      <p:sp>
        <p:nvSpPr>
          <p:cNvPr id="3481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4819"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7B030EA-800B-4D16-8D01-F7AF1A491138}" type="slidenum">
              <a:rPr lang="zh-CN" altLang="en-US" sz="1200"/>
              <a:pPr algn="r"/>
              <a:t>28</a:t>
            </a:fld>
            <a:endParaRPr lang="en-US" altLang="zh-CN"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bwMode="auto">
          <a:noFill/>
          <a:ln>
            <a:solidFill>
              <a:srgbClr val="000000"/>
            </a:solidFill>
            <a:miter lim="800000"/>
            <a:headEnd/>
            <a:tailEnd/>
          </a:ln>
        </p:spPr>
      </p:sp>
      <p:sp>
        <p:nvSpPr>
          <p:cNvPr id="7987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987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0591ED-26CE-4212-8639-2D57578B36EB}" type="slidenum">
              <a:rPr lang="zh-CN" altLang="en-US" smtClean="0">
                <a:latin typeface="Arial" charset="0"/>
                <a:ea typeface="宋体" charset="-122"/>
              </a:rPr>
              <a:pPr/>
              <a:t>47</a:t>
            </a:fld>
            <a:endParaRPr lang="en-US" altLang="zh-CN" smtClean="0">
              <a:latin typeface="Arial" charset="0"/>
              <a:ea typeface="宋体"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bwMode="auto">
          <a:noFill/>
          <a:ln>
            <a:solidFill>
              <a:srgbClr val="000000"/>
            </a:solidFill>
            <a:miter lim="800000"/>
            <a:headEnd/>
            <a:tailEnd/>
          </a:ln>
        </p:spPr>
      </p:sp>
      <p:sp>
        <p:nvSpPr>
          <p:cNvPr id="8294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8294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9262F3-C9FF-48A7-BC17-DA95E41FA742}" type="slidenum">
              <a:rPr lang="zh-CN" altLang="en-US" smtClean="0">
                <a:latin typeface="Arial" charset="0"/>
                <a:ea typeface="宋体" charset="-122"/>
              </a:rPr>
              <a:pPr/>
              <a:t>48</a:t>
            </a:fld>
            <a:endParaRPr lang="en-US" altLang="zh-CN" smtClean="0">
              <a:latin typeface="Arial" charset="0"/>
              <a:ea typeface="宋体"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85800" y="609600"/>
            <a:ext cx="7769225" cy="54832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idx="10"/>
          </p:nvPr>
        </p:nvSpPr>
        <p:spPr>
          <a:xfrm>
            <a:off x="685800" y="6248400"/>
            <a:ext cx="1901825" cy="458788"/>
          </a:xfrm>
        </p:spPr>
        <p:txBody>
          <a:bodyPr/>
          <a:lstStyle>
            <a:lvl1pPr>
              <a:defRPr/>
            </a:lvl1pPr>
          </a:lstStyle>
          <a:p>
            <a:endParaRPr lang="en-US"/>
          </a:p>
        </p:txBody>
      </p:sp>
      <p:sp>
        <p:nvSpPr>
          <p:cNvPr id="4" name="页脚占位符 3"/>
          <p:cNvSpPr>
            <a:spLocks noGrp="1"/>
          </p:cNvSpPr>
          <p:nvPr>
            <p:ph type="ftr" idx="11"/>
          </p:nvPr>
        </p:nvSpPr>
        <p:spPr>
          <a:xfrm>
            <a:off x="3124200" y="6248400"/>
            <a:ext cx="2892425" cy="458788"/>
          </a:xfrm>
        </p:spPr>
        <p:txBody>
          <a:bodyPr/>
          <a:lstStyle>
            <a:lvl1pPr>
              <a:defRPr/>
            </a:lvl1pPr>
          </a:lstStyle>
          <a:p>
            <a:endParaRPr lang="en-US"/>
          </a:p>
        </p:txBody>
      </p:sp>
      <p:sp>
        <p:nvSpPr>
          <p:cNvPr id="5" name="灯片编号占位符 4"/>
          <p:cNvSpPr>
            <a:spLocks noGrp="1"/>
          </p:cNvSpPr>
          <p:nvPr>
            <p:ph type="sldNum" idx="12"/>
          </p:nvPr>
        </p:nvSpPr>
        <p:spPr>
          <a:xfrm>
            <a:off x="6553200" y="6248400"/>
            <a:ext cx="1901825" cy="458788"/>
          </a:xfrm>
        </p:spPr>
        <p:txBody>
          <a:bodyPr/>
          <a:lstStyle>
            <a:lvl1pPr>
              <a:defRPr/>
            </a:lvl1pPr>
          </a:lstStyle>
          <a:p>
            <a:fld id="{C132B735-D3DE-42AE-B5C1-C50356E2CCF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69225" cy="113982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85800" y="1981200"/>
            <a:ext cx="3808413" cy="41116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6613" y="1981200"/>
            <a:ext cx="3808412" cy="19796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6613" y="4113213"/>
            <a:ext cx="3808412" cy="19796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日期占位符 5"/>
          <p:cNvSpPr>
            <a:spLocks noGrp="1"/>
          </p:cNvSpPr>
          <p:nvPr>
            <p:ph type="dt" idx="10"/>
          </p:nvPr>
        </p:nvSpPr>
        <p:spPr>
          <a:xfrm>
            <a:off x="685800" y="6248400"/>
            <a:ext cx="1901825" cy="458788"/>
          </a:xfrm>
        </p:spPr>
        <p:txBody>
          <a:bodyPr/>
          <a:lstStyle>
            <a:lvl1pPr>
              <a:defRPr/>
            </a:lvl1pPr>
          </a:lstStyle>
          <a:p>
            <a:endParaRPr lang="en-US"/>
          </a:p>
        </p:txBody>
      </p:sp>
      <p:sp>
        <p:nvSpPr>
          <p:cNvPr id="7" name="页脚占位符 6"/>
          <p:cNvSpPr>
            <a:spLocks noGrp="1"/>
          </p:cNvSpPr>
          <p:nvPr>
            <p:ph type="ftr" idx="11"/>
          </p:nvPr>
        </p:nvSpPr>
        <p:spPr>
          <a:xfrm>
            <a:off x="3124200" y="6248400"/>
            <a:ext cx="2892425" cy="458788"/>
          </a:xfrm>
        </p:spPr>
        <p:txBody>
          <a:bodyPr/>
          <a:lstStyle>
            <a:lvl1pPr>
              <a:defRPr/>
            </a:lvl1pPr>
          </a:lstStyle>
          <a:p>
            <a:endParaRPr lang="en-US"/>
          </a:p>
        </p:txBody>
      </p:sp>
      <p:sp>
        <p:nvSpPr>
          <p:cNvPr id="8" name="灯片编号占位符 7"/>
          <p:cNvSpPr>
            <a:spLocks noGrp="1"/>
          </p:cNvSpPr>
          <p:nvPr>
            <p:ph type="sldNum" idx="12"/>
          </p:nvPr>
        </p:nvSpPr>
        <p:spPr>
          <a:xfrm>
            <a:off x="6553200" y="6248400"/>
            <a:ext cx="1901825" cy="458788"/>
          </a:xfrm>
        </p:spPr>
        <p:txBody>
          <a:bodyPr/>
          <a:lstStyle>
            <a:lvl1pPr>
              <a:defRPr/>
            </a:lvl1pPr>
          </a:lstStyle>
          <a:p>
            <a:fld id="{AD2C789C-3FF3-42B4-9E7C-EBB75AA935AC}"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285852" y="-71462"/>
            <a:ext cx="6929486" cy="831868"/>
          </a:xfrm>
          <a:effectLst>
            <a:outerShdw blurRad="50800" dist="38100" dir="2700000" algn="tl" rotWithShape="0">
              <a:prstClr val="black">
                <a:alpha val="40000"/>
              </a:prstClr>
            </a:outerShdw>
          </a:effectLst>
        </p:spPr>
        <p:txBody>
          <a:bodyPr/>
          <a:lstStyle>
            <a:lvl1pPr algn="l">
              <a:defRPr sz="2400" b="1" baseline="0">
                <a:solidFill>
                  <a:srgbClr val="0000FF"/>
                </a:solidFill>
                <a:latin typeface="Times New Roman" pitchFamily="18" charset="0"/>
                <a:ea typeface="Arial Unicode MS" pitchFamily="34" charset="-122"/>
                <a:cs typeface="Times New Roman" pitchFamily="18" charset="0"/>
              </a:defRPr>
            </a:lvl1pPr>
          </a:lstStyle>
          <a:p>
            <a:r>
              <a:rPr lang="en-US" altLang="zh-CN" dirty="0" smtClean="0"/>
              <a:t>Arial Unicode MS</a:t>
            </a:r>
            <a:endParaRPr lang="zh-CN" altLang="en-US" dirty="0"/>
          </a:p>
        </p:txBody>
      </p:sp>
    </p:spTree>
    <p:extLst>
      <p:ext uri="{BB962C8B-B14F-4D97-AF65-F5344CB8AC3E}">
        <p14:creationId xmlns="" xmlns:p14="http://schemas.microsoft.com/office/powerpoint/2010/main" val="16060536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2019/11/1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2019/11/1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2019/11/1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6.bin"/><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8.wmf"/><Relationship Id="rId7"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1.emf"/><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14.xml"/><Relationship Id="rId4" Type="http://schemas.openxmlformats.org/officeDocument/2006/relationships/image" Target="../media/image52.emf"/></Relationships>
</file>

<file path=ppt/slides/_rels/slide33.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png"/><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emf"/></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7.vml"/><Relationship Id="rId5" Type="http://schemas.openxmlformats.org/officeDocument/2006/relationships/image" Target="../media/image67.jpeg"/><Relationship Id="rId4" Type="http://schemas.openxmlformats.org/officeDocument/2006/relationships/oleObject" Target="../embeddings/oleObject11.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oleObject" Target="../embeddings/oleObject12.bin"/><Relationship Id="rId7" Type="http://schemas.openxmlformats.org/officeDocument/2006/relationships/oleObject" Target="../embeddings/oleObject16.bin"/><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oleObject" Target="../embeddings/oleObject18.bin"/><Relationship Id="rId7" Type="http://schemas.openxmlformats.org/officeDocument/2006/relationships/oleObject" Target="../embeddings/oleObject22.bin"/><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47.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jpeg"/><Relationship Id="rId7" Type="http://schemas.openxmlformats.org/officeDocument/2006/relationships/image" Target="../media/image8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0.png"/><Relationship Id="rId11" Type="http://schemas.openxmlformats.org/officeDocument/2006/relationships/image" Target="../media/image40.png"/><Relationship Id="rId5" Type="http://schemas.openxmlformats.org/officeDocument/2006/relationships/image" Target="../media/image79.wmf"/><Relationship Id="rId10" Type="http://schemas.openxmlformats.org/officeDocument/2006/relationships/image" Target="../media/image84.png"/><Relationship Id="rId4" Type="http://schemas.openxmlformats.org/officeDocument/2006/relationships/image" Target="../media/image78.wmf"/><Relationship Id="rId9" Type="http://schemas.openxmlformats.org/officeDocument/2006/relationships/image" Target="../media/image83.png"/></Relationships>
</file>

<file path=ppt/slides/_rels/slide4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1406" y="428604"/>
            <a:ext cx="9072594" cy="2500330"/>
          </a:xfrm>
        </p:spPr>
        <p:txBody>
          <a:bodyPr>
            <a:normAutofit/>
          </a:bodyPr>
          <a:lstStyle/>
          <a:p>
            <a:r>
              <a:rPr lang="en-US" altLang="zh-CN" sz="3600" b="1" dirty="0" smtClean="0"/>
              <a:t>Nucleon Pairs and Pairing in atomic Nuclei</a:t>
            </a:r>
            <a:endParaRPr lang="zh-CN" altLang="en-US" sz="5400" b="1" dirty="0"/>
          </a:p>
        </p:txBody>
      </p:sp>
      <p:sp>
        <p:nvSpPr>
          <p:cNvPr id="3" name="副标题 2"/>
          <p:cNvSpPr>
            <a:spLocks noGrp="1"/>
          </p:cNvSpPr>
          <p:nvPr>
            <p:ph type="subTitle" idx="1"/>
          </p:nvPr>
        </p:nvSpPr>
        <p:spPr>
          <a:xfrm>
            <a:off x="857224" y="2928934"/>
            <a:ext cx="7786742" cy="3571900"/>
          </a:xfrm>
        </p:spPr>
        <p:txBody>
          <a:bodyPr>
            <a:normAutofit fontScale="92500"/>
          </a:bodyPr>
          <a:lstStyle/>
          <a:p>
            <a:r>
              <a:rPr lang="en-US" altLang="zh-CN" sz="2800" b="1" dirty="0" smtClean="0">
                <a:solidFill>
                  <a:schemeClr val="tx1"/>
                </a:solidFill>
                <a:latin typeface="微软雅黑" pitchFamily="34" charset="-122"/>
                <a:ea typeface="微软雅黑" pitchFamily="34" charset="-122"/>
              </a:rPr>
              <a:t>Y. M. Zhao    </a:t>
            </a:r>
          </a:p>
          <a:p>
            <a:r>
              <a:rPr lang="en-US" altLang="zh-CN" sz="2800" b="1" dirty="0" smtClean="0">
                <a:solidFill>
                  <a:schemeClr val="tx1"/>
                </a:solidFill>
                <a:latin typeface="微软雅黑" pitchFamily="34" charset="-122"/>
                <a:ea typeface="微软雅黑" pitchFamily="34" charset="-122"/>
              </a:rPr>
              <a:t>[</a:t>
            </a:r>
            <a:r>
              <a:rPr lang="en-US" altLang="zh-CN" sz="2400" b="1" dirty="0" smtClean="0">
                <a:solidFill>
                  <a:schemeClr val="tx1"/>
                </a:solidFill>
                <a:latin typeface="微软雅黑" pitchFamily="34" charset="-122"/>
                <a:ea typeface="微软雅黑" pitchFamily="34" charset="-122"/>
              </a:rPr>
              <a:t>Shanghai Jiao Tong University]</a:t>
            </a:r>
            <a:endParaRPr lang="en-US" altLang="zh-CN" b="1" dirty="0" smtClean="0">
              <a:solidFill>
                <a:schemeClr val="tx1"/>
              </a:solidFill>
              <a:latin typeface="微软雅黑" pitchFamily="34" charset="-122"/>
              <a:ea typeface="微软雅黑" pitchFamily="34" charset="-122"/>
            </a:endParaRPr>
          </a:p>
          <a:p>
            <a:endParaRPr lang="en-US" altLang="zh-CN" sz="2400" b="1" dirty="0" smtClean="0">
              <a:solidFill>
                <a:schemeClr val="tx1"/>
              </a:solidFill>
              <a:latin typeface="微软雅黑" pitchFamily="34" charset="-122"/>
              <a:ea typeface="微软雅黑" pitchFamily="34" charset="-122"/>
            </a:endParaRPr>
          </a:p>
          <a:p>
            <a:pPr algn="just">
              <a:lnSpc>
                <a:spcPct val="150000"/>
              </a:lnSpc>
            </a:pPr>
            <a:r>
              <a:rPr lang="en-US" altLang="zh-CN" sz="1800" b="1" dirty="0" smtClean="0">
                <a:solidFill>
                  <a:schemeClr val="tx1"/>
                </a:solidFill>
                <a:latin typeface="微软雅黑" pitchFamily="34" charset="-122"/>
                <a:ea typeface="微软雅黑" pitchFamily="34" charset="-122"/>
              </a:rPr>
              <a:t>in collaboration with my teachers  J. Q. Chen  from Nanjing, and A. Arima from Tokyo, my collaborators (N. </a:t>
            </a:r>
            <a:r>
              <a:rPr lang="en-US" altLang="zh-CN" sz="1800" b="1" dirty="0" err="1" smtClean="0">
                <a:solidFill>
                  <a:schemeClr val="tx1"/>
                </a:solidFill>
                <a:latin typeface="微软雅黑" pitchFamily="34" charset="-122"/>
                <a:ea typeface="微软雅黑" pitchFamily="34" charset="-122"/>
              </a:rPr>
              <a:t>Yoshinaga</a:t>
            </a:r>
            <a:r>
              <a:rPr lang="en-US" altLang="zh-CN" sz="1800" b="1" dirty="0" smtClean="0">
                <a:solidFill>
                  <a:schemeClr val="tx1"/>
                </a:solidFill>
                <a:latin typeface="微软雅黑" pitchFamily="34" charset="-122"/>
                <a:ea typeface="微软雅黑" pitchFamily="34" charset="-122"/>
              </a:rPr>
              <a:t> from Saitama, S. </a:t>
            </a:r>
            <a:r>
              <a:rPr lang="en-US" altLang="zh-CN" sz="1800" b="1" dirty="0" err="1" smtClean="0">
                <a:solidFill>
                  <a:schemeClr val="tx1"/>
                </a:solidFill>
                <a:latin typeface="微软雅黑" pitchFamily="34" charset="-122"/>
                <a:ea typeface="微软雅黑" pitchFamily="34" charset="-122"/>
              </a:rPr>
              <a:t>Yamaji</a:t>
            </a:r>
            <a:r>
              <a:rPr lang="en-US" altLang="zh-CN" sz="1800" b="1" dirty="0" smtClean="0">
                <a:solidFill>
                  <a:schemeClr val="tx1"/>
                </a:solidFill>
                <a:latin typeface="微软雅黑" pitchFamily="34" charset="-122"/>
                <a:ea typeface="微软雅黑" pitchFamily="34" charset="-122"/>
              </a:rPr>
              <a:t> from RIKEN</a:t>
            </a:r>
            <a:r>
              <a:rPr lang="zh-CN" altLang="en-US" sz="1800" b="1" dirty="0" smtClean="0">
                <a:solidFill>
                  <a:schemeClr val="tx1"/>
                </a:solidFill>
                <a:latin typeface="微软雅黑" pitchFamily="34" charset="-122"/>
                <a:ea typeface="微软雅黑" pitchFamily="34" charset="-122"/>
              </a:rPr>
              <a:t>，</a:t>
            </a:r>
            <a:r>
              <a:rPr lang="en-US" altLang="zh-CN" sz="1800" b="1" dirty="0" smtClean="0">
                <a:solidFill>
                  <a:schemeClr val="tx1"/>
                </a:solidFill>
                <a:latin typeface="微软雅黑" pitchFamily="34" charset="-122"/>
                <a:ea typeface="微软雅黑" pitchFamily="34" charset="-122"/>
              </a:rPr>
              <a:t>J</a:t>
            </a:r>
            <a:r>
              <a:rPr lang="en-US" altLang="zh-CN" sz="1800" b="1" dirty="0" smtClean="0">
                <a:solidFill>
                  <a:schemeClr val="tx1"/>
                </a:solidFill>
                <a:latin typeface="微软雅黑" pitchFamily="34" charset="-122"/>
                <a:ea typeface="微软雅黑" pitchFamily="34" charset="-122"/>
              </a:rPr>
              <a:t>. N</a:t>
            </a:r>
            <a:r>
              <a:rPr lang="en-US" altLang="zh-CN" sz="1800" b="1" dirty="0" smtClean="0">
                <a:solidFill>
                  <a:schemeClr val="tx1"/>
                </a:solidFill>
                <a:latin typeface="微软雅黑" pitchFamily="34" charset="-122"/>
                <a:ea typeface="微软雅黑" pitchFamily="34" charset="-122"/>
              </a:rPr>
              <a:t>. </a:t>
            </a:r>
            <a:r>
              <a:rPr lang="en-US" altLang="zh-CN" sz="1800" b="1" dirty="0" err="1" smtClean="0">
                <a:solidFill>
                  <a:schemeClr val="tx1"/>
                </a:solidFill>
                <a:latin typeface="微软雅黑" pitchFamily="34" charset="-122"/>
                <a:ea typeface="微软雅黑" pitchFamily="34" charset="-122"/>
              </a:rPr>
              <a:t>Ginocchio</a:t>
            </a:r>
            <a:r>
              <a:rPr lang="en-US" altLang="zh-CN" sz="1800" b="1" dirty="0" smtClean="0">
                <a:solidFill>
                  <a:schemeClr val="tx1"/>
                </a:solidFill>
                <a:latin typeface="微软雅黑" pitchFamily="34" charset="-122"/>
                <a:ea typeface="微软雅黑" pitchFamily="34" charset="-122"/>
              </a:rPr>
              <a:t> from LANL), </a:t>
            </a:r>
            <a:r>
              <a:rPr lang="en-US" altLang="zh-CN" sz="1800" b="1" dirty="0" smtClean="0">
                <a:solidFill>
                  <a:schemeClr val="tx1"/>
                </a:solidFill>
                <a:latin typeface="微软雅黑" pitchFamily="34" charset="-122"/>
                <a:ea typeface="微软雅黑" pitchFamily="34" charset="-122"/>
              </a:rPr>
              <a:t>and my </a:t>
            </a:r>
            <a:r>
              <a:rPr lang="en-US" altLang="zh-CN" sz="1800" b="1" dirty="0" smtClean="0">
                <a:solidFill>
                  <a:schemeClr val="tx1"/>
                </a:solidFill>
                <a:latin typeface="微软雅黑" pitchFamily="34" charset="-122"/>
                <a:ea typeface="微软雅黑" pitchFamily="34" charset="-122"/>
              </a:rPr>
              <a:t>former students  </a:t>
            </a:r>
            <a:r>
              <a:rPr lang="en-US" altLang="zh-CN" sz="1800" b="1" dirty="0" smtClean="0">
                <a:solidFill>
                  <a:schemeClr val="tx1"/>
                </a:solidFill>
                <a:latin typeface="微软雅黑" pitchFamily="34" charset="-122"/>
                <a:ea typeface="微软雅黑" pitchFamily="34" charset="-122"/>
              </a:rPr>
              <a:t>(G. J. Fu, Y. Y. Cheng, L. Y. Jia, Y. Lei,  Z. Y. </a:t>
            </a:r>
            <a:r>
              <a:rPr lang="en-US" altLang="zh-CN" sz="1800" b="1" dirty="0" err="1" smtClean="0">
                <a:solidFill>
                  <a:schemeClr val="tx1"/>
                </a:solidFill>
                <a:latin typeface="微软雅黑" pitchFamily="34" charset="-122"/>
                <a:ea typeface="微软雅黑" pitchFamily="34" charset="-122"/>
              </a:rPr>
              <a:t>Xu</a:t>
            </a:r>
            <a:r>
              <a:rPr lang="en-US" altLang="zh-CN" sz="1800" b="1" dirty="0" smtClean="0">
                <a:solidFill>
                  <a:schemeClr val="tx1"/>
                </a:solidFill>
                <a:latin typeface="微软雅黑" pitchFamily="34" charset="-122"/>
                <a:ea typeface="微软雅黑" pitchFamily="34" charset="-122"/>
              </a:rPr>
              <a:t>, M. </a:t>
            </a:r>
            <a:r>
              <a:rPr lang="en-US" altLang="zh-CN" sz="1800" b="1" dirty="0" err="1" smtClean="0">
                <a:solidFill>
                  <a:schemeClr val="tx1"/>
                </a:solidFill>
                <a:latin typeface="微软雅黑" pitchFamily="34" charset="-122"/>
                <a:ea typeface="微软雅黑" pitchFamily="34" charset="-122"/>
              </a:rPr>
              <a:t>Bao</a:t>
            </a:r>
            <a:r>
              <a:rPr lang="en-US" altLang="zh-CN" sz="1800" b="1" dirty="0" smtClean="0">
                <a:solidFill>
                  <a:schemeClr val="tx1"/>
                </a:solidFill>
                <a:latin typeface="微软雅黑" pitchFamily="34" charset="-122"/>
                <a:ea typeface="微软雅黑" pitchFamily="34" charset="-122"/>
              </a:rPr>
              <a:t>, H. Jiang, Y. Lu), from 1992 </a:t>
            </a:r>
            <a:r>
              <a:rPr lang="en-US" altLang="zh-CN" sz="1800" b="1" dirty="0" smtClean="0">
                <a:solidFill>
                  <a:schemeClr val="tx1"/>
                </a:solidFill>
                <a:latin typeface="微软雅黑" pitchFamily="34" charset="-122"/>
                <a:ea typeface="微软雅黑" pitchFamily="34" charset="-122"/>
              </a:rPr>
              <a:t>[</a:t>
            </a:r>
            <a:r>
              <a:rPr lang="en-US" altLang="zh-CN" sz="1800" b="1" dirty="0" smtClean="0">
                <a:solidFill>
                  <a:schemeClr val="tx1"/>
                </a:solidFill>
                <a:latin typeface="微软雅黑" pitchFamily="34" charset="-122"/>
                <a:ea typeface="微软雅黑" pitchFamily="34" charset="-122"/>
              </a:rPr>
              <a:t>when </a:t>
            </a:r>
            <a:r>
              <a:rPr lang="en-US" altLang="zh-CN" sz="1800" b="1" dirty="0" smtClean="0">
                <a:solidFill>
                  <a:schemeClr val="tx1"/>
                </a:solidFill>
                <a:latin typeface="微软雅黑" pitchFamily="34" charset="-122"/>
                <a:ea typeface="微软雅黑" pitchFamily="34" charset="-122"/>
              </a:rPr>
              <a:t>I was a Ph D student in </a:t>
            </a:r>
            <a:r>
              <a:rPr lang="en-US" altLang="zh-CN" sz="1800" b="1" dirty="0" smtClean="0">
                <a:solidFill>
                  <a:schemeClr val="tx1"/>
                </a:solidFill>
                <a:latin typeface="微软雅黑" pitchFamily="34" charset="-122"/>
                <a:ea typeface="微软雅黑" pitchFamily="34" charset="-122"/>
              </a:rPr>
              <a:t>Nanjing].    </a:t>
            </a:r>
            <a:endParaRPr lang="en-US" altLang="zh-CN" sz="1800" b="1" dirty="0" smtClean="0">
              <a:solidFill>
                <a:schemeClr val="tx1"/>
              </a:solidFill>
              <a:latin typeface="微软雅黑" pitchFamily="34" charset="-122"/>
              <a:ea typeface="微软雅黑" pitchFamily="34" charset="-122"/>
            </a:endParaRPr>
          </a:p>
        </p:txBody>
      </p:sp>
      <p:sp>
        <p:nvSpPr>
          <p:cNvPr id="4" name="圆角矩形 3"/>
          <p:cNvSpPr/>
          <p:nvPr/>
        </p:nvSpPr>
        <p:spPr>
          <a:xfrm>
            <a:off x="4860032" y="4293096"/>
            <a:ext cx="1296144" cy="3600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内容占位符 4"/>
          <p:cNvSpPr>
            <a:spLocks noGrp="1"/>
          </p:cNvSpPr>
          <p:nvPr>
            <p:ph idx="1"/>
          </p:nvPr>
        </p:nvSpPr>
        <p:spPr>
          <a:xfrm>
            <a:off x="214282" y="1214433"/>
            <a:ext cx="8929718" cy="2857509"/>
          </a:xfrm>
          <a:ln w="12700">
            <a:noFill/>
          </a:ln>
        </p:spPr>
        <p:txBody>
          <a:bodyPr/>
          <a:lstStyle/>
          <a:p>
            <a:pPr>
              <a:buFont typeface="Wingdings" pitchFamily="2" charset="2"/>
              <a:buNone/>
            </a:pPr>
            <a:r>
              <a:rPr lang="en-US" altLang="zh-CN" sz="2400" b="0" dirty="0" smtClean="0">
                <a:latin typeface="华文新魏" pitchFamily="2" charset="-122"/>
                <a:ea typeface="华文新魏" pitchFamily="2" charset="-122"/>
                <a:cs typeface="Arial" pitchFamily="34" charset="0"/>
              </a:rPr>
              <a:t>Shell-model basis:</a:t>
            </a:r>
            <a:endParaRPr lang="en-US" altLang="zh-CN" sz="2800" b="0" dirty="0" smtClean="0">
              <a:latin typeface="华文新魏" pitchFamily="2" charset="-122"/>
              <a:ea typeface="华文新魏" pitchFamily="2" charset="-122"/>
              <a:cs typeface="Arial" pitchFamily="34" charset="0"/>
            </a:endParaRPr>
          </a:p>
          <a:p>
            <a:pPr>
              <a:buFont typeface="Wingdings 2" pitchFamily="18" charset="2"/>
              <a:buNone/>
            </a:pPr>
            <a:endParaRPr lang="en-US" altLang="zh-CN" sz="2400" b="0" dirty="0" smtClean="0">
              <a:latin typeface="华文新魏" pitchFamily="2" charset="-122"/>
              <a:ea typeface="华文新魏" pitchFamily="2" charset="-122"/>
              <a:cs typeface="Arial" pitchFamily="34" charset="0"/>
            </a:endParaRPr>
          </a:p>
          <a:p>
            <a:pPr>
              <a:buFont typeface="Wingdings 2" pitchFamily="18" charset="2"/>
              <a:buNone/>
            </a:pPr>
            <a:r>
              <a:rPr lang="en-US" altLang="zh-CN" sz="2400" b="0" dirty="0" smtClean="0">
                <a:latin typeface="华文新魏" pitchFamily="2" charset="-122"/>
                <a:ea typeface="华文新魏" pitchFamily="2" charset="-122"/>
                <a:cs typeface="Arial" pitchFamily="34" charset="0"/>
              </a:rPr>
              <a:t>nucleon pair</a:t>
            </a:r>
            <a:r>
              <a:rPr lang="zh-CN" altLang="en-US" sz="2400" b="0" dirty="0" smtClean="0">
                <a:latin typeface="华文新魏" pitchFamily="2" charset="-122"/>
                <a:ea typeface="华文新魏" pitchFamily="2" charset="-122"/>
                <a:cs typeface="Arial" pitchFamily="34" charset="0"/>
              </a:rPr>
              <a:t>：</a:t>
            </a:r>
            <a:endParaRPr lang="en-US" altLang="zh-CN" sz="2400" b="0" dirty="0" smtClean="0">
              <a:latin typeface="华文新魏" pitchFamily="2" charset="-122"/>
              <a:ea typeface="华文新魏" pitchFamily="2" charset="-122"/>
              <a:cs typeface="Arial" pitchFamily="34" charset="0"/>
            </a:endParaRPr>
          </a:p>
          <a:p>
            <a:pPr>
              <a:buFont typeface="Wingdings 2" pitchFamily="18" charset="2"/>
              <a:buNone/>
            </a:pPr>
            <a:endParaRPr lang="en-US" altLang="zh-CN" sz="1000" b="0" dirty="0" smtClean="0">
              <a:latin typeface="华文新魏" pitchFamily="2" charset="-122"/>
              <a:ea typeface="华文新魏" pitchFamily="2" charset="-122"/>
              <a:cs typeface="Arial" pitchFamily="34" charset="0"/>
            </a:endParaRPr>
          </a:p>
          <a:p>
            <a:pPr>
              <a:buFont typeface="Wingdings 2" pitchFamily="18" charset="2"/>
              <a:buNone/>
            </a:pPr>
            <a:endParaRPr lang="en-US" altLang="zh-CN" sz="2400" b="0" dirty="0" smtClean="0">
              <a:latin typeface="华文新魏" pitchFamily="2" charset="-122"/>
              <a:ea typeface="华文新魏" pitchFamily="2" charset="-122"/>
              <a:cs typeface="Arial" pitchFamily="34" charset="0"/>
            </a:endParaRPr>
          </a:p>
          <a:p>
            <a:pPr>
              <a:buFont typeface="Wingdings 2" pitchFamily="18" charset="2"/>
              <a:buNone/>
            </a:pPr>
            <a:r>
              <a:rPr lang="en-US" altLang="zh-CN" sz="2400" b="0" dirty="0" smtClean="0">
                <a:latin typeface="华文新魏" pitchFamily="2" charset="-122"/>
                <a:ea typeface="华文新魏" pitchFamily="2" charset="-122"/>
                <a:cs typeface="Arial" pitchFamily="34" charset="0"/>
              </a:rPr>
              <a:t>pair basis: </a:t>
            </a:r>
            <a:endParaRPr lang="en-US" altLang="zh-CN" sz="2800" b="0" dirty="0" smtClean="0">
              <a:latin typeface="华文新魏" pitchFamily="2" charset="-122"/>
              <a:ea typeface="华文新魏" pitchFamily="2" charset="-122"/>
              <a:cs typeface="Arial" pitchFamily="34" charset="0"/>
            </a:endParaRPr>
          </a:p>
          <a:p>
            <a:pPr>
              <a:buFont typeface="Wingdings 2" pitchFamily="18" charset="2"/>
              <a:buNone/>
            </a:pPr>
            <a:endParaRPr lang="en-US" altLang="zh-CN" sz="2800" b="0" dirty="0" smtClean="0">
              <a:latin typeface="华文新魏" pitchFamily="2" charset="-122"/>
              <a:ea typeface="华文新魏" pitchFamily="2" charset="-122"/>
              <a:cs typeface="Arial" pitchFamily="34" charset="0"/>
            </a:endParaRPr>
          </a:p>
          <a:p>
            <a:pPr>
              <a:buFont typeface="Wingdings 2" pitchFamily="18" charset="2"/>
              <a:buNone/>
            </a:pPr>
            <a:endParaRPr lang="en-US" altLang="zh-CN" sz="1600" b="0" dirty="0" smtClean="0">
              <a:latin typeface="华文新魏" pitchFamily="2" charset="-122"/>
              <a:ea typeface="华文新魏" pitchFamily="2" charset="-122"/>
              <a:cs typeface="Arial" pitchFamily="34" charset="0"/>
            </a:endParaRPr>
          </a:p>
          <a:p>
            <a:pPr>
              <a:buFont typeface="Wingdings 2" pitchFamily="18" charset="2"/>
              <a:buNone/>
            </a:pPr>
            <a:endParaRPr lang="en-US" altLang="zh-CN" sz="2000" b="0" dirty="0" smtClean="0">
              <a:latin typeface="华文新魏" pitchFamily="2" charset="-122"/>
              <a:ea typeface="华文新魏" pitchFamily="2" charset="-122"/>
              <a:cs typeface="Arial" pitchFamily="34" charset="0"/>
            </a:endParaRPr>
          </a:p>
          <a:p>
            <a:pPr>
              <a:buFont typeface="Wingdings 2" pitchFamily="18" charset="2"/>
              <a:buNone/>
            </a:pPr>
            <a:endParaRPr lang="en-US" altLang="zh-CN" sz="2400" b="0" dirty="0" smtClean="0">
              <a:latin typeface="华文新魏" pitchFamily="2" charset="-122"/>
              <a:ea typeface="华文新魏" pitchFamily="2" charset="-122"/>
              <a:cs typeface="Arial" pitchFamily="34" charset="0"/>
            </a:endParaRPr>
          </a:p>
        </p:txBody>
      </p:sp>
      <p:graphicFrame>
        <p:nvGraphicFramePr>
          <p:cNvPr id="39" name="Object 4"/>
          <p:cNvGraphicFramePr>
            <a:graphicFrameLocks noChangeAspect="1"/>
          </p:cNvGraphicFramePr>
          <p:nvPr/>
        </p:nvGraphicFramePr>
        <p:xfrm>
          <a:off x="2943225" y="1052513"/>
          <a:ext cx="4273550" cy="773112"/>
        </p:xfrm>
        <a:graphic>
          <a:graphicData uri="http://schemas.openxmlformats.org/presentationml/2006/ole">
            <p:oleObj spid="_x0000_s71682" name="Equation" r:id="rId3" imgW="2717640" imgH="507960" progId="Equation.DSMT4">
              <p:embed/>
            </p:oleObj>
          </a:graphicData>
        </a:graphic>
      </p:graphicFrame>
      <p:graphicFrame>
        <p:nvGraphicFramePr>
          <p:cNvPr id="43" name="Object 5"/>
          <p:cNvGraphicFramePr>
            <a:graphicFrameLocks noChangeAspect="1"/>
          </p:cNvGraphicFramePr>
          <p:nvPr/>
        </p:nvGraphicFramePr>
        <p:xfrm>
          <a:off x="1206500" y="3429000"/>
          <a:ext cx="6448425" cy="919162"/>
        </p:xfrm>
        <a:graphic>
          <a:graphicData uri="http://schemas.openxmlformats.org/presentationml/2006/ole">
            <p:oleObj spid="_x0000_s71683" name="Equation" r:id="rId4" imgW="3454200" imgH="507960" progId="Equation.DSMT4">
              <p:embed/>
            </p:oleObj>
          </a:graphicData>
        </a:graphic>
      </p:graphicFrame>
      <p:grpSp>
        <p:nvGrpSpPr>
          <p:cNvPr id="2" name="组合 31"/>
          <p:cNvGrpSpPr>
            <a:grpSpLocks/>
          </p:cNvGrpSpPr>
          <p:nvPr/>
        </p:nvGrpSpPr>
        <p:grpSpPr bwMode="auto">
          <a:xfrm>
            <a:off x="7358082" y="928670"/>
            <a:ext cx="1681162" cy="2725738"/>
            <a:chOff x="7391400" y="1143000"/>
            <a:chExt cx="1681163" cy="2725738"/>
          </a:xfrm>
        </p:grpSpPr>
        <p:grpSp>
          <p:nvGrpSpPr>
            <p:cNvPr id="3" name="组合 30"/>
            <p:cNvGrpSpPr>
              <a:grpSpLocks/>
            </p:cNvGrpSpPr>
            <p:nvPr/>
          </p:nvGrpSpPr>
          <p:grpSpPr bwMode="auto">
            <a:xfrm>
              <a:off x="7623175" y="2803525"/>
              <a:ext cx="1368425" cy="863600"/>
              <a:chOff x="6934181" y="2803513"/>
              <a:chExt cx="1368425" cy="863600"/>
            </a:xfrm>
          </p:grpSpPr>
          <p:sp>
            <p:nvSpPr>
              <p:cNvPr id="3093" name="Oval 5"/>
              <p:cNvSpPr>
                <a:spLocks noChangeArrowheads="1"/>
              </p:cNvSpPr>
              <p:nvPr/>
            </p:nvSpPr>
            <p:spPr bwMode="auto">
              <a:xfrm>
                <a:off x="7150081" y="2803513"/>
                <a:ext cx="720725" cy="719137"/>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094" name="Oval 6"/>
              <p:cNvSpPr>
                <a:spLocks noChangeArrowheads="1"/>
              </p:cNvSpPr>
              <p:nvPr/>
            </p:nvSpPr>
            <p:spPr bwMode="auto">
              <a:xfrm>
                <a:off x="6934181" y="3019413"/>
                <a:ext cx="73025" cy="71437"/>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095" name="Oval 7"/>
              <p:cNvSpPr>
                <a:spLocks noChangeArrowheads="1"/>
              </p:cNvSpPr>
              <p:nvPr/>
            </p:nvSpPr>
            <p:spPr bwMode="auto">
              <a:xfrm>
                <a:off x="6934181" y="2876538"/>
                <a:ext cx="73025" cy="71437"/>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096" name="Oval 8"/>
              <p:cNvSpPr>
                <a:spLocks noChangeArrowheads="1"/>
              </p:cNvSpPr>
              <p:nvPr/>
            </p:nvSpPr>
            <p:spPr bwMode="auto">
              <a:xfrm>
                <a:off x="7005619" y="3522650"/>
                <a:ext cx="73025" cy="71438"/>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097" name="Oval 9"/>
              <p:cNvSpPr>
                <a:spLocks noChangeArrowheads="1"/>
              </p:cNvSpPr>
              <p:nvPr/>
            </p:nvSpPr>
            <p:spPr bwMode="auto">
              <a:xfrm>
                <a:off x="7077056" y="3595675"/>
                <a:ext cx="73025" cy="71438"/>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098" name="Oval 10"/>
              <p:cNvSpPr>
                <a:spLocks noChangeArrowheads="1"/>
              </p:cNvSpPr>
              <p:nvPr/>
            </p:nvSpPr>
            <p:spPr bwMode="auto">
              <a:xfrm>
                <a:off x="7870806" y="3595675"/>
                <a:ext cx="73025" cy="71438"/>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099" name="Oval 11"/>
              <p:cNvSpPr>
                <a:spLocks noChangeArrowheads="1"/>
              </p:cNvSpPr>
              <p:nvPr/>
            </p:nvSpPr>
            <p:spPr bwMode="auto">
              <a:xfrm>
                <a:off x="7942244" y="3524238"/>
                <a:ext cx="73025" cy="71437"/>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100" name="Oval 12"/>
              <p:cNvSpPr>
                <a:spLocks noChangeArrowheads="1"/>
              </p:cNvSpPr>
              <p:nvPr/>
            </p:nvSpPr>
            <p:spPr bwMode="auto">
              <a:xfrm>
                <a:off x="8158144" y="2947975"/>
                <a:ext cx="73025" cy="71438"/>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101" name="Oval 13"/>
              <p:cNvSpPr>
                <a:spLocks noChangeArrowheads="1"/>
              </p:cNvSpPr>
              <p:nvPr/>
            </p:nvSpPr>
            <p:spPr bwMode="auto">
              <a:xfrm>
                <a:off x="8229581" y="2876538"/>
                <a:ext cx="73025" cy="71437"/>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grpSp>
        <p:sp>
          <p:nvSpPr>
            <p:cNvPr id="3081" name="Rectangle 14"/>
            <p:cNvSpPr>
              <a:spLocks noChangeArrowheads="1"/>
            </p:cNvSpPr>
            <p:nvPr/>
          </p:nvSpPr>
          <p:spPr bwMode="auto">
            <a:xfrm>
              <a:off x="7391400" y="2500313"/>
              <a:ext cx="1681163" cy="1368425"/>
            </a:xfrm>
            <a:prstGeom prst="rect">
              <a:avLst/>
            </a:prstGeom>
            <a:solidFill>
              <a:srgbClr val="FF00FF">
                <a:alpha val="12157"/>
              </a:srgbClr>
            </a:solidFill>
            <a:ln w="9525">
              <a:solidFill>
                <a:schemeClr val="tx1"/>
              </a:solidFill>
              <a:miter lim="800000"/>
              <a:headEnd/>
              <a:tailEnd/>
            </a:ln>
          </p:spPr>
          <p:txBody>
            <a:bodyPr wrap="none" anchor="ctr"/>
            <a:lstStyle/>
            <a:p>
              <a:pPr algn="ctr" eaLnBrk="0" hangingPunct="0"/>
              <a:endParaRPr lang="zh-CN" altLang="en-US"/>
            </a:p>
          </p:txBody>
        </p:sp>
        <p:grpSp>
          <p:nvGrpSpPr>
            <p:cNvPr id="4" name="组合 36"/>
            <p:cNvGrpSpPr>
              <a:grpSpLocks/>
            </p:cNvGrpSpPr>
            <p:nvPr/>
          </p:nvGrpSpPr>
          <p:grpSpPr bwMode="auto">
            <a:xfrm>
              <a:off x="7693025" y="1285875"/>
              <a:ext cx="1146175" cy="1143000"/>
              <a:chOff x="2070083" y="5143512"/>
              <a:chExt cx="1146182" cy="1143008"/>
            </a:xfrm>
          </p:grpSpPr>
          <p:sp>
            <p:nvSpPr>
              <p:cNvPr id="3084" name="Oval 5"/>
              <p:cNvSpPr>
                <a:spLocks noChangeArrowheads="1"/>
              </p:cNvSpPr>
              <p:nvPr/>
            </p:nvSpPr>
            <p:spPr bwMode="auto">
              <a:xfrm>
                <a:off x="2214546" y="5357826"/>
                <a:ext cx="720725" cy="719137"/>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085" name="Oval 6"/>
              <p:cNvSpPr>
                <a:spLocks noChangeArrowheads="1"/>
              </p:cNvSpPr>
              <p:nvPr/>
            </p:nvSpPr>
            <p:spPr bwMode="auto">
              <a:xfrm>
                <a:off x="2070083" y="5500702"/>
                <a:ext cx="73025" cy="71437"/>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086" name="Oval 7"/>
              <p:cNvSpPr>
                <a:spLocks noChangeArrowheads="1"/>
              </p:cNvSpPr>
              <p:nvPr/>
            </p:nvSpPr>
            <p:spPr bwMode="auto">
              <a:xfrm>
                <a:off x="2355835" y="5143512"/>
                <a:ext cx="73025" cy="71437"/>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087" name="Oval 8"/>
              <p:cNvSpPr>
                <a:spLocks noChangeArrowheads="1"/>
              </p:cNvSpPr>
              <p:nvPr/>
            </p:nvSpPr>
            <p:spPr bwMode="auto">
              <a:xfrm>
                <a:off x="2070083" y="5929330"/>
                <a:ext cx="73025" cy="71438"/>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088" name="Oval 9"/>
              <p:cNvSpPr>
                <a:spLocks noChangeArrowheads="1"/>
              </p:cNvSpPr>
              <p:nvPr/>
            </p:nvSpPr>
            <p:spPr bwMode="auto">
              <a:xfrm>
                <a:off x="2355835" y="6149988"/>
                <a:ext cx="73025" cy="71438"/>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089" name="Oval 10"/>
              <p:cNvSpPr>
                <a:spLocks noChangeArrowheads="1"/>
              </p:cNvSpPr>
              <p:nvPr/>
            </p:nvSpPr>
            <p:spPr bwMode="auto">
              <a:xfrm>
                <a:off x="2784463" y="6215082"/>
                <a:ext cx="73025" cy="71438"/>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090" name="Oval 11"/>
              <p:cNvSpPr>
                <a:spLocks noChangeArrowheads="1"/>
              </p:cNvSpPr>
              <p:nvPr/>
            </p:nvSpPr>
            <p:spPr bwMode="auto">
              <a:xfrm>
                <a:off x="3070215" y="5929330"/>
                <a:ext cx="73025" cy="71437"/>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091" name="Oval 12"/>
              <p:cNvSpPr>
                <a:spLocks noChangeArrowheads="1"/>
              </p:cNvSpPr>
              <p:nvPr/>
            </p:nvSpPr>
            <p:spPr bwMode="auto">
              <a:xfrm>
                <a:off x="3143240" y="5502288"/>
                <a:ext cx="73025" cy="71438"/>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sp>
            <p:nvSpPr>
              <p:cNvPr id="3092" name="Oval 13"/>
              <p:cNvSpPr>
                <a:spLocks noChangeArrowheads="1"/>
              </p:cNvSpPr>
              <p:nvPr/>
            </p:nvSpPr>
            <p:spPr bwMode="auto">
              <a:xfrm>
                <a:off x="2855901" y="5143512"/>
                <a:ext cx="73025" cy="71437"/>
              </a:xfrm>
              <a:prstGeom prst="ellipse">
                <a:avLst/>
              </a:prstGeom>
              <a:solidFill>
                <a:schemeClr val="accent1"/>
              </a:solidFill>
              <a:ln w="9525">
                <a:solidFill>
                  <a:schemeClr val="tx1"/>
                </a:solidFill>
                <a:round/>
                <a:headEnd/>
                <a:tailEnd/>
              </a:ln>
            </p:spPr>
            <p:txBody>
              <a:bodyPr wrap="none" anchor="ctr"/>
              <a:lstStyle/>
              <a:p>
                <a:pPr algn="ctr" eaLnBrk="0" hangingPunct="0"/>
                <a:endParaRPr lang="zh-CN" altLang="en-US"/>
              </a:p>
            </p:txBody>
          </p:sp>
        </p:grpSp>
        <p:sp>
          <p:nvSpPr>
            <p:cNvPr id="3083" name="Rectangle 14"/>
            <p:cNvSpPr>
              <a:spLocks noChangeArrowheads="1"/>
            </p:cNvSpPr>
            <p:nvPr/>
          </p:nvSpPr>
          <p:spPr bwMode="auto">
            <a:xfrm>
              <a:off x="7391400" y="1143000"/>
              <a:ext cx="1681163" cy="1368425"/>
            </a:xfrm>
            <a:prstGeom prst="rect">
              <a:avLst/>
            </a:prstGeom>
            <a:solidFill>
              <a:srgbClr val="FF00FF">
                <a:alpha val="12157"/>
              </a:srgbClr>
            </a:solidFill>
            <a:ln w="9525">
              <a:solidFill>
                <a:schemeClr val="tx1"/>
              </a:solidFill>
              <a:miter lim="800000"/>
              <a:headEnd/>
              <a:tailEnd/>
            </a:ln>
          </p:spPr>
          <p:txBody>
            <a:bodyPr wrap="none" anchor="ctr"/>
            <a:lstStyle/>
            <a:p>
              <a:pPr algn="ctr" eaLnBrk="0" hangingPunct="0"/>
              <a:endParaRPr lang="zh-CN" altLang="en-US"/>
            </a:p>
          </p:txBody>
        </p:sp>
      </p:grpSp>
      <p:sp>
        <p:nvSpPr>
          <p:cNvPr id="30" name="矩形 29"/>
          <p:cNvSpPr/>
          <p:nvPr/>
        </p:nvSpPr>
        <p:spPr>
          <a:xfrm>
            <a:off x="1143040" y="4407953"/>
            <a:ext cx="7143736" cy="2164319"/>
          </a:xfrm>
          <a:prstGeom prst="rect">
            <a:avLst/>
          </a:prstGeom>
        </p:spPr>
        <p:txBody>
          <a:bodyPr wrap="square">
            <a:spAutoFit/>
          </a:bodyPr>
          <a:lstStyle/>
          <a:p>
            <a:pPr>
              <a:buFont typeface="Wingdings 2" pitchFamily="18" charset="2"/>
              <a:buNone/>
            </a:pPr>
            <a:r>
              <a:rPr lang="en-US" altLang="zh-CN" sz="2400" b="1" dirty="0" smtClean="0">
                <a:solidFill>
                  <a:srgbClr val="FF0000"/>
                </a:solidFill>
                <a:latin typeface="华文新魏" pitchFamily="2" charset="-122"/>
                <a:ea typeface="华文新魏" pitchFamily="2" charset="-122"/>
              </a:rPr>
              <a:t>Considering all possible nucleon pairs :</a:t>
            </a:r>
          </a:p>
          <a:p>
            <a:pPr>
              <a:buFont typeface="Wingdings 2" pitchFamily="18" charset="2"/>
              <a:buNone/>
            </a:pPr>
            <a:r>
              <a:rPr lang="en-US" altLang="zh-CN" sz="2400" b="1" dirty="0" smtClean="0">
                <a:solidFill>
                  <a:srgbClr val="FF0000"/>
                </a:solidFill>
                <a:latin typeface="华文新魏" pitchFamily="2" charset="-122"/>
                <a:ea typeface="华文新魏" pitchFamily="2" charset="-122"/>
              </a:rPr>
              <a:t>          the NPA space  =  the SM space</a:t>
            </a:r>
          </a:p>
          <a:p>
            <a:pPr>
              <a:buFont typeface="Wingdings 2" pitchFamily="18" charset="2"/>
              <a:buNone/>
            </a:pPr>
            <a:endParaRPr lang="en-US" altLang="zh-CN" sz="1000" b="1" dirty="0" smtClean="0">
              <a:latin typeface="华文新魏" pitchFamily="2" charset="-122"/>
              <a:ea typeface="华文新魏" pitchFamily="2" charset="-122"/>
            </a:endParaRPr>
          </a:p>
          <a:p>
            <a:r>
              <a:rPr lang="en-US" altLang="zh-CN" sz="2400" b="1" dirty="0" smtClean="0">
                <a:solidFill>
                  <a:srgbClr val="0000FF"/>
                </a:solidFill>
                <a:latin typeface="华文新魏" pitchFamily="2" charset="-122"/>
                <a:ea typeface="华文新魏" pitchFamily="2" charset="-122"/>
              </a:rPr>
              <a:t>Hamiltonian and transition operators:</a:t>
            </a:r>
          </a:p>
          <a:p>
            <a:r>
              <a:rPr lang="en-US" altLang="zh-CN" sz="2400" b="1" dirty="0" smtClean="0">
                <a:solidFill>
                  <a:srgbClr val="0000FF"/>
                </a:solidFill>
                <a:latin typeface="华文新魏" pitchFamily="2" charset="-122"/>
                <a:ea typeface="华文新魏" pitchFamily="2" charset="-122"/>
              </a:rPr>
              <a:t>same as those in the SM</a:t>
            </a:r>
            <a:endParaRPr lang="zh-CN" altLang="en-US" sz="2400" b="1" dirty="0" smtClean="0">
              <a:solidFill>
                <a:srgbClr val="0000FF"/>
              </a:solidFill>
              <a:latin typeface="华文新魏" pitchFamily="2" charset="-122"/>
              <a:ea typeface="华文新魏" pitchFamily="2" charset="-122"/>
            </a:endParaRPr>
          </a:p>
          <a:p>
            <a:pPr>
              <a:buFont typeface="Wingdings 2" pitchFamily="18" charset="2"/>
              <a:buNone/>
            </a:pPr>
            <a:endParaRPr lang="en-US" altLang="zh-CN" sz="2400" b="1" dirty="0" smtClean="0">
              <a:latin typeface="华文新魏" pitchFamily="2" charset="-122"/>
              <a:ea typeface="华文新魏" pitchFamily="2" charset="-122"/>
            </a:endParaRPr>
          </a:p>
        </p:txBody>
      </p:sp>
      <p:graphicFrame>
        <p:nvGraphicFramePr>
          <p:cNvPr id="115716" name="Object 4"/>
          <p:cNvGraphicFramePr>
            <a:graphicFrameLocks noChangeAspect="1"/>
          </p:cNvGraphicFramePr>
          <p:nvPr/>
        </p:nvGraphicFramePr>
        <p:xfrm>
          <a:off x="2143108" y="2214554"/>
          <a:ext cx="5241939" cy="557214"/>
        </p:xfrm>
        <a:graphic>
          <a:graphicData uri="http://schemas.openxmlformats.org/presentationml/2006/ole">
            <p:oleObj spid="_x0000_s71684" name="Equation" r:id="rId5" imgW="3225600" imgH="342720" progId="Equation.DSMT4">
              <p:embed/>
            </p:oleObj>
          </a:graphicData>
        </a:graphic>
      </p:graphicFrame>
      <p:sp>
        <p:nvSpPr>
          <p:cNvPr id="31" name="标题 30"/>
          <p:cNvSpPr>
            <a:spLocks noGrp="1"/>
          </p:cNvSpPr>
          <p:nvPr>
            <p:ph type="title"/>
          </p:nvPr>
        </p:nvSpPr>
        <p:spPr>
          <a:xfrm>
            <a:off x="357158" y="-71462"/>
            <a:ext cx="8229600" cy="1143000"/>
          </a:xfrm>
        </p:spPr>
        <p:txBody>
          <a:bodyPr/>
          <a:lstStyle/>
          <a:p>
            <a:r>
              <a:rPr lang="en-US" altLang="zh-CN" dirty="0" smtClean="0">
                <a:cs typeface="Arial" pitchFamily="34" charset="0"/>
              </a:rPr>
              <a:t>Nucleon-pair</a:t>
            </a:r>
            <a:r>
              <a:rPr lang="en-US" altLang="zh-CN" dirty="0" smtClean="0">
                <a:cs typeface="Arial Unicode MS" pitchFamily="34" charset="-122"/>
              </a:rPr>
              <a:t> approximation</a:t>
            </a:r>
            <a:endParaRPr lang="zh-CN" alt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内容占位符 4"/>
          <p:cNvSpPr>
            <a:spLocks noGrp="1"/>
          </p:cNvSpPr>
          <p:nvPr>
            <p:ph idx="1"/>
          </p:nvPr>
        </p:nvSpPr>
        <p:spPr>
          <a:xfrm>
            <a:off x="785786" y="1142995"/>
            <a:ext cx="7500990" cy="2857509"/>
          </a:xfrm>
          <a:ln w="12700">
            <a:noFill/>
          </a:ln>
        </p:spPr>
        <p:txBody>
          <a:bodyPr/>
          <a:lstStyle/>
          <a:p>
            <a:pPr>
              <a:buFont typeface="Wingdings 2" pitchFamily="18" charset="2"/>
              <a:buNone/>
            </a:pPr>
            <a:r>
              <a:rPr lang="en-US" altLang="zh-CN" sz="2400" b="0" dirty="0" smtClean="0">
                <a:latin typeface="华文新魏" pitchFamily="2" charset="-122"/>
                <a:ea typeface="华文新魏" pitchFamily="2" charset="-122"/>
              </a:rPr>
              <a:t>pair basis: </a:t>
            </a:r>
            <a:endParaRPr lang="en-US" altLang="zh-CN" sz="2800" b="0" dirty="0" smtClean="0">
              <a:latin typeface="华文新魏" pitchFamily="2" charset="-122"/>
              <a:ea typeface="华文新魏" pitchFamily="2" charset="-122"/>
            </a:endParaRPr>
          </a:p>
          <a:p>
            <a:pPr>
              <a:buFont typeface="Wingdings 2" pitchFamily="18" charset="2"/>
              <a:buNone/>
            </a:pPr>
            <a:endParaRPr lang="en-US" altLang="zh-CN" sz="2800" b="0" dirty="0" smtClean="0">
              <a:latin typeface="华文新魏" pitchFamily="2" charset="-122"/>
              <a:ea typeface="华文新魏" pitchFamily="2" charset="-122"/>
            </a:endParaRPr>
          </a:p>
          <a:p>
            <a:pPr>
              <a:buFont typeface="Wingdings 2" pitchFamily="18" charset="2"/>
              <a:buNone/>
            </a:pPr>
            <a:endParaRPr lang="en-US" altLang="zh-CN" sz="1600" b="0" dirty="0" smtClean="0">
              <a:latin typeface="华文新魏" pitchFamily="2" charset="-122"/>
              <a:ea typeface="华文新魏" pitchFamily="2" charset="-122"/>
            </a:endParaRPr>
          </a:p>
          <a:p>
            <a:pPr>
              <a:buFont typeface="Wingdings 2" pitchFamily="18" charset="2"/>
              <a:buNone/>
            </a:pPr>
            <a:endParaRPr lang="en-US" altLang="zh-CN" sz="2000" b="0" dirty="0" smtClean="0">
              <a:latin typeface="华文新魏" pitchFamily="2" charset="-122"/>
              <a:ea typeface="华文新魏" pitchFamily="2" charset="-122"/>
            </a:endParaRPr>
          </a:p>
          <a:p>
            <a:pPr>
              <a:buFont typeface="Wingdings 2" pitchFamily="18" charset="2"/>
              <a:buNone/>
            </a:pPr>
            <a:endParaRPr lang="en-US" altLang="zh-CN" sz="2400" b="0" dirty="0" smtClean="0">
              <a:latin typeface="华文新魏" pitchFamily="2" charset="-122"/>
              <a:ea typeface="华文新魏" pitchFamily="2" charset="-122"/>
            </a:endParaRPr>
          </a:p>
        </p:txBody>
      </p:sp>
      <p:sp>
        <p:nvSpPr>
          <p:cNvPr id="31" name="TextBox 30"/>
          <p:cNvSpPr txBox="1"/>
          <p:nvPr/>
        </p:nvSpPr>
        <p:spPr>
          <a:xfrm>
            <a:off x="928662" y="1857364"/>
            <a:ext cx="8286808" cy="1092607"/>
          </a:xfrm>
          <a:prstGeom prst="rect">
            <a:avLst/>
          </a:prstGeom>
          <a:noFill/>
        </p:spPr>
        <p:txBody>
          <a:bodyPr wrap="square" rtlCol="0">
            <a:spAutoFit/>
          </a:bodyPr>
          <a:lstStyle/>
          <a:p>
            <a:pPr marL="457200" indent="-457200" algn="l">
              <a:lnSpc>
                <a:spcPts val="2600"/>
              </a:lnSpc>
            </a:pPr>
            <a:r>
              <a:rPr lang="en-US" altLang="zh-CN" dirty="0" smtClean="0">
                <a:latin typeface="华文新魏" pitchFamily="2" charset="-122"/>
                <a:ea typeface="华文新魏" pitchFamily="2" charset="-122"/>
              </a:rPr>
              <a:t>1.  A VERY few pairs with </a:t>
            </a:r>
            <a:r>
              <a:rPr lang="en-US" altLang="zh-CN" dirty="0" smtClean="0">
                <a:solidFill>
                  <a:srgbClr val="FF0000"/>
                </a:solidFill>
                <a:latin typeface="华文新魏" pitchFamily="2" charset="-122"/>
                <a:ea typeface="华文新魏" pitchFamily="2" charset="-122"/>
              </a:rPr>
              <a:t>good spin and parity</a:t>
            </a:r>
            <a:endParaRPr lang="en-US" altLang="zh-CN" dirty="0" smtClean="0">
              <a:latin typeface="华文新魏" pitchFamily="2" charset="-122"/>
              <a:ea typeface="华文新魏" pitchFamily="2" charset="-122"/>
            </a:endParaRPr>
          </a:p>
          <a:p>
            <a:pPr marL="457200" indent="-457200" algn="l">
              <a:lnSpc>
                <a:spcPts val="2600"/>
              </a:lnSpc>
            </a:pPr>
            <a:r>
              <a:rPr lang="en-US" altLang="zh-CN" i="1" dirty="0" smtClean="0">
                <a:latin typeface="华文新魏" pitchFamily="2" charset="-122"/>
                <a:ea typeface="华文新魏" pitchFamily="2" charset="-122"/>
              </a:rPr>
              <a:t>                 </a:t>
            </a:r>
            <a:r>
              <a:rPr lang="en-US" altLang="zh-CN" dirty="0" smtClean="0">
                <a:latin typeface="华文新魏" pitchFamily="2" charset="-122"/>
                <a:ea typeface="华文新魏" pitchFamily="2" charset="-122"/>
              </a:rPr>
              <a:t>S pair  ----  spin zero and  positive parity</a:t>
            </a:r>
          </a:p>
          <a:p>
            <a:pPr marL="457200" indent="-457200" algn="l">
              <a:lnSpc>
                <a:spcPts val="2600"/>
              </a:lnSpc>
            </a:pPr>
            <a:r>
              <a:rPr lang="en-US" altLang="zh-CN" dirty="0" smtClean="0">
                <a:latin typeface="华文新魏" pitchFamily="2" charset="-122"/>
                <a:ea typeface="华文新魏" pitchFamily="2" charset="-122"/>
              </a:rPr>
              <a:t>                 D pair  ----  spin two and positive parity</a:t>
            </a:r>
          </a:p>
        </p:txBody>
      </p:sp>
      <p:sp>
        <p:nvSpPr>
          <p:cNvPr id="86" name="TextBox 85"/>
          <p:cNvSpPr txBox="1"/>
          <p:nvPr/>
        </p:nvSpPr>
        <p:spPr>
          <a:xfrm>
            <a:off x="2143108" y="4643446"/>
            <a:ext cx="3786214" cy="759182"/>
          </a:xfrm>
          <a:prstGeom prst="rect">
            <a:avLst/>
          </a:prstGeom>
          <a:noFill/>
          <a:ln>
            <a:noFill/>
          </a:ln>
        </p:spPr>
        <p:txBody>
          <a:bodyPr wrap="square" rtlCol="0">
            <a:spAutoFit/>
          </a:bodyPr>
          <a:lstStyle/>
          <a:p>
            <a:pPr algn="just">
              <a:lnSpc>
                <a:spcPts val="2600"/>
              </a:lnSpc>
            </a:pPr>
            <a:r>
              <a:rPr lang="en-US" altLang="zh-CN" dirty="0" smtClean="0">
                <a:solidFill>
                  <a:srgbClr val="FF0000"/>
                </a:solidFill>
                <a:latin typeface="华文新魏" pitchFamily="2" charset="-122"/>
                <a:ea typeface="华文新魏" pitchFamily="2" charset="-122"/>
              </a:rPr>
              <a:t>Dimension does not change </a:t>
            </a:r>
            <a:r>
              <a:rPr lang="en-US" altLang="zh-CN" dirty="0" smtClean="0">
                <a:latin typeface="华文新魏" pitchFamily="2" charset="-122"/>
                <a:ea typeface="华文新魏" pitchFamily="2" charset="-122"/>
              </a:rPr>
              <a:t>with the number of single-j orbits.</a:t>
            </a:r>
          </a:p>
        </p:txBody>
      </p:sp>
      <p:grpSp>
        <p:nvGrpSpPr>
          <p:cNvPr id="3" name="组合 45"/>
          <p:cNvGrpSpPr/>
          <p:nvPr/>
        </p:nvGrpSpPr>
        <p:grpSpPr>
          <a:xfrm>
            <a:off x="857224" y="3130970"/>
            <a:ext cx="4802222" cy="1381878"/>
            <a:chOff x="857224" y="3000372"/>
            <a:chExt cx="4802222" cy="1381878"/>
          </a:xfrm>
        </p:grpSpPr>
        <p:sp>
          <p:nvSpPr>
            <p:cNvPr id="79" name="TextBox 78"/>
            <p:cNvSpPr txBox="1"/>
            <p:nvPr/>
          </p:nvSpPr>
          <p:spPr>
            <a:xfrm>
              <a:off x="857224" y="3000372"/>
              <a:ext cx="3175870" cy="400110"/>
            </a:xfrm>
            <a:prstGeom prst="rect">
              <a:avLst/>
            </a:prstGeom>
            <a:noFill/>
          </p:spPr>
          <p:txBody>
            <a:bodyPr wrap="square" rtlCol="0">
              <a:spAutoFit/>
            </a:bodyPr>
            <a:lstStyle/>
            <a:p>
              <a:r>
                <a:rPr lang="en-US" altLang="zh-CN" dirty="0" smtClean="0">
                  <a:latin typeface="华文新魏" pitchFamily="2" charset="-122"/>
                  <a:ea typeface="华文新魏" pitchFamily="2" charset="-122"/>
                </a:rPr>
                <a:t> 2.  Using </a:t>
              </a:r>
              <a:r>
                <a:rPr lang="en-US" altLang="zh-CN" dirty="0" smtClean="0">
                  <a:solidFill>
                    <a:srgbClr val="FF0000"/>
                  </a:solidFill>
                  <a:latin typeface="华文新魏" pitchFamily="2" charset="-122"/>
                  <a:ea typeface="华文新魏" pitchFamily="2" charset="-122"/>
                </a:rPr>
                <a:t>collective pairs</a:t>
              </a:r>
              <a:endParaRPr lang="zh-CN" altLang="en-US" dirty="0">
                <a:solidFill>
                  <a:srgbClr val="FF0000"/>
                </a:solidFill>
                <a:latin typeface="华文新魏" pitchFamily="2" charset="-122"/>
                <a:ea typeface="华文新魏" pitchFamily="2" charset="-122"/>
              </a:endParaRPr>
            </a:p>
          </p:txBody>
        </p:sp>
        <p:graphicFrame>
          <p:nvGraphicFramePr>
            <p:cNvPr id="116739" name="Object 3"/>
            <p:cNvGraphicFramePr>
              <a:graphicFrameLocks noChangeAspect="1"/>
            </p:cNvGraphicFramePr>
            <p:nvPr/>
          </p:nvGraphicFramePr>
          <p:xfrm>
            <a:off x="2214546" y="3655592"/>
            <a:ext cx="3444900" cy="726658"/>
          </p:xfrm>
          <a:graphic>
            <a:graphicData uri="http://schemas.openxmlformats.org/presentationml/2006/ole">
              <p:oleObj spid="_x0000_s72706" name="Equation" r:id="rId3" imgW="1625400" imgH="342720" progId="Equation.DSMT4">
                <p:embed/>
              </p:oleObj>
            </a:graphicData>
          </a:graphic>
        </p:graphicFrame>
      </p:grpSp>
      <p:grpSp>
        <p:nvGrpSpPr>
          <p:cNvPr id="4" name="组合 47"/>
          <p:cNvGrpSpPr/>
          <p:nvPr/>
        </p:nvGrpSpPr>
        <p:grpSpPr>
          <a:xfrm>
            <a:off x="6143636" y="3214686"/>
            <a:ext cx="2241960" cy="2786082"/>
            <a:chOff x="6715140" y="3071810"/>
            <a:chExt cx="2241960" cy="2786082"/>
          </a:xfrm>
        </p:grpSpPr>
        <p:grpSp>
          <p:nvGrpSpPr>
            <p:cNvPr id="5" name="组合 45"/>
            <p:cNvGrpSpPr/>
            <p:nvPr/>
          </p:nvGrpSpPr>
          <p:grpSpPr>
            <a:xfrm>
              <a:off x="6715140" y="3071810"/>
              <a:ext cx="2241960" cy="2747681"/>
              <a:chOff x="6261068" y="3457518"/>
              <a:chExt cx="2241960" cy="2747681"/>
            </a:xfrm>
          </p:grpSpPr>
          <p:grpSp>
            <p:nvGrpSpPr>
              <p:cNvPr id="6" name="组合 83"/>
              <p:cNvGrpSpPr/>
              <p:nvPr/>
            </p:nvGrpSpPr>
            <p:grpSpPr>
              <a:xfrm>
                <a:off x="6261068" y="3457518"/>
                <a:ext cx="2241960" cy="2614688"/>
                <a:chOff x="6689696" y="3886146"/>
                <a:chExt cx="2241960" cy="2614688"/>
              </a:xfrm>
            </p:grpSpPr>
            <p:grpSp>
              <p:nvGrpSpPr>
                <p:cNvPr id="7" name="组合 77"/>
                <p:cNvGrpSpPr/>
                <p:nvPr/>
              </p:nvGrpSpPr>
              <p:grpSpPr>
                <a:xfrm>
                  <a:off x="6923326" y="4512838"/>
                  <a:ext cx="1506326" cy="1987996"/>
                  <a:chOff x="1116013" y="2851981"/>
                  <a:chExt cx="1871662" cy="2882069"/>
                </a:xfrm>
              </p:grpSpPr>
              <p:sp>
                <p:nvSpPr>
                  <p:cNvPr id="32" name="Text Box 3"/>
                  <p:cNvSpPr txBox="1">
                    <a:spLocks noChangeArrowheads="1"/>
                  </p:cNvSpPr>
                  <p:nvPr/>
                </p:nvSpPr>
                <p:spPr bwMode="auto">
                  <a:xfrm>
                    <a:off x="1384300" y="5149850"/>
                    <a:ext cx="184150" cy="366713"/>
                  </a:xfrm>
                  <a:prstGeom prst="rect">
                    <a:avLst/>
                  </a:prstGeom>
                  <a:noFill/>
                  <a:ln w="9525">
                    <a:noFill/>
                    <a:miter lim="800000"/>
                    <a:headEnd/>
                    <a:tailEnd/>
                  </a:ln>
                  <a:effectLst/>
                </p:spPr>
                <p:txBody>
                  <a:bodyPr wrap="none">
                    <a:spAutoFit/>
                  </a:bodyPr>
                  <a:lstStyle/>
                  <a:p>
                    <a:pPr fontAlgn="base">
                      <a:spcBef>
                        <a:spcPct val="0"/>
                      </a:spcBef>
                      <a:spcAft>
                        <a:spcPct val="0"/>
                      </a:spcAft>
                    </a:pPr>
                    <a:endParaRPr lang="en-US" smtClean="0">
                      <a:solidFill>
                        <a:srgbClr val="000000"/>
                      </a:solidFill>
                      <a:latin typeface="Arial" charset="0"/>
                    </a:endParaRPr>
                  </a:p>
                </p:txBody>
              </p:sp>
              <p:sp>
                <p:nvSpPr>
                  <p:cNvPr id="33" name="Line 4"/>
                  <p:cNvSpPr>
                    <a:spLocks noChangeShapeType="1"/>
                  </p:cNvSpPr>
                  <p:nvPr/>
                </p:nvSpPr>
                <p:spPr bwMode="auto">
                  <a:xfrm>
                    <a:off x="1116013" y="5589588"/>
                    <a:ext cx="1871662" cy="0"/>
                  </a:xfrm>
                  <a:prstGeom prst="line">
                    <a:avLst/>
                  </a:prstGeom>
                  <a:noFill/>
                  <a:ln w="38100">
                    <a:solidFill>
                      <a:schemeClr val="tx1"/>
                    </a:solidFill>
                    <a:round/>
                    <a:headEnd/>
                    <a:tailEnd/>
                  </a:ln>
                  <a:effectLst/>
                </p:spPr>
                <p:txBody>
                  <a:bodyPr/>
                  <a:lstStyle/>
                  <a:p>
                    <a:pPr fontAlgn="base">
                      <a:spcBef>
                        <a:spcPct val="0"/>
                      </a:spcBef>
                      <a:spcAft>
                        <a:spcPct val="0"/>
                      </a:spcAft>
                    </a:pPr>
                    <a:endParaRPr lang="en-US" smtClean="0">
                      <a:solidFill>
                        <a:srgbClr val="000000"/>
                      </a:solidFill>
                      <a:latin typeface="Arial" charset="0"/>
                    </a:endParaRPr>
                  </a:p>
                </p:txBody>
              </p:sp>
              <p:sp>
                <p:nvSpPr>
                  <p:cNvPr id="34" name="Line 5"/>
                  <p:cNvSpPr>
                    <a:spLocks noChangeShapeType="1"/>
                  </p:cNvSpPr>
                  <p:nvPr/>
                </p:nvSpPr>
                <p:spPr bwMode="auto">
                  <a:xfrm>
                    <a:off x="1116013" y="4797425"/>
                    <a:ext cx="1871662" cy="0"/>
                  </a:xfrm>
                  <a:prstGeom prst="line">
                    <a:avLst/>
                  </a:prstGeom>
                  <a:noFill/>
                  <a:ln w="38100">
                    <a:solidFill>
                      <a:schemeClr val="tx1"/>
                    </a:solidFill>
                    <a:round/>
                    <a:headEnd/>
                    <a:tailEnd/>
                  </a:ln>
                  <a:effectLst/>
                </p:spPr>
                <p:txBody>
                  <a:bodyPr/>
                  <a:lstStyle/>
                  <a:p>
                    <a:pPr fontAlgn="base">
                      <a:spcBef>
                        <a:spcPct val="0"/>
                      </a:spcBef>
                      <a:spcAft>
                        <a:spcPct val="0"/>
                      </a:spcAft>
                    </a:pPr>
                    <a:endParaRPr lang="en-US" smtClean="0">
                      <a:solidFill>
                        <a:srgbClr val="000000"/>
                      </a:solidFill>
                      <a:latin typeface="Arial" charset="0"/>
                    </a:endParaRPr>
                  </a:p>
                </p:txBody>
              </p:sp>
              <p:sp>
                <p:nvSpPr>
                  <p:cNvPr id="37" name="Line 8"/>
                  <p:cNvSpPr>
                    <a:spLocks noChangeShapeType="1"/>
                  </p:cNvSpPr>
                  <p:nvPr/>
                </p:nvSpPr>
                <p:spPr bwMode="auto">
                  <a:xfrm>
                    <a:off x="1116013" y="3933825"/>
                    <a:ext cx="1871662" cy="0"/>
                  </a:xfrm>
                  <a:prstGeom prst="line">
                    <a:avLst/>
                  </a:prstGeom>
                  <a:noFill/>
                  <a:ln w="38100">
                    <a:solidFill>
                      <a:schemeClr val="tx1"/>
                    </a:solidFill>
                    <a:round/>
                    <a:headEnd/>
                    <a:tailEnd/>
                  </a:ln>
                  <a:effectLst/>
                </p:spPr>
                <p:txBody>
                  <a:bodyPr/>
                  <a:lstStyle/>
                  <a:p>
                    <a:pPr fontAlgn="base">
                      <a:spcBef>
                        <a:spcPct val="0"/>
                      </a:spcBef>
                      <a:spcAft>
                        <a:spcPct val="0"/>
                      </a:spcAft>
                    </a:pPr>
                    <a:endParaRPr lang="en-US" smtClean="0">
                      <a:solidFill>
                        <a:srgbClr val="000000"/>
                      </a:solidFill>
                      <a:latin typeface="Arial" charset="0"/>
                    </a:endParaRPr>
                  </a:p>
                </p:txBody>
              </p:sp>
              <p:sp>
                <p:nvSpPr>
                  <p:cNvPr id="38" name="Oval 9"/>
                  <p:cNvSpPr>
                    <a:spLocks noChangeArrowheads="1"/>
                  </p:cNvSpPr>
                  <p:nvPr/>
                </p:nvSpPr>
                <p:spPr bwMode="auto">
                  <a:xfrm>
                    <a:off x="1404938" y="5445125"/>
                    <a:ext cx="358775" cy="288925"/>
                  </a:xfrm>
                  <a:prstGeom prst="ellipse">
                    <a:avLst/>
                  </a:prstGeom>
                  <a:solidFill>
                    <a:schemeClr val="accent1"/>
                  </a:solidFill>
                  <a:ln w="9525">
                    <a:solidFill>
                      <a:schemeClr val="tx1"/>
                    </a:solidFill>
                    <a:round/>
                    <a:headEnd/>
                    <a:tailEnd/>
                  </a:ln>
                  <a:effectLst/>
                </p:spPr>
                <p:txBody>
                  <a:bodyPr wrap="none" anchor="ctr"/>
                  <a:lstStyle/>
                  <a:p>
                    <a:pPr fontAlgn="base">
                      <a:spcBef>
                        <a:spcPct val="0"/>
                      </a:spcBef>
                      <a:spcAft>
                        <a:spcPct val="0"/>
                      </a:spcAft>
                    </a:pPr>
                    <a:endParaRPr lang="en-US" smtClean="0">
                      <a:solidFill>
                        <a:srgbClr val="000000"/>
                      </a:solidFill>
                      <a:latin typeface="Arial" charset="0"/>
                    </a:endParaRPr>
                  </a:p>
                </p:txBody>
              </p:sp>
              <p:sp>
                <p:nvSpPr>
                  <p:cNvPr id="40" name="Oval 10"/>
                  <p:cNvSpPr>
                    <a:spLocks noChangeArrowheads="1"/>
                  </p:cNvSpPr>
                  <p:nvPr/>
                </p:nvSpPr>
                <p:spPr bwMode="auto">
                  <a:xfrm>
                    <a:off x="2268538" y="5445125"/>
                    <a:ext cx="358775" cy="288925"/>
                  </a:xfrm>
                  <a:prstGeom prst="ellipse">
                    <a:avLst/>
                  </a:prstGeom>
                  <a:solidFill>
                    <a:schemeClr val="accent1"/>
                  </a:solidFill>
                  <a:ln w="9525">
                    <a:solidFill>
                      <a:schemeClr val="tx1"/>
                    </a:solidFill>
                    <a:round/>
                    <a:headEnd/>
                    <a:tailEnd/>
                  </a:ln>
                  <a:effectLst/>
                </p:spPr>
                <p:txBody>
                  <a:bodyPr wrap="none" anchor="ctr"/>
                  <a:lstStyle/>
                  <a:p>
                    <a:pPr fontAlgn="base">
                      <a:spcBef>
                        <a:spcPct val="0"/>
                      </a:spcBef>
                      <a:spcAft>
                        <a:spcPct val="0"/>
                      </a:spcAft>
                    </a:pPr>
                    <a:endParaRPr lang="en-US" smtClean="0">
                      <a:solidFill>
                        <a:srgbClr val="000000"/>
                      </a:solidFill>
                      <a:latin typeface="Arial" charset="0"/>
                    </a:endParaRPr>
                  </a:p>
                </p:txBody>
              </p:sp>
              <p:sp>
                <p:nvSpPr>
                  <p:cNvPr id="41" name="Oval 11"/>
                  <p:cNvSpPr>
                    <a:spLocks noChangeArrowheads="1"/>
                  </p:cNvSpPr>
                  <p:nvPr/>
                </p:nvSpPr>
                <p:spPr bwMode="auto">
                  <a:xfrm>
                    <a:off x="1404938" y="4652963"/>
                    <a:ext cx="358775" cy="288925"/>
                  </a:xfrm>
                  <a:prstGeom prst="ellipse">
                    <a:avLst/>
                  </a:prstGeom>
                  <a:solidFill>
                    <a:schemeClr val="accent1"/>
                  </a:solidFill>
                  <a:ln w="9525">
                    <a:solidFill>
                      <a:schemeClr val="tx1"/>
                    </a:solidFill>
                    <a:round/>
                    <a:headEnd/>
                    <a:tailEnd/>
                  </a:ln>
                  <a:effectLst/>
                </p:spPr>
                <p:txBody>
                  <a:bodyPr wrap="none" anchor="ctr"/>
                  <a:lstStyle/>
                  <a:p>
                    <a:pPr fontAlgn="base">
                      <a:spcBef>
                        <a:spcPct val="0"/>
                      </a:spcBef>
                      <a:spcAft>
                        <a:spcPct val="0"/>
                      </a:spcAft>
                    </a:pPr>
                    <a:endParaRPr lang="en-US" smtClean="0">
                      <a:solidFill>
                        <a:srgbClr val="000000"/>
                      </a:solidFill>
                      <a:latin typeface="Arial" charset="0"/>
                    </a:endParaRPr>
                  </a:p>
                </p:txBody>
              </p:sp>
              <p:sp>
                <p:nvSpPr>
                  <p:cNvPr id="42" name="Oval 12"/>
                  <p:cNvSpPr>
                    <a:spLocks noChangeArrowheads="1"/>
                  </p:cNvSpPr>
                  <p:nvPr/>
                </p:nvSpPr>
                <p:spPr bwMode="auto">
                  <a:xfrm>
                    <a:off x="2268538" y="4652963"/>
                    <a:ext cx="358775" cy="288925"/>
                  </a:xfrm>
                  <a:prstGeom prst="ellipse">
                    <a:avLst/>
                  </a:prstGeom>
                  <a:solidFill>
                    <a:schemeClr val="accent1"/>
                  </a:solidFill>
                  <a:ln w="9525">
                    <a:solidFill>
                      <a:schemeClr val="tx1"/>
                    </a:solidFill>
                    <a:round/>
                    <a:headEnd/>
                    <a:tailEnd/>
                  </a:ln>
                  <a:effectLst/>
                </p:spPr>
                <p:txBody>
                  <a:bodyPr wrap="none" anchor="ctr"/>
                  <a:lstStyle/>
                  <a:p>
                    <a:pPr fontAlgn="base">
                      <a:spcBef>
                        <a:spcPct val="0"/>
                      </a:spcBef>
                      <a:spcAft>
                        <a:spcPct val="0"/>
                      </a:spcAft>
                    </a:pPr>
                    <a:endParaRPr lang="en-US" smtClean="0">
                      <a:solidFill>
                        <a:srgbClr val="000000"/>
                      </a:solidFill>
                      <a:latin typeface="Arial" charset="0"/>
                    </a:endParaRPr>
                  </a:p>
                </p:txBody>
              </p:sp>
              <p:sp>
                <p:nvSpPr>
                  <p:cNvPr id="44" name="Line 13"/>
                  <p:cNvSpPr>
                    <a:spLocks noChangeShapeType="1"/>
                  </p:cNvSpPr>
                  <p:nvPr/>
                </p:nvSpPr>
                <p:spPr bwMode="auto">
                  <a:xfrm>
                    <a:off x="1116013" y="3017661"/>
                    <a:ext cx="1871662" cy="0"/>
                  </a:xfrm>
                  <a:prstGeom prst="line">
                    <a:avLst/>
                  </a:prstGeom>
                  <a:noFill/>
                  <a:ln w="38100">
                    <a:solidFill>
                      <a:schemeClr val="tx1"/>
                    </a:solidFill>
                    <a:round/>
                    <a:headEnd/>
                    <a:tailEnd/>
                  </a:ln>
                  <a:effectLst/>
                </p:spPr>
                <p:txBody>
                  <a:bodyPr/>
                  <a:lstStyle/>
                  <a:p>
                    <a:pPr fontAlgn="base">
                      <a:spcBef>
                        <a:spcPct val="0"/>
                      </a:spcBef>
                      <a:spcAft>
                        <a:spcPct val="0"/>
                      </a:spcAft>
                    </a:pPr>
                    <a:endParaRPr lang="en-US" smtClean="0">
                      <a:solidFill>
                        <a:srgbClr val="000000"/>
                      </a:solidFill>
                      <a:latin typeface="Arial" charset="0"/>
                    </a:endParaRPr>
                  </a:p>
                </p:txBody>
              </p:sp>
              <p:sp>
                <p:nvSpPr>
                  <p:cNvPr id="51" name="Oval 22"/>
                  <p:cNvSpPr>
                    <a:spLocks noChangeArrowheads="1"/>
                  </p:cNvSpPr>
                  <p:nvPr/>
                </p:nvSpPr>
                <p:spPr bwMode="auto">
                  <a:xfrm>
                    <a:off x="1619250" y="5516563"/>
                    <a:ext cx="144463" cy="193675"/>
                  </a:xfrm>
                  <a:prstGeom prst="ellipse">
                    <a:avLst/>
                  </a:prstGeom>
                  <a:solidFill>
                    <a:schemeClr val="bg1"/>
                  </a:solidFill>
                  <a:ln w="9525">
                    <a:noFill/>
                    <a:round/>
                    <a:headEnd/>
                    <a:tailEnd/>
                  </a:ln>
                  <a:effectLst/>
                </p:spPr>
                <p:txBody>
                  <a:bodyPr wrap="none" anchor="ctr"/>
                  <a:lstStyle/>
                  <a:p>
                    <a:pPr fontAlgn="base">
                      <a:spcBef>
                        <a:spcPct val="0"/>
                      </a:spcBef>
                      <a:spcAft>
                        <a:spcPct val="0"/>
                      </a:spcAft>
                    </a:pPr>
                    <a:endParaRPr lang="en-US" smtClean="0">
                      <a:solidFill>
                        <a:srgbClr val="000000"/>
                      </a:solidFill>
                      <a:latin typeface="Arial" charset="0"/>
                    </a:endParaRPr>
                  </a:p>
                </p:txBody>
              </p:sp>
              <p:sp>
                <p:nvSpPr>
                  <p:cNvPr id="52" name="Oval 23"/>
                  <p:cNvSpPr>
                    <a:spLocks noChangeArrowheads="1"/>
                  </p:cNvSpPr>
                  <p:nvPr/>
                </p:nvSpPr>
                <p:spPr bwMode="auto">
                  <a:xfrm>
                    <a:off x="2484438" y="5516563"/>
                    <a:ext cx="142875" cy="193675"/>
                  </a:xfrm>
                  <a:prstGeom prst="ellipse">
                    <a:avLst/>
                  </a:prstGeom>
                  <a:solidFill>
                    <a:schemeClr val="bg1"/>
                  </a:solidFill>
                  <a:ln w="9525">
                    <a:noFill/>
                    <a:round/>
                    <a:headEnd/>
                    <a:tailEnd/>
                  </a:ln>
                  <a:effectLst/>
                </p:spPr>
                <p:txBody>
                  <a:bodyPr wrap="none" anchor="ctr"/>
                  <a:lstStyle/>
                  <a:p>
                    <a:pPr fontAlgn="base">
                      <a:spcBef>
                        <a:spcPct val="0"/>
                      </a:spcBef>
                      <a:spcAft>
                        <a:spcPct val="0"/>
                      </a:spcAft>
                    </a:pPr>
                    <a:endParaRPr lang="en-US" smtClean="0">
                      <a:solidFill>
                        <a:srgbClr val="000000"/>
                      </a:solidFill>
                      <a:latin typeface="Arial" charset="0"/>
                    </a:endParaRPr>
                  </a:p>
                </p:txBody>
              </p:sp>
              <p:sp>
                <p:nvSpPr>
                  <p:cNvPr id="53" name="Oval 24"/>
                  <p:cNvSpPr>
                    <a:spLocks noChangeArrowheads="1"/>
                  </p:cNvSpPr>
                  <p:nvPr/>
                </p:nvSpPr>
                <p:spPr bwMode="auto">
                  <a:xfrm>
                    <a:off x="1547813" y="4724400"/>
                    <a:ext cx="215900" cy="195263"/>
                  </a:xfrm>
                  <a:prstGeom prst="ellipse">
                    <a:avLst/>
                  </a:prstGeom>
                  <a:solidFill>
                    <a:schemeClr val="bg1"/>
                  </a:solidFill>
                  <a:ln w="9525">
                    <a:noFill/>
                    <a:round/>
                    <a:headEnd/>
                    <a:tailEnd/>
                  </a:ln>
                  <a:effectLst/>
                </p:spPr>
                <p:txBody>
                  <a:bodyPr wrap="none" anchor="ctr"/>
                  <a:lstStyle/>
                  <a:p>
                    <a:pPr fontAlgn="base">
                      <a:spcBef>
                        <a:spcPct val="0"/>
                      </a:spcBef>
                      <a:spcAft>
                        <a:spcPct val="0"/>
                      </a:spcAft>
                    </a:pPr>
                    <a:endParaRPr lang="en-US" smtClean="0">
                      <a:solidFill>
                        <a:srgbClr val="000000"/>
                      </a:solidFill>
                      <a:latin typeface="Arial" charset="0"/>
                    </a:endParaRPr>
                  </a:p>
                </p:txBody>
              </p:sp>
              <p:sp>
                <p:nvSpPr>
                  <p:cNvPr id="54" name="Oval 25"/>
                  <p:cNvSpPr>
                    <a:spLocks noChangeArrowheads="1"/>
                  </p:cNvSpPr>
                  <p:nvPr/>
                </p:nvSpPr>
                <p:spPr bwMode="auto">
                  <a:xfrm>
                    <a:off x="2411413" y="4724400"/>
                    <a:ext cx="215900" cy="195263"/>
                  </a:xfrm>
                  <a:prstGeom prst="ellipse">
                    <a:avLst/>
                  </a:prstGeom>
                  <a:solidFill>
                    <a:schemeClr val="bg1"/>
                  </a:solidFill>
                  <a:ln w="9525">
                    <a:noFill/>
                    <a:round/>
                    <a:headEnd/>
                    <a:tailEnd/>
                  </a:ln>
                  <a:effectLst/>
                </p:spPr>
                <p:txBody>
                  <a:bodyPr wrap="none" anchor="ctr"/>
                  <a:lstStyle/>
                  <a:p>
                    <a:pPr fontAlgn="base">
                      <a:spcBef>
                        <a:spcPct val="0"/>
                      </a:spcBef>
                      <a:spcAft>
                        <a:spcPct val="0"/>
                      </a:spcAft>
                    </a:pPr>
                    <a:endParaRPr lang="en-US" smtClean="0">
                      <a:solidFill>
                        <a:srgbClr val="000000"/>
                      </a:solidFill>
                      <a:latin typeface="Arial" charset="0"/>
                    </a:endParaRPr>
                  </a:p>
                </p:txBody>
              </p:sp>
              <p:sp>
                <p:nvSpPr>
                  <p:cNvPr id="59" name="Oval 30"/>
                  <p:cNvSpPr>
                    <a:spLocks noChangeArrowheads="1"/>
                  </p:cNvSpPr>
                  <p:nvPr/>
                </p:nvSpPr>
                <p:spPr bwMode="auto">
                  <a:xfrm>
                    <a:off x="1403350" y="3789363"/>
                    <a:ext cx="358775" cy="288925"/>
                  </a:xfrm>
                  <a:prstGeom prst="ellipse">
                    <a:avLst/>
                  </a:prstGeom>
                  <a:solidFill>
                    <a:schemeClr val="accent1"/>
                  </a:solidFill>
                  <a:ln w="9525">
                    <a:solidFill>
                      <a:schemeClr val="tx1"/>
                    </a:solidFill>
                    <a:round/>
                    <a:headEnd/>
                    <a:tailEnd/>
                  </a:ln>
                  <a:effectLst/>
                </p:spPr>
                <p:txBody>
                  <a:bodyPr wrap="none" anchor="ctr"/>
                  <a:lstStyle/>
                  <a:p>
                    <a:pPr fontAlgn="base">
                      <a:spcBef>
                        <a:spcPct val="0"/>
                      </a:spcBef>
                      <a:spcAft>
                        <a:spcPct val="0"/>
                      </a:spcAft>
                    </a:pPr>
                    <a:endParaRPr lang="en-US" smtClean="0">
                      <a:solidFill>
                        <a:srgbClr val="000000"/>
                      </a:solidFill>
                      <a:latin typeface="Arial" charset="0"/>
                    </a:endParaRPr>
                  </a:p>
                </p:txBody>
              </p:sp>
              <p:sp>
                <p:nvSpPr>
                  <p:cNvPr id="60" name="Oval 31"/>
                  <p:cNvSpPr>
                    <a:spLocks noChangeArrowheads="1"/>
                  </p:cNvSpPr>
                  <p:nvPr/>
                </p:nvSpPr>
                <p:spPr bwMode="auto">
                  <a:xfrm>
                    <a:off x="2268538" y="3789363"/>
                    <a:ext cx="358775" cy="288925"/>
                  </a:xfrm>
                  <a:prstGeom prst="ellipse">
                    <a:avLst/>
                  </a:prstGeom>
                  <a:solidFill>
                    <a:schemeClr val="accent1"/>
                  </a:solidFill>
                  <a:ln w="9525">
                    <a:solidFill>
                      <a:schemeClr val="tx1"/>
                    </a:solidFill>
                    <a:round/>
                    <a:headEnd/>
                    <a:tailEnd/>
                  </a:ln>
                  <a:effectLst/>
                </p:spPr>
                <p:txBody>
                  <a:bodyPr wrap="none" anchor="ctr"/>
                  <a:lstStyle/>
                  <a:p>
                    <a:pPr fontAlgn="base">
                      <a:spcBef>
                        <a:spcPct val="0"/>
                      </a:spcBef>
                      <a:spcAft>
                        <a:spcPct val="0"/>
                      </a:spcAft>
                    </a:pPr>
                    <a:endParaRPr lang="en-US" smtClean="0">
                      <a:solidFill>
                        <a:srgbClr val="000000"/>
                      </a:solidFill>
                      <a:latin typeface="Arial" charset="0"/>
                    </a:endParaRPr>
                  </a:p>
                </p:txBody>
              </p:sp>
              <p:sp>
                <p:nvSpPr>
                  <p:cNvPr id="63" name="Oval 34"/>
                  <p:cNvSpPr>
                    <a:spLocks noChangeArrowheads="1"/>
                  </p:cNvSpPr>
                  <p:nvPr/>
                </p:nvSpPr>
                <p:spPr bwMode="auto">
                  <a:xfrm>
                    <a:off x="1403350" y="2851981"/>
                    <a:ext cx="358774" cy="288925"/>
                  </a:xfrm>
                  <a:prstGeom prst="ellipse">
                    <a:avLst/>
                  </a:prstGeom>
                  <a:solidFill>
                    <a:schemeClr val="accent1"/>
                  </a:solidFill>
                  <a:ln w="9525">
                    <a:solidFill>
                      <a:schemeClr val="tx1"/>
                    </a:solidFill>
                    <a:round/>
                    <a:headEnd/>
                    <a:tailEnd/>
                  </a:ln>
                  <a:effectLst/>
                </p:spPr>
                <p:txBody>
                  <a:bodyPr wrap="none" anchor="ctr"/>
                  <a:lstStyle/>
                  <a:p>
                    <a:pPr fontAlgn="base">
                      <a:spcBef>
                        <a:spcPct val="0"/>
                      </a:spcBef>
                      <a:spcAft>
                        <a:spcPct val="0"/>
                      </a:spcAft>
                    </a:pPr>
                    <a:endParaRPr lang="en-US" smtClean="0">
                      <a:solidFill>
                        <a:srgbClr val="000000"/>
                      </a:solidFill>
                      <a:latin typeface="Arial" charset="0"/>
                    </a:endParaRPr>
                  </a:p>
                </p:txBody>
              </p:sp>
              <p:sp>
                <p:nvSpPr>
                  <p:cNvPr id="64" name="Oval 35"/>
                  <p:cNvSpPr>
                    <a:spLocks noChangeArrowheads="1"/>
                  </p:cNvSpPr>
                  <p:nvPr/>
                </p:nvSpPr>
                <p:spPr bwMode="auto">
                  <a:xfrm>
                    <a:off x="2268538" y="2855966"/>
                    <a:ext cx="358774" cy="288925"/>
                  </a:xfrm>
                  <a:prstGeom prst="ellipse">
                    <a:avLst/>
                  </a:prstGeom>
                  <a:solidFill>
                    <a:schemeClr val="accent1"/>
                  </a:solidFill>
                  <a:ln w="9525">
                    <a:solidFill>
                      <a:schemeClr val="tx1"/>
                    </a:solidFill>
                    <a:round/>
                    <a:headEnd/>
                    <a:tailEnd/>
                  </a:ln>
                  <a:effectLst/>
                </p:spPr>
                <p:txBody>
                  <a:bodyPr wrap="none" anchor="ctr"/>
                  <a:lstStyle/>
                  <a:p>
                    <a:pPr fontAlgn="base">
                      <a:spcBef>
                        <a:spcPct val="0"/>
                      </a:spcBef>
                      <a:spcAft>
                        <a:spcPct val="0"/>
                      </a:spcAft>
                    </a:pPr>
                    <a:endParaRPr lang="en-US" smtClean="0">
                      <a:solidFill>
                        <a:srgbClr val="000000"/>
                      </a:solidFill>
                      <a:latin typeface="Arial" charset="0"/>
                    </a:endParaRPr>
                  </a:p>
                </p:txBody>
              </p:sp>
              <p:sp>
                <p:nvSpPr>
                  <p:cNvPr id="65" name="Oval 36"/>
                  <p:cNvSpPr>
                    <a:spLocks noChangeArrowheads="1"/>
                  </p:cNvSpPr>
                  <p:nvPr/>
                </p:nvSpPr>
                <p:spPr bwMode="auto">
                  <a:xfrm>
                    <a:off x="1547813" y="3789363"/>
                    <a:ext cx="230187" cy="287337"/>
                  </a:xfrm>
                  <a:prstGeom prst="ellipse">
                    <a:avLst/>
                  </a:prstGeom>
                  <a:solidFill>
                    <a:schemeClr val="bg1"/>
                  </a:solidFill>
                  <a:ln w="9525">
                    <a:noFill/>
                    <a:round/>
                    <a:headEnd/>
                    <a:tailEnd/>
                  </a:ln>
                  <a:effectLst/>
                </p:spPr>
                <p:txBody>
                  <a:bodyPr wrap="none" anchor="ctr"/>
                  <a:lstStyle/>
                  <a:p>
                    <a:pPr fontAlgn="base">
                      <a:spcBef>
                        <a:spcPct val="0"/>
                      </a:spcBef>
                      <a:spcAft>
                        <a:spcPct val="0"/>
                      </a:spcAft>
                    </a:pPr>
                    <a:endParaRPr lang="en-US" smtClean="0">
                      <a:solidFill>
                        <a:srgbClr val="000000"/>
                      </a:solidFill>
                      <a:latin typeface="Arial" charset="0"/>
                    </a:endParaRPr>
                  </a:p>
                </p:txBody>
              </p:sp>
              <p:sp>
                <p:nvSpPr>
                  <p:cNvPr id="66" name="Oval 37"/>
                  <p:cNvSpPr>
                    <a:spLocks noChangeArrowheads="1"/>
                  </p:cNvSpPr>
                  <p:nvPr/>
                </p:nvSpPr>
                <p:spPr bwMode="auto">
                  <a:xfrm>
                    <a:off x="2397125" y="3789363"/>
                    <a:ext cx="230188" cy="287337"/>
                  </a:xfrm>
                  <a:prstGeom prst="ellipse">
                    <a:avLst/>
                  </a:prstGeom>
                  <a:solidFill>
                    <a:schemeClr val="bg1"/>
                  </a:solidFill>
                  <a:ln w="9525">
                    <a:noFill/>
                    <a:round/>
                    <a:headEnd/>
                    <a:tailEnd/>
                  </a:ln>
                  <a:effectLst/>
                </p:spPr>
                <p:txBody>
                  <a:bodyPr wrap="none" anchor="ctr"/>
                  <a:lstStyle/>
                  <a:p>
                    <a:pPr fontAlgn="base">
                      <a:spcBef>
                        <a:spcPct val="0"/>
                      </a:spcBef>
                      <a:spcAft>
                        <a:spcPct val="0"/>
                      </a:spcAft>
                    </a:pPr>
                    <a:endParaRPr lang="en-US" smtClean="0">
                      <a:solidFill>
                        <a:srgbClr val="000000"/>
                      </a:solidFill>
                      <a:latin typeface="Arial" charset="0"/>
                    </a:endParaRPr>
                  </a:p>
                </p:txBody>
              </p:sp>
              <p:sp>
                <p:nvSpPr>
                  <p:cNvPr id="67" name="Oval 38"/>
                  <p:cNvSpPr>
                    <a:spLocks noChangeArrowheads="1"/>
                  </p:cNvSpPr>
                  <p:nvPr/>
                </p:nvSpPr>
                <p:spPr bwMode="auto">
                  <a:xfrm>
                    <a:off x="1462087" y="2857553"/>
                    <a:ext cx="287337" cy="287338"/>
                  </a:xfrm>
                  <a:prstGeom prst="ellipse">
                    <a:avLst/>
                  </a:prstGeom>
                  <a:solidFill>
                    <a:schemeClr val="bg1"/>
                  </a:solidFill>
                  <a:ln w="9525">
                    <a:noFill/>
                    <a:round/>
                    <a:headEnd/>
                    <a:tailEnd/>
                  </a:ln>
                  <a:effectLst/>
                </p:spPr>
                <p:txBody>
                  <a:bodyPr wrap="none" anchor="ctr"/>
                  <a:lstStyle/>
                  <a:p>
                    <a:pPr fontAlgn="base">
                      <a:spcBef>
                        <a:spcPct val="0"/>
                      </a:spcBef>
                      <a:spcAft>
                        <a:spcPct val="0"/>
                      </a:spcAft>
                    </a:pPr>
                    <a:endParaRPr lang="en-US" smtClean="0">
                      <a:solidFill>
                        <a:srgbClr val="000000"/>
                      </a:solidFill>
                      <a:latin typeface="Arial" charset="0"/>
                    </a:endParaRPr>
                  </a:p>
                </p:txBody>
              </p:sp>
              <p:sp>
                <p:nvSpPr>
                  <p:cNvPr id="68" name="Oval 39"/>
                  <p:cNvSpPr>
                    <a:spLocks noChangeArrowheads="1"/>
                  </p:cNvSpPr>
                  <p:nvPr/>
                </p:nvSpPr>
                <p:spPr bwMode="auto">
                  <a:xfrm>
                    <a:off x="2339975" y="2857553"/>
                    <a:ext cx="287339" cy="287338"/>
                  </a:xfrm>
                  <a:prstGeom prst="ellipse">
                    <a:avLst/>
                  </a:prstGeom>
                  <a:solidFill>
                    <a:schemeClr val="bg1"/>
                  </a:solidFill>
                  <a:ln w="9525">
                    <a:noFill/>
                    <a:round/>
                    <a:headEnd/>
                    <a:tailEnd/>
                  </a:ln>
                  <a:effectLst/>
                </p:spPr>
                <p:txBody>
                  <a:bodyPr wrap="none" anchor="ctr"/>
                  <a:lstStyle/>
                  <a:p>
                    <a:pPr fontAlgn="base">
                      <a:spcBef>
                        <a:spcPct val="0"/>
                      </a:spcBef>
                      <a:spcAft>
                        <a:spcPct val="0"/>
                      </a:spcAft>
                    </a:pPr>
                    <a:endParaRPr lang="en-US" smtClean="0">
                      <a:solidFill>
                        <a:srgbClr val="000000"/>
                      </a:solidFill>
                      <a:latin typeface="Arial" charset="0"/>
                    </a:endParaRPr>
                  </a:p>
                </p:txBody>
              </p:sp>
            </p:grpSp>
            <p:sp>
              <p:nvSpPr>
                <p:cNvPr id="80" name="TextBox 79"/>
                <p:cNvSpPr txBox="1"/>
                <p:nvPr/>
              </p:nvSpPr>
              <p:spPr>
                <a:xfrm>
                  <a:off x="6689696" y="3886146"/>
                  <a:ext cx="2241960" cy="461665"/>
                </a:xfrm>
                <a:prstGeom prst="rect">
                  <a:avLst/>
                </a:prstGeom>
                <a:noFill/>
              </p:spPr>
              <p:txBody>
                <a:bodyPr wrap="none" rtlCol="0">
                  <a:spAutoFit/>
                </a:bodyPr>
                <a:lstStyle/>
                <a:p>
                  <a:r>
                    <a:rPr lang="en-US" altLang="zh-CN" sz="2400" dirty="0" smtClean="0">
                      <a:latin typeface="Cambria Math" pitchFamily="18" charset="0"/>
                      <a:ea typeface="Cambria Math" pitchFamily="18" charset="0"/>
                      <a:cs typeface="Times New Roman" pitchFamily="18" charset="0"/>
                    </a:rPr>
                    <a:t>collective S pair</a:t>
                  </a:r>
                  <a:endParaRPr lang="zh-CN" altLang="en-US" sz="2400" dirty="0">
                    <a:latin typeface="Cambria Math" pitchFamily="18" charset="0"/>
                    <a:cs typeface="Times New Roman" pitchFamily="18" charset="0"/>
                  </a:endParaRPr>
                </a:p>
              </p:txBody>
            </p:sp>
          </p:grpSp>
          <p:sp>
            <p:nvSpPr>
              <p:cNvPr id="35" name="TextBox 34"/>
              <p:cNvSpPr txBox="1"/>
              <p:nvPr/>
            </p:nvSpPr>
            <p:spPr>
              <a:xfrm>
                <a:off x="8072462" y="5743534"/>
                <a:ext cx="380232" cy="461665"/>
              </a:xfrm>
              <a:prstGeom prst="rect">
                <a:avLst/>
              </a:prstGeom>
              <a:noFill/>
            </p:spPr>
            <p:txBody>
              <a:bodyPr wrap="none" rtlCol="0">
                <a:spAutoFit/>
              </a:bodyPr>
              <a:lstStyle/>
              <a:p>
                <a:r>
                  <a:rPr lang="en-US" altLang="zh-CN" sz="2400" dirty="0" smtClean="0">
                    <a:latin typeface="Cambria Math" pitchFamily="18" charset="0"/>
                    <a:ea typeface="Cambria Math" pitchFamily="18" charset="0"/>
                    <a:cs typeface="Times New Roman" pitchFamily="18" charset="0"/>
                  </a:rPr>
                  <a:t>j</a:t>
                </a:r>
                <a:r>
                  <a:rPr lang="en-US" altLang="zh-CN" sz="2400" baseline="-25000" dirty="0" smtClean="0">
                    <a:latin typeface="Cambria Math" pitchFamily="18" charset="0"/>
                    <a:ea typeface="Cambria Math" pitchFamily="18" charset="0"/>
                    <a:cs typeface="Times New Roman" pitchFamily="18" charset="0"/>
                  </a:rPr>
                  <a:t>1</a:t>
                </a:r>
                <a:endParaRPr lang="zh-CN" altLang="en-US" sz="2400" baseline="-25000" dirty="0">
                  <a:latin typeface="Cambria Math" pitchFamily="18" charset="0"/>
                  <a:cs typeface="Times New Roman" pitchFamily="18" charset="0"/>
                </a:endParaRPr>
              </a:p>
            </p:txBody>
          </p:sp>
          <p:sp>
            <p:nvSpPr>
              <p:cNvPr id="36" name="TextBox 35"/>
              <p:cNvSpPr txBox="1"/>
              <p:nvPr/>
            </p:nvSpPr>
            <p:spPr>
              <a:xfrm>
                <a:off x="8072462" y="5172030"/>
                <a:ext cx="380232" cy="461665"/>
              </a:xfrm>
              <a:prstGeom prst="rect">
                <a:avLst/>
              </a:prstGeom>
              <a:noFill/>
            </p:spPr>
            <p:txBody>
              <a:bodyPr wrap="none" rtlCol="0">
                <a:spAutoFit/>
              </a:bodyPr>
              <a:lstStyle/>
              <a:p>
                <a:r>
                  <a:rPr lang="en-US" altLang="zh-CN" sz="2400" dirty="0" smtClean="0">
                    <a:latin typeface="Cambria Math" pitchFamily="18" charset="0"/>
                    <a:ea typeface="Cambria Math" pitchFamily="18" charset="0"/>
                    <a:cs typeface="Times New Roman" pitchFamily="18" charset="0"/>
                  </a:rPr>
                  <a:t>j</a:t>
                </a:r>
                <a:r>
                  <a:rPr lang="en-US" altLang="zh-CN" sz="2400" baseline="-25000" dirty="0" smtClean="0">
                    <a:latin typeface="Cambria Math" pitchFamily="18" charset="0"/>
                    <a:ea typeface="Cambria Math" pitchFamily="18" charset="0"/>
                    <a:cs typeface="Times New Roman" pitchFamily="18" charset="0"/>
                  </a:rPr>
                  <a:t>2</a:t>
                </a:r>
                <a:endParaRPr lang="zh-CN" altLang="en-US" sz="2400" baseline="-25000" dirty="0">
                  <a:latin typeface="Cambria Math" pitchFamily="18" charset="0"/>
                  <a:cs typeface="Times New Roman" pitchFamily="18" charset="0"/>
                </a:endParaRPr>
              </a:p>
            </p:txBody>
          </p:sp>
          <p:sp>
            <p:nvSpPr>
              <p:cNvPr id="39" name="TextBox 38"/>
              <p:cNvSpPr txBox="1"/>
              <p:nvPr/>
            </p:nvSpPr>
            <p:spPr>
              <a:xfrm>
                <a:off x="8072462" y="4562125"/>
                <a:ext cx="380232" cy="461665"/>
              </a:xfrm>
              <a:prstGeom prst="rect">
                <a:avLst/>
              </a:prstGeom>
              <a:noFill/>
            </p:spPr>
            <p:txBody>
              <a:bodyPr wrap="none" rtlCol="0">
                <a:spAutoFit/>
              </a:bodyPr>
              <a:lstStyle/>
              <a:p>
                <a:r>
                  <a:rPr lang="en-US" altLang="zh-CN" sz="2400" dirty="0" smtClean="0">
                    <a:latin typeface="Cambria Math" pitchFamily="18" charset="0"/>
                    <a:ea typeface="Cambria Math" pitchFamily="18" charset="0"/>
                    <a:cs typeface="Times New Roman" pitchFamily="18" charset="0"/>
                  </a:rPr>
                  <a:t>j</a:t>
                </a:r>
                <a:r>
                  <a:rPr lang="en-US" altLang="zh-CN" sz="2400" baseline="-25000" dirty="0" smtClean="0">
                    <a:latin typeface="Cambria Math" pitchFamily="18" charset="0"/>
                    <a:ea typeface="Cambria Math" pitchFamily="18" charset="0"/>
                    <a:cs typeface="Times New Roman" pitchFamily="18" charset="0"/>
                  </a:rPr>
                  <a:t>3</a:t>
                </a:r>
                <a:endParaRPr lang="zh-CN" altLang="en-US" sz="2400" baseline="-25000" dirty="0">
                  <a:latin typeface="Cambria Math" pitchFamily="18" charset="0"/>
                  <a:cs typeface="Times New Roman" pitchFamily="18" charset="0"/>
                </a:endParaRPr>
              </a:p>
            </p:txBody>
          </p:sp>
          <p:sp>
            <p:nvSpPr>
              <p:cNvPr id="45" name="TextBox 44"/>
              <p:cNvSpPr txBox="1"/>
              <p:nvPr/>
            </p:nvSpPr>
            <p:spPr>
              <a:xfrm>
                <a:off x="8072462" y="3919183"/>
                <a:ext cx="380232" cy="461665"/>
              </a:xfrm>
              <a:prstGeom prst="rect">
                <a:avLst/>
              </a:prstGeom>
              <a:noFill/>
            </p:spPr>
            <p:txBody>
              <a:bodyPr wrap="none" rtlCol="0">
                <a:spAutoFit/>
              </a:bodyPr>
              <a:lstStyle/>
              <a:p>
                <a:r>
                  <a:rPr lang="en-US" altLang="zh-CN" sz="2400" dirty="0" smtClean="0">
                    <a:latin typeface="Cambria Math" pitchFamily="18" charset="0"/>
                    <a:ea typeface="Cambria Math" pitchFamily="18" charset="0"/>
                    <a:cs typeface="Times New Roman" pitchFamily="18" charset="0"/>
                  </a:rPr>
                  <a:t>j</a:t>
                </a:r>
                <a:r>
                  <a:rPr lang="en-US" altLang="zh-CN" sz="2400" baseline="-25000" dirty="0" smtClean="0">
                    <a:latin typeface="Cambria Math" pitchFamily="18" charset="0"/>
                    <a:ea typeface="Cambria Math" pitchFamily="18" charset="0"/>
                    <a:cs typeface="Times New Roman" pitchFamily="18" charset="0"/>
                  </a:rPr>
                  <a:t>4</a:t>
                </a:r>
                <a:endParaRPr lang="zh-CN" altLang="en-US" sz="2400" baseline="-25000" dirty="0">
                  <a:latin typeface="Cambria Math" pitchFamily="18" charset="0"/>
                  <a:cs typeface="Times New Roman" pitchFamily="18" charset="0"/>
                </a:endParaRPr>
              </a:p>
            </p:txBody>
          </p:sp>
        </p:grpSp>
        <p:sp>
          <p:nvSpPr>
            <p:cNvPr id="47" name="矩形 46"/>
            <p:cNvSpPr/>
            <p:nvPr/>
          </p:nvSpPr>
          <p:spPr bwMode="auto">
            <a:xfrm>
              <a:off x="6715140" y="3071810"/>
              <a:ext cx="2214578" cy="2786082"/>
            </a:xfrm>
            <a:prstGeom prst="rect">
              <a:avLst/>
            </a:prstGeom>
            <a:noFill/>
            <a:ln w="19050" cap="flat" cmpd="sng" algn="ctr">
              <a:solidFill>
                <a:srgbClr val="FF0000"/>
              </a:solidFill>
              <a:prstDash val="solid"/>
              <a:round/>
              <a:headEnd type="none" w="med" len="med"/>
              <a:tailEnd type="triangl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zh-CN" altLang="en-US" sz="2000" b="0" i="0" u="none" strike="noStrike" cap="none" normalizeH="0" baseline="0">
                <a:ln>
                  <a:noFill/>
                </a:ln>
                <a:solidFill>
                  <a:schemeClr val="tx1"/>
                </a:solidFill>
                <a:effectLst/>
                <a:latin typeface="Tahoma" charset="0"/>
                <a:ea typeface="宋体" charset="0"/>
                <a:cs typeface="宋体" charset="0"/>
              </a:endParaRPr>
            </a:p>
          </p:txBody>
        </p:sp>
      </p:grpSp>
      <p:graphicFrame>
        <p:nvGraphicFramePr>
          <p:cNvPr id="2" name="Object 5"/>
          <p:cNvGraphicFramePr>
            <a:graphicFrameLocks noChangeAspect="1"/>
          </p:cNvGraphicFramePr>
          <p:nvPr/>
        </p:nvGraphicFramePr>
        <p:xfrm>
          <a:off x="2338417" y="928670"/>
          <a:ext cx="6448425" cy="919163"/>
        </p:xfrm>
        <a:graphic>
          <a:graphicData uri="http://schemas.openxmlformats.org/presentationml/2006/ole">
            <p:oleObj spid="_x0000_s72707" name="Equation" r:id="rId4" imgW="3454200" imgH="507960" progId="Equation.DSMT4">
              <p:embed/>
            </p:oleObj>
          </a:graphicData>
        </a:graphic>
      </p:graphicFrame>
      <p:sp>
        <p:nvSpPr>
          <p:cNvPr id="43" name="标题 42"/>
          <p:cNvSpPr>
            <a:spLocks noGrp="1"/>
          </p:cNvSpPr>
          <p:nvPr>
            <p:ph type="title"/>
          </p:nvPr>
        </p:nvSpPr>
        <p:spPr>
          <a:xfrm>
            <a:off x="457200" y="71414"/>
            <a:ext cx="8229600" cy="1143000"/>
          </a:xfrm>
        </p:spPr>
        <p:txBody>
          <a:bodyPr/>
          <a:lstStyle/>
          <a:p>
            <a:r>
              <a:rPr lang="en-US" altLang="zh-CN" dirty="0" smtClean="0"/>
              <a:t>Pair truncation</a:t>
            </a:r>
            <a:endParaRPr lang="zh-CN" alt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941794" y="1588"/>
            <a:ext cx="5202238" cy="6856412"/>
          </a:xfrm>
          <a:prstGeom prst="rect">
            <a:avLst/>
          </a:prstGeom>
          <a:gradFill rotWithShape="0">
            <a:gsLst>
              <a:gs pos="0">
                <a:srgbClr val="215295"/>
              </a:gs>
              <a:gs pos="100000">
                <a:srgbClr val="1E4B88"/>
              </a:gs>
            </a:gsLst>
            <a:path path="shape">
              <a:fillToRect l="50000" t="50000" r="50000" b="50000"/>
            </a:path>
          </a:gradFill>
          <a:ln w="9525">
            <a:noFill/>
            <a:miter lim="800000"/>
            <a:headEnd/>
            <a:tailEnd/>
          </a:ln>
        </p:spPr>
        <p:txBody>
          <a:bodyPr anchor="ctr"/>
          <a:lstStyle/>
          <a:p>
            <a:pPr defTabSz="368300">
              <a:lnSpc>
                <a:spcPct val="200000"/>
              </a:lnSpc>
              <a:defRPr/>
            </a:pPr>
            <a:r>
              <a:rPr lang="en-US" altLang="zh-CN" b="1" dirty="0" smtClean="0">
                <a:solidFill>
                  <a:srgbClr val="FFFF00"/>
                </a:solidFill>
                <a:effectLst>
                  <a:outerShdw blurRad="38100" dist="38100" dir="2700000" algn="tl">
                    <a:srgbClr val="000000"/>
                  </a:outerShdw>
                </a:effectLst>
                <a:ea typeface="微软雅黑"/>
                <a:cs typeface="微软雅黑"/>
              </a:rPr>
              <a:t>Great efforts have been devoted to develop nucleon-pair approximation, since the shell model established in 1949 (almost 70 years)</a:t>
            </a:r>
            <a:endParaRPr lang="en-US" altLang="zh-CN" b="1" dirty="0">
              <a:solidFill>
                <a:srgbClr val="FFFF00"/>
              </a:solidFill>
              <a:effectLst>
                <a:outerShdw blurRad="38100" dist="38100" dir="2700000" algn="tl">
                  <a:srgbClr val="000000"/>
                </a:outerShdw>
              </a:effectLst>
              <a:ea typeface="微软雅黑"/>
              <a:cs typeface="微软雅黑"/>
            </a:endParaRPr>
          </a:p>
          <a:p>
            <a:pPr algn="l" defTabSz="368300">
              <a:lnSpc>
                <a:spcPct val="200000"/>
              </a:lnSpc>
              <a:spcBef>
                <a:spcPts val="1200"/>
              </a:spcBef>
              <a:defRPr/>
            </a:pPr>
            <a:r>
              <a:rPr lang="zh-CN" altLang="en-US" sz="1400" dirty="0" smtClean="0">
                <a:solidFill>
                  <a:schemeClr val="bg1"/>
                </a:solidFill>
                <a:effectLst>
                  <a:outerShdw blurRad="38100" dist="38100" dir="2700000" algn="tl">
                    <a:srgbClr val="000000"/>
                  </a:outerShdw>
                </a:effectLst>
                <a:ea typeface="微软雅黑"/>
                <a:cs typeface="微软雅黑"/>
              </a:rPr>
              <a:t>     1952年    </a:t>
            </a:r>
            <a:r>
              <a:rPr lang="en-US" altLang="zh-CN" sz="1400" dirty="0" smtClean="0">
                <a:solidFill>
                  <a:schemeClr val="bg1"/>
                </a:solidFill>
                <a:effectLst>
                  <a:outerShdw blurRad="38100" dist="38100" dir="2700000" algn="tl">
                    <a:srgbClr val="000000"/>
                  </a:outerShdw>
                </a:effectLst>
                <a:ea typeface="微软雅黑"/>
                <a:cs typeface="微软雅黑"/>
              </a:rPr>
              <a:t>Single-j orbit</a:t>
            </a:r>
            <a:r>
              <a:rPr lang="zh-CN" altLang="en-US" sz="1400" i="1" dirty="0" smtClean="0">
                <a:solidFill>
                  <a:schemeClr val="bg1"/>
                </a:solidFill>
                <a:effectLst>
                  <a:outerShdw blurRad="38100" dist="38100" dir="2700000" algn="tl">
                    <a:srgbClr val="000000"/>
                  </a:outerShdw>
                </a:effectLst>
                <a:ea typeface="微软雅黑"/>
                <a:cs typeface="微软雅黑"/>
              </a:rPr>
              <a:t> </a:t>
            </a:r>
            <a:r>
              <a:rPr lang="en-US" altLang="zh-CN" sz="1400" dirty="0" smtClean="0">
                <a:solidFill>
                  <a:schemeClr val="bg1"/>
                </a:solidFill>
                <a:effectLst>
                  <a:outerShdw blurRad="38100" dist="38100" dir="2700000" algn="tl">
                    <a:srgbClr val="000000"/>
                  </a:outerShdw>
                </a:effectLst>
                <a:ea typeface="微软雅黑"/>
                <a:cs typeface="微软雅黑"/>
              </a:rPr>
              <a:t>(</a:t>
            </a:r>
            <a:r>
              <a:rPr lang="en-US" altLang="zh-CN" sz="1400" dirty="0" err="1" smtClean="0">
                <a:solidFill>
                  <a:schemeClr val="bg1"/>
                </a:solidFill>
                <a:effectLst>
                  <a:outerShdw blurRad="38100" dist="38100" dir="2700000" algn="tl">
                    <a:srgbClr val="000000"/>
                  </a:outerShdw>
                </a:effectLst>
                <a:ea typeface="微软雅黑"/>
                <a:cs typeface="微软雅黑"/>
              </a:rPr>
              <a:t>Racah</a:t>
            </a:r>
            <a:r>
              <a:rPr lang="en-US" altLang="zh-CN" sz="1400" dirty="0" smtClean="0">
                <a:solidFill>
                  <a:schemeClr val="bg1"/>
                </a:solidFill>
                <a:effectLst>
                  <a:outerShdw blurRad="38100" dist="38100" dir="2700000" algn="tl">
                    <a:srgbClr val="000000"/>
                  </a:outerShdw>
                </a:effectLst>
                <a:ea typeface="微软雅黑"/>
                <a:cs typeface="微软雅黑"/>
              </a:rPr>
              <a:t>)</a:t>
            </a:r>
            <a:endParaRPr lang="zh-CN" altLang="en-US" sz="1400" dirty="0">
              <a:solidFill>
                <a:schemeClr val="bg1"/>
              </a:solidFill>
              <a:effectLst>
                <a:outerShdw blurRad="38100" dist="38100" dir="2700000" algn="tl">
                  <a:srgbClr val="000000"/>
                </a:outerShdw>
              </a:effectLst>
              <a:ea typeface="微软雅黑"/>
              <a:cs typeface="微软雅黑"/>
            </a:endParaRPr>
          </a:p>
          <a:p>
            <a:pPr algn="l" defTabSz="368300">
              <a:lnSpc>
                <a:spcPct val="200000"/>
              </a:lnSpc>
              <a:defRPr/>
            </a:pPr>
            <a:r>
              <a:rPr lang="zh-CN" altLang="en-US" sz="1400" dirty="0" smtClean="0">
                <a:solidFill>
                  <a:schemeClr val="bg1"/>
                </a:solidFill>
                <a:effectLst>
                  <a:outerShdw blurRad="38100" dist="38100" dir="2700000" algn="tl">
                    <a:srgbClr val="000000"/>
                  </a:outerShdw>
                </a:effectLst>
                <a:ea typeface="微软雅黑"/>
                <a:cs typeface="微软雅黑"/>
              </a:rPr>
              <a:t>     1971年    </a:t>
            </a:r>
            <a:r>
              <a:rPr lang="en-US" altLang="zh-CN" sz="1400" dirty="0" smtClean="0">
                <a:solidFill>
                  <a:schemeClr val="bg1"/>
                </a:solidFill>
                <a:effectLst>
                  <a:outerShdw blurRad="38100" dist="38100" dir="2700000" algn="tl">
                    <a:srgbClr val="000000"/>
                  </a:outerShdw>
                </a:effectLst>
                <a:ea typeface="微软雅黑"/>
                <a:cs typeface="微软雅黑"/>
              </a:rPr>
              <a:t>Multi-j </a:t>
            </a:r>
            <a:r>
              <a:rPr lang="en-US" altLang="zh-CN" sz="1400" dirty="0" err="1" smtClean="0">
                <a:solidFill>
                  <a:schemeClr val="bg1"/>
                </a:solidFill>
                <a:effectLst>
                  <a:outerShdw blurRad="38100" dist="38100" dir="2700000" algn="tl">
                    <a:srgbClr val="000000"/>
                  </a:outerShdw>
                </a:effectLst>
                <a:ea typeface="微软雅黑"/>
                <a:cs typeface="微软雅黑"/>
              </a:rPr>
              <a:t>oribits</a:t>
            </a:r>
            <a:r>
              <a:rPr lang="zh-CN" altLang="en-US" sz="1400" dirty="0" smtClean="0">
                <a:solidFill>
                  <a:schemeClr val="bg1"/>
                </a:solidFill>
                <a:effectLst>
                  <a:outerShdw blurRad="38100" dist="38100" dir="2700000" algn="tl">
                    <a:srgbClr val="000000"/>
                  </a:outerShdw>
                </a:effectLst>
                <a:ea typeface="微软雅黑"/>
                <a:cs typeface="微软雅黑"/>
              </a:rPr>
              <a:t> </a:t>
            </a:r>
            <a:r>
              <a:rPr lang="en-US" altLang="zh-CN" sz="1400" dirty="0" smtClean="0">
                <a:solidFill>
                  <a:schemeClr val="bg1"/>
                </a:solidFill>
                <a:effectLst>
                  <a:outerShdw blurRad="38100" dist="38100" dir="2700000" algn="tl">
                    <a:srgbClr val="000000"/>
                  </a:outerShdw>
                </a:effectLst>
                <a:ea typeface="微软雅黑"/>
                <a:cs typeface="微软雅黑"/>
              </a:rPr>
              <a:t>(</a:t>
            </a:r>
            <a:r>
              <a:rPr lang="en-US" altLang="zh-CN" sz="1400" dirty="0" err="1" smtClean="0">
                <a:solidFill>
                  <a:schemeClr val="bg1"/>
                </a:solidFill>
                <a:effectLst>
                  <a:outerShdw blurRad="38100" dist="38100" dir="2700000" algn="tl">
                    <a:srgbClr val="000000"/>
                  </a:outerShdw>
                </a:effectLst>
                <a:ea typeface="微软雅黑"/>
                <a:cs typeface="微软雅黑"/>
              </a:rPr>
              <a:t>Talmi</a:t>
            </a:r>
            <a:r>
              <a:rPr lang="en-US" altLang="zh-CN" sz="1400" dirty="0" smtClean="0">
                <a:solidFill>
                  <a:schemeClr val="bg1"/>
                </a:solidFill>
                <a:effectLst>
                  <a:outerShdw blurRad="38100" dist="38100" dir="2700000" algn="tl">
                    <a:srgbClr val="000000"/>
                  </a:outerShdw>
                </a:effectLst>
                <a:ea typeface="微软雅黑"/>
                <a:cs typeface="微软雅黑"/>
              </a:rPr>
              <a:t>)</a:t>
            </a:r>
            <a:endParaRPr lang="zh-CN" altLang="en-US" sz="1400" dirty="0">
              <a:solidFill>
                <a:schemeClr val="bg1"/>
              </a:solidFill>
              <a:effectLst>
                <a:outerShdw blurRad="38100" dist="38100" dir="2700000" algn="tl">
                  <a:srgbClr val="000000"/>
                </a:outerShdw>
              </a:effectLst>
              <a:ea typeface="微软雅黑"/>
              <a:cs typeface="微软雅黑"/>
            </a:endParaRPr>
          </a:p>
          <a:p>
            <a:pPr algn="l" defTabSz="368300">
              <a:lnSpc>
                <a:spcPct val="200000"/>
              </a:lnSpc>
              <a:defRPr/>
            </a:pPr>
            <a:r>
              <a:rPr lang="zh-CN" altLang="en-US" sz="1400" dirty="0" smtClean="0">
                <a:solidFill>
                  <a:schemeClr val="bg1"/>
                </a:solidFill>
                <a:effectLst>
                  <a:outerShdw blurRad="38100" dist="38100" dir="2700000" algn="tl">
                    <a:srgbClr val="000000"/>
                  </a:outerShdw>
                </a:effectLst>
                <a:ea typeface="微软雅黑"/>
                <a:cs typeface="微软雅黑"/>
              </a:rPr>
              <a:t>     1981年    </a:t>
            </a:r>
            <a:r>
              <a:rPr lang="en-US" altLang="zh-CN" sz="1400" dirty="0" smtClean="0">
                <a:solidFill>
                  <a:schemeClr val="bg1"/>
                </a:solidFill>
                <a:effectLst>
                  <a:outerShdw blurRad="38100" dist="38100" dir="2700000" algn="tl">
                    <a:srgbClr val="000000"/>
                  </a:outerShdw>
                </a:effectLst>
                <a:ea typeface="微软雅黑"/>
                <a:cs typeface="微软雅黑"/>
              </a:rPr>
              <a:t>broken pairs</a:t>
            </a:r>
            <a:r>
              <a:rPr lang="zh-CN" altLang="en-US" sz="1400" dirty="0" smtClean="0">
                <a:solidFill>
                  <a:schemeClr val="bg1"/>
                </a:solidFill>
                <a:effectLst>
                  <a:outerShdw blurRad="38100" dist="38100" dir="2700000" algn="tl">
                    <a:srgbClr val="000000"/>
                  </a:outerShdw>
                </a:effectLst>
                <a:ea typeface="微软雅黑"/>
                <a:cs typeface="微软雅黑"/>
              </a:rPr>
              <a:t> </a:t>
            </a:r>
            <a:r>
              <a:rPr lang="en-US" altLang="zh-CN" sz="1400" dirty="0" smtClean="0">
                <a:solidFill>
                  <a:schemeClr val="bg1"/>
                </a:solidFill>
                <a:effectLst>
                  <a:outerShdw blurRad="38100" dist="38100" dir="2700000" algn="tl">
                    <a:srgbClr val="000000"/>
                  </a:outerShdw>
                </a:effectLst>
                <a:ea typeface="微软雅黑"/>
                <a:cs typeface="微软雅黑"/>
              </a:rPr>
              <a:t>(e.g., </a:t>
            </a:r>
            <a:r>
              <a:rPr lang="en-US" altLang="zh-CN" sz="1400" dirty="0" err="1" smtClean="0">
                <a:solidFill>
                  <a:schemeClr val="bg1"/>
                </a:solidFill>
                <a:effectLst>
                  <a:outerShdw blurRad="38100" dist="38100" dir="2700000" algn="tl">
                    <a:srgbClr val="000000"/>
                  </a:outerShdw>
                </a:effectLst>
                <a:ea typeface="微软雅黑"/>
                <a:cs typeface="微软雅黑"/>
              </a:rPr>
              <a:t>Allart</a:t>
            </a:r>
            <a:r>
              <a:rPr lang="en-US" altLang="zh-CN" sz="1400" dirty="0" smtClean="0">
                <a:solidFill>
                  <a:schemeClr val="bg1"/>
                </a:solidFill>
                <a:effectLst>
                  <a:outerShdw blurRad="38100" dist="38100" dir="2700000" algn="tl">
                    <a:srgbClr val="000000"/>
                  </a:outerShdw>
                </a:effectLst>
                <a:ea typeface="微软雅黑"/>
                <a:cs typeface="微软雅黑"/>
              </a:rPr>
              <a:t> </a:t>
            </a:r>
            <a:r>
              <a:rPr lang="zh-CN" altLang="en-US" sz="1400" dirty="0" smtClean="0">
                <a:solidFill>
                  <a:schemeClr val="bg1"/>
                </a:solidFill>
                <a:effectLst>
                  <a:outerShdw blurRad="38100" dist="38100" dir="2700000" algn="tl">
                    <a:srgbClr val="000000"/>
                  </a:outerShdw>
                </a:effectLst>
                <a:ea typeface="微软雅黑"/>
                <a:cs typeface="微软雅黑"/>
              </a:rPr>
              <a:t>等</a:t>
            </a:r>
            <a:r>
              <a:rPr lang="en-US" altLang="zh-CN" sz="1400" dirty="0" smtClean="0">
                <a:solidFill>
                  <a:schemeClr val="bg1"/>
                </a:solidFill>
                <a:effectLst>
                  <a:outerShdw blurRad="38100" dist="38100" dir="2700000" algn="tl">
                    <a:srgbClr val="000000"/>
                  </a:outerShdw>
                </a:effectLst>
                <a:ea typeface="微软雅黑"/>
                <a:cs typeface="微软雅黑"/>
              </a:rPr>
              <a:t>) </a:t>
            </a:r>
          </a:p>
          <a:p>
            <a:pPr algn="l" defTabSz="368300">
              <a:lnSpc>
                <a:spcPct val="200000"/>
              </a:lnSpc>
              <a:defRPr/>
            </a:pPr>
            <a:r>
              <a:rPr lang="en-US" altLang="zh-CN" sz="1400" dirty="0" smtClean="0">
                <a:solidFill>
                  <a:schemeClr val="bg1"/>
                </a:solidFill>
                <a:effectLst>
                  <a:outerShdw blurRad="38100" dist="38100" dir="2700000" algn="tl">
                    <a:srgbClr val="000000"/>
                  </a:outerShdw>
                </a:effectLst>
                <a:ea typeface="微软雅黑"/>
                <a:cs typeface="微软雅黑"/>
              </a:rPr>
              <a:t>     1982-87</a:t>
            </a:r>
            <a:r>
              <a:rPr lang="zh-CN" altLang="en-US" sz="1400" dirty="0" smtClean="0">
                <a:solidFill>
                  <a:schemeClr val="bg1"/>
                </a:solidFill>
                <a:effectLst>
                  <a:outerShdw blurRad="38100" dist="38100" dir="2700000" algn="tl">
                    <a:srgbClr val="000000"/>
                  </a:outerShdw>
                </a:effectLst>
                <a:ea typeface="微软雅黑"/>
                <a:cs typeface="微软雅黑"/>
              </a:rPr>
              <a:t>年  </a:t>
            </a:r>
            <a:r>
              <a:rPr lang="en-US" altLang="zh-CN" sz="1400" dirty="0" smtClean="0">
                <a:solidFill>
                  <a:schemeClr val="bg1"/>
                </a:solidFill>
                <a:effectLst>
                  <a:outerShdw blurRad="38100" dist="38100" dir="2700000" algn="tl">
                    <a:srgbClr val="000000"/>
                  </a:outerShdw>
                </a:effectLst>
                <a:ea typeface="微软雅黑"/>
                <a:cs typeface="微软雅黑"/>
              </a:rPr>
              <a:t>Symmetry dictated pairs</a:t>
            </a:r>
            <a:r>
              <a:rPr lang="zh-CN" altLang="en-US" sz="1400" dirty="0" smtClean="0">
                <a:solidFill>
                  <a:schemeClr val="bg1"/>
                </a:solidFill>
                <a:effectLst>
                  <a:outerShdw blurRad="38100" dist="38100" dir="2700000" algn="tl">
                    <a:srgbClr val="000000"/>
                  </a:outerShdw>
                </a:effectLst>
                <a:ea typeface="微软雅黑"/>
                <a:cs typeface="微软雅黑"/>
              </a:rPr>
              <a:t> </a:t>
            </a:r>
            <a:endParaRPr lang="en-US" altLang="zh-CN" sz="1400" dirty="0" smtClean="0">
              <a:solidFill>
                <a:schemeClr val="bg1"/>
              </a:solidFill>
              <a:effectLst>
                <a:outerShdw blurRad="38100" dist="38100" dir="2700000" algn="tl">
                  <a:srgbClr val="000000"/>
                </a:outerShdw>
              </a:effectLst>
              <a:ea typeface="微软雅黑"/>
              <a:cs typeface="微软雅黑"/>
            </a:endParaRPr>
          </a:p>
          <a:p>
            <a:pPr algn="l" defTabSz="368300">
              <a:lnSpc>
                <a:spcPct val="200000"/>
              </a:lnSpc>
              <a:defRPr/>
            </a:pPr>
            <a:r>
              <a:rPr lang="en-US" altLang="zh-CN" sz="1400" dirty="0" smtClean="0">
                <a:solidFill>
                  <a:schemeClr val="bg1"/>
                </a:solidFill>
                <a:effectLst>
                  <a:outerShdw blurRad="38100" dist="38100" dir="2700000" algn="tl">
                    <a:srgbClr val="000000"/>
                  </a:outerShdw>
                </a:effectLst>
                <a:ea typeface="微软雅黑"/>
                <a:cs typeface="微软雅黑"/>
              </a:rPr>
              <a:t>      (</a:t>
            </a:r>
            <a:r>
              <a:rPr lang="en-US" altLang="zh-CN" sz="1400" dirty="0" err="1" smtClean="0">
                <a:solidFill>
                  <a:schemeClr val="bg1"/>
                </a:solidFill>
                <a:effectLst>
                  <a:outerShdw blurRad="38100" dist="38100" dir="2700000" algn="tl">
                    <a:srgbClr val="000000"/>
                  </a:outerShdw>
                </a:effectLst>
                <a:ea typeface="微软雅黑"/>
                <a:cs typeface="微软雅黑"/>
              </a:rPr>
              <a:t>Ginocchio</a:t>
            </a:r>
            <a:r>
              <a:rPr lang="zh-CN" altLang="en-US" sz="1400" dirty="0" smtClean="0">
                <a:solidFill>
                  <a:schemeClr val="bg1"/>
                </a:solidFill>
                <a:effectLst>
                  <a:outerShdw blurRad="38100" dist="38100" dir="2700000" algn="tl">
                    <a:srgbClr val="000000"/>
                  </a:outerShdw>
                </a:effectLst>
                <a:ea typeface="微软雅黑"/>
                <a:cs typeface="微软雅黑"/>
              </a:rPr>
              <a:t>、</a:t>
            </a:r>
            <a:r>
              <a:rPr lang="en-US" altLang="zh-CN" sz="1400" dirty="0" smtClean="0">
                <a:solidFill>
                  <a:schemeClr val="bg1"/>
                </a:solidFill>
                <a:effectLst>
                  <a:outerShdw blurRad="38100" dist="38100" dir="2700000" algn="tl">
                    <a:srgbClr val="000000"/>
                  </a:outerShdw>
                </a:effectLst>
                <a:ea typeface="微软雅黑"/>
                <a:cs typeface="微软雅黑"/>
              </a:rPr>
              <a:t>C. L. Wu</a:t>
            </a:r>
            <a:r>
              <a:rPr lang="zh-CN" altLang="en-US" sz="1400" dirty="0" smtClean="0">
                <a:solidFill>
                  <a:schemeClr val="bg1"/>
                </a:solidFill>
                <a:effectLst>
                  <a:outerShdw blurRad="38100" dist="38100" dir="2700000" algn="tl">
                    <a:srgbClr val="000000"/>
                  </a:outerShdw>
                </a:effectLst>
                <a:ea typeface="微软雅黑"/>
                <a:cs typeface="微软雅黑"/>
              </a:rPr>
              <a:t>、</a:t>
            </a:r>
            <a:r>
              <a:rPr lang="en-US" altLang="zh-CN" sz="1400" dirty="0" smtClean="0">
                <a:solidFill>
                  <a:schemeClr val="bg1"/>
                </a:solidFill>
                <a:effectLst>
                  <a:outerShdw blurRad="38100" dist="38100" dir="2700000" algn="tl">
                    <a:srgbClr val="000000"/>
                  </a:outerShdw>
                </a:effectLst>
                <a:ea typeface="微软雅黑"/>
                <a:cs typeface="微软雅黑"/>
              </a:rPr>
              <a:t>J. Q. Chen, D. H. </a:t>
            </a:r>
            <a:r>
              <a:rPr lang="en-US" altLang="zh-CN" sz="1400" dirty="0" err="1" smtClean="0">
                <a:solidFill>
                  <a:schemeClr val="bg1"/>
                </a:solidFill>
                <a:effectLst>
                  <a:outerShdw blurRad="38100" dist="38100" dir="2700000" algn="tl">
                    <a:srgbClr val="000000"/>
                  </a:outerShdw>
                </a:effectLst>
                <a:ea typeface="微软雅黑"/>
                <a:cs typeface="微软雅黑"/>
              </a:rPr>
              <a:t>Feng</a:t>
            </a:r>
            <a:r>
              <a:rPr lang="en-US" altLang="zh-CN" sz="1400" dirty="0" smtClean="0">
                <a:solidFill>
                  <a:schemeClr val="bg1"/>
                </a:solidFill>
                <a:effectLst>
                  <a:outerShdw blurRad="38100" dist="38100" dir="2700000" algn="tl">
                    <a:srgbClr val="000000"/>
                  </a:outerShdw>
                </a:effectLst>
                <a:ea typeface="微软雅黑"/>
                <a:cs typeface="微软雅黑"/>
              </a:rPr>
              <a:t>)</a:t>
            </a:r>
            <a:r>
              <a:rPr lang="zh-CN" altLang="en-US" sz="1400" dirty="0" smtClean="0">
                <a:solidFill>
                  <a:schemeClr val="bg1"/>
                </a:solidFill>
                <a:effectLst>
                  <a:outerShdw blurRad="38100" dist="38100" dir="2700000" algn="tl">
                    <a:srgbClr val="000000"/>
                  </a:outerShdw>
                </a:effectLst>
                <a:ea typeface="微软雅黑"/>
                <a:cs typeface="微软雅黑"/>
              </a:rPr>
              <a:t>   </a:t>
            </a:r>
            <a:endParaRPr lang="zh-CN" altLang="en-US" sz="1400" dirty="0">
              <a:solidFill>
                <a:schemeClr val="bg1"/>
              </a:solidFill>
              <a:effectLst>
                <a:outerShdw blurRad="38100" dist="38100" dir="2700000" algn="tl">
                  <a:srgbClr val="000000"/>
                </a:outerShdw>
              </a:effectLst>
              <a:ea typeface="微软雅黑"/>
              <a:cs typeface="微软雅黑"/>
            </a:endParaRPr>
          </a:p>
          <a:p>
            <a:pPr algn="l" defTabSz="368300">
              <a:lnSpc>
                <a:spcPct val="200000"/>
              </a:lnSpc>
              <a:defRPr/>
            </a:pPr>
            <a:r>
              <a:rPr lang="zh-CN" altLang="en-US" sz="1400" dirty="0" smtClean="0">
                <a:solidFill>
                  <a:schemeClr val="bg1"/>
                </a:solidFill>
                <a:effectLst>
                  <a:outerShdw blurRad="38100" dist="38100" dir="2700000" algn="tl">
                    <a:srgbClr val="000000"/>
                  </a:outerShdw>
                </a:effectLst>
                <a:ea typeface="微软雅黑"/>
                <a:cs typeface="微软雅黑"/>
              </a:rPr>
              <a:t>     </a:t>
            </a:r>
            <a:r>
              <a:rPr lang="zh-CN" altLang="en-US" sz="1400" dirty="0" smtClean="0">
                <a:solidFill>
                  <a:schemeClr val="bg1"/>
                </a:solidFill>
                <a:effectLst>
                  <a:outerShdw blurRad="38100" dist="38100" dir="2700000" algn="tl">
                    <a:srgbClr val="000000"/>
                  </a:outerShdw>
                </a:effectLst>
                <a:ea typeface="微软雅黑"/>
                <a:cs typeface="微软雅黑"/>
              </a:rPr>
              <a:t>199</a:t>
            </a:r>
            <a:r>
              <a:rPr lang="en-US" altLang="zh-CN" sz="1400" dirty="0" smtClean="0">
                <a:solidFill>
                  <a:schemeClr val="bg1"/>
                </a:solidFill>
                <a:effectLst>
                  <a:outerShdw blurRad="38100" dist="38100" dir="2700000" algn="tl">
                    <a:srgbClr val="000000"/>
                  </a:outerShdw>
                </a:effectLst>
                <a:ea typeface="微软雅黑"/>
                <a:cs typeface="微软雅黑"/>
              </a:rPr>
              <a:t>7</a:t>
            </a:r>
            <a:r>
              <a:rPr lang="zh-CN" altLang="en-US" sz="1400" dirty="0" smtClean="0">
                <a:solidFill>
                  <a:schemeClr val="bg1"/>
                </a:solidFill>
                <a:effectLst>
                  <a:outerShdw blurRad="38100" dist="38100" dir="2700000" algn="tl">
                    <a:srgbClr val="000000"/>
                  </a:outerShdw>
                </a:effectLst>
                <a:ea typeface="微软雅黑"/>
                <a:cs typeface="微软雅黑"/>
              </a:rPr>
              <a:t>年    </a:t>
            </a:r>
            <a:r>
              <a:rPr lang="en-US" altLang="zh-CN" sz="1400" dirty="0" smtClean="0">
                <a:solidFill>
                  <a:schemeClr val="bg1"/>
                </a:solidFill>
                <a:effectLst>
                  <a:outerShdw blurRad="38100" dist="38100" dir="2700000" algn="tl">
                    <a:srgbClr val="000000"/>
                  </a:outerShdw>
                </a:effectLst>
                <a:ea typeface="微软雅黑"/>
                <a:cs typeface="微软雅黑"/>
              </a:rPr>
              <a:t>Pair model</a:t>
            </a:r>
            <a:r>
              <a:rPr lang="zh-CN" altLang="en-US" sz="1400" dirty="0" smtClean="0">
                <a:solidFill>
                  <a:schemeClr val="bg1"/>
                </a:solidFill>
                <a:effectLst>
                  <a:outerShdw blurRad="38100" dist="38100" dir="2700000" algn="tl">
                    <a:srgbClr val="000000"/>
                  </a:outerShdw>
                </a:effectLst>
                <a:ea typeface="微软雅黑"/>
                <a:cs typeface="微软雅黑"/>
              </a:rPr>
              <a:t>  </a:t>
            </a:r>
            <a:r>
              <a:rPr lang="en-US" altLang="zh-CN" sz="1400" dirty="0" smtClean="0">
                <a:solidFill>
                  <a:schemeClr val="bg1"/>
                </a:solidFill>
                <a:effectLst>
                  <a:outerShdw blurRad="38100" dist="38100" dir="2700000" algn="tl">
                    <a:srgbClr val="000000"/>
                  </a:outerShdw>
                </a:effectLst>
                <a:ea typeface="微软雅黑"/>
                <a:cs typeface="微软雅黑"/>
              </a:rPr>
              <a:t>(J. Q. Chen)</a:t>
            </a:r>
          </a:p>
          <a:p>
            <a:pPr algn="l" defTabSz="368300">
              <a:lnSpc>
                <a:spcPct val="200000"/>
              </a:lnSpc>
              <a:defRPr/>
            </a:pPr>
            <a:r>
              <a:rPr lang="en-US" altLang="zh-CN" sz="1400" dirty="0" smtClean="0">
                <a:solidFill>
                  <a:schemeClr val="bg1"/>
                </a:solidFill>
                <a:effectLst>
                  <a:outerShdw blurRad="38100" dist="38100" dir="2700000" algn="tl">
                    <a:srgbClr val="000000"/>
                  </a:outerShdw>
                </a:effectLst>
                <a:ea typeface="微软雅黑"/>
                <a:cs typeface="微软雅黑"/>
              </a:rPr>
              <a:t>     </a:t>
            </a:r>
            <a:r>
              <a:rPr lang="en-US" altLang="zh-CN" sz="1400" dirty="0" smtClean="0">
                <a:solidFill>
                  <a:srgbClr val="FF0000"/>
                </a:solidFill>
                <a:effectLst>
                  <a:outerShdw blurRad="38100" dist="38100" dir="2700000" algn="tl">
                    <a:srgbClr val="000000"/>
                  </a:outerShdw>
                </a:effectLst>
                <a:ea typeface="微软雅黑"/>
                <a:cs typeface="微软雅黑"/>
              </a:rPr>
              <a:t>2000</a:t>
            </a:r>
            <a:r>
              <a:rPr lang="zh-CN" altLang="en-US" sz="1400" dirty="0" smtClean="0">
                <a:solidFill>
                  <a:srgbClr val="FF0000"/>
                </a:solidFill>
                <a:effectLst>
                  <a:outerShdw blurRad="38100" dist="38100" dir="2700000" algn="tl">
                    <a:srgbClr val="000000"/>
                  </a:outerShdw>
                </a:effectLst>
                <a:ea typeface="微软雅黑"/>
                <a:cs typeface="微软雅黑"/>
              </a:rPr>
              <a:t>年     </a:t>
            </a:r>
            <a:r>
              <a:rPr lang="en-US" altLang="zh-CN" sz="1400" dirty="0" smtClean="0">
                <a:solidFill>
                  <a:srgbClr val="FF0000"/>
                </a:solidFill>
                <a:effectLst>
                  <a:outerShdw blurRad="38100" dist="38100" dir="2700000" algn="tl">
                    <a:srgbClr val="000000"/>
                  </a:outerShdw>
                </a:effectLst>
                <a:ea typeface="微软雅黑"/>
                <a:cs typeface="微软雅黑"/>
              </a:rPr>
              <a:t>Unified formalism</a:t>
            </a:r>
            <a:r>
              <a:rPr lang="zh-CN" altLang="en-US" sz="1400" dirty="0" smtClean="0">
                <a:solidFill>
                  <a:srgbClr val="FF0000"/>
                </a:solidFill>
                <a:effectLst>
                  <a:outerShdw blurRad="38100" dist="38100" dir="2700000" algn="tl">
                    <a:srgbClr val="000000"/>
                  </a:outerShdw>
                </a:effectLst>
                <a:ea typeface="微软雅黑"/>
                <a:cs typeface="微软雅黑"/>
              </a:rPr>
              <a:t> </a:t>
            </a:r>
            <a:r>
              <a:rPr lang="en-US" altLang="zh-CN" sz="1400" dirty="0" smtClean="0">
                <a:solidFill>
                  <a:srgbClr val="FF0000"/>
                </a:solidFill>
                <a:effectLst>
                  <a:outerShdw blurRad="38100" dist="38100" dir="2700000" algn="tl">
                    <a:srgbClr val="000000"/>
                  </a:outerShdw>
                </a:effectLst>
                <a:ea typeface="微软雅黑"/>
                <a:cs typeface="微软雅黑"/>
              </a:rPr>
              <a:t> (YMZ, J. Q. Chen, A. </a:t>
            </a:r>
            <a:r>
              <a:rPr lang="en-US" altLang="zh-CN" sz="1400" dirty="0" err="1" smtClean="0">
                <a:solidFill>
                  <a:srgbClr val="FF0000"/>
                </a:solidFill>
                <a:effectLst>
                  <a:outerShdw blurRad="38100" dist="38100" dir="2700000" algn="tl">
                    <a:srgbClr val="000000"/>
                  </a:outerShdw>
                </a:effectLst>
                <a:ea typeface="微软雅黑"/>
                <a:cs typeface="微软雅黑"/>
              </a:rPr>
              <a:t>Arima</a:t>
            </a:r>
            <a:r>
              <a:rPr lang="en-US" altLang="zh-CN" sz="1400" dirty="0" smtClean="0">
                <a:solidFill>
                  <a:srgbClr val="FF0000"/>
                </a:solidFill>
                <a:effectLst>
                  <a:outerShdw blurRad="38100" dist="38100" dir="2700000" algn="tl">
                    <a:srgbClr val="000000"/>
                  </a:outerShdw>
                </a:effectLst>
                <a:ea typeface="微软雅黑"/>
                <a:cs typeface="微软雅黑"/>
              </a:rPr>
              <a:t>)</a:t>
            </a:r>
          </a:p>
          <a:p>
            <a:pPr algn="l" defTabSz="368300">
              <a:lnSpc>
                <a:spcPct val="200000"/>
              </a:lnSpc>
              <a:defRPr/>
            </a:pPr>
            <a:r>
              <a:rPr lang="en-US" altLang="zh-CN" sz="1400" dirty="0" smtClean="0">
                <a:solidFill>
                  <a:srgbClr val="FF0000"/>
                </a:solidFill>
                <a:effectLst>
                  <a:outerShdw blurRad="38100" dist="38100" dir="2700000" algn="tl">
                    <a:srgbClr val="000000"/>
                  </a:outerShdw>
                </a:effectLst>
                <a:ea typeface="微软雅黑"/>
                <a:cs typeface="微软雅黑"/>
              </a:rPr>
              <a:t>     2013</a:t>
            </a:r>
            <a:r>
              <a:rPr lang="zh-CN" altLang="en-US" sz="1400" dirty="0" smtClean="0">
                <a:solidFill>
                  <a:srgbClr val="FF0000"/>
                </a:solidFill>
                <a:effectLst>
                  <a:outerShdw blurRad="38100" dist="38100" dir="2700000" algn="tl">
                    <a:srgbClr val="000000"/>
                  </a:outerShdw>
                </a:effectLst>
                <a:ea typeface="微软雅黑"/>
                <a:cs typeface="微软雅黑"/>
              </a:rPr>
              <a:t>年     </a:t>
            </a:r>
            <a:r>
              <a:rPr lang="en-US" altLang="zh-CN" sz="1400" dirty="0" err="1" smtClean="0">
                <a:solidFill>
                  <a:srgbClr val="FF0000"/>
                </a:solidFill>
                <a:effectLst>
                  <a:outerShdw blurRad="38100" dist="38100" dir="2700000" algn="tl">
                    <a:srgbClr val="000000"/>
                  </a:outerShdw>
                </a:effectLst>
                <a:ea typeface="微软雅黑"/>
                <a:cs typeface="微软雅黑"/>
              </a:rPr>
              <a:t>isospin</a:t>
            </a:r>
            <a:r>
              <a:rPr lang="en-US" altLang="zh-CN" sz="1400" dirty="0" smtClean="0">
                <a:solidFill>
                  <a:srgbClr val="FF0000"/>
                </a:solidFill>
                <a:effectLst>
                  <a:outerShdw blurRad="38100" dist="38100" dir="2700000" algn="tl">
                    <a:srgbClr val="000000"/>
                  </a:outerShdw>
                </a:effectLst>
                <a:ea typeface="微软雅黑"/>
                <a:cs typeface="微软雅黑"/>
              </a:rPr>
              <a:t>-conserved pairs </a:t>
            </a:r>
            <a:r>
              <a:rPr lang="zh-CN" altLang="en-US" sz="1400" dirty="0" smtClean="0">
                <a:solidFill>
                  <a:srgbClr val="FF0000"/>
                </a:solidFill>
                <a:effectLst>
                  <a:outerShdw blurRad="38100" dist="38100" dir="2700000" algn="tl">
                    <a:srgbClr val="000000"/>
                  </a:outerShdw>
                </a:effectLst>
                <a:ea typeface="微软雅黑"/>
                <a:cs typeface="微软雅黑"/>
              </a:rPr>
              <a:t> </a:t>
            </a:r>
            <a:r>
              <a:rPr lang="en-US" altLang="zh-CN" sz="1400" dirty="0" smtClean="0">
                <a:solidFill>
                  <a:srgbClr val="FF0000"/>
                </a:solidFill>
                <a:effectLst>
                  <a:outerShdw blurRad="38100" dist="38100" dir="2700000" algn="tl">
                    <a:srgbClr val="000000"/>
                  </a:outerShdw>
                </a:effectLst>
                <a:ea typeface="微软雅黑"/>
                <a:cs typeface="微软雅黑"/>
              </a:rPr>
              <a:t>(G. J. Fu, YMZ, A. </a:t>
            </a:r>
            <a:r>
              <a:rPr lang="en-US" altLang="zh-CN" sz="1400" dirty="0" err="1" smtClean="0">
                <a:solidFill>
                  <a:srgbClr val="FF0000"/>
                </a:solidFill>
                <a:effectLst>
                  <a:outerShdw blurRad="38100" dist="38100" dir="2700000" algn="tl">
                    <a:srgbClr val="000000"/>
                  </a:outerShdw>
                </a:effectLst>
                <a:ea typeface="微软雅黑"/>
                <a:cs typeface="微软雅黑"/>
              </a:rPr>
              <a:t>Arima</a:t>
            </a:r>
            <a:r>
              <a:rPr lang="en-US" altLang="zh-CN" sz="1400" dirty="0" smtClean="0">
                <a:solidFill>
                  <a:srgbClr val="FF0000"/>
                </a:solidFill>
                <a:effectLst>
                  <a:outerShdw blurRad="38100" dist="38100" dir="2700000" algn="tl">
                    <a:srgbClr val="000000"/>
                  </a:outerShdw>
                </a:effectLst>
                <a:ea typeface="微软雅黑"/>
                <a:cs typeface="微软雅黑"/>
              </a:rPr>
              <a:t>)</a:t>
            </a:r>
          </a:p>
          <a:p>
            <a:pPr algn="l" defTabSz="368300">
              <a:lnSpc>
                <a:spcPct val="200000"/>
              </a:lnSpc>
              <a:defRPr/>
            </a:pPr>
            <a:r>
              <a:rPr lang="en-US" altLang="zh-CN" sz="1400" dirty="0" smtClean="0">
                <a:solidFill>
                  <a:srgbClr val="FF0000"/>
                </a:solidFill>
                <a:effectLst>
                  <a:outerShdw blurRad="38100" dist="38100" dir="2700000" algn="tl">
                    <a:srgbClr val="000000"/>
                  </a:outerShdw>
                </a:effectLst>
                <a:ea typeface="微软雅黑"/>
                <a:cs typeface="微软雅黑"/>
              </a:rPr>
              <a:t>     2018</a:t>
            </a:r>
            <a:r>
              <a:rPr lang="zh-CN" altLang="en-US" sz="1400" dirty="0" smtClean="0">
                <a:solidFill>
                  <a:srgbClr val="FF0000"/>
                </a:solidFill>
                <a:effectLst>
                  <a:outerShdw blurRad="38100" dist="38100" dir="2700000" algn="tl">
                    <a:srgbClr val="000000"/>
                  </a:outerShdw>
                </a:effectLst>
                <a:ea typeface="微软雅黑"/>
                <a:cs typeface="微软雅黑"/>
              </a:rPr>
              <a:t>年   </a:t>
            </a:r>
            <a:r>
              <a:rPr lang="en-US" altLang="zh-CN" sz="1400" dirty="0" smtClean="0">
                <a:solidFill>
                  <a:srgbClr val="FF0000"/>
                </a:solidFill>
                <a:effectLst>
                  <a:outerShdw blurRad="38100" dist="38100" dir="2700000" algn="tl">
                    <a:srgbClr val="000000"/>
                  </a:outerShdw>
                </a:effectLst>
                <a:ea typeface="微软雅黑"/>
                <a:cs typeface="微软雅黑"/>
              </a:rPr>
              <a:t>particle-hole pairs</a:t>
            </a:r>
            <a:r>
              <a:rPr lang="zh-CN" altLang="en-US" sz="1400" dirty="0" smtClean="0">
                <a:solidFill>
                  <a:srgbClr val="FF0000"/>
                </a:solidFill>
                <a:effectLst>
                  <a:outerShdw blurRad="38100" dist="38100" dir="2700000" algn="tl">
                    <a:srgbClr val="000000"/>
                  </a:outerShdw>
                </a:effectLst>
                <a:ea typeface="微软雅黑"/>
                <a:cs typeface="微软雅黑"/>
              </a:rPr>
              <a:t> （</a:t>
            </a:r>
            <a:r>
              <a:rPr lang="en-US" altLang="zh-CN" sz="1400" dirty="0" smtClean="0">
                <a:solidFill>
                  <a:srgbClr val="FF0000"/>
                </a:solidFill>
                <a:effectLst>
                  <a:outerShdw blurRad="38100" dist="38100" dir="2700000" algn="tl">
                    <a:srgbClr val="000000"/>
                  </a:outerShdw>
                </a:effectLst>
                <a:ea typeface="微软雅黑"/>
                <a:cs typeface="微软雅黑"/>
              </a:rPr>
              <a:t>Y </a:t>
            </a:r>
            <a:r>
              <a:rPr lang="en-US" altLang="zh-CN" sz="1400" dirty="0" err="1" smtClean="0">
                <a:solidFill>
                  <a:srgbClr val="FF0000"/>
                </a:solidFill>
                <a:effectLst>
                  <a:outerShdw blurRad="38100" dist="38100" dir="2700000" algn="tl">
                    <a:srgbClr val="000000"/>
                  </a:outerShdw>
                </a:effectLst>
                <a:ea typeface="微软雅黑"/>
                <a:cs typeface="微软雅黑"/>
              </a:rPr>
              <a:t>Y</a:t>
            </a:r>
            <a:r>
              <a:rPr lang="en-US" altLang="zh-CN" sz="1400" dirty="0" smtClean="0">
                <a:solidFill>
                  <a:srgbClr val="FF0000"/>
                </a:solidFill>
                <a:effectLst>
                  <a:outerShdw blurRad="38100" dist="38100" dir="2700000" algn="tl">
                    <a:srgbClr val="000000"/>
                  </a:outerShdw>
                </a:effectLst>
                <a:ea typeface="微软雅黑"/>
                <a:cs typeface="微软雅黑"/>
              </a:rPr>
              <a:t>. Cheng, YMA, A. </a:t>
            </a:r>
            <a:r>
              <a:rPr lang="en-US" altLang="zh-CN" sz="1400" dirty="0" err="1" smtClean="0">
                <a:solidFill>
                  <a:srgbClr val="FF0000"/>
                </a:solidFill>
                <a:effectLst>
                  <a:outerShdw blurRad="38100" dist="38100" dir="2700000" algn="tl">
                    <a:srgbClr val="000000"/>
                  </a:outerShdw>
                </a:effectLst>
                <a:ea typeface="微软雅黑"/>
                <a:cs typeface="微软雅黑"/>
              </a:rPr>
              <a:t>Arima</a:t>
            </a:r>
            <a:r>
              <a:rPr lang="zh-CN" altLang="en-US" sz="1400" dirty="0" smtClean="0">
                <a:solidFill>
                  <a:srgbClr val="FF0000"/>
                </a:solidFill>
                <a:effectLst>
                  <a:outerShdw blurRad="38100" dist="38100" dir="2700000" algn="tl">
                    <a:srgbClr val="000000"/>
                  </a:outerShdw>
                </a:effectLst>
                <a:ea typeface="微软雅黑"/>
                <a:cs typeface="微软雅黑"/>
              </a:rPr>
              <a:t>）     </a:t>
            </a:r>
            <a:endParaRPr lang="en-US" altLang="zh-CN" sz="1400" dirty="0">
              <a:solidFill>
                <a:srgbClr val="FF0000"/>
              </a:solidFill>
              <a:effectLst>
                <a:outerShdw blurRad="38100" dist="38100" dir="2700000" algn="tl">
                  <a:srgbClr val="000000"/>
                </a:outerShdw>
              </a:effectLst>
              <a:ea typeface="微软雅黑"/>
              <a:cs typeface="微软雅黑"/>
            </a:endParaRPr>
          </a:p>
          <a:p>
            <a:pPr algn="l" defTabSz="368300">
              <a:lnSpc>
                <a:spcPct val="200000"/>
              </a:lnSpc>
              <a:spcBef>
                <a:spcPts val="600"/>
              </a:spcBef>
              <a:defRPr/>
            </a:pPr>
            <a:r>
              <a:rPr lang="en-US" altLang="zh-CN" sz="2400" dirty="0" smtClean="0">
                <a:solidFill>
                  <a:srgbClr val="FF0000"/>
                </a:solidFill>
                <a:effectLst>
                  <a:outerShdw blurRad="38100" dist="38100" dir="2700000" algn="tl">
                    <a:srgbClr val="000000"/>
                  </a:outerShdw>
                </a:effectLst>
                <a:ea typeface="微软雅黑"/>
                <a:cs typeface="微软雅黑"/>
              </a:rPr>
              <a:t>Challenges: couplings of many-particles</a:t>
            </a:r>
            <a:endParaRPr lang="zh-CN" altLang="en-US" sz="2400" dirty="0">
              <a:solidFill>
                <a:srgbClr val="FF0000"/>
              </a:solidFill>
              <a:effectLst>
                <a:outerShdw blurRad="38100" dist="38100" dir="2700000" algn="tl">
                  <a:srgbClr val="000000"/>
                </a:outerShdw>
              </a:effectLst>
              <a:ea typeface="微软雅黑"/>
              <a:cs typeface="微软雅黑"/>
            </a:endParaRPr>
          </a:p>
        </p:txBody>
      </p:sp>
      <p:sp>
        <p:nvSpPr>
          <p:cNvPr id="15363" name="Text Box 4"/>
          <p:cNvSpPr txBox="1">
            <a:spLocks noChangeArrowheads="1"/>
          </p:cNvSpPr>
          <p:nvPr/>
        </p:nvSpPr>
        <p:spPr bwMode="auto">
          <a:xfrm>
            <a:off x="3021013" y="5402263"/>
            <a:ext cx="309562" cy="366712"/>
          </a:xfrm>
          <a:prstGeom prst="rect">
            <a:avLst/>
          </a:prstGeom>
          <a:noFill/>
          <a:ln w="9525">
            <a:noFill/>
            <a:miter lim="800000"/>
            <a:headEnd/>
            <a:tailEnd/>
          </a:ln>
        </p:spPr>
        <p:txBody>
          <a:bodyPr wrap="none">
            <a:spAutoFit/>
          </a:bodyPr>
          <a:lstStyle/>
          <a:p>
            <a:endParaRPr lang="zh-CN" altLang="zh-CN"/>
          </a:p>
        </p:txBody>
      </p:sp>
      <p:sp>
        <p:nvSpPr>
          <p:cNvPr id="6" name="矩形 5"/>
          <p:cNvSpPr/>
          <p:nvPr/>
        </p:nvSpPr>
        <p:spPr>
          <a:xfrm>
            <a:off x="500034" y="4857760"/>
            <a:ext cx="4572000" cy="1323439"/>
          </a:xfrm>
          <a:prstGeom prst="rect">
            <a:avLst/>
          </a:prstGeom>
        </p:spPr>
        <p:txBody>
          <a:bodyPr>
            <a:spAutoFit/>
          </a:bodyPr>
          <a:lstStyle/>
          <a:p>
            <a:pPr algn="l">
              <a:lnSpc>
                <a:spcPct val="200000"/>
              </a:lnSpc>
            </a:pPr>
            <a:r>
              <a:rPr lang="en-US" altLang="zh-CN" b="1" dirty="0" smtClean="0">
                <a:solidFill>
                  <a:srgbClr val="002060"/>
                </a:solidFill>
                <a:latin typeface="华文新魏" pitchFamily="2" charset="-122"/>
                <a:ea typeface="华文新魏" pitchFamily="2" charset="-122"/>
              </a:rPr>
              <a:t>Zhao and Arima, </a:t>
            </a:r>
          </a:p>
          <a:p>
            <a:pPr algn="l">
              <a:lnSpc>
                <a:spcPct val="200000"/>
              </a:lnSpc>
            </a:pPr>
            <a:r>
              <a:rPr lang="en-US" altLang="zh-CN" b="1" dirty="0" smtClean="0">
                <a:solidFill>
                  <a:srgbClr val="002060"/>
                </a:solidFill>
                <a:latin typeface="华文新魏" pitchFamily="2" charset="-122"/>
                <a:ea typeface="华文新魏" pitchFamily="2" charset="-122"/>
              </a:rPr>
              <a:t>Phys. Rep.  545, 1 (2014). </a:t>
            </a:r>
            <a:endParaRPr lang="zh-CN" altLang="en-US" b="1" dirty="0">
              <a:solidFill>
                <a:srgbClr val="002060"/>
              </a:solidFill>
              <a:latin typeface="华文新魏" pitchFamily="2" charset="-122"/>
              <a:ea typeface="华文新魏" pitchFamily="2" charset="-122"/>
            </a:endParaRPr>
          </a:p>
        </p:txBody>
      </p:sp>
      <p:pic>
        <p:nvPicPr>
          <p:cNvPr id="7" name="图片 6" descr="截图1.JPG"/>
          <p:cNvPicPr>
            <a:picLocks noChangeAspect="1"/>
          </p:cNvPicPr>
          <p:nvPr/>
        </p:nvPicPr>
        <p:blipFill>
          <a:blip r:embed="rId3" cstate="print"/>
          <a:srcRect/>
          <a:stretch>
            <a:fillRect/>
          </a:stretch>
        </p:blipFill>
        <p:spPr bwMode="auto">
          <a:xfrm>
            <a:off x="785786" y="1263070"/>
            <a:ext cx="2505077" cy="3331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676275" y="1268760"/>
            <a:ext cx="7791450" cy="1457325"/>
          </a:xfrm>
          <a:prstGeom prst="rect">
            <a:avLst/>
          </a:prstGeom>
          <a:noFill/>
          <a:ln w="9525">
            <a:noFill/>
            <a:miter lim="800000"/>
            <a:headEnd/>
            <a:tailEnd/>
          </a:ln>
        </p:spPr>
      </p:pic>
      <p:sp>
        <p:nvSpPr>
          <p:cNvPr id="3" name="TextBox 2"/>
          <p:cNvSpPr txBox="1"/>
          <p:nvPr/>
        </p:nvSpPr>
        <p:spPr>
          <a:xfrm>
            <a:off x="755576" y="827420"/>
            <a:ext cx="2303644" cy="369332"/>
          </a:xfrm>
          <a:prstGeom prst="rect">
            <a:avLst/>
          </a:prstGeom>
          <a:noFill/>
        </p:spPr>
        <p:txBody>
          <a:bodyPr wrap="none" rtlCol="0">
            <a:spAutoFit/>
          </a:bodyPr>
          <a:lstStyle/>
          <a:p>
            <a:r>
              <a:rPr lang="en-US" altLang="zh-CN" dirty="0" smtClean="0"/>
              <a:t>Fundamental formulas</a:t>
            </a:r>
            <a:endParaRPr lang="zh-CN" altLang="en-US" dirty="0"/>
          </a:p>
        </p:txBody>
      </p:sp>
      <p:pic>
        <p:nvPicPr>
          <p:cNvPr id="43011" name="Picture 3"/>
          <p:cNvPicPr>
            <a:picLocks noChangeAspect="1" noChangeArrowheads="1"/>
          </p:cNvPicPr>
          <p:nvPr/>
        </p:nvPicPr>
        <p:blipFill>
          <a:blip r:embed="rId3" cstate="print"/>
          <a:srcRect/>
          <a:stretch>
            <a:fillRect/>
          </a:stretch>
        </p:blipFill>
        <p:spPr bwMode="auto">
          <a:xfrm>
            <a:off x="624419" y="2780928"/>
            <a:ext cx="8340069" cy="648072"/>
          </a:xfrm>
          <a:prstGeom prst="rect">
            <a:avLst/>
          </a:prstGeom>
          <a:noFill/>
          <a:ln w="9525">
            <a:noFill/>
            <a:miter lim="800000"/>
            <a:headEnd/>
            <a:tailEnd/>
          </a:ln>
        </p:spPr>
      </p:pic>
      <p:pic>
        <p:nvPicPr>
          <p:cNvPr id="43012" name="Picture 4"/>
          <p:cNvPicPr>
            <a:picLocks noChangeAspect="1" noChangeArrowheads="1"/>
          </p:cNvPicPr>
          <p:nvPr/>
        </p:nvPicPr>
        <p:blipFill>
          <a:blip r:embed="rId4" cstate="print"/>
          <a:srcRect/>
          <a:stretch>
            <a:fillRect/>
          </a:stretch>
        </p:blipFill>
        <p:spPr bwMode="auto">
          <a:xfrm>
            <a:off x="755576" y="3645024"/>
            <a:ext cx="7948778" cy="302433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35496" y="1700808"/>
            <a:ext cx="9084378" cy="367240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内容占位符 2"/>
              <p:cNvSpPr>
                <a:spLocks noGrp="1"/>
              </p:cNvSpPr>
              <p:nvPr>
                <p:ph idx="1"/>
              </p:nvPr>
            </p:nvSpPr>
            <p:spPr>
              <a:xfrm>
                <a:off x="152400" y="914400"/>
                <a:ext cx="8763000" cy="5065712"/>
              </a:xfrm>
            </p:spPr>
            <p:txBody>
              <a:bodyPr/>
              <a:lstStyle/>
              <a:p>
                <a:r>
                  <a:rPr lang="en-US" altLang="zh-CN" dirty="0" smtClean="0"/>
                  <a:t>By </a:t>
                </a:r>
                <a:r>
                  <a:rPr lang="en-US" altLang="zh-CN" dirty="0" smtClean="0">
                    <a:solidFill>
                      <a:srgbClr val="00B050"/>
                    </a:solidFill>
                  </a:rPr>
                  <a:t>conjugate-gradient method</a:t>
                </a:r>
                <a:r>
                  <a:rPr lang="en-US" altLang="zh-CN" dirty="0" smtClean="0"/>
                  <a:t>, optimize</a:t>
                </a:r>
              </a:p>
              <a:p>
                <a:endParaRPr lang="en-US" altLang="zh-CN" dirty="0"/>
              </a:p>
              <a:p>
                <a:endParaRPr lang="en-US" altLang="zh-CN" dirty="0" smtClean="0"/>
              </a:p>
              <a:p>
                <a:r>
                  <a:rPr lang="en-US" altLang="zh-CN" dirty="0" smtClean="0"/>
                  <a:t>and get the ``best” structure coefficients of collective pairs in </a:t>
                </a:r>
                <a14:m>
                  <m:oMath xmlns:m="http://schemas.openxmlformats.org/officeDocument/2006/math">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𝑁𝑃𝐴</m:t>
                        </m:r>
                      </m:e>
                    </m:d>
                  </m:oMath>
                </a14:m>
                <a:r>
                  <a:rPr lang="zh-CN" altLang="en-US" dirty="0" smtClean="0"/>
                  <a:t>。</a:t>
                </a:r>
                <a:r>
                  <a:rPr lang="en-US" altLang="zh-CN" dirty="0" smtClean="0"/>
                  <a:t>It’s in principle a </a:t>
                </a:r>
                <a:r>
                  <a:rPr lang="en-US" altLang="zh-CN" dirty="0" err="1" smtClean="0"/>
                  <a:t>variational</a:t>
                </a:r>
                <a:r>
                  <a:rPr lang="en-US" altLang="zh-CN" dirty="0" smtClean="0"/>
                  <a:t> method.</a:t>
                </a:r>
                <a:endParaRPr lang="en-US" altLang="zh-CN" dirty="0"/>
              </a:p>
              <a:p>
                <a:r>
                  <a:rPr lang="en-US" altLang="zh-CN" dirty="0" smtClean="0"/>
                  <a:t>Conjugate-gradient method guarantees that you get a local minimum with </a:t>
                </a:r>
                <a:r>
                  <a:rPr lang="en-US" altLang="zh-CN" dirty="0" smtClean="0">
                    <a:solidFill>
                      <a:srgbClr val="00B050"/>
                    </a:solidFill>
                  </a:rPr>
                  <a:t>very limited steps </a:t>
                </a:r>
                <a:r>
                  <a:rPr lang="en-US" altLang="zh-CN" dirty="0" smtClean="0"/>
                  <a:t>of iterations. It’s an effective algorithm based on linear algebra theory.</a:t>
                </a:r>
              </a:p>
              <a:p>
                <a:endParaRPr lang="en-US" altLang="zh-CN" dirty="0" smtClean="0"/>
              </a:p>
              <a:p>
                <a:r>
                  <a:rPr lang="en-US" altLang="zh-CN" dirty="0" smtClean="0"/>
                  <a:t>Detailed derivations will be presented in a lecture later. Dr. </a:t>
                </a:r>
                <a:r>
                  <a:rPr lang="en-US" altLang="zh-CN" dirty="0" err="1" smtClean="0"/>
                  <a:t>Guanjian</a:t>
                </a:r>
                <a:r>
                  <a:rPr lang="en-US" altLang="zh-CN" dirty="0" smtClean="0"/>
                  <a:t> Fu also implemented this.</a:t>
                </a:r>
                <a:endParaRPr lang="zh-CN" alt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152400" y="914400"/>
                <a:ext cx="8763000" cy="5065712"/>
              </a:xfrm>
              <a:blipFill>
                <a:blip r:embed="rId3" cstate="print"/>
                <a:stretch>
                  <a:fillRect l="-1391" t="-1083" r="-1113" b="-16486"/>
                </a:stretch>
              </a:blipFill>
            </p:spPr>
            <p:txBody>
              <a:bodyPr/>
              <a:lstStyle/>
              <a:p>
                <a:r>
                  <a:rPr lang="zh-CN" altLang="en-US">
                    <a:noFill/>
                  </a:rPr>
                  <a:t> </a:t>
                </a:r>
              </a:p>
            </p:txBody>
          </p:sp>
        </mc:Fallback>
      </mc:AlternateContent>
      <p:pic>
        <p:nvPicPr>
          <p:cNvPr id="4" name="图片 3"/>
          <p:cNvPicPr>
            <a:picLocks noChangeAspect="1"/>
          </p:cNvPicPr>
          <p:nvPr/>
        </p:nvPicPr>
        <p:blipFill>
          <a:blip r:embed="rId4" cstate="print"/>
          <a:stretch>
            <a:fillRect/>
          </a:stretch>
        </p:blipFill>
        <p:spPr>
          <a:xfrm>
            <a:off x="2133600" y="1447800"/>
            <a:ext cx="4191000" cy="828990"/>
          </a:xfrm>
          <a:prstGeom prst="rect">
            <a:avLst/>
          </a:prstGeom>
        </p:spPr>
      </p:pic>
      <p:sp>
        <p:nvSpPr>
          <p:cNvPr id="5" name="标题 4"/>
          <p:cNvSpPr>
            <a:spLocks noGrp="1"/>
          </p:cNvSpPr>
          <p:nvPr>
            <p:ph type="title"/>
          </p:nvPr>
        </p:nvSpPr>
        <p:spPr>
          <a:xfrm>
            <a:off x="457200" y="-99392"/>
            <a:ext cx="8229600" cy="1143000"/>
          </a:xfrm>
        </p:spPr>
        <p:txBody>
          <a:bodyPr>
            <a:normAutofit/>
          </a:bodyPr>
          <a:lstStyle/>
          <a:p>
            <a:r>
              <a:rPr lang="en-US" altLang="zh-CN" sz="3600" dirty="0" smtClean="0"/>
              <a:t>1</a:t>
            </a:r>
            <a:r>
              <a:rPr lang="zh-CN" altLang="en-US" sz="3600" dirty="0" smtClean="0"/>
              <a:t>、</a:t>
            </a:r>
            <a:r>
              <a:rPr lang="en-US" altLang="zh-CN" sz="3600" dirty="0" smtClean="0"/>
              <a:t>Nucleon-pair structure coefficients</a:t>
            </a:r>
            <a:endParaRPr lang="zh-CN" altLang="en-US" sz="3600" dirty="0"/>
          </a:p>
        </p:txBody>
      </p:sp>
      <p:sp>
        <p:nvSpPr>
          <p:cNvPr id="6" name="矩形 5"/>
          <p:cNvSpPr/>
          <p:nvPr/>
        </p:nvSpPr>
        <p:spPr>
          <a:xfrm>
            <a:off x="0" y="5733256"/>
            <a:ext cx="9144000"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sz="2800" dirty="0" smtClean="0">
                <a:solidFill>
                  <a:schemeClr val="tx1"/>
                </a:solidFill>
              </a:rPr>
              <a:t>This was one of challenges we have faced for a long time. </a:t>
            </a:r>
          </a:p>
        </p:txBody>
      </p:sp>
      <p:graphicFrame>
        <p:nvGraphicFramePr>
          <p:cNvPr id="103426" name="Object 2"/>
          <p:cNvGraphicFramePr>
            <a:graphicFrameLocks noChangeAspect="1"/>
          </p:cNvGraphicFramePr>
          <p:nvPr/>
        </p:nvGraphicFramePr>
        <p:xfrm>
          <a:off x="1691680" y="5248052"/>
          <a:ext cx="6596743" cy="701228"/>
        </p:xfrm>
        <a:graphic>
          <a:graphicData uri="http://schemas.openxmlformats.org/presentationml/2006/ole">
            <p:oleObj spid="_x0000_s103426" name="Equation" r:id="rId5" imgW="3225600" imgH="342720" progId="Equation.DSMT4">
              <p:embed/>
            </p:oleObj>
          </a:graphicData>
        </a:graphic>
      </p:graphicFrame>
    </p:spTree>
    <p:extLst>
      <p:ext uri="{BB962C8B-B14F-4D97-AF65-F5344CB8AC3E}">
        <p14:creationId xmlns:p14="http://schemas.microsoft.com/office/powerpoint/2010/main" xmlns="" val="938908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4910137" y="1052736"/>
            <a:ext cx="4233863" cy="5240655"/>
          </a:xfrm>
          <a:prstGeom prst="rect">
            <a:avLst/>
          </a:prstGeom>
        </p:spPr>
      </p:pic>
      <p:sp>
        <p:nvSpPr>
          <p:cNvPr id="4" name="标题 1"/>
          <p:cNvSpPr txBox="1">
            <a:spLocks/>
          </p:cNvSpPr>
          <p:nvPr/>
        </p:nvSpPr>
        <p:spPr bwMode="auto">
          <a:xfrm>
            <a:off x="1214438" y="552685"/>
            <a:ext cx="7786687" cy="500051"/>
          </a:xfrm>
          <a:prstGeom prst="rect">
            <a:avLst/>
          </a:prstGeom>
          <a:noFill/>
          <a:ln w="9525">
            <a:noFill/>
            <a:miter lim="800000"/>
            <a:headEnd/>
            <a:tailEnd/>
          </a:ln>
          <a:effectLst>
            <a:outerShdw blurRad="50800" dist="38100" dir="2700000" algn="tl" rotWithShape="0">
              <a:prstClr val="black">
                <a:alpha val="40000"/>
              </a:prstClr>
            </a:outerShdw>
          </a:effectLst>
        </p:spPr>
        <p:txBody>
          <a:bodyPr anchor="b"/>
          <a:lstStyle/>
          <a:p>
            <a:pPr algn="l">
              <a:defRPr/>
            </a:pPr>
            <a:r>
              <a:rPr lang="en-US" altLang="zh-CN" sz="2800" b="1" kern="0" dirty="0" smtClean="0">
                <a:solidFill>
                  <a:srgbClr val="0000FF"/>
                </a:solidFill>
                <a:latin typeface="Calibri" panose="020F0502020204030204" pitchFamily="34" charset="0"/>
                <a:ea typeface="楷体_GB2312" pitchFamily="49" charset="-122"/>
                <a:cs typeface="Times New Roman" pitchFamily="18" charset="0"/>
              </a:rPr>
              <a:t>Elliott’s model in the </a:t>
            </a:r>
            <a:r>
              <a:rPr lang="en-US" altLang="zh-CN" sz="2800" b="1" i="1" kern="0" dirty="0" smtClean="0">
                <a:solidFill>
                  <a:srgbClr val="0000FF"/>
                </a:solidFill>
                <a:latin typeface="Calibri" panose="020F0502020204030204" pitchFamily="34" charset="0"/>
                <a:ea typeface="楷体_GB2312" pitchFamily="49" charset="-122"/>
                <a:cs typeface="Times New Roman" pitchFamily="18" charset="0"/>
              </a:rPr>
              <a:t>pf</a:t>
            </a:r>
            <a:r>
              <a:rPr lang="en-US" altLang="zh-CN" sz="2800" b="1" kern="0" dirty="0" smtClean="0">
                <a:solidFill>
                  <a:srgbClr val="0000FF"/>
                </a:solidFill>
                <a:latin typeface="Calibri" panose="020F0502020204030204" pitchFamily="34" charset="0"/>
                <a:ea typeface="楷体_GB2312" pitchFamily="49" charset="-122"/>
                <a:cs typeface="Times New Roman" pitchFamily="18" charset="0"/>
              </a:rPr>
              <a:t> shell</a:t>
            </a:r>
            <a:endParaRPr lang="en-US" altLang="zh-CN" sz="2800" b="1" kern="0" dirty="0">
              <a:solidFill>
                <a:srgbClr val="0000FF"/>
              </a:solidFill>
              <a:latin typeface="Calibri" panose="020F0502020204030204" pitchFamily="34" charset="0"/>
              <a:ea typeface="楷体_GB2312" pitchFamily="49" charset="-122"/>
              <a:cs typeface="Times New Roman" pitchFamily="18" charset="0"/>
            </a:endParaRPr>
          </a:p>
        </p:txBody>
      </p:sp>
      <p:sp>
        <p:nvSpPr>
          <p:cNvPr id="6" name="内容占位符 2"/>
          <p:cNvSpPr txBox="1">
            <a:spLocks/>
          </p:cNvSpPr>
          <p:nvPr/>
        </p:nvSpPr>
        <p:spPr bwMode="auto">
          <a:xfrm>
            <a:off x="-451761" y="1849173"/>
            <a:ext cx="4807737" cy="4659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9pPr>
          </a:lstStyle>
          <a:p>
            <a:pPr marL="893763" indent="-447675">
              <a:lnSpc>
                <a:spcPct val="120000"/>
              </a:lnSpc>
              <a:spcBef>
                <a:spcPts val="0"/>
              </a:spcBef>
              <a:buClrTx/>
              <a:buNone/>
            </a:pPr>
            <a:r>
              <a:rPr lang="en-US" altLang="zh-CN" sz="2000" kern="0" dirty="0" smtClean="0">
                <a:latin typeface="Calibri" panose="020F0502020204030204" pitchFamily="34" charset="0"/>
              </a:rPr>
              <a:t>GS: pair-structure coefficients obtained in the generalized seniority scheme</a:t>
            </a:r>
            <a:endParaRPr lang="en-US" altLang="zh-CN" sz="2000" kern="0" dirty="0">
              <a:latin typeface="Calibri" panose="020F0502020204030204" pitchFamily="34" charset="0"/>
            </a:endParaRPr>
          </a:p>
        </p:txBody>
      </p:sp>
      <p:sp>
        <p:nvSpPr>
          <p:cNvPr id="7" name="内容占位符 2"/>
          <p:cNvSpPr txBox="1">
            <a:spLocks/>
          </p:cNvSpPr>
          <p:nvPr/>
        </p:nvSpPr>
        <p:spPr bwMode="auto">
          <a:xfrm>
            <a:off x="20394" y="3573016"/>
            <a:ext cx="4767630" cy="4659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9pPr>
          </a:lstStyle>
          <a:p>
            <a:pPr marL="446088" indent="-446088">
              <a:lnSpc>
                <a:spcPct val="120000"/>
              </a:lnSpc>
              <a:spcBef>
                <a:spcPts val="0"/>
              </a:spcBef>
              <a:buClrTx/>
              <a:buNone/>
            </a:pPr>
            <a:r>
              <a:rPr lang="en-US" altLang="zh-CN" sz="2000" kern="0" dirty="0" smtClean="0">
                <a:latin typeface="Calibri" panose="020F0502020204030204" pitchFamily="34" charset="0"/>
              </a:rPr>
              <a:t>CG: pair-structure </a:t>
            </a:r>
            <a:r>
              <a:rPr lang="en-US" altLang="zh-CN" sz="2000" kern="0" dirty="0">
                <a:latin typeface="Calibri" panose="020F0502020204030204" pitchFamily="34" charset="0"/>
              </a:rPr>
              <a:t>coefficients optimized by iterative NPA calculations </a:t>
            </a:r>
            <a:r>
              <a:rPr lang="en-US" altLang="zh-CN" sz="2000" kern="0" dirty="0" smtClean="0">
                <a:latin typeface="Calibri" panose="020F0502020204030204" pitchFamily="34" charset="0"/>
              </a:rPr>
              <a:t>to </a:t>
            </a:r>
            <a:r>
              <a:rPr lang="en-US" altLang="zh-CN" sz="2000" kern="0" dirty="0">
                <a:latin typeface="Calibri" panose="020F0502020204030204" pitchFamily="34" charset="0"/>
              </a:rPr>
              <a:t>minimize the ground-state energy</a:t>
            </a:r>
          </a:p>
        </p:txBody>
      </p:sp>
      <p:sp>
        <p:nvSpPr>
          <p:cNvPr id="8" name="内容占位符 2"/>
          <p:cNvSpPr txBox="1">
            <a:spLocks/>
          </p:cNvSpPr>
          <p:nvPr/>
        </p:nvSpPr>
        <p:spPr bwMode="auto">
          <a:xfrm>
            <a:off x="323528" y="2636912"/>
            <a:ext cx="4695622" cy="4659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9pPr>
          </a:lstStyle>
          <a:p>
            <a:pPr marL="0" indent="0" algn="just">
              <a:lnSpc>
                <a:spcPct val="120000"/>
              </a:lnSpc>
              <a:spcBef>
                <a:spcPts val="0"/>
              </a:spcBef>
              <a:buClrTx/>
              <a:buNone/>
            </a:pPr>
            <a:r>
              <a:rPr lang="en-US" altLang="zh-CN" sz="2000" kern="0" dirty="0" smtClean="0">
                <a:latin typeface="Calibri" panose="020F0502020204030204" pitchFamily="34" charset="0"/>
              </a:rPr>
              <a:t>(proton-neutron correlation is missing!)</a:t>
            </a:r>
            <a:endParaRPr lang="en-US" altLang="zh-CN" sz="2000" kern="0" dirty="0">
              <a:latin typeface="Calibri" panose="020F0502020204030204" pitchFamily="34" charset="0"/>
            </a:endParaRPr>
          </a:p>
        </p:txBody>
      </p:sp>
      <p:sp>
        <p:nvSpPr>
          <p:cNvPr id="9" name="内容占位符 2"/>
          <p:cNvSpPr txBox="1">
            <a:spLocks/>
          </p:cNvSpPr>
          <p:nvPr/>
        </p:nvSpPr>
        <p:spPr bwMode="auto">
          <a:xfrm>
            <a:off x="52295" y="4737473"/>
            <a:ext cx="5146313" cy="4659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9pPr>
          </a:lstStyle>
          <a:p>
            <a:pPr marL="0" indent="0" algn="just">
              <a:lnSpc>
                <a:spcPct val="120000"/>
              </a:lnSpc>
              <a:spcBef>
                <a:spcPts val="0"/>
              </a:spcBef>
              <a:buClrTx/>
              <a:buNone/>
            </a:pPr>
            <a:r>
              <a:rPr lang="en-US" altLang="zh-CN" sz="2000" kern="0" dirty="0">
                <a:latin typeface="Calibri" panose="020F0502020204030204" pitchFamily="34" charset="0"/>
              </a:rPr>
              <a:t>(</a:t>
            </a:r>
            <a:r>
              <a:rPr lang="en-US" altLang="zh-CN" sz="2000" kern="0" dirty="0" smtClean="0">
                <a:latin typeface="Calibri" panose="020F0502020204030204" pitchFamily="34" charset="0"/>
              </a:rPr>
              <a:t>numerically optimal </a:t>
            </a:r>
            <a:r>
              <a:rPr lang="en-US" altLang="zh-CN" sz="2000" kern="0" dirty="0">
                <a:latin typeface="Calibri" panose="020F0502020204030204" pitchFamily="34" charset="0"/>
              </a:rPr>
              <a:t>solution </a:t>
            </a:r>
            <a:r>
              <a:rPr lang="en-US" altLang="zh-CN" sz="2000" kern="0" dirty="0" smtClean="0">
                <a:latin typeface="Calibri" panose="020F0502020204030204" pitchFamily="34" charset="0"/>
              </a:rPr>
              <a:t>for coefficients)</a:t>
            </a:r>
            <a:endParaRPr lang="en-US" altLang="zh-CN" sz="2000" kern="0" dirty="0">
              <a:latin typeface="Calibri" panose="020F0502020204030204" pitchFamily="34" charset="0"/>
            </a:endParaRPr>
          </a:p>
        </p:txBody>
      </p:sp>
      <p:sp>
        <p:nvSpPr>
          <p:cNvPr id="10" name="TextBox 9"/>
          <p:cNvSpPr txBox="1"/>
          <p:nvPr/>
        </p:nvSpPr>
        <p:spPr>
          <a:xfrm>
            <a:off x="179512" y="116632"/>
            <a:ext cx="2393219" cy="369332"/>
          </a:xfrm>
          <a:prstGeom prst="rect">
            <a:avLst/>
          </a:prstGeom>
          <a:solidFill>
            <a:srgbClr val="FFC000"/>
          </a:solidFill>
        </p:spPr>
        <p:txBody>
          <a:bodyPr wrap="none" rtlCol="0">
            <a:spAutoFit/>
          </a:bodyPr>
          <a:lstStyle/>
          <a:p>
            <a:r>
              <a:rPr lang="en-US" altLang="zh-CN" dirty="0" smtClean="0"/>
              <a:t>Results by Guan-</a:t>
            </a:r>
            <a:r>
              <a:rPr lang="en-US" altLang="zh-CN" dirty="0" err="1" smtClean="0"/>
              <a:t>Jian</a:t>
            </a:r>
            <a:r>
              <a:rPr lang="en-US" altLang="zh-CN" dirty="0" smtClean="0"/>
              <a:t> Fu</a:t>
            </a:r>
            <a:endParaRPr lang="zh-CN" altLang="en-US" dirty="0"/>
          </a:p>
        </p:txBody>
      </p:sp>
    </p:spTree>
    <p:extLst>
      <p:ext uri="{BB962C8B-B14F-4D97-AF65-F5344CB8AC3E}">
        <p14:creationId xmlns="" xmlns:p14="http://schemas.microsoft.com/office/powerpoint/2010/main" val="2852255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bwMode="auto">
          <a:xfrm>
            <a:off x="1214438" y="408669"/>
            <a:ext cx="7786687" cy="500051"/>
          </a:xfrm>
          <a:prstGeom prst="rect">
            <a:avLst/>
          </a:prstGeom>
          <a:noFill/>
          <a:ln w="9525">
            <a:noFill/>
            <a:miter lim="800000"/>
            <a:headEnd/>
            <a:tailEnd/>
          </a:ln>
          <a:effectLst>
            <a:outerShdw blurRad="50800" dist="38100" dir="2700000" algn="tl" rotWithShape="0">
              <a:prstClr val="black">
                <a:alpha val="40000"/>
              </a:prstClr>
            </a:outerShdw>
          </a:effectLst>
        </p:spPr>
        <p:txBody>
          <a:bodyPr anchor="b"/>
          <a:lstStyle/>
          <a:p>
            <a:pPr algn="l">
              <a:defRPr/>
            </a:pPr>
            <a:r>
              <a:rPr lang="en-US" altLang="zh-CN" sz="2800" b="1" kern="0" dirty="0" smtClean="0">
                <a:solidFill>
                  <a:srgbClr val="0000FF"/>
                </a:solidFill>
                <a:latin typeface="Calibri" panose="020F0502020204030204" pitchFamily="34" charset="0"/>
                <a:ea typeface="楷体_GB2312" pitchFamily="49" charset="-122"/>
                <a:cs typeface="Times New Roman" pitchFamily="18" charset="0"/>
              </a:rPr>
              <a:t>Elliott’s model in the </a:t>
            </a:r>
            <a:r>
              <a:rPr lang="en-US" altLang="zh-CN" sz="2800" b="1" i="1" kern="0" dirty="0" err="1" smtClean="0">
                <a:solidFill>
                  <a:srgbClr val="0000FF"/>
                </a:solidFill>
                <a:latin typeface="Calibri" panose="020F0502020204030204" pitchFamily="34" charset="0"/>
                <a:ea typeface="楷体_GB2312" pitchFamily="49" charset="-122"/>
                <a:cs typeface="Times New Roman" pitchFamily="18" charset="0"/>
              </a:rPr>
              <a:t>sdg</a:t>
            </a:r>
            <a:r>
              <a:rPr lang="en-US" altLang="zh-CN" sz="2800" b="1" kern="0" dirty="0" smtClean="0">
                <a:solidFill>
                  <a:srgbClr val="0000FF"/>
                </a:solidFill>
                <a:latin typeface="Calibri" panose="020F0502020204030204" pitchFamily="34" charset="0"/>
                <a:ea typeface="楷体_GB2312" pitchFamily="49" charset="-122"/>
                <a:cs typeface="Times New Roman" pitchFamily="18" charset="0"/>
              </a:rPr>
              <a:t> shell</a:t>
            </a:r>
            <a:endParaRPr lang="en-US" altLang="zh-CN" sz="2800" b="1" kern="0" dirty="0">
              <a:solidFill>
                <a:srgbClr val="0000FF"/>
              </a:solidFill>
              <a:latin typeface="Calibri" panose="020F0502020204030204" pitchFamily="34" charset="0"/>
              <a:ea typeface="楷体_GB2312" pitchFamily="49" charset="-122"/>
              <a:cs typeface="Times New Roman" pitchFamily="18" charset="0"/>
            </a:endParaRPr>
          </a:p>
        </p:txBody>
      </p:sp>
      <p:sp>
        <p:nvSpPr>
          <p:cNvPr id="6" name="内容占位符 2"/>
          <p:cNvSpPr txBox="1">
            <a:spLocks/>
          </p:cNvSpPr>
          <p:nvPr/>
        </p:nvSpPr>
        <p:spPr bwMode="auto">
          <a:xfrm>
            <a:off x="-451761" y="1849173"/>
            <a:ext cx="4807737" cy="4659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9pPr>
          </a:lstStyle>
          <a:p>
            <a:pPr marL="893763" indent="-447675">
              <a:lnSpc>
                <a:spcPct val="120000"/>
              </a:lnSpc>
              <a:spcBef>
                <a:spcPts val="0"/>
              </a:spcBef>
              <a:buClrTx/>
              <a:buNone/>
            </a:pPr>
            <a:r>
              <a:rPr lang="en-US" altLang="zh-CN" sz="2000" kern="0" dirty="0" smtClean="0">
                <a:latin typeface="Calibri" panose="020F0502020204030204" pitchFamily="34" charset="0"/>
              </a:rPr>
              <a:t>GS: pair-structure coefficients obtained in the generalized seniority scheme</a:t>
            </a:r>
            <a:endParaRPr lang="en-US" altLang="zh-CN" sz="2000" kern="0" dirty="0">
              <a:latin typeface="Calibri" panose="020F0502020204030204" pitchFamily="34" charset="0"/>
            </a:endParaRPr>
          </a:p>
        </p:txBody>
      </p:sp>
      <p:sp>
        <p:nvSpPr>
          <p:cNvPr id="7" name="内容占位符 2"/>
          <p:cNvSpPr txBox="1">
            <a:spLocks/>
          </p:cNvSpPr>
          <p:nvPr/>
        </p:nvSpPr>
        <p:spPr bwMode="auto">
          <a:xfrm>
            <a:off x="20394" y="3573016"/>
            <a:ext cx="4767630" cy="4659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9pPr>
          </a:lstStyle>
          <a:p>
            <a:pPr marL="446088" indent="-446088">
              <a:lnSpc>
                <a:spcPct val="120000"/>
              </a:lnSpc>
              <a:spcBef>
                <a:spcPts val="0"/>
              </a:spcBef>
              <a:buClrTx/>
              <a:buNone/>
            </a:pPr>
            <a:r>
              <a:rPr lang="en-US" altLang="zh-CN" sz="2000" kern="0" dirty="0" smtClean="0">
                <a:latin typeface="Calibri" panose="020F0502020204030204" pitchFamily="34" charset="0"/>
              </a:rPr>
              <a:t>CG: pair-structure </a:t>
            </a:r>
            <a:r>
              <a:rPr lang="en-US" altLang="zh-CN" sz="2000" kern="0" dirty="0">
                <a:latin typeface="Calibri" panose="020F0502020204030204" pitchFamily="34" charset="0"/>
              </a:rPr>
              <a:t>coefficients optimized by iterative NPA calculations </a:t>
            </a:r>
            <a:r>
              <a:rPr lang="en-US" altLang="zh-CN" sz="2000" kern="0" dirty="0" smtClean="0">
                <a:latin typeface="Calibri" panose="020F0502020204030204" pitchFamily="34" charset="0"/>
              </a:rPr>
              <a:t>to </a:t>
            </a:r>
            <a:r>
              <a:rPr lang="en-US" altLang="zh-CN" sz="2000" kern="0" dirty="0">
                <a:latin typeface="Calibri" panose="020F0502020204030204" pitchFamily="34" charset="0"/>
              </a:rPr>
              <a:t>minimize the ground-state energy</a:t>
            </a:r>
          </a:p>
        </p:txBody>
      </p:sp>
      <p:sp>
        <p:nvSpPr>
          <p:cNvPr id="8" name="内容占位符 2"/>
          <p:cNvSpPr txBox="1">
            <a:spLocks/>
          </p:cNvSpPr>
          <p:nvPr/>
        </p:nvSpPr>
        <p:spPr bwMode="auto">
          <a:xfrm>
            <a:off x="323528" y="2636912"/>
            <a:ext cx="4695622" cy="4659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9pPr>
          </a:lstStyle>
          <a:p>
            <a:pPr marL="0" indent="0" algn="just">
              <a:lnSpc>
                <a:spcPct val="120000"/>
              </a:lnSpc>
              <a:spcBef>
                <a:spcPts val="0"/>
              </a:spcBef>
              <a:buClrTx/>
              <a:buNone/>
            </a:pPr>
            <a:r>
              <a:rPr lang="en-US" altLang="zh-CN" sz="2000" kern="0" dirty="0" smtClean="0">
                <a:latin typeface="Calibri" panose="020F0502020204030204" pitchFamily="34" charset="0"/>
              </a:rPr>
              <a:t>(proton-neutron correlation is missing!)</a:t>
            </a:r>
            <a:endParaRPr lang="en-US" altLang="zh-CN" sz="2000" kern="0" dirty="0">
              <a:latin typeface="Calibri" panose="020F0502020204030204" pitchFamily="34" charset="0"/>
            </a:endParaRPr>
          </a:p>
        </p:txBody>
      </p:sp>
      <p:sp>
        <p:nvSpPr>
          <p:cNvPr id="9" name="内容占位符 2"/>
          <p:cNvSpPr txBox="1">
            <a:spLocks/>
          </p:cNvSpPr>
          <p:nvPr/>
        </p:nvSpPr>
        <p:spPr bwMode="auto">
          <a:xfrm>
            <a:off x="52295" y="4737473"/>
            <a:ext cx="5146313" cy="4659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charset="0"/>
              <a:buChar char="n"/>
              <a:defRPr kumimoji="1" sz="2000">
                <a:solidFill>
                  <a:schemeClr val="tx1"/>
                </a:solidFill>
                <a:latin typeface="+mn-lt"/>
                <a:ea typeface="+mn-ea"/>
              </a:defRPr>
            </a:lvl9pPr>
          </a:lstStyle>
          <a:p>
            <a:pPr marL="0" indent="0" algn="just">
              <a:lnSpc>
                <a:spcPct val="120000"/>
              </a:lnSpc>
              <a:spcBef>
                <a:spcPts val="0"/>
              </a:spcBef>
              <a:buClrTx/>
              <a:buNone/>
            </a:pPr>
            <a:r>
              <a:rPr lang="en-US" altLang="zh-CN" sz="2000" kern="0" dirty="0">
                <a:latin typeface="Calibri" panose="020F0502020204030204" pitchFamily="34" charset="0"/>
              </a:rPr>
              <a:t>(</a:t>
            </a:r>
            <a:r>
              <a:rPr lang="en-US" altLang="zh-CN" sz="2000" kern="0" dirty="0" smtClean="0">
                <a:latin typeface="Calibri" panose="020F0502020204030204" pitchFamily="34" charset="0"/>
              </a:rPr>
              <a:t>numerically optimal </a:t>
            </a:r>
            <a:r>
              <a:rPr lang="en-US" altLang="zh-CN" sz="2000" kern="0" dirty="0">
                <a:latin typeface="Calibri" panose="020F0502020204030204" pitchFamily="34" charset="0"/>
              </a:rPr>
              <a:t>solution </a:t>
            </a:r>
            <a:r>
              <a:rPr lang="en-US" altLang="zh-CN" sz="2000" kern="0" dirty="0" smtClean="0">
                <a:latin typeface="Calibri" panose="020F0502020204030204" pitchFamily="34" charset="0"/>
              </a:rPr>
              <a:t>for coefficients)</a:t>
            </a:r>
            <a:endParaRPr lang="en-US" altLang="zh-CN" sz="2000" kern="0" dirty="0">
              <a:latin typeface="Calibri" panose="020F0502020204030204" pitchFamily="34" charset="0"/>
            </a:endParaRPr>
          </a:p>
        </p:txBody>
      </p:sp>
      <p:pic>
        <p:nvPicPr>
          <p:cNvPr id="3" name="图片 2"/>
          <p:cNvPicPr>
            <a:picLocks noChangeAspect="1"/>
          </p:cNvPicPr>
          <p:nvPr/>
        </p:nvPicPr>
        <p:blipFill>
          <a:blip r:embed="rId2" cstate="print"/>
          <a:stretch>
            <a:fillRect/>
          </a:stretch>
        </p:blipFill>
        <p:spPr>
          <a:xfrm>
            <a:off x="4950143" y="1052736"/>
            <a:ext cx="4193857" cy="5233988"/>
          </a:xfrm>
          <a:prstGeom prst="rect">
            <a:avLst/>
          </a:prstGeom>
        </p:spPr>
      </p:pic>
      <p:sp>
        <p:nvSpPr>
          <p:cNvPr id="10" name="TextBox 9"/>
          <p:cNvSpPr txBox="1"/>
          <p:nvPr/>
        </p:nvSpPr>
        <p:spPr>
          <a:xfrm>
            <a:off x="179512" y="116632"/>
            <a:ext cx="2393219" cy="369332"/>
          </a:xfrm>
          <a:prstGeom prst="rect">
            <a:avLst/>
          </a:prstGeom>
          <a:solidFill>
            <a:srgbClr val="FFC000"/>
          </a:solidFill>
        </p:spPr>
        <p:txBody>
          <a:bodyPr wrap="none" rtlCol="0">
            <a:spAutoFit/>
          </a:bodyPr>
          <a:lstStyle/>
          <a:p>
            <a:r>
              <a:rPr lang="en-US" altLang="zh-CN" dirty="0" smtClean="0"/>
              <a:t>Results by Guan-</a:t>
            </a:r>
            <a:r>
              <a:rPr lang="en-US" altLang="zh-CN" dirty="0" err="1" smtClean="0"/>
              <a:t>Jian</a:t>
            </a:r>
            <a:r>
              <a:rPr lang="en-US" altLang="zh-CN" dirty="0" smtClean="0"/>
              <a:t> Fu</a:t>
            </a:r>
            <a:endParaRPr lang="zh-CN" altLang="en-US" dirty="0"/>
          </a:p>
        </p:txBody>
      </p:sp>
    </p:spTree>
    <p:extLst>
      <p:ext uri="{BB962C8B-B14F-4D97-AF65-F5344CB8AC3E}">
        <p14:creationId xmlns="" xmlns:p14="http://schemas.microsoft.com/office/powerpoint/2010/main" val="252845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2627784" y="909061"/>
            <a:ext cx="3653790" cy="873443"/>
          </a:xfrm>
          <a:prstGeom prst="rect">
            <a:avLst/>
          </a:prstGeom>
        </p:spPr>
      </p:pic>
      <p:sp>
        <p:nvSpPr>
          <p:cNvPr id="4" name="标题 1"/>
          <p:cNvSpPr txBox="1">
            <a:spLocks/>
          </p:cNvSpPr>
          <p:nvPr/>
        </p:nvSpPr>
        <p:spPr bwMode="auto">
          <a:xfrm>
            <a:off x="1214438" y="408669"/>
            <a:ext cx="7786687" cy="500051"/>
          </a:xfrm>
          <a:prstGeom prst="rect">
            <a:avLst/>
          </a:prstGeom>
          <a:noFill/>
          <a:ln w="9525">
            <a:noFill/>
            <a:miter lim="800000"/>
            <a:headEnd/>
            <a:tailEnd/>
          </a:ln>
          <a:effectLst>
            <a:outerShdw blurRad="50800" dist="38100" dir="2700000" algn="tl" rotWithShape="0">
              <a:prstClr val="black">
                <a:alpha val="40000"/>
              </a:prstClr>
            </a:outerShdw>
          </a:effectLst>
        </p:spPr>
        <p:txBody>
          <a:bodyPr anchor="b"/>
          <a:lstStyle/>
          <a:p>
            <a:pPr algn="l">
              <a:defRPr/>
            </a:pPr>
            <a:r>
              <a:rPr lang="en-US" altLang="zh-CN" sz="2800" b="1" kern="0" dirty="0" smtClean="0">
                <a:solidFill>
                  <a:srgbClr val="0000FF"/>
                </a:solidFill>
                <a:latin typeface="Calibri" panose="020F0502020204030204" pitchFamily="34" charset="0"/>
                <a:ea typeface="楷体_GB2312" pitchFamily="49" charset="-122"/>
                <a:cs typeface="Times New Roman" pitchFamily="18" charset="0"/>
              </a:rPr>
              <a:t>Shape evolution </a:t>
            </a:r>
            <a:r>
              <a:rPr lang="en-US" altLang="zh-CN" sz="2800" b="1" kern="0" dirty="0">
                <a:solidFill>
                  <a:srgbClr val="0000FF"/>
                </a:solidFill>
                <a:latin typeface="Calibri" panose="020F0502020204030204" pitchFamily="34" charset="0"/>
                <a:ea typeface="楷体_GB2312" pitchFamily="49" charset="-122"/>
                <a:cs typeface="Times New Roman" pitchFamily="18" charset="0"/>
              </a:rPr>
              <a:t>driven by </a:t>
            </a:r>
            <a:r>
              <a:rPr lang="en-US" altLang="zh-CN" sz="2800" b="1" kern="0" dirty="0" smtClean="0">
                <a:solidFill>
                  <a:srgbClr val="0000FF"/>
                </a:solidFill>
                <a:latin typeface="Calibri" panose="020F0502020204030204" pitchFamily="34" charset="0"/>
                <a:ea typeface="楷体_GB2312" pitchFamily="49" charset="-122"/>
                <a:cs typeface="Times New Roman" pitchFamily="18" charset="0"/>
              </a:rPr>
              <a:t>interactions</a:t>
            </a:r>
            <a:endParaRPr lang="en-US" altLang="zh-CN" sz="2800" b="1" kern="0" dirty="0">
              <a:solidFill>
                <a:srgbClr val="0000FF"/>
              </a:solidFill>
              <a:latin typeface="Calibri" panose="020F0502020204030204" pitchFamily="34" charset="0"/>
              <a:ea typeface="楷体_GB2312" pitchFamily="49" charset="-122"/>
              <a:cs typeface="Times New Roman" pitchFamily="18" charset="0"/>
            </a:endParaRPr>
          </a:p>
        </p:txBody>
      </p:sp>
      <p:pic>
        <p:nvPicPr>
          <p:cNvPr id="3" name="图片 2"/>
          <p:cNvPicPr>
            <a:picLocks noChangeAspect="1"/>
          </p:cNvPicPr>
          <p:nvPr/>
        </p:nvPicPr>
        <p:blipFill>
          <a:blip r:embed="rId3" cstate="print"/>
          <a:stretch>
            <a:fillRect/>
          </a:stretch>
        </p:blipFill>
        <p:spPr>
          <a:xfrm>
            <a:off x="1907704" y="2099009"/>
            <a:ext cx="5040560" cy="4753699"/>
          </a:xfrm>
          <a:prstGeom prst="rect">
            <a:avLst/>
          </a:prstGeom>
        </p:spPr>
      </p:pic>
      <p:sp>
        <p:nvSpPr>
          <p:cNvPr id="6" name="矩形 5"/>
          <p:cNvSpPr/>
          <p:nvPr/>
        </p:nvSpPr>
        <p:spPr>
          <a:xfrm>
            <a:off x="3059832" y="1740702"/>
            <a:ext cx="853119" cy="400110"/>
          </a:xfrm>
          <a:prstGeom prst="rect">
            <a:avLst/>
          </a:prstGeom>
        </p:spPr>
        <p:txBody>
          <a:bodyPr wrap="none">
            <a:spAutoFit/>
          </a:bodyPr>
          <a:lstStyle/>
          <a:p>
            <a:r>
              <a:rPr lang="en-US" altLang="zh-CN" i="1" kern="0" dirty="0" smtClean="0">
                <a:latin typeface="Times New Roman" panose="02020603050405020304" pitchFamily="18" charset="0"/>
                <a:cs typeface="Times New Roman" panose="02020603050405020304" pitchFamily="18" charset="0"/>
              </a:rPr>
              <a:t>I</a:t>
            </a:r>
            <a:r>
              <a:rPr lang="el-GR" altLang="zh-CN" i="1" kern="0" baseline="30000" dirty="0">
                <a:latin typeface="Times New Roman" panose="02020603050405020304" pitchFamily="18" charset="0"/>
                <a:cs typeface="Times New Roman" panose="02020603050405020304" pitchFamily="18" charset="0"/>
              </a:rPr>
              <a:t>π</a:t>
            </a:r>
            <a:r>
              <a:rPr lang="en-US" altLang="zh-CN" kern="0" dirty="0" smtClean="0">
                <a:latin typeface="Times New Roman" panose="02020603050405020304" pitchFamily="18" charset="0"/>
                <a:cs typeface="Times New Roman" panose="02020603050405020304" pitchFamily="18" charset="0"/>
              </a:rPr>
              <a:t> = 2</a:t>
            </a:r>
            <a:r>
              <a:rPr lang="en-US" altLang="zh-CN" kern="0" baseline="30000" dirty="0" smtClean="0">
                <a:latin typeface="Times New Roman" panose="02020603050405020304" pitchFamily="18" charset="0"/>
                <a:cs typeface="Times New Roman" panose="02020603050405020304" pitchFamily="18" charset="0"/>
              </a:rPr>
              <a:t>+</a:t>
            </a:r>
            <a:endParaRPr lang="zh-CN" altLang="en-US" baseline="30000" dirty="0">
              <a:latin typeface="Times New Roman" panose="02020603050405020304" pitchFamily="18" charset="0"/>
              <a:cs typeface="Times New Roman" panose="02020603050405020304" pitchFamily="18" charset="0"/>
            </a:endParaRPr>
          </a:p>
        </p:txBody>
      </p:sp>
      <p:sp>
        <p:nvSpPr>
          <p:cNvPr id="7" name="矩形 6"/>
          <p:cNvSpPr/>
          <p:nvPr/>
        </p:nvSpPr>
        <p:spPr>
          <a:xfrm>
            <a:off x="5326297" y="1735731"/>
            <a:ext cx="853119" cy="400110"/>
          </a:xfrm>
          <a:prstGeom prst="rect">
            <a:avLst/>
          </a:prstGeom>
        </p:spPr>
        <p:txBody>
          <a:bodyPr wrap="none">
            <a:spAutoFit/>
          </a:bodyPr>
          <a:lstStyle/>
          <a:p>
            <a:r>
              <a:rPr lang="en-US" altLang="zh-CN" i="1" kern="0" dirty="0" smtClean="0">
                <a:latin typeface="Times New Roman" panose="02020603050405020304" pitchFamily="18" charset="0"/>
                <a:cs typeface="Times New Roman" panose="02020603050405020304" pitchFamily="18" charset="0"/>
              </a:rPr>
              <a:t>I</a:t>
            </a:r>
            <a:r>
              <a:rPr lang="el-GR" altLang="zh-CN" i="1" kern="0" baseline="30000" dirty="0">
                <a:latin typeface="Times New Roman" panose="02020603050405020304" pitchFamily="18" charset="0"/>
                <a:cs typeface="Times New Roman" panose="02020603050405020304" pitchFamily="18" charset="0"/>
              </a:rPr>
              <a:t>π</a:t>
            </a:r>
            <a:r>
              <a:rPr lang="en-US" altLang="zh-CN" kern="0" dirty="0" smtClean="0">
                <a:latin typeface="Times New Roman" panose="02020603050405020304" pitchFamily="18" charset="0"/>
                <a:cs typeface="Times New Roman" panose="02020603050405020304" pitchFamily="18" charset="0"/>
              </a:rPr>
              <a:t> = 4</a:t>
            </a:r>
            <a:r>
              <a:rPr lang="en-US" altLang="zh-CN" kern="0" baseline="30000" dirty="0" smtClean="0">
                <a:latin typeface="Times New Roman" panose="02020603050405020304" pitchFamily="18" charset="0"/>
                <a:cs typeface="Times New Roman" panose="02020603050405020304" pitchFamily="18" charset="0"/>
              </a:rPr>
              <a:t>+</a:t>
            </a:r>
            <a:endParaRPr lang="zh-CN" altLang="en-US" baseline="30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79512" y="116632"/>
            <a:ext cx="2393219" cy="369332"/>
          </a:xfrm>
          <a:prstGeom prst="rect">
            <a:avLst/>
          </a:prstGeom>
          <a:solidFill>
            <a:srgbClr val="FFC000"/>
          </a:solidFill>
        </p:spPr>
        <p:txBody>
          <a:bodyPr wrap="none" rtlCol="0">
            <a:spAutoFit/>
          </a:bodyPr>
          <a:lstStyle/>
          <a:p>
            <a:r>
              <a:rPr lang="en-US" altLang="zh-CN" dirty="0" smtClean="0"/>
              <a:t>Results by Guan-</a:t>
            </a:r>
            <a:r>
              <a:rPr lang="en-US" altLang="zh-CN" dirty="0" err="1" smtClean="0"/>
              <a:t>Jian</a:t>
            </a:r>
            <a:r>
              <a:rPr lang="en-US" altLang="zh-CN" dirty="0" smtClean="0"/>
              <a:t> Fu</a:t>
            </a:r>
            <a:endParaRPr lang="zh-CN" altLang="en-US" dirty="0"/>
          </a:p>
        </p:txBody>
      </p:sp>
    </p:spTree>
    <p:extLst>
      <p:ext uri="{BB962C8B-B14F-4D97-AF65-F5344CB8AC3E}">
        <p14:creationId xmlns="" xmlns:p14="http://schemas.microsoft.com/office/powerpoint/2010/main" val="24949760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724924"/>
            <a:ext cx="8001024" cy="831868"/>
          </a:xfrm>
        </p:spPr>
        <p:txBody>
          <a:bodyPr>
            <a:noAutofit/>
          </a:bodyPr>
          <a:lstStyle/>
          <a:p>
            <a:r>
              <a:rPr lang="en-US" altLang="zh-CN" sz="2800" dirty="0" smtClean="0"/>
              <a:t>We </a:t>
            </a:r>
            <a:r>
              <a:rPr lang="en-US" altLang="zh-CN" sz="2800" dirty="0" err="1" smtClean="0"/>
              <a:t>diagonalize</a:t>
            </a:r>
            <a:r>
              <a:rPr lang="en-US" altLang="zh-CN" sz="2800" dirty="0" smtClean="0"/>
              <a:t> the SM Hamiltonian in three spaces </a:t>
            </a:r>
            <a:endParaRPr lang="zh-CN" altLang="en-US" sz="2400" dirty="0"/>
          </a:p>
        </p:txBody>
      </p:sp>
      <p:sp>
        <p:nvSpPr>
          <p:cNvPr id="3" name="内容占位符 2"/>
          <p:cNvSpPr>
            <a:spLocks noGrp="1"/>
          </p:cNvSpPr>
          <p:nvPr>
            <p:ph idx="1"/>
          </p:nvPr>
        </p:nvSpPr>
        <p:spPr>
          <a:xfrm>
            <a:off x="500034" y="1654181"/>
            <a:ext cx="8429652" cy="5132405"/>
          </a:xfrm>
        </p:spPr>
        <p:txBody>
          <a:bodyPr/>
          <a:lstStyle/>
          <a:p>
            <a:pPr>
              <a:buNone/>
            </a:pPr>
            <a:r>
              <a:rPr lang="en-US" altLang="zh-CN" sz="2800" dirty="0" smtClean="0">
                <a:latin typeface="华文新魏" pitchFamily="2" charset="-122"/>
                <a:ea typeface="华文新魏" pitchFamily="2" charset="-122"/>
              </a:rPr>
              <a:t>1. Full shell-model space (SM)</a:t>
            </a:r>
          </a:p>
          <a:p>
            <a:endParaRPr lang="en-US" altLang="zh-CN" sz="2800" dirty="0" smtClean="0">
              <a:latin typeface="华文新魏" pitchFamily="2" charset="-122"/>
              <a:ea typeface="华文新魏" pitchFamily="2" charset="-122"/>
            </a:endParaRPr>
          </a:p>
          <a:p>
            <a:endParaRPr lang="en-US" altLang="zh-CN" sz="2800" dirty="0" smtClean="0">
              <a:latin typeface="华文新魏" pitchFamily="2" charset="-122"/>
              <a:ea typeface="华文新魏" pitchFamily="2" charset="-122"/>
            </a:endParaRPr>
          </a:p>
          <a:p>
            <a:pPr>
              <a:buNone/>
            </a:pPr>
            <a:r>
              <a:rPr lang="en-US" altLang="zh-CN" sz="2800" dirty="0" smtClean="0">
                <a:latin typeface="华文新魏" pitchFamily="2" charset="-122"/>
                <a:ea typeface="华文新魏" pitchFamily="2" charset="-122"/>
              </a:rPr>
              <a:t>2. Truncated NPA space (NPA)</a:t>
            </a:r>
          </a:p>
          <a:p>
            <a:endParaRPr lang="en-US" altLang="zh-CN" sz="2800" dirty="0" smtClean="0">
              <a:latin typeface="华文新魏" pitchFamily="2" charset="-122"/>
              <a:ea typeface="华文新魏" pitchFamily="2" charset="-122"/>
            </a:endParaRPr>
          </a:p>
          <a:p>
            <a:endParaRPr lang="en-US" altLang="zh-CN" sz="2800" dirty="0" smtClean="0">
              <a:latin typeface="华文新魏" pitchFamily="2" charset="-122"/>
              <a:ea typeface="华文新魏" pitchFamily="2" charset="-122"/>
            </a:endParaRPr>
          </a:p>
          <a:p>
            <a:pPr>
              <a:buNone/>
            </a:pPr>
            <a:r>
              <a:rPr lang="en-US" altLang="zh-CN" sz="2800" dirty="0" smtClean="0">
                <a:latin typeface="华文新魏" pitchFamily="2" charset="-122"/>
                <a:ea typeface="华文新魏" pitchFamily="2" charset="-122"/>
              </a:rPr>
              <a:t>3. One-dimensional, optimized pair basis state</a:t>
            </a:r>
            <a:endParaRPr lang="zh-CN" altLang="en-US" sz="2800" dirty="0">
              <a:latin typeface="华文新魏" pitchFamily="2" charset="-122"/>
              <a:ea typeface="华文新魏" pitchFamily="2" charset="-122"/>
            </a:endParaRPr>
          </a:p>
        </p:txBody>
      </p:sp>
      <p:sp>
        <p:nvSpPr>
          <p:cNvPr id="4" name="TextBox 3"/>
          <p:cNvSpPr txBox="1"/>
          <p:nvPr/>
        </p:nvSpPr>
        <p:spPr>
          <a:xfrm>
            <a:off x="2457870" y="2254203"/>
            <a:ext cx="4333238" cy="466603"/>
          </a:xfrm>
          <a:prstGeom prst="rect">
            <a:avLst/>
          </a:prstGeom>
          <a:noFill/>
        </p:spPr>
        <p:txBody>
          <a:bodyPr wrap="none" rtlCol="0">
            <a:spAutoFit/>
          </a:bodyPr>
          <a:lstStyle/>
          <a:p>
            <a:pPr>
              <a:lnSpc>
                <a:spcPts val="3000"/>
              </a:lnSpc>
            </a:pPr>
            <a:r>
              <a:rPr lang="en-US" altLang="zh-CN" sz="2400" dirty="0" smtClean="0">
                <a:solidFill>
                  <a:srgbClr val="0000FF"/>
                </a:solidFill>
                <a:latin typeface="华文新魏" pitchFamily="2" charset="-122"/>
                <a:ea typeface="华文新魏" pitchFamily="2" charset="-122"/>
              </a:rPr>
              <a:t>All possible non-collective pairs</a:t>
            </a:r>
            <a:endParaRPr lang="zh-CN" altLang="en-US" sz="2400" dirty="0">
              <a:solidFill>
                <a:srgbClr val="0000FF"/>
              </a:solidFill>
              <a:latin typeface="华文新魏" pitchFamily="2" charset="-122"/>
              <a:ea typeface="华文新魏" pitchFamily="2" charset="-122"/>
            </a:endParaRPr>
          </a:p>
        </p:txBody>
      </p:sp>
      <p:sp>
        <p:nvSpPr>
          <p:cNvPr id="5" name="TextBox 4"/>
          <p:cNvSpPr txBox="1"/>
          <p:nvPr/>
        </p:nvSpPr>
        <p:spPr>
          <a:xfrm>
            <a:off x="2456964" y="3830784"/>
            <a:ext cx="4615366" cy="466603"/>
          </a:xfrm>
          <a:prstGeom prst="rect">
            <a:avLst/>
          </a:prstGeom>
          <a:noFill/>
        </p:spPr>
        <p:txBody>
          <a:bodyPr wrap="none" rtlCol="0">
            <a:spAutoFit/>
          </a:bodyPr>
          <a:lstStyle/>
          <a:p>
            <a:pPr>
              <a:lnSpc>
                <a:spcPts val="3000"/>
              </a:lnSpc>
            </a:pPr>
            <a:r>
              <a:rPr lang="en-US" altLang="zh-CN" sz="2400" dirty="0" smtClean="0">
                <a:solidFill>
                  <a:srgbClr val="0000FF"/>
                </a:solidFill>
                <a:latin typeface="华文新魏" pitchFamily="2" charset="-122"/>
                <a:ea typeface="华文新魏" pitchFamily="2" charset="-122"/>
              </a:rPr>
              <a:t>A few collective S and non-S pairs</a:t>
            </a:r>
            <a:endParaRPr lang="zh-CN" altLang="en-US" sz="2400" dirty="0">
              <a:solidFill>
                <a:srgbClr val="0000FF"/>
              </a:solidFill>
              <a:latin typeface="华文新魏" pitchFamily="2" charset="-122"/>
              <a:ea typeface="华文新魏" pitchFamily="2" charset="-122"/>
            </a:endParaRPr>
          </a:p>
        </p:txBody>
      </p:sp>
      <p:sp>
        <p:nvSpPr>
          <p:cNvPr id="7" name="TextBox 6"/>
          <p:cNvSpPr txBox="1"/>
          <p:nvPr/>
        </p:nvSpPr>
        <p:spPr>
          <a:xfrm>
            <a:off x="35496" y="260648"/>
            <a:ext cx="5709063" cy="369332"/>
          </a:xfrm>
          <a:prstGeom prst="rect">
            <a:avLst/>
          </a:prstGeom>
          <a:solidFill>
            <a:srgbClr val="FFC000"/>
          </a:solidFill>
        </p:spPr>
        <p:txBody>
          <a:bodyPr wrap="none" rtlCol="0">
            <a:spAutoFit/>
          </a:bodyPr>
          <a:lstStyle/>
          <a:p>
            <a:r>
              <a:rPr lang="en-US" altLang="zh-CN" dirty="0" smtClean="0"/>
              <a:t>2</a:t>
            </a:r>
            <a:r>
              <a:rPr lang="zh-CN" altLang="en-US" dirty="0" smtClean="0"/>
              <a:t>、</a:t>
            </a:r>
            <a:r>
              <a:rPr lang="en-US" altLang="zh-CN" dirty="0" smtClean="0"/>
              <a:t>Results mainly by Yi-Yuan Cheng, Nucleon-pair states !  </a:t>
            </a:r>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1406" y="428604"/>
            <a:ext cx="9072594" cy="2500330"/>
          </a:xfrm>
        </p:spPr>
        <p:txBody>
          <a:bodyPr>
            <a:normAutofit/>
          </a:bodyPr>
          <a:lstStyle/>
          <a:p>
            <a:r>
              <a:rPr lang="en-US" altLang="zh-CN" sz="3600" b="1" dirty="0" smtClean="0"/>
              <a:t>Nucleon Pairs and Pairing in atomic Nuclei</a:t>
            </a:r>
            <a:endParaRPr lang="zh-CN" altLang="en-US" sz="5400" b="1" dirty="0"/>
          </a:p>
        </p:txBody>
      </p:sp>
      <p:sp>
        <p:nvSpPr>
          <p:cNvPr id="3" name="副标题 2"/>
          <p:cNvSpPr>
            <a:spLocks noGrp="1"/>
          </p:cNvSpPr>
          <p:nvPr>
            <p:ph type="subTitle" idx="1"/>
          </p:nvPr>
        </p:nvSpPr>
        <p:spPr>
          <a:xfrm>
            <a:off x="857224" y="2928934"/>
            <a:ext cx="7786742" cy="3571900"/>
          </a:xfrm>
        </p:spPr>
        <p:txBody>
          <a:bodyPr>
            <a:normAutofit/>
          </a:bodyPr>
          <a:lstStyle/>
          <a:p>
            <a:pPr algn="l">
              <a:lnSpc>
                <a:spcPct val="150000"/>
              </a:lnSpc>
              <a:buFont typeface="Wingdings" pitchFamily="2" charset="2"/>
              <a:buChar char="l"/>
            </a:pPr>
            <a:r>
              <a:rPr lang="en-US" altLang="zh-CN" sz="2400" b="1" dirty="0" smtClean="0">
                <a:solidFill>
                  <a:schemeClr val="tx1"/>
                </a:solidFill>
                <a:latin typeface="微软雅黑" pitchFamily="34" charset="-122"/>
                <a:ea typeface="微软雅黑" pitchFamily="34" charset="-122"/>
              </a:rPr>
              <a:t>  An introduction to pair models</a:t>
            </a:r>
          </a:p>
          <a:p>
            <a:pPr algn="l">
              <a:lnSpc>
                <a:spcPct val="150000"/>
              </a:lnSpc>
              <a:buFont typeface="Wingdings" pitchFamily="2" charset="2"/>
              <a:buChar char="l"/>
            </a:pPr>
            <a:r>
              <a:rPr lang="en-US" altLang="zh-CN" sz="2400" b="1" dirty="0" smtClean="0">
                <a:solidFill>
                  <a:schemeClr val="tx1"/>
                </a:solidFill>
                <a:latin typeface="微软雅黑" pitchFamily="34" charset="-122"/>
                <a:ea typeface="微软雅黑" pitchFamily="34" charset="-122"/>
              </a:rPr>
              <a:t>  nucleon-pair truncation approach    </a:t>
            </a:r>
          </a:p>
          <a:p>
            <a:pPr algn="l">
              <a:lnSpc>
                <a:spcPct val="150000"/>
              </a:lnSpc>
              <a:buFont typeface="Wingdings" pitchFamily="2" charset="2"/>
              <a:buChar char="l"/>
            </a:pPr>
            <a:r>
              <a:rPr lang="en-US" altLang="zh-CN" sz="2400" b="1" dirty="0" smtClean="0">
                <a:solidFill>
                  <a:schemeClr val="tx1"/>
                </a:solidFill>
                <a:latin typeface="微软雅黑" pitchFamily="34" charset="-122"/>
                <a:ea typeface="微软雅黑" pitchFamily="34" charset="-122"/>
              </a:rPr>
              <a:t>  pairing with random interactions</a:t>
            </a:r>
          </a:p>
          <a:p>
            <a:pPr algn="l">
              <a:lnSpc>
                <a:spcPct val="150000"/>
              </a:lnSpc>
              <a:buFont typeface="Wingdings" pitchFamily="2" charset="2"/>
              <a:buChar char="l"/>
            </a:pPr>
            <a:r>
              <a:rPr lang="en-US" altLang="zh-CN" sz="2400" b="1" dirty="0" smtClean="0">
                <a:solidFill>
                  <a:schemeClr val="tx1"/>
                </a:solidFill>
                <a:latin typeface="微软雅黑" pitchFamily="34" charset="-122"/>
                <a:ea typeface="微软雅黑" pitchFamily="34" charset="-122"/>
              </a:rPr>
              <a:t>  odd-even features in nuclear mass models  </a:t>
            </a:r>
          </a:p>
          <a:p>
            <a:pPr algn="l">
              <a:lnSpc>
                <a:spcPct val="150000"/>
              </a:lnSpc>
              <a:buFont typeface="Wingdings" pitchFamily="2" charset="2"/>
              <a:buChar char="l"/>
            </a:pPr>
            <a:r>
              <a:rPr lang="en-US" altLang="zh-CN" sz="2400" b="1" dirty="0" smtClean="0">
                <a:solidFill>
                  <a:schemeClr val="tx1"/>
                </a:solidFill>
                <a:latin typeface="微软雅黑" pitchFamily="34" charset="-122"/>
                <a:ea typeface="微软雅黑" pitchFamily="34" charset="-122"/>
              </a:rPr>
              <a:t>  Summary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2812" y="785794"/>
            <a:ext cx="9001188" cy="831868"/>
          </a:xfrm>
        </p:spPr>
        <p:txBody>
          <a:bodyPr>
            <a:normAutofit/>
          </a:bodyPr>
          <a:lstStyle/>
          <a:p>
            <a:r>
              <a:rPr lang="en-US" altLang="zh-CN" dirty="0" smtClean="0"/>
              <a:t>Nucleon-pair states</a:t>
            </a:r>
            <a:endParaRPr lang="zh-CN" altLang="en-US" sz="3200" dirty="0">
              <a:latin typeface="华文新魏" pitchFamily="2" charset="-122"/>
              <a:ea typeface="华文新魏" pitchFamily="2" charset="-122"/>
            </a:endParaRPr>
          </a:p>
        </p:txBody>
      </p:sp>
      <p:sp>
        <p:nvSpPr>
          <p:cNvPr id="6" name="TextBox 5"/>
          <p:cNvSpPr txBox="1"/>
          <p:nvPr/>
        </p:nvSpPr>
        <p:spPr>
          <a:xfrm>
            <a:off x="500034" y="2071678"/>
            <a:ext cx="8001056" cy="1754326"/>
          </a:xfrm>
          <a:prstGeom prst="rect">
            <a:avLst/>
          </a:prstGeom>
          <a:noFill/>
        </p:spPr>
        <p:txBody>
          <a:bodyPr wrap="square" rtlCol="0">
            <a:spAutoFit/>
          </a:bodyPr>
          <a:lstStyle/>
          <a:p>
            <a:pPr algn="just">
              <a:lnSpc>
                <a:spcPct val="150000"/>
              </a:lnSpc>
            </a:pPr>
            <a:r>
              <a:rPr lang="en-US" altLang="zh-CN" sz="2400" b="1" dirty="0" smtClean="0">
                <a:latin typeface="华文新魏" pitchFamily="2" charset="-122"/>
                <a:ea typeface="华文新魏" pitchFamily="2" charset="-122"/>
              </a:rPr>
              <a:t>Hamiltonian: monopole-optimized effective interactions based on realistic CD-Bonn nucleon-nucleon potential</a:t>
            </a:r>
          </a:p>
          <a:p>
            <a:pPr algn="l">
              <a:lnSpc>
                <a:spcPct val="150000"/>
              </a:lnSpc>
            </a:pPr>
            <a:r>
              <a:rPr lang="en-US" altLang="zh-CN" sz="2400" b="1" dirty="0" smtClean="0">
                <a:latin typeface="华文新魏" pitchFamily="2" charset="-122"/>
                <a:ea typeface="华文新魏" pitchFamily="2" charset="-122"/>
              </a:rPr>
              <a:t>(C. </a:t>
            </a:r>
            <a:r>
              <a:rPr lang="en-US" altLang="zh-CN" sz="2400" b="1" dirty="0" err="1" smtClean="0">
                <a:latin typeface="华文新魏" pitchFamily="2" charset="-122"/>
                <a:ea typeface="华文新魏" pitchFamily="2" charset="-122"/>
              </a:rPr>
              <a:t>Qi</a:t>
            </a:r>
            <a:r>
              <a:rPr lang="en-US" altLang="zh-CN" sz="2400" b="1" dirty="0" smtClean="0">
                <a:latin typeface="华文新魏" pitchFamily="2" charset="-122"/>
                <a:ea typeface="华文新魏" pitchFamily="2" charset="-122"/>
              </a:rPr>
              <a:t> et al., Phys. Rev. C 86, 044323)</a:t>
            </a:r>
            <a:endParaRPr lang="zh-CN" altLang="en-US" sz="2400" b="1" dirty="0">
              <a:latin typeface="华文新魏" pitchFamily="2" charset="-122"/>
              <a:ea typeface="华文新魏" pitchFamily="2" charset="-122"/>
            </a:endParaRPr>
          </a:p>
        </p:txBody>
      </p:sp>
      <p:graphicFrame>
        <p:nvGraphicFramePr>
          <p:cNvPr id="134147" name="Object 3"/>
          <p:cNvGraphicFramePr>
            <a:graphicFrameLocks noChangeAspect="1"/>
          </p:cNvGraphicFramePr>
          <p:nvPr/>
        </p:nvGraphicFramePr>
        <p:xfrm>
          <a:off x="214282" y="3806243"/>
          <a:ext cx="8143932" cy="1122955"/>
        </p:xfrm>
        <a:graphic>
          <a:graphicData uri="http://schemas.openxmlformats.org/presentationml/2006/ole">
            <p:oleObj spid="_x0000_s73730" name="Equation" r:id="rId3" imgW="3416040" imgH="431640" progId="Equation.DSMT4">
              <p:embed/>
            </p:oleObj>
          </a:graphicData>
        </a:graphic>
      </p:graphicFrame>
      <p:sp>
        <p:nvSpPr>
          <p:cNvPr id="8" name="TextBox 7"/>
          <p:cNvSpPr txBox="1"/>
          <p:nvPr/>
        </p:nvSpPr>
        <p:spPr>
          <a:xfrm>
            <a:off x="571472" y="5213414"/>
            <a:ext cx="8001056" cy="1144544"/>
          </a:xfrm>
          <a:prstGeom prst="rect">
            <a:avLst/>
          </a:prstGeom>
          <a:noFill/>
        </p:spPr>
        <p:txBody>
          <a:bodyPr wrap="square" rtlCol="0">
            <a:spAutoFit/>
          </a:bodyPr>
          <a:lstStyle/>
          <a:p>
            <a:pPr algn="just">
              <a:lnSpc>
                <a:spcPct val="150000"/>
              </a:lnSpc>
            </a:pPr>
            <a:r>
              <a:rPr lang="en-US" altLang="zh-CN" sz="2400" b="1" dirty="0" smtClean="0">
                <a:latin typeface="华文新魏" pitchFamily="2" charset="-122"/>
                <a:ea typeface="华文新魏" pitchFamily="2" charset="-122"/>
              </a:rPr>
              <a:t>Pair basis: constructed by 56 collective pairs which  correspond to all wave functions obtained in the v</a:t>
            </a:r>
            <a:r>
              <a:rPr lang="en-US" altLang="zh-CN" sz="2400" b="1" dirty="0" smtClean="0">
                <a:latin typeface="Times New Roman"/>
                <a:ea typeface="华文新魏" pitchFamily="2" charset="-122"/>
                <a:cs typeface="Times New Roman"/>
              </a:rPr>
              <a:t>≤2 space</a:t>
            </a:r>
            <a:r>
              <a:rPr lang="en-US" altLang="zh-CN" sz="2400" b="1" dirty="0" smtClean="0">
                <a:latin typeface="华文新魏" pitchFamily="2" charset="-122"/>
                <a:ea typeface="华文新魏" pitchFamily="2" charset="-122"/>
              </a:rPr>
              <a:t> </a:t>
            </a:r>
            <a:endParaRPr lang="zh-CN" altLang="en-US" sz="2400" b="1" dirty="0">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6286512" y="6000768"/>
            <a:ext cx="2857488" cy="857232"/>
          </a:xfrm>
          <a:prstGeom prst="rect">
            <a:avLst/>
          </a:prstGeom>
          <a:solidFill>
            <a:schemeClr val="bg1"/>
          </a:solidFill>
          <a:ln w="9525" cap="flat" cmpd="sng" algn="ctr">
            <a:no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zh-CN" altLang="en-US" sz="2000" b="0" i="0" u="none" strike="noStrike" cap="none" normalizeH="0" baseline="0">
              <a:ln>
                <a:noFill/>
              </a:ln>
              <a:solidFill>
                <a:schemeClr val="tx1"/>
              </a:solidFill>
              <a:effectLst/>
              <a:latin typeface="Tahoma" charset="0"/>
              <a:ea typeface="宋体" charset="0"/>
              <a:cs typeface="宋体" charset="0"/>
            </a:endParaRPr>
          </a:p>
        </p:txBody>
      </p:sp>
      <p:sp>
        <p:nvSpPr>
          <p:cNvPr id="7" name="TextBox 6"/>
          <p:cNvSpPr txBox="1"/>
          <p:nvPr/>
        </p:nvSpPr>
        <p:spPr>
          <a:xfrm>
            <a:off x="2627784" y="6286520"/>
            <a:ext cx="6412333" cy="492443"/>
          </a:xfrm>
          <a:prstGeom prst="rect">
            <a:avLst/>
          </a:prstGeom>
          <a:noFill/>
          <a:ln>
            <a:solidFill>
              <a:schemeClr val="tx1"/>
            </a:solidFill>
          </a:ln>
        </p:spPr>
        <p:txBody>
          <a:bodyPr wrap="none" rtlCol="0">
            <a:spAutoFit/>
          </a:bodyPr>
          <a:lstStyle/>
          <a:p>
            <a:r>
              <a:rPr lang="en-US" altLang="zh-CN" sz="2600" b="1" dirty="0" err="1" smtClean="0">
                <a:latin typeface="楷体" pitchFamily="49" charset="-122"/>
                <a:ea typeface="楷体" pitchFamily="49" charset="-122"/>
                <a:cs typeface="Times New Roman" pitchFamily="18" charset="0"/>
              </a:rPr>
              <a:t>Y.Y.Cheng</a:t>
            </a:r>
            <a:r>
              <a:rPr lang="en-US" altLang="zh-CN" sz="2600" b="1" dirty="0" smtClean="0">
                <a:latin typeface="楷体" pitchFamily="49" charset="-122"/>
                <a:ea typeface="楷体" pitchFamily="49" charset="-122"/>
                <a:cs typeface="Times New Roman" pitchFamily="18" charset="0"/>
              </a:rPr>
              <a:t>, et al.,PRC</a:t>
            </a:r>
            <a:r>
              <a:rPr lang="en-US" altLang="zh-CN" sz="2600" b="1" dirty="0" smtClean="0">
                <a:latin typeface="楷体" pitchFamily="49" charset="-122"/>
                <a:ea typeface="楷体" pitchFamily="49" charset="-122"/>
              </a:rPr>
              <a:t>94, 024321(2016)</a:t>
            </a:r>
            <a:endParaRPr lang="zh-CN" altLang="en-US" sz="2600" b="1" dirty="0">
              <a:latin typeface="楷体" pitchFamily="49" charset="-122"/>
              <a:ea typeface="楷体" pitchFamily="49" charset="-122"/>
              <a:cs typeface="Times New Roman" pitchFamily="18" charset="0"/>
            </a:endParaRPr>
          </a:p>
        </p:txBody>
      </p:sp>
      <p:grpSp>
        <p:nvGrpSpPr>
          <p:cNvPr id="2" name="组合 5"/>
          <p:cNvGrpSpPr/>
          <p:nvPr/>
        </p:nvGrpSpPr>
        <p:grpSpPr>
          <a:xfrm>
            <a:off x="357158" y="785794"/>
            <a:ext cx="8715402" cy="5429288"/>
            <a:chOff x="71408" y="1000108"/>
            <a:chExt cx="9072592" cy="5770060"/>
          </a:xfrm>
        </p:grpSpPr>
        <p:pic>
          <p:nvPicPr>
            <p:cNvPr id="147458" name="Picture 2"/>
            <p:cNvPicPr>
              <a:picLocks noChangeAspect="1" noChangeArrowheads="1"/>
            </p:cNvPicPr>
            <p:nvPr/>
          </p:nvPicPr>
          <p:blipFill>
            <a:blip r:embed="rId2" cstate="print"/>
            <a:srcRect/>
            <a:stretch>
              <a:fillRect/>
            </a:stretch>
          </p:blipFill>
          <p:spPr bwMode="auto">
            <a:xfrm>
              <a:off x="428596" y="1000108"/>
              <a:ext cx="8715404" cy="5770060"/>
            </a:xfrm>
            <a:prstGeom prst="rect">
              <a:avLst/>
            </a:prstGeom>
            <a:noFill/>
            <a:ln w="9525">
              <a:noFill/>
              <a:miter lim="800000"/>
              <a:headEnd/>
              <a:tailEnd/>
            </a:ln>
            <a:effectLst/>
          </p:spPr>
        </p:pic>
        <p:pic>
          <p:nvPicPr>
            <p:cNvPr id="147459" name="Picture 3"/>
            <p:cNvPicPr>
              <a:picLocks noChangeAspect="1" noChangeArrowheads="1"/>
            </p:cNvPicPr>
            <p:nvPr/>
          </p:nvPicPr>
          <p:blipFill>
            <a:blip r:embed="rId3" cstate="print"/>
            <a:srcRect/>
            <a:stretch>
              <a:fillRect/>
            </a:stretch>
          </p:blipFill>
          <p:spPr bwMode="auto">
            <a:xfrm>
              <a:off x="71408" y="3286124"/>
              <a:ext cx="285750" cy="1038225"/>
            </a:xfrm>
            <a:prstGeom prst="rect">
              <a:avLst/>
            </a:prstGeom>
            <a:noFill/>
            <a:ln w="9525">
              <a:noFill/>
              <a:miter lim="800000"/>
              <a:headEnd/>
              <a:tailEnd/>
            </a:ln>
            <a:effectLst/>
          </p:spPr>
        </p:pic>
      </p:grpSp>
      <p:sp>
        <p:nvSpPr>
          <p:cNvPr id="8" name="标题 7"/>
          <p:cNvSpPr>
            <a:spLocks noGrp="1"/>
          </p:cNvSpPr>
          <p:nvPr>
            <p:ph type="title"/>
          </p:nvPr>
        </p:nvSpPr>
        <p:spPr>
          <a:xfrm>
            <a:off x="1537320" y="116632"/>
            <a:ext cx="6563072" cy="562074"/>
          </a:xfrm>
        </p:spPr>
        <p:txBody>
          <a:bodyPr>
            <a:normAutofit fontScale="90000"/>
          </a:bodyPr>
          <a:lstStyle/>
          <a:p>
            <a:r>
              <a:rPr lang="en-US" altLang="zh-CN" dirty="0" smtClean="0"/>
              <a:t>Nucleon-pair states</a:t>
            </a:r>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208988"/>
            <a:ext cx="8143900" cy="500042"/>
          </a:xfrm>
        </p:spPr>
        <p:txBody>
          <a:bodyPr>
            <a:normAutofit fontScale="90000"/>
          </a:bodyPr>
          <a:lstStyle/>
          <a:p>
            <a:r>
              <a:rPr lang="en-US" altLang="zh-CN" sz="2800" dirty="0" smtClean="0">
                <a:latin typeface="Comic Sans MS" panose="030F0702030302020204" pitchFamily="66" charset="0"/>
              </a:rPr>
              <a:t>Pair states of N=82 isotones – energy levels</a:t>
            </a:r>
            <a:endParaRPr lang="zh-CN" altLang="en-US" sz="2800" dirty="0">
              <a:latin typeface="Comic Sans MS" panose="030F0702030302020204" pitchFamily="66" charset="0"/>
            </a:endParaRPr>
          </a:p>
        </p:txBody>
      </p:sp>
      <p:sp>
        <p:nvSpPr>
          <p:cNvPr id="4" name="矩形 3"/>
          <p:cNvSpPr/>
          <p:nvPr/>
        </p:nvSpPr>
        <p:spPr bwMode="auto">
          <a:xfrm>
            <a:off x="6286512" y="6000768"/>
            <a:ext cx="2857488" cy="857232"/>
          </a:xfrm>
          <a:prstGeom prst="rect">
            <a:avLst/>
          </a:prstGeom>
          <a:solidFill>
            <a:schemeClr val="bg1"/>
          </a:solidFill>
          <a:ln w="9525" cap="flat" cmpd="sng" algn="ctr">
            <a:noFill/>
            <a:prstDash val="solid"/>
            <a:round/>
            <a:headEnd type="none" w="med" len="med"/>
            <a:tailEnd type="triangl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zh-CN" altLang="en-US" sz="2000" b="0" i="0" u="none" strike="noStrike" cap="none" normalizeH="0" baseline="0">
              <a:ln>
                <a:noFill/>
              </a:ln>
              <a:solidFill>
                <a:schemeClr val="tx1"/>
              </a:solidFill>
              <a:effectLst/>
              <a:latin typeface="Tahoma" charset="0"/>
              <a:ea typeface="宋体" charset="0"/>
              <a:cs typeface="宋体" charset="0"/>
            </a:endParaRPr>
          </a:p>
        </p:txBody>
      </p:sp>
      <p:pic>
        <p:nvPicPr>
          <p:cNvPr id="140290" name="Picture 2"/>
          <p:cNvPicPr>
            <a:picLocks noChangeAspect="1" noChangeArrowheads="1"/>
          </p:cNvPicPr>
          <p:nvPr/>
        </p:nvPicPr>
        <p:blipFill>
          <a:blip r:embed="rId2" cstate="print"/>
          <a:srcRect/>
          <a:stretch>
            <a:fillRect/>
          </a:stretch>
        </p:blipFill>
        <p:spPr bwMode="auto">
          <a:xfrm>
            <a:off x="357158" y="785794"/>
            <a:ext cx="8143932" cy="5426258"/>
          </a:xfrm>
          <a:prstGeom prst="rect">
            <a:avLst/>
          </a:prstGeom>
          <a:noFill/>
          <a:ln w="9525">
            <a:noFill/>
            <a:miter lim="800000"/>
            <a:headEnd/>
            <a:tailEnd/>
          </a:ln>
          <a:effectLst/>
        </p:spPr>
      </p:pic>
      <p:sp>
        <p:nvSpPr>
          <p:cNvPr id="6" name="TextBox 5"/>
          <p:cNvSpPr txBox="1"/>
          <p:nvPr/>
        </p:nvSpPr>
        <p:spPr>
          <a:xfrm>
            <a:off x="1342633" y="6309320"/>
            <a:ext cx="6734984" cy="430887"/>
          </a:xfrm>
          <a:prstGeom prst="rect">
            <a:avLst/>
          </a:prstGeom>
          <a:noFill/>
          <a:ln>
            <a:solidFill>
              <a:schemeClr val="tx1"/>
            </a:solidFill>
          </a:ln>
        </p:spPr>
        <p:txBody>
          <a:bodyPr wrap="none" rtlCol="0">
            <a:spAutoFit/>
          </a:bodyPr>
          <a:lstStyle/>
          <a:p>
            <a:r>
              <a:rPr lang="en-US" altLang="zh-CN" sz="2200" b="1" dirty="0" err="1" smtClean="0">
                <a:latin typeface="Times New Roman" panose="02020603050405020304" pitchFamily="18" charset="0"/>
                <a:ea typeface="楷体" pitchFamily="49" charset="-122"/>
                <a:cs typeface="Times New Roman" panose="02020603050405020304" pitchFamily="18" charset="0"/>
              </a:rPr>
              <a:t>Y.Y.Cheng</a:t>
            </a:r>
            <a:r>
              <a:rPr lang="en-US" altLang="zh-CN" sz="2200" b="1" dirty="0" smtClean="0">
                <a:latin typeface="Times New Roman" panose="02020603050405020304" pitchFamily="18" charset="0"/>
                <a:ea typeface="楷体" pitchFamily="49" charset="-122"/>
                <a:cs typeface="Times New Roman" panose="02020603050405020304" pitchFamily="18" charset="0"/>
              </a:rPr>
              <a:t>, </a:t>
            </a:r>
            <a:r>
              <a:rPr lang="en-US" altLang="zh-CN" sz="2200" b="1" dirty="0" err="1" smtClean="0">
                <a:latin typeface="Times New Roman" panose="02020603050405020304" pitchFamily="18" charset="0"/>
                <a:ea typeface="楷体" pitchFamily="49" charset="-122"/>
                <a:cs typeface="Times New Roman" panose="02020603050405020304" pitchFamily="18" charset="0"/>
              </a:rPr>
              <a:t>Y.M.Zhao</a:t>
            </a:r>
            <a:r>
              <a:rPr lang="en-US" altLang="zh-CN" sz="2200" b="1" dirty="0" smtClean="0">
                <a:latin typeface="Times New Roman" panose="02020603050405020304" pitchFamily="18" charset="0"/>
                <a:ea typeface="楷体" pitchFamily="49" charset="-122"/>
                <a:cs typeface="Times New Roman" panose="02020603050405020304" pitchFamily="18" charset="0"/>
              </a:rPr>
              <a:t>, </a:t>
            </a:r>
            <a:r>
              <a:rPr lang="en-US" altLang="zh-CN" sz="2200" b="1" dirty="0" err="1" smtClean="0">
                <a:latin typeface="Times New Roman" panose="02020603050405020304" pitchFamily="18" charset="0"/>
                <a:ea typeface="楷体" pitchFamily="49" charset="-122"/>
                <a:cs typeface="Times New Roman" panose="02020603050405020304" pitchFamily="18" charset="0"/>
              </a:rPr>
              <a:t>A.Arima</a:t>
            </a:r>
            <a:r>
              <a:rPr lang="en-US" altLang="zh-CN" sz="2200" b="1" dirty="0" smtClean="0">
                <a:latin typeface="Times New Roman" panose="02020603050405020304" pitchFamily="18" charset="0"/>
                <a:ea typeface="楷体" pitchFamily="49" charset="-122"/>
                <a:cs typeface="Times New Roman" panose="02020603050405020304" pitchFamily="18" charset="0"/>
              </a:rPr>
              <a:t>, PRC94, 024307(2016)</a:t>
            </a:r>
            <a:endParaRPr lang="zh-CN" altLang="en-US" sz="2200" b="1" dirty="0">
              <a:latin typeface="Times New Roman" panose="02020603050405020304" pitchFamily="18" charset="0"/>
              <a:ea typeface="楷体"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4282" y="1600200"/>
            <a:ext cx="8686800" cy="4757758"/>
          </a:xfrm>
        </p:spPr>
        <p:txBody>
          <a:bodyPr>
            <a:normAutofit fontScale="92500" lnSpcReduction="10000"/>
          </a:bodyPr>
          <a:lstStyle/>
          <a:p>
            <a:pPr>
              <a:buNone/>
            </a:pPr>
            <a:r>
              <a:rPr lang="en-US" altLang="zh-CN" dirty="0" smtClean="0"/>
              <a:t>    For each spin, we find a lowest-energy pairs, and then construct basis states by using these pairs. Then we calculate the diagonal matrix elements of the Hamiltonian.  </a:t>
            </a:r>
          </a:p>
          <a:p>
            <a:pPr>
              <a:buNone/>
            </a:pPr>
            <a:endParaRPr lang="en-US" altLang="zh-CN" dirty="0" smtClean="0"/>
          </a:p>
          <a:p>
            <a:pPr>
              <a:buNone/>
            </a:pPr>
            <a:r>
              <a:rPr lang="zh-CN" altLang="en-US" dirty="0" smtClean="0"/>
              <a:t>     </a:t>
            </a:r>
            <a:r>
              <a:rPr lang="en-US" altLang="zh-CN" dirty="0" smtClean="0"/>
              <a:t>The basis state which yields the lowest </a:t>
            </a:r>
            <a:r>
              <a:rPr lang="en-US" altLang="zh-CN" dirty="0" err="1" smtClean="0"/>
              <a:t>H_ii</a:t>
            </a:r>
            <a:r>
              <a:rPr lang="en-US" altLang="zh-CN" dirty="0" smtClean="0"/>
              <a:t> well represents the shell model wave function. We can this basis states as pair-states. </a:t>
            </a:r>
            <a:r>
              <a:rPr lang="zh-CN" altLang="en-US" dirty="0" smtClean="0"/>
              <a:t> </a:t>
            </a:r>
            <a:r>
              <a:rPr lang="en-US" altLang="zh-CN" dirty="0" smtClean="0"/>
              <a:t> </a:t>
            </a:r>
          </a:p>
          <a:p>
            <a:pPr>
              <a:buNone/>
            </a:pPr>
            <a:endParaRPr lang="en-US" altLang="zh-CN" dirty="0" smtClean="0"/>
          </a:p>
          <a:p>
            <a:pPr>
              <a:buNone/>
            </a:pPr>
            <a:r>
              <a:rPr lang="en-US" altLang="zh-CN" dirty="0" smtClean="0"/>
              <a:t>     The solution is not unique. Non-orthogonal basis</a:t>
            </a:r>
            <a:endParaRPr lang="en-US" altLang="zh-CN" dirty="0"/>
          </a:p>
          <a:p>
            <a:pPr>
              <a:buNone/>
            </a:pPr>
            <a:endParaRPr lang="en-US" altLang="zh-CN"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683404"/>
            <a:ext cx="5897897" cy="369332"/>
          </a:xfrm>
          <a:prstGeom prst="rect">
            <a:avLst/>
          </a:prstGeom>
          <a:solidFill>
            <a:srgbClr val="FFC000"/>
          </a:solidFill>
        </p:spPr>
        <p:txBody>
          <a:bodyPr wrap="none" rtlCol="0">
            <a:spAutoFit/>
          </a:bodyPr>
          <a:lstStyle/>
          <a:p>
            <a:r>
              <a:rPr lang="en-US" altLang="zh-CN" dirty="0" smtClean="0"/>
              <a:t>Results mainly by Y. Y. Cheng, Phys. Rev. C100 (2019), in press</a:t>
            </a:r>
            <a:endParaRPr lang="zh-CN" altLang="en-US" dirty="0"/>
          </a:p>
        </p:txBody>
      </p:sp>
      <p:pic>
        <p:nvPicPr>
          <p:cNvPr id="50178" name="Picture 2"/>
          <p:cNvPicPr>
            <a:picLocks noChangeAspect="1" noChangeArrowheads="1"/>
          </p:cNvPicPr>
          <p:nvPr/>
        </p:nvPicPr>
        <p:blipFill>
          <a:blip r:embed="rId2" cstate="print"/>
          <a:srcRect/>
          <a:stretch>
            <a:fillRect/>
          </a:stretch>
        </p:blipFill>
        <p:spPr bwMode="auto">
          <a:xfrm>
            <a:off x="3851920" y="1445220"/>
            <a:ext cx="2635250" cy="4864100"/>
          </a:xfrm>
          <a:prstGeom prst="rect">
            <a:avLst/>
          </a:prstGeom>
          <a:noFill/>
          <a:ln w="9525">
            <a:noFill/>
            <a:miter lim="800000"/>
            <a:headEnd/>
            <a:tailEnd/>
          </a:ln>
        </p:spPr>
      </p:pic>
      <p:pic>
        <p:nvPicPr>
          <p:cNvPr id="50179" name="Picture 3"/>
          <p:cNvPicPr>
            <a:picLocks noChangeAspect="1" noChangeArrowheads="1"/>
          </p:cNvPicPr>
          <p:nvPr/>
        </p:nvPicPr>
        <p:blipFill>
          <a:blip r:embed="rId3" cstate="print"/>
          <a:srcRect/>
          <a:stretch>
            <a:fillRect/>
          </a:stretch>
        </p:blipFill>
        <p:spPr bwMode="auto">
          <a:xfrm>
            <a:off x="107504" y="1772816"/>
            <a:ext cx="3922713" cy="4172942"/>
          </a:xfrm>
          <a:prstGeom prst="rect">
            <a:avLst/>
          </a:prstGeom>
          <a:noFill/>
          <a:ln w="9525">
            <a:noFill/>
            <a:miter lim="800000"/>
            <a:headEnd/>
            <a:tailEnd/>
          </a:ln>
        </p:spPr>
      </p:pic>
      <p:pic>
        <p:nvPicPr>
          <p:cNvPr id="50180" name="Picture 4"/>
          <p:cNvPicPr>
            <a:picLocks noChangeAspect="1" noChangeArrowheads="1"/>
          </p:cNvPicPr>
          <p:nvPr/>
        </p:nvPicPr>
        <p:blipFill>
          <a:blip r:embed="rId4" cstate="print"/>
          <a:srcRect/>
          <a:stretch>
            <a:fillRect/>
          </a:stretch>
        </p:blipFill>
        <p:spPr bwMode="auto">
          <a:xfrm>
            <a:off x="6174390" y="620688"/>
            <a:ext cx="2934114" cy="6132536"/>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71472" y="1071546"/>
            <a:ext cx="8229600" cy="4525963"/>
          </a:xfrm>
        </p:spPr>
        <p:txBody>
          <a:bodyPr>
            <a:normAutofit/>
          </a:bodyPr>
          <a:lstStyle/>
          <a:p>
            <a:pPr>
              <a:buNone/>
            </a:pPr>
            <a:r>
              <a:rPr lang="zh-CN" altLang="en-US" dirty="0" smtClean="0"/>
              <a:t> 苏东坡 </a:t>
            </a:r>
            <a:r>
              <a:rPr lang="en-US" altLang="zh-CN" dirty="0" smtClean="0"/>
              <a:t>(</a:t>
            </a:r>
            <a:r>
              <a:rPr lang="zh-CN" altLang="en-US" dirty="0" smtClean="0"/>
              <a:t>宋朝</a:t>
            </a:r>
            <a:r>
              <a:rPr lang="en-US" altLang="zh-CN" dirty="0" smtClean="0"/>
              <a:t>) </a:t>
            </a:r>
          </a:p>
          <a:p>
            <a:pPr>
              <a:buNone/>
            </a:pPr>
            <a:r>
              <a:rPr lang="zh-CN" altLang="en-US" dirty="0" smtClean="0">
                <a:solidFill>
                  <a:srgbClr val="FF0000"/>
                </a:solidFill>
                <a:latin typeface="黑体" pitchFamily="49" charset="-122"/>
                <a:ea typeface="黑体" pitchFamily="49" charset="-122"/>
              </a:rPr>
              <a:t>横看成岭侧成峰</a:t>
            </a:r>
            <a:endParaRPr lang="en-US" altLang="zh-CN" dirty="0" smtClean="0">
              <a:solidFill>
                <a:srgbClr val="FF0000"/>
              </a:solidFill>
              <a:latin typeface="黑体" pitchFamily="49" charset="-122"/>
              <a:ea typeface="黑体" pitchFamily="49" charset="-122"/>
            </a:endParaRPr>
          </a:p>
          <a:p>
            <a:pPr>
              <a:buNone/>
            </a:pPr>
            <a:r>
              <a:rPr lang="zh-CN" altLang="en-US" dirty="0" smtClean="0">
                <a:solidFill>
                  <a:srgbClr val="FF0000"/>
                </a:solidFill>
                <a:latin typeface="黑体" pitchFamily="49" charset="-122"/>
                <a:ea typeface="黑体" pitchFamily="49" charset="-122"/>
              </a:rPr>
              <a:t>远近高低各不同</a:t>
            </a:r>
            <a:endParaRPr lang="en-US" altLang="zh-CN" dirty="0" smtClean="0">
              <a:solidFill>
                <a:srgbClr val="FF0000"/>
              </a:solidFill>
              <a:latin typeface="黑体" pitchFamily="49" charset="-122"/>
              <a:ea typeface="黑体" pitchFamily="49" charset="-122"/>
            </a:endParaRPr>
          </a:p>
          <a:p>
            <a:pPr>
              <a:buNone/>
            </a:pPr>
            <a:endParaRPr lang="en-US" altLang="zh-CN" dirty="0" smtClean="0"/>
          </a:p>
          <a:p>
            <a:pPr>
              <a:buNone/>
            </a:pPr>
            <a:r>
              <a:rPr lang="en-US" altLang="zh-CN" dirty="0" smtClean="0"/>
              <a:t>   The low-lying states are very simple in terms of nucleon pair basis; they are very complicated if we look at them in terms of other basis.  </a:t>
            </a:r>
          </a:p>
          <a:p>
            <a:pPr>
              <a:buNone/>
            </a:pPr>
            <a:endParaRPr lang="en-US" altLang="zh-CN" dirty="0" smtClean="0"/>
          </a:p>
          <a:p>
            <a:pPr>
              <a:buNone/>
            </a:pPr>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70000" lnSpcReduction="20000"/>
          </a:bodyPr>
          <a:lstStyle/>
          <a:p>
            <a:pPr>
              <a:lnSpc>
                <a:spcPct val="150000"/>
              </a:lnSpc>
              <a:buNone/>
            </a:pPr>
            <a:r>
              <a:rPr lang="zh-CN" altLang="en-US" dirty="0" smtClean="0"/>
              <a:t>    </a:t>
            </a:r>
            <a:r>
              <a:rPr lang="en-US" altLang="zh-CN" dirty="0" smtClean="0"/>
              <a:t>The reason why we are able to observe the existence of pair states, while it was difficult before is as follows. </a:t>
            </a:r>
          </a:p>
          <a:p>
            <a:pPr>
              <a:lnSpc>
                <a:spcPct val="150000"/>
              </a:lnSpc>
              <a:buNone/>
            </a:pPr>
            <a:endParaRPr lang="en-US" altLang="zh-CN" dirty="0" smtClean="0"/>
          </a:p>
          <a:p>
            <a:pPr>
              <a:lnSpc>
                <a:spcPct val="150000"/>
              </a:lnSpc>
              <a:buNone/>
            </a:pPr>
            <a:r>
              <a:rPr lang="en-US" altLang="zh-CN" dirty="0" smtClean="0"/>
              <a:t>    We are able to perform exact shell model calculations in terms of nucleon pair basis states. Then it is very straightforward and easy for us to compare the two set of wave functions,  exact shell model wave functions and nucleon-pair truncated functions.  We can compute the overlap between the two. </a:t>
            </a:r>
          </a:p>
          <a:p>
            <a:pPr>
              <a:lnSpc>
                <a:spcPct val="150000"/>
              </a:lnSpc>
              <a:buNone/>
            </a:pPr>
            <a:endParaRPr lang="zh-CN" altLang="en-US" dirty="0"/>
          </a:p>
        </p:txBody>
      </p:sp>
      <p:sp>
        <p:nvSpPr>
          <p:cNvPr id="4" name="TextBox 3"/>
          <p:cNvSpPr txBox="1"/>
          <p:nvPr/>
        </p:nvSpPr>
        <p:spPr>
          <a:xfrm>
            <a:off x="4000496" y="5715016"/>
            <a:ext cx="2424062" cy="523220"/>
          </a:xfrm>
          <a:prstGeom prst="rect">
            <a:avLst/>
          </a:prstGeom>
          <a:solidFill>
            <a:srgbClr val="FFFF00"/>
          </a:solidFill>
        </p:spPr>
        <p:txBody>
          <a:bodyPr wrap="none" rtlCol="0">
            <a:spAutoFit/>
          </a:bodyPr>
          <a:lstStyle/>
          <a:p>
            <a:r>
              <a:rPr lang="en-US" altLang="zh-CN" sz="2800" dirty="0" smtClean="0"/>
              <a:t>&lt;1 | 2&gt; =? 1 </a:t>
            </a:r>
            <a:endParaRPr lang="zh-CN" alt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107504" y="2977364"/>
            <a:ext cx="9001000" cy="3403964"/>
          </a:xfrm>
          <a:prstGeom prst="rect">
            <a:avLst/>
          </a:prstGeom>
          <a:noFill/>
          <a:ln w="9525">
            <a:noFill/>
            <a:miter lim="800000"/>
            <a:headEnd/>
            <a:tailEnd/>
          </a:ln>
        </p:spPr>
      </p:pic>
      <p:pic>
        <p:nvPicPr>
          <p:cNvPr id="3" name="Picture 5"/>
          <p:cNvPicPr>
            <a:picLocks noChangeAspect="1" noChangeArrowheads="1"/>
          </p:cNvPicPr>
          <p:nvPr/>
        </p:nvPicPr>
        <p:blipFill>
          <a:blip r:embed="rId3" cstate="print"/>
          <a:srcRect/>
          <a:stretch>
            <a:fillRect/>
          </a:stretch>
        </p:blipFill>
        <p:spPr bwMode="auto">
          <a:xfrm>
            <a:off x="374125" y="1060066"/>
            <a:ext cx="8590363" cy="1581274"/>
          </a:xfrm>
          <a:prstGeom prst="rect">
            <a:avLst/>
          </a:prstGeom>
          <a:noFill/>
          <a:ln w="9525">
            <a:noFill/>
            <a:miter lim="800000"/>
            <a:headEnd/>
            <a:tailEnd/>
          </a:ln>
        </p:spPr>
      </p:pic>
      <p:sp>
        <p:nvSpPr>
          <p:cNvPr id="4" name="TextBox 3"/>
          <p:cNvSpPr txBox="1"/>
          <p:nvPr/>
        </p:nvSpPr>
        <p:spPr>
          <a:xfrm>
            <a:off x="61947" y="332656"/>
            <a:ext cx="5111784" cy="369332"/>
          </a:xfrm>
          <a:prstGeom prst="rect">
            <a:avLst/>
          </a:prstGeom>
          <a:solidFill>
            <a:srgbClr val="FFC000"/>
          </a:solidFill>
        </p:spPr>
        <p:txBody>
          <a:bodyPr wrap="none" rtlCol="0">
            <a:spAutoFit/>
          </a:bodyPr>
          <a:lstStyle/>
          <a:p>
            <a:r>
              <a:rPr lang="en-US" altLang="zh-CN" dirty="0" smtClean="0"/>
              <a:t>3</a:t>
            </a:r>
            <a:r>
              <a:rPr lang="zh-CN" altLang="en-US" dirty="0" smtClean="0"/>
              <a:t>、</a:t>
            </a:r>
            <a:r>
              <a:rPr lang="en-US" altLang="zh-CN" dirty="0" err="1" smtClean="0"/>
              <a:t>isoscalar</a:t>
            </a:r>
            <a:r>
              <a:rPr lang="en-US" altLang="zh-CN" dirty="0" smtClean="0"/>
              <a:t> pair correlation, mainly by Guan-</a:t>
            </a:r>
            <a:r>
              <a:rPr lang="en-US" altLang="zh-CN" dirty="0" err="1" smtClean="0"/>
              <a:t>Jian</a:t>
            </a:r>
            <a:r>
              <a:rPr lang="en-US" altLang="zh-CN" dirty="0" smtClean="0"/>
              <a:t> Fu</a:t>
            </a:r>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ChangeArrowheads="1"/>
          </p:cNvSpPr>
          <p:nvPr/>
        </p:nvSpPr>
        <p:spPr bwMode="auto">
          <a:xfrm>
            <a:off x="3513166" y="-24"/>
            <a:ext cx="5202238" cy="6856412"/>
          </a:xfrm>
          <a:prstGeom prst="rect">
            <a:avLst/>
          </a:prstGeom>
          <a:gradFill rotWithShape="0">
            <a:gsLst>
              <a:gs pos="0">
                <a:srgbClr val="215295"/>
              </a:gs>
              <a:gs pos="100000">
                <a:srgbClr val="1E4B88"/>
              </a:gs>
            </a:gsLst>
            <a:path path="shape">
              <a:fillToRect l="50000" t="50000" r="50000" b="50000"/>
            </a:path>
          </a:gradFill>
          <a:ln w="9525">
            <a:noFill/>
            <a:miter lim="800000"/>
            <a:headEnd/>
            <a:tailEnd/>
          </a:ln>
        </p:spPr>
        <p:txBody>
          <a:bodyPr anchor="ctr"/>
          <a:lstStyle/>
          <a:p>
            <a:endParaRPr lang="zh-CN" altLang="en-US"/>
          </a:p>
        </p:txBody>
      </p:sp>
      <p:sp>
        <p:nvSpPr>
          <p:cNvPr id="33794" name="Text Box 3"/>
          <p:cNvSpPr txBox="1">
            <a:spLocks noChangeArrowheads="1"/>
          </p:cNvSpPr>
          <p:nvPr/>
        </p:nvSpPr>
        <p:spPr bwMode="auto">
          <a:xfrm>
            <a:off x="3021013" y="5402263"/>
            <a:ext cx="309562" cy="366712"/>
          </a:xfrm>
          <a:prstGeom prst="rect">
            <a:avLst/>
          </a:prstGeom>
          <a:noFill/>
          <a:ln w="9525">
            <a:noFill/>
            <a:miter lim="800000"/>
            <a:headEnd/>
            <a:tailEnd/>
          </a:ln>
        </p:spPr>
        <p:txBody>
          <a:bodyPr wrap="none">
            <a:spAutoFit/>
          </a:bodyPr>
          <a:lstStyle/>
          <a:p>
            <a:endParaRPr lang="zh-CN" altLang="zh-CN"/>
          </a:p>
        </p:txBody>
      </p:sp>
      <p:sp>
        <p:nvSpPr>
          <p:cNvPr id="33795" name="Text Box 4"/>
          <p:cNvSpPr txBox="1">
            <a:spLocks noChangeArrowheads="1"/>
          </p:cNvSpPr>
          <p:nvPr/>
        </p:nvSpPr>
        <p:spPr bwMode="auto">
          <a:xfrm>
            <a:off x="3428992" y="857232"/>
            <a:ext cx="5103257" cy="523220"/>
          </a:xfrm>
          <a:prstGeom prst="rect">
            <a:avLst/>
          </a:prstGeom>
          <a:noFill/>
          <a:ln w="9525">
            <a:noFill/>
            <a:miter lim="800000"/>
            <a:headEnd/>
            <a:tailEnd/>
          </a:ln>
        </p:spPr>
        <p:txBody>
          <a:bodyPr wrap="none">
            <a:spAutoFit/>
          </a:bodyPr>
          <a:lstStyle/>
          <a:p>
            <a:pPr algn="r"/>
            <a:r>
              <a:rPr lang="en-US" altLang="zh-CN" sz="2800" b="1" dirty="0" smtClean="0">
                <a:solidFill>
                  <a:srgbClr val="FF3300"/>
                </a:solidFill>
                <a:ea typeface="微软雅黑"/>
                <a:cs typeface="微软雅黑"/>
              </a:rPr>
              <a:t>Spin-aligned neutron-proton pair</a:t>
            </a:r>
            <a:endParaRPr lang="zh-CN" altLang="en-US" sz="2800" dirty="0">
              <a:solidFill>
                <a:srgbClr val="1E4B88"/>
              </a:solidFill>
              <a:ea typeface="微软雅黑"/>
              <a:cs typeface="微软雅黑"/>
            </a:endParaRPr>
          </a:p>
        </p:txBody>
      </p:sp>
      <p:pic>
        <p:nvPicPr>
          <p:cNvPr id="33797" name="Picture 8"/>
          <p:cNvPicPr>
            <a:picLocks noChangeAspect="1" noChangeArrowheads="1"/>
          </p:cNvPicPr>
          <p:nvPr/>
        </p:nvPicPr>
        <p:blipFill>
          <a:blip r:embed="rId3" cstate="print"/>
          <a:srcRect/>
          <a:stretch>
            <a:fillRect/>
          </a:stretch>
        </p:blipFill>
        <p:spPr bwMode="auto">
          <a:xfrm>
            <a:off x="41275" y="5516563"/>
            <a:ext cx="3190875" cy="1036637"/>
          </a:xfrm>
          <a:prstGeom prst="rect">
            <a:avLst/>
          </a:prstGeom>
          <a:noFill/>
          <a:ln w="9525">
            <a:noFill/>
            <a:miter lim="800000"/>
            <a:headEnd/>
            <a:tailEnd/>
          </a:ln>
        </p:spPr>
      </p:pic>
      <p:pic>
        <p:nvPicPr>
          <p:cNvPr id="33798" name="Picture 13"/>
          <p:cNvPicPr>
            <a:picLocks noChangeAspect="1" noChangeArrowheads="1"/>
          </p:cNvPicPr>
          <p:nvPr/>
        </p:nvPicPr>
        <p:blipFill>
          <a:blip r:embed="rId4" cstate="print"/>
          <a:srcRect/>
          <a:stretch>
            <a:fillRect/>
          </a:stretch>
        </p:blipFill>
        <p:spPr bwMode="auto">
          <a:xfrm>
            <a:off x="23813" y="2894013"/>
            <a:ext cx="3252787" cy="1982787"/>
          </a:xfrm>
          <a:prstGeom prst="rect">
            <a:avLst/>
          </a:prstGeom>
          <a:noFill/>
          <a:ln w="9525">
            <a:noFill/>
            <a:miter lim="800000"/>
            <a:headEnd/>
            <a:tailEnd/>
          </a:ln>
        </p:spPr>
      </p:pic>
      <p:pic>
        <p:nvPicPr>
          <p:cNvPr id="33799" name="图片 10" descr="QQ截图20120621171545.png"/>
          <p:cNvPicPr>
            <a:picLocks noChangeAspect="1"/>
          </p:cNvPicPr>
          <p:nvPr/>
        </p:nvPicPr>
        <p:blipFill>
          <a:blip r:embed="rId5" cstate="print"/>
          <a:srcRect/>
          <a:stretch>
            <a:fillRect/>
          </a:stretch>
        </p:blipFill>
        <p:spPr bwMode="auto">
          <a:xfrm>
            <a:off x="17463" y="4956175"/>
            <a:ext cx="3263900" cy="560388"/>
          </a:xfrm>
          <a:prstGeom prst="rect">
            <a:avLst/>
          </a:prstGeom>
          <a:noFill/>
          <a:ln w="9525">
            <a:noFill/>
            <a:miter lim="800000"/>
            <a:headEnd/>
            <a:tailEnd/>
          </a:ln>
        </p:spPr>
      </p:pic>
      <p:sp>
        <p:nvSpPr>
          <p:cNvPr id="12" name="Text Box 5"/>
          <p:cNvSpPr txBox="1">
            <a:spLocks noChangeArrowheads="1"/>
          </p:cNvSpPr>
          <p:nvPr/>
        </p:nvSpPr>
        <p:spPr bwMode="auto">
          <a:xfrm>
            <a:off x="3746500" y="3643314"/>
            <a:ext cx="4641850" cy="2916055"/>
          </a:xfrm>
          <a:prstGeom prst="rect">
            <a:avLst/>
          </a:prstGeom>
          <a:noFill/>
          <a:ln w="9525" cap="flat" cmpd="sng">
            <a:noFill/>
            <a:miter lim="800000"/>
            <a:headEnd/>
            <a:tailEnd/>
          </a:ln>
          <a:effectLst/>
        </p:spPr>
        <p:txBody>
          <a:bodyPr wrap="square">
            <a:spAutoFit/>
          </a:bodyPr>
          <a:lstStyle/>
          <a:p>
            <a:pPr defTabSz="368300">
              <a:lnSpc>
                <a:spcPct val="139000"/>
              </a:lnSpc>
              <a:defRPr/>
            </a:pPr>
            <a:endParaRPr lang="zh-CN" altLang="en-US" sz="2000" dirty="0">
              <a:solidFill>
                <a:schemeClr val="bg1"/>
              </a:solidFill>
              <a:effectLst>
                <a:outerShdw blurRad="38100" dist="38100" dir="2700000" algn="tl">
                  <a:srgbClr val="000000"/>
                </a:outerShdw>
              </a:effectLst>
              <a:latin typeface="微软雅黑" pitchFamily="34" charset="-122"/>
              <a:ea typeface="微软雅黑" pitchFamily="34" charset="-122"/>
            </a:endParaRPr>
          </a:p>
          <a:p>
            <a:pPr defTabSz="368300">
              <a:lnSpc>
                <a:spcPct val="139000"/>
              </a:lnSpc>
              <a:defRPr/>
            </a:pPr>
            <a:r>
              <a:rPr lang="en-US" altLang="zh-CN" sz="1600" dirty="0" smtClean="0">
                <a:solidFill>
                  <a:schemeClr val="bg1"/>
                </a:solidFill>
                <a:effectLst>
                  <a:outerShdw blurRad="38100" dist="38100" dir="2700000" algn="tl">
                    <a:srgbClr val="000000"/>
                  </a:outerShdw>
                </a:effectLst>
                <a:latin typeface="微软雅黑" pitchFamily="34" charset="-122"/>
                <a:ea typeface="微软雅黑" pitchFamily="34" charset="-122"/>
              </a:rPr>
              <a:t>The Stockholm group reported the evidence of </a:t>
            </a:r>
            <a:r>
              <a:rPr lang="en-US" altLang="zh-CN" sz="1600" dirty="0" err="1" smtClean="0">
                <a:solidFill>
                  <a:schemeClr val="bg1"/>
                </a:solidFill>
                <a:effectLst>
                  <a:outerShdw blurRad="38100" dist="38100" dir="2700000" algn="tl">
                    <a:srgbClr val="000000"/>
                  </a:outerShdw>
                </a:effectLst>
                <a:latin typeface="微软雅黑" pitchFamily="34" charset="-122"/>
                <a:ea typeface="微软雅黑" pitchFamily="34" charset="-122"/>
              </a:rPr>
              <a:t>isoscalar</a:t>
            </a:r>
            <a:r>
              <a:rPr lang="en-US" altLang="zh-CN" sz="1600" dirty="0" smtClean="0">
                <a:solidFill>
                  <a:schemeClr val="bg1"/>
                </a:solidFill>
                <a:effectLst>
                  <a:outerShdw blurRad="38100" dist="38100" dir="2700000" algn="tl">
                    <a:srgbClr val="000000"/>
                  </a:outerShdw>
                </a:effectLst>
                <a:latin typeface="微软雅黑" pitchFamily="34" charset="-122"/>
                <a:ea typeface="微软雅黑" pitchFamily="34" charset="-122"/>
              </a:rPr>
              <a:t> spin-aligned pair  configuration in low-lying states of the Pd-92 nucleus. </a:t>
            </a:r>
          </a:p>
          <a:p>
            <a:pPr defTabSz="368300">
              <a:lnSpc>
                <a:spcPct val="139000"/>
              </a:lnSpc>
              <a:defRPr/>
            </a:pPr>
            <a:endParaRPr lang="en-US" altLang="zh-CN" sz="1600" dirty="0" smtClean="0">
              <a:solidFill>
                <a:schemeClr val="bg1"/>
              </a:solidFill>
              <a:effectLst>
                <a:outerShdw blurRad="38100" dist="38100" dir="2700000" algn="tl">
                  <a:srgbClr val="000000"/>
                </a:outerShdw>
              </a:effectLst>
              <a:latin typeface="微软雅黑" pitchFamily="34" charset="-122"/>
              <a:ea typeface="微软雅黑" pitchFamily="34" charset="-122"/>
            </a:endParaRPr>
          </a:p>
          <a:p>
            <a:pPr defTabSz="368300">
              <a:lnSpc>
                <a:spcPct val="139000"/>
              </a:lnSpc>
              <a:defRPr/>
            </a:pPr>
            <a:r>
              <a:rPr lang="en-US" altLang="zh-CN" sz="1600" dirty="0" smtClean="0">
                <a:solidFill>
                  <a:schemeClr val="bg1"/>
                </a:solidFill>
                <a:effectLst>
                  <a:outerShdw blurRad="38100" dist="38100" dir="2700000" algn="tl">
                    <a:srgbClr val="000000"/>
                  </a:outerShdw>
                </a:effectLst>
                <a:latin typeface="微软雅黑" pitchFamily="34" charset="-122"/>
                <a:ea typeface="微软雅黑" pitchFamily="34" charset="-122"/>
              </a:rPr>
              <a:t>The NPA with </a:t>
            </a:r>
            <a:r>
              <a:rPr lang="en-US" altLang="zh-CN" sz="1600" dirty="0" err="1" smtClean="0">
                <a:solidFill>
                  <a:schemeClr val="bg1"/>
                </a:solidFill>
                <a:effectLst>
                  <a:outerShdw blurRad="38100" dist="38100" dir="2700000" algn="tl">
                    <a:srgbClr val="000000"/>
                  </a:outerShdw>
                </a:effectLst>
                <a:latin typeface="微软雅黑" pitchFamily="34" charset="-122"/>
                <a:ea typeface="微软雅黑" pitchFamily="34" charset="-122"/>
              </a:rPr>
              <a:t>isospin</a:t>
            </a:r>
            <a:r>
              <a:rPr lang="en-US" altLang="zh-CN" sz="1600" dirty="0" smtClean="0">
                <a:solidFill>
                  <a:schemeClr val="bg1"/>
                </a:solidFill>
                <a:effectLst>
                  <a:outerShdw blurRad="38100" dist="38100" dir="2700000" algn="tl">
                    <a:srgbClr val="000000"/>
                  </a:outerShdw>
                </a:effectLst>
                <a:latin typeface="微软雅黑" pitchFamily="34" charset="-122"/>
                <a:ea typeface="微软雅黑" pitchFamily="34" charset="-122"/>
              </a:rPr>
              <a:t> is the direct approach   </a:t>
            </a:r>
          </a:p>
          <a:p>
            <a:pPr defTabSz="368300">
              <a:lnSpc>
                <a:spcPct val="139000"/>
              </a:lnSpc>
              <a:defRPr/>
            </a:pPr>
            <a:r>
              <a:rPr lang="en-US" altLang="zh-CN" sz="1600" dirty="0" smtClean="0">
                <a:solidFill>
                  <a:schemeClr val="bg1"/>
                </a:solidFill>
                <a:effectLst>
                  <a:outerShdw blurRad="38100" dist="38100" dir="2700000" algn="tl">
                    <a:srgbClr val="000000"/>
                  </a:outerShdw>
                </a:effectLst>
                <a:latin typeface="微软雅黑" pitchFamily="34" charset="-122"/>
                <a:ea typeface="微软雅黑" pitchFamily="34" charset="-122"/>
              </a:rPr>
              <a:t>to study this phenomenon. </a:t>
            </a:r>
            <a:endParaRPr lang="zh-CN" altLang="en-US" sz="1600" dirty="0">
              <a:solidFill>
                <a:srgbClr val="FF0000"/>
              </a:solidFill>
              <a:effectLst>
                <a:outerShdw blurRad="38100" dist="38100" dir="2700000" algn="tl">
                  <a:srgbClr val="000000"/>
                </a:outerShdw>
              </a:effectLst>
              <a:latin typeface="微软雅黑" pitchFamily="34" charset="-122"/>
              <a:ea typeface="微软雅黑" pitchFamily="34" charset="-122"/>
            </a:endParaRPr>
          </a:p>
          <a:p>
            <a:pPr defTabSz="368300">
              <a:lnSpc>
                <a:spcPct val="139000"/>
              </a:lnSpc>
              <a:defRPr/>
            </a:pPr>
            <a:endParaRPr lang="zh-CN" altLang="en-US" sz="1600" dirty="0">
              <a:solidFill>
                <a:schemeClr val="bg1"/>
              </a:solidFill>
              <a:effectLst>
                <a:outerShdw blurRad="38100" dist="38100" dir="2700000" algn="tl">
                  <a:srgbClr val="000000"/>
                </a:outerShdw>
              </a:effectLst>
              <a:latin typeface="微软雅黑" pitchFamily="34" charset="-122"/>
              <a:ea typeface="微软雅黑" pitchFamily="34" charset="-122"/>
            </a:endParaRPr>
          </a:p>
        </p:txBody>
      </p:sp>
      <p:pic>
        <p:nvPicPr>
          <p:cNvPr id="33801" name="Picture 6"/>
          <p:cNvPicPr>
            <a:picLocks noChangeAspect="1" noChangeArrowheads="1"/>
          </p:cNvPicPr>
          <p:nvPr/>
        </p:nvPicPr>
        <p:blipFill>
          <a:blip r:embed="rId6" cstate="print"/>
          <a:srcRect/>
          <a:stretch>
            <a:fillRect/>
          </a:stretch>
        </p:blipFill>
        <p:spPr bwMode="auto">
          <a:xfrm>
            <a:off x="3635375" y="2062163"/>
            <a:ext cx="4641850" cy="1141412"/>
          </a:xfrm>
          <a:prstGeom prst="rect">
            <a:avLst/>
          </a:prstGeom>
          <a:noFill/>
          <a:ln w="9525">
            <a:noFill/>
            <a:miter lim="800000"/>
            <a:headEnd/>
            <a:tailEnd/>
          </a:ln>
        </p:spPr>
      </p:pic>
      <p:sp>
        <p:nvSpPr>
          <p:cNvPr id="33802" name="Oval 7"/>
          <p:cNvSpPr>
            <a:spLocks noChangeArrowheads="1"/>
          </p:cNvSpPr>
          <p:nvPr/>
        </p:nvSpPr>
        <p:spPr bwMode="auto">
          <a:xfrm>
            <a:off x="7019925" y="1700213"/>
            <a:ext cx="1368425" cy="1800225"/>
          </a:xfrm>
          <a:prstGeom prst="ellipse">
            <a:avLst/>
          </a:prstGeom>
          <a:solidFill>
            <a:schemeClr val="accent1">
              <a:alpha val="0"/>
            </a:schemeClr>
          </a:solidFill>
          <a:ln w="53975">
            <a:solidFill>
              <a:srgbClr val="FF0000"/>
            </a:solidFill>
            <a:round/>
            <a:headEnd/>
            <a:tailEnd/>
          </a:ln>
        </p:spPr>
        <p:txBody>
          <a:bodyPr wrap="none" anchor="ctr"/>
          <a:lstStyle/>
          <a:p>
            <a:endParaRPr lang="zh-CN" altLang="en-US"/>
          </a:p>
        </p:txBody>
      </p:sp>
      <p:pic>
        <p:nvPicPr>
          <p:cNvPr id="33803" name="Picture 5" descr="halos"/>
          <p:cNvPicPr>
            <a:picLocks noChangeAspect="1" noChangeArrowheads="1"/>
          </p:cNvPicPr>
          <p:nvPr/>
        </p:nvPicPr>
        <p:blipFill>
          <a:blip r:embed="rId7" cstate="print"/>
          <a:srcRect l="49036" t="48898" r="6790" b="14381"/>
          <a:stretch>
            <a:fillRect/>
          </a:stretch>
        </p:blipFill>
        <p:spPr bwMode="auto">
          <a:xfrm>
            <a:off x="1739900" y="1201738"/>
            <a:ext cx="1463675" cy="1506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1357290" y="285728"/>
            <a:ext cx="6201239" cy="5781653"/>
          </a:xfrm>
          <a:prstGeom prst="rect">
            <a:avLst/>
          </a:prstGeom>
          <a:noFill/>
          <a:ln w="9525">
            <a:noFill/>
            <a:miter lim="800000"/>
            <a:headEnd/>
            <a:tailEnd/>
          </a:ln>
          <a:effectLst/>
        </p:spPr>
      </p:pic>
      <p:sp>
        <p:nvSpPr>
          <p:cNvPr id="4" name="Oval 7"/>
          <p:cNvSpPr>
            <a:spLocks noChangeArrowheads="1"/>
          </p:cNvSpPr>
          <p:nvPr/>
        </p:nvSpPr>
        <p:spPr bwMode="auto">
          <a:xfrm>
            <a:off x="3643306" y="2071678"/>
            <a:ext cx="1571636" cy="1928826"/>
          </a:xfrm>
          <a:prstGeom prst="ellipse">
            <a:avLst/>
          </a:prstGeom>
          <a:solidFill>
            <a:schemeClr val="accent1">
              <a:alpha val="0"/>
            </a:schemeClr>
          </a:solidFill>
          <a:ln w="53975">
            <a:solidFill>
              <a:srgbClr val="FF0000"/>
            </a:solidFill>
            <a:round/>
            <a:headEnd/>
            <a:tailEnd/>
          </a:ln>
        </p:spPr>
        <p:txBody>
          <a:bodyPr wrap="none" anchor="ctr"/>
          <a:lstStyle/>
          <a:p>
            <a:endParaRPr lang="zh-CN" altLang="en-US"/>
          </a:p>
        </p:txBody>
      </p:sp>
      <p:sp>
        <p:nvSpPr>
          <p:cNvPr id="5" name="Oval 7"/>
          <p:cNvSpPr>
            <a:spLocks noChangeArrowheads="1"/>
          </p:cNvSpPr>
          <p:nvPr/>
        </p:nvSpPr>
        <p:spPr bwMode="auto">
          <a:xfrm>
            <a:off x="5857884" y="2071678"/>
            <a:ext cx="1571636" cy="1928826"/>
          </a:xfrm>
          <a:prstGeom prst="ellipse">
            <a:avLst/>
          </a:prstGeom>
          <a:solidFill>
            <a:schemeClr val="accent1">
              <a:alpha val="0"/>
            </a:schemeClr>
          </a:solidFill>
          <a:ln w="53975">
            <a:solidFill>
              <a:srgbClr val="FF0000"/>
            </a:solidFill>
            <a:round/>
            <a:headEnd/>
            <a:tailEnd/>
          </a:ln>
        </p:spPr>
        <p:txBody>
          <a:bodyPr wrap="none" anchor="ctr"/>
          <a:lstStyle/>
          <a:p>
            <a:endParaRPr lang="zh-CN" altLang="en-US"/>
          </a:p>
        </p:txBody>
      </p:sp>
      <p:sp>
        <p:nvSpPr>
          <p:cNvPr id="6" name="Oval 7"/>
          <p:cNvSpPr>
            <a:spLocks noChangeArrowheads="1"/>
          </p:cNvSpPr>
          <p:nvPr/>
        </p:nvSpPr>
        <p:spPr bwMode="auto">
          <a:xfrm>
            <a:off x="1714480" y="428604"/>
            <a:ext cx="1571636" cy="1928826"/>
          </a:xfrm>
          <a:prstGeom prst="ellipse">
            <a:avLst/>
          </a:prstGeom>
          <a:solidFill>
            <a:schemeClr val="accent1">
              <a:alpha val="0"/>
            </a:schemeClr>
          </a:solidFill>
          <a:ln w="53975">
            <a:solidFill>
              <a:srgbClr val="FF0000"/>
            </a:solidFill>
            <a:round/>
            <a:headEnd/>
            <a:tailEnd/>
          </a:ln>
        </p:spPr>
        <p:txBody>
          <a:bodyPr wrap="none" anchor="ctr"/>
          <a:lstStyle/>
          <a:p>
            <a:endParaRPr lang="zh-CN" altLang="en-US"/>
          </a:p>
        </p:txBody>
      </p:sp>
      <p:sp>
        <p:nvSpPr>
          <p:cNvPr id="8" name="TextBox 7"/>
          <p:cNvSpPr txBox="1"/>
          <p:nvPr/>
        </p:nvSpPr>
        <p:spPr>
          <a:xfrm>
            <a:off x="2714612" y="6215082"/>
            <a:ext cx="3906390" cy="369332"/>
          </a:xfrm>
          <a:prstGeom prst="rect">
            <a:avLst/>
          </a:prstGeom>
          <a:noFill/>
        </p:spPr>
        <p:txBody>
          <a:bodyPr wrap="none" rtlCol="0">
            <a:spAutoFit/>
          </a:bodyPr>
          <a:lstStyle/>
          <a:p>
            <a:r>
              <a:rPr lang="en-US" altLang="zh-CN" dirty="0" smtClean="0"/>
              <a:t>Fu, YMZ, Arima, PRC88, 054303 (2013). </a:t>
            </a:r>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332656"/>
            <a:ext cx="8111708" cy="6324808"/>
          </a:xfrm>
          <a:prstGeom prst="rect">
            <a:avLst/>
          </a:prstGeom>
          <a:noFill/>
        </p:spPr>
        <p:txBody>
          <a:bodyPr wrap="none" rtlCol="0">
            <a:spAutoFit/>
          </a:bodyPr>
          <a:lstStyle/>
          <a:p>
            <a:pPr>
              <a:lnSpc>
                <a:spcPct val="150000"/>
              </a:lnSpc>
            </a:pPr>
            <a:r>
              <a:rPr lang="en-US" altLang="zh-CN" dirty="0" smtClean="0"/>
              <a:t>The strong interaction between nucleons are dominantly short-range and attractive. </a:t>
            </a:r>
          </a:p>
          <a:p>
            <a:pPr>
              <a:lnSpc>
                <a:spcPct val="150000"/>
              </a:lnSpc>
              <a:buFont typeface="Arial" pitchFamily="34" charset="0"/>
              <a:buChar char="•"/>
            </a:pPr>
            <a:r>
              <a:rPr lang="en-US" altLang="zh-CN" dirty="0" smtClean="0"/>
              <a:t>   Why short range ?  The total binding energy of atomic nuclei is, at a very </a:t>
            </a:r>
          </a:p>
          <a:p>
            <a:pPr>
              <a:lnSpc>
                <a:spcPct val="150000"/>
              </a:lnSpc>
            </a:pPr>
            <a:r>
              <a:rPr lang="en-US" altLang="zh-CN" dirty="0" smtClean="0"/>
              <a:t>rough approximation,  proportional to the mass number A (i.e., the number </a:t>
            </a:r>
          </a:p>
          <a:p>
            <a:pPr>
              <a:lnSpc>
                <a:spcPct val="150000"/>
              </a:lnSpc>
            </a:pPr>
            <a:r>
              <a:rPr lang="en-US" altLang="zh-CN" dirty="0" smtClean="0"/>
              <a:t>of total nucleons, protons and neutrons).  If the interaction were long-range, </a:t>
            </a:r>
          </a:p>
          <a:p>
            <a:pPr>
              <a:lnSpc>
                <a:spcPct val="150000"/>
              </a:lnSpc>
            </a:pPr>
            <a:r>
              <a:rPr lang="en-US" altLang="zh-CN" dirty="0" smtClean="0"/>
              <a:t>then the total binding energy would have been approximately proportional to </a:t>
            </a:r>
          </a:p>
          <a:p>
            <a:pPr>
              <a:lnSpc>
                <a:spcPct val="150000"/>
              </a:lnSpc>
            </a:pPr>
            <a:r>
              <a:rPr lang="en-US" altLang="zh-CN" dirty="0" smtClean="0"/>
              <a:t>A^2-A, or roughly A^2.  One simple model for short-range interaction is delta force. </a:t>
            </a:r>
          </a:p>
          <a:p>
            <a:pPr>
              <a:lnSpc>
                <a:spcPct val="150000"/>
              </a:lnSpc>
              <a:buFont typeface="Arial" pitchFamily="34" charset="0"/>
              <a:buChar char="•"/>
            </a:pPr>
            <a:r>
              <a:rPr lang="en-US" altLang="zh-CN" dirty="0" smtClean="0"/>
              <a:t>   Why attractive ?  There exists a strong repulsion due to Coulomb  force between </a:t>
            </a:r>
          </a:p>
          <a:p>
            <a:pPr>
              <a:lnSpc>
                <a:spcPct val="150000"/>
              </a:lnSpc>
            </a:pPr>
            <a:r>
              <a:rPr lang="en-US" altLang="zh-CN" dirty="0" smtClean="0"/>
              <a:t>protons .  In order that atomic nuclei are bond states, the strong interaction </a:t>
            </a:r>
          </a:p>
          <a:p>
            <a:pPr>
              <a:lnSpc>
                <a:spcPct val="150000"/>
              </a:lnSpc>
            </a:pPr>
            <a:r>
              <a:rPr lang="en-US" altLang="zh-CN" dirty="0" smtClean="0"/>
              <a:t>between nucleons has to be attractive to balance against the Coulomb force.  </a:t>
            </a:r>
          </a:p>
          <a:p>
            <a:pPr>
              <a:lnSpc>
                <a:spcPct val="150000"/>
              </a:lnSpc>
            </a:pPr>
            <a:endParaRPr lang="en-US" altLang="zh-CN" dirty="0" smtClean="0"/>
          </a:p>
          <a:p>
            <a:pPr>
              <a:lnSpc>
                <a:spcPct val="150000"/>
              </a:lnSpc>
            </a:pPr>
            <a:r>
              <a:rPr lang="en-US" altLang="zh-CN" dirty="0" smtClean="0"/>
              <a:t>The interaction between nucleons can therefore take the following form as an </a:t>
            </a:r>
          </a:p>
          <a:p>
            <a:pPr>
              <a:lnSpc>
                <a:spcPct val="150000"/>
              </a:lnSpc>
            </a:pPr>
            <a:r>
              <a:rPr lang="en-US" altLang="zh-CN" dirty="0" smtClean="0"/>
              <a:t>approximation:    V= - G delta (\</a:t>
            </a:r>
            <a:r>
              <a:rPr lang="en-US" altLang="zh-CN" dirty="0" err="1" smtClean="0"/>
              <a:t>vec</a:t>
            </a:r>
            <a:r>
              <a:rPr lang="en-US" altLang="zh-CN" dirty="0" smtClean="0"/>
              <a:t>{r}_1 – \</a:t>
            </a:r>
            <a:r>
              <a:rPr lang="en-US" altLang="zh-CN" dirty="0" err="1" smtClean="0"/>
              <a:t>vec</a:t>
            </a:r>
            <a:r>
              <a:rPr lang="en-US" altLang="zh-CN" dirty="0" smtClean="0"/>
              <a:t>{r}_2). </a:t>
            </a:r>
          </a:p>
          <a:p>
            <a:pPr>
              <a:lnSpc>
                <a:spcPct val="150000"/>
              </a:lnSpc>
            </a:pPr>
            <a:endParaRPr lang="en-US" altLang="zh-CN" dirty="0" smtClean="0"/>
          </a:p>
          <a:p>
            <a:pPr>
              <a:lnSpc>
                <a:spcPct val="150000"/>
              </a:lnSpc>
            </a:pPr>
            <a:r>
              <a:rPr lang="en-US" altLang="zh-CN" dirty="0" smtClean="0"/>
              <a:t>That is the reason why the single-particle potential looks similar to the distribution </a:t>
            </a:r>
          </a:p>
          <a:p>
            <a:pPr>
              <a:lnSpc>
                <a:spcPct val="150000"/>
              </a:lnSpc>
            </a:pPr>
            <a:r>
              <a:rPr lang="en-US" altLang="zh-CN" dirty="0" smtClean="0"/>
              <a:t>of nucleon inside the nucleus. </a:t>
            </a:r>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95091" y="76870"/>
            <a:ext cx="6929437" cy="831850"/>
          </a:xfrm>
        </p:spPr>
        <p:txBody>
          <a:bodyPr/>
          <a:lstStyle/>
          <a:p>
            <a:pPr>
              <a:defRPr/>
            </a:pPr>
            <a:r>
              <a:rPr lang="en-US" altLang="zh-CN" sz="2800" baseline="30000" dirty="0" smtClean="0">
                <a:latin typeface="Calibri" panose="020F0502020204030204" pitchFamily="34" charset="0"/>
              </a:rPr>
              <a:t>96</a:t>
            </a:r>
            <a:r>
              <a:rPr lang="en-US" altLang="zh-CN" sz="2800" dirty="0" smtClean="0">
                <a:latin typeface="Calibri" panose="020F0502020204030204" pitchFamily="34" charset="0"/>
              </a:rPr>
              <a:t>Cd</a:t>
            </a:r>
            <a:r>
              <a:rPr lang="en-US" altLang="zh-CN" sz="2800" dirty="0">
                <a:latin typeface="Calibri" panose="020F0502020204030204" pitchFamily="34" charset="0"/>
                <a:cs typeface="Times New Roman" pitchFamily="18" charset="0"/>
              </a:rPr>
              <a:t>:</a:t>
            </a:r>
            <a:r>
              <a:rPr lang="en-US" altLang="zh-CN" sz="2800" dirty="0" smtClean="0">
                <a:latin typeface="Calibri" panose="020F0502020204030204" pitchFamily="34" charset="0"/>
              </a:rPr>
              <a:t> </a:t>
            </a:r>
            <a:r>
              <a:rPr lang="en-US" altLang="zh-CN" sz="2800" dirty="0">
                <a:latin typeface="Calibri" panose="020F0502020204030204" pitchFamily="34" charset="0"/>
                <a:cs typeface="Times New Roman" pitchFamily="18" charset="0"/>
              </a:rPr>
              <a:t>dual description</a:t>
            </a:r>
            <a:endParaRPr lang="zh-CN" altLang="en-US" sz="2800" dirty="0">
              <a:latin typeface="Calibri" panose="020F0502020204030204" pitchFamily="34" charset="0"/>
              <a:cs typeface="Times New Roman" pitchFamily="18" charset="0"/>
            </a:endParaRPr>
          </a:p>
        </p:txBody>
      </p:sp>
      <p:grpSp>
        <p:nvGrpSpPr>
          <p:cNvPr id="3" name="组合 5"/>
          <p:cNvGrpSpPr/>
          <p:nvPr/>
        </p:nvGrpSpPr>
        <p:grpSpPr>
          <a:xfrm>
            <a:off x="5940152" y="1185464"/>
            <a:ext cx="2829216" cy="1167783"/>
            <a:chOff x="5940152" y="1185464"/>
            <a:chExt cx="2829216" cy="1167783"/>
          </a:xfrm>
        </p:grpSpPr>
        <p:pic>
          <p:nvPicPr>
            <p:cNvPr id="58379" name="Picture 1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193305" y="1844824"/>
              <a:ext cx="506931" cy="5084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内容占位符 2"/>
            <p:cNvSpPr txBox="1">
              <a:spLocks/>
            </p:cNvSpPr>
            <p:nvPr/>
          </p:nvSpPr>
          <p:spPr bwMode="auto">
            <a:xfrm>
              <a:off x="5940152" y="1185464"/>
              <a:ext cx="2829216" cy="1145493"/>
            </a:xfrm>
            <a:prstGeom prst="rect">
              <a:avLst/>
            </a:prstGeom>
            <a:noFill/>
            <a:ln w="25400">
              <a:solidFill>
                <a:srgbClr val="0000FF"/>
              </a:solidFill>
              <a:miter lim="800000"/>
              <a:headEnd/>
              <a:tailEnd/>
            </a:ln>
          </p:spPr>
          <p:txBody>
            <a:bodyPr/>
            <a:lstStyle/>
            <a:p>
              <a:pPr marL="342900" indent="-342900" algn="just" eaLnBrk="0" hangingPunct="0">
                <a:spcBef>
                  <a:spcPct val="20000"/>
                </a:spcBef>
                <a:buSzPct val="60000"/>
                <a:buFont typeface="Wingdings" pitchFamily="2" charset="2"/>
                <a:buNone/>
                <a:defRPr/>
              </a:pPr>
              <a:r>
                <a:rPr lang="en-US" altLang="zh-CN" b="1" i="1" kern="0" dirty="0">
                  <a:latin typeface="Cambria" pitchFamily="18" charset="0"/>
                  <a:sym typeface="Wingdings" pitchFamily="2" charset="2"/>
                </a:rPr>
                <a:t>S</a:t>
              </a:r>
              <a:r>
                <a:rPr lang="en-US" altLang="zh-CN" b="1" kern="0" dirty="0">
                  <a:latin typeface="Cambria" pitchFamily="18" charset="0"/>
                  <a:sym typeface="Wingdings" pitchFamily="2" charset="2"/>
                </a:rPr>
                <a:t> pair: </a:t>
              </a:r>
              <a:r>
                <a:rPr lang="en-US" altLang="zh-CN" b="1" i="1" kern="0" dirty="0" smtClean="0">
                  <a:latin typeface="Cambria" pitchFamily="18" charset="0"/>
                  <a:sym typeface="Wingdings" pitchFamily="2" charset="2"/>
                </a:rPr>
                <a:t>J</a:t>
              </a:r>
              <a:r>
                <a:rPr lang="en-US" altLang="zh-CN" b="1" kern="0" dirty="0" smtClean="0">
                  <a:latin typeface="Cambria" pitchFamily="18" charset="0"/>
                  <a:sym typeface="Wingdings" pitchFamily="2" charset="2"/>
                </a:rPr>
                <a:t>=0,</a:t>
              </a:r>
              <a:r>
                <a:rPr lang="en-US" altLang="zh-CN" b="1" i="1" kern="0" dirty="0" smtClean="0">
                  <a:latin typeface="Cambria" pitchFamily="18" charset="0"/>
                  <a:sym typeface="Wingdings" pitchFamily="2" charset="2"/>
                </a:rPr>
                <a:t>T</a:t>
              </a:r>
              <a:r>
                <a:rPr lang="en-US" altLang="zh-CN" b="1" kern="0" dirty="0" smtClean="0">
                  <a:latin typeface="Cambria" pitchFamily="18" charset="0"/>
                  <a:sym typeface="Wingdings" pitchFamily="2" charset="2"/>
                </a:rPr>
                <a:t>=1</a:t>
              </a:r>
              <a:endParaRPr lang="en-US" altLang="zh-CN" b="1" kern="0" dirty="0">
                <a:latin typeface="Cambria" pitchFamily="18" charset="0"/>
                <a:sym typeface="Wingdings" pitchFamily="2" charset="2"/>
              </a:endParaRPr>
            </a:p>
            <a:p>
              <a:pPr marL="342900" indent="-342900" algn="just">
                <a:spcBef>
                  <a:spcPct val="20000"/>
                </a:spcBef>
                <a:buSzPct val="60000"/>
                <a:defRPr/>
              </a:pPr>
              <a:r>
                <a:rPr lang="en-US" altLang="zh-CN" b="1" i="1" kern="0" dirty="0">
                  <a:latin typeface="Cambria" pitchFamily="18" charset="0"/>
                  <a:sym typeface="Wingdings" pitchFamily="2" charset="2"/>
                </a:rPr>
                <a:t>D</a:t>
              </a:r>
              <a:r>
                <a:rPr lang="en-US" altLang="zh-CN" b="1" kern="0" dirty="0">
                  <a:latin typeface="Cambria" pitchFamily="18" charset="0"/>
                  <a:sym typeface="Wingdings" pitchFamily="2" charset="2"/>
                </a:rPr>
                <a:t> pair : </a:t>
              </a:r>
              <a:r>
                <a:rPr lang="en-US" altLang="zh-CN" b="1" i="1" kern="0" dirty="0" smtClean="0">
                  <a:latin typeface="Cambria" pitchFamily="18" charset="0"/>
                  <a:sym typeface="Wingdings" pitchFamily="2" charset="2"/>
                </a:rPr>
                <a:t>J</a:t>
              </a:r>
              <a:r>
                <a:rPr lang="en-US" altLang="zh-CN" b="1" kern="0" dirty="0">
                  <a:latin typeface="Cambria" pitchFamily="18" charset="0"/>
                  <a:sym typeface="Wingdings" pitchFamily="2" charset="2"/>
                </a:rPr>
                <a:t>=2,</a:t>
              </a:r>
              <a:r>
                <a:rPr lang="en-US" altLang="zh-CN" b="1" i="1" kern="0" dirty="0">
                  <a:latin typeface="Cambria" pitchFamily="18" charset="0"/>
                  <a:sym typeface="Wingdings" pitchFamily="2" charset="2"/>
                </a:rPr>
                <a:t>T</a:t>
              </a:r>
              <a:r>
                <a:rPr lang="en-US" altLang="zh-CN" b="1" kern="0" dirty="0">
                  <a:latin typeface="Cambria" pitchFamily="18" charset="0"/>
                  <a:sym typeface="Wingdings" pitchFamily="2" charset="2"/>
                </a:rPr>
                <a:t>=1</a:t>
              </a:r>
            </a:p>
            <a:p>
              <a:pPr marL="342900" indent="-342900" algn="just">
                <a:spcBef>
                  <a:spcPct val="20000"/>
                </a:spcBef>
                <a:buSzPct val="60000"/>
                <a:defRPr/>
              </a:pPr>
              <a:r>
                <a:rPr lang="en-US" altLang="zh-CN" b="1" i="1" kern="0" dirty="0" smtClean="0">
                  <a:latin typeface="Cambria" pitchFamily="18" charset="0"/>
                  <a:sym typeface="Wingdings" pitchFamily="2" charset="2"/>
                </a:rPr>
                <a:t>A</a:t>
              </a:r>
              <a:r>
                <a:rPr lang="en-US" altLang="zh-CN" b="1" kern="0" baseline="30000" dirty="0" smtClean="0">
                  <a:latin typeface="Cambria" pitchFamily="18" charset="0"/>
                  <a:sym typeface="Wingdings" pitchFamily="2" charset="2"/>
                </a:rPr>
                <a:t>(9</a:t>
              </a:r>
              <a:r>
                <a:rPr lang="en-US" altLang="zh-CN" b="1" kern="0" baseline="30000" dirty="0">
                  <a:latin typeface="Cambria" pitchFamily="18" charset="0"/>
                  <a:sym typeface="Wingdings" pitchFamily="2" charset="2"/>
                </a:rPr>
                <a:t>)</a:t>
              </a:r>
              <a:r>
                <a:rPr lang="en-US" altLang="zh-CN" b="1" kern="0" dirty="0">
                  <a:latin typeface="Cambria" pitchFamily="18" charset="0"/>
                  <a:sym typeface="Wingdings" pitchFamily="2" charset="2"/>
                </a:rPr>
                <a:t> pair : </a:t>
              </a:r>
              <a:r>
                <a:rPr lang="en-US" altLang="zh-CN" b="1" i="1" kern="0" dirty="0" smtClean="0">
                  <a:latin typeface="Cambria" pitchFamily="18" charset="0"/>
                  <a:sym typeface="Wingdings" pitchFamily="2" charset="2"/>
                </a:rPr>
                <a:t>J</a:t>
              </a:r>
              <a:r>
                <a:rPr lang="en-US" altLang="zh-CN" b="1" kern="0" dirty="0" smtClean="0">
                  <a:latin typeface="Cambria" pitchFamily="18" charset="0"/>
                  <a:sym typeface="Wingdings" pitchFamily="2" charset="2"/>
                </a:rPr>
                <a:t>=9,</a:t>
              </a:r>
              <a:r>
                <a:rPr lang="en-US" altLang="zh-CN" b="1" i="1" kern="0" dirty="0" smtClean="0">
                  <a:latin typeface="Cambria" pitchFamily="18" charset="0"/>
                  <a:sym typeface="Wingdings" pitchFamily="2" charset="2"/>
                </a:rPr>
                <a:t>T</a:t>
              </a:r>
              <a:r>
                <a:rPr lang="en-US" altLang="zh-CN" b="1" kern="0" dirty="0" smtClean="0">
                  <a:latin typeface="Cambria" pitchFamily="18" charset="0"/>
                  <a:sym typeface="Wingdings" pitchFamily="2" charset="2"/>
                </a:rPr>
                <a:t>=0</a:t>
              </a:r>
              <a:endParaRPr lang="en-US" altLang="zh-CN" b="1" kern="0" dirty="0">
                <a:latin typeface="Cambria" pitchFamily="18" charset="0"/>
                <a:sym typeface="Wingdings" pitchFamily="2" charset="2"/>
              </a:endParaRPr>
            </a:p>
            <a:p>
              <a:pPr marL="342900" indent="-342900" algn="just" eaLnBrk="0" hangingPunct="0">
                <a:spcBef>
                  <a:spcPct val="20000"/>
                </a:spcBef>
                <a:buSzPct val="60000"/>
                <a:defRPr/>
              </a:pPr>
              <a:endParaRPr lang="en-US" altLang="zh-CN" b="1" i="1" kern="0" dirty="0">
                <a:latin typeface="Cambria" pitchFamily="18" charset="0"/>
                <a:sym typeface="Wingdings" pitchFamily="2" charset="2"/>
              </a:endParaRPr>
            </a:p>
          </p:txBody>
        </p:sp>
      </p:grpSp>
      <p:grpSp>
        <p:nvGrpSpPr>
          <p:cNvPr id="6" name="组合 2"/>
          <p:cNvGrpSpPr/>
          <p:nvPr/>
        </p:nvGrpSpPr>
        <p:grpSpPr>
          <a:xfrm>
            <a:off x="5940152" y="2708920"/>
            <a:ext cx="2952326" cy="1150840"/>
            <a:chOff x="6084170" y="2649488"/>
            <a:chExt cx="2952326" cy="1150840"/>
          </a:xfrm>
        </p:grpSpPr>
        <p:pic>
          <p:nvPicPr>
            <p:cNvPr id="12" name="Picture 3"/>
            <p:cNvPicPr>
              <a:picLocks noChangeAspect="1" noChangeArrowheads="1"/>
            </p:cNvPicPr>
            <p:nvPr/>
          </p:nvPicPr>
          <p:blipFill>
            <a:blip r:embed="rId3" cstate="print"/>
            <a:srcRect/>
            <a:stretch>
              <a:fillRect/>
            </a:stretch>
          </p:blipFill>
          <p:spPr bwMode="auto">
            <a:xfrm>
              <a:off x="6084170" y="2649488"/>
              <a:ext cx="1765197" cy="1150840"/>
            </a:xfrm>
            <a:prstGeom prst="rect">
              <a:avLst/>
            </a:prstGeom>
            <a:noFill/>
            <a:ln w="9525">
              <a:noFill/>
              <a:miter lim="800000"/>
              <a:headEnd/>
              <a:tailEnd/>
            </a:ln>
            <a:effectLst/>
          </p:spPr>
        </p:pic>
        <p:sp>
          <p:nvSpPr>
            <p:cNvPr id="13" name="矩形 12"/>
            <p:cNvSpPr/>
            <p:nvPr/>
          </p:nvSpPr>
          <p:spPr>
            <a:xfrm>
              <a:off x="7936515" y="3088445"/>
              <a:ext cx="1099981" cy="400110"/>
            </a:xfrm>
            <a:prstGeom prst="rect">
              <a:avLst/>
            </a:prstGeom>
          </p:spPr>
          <p:txBody>
            <a:bodyPr wrap="none">
              <a:spAutoFit/>
            </a:bodyPr>
            <a:lstStyle/>
            <a:p>
              <a:r>
                <a:rPr lang="en-US" altLang="zh-CN" kern="0" dirty="0" smtClean="0">
                  <a:latin typeface="Calibri" panose="020F0502020204030204" pitchFamily="34" charset="0"/>
                </a:rPr>
                <a:t>+  JUN45</a:t>
              </a:r>
              <a:endParaRPr lang="zh-CN" altLang="en-US" dirty="0"/>
            </a:p>
          </p:txBody>
        </p:sp>
      </p:grpSp>
      <p:pic>
        <p:nvPicPr>
          <p:cNvPr id="4" name="图片 3"/>
          <p:cNvPicPr>
            <a:picLocks noChangeAspect="1"/>
          </p:cNvPicPr>
          <p:nvPr/>
        </p:nvPicPr>
        <p:blipFill>
          <a:blip r:embed="rId4" cstate="print"/>
          <a:stretch>
            <a:fillRect/>
          </a:stretch>
        </p:blipFill>
        <p:spPr>
          <a:xfrm>
            <a:off x="1540562" y="908720"/>
            <a:ext cx="3236119" cy="2736056"/>
          </a:xfrm>
          <a:prstGeom prst="rect">
            <a:avLst/>
          </a:prstGeom>
        </p:spPr>
      </p:pic>
      <p:pic>
        <p:nvPicPr>
          <p:cNvPr id="5" name="图片 4"/>
          <p:cNvPicPr>
            <a:picLocks noChangeAspect="1"/>
          </p:cNvPicPr>
          <p:nvPr/>
        </p:nvPicPr>
        <p:blipFill>
          <a:blip r:embed="rId5" cstate="print"/>
          <a:stretch>
            <a:fillRect/>
          </a:stretch>
        </p:blipFill>
        <p:spPr>
          <a:xfrm>
            <a:off x="1875505" y="3789040"/>
            <a:ext cx="2871788" cy="2643188"/>
          </a:xfrm>
          <a:prstGeom prst="rect">
            <a:avLst/>
          </a:prstGeom>
        </p:spPr>
      </p:pic>
      <p:sp>
        <p:nvSpPr>
          <p:cNvPr id="17" name="TextBox 32"/>
          <p:cNvSpPr txBox="1"/>
          <p:nvPr/>
        </p:nvSpPr>
        <p:spPr>
          <a:xfrm>
            <a:off x="35495" y="6474822"/>
            <a:ext cx="6408713" cy="338554"/>
          </a:xfrm>
          <a:prstGeom prst="rect">
            <a:avLst/>
          </a:prstGeom>
          <a:noFill/>
          <a:ln w="3175">
            <a:solidFill>
              <a:schemeClr val="tx1"/>
            </a:solidFill>
          </a:ln>
        </p:spPr>
        <p:txBody>
          <a:bodyPr wrap="square" rtlCol="0">
            <a:spAutoFit/>
          </a:bodyPr>
          <a:lstStyle/>
          <a:p>
            <a:pPr algn="l"/>
            <a:r>
              <a:rPr lang="en-US" altLang="zh-CN" sz="1600" dirty="0" smtClean="0">
                <a:latin typeface="Calibri" panose="020F0502020204030204" pitchFamily="34" charset="0"/>
                <a:cs typeface="Calibri" panose="020F0502020204030204" pitchFamily="34" charset="0"/>
              </a:rPr>
              <a:t>G. J. Fu, J. J. Shen, Y. M. Zhao, and A. </a:t>
            </a:r>
            <a:r>
              <a:rPr lang="en-US" altLang="zh-CN" sz="1600" dirty="0" err="1" smtClean="0">
                <a:latin typeface="Calibri" panose="020F0502020204030204" pitchFamily="34" charset="0"/>
                <a:cs typeface="Calibri" panose="020F0502020204030204" pitchFamily="34" charset="0"/>
              </a:rPr>
              <a:t>Arima</a:t>
            </a:r>
            <a:r>
              <a:rPr lang="en-US" altLang="zh-CN" sz="1600" dirty="0" smtClean="0">
                <a:latin typeface="Calibri" panose="020F0502020204030204" pitchFamily="34" charset="0"/>
                <a:cs typeface="Calibri" panose="020F0502020204030204" pitchFamily="34" charset="0"/>
              </a:rPr>
              <a:t>, Phys. Rev. C 87, 044312 (2013).</a:t>
            </a:r>
          </a:p>
        </p:txBody>
      </p:sp>
      <p:cxnSp>
        <p:nvCxnSpPr>
          <p:cNvPr id="18" name="直接箭头连接符 17"/>
          <p:cNvCxnSpPr/>
          <p:nvPr/>
        </p:nvCxnSpPr>
        <p:spPr bwMode="auto">
          <a:xfrm flipH="1" flipV="1">
            <a:off x="2825473" y="2204864"/>
            <a:ext cx="2856949" cy="2592288"/>
          </a:xfrm>
          <a:prstGeom prst="straightConnector1">
            <a:avLst/>
          </a:prstGeom>
          <a:solidFill>
            <a:schemeClr val="accent1"/>
          </a:solidFill>
          <a:ln w="19050" cap="flat" cmpd="sng" algn="ctr">
            <a:solidFill>
              <a:srgbClr val="0000FF"/>
            </a:solidFill>
            <a:prstDash val="solid"/>
            <a:round/>
            <a:headEnd type="none" w="med" len="med"/>
            <a:tailEnd type="arrow"/>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9" name="直接箭头连接符 18"/>
          <p:cNvCxnSpPr>
            <a:stCxn id="22" idx="1"/>
            <a:endCxn id="20" idx="3"/>
          </p:cNvCxnSpPr>
          <p:nvPr/>
        </p:nvCxnSpPr>
        <p:spPr bwMode="auto">
          <a:xfrm flipH="1">
            <a:off x="2786621" y="4793377"/>
            <a:ext cx="2895801" cy="189158"/>
          </a:xfrm>
          <a:prstGeom prst="straightConnector1">
            <a:avLst/>
          </a:prstGeom>
          <a:solidFill>
            <a:schemeClr val="accent1"/>
          </a:solidFill>
          <a:ln w="19050" cap="flat" cmpd="sng" algn="ctr">
            <a:solidFill>
              <a:srgbClr val="0000FF"/>
            </a:solidFill>
            <a:prstDash val="solid"/>
            <a:round/>
            <a:headEnd type="none" w="med" len="med"/>
            <a:tailEnd type="arrow"/>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20" name="圆角矩形 19"/>
          <p:cNvSpPr/>
          <p:nvPr/>
        </p:nvSpPr>
        <p:spPr bwMode="auto">
          <a:xfrm>
            <a:off x="2268316" y="4060519"/>
            <a:ext cx="518305" cy="1844031"/>
          </a:xfrm>
          <a:prstGeom prst="roundRect">
            <a:avLst/>
          </a:prstGeom>
          <a:noFill/>
          <a:ln w="25400" cap="flat" cmpd="sng" algn="ctr">
            <a:solidFill>
              <a:srgbClr val="0000FF"/>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zh-CN" altLang="en-US" sz="2000" b="0" i="0" u="none" strike="noStrike" cap="none" normalizeH="0" baseline="0">
              <a:ln>
                <a:noFill/>
              </a:ln>
              <a:solidFill>
                <a:schemeClr val="tx1"/>
              </a:solidFill>
              <a:effectLst/>
              <a:latin typeface="Tahoma" charset="0"/>
              <a:ea typeface="宋体" charset="0"/>
              <a:cs typeface="宋体" charset="0"/>
            </a:endParaRPr>
          </a:p>
        </p:txBody>
      </p:sp>
      <p:sp>
        <p:nvSpPr>
          <p:cNvPr id="21" name="圆角矩形 20"/>
          <p:cNvSpPr/>
          <p:nvPr/>
        </p:nvSpPr>
        <p:spPr bwMode="auto">
          <a:xfrm>
            <a:off x="2307168" y="1237549"/>
            <a:ext cx="518305" cy="1852632"/>
          </a:xfrm>
          <a:prstGeom prst="roundRect">
            <a:avLst/>
          </a:prstGeom>
          <a:noFill/>
          <a:ln w="25400" cap="flat" cmpd="sng" algn="ctr">
            <a:solidFill>
              <a:srgbClr val="0000FF"/>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zh-CN" altLang="en-US" sz="2000" b="0" i="0" u="none" strike="noStrike" cap="none" normalizeH="0" baseline="0">
              <a:ln>
                <a:noFill/>
              </a:ln>
              <a:solidFill>
                <a:schemeClr val="tx1"/>
              </a:solidFill>
              <a:effectLst/>
              <a:latin typeface="Tahoma" charset="0"/>
              <a:ea typeface="宋体" charset="0"/>
              <a:cs typeface="宋体" charset="0"/>
            </a:endParaRPr>
          </a:p>
        </p:txBody>
      </p:sp>
      <p:sp>
        <p:nvSpPr>
          <p:cNvPr id="22" name="TextBox 13"/>
          <p:cNvSpPr txBox="1"/>
          <p:nvPr/>
        </p:nvSpPr>
        <p:spPr>
          <a:xfrm>
            <a:off x="5682422" y="4285545"/>
            <a:ext cx="3324993" cy="1015663"/>
          </a:xfrm>
          <a:prstGeom prst="rect">
            <a:avLst/>
          </a:prstGeom>
          <a:noFill/>
          <a:ln w="19050">
            <a:solidFill>
              <a:srgbClr val="0000FF"/>
            </a:solidFill>
          </a:ln>
        </p:spPr>
        <p:txBody>
          <a:bodyPr wrap="square" rtlCol="0">
            <a:spAutoFit/>
          </a:bodyPr>
          <a:lstStyle/>
          <a:p>
            <a:pPr algn="l"/>
            <a:r>
              <a:rPr lang="en-US" altLang="zh-CN" dirty="0" smtClean="0">
                <a:solidFill>
                  <a:srgbClr val="0000FF"/>
                </a:solidFill>
                <a:latin typeface="Calibri" panose="020F0502020204030204" pitchFamily="34" charset="0"/>
              </a:rPr>
              <a:t>Dual description: </a:t>
            </a:r>
          </a:p>
          <a:p>
            <a:pPr algn="just"/>
            <a:r>
              <a:rPr lang="en-US" altLang="zh-CN" dirty="0" smtClean="0">
                <a:solidFill>
                  <a:srgbClr val="0000FF"/>
                </a:solidFill>
                <a:latin typeface="Calibri" panose="020F0502020204030204" pitchFamily="34" charset="0"/>
              </a:rPr>
              <a:t>Non-</a:t>
            </a:r>
            <a:r>
              <a:rPr lang="en-US" altLang="zh-CN" dirty="0" err="1" smtClean="0">
                <a:solidFill>
                  <a:srgbClr val="0000FF"/>
                </a:solidFill>
                <a:latin typeface="Calibri" panose="020F0502020204030204" pitchFamily="34" charset="0"/>
              </a:rPr>
              <a:t>orthogonality</a:t>
            </a:r>
            <a:r>
              <a:rPr lang="en-US" altLang="zh-CN" dirty="0" smtClean="0">
                <a:solidFill>
                  <a:srgbClr val="0000FF"/>
                </a:solidFill>
                <a:latin typeface="Calibri" panose="020F0502020204030204" pitchFamily="34" charset="0"/>
              </a:rPr>
              <a:t> feature of  nucleon-pair basis!</a:t>
            </a:r>
            <a:endParaRPr lang="zh-CN" altLang="en-US" dirty="0">
              <a:solidFill>
                <a:srgbClr val="0000FF"/>
              </a:solidFill>
              <a:latin typeface="Calibri" panose="020F0502020204030204" pitchFamily="34" charset="0"/>
            </a:endParaRPr>
          </a:p>
        </p:txBody>
      </p:sp>
      <p:cxnSp>
        <p:nvCxnSpPr>
          <p:cNvPr id="23" name="直接箭头连接符 22"/>
          <p:cNvCxnSpPr/>
          <p:nvPr/>
        </p:nvCxnSpPr>
        <p:spPr bwMode="auto">
          <a:xfrm flipH="1" flipV="1">
            <a:off x="3491881" y="2996952"/>
            <a:ext cx="2190541" cy="2808312"/>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11" name="矩形 10"/>
          <p:cNvSpPr/>
          <p:nvPr/>
        </p:nvSpPr>
        <p:spPr>
          <a:xfrm>
            <a:off x="5669529" y="5621178"/>
            <a:ext cx="2142831" cy="400110"/>
          </a:xfrm>
          <a:prstGeom prst="rect">
            <a:avLst/>
          </a:prstGeom>
        </p:spPr>
        <p:txBody>
          <a:bodyPr wrap="none">
            <a:spAutoFit/>
          </a:bodyPr>
          <a:lstStyle/>
          <a:p>
            <a:r>
              <a:rPr lang="en-US" altLang="zh-CN" dirty="0" smtClean="0">
                <a:latin typeface="Calibri" panose="020F0502020204030204" pitchFamily="34" charset="0"/>
              </a:rPr>
              <a:t>Seniority two state</a:t>
            </a:r>
            <a:endParaRPr lang="zh-CN" altLang="en-US" dirty="0"/>
          </a:p>
        </p:txBody>
      </p:sp>
      <p:sp>
        <p:nvSpPr>
          <p:cNvPr id="24" name="TextBox 23"/>
          <p:cNvSpPr txBox="1"/>
          <p:nvPr/>
        </p:nvSpPr>
        <p:spPr>
          <a:xfrm>
            <a:off x="179512" y="260648"/>
            <a:ext cx="2393219" cy="369332"/>
          </a:xfrm>
          <a:prstGeom prst="rect">
            <a:avLst/>
          </a:prstGeom>
          <a:solidFill>
            <a:srgbClr val="FFC000"/>
          </a:solidFill>
        </p:spPr>
        <p:txBody>
          <a:bodyPr wrap="none" rtlCol="0">
            <a:spAutoFit/>
          </a:bodyPr>
          <a:lstStyle/>
          <a:p>
            <a:r>
              <a:rPr lang="en-US" altLang="zh-CN" dirty="0" smtClean="0"/>
              <a:t>Results by Guan-</a:t>
            </a:r>
            <a:r>
              <a:rPr lang="en-US" altLang="zh-CN" dirty="0" err="1" smtClean="0"/>
              <a:t>Jian</a:t>
            </a:r>
            <a:r>
              <a:rPr lang="en-US" altLang="zh-CN" dirty="0" smtClean="0"/>
              <a:t> Fu</a:t>
            </a:r>
            <a:endParaRPr lang="zh-CN" altLang="en-US" dirty="0"/>
          </a:p>
        </p:txBody>
      </p:sp>
    </p:spTree>
    <p:extLst>
      <p:ext uri="{BB962C8B-B14F-4D97-AF65-F5344CB8AC3E}">
        <p14:creationId xmlns="" xmlns:p14="http://schemas.microsoft.com/office/powerpoint/2010/main" val="18547353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35496" y="1556792"/>
            <a:ext cx="8925443" cy="2497832"/>
          </a:xfrm>
          <a:prstGeom prst="rect">
            <a:avLst/>
          </a:prstGeom>
          <a:noFill/>
          <a:ln w="9525">
            <a:noFill/>
            <a:miter lim="800000"/>
            <a:headEnd/>
            <a:tailEnd/>
          </a:ln>
        </p:spPr>
      </p:pic>
      <p:pic>
        <p:nvPicPr>
          <p:cNvPr id="40964" name="Picture 4"/>
          <p:cNvPicPr>
            <a:picLocks noChangeAspect="1" noChangeArrowheads="1"/>
          </p:cNvPicPr>
          <p:nvPr/>
        </p:nvPicPr>
        <p:blipFill>
          <a:blip r:embed="rId3" cstate="print"/>
          <a:srcRect/>
          <a:stretch>
            <a:fillRect/>
          </a:stretch>
        </p:blipFill>
        <p:spPr bwMode="auto">
          <a:xfrm>
            <a:off x="1457325" y="4509120"/>
            <a:ext cx="6229350" cy="1238250"/>
          </a:xfrm>
          <a:prstGeom prst="rect">
            <a:avLst/>
          </a:prstGeom>
          <a:noFill/>
          <a:ln w="9525">
            <a:noFill/>
            <a:miter lim="800000"/>
            <a:headEnd/>
            <a:tailEnd/>
          </a:ln>
        </p:spPr>
      </p:pic>
      <p:sp>
        <p:nvSpPr>
          <p:cNvPr id="4" name="TextBox 3"/>
          <p:cNvSpPr txBox="1"/>
          <p:nvPr/>
        </p:nvSpPr>
        <p:spPr>
          <a:xfrm>
            <a:off x="61947" y="332656"/>
            <a:ext cx="7877669" cy="369332"/>
          </a:xfrm>
          <a:prstGeom prst="rect">
            <a:avLst/>
          </a:prstGeom>
          <a:solidFill>
            <a:srgbClr val="FFC000"/>
          </a:solidFill>
        </p:spPr>
        <p:txBody>
          <a:bodyPr wrap="none" rtlCol="0">
            <a:spAutoFit/>
          </a:bodyPr>
          <a:lstStyle/>
          <a:p>
            <a:r>
              <a:rPr lang="en-US" altLang="zh-CN" dirty="0" smtClean="0"/>
              <a:t>4</a:t>
            </a:r>
            <a:r>
              <a:rPr lang="zh-CN" altLang="en-US" dirty="0" smtClean="0"/>
              <a:t>、</a:t>
            </a:r>
            <a:r>
              <a:rPr lang="en-US" altLang="zh-CN" dirty="0" smtClean="0"/>
              <a:t>nucleon-pair model with particle-hole configurations, mainly by Yi-Yuan Cheng</a:t>
            </a:r>
            <a:endParaRPr lang="zh-CN"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矩形 233"/>
          <p:cNvSpPr/>
          <p:nvPr/>
        </p:nvSpPr>
        <p:spPr bwMode="auto">
          <a:xfrm>
            <a:off x="6286512" y="6028152"/>
            <a:ext cx="2857488" cy="857232"/>
          </a:xfrm>
          <a:prstGeom prst="rect">
            <a:avLst/>
          </a:prstGeom>
          <a:solidFill>
            <a:schemeClr val="bg1"/>
          </a:solidFill>
          <a:ln w="9525" cap="flat" cmpd="sng" algn="ctr">
            <a:no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zh-CN" altLang="en-US" sz="2000" b="0" i="0" u="none" strike="noStrike" cap="none" normalizeH="0" baseline="0">
              <a:ln>
                <a:noFill/>
              </a:ln>
              <a:solidFill>
                <a:schemeClr val="tx1"/>
              </a:solidFill>
              <a:effectLst/>
              <a:latin typeface="Tahoma" charset="0"/>
              <a:ea typeface="宋体" charset="0"/>
              <a:cs typeface="宋体" charset="0"/>
            </a:endParaRPr>
          </a:p>
        </p:txBody>
      </p:sp>
      <p:grpSp>
        <p:nvGrpSpPr>
          <p:cNvPr id="2" name="组合 340"/>
          <p:cNvGrpSpPr/>
          <p:nvPr/>
        </p:nvGrpSpPr>
        <p:grpSpPr>
          <a:xfrm>
            <a:off x="163265" y="1511414"/>
            <a:ext cx="8874629" cy="3427314"/>
            <a:chOff x="-406906" y="1707318"/>
            <a:chExt cx="8874629" cy="3427314"/>
          </a:xfrm>
        </p:grpSpPr>
        <p:grpSp>
          <p:nvGrpSpPr>
            <p:cNvPr id="3" name="组合 341"/>
            <p:cNvGrpSpPr/>
            <p:nvPr/>
          </p:nvGrpSpPr>
          <p:grpSpPr>
            <a:xfrm>
              <a:off x="-406906" y="1707318"/>
              <a:ext cx="3499553" cy="3427314"/>
              <a:chOff x="-549782" y="1493004"/>
              <a:chExt cx="3499553" cy="3427314"/>
            </a:xfrm>
          </p:grpSpPr>
          <p:grpSp>
            <p:nvGrpSpPr>
              <p:cNvPr id="4" name="组合 422"/>
              <p:cNvGrpSpPr/>
              <p:nvPr/>
            </p:nvGrpSpPr>
            <p:grpSpPr>
              <a:xfrm>
                <a:off x="-533165" y="1677850"/>
                <a:ext cx="3482936" cy="3064012"/>
                <a:chOff x="-676041" y="1612906"/>
                <a:chExt cx="3482936" cy="3064012"/>
              </a:xfrm>
            </p:grpSpPr>
            <p:grpSp>
              <p:nvGrpSpPr>
                <p:cNvPr id="5" name="组合 424"/>
                <p:cNvGrpSpPr/>
                <p:nvPr/>
              </p:nvGrpSpPr>
              <p:grpSpPr>
                <a:xfrm>
                  <a:off x="-676041" y="1612906"/>
                  <a:ext cx="3482936" cy="3064012"/>
                  <a:chOff x="-676009" y="1612906"/>
                  <a:chExt cx="3482936" cy="3064012"/>
                </a:xfrm>
              </p:grpSpPr>
              <p:grpSp>
                <p:nvGrpSpPr>
                  <p:cNvPr id="6" name="组合 426"/>
                  <p:cNvGrpSpPr/>
                  <p:nvPr/>
                </p:nvGrpSpPr>
                <p:grpSpPr>
                  <a:xfrm>
                    <a:off x="1366595" y="2428868"/>
                    <a:ext cx="1205141" cy="2071702"/>
                    <a:chOff x="1366595" y="2428868"/>
                    <a:chExt cx="1205141" cy="2071702"/>
                  </a:xfrm>
                </p:grpSpPr>
                <p:grpSp>
                  <p:nvGrpSpPr>
                    <p:cNvPr id="7" name="组合 436"/>
                    <p:cNvGrpSpPr/>
                    <p:nvPr/>
                  </p:nvGrpSpPr>
                  <p:grpSpPr>
                    <a:xfrm>
                      <a:off x="1366595" y="2428868"/>
                      <a:ext cx="1205141" cy="2071702"/>
                      <a:chOff x="1366595" y="2428868"/>
                      <a:chExt cx="1205141" cy="2071702"/>
                    </a:xfrm>
                  </p:grpSpPr>
                  <p:grpSp>
                    <p:nvGrpSpPr>
                      <p:cNvPr id="8" name="组合 438"/>
                      <p:cNvGrpSpPr/>
                      <p:nvPr/>
                    </p:nvGrpSpPr>
                    <p:grpSpPr>
                      <a:xfrm>
                        <a:off x="1428728" y="2428868"/>
                        <a:ext cx="1143008" cy="1930414"/>
                        <a:chOff x="3929058" y="3427412"/>
                        <a:chExt cx="1143008" cy="1930414"/>
                      </a:xfrm>
                    </p:grpSpPr>
                    <p:cxnSp>
                      <p:nvCxnSpPr>
                        <p:cNvPr id="455" name="直接连接符 454"/>
                        <p:cNvCxnSpPr/>
                        <p:nvPr/>
                      </p:nvCxnSpPr>
                      <p:spPr bwMode="auto">
                        <a:xfrm>
                          <a:off x="3929058" y="5141924"/>
                          <a:ext cx="1143008" cy="1588"/>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56" name="直接连接符 455"/>
                        <p:cNvCxnSpPr/>
                        <p:nvPr/>
                      </p:nvCxnSpPr>
                      <p:spPr bwMode="auto">
                        <a:xfrm>
                          <a:off x="3929058" y="4929198"/>
                          <a:ext cx="1143008" cy="1588"/>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57" name="直接连接符 456"/>
                        <p:cNvCxnSpPr/>
                        <p:nvPr/>
                      </p:nvCxnSpPr>
                      <p:spPr bwMode="auto">
                        <a:xfrm>
                          <a:off x="3929058" y="5356238"/>
                          <a:ext cx="1143008" cy="1588"/>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58" name="直接连接符 457"/>
                        <p:cNvCxnSpPr/>
                        <p:nvPr/>
                      </p:nvCxnSpPr>
                      <p:spPr bwMode="auto">
                        <a:xfrm>
                          <a:off x="3929058" y="4214818"/>
                          <a:ext cx="1143008" cy="1588"/>
                        </a:xfrm>
                        <a:prstGeom prst="line">
                          <a:avLst/>
                        </a:prstGeom>
                        <a:solidFill>
                          <a:srgbClr val="00E4A8"/>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59" name="直接连接符 458"/>
                        <p:cNvCxnSpPr/>
                        <p:nvPr/>
                      </p:nvCxnSpPr>
                      <p:spPr bwMode="auto">
                        <a:xfrm>
                          <a:off x="3929058" y="3857628"/>
                          <a:ext cx="1143008" cy="1588"/>
                        </a:xfrm>
                        <a:prstGeom prst="line">
                          <a:avLst/>
                        </a:prstGeom>
                        <a:solidFill>
                          <a:srgbClr val="00E4A8"/>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60" name="直接连接符 459"/>
                        <p:cNvCxnSpPr/>
                        <p:nvPr/>
                      </p:nvCxnSpPr>
                      <p:spPr bwMode="auto">
                        <a:xfrm>
                          <a:off x="3929058" y="3643314"/>
                          <a:ext cx="1143008" cy="1588"/>
                        </a:xfrm>
                        <a:prstGeom prst="line">
                          <a:avLst/>
                        </a:prstGeom>
                        <a:solidFill>
                          <a:srgbClr val="00E4A8"/>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61" name="直接连接符 460"/>
                        <p:cNvCxnSpPr/>
                        <p:nvPr/>
                      </p:nvCxnSpPr>
                      <p:spPr bwMode="auto">
                        <a:xfrm>
                          <a:off x="3929058" y="3427412"/>
                          <a:ext cx="1143008" cy="1588"/>
                        </a:xfrm>
                        <a:prstGeom prst="line">
                          <a:avLst/>
                        </a:prstGeom>
                        <a:solidFill>
                          <a:srgbClr val="00E4A8"/>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462" name="乘号 461"/>
                        <p:cNvSpPr/>
                        <p:nvPr/>
                      </p:nvSpPr>
                      <p:spPr bwMode="auto">
                        <a:xfrm>
                          <a:off x="4264330" y="4094544"/>
                          <a:ext cx="216000" cy="216000"/>
                        </a:xfrm>
                        <a:prstGeom prst="mathMultiply">
                          <a:avLst/>
                        </a:prstGeom>
                        <a:solidFill>
                          <a:srgbClr val="000000"/>
                        </a:solidFill>
                        <a:ln w="9525" cap="flat" cmpd="sng" algn="ctr">
                          <a:solidFill>
                            <a:srgbClr val="000000"/>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Tahoma" charset="0"/>
                            <a:ea typeface="宋体" charset="0"/>
                          </a:endParaRPr>
                        </a:p>
                      </p:txBody>
                    </p:sp>
                    <p:sp>
                      <p:nvSpPr>
                        <p:cNvPr id="463" name="乘号 462"/>
                        <p:cNvSpPr/>
                        <p:nvPr/>
                      </p:nvSpPr>
                      <p:spPr bwMode="auto">
                        <a:xfrm>
                          <a:off x="4498876" y="4094544"/>
                          <a:ext cx="216000" cy="216000"/>
                        </a:xfrm>
                        <a:prstGeom prst="mathMultiply">
                          <a:avLst/>
                        </a:prstGeom>
                        <a:solidFill>
                          <a:srgbClr val="000000"/>
                        </a:solidFill>
                        <a:ln w="9525" cap="flat" cmpd="sng" algn="ctr">
                          <a:solidFill>
                            <a:srgbClr val="000000"/>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Tahoma" charset="0"/>
                            <a:ea typeface="宋体" charset="0"/>
                          </a:endParaRPr>
                        </a:p>
                      </p:txBody>
                    </p:sp>
                  </p:grpSp>
                  <p:cxnSp>
                    <p:nvCxnSpPr>
                      <p:cNvPr id="440" name="直接连接符 439"/>
                      <p:cNvCxnSpPr/>
                      <p:nvPr/>
                    </p:nvCxnSpPr>
                    <p:spPr bwMode="auto">
                      <a:xfrm rot="5400000">
                        <a:off x="1188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41" name="直接连接符 440"/>
                      <p:cNvCxnSpPr/>
                      <p:nvPr/>
                    </p:nvCxnSpPr>
                    <p:spPr bwMode="auto">
                      <a:xfrm rot="5400000">
                        <a:off x="1404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42" name="直接连接符 441"/>
                      <p:cNvCxnSpPr/>
                      <p:nvPr/>
                    </p:nvCxnSpPr>
                    <p:spPr bwMode="auto">
                      <a:xfrm rot="5400000">
                        <a:off x="1620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43" name="直接连接符 442"/>
                      <p:cNvCxnSpPr/>
                      <p:nvPr/>
                    </p:nvCxnSpPr>
                    <p:spPr bwMode="auto">
                      <a:xfrm rot="5400000">
                        <a:off x="1836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44" name="直接连接符 443"/>
                      <p:cNvCxnSpPr/>
                      <p:nvPr/>
                    </p:nvCxnSpPr>
                    <p:spPr bwMode="auto">
                      <a:xfrm rot="5400000">
                        <a:off x="2052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45" name="直接连接符 444"/>
                      <p:cNvCxnSpPr/>
                      <p:nvPr/>
                    </p:nvCxnSpPr>
                    <p:spPr bwMode="auto">
                      <a:xfrm rot="5400000">
                        <a:off x="1296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46" name="直接连接符 445"/>
                      <p:cNvCxnSpPr/>
                      <p:nvPr/>
                    </p:nvCxnSpPr>
                    <p:spPr bwMode="auto">
                      <a:xfrm rot="5400000">
                        <a:off x="1512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47" name="直接连接符 446"/>
                      <p:cNvCxnSpPr/>
                      <p:nvPr/>
                    </p:nvCxnSpPr>
                    <p:spPr bwMode="auto">
                      <a:xfrm rot="5400000">
                        <a:off x="1728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48" name="直接连接符 447"/>
                      <p:cNvCxnSpPr/>
                      <p:nvPr/>
                    </p:nvCxnSpPr>
                    <p:spPr bwMode="auto">
                      <a:xfrm rot="5400000">
                        <a:off x="1944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49" name="直接连接符 448"/>
                      <p:cNvCxnSpPr/>
                      <p:nvPr/>
                    </p:nvCxnSpPr>
                    <p:spPr bwMode="auto">
                      <a:xfrm rot="5400000">
                        <a:off x="2160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50" name="直接连接符 449"/>
                      <p:cNvCxnSpPr/>
                      <p:nvPr/>
                    </p:nvCxnSpPr>
                    <p:spPr bwMode="auto">
                      <a:xfrm rot="5400000">
                        <a:off x="2321703" y="4250537"/>
                        <a:ext cx="357190" cy="142876"/>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451" name="椭圆 450"/>
                      <p:cNvSpPr/>
                      <p:nvPr/>
                    </p:nvSpPr>
                    <p:spPr bwMode="auto">
                      <a:xfrm>
                        <a:off x="1571604" y="4071942"/>
                        <a:ext cx="142876" cy="142876"/>
                      </a:xfrm>
                      <a:prstGeom prst="ellipse">
                        <a:avLst/>
                      </a:prstGeom>
                      <a:solidFill>
                        <a:srgbClr val="FFFFFF"/>
                      </a:solidFill>
                      <a:ln w="19050" cap="flat" cmpd="sng" algn="ctr">
                        <a:solidFill>
                          <a:srgbClr val="000000"/>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Tahoma" charset="0"/>
                          <a:ea typeface="宋体" charset="0"/>
                        </a:endParaRPr>
                      </a:p>
                    </p:txBody>
                  </p:sp>
                  <p:sp>
                    <p:nvSpPr>
                      <p:cNvPr id="452" name="椭圆 451"/>
                      <p:cNvSpPr/>
                      <p:nvPr/>
                    </p:nvSpPr>
                    <p:spPr bwMode="auto">
                      <a:xfrm>
                        <a:off x="1785918" y="4071942"/>
                        <a:ext cx="142876" cy="142876"/>
                      </a:xfrm>
                      <a:prstGeom prst="ellipse">
                        <a:avLst/>
                      </a:prstGeom>
                      <a:solidFill>
                        <a:srgbClr val="FFFFFF"/>
                      </a:solidFill>
                      <a:ln w="19050" cap="flat" cmpd="sng" algn="ctr">
                        <a:solidFill>
                          <a:srgbClr val="000000"/>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Tahoma" charset="0"/>
                          <a:ea typeface="宋体" charset="0"/>
                        </a:endParaRPr>
                      </a:p>
                    </p:txBody>
                  </p:sp>
                  <p:sp>
                    <p:nvSpPr>
                      <p:cNvPr id="453" name="椭圆 452"/>
                      <p:cNvSpPr/>
                      <p:nvPr/>
                    </p:nvSpPr>
                    <p:spPr bwMode="auto">
                      <a:xfrm>
                        <a:off x="2000232" y="4071942"/>
                        <a:ext cx="142876" cy="142876"/>
                      </a:xfrm>
                      <a:prstGeom prst="ellipse">
                        <a:avLst/>
                      </a:prstGeom>
                      <a:solidFill>
                        <a:srgbClr val="FFFFFF"/>
                      </a:solidFill>
                      <a:ln w="19050" cap="flat" cmpd="sng" algn="ctr">
                        <a:solidFill>
                          <a:srgbClr val="000000"/>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Tahoma" charset="0"/>
                          <a:ea typeface="宋体" charset="0"/>
                        </a:endParaRPr>
                      </a:p>
                    </p:txBody>
                  </p:sp>
                  <p:sp>
                    <p:nvSpPr>
                      <p:cNvPr id="454" name="椭圆 453"/>
                      <p:cNvSpPr/>
                      <p:nvPr/>
                    </p:nvSpPr>
                    <p:spPr bwMode="auto">
                      <a:xfrm>
                        <a:off x="2214546" y="4071942"/>
                        <a:ext cx="142876" cy="142876"/>
                      </a:xfrm>
                      <a:prstGeom prst="ellipse">
                        <a:avLst/>
                      </a:prstGeom>
                      <a:solidFill>
                        <a:srgbClr val="FFFFFF"/>
                      </a:solidFill>
                      <a:ln w="19050" cap="flat" cmpd="sng" algn="ctr">
                        <a:solidFill>
                          <a:srgbClr val="000000"/>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Tahoma" charset="0"/>
                          <a:ea typeface="宋体" charset="0"/>
                        </a:endParaRPr>
                      </a:p>
                    </p:txBody>
                  </p:sp>
                </p:grpSp>
                <p:sp>
                  <p:nvSpPr>
                    <p:cNvPr id="438" name="乘号 437"/>
                    <p:cNvSpPr/>
                    <p:nvPr/>
                  </p:nvSpPr>
                  <p:spPr bwMode="auto">
                    <a:xfrm>
                      <a:off x="2232000" y="3096000"/>
                      <a:ext cx="216000" cy="216000"/>
                    </a:xfrm>
                    <a:prstGeom prst="mathMultiply">
                      <a:avLst/>
                    </a:prstGeom>
                    <a:solidFill>
                      <a:srgbClr val="000000"/>
                    </a:solidFill>
                    <a:ln w="9525" cap="flat" cmpd="sng" algn="ctr">
                      <a:solidFill>
                        <a:srgbClr val="000000"/>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Tahoma" charset="0"/>
                        <a:ea typeface="宋体" charset="0"/>
                      </a:endParaRPr>
                    </a:p>
                  </p:txBody>
                </p:sp>
              </p:grpSp>
              <p:grpSp>
                <p:nvGrpSpPr>
                  <p:cNvPr id="9" name="组合 427"/>
                  <p:cNvGrpSpPr/>
                  <p:nvPr/>
                </p:nvGrpSpPr>
                <p:grpSpPr>
                  <a:xfrm>
                    <a:off x="-676009" y="1612906"/>
                    <a:ext cx="3482936" cy="3064012"/>
                    <a:chOff x="-676009" y="1612906"/>
                    <a:chExt cx="3482936" cy="3064012"/>
                  </a:xfrm>
                </p:grpSpPr>
                <p:grpSp>
                  <p:nvGrpSpPr>
                    <p:cNvPr id="10" name="组合 428"/>
                    <p:cNvGrpSpPr/>
                    <p:nvPr/>
                  </p:nvGrpSpPr>
                  <p:grpSpPr>
                    <a:xfrm>
                      <a:off x="-676009" y="1612906"/>
                      <a:ext cx="3482936" cy="3064012"/>
                      <a:chOff x="-676009" y="1612906"/>
                      <a:chExt cx="3482936" cy="3064012"/>
                    </a:xfrm>
                  </p:grpSpPr>
                  <p:grpSp>
                    <p:nvGrpSpPr>
                      <p:cNvPr id="11" name="组合 431"/>
                      <p:cNvGrpSpPr/>
                      <p:nvPr/>
                    </p:nvGrpSpPr>
                    <p:grpSpPr>
                      <a:xfrm>
                        <a:off x="-676009" y="1612906"/>
                        <a:ext cx="3482936" cy="3064012"/>
                        <a:chOff x="-676009" y="2041534"/>
                        <a:chExt cx="3482936" cy="3064012"/>
                      </a:xfrm>
                    </p:grpSpPr>
                    <p:sp>
                      <p:nvSpPr>
                        <p:cNvPr id="434" name="TextBox 18"/>
                        <p:cNvSpPr txBox="1"/>
                        <p:nvPr/>
                      </p:nvSpPr>
                      <p:spPr>
                        <a:xfrm>
                          <a:off x="-357222" y="2798148"/>
                          <a:ext cx="1142976"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Arial Unicode MS" pitchFamily="34" charset="-122"/>
                            </a:rPr>
                            <a:t>not change</a:t>
                          </a:r>
                          <a:endParaRPr kumimoji="0" lang="zh-CN" altLang="en-US" sz="18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Arial Unicode MS" pitchFamily="34" charset="-122"/>
                          </a:endParaRPr>
                        </a:p>
                      </p:txBody>
                    </p:sp>
                    <p:sp>
                      <p:nvSpPr>
                        <p:cNvPr id="435" name="TextBox 19"/>
                        <p:cNvSpPr txBox="1"/>
                        <p:nvPr/>
                      </p:nvSpPr>
                      <p:spPr>
                        <a:xfrm>
                          <a:off x="-676009" y="4089883"/>
                          <a:ext cx="1859979" cy="1015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err="1" smtClean="0">
                              <a:ln>
                                <a:noFill/>
                              </a:ln>
                              <a:solidFill>
                                <a:srgbClr val="000000"/>
                              </a:solidFill>
                              <a:effectLst/>
                              <a:uLnTx/>
                              <a:uFillTx/>
                              <a:latin typeface="微软雅黑" panose="020B0503020204020204" pitchFamily="34" charset="-122"/>
                              <a:ea typeface="微软雅黑" panose="020B0503020204020204" pitchFamily="34" charset="-122"/>
                              <a:cs typeface="Arial Unicode MS" pitchFamily="34" charset="-122"/>
                            </a:rPr>
                            <a:t>ph</a:t>
                          </a:r>
                          <a:r>
                            <a:rPr kumimoji="0" lang="en-US" altLang="zh-CN" sz="18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Arial Unicode MS" pitchFamily="34" charset="-122"/>
                            </a:rPr>
                            <a:t> conjugate trans.</a:t>
                          </a:r>
                          <a:endParaRPr kumimoji="0" lang="zh-CN" altLang="en-US" sz="18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Arial Unicode MS" pitchFamily="34" charset="-122"/>
                          </a:endParaRPr>
                        </a:p>
                      </p:txBody>
                    </p:sp>
                    <p:sp>
                      <p:nvSpPr>
                        <p:cNvPr id="436" name="TextBox 29"/>
                        <p:cNvSpPr txBox="1"/>
                        <p:nvPr/>
                      </p:nvSpPr>
                      <p:spPr>
                        <a:xfrm>
                          <a:off x="-669666" y="2041534"/>
                          <a:ext cx="3476593" cy="400110"/>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“Mixed representation”</a:t>
                          </a:r>
                          <a:endParaRPr kumimoji="0" lang="zh-CN" altLang="en-US" sz="18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grpSp>
                  <p:sp>
                    <p:nvSpPr>
                      <p:cNvPr id="433" name="矩形 432"/>
                      <p:cNvSpPr/>
                      <p:nvPr/>
                    </p:nvSpPr>
                    <p:spPr bwMode="auto">
                      <a:xfrm>
                        <a:off x="1785918" y="2052000"/>
                        <a:ext cx="357190" cy="285752"/>
                      </a:xfrm>
                      <a:prstGeom prst="rect">
                        <a:avLst/>
                      </a:prstGeom>
                      <a:solidFill>
                        <a:srgbClr val="FFFFFF"/>
                      </a:solidFill>
                      <a:ln w="9525" cap="flat" cmpd="sng" algn="ctr">
                        <a:no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Tahoma" charset="0"/>
                          <a:ea typeface="宋体" charset="0"/>
                        </a:endParaRPr>
                      </a:p>
                    </p:txBody>
                  </p:sp>
                </p:grpSp>
                <p:sp>
                  <p:nvSpPr>
                    <p:cNvPr id="430" name="左大括号 429"/>
                    <p:cNvSpPr/>
                    <p:nvPr/>
                  </p:nvSpPr>
                  <p:spPr bwMode="auto">
                    <a:xfrm>
                      <a:off x="1000100" y="2428868"/>
                      <a:ext cx="285752" cy="785818"/>
                    </a:xfrm>
                    <a:prstGeom prst="leftBrace">
                      <a:avLst/>
                    </a:prstGeom>
                    <a:noFill/>
                    <a:ln w="190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rgbClr val="FF0000"/>
                        </a:solidFill>
                        <a:effectLst/>
                        <a:uLnTx/>
                        <a:uFillTx/>
                        <a:latin typeface="Tahoma" charset="0"/>
                        <a:ea typeface="宋体" charset="0"/>
                      </a:endParaRPr>
                    </a:p>
                  </p:txBody>
                </p:sp>
                <p:sp>
                  <p:nvSpPr>
                    <p:cNvPr id="431" name="左大括号 430"/>
                    <p:cNvSpPr/>
                    <p:nvPr/>
                  </p:nvSpPr>
                  <p:spPr bwMode="auto">
                    <a:xfrm>
                      <a:off x="1000100" y="3929066"/>
                      <a:ext cx="285752" cy="571504"/>
                    </a:xfrm>
                    <a:prstGeom prst="leftBrace">
                      <a:avLst/>
                    </a:prstGeom>
                    <a:noFill/>
                    <a:ln w="190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Tahoma" charset="0"/>
                        <a:ea typeface="宋体" charset="0"/>
                      </a:endParaRPr>
                    </a:p>
                  </p:txBody>
                </p:sp>
              </p:grpSp>
            </p:grpSp>
            <p:sp>
              <p:nvSpPr>
                <p:cNvPr id="426" name="乘号 425"/>
                <p:cNvSpPr/>
                <p:nvPr/>
              </p:nvSpPr>
              <p:spPr bwMode="auto">
                <a:xfrm>
                  <a:off x="1512000" y="3096000"/>
                  <a:ext cx="216000" cy="216000"/>
                </a:xfrm>
                <a:prstGeom prst="mathMultiply">
                  <a:avLst/>
                </a:prstGeom>
                <a:solidFill>
                  <a:srgbClr val="000000"/>
                </a:solidFill>
                <a:ln w="9525" cap="flat" cmpd="sng" algn="ctr">
                  <a:solidFill>
                    <a:srgbClr val="000000"/>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Tahoma" charset="0"/>
                    <a:ea typeface="宋体" charset="0"/>
                  </a:endParaRPr>
                </a:p>
              </p:txBody>
            </p:sp>
          </p:grpSp>
          <p:sp>
            <p:nvSpPr>
              <p:cNvPr id="424" name="矩形 423"/>
              <p:cNvSpPr/>
              <p:nvPr/>
            </p:nvSpPr>
            <p:spPr bwMode="auto">
              <a:xfrm>
                <a:off x="-549782" y="1493004"/>
                <a:ext cx="3478708" cy="3427314"/>
              </a:xfrm>
              <a:prstGeom prst="rect">
                <a:avLst/>
              </a:prstGeom>
              <a:noFill/>
              <a:ln w="19050" cap="flat" cmpd="sng" algn="ctr">
                <a:solidFill>
                  <a:srgbClr val="000000"/>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Tahoma" charset="0"/>
                  <a:ea typeface="宋体" charset="0"/>
                </a:endParaRPr>
              </a:p>
            </p:txBody>
          </p:sp>
        </p:grpSp>
        <p:grpSp>
          <p:nvGrpSpPr>
            <p:cNvPr id="12" name="组合 342"/>
            <p:cNvGrpSpPr/>
            <p:nvPr/>
          </p:nvGrpSpPr>
          <p:grpSpPr>
            <a:xfrm>
              <a:off x="3200148" y="1857364"/>
              <a:ext cx="2038571" cy="2928958"/>
              <a:chOff x="3200148" y="1643050"/>
              <a:chExt cx="2038571" cy="2928958"/>
            </a:xfrm>
          </p:grpSpPr>
          <p:grpSp>
            <p:nvGrpSpPr>
              <p:cNvPr id="13" name="组合 112"/>
              <p:cNvGrpSpPr/>
              <p:nvPr/>
            </p:nvGrpSpPr>
            <p:grpSpPr>
              <a:xfrm>
                <a:off x="3571868" y="2123438"/>
                <a:ext cx="1205141" cy="2448570"/>
                <a:chOff x="1366595" y="2052000"/>
                <a:chExt cx="1205141" cy="2448570"/>
              </a:xfrm>
            </p:grpSpPr>
            <p:grpSp>
              <p:nvGrpSpPr>
                <p:cNvPr id="14" name="组合 87"/>
                <p:cNvGrpSpPr/>
                <p:nvPr/>
              </p:nvGrpSpPr>
              <p:grpSpPr>
                <a:xfrm>
                  <a:off x="1366595" y="2428868"/>
                  <a:ext cx="1205141" cy="2071702"/>
                  <a:chOff x="1366595" y="2428868"/>
                  <a:chExt cx="1205141" cy="2071702"/>
                </a:xfrm>
              </p:grpSpPr>
              <p:grpSp>
                <p:nvGrpSpPr>
                  <p:cNvPr id="15" name="组合 46"/>
                  <p:cNvGrpSpPr/>
                  <p:nvPr/>
                </p:nvGrpSpPr>
                <p:grpSpPr>
                  <a:xfrm>
                    <a:off x="1428728" y="2428868"/>
                    <a:ext cx="1143008" cy="1930414"/>
                    <a:chOff x="3929058" y="3427412"/>
                    <a:chExt cx="1143008" cy="1930414"/>
                  </a:xfrm>
                </p:grpSpPr>
                <p:cxnSp>
                  <p:nvCxnSpPr>
                    <p:cNvPr id="414" name="直接连接符 413"/>
                    <p:cNvCxnSpPr/>
                    <p:nvPr/>
                  </p:nvCxnSpPr>
                  <p:spPr bwMode="auto">
                    <a:xfrm>
                      <a:off x="3929058" y="5141924"/>
                      <a:ext cx="1143008" cy="1588"/>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15" name="直接连接符 414"/>
                    <p:cNvCxnSpPr/>
                    <p:nvPr/>
                  </p:nvCxnSpPr>
                  <p:spPr bwMode="auto">
                    <a:xfrm>
                      <a:off x="3929058" y="4929198"/>
                      <a:ext cx="1143008" cy="1588"/>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16" name="直接连接符 415"/>
                    <p:cNvCxnSpPr/>
                    <p:nvPr/>
                  </p:nvCxnSpPr>
                  <p:spPr bwMode="auto">
                    <a:xfrm>
                      <a:off x="3929058" y="5356238"/>
                      <a:ext cx="1143008" cy="1588"/>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17" name="直接连接符 416"/>
                    <p:cNvCxnSpPr/>
                    <p:nvPr/>
                  </p:nvCxnSpPr>
                  <p:spPr bwMode="auto">
                    <a:xfrm>
                      <a:off x="3929058" y="4214818"/>
                      <a:ext cx="1143008" cy="1588"/>
                    </a:xfrm>
                    <a:prstGeom prst="line">
                      <a:avLst/>
                    </a:prstGeom>
                    <a:solidFill>
                      <a:srgbClr val="00E4A8"/>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18" name="直接连接符 417"/>
                    <p:cNvCxnSpPr/>
                    <p:nvPr/>
                  </p:nvCxnSpPr>
                  <p:spPr bwMode="auto">
                    <a:xfrm>
                      <a:off x="3929058" y="3857628"/>
                      <a:ext cx="1143008" cy="1588"/>
                    </a:xfrm>
                    <a:prstGeom prst="line">
                      <a:avLst/>
                    </a:prstGeom>
                    <a:solidFill>
                      <a:srgbClr val="00E4A8"/>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19" name="直接连接符 418"/>
                    <p:cNvCxnSpPr/>
                    <p:nvPr/>
                  </p:nvCxnSpPr>
                  <p:spPr bwMode="auto">
                    <a:xfrm>
                      <a:off x="3929058" y="3643314"/>
                      <a:ext cx="1143008" cy="1588"/>
                    </a:xfrm>
                    <a:prstGeom prst="line">
                      <a:avLst/>
                    </a:prstGeom>
                    <a:solidFill>
                      <a:srgbClr val="00E4A8"/>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20" name="直接连接符 419"/>
                    <p:cNvCxnSpPr/>
                    <p:nvPr/>
                  </p:nvCxnSpPr>
                  <p:spPr bwMode="auto">
                    <a:xfrm>
                      <a:off x="3929058" y="3427412"/>
                      <a:ext cx="1143008" cy="1588"/>
                    </a:xfrm>
                    <a:prstGeom prst="line">
                      <a:avLst/>
                    </a:prstGeom>
                    <a:solidFill>
                      <a:srgbClr val="00E4A8"/>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421" name="乘号 420"/>
                    <p:cNvSpPr/>
                    <p:nvPr/>
                  </p:nvSpPr>
                  <p:spPr bwMode="auto">
                    <a:xfrm>
                      <a:off x="4264330" y="4094544"/>
                      <a:ext cx="216000" cy="216000"/>
                    </a:xfrm>
                    <a:prstGeom prst="mathMultiply">
                      <a:avLst/>
                    </a:prstGeom>
                    <a:solidFill>
                      <a:srgbClr val="000000"/>
                    </a:solidFill>
                    <a:ln w="9525" cap="flat" cmpd="sng" algn="ctr">
                      <a:solidFill>
                        <a:srgbClr val="000000"/>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Tahoma" charset="0"/>
                        <a:ea typeface="宋体" charset="0"/>
                      </a:endParaRPr>
                    </a:p>
                  </p:txBody>
                </p:sp>
                <p:sp>
                  <p:nvSpPr>
                    <p:cNvPr id="422" name="乘号 421"/>
                    <p:cNvSpPr/>
                    <p:nvPr/>
                  </p:nvSpPr>
                  <p:spPr bwMode="auto">
                    <a:xfrm>
                      <a:off x="4498876" y="4094544"/>
                      <a:ext cx="216000" cy="216000"/>
                    </a:xfrm>
                    <a:prstGeom prst="mathMultiply">
                      <a:avLst/>
                    </a:prstGeom>
                    <a:solidFill>
                      <a:srgbClr val="000000"/>
                    </a:solidFill>
                    <a:ln w="9525" cap="flat" cmpd="sng" algn="ctr">
                      <a:solidFill>
                        <a:srgbClr val="000000"/>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Tahoma" charset="0"/>
                        <a:ea typeface="宋体" charset="0"/>
                      </a:endParaRPr>
                    </a:p>
                  </p:txBody>
                </p:sp>
              </p:grpSp>
              <p:cxnSp>
                <p:nvCxnSpPr>
                  <p:cNvPr id="403" name="直接连接符 402"/>
                  <p:cNvCxnSpPr/>
                  <p:nvPr/>
                </p:nvCxnSpPr>
                <p:spPr bwMode="auto">
                  <a:xfrm rot="5400000">
                    <a:off x="1188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04" name="直接连接符 403"/>
                  <p:cNvCxnSpPr/>
                  <p:nvPr/>
                </p:nvCxnSpPr>
                <p:spPr bwMode="auto">
                  <a:xfrm rot="5400000">
                    <a:off x="1404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05" name="直接连接符 404"/>
                  <p:cNvCxnSpPr/>
                  <p:nvPr/>
                </p:nvCxnSpPr>
                <p:spPr bwMode="auto">
                  <a:xfrm rot="5400000">
                    <a:off x="1620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06" name="直接连接符 405"/>
                  <p:cNvCxnSpPr/>
                  <p:nvPr/>
                </p:nvCxnSpPr>
                <p:spPr bwMode="auto">
                  <a:xfrm rot="5400000">
                    <a:off x="1836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07" name="直接连接符 406"/>
                  <p:cNvCxnSpPr/>
                  <p:nvPr/>
                </p:nvCxnSpPr>
                <p:spPr bwMode="auto">
                  <a:xfrm rot="5400000">
                    <a:off x="2052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08" name="直接连接符 407"/>
                  <p:cNvCxnSpPr/>
                  <p:nvPr/>
                </p:nvCxnSpPr>
                <p:spPr bwMode="auto">
                  <a:xfrm rot="5400000">
                    <a:off x="1296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09" name="直接连接符 408"/>
                  <p:cNvCxnSpPr/>
                  <p:nvPr/>
                </p:nvCxnSpPr>
                <p:spPr bwMode="auto">
                  <a:xfrm rot="5400000">
                    <a:off x="1512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10" name="直接连接符 409"/>
                  <p:cNvCxnSpPr/>
                  <p:nvPr/>
                </p:nvCxnSpPr>
                <p:spPr bwMode="auto">
                  <a:xfrm rot="5400000">
                    <a:off x="1728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11" name="直接连接符 410"/>
                  <p:cNvCxnSpPr/>
                  <p:nvPr/>
                </p:nvCxnSpPr>
                <p:spPr bwMode="auto">
                  <a:xfrm rot="5400000">
                    <a:off x="1944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12" name="直接连接符 411"/>
                  <p:cNvCxnSpPr/>
                  <p:nvPr/>
                </p:nvCxnSpPr>
                <p:spPr bwMode="auto">
                  <a:xfrm rot="5400000">
                    <a:off x="2160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13" name="直接连接符 412"/>
                  <p:cNvCxnSpPr/>
                  <p:nvPr/>
                </p:nvCxnSpPr>
                <p:spPr bwMode="auto">
                  <a:xfrm rot="5400000">
                    <a:off x="2321703" y="4250537"/>
                    <a:ext cx="357190" cy="142876"/>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sp>
              <p:nvSpPr>
                <p:cNvPr id="401" name="矩形 400"/>
                <p:cNvSpPr/>
                <p:nvPr/>
              </p:nvSpPr>
              <p:spPr bwMode="auto">
                <a:xfrm>
                  <a:off x="1785918" y="2052000"/>
                  <a:ext cx="357190" cy="285752"/>
                </a:xfrm>
                <a:prstGeom prst="rect">
                  <a:avLst/>
                </a:prstGeom>
                <a:solidFill>
                  <a:srgbClr val="FFFFFF"/>
                </a:solidFill>
                <a:ln w="9525" cap="flat" cmpd="sng" algn="ctr">
                  <a:no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Tahoma" charset="0"/>
                    <a:ea typeface="宋体" charset="0"/>
                  </a:endParaRPr>
                </a:p>
              </p:txBody>
            </p:sp>
          </p:grpSp>
          <p:sp>
            <p:nvSpPr>
              <p:cNvPr id="399" name="TextBox 224"/>
              <p:cNvSpPr txBox="1"/>
              <p:nvPr/>
            </p:nvSpPr>
            <p:spPr>
              <a:xfrm>
                <a:off x="3200148" y="1643050"/>
                <a:ext cx="2038571"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Arial Unicode MS" pitchFamily="34" charset="-122"/>
                  </a:rPr>
                  <a:t>p</a:t>
                </a:r>
                <a:r>
                  <a:rPr kumimoji="0" lang="en-US" altLang="zh-CN" sz="18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Arial Unicode MS" pitchFamily="34" charset="-122"/>
                  </a:rPr>
                  <a:t>article-</a:t>
                </a:r>
                <a:r>
                  <a:rPr kumimoji="0" lang="en-US" altLang="zh-CN" sz="1800" b="1"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Arial Unicode MS" pitchFamily="34" charset="-122"/>
                  </a:rPr>
                  <a:t>p</a:t>
                </a:r>
                <a:r>
                  <a:rPr kumimoji="0" lang="en-US" altLang="zh-CN" sz="18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Arial Unicode MS" pitchFamily="34" charset="-122"/>
                  </a:rPr>
                  <a:t>article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Arial Unicode MS" pitchFamily="34" charset="-122"/>
                  </a:rPr>
                  <a:t>pair</a:t>
                </a:r>
                <a:endParaRPr kumimoji="0" lang="zh-CN" altLang="en-US" sz="18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Arial Unicode MS" pitchFamily="34" charset="-122"/>
                </a:endParaRPr>
              </a:p>
            </p:txBody>
          </p:sp>
        </p:grpSp>
        <p:grpSp>
          <p:nvGrpSpPr>
            <p:cNvPr id="16" name="组合 343"/>
            <p:cNvGrpSpPr/>
            <p:nvPr/>
          </p:nvGrpSpPr>
          <p:grpSpPr>
            <a:xfrm>
              <a:off x="5266890" y="1857364"/>
              <a:ext cx="1295547" cy="2928958"/>
              <a:chOff x="5266890" y="1643050"/>
              <a:chExt cx="1295547" cy="2928958"/>
            </a:xfrm>
          </p:grpSpPr>
          <p:grpSp>
            <p:nvGrpSpPr>
              <p:cNvPr id="17" name="组合 371"/>
              <p:cNvGrpSpPr/>
              <p:nvPr/>
            </p:nvGrpSpPr>
            <p:grpSpPr>
              <a:xfrm>
                <a:off x="5266890" y="1643050"/>
                <a:ext cx="1295547" cy="2928958"/>
                <a:chOff x="5266890" y="1643050"/>
                <a:chExt cx="1295547" cy="2928958"/>
              </a:xfrm>
            </p:grpSpPr>
            <p:grpSp>
              <p:nvGrpSpPr>
                <p:cNvPr id="18" name="组合 112"/>
                <p:cNvGrpSpPr/>
                <p:nvPr/>
              </p:nvGrpSpPr>
              <p:grpSpPr>
                <a:xfrm>
                  <a:off x="5295685" y="2123438"/>
                  <a:ext cx="1205141" cy="2448570"/>
                  <a:chOff x="1366595" y="2052000"/>
                  <a:chExt cx="1205141" cy="2448570"/>
                </a:xfrm>
              </p:grpSpPr>
              <p:grpSp>
                <p:nvGrpSpPr>
                  <p:cNvPr id="19" name="组合 87"/>
                  <p:cNvGrpSpPr/>
                  <p:nvPr/>
                </p:nvGrpSpPr>
                <p:grpSpPr>
                  <a:xfrm>
                    <a:off x="1366595" y="2428868"/>
                    <a:ext cx="1205141" cy="2071702"/>
                    <a:chOff x="1366595" y="2428868"/>
                    <a:chExt cx="1205141" cy="2071702"/>
                  </a:xfrm>
                </p:grpSpPr>
                <p:grpSp>
                  <p:nvGrpSpPr>
                    <p:cNvPr id="20" name="组合 46"/>
                    <p:cNvGrpSpPr/>
                    <p:nvPr/>
                  </p:nvGrpSpPr>
                  <p:grpSpPr>
                    <a:xfrm>
                      <a:off x="1428728" y="2428868"/>
                      <a:ext cx="1143008" cy="1930414"/>
                      <a:chOff x="3929058" y="3427412"/>
                      <a:chExt cx="1143008" cy="1930414"/>
                    </a:xfrm>
                  </p:grpSpPr>
                  <p:cxnSp>
                    <p:nvCxnSpPr>
                      <p:cNvPr id="391" name="直接连接符 390"/>
                      <p:cNvCxnSpPr/>
                      <p:nvPr/>
                    </p:nvCxnSpPr>
                    <p:spPr bwMode="auto">
                      <a:xfrm>
                        <a:off x="3929058" y="5141924"/>
                        <a:ext cx="1143008" cy="1588"/>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92" name="直接连接符 391"/>
                      <p:cNvCxnSpPr/>
                      <p:nvPr/>
                    </p:nvCxnSpPr>
                    <p:spPr bwMode="auto">
                      <a:xfrm>
                        <a:off x="3929058" y="4929198"/>
                        <a:ext cx="1143008" cy="1588"/>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93" name="直接连接符 392"/>
                      <p:cNvCxnSpPr/>
                      <p:nvPr/>
                    </p:nvCxnSpPr>
                    <p:spPr bwMode="auto">
                      <a:xfrm>
                        <a:off x="3929058" y="5356238"/>
                        <a:ext cx="1143008" cy="1588"/>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94" name="直接连接符 393"/>
                      <p:cNvCxnSpPr/>
                      <p:nvPr/>
                    </p:nvCxnSpPr>
                    <p:spPr bwMode="auto">
                      <a:xfrm>
                        <a:off x="3929058" y="4214818"/>
                        <a:ext cx="1143008" cy="1588"/>
                      </a:xfrm>
                      <a:prstGeom prst="line">
                        <a:avLst/>
                      </a:prstGeom>
                      <a:solidFill>
                        <a:srgbClr val="00E4A8"/>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95" name="直接连接符 394"/>
                      <p:cNvCxnSpPr/>
                      <p:nvPr/>
                    </p:nvCxnSpPr>
                    <p:spPr bwMode="auto">
                      <a:xfrm>
                        <a:off x="3929058" y="3857628"/>
                        <a:ext cx="1143008" cy="1588"/>
                      </a:xfrm>
                      <a:prstGeom prst="line">
                        <a:avLst/>
                      </a:prstGeom>
                      <a:solidFill>
                        <a:srgbClr val="00E4A8"/>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96" name="直接连接符 395"/>
                      <p:cNvCxnSpPr/>
                      <p:nvPr/>
                    </p:nvCxnSpPr>
                    <p:spPr bwMode="auto">
                      <a:xfrm>
                        <a:off x="3929058" y="3643314"/>
                        <a:ext cx="1143008" cy="1588"/>
                      </a:xfrm>
                      <a:prstGeom prst="line">
                        <a:avLst/>
                      </a:prstGeom>
                      <a:solidFill>
                        <a:srgbClr val="00E4A8"/>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97" name="直接连接符 396"/>
                      <p:cNvCxnSpPr/>
                      <p:nvPr/>
                    </p:nvCxnSpPr>
                    <p:spPr bwMode="auto">
                      <a:xfrm>
                        <a:off x="3929058" y="3427412"/>
                        <a:ext cx="1143008" cy="1588"/>
                      </a:xfrm>
                      <a:prstGeom prst="line">
                        <a:avLst/>
                      </a:prstGeom>
                      <a:solidFill>
                        <a:srgbClr val="00E4A8"/>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cxnSp>
                  <p:nvCxnSpPr>
                    <p:cNvPr id="380" name="直接连接符 379"/>
                    <p:cNvCxnSpPr/>
                    <p:nvPr/>
                  </p:nvCxnSpPr>
                  <p:spPr bwMode="auto">
                    <a:xfrm rot="5400000">
                      <a:off x="1188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81" name="直接连接符 380"/>
                    <p:cNvCxnSpPr/>
                    <p:nvPr/>
                  </p:nvCxnSpPr>
                  <p:spPr bwMode="auto">
                    <a:xfrm rot="5400000">
                      <a:off x="1404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82" name="直接连接符 381"/>
                    <p:cNvCxnSpPr/>
                    <p:nvPr/>
                  </p:nvCxnSpPr>
                  <p:spPr bwMode="auto">
                    <a:xfrm rot="5400000">
                      <a:off x="1620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83" name="直接连接符 382"/>
                    <p:cNvCxnSpPr/>
                    <p:nvPr/>
                  </p:nvCxnSpPr>
                  <p:spPr bwMode="auto">
                    <a:xfrm rot="5400000">
                      <a:off x="1836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84" name="直接连接符 383"/>
                    <p:cNvCxnSpPr/>
                    <p:nvPr/>
                  </p:nvCxnSpPr>
                  <p:spPr bwMode="auto">
                    <a:xfrm rot="5400000">
                      <a:off x="2052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85" name="直接连接符 384"/>
                    <p:cNvCxnSpPr/>
                    <p:nvPr/>
                  </p:nvCxnSpPr>
                  <p:spPr bwMode="auto">
                    <a:xfrm rot="5400000">
                      <a:off x="1296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86" name="直接连接符 385"/>
                    <p:cNvCxnSpPr/>
                    <p:nvPr/>
                  </p:nvCxnSpPr>
                  <p:spPr bwMode="auto">
                    <a:xfrm rot="5400000">
                      <a:off x="1512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87" name="直接连接符 386"/>
                    <p:cNvCxnSpPr/>
                    <p:nvPr/>
                  </p:nvCxnSpPr>
                  <p:spPr bwMode="auto">
                    <a:xfrm rot="5400000">
                      <a:off x="1728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88" name="直接连接符 387"/>
                    <p:cNvCxnSpPr/>
                    <p:nvPr/>
                  </p:nvCxnSpPr>
                  <p:spPr bwMode="auto">
                    <a:xfrm rot="5400000">
                      <a:off x="1944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89" name="直接连接符 388"/>
                    <p:cNvCxnSpPr/>
                    <p:nvPr/>
                  </p:nvCxnSpPr>
                  <p:spPr bwMode="auto">
                    <a:xfrm rot="5400000">
                      <a:off x="2160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90" name="直接连接符 389"/>
                    <p:cNvCxnSpPr/>
                    <p:nvPr/>
                  </p:nvCxnSpPr>
                  <p:spPr bwMode="auto">
                    <a:xfrm rot="5400000">
                      <a:off x="2321703" y="4250537"/>
                      <a:ext cx="357190" cy="142876"/>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sp>
                <p:nvSpPr>
                  <p:cNvPr id="378" name="矩形 377"/>
                  <p:cNvSpPr/>
                  <p:nvPr/>
                </p:nvSpPr>
                <p:spPr bwMode="auto">
                  <a:xfrm>
                    <a:off x="1785918" y="2052000"/>
                    <a:ext cx="357190" cy="285752"/>
                  </a:xfrm>
                  <a:prstGeom prst="rect">
                    <a:avLst/>
                  </a:prstGeom>
                  <a:solidFill>
                    <a:srgbClr val="FFFFFF"/>
                  </a:solidFill>
                  <a:ln w="9525" cap="flat" cmpd="sng" algn="ctr">
                    <a:no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Tahoma" charset="0"/>
                      <a:ea typeface="宋体" charset="0"/>
                    </a:endParaRPr>
                  </a:p>
                </p:txBody>
              </p:sp>
            </p:grpSp>
            <p:sp>
              <p:nvSpPr>
                <p:cNvPr id="376" name="TextBox 226"/>
                <p:cNvSpPr txBox="1"/>
                <p:nvPr/>
              </p:nvSpPr>
              <p:spPr>
                <a:xfrm>
                  <a:off x="5266890" y="1643050"/>
                  <a:ext cx="1295547"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Arial Unicode MS" pitchFamily="34" charset="-122"/>
                    </a:rPr>
                    <a:t>h</a:t>
                  </a:r>
                  <a:r>
                    <a:rPr kumimoji="0" lang="en-US" altLang="zh-CN" sz="18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Arial Unicode MS" pitchFamily="34" charset="-122"/>
                    </a:rPr>
                    <a:t>ole-</a:t>
                  </a:r>
                  <a:r>
                    <a:rPr kumimoji="0" lang="en-US" altLang="zh-CN" sz="1800" b="1"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Arial Unicode MS" pitchFamily="34" charset="-122"/>
                    </a:rPr>
                    <a:t>h</a:t>
                  </a:r>
                  <a:r>
                    <a:rPr kumimoji="0" lang="en-US" altLang="zh-CN" sz="18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Arial Unicode MS" pitchFamily="34" charset="-122"/>
                    </a:rPr>
                    <a:t>ole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Arial Unicode MS" pitchFamily="34" charset="-122"/>
                    </a:rPr>
                    <a:t>pair</a:t>
                  </a:r>
                  <a:endParaRPr kumimoji="0" lang="zh-CN" altLang="en-US" sz="18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Arial Unicode MS" pitchFamily="34" charset="-122"/>
                  </a:endParaRPr>
                </a:p>
              </p:txBody>
            </p:sp>
          </p:grpSp>
          <p:sp>
            <p:nvSpPr>
              <p:cNvPr id="373" name="椭圆 372"/>
              <p:cNvSpPr/>
              <p:nvPr/>
            </p:nvSpPr>
            <p:spPr bwMode="auto">
              <a:xfrm>
                <a:off x="5715008" y="4143380"/>
                <a:ext cx="142876" cy="142876"/>
              </a:xfrm>
              <a:prstGeom prst="ellipse">
                <a:avLst/>
              </a:prstGeom>
              <a:solidFill>
                <a:srgbClr val="FFFFFF"/>
              </a:solidFill>
              <a:ln w="19050" cap="flat" cmpd="sng" algn="ctr">
                <a:solidFill>
                  <a:srgbClr val="000000"/>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Tahoma" charset="0"/>
                  <a:ea typeface="宋体" charset="0"/>
                </a:endParaRPr>
              </a:p>
            </p:txBody>
          </p:sp>
          <p:sp>
            <p:nvSpPr>
              <p:cNvPr id="374" name="椭圆 373"/>
              <p:cNvSpPr/>
              <p:nvPr/>
            </p:nvSpPr>
            <p:spPr bwMode="auto">
              <a:xfrm>
                <a:off x="5929322" y="4143380"/>
                <a:ext cx="142876" cy="142876"/>
              </a:xfrm>
              <a:prstGeom prst="ellipse">
                <a:avLst/>
              </a:prstGeom>
              <a:solidFill>
                <a:srgbClr val="FFFFFF"/>
              </a:solidFill>
              <a:ln w="19050" cap="flat" cmpd="sng" algn="ctr">
                <a:solidFill>
                  <a:srgbClr val="000000"/>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Tahoma" charset="0"/>
                  <a:ea typeface="宋体" charset="0"/>
                </a:endParaRPr>
              </a:p>
            </p:txBody>
          </p:sp>
        </p:grpSp>
        <p:grpSp>
          <p:nvGrpSpPr>
            <p:cNvPr id="21" name="组合 344"/>
            <p:cNvGrpSpPr/>
            <p:nvPr/>
          </p:nvGrpSpPr>
          <p:grpSpPr>
            <a:xfrm>
              <a:off x="6800664" y="1857364"/>
              <a:ext cx="1667059" cy="2928958"/>
              <a:chOff x="6800664" y="1643050"/>
              <a:chExt cx="1667059" cy="2928958"/>
            </a:xfrm>
          </p:grpSpPr>
          <p:grpSp>
            <p:nvGrpSpPr>
              <p:cNvPr id="22" name="组合 345"/>
              <p:cNvGrpSpPr/>
              <p:nvPr/>
            </p:nvGrpSpPr>
            <p:grpSpPr>
              <a:xfrm>
                <a:off x="6800664" y="1643050"/>
                <a:ext cx="1667059" cy="2928958"/>
                <a:chOff x="6800664" y="1643050"/>
                <a:chExt cx="1667059" cy="2928958"/>
              </a:xfrm>
            </p:grpSpPr>
            <p:grpSp>
              <p:nvGrpSpPr>
                <p:cNvPr id="23" name="组合 112"/>
                <p:cNvGrpSpPr/>
                <p:nvPr/>
              </p:nvGrpSpPr>
              <p:grpSpPr>
                <a:xfrm>
                  <a:off x="7000892" y="2123438"/>
                  <a:ext cx="1205141" cy="2448570"/>
                  <a:chOff x="1366595" y="2052000"/>
                  <a:chExt cx="1205141" cy="2448570"/>
                </a:xfrm>
              </p:grpSpPr>
              <p:grpSp>
                <p:nvGrpSpPr>
                  <p:cNvPr id="24" name="组合 87"/>
                  <p:cNvGrpSpPr/>
                  <p:nvPr/>
                </p:nvGrpSpPr>
                <p:grpSpPr>
                  <a:xfrm>
                    <a:off x="1366595" y="2428868"/>
                    <a:ext cx="1205141" cy="2071702"/>
                    <a:chOff x="1366595" y="2428868"/>
                    <a:chExt cx="1205141" cy="2071702"/>
                  </a:xfrm>
                </p:grpSpPr>
                <p:grpSp>
                  <p:nvGrpSpPr>
                    <p:cNvPr id="25" name="组合 46"/>
                    <p:cNvGrpSpPr/>
                    <p:nvPr/>
                  </p:nvGrpSpPr>
                  <p:grpSpPr>
                    <a:xfrm>
                      <a:off x="1428728" y="2428868"/>
                      <a:ext cx="1143008" cy="1930414"/>
                      <a:chOff x="3929058" y="3427412"/>
                      <a:chExt cx="1143008" cy="1930414"/>
                    </a:xfrm>
                  </p:grpSpPr>
                  <p:cxnSp>
                    <p:nvCxnSpPr>
                      <p:cNvPr id="364" name="直接连接符 363"/>
                      <p:cNvCxnSpPr/>
                      <p:nvPr/>
                    </p:nvCxnSpPr>
                    <p:spPr bwMode="auto">
                      <a:xfrm>
                        <a:off x="3929058" y="5141924"/>
                        <a:ext cx="1143008" cy="1588"/>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65" name="直接连接符 364"/>
                      <p:cNvCxnSpPr/>
                      <p:nvPr/>
                    </p:nvCxnSpPr>
                    <p:spPr bwMode="auto">
                      <a:xfrm>
                        <a:off x="3929058" y="4929198"/>
                        <a:ext cx="1143008" cy="1588"/>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66" name="直接连接符 365"/>
                      <p:cNvCxnSpPr/>
                      <p:nvPr/>
                    </p:nvCxnSpPr>
                    <p:spPr bwMode="auto">
                      <a:xfrm>
                        <a:off x="3929058" y="5356238"/>
                        <a:ext cx="1143008" cy="1588"/>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67" name="直接连接符 366"/>
                      <p:cNvCxnSpPr/>
                      <p:nvPr/>
                    </p:nvCxnSpPr>
                    <p:spPr bwMode="auto">
                      <a:xfrm>
                        <a:off x="3929058" y="4214818"/>
                        <a:ext cx="1143008" cy="1588"/>
                      </a:xfrm>
                      <a:prstGeom prst="line">
                        <a:avLst/>
                      </a:prstGeom>
                      <a:solidFill>
                        <a:srgbClr val="00E4A8"/>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68" name="直接连接符 367"/>
                      <p:cNvCxnSpPr/>
                      <p:nvPr/>
                    </p:nvCxnSpPr>
                    <p:spPr bwMode="auto">
                      <a:xfrm>
                        <a:off x="3929058" y="3857628"/>
                        <a:ext cx="1143008" cy="1588"/>
                      </a:xfrm>
                      <a:prstGeom prst="line">
                        <a:avLst/>
                      </a:prstGeom>
                      <a:solidFill>
                        <a:srgbClr val="00E4A8"/>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69" name="直接连接符 368"/>
                      <p:cNvCxnSpPr/>
                      <p:nvPr/>
                    </p:nvCxnSpPr>
                    <p:spPr bwMode="auto">
                      <a:xfrm>
                        <a:off x="3929058" y="3643314"/>
                        <a:ext cx="1143008" cy="1588"/>
                      </a:xfrm>
                      <a:prstGeom prst="line">
                        <a:avLst/>
                      </a:prstGeom>
                      <a:solidFill>
                        <a:srgbClr val="00E4A8"/>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70" name="直接连接符 369"/>
                      <p:cNvCxnSpPr/>
                      <p:nvPr/>
                    </p:nvCxnSpPr>
                    <p:spPr bwMode="auto">
                      <a:xfrm>
                        <a:off x="3929058" y="3427412"/>
                        <a:ext cx="1143008" cy="1588"/>
                      </a:xfrm>
                      <a:prstGeom prst="line">
                        <a:avLst/>
                      </a:prstGeom>
                      <a:solidFill>
                        <a:srgbClr val="00E4A8"/>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371" name="乘号 370"/>
                      <p:cNvSpPr/>
                      <p:nvPr/>
                    </p:nvSpPr>
                    <p:spPr bwMode="auto">
                      <a:xfrm>
                        <a:off x="4366991" y="4094544"/>
                        <a:ext cx="216000" cy="216000"/>
                      </a:xfrm>
                      <a:prstGeom prst="mathMultiply">
                        <a:avLst/>
                      </a:prstGeom>
                      <a:solidFill>
                        <a:srgbClr val="000000"/>
                      </a:solidFill>
                      <a:ln w="9525" cap="flat" cmpd="sng" algn="ctr">
                        <a:solidFill>
                          <a:srgbClr val="000000"/>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Tahoma" charset="0"/>
                          <a:ea typeface="宋体" charset="0"/>
                        </a:endParaRPr>
                      </a:p>
                    </p:txBody>
                  </p:sp>
                </p:grpSp>
                <p:cxnSp>
                  <p:nvCxnSpPr>
                    <p:cNvPr id="353" name="直接连接符 352"/>
                    <p:cNvCxnSpPr/>
                    <p:nvPr/>
                  </p:nvCxnSpPr>
                  <p:spPr bwMode="auto">
                    <a:xfrm rot="5400000">
                      <a:off x="1188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54" name="直接连接符 353"/>
                    <p:cNvCxnSpPr/>
                    <p:nvPr/>
                  </p:nvCxnSpPr>
                  <p:spPr bwMode="auto">
                    <a:xfrm rot="5400000">
                      <a:off x="1404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55" name="直接连接符 354"/>
                    <p:cNvCxnSpPr/>
                    <p:nvPr/>
                  </p:nvCxnSpPr>
                  <p:spPr bwMode="auto">
                    <a:xfrm rot="5400000">
                      <a:off x="1620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56" name="直接连接符 355"/>
                    <p:cNvCxnSpPr/>
                    <p:nvPr/>
                  </p:nvCxnSpPr>
                  <p:spPr bwMode="auto">
                    <a:xfrm rot="5400000">
                      <a:off x="1836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57" name="直接连接符 356"/>
                    <p:cNvCxnSpPr/>
                    <p:nvPr/>
                  </p:nvCxnSpPr>
                  <p:spPr bwMode="auto">
                    <a:xfrm rot="5400000">
                      <a:off x="2052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58" name="直接连接符 357"/>
                    <p:cNvCxnSpPr/>
                    <p:nvPr/>
                  </p:nvCxnSpPr>
                  <p:spPr bwMode="auto">
                    <a:xfrm rot="5400000">
                      <a:off x="1296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59" name="直接连接符 358"/>
                    <p:cNvCxnSpPr/>
                    <p:nvPr/>
                  </p:nvCxnSpPr>
                  <p:spPr bwMode="auto">
                    <a:xfrm rot="5400000">
                      <a:off x="1512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60" name="直接连接符 359"/>
                    <p:cNvCxnSpPr/>
                    <p:nvPr/>
                  </p:nvCxnSpPr>
                  <p:spPr bwMode="auto">
                    <a:xfrm rot="5400000">
                      <a:off x="1728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61" name="直接连接符 360"/>
                    <p:cNvCxnSpPr/>
                    <p:nvPr/>
                  </p:nvCxnSpPr>
                  <p:spPr bwMode="auto">
                    <a:xfrm rot="5400000">
                      <a:off x="1944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62" name="直接连接符 361"/>
                    <p:cNvCxnSpPr/>
                    <p:nvPr/>
                  </p:nvCxnSpPr>
                  <p:spPr bwMode="auto">
                    <a:xfrm rot="5400000">
                      <a:off x="2160000" y="4107661"/>
                      <a:ext cx="571504" cy="214314"/>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63" name="直接连接符 362"/>
                    <p:cNvCxnSpPr/>
                    <p:nvPr/>
                  </p:nvCxnSpPr>
                  <p:spPr bwMode="auto">
                    <a:xfrm rot="5400000">
                      <a:off x="2321703" y="4250537"/>
                      <a:ext cx="357190" cy="142876"/>
                    </a:xfrm>
                    <a:prstGeom prst="line">
                      <a:avLst/>
                    </a:prstGeom>
                    <a:solidFill>
                      <a:srgbClr val="00E4A8"/>
                    </a:solidFill>
                    <a:ln w="254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sp>
                <p:nvSpPr>
                  <p:cNvPr id="351" name="矩形 350"/>
                  <p:cNvSpPr/>
                  <p:nvPr/>
                </p:nvSpPr>
                <p:spPr bwMode="auto">
                  <a:xfrm>
                    <a:off x="1785918" y="2052000"/>
                    <a:ext cx="357190" cy="285752"/>
                  </a:xfrm>
                  <a:prstGeom prst="rect">
                    <a:avLst/>
                  </a:prstGeom>
                  <a:solidFill>
                    <a:srgbClr val="FFFFFF"/>
                  </a:solidFill>
                  <a:ln w="9525" cap="flat" cmpd="sng" algn="ctr">
                    <a:no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Tahoma" charset="0"/>
                      <a:ea typeface="宋体" charset="0"/>
                    </a:endParaRPr>
                  </a:p>
                </p:txBody>
              </p:sp>
            </p:grpSp>
            <p:sp>
              <p:nvSpPr>
                <p:cNvPr id="349" name="TextBox 227"/>
                <p:cNvSpPr txBox="1"/>
                <p:nvPr/>
              </p:nvSpPr>
              <p:spPr>
                <a:xfrm>
                  <a:off x="6800664" y="1643050"/>
                  <a:ext cx="1667059"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Arial Unicode MS" pitchFamily="34" charset="-122"/>
                    </a:rPr>
                    <a:t>p</a:t>
                  </a:r>
                  <a:r>
                    <a:rPr kumimoji="0" lang="en-US" altLang="zh-CN" sz="18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Arial Unicode MS" pitchFamily="34" charset="-122"/>
                    </a:rPr>
                    <a:t>article-</a:t>
                  </a:r>
                  <a:r>
                    <a:rPr kumimoji="0" lang="en-US" altLang="zh-CN" sz="1800" b="1"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Arial Unicode MS" pitchFamily="34" charset="-122"/>
                    </a:rPr>
                    <a:t>h</a:t>
                  </a:r>
                  <a:r>
                    <a:rPr kumimoji="0" lang="en-US" altLang="zh-CN" sz="18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Arial Unicode MS" pitchFamily="34" charset="-122"/>
                    </a:rPr>
                    <a:t>ole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Arial Unicode MS" pitchFamily="34" charset="-122"/>
                    </a:rPr>
                    <a:t>pair</a:t>
                  </a:r>
                  <a:endParaRPr kumimoji="0" lang="zh-CN" altLang="en-US" sz="18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Arial Unicode MS" pitchFamily="34" charset="-122"/>
                  </a:endParaRPr>
                </a:p>
              </p:txBody>
            </p:sp>
          </p:grpSp>
          <p:sp>
            <p:nvSpPr>
              <p:cNvPr id="347" name="椭圆 346"/>
              <p:cNvSpPr/>
              <p:nvPr/>
            </p:nvSpPr>
            <p:spPr bwMode="auto">
              <a:xfrm>
                <a:off x="7572396" y="4143380"/>
                <a:ext cx="142876" cy="142876"/>
              </a:xfrm>
              <a:prstGeom prst="ellipse">
                <a:avLst/>
              </a:prstGeom>
              <a:solidFill>
                <a:srgbClr val="FFFFFF"/>
              </a:solidFill>
              <a:ln w="19050" cap="flat" cmpd="sng" algn="ctr">
                <a:solidFill>
                  <a:srgbClr val="000000"/>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Tahoma" charset="0"/>
                  <a:ea typeface="宋体" charset="0"/>
                </a:endParaRPr>
              </a:p>
            </p:txBody>
          </p:sp>
        </p:grpSp>
      </p:grpSp>
      <p:sp>
        <p:nvSpPr>
          <p:cNvPr id="464" name="文本框 463"/>
          <p:cNvSpPr txBox="1"/>
          <p:nvPr/>
        </p:nvSpPr>
        <p:spPr>
          <a:xfrm>
            <a:off x="3819044" y="4842480"/>
            <a:ext cx="5289460" cy="923330"/>
          </a:xfrm>
          <a:prstGeom prst="rect">
            <a:avLst/>
          </a:prstGeom>
          <a:noFill/>
        </p:spPr>
        <p:txBody>
          <a:bodyPr wrap="none" rtlCol="0">
            <a:spAutoFit/>
          </a:bodyPr>
          <a:lstStyle/>
          <a:p>
            <a:pPr>
              <a:lnSpc>
                <a:spcPct val="150000"/>
              </a:lnSpc>
            </a:pPr>
            <a:r>
              <a:rPr lang="en-US" altLang="zh-CN" sz="1800" b="1"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Two types of excitations across closed shell </a:t>
            </a:r>
          </a:p>
          <a:p>
            <a:pPr>
              <a:lnSpc>
                <a:spcPct val="150000"/>
              </a:lnSpc>
            </a:pPr>
            <a:r>
              <a:rPr lang="en-US" altLang="zh-CN" sz="1800" b="1"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can be flexibly included. </a:t>
            </a:r>
            <a:endParaRPr lang="zh-CN" altLang="en-US" sz="1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65" name="矩形 464"/>
          <p:cNvSpPr/>
          <p:nvPr/>
        </p:nvSpPr>
        <p:spPr bwMode="auto">
          <a:xfrm>
            <a:off x="3715789" y="1521264"/>
            <a:ext cx="5392715" cy="4284000"/>
          </a:xfrm>
          <a:prstGeom prst="rect">
            <a:avLst/>
          </a:prstGeom>
          <a:noFill/>
          <a:ln w="19050" cap="flat" cmpd="sng" algn="ctr">
            <a:solidFill>
              <a:srgbClr val="000000"/>
            </a:solidFill>
            <a:prstDash val="solid"/>
            <a:round/>
            <a:headEnd type="none" w="med" len="med"/>
            <a:tailEnd type="triangl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Tahoma" charset="0"/>
              <a:ea typeface="宋体" charset="0"/>
            </a:endParaRPr>
          </a:p>
        </p:txBody>
      </p:sp>
      <p:grpSp>
        <p:nvGrpSpPr>
          <p:cNvPr id="26" name="组合 465"/>
          <p:cNvGrpSpPr/>
          <p:nvPr/>
        </p:nvGrpSpPr>
        <p:grpSpPr>
          <a:xfrm>
            <a:off x="3995156" y="3072335"/>
            <a:ext cx="4958883" cy="940085"/>
            <a:chOff x="1331342" y="1684780"/>
            <a:chExt cx="7975806" cy="1328200"/>
          </a:xfrm>
        </p:grpSpPr>
        <p:pic>
          <p:nvPicPr>
            <p:cNvPr id="467" name="图片 466"/>
            <p:cNvPicPr>
              <a:picLocks noChangeAspect="1"/>
            </p:cNvPicPr>
            <p:nvPr/>
          </p:nvPicPr>
          <p:blipFill>
            <a:blip r:embed="rId2" cstate="print"/>
            <a:stretch>
              <a:fillRect/>
            </a:stretch>
          </p:blipFill>
          <p:spPr>
            <a:xfrm>
              <a:off x="1331342" y="1684780"/>
              <a:ext cx="2387025" cy="1328200"/>
            </a:xfrm>
            <a:prstGeom prst="rect">
              <a:avLst/>
            </a:prstGeom>
          </p:spPr>
        </p:pic>
        <p:pic>
          <p:nvPicPr>
            <p:cNvPr id="468" name="图片 467"/>
            <p:cNvPicPr>
              <a:picLocks noChangeAspect="1"/>
            </p:cNvPicPr>
            <p:nvPr/>
          </p:nvPicPr>
          <p:blipFill>
            <a:blip r:embed="rId3" cstate="print"/>
            <a:stretch>
              <a:fillRect/>
            </a:stretch>
          </p:blipFill>
          <p:spPr>
            <a:xfrm>
              <a:off x="4046294" y="1736980"/>
              <a:ext cx="2479725" cy="1223800"/>
            </a:xfrm>
            <a:prstGeom prst="rect">
              <a:avLst/>
            </a:prstGeom>
          </p:spPr>
        </p:pic>
        <p:pic>
          <p:nvPicPr>
            <p:cNvPr id="469" name="图片 468"/>
            <p:cNvPicPr>
              <a:picLocks noChangeAspect="1"/>
            </p:cNvPicPr>
            <p:nvPr/>
          </p:nvPicPr>
          <p:blipFill>
            <a:blip r:embed="rId4" cstate="print"/>
            <a:stretch>
              <a:fillRect/>
            </a:stretch>
          </p:blipFill>
          <p:spPr>
            <a:xfrm>
              <a:off x="6804248" y="1736980"/>
              <a:ext cx="2502900" cy="1223800"/>
            </a:xfrm>
            <a:prstGeom prst="rect">
              <a:avLst/>
            </a:prstGeom>
          </p:spPr>
        </p:pic>
      </p:grpSp>
      <p:sp>
        <p:nvSpPr>
          <p:cNvPr id="470" name="标题 1"/>
          <p:cNvSpPr>
            <a:spLocks noGrp="1"/>
          </p:cNvSpPr>
          <p:nvPr>
            <p:ph type="title"/>
          </p:nvPr>
        </p:nvSpPr>
        <p:spPr>
          <a:xfrm>
            <a:off x="781796" y="476672"/>
            <a:ext cx="8038676" cy="831868"/>
          </a:xfrm>
        </p:spPr>
        <p:txBody>
          <a:bodyPr/>
          <a:lstStyle/>
          <a:p>
            <a:r>
              <a:rPr lang="en-US" altLang="zh-CN" sz="2800" dirty="0" smtClean="0">
                <a:latin typeface="Comic Sans MS" panose="030F0702030302020204" pitchFamily="66" charset="0"/>
              </a:rPr>
              <a:t>Pair truncation for particle-hole excitations</a:t>
            </a:r>
            <a:endParaRPr lang="zh-CN" altLang="en-US" sz="2800" dirty="0">
              <a:latin typeface="Comic Sans MS" panose="030F0702030302020204" pitchFamily="66" charset="0"/>
            </a:endParaRPr>
          </a:p>
        </p:txBody>
      </p:sp>
      <p:sp>
        <p:nvSpPr>
          <p:cNvPr id="471" name="TextBox 5"/>
          <p:cNvSpPr txBox="1"/>
          <p:nvPr/>
        </p:nvSpPr>
        <p:spPr>
          <a:xfrm>
            <a:off x="1187624" y="6287366"/>
            <a:ext cx="6734984" cy="430887"/>
          </a:xfrm>
          <a:prstGeom prst="rect">
            <a:avLst/>
          </a:prstGeom>
          <a:noFill/>
          <a:ln>
            <a:solidFill>
              <a:schemeClr val="tx1"/>
            </a:solidFill>
          </a:ln>
        </p:spPr>
        <p:txBody>
          <a:bodyPr wrap="none" rtlCol="0">
            <a:spAutoFit/>
          </a:bodyPr>
          <a:lstStyle/>
          <a:p>
            <a:r>
              <a:rPr lang="en-US" altLang="zh-CN" sz="2200" b="1" dirty="0" err="1" smtClean="0">
                <a:latin typeface="Times New Roman" panose="02020603050405020304" pitchFamily="18" charset="0"/>
                <a:ea typeface="楷体" pitchFamily="49" charset="-122"/>
                <a:cs typeface="Times New Roman" panose="02020603050405020304" pitchFamily="18" charset="0"/>
              </a:rPr>
              <a:t>Y.Y.Cheng</a:t>
            </a:r>
            <a:r>
              <a:rPr lang="en-US" altLang="zh-CN" sz="2200" b="1" dirty="0" smtClean="0">
                <a:latin typeface="Times New Roman" panose="02020603050405020304" pitchFamily="18" charset="0"/>
                <a:ea typeface="楷体" pitchFamily="49" charset="-122"/>
                <a:cs typeface="Times New Roman" panose="02020603050405020304" pitchFamily="18" charset="0"/>
              </a:rPr>
              <a:t>, </a:t>
            </a:r>
            <a:r>
              <a:rPr lang="en-US" altLang="zh-CN" sz="2200" b="1" dirty="0" err="1" smtClean="0">
                <a:latin typeface="Times New Roman" panose="02020603050405020304" pitchFamily="18" charset="0"/>
                <a:ea typeface="楷体" pitchFamily="49" charset="-122"/>
                <a:cs typeface="Times New Roman" panose="02020603050405020304" pitchFamily="18" charset="0"/>
              </a:rPr>
              <a:t>Y.M.Zhao</a:t>
            </a:r>
            <a:r>
              <a:rPr lang="en-US" altLang="zh-CN" sz="2200" b="1" dirty="0" smtClean="0">
                <a:latin typeface="Times New Roman" panose="02020603050405020304" pitchFamily="18" charset="0"/>
                <a:ea typeface="楷体" pitchFamily="49" charset="-122"/>
                <a:cs typeface="Times New Roman" panose="02020603050405020304" pitchFamily="18" charset="0"/>
              </a:rPr>
              <a:t>, </a:t>
            </a:r>
            <a:r>
              <a:rPr lang="en-US" altLang="zh-CN" sz="2200" b="1" dirty="0" err="1" smtClean="0">
                <a:latin typeface="Times New Roman" panose="02020603050405020304" pitchFamily="18" charset="0"/>
                <a:ea typeface="楷体" pitchFamily="49" charset="-122"/>
                <a:cs typeface="Times New Roman" panose="02020603050405020304" pitchFamily="18" charset="0"/>
              </a:rPr>
              <a:t>A.Arima</a:t>
            </a:r>
            <a:r>
              <a:rPr lang="en-US" altLang="zh-CN" sz="2200" b="1" dirty="0" smtClean="0">
                <a:latin typeface="Times New Roman" panose="02020603050405020304" pitchFamily="18" charset="0"/>
                <a:ea typeface="楷体" pitchFamily="49" charset="-122"/>
                <a:cs typeface="Times New Roman" panose="02020603050405020304" pitchFamily="18" charset="0"/>
              </a:rPr>
              <a:t>, PRC97, 024303(2018)</a:t>
            </a:r>
            <a:endParaRPr lang="zh-CN" altLang="en-US" sz="2200" b="1" dirty="0">
              <a:latin typeface="Times New Roman" panose="02020603050405020304" pitchFamily="18" charset="0"/>
              <a:ea typeface="楷体" pitchFamily="49" charset="-122"/>
              <a:cs typeface="Times New Roman" panose="02020603050405020304" pitchFamily="18" charset="0"/>
            </a:endParaRPr>
          </a:p>
        </p:txBody>
      </p:sp>
    </p:spTree>
    <p:extLst>
      <p:ext uri="{BB962C8B-B14F-4D97-AF65-F5344CB8AC3E}">
        <p14:creationId xmlns="" xmlns:p14="http://schemas.microsoft.com/office/powerpoint/2010/main" val="93811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07504" y="908720"/>
            <a:ext cx="5451865" cy="5698242"/>
            <a:chOff x="1475656" y="1170509"/>
            <a:chExt cx="5451865" cy="5698242"/>
          </a:xfrm>
        </p:grpSpPr>
        <p:pic>
          <p:nvPicPr>
            <p:cNvPr id="9" name="图片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75656" y="1170509"/>
              <a:ext cx="5451865" cy="5698242"/>
            </a:xfrm>
            <a:prstGeom prst="rect">
              <a:avLst/>
            </a:prstGeom>
          </p:spPr>
        </p:pic>
        <p:sp>
          <p:nvSpPr>
            <p:cNvPr id="6" name="矩形 5"/>
            <p:cNvSpPr/>
            <p:nvPr/>
          </p:nvSpPr>
          <p:spPr bwMode="auto">
            <a:xfrm>
              <a:off x="6012160" y="1340768"/>
              <a:ext cx="216024" cy="5184576"/>
            </a:xfrm>
            <a:prstGeom prst="rect">
              <a:avLst/>
            </a:prstGeom>
            <a:noFill/>
            <a:ln w="19050" cap="flat" cmpd="sng" algn="ctr">
              <a:solidFill>
                <a:srgbClr val="FF0000"/>
              </a:solidFill>
              <a:prstDash val="solid"/>
              <a:round/>
              <a:headEnd type="none" w="med" len="med"/>
              <a:tailEnd type="triangl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endParaRPr lang="zh-CN" altLang="en-US" b="1">
                <a:solidFill>
                  <a:srgbClr val="000000"/>
                </a:solidFill>
                <a:latin typeface="Times New Roman" panose="02020603050405020304" pitchFamily="18" charset="0"/>
                <a:ea typeface="宋体" charset="0"/>
                <a:cs typeface="Times New Roman" panose="02020603050405020304" pitchFamily="18" charset="0"/>
              </a:endParaRPr>
            </a:p>
          </p:txBody>
        </p:sp>
      </p:grpSp>
      <p:grpSp>
        <p:nvGrpSpPr>
          <p:cNvPr id="3" name="组合 21"/>
          <p:cNvGrpSpPr/>
          <p:nvPr/>
        </p:nvGrpSpPr>
        <p:grpSpPr>
          <a:xfrm>
            <a:off x="5642442" y="3372855"/>
            <a:ext cx="2941540" cy="704217"/>
            <a:chOff x="5637777" y="1172985"/>
            <a:chExt cx="3610284" cy="1558454"/>
          </a:xfrm>
        </p:grpSpPr>
        <p:pic>
          <p:nvPicPr>
            <p:cNvPr id="20" name="图片 19"/>
            <p:cNvPicPr>
              <a:picLocks noChangeAspect="1"/>
            </p:cNvPicPr>
            <p:nvPr/>
          </p:nvPicPr>
          <p:blipFill>
            <a:blip r:embed="rId3" cstate="print"/>
            <a:stretch>
              <a:fillRect/>
            </a:stretch>
          </p:blipFill>
          <p:spPr>
            <a:xfrm>
              <a:off x="5775392" y="1172985"/>
              <a:ext cx="3284378" cy="452827"/>
            </a:xfrm>
            <a:prstGeom prst="rect">
              <a:avLst/>
            </a:prstGeom>
          </p:spPr>
        </p:pic>
        <p:sp>
          <p:nvSpPr>
            <p:cNvPr id="21" name="文本框 20"/>
            <p:cNvSpPr txBox="1"/>
            <p:nvPr/>
          </p:nvSpPr>
          <p:spPr>
            <a:xfrm>
              <a:off x="5637777" y="2300553"/>
              <a:ext cx="3610284" cy="430886"/>
            </a:xfrm>
            <a:prstGeom prst="rect">
              <a:avLst/>
            </a:prstGeom>
            <a:noFill/>
          </p:spPr>
          <p:txBody>
            <a:bodyPr wrap="none" rtlCol="0">
              <a:spAutoFit/>
            </a:bodyPr>
            <a:lstStyle/>
            <a:p>
              <a:r>
                <a:rPr lang="en-US" altLang="zh-CN" sz="22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particle-hole </a:t>
              </a:r>
              <a:r>
                <a:rPr lang="en-US" altLang="zh-CN" sz="2200" dirty="0" err="1"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config</a:t>
              </a:r>
              <a:r>
                <a:rPr lang="en-US" altLang="zh-CN" sz="22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dominant</a:t>
              </a:r>
              <a:endParaRPr lang="zh-CN" altLang="en-US" sz="22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4" name="组合 24"/>
          <p:cNvGrpSpPr/>
          <p:nvPr/>
        </p:nvGrpSpPr>
        <p:grpSpPr>
          <a:xfrm>
            <a:off x="5580112" y="4452554"/>
            <a:ext cx="3180986" cy="2292935"/>
            <a:chOff x="5847402" y="3484140"/>
            <a:chExt cx="3180986" cy="2292935"/>
          </a:xfrm>
        </p:grpSpPr>
        <p:pic>
          <p:nvPicPr>
            <p:cNvPr id="23" name="图片 22"/>
            <p:cNvPicPr>
              <a:picLocks noChangeAspect="1"/>
            </p:cNvPicPr>
            <p:nvPr/>
          </p:nvPicPr>
          <p:blipFill>
            <a:blip r:embed="rId4" cstate="print"/>
            <a:stretch>
              <a:fillRect/>
            </a:stretch>
          </p:blipFill>
          <p:spPr>
            <a:xfrm>
              <a:off x="8583706" y="3540706"/>
              <a:ext cx="388620" cy="468166"/>
            </a:xfrm>
            <a:prstGeom prst="rect">
              <a:avLst/>
            </a:prstGeom>
          </p:spPr>
        </p:pic>
        <p:sp>
          <p:nvSpPr>
            <p:cNvPr id="24" name="文本框 23"/>
            <p:cNvSpPr txBox="1"/>
            <p:nvPr/>
          </p:nvSpPr>
          <p:spPr>
            <a:xfrm>
              <a:off x="5847402" y="3484140"/>
              <a:ext cx="3180986" cy="2292935"/>
            </a:xfrm>
            <a:prstGeom prst="rect">
              <a:avLst/>
            </a:prstGeom>
            <a:noFill/>
          </p:spPr>
          <p:txBody>
            <a:bodyPr wrap="square" rtlCol="0">
              <a:spAutoFit/>
            </a:bodyPr>
            <a:lstStyle/>
            <a:p>
              <a:pPr algn="just">
                <a:lnSpc>
                  <a:spcPct val="130000"/>
                </a:lnSpc>
              </a:pPr>
              <a:r>
                <a:rPr lang="en-US" altLang="zh-CN" sz="2200"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shape-coexisting state;</a:t>
              </a:r>
            </a:p>
            <a:p>
              <a:pPr algn="just">
                <a:lnSpc>
                  <a:spcPct val="130000"/>
                </a:lnSpc>
              </a:pPr>
              <a:r>
                <a:rPr lang="en-US" altLang="zh-CN" sz="2200"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consistent with the result of two-neutron transfer reaction for Mg-32 (PRL 105, 252501)</a:t>
              </a:r>
              <a:endParaRPr lang="zh-CN" altLang="en-US" sz="22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3" name="标题 2"/>
          <p:cNvSpPr>
            <a:spLocks noGrp="1"/>
          </p:cNvSpPr>
          <p:nvPr>
            <p:ph type="title"/>
          </p:nvPr>
        </p:nvSpPr>
        <p:spPr>
          <a:xfrm>
            <a:off x="1150938" y="71414"/>
            <a:ext cx="7793037" cy="714372"/>
          </a:xfrm>
        </p:spPr>
        <p:txBody>
          <a:bodyPr>
            <a:noAutofit/>
          </a:bodyPr>
          <a:lstStyle/>
          <a:p>
            <a:r>
              <a:rPr lang="en-US" altLang="zh-CN" sz="3200" dirty="0">
                <a:latin typeface="Comic Sans MS" panose="030F0702030302020204" pitchFamily="66" charset="0"/>
              </a:rPr>
              <a:t>I</a:t>
            </a:r>
            <a:r>
              <a:rPr lang="en-US" altLang="zh-CN" sz="3200" dirty="0" smtClean="0">
                <a:latin typeface="Comic Sans MS" panose="030F0702030302020204" pitchFamily="66" charset="0"/>
              </a:rPr>
              <a:t>nversion-island </a:t>
            </a:r>
            <a:r>
              <a:rPr lang="en-US" altLang="zh-CN" sz="3200" dirty="0">
                <a:latin typeface="Comic Sans MS" panose="030F0702030302020204" pitchFamily="66" charset="0"/>
              </a:rPr>
              <a:t>nuclei: validity </a:t>
            </a:r>
            <a:r>
              <a:rPr lang="en-US" altLang="zh-CN" sz="3200" dirty="0" smtClean="0">
                <a:latin typeface="Comic Sans MS" panose="030F0702030302020204" pitchFamily="66" charset="0"/>
              </a:rPr>
              <a:t>study</a:t>
            </a:r>
            <a:endParaRPr lang="zh-CN" altLang="en-US" sz="3200" dirty="0">
              <a:latin typeface="Comic Sans MS" panose="030F0702030302020204" pitchFamily="66" charset="0"/>
            </a:endParaRPr>
          </a:p>
        </p:txBody>
      </p:sp>
      <p:pic>
        <p:nvPicPr>
          <p:cNvPr id="74754" name="Picture 2"/>
          <p:cNvPicPr>
            <a:picLocks noChangeAspect="1" noChangeArrowheads="1"/>
          </p:cNvPicPr>
          <p:nvPr/>
        </p:nvPicPr>
        <p:blipFill>
          <a:blip r:embed="rId5" cstate="print"/>
          <a:srcRect/>
          <a:stretch>
            <a:fillRect/>
          </a:stretch>
        </p:blipFill>
        <p:spPr bwMode="auto">
          <a:xfrm>
            <a:off x="5220072" y="611737"/>
            <a:ext cx="3665190" cy="440999"/>
          </a:xfrm>
          <a:prstGeom prst="rect">
            <a:avLst/>
          </a:prstGeom>
          <a:noFill/>
          <a:ln w="9525">
            <a:noFill/>
            <a:miter lim="800000"/>
            <a:headEnd/>
            <a:tailEnd/>
          </a:ln>
        </p:spPr>
      </p:pic>
      <p:pic>
        <p:nvPicPr>
          <p:cNvPr id="74755" name="Picture 3"/>
          <p:cNvPicPr>
            <a:picLocks noChangeAspect="1" noChangeArrowheads="1"/>
          </p:cNvPicPr>
          <p:nvPr/>
        </p:nvPicPr>
        <p:blipFill>
          <a:blip r:embed="rId6" cstate="print"/>
          <a:srcRect/>
          <a:stretch>
            <a:fillRect/>
          </a:stretch>
        </p:blipFill>
        <p:spPr bwMode="auto">
          <a:xfrm>
            <a:off x="5266093" y="1032763"/>
            <a:ext cx="3626387" cy="2324229"/>
          </a:xfrm>
          <a:prstGeom prst="rect">
            <a:avLst/>
          </a:prstGeom>
          <a:noFill/>
          <a:ln w="9525">
            <a:noFill/>
            <a:miter lim="800000"/>
            <a:headEnd/>
            <a:tailEnd/>
          </a:ln>
        </p:spPr>
      </p:pic>
    </p:spTree>
    <p:extLst>
      <p:ext uri="{BB962C8B-B14F-4D97-AF65-F5344CB8AC3E}">
        <p14:creationId xmlns:p14="http://schemas.microsoft.com/office/powerpoint/2010/main" xmlns="" val="7667082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cstate="print"/>
          <a:srcRect/>
          <a:stretch>
            <a:fillRect/>
          </a:stretch>
        </p:blipFill>
        <p:spPr bwMode="auto">
          <a:xfrm>
            <a:off x="439006" y="1772816"/>
            <a:ext cx="8704994" cy="396044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260648"/>
            <a:ext cx="6187848" cy="369332"/>
          </a:xfrm>
          <a:prstGeom prst="rect">
            <a:avLst/>
          </a:prstGeom>
          <a:solidFill>
            <a:srgbClr val="FFC000"/>
          </a:solidFill>
        </p:spPr>
        <p:txBody>
          <a:bodyPr wrap="none" rtlCol="0">
            <a:spAutoFit/>
          </a:bodyPr>
          <a:lstStyle/>
          <a:p>
            <a:r>
              <a:rPr lang="en-US" altLang="zh-CN" dirty="0" smtClean="0"/>
              <a:t>5</a:t>
            </a:r>
            <a:r>
              <a:rPr lang="zh-CN" altLang="en-US" dirty="0" smtClean="0"/>
              <a:t>、</a:t>
            </a:r>
            <a:r>
              <a:rPr lang="en-US" altLang="zh-CN" dirty="0" smtClean="0"/>
              <a:t>by Li-Yuan </a:t>
            </a:r>
            <a:r>
              <a:rPr lang="en-US" altLang="zh-CN" dirty="0" err="1" smtClean="0"/>
              <a:t>Jia</a:t>
            </a:r>
            <a:r>
              <a:rPr lang="en-US" altLang="zh-CN" dirty="0" smtClean="0"/>
              <a:t> : Generalized [Generalized Seniority approach]</a:t>
            </a:r>
            <a:endParaRPr lang="zh-CN" altLang="en-US" dirty="0"/>
          </a:p>
        </p:txBody>
      </p:sp>
      <p:pic>
        <p:nvPicPr>
          <p:cNvPr id="45058" name="Picture 2"/>
          <p:cNvPicPr>
            <a:picLocks noChangeAspect="1" noChangeArrowheads="1"/>
          </p:cNvPicPr>
          <p:nvPr/>
        </p:nvPicPr>
        <p:blipFill>
          <a:blip r:embed="rId2" cstate="print"/>
          <a:srcRect/>
          <a:stretch>
            <a:fillRect/>
          </a:stretch>
        </p:blipFill>
        <p:spPr bwMode="auto">
          <a:xfrm>
            <a:off x="178792" y="836712"/>
            <a:ext cx="6121400" cy="2343150"/>
          </a:xfrm>
          <a:prstGeom prst="rect">
            <a:avLst/>
          </a:prstGeom>
          <a:noFill/>
          <a:ln w="9525">
            <a:noFill/>
            <a:miter lim="800000"/>
            <a:headEnd/>
            <a:tailEnd/>
          </a:ln>
        </p:spPr>
      </p:pic>
      <p:pic>
        <p:nvPicPr>
          <p:cNvPr id="45059" name="Picture 3"/>
          <p:cNvPicPr>
            <a:picLocks noChangeAspect="1" noChangeArrowheads="1"/>
          </p:cNvPicPr>
          <p:nvPr/>
        </p:nvPicPr>
        <p:blipFill>
          <a:blip r:embed="rId3" cstate="print"/>
          <a:srcRect/>
          <a:stretch>
            <a:fillRect/>
          </a:stretch>
        </p:blipFill>
        <p:spPr bwMode="auto">
          <a:xfrm>
            <a:off x="697160" y="3212976"/>
            <a:ext cx="7331224" cy="1605663"/>
          </a:xfrm>
          <a:prstGeom prst="rect">
            <a:avLst/>
          </a:prstGeom>
          <a:noFill/>
          <a:ln w="9525">
            <a:noFill/>
            <a:miter lim="800000"/>
            <a:headEnd/>
            <a:tailEnd/>
          </a:ln>
        </p:spPr>
      </p:pic>
      <p:pic>
        <p:nvPicPr>
          <p:cNvPr id="45060" name="Picture 4"/>
          <p:cNvPicPr>
            <a:picLocks noChangeAspect="1" noChangeArrowheads="1"/>
          </p:cNvPicPr>
          <p:nvPr/>
        </p:nvPicPr>
        <p:blipFill>
          <a:blip r:embed="rId4" cstate="print"/>
          <a:srcRect/>
          <a:stretch>
            <a:fillRect/>
          </a:stretch>
        </p:blipFill>
        <p:spPr bwMode="auto">
          <a:xfrm>
            <a:off x="1936030" y="4869160"/>
            <a:ext cx="7172474" cy="1539559"/>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3568" y="-10343"/>
            <a:ext cx="7772400" cy="1470025"/>
          </a:xfrm>
        </p:spPr>
        <p:txBody>
          <a:bodyPr/>
          <a:lstStyle/>
          <a:p>
            <a:r>
              <a:rPr lang="en-US" altLang="zh-CN" dirty="0" smtClean="0"/>
              <a:t>Key Formula</a:t>
            </a:r>
            <a:endParaRPr lang="zh-CN" altLang="en-US" dirty="0"/>
          </a:p>
        </p:txBody>
      </p:sp>
      <p:sp>
        <p:nvSpPr>
          <p:cNvPr id="3" name="副标题 2"/>
          <p:cNvSpPr>
            <a:spLocks noGrp="1"/>
          </p:cNvSpPr>
          <p:nvPr>
            <p:ph type="subTitle" idx="1"/>
          </p:nvPr>
        </p:nvSpPr>
        <p:spPr>
          <a:xfrm>
            <a:off x="501316" y="4941168"/>
            <a:ext cx="8136904" cy="1512168"/>
          </a:xfrm>
        </p:spPr>
        <p:txBody>
          <a:bodyPr>
            <a:noAutofit/>
          </a:bodyPr>
          <a:lstStyle/>
          <a:p>
            <a:pPr algn="l">
              <a:lnSpc>
                <a:spcPct val="120000"/>
              </a:lnSpc>
              <a:buClr>
                <a:srgbClr val="F45ED7"/>
              </a:buClr>
            </a:pPr>
            <a:endParaRPr lang="en-US" altLang="zh-CN" sz="2400" dirty="0" smtClean="0">
              <a:solidFill>
                <a:srgbClr val="FF0000"/>
              </a:solidFill>
            </a:endParaRPr>
          </a:p>
          <a:p>
            <a:pPr algn="l">
              <a:lnSpc>
                <a:spcPct val="120000"/>
              </a:lnSpc>
              <a:buClr>
                <a:srgbClr val="F45ED7"/>
              </a:buClr>
            </a:pPr>
            <a:r>
              <a:rPr lang="en-US" altLang="zh-CN" sz="2400" dirty="0" smtClean="0">
                <a:solidFill>
                  <a:srgbClr val="FF0000"/>
                </a:solidFill>
              </a:rPr>
              <a:t>Computer time cost depends on S (generalized seniority), independent of N (total number of valence nucleons). </a:t>
            </a:r>
            <a:endParaRPr lang="zh-CN" altLang="en-US" sz="2400" dirty="0">
              <a:solidFill>
                <a:schemeClr val="tx1"/>
              </a:solidFill>
              <a:latin typeface="+mj-lt"/>
              <a:ea typeface="+mj-ea"/>
              <a:cs typeface="+mj-cs"/>
            </a:endParaRPr>
          </a:p>
        </p:txBody>
      </p:sp>
      <p:pic>
        <p:nvPicPr>
          <p:cNvPr id="4" name="图片 3"/>
          <p:cNvPicPr>
            <a:picLocks noChangeAspect="1"/>
          </p:cNvPicPr>
          <p:nvPr/>
        </p:nvPicPr>
        <p:blipFill>
          <a:blip r:embed="rId2" cstate="print"/>
          <a:stretch>
            <a:fillRect/>
          </a:stretch>
        </p:blipFill>
        <p:spPr>
          <a:xfrm>
            <a:off x="723012" y="1472233"/>
            <a:ext cx="7693512" cy="3456384"/>
          </a:xfrm>
          <a:prstGeom prst="rect">
            <a:avLst/>
          </a:prstGeom>
        </p:spPr>
      </p:pic>
    </p:spTree>
    <p:extLst>
      <p:ext uri="{BB962C8B-B14F-4D97-AF65-F5344CB8AC3E}">
        <p14:creationId xmlns="" xmlns:p14="http://schemas.microsoft.com/office/powerpoint/2010/main" val="5549989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852936"/>
            <a:ext cx="8229600" cy="1143000"/>
          </a:xfrm>
        </p:spPr>
        <p:txBody>
          <a:bodyPr>
            <a:normAutofit fontScale="90000"/>
          </a:bodyPr>
          <a:lstStyle/>
          <a:p>
            <a:r>
              <a:rPr lang="en-US" altLang="zh-CN" dirty="0" smtClean="0"/>
              <a:t>III. Pairing </a:t>
            </a:r>
            <a:r>
              <a:rPr lang="en-US" altLang="zh-CN" dirty="0" smtClean="0"/>
              <a:t>correlation </a:t>
            </a:r>
            <a:br>
              <a:rPr lang="en-US" altLang="zh-CN" dirty="0" smtClean="0"/>
            </a:br>
            <a:r>
              <a:rPr lang="en-US" altLang="zh-CN" dirty="0" smtClean="0"/>
              <a:t>with </a:t>
            </a:r>
            <a:r>
              <a:rPr lang="en-US" altLang="zh-CN" dirty="0" smtClean="0"/>
              <a:t>random interactions</a:t>
            </a:r>
            <a:endParaRPr lang="zh-CN"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a:xfrm>
            <a:off x="179388" y="260350"/>
            <a:ext cx="8964612" cy="1143000"/>
          </a:xfrm>
        </p:spPr>
        <p:txBody>
          <a:bodyPr/>
          <a:lstStyle/>
          <a:p>
            <a:r>
              <a:rPr lang="en-US" altLang="zh-CN" sz="2400">
                <a:latin typeface="隶书" pitchFamily="49" charset="-122"/>
                <a:ea typeface="隶书" pitchFamily="49" charset="-122"/>
              </a:rPr>
              <a:t>Why nuclear physicists (nuclear structure people) are interested in the present problem ?</a:t>
            </a:r>
          </a:p>
        </p:txBody>
      </p:sp>
      <p:sp>
        <p:nvSpPr>
          <p:cNvPr id="551939" name="Rectangle 3"/>
          <p:cNvSpPr>
            <a:spLocks noGrp="1" noChangeArrowheads="1"/>
          </p:cNvSpPr>
          <p:nvPr>
            <p:ph type="body" idx="1"/>
          </p:nvPr>
        </p:nvSpPr>
        <p:spPr>
          <a:xfrm>
            <a:off x="250825" y="1844675"/>
            <a:ext cx="8713788" cy="4679950"/>
          </a:xfrm>
        </p:spPr>
        <p:txBody>
          <a:bodyPr/>
          <a:lstStyle/>
          <a:p>
            <a:pPr>
              <a:buFontTx/>
              <a:buNone/>
            </a:pPr>
            <a:r>
              <a:rPr lang="en-US" altLang="zh-CN" sz="2800"/>
              <a:t>    </a:t>
            </a:r>
            <a:r>
              <a:rPr lang="en-US" altLang="en-US" sz="2800"/>
              <a:t>Atomic nuclei provide  ideal  laboratories to study</a:t>
            </a:r>
            <a:r>
              <a:rPr lang="en-US" altLang="zh-CN" sz="2800"/>
              <a:t> </a:t>
            </a:r>
            <a:r>
              <a:rPr lang="en-US" altLang="en-US" sz="2800"/>
              <a:t>the features of  microscopic  many-body systems with</a:t>
            </a:r>
            <a:r>
              <a:rPr lang="en-US" altLang="zh-CN" sz="2800"/>
              <a:t> </a:t>
            </a:r>
            <a:r>
              <a:rPr lang="en-US" altLang="en-US" sz="2800"/>
              <a:t>finite number of   constituents less than 300. They</a:t>
            </a:r>
            <a:r>
              <a:rPr lang="en-US" altLang="zh-CN" sz="2800"/>
              <a:t> </a:t>
            </a:r>
            <a:r>
              <a:rPr lang="en-US" altLang="en-US" sz="2800"/>
              <a:t>are  complex objects with many degrees of freedom and</a:t>
            </a:r>
            <a:r>
              <a:rPr lang="en-US" altLang="zh-CN" sz="2800"/>
              <a:t> </a:t>
            </a:r>
            <a:r>
              <a:rPr lang="en-US" altLang="en-US" sz="2800"/>
              <a:t>exhibit  almost all features  found in other many-body systems.</a:t>
            </a:r>
            <a:r>
              <a:rPr lang="en-US" altLang="zh-CN" sz="2800"/>
              <a:t> </a:t>
            </a:r>
            <a:r>
              <a:rPr lang="en-US" altLang="en-US" sz="2800"/>
              <a:t>The  regularities   in  atomic nuclei  in the presence of random two-body interactions  therefore   provide  </a:t>
            </a:r>
            <a:r>
              <a:rPr lang="en-US" altLang="zh-CN" sz="2800"/>
              <a:t>us with </a:t>
            </a:r>
            <a:r>
              <a:rPr lang="en-US" altLang="en-US" sz="2800"/>
              <a:t>an excellent window to</a:t>
            </a:r>
            <a:r>
              <a:rPr lang="en-US" altLang="zh-CN" sz="2800"/>
              <a:t> </a:t>
            </a:r>
            <a:r>
              <a:rPr lang="en-US" altLang="en-US" sz="2800"/>
              <a:t>study general features of low-lying states of many-body systems.</a:t>
            </a:r>
            <a:endParaRPr lang="en-US" altLang="zh-CN" sz="28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3" name="Rectangle 3"/>
          <p:cNvSpPr>
            <a:spLocks noGrp="1" noChangeArrowheads="1"/>
          </p:cNvSpPr>
          <p:nvPr>
            <p:ph type="body" idx="1"/>
          </p:nvPr>
        </p:nvSpPr>
        <p:spPr>
          <a:xfrm>
            <a:off x="179388" y="1484313"/>
            <a:ext cx="8686800" cy="5113337"/>
          </a:xfrm>
        </p:spPr>
        <p:txBody>
          <a:bodyPr/>
          <a:lstStyle/>
          <a:p>
            <a:pPr>
              <a:lnSpc>
                <a:spcPct val="90000"/>
              </a:lnSpc>
              <a:buFontTx/>
              <a:buNone/>
            </a:pPr>
            <a:r>
              <a:rPr lang="en-US" altLang="zh-CN" sz="2800"/>
              <a:t>    In many-body systems such as molecules and atomic nuclei, the interactions by themselves have no trace of symmetry groups for vibrational  or rotational modes. However, the low-lying states often exhibit a pattern suggestive of symmetries for these modes. One may ask to what extent the low-lying states acquire order from the basic properties of  interactions such as rotational invariance and possibly other symmetries such as isospin invariance. In other  words, some properties such as vibration  or rotation might  dominantly occur in the low-lying states of many-body systems while the others might occur only with  small probabilities. </a:t>
            </a:r>
            <a:endParaRPr lang="en-US" altLang="zh-CN" sz="1800"/>
          </a:p>
        </p:txBody>
      </p:sp>
      <p:sp>
        <p:nvSpPr>
          <p:cNvPr id="552965" name="Rectangle 5"/>
          <p:cNvSpPr>
            <a:spLocks noGrp="1" noRot="1" noChangeArrowheads="1"/>
          </p:cNvSpPr>
          <p:nvPr>
            <p:ph type="title"/>
          </p:nvPr>
        </p:nvSpPr>
        <p:spPr>
          <a:xfrm>
            <a:off x="323850" y="260350"/>
            <a:ext cx="8540750" cy="1143000"/>
          </a:xfrm>
          <a:noFill/>
          <a:ln/>
        </p:spPr>
        <p:txBody>
          <a:bodyPr/>
          <a:lstStyle/>
          <a:p>
            <a:r>
              <a:rPr lang="en-US" altLang="zh-CN" sz="2400"/>
              <a:t>Why nuclear physicists (nuclear structure people) are interested in the present problem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85852" y="747908"/>
            <a:ext cx="6929486" cy="831868"/>
          </a:xfrm>
        </p:spPr>
        <p:txBody>
          <a:bodyPr>
            <a:noAutofit/>
          </a:bodyPr>
          <a:lstStyle/>
          <a:p>
            <a:r>
              <a:rPr lang="en-US" altLang="zh-CN" sz="2400" dirty="0" smtClean="0"/>
              <a:t>Binding energies per nucleon versus mass number A</a:t>
            </a:r>
            <a:endParaRPr lang="zh-CN" altLang="en-US" sz="2400" dirty="0"/>
          </a:p>
        </p:txBody>
      </p:sp>
      <p:grpSp>
        <p:nvGrpSpPr>
          <p:cNvPr id="3" name="组合 5"/>
          <p:cNvGrpSpPr/>
          <p:nvPr/>
        </p:nvGrpSpPr>
        <p:grpSpPr>
          <a:xfrm>
            <a:off x="428596" y="1722652"/>
            <a:ext cx="8072494" cy="4563868"/>
            <a:chOff x="428596" y="2008404"/>
            <a:chExt cx="8072494" cy="4563868"/>
          </a:xfrm>
        </p:grpSpPr>
        <p:pic>
          <p:nvPicPr>
            <p:cNvPr id="4" name="图片 3" descr="捕获.JPG"/>
            <p:cNvPicPr>
              <a:picLocks noChangeAspect="1"/>
            </p:cNvPicPr>
            <p:nvPr/>
          </p:nvPicPr>
          <p:blipFill>
            <a:blip r:embed="rId2" cstate="print"/>
            <a:stretch>
              <a:fillRect/>
            </a:stretch>
          </p:blipFill>
          <p:spPr>
            <a:xfrm>
              <a:off x="428596" y="2008404"/>
              <a:ext cx="8072494" cy="4563868"/>
            </a:xfrm>
            <a:prstGeom prst="rect">
              <a:avLst/>
            </a:prstGeom>
          </p:spPr>
        </p:pic>
        <p:cxnSp>
          <p:nvCxnSpPr>
            <p:cNvPr id="10" name="直接连接符 9"/>
            <p:cNvCxnSpPr/>
            <p:nvPr/>
          </p:nvCxnSpPr>
          <p:spPr bwMode="auto">
            <a:xfrm>
              <a:off x="1142976" y="2571744"/>
              <a:ext cx="6858048" cy="1588"/>
            </a:xfrm>
            <a:prstGeom prst="line">
              <a:avLst/>
            </a:prstGeom>
            <a:solidFill>
              <a:schemeClr val="accent1"/>
            </a:solidFill>
            <a:ln w="28575" cap="flat" cmpd="sng" algn="ctr">
              <a:solidFill>
                <a:srgbClr val="FF0000"/>
              </a:solidFill>
              <a:prstDash val="lgDash"/>
              <a:round/>
              <a:headEnd type="none" w="med" len="med"/>
              <a:tailEnd type="triangl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sp>
        <p:nvSpPr>
          <p:cNvPr id="13" name="TextBox 12"/>
          <p:cNvSpPr txBox="1"/>
          <p:nvPr/>
        </p:nvSpPr>
        <p:spPr>
          <a:xfrm>
            <a:off x="1857356" y="3008536"/>
            <a:ext cx="6867457" cy="2308324"/>
          </a:xfrm>
          <a:prstGeom prst="rect">
            <a:avLst/>
          </a:prstGeom>
          <a:noFill/>
        </p:spPr>
        <p:txBody>
          <a:bodyPr wrap="none" rtlCol="0">
            <a:spAutoFit/>
          </a:bodyPr>
          <a:lstStyle/>
          <a:p>
            <a:pPr algn="l">
              <a:lnSpc>
                <a:spcPct val="200000"/>
              </a:lnSpc>
            </a:pPr>
            <a:r>
              <a:rPr lang="en-US" altLang="zh-CN" dirty="0" smtClean="0">
                <a:latin typeface="微软雅黑" pitchFamily="34" charset="-122"/>
                <a:ea typeface="微软雅黑" pitchFamily="34" charset="-122"/>
              </a:rPr>
              <a:t>Binding energy per nuclei is, roughly speaking, a constant</a:t>
            </a:r>
            <a:r>
              <a:rPr lang="zh-CN" altLang="en-US" dirty="0" smtClean="0">
                <a:latin typeface="微软雅黑" pitchFamily="34" charset="-122"/>
                <a:ea typeface="微软雅黑" pitchFamily="34" charset="-122"/>
              </a:rPr>
              <a:t>， </a:t>
            </a:r>
            <a:endParaRPr lang="en-US" altLang="zh-CN" dirty="0" smtClean="0">
              <a:latin typeface="微软雅黑" pitchFamily="34" charset="-122"/>
              <a:ea typeface="微软雅黑" pitchFamily="34" charset="-122"/>
            </a:endParaRPr>
          </a:p>
          <a:p>
            <a:pPr algn="l">
              <a:lnSpc>
                <a:spcPct val="200000"/>
              </a:lnSpc>
            </a:pPr>
            <a:r>
              <a:rPr lang="en-US" altLang="zh-CN" dirty="0" smtClean="0">
                <a:latin typeface="微软雅黑" pitchFamily="34" charset="-122"/>
                <a:ea typeface="微软雅黑" pitchFamily="34" charset="-122"/>
              </a:rPr>
              <a:t>This demonstrates that the interactions between nucleons </a:t>
            </a:r>
          </a:p>
          <a:p>
            <a:pPr algn="l">
              <a:lnSpc>
                <a:spcPct val="200000"/>
              </a:lnSpc>
            </a:pPr>
            <a:r>
              <a:rPr lang="en-US" altLang="zh-CN" dirty="0" smtClean="0">
                <a:latin typeface="微软雅黑" pitchFamily="34" charset="-122"/>
                <a:ea typeface="微软雅黑" pitchFamily="34" charset="-122"/>
              </a:rPr>
              <a:t>inside nucleus is attractive with Short Range in the scale of </a:t>
            </a:r>
          </a:p>
          <a:p>
            <a:pPr algn="l">
              <a:lnSpc>
                <a:spcPct val="200000"/>
              </a:lnSpc>
            </a:pPr>
            <a:r>
              <a:rPr lang="en-US" altLang="zh-CN" dirty="0" smtClean="0">
                <a:latin typeface="微软雅黑" pitchFamily="34" charset="-122"/>
                <a:ea typeface="微软雅黑" pitchFamily="34" charset="-122"/>
              </a:rPr>
              <a:t>nucleus  radius. </a:t>
            </a:r>
            <a:endParaRPr lang="zh-CN" altLang="en-US"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p:txBody>
          <a:bodyPr/>
          <a:lstStyle/>
          <a:p>
            <a:r>
              <a:rPr lang="en-US" altLang="zh-CN" sz="2800"/>
              <a:t>Why nuclear physicists (nuclear structure people) are interested in the present problem ?</a:t>
            </a:r>
          </a:p>
        </p:txBody>
      </p:sp>
      <p:sp>
        <p:nvSpPr>
          <p:cNvPr id="555011" name="Rectangle 3"/>
          <p:cNvSpPr>
            <a:spLocks noGrp="1" noChangeArrowheads="1"/>
          </p:cNvSpPr>
          <p:nvPr>
            <p:ph type="body" idx="1"/>
          </p:nvPr>
        </p:nvSpPr>
        <p:spPr>
          <a:xfrm>
            <a:off x="179388" y="1484313"/>
            <a:ext cx="8785225" cy="5373687"/>
          </a:xfrm>
        </p:spPr>
        <p:txBody>
          <a:bodyPr/>
          <a:lstStyle/>
          <a:p>
            <a:pPr>
              <a:buFontTx/>
              <a:buNone/>
            </a:pPr>
            <a:r>
              <a:rPr lang="en-US" altLang="zh-CN"/>
              <a:t>   Spin zero parity plus ground state for even-even nuclei, odd-even staggering of binding energies, collective motion, … </a:t>
            </a:r>
          </a:p>
          <a:p>
            <a:pPr>
              <a:buFontTx/>
              <a:buNone/>
            </a:pPr>
            <a:endParaRPr lang="en-US" altLang="zh-CN"/>
          </a:p>
          <a:p>
            <a:pPr>
              <a:buFontTx/>
              <a:buNone/>
            </a:pPr>
            <a:r>
              <a:rPr lang="en-US" altLang="zh-CN"/>
              <a:t>   One can ask whether these  features are robust for general many-body systems.  This can be studied by permitting interactions to be more and more arbitrary.</a:t>
            </a:r>
          </a:p>
          <a:p>
            <a:pPr>
              <a:buFontTx/>
              <a:buNone/>
            </a:pPr>
            <a:r>
              <a:rPr lang="en-US" altLang="zh-CN"/>
              <a:t>/</a:t>
            </a:r>
            <a:r>
              <a:rPr lang="zh-CN" altLang="en-US"/>
              <a:t>噪声</a:t>
            </a:r>
            <a:r>
              <a:rPr lang="en-US" altLang="zh-CN"/>
              <a:t>(noises)</a:t>
            </a:r>
            <a:r>
              <a:rPr lang="zh-CN" altLang="en-US"/>
              <a:t>对于集体运动的影响</a:t>
            </a:r>
            <a:r>
              <a:rPr lang="en-US" altLang="zh-CN"/>
              <a:t>—1980</a:t>
            </a:r>
            <a:r>
              <a:rPr lang="zh-CN" altLang="en-US"/>
              <a:t>年代。</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body" sz="half" idx="1"/>
          </p:nvPr>
        </p:nvSpPr>
        <p:spPr/>
        <p:txBody>
          <a:bodyPr/>
          <a:lstStyle/>
          <a:p>
            <a:pPr>
              <a:buFontTx/>
              <a:buNone/>
            </a:pPr>
            <a:r>
              <a:rPr lang="en-US" altLang="zh-CN" sz="2800"/>
              <a:t>       </a:t>
            </a:r>
          </a:p>
        </p:txBody>
      </p:sp>
      <p:sp>
        <p:nvSpPr>
          <p:cNvPr id="504835" name="Text Box 3"/>
          <p:cNvSpPr txBox="1">
            <a:spLocks noChangeArrowheads="1"/>
          </p:cNvSpPr>
          <p:nvPr/>
        </p:nvSpPr>
        <p:spPr bwMode="auto">
          <a:xfrm>
            <a:off x="468313" y="260350"/>
            <a:ext cx="8316912" cy="6445250"/>
          </a:xfrm>
          <a:prstGeom prst="rect">
            <a:avLst/>
          </a:prstGeom>
          <a:noFill/>
          <a:ln w="9525">
            <a:solidFill>
              <a:srgbClr val="FF0000"/>
            </a:solidFill>
            <a:miter lim="800000"/>
            <a:headEnd/>
            <a:tailEnd/>
          </a:ln>
          <a:effectLst/>
        </p:spPr>
        <p:txBody>
          <a:bodyPr>
            <a:spAutoFit/>
          </a:bodyPr>
          <a:lstStyle/>
          <a:p>
            <a:pPr marL="342900" indent="-342900">
              <a:buFontTx/>
              <a:buAutoNum type="arabicPeriod"/>
            </a:pPr>
            <a:r>
              <a:rPr lang="en-US" altLang="zh-CN" sz="2800">
                <a:solidFill>
                  <a:srgbClr val="FF0000"/>
                </a:solidFill>
              </a:rPr>
              <a:t>What does 0 g.s. dominance mean ?</a:t>
            </a:r>
          </a:p>
          <a:p>
            <a:pPr marL="342900" indent="-342900"/>
            <a:endParaRPr lang="en-US" altLang="zh-CN" sz="2800">
              <a:solidFill>
                <a:srgbClr val="FF0000"/>
              </a:solidFill>
            </a:endParaRPr>
          </a:p>
          <a:p>
            <a:pPr marL="342900" indent="-342900"/>
            <a:r>
              <a:rPr lang="en-US" altLang="zh-CN" sz="2800"/>
              <a:t>    In 1998, Johnson, Bertsch, and Dean discovered that spin parity =0+ ground state dominance  can be obtained by using random </a:t>
            </a:r>
            <a:r>
              <a:rPr lang="en-US" altLang="zh-CN" sz="2800">
                <a:solidFill>
                  <a:srgbClr val="000000"/>
                </a:solidFill>
              </a:rPr>
              <a:t>two-body i</a:t>
            </a:r>
            <a:r>
              <a:rPr lang="en-US" altLang="zh-CN" sz="2800"/>
              <a:t>nteractions (Phys. Rev. Lett. 80, 2749)</a:t>
            </a:r>
            <a:r>
              <a:rPr lang="zh-CN" altLang="en-US" sz="2800"/>
              <a:t>．</a:t>
            </a:r>
          </a:p>
          <a:p>
            <a:pPr marL="342900" indent="-342900"/>
            <a:endParaRPr lang="zh-CN" altLang="en-US" sz="2800"/>
          </a:p>
          <a:p>
            <a:pPr marL="342900" indent="-342900"/>
            <a:r>
              <a:rPr lang="en-US" altLang="zh-CN" sz="2800"/>
              <a:t>This result is called the 0 g.s. dominance. </a:t>
            </a:r>
          </a:p>
          <a:p>
            <a:pPr marL="342900" indent="-342900"/>
            <a:endParaRPr lang="en-US" altLang="zh-CN" sz="2800"/>
          </a:p>
          <a:p>
            <a:pPr marL="342900" indent="-342900"/>
            <a:r>
              <a:rPr lang="en-US" altLang="zh-CN" sz="2800"/>
              <a:t>Similar phenomenon was found in other systems, say, sd-boson systems. </a:t>
            </a:r>
          </a:p>
          <a:p>
            <a:pPr marL="342900" indent="-342900"/>
            <a:endParaRPr lang="en-US" altLang="zh-CN" sz="2800"/>
          </a:p>
          <a:p>
            <a:pPr marL="342900" indent="-342900"/>
            <a:r>
              <a:rPr lang="en-US" altLang="zh-CN" sz="2000"/>
              <a:t>       C.  W. Johnson et al., PRL80, 2749 (1998);/Zuker, 1982 </a:t>
            </a:r>
            <a:r>
              <a:rPr lang="zh-CN" altLang="en-US" sz="2000"/>
              <a:t>？？</a:t>
            </a:r>
          </a:p>
          <a:p>
            <a:pPr marL="342900" indent="-342900"/>
            <a:r>
              <a:rPr lang="zh-CN" altLang="en-US" sz="2000"/>
              <a:t>       </a:t>
            </a:r>
            <a:r>
              <a:rPr lang="en-US" altLang="zh-CN" sz="2000"/>
              <a:t>R. Bijker et al., PRL84, 420 (2000);</a:t>
            </a:r>
          </a:p>
          <a:p>
            <a:pPr marL="342900" indent="-342900"/>
            <a:r>
              <a:rPr lang="en-US" altLang="zh-CN" sz="2000"/>
              <a:t>       L. Kaplan et al., PRB65, 235120 (2002).</a:t>
            </a:r>
          </a:p>
          <a:p>
            <a:pPr marL="342900" indent="-342900"/>
            <a:endParaRPr lang="en-US" altLang="zh-CN" sz="200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p:txBody>
          <a:bodyPr/>
          <a:lstStyle/>
          <a:p>
            <a:r>
              <a:rPr lang="en-US" altLang="zh-CN" dirty="0" smtClean="0"/>
              <a:t>Shell model calculation</a:t>
            </a:r>
            <a:endParaRPr lang="zh-CN" altLang="en-US" dirty="0"/>
          </a:p>
        </p:txBody>
      </p:sp>
      <p:graphicFrame>
        <p:nvGraphicFramePr>
          <p:cNvPr id="561156" name="Object 4"/>
          <p:cNvGraphicFramePr>
            <a:graphicFrameLocks noChangeAspect="1"/>
          </p:cNvGraphicFramePr>
          <p:nvPr>
            <p:ph idx="1"/>
          </p:nvPr>
        </p:nvGraphicFramePr>
        <p:xfrm>
          <a:off x="827088" y="1484313"/>
          <a:ext cx="7046912" cy="4978400"/>
        </p:xfrm>
        <a:graphic>
          <a:graphicData uri="http://schemas.openxmlformats.org/presentationml/2006/ole">
            <p:oleObj spid="_x0000_s79874" name="Equation" r:id="rId3" imgW="2552400" imgH="1803240" progId="Equation.DSMT4">
              <p:embed/>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6882" name="Object 2"/>
          <p:cNvGraphicFramePr>
            <a:graphicFrameLocks noChangeAspect="1"/>
          </p:cNvGraphicFramePr>
          <p:nvPr/>
        </p:nvGraphicFramePr>
        <p:xfrm>
          <a:off x="250825" y="908050"/>
          <a:ext cx="9002713" cy="5003800"/>
        </p:xfrm>
        <a:graphic>
          <a:graphicData uri="http://schemas.openxmlformats.org/presentationml/2006/ole">
            <p:oleObj spid="_x0000_s80898" name="Equation" r:id="rId3" imgW="4089240" imgH="2273040" progId="Equation.DSMT4">
              <p:embed/>
            </p:oleObj>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3010" name="Object 2"/>
          <p:cNvGraphicFramePr>
            <a:graphicFrameLocks noChangeAspect="1"/>
          </p:cNvGraphicFramePr>
          <p:nvPr/>
        </p:nvGraphicFramePr>
        <p:xfrm>
          <a:off x="7092280" y="1345282"/>
          <a:ext cx="1793875" cy="4171950"/>
        </p:xfrm>
        <a:graphic>
          <a:graphicData uri="http://schemas.openxmlformats.org/presentationml/2006/ole">
            <p:oleObj spid="_x0000_s4098" name="Equation" r:id="rId3" imgW="1257120" imgH="2920680" progId="Equation.DSMT4">
              <p:embed/>
            </p:oleObj>
          </a:graphicData>
        </a:graphic>
      </p:graphicFrame>
      <p:graphicFrame>
        <p:nvGraphicFramePr>
          <p:cNvPr id="43011" name="Object 3"/>
          <p:cNvGraphicFramePr>
            <a:graphicFrameLocks noChangeAspect="1"/>
          </p:cNvGraphicFramePr>
          <p:nvPr/>
        </p:nvGraphicFramePr>
        <p:xfrm>
          <a:off x="2000232" y="642918"/>
          <a:ext cx="2159000" cy="815975"/>
        </p:xfrm>
        <a:graphic>
          <a:graphicData uri="http://schemas.openxmlformats.org/presentationml/2006/ole">
            <p:oleObj spid="_x0000_s4099" name="Equation" r:id="rId4" imgW="1041120" imgH="393480" progId="Equation.DSMT4">
              <p:embed/>
            </p:oleObj>
          </a:graphicData>
        </a:graphic>
      </p:graphicFrame>
      <p:pic>
        <p:nvPicPr>
          <p:cNvPr id="43012" name="Picture 4" descr="Graph4"/>
          <p:cNvPicPr>
            <a:picLocks noGrp="1" noChangeAspect="1" noChangeArrowheads="1"/>
          </p:cNvPicPr>
          <p:nvPr>
            <p:ph/>
          </p:nvPr>
        </p:nvPicPr>
        <p:blipFill>
          <a:blip r:embed="rId5" cstate="print"/>
          <a:srcRect/>
          <a:stretch>
            <a:fillRect/>
          </a:stretch>
        </p:blipFill>
        <p:spPr>
          <a:xfrm>
            <a:off x="323528" y="2042567"/>
            <a:ext cx="6264275" cy="4122737"/>
          </a:xfrm>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11188" y="333375"/>
            <a:ext cx="7769225" cy="1139825"/>
          </a:xfrm>
        </p:spPr>
        <p:txBody>
          <a:bodyPr/>
          <a:lstStyle/>
          <a:p>
            <a:r>
              <a:rPr lang="en-US" altLang="zh-CN" sz="3200"/>
              <a:t>Parity distribution in the ground states</a:t>
            </a:r>
          </a:p>
        </p:txBody>
      </p:sp>
      <p:sp>
        <p:nvSpPr>
          <p:cNvPr id="46083" name="Rectangle 3"/>
          <p:cNvSpPr>
            <a:spLocks noGrp="1" noChangeArrowheads="1"/>
          </p:cNvSpPr>
          <p:nvPr>
            <p:ph type="body" sz="half" idx="1"/>
          </p:nvPr>
        </p:nvSpPr>
        <p:spPr>
          <a:xfrm>
            <a:off x="539750" y="1384300"/>
            <a:ext cx="7961340" cy="4759344"/>
          </a:xfrm>
        </p:spPr>
        <p:txBody>
          <a:bodyPr>
            <a:normAutofit lnSpcReduction="10000"/>
          </a:bodyPr>
          <a:lstStyle/>
          <a:p>
            <a:pPr>
              <a:spcBef>
                <a:spcPct val="20000"/>
              </a:spcBef>
              <a:buFont typeface="Times New Roman" pitchFamily="18" charset="0"/>
              <a:buChar char="•"/>
            </a:pPr>
            <a:r>
              <a:rPr lang="en-US" altLang="zh-CN" sz="2800" dirty="0"/>
              <a:t>(A) Both protons and neutrons are in the              shell which corresponds to nuclei with both proton number Z and neutron number N ~40;</a:t>
            </a:r>
          </a:p>
          <a:p>
            <a:pPr>
              <a:spcBef>
                <a:spcPct val="20000"/>
              </a:spcBef>
              <a:buFont typeface="Times New Roman" pitchFamily="18" charset="0"/>
              <a:buChar char="•"/>
            </a:pPr>
            <a:r>
              <a:rPr lang="en-US" altLang="zh-CN" sz="2800" dirty="0"/>
              <a:t>(B) Protons in the                 shell and neutrons in the            shell which correspond to nuclei with Z~40 and N~50;</a:t>
            </a:r>
          </a:p>
          <a:p>
            <a:pPr>
              <a:spcBef>
                <a:spcPct val="20000"/>
              </a:spcBef>
              <a:buFont typeface="Times New Roman" pitchFamily="18" charset="0"/>
              <a:buChar char="•"/>
            </a:pPr>
            <a:r>
              <a:rPr lang="en-US" altLang="zh-CN" sz="2800" dirty="0"/>
              <a:t>(C) Both protons and neutrons are in the             </a:t>
            </a:r>
            <a:r>
              <a:rPr lang="en-US" altLang="zh-CN" sz="2800" dirty="0" smtClean="0"/>
              <a:t> shell </a:t>
            </a:r>
            <a:r>
              <a:rPr lang="en-US" altLang="zh-CN" sz="2800" dirty="0"/>
              <a:t>which correspond to nuclei with Z and N~82;</a:t>
            </a:r>
          </a:p>
          <a:p>
            <a:pPr>
              <a:spcBef>
                <a:spcPct val="20000"/>
              </a:spcBef>
              <a:buFont typeface="Times New Roman" pitchFamily="18" charset="0"/>
              <a:buChar char="•"/>
            </a:pPr>
            <a:r>
              <a:rPr lang="en-US" altLang="zh-CN" sz="2800" dirty="0"/>
              <a:t>(D) Protons in the              shell and neutrons </a:t>
            </a:r>
            <a:r>
              <a:rPr lang="en-US" altLang="zh-CN" sz="2800" dirty="0" smtClean="0"/>
              <a:t>in </a:t>
            </a:r>
            <a:r>
              <a:rPr lang="en-US" altLang="zh-CN" sz="2800" dirty="0"/>
              <a:t>the </a:t>
            </a:r>
            <a:endParaRPr lang="en-US" altLang="zh-CN" sz="2800" dirty="0" smtClean="0"/>
          </a:p>
          <a:p>
            <a:pPr>
              <a:spcBef>
                <a:spcPct val="20000"/>
              </a:spcBef>
              <a:buNone/>
            </a:pPr>
            <a:r>
              <a:rPr lang="en-US" altLang="zh-CN" sz="2800" dirty="0" smtClean="0"/>
              <a:t>                    shell </a:t>
            </a:r>
            <a:r>
              <a:rPr lang="en-US" altLang="zh-CN" sz="2800" dirty="0"/>
              <a:t>which correspond to nuclei with Z~50 and N~82.</a:t>
            </a:r>
          </a:p>
        </p:txBody>
      </p:sp>
      <p:graphicFrame>
        <p:nvGraphicFramePr>
          <p:cNvPr id="46084" name="Object 4"/>
          <p:cNvGraphicFramePr>
            <a:graphicFrameLocks noChangeAspect="1"/>
          </p:cNvGraphicFramePr>
          <p:nvPr>
            <p:ph sz="quarter" idx="2"/>
          </p:nvPr>
        </p:nvGraphicFramePr>
        <p:xfrm>
          <a:off x="3643306" y="4778387"/>
          <a:ext cx="817563" cy="365125"/>
        </p:xfrm>
        <a:graphic>
          <a:graphicData uri="http://schemas.openxmlformats.org/presentationml/2006/ole">
            <p:oleObj spid="_x0000_s5122" name="Equation" r:id="rId3" imgW="495000" imgH="228600" progId="Equation.DSMT4">
              <p:embed/>
            </p:oleObj>
          </a:graphicData>
        </a:graphic>
      </p:graphicFrame>
      <p:graphicFrame>
        <p:nvGraphicFramePr>
          <p:cNvPr id="46085" name="Object 5"/>
          <p:cNvGraphicFramePr>
            <a:graphicFrameLocks noChangeAspect="1"/>
          </p:cNvGraphicFramePr>
          <p:nvPr/>
        </p:nvGraphicFramePr>
        <p:xfrm>
          <a:off x="6919938" y="1428736"/>
          <a:ext cx="1295400" cy="409575"/>
        </p:xfrm>
        <a:graphic>
          <a:graphicData uri="http://schemas.openxmlformats.org/presentationml/2006/ole">
            <p:oleObj spid="_x0000_s5123" name="Equation" r:id="rId4" imgW="723600" imgH="228600" progId="Equation.DSMT4">
              <p:embed/>
            </p:oleObj>
          </a:graphicData>
        </a:graphic>
      </p:graphicFrame>
      <p:graphicFrame>
        <p:nvGraphicFramePr>
          <p:cNvPr id="46086" name="Object 6"/>
          <p:cNvGraphicFramePr>
            <a:graphicFrameLocks noChangeAspect="1"/>
          </p:cNvGraphicFramePr>
          <p:nvPr>
            <p:ph sz="quarter" idx="3"/>
          </p:nvPr>
        </p:nvGraphicFramePr>
        <p:xfrm>
          <a:off x="7072330" y="3857628"/>
          <a:ext cx="1112838" cy="349250"/>
        </p:xfrm>
        <a:graphic>
          <a:graphicData uri="http://schemas.openxmlformats.org/presentationml/2006/ole">
            <p:oleObj spid="_x0000_s5124" name="Equation" r:id="rId5" imgW="698400" imgH="228600" progId="Equation.DSMT4">
              <p:embed/>
            </p:oleObj>
          </a:graphicData>
        </a:graphic>
      </p:graphicFrame>
      <p:graphicFrame>
        <p:nvGraphicFramePr>
          <p:cNvPr id="46087" name="Object 7"/>
          <p:cNvGraphicFramePr>
            <a:graphicFrameLocks noChangeAspect="1"/>
          </p:cNvGraphicFramePr>
          <p:nvPr/>
        </p:nvGraphicFramePr>
        <p:xfrm>
          <a:off x="3562352" y="2662235"/>
          <a:ext cx="1295400" cy="409575"/>
        </p:xfrm>
        <a:graphic>
          <a:graphicData uri="http://schemas.openxmlformats.org/presentationml/2006/ole">
            <p:oleObj spid="_x0000_s5125" name="Equation" r:id="rId6" imgW="723600" imgH="228600" progId="Equation.DSMT4">
              <p:embed/>
            </p:oleObj>
          </a:graphicData>
        </a:graphic>
      </p:graphicFrame>
      <p:graphicFrame>
        <p:nvGraphicFramePr>
          <p:cNvPr id="46088" name="Object 8"/>
          <p:cNvGraphicFramePr>
            <a:graphicFrameLocks noChangeAspect="1"/>
          </p:cNvGraphicFramePr>
          <p:nvPr/>
        </p:nvGraphicFramePr>
        <p:xfrm>
          <a:off x="1000100" y="5257816"/>
          <a:ext cx="1179513" cy="385762"/>
        </p:xfrm>
        <a:graphic>
          <a:graphicData uri="http://schemas.openxmlformats.org/presentationml/2006/ole">
            <p:oleObj spid="_x0000_s5126" name="Equation" r:id="rId7" imgW="698400" imgH="228600" progId="Equation.DSMT4">
              <p:embed/>
            </p:oleObj>
          </a:graphicData>
        </a:graphic>
      </p:graphicFrame>
      <p:graphicFrame>
        <p:nvGraphicFramePr>
          <p:cNvPr id="46089" name="Object 9"/>
          <p:cNvGraphicFramePr>
            <a:graphicFrameLocks noChangeAspect="1"/>
          </p:cNvGraphicFramePr>
          <p:nvPr/>
        </p:nvGraphicFramePr>
        <p:xfrm>
          <a:off x="1500166" y="3000372"/>
          <a:ext cx="863600" cy="398462"/>
        </p:xfrm>
        <a:graphic>
          <a:graphicData uri="http://schemas.openxmlformats.org/presentationml/2006/ole">
            <p:oleObj spid="_x0000_s5127" name="Equation" r:id="rId8" imgW="495000" imgH="228600" progId="Equation.DSMT4">
              <p:embed/>
            </p:oleObj>
          </a:graphicData>
        </a:graphic>
      </p:graphicFrame>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7107" name="Object 3"/>
          <p:cNvGraphicFramePr>
            <a:graphicFrameLocks noChangeAspect="1"/>
          </p:cNvGraphicFramePr>
          <p:nvPr/>
        </p:nvGraphicFramePr>
        <p:xfrm>
          <a:off x="2771775" y="2205038"/>
          <a:ext cx="914400" cy="179387"/>
        </p:xfrm>
        <a:graphic>
          <a:graphicData uri="http://schemas.openxmlformats.org/presentationml/2006/ole">
            <p:oleObj spid="_x0000_s6146" name="Equation" r:id="rId3" imgW="914400" imgH="179640" progId="Equation.DSMT4">
              <p:embed/>
            </p:oleObj>
          </a:graphicData>
        </a:graphic>
      </p:graphicFrame>
      <p:graphicFrame>
        <p:nvGraphicFramePr>
          <p:cNvPr id="47108" name="Object 4"/>
          <p:cNvGraphicFramePr>
            <a:graphicFrameLocks noChangeAspect="1"/>
          </p:cNvGraphicFramePr>
          <p:nvPr/>
        </p:nvGraphicFramePr>
        <p:xfrm>
          <a:off x="357158" y="693759"/>
          <a:ext cx="8713787" cy="5807075"/>
        </p:xfrm>
        <a:graphic>
          <a:graphicData uri="http://schemas.openxmlformats.org/presentationml/2006/ole">
            <p:oleObj spid="_x0000_s6147" name="Equation" r:id="rId4" imgW="3898800" imgH="4952880" progId="Equation.DSMT4">
              <p:embed/>
            </p:oleObj>
          </a:graphicData>
        </a:graphic>
      </p:graphicFrame>
      <p:graphicFrame>
        <p:nvGraphicFramePr>
          <p:cNvPr id="47109" name="Object 5"/>
          <p:cNvGraphicFramePr>
            <a:graphicFrameLocks noChangeAspect="1"/>
          </p:cNvGraphicFramePr>
          <p:nvPr/>
        </p:nvGraphicFramePr>
        <p:xfrm>
          <a:off x="7092950" y="981075"/>
          <a:ext cx="576263" cy="403225"/>
        </p:xfrm>
        <a:graphic>
          <a:graphicData uri="http://schemas.openxmlformats.org/presentationml/2006/ole">
            <p:oleObj spid="_x0000_s6148" name="Equation" r:id="rId5" imgW="190440" imgH="152280" progId="Equation.DSMT4">
              <p:embed/>
            </p:oleObj>
          </a:graphicData>
        </a:graphic>
      </p:graphicFrame>
      <p:graphicFrame>
        <p:nvGraphicFramePr>
          <p:cNvPr id="47110" name="Object 6"/>
          <p:cNvGraphicFramePr>
            <a:graphicFrameLocks noChangeAspect="1"/>
          </p:cNvGraphicFramePr>
          <p:nvPr/>
        </p:nvGraphicFramePr>
        <p:xfrm>
          <a:off x="7092950" y="2276475"/>
          <a:ext cx="576263" cy="403225"/>
        </p:xfrm>
        <a:graphic>
          <a:graphicData uri="http://schemas.openxmlformats.org/presentationml/2006/ole">
            <p:oleObj spid="_x0000_s6149" name="Equation" r:id="rId6" imgW="190440" imgH="152280" progId="Equation.DSMT4">
              <p:embed/>
            </p:oleObj>
          </a:graphicData>
        </a:graphic>
      </p:graphicFrame>
      <p:graphicFrame>
        <p:nvGraphicFramePr>
          <p:cNvPr id="47111" name="Object 7"/>
          <p:cNvGraphicFramePr>
            <a:graphicFrameLocks noChangeAspect="1"/>
          </p:cNvGraphicFramePr>
          <p:nvPr/>
        </p:nvGraphicFramePr>
        <p:xfrm>
          <a:off x="7092950" y="3573463"/>
          <a:ext cx="576263" cy="403225"/>
        </p:xfrm>
        <a:graphic>
          <a:graphicData uri="http://schemas.openxmlformats.org/presentationml/2006/ole">
            <p:oleObj spid="_x0000_s6150" name="Equation" r:id="rId7" imgW="190440" imgH="152280" progId="Equation.DSMT4">
              <p:embed/>
            </p:oleObj>
          </a:graphicData>
        </a:graphic>
      </p:graphicFrame>
      <p:graphicFrame>
        <p:nvGraphicFramePr>
          <p:cNvPr id="47112" name="Object 8"/>
          <p:cNvGraphicFramePr>
            <a:graphicFrameLocks noChangeAspect="1"/>
          </p:cNvGraphicFramePr>
          <p:nvPr/>
        </p:nvGraphicFramePr>
        <p:xfrm>
          <a:off x="7092950" y="4868863"/>
          <a:ext cx="576263" cy="403225"/>
        </p:xfrm>
        <a:graphic>
          <a:graphicData uri="http://schemas.openxmlformats.org/presentationml/2006/ole">
            <p:oleObj spid="_x0000_s6151" name="Equation" r:id="rId8" imgW="190440" imgH="152280" progId="Equation.DSMT4">
              <p:embed/>
            </p:oleObj>
          </a:graphicData>
        </a:graphic>
      </p:graphicFrame>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330575" y="1588"/>
            <a:ext cx="5202238" cy="6856412"/>
          </a:xfrm>
          <a:prstGeom prst="rect">
            <a:avLst/>
          </a:prstGeom>
          <a:gradFill rotWithShape="0">
            <a:gsLst>
              <a:gs pos="0">
                <a:srgbClr val="215295"/>
              </a:gs>
              <a:gs pos="100000">
                <a:srgbClr val="1E4B88"/>
              </a:gs>
            </a:gsLst>
            <a:path path="shape">
              <a:fillToRect l="50000" t="50000" r="50000" b="50000"/>
            </a:path>
          </a:gradFill>
          <a:ln w="9525">
            <a:noFill/>
            <a:miter lim="800000"/>
            <a:headEnd/>
            <a:tailEnd/>
          </a:ln>
        </p:spPr>
        <p:txBody>
          <a:bodyPr anchor="ctr"/>
          <a:lstStyle/>
          <a:p>
            <a:endParaRPr lang="zh-CN" altLang="en-US"/>
          </a:p>
        </p:txBody>
      </p:sp>
      <p:sp>
        <p:nvSpPr>
          <p:cNvPr id="34819" name="Text Box 3"/>
          <p:cNvSpPr txBox="1">
            <a:spLocks noChangeArrowheads="1"/>
          </p:cNvSpPr>
          <p:nvPr/>
        </p:nvSpPr>
        <p:spPr bwMode="auto">
          <a:xfrm>
            <a:off x="3395663" y="611188"/>
            <a:ext cx="4826000" cy="1889125"/>
          </a:xfrm>
          <a:prstGeom prst="rect">
            <a:avLst/>
          </a:prstGeom>
          <a:noFill/>
          <a:ln w="9525" cmpd="sng">
            <a:noFill/>
            <a:miter lim="800000"/>
            <a:headEnd/>
            <a:tailEnd/>
          </a:ln>
          <a:effectLst/>
        </p:spPr>
        <p:txBody>
          <a:bodyPr>
            <a:spAutoFit/>
          </a:bodyPr>
          <a:lstStyle/>
          <a:p>
            <a:pPr defTabSz="368300">
              <a:lnSpc>
                <a:spcPct val="139000"/>
              </a:lnSpc>
              <a:defRPr/>
            </a:pPr>
            <a:r>
              <a:rPr lang="zh-CN" altLang="en-US" sz="2000" b="1" dirty="0">
                <a:solidFill>
                  <a:srgbClr val="FFC000"/>
                </a:solidFill>
                <a:effectLst>
                  <a:outerShdw blurRad="38100" dist="38100" dir="2700000" algn="tl">
                    <a:srgbClr val="000000"/>
                  </a:outerShdw>
                </a:effectLst>
                <a:latin typeface="微软雅黑" pitchFamily="34" charset="-122"/>
                <a:ea typeface="微软雅黑" pitchFamily="34" charset="-122"/>
              </a:rPr>
              <a:t>随机作用下偶偶核基态自旋为零，即使没有对力也如此</a:t>
            </a:r>
            <a:r>
              <a:rPr lang="en-US" altLang="zh-CN" sz="2000" b="1" dirty="0">
                <a:solidFill>
                  <a:srgbClr val="FF0000"/>
                </a:solidFill>
                <a:effectLst>
                  <a:outerShdw blurRad="38100" dist="38100" dir="2700000" algn="tl">
                    <a:srgbClr val="000000"/>
                  </a:outerShdw>
                </a:effectLst>
                <a:latin typeface="微软雅黑" pitchFamily="34" charset="-122"/>
                <a:ea typeface="微软雅黑" pitchFamily="34" charset="-122"/>
              </a:rPr>
              <a:t>【a big surprise】</a:t>
            </a:r>
            <a:r>
              <a:rPr lang="zh-CN" altLang="en-US" sz="2000" b="1" dirty="0">
                <a:solidFill>
                  <a:srgbClr val="FFC000"/>
                </a:solidFill>
                <a:effectLst>
                  <a:outerShdw blurRad="38100" dist="38100" dir="2700000" algn="tl">
                    <a:srgbClr val="000000"/>
                  </a:outerShdw>
                </a:effectLst>
                <a:latin typeface="微软雅黑" pitchFamily="34" charset="-122"/>
                <a:ea typeface="微软雅黑" pitchFamily="34" charset="-122"/>
              </a:rPr>
              <a:t>。该问题是挑战性问题，受到了广泛关注。</a:t>
            </a:r>
            <a:endParaRPr lang="en-US" altLang="zh-CN" sz="2000" b="1" dirty="0">
              <a:solidFill>
                <a:srgbClr val="FFC000"/>
              </a:solidFill>
              <a:effectLst>
                <a:outerShdw blurRad="38100" dist="38100" dir="2700000" algn="tl">
                  <a:srgbClr val="000000"/>
                </a:outerShdw>
              </a:effectLst>
              <a:latin typeface="微软雅黑" pitchFamily="34" charset="-122"/>
              <a:ea typeface="微软雅黑" pitchFamily="34" charset="-122"/>
            </a:endParaRPr>
          </a:p>
          <a:p>
            <a:pPr defTabSz="368300">
              <a:lnSpc>
                <a:spcPct val="139000"/>
              </a:lnSpc>
              <a:defRPr/>
            </a:pPr>
            <a:endParaRPr lang="zh-CN" altLang="en-US" sz="2400" b="1" dirty="0">
              <a:solidFill>
                <a:srgbClr val="FFC000"/>
              </a:solidFill>
              <a:effectLst>
                <a:outerShdw blurRad="38100" dist="38100" dir="2700000" algn="tl">
                  <a:srgbClr val="000000"/>
                </a:outerShdw>
              </a:effectLst>
              <a:latin typeface="微软雅黑" pitchFamily="34" charset="-122"/>
              <a:ea typeface="微软雅黑" pitchFamily="34" charset="-122"/>
            </a:endParaRPr>
          </a:p>
        </p:txBody>
      </p:sp>
      <p:sp>
        <p:nvSpPr>
          <p:cNvPr id="24580" name="Text Box 4"/>
          <p:cNvSpPr txBox="1">
            <a:spLocks noChangeArrowheads="1"/>
          </p:cNvSpPr>
          <p:nvPr/>
        </p:nvSpPr>
        <p:spPr bwMode="auto">
          <a:xfrm>
            <a:off x="3021013" y="5402263"/>
            <a:ext cx="309562" cy="366712"/>
          </a:xfrm>
          <a:prstGeom prst="rect">
            <a:avLst/>
          </a:prstGeom>
          <a:noFill/>
          <a:ln w="9525">
            <a:noFill/>
            <a:miter lim="800000"/>
            <a:headEnd/>
            <a:tailEnd/>
          </a:ln>
        </p:spPr>
        <p:txBody>
          <a:bodyPr wrap="none">
            <a:spAutoFit/>
          </a:bodyPr>
          <a:lstStyle/>
          <a:p>
            <a:endParaRPr lang="zh-CN" altLang="zh-CN"/>
          </a:p>
        </p:txBody>
      </p:sp>
      <p:sp>
        <p:nvSpPr>
          <p:cNvPr id="24581" name="Text Box 5"/>
          <p:cNvSpPr txBox="1">
            <a:spLocks noChangeArrowheads="1"/>
          </p:cNvSpPr>
          <p:nvPr/>
        </p:nvSpPr>
        <p:spPr bwMode="auto">
          <a:xfrm>
            <a:off x="984250" y="890588"/>
            <a:ext cx="2219325" cy="954087"/>
          </a:xfrm>
          <a:prstGeom prst="rect">
            <a:avLst/>
          </a:prstGeom>
          <a:noFill/>
          <a:ln w="9525">
            <a:noFill/>
            <a:miter lim="800000"/>
            <a:headEnd/>
            <a:tailEnd/>
          </a:ln>
        </p:spPr>
        <p:txBody>
          <a:bodyPr wrap="none">
            <a:spAutoFit/>
          </a:bodyPr>
          <a:lstStyle/>
          <a:p>
            <a:r>
              <a:rPr lang="zh-CN" altLang="en-US" sz="2800">
                <a:solidFill>
                  <a:srgbClr val="1E4B88"/>
                </a:solidFill>
                <a:ea typeface="微软雅黑" pitchFamily="34" charset="-122"/>
              </a:rPr>
              <a:t>学术创新点</a:t>
            </a:r>
            <a:r>
              <a:rPr lang="en-US" altLang="zh-CN" sz="2800">
                <a:solidFill>
                  <a:srgbClr val="1E4B88"/>
                </a:solidFill>
                <a:ea typeface="微软雅黑" pitchFamily="34" charset="-122"/>
              </a:rPr>
              <a:t>&amp;</a:t>
            </a:r>
            <a:endParaRPr lang="en-US" altLang="zh-CN" sz="2400">
              <a:solidFill>
                <a:srgbClr val="1E4B88"/>
              </a:solidFill>
              <a:ea typeface="微软雅黑" pitchFamily="34" charset="-122"/>
            </a:endParaRPr>
          </a:p>
          <a:p>
            <a:r>
              <a:rPr lang="zh-CN" altLang="en-US" sz="2800">
                <a:solidFill>
                  <a:srgbClr val="1E4B88"/>
                </a:solidFill>
                <a:ea typeface="微软雅黑" pitchFamily="34" charset="-122"/>
              </a:rPr>
              <a:t>被摘引情况</a:t>
            </a:r>
          </a:p>
        </p:txBody>
      </p:sp>
      <p:pic>
        <p:nvPicPr>
          <p:cNvPr id="24582" name="图片 7" descr="stack-of-books-213.jpg"/>
          <p:cNvPicPr>
            <a:picLocks noChangeAspect="1"/>
          </p:cNvPicPr>
          <p:nvPr/>
        </p:nvPicPr>
        <p:blipFill>
          <a:blip r:embed="rId3" cstate="print"/>
          <a:srcRect/>
          <a:stretch>
            <a:fillRect/>
          </a:stretch>
        </p:blipFill>
        <p:spPr bwMode="auto">
          <a:xfrm>
            <a:off x="1044575" y="1916113"/>
            <a:ext cx="2159000" cy="1320800"/>
          </a:xfrm>
          <a:prstGeom prst="rect">
            <a:avLst/>
          </a:prstGeom>
          <a:noFill/>
          <a:ln w="9525">
            <a:noFill/>
            <a:miter lim="800000"/>
            <a:headEnd/>
            <a:tailEnd/>
          </a:ln>
        </p:spPr>
      </p:pic>
      <p:sp>
        <p:nvSpPr>
          <p:cNvPr id="24583" name="Text Box 16"/>
          <p:cNvSpPr txBox="1">
            <a:spLocks noChangeArrowheads="1"/>
          </p:cNvSpPr>
          <p:nvPr/>
        </p:nvSpPr>
        <p:spPr bwMode="auto">
          <a:xfrm>
            <a:off x="1143000" y="6143625"/>
            <a:ext cx="1150938" cy="338138"/>
          </a:xfrm>
          <a:prstGeom prst="rect">
            <a:avLst/>
          </a:prstGeom>
          <a:noFill/>
          <a:ln w="9525">
            <a:noFill/>
            <a:miter lim="800000"/>
            <a:headEnd/>
            <a:tailEnd/>
          </a:ln>
        </p:spPr>
        <p:txBody>
          <a:bodyPr>
            <a:spAutoFit/>
          </a:bodyPr>
          <a:lstStyle/>
          <a:p>
            <a:r>
              <a:rPr lang="zh-CN" altLang="en-US" sz="1600">
                <a:latin typeface="微软雅黑" pitchFamily="34" charset="-122"/>
                <a:ea typeface="微软雅黑" pitchFamily="34" charset="-122"/>
              </a:rPr>
              <a:t>基态</a:t>
            </a:r>
            <a:r>
              <a:rPr lang="en-US" altLang="zh-CN" sz="1600" i="1">
                <a:latin typeface="微软雅黑" pitchFamily="34" charset="-122"/>
                <a:ea typeface="微软雅黑" pitchFamily="34" charset="-122"/>
              </a:rPr>
              <a:t>J=0</a:t>
            </a:r>
          </a:p>
        </p:txBody>
      </p:sp>
      <p:pic>
        <p:nvPicPr>
          <p:cNvPr id="24584" name="Picture 4"/>
          <p:cNvPicPr>
            <a:picLocks noChangeAspect="1" noChangeArrowheads="1"/>
          </p:cNvPicPr>
          <p:nvPr/>
        </p:nvPicPr>
        <p:blipFill>
          <a:blip r:embed="rId4" cstate="print"/>
          <a:srcRect/>
          <a:stretch>
            <a:fillRect/>
          </a:stretch>
        </p:blipFill>
        <p:spPr bwMode="auto">
          <a:xfrm>
            <a:off x="903288" y="4106863"/>
            <a:ext cx="795337" cy="762000"/>
          </a:xfrm>
          <a:prstGeom prst="rect">
            <a:avLst/>
          </a:prstGeom>
          <a:noFill/>
          <a:ln w="9525">
            <a:noFill/>
            <a:miter lim="800000"/>
            <a:headEnd/>
            <a:tailEnd/>
          </a:ln>
        </p:spPr>
      </p:pic>
      <p:pic>
        <p:nvPicPr>
          <p:cNvPr id="24585" name="Picture 5"/>
          <p:cNvPicPr>
            <a:picLocks noChangeAspect="1" noChangeArrowheads="1"/>
          </p:cNvPicPr>
          <p:nvPr/>
        </p:nvPicPr>
        <p:blipFill>
          <a:blip r:embed="rId5" cstate="print"/>
          <a:srcRect/>
          <a:stretch>
            <a:fillRect/>
          </a:stretch>
        </p:blipFill>
        <p:spPr bwMode="auto">
          <a:xfrm>
            <a:off x="106363" y="4786313"/>
            <a:ext cx="822325" cy="800100"/>
          </a:xfrm>
          <a:prstGeom prst="rect">
            <a:avLst/>
          </a:prstGeom>
          <a:noFill/>
          <a:ln w="9525">
            <a:noFill/>
            <a:miter lim="800000"/>
            <a:headEnd/>
            <a:tailEnd/>
          </a:ln>
        </p:spPr>
      </p:pic>
      <p:pic>
        <p:nvPicPr>
          <p:cNvPr id="24586" name="Picture 8"/>
          <p:cNvPicPr>
            <a:picLocks noChangeAspect="1" noChangeArrowheads="1"/>
          </p:cNvPicPr>
          <p:nvPr/>
        </p:nvPicPr>
        <p:blipFill>
          <a:blip r:embed="rId4" cstate="print"/>
          <a:srcRect/>
          <a:stretch>
            <a:fillRect/>
          </a:stretch>
        </p:blipFill>
        <p:spPr bwMode="auto">
          <a:xfrm>
            <a:off x="106363" y="4106863"/>
            <a:ext cx="793750" cy="762000"/>
          </a:xfrm>
          <a:prstGeom prst="rect">
            <a:avLst/>
          </a:prstGeom>
          <a:noFill/>
          <a:ln w="9525">
            <a:noFill/>
            <a:miter lim="800000"/>
            <a:headEnd/>
            <a:tailEnd/>
          </a:ln>
        </p:spPr>
      </p:pic>
      <p:pic>
        <p:nvPicPr>
          <p:cNvPr id="24587" name="Picture 9"/>
          <p:cNvPicPr>
            <a:picLocks noChangeAspect="1" noChangeArrowheads="1"/>
          </p:cNvPicPr>
          <p:nvPr/>
        </p:nvPicPr>
        <p:blipFill>
          <a:blip r:embed="rId4" cstate="print"/>
          <a:srcRect/>
          <a:stretch>
            <a:fillRect/>
          </a:stretch>
        </p:blipFill>
        <p:spPr bwMode="auto">
          <a:xfrm>
            <a:off x="1695450" y="4106863"/>
            <a:ext cx="793750" cy="762000"/>
          </a:xfrm>
          <a:prstGeom prst="rect">
            <a:avLst/>
          </a:prstGeom>
          <a:noFill/>
          <a:ln w="9525">
            <a:noFill/>
            <a:miter lim="800000"/>
            <a:headEnd/>
            <a:tailEnd/>
          </a:ln>
        </p:spPr>
      </p:pic>
      <p:pic>
        <p:nvPicPr>
          <p:cNvPr id="24588" name="Picture 10"/>
          <p:cNvPicPr>
            <a:picLocks noChangeAspect="1" noChangeArrowheads="1"/>
          </p:cNvPicPr>
          <p:nvPr/>
        </p:nvPicPr>
        <p:blipFill>
          <a:blip r:embed="rId4" cstate="print"/>
          <a:srcRect/>
          <a:stretch>
            <a:fillRect/>
          </a:stretch>
        </p:blipFill>
        <p:spPr bwMode="auto">
          <a:xfrm>
            <a:off x="2409825" y="4083050"/>
            <a:ext cx="793750" cy="762000"/>
          </a:xfrm>
          <a:prstGeom prst="rect">
            <a:avLst/>
          </a:prstGeom>
          <a:noFill/>
          <a:ln w="9525">
            <a:noFill/>
            <a:miter lim="800000"/>
            <a:headEnd/>
            <a:tailEnd/>
          </a:ln>
        </p:spPr>
      </p:pic>
      <p:pic>
        <p:nvPicPr>
          <p:cNvPr id="24589" name="Picture 12"/>
          <p:cNvPicPr>
            <a:picLocks noChangeAspect="1" noChangeArrowheads="1"/>
          </p:cNvPicPr>
          <p:nvPr/>
        </p:nvPicPr>
        <p:blipFill>
          <a:blip r:embed="rId5" cstate="print"/>
          <a:srcRect/>
          <a:stretch>
            <a:fillRect/>
          </a:stretch>
        </p:blipFill>
        <p:spPr bwMode="auto">
          <a:xfrm>
            <a:off x="922338" y="4857750"/>
            <a:ext cx="792162" cy="714375"/>
          </a:xfrm>
          <a:prstGeom prst="rect">
            <a:avLst/>
          </a:prstGeom>
          <a:noFill/>
          <a:ln w="9525">
            <a:noFill/>
            <a:miter lim="800000"/>
            <a:headEnd/>
            <a:tailEnd/>
          </a:ln>
        </p:spPr>
      </p:pic>
      <p:pic>
        <p:nvPicPr>
          <p:cNvPr id="24590" name="Picture 13"/>
          <p:cNvPicPr>
            <a:picLocks noChangeAspect="1" noChangeArrowheads="1"/>
          </p:cNvPicPr>
          <p:nvPr/>
        </p:nvPicPr>
        <p:blipFill>
          <a:blip r:embed="rId5" cstate="print"/>
          <a:srcRect/>
          <a:stretch>
            <a:fillRect/>
          </a:stretch>
        </p:blipFill>
        <p:spPr bwMode="auto">
          <a:xfrm>
            <a:off x="1717675" y="4857750"/>
            <a:ext cx="782638" cy="714375"/>
          </a:xfrm>
          <a:prstGeom prst="rect">
            <a:avLst/>
          </a:prstGeom>
          <a:noFill/>
          <a:ln w="9525">
            <a:noFill/>
            <a:miter lim="800000"/>
            <a:headEnd/>
            <a:tailEnd/>
          </a:ln>
        </p:spPr>
      </p:pic>
      <p:pic>
        <p:nvPicPr>
          <p:cNvPr id="24591" name="Picture 14"/>
          <p:cNvPicPr>
            <a:picLocks noChangeAspect="1" noChangeArrowheads="1"/>
          </p:cNvPicPr>
          <p:nvPr/>
        </p:nvPicPr>
        <p:blipFill>
          <a:blip r:embed="rId5" cstate="print"/>
          <a:srcRect/>
          <a:stretch>
            <a:fillRect/>
          </a:stretch>
        </p:blipFill>
        <p:spPr bwMode="auto">
          <a:xfrm>
            <a:off x="2400300" y="4786313"/>
            <a:ext cx="803275" cy="785812"/>
          </a:xfrm>
          <a:prstGeom prst="rect">
            <a:avLst/>
          </a:prstGeom>
          <a:noFill/>
          <a:ln w="9525">
            <a:noFill/>
            <a:miter lim="800000"/>
            <a:headEnd/>
            <a:tailEnd/>
          </a:ln>
        </p:spPr>
      </p:pic>
      <p:sp>
        <p:nvSpPr>
          <p:cNvPr id="20" name="Text Box 3"/>
          <p:cNvSpPr txBox="1">
            <a:spLocks noChangeArrowheads="1"/>
          </p:cNvSpPr>
          <p:nvPr/>
        </p:nvSpPr>
        <p:spPr bwMode="auto">
          <a:xfrm>
            <a:off x="3429000" y="2514600"/>
            <a:ext cx="5535488" cy="3985643"/>
          </a:xfrm>
          <a:prstGeom prst="rect">
            <a:avLst/>
          </a:prstGeom>
          <a:noFill/>
          <a:ln w="9525" cmpd="sng">
            <a:noFill/>
            <a:miter lim="800000"/>
            <a:headEnd/>
            <a:tailEnd/>
          </a:ln>
          <a:effectLst/>
        </p:spPr>
        <p:txBody>
          <a:bodyPr wrap="square">
            <a:spAutoFit/>
          </a:bodyPr>
          <a:lstStyle/>
          <a:p>
            <a:pPr defTabSz="368300">
              <a:lnSpc>
                <a:spcPct val="139000"/>
              </a:lnSpc>
              <a:defRPr/>
            </a:pPr>
            <a:endParaRPr lang="zh-CN" altLang="en-US" b="1" dirty="0">
              <a:solidFill>
                <a:srgbClr val="FFC000"/>
              </a:solidFill>
              <a:effectLst>
                <a:outerShdw blurRad="38100" dist="38100" dir="2700000" algn="tl">
                  <a:srgbClr val="000000"/>
                </a:outerShdw>
              </a:effectLst>
              <a:latin typeface="微软雅黑" pitchFamily="34" charset="-122"/>
              <a:ea typeface="微软雅黑" pitchFamily="34" charset="-122"/>
            </a:endParaRPr>
          </a:p>
          <a:p>
            <a:pPr defTabSz="368300">
              <a:lnSpc>
                <a:spcPct val="139000"/>
              </a:lnSpc>
              <a:defRPr/>
            </a:pPr>
            <a:endParaRPr lang="zh-CN" altLang="en-US" sz="1600" dirty="0">
              <a:solidFill>
                <a:schemeClr val="bg1"/>
              </a:solidFill>
              <a:effectLst>
                <a:outerShdw blurRad="38100" dist="38100" dir="2700000" algn="tl">
                  <a:srgbClr val="000000"/>
                </a:outerShdw>
              </a:effectLst>
              <a:latin typeface="微软雅黑" pitchFamily="34" charset="-122"/>
              <a:ea typeface="微软雅黑" pitchFamily="34" charset="-122"/>
            </a:endParaRPr>
          </a:p>
          <a:p>
            <a:pPr defTabSz="368300">
              <a:lnSpc>
                <a:spcPct val="139000"/>
              </a:lnSpc>
              <a:defRPr/>
            </a:pPr>
            <a:endParaRPr lang="en-US" altLang="zh-CN" dirty="0">
              <a:solidFill>
                <a:schemeClr val="bg1"/>
              </a:solidFill>
              <a:effectLst>
                <a:outerShdw blurRad="38100" dist="38100" dir="2700000" algn="tl">
                  <a:srgbClr val="000000"/>
                </a:outerShdw>
              </a:effectLst>
              <a:latin typeface="微软雅黑" pitchFamily="34" charset="-122"/>
              <a:ea typeface="微软雅黑" pitchFamily="34" charset="-122"/>
            </a:endParaRPr>
          </a:p>
          <a:p>
            <a:pPr defTabSz="368300">
              <a:lnSpc>
                <a:spcPct val="139000"/>
              </a:lnSpc>
              <a:defRPr/>
            </a:pPr>
            <a:endParaRPr lang="en-US" altLang="zh-CN" dirty="0">
              <a:solidFill>
                <a:schemeClr val="bg1"/>
              </a:solidFill>
              <a:effectLst>
                <a:outerShdw blurRad="38100" dist="38100" dir="2700000" algn="tl">
                  <a:srgbClr val="000000"/>
                </a:outerShdw>
              </a:effectLst>
              <a:latin typeface="微软雅黑" pitchFamily="34" charset="-122"/>
              <a:ea typeface="微软雅黑" pitchFamily="34" charset="-122"/>
            </a:endParaRPr>
          </a:p>
          <a:p>
            <a:pPr defTabSz="368300">
              <a:lnSpc>
                <a:spcPct val="139000"/>
              </a:lnSpc>
              <a:defRPr/>
            </a:pPr>
            <a:endParaRPr lang="en-US" altLang="zh-CN" sz="1600" dirty="0">
              <a:solidFill>
                <a:schemeClr val="bg1"/>
              </a:solidFill>
              <a:effectLst>
                <a:outerShdw blurRad="38100" dist="38100" dir="2700000" algn="tl">
                  <a:srgbClr val="000000"/>
                </a:outerShdw>
              </a:effectLst>
              <a:latin typeface="微软雅黑" pitchFamily="34" charset="-122"/>
              <a:ea typeface="微软雅黑" pitchFamily="34" charset="-122"/>
            </a:endParaRPr>
          </a:p>
          <a:p>
            <a:pPr defTabSz="368300">
              <a:lnSpc>
                <a:spcPct val="139000"/>
              </a:lnSpc>
              <a:defRPr/>
            </a:pPr>
            <a:endParaRPr lang="en-US" altLang="zh-CN" sz="1600" dirty="0">
              <a:solidFill>
                <a:schemeClr val="bg1"/>
              </a:solidFill>
              <a:effectLst>
                <a:outerShdw blurRad="38100" dist="38100" dir="2700000" algn="tl">
                  <a:srgbClr val="000000"/>
                </a:outerShdw>
              </a:effectLst>
              <a:latin typeface="微软雅黑" pitchFamily="34" charset="-122"/>
              <a:ea typeface="微软雅黑" pitchFamily="34" charset="-122"/>
            </a:endParaRPr>
          </a:p>
          <a:p>
            <a:pPr defTabSz="368300">
              <a:lnSpc>
                <a:spcPct val="139000"/>
              </a:lnSpc>
              <a:defRPr/>
            </a:pPr>
            <a:endParaRPr lang="en-US" altLang="zh-CN" sz="1600" dirty="0">
              <a:solidFill>
                <a:schemeClr val="bg1"/>
              </a:solidFill>
              <a:effectLst>
                <a:outerShdw blurRad="38100" dist="38100" dir="2700000" algn="tl">
                  <a:srgbClr val="000000"/>
                </a:outerShdw>
              </a:effectLst>
              <a:latin typeface="微软雅黑" pitchFamily="34" charset="-122"/>
              <a:ea typeface="微软雅黑" pitchFamily="34" charset="-122"/>
            </a:endParaRPr>
          </a:p>
          <a:p>
            <a:pPr defTabSz="368300">
              <a:lnSpc>
                <a:spcPct val="139000"/>
              </a:lnSpc>
              <a:defRPr/>
            </a:pPr>
            <a:endParaRPr lang="zh-CN" altLang="en-US" sz="1600" dirty="0">
              <a:solidFill>
                <a:schemeClr val="bg1"/>
              </a:solidFill>
              <a:effectLst>
                <a:outerShdw blurRad="38100" dist="38100" dir="2700000" algn="tl">
                  <a:srgbClr val="000000"/>
                </a:outerShdw>
              </a:effectLst>
              <a:latin typeface="微软雅黑" pitchFamily="34" charset="-122"/>
              <a:ea typeface="微软雅黑" pitchFamily="34" charset="-122"/>
            </a:endParaRPr>
          </a:p>
          <a:p>
            <a:pPr defTabSz="368300">
              <a:lnSpc>
                <a:spcPct val="139000"/>
              </a:lnSpc>
              <a:defRPr/>
            </a:pPr>
            <a:endParaRPr lang="en-US" altLang="zh-CN" sz="1600" dirty="0">
              <a:solidFill>
                <a:schemeClr val="bg1"/>
              </a:solidFill>
              <a:effectLst>
                <a:outerShdw blurRad="38100" dist="38100" dir="2700000" algn="tl">
                  <a:srgbClr val="000000"/>
                </a:outerShdw>
              </a:effectLst>
              <a:latin typeface="微软雅黑" pitchFamily="34" charset="-122"/>
              <a:ea typeface="微软雅黑" pitchFamily="34" charset="-122"/>
            </a:endParaRPr>
          </a:p>
          <a:p>
            <a:pPr defTabSz="368300">
              <a:lnSpc>
                <a:spcPct val="139000"/>
              </a:lnSpc>
              <a:defRPr/>
            </a:pPr>
            <a:r>
              <a:rPr lang="en-US" altLang="zh-CN" sz="1600" dirty="0" smtClean="0">
                <a:solidFill>
                  <a:schemeClr val="bg1"/>
                </a:solidFill>
                <a:effectLst>
                  <a:outerShdw blurRad="38100" dist="38100" dir="2700000" algn="tl">
                    <a:srgbClr val="000000"/>
                  </a:outerShdw>
                </a:effectLst>
                <a:latin typeface="微软雅黑" pitchFamily="34" charset="-122"/>
                <a:ea typeface="微软雅黑" pitchFamily="34" charset="-122"/>
              </a:rPr>
              <a:t>Wigner Commented on this problem</a:t>
            </a:r>
            <a:r>
              <a:rPr lang="en-US" altLang="zh-CN" sz="1600" dirty="0" smtClean="0">
                <a:solidFill>
                  <a:schemeClr val="bg1"/>
                </a:solidFill>
                <a:effectLst>
                  <a:outerShdw blurRad="38100" dist="38100" dir="2700000" algn="tl">
                    <a:srgbClr val="000000"/>
                  </a:outerShdw>
                </a:effectLst>
                <a:latin typeface="Times New Roman" pitchFamily="18" charset="0"/>
                <a:ea typeface="微软雅黑" pitchFamily="34" charset="-122"/>
                <a:cs typeface="Times New Roman" pitchFamily="18" charset="0"/>
              </a:rPr>
              <a:t>:</a:t>
            </a:r>
            <a:r>
              <a:rPr lang="zh-CN" altLang="en-US" sz="1600" dirty="0">
                <a:solidFill>
                  <a:schemeClr val="bg1"/>
                </a:solidFill>
                <a:effectLst>
                  <a:outerShdw blurRad="38100" dist="38100" dir="2700000" algn="tl">
                    <a:srgbClr val="000000"/>
                  </a:outerShdw>
                </a:effectLst>
                <a:latin typeface="Times New Roman" pitchFamily="18" charset="0"/>
                <a:ea typeface="微软雅黑" pitchFamily="34" charset="-122"/>
                <a:cs typeface="Times New Roman" pitchFamily="18" charset="0"/>
              </a:rPr>
              <a:t>“</a:t>
            </a:r>
            <a:r>
              <a:rPr lang="en-US" altLang="zh-CN" sz="1600" dirty="0">
                <a:solidFill>
                  <a:schemeClr val="bg1"/>
                </a:solidFill>
                <a:effectLst>
                  <a:outerShdw blurRad="38100" dist="38100" dir="2700000" algn="tl">
                    <a:srgbClr val="000000"/>
                  </a:outerShdw>
                </a:effectLst>
                <a:latin typeface="Times New Roman" pitchFamily="18" charset="0"/>
                <a:ea typeface="微软雅黑" pitchFamily="34" charset="-122"/>
                <a:cs typeface="Times New Roman" pitchFamily="18" charset="0"/>
              </a:rPr>
              <a:t>Computers understand this problem , and I wish to understand  it, too. </a:t>
            </a:r>
            <a:r>
              <a:rPr lang="zh-CN" altLang="en-US" sz="1600" dirty="0">
                <a:solidFill>
                  <a:schemeClr val="bg1"/>
                </a:solidFill>
                <a:effectLst>
                  <a:outerShdw blurRad="38100" dist="38100" dir="2700000" algn="tl">
                    <a:srgbClr val="000000"/>
                  </a:outerShdw>
                </a:effectLst>
                <a:latin typeface="Times New Roman" pitchFamily="18" charset="0"/>
                <a:ea typeface="微软雅黑" pitchFamily="34" charset="-122"/>
                <a:cs typeface="Times New Roman" pitchFamily="18" charset="0"/>
              </a:rPr>
              <a:t>”</a:t>
            </a:r>
            <a:endParaRPr lang="en-US" altLang="zh-CN" sz="1600" dirty="0">
              <a:solidFill>
                <a:schemeClr val="bg1"/>
              </a:solidFill>
              <a:effectLst>
                <a:outerShdw blurRad="38100" dist="38100" dir="2700000" algn="tl">
                  <a:srgbClr val="000000"/>
                </a:outerShdw>
              </a:effectLst>
              <a:latin typeface="Times New Roman" pitchFamily="18" charset="0"/>
              <a:ea typeface="微软雅黑" pitchFamily="34" charset="-122"/>
              <a:cs typeface="Times New Roman" pitchFamily="18" charset="0"/>
            </a:endParaRPr>
          </a:p>
        </p:txBody>
      </p:sp>
      <p:pic>
        <p:nvPicPr>
          <p:cNvPr id="24593" name="Picture 19"/>
          <p:cNvPicPr>
            <a:picLocks noChangeAspect="1" noChangeArrowheads="1"/>
          </p:cNvPicPr>
          <p:nvPr/>
        </p:nvPicPr>
        <p:blipFill>
          <a:blip r:embed="rId6" cstate="print"/>
          <a:srcRect/>
          <a:stretch>
            <a:fillRect/>
          </a:stretch>
        </p:blipFill>
        <p:spPr bwMode="auto">
          <a:xfrm>
            <a:off x="3635375" y="2200275"/>
            <a:ext cx="4608513" cy="585788"/>
          </a:xfrm>
          <a:prstGeom prst="rect">
            <a:avLst/>
          </a:prstGeom>
          <a:noFill/>
          <a:ln w="9525">
            <a:noFill/>
            <a:miter lim="800000"/>
            <a:headEnd/>
            <a:tailEnd/>
          </a:ln>
        </p:spPr>
      </p:pic>
      <p:pic>
        <p:nvPicPr>
          <p:cNvPr id="24594" name="Picture 8"/>
          <p:cNvPicPr>
            <a:picLocks noChangeAspect="1" noChangeArrowheads="1"/>
          </p:cNvPicPr>
          <p:nvPr/>
        </p:nvPicPr>
        <p:blipFill>
          <a:blip r:embed="rId7" cstate="print"/>
          <a:srcRect/>
          <a:stretch>
            <a:fillRect/>
          </a:stretch>
        </p:blipFill>
        <p:spPr bwMode="auto">
          <a:xfrm>
            <a:off x="3635375" y="2803525"/>
            <a:ext cx="4608513" cy="625475"/>
          </a:xfrm>
          <a:prstGeom prst="rect">
            <a:avLst/>
          </a:prstGeom>
          <a:noFill/>
          <a:ln w="9525">
            <a:noFill/>
            <a:miter lim="800000"/>
            <a:headEnd/>
            <a:tailEnd/>
          </a:ln>
        </p:spPr>
      </p:pic>
      <p:pic>
        <p:nvPicPr>
          <p:cNvPr id="24595" name="Picture 5"/>
          <p:cNvPicPr>
            <a:picLocks noChangeAspect="1" noChangeArrowheads="1"/>
          </p:cNvPicPr>
          <p:nvPr/>
        </p:nvPicPr>
        <p:blipFill>
          <a:blip r:embed="rId8" cstate="print"/>
          <a:srcRect/>
          <a:stretch>
            <a:fillRect/>
          </a:stretch>
        </p:blipFill>
        <p:spPr bwMode="auto">
          <a:xfrm>
            <a:off x="3779838" y="4324350"/>
            <a:ext cx="855662" cy="1176338"/>
          </a:xfrm>
          <a:prstGeom prst="rect">
            <a:avLst/>
          </a:prstGeom>
          <a:noFill/>
          <a:ln w="9525">
            <a:noFill/>
            <a:miter lim="800000"/>
            <a:headEnd/>
            <a:tailEnd/>
          </a:ln>
        </p:spPr>
      </p:pic>
      <p:pic>
        <p:nvPicPr>
          <p:cNvPr id="24596" name="Picture 9"/>
          <p:cNvPicPr>
            <a:picLocks noChangeAspect="1" noChangeArrowheads="1"/>
          </p:cNvPicPr>
          <p:nvPr/>
        </p:nvPicPr>
        <p:blipFill>
          <a:blip r:embed="rId9" cstate="print"/>
          <a:srcRect/>
          <a:stretch>
            <a:fillRect/>
          </a:stretch>
        </p:blipFill>
        <p:spPr bwMode="auto">
          <a:xfrm>
            <a:off x="6572250" y="4638675"/>
            <a:ext cx="714375" cy="719138"/>
          </a:xfrm>
          <a:prstGeom prst="rect">
            <a:avLst/>
          </a:prstGeom>
          <a:noFill/>
          <a:ln w="9525">
            <a:noFill/>
            <a:miter lim="800000"/>
            <a:headEnd/>
            <a:tailEnd/>
          </a:ln>
        </p:spPr>
      </p:pic>
      <p:pic>
        <p:nvPicPr>
          <p:cNvPr id="24597" name="Picture 7"/>
          <p:cNvPicPr>
            <a:picLocks noChangeAspect="1" noChangeArrowheads="1"/>
          </p:cNvPicPr>
          <p:nvPr/>
        </p:nvPicPr>
        <p:blipFill>
          <a:blip r:embed="rId10" cstate="print"/>
          <a:srcRect/>
          <a:stretch>
            <a:fillRect/>
          </a:stretch>
        </p:blipFill>
        <p:spPr bwMode="auto">
          <a:xfrm>
            <a:off x="4953000" y="4308475"/>
            <a:ext cx="855663" cy="1192213"/>
          </a:xfrm>
          <a:prstGeom prst="rect">
            <a:avLst/>
          </a:prstGeom>
          <a:noFill/>
          <a:ln w="9525">
            <a:noFill/>
            <a:miter lim="800000"/>
            <a:headEnd/>
            <a:tailEnd/>
          </a:ln>
        </p:spPr>
      </p:pic>
      <p:pic>
        <p:nvPicPr>
          <p:cNvPr id="24598" name="图片 9" descr="QQ截图20120621171545.png"/>
          <p:cNvPicPr>
            <a:picLocks noChangeAspect="1"/>
          </p:cNvPicPr>
          <p:nvPr/>
        </p:nvPicPr>
        <p:blipFill>
          <a:blip r:embed="rId11" cstate="print"/>
          <a:srcRect/>
          <a:stretch>
            <a:fillRect/>
          </a:stretch>
        </p:blipFill>
        <p:spPr bwMode="auto">
          <a:xfrm>
            <a:off x="3635375" y="3411538"/>
            <a:ext cx="4608513" cy="588962"/>
          </a:xfrm>
          <a:prstGeom prst="rect">
            <a:avLst/>
          </a:prstGeom>
          <a:noFill/>
          <a:ln w="9525">
            <a:noFill/>
            <a:miter lim="800000"/>
            <a:headEnd/>
            <a:tailEnd/>
          </a:ln>
        </p:spPr>
      </p:pic>
      <p:sp>
        <p:nvSpPr>
          <p:cNvPr id="23" name="下箭头 22"/>
          <p:cNvSpPr/>
          <p:nvPr/>
        </p:nvSpPr>
        <p:spPr>
          <a:xfrm>
            <a:off x="1571625" y="5715000"/>
            <a:ext cx="214313" cy="3635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单圆角矩形 13"/>
          <p:cNvSpPr/>
          <p:nvPr/>
        </p:nvSpPr>
        <p:spPr>
          <a:xfrm>
            <a:off x="7345363" y="5151438"/>
            <a:ext cx="1265237" cy="503237"/>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7651" name="Rectangle 2"/>
          <p:cNvSpPr>
            <a:spLocks noChangeArrowheads="1"/>
          </p:cNvSpPr>
          <p:nvPr/>
        </p:nvSpPr>
        <p:spPr bwMode="auto">
          <a:xfrm>
            <a:off x="3408363" y="0"/>
            <a:ext cx="5202237" cy="6856413"/>
          </a:xfrm>
          <a:prstGeom prst="rect">
            <a:avLst/>
          </a:prstGeom>
          <a:gradFill rotWithShape="0">
            <a:gsLst>
              <a:gs pos="0">
                <a:srgbClr val="215295"/>
              </a:gs>
              <a:gs pos="100000">
                <a:srgbClr val="1E4B88"/>
              </a:gs>
            </a:gsLst>
            <a:path path="shape">
              <a:fillToRect l="50000" t="50000" r="50000" b="50000"/>
            </a:path>
          </a:gradFill>
          <a:ln w="9525">
            <a:noFill/>
            <a:miter lim="800000"/>
            <a:headEnd/>
            <a:tailEnd/>
          </a:ln>
        </p:spPr>
        <p:txBody>
          <a:bodyPr anchor="ctr"/>
          <a:lstStyle/>
          <a:p>
            <a:endParaRPr lang="en-US" altLang="zh-CN" b="1" dirty="0">
              <a:solidFill>
                <a:srgbClr val="FF0000"/>
              </a:solidFill>
              <a:latin typeface="微软雅黑" pitchFamily="34" charset="-122"/>
              <a:ea typeface="微软雅黑" pitchFamily="34" charset="-122"/>
            </a:endParaRPr>
          </a:p>
          <a:p>
            <a:endParaRPr lang="en-US" altLang="zh-CN" b="1" dirty="0">
              <a:solidFill>
                <a:srgbClr val="FF0000"/>
              </a:solidFill>
              <a:latin typeface="微软雅黑" pitchFamily="34" charset="-122"/>
              <a:ea typeface="微软雅黑" pitchFamily="34" charset="-122"/>
            </a:endParaRPr>
          </a:p>
          <a:p>
            <a:endParaRPr lang="en-US" altLang="zh-CN" b="1" dirty="0">
              <a:solidFill>
                <a:srgbClr val="FF0000"/>
              </a:solidFill>
              <a:latin typeface="微软雅黑" pitchFamily="34" charset="-122"/>
              <a:ea typeface="微软雅黑" pitchFamily="34" charset="-122"/>
            </a:endParaRPr>
          </a:p>
          <a:p>
            <a:endParaRPr lang="en-US" altLang="zh-CN" b="1" dirty="0">
              <a:solidFill>
                <a:srgbClr val="FF0000"/>
              </a:solidFill>
              <a:latin typeface="微软雅黑" pitchFamily="34" charset="-122"/>
              <a:ea typeface="微软雅黑" pitchFamily="34" charset="-122"/>
            </a:endParaRPr>
          </a:p>
          <a:p>
            <a:endParaRPr lang="en-US" altLang="zh-CN" b="1" dirty="0">
              <a:solidFill>
                <a:srgbClr val="FF0000"/>
              </a:solidFill>
              <a:latin typeface="微软雅黑" pitchFamily="34" charset="-122"/>
              <a:ea typeface="微软雅黑" pitchFamily="34" charset="-122"/>
            </a:endParaRPr>
          </a:p>
          <a:p>
            <a:endParaRPr lang="en-US" altLang="zh-CN" b="1" dirty="0">
              <a:solidFill>
                <a:srgbClr val="FF0000"/>
              </a:solidFill>
              <a:latin typeface="微软雅黑" pitchFamily="34" charset="-122"/>
              <a:ea typeface="微软雅黑" pitchFamily="34" charset="-122"/>
            </a:endParaRPr>
          </a:p>
          <a:p>
            <a:endParaRPr lang="en-US" altLang="zh-CN" b="1" dirty="0">
              <a:solidFill>
                <a:srgbClr val="FF0000"/>
              </a:solidFill>
              <a:latin typeface="微软雅黑" pitchFamily="34" charset="-122"/>
              <a:ea typeface="微软雅黑" pitchFamily="34" charset="-122"/>
            </a:endParaRPr>
          </a:p>
          <a:p>
            <a:endParaRPr lang="en-US" altLang="zh-CN" b="1" dirty="0">
              <a:solidFill>
                <a:srgbClr val="FF0000"/>
              </a:solidFill>
              <a:latin typeface="微软雅黑" pitchFamily="34" charset="-122"/>
              <a:ea typeface="微软雅黑" pitchFamily="34" charset="-122"/>
            </a:endParaRPr>
          </a:p>
          <a:p>
            <a:endParaRPr lang="en-US" altLang="zh-CN" b="1" dirty="0">
              <a:solidFill>
                <a:srgbClr val="FF0000"/>
              </a:solidFill>
              <a:latin typeface="微软雅黑" pitchFamily="34" charset="-122"/>
              <a:ea typeface="微软雅黑" pitchFamily="34" charset="-122"/>
            </a:endParaRPr>
          </a:p>
          <a:p>
            <a:endParaRPr lang="en-US" altLang="zh-CN" b="1" dirty="0">
              <a:solidFill>
                <a:srgbClr val="FF0000"/>
              </a:solidFill>
              <a:latin typeface="微软雅黑" pitchFamily="34" charset="-122"/>
              <a:ea typeface="微软雅黑" pitchFamily="34" charset="-122"/>
            </a:endParaRPr>
          </a:p>
          <a:p>
            <a:endParaRPr lang="en-US" altLang="zh-CN" b="1" dirty="0">
              <a:solidFill>
                <a:srgbClr val="FF0000"/>
              </a:solidFill>
              <a:latin typeface="微软雅黑" pitchFamily="34" charset="-122"/>
              <a:ea typeface="微软雅黑" pitchFamily="34" charset="-122"/>
            </a:endParaRPr>
          </a:p>
          <a:p>
            <a:r>
              <a:rPr lang="zh-CN" altLang="en-US" b="1" dirty="0">
                <a:solidFill>
                  <a:srgbClr val="FF0000"/>
                </a:solidFill>
                <a:latin typeface="微软雅黑" pitchFamily="34" charset="-122"/>
                <a:ea typeface="微软雅黑" pitchFamily="34" charset="-122"/>
              </a:rPr>
              <a:t>    </a:t>
            </a:r>
            <a:endParaRPr lang="en-US" altLang="zh-CN" b="1" dirty="0">
              <a:solidFill>
                <a:srgbClr val="FF0000"/>
              </a:solidFill>
              <a:latin typeface="微软雅黑" pitchFamily="34" charset="-122"/>
              <a:ea typeface="微软雅黑" pitchFamily="34" charset="-122"/>
            </a:endParaRPr>
          </a:p>
          <a:p>
            <a:endParaRPr lang="en-US" altLang="zh-CN" b="1" dirty="0">
              <a:solidFill>
                <a:srgbClr val="FF0000"/>
              </a:solidFill>
              <a:latin typeface="微软雅黑" pitchFamily="34" charset="-122"/>
              <a:ea typeface="微软雅黑" pitchFamily="34" charset="-122"/>
            </a:endParaRPr>
          </a:p>
          <a:p>
            <a:endParaRPr lang="en-US" altLang="zh-CN" b="1" dirty="0">
              <a:solidFill>
                <a:srgbClr val="FF0000"/>
              </a:solidFill>
              <a:latin typeface="微软雅黑" pitchFamily="34" charset="-122"/>
              <a:ea typeface="微软雅黑" pitchFamily="34" charset="-122"/>
            </a:endParaRPr>
          </a:p>
          <a:p>
            <a:endParaRPr lang="en-US" altLang="zh-CN" b="1" dirty="0">
              <a:solidFill>
                <a:srgbClr val="FF0000"/>
              </a:solidFill>
              <a:latin typeface="微软雅黑" pitchFamily="34" charset="-122"/>
              <a:ea typeface="微软雅黑" pitchFamily="34" charset="-122"/>
            </a:endParaRPr>
          </a:p>
          <a:p>
            <a:r>
              <a:rPr lang="en-US" altLang="zh-CN" b="1" dirty="0">
                <a:solidFill>
                  <a:srgbClr val="FF0000"/>
                </a:solidFill>
                <a:latin typeface="微软雅黑" pitchFamily="34" charset="-122"/>
                <a:ea typeface="微软雅黑" pitchFamily="34" charset="-122"/>
              </a:rPr>
              <a:t>       </a:t>
            </a:r>
          </a:p>
          <a:p>
            <a:endParaRPr lang="en-US" altLang="zh-CN" b="1" dirty="0">
              <a:solidFill>
                <a:srgbClr val="FF0000"/>
              </a:solidFill>
              <a:latin typeface="微软雅黑" pitchFamily="34" charset="-122"/>
              <a:ea typeface="微软雅黑" pitchFamily="34" charset="-122"/>
            </a:endParaRPr>
          </a:p>
          <a:p>
            <a:endParaRPr lang="en-US" altLang="zh-CN" b="1" dirty="0">
              <a:solidFill>
                <a:srgbClr val="FF0000"/>
              </a:solidFill>
              <a:latin typeface="微软雅黑" pitchFamily="34" charset="-122"/>
              <a:ea typeface="微软雅黑" pitchFamily="34" charset="-122"/>
            </a:endParaRPr>
          </a:p>
          <a:p>
            <a:r>
              <a:rPr lang="en-US" altLang="zh-CN" b="1" dirty="0" smtClean="0">
                <a:solidFill>
                  <a:srgbClr val="FF0000"/>
                </a:solidFill>
                <a:latin typeface="微软雅黑" pitchFamily="34" charset="-122"/>
                <a:ea typeface="微软雅黑" pitchFamily="34" charset="-122"/>
              </a:rPr>
              <a:t>       Physics </a:t>
            </a:r>
            <a:r>
              <a:rPr lang="en-US" altLang="zh-CN" b="1" dirty="0">
                <a:solidFill>
                  <a:srgbClr val="FF0000"/>
                </a:solidFill>
                <a:latin typeface="微软雅黑" pitchFamily="34" charset="-122"/>
                <a:ea typeface="微软雅黑" pitchFamily="34" charset="-122"/>
              </a:rPr>
              <a:t>Reports </a:t>
            </a:r>
            <a:r>
              <a:rPr lang="en-US" altLang="zh-CN" b="1" dirty="0" smtClean="0">
                <a:solidFill>
                  <a:srgbClr val="FF0000"/>
                </a:solidFill>
                <a:latin typeface="微软雅黑" pitchFamily="34" charset="-122"/>
                <a:ea typeface="微软雅黑" pitchFamily="34" charset="-122"/>
              </a:rPr>
              <a:t>Vol. 400, 1 (2004). </a:t>
            </a:r>
            <a:endParaRPr lang="zh-CN" altLang="en-US" dirty="0">
              <a:latin typeface="微软雅黑" pitchFamily="34" charset="-122"/>
              <a:ea typeface="微软雅黑" pitchFamily="34" charset="-122"/>
            </a:endParaRPr>
          </a:p>
        </p:txBody>
      </p:sp>
      <p:sp>
        <p:nvSpPr>
          <p:cNvPr id="27652" name="Text Box 4"/>
          <p:cNvSpPr txBox="1">
            <a:spLocks noChangeArrowheads="1"/>
          </p:cNvSpPr>
          <p:nvPr/>
        </p:nvSpPr>
        <p:spPr bwMode="auto">
          <a:xfrm>
            <a:off x="3021013" y="5402263"/>
            <a:ext cx="309562" cy="366712"/>
          </a:xfrm>
          <a:prstGeom prst="rect">
            <a:avLst/>
          </a:prstGeom>
          <a:noFill/>
          <a:ln w="9525">
            <a:noFill/>
            <a:miter lim="800000"/>
            <a:headEnd/>
            <a:tailEnd/>
          </a:ln>
        </p:spPr>
        <p:txBody>
          <a:bodyPr wrap="none">
            <a:spAutoFit/>
          </a:bodyPr>
          <a:lstStyle/>
          <a:p>
            <a:endParaRPr lang="zh-CN" altLang="zh-CN"/>
          </a:p>
        </p:txBody>
      </p:sp>
      <p:pic>
        <p:nvPicPr>
          <p:cNvPr id="27654" name="图片 8" descr="stack-of-books-213.jpg"/>
          <p:cNvPicPr>
            <a:picLocks noChangeAspect="1"/>
          </p:cNvPicPr>
          <p:nvPr/>
        </p:nvPicPr>
        <p:blipFill>
          <a:blip r:embed="rId3" cstate="print"/>
          <a:srcRect/>
          <a:stretch>
            <a:fillRect/>
          </a:stretch>
        </p:blipFill>
        <p:spPr bwMode="auto">
          <a:xfrm>
            <a:off x="1117600" y="1223963"/>
            <a:ext cx="2159000" cy="1320800"/>
          </a:xfrm>
          <a:prstGeom prst="rect">
            <a:avLst/>
          </a:prstGeom>
          <a:noFill/>
          <a:ln w="9525">
            <a:noFill/>
            <a:miter lim="800000"/>
            <a:headEnd/>
            <a:tailEnd/>
          </a:ln>
        </p:spPr>
      </p:pic>
      <p:sp>
        <p:nvSpPr>
          <p:cNvPr id="27655" name="矩形 12"/>
          <p:cNvSpPr>
            <a:spLocks noChangeArrowheads="1"/>
          </p:cNvSpPr>
          <p:nvPr/>
        </p:nvSpPr>
        <p:spPr bwMode="auto">
          <a:xfrm>
            <a:off x="3408363" y="1336675"/>
            <a:ext cx="5202237" cy="3016250"/>
          </a:xfrm>
          <a:prstGeom prst="rect">
            <a:avLst/>
          </a:prstGeom>
          <a:noFill/>
          <a:ln w="9525">
            <a:noFill/>
            <a:miter lim="800000"/>
            <a:headEnd/>
            <a:tailEnd/>
          </a:ln>
        </p:spPr>
        <p:txBody>
          <a:bodyPr>
            <a:spAutoFit/>
          </a:bodyPr>
          <a:lstStyle/>
          <a:p>
            <a:r>
              <a:rPr lang="zh-CN" altLang="de-DE" sz="2800" b="1" dirty="0">
                <a:solidFill>
                  <a:srgbClr val="FFFF00"/>
                </a:solidFill>
                <a:latin typeface="微软雅黑" pitchFamily="34" charset="-122"/>
                <a:ea typeface="微软雅黑" pitchFamily="34" charset="-122"/>
              </a:rPr>
              <a:t>               创新点</a:t>
            </a:r>
            <a:endParaRPr lang="en-US" altLang="zh-CN" sz="2800" b="1" dirty="0">
              <a:solidFill>
                <a:srgbClr val="FFFF00"/>
              </a:solidFill>
              <a:latin typeface="微软雅黑" pitchFamily="34" charset="-122"/>
              <a:ea typeface="微软雅黑" pitchFamily="34" charset="-122"/>
            </a:endParaRPr>
          </a:p>
          <a:p>
            <a:endParaRPr lang="zh-CN" altLang="en-US" sz="2800" b="1" dirty="0">
              <a:solidFill>
                <a:srgbClr val="FFFF00"/>
              </a:solidFill>
              <a:latin typeface="微软雅黑" pitchFamily="34" charset="-122"/>
              <a:ea typeface="微软雅黑" pitchFamily="34" charset="-122"/>
            </a:endParaRPr>
          </a:p>
          <a:p>
            <a:pPr>
              <a:lnSpc>
                <a:spcPct val="150000"/>
              </a:lnSpc>
              <a:spcBef>
                <a:spcPct val="20000"/>
              </a:spcBef>
            </a:pPr>
            <a:r>
              <a:rPr lang="zh-CN" altLang="en-US" sz="2000" dirty="0">
                <a:solidFill>
                  <a:srgbClr val="FFFF00"/>
                </a:solidFill>
                <a:latin typeface="微软雅黑" pitchFamily="34" charset="-122"/>
                <a:ea typeface="微软雅黑" pitchFamily="34" charset="-122"/>
              </a:rPr>
              <a:t>★  </a:t>
            </a:r>
            <a:r>
              <a:rPr lang="zh-CN" altLang="de-DE" sz="2000" dirty="0">
                <a:solidFill>
                  <a:srgbClr val="FFFF00"/>
                </a:solidFill>
                <a:latin typeface="微软雅黑" pitchFamily="34" charset="-122"/>
                <a:ea typeface="微软雅黑" pitchFamily="34" charset="-122"/>
              </a:rPr>
              <a:t>准确预言不同自旋基态上的几率 </a:t>
            </a:r>
          </a:p>
          <a:p>
            <a:pPr>
              <a:lnSpc>
                <a:spcPct val="150000"/>
              </a:lnSpc>
              <a:spcBef>
                <a:spcPct val="20000"/>
              </a:spcBef>
            </a:pPr>
            <a:r>
              <a:rPr lang="zh-CN" altLang="en-US" sz="2000" dirty="0">
                <a:solidFill>
                  <a:srgbClr val="FFFF00"/>
                </a:solidFill>
                <a:latin typeface="微软雅黑" pitchFamily="34" charset="-122"/>
                <a:ea typeface="微软雅黑" pitchFamily="34" charset="-122"/>
              </a:rPr>
              <a:t>★  </a:t>
            </a:r>
            <a:r>
              <a:rPr lang="zh-CN" altLang="de-DE" sz="2000" b="1" dirty="0">
                <a:solidFill>
                  <a:srgbClr val="FFFF00"/>
                </a:solidFill>
                <a:latin typeface="微软雅黑" pitchFamily="34" charset="-122"/>
                <a:ea typeface="微软雅黑" pitchFamily="34" charset="-122"/>
              </a:rPr>
              <a:t>揭示</a:t>
            </a:r>
            <a:r>
              <a:rPr lang="zh-CN" altLang="en-US" sz="2000" b="1" dirty="0">
                <a:solidFill>
                  <a:srgbClr val="FFFF00"/>
                </a:solidFill>
                <a:latin typeface="微软雅黑" pitchFamily="34" charset="-122"/>
                <a:ea typeface="微软雅黑" pitchFamily="34" charset="-122"/>
              </a:rPr>
              <a:t>基态自旋为零来</a:t>
            </a:r>
            <a:r>
              <a:rPr lang="zh-CN" altLang="de-DE" sz="2000" b="1" dirty="0">
                <a:solidFill>
                  <a:srgbClr val="FFFF00"/>
                </a:solidFill>
                <a:latin typeface="微软雅黑" pitchFamily="34" charset="-122"/>
                <a:ea typeface="微软雅黑" pitchFamily="34" charset="-122"/>
              </a:rPr>
              <a:t>自</a:t>
            </a:r>
            <a:r>
              <a:rPr lang="zh-CN" altLang="en-US" sz="2000" b="1" dirty="0">
                <a:solidFill>
                  <a:srgbClr val="FFFF00"/>
                </a:solidFill>
                <a:latin typeface="微软雅黑" pitchFamily="34" charset="-122"/>
                <a:ea typeface="微软雅黑" pitchFamily="34" charset="-122"/>
              </a:rPr>
              <a:t>特别</a:t>
            </a:r>
            <a:r>
              <a:rPr lang="zh-CN" altLang="de-DE" sz="2000" b="1" dirty="0">
                <a:solidFill>
                  <a:srgbClr val="FFFF00"/>
                </a:solidFill>
                <a:latin typeface="微软雅黑" pitchFamily="34" charset="-122"/>
                <a:ea typeface="微软雅黑" pitchFamily="34" charset="-122"/>
              </a:rPr>
              <a:t>相互作用</a:t>
            </a:r>
            <a:endParaRPr lang="en-US" altLang="zh-CN" sz="2000" b="1" dirty="0">
              <a:solidFill>
                <a:srgbClr val="FFFF00"/>
              </a:solidFill>
              <a:latin typeface="微软雅黑" pitchFamily="34" charset="-122"/>
              <a:ea typeface="微软雅黑" pitchFamily="34" charset="-122"/>
            </a:endParaRPr>
          </a:p>
          <a:p>
            <a:pPr>
              <a:lnSpc>
                <a:spcPct val="150000"/>
              </a:lnSpc>
              <a:spcBef>
                <a:spcPct val="20000"/>
              </a:spcBef>
            </a:pPr>
            <a:r>
              <a:rPr lang="en-US" altLang="zh-CN" sz="2000" b="1" dirty="0">
                <a:solidFill>
                  <a:srgbClr val="FFFF00"/>
                </a:solidFill>
                <a:latin typeface="微软雅黑" pitchFamily="34" charset="-122"/>
                <a:ea typeface="微软雅黑" pitchFamily="34" charset="-122"/>
              </a:rPr>
              <a:t>   </a:t>
            </a:r>
            <a:r>
              <a:rPr lang="en-US" altLang="zh-CN" sz="2000" dirty="0">
                <a:solidFill>
                  <a:srgbClr val="FFFF00"/>
                </a:solidFill>
                <a:latin typeface="微软雅黑" pitchFamily="34" charset="-122"/>
                <a:ea typeface="微软雅黑" pitchFamily="34" charset="-122"/>
              </a:rPr>
              <a:t>【</a:t>
            </a:r>
            <a:r>
              <a:rPr lang="zh-CN" altLang="en-US" sz="2000" dirty="0">
                <a:solidFill>
                  <a:srgbClr val="FFFF00"/>
                </a:solidFill>
                <a:latin typeface="微软雅黑" pitchFamily="34" charset="-122"/>
                <a:ea typeface="微软雅黑" pitchFamily="34" charset="-122"/>
              </a:rPr>
              <a:t>没有这些作用基态自旋为零现象消失</a:t>
            </a:r>
            <a:r>
              <a:rPr lang="en-US" altLang="zh-CN" sz="2000" dirty="0">
                <a:solidFill>
                  <a:srgbClr val="FFFF00"/>
                </a:solidFill>
                <a:latin typeface="微软雅黑" pitchFamily="34" charset="-122"/>
                <a:ea typeface="微软雅黑" pitchFamily="34" charset="-122"/>
              </a:rPr>
              <a:t>】</a:t>
            </a:r>
          </a:p>
          <a:p>
            <a:pPr>
              <a:lnSpc>
                <a:spcPct val="150000"/>
              </a:lnSpc>
              <a:spcBef>
                <a:spcPct val="20000"/>
              </a:spcBef>
            </a:pPr>
            <a:r>
              <a:rPr lang="zh-CN" altLang="en-US" sz="2000" dirty="0">
                <a:solidFill>
                  <a:srgbClr val="FFFF00"/>
                </a:solidFill>
                <a:latin typeface="微软雅黑" pitchFamily="34" charset="-122"/>
              </a:rPr>
              <a:t>★   预言基态取最大自旋几率的新规律</a:t>
            </a:r>
            <a:r>
              <a:rPr lang="zh-CN" altLang="en-US" dirty="0">
                <a:solidFill>
                  <a:srgbClr val="FFFF00"/>
                </a:solidFill>
                <a:latin typeface="微软雅黑" pitchFamily="34" charset="-122"/>
              </a:rPr>
              <a:t>。</a:t>
            </a:r>
            <a:endParaRPr lang="de-DE" altLang="zh-CN" dirty="0">
              <a:solidFill>
                <a:srgbClr val="FFFF00"/>
              </a:solidFill>
              <a:latin typeface="微软雅黑" pitchFamily="34" charset="-122"/>
            </a:endParaRPr>
          </a:p>
        </p:txBody>
      </p:sp>
      <p:pic>
        <p:nvPicPr>
          <p:cNvPr id="27656" name="Picture 2" descr="1_0001"/>
          <p:cNvPicPr>
            <a:picLocks noChangeAspect="1" noChangeArrowheads="1"/>
          </p:cNvPicPr>
          <p:nvPr/>
        </p:nvPicPr>
        <p:blipFill>
          <a:blip r:embed="rId4" cstate="print"/>
          <a:srcRect/>
          <a:stretch>
            <a:fillRect/>
          </a:stretch>
        </p:blipFill>
        <p:spPr bwMode="auto">
          <a:xfrm>
            <a:off x="179388" y="2728913"/>
            <a:ext cx="3097212" cy="3978275"/>
          </a:xfrm>
          <a:prstGeom prst="rect">
            <a:avLst/>
          </a:prstGeom>
          <a:noFill/>
          <a:ln w="9525">
            <a:noFill/>
            <a:miter lim="800000"/>
            <a:headEnd/>
            <a:tailEnd/>
          </a:ln>
        </p:spPr>
      </p:pic>
      <p:cxnSp>
        <p:nvCxnSpPr>
          <p:cNvPr id="11" name="直接连接符 10"/>
          <p:cNvCxnSpPr/>
          <p:nvPr/>
        </p:nvCxnSpPr>
        <p:spPr>
          <a:xfrm>
            <a:off x="1189038" y="5402263"/>
            <a:ext cx="12223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右箭头 27"/>
          <p:cNvSpPr/>
          <p:nvPr/>
        </p:nvSpPr>
        <p:spPr>
          <a:xfrm>
            <a:off x="3408363" y="5265738"/>
            <a:ext cx="442912" cy="250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7659" name="TextBox 28"/>
          <p:cNvSpPr txBox="1">
            <a:spLocks noChangeArrowheads="1"/>
          </p:cNvSpPr>
          <p:nvPr/>
        </p:nvSpPr>
        <p:spPr bwMode="auto">
          <a:xfrm>
            <a:off x="3851275" y="5194300"/>
            <a:ext cx="4537075" cy="368300"/>
          </a:xfrm>
          <a:prstGeom prst="rect">
            <a:avLst/>
          </a:prstGeom>
          <a:noFill/>
          <a:ln w="9525">
            <a:noFill/>
            <a:miter lim="800000"/>
            <a:headEnd/>
            <a:tailEnd/>
          </a:ln>
        </p:spPr>
        <p:txBody>
          <a:bodyPr>
            <a:spAutoFit/>
          </a:bodyPr>
          <a:lstStyle/>
          <a:p>
            <a:r>
              <a:rPr lang="en-US" altLang="zh-CN" b="1">
                <a:solidFill>
                  <a:schemeClr val="bg1"/>
                </a:solidFill>
              </a:rPr>
              <a:t>Y. M. ZHAO, A. ARIMA, N. YOSHINAGA</a:t>
            </a:r>
            <a:endParaRPr lang="zh-CN" altLang="en-US" b="1">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1916832"/>
            <a:ext cx="8064896" cy="2246769"/>
          </a:xfrm>
          <a:prstGeom prst="rect">
            <a:avLst/>
          </a:prstGeom>
          <a:noFill/>
        </p:spPr>
        <p:txBody>
          <a:bodyPr wrap="square" rtlCol="0">
            <a:spAutoFit/>
          </a:bodyPr>
          <a:lstStyle/>
          <a:p>
            <a:r>
              <a:rPr lang="en-US" altLang="zh-CN" sz="2800" dirty="0" smtClean="0"/>
              <a:t>A more recent efforts have been summarized in </a:t>
            </a:r>
          </a:p>
          <a:p>
            <a:endParaRPr lang="en-US" altLang="zh-CN" sz="2800" dirty="0" smtClean="0"/>
          </a:p>
          <a:p>
            <a:r>
              <a:rPr lang="en-US" altLang="zh-CN" sz="2800" dirty="0" smtClean="0"/>
              <a:t>a review paper by me in </a:t>
            </a:r>
            <a:r>
              <a:rPr lang="en-US" altLang="zh-CN" sz="2800" i="1" dirty="0" smtClean="0">
                <a:solidFill>
                  <a:srgbClr val="FF0000"/>
                </a:solidFill>
              </a:rPr>
              <a:t>Frontiers of Physics </a:t>
            </a:r>
            <a:r>
              <a:rPr lang="en-US" altLang="zh-CN" sz="2800" dirty="0" smtClean="0"/>
              <a:t>(2018), </a:t>
            </a:r>
          </a:p>
          <a:p>
            <a:endParaRPr lang="en-US" altLang="zh-CN" sz="2800" dirty="0" smtClean="0"/>
          </a:p>
          <a:p>
            <a:r>
              <a:rPr lang="en-US" altLang="zh-CN" sz="2800" dirty="0" smtClean="0"/>
              <a:t>in honor of Professor </a:t>
            </a:r>
            <a:r>
              <a:rPr lang="en-US" altLang="zh-CN" sz="2800" dirty="0" err="1" smtClean="0"/>
              <a:t>Arima’s</a:t>
            </a:r>
            <a:r>
              <a:rPr lang="en-US" altLang="zh-CN" sz="2800" dirty="0" smtClean="0"/>
              <a:t> 88 birthday </a:t>
            </a:r>
            <a:endParaRPr lang="zh-CN" alt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pairing between valence particles</a:t>
            </a:r>
            <a:endParaRPr lang="zh-CN" altLang="en-US" dirty="0"/>
          </a:p>
        </p:txBody>
      </p:sp>
      <p:sp>
        <p:nvSpPr>
          <p:cNvPr id="3" name="TextBox 2"/>
          <p:cNvSpPr txBox="1"/>
          <p:nvPr/>
        </p:nvSpPr>
        <p:spPr>
          <a:xfrm>
            <a:off x="539552" y="1700808"/>
            <a:ext cx="8186408" cy="4678204"/>
          </a:xfrm>
          <a:prstGeom prst="rect">
            <a:avLst/>
          </a:prstGeom>
          <a:noFill/>
        </p:spPr>
        <p:txBody>
          <a:bodyPr wrap="none" rtlCol="0">
            <a:spAutoFit/>
          </a:bodyPr>
          <a:lstStyle/>
          <a:p>
            <a:r>
              <a:rPr lang="en-US" altLang="zh-CN" sz="2800" dirty="0" smtClean="0"/>
              <a:t>With removal of the mean field part (which gives us </a:t>
            </a:r>
          </a:p>
          <a:p>
            <a:r>
              <a:rPr lang="en-US" altLang="zh-CN" sz="2800" dirty="0" smtClean="0"/>
              <a:t>the single particle motion) of the nuclear </a:t>
            </a:r>
            <a:r>
              <a:rPr lang="en-US" altLang="zh-CN" sz="2800" dirty="0" err="1" smtClean="0"/>
              <a:t>hamiltonian</a:t>
            </a:r>
            <a:r>
              <a:rPr lang="en-US" altLang="zh-CN" sz="2800" dirty="0" smtClean="0"/>
              <a:t>, </a:t>
            </a:r>
          </a:p>
          <a:p>
            <a:r>
              <a:rPr lang="en-US" altLang="zh-CN" sz="2800" dirty="0" smtClean="0"/>
              <a:t>the residual part is, to a large extent, of the </a:t>
            </a:r>
          </a:p>
          <a:p>
            <a:r>
              <a:rPr lang="en-US" altLang="zh-CN" sz="2800" dirty="0" smtClean="0"/>
              <a:t>short-range nature.  For example, odd-even staggering </a:t>
            </a:r>
          </a:p>
          <a:p>
            <a:r>
              <a:rPr lang="en-US" altLang="zh-CN" sz="2800" dirty="0" smtClean="0"/>
              <a:t>of binding energies, the spin-zero ground state of </a:t>
            </a:r>
          </a:p>
          <a:p>
            <a:r>
              <a:rPr lang="en-US" altLang="zh-CN" sz="2800" dirty="0" smtClean="0"/>
              <a:t>even-even nuclei, demonstrate the pairing correlation. </a:t>
            </a:r>
          </a:p>
          <a:p>
            <a:endParaRPr lang="en-US" altLang="zh-CN" sz="2800" dirty="0" smtClean="0"/>
          </a:p>
          <a:p>
            <a:r>
              <a:rPr lang="en-US" altLang="zh-CN" sz="2800" dirty="0" smtClean="0"/>
              <a:t>As one goes to the unstable nuclei, pairing correlation </a:t>
            </a:r>
          </a:p>
          <a:p>
            <a:r>
              <a:rPr lang="en-US" altLang="zh-CN" sz="2800" dirty="0" smtClean="0"/>
              <a:t>could play a key role in many phenomenon.  </a:t>
            </a:r>
          </a:p>
          <a:p>
            <a:endParaRPr lang="en-US" altLang="zh-CN" sz="2800" dirty="0" smtClean="0"/>
          </a:p>
          <a:p>
            <a:endParaRPr lang="zh-CN"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980728"/>
            <a:ext cx="8712968" cy="5688632"/>
          </a:xfrm>
        </p:spPr>
        <p:txBody>
          <a:bodyPr>
            <a:normAutofit/>
          </a:bodyPr>
          <a:lstStyle/>
          <a:p>
            <a:pPr>
              <a:buNone/>
            </a:pPr>
            <a:r>
              <a:rPr lang="en-US" altLang="zh-CN" dirty="0" smtClean="0"/>
              <a:t>    4</a:t>
            </a:r>
            <a:r>
              <a:rPr lang="zh-CN" altLang="en-US" dirty="0" smtClean="0"/>
              <a:t>、</a:t>
            </a:r>
            <a:r>
              <a:rPr lang="en-US" altLang="zh-CN" dirty="0" smtClean="0"/>
              <a:t>Predicting atomic masses by extrapolations</a:t>
            </a:r>
          </a:p>
          <a:p>
            <a:pPr>
              <a:buNone/>
            </a:pPr>
            <a:endParaRPr lang="en-US" altLang="zh-CN" dirty="0" smtClean="0"/>
          </a:p>
          <a:p>
            <a:pPr>
              <a:buNone/>
            </a:pPr>
            <a:r>
              <a:rPr lang="en-US" altLang="zh-CN" dirty="0" smtClean="0"/>
              <a:t>    We have suggested many empirical formulas, called local mass relations, in the last ten years. </a:t>
            </a:r>
          </a:p>
          <a:p>
            <a:pPr>
              <a:buNone/>
            </a:pPr>
            <a:endParaRPr lang="en-US" altLang="zh-CN" dirty="0" smtClean="0"/>
          </a:p>
          <a:p>
            <a:pPr>
              <a:buNone/>
            </a:pPr>
            <a:r>
              <a:rPr lang="en-US" altLang="zh-CN" dirty="0" smtClean="0"/>
              <a:t>    Here I wish to mention one interesting result, which is as follows.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2" cstate="print"/>
          <a:srcRect/>
          <a:stretch>
            <a:fillRect/>
          </a:stretch>
        </p:blipFill>
        <p:spPr bwMode="auto">
          <a:xfrm>
            <a:off x="611560" y="1919288"/>
            <a:ext cx="7526780" cy="3885976"/>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2" cstate="print"/>
          <a:srcRect/>
          <a:stretch>
            <a:fillRect/>
          </a:stretch>
        </p:blipFill>
        <p:spPr bwMode="auto">
          <a:xfrm>
            <a:off x="1476375" y="1495425"/>
            <a:ext cx="6191250" cy="3867150"/>
          </a:xfrm>
          <a:prstGeom prst="rect">
            <a:avLst/>
          </a:prstGeom>
          <a:noFill/>
          <a:ln w="9525">
            <a:noFill/>
            <a:miter lim="800000"/>
            <a:headEnd/>
            <a:tailEnd/>
          </a:ln>
        </p:spPr>
      </p:pic>
      <p:sp>
        <p:nvSpPr>
          <p:cNvPr id="3" name="TextBox 2"/>
          <p:cNvSpPr txBox="1"/>
          <p:nvPr/>
        </p:nvSpPr>
        <p:spPr>
          <a:xfrm>
            <a:off x="611560" y="5589240"/>
            <a:ext cx="7920880" cy="830997"/>
          </a:xfrm>
          <a:prstGeom prst="rect">
            <a:avLst/>
          </a:prstGeom>
          <a:noFill/>
        </p:spPr>
        <p:txBody>
          <a:bodyPr wrap="square" rtlCol="0">
            <a:spAutoFit/>
          </a:bodyPr>
          <a:lstStyle/>
          <a:p>
            <a:r>
              <a:rPr lang="en-US" altLang="zh-CN" sz="2400" dirty="0" smtClean="0"/>
              <a:t>We suggest very simple relations which works remarkably well </a:t>
            </a:r>
          </a:p>
          <a:p>
            <a:r>
              <a:rPr lang="en-US" altLang="zh-CN" sz="2400" dirty="0" smtClean="0"/>
              <a:t>for light nuclei, based on </a:t>
            </a:r>
            <a:r>
              <a:rPr lang="en-US" altLang="zh-CN" sz="2400" dirty="0" err="1" smtClean="0"/>
              <a:t>isospin</a:t>
            </a:r>
            <a:r>
              <a:rPr lang="en-US" altLang="zh-CN" sz="2400" dirty="0" smtClean="0"/>
              <a:t> symmetry !!</a:t>
            </a:r>
            <a:endParaRPr lang="zh-CN" altLang="en-US"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2" cstate="print"/>
          <a:srcRect/>
          <a:stretch>
            <a:fillRect/>
          </a:stretch>
        </p:blipFill>
        <p:spPr bwMode="auto">
          <a:xfrm>
            <a:off x="2511425" y="771525"/>
            <a:ext cx="4121150" cy="531495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5" name="Picture 3"/>
          <p:cNvPicPr>
            <a:picLocks noChangeAspect="1" noChangeArrowheads="1"/>
          </p:cNvPicPr>
          <p:nvPr/>
        </p:nvPicPr>
        <p:blipFill>
          <a:blip r:embed="rId2" cstate="print"/>
          <a:srcRect/>
          <a:stretch>
            <a:fillRect/>
          </a:stretch>
        </p:blipFill>
        <p:spPr bwMode="auto">
          <a:xfrm>
            <a:off x="1835696" y="2492896"/>
            <a:ext cx="5629275" cy="3819525"/>
          </a:xfrm>
          <a:prstGeom prst="rect">
            <a:avLst/>
          </a:prstGeom>
          <a:noFill/>
          <a:ln w="9525">
            <a:noFill/>
            <a:miter lim="800000"/>
            <a:headEnd/>
            <a:tailEnd/>
          </a:ln>
        </p:spPr>
      </p:pic>
      <p:sp>
        <p:nvSpPr>
          <p:cNvPr id="4" name="TextBox 3"/>
          <p:cNvSpPr txBox="1"/>
          <p:nvPr/>
        </p:nvSpPr>
        <p:spPr>
          <a:xfrm>
            <a:off x="3779912" y="6218148"/>
            <a:ext cx="9073008" cy="523220"/>
          </a:xfrm>
          <a:prstGeom prst="rect">
            <a:avLst/>
          </a:prstGeom>
          <a:noFill/>
        </p:spPr>
        <p:txBody>
          <a:bodyPr wrap="square" rtlCol="0">
            <a:spAutoFit/>
          </a:bodyPr>
          <a:lstStyle/>
          <a:p>
            <a:r>
              <a:rPr lang="en-US" altLang="zh-CN" sz="2800" b="1" dirty="0" smtClean="0">
                <a:solidFill>
                  <a:srgbClr val="FF0000"/>
                </a:solidFill>
              </a:rPr>
              <a:t>Y. Y. </a:t>
            </a:r>
            <a:r>
              <a:rPr lang="en-US" altLang="zh-CN" sz="2800" b="1" dirty="0" err="1" smtClean="0">
                <a:solidFill>
                  <a:srgbClr val="FF0000"/>
                </a:solidFill>
              </a:rPr>
              <a:t>Zong</a:t>
            </a:r>
            <a:r>
              <a:rPr lang="en-US" altLang="zh-CN" sz="2800" b="1" dirty="0" smtClean="0">
                <a:solidFill>
                  <a:srgbClr val="FF0000"/>
                </a:solidFill>
              </a:rPr>
              <a:t> et al., PRC100, in press.</a:t>
            </a:r>
            <a:endParaRPr lang="zh-CN" altLang="en-US" sz="2800" b="1" dirty="0">
              <a:solidFill>
                <a:srgbClr val="FF0000"/>
              </a:solidFill>
            </a:endParaRPr>
          </a:p>
        </p:txBody>
      </p:sp>
      <p:pic>
        <p:nvPicPr>
          <p:cNvPr id="78850" name="Picture 2"/>
          <p:cNvPicPr>
            <a:picLocks noChangeAspect="1" noChangeArrowheads="1"/>
          </p:cNvPicPr>
          <p:nvPr/>
        </p:nvPicPr>
        <p:blipFill>
          <a:blip r:embed="rId3" cstate="print"/>
          <a:srcRect/>
          <a:stretch>
            <a:fillRect/>
          </a:stretch>
        </p:blipFill>
        <p:spPr bwMode="auto">
          <a:xfrm>
            <a:off x="1979712" y="188640"/>
            <a:ext cx="5472608" cy="2420419"/>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cstate="print"/>
          <a:srcRect/>
          <a:stretch>
            <a:fillRect/>
          </a:stretch>
        </p:blipFill>
        <p:spPr bwMode="auto">
          <a:xfrm>
            <a:off x="1043608" y="548680"/>
            <a:ext cx="6643650" cy="5184576"/>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95950" y="-243408"/>
            <a:ext cx="9072594" cy="2500330"/>
          </a:xfrm>
        </p:spPr>
        <p:txBody>
          <a:bodyPr>
            <a:normAutofit/>
          </a:bodyPr>
          <a:lstStyle/>
          <a:p>
            <a:pPr algn="l"/>
            <a:r>
              <a:rPr lang="en-US" altLang="zh-CN" sz="3600" b="1" dirty="0" smtClean="0"/>
              <a:t>Summary:      Nucleon Pairs and </a:t>
            </a:r>
            <a:r>
              <a:rPr lang="en-US" altLang="zh-CN" sz="3600" b="1" dirty="0" smtClean="0"/>
              <a:t>Pairing</a:t>
            </a:r>
            <a:br>
              <a:rPr lang="en-US" altLang="zh-CN" sz="3600" b="1" dirty="0" smtClean="0"/>
            </a:br>
            <a:r>
              <a:rPr lang="en-US" altLang="zh-CN" sz="3600" b="1" dirty="0" smtClean="0"/>
              <a:t>                        correlation </a:t>
            </a:r>
            <a:r>
              <a:rPr lang="en-US" altLang="zh-CN" sz="3600" b="1" dirty="0" smtClean="0"/>
              <a:t>in </a:t>
            </a:r>
            <a:r>
              <a:rPr lang="en-US" altLang="zh-CN" sz="3600" b="1" dirty="0" smtClean="0"/>
              <a:t>atomic Nuclei</a:t>
            </a:r>
            <a:endParaRPr lang="zh-CN" altLang="en-US" sz="5400" b="1" dirty="0"/>
          </a:p>
        </p:txBody>
      </p:sp>
      <p:sp>
        <p:nvSpPr>
          <p:cNvPr id="3" name="副标题 2"/>
          <p:cNvSpPr>
            <a:spLocks noGrp="1"/>
          </p:cNvSpPr>
          <p:nvPr>
            <p:ph type="subTitle" idx="1"/>
          </p:nvPr>
        </p:nvSpPr>
        <p:spPr>
          <a:xfrm>
            <a:off x="683568" y="2036908"/>
            <a:ext cx="8136904" cy="4104456"/>
          </a:xfrm>
        </p:spPr>
        <p:txBody>
          <a:bodyPr>
            <a:normAutofit fontScale="92500" lnSpcReduction="10000"/>
          </a:bodyPr>
          <a:lstStyle/>
          <a:p>
            <a:pPr algn="l">
              <a:lnSpc>
                <a:spcPct val="150000"/>
              </a:lnSpc>
              <a:buFont typeface="Wingdings" pitchFamily="2" charset="2"/>
              <a:buChar char="l"/>
            </a:pPr>
            <a:r>
              <a:rPr lang="en-US" altLang="zh-CN" sz="2400" b="1" dirty="0" smtClean="0">
                <a:solidFill>
                  <a:schemeClr val="tx1"/>
                </a:solidFill>
                <a:latin typeface="微软雅黑" pitchFamily="34" charset="-122"/>
                <a:ea typeface="微软雅黑" pitchFamily="34" charset="-122"/>
              </a:rPr>
              <a:t>  An introduction to pairing correlation</a:t>
            </a:r>
          </a:p>
          <a:p>
            <a:pPr algn="l">
              <a:lnSpc>
                <a:spcPct val="150000"/>
              </a:lnSpc>
              <a:buFont typeface="Wingdings" pitchFamily="2" charset="2"/>
              <a:buChar char="l"/>
            </a:pPr>
            <a:r>
              <a:rPr lang="en-US" altLang="zh-CN" sz="2400" b="1" dirty="0" smtClean="0">
                <a:solidFill>
                  <a:schemeClr val="tx1"/>
                </a:solidFill>
                <a:latin typeface="微软雅黑" pitchFamily="34" charset="-122"/>
                <a:ea typeface="微软雅黑" pitchFamily="34" charset="-122"/>
              </a:rPr>
              <a:t>  nucleon-pair truncation approach    </a:t>
            </a:r>
          </a:p>
          <a:p>
            <a:pPr algn="l">
              <a:lnSpc>
                <a:spcPct val="150000"/>
              </a:lnSpc>
            </a:pPr>
            <a:r>
              <a:rPr lang="en-US" altLang="zh-CN" sz="2400" b="1" dirty="0" smtClean="0">
                <a:solidFill>
                  <a:schemeClr val="tx1"/>
                </a:solidFill>
                <a:latin typeface="微软雅黑" pitchFamily="34" charset="-122"/>
                <a:ea typeface="微软雅黑" pitchFamily="34" charset="-122"/>
              </a:rPr>
              <a:t>     </a:t>
            </a:r>
            <a:r>
              <a:rPr lang="en-US" altLang="zh-CN" sz="2000" b="1" dirty="0" smtClean="0">
                <a:solidFill>
                  <a:schemeClr val="bg1">
                    <a:lumMod val="50000"/>
                  </a:schemeClr>
                </a:solidFill>
                <a:latin typeface="微软雅黑" pitchFamily="34" charset="-122"/>
                <a:ea typeface="微软雅黑" pitchFamily="34" charset="-122"/>
              </a:rPr>
              <a:t>YMZ, AA, </a:t>
            </a:r>
            <a:r>
              <a:rPr lang="en-US" altLang="zh-CN" sz="2000" b="1" dirty="0" err="1" smtClean="0">
                <a:solidFill>
                  <a:schemeClr val="bg1">
                    <a:lumMod val="50000"/>
                  </a:schemeClr>
                </a:solidFill>
                <a:latin typeface="微软雅黑" pitchFamily="34" charset="-122"/>
                <a:ea typeface="微软雅黑" pitchFamily="34" charset="-122"/>
              </a:rPr>
              <a:t>Yoshinaga</a:t>
            </a:r>
            <a:r>
              <a:rPr lang="en-US" altLang="zh-CN" sz="2000" b="1" dirty="0" smtClean="0">
                <a:solidFill>
                  <a:schemeClr val="bg1">
                    <a:lumMod val="50000"/>
                  </a:schemeClr>
                </a:solidFill>
                <a:latin typeface="微软雅黑" pitchFamily="34" charset="-122"/>
                <a:ea typeface="微软雅黑" pitchFamily="34" charset="-122"/>
              </a:rPr>
              <a:t>, Physics Reports, Vol. 400, 1 (2004).</a:t>
            </a:r>
          </a:p>
          <a:p>
            <a:pPr algn="l">
              <a:lnSpc>
                <a:spcPct val="150000"/>
              </a:lnSpc>
              <a:buFont typeface="Wingdings" pitchFamily="2" charset="2"/>
              <a:buChar char="l"/>
            </a:pPr>
            <a:r>
              <a:rPr lang="en-US" altLang="zh-CN" sz="2400" b="1" dirty="0" smtClean="0">
                <a:solidFill>
                  <a:schemeClr val="tx1"/>
                </a:solidFill>
                <a:latin typeface="微软雅黑" pitchFamily="34" charset="-122"/>
                <a:ea typeface="微软雅黑" pitchFamily="34" charset="-122"/>
              </a:rPr>
              <a:t>  pairing correlation with random interactions</a:t>
            </a:r>
          </a:p>
          <a:p>
            <a:pPr algn="l">
              <a:lnSpc>
                <a:spcPct val="150000"/>
              </a:lnSpc>
            </a:pPr>
            <a:r>
              <a:rPr lang="en-US" altLang="zh-CN" sz="2400" b="1" dirty="0" smtClean="0">
                <a:solidFill>
                  <a:schemeClr val="tx1"/>
                </a:solidFill>
                <a:latin typeface="微软雅黑" pitchFamily="34" charset="-122"/>
                <a:ea typeface="微软雅黑" pitchFamily="34" charset="-122"/>
              </a:rPr>
              <a:t>    </a:t>
            </a:r>
            <a:r>
              <a:rPr lang="en-US" altLang="zh-CN" sz="2800" b="1" dirty="0" smtClean="0">
                <a:solidFill>
                  <a:schemeClr val="tx1"/>
                </a:solidFill>
                <a:latin typeface="微软雅黑" pitchFamily="34" charset="-122"/>
                <a:ea typeface="微软雅黑" pitchFamily="34" charset="-122"/>
              </a:rPr>
              <a:t> </a:t>
            </a:r>
            <a:r>
              <a:rPr lang="en-US" altLang="zh-CN" sz="2200" b="1" dirty="0" smtClean="0">
                <a:solidFill>
                  <a:schemeClr val="bg1">
                    <a:lumMod val="50000"/>
                  </a:schemeClr>
                </a:solidFill>
                <a:latin typeface="微软雅黑" pitchFamily="34" charset="-122"/>
                <a:ea typeface="微软雅黑" pitchFamily="34" charset="-122"/>
              </a:rPr>
              <a:t>YMZ, AA, Physics Reports, Vol. 545, 1 (2014).</a:t>
            </a:r>
            <a:endParaRPr lang="en-US" altLang="zh-CN" sz="2400" b="1" dirty="0" smtClean="0">
              <a:solidFill>
                <a:schemeClr val="bg1">
                  <a:lumMod val="50000"/>
                </a:schemeClr>
              </a:solidFill>
              <a:latin typeface="微软雅黑" pitchFamily="34" charset="-122"/>
              <a:ea typeface="微软雅黑" pitchFamily="34" charset="-122"/>
            </a:endParaRPr>
          </a:p>
          <a:p>
            <a:pPr algn="l">
              <a:lnSpc>
                <a:spcPct val="150000"/>
              </a:lnSpc>
              <a:buFont typeface="Wingdings" pitchFamily="2" charset="2"/>
              <a:buChar char="l"/>
            </a:pPr>
            <a:r>
              <a:rPr lang="en-US" altLang="zh-CN" sz="2400" b="1" dirty="0" smtClean="0">
                <a:solidFill>
                  <a:schemeClr val="tx1"/>
                </a:solidFill>
                <a:latin typeface="微软雅黑" pitchFamily="34" charset="-122"/>
                <a:ea typeface="微软雅黑" pitchFamily="34" charset="-122"/>
              </a:rPr>
              <a:t>  odd-even features in nuclear mass models </a:t>
            </a:r>
          </a:p>
          <a:p>
            <a:pPr algn="l">
              <a:lnSpc>
                <a:spcPct val="150000"/>
              </a:lnSpc>
            </a:pPr>
            <a:r>
              <a:rPr lang="en-US" altLang="zh-CN" sz="2400" b="1" dirty="0" smtClean="0">
                <a:solidFill>
                  <a:schemeClr val="bg1">
                    <a:lumMod val="50000"/>
                  </a:schemeClr>
                </a:solidFill>
                <a:latin typeface="微软雅黑" pitchFamily="34" charset="-122"/>
                <a:ea typeface="微软雅黑" pitchFamily="34" charset="-122"/>
              </a:rPr>
              <a:t>      Y. Y. </a:t>
            </a:r>
            <a:r>
              <a:rPr lang="en-US" altLang="zh-CN" sz="2400" b="1" dirty="0" err="1" smtClean="0">
                <a:solidFill>
                  <a:schemeClr val="bg1">
                    <a:lumMod val="50000"/>
                  </a:schemeClr>
                </a:solidFill>
                <a:latin typeface="微软雅黑" pitchFamily="34" charset="-122"/>
                <a:ea typeface="微软雅黑" pitchFamily="34" charset="-122"/>
              </a:rPr>
              <a:t>Zong</a:t>
            </a:r>
            <a:r>
              <a:rPr lang="en-US" altLang="zh-CN" sz="2400" b="1" dirty="0" smtClean="0">
                <a:solidFill>
                  <a:schemeClr val="bg1">
                    <a:lumMod val="50000"/>
                  </a:schemeClr>
                </a:solidFill>
                <a:latin typeface="微软雅黑" pitchFamily="34" charset="-122"/>
                <a:ea typeface="微软雅黑" pitchFamily="34" charset="-122"/>
              </a:rPr>
              <a:t> et al., PRC100, in press.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ChangeArrowheads="1"/>
          </p:cNvSpPr>
          <p:nvPr/>
        </p:nvSpPr>
        <p:spPr bwMode="auto">
          <a:xfrm>
            <a:off x="3330574" y="1588"/>
            <a:ext cx="5670582" cy="6856412"/>
          </a:xfrm>
          <a:prstGeom prst="rect">
            <a:avLst/>
          </a:prstGeom>
          <a:gradFill rotWithShape="0">
            <a:gsLst>
              <a:gs pos="0">
                <a:srgbClr val="215295"/>
              </a:gs>
              <a:gs pos="100000">
                <a:srgbClr val="1E4B88"/>
              </a:gs>
            </a:gsLst>
            <a:path path="shape">
              <a:fillToRect l="50000" t="50000" r="50000" b="50000"/>
            </a:path>
          </a:gradFill>
          <a:ln w="9525">
            <a:noFill/>
            <a:miter lim="800000"/>
            <a:headEnd/>
            <a:tailEnd/>
          </a:ln>
        </p:spPr>
        <p:txBody>
          <a:bodyPr anchor="ctr"/>
          <a:lstStyle/>
          <a:p>
            <a:endParaRPr lang="zh-CN" altLang="en-US"/>
          </a:p>
        </p:txBody>
      </p:sp>
      <p:sp>
        <p:nvSpPr>
          <p:cNvPr id="43012" name="Text Box 5"/>
          <p:cNvSpPr txBox="1">
            <a:spLocks noChangeArrowheads="1"/>
          </p:cNvSpPr>
          <p:nvPr/>
        </p:nvSpPr>
        <p:spPr bwMode="auto">
          <a:xfrm>
            <a:off x="714348" y="1071546"/>
            <a:ext cx="2314602" cy="584775"/>
          </a:xfrm>
          <a:prstGeom prst="rect">
            <a:avLst/>
          </a:prstGeom>
          <a:noFill/>
          <a:ln w="9525">
            <a:noFill/>
            <a:miter lim="800000"/>
            <a:headEnd/>
            <a:tailEnd/>
          </a:ln>
        </p:spPr>
        <p:txBody>
          <a:bodyPr wrap="square">
            <a:spAutoFit/>
          </a:bodyPr>
          <a:lstStyle/>
          <a:p>
            <a:pPr algn="r">
              <a:defRPr/>
            </a:pPr>
            <a:r>
              <a:rPr lang="en-US" altLang="zh-CN" sz="3200" b="1" dirty="0" smtClean="0">
                <a:solidFill>
                  <a:srgbClr val="FF3300"/>
                </a:solidFill>
                <a:effectLst>
                  <a:outerShdw blurRad="38100" dist="38100" dir="2700000" algn="tl">
                    <a:srgbClr val="000000"/>
                  </a:outerShdw>
                </a:effectLst>
                <a:ea typeface="微软雅黑"/>
                <a:cs typeface="微软雅黑"/>
              </a:rPr>
              <a:t>perspective</a:t>
            </a:r>
            <a:endParaRPr lang="zh-CN" altLang="en-US" sz="4800" b="1" dirty="0">
              <a:solidFill>
                <a:srgbClr val="FF3300"/>
              </a:solidFill>
              <a:effectLst>
                <a:outerShdw blurRad="38100" dist="38100" dir="2700000" algn="tl">
                  <a:srgbClr val="000000"/>
                </a:outerShdw>
              </a:effectLst>
              <a:ea typeface="微软雅黑"/>
              <a:cs typeface="微软雅黑"/>
            </a:endParaRPr>
          </a:p>
        </p:txBody>
      </p:sp>
      <p:sp>
        <p:nvSpPr>
          <p:cNvPr id="52227" name="Text Box 4"/>
          <p:cNvSpPr txBox="1">
            <a:spLocks noChangeArrowheads="1"/>
          </p:cNvSpPr>
          <p:nvPr/>
        </p:nvSpPr>
        <p:spPr bwMode="auto">
          <a:xfrm>
            <a:off x="3419872" y="404664"/>
            <a:ext cx="5570692" cy="7054239"/>
          </a:xfrm>
          <a:prstGeom prst="rect">
            <a:avLst/>
          </a:prstGeom>
          <a:noFill/>
          <a:ln w="9525">
            <a:noFill/>
            <a:miter lim="800000"/>
            <a:headEnd/>
            <a:tailEnd/>
          </a:ln>
        </p:spPr>
        <p:txBody>
          <a:bodyPr wrap="none">
            <a:spAutoFit/>
          </a:bodyPr>
          <a:lstStyle/>
          <a:p>
            <a:pPr>
              <a:lnSpc>
                <a:spcPct val="145000"/>
              </a:lnSpc>
            </a:pPr>
            <a:r>
              <a:rPr lang="en-US" altLang="zh-CN" sz="2400" b="1" dirty="0">
                <a:solidFill>
                  <a:schemeClr val="bg1"/>
                </a:solidFill>
                <a:latin typeface="微软雅黑"/>
              </a:rPr>
              <a:t>1</a:t>
            </a:r>
            <a:r>
              <a:rPr lang="zh-CN" altLang="en-US" sz="2400" b="1" dirty="0" smtClean="0">
                <a:solidFill>
                  <a:schemeClr val="bg1"/>
                </a:solidFill>
                <a:latin typeface="微软雅黑"/>
              </a:rPr>
              <a:t>、</a:t>
            </a:r>
            <a:r>
              <a:rPr lang="en-US" altLang="zh-CN" sz="2400" b="1" dirty="0" smtClean="0">
                <a:solidFill>
                  <a:schemeClr val="bg1"/>
                </a:solidFill>
                <a:latin typeface="微软雅黑"/>
              </a:rPr>
              <a:t>low-lying states of heavy nuclei</a:t>
            </a:r>
            <a:endParaRPr lang="zh-CN" altLang="en-US" sz="2400" b="1" dirty="0">
              <a:solidFill>
                <a:schemeClr val="bg1"/>
              </a:solidFill>
              <a:latin typeface="微软雅黑"/>
            </a:endParaRPr>
          </a:p>
          <a:p>
            <a:pPr>
              <a:lnSpc>
                <a:spcPct val="145000"/>
              </a:lnSpc>
            </a:pPr>
            <a:endParaRPr lang="zh-CN" altLang="en-US" sz="2400" b="1" dirty="0">
              <a:solidFill>
                <a:srgbClr val="FF0000"/>
              </a:solidFill>
              <a:latin typeface="微软雅黑"/>
            </a:endParaRPr>
          </a:p>
          <a:p>
            <a:pPr>
              <a:lnSpc>
                <a:spcPct val="145000"/>
              </a:lnSpc>
            </a:pPr>
            <a:r>
              <a:rPr lang="en-US" altLang="zh-CN" sz="2400" b="1" dirty="0">
                <a:solidFill>
                  <a:srgbClr val="FF0000"/>
                </a:solidFill>
                <a:latin typeface="微软雅黑"/>
              </a:rPr>
              <a:t>2</a:t>
            </a:r>
            <a:r>
              <a:rPr lang="zh-CN" altLang="en-US" sz="2400" b="1" dirty="0" smtClean="0">
                <a:solidFill>
                  <a:srgbClr val="FF0000"/>
                </a:solidFill>
                <a:latin typeface="微软雅黑"/>
              </a:rPr>
              <a:t>、</a:t>
            </a:r>
            <a:r>
              <a:rPr lang="en-US" altLang="zh-CN" sz="2400" b="1" dirty="0" err="1" smtClean="0">
                <a:solidFill>
                  <a:srgbClr val="FF0000"/>
                </a:solidFill>
                <a:latin typeface="微软雅黑"/>
              </a:rPr>
              <a:t>isoscalar</a:t>
            </a:r>
            <a:r>
              <a:rPr lang="en-US" altLang="zh-CN" sz="2400" b="1" dirty="0" smtClean="0">
                <a:solidFill>
                  <a:srgbClr val="FF0000"/>
                </a:solidFill>
                <a:latin typeface="微软雅黑"/>
              </a:rPr>
              <a:t> pairing phenomena</a:t>
            </a:r>
          </a:p>
          <a:p>
            <a:pPr>
              <a:lnSpc>
                <a:spcPct val="145000"/>
              </a:lnSpc>
            </a:pPr>
            <a:endParaRPr lang="en-US" altLang="zh-CN" sz="2400" b="1" dirty="0">
              <a:solidFill>
                <a:schemeClr val="bg1"/>
              </a:solidFill>
              <a:latin typeface="微软雅黑"/>
            </a:endParaRPr>
          </a:p>
          <a:p>
            <a:pPr>
              <a:lnSpc>
                <a:spcPct val="145000"/>
              </a:lnSpc>
            </a:pPr>
            <a:r>
              <a:rPr lang="en-US" altLang="zh-CN" sz="2400" b="1" dirty="0">
                <a:solidFill>
                  <a:srgbClr val="FF0000"/>
                </a:solidFill>
                <a:latin typeface="微软雅黑"/>
              </a:rPr>
              <a:t>3</a:t>
            </a:r>
            <a:r>
              <a:rPr lang="zh-CN" altLang="en-US" sz="2400" b="1" dirty="0" smtClean="0">
                <a:solidFill>
                  <a:srgbClr val="FF0000"/>
                </a:solidFill>
                <a:latin typeface="微软雅黑"/>
              </a:rPr>
              <a:t>、</a:t>
            </a:r>
            <a:r>
              <a:rPr lang="en-US" altLang="zh-CN" sz="2400" b="1" dirty="0" smtClean="0">
                <a:solidFill>
                  <a:srgbClr val="FF0000"/>
                </a:solidFill>
                <a:latin typeface="微软雅黑"/>
              </a:rPr>
              <a:t>particle-hole excitations</a:t>
            </a:r>
            <a:endParaRPr lang="zh-CN" altLang="en-US" sz="2400" b="1" dirty="0">
              <a:solidFill>
                <a:srgbClr val="FF0000"/>
              </a:solidFill>
              <a:latin typeface="微软雅黑"/>
            </a:endParaRPr>
          </a:p>
          <a:p>
            <a:pPr>
              <a:lnSpc>
                <a:spcPct val="145000"/>
              </a:lnSpc>
            </a:pPr>
            <a:endParaRPr lang="en-US" altLang="zh-CN" sz="2400" b="1" dirty="0">
              <a:solidFill>
                <a:schemeClr val="bg1"/>
              </a:solidFill>
              <a:latin typeface="微软雅黑"/>
            </a:endParaRPr>
          </a:p>
          <a:p>
            <a:pPr>
              <a:lnSpc>
                <a:spcPct val="145000"/>
              </a:lnSpc>
            </a:pPr>
            <a:r>
              <a:rPr lang="en-US" altLang="zh-CN" sz="2400" b="1" dirty="0">
                <a:solidFill>
                  <a:srgbClr val="FF0000"/>
                </a:solidFill>
                <a:latin typeface="微软雅黑"/>
              </a:rPr>
              <a:t>4</a:t>
            </a:r>
            <a:r>
              <a:rPr lang="zh-CN" altLang="en-US" sz="2400" b="1" dirty="0" smtClean="0">
                <a:solidFill>
                  <a:srgbClr val="FF0000"/>
                </a:solidFill>
                <a:latin typeface="微软雅黑"/>
              </a:rPr>
              <a:t>、</a:t>
            </a:r>
            <a:r>
              <a:rPr lang="en-US" altLang="zh-CN" sz="2400" b="1" dirty="0" smtClean="0">
                <a:solidFill>
                  <a:srgbClr val="FF0000"/>
                </a:solidFill>
                <a:latin typeface="微软雅黑"/>
              </a:rPr>
              <a:t>unbound states, exotic states</a:t>
            </a:r>
          </a:p>
          <a:p>
            <a:pPr>
              <a:lnSpc>
                <a:spcPct val="145000"/>
              </a:lnSpc>
            </a:pPr>
            <a:endParaRPr lang="en-US" altLang="zh-CN" sz="2400" b="1" dirty="0" smtClean="0">
              <a:solidFill>
                <a:srgbClr val="FF0000"/>
              </a:solidFill>
              <a:latin typeface="微软雅黑"/>
            </a:endParaRPr>
          </a:p>
          <a:p>
            <a:pPr>
              <a:lnSpc>
                <a:spcPct val="145000"/>
              </a:lnSpc>
            </a:pPr>
            <a:r>
              <a:rPr lang="en-US" altLang="zh-CN" sz="2400" b="1" dirty="0" smtClean="0">
                <a:solidFill>
                  <a:srgbClr val="FF0000"/>
                </a:solidFill>
                <a:latin typeface="微软雅黑"/>
              </a:rPr>
              <a:t>5</a:t>
            </a:r>
            <a:r>
              <a:rPr lang="zh-CN" altLang="en-US" sz="2400" b="1" dirty="0" smtClean="0">
                <a:solidFill>
                  <a:srgbClr val="FF0000"/>
                </a:solidFill>
                <a:latin typeface="微软雅黑"/>
              </a:rPr>
              <a:t>、</a:t>
            </a:r>
            <a:r>
              <a:rPr lang="en-US" altLang="zh-CN" sz="2400" b="1" dirty="0" smtClean="0">
                <a:solidFill>
                  <a:srgbClr val="FF0000"/>
                </a:solidFill>
                <a:latin typeface="微软雅黑"/>
              </a:rPr>
              <a:t>random interactions</a:t>
            </a:r>
          </a:p>
          <a:p>
            <a:pPr>
              <a:lnSpc>
                <a:spcPct val="145000"/>
              </a:lnSpc>
            </a:pPr>
            <a:endParaRPr lang="en-US" altLang="zh-CN" sz="2400" b="1" dirty="0" smtClean="0">
              <a:solidFill>
                <a:srgbClr val="FF0000"/>
              </a:solidFill>
              <a:latin typeface="微软雅黑"/>
            </a:endParaRPr>
          </a:p>
          <a:p>
            <a:pPr>
              <a:lnSpc>
                <a:spcPct val="145000"/>
              </a:lnSpc>
            </a:pPr>
            <a:r>
              <a:rPr lang="en-US" altLang="zh-CN" sz="2400" b="1" dirty="0" smtClean="0">
                <a:solidFill>
                  <a:srgbClr val="FF0000"/>
                </a:solidFill>
                <a:latin typeface="微软雅黑"/>
              </a:rPr>
              <a:t>6</a:t>
            </a:r>
            <a:r>
              <a:rPr lang="zh-CN" altLang="en-US" sz="2400" b="1" dirty="0" smtClean="0">
                <a:solidFill>
                  <a:srgbClr val="FF0000"/>
                </a:solidFill>
                <a:latin typeface="微软雅黑"/>
              </a:rPr>
              <a:t>、</a:t>
            </a:r>
            <a:r>
              <a:rPr lang="en-US" altLang="zh-CN" sz="2400" b="1" dirty="0" smtClean="0">
                <a:solidFill>
                  <a:srgbClr val="FF0000"/>
                </a:solidFill>
                <a:latin typeface="微软雅黑"/>
              </a:rPr>
              <a:t>nuclear mass models</a:t>
            </a:r>
          </a:p>
          <a:p>
            <a:pPr>
              <a:lnSpc>
                <a:spcPct val="145000"/>
              </a:lnSpc>
            </a:pPr>
            <a:endParaRPr lang="en-US" altLang="zh-CN" sz="2400" b="1" dirty="0" smtClean="0">
              <a:solidFill>
                <a:srgbClr val="FF0000"/>
              </a:solidFill>
              <a:latin typeface="微软雅黑"/>
            </a:endParaRPr>
          </a:p>
          <a:p>
            <a:pPr>
              <a:lnSpc>
                <a:spcPct val="145000"/>
              </a:lnSpc>
            </a:pPr>
            <a:endParaRPr lang="zh-CN" altLang="en-US" sz="2400" b="1" dirty="0">
              <a:solidFill>
                <a:srgbClr val="FF0000"/>
              </a:solidFill>
              <a:latin typeface="微软雅黑"/>
            </a:endParaRPr>
          </a:p>
        </p:txBody>
      </p:sp>
      <p:pic>
        <p:nvPicPr>
          <p:cNvPr id="52228" name="Picture 2" descr="C:\Users\Paralife\Downloads\1305510976_ordinateur off.png"/>
          <p:cNvPicPr>
            <a:picLocks noChangeAspect="1" noChangeArrowheads="1"/>
          </p:cNvPicPr>
          <p:nvPr/>
        </p:nvPicPr>
        <p:blipFill>
          <a:blip r:embed="rId2" cstate="print"/>
          <a:srcRect/>
          <a:stretch>
            <a:fillRect/>
          </a:stretch>
        </p:blipFill>
        <p:spPr bwMode="auto">
          <a:xfrm>
            <a:off x="611188" y="1998663"/>
            <a:ext cx="2560637" cy="1862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4480" y="2857496"/>
            <a:ext cx="6143668" cy="584775"/>
          </a:xfrm>
          <a:prstGeom prst="rect">
            <a:avLst/>
          </a:prstGeom>
          <a:noFill/>
        </p:spPr>
        <p:txBody>
          <a:bodyPr wrap="square" rtlCol="0">
            <a:spAutoFit/>
          </a:bodyPr>
          <a:lstStyle/>
          <a:p>
            <a:r>
              <a:rPr lang="en-US" altLang="zh-CN" sz="3200" dirty="0" smtClean="0"/>
              <a:t>THANK</a:t>
            </a:r>
            <a:r>
              <a:rPr lang="zh-CN" altLang="en-US" sz="3200" dirty="0" smtClean="0"/>
              <a:t> </a:t>
            </a:r>
            <a:r>
              <a:rPr lang="en-US" altLang="zh-CN" sz="3200" dirty="0" smtClean="0"/>
              <a:t>YOU FOR YOUR ATTENTION ! </a:t>
            </a:r>
            <a:endParaRPr lang="zh-CN" alt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0" descr="捕获2.JPG"/>
          <p:cNvPicPr>
            <a:picLocks noChangeAspect="1"/>
          </p:cNvPicPr>
          <p:nvPr/>
        </p:nvPicPr>
        <p:blipFill>
          <a:blip r:embed="rId2" cstate="print"/>
          <a:srcRect/>
          <a:stretch>
            <a:fillRect/>
          </a:stretch>
        </p:blipFill>
        <p:spPr bwMode="auto">
          <a:xfrm>
            <a:off x="3609975" y="1700213"/>
            <a:ext cx="1862137" cy="1720850"/>
          </a:xfrm>
          <a:prstGeom prst="rect">
            <a:avLst/>
          </a:prstGeom>
          <a:noFill/>
          <a:ln w="9525">
            <a:noFill/>
            <a:miter lim="800000"/>
            <a:headEnd/>
            <a:tailEnd/>
          </a:ln>
        </p:spPr>
      </p:pic>
      <p:pic>
        <p:nvPicPr>
          <p:cNvPr id="6" name="图片 12" descr="捕获3.JPG"/>
          <p:cNvPicPr>
            <a:picLocks noChangeAspect="1"/>
          </p:cNvPicPr>
          <p:nvPr/>
        </p:nvPicPr>
        <p:blipFill>
          <a:blip r:embed="rId3" cstate="print"/>
          <a:srcRect/>
          <a:stretch>
            <a:fillRect/>
          </a:stretch>
        </p:blipFill>
        <p:spPr bwMode="auto">
          <a:xfrm>
            <a:off x="4027487" y="2886075"/>
            <a:ext cx="347663" cy="314325"/>
          </a:xfrm>
          <a:prstGeom prst="rect">
            <a:avLst/>
          </a:prstGeom>
          <a:noFill/>
          <a:ln w="9525">
            <a:noFill/>
            <a:miter lim="800000"/>
            <a:headEnd/>
            <a:tailEnd/>
          </a:ln>
        </p:spPr>
      </p:pic>
      <p:pic>
        <p:nvPicPr>
          <p:cNvPr id="7" name="图片 13" descr="捕获2.JPG"/>
          <p:cNvPicPr>
            <a:picLocks noChangeAspect="1"/>
          </p:cNvPicPr>
          <p:nvPr/>
        </p:nvPicPr>
        <p:blipFill>
          <a:blip r:embed="rId2" cstate="print"/>
          <a:srcRect/>
          <a:stretch>
            <a:fillRect/>
          </a:stretch>
        </p:blipFill>
        <p:spPr bwMode="auto">
          <a:xfrm>
            <a:off x="6553200" y="1700213"/>
            <a:ext cx="1862137" cy="1720850"/>
          </a:xfrm>
          <a:prstGeom prst="rect">
            <a:avLst/>
          </a:prstGeom>
          <a:noFill/>
          <a:ln w="9525">
            <a:noFill/>
            <a:miter lim="800000"/>
            <a:headEnd/>
            <a:tailEnd/>
          </a:ln>
        </p:spPr>
      </p:pic>
      <p:grpSp>
        <p:nvGrpSpPr>
          <p:cNvPr id="2" name="组合 30"/>
          <p:cNvGrpSpPr>
            <a:grpSpLocks/>
          </p:cNvGrpSpPr>
          <p:nvPr/>
        </p:nvGrpSpPr>
        <p:grpSpPr bwMode="auto">
          <a:xfrm>
            <a:off x="647700" y="1844675"/>
            <a:ext cx="1543050" cy="1539875"/>
            <a:chOff x="1953662" y="498830"/>
            <a:chExt cx="6172200" cy="5334002"/>
          </a:xfrm>
        </p:grpSpPr>
        <p:sp>
          <p:nvSpPr>
            <p:cNvPr id="9" name="Oval 3"/>
            <p:cNvSpPr>
              <a:spLocks noChangeArrowheads="1"/>
            </p:cNvSpPr>
            <p:nvPr/>
          </p:nvSpPr>
          <p:spPr bwMode="auto">
            <a:xfrm>
              <a:off x="1953662" y="498830"/>
              <a:ext cx="6172200" cy="5334002"/>
            </a:xfrm>
            <a:prstGeom prst="ellipse">
              <a:avLst/>
            </a:prstGeom>
            <a:solidFill>
              <a:schemeClr val="accent1"/>
            </a:solidFill>
            <a:ln w="9525">
              <a:solidFill>
                <a:schemeClr val="tx1"/>
              </a:solidFill>
              <a:round/>
              <a:headEnd/>
              <a:tailEnd/>
            </a:ln>
          </p:spPr>
          <p:txBody>
            <a:bodyPr wrap="none" anchor="ctr"/>
            <a:lstStyle/>
            <a:p>
              <a:endParaRPr lang="zh-CN" altLang="en-US"/>
            </a:p>
          </p:txBody>
        </p:sp>
        <p:sp>
          <p:nvSpPr>
            <p:cNvPr id="10" name="Oval 4"/>
            <p:cNvSpPr>
              <a:spLocks noChangeArrowheads="1"/>
            </p:cNvSpPr>
            <p:nvPr/>
          </p:nvSpPr>
          <p:spPr bwMode="auto">
            <a:xfrm>
              <a:off x="3505200" y="2667000"/>
              <a:ext cx="228600" cy="228600"/>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11" name="Oval 5"/>
            <p:cNvSpPr>
              <a:spLocks noChangeArrowheads="1"/>
            </p:cNvSpPr>
            <p:nvPr/>
          </p:nvSpPr>
          <p:spPr bwMode="auto">
            <a:xfrm>
              <a:off x="3505200" y="2286000"/>
              <a:ext cx="228600" cy="228600"/>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12" name="Oval 6"/>
            <p:cNvSpPr>
              <a:spLocks noChangeArrowheads="1"/>
            </p:cNvSpPr>
            <p:nvPr/>
          </p:nvSpPr>
          <p:spPr bwMode="auto">
            <a:xfrm>
              <a:off x="3810000" y="4495800"/>
              <a:ext cx="228600" cy="228600"/>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13" name="Oval 7"/>
            <p:cNvSpPr>
              <a:spLocks noChangeArrowheads="1"/>
            </p:cNvSpPr>
            <p:nvPr/>
          </p:nvSpPr>
          <p:spPr bwMode="auto">
            <a:xfrm>
              <a:off x="3048000" y="1981200"/>
              <a:ext cx="1143000" cy="1143000"/>
            </a:xfrm>
            <a:prstGeom prst="ellipse">
              <a:avLst/>
            </a:prstGeom>
            <a:noFill/>
            <a:ln w="9525">
              <a:solidFill>
                <a:schemeClr val="tx1"/>
              </a:solidFill>
              <a:round/>
              <a:headEnd/>
              <a:tailEnd/>
            </a:ln>
          </p:spPr>
          <p:txBody>
            <a:bodyPr wrap="none" anchor="ctr"/>
            <a:lstStyle/>
            <a:p>
              <a:endParaRPr lang="zh-CN" altLang="en-US"/>
            </a:p>
          </p:txBody>
        </p:sp>
        <p:sp>
          <p:nvSpPr>
            <p:cNvPr id="14" name="Oval 8"/>
            <p:cNvSpPr>
              <a:spLocks noChangeArrowheads="1"/>
            </p:cNvSpPr>
            <p:nvPr/>
          </p:nvSpPr>
          <p:spPr bwMode="auto">
            <a:xfrm>
              <a:off x="3810000" y="4114800"/>
              <a:ext cx="228600" cy="228600"/>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15" name="Oval 9"/>
            <p:cNvSpPr>
              <a:spLocks noChangeArrowheads="1"/>
            </p:cNvSpPr>
            <p:nvPr/>
          </p:nvSpPr>
          <p:spPr bwMode="auto">
            <a:xfrm>
              <a:off x="3352800" y="3810000"/>
              <a:ext cx="1143000" cy="1143000"/>
            </a:xfrm>
            <a:prstGeom prst="ellipse">
              <a:avLst/>
            </a:prstGeom>
            <a:noFill/>
            <a:ln w="9525">
              <a:solidFill>
                <a:schemeClr val="tx1"/>
              </a:solidFill>
              <a:round/>
              <a:headEnd/>
              <a:tailEnd/>
            </a:ln>
          </p:spPr>
          <p:txBody>
            <a:bodyPr wrap="none" anchor="ctr"/>
            <a:lstStyle/>
            <a:p>
              <a:endParaRPr lang="zh-CN" altLang="en-US"/>
            </a:p>
          </p:txBody>
        </p:sp>
        <p:sp>
          <p:nvSpPr>
            <p:cNvPr id="16" name="Oval 10"/>
            <p:cNvSpPr>
              <a:spLocks noChangeArrowheads="1"/>
            </p:cNvSpPr>
            <p:nvPr/>
          </p:nvSpPr>
          <p:spPr bwMode="auto">
            <a:xfrm>
              <a:off x="6172200" y="2133600"/>
              <a:ext cx="1143000" cy="1143000"/>
            </a:xfrm>
            <a:prstGeom prst="ellipse">
              <a:avLst/>
            </a:prstGeom>
            <a:noFill/>
            <a:ln w="9525">
              <a:solidFill>
                <a:schemeClr val="tx1"/>
              </a:solidFill>
              <a:round/>
              <a:headEnd/>
              <a:tailEnd/>
            </a:ln>
          </p:spPr>
          <p:txBody>
            <a:bodyPr wrap="none" anchor="ctr"/>
            <a:lstStyle/>
            <a:p>
              <a:endParaRPr lang="zh-CN" altLang="en-US"/>
            </a:p>
          </p:txBody>
        </p:sp>
        <p:sp>
          <p:nvSpPr>
            <p:cNvPr id="17" name="Oval 11"/>
            <p:cNvSpPr>
              <a:spLocks noChangeArrowheads="1"/>
            </p:cNvSpPr>
            <p:nvPr/>
          </p:nvSpPr>
          <p:spPr bwMode="auto">
            <a:xfrm>
              <a:off x="4495800" y="762000"/>
              <a:ext cx="1143000" cy="1143000"/>
            </a:xfrm>
            <a:prstGeom prst="ellipse">
              <a:avLst/>
            </a:prstGeom>
            <a:noFill/>
            <a:ln w="9525">
              <a:solidFill>
                <a:schemeClr val="tx1"/>
              </a:solidFill>
              <a:round/>
              <a:headEnd/>
              <a:tailEnd/>
            </a:ln>
          </p:spPr>
          <p:txBody>
            <a:bodyPr wrap="none" anchor="ctr"/>
            <a:lstStyle/>
            <a:p>
              <a:endParaRPr lang="zh-CN" altLang="en-US"/>
            </a:p>
          </p:txBody>
        </p:sp>
        <p:sp>
          <p:nvSpPr>
            <p:cNvPr id="18" name="Oval 12"/>
            <p:cNvSpPr>
              <a:spLocks noChangeArrowheads="1"/>
            </p:cNvSpPr>
            <p:nvPr/>
          </p:nvSpPr>
          <p:spPr bwMode="auto">
            <a:xfrm>
              <a:off x="5867400" y="4038600"/>
              <a:ext cx="1143000" cy="1143000"/>
            </a:xfrm>
            <a:prstGeom prst="ellipse">
              <a:avLst/>
            </a:prstGeom>
            <a:noFill/>
            <a:ln w="9525">
              <a:solidFill>
                <a:schemeClr val="tx1"/>
              </a:solidFill>
              <a:round/>
              <a:headEnd/>
              <a:tailEnd/>
            </a:ln>
          </p:spPr>
          <p:txBody>
            <a:bodyPr wrap="none" anchor="ctr"/>
            <a:lstStyle/>
            <a:p>
              <a:endParaRPr lang="zh-CN" altLang="en-US"/>
            </a:p>
          </p:txBody>
        </p:sp>
        <p:sp>
          <p:nvSpPr>
            <p:cNvPr id="19" name="Oval 13"/>
            <p:cNvSpPr>
              <a:spLocks noChangeArrowheads="1"/>
            </p:cNvSpPr>
            <p:nvPr/>
          </p:nvSpPr>
          <p:spPr bwMode="auto">
            <a:xfrm>
              <a:off x="4495800" y="2514600"/>
              <a:ext cx="1143000" cy="1143000"/>
            </a:xfrm>
            <a:prstGeom prst="ellipse">
              <a:avLst/>
            </a:prstGeom>
            <a:noFill/>
            <a:ln w="9525">
              <a:solidFill>
                <a:schemeClr val="tx1"/>
              </a:solidFill>
              <a:round/>
              <a:headEnd/>
              <a:tailEnd/>
            </a:ln>
          </p:spPr>
          <p:txBody>
            <a:bodyPr wrap="none" anchor="ctr"/>
            <a:lstStyle/>
            <a:p>
              <a:endParaRPr lang="zh-CN" altLang="en-US"/>
            </a:p>
          </p:txBody>
        </p:sp>
        <p:sp>
          <p:nvSpPr>
            <p:cNvPr id="20" name="Oval 14"/>
            <p:cNvSpPr>
              <a:spLocks noChangeArrowheads="1"/>
            </p:cNvSpPr>
            <p:nvPr/>
          </p:nvSpPr>
          <p:spPr bwMode="auto">
            <a:xfrm>
              <a:off x="4953000" y="2819400"/>
              <a:ext cx="228600" cy="228600"/>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21" name="Oval 15"/>
            <p:cNvSpPr>
              <a:spLocks noChangeArrowheads="1"/>
            </p:cNvSpPr>
            <p:nvPr/>
          </p:nvSpPr>
          <p:spPr bwMode="auto">
            <a:xfrm>
              <a:off x="4953000" y="3200400"/>
              <a:ext cx="228600" cy="228600"/>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22" name="Oval 16"/>
            <p:cNvSpPr>
              <a:spLocks noChangeArrowheads="1"/>
            </p:cNvSpPr>
            <p:nvPr/>
          </p:nvSpPr>
          <p:spPr bwMode="auto">
            <a:xfrm>
              <a:off x="4953000" y="1447800"/>
              <a:ext cx="228600" cy="228600"/>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23" name="Oval 17"/>
            <p:cNvSpPr>
              <a:spLocks noChangeArrowheads="1"/>
            </p:cNvSpPr>
            <p:nvPr/>
          </p:nvSpPr>
          <p:spPr bwMode="auto">
            <a:xfrm>
              <a:off x="4953000" y="1066800"/>
              <a:ext cx="228600" cy="228600"/>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24" name="Oval 18"/>
            <p:cNvSpPr>
              <a:spLocks noChangeArrowheads="1"/>
            </p:cNvSpPr>
            <p:nvPr/>
          </p:nvSpPr>
          <p:spPr bwMode="auto">
            <a:xfrm>
              <a:off x="6629400" y="2362200"/>
              <a:ext cx="228600" cy="228600"/>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25" name="Oval 19"/>
            <p:cNvSpPr>
              <a:spLocks noChangeArrowheads="1"/>
            </p:cNvSpPr>
            <p:nvPr/>
          </p:nvSpPr>
          <p:spPr bwMode="auto">
            <a:xfrm>
              <a:off x="6629400" y="2743200"/>
              <a:ext cx="228600" cy="228600"/>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26" name="Oval 20"/>
            <p:cNvSpPr>
              <a:spLocks noChangeArrowheads="1"/>
            </p:cNvSpPr>
            <p:nvPr/>
          </p:nvSpPr>
          <p:spPr bwMode="auto">
            <a:xfrm>
              <a:off x="6324600" y="4267200"/>
              <a:ext cx="228600" cy="228600"/>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27" name="Oval 21"/>
            <p:cNvSpPr>
              <a:spLocks noChangeArrowheads="1"/>
            </p:cNvSpPr>
            <p:nvPr/>
          </p:nvSpPr>
          <p:spPr bwMode="auto">
            <a:xfrm>
              <a:off x="6324600" y="4648200"/>
              <a:ext cx="228600" cy="228600"/>
            </a:xfrm>
            <a:prstGeom prst="ellipse">
              <a:avLst/>
            </a:prstGeom>
            <a:solidFill>
              <a:srgbClr val="FF0000"/>
            </a:solidFill>
            <a:ln w="9525">
              <a:solidFill>
                <a:srgbClr val="FF0000"/>
              </a:solidFill>
              <a:round/>
              <a:headEnd/>
              <a:tailEnd/>
            </a:ln>
          </p:spPr>
          <p:txBody>
            <a:bodyPr wrap="none" anchor="ctr"/>
            <a:lstStyle/>
            <a:p>
              <a:endParaRPr lang="zh-CN" altLang="en-US"/>
            </a:p>
          </p:txBody>
        </p:sp>
      </p:grpSp>
      <p:sp>
        <p:nvSpPr>
          <p:cNvPr id="28" name="TextBox 43"/>
          <p:cNvSpPr txBox="1">
            <a:spLocks noChangeArrowheads="1"/>
          </p:cNvSpPr>
          <p:nvPr/>
        </p:nvSpPr>
        <p:spPr bwMode="auto">
          <a:xfrm>
            <a:off x="-19050" y="1127125"/>
            <a:ext cx="8834437" cy="646113"/>
          </a:xfrm>
          <a:prstGeom prst="rect">
            <a:avLst/>
          </a:prstGeom>
          <a:noFill/>
          <a:ln w="9525">
            <a:noFill/>
            <a:miter lim="800000"/>
            <a:headEnd/>
            <a:tailEnd/>
          </a:ln>
        </p:spPr>
        <p:txBody>
          <a:bodyPr wrap="none">
            <a:spAutoFit/>
          </a:bodyPr>
          <a:lstStyle/>
          <a:p>
            <a:r>
              <a:rPr lang="en-US" altLang="zh-CN"/>
              <a:t> </a:t>
            </a:r>
            <a:r>
              <a:rPr lang="en-US" altLang="zh-CN" sz="3600" b="1">
                <a:solidFill>
                  <a:srgbClr val="173B6B"/>
                </a:solidFill>
                <a:latin typeface="微软雅黑" pitchFamily="34" charset="-122"/>
                <a:ea typeface="微软雅黑" pitchFamily="34" charset="-122"/>
              </a:rPr>
              <a:t>  </a:t>
            </a:r>
            <a:r>
              <a:rPr lang="zh-CN" altLang="en-US" sz="3600" b="1">
                <a:solidFill>
                  <a:srgbClr val="173B6B"/>
                </a:solidFill>
                <a:latin typeface="微软雅黑" pitchFamily="34" charset="-122"/>
                <a:ea typeface="微软雅黑" pitchFamily="34" charset="-122"/>
              </a:rPr>
              <a:t>配对图象及其关键作用：</a:t>
            </a:r>
            <a:r>
              <a:rPr lang="zh-CN" altLang="en-US" sz="3600" b="1">
                <a:solidFill>
                  <a:srgbClr val="FF0000"/>
                </a:solidFill>
                <a:latin typeface="微软雅黑" pitchFamily="34" charset="-122"/>
                <a:ea typeface="微软雅黑" pitchFamily="34" charset="-122"/>
              </a:rPr>
              <a:t>决定核素图边界</a:t>
            </a:r>
            <a:endParaRPr lang="zh-CN" altLang="en-US" b="1">
              <a:solidFill>
                <a:srgbClr val="FF0000"/>
              </a:solidFill>
              <a:latin typeface="微软雅黑" pitchFamily="34" charset="-122"/>
              <a:ea typeface="微软雅黑" pitchFamily="34" charset="-122"/>
            </a:endParaRPr>
          </a:p>
        </p:txBody>
      </p:sp>
      <p:sp>
        <p:nvSpPr>
          <p:cNvPr id="29" name="TextBox 45"/>
          <p:cNvSpPr txBox="1">
            <a:spLocks noChangeArrowheads="1"/>
          </p:cNvSpPr>
          <p:nvPr/>
        </p:nvSpPr>
        <p:spPr bwMode="auto">
          <a:xfrm>
            <a:off x="3524250" y="3471863"/>
            <a:ext cx="2020887" cy="460375"/>
          </a:xfrm>
          <a:prstGeom prst="rect">
            <a:avLst/>
          </a:prstGeom>
          <a:noFill/>
          <a:ln w="9525">
            <a:noFill/>
            <a:miter lim="800000"/>
            <a:headEnd/>
            <a:tailEnd/>
          </a:ln>
        </p:spPr>
        <p:txBody>
          <a:bodyPr wrap="none">
            <a:spAutoFit/>
          </a:bodyPr>
          <a:lstStyle/>
          <a:p>
            <a:r>
              <a:rPr lang="zh-CN" altLang="en-US" sz="2400" b="1">
                <a:latin typeface="微软雅黑" pitchFamily="34" charset="-122"/>
                <a:ea typeface="微软雅黑" pitchFamily="34" charset="-122"/>
              </a:rPr>
              <a:t>锂</a:t>
            </a:r>
            <a:r>
              <a:rPr lang="en-US" altLang="zh-CN" sz="2400" b="1">
                <a:latin typeface="微软雅黑" pitchFamily="34" charset="-122"/>
                <a:ea typeface="微软雅黑" pitchFamily="34" charset="-122"/>
              </a:rPr>
              <a:t>-10 </a:t>
            </a:r>
            <a:r>
              <a:rPr lang="zh-CN" altLang="en-US" sz="2400" b="1">
                <a:latin typeface="微软雅黑" pitchFamily="34" charset="-122"/>
                <a:ea typeface="微软雅黑" pitchFamily="34" charset="-122"/>
              </a:rPr>
              <a:t>假象图</a:t>
            </a:r>
          </a:p>
        </p:txBody>
      </p:sp>
      <p:sp>
        <p:nvSpPr>
          <p:cNvPr id="30" name="TextBox 46"/>
          <p:cNvSpPr txBox="1">
            <a:spLocks noChangeArrowheads="1"/>
          </p:cNvSpPr>
          <p:nvPr/>
        </p:nvSpPr>
        <p:spPr bwMode="auto">
          <a:xfrm>
            <a:off x="6384925" y="3421063"/>
            <a:ext cx="2327275" cy="461962"/>
          </a:xfrm>
          <a:prstGeom prst="rect">
            <a:avLst/>
          </a:prstGeom>
          <a:noFill/>
          <a:ln w="9525">
            <a:noFill/>
            <a:miter lim="800000"/>
            <a:headEnd/>
            <a:tailEnd/>
          </a:ln>
        </p:spPr>
        <p:txBody>
          <a:bodyPr wrap="none">
            <a:spAutoFit/>
          </a:bodyPr>
          <a:lstStyle/>
          <a:p>
            <a:r>
              <a:rPr lang="zh-CN" altLang="en-US" sz="2400" b="1">
                <a:solidFill>
                  <a:srgbClr val="FF0000"/>
                </a:solidFill>
                <a:latin typeface="微软雅黑" pitchFamily="34" charset="-122"/>
                <a:ea typeface="微软雅黑" pitchFamily="34" charset="-122"/>
              </a:rPr>
              <a:t>锂</a:t>
            </a:r>
            <a:r>
              <a:rPr lang="en-US" altLang="zh-CN" sz="2400" b="1">
                <a:solidFill>
                  <a:srgbClr val="FF0000"/>
                </a:solidFill>
                <a:latin typeface="微软雅黑" pitchFamily="34" charset="-122"/>
                <a:ea typeface="微软雅黑" pitchFamily="34" charset="-122"/>
              </a:rPr>
              <a:t>-11 </a:t>
            </a:r>
            <a:r>
              <a:rPr lang="zh-CN" altLang="en-US" sz="2400" b="1">
                <a:solidFill>
                  <a:srgbClr val="FF0000"/>
                </a:solidFill>
                <a:latin typeface="微软雅黑" pitchFamily="34" charset="-122"/>
                <a:ea typeface="微软雅黑" pitchFamily="34" charset="-122"/>
              </a:rPr>
              <a:t>核示意图</a:t>
            </a:r>
          </a:p>
        </p:txBody>
      </p:sp>
      <p:sp>
        <p:nvSpPr>
          <p:cNvPr id="31" name="TextBox 48"/>
          <p:cNvSpPr txBox="1">
            <a:spLocks noChangeArrowheads="1"/>
          </p:cNvSpPr>
          <p:nvPr/>
        </p:nvSpPr>
        <p:spPr bwMode="auto">
          <a:xfrm>
            <a:off x="231775" y="3471863"/>
            <a:ext cx="2647950" cy="461962"/>
          </a:xfrm>
          <a:prstGeom prst="rect">
            <a:avLst/>
          </a:prstGeom>
          <a:noFill/>
          <a:ln w="9525">
            <a:noFill/>
            <a:miter lim="800000"/>
            <a:headEnd/>
            <a:tailEnd/>
          </a:ln>
        </p:spPr>
        <p:txBody>
          <a:bodyPr wrap="none">
            <a:spAutoFit/>
          </a:bodyPr>
          <a:lstStyle/>
          <a:p>
            <a:r>
              <a:rPr lang="zh-CN" altLang="en-US" sz="2400" b="1">
                <a:solidFill>
                  <a:srgbClr val="FF0000"/>
                </a:solidFill>
                <a:latin typeface="微软雅黑" pitchFamily="34" charset="-122"/>
                <a:ea typeface="微软雅黑" pitchFamily="34" charset="-122"/>
              </a:rPr>
              <a:t>核内核子配对图象</a:t>
            </a:r>
          </a:p>
        </p:txBody>
      </p:sp>
      <p:pic>
        <p:nvPicPr>
          <p:cNvPr id="32" name="Picture 3"/>
          <p:cNvPicPr>
            <a:picLocks noChangeAspect="1" noChangeArrowheads="1"/>
          </p:cNvPicPr>
          <p:nvPr/>
        </p:nvPicPr>
        <p:blipFill>
          <a:blip r:embed="rId4" cstate="print"/>
          <a:srcRect/>
          <a:stretch>
            <a:fillRect/>
          </a:stretch>
        </p:blipFill>
        <p:spPr bwMode="auto">
          <a:xfrm>
            <a:off x="4816677" y="4041588"/>
            <a:ext cx="3639081" cy="2816411"/>
          </a:xfrm>
          <a:prstGeom prst="rect">
            <a:avLst/>
          </a:prstGeom>
          <a:noFill/>
          <a:ln w="9525">
            <a:noFill/>
            <a:miter lim="800000"/>
            <a:headEnd/>
            <a:tailEnd/>
          </a:ln>
        </p:spPr>
      </p:pic>
      <p:pic>
        <p:nvPicPr>
          <p:cNvPr id="33" name="Picture 6"/>
          <p:cNvPicPr>
            <a:picLocks noChangeAspect="1" noChangeArrowheads="1"/>
          </p:cNvPicPr>
          <p:nvPr/>
        </p:nvPicPr>
        <p:blipFill>
          <a:blip r:embed="rId5" cstate="print"/>
          <a:srcRect/>
          <a:stretch>
            <a:fillRect/>
          </a:stretch>
        </p:blipFill>
        <p:spPr bwMode="auto">
          <a:xfrm>
            <a:off x="409575" y="3981450"/>
            <a:ext cx="4054475" cy="2760663"/>
          </a:xfrm>
          <a:prstGeom prst="rect">
            <a:avLst/>
          </a:prstGeom>
          <a:noFill/>
          <a:ln w="9525">
            <a:noFill/>
            <a:miter lim="800000"/>
            <a:headEnd/>
            <a:tailEnd/>
          </a:ln>
        </p:spPr>
      </p:pic>
      <p:cxnSp>
        <p:nvCxnSpPr>
          <p:cNvPr id="37" name="直接连接符 36"/>
          <p:cNvCxnSpPr/>
          <p:nvPr/>
        </p:nvCxnSpPr>
        <p:spPr>
          <a:xfrm flipV="1">
            <a:off x="-36512" y="1124744"/>
            <a:ext cx="9289677" cy="794"/>
          </a:xfrm>
          <a:prstGeom prst="line">
            <a:avLst/>
          </a:prstGeom>
          <a:ln w="57150">
            <a:solidFill>
              <a:srgbClr val="173B6B"/>
            </a:solidFill>
          </a:ln>
        </p:spPr>
        <p:style>
          <a:lnRef idx="1">
            <a:schemeClr val="accent1"/>
          </a:lnRef>
          <a:fillRef idx="0">
            <a:schemeClr val="accent1"/>
          </a:fillRef>
          <a:effectRef idx="0">
            <a:schemeClr val="accent1"/>
          </a:effectRef>
          <a:fontRef idx="minor">
            <a:schemeClr val="tx1"/>
          </a:fontRef>
        </p:style>
      </p:cxnSp>
      <p:pic>
        <p:nvPicPr>
          <p:cNvPr id="38" name="Picture 1"/>
          <p:cNvPicPr>
            <a:picLocks noChangeAspect="1" noChangeArrowheads="1"/>
          </p:cNvPicPr>
          <p:nvPr/>
        </p:nvPicPr>
        <p:blipFill>
          <a:blip r:embed="rId6" cstate="print"/>
          <a:srcRect/>
          <a:stretch>
            <a:fillRect/>
          </a:stretch>
        </p:blipFill>
        <p:spPr bwMode="auto">
          <a:xfrm>
            <a:off x="7347273" y="66675"/>
            <a:ext cx="1473200" cy="985838"/>
          </a:xfrm>
          <a:prstGeom prst="rect">
            <a:avLst/>
          </a:prstGeom>
          <a:noFill/>
          <a:ln w="9525">
            <a:noFill/>
            <a:miter lim="800000"/>
            <a:headEnd/>
            <a:tailEnd/>
          </a:ln>
        </p:spPr>
      </p:pic>
      <p:sp>
        <p:nvSpPr>
          <p:cNvPr id="39" name="Text Box 3"/>
          <p:cNvSpPr txBox="1">
            <a:spLocks noChangeArrowheads="1"/>
          </p:cNvSpPr>
          <p:nvPr/>
        </p:nvSpPr>
        <p:spPr bwMode="auto">
          <a:xfrm>
            <a:off x="211461" y="188913"/>
            <a:ext cx="7312025" cy="769937"/>
          </a:xfrm>
          <a:prstGeom prst="rect">
            <a:avLst/>
          </a:prstGeom>
          <a:noFill/>
          <a:ln w="9525">
            <a:solidFill>
              <a:schemeClr val="bg1"/>
            </a:solidFill>
            <a:miter lim="800000"/>
            <a:headEnd/>
            <a:tailEnd/>
          </a:ln>
        </p:spPr>
        <p:txBody>
          <a:bodyPr>
            <a:spAutoFit/>
          </a:bodyPr>
          <a:lstStyle/>
          <a:p>
            <a:pPr>
              <a:buFont typeface="Wingdings" pitchFamily="2" charset="2"/>
              <a:buChar char="Ø"/>
            </a:pPr>
            <a:r>
              <a:rPr lang="zh-CN" altLang="en-US" sz="4400" b="1">
                <a:solidFill>
                  <a:srgbClr val="173B6B"/>
                </a:solidFill>
                <a:ea typeface="微软雅黑" pitchFamily="34" charset="-122"/>
              </a:rPr>
              <a:t>关键科学问题</a:t>
            </a:r>
            <a:endParaRPr lang="en-US" altLang="zh-CN" sz="4400" b="1">
              <a:solidFill>
                <a:srgbClr val="173B6B"/>
              </a:solidFill>
              <a:ea typeface="微软雅黑" pitchFamily="34" charset="-122"/>
            </a:endParaRPr>
          </a:p>
        </p:txBody>
      </p:sp>
      <p:sp>
        <p:nvSpPr>
          <p:cNvPr id="42" name="矩形 41"/>
          <p:cNvSpPr/>
          <p:nvPr/>
        </p:nvSpPr>
        <p:spPr>
          <a:xfrm>
            <a:off x="4644008" y="2060848"/>
            <a:ext cx="1722282" cy="1862048"/>
          </a:xfrm>
          <a:prstGeom prst="rect">
            <a:avLst/>
          </a:prstGeom>
        </p:spPr>
        <p:txBody>
          <a:bodyPr wrap="square">
            <a:spAutoFit/>
          </a:bodyPr>
          <a:lstStyle/>
          <a:p>
            <a:pPr lvl="0" algn="ctr"/>
            <a:r>
              <a:rPr lang="zh-CN" altLang="en-US" sz="11500" b="1" dirty="0">
                <a:solidFill>
                  <a:srgbClr val="FF0000"/>
                </a:solidFill>
                <a:latin typeface="Times New Roman" pitchFamily="18" charset="0"/>
                <a:ea typeface="黑体" pitchFamily="49" charset="-122"/>
                <a:cs typeface="Times New Roman" pitchFamily="18" charset="0"/>
                <a:sym typeface="Wingdings"/>
              </a:rPr>
              <a:t></a:t>
            </a:r>
            <a:endParaRPr lang="zh-CN" altLang="en-US" sz="11500" b="1" dirty="0">
              <a:solidFill>
                <a:srgbClr val="FF0000"/>
              </a:solidFill>
              <a:latin typeface="Times New Roman" pitchFamily="18" charset="0"/>
              <a:ea typeface="黑体" pitchFamily="49" charset="-122"/>
              <a:cs typeface="Times New Roman" pitchFamily="18" charset="0"/>
            </a:endParaRPr>
          </a:p>
        </p:txBody>
      </p:sp>
      <p:sp>
        <p:nvSpPr>
          <p:cNvPr id="43" name="矩形 42"/>
          <p:cNvSpPr/>
          <p:nvPr/>
        </p:nvSpPr>
        <p:spPr>
          <a:xfrm>
            <a:off x="7965369" y="2420888"/>
            <a:ext cx="1071127" cy="1446550"/>
          </a:xfrm>
          <a:prstGeom prst="rect">
            <a:avLst/>
          </a:prstGeom>
        </p:spPr>
        <p:txBody>
          <a:bodyPr wrap="none">
            <a:spAutoFit/>
          </a:bodyPr>
          <a:lstStyle/>
          <a:p>
            <a:pPr lvl="0" algn="ctr"/>
            <a:r>
              <a:rPr lang="zh-CN" altLang="en-US" sz="8800" b="1" dirty="0">
                <a:solidFill>
                  <a:srgbClr val="C00000"/>
                </a:solidFill>
                <a:latin typeface="Times New Roman" pitchFamily="18" charset="0"/>
                <a:ea typeface="黑体" pitchFamily="49" charset="-122"/>
                <a:cs typeface="Times New Roman" pitchFamily="18" charset="0"/>
                <a:sym typeface="Wingdings"/>
              </a:rPr>
              <a:t></a:t>
            </a:r>
            <a:endParaRPr lang="zh-CN" altLang="en-US" sz="8800" b="1" dirty="0">
              <a:solidFill>
                <a:srgbClr val="C00000"/>
              </a:solidFill>
              <a:latin typeface="Times New Roman" pitchFamily="18" charset="0"/>
              <a:ea typeface="黑体" pitchFamily="49" charset="-122"/>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7.jpg"/>
          <p:cNvPicPr>
            <a:picLocks noChangeAspect="1"/>
          </p:cNvPicPr>
          <p:nvPr/>
        </p:nvPicPr>
        <p:blipFill>
          <a:blip r:embed="rId2" cstate="print"/>
          <a:stretch>
            <a:fillRect/>
          </a:stretch>
        </p:blipFill>
        <p:spPr>
          <a:xfrm>
            <a:off x="6072198" y="357166"/>
            <a:ext cx="2678925" cy="1785950"/>
          </a:xfrm>
          <a:prstGeom prst="rect">
            <a:avLst/>
          </a:prstGeom>
        </p:spPr>
      </p:pic>
      <p:pic>
        <p:nvPicPr>
          <p:cNvPr id="3" name="图片 2" descr="2531170_101107991736_2.jpg"/>
          <p:cNvPicPr>
            <a:picLocks noChangeAspect="1"/>
          </p:cNvPicPr>
          <p:nvPr/>
        </p:nvPicPr>
        <p:blipFill>
          <a:blip r:embed="rId3" cstate="print"/>
          <a:stretch>
            <a:fillRect/>
          </a:stretch>
        </p:blipFill>
        <p:spPr>
          <a:xfrm>
            <a:off x="214282" y="357166"/>
            <a:ext cx="2783580" cy="1785950"/>
          </a:xfrm>
          <a:prstGeom prst="rect">
            <a:avLst/>
          </a:prstGeom>
        </p:spPr>
      </p:pic>
      <p:pic>
        <p:nvPicPr>
          <p:cNvPr id="5" name="图片 4" descr="4b2850b5_65601.jpg"/>
          <p:cNvPicPr>
            <a:picLocks noChangeAspect="1"/>
          </p:cNvPicPr>
          <p:nvPr/>
        </p:nvPicPr>
        <p:blipFill>
          <a:blip r:embed="rId4" cstate="print"/>
          <a:stretch>
            <a:fillRect/>
          </a:stretch>
        </p:blipFill>
        <p:spPr>
          <a:xfrm>
            <a:off x="3286116" y="357166"/>
            <a:ext cx="2475614" cy="1695440"/>
          </a:xfrm>
          <a:prstGeom prst="rect">
            <a:avLst/>
          </a:prstGeom>
        </p:spPr>
      </p:pic>
      <p:pic>
        <p:nvPicPr>
          <p:cNvPr id="8" name="图片 7" descr="3-2-3.jpg"/>
          <p:cNvPicPr>
            <a:picLocks noChangeAspect="1"/>
          </p:cNvPicPr>
          <p:nvPr/>
        </p:nvPicPr>
        <p:blipFill>
          <a:blip r:embed="rId5" cstate="print"/>
          <a:stretch>
            <a:fillRect/>
          </a:stretch>
        </p:blipFill>
        <p:spPr>
          <a:xfrm>
            <a:off x="285720" y="2357430"/>
            <a:ext cx="2571768" cy="1834786"/>
          </a:xfrm>
          <a:prstGeom prst="rect">
            <a:avLst/>
          </a:prstGeom>
        </p:spPr>
      </p:pic>
      <p:pic>
        <p:nvPicPr>
          <p:cNvPr id="9" name="图片 8" descr="cooper.jpg"/>
          <p:cNvPicPr>
            <a:picLocks noChangeAspect="1"/>
          </p:cNvPicPr>
          <p:nvPr/>
        </p:nvPicPr>
        <p:blipFill>
          <a:blip r:embed="rId6" cstate="print"/>
          <a:stretch>
            <a:fillRect/>
          </a:stretch>
        </p:blipFill>
        <p:spPr>
          <a:xfrm>
            <a:off x="6429388" y="2357430"/>
            <a:ext cx="2319894" cy="1285884"/>
          </a:xfrm>
          <a:prstGeom prst="rect">
            <a:avLst/>
          </a:prstGeom>
        </p:spPr>
      </p:pic>
      <p:sp>
        <p:nvSpPr>
          <p:cNvPr id="10" name="TextBox 9"/>
          <p:cNvSpPr txBox="1"/>
          <p:nvPr/>
        </p:nvSpPr>
        <p:spPr>
          <a:xfrm>
            <a:off x="6999244" y="3714752"/>
            <a:ext cx="1287532" cy="369332"/>
          </a:xfrm>
          <a:prstGeom prst="rect">
            <a:avLst/>
          </a:prstGeom>
          <a:noFill/>
        </p:spPr>
        <p:txBody>
          <a:bodyPr wrap="none" rtlCol="0">
            <a:spAutoFit/>
          </a:bodyPr>
          <a:lstStyle/>
          <a:p>
            <a:r>
              <a:rPr lang="en-US" altLang="zh-CN" dirty="0" smtClean="0"/>
              <a:t>Cooper pair</a:t>
            </a:r>
            <a:endParaRPr lang="zh-CN" altLang="en-US" dirty="0"/>
          </a:p>
        </p:txBody>
      </p:sp>
      <p:pic>
        <p:nvPicPr>
          <p:cNvPr id="11" name="图片 10" descr="2012051019581905.jpg"/>
          <p:cNvPicPr>
            <a:picLocks noChangeAspect="1"/>
          </p:cNvPicPr>
          <p:nvPr/>
        </p:nvPicPr>
        <p:blipFill>
          <a:blip r:embed="rId7" cstate="print"/>
          <a:stretch>
            <a:fillRect/>
          </a:stretch>
        </p:blipFill>
        <p:spPr>
          <a:xfrm>
            <a:off x="3357554" y="2285992"/>
            <a:ext cx="2428892" cy="1824368"/>
          </a:xfrm>
          <a:prstGeom prst="rect">
            <a:avLst/>
          </a:prstGeom>
        </p:spPr>
      </p:pic>
      <p:sp>
        <p:nvSpPr>
          <p:cNvPr id="12" name="矩形 11"/>
          <p:cNvSpPr/>
          <p:nvPr/>
        </p:nvSpPr>
        <p:spPr>
          <a:xfrm>
            <a:off x="357158" y="4379932"/>
            <a:ext cx="8429684" cy="2120902"/>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The common feature seems to be the existence of an attractive </a:t>
            </a:r>
          </a:p>
          <a:p>
            <a:pPr>
              <a:lnSpc>
                <a:spcPct val="150000"/>
              </a:lnSpc>
            </a:pPr>
            <a:r>
              <a:rPr lang="en-US" altLang="zh-CN" dirty="0" smtClean="0">
                <a:latin typeface="微软雅黑" pitchFamily="34" charset="-122"/>
                <a:ea typeface="微软雅黑" pitchFamily="34" charset="-122"/>
              </a:rPr>
              <a:t>(effective) interaction between </a:t>
            </a:r>
            <a:r>
              <a:rPr lang="en-US" altLang="zh-CN" dirty="0" err="1" smtClean="0">
                <a:latin typeface="微软雅黑" pitchFamily="34" charset="-122"/>
                <a:ea typeface="微软雅黑" pitchFamily="34" charset="-122"/>
              </a:rPr>
              <a:t>the“building</a:t>
            </a:r>
            <a:r>
              <a:rPr lang="en-US" altLang="zh-CN" dirty="0" smtClean="0">
                <a:latin typeface="微软雅黑" pitchFamily="34" charset="-122"/>
                <a:ea typeface="微软雅黑" pitchFamily="34" charset="-122"/>
              </a:rPr>
              <a:t> </a:t>
            </a:r>
            <a:r>
              <a:rPr lang="en-US" altLang="zh-CN" dirty="0" err="1" smtClean="0">
                <a:latin typeface="微软雅黑" pitchFamily="34" charset="-122"/>
                <a:ea typeface="微软雅黑" pitchFamily="34" charset="-122"/>
              </a:rPr>
              <a:t>blocks”of</a:t>
            </a:r>
            <a:r>
              <a:rPr lang="en-US" altLang="zh-CN" dirty="0" smtClean="0">
                <a:latin typeface="微软雅黑" pitchFamily="34" charset="-122"/>
                <a:ea typeface="微软雅黑" pitchFamily="34" charset="-122"/>
              </a:rPr>
              <a:t> the system.   </a:t>
            </a:r>
          </a:p>
          <a:p>
            <a:pPr>
              <a:lnSpc>
                <a:spcPct val="150000"/>
              </a:lnSpc>
            </a:pPr>
            <a:r>
              <a:rPr lang="en-US" altLang="zh-CN" dirty="0" smtClean="0">
                <a:latin typeface="微软雅黑" pitchFamily="34" charset="-122"/>
                <a:ea typeface="微软雅黑" pitchFamily="34" charset="-122"/>
              </a:rPr>
              <a:t>Then the system achieves the smallest energy in the pairing </a:t>
            </a:r>
          </a:p>
          <a:p>
            <a:pPr>
              <a:lnSpc>
                <a:spcPct val="150000"/>
              </a:lnSpc>
            </a:pPr>
            <a:r>
              <a:rPr lang="en-US" altLang="zh-CN" dirty="0" smtClean="0">
                <a:latin typeface="微软雅黑" pitchFamily="34" charset="-122"/>
                <a:ea typeface="微软雅黑" pitchFamily="34" charset="-122"/>
              </a:rPr>
              <a:t>configuration and becomes more stable. </a:t>
            </a:r>
          </a:p>
          <a:p>
            <a:pPr>
              <a:lnSpc>
                <a:spcPct val="150000"/>
              </a:lnSpc>
            </a:pPr>
            <a:r>
              <a:rPr lang="en-US" altLang="zh-CN" dirty="0" smtClean="0">
                <a:latin typeface="微软雅黑" pitchFamily="34" charset="-122"/>
                <a:ea typeface="微软雅黑" pitchFamily="34" charset="-122"/>
              </a:rPr>
              <a:t>This is particularly true for atomic nuclei which we shall discuss today. </a:t>
            </a:r>
            <a:endParaRPr lang="zh-CN" altLang="en-US"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2204864"/>
            <a:ext cx="8358246" cy="1723549"/>
          </a:xfrm>
          <a:prstGeom prst="rect">
            <a:avLst/>
          </a:prstGeom>
          <a:noFill/>
        </p:spPr>
        <p:txBody>
          <a:bodyPr wrap="square" rtlCol="0">
            <a:spAutoFit/>
          </a:bodyPr>
          <a:lstStyle/>
          <a:p>
            <a:pPr marL="400050" indent="-400050" algn="ctr">
              <a:buAutoNum type="romanUcPeriod" startAt="2"/>
            </a:pPr>
            <a:r>
              <a:rPr lang="en-US" altLang="zh-CN" sz="4000" dirty="0" smtClean="0"/>
              <a:t> Nucleon-pair models</a:t>
            </a:r>
          </a:p>
          <a:p>
            <a:pPr marL="400050" indent="-400050"/>
            <a:endParaRPr lang="en-US" altLang="zh-CN" dirty="0" smtClean="0"/>
          </a:p>
          <a:p>
            <a:pPr marL="400050" indent="-400050"/>
            <a:r>
              <a:rPr lang="en-US" altLang="zh-CN" dirty="0" smtClean="0"/>
              <a:t>       </a:t>
            </a:r>
            <a:endParaRPr lang="en-US" altLang="zh-CN" sz="2400" dirty="0" smtClean="0"/>
          </a:p>
          <a:p>
            <a:pPr marL="400050" indent="-400050">
              <a:lnSpc>
                <a:spcPct val="150000"/>
              </a:lnSpc>
            </a:pPr>
            <a:r>
              <a:rPr lang="en-US" altLang="zh-CN" sz="2000" dirty="0" smtClean="0"/>
              <a:t>     </a:t>
            </a:r>
            <a:endParaRPr lang="en-US" altLang="zh-CN"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0" y="0"/>
            <a:ext cx="9155972" cy="6858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1435</TotalTime>
  <Words>2366</Words>
  <Application>Microsoft Office PowerPoint</Application>
  <PresentationFormat>全屏显示(4:3)</PresentationFormat>
  <Paragraphs>300</Paragraphs>
  <Slides>58</Slides>
  <Notes>4</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58</vt:i4>
      </vt:variant>
    </vt:vector>
  </HeadingPairs>
  <TitlesOfParts>
    <vt:vector size="60" baseType="lpstr">
      <vt:lpstr>Office 主题</vt:lpstr>
      <vt:lpstr>Equation</vt:lpstr>
      <vt:lpstr>Nucleon Pairs and Pairing in atomic Nuclei</vt:lpstr>
      <vt:lpstr>Nucleon Pairs and Pairing in atomic Nuclei</vt:lpstr>
      <vt:lpstr>幻灯片 3</vt:lpstr>
      <vt:lpstr>Binding energies per nucleon versus mass number A</vt:lpstr>
      <vt:lpstr>pairing between valence particles</vt:lpstr>
      <vt:lpstr>幻灯片 6</vt:lpstr>
      <vt:lpstr>幻灯片 7</vt:lpstr>
      <vt:lpstr>幻灯片 8</vt:lpstr>
      <vt:lpstr>幻灯片 9</vt:lpstr>
      <vt:lpstr>Nucleon-pair approximation</vt:lpstr>
      <vt:lpstr>Pair truncation</vt:lpstr>
      <vt:lpstr>幻灯片 12</vt:lpstr>
      <vt:lpstr>幻灯片 13</vt:lpstr>
      <vt:lpstr>幻灯片 14</vt:lpstr>
      <vt:lpstr>1、Nucleon-pair structure coefficients</vt:lpstr>
      <vt:lpstr>幻灯片 16</vt:lpstr>
      <vt:lpstr>幻灯片 17</vt:lpstr>
      <vt:lpstr>幻灯片 18</vt:lpstr>
      <vt:lpstr>We diagonalize the SM Hamiltonian in three spaces </vt:lpstr>
      <vt:lpstr>Nucleon-pair states</vt:lpstr>
      <vt:lpstr>Nucleon-pair states</vt:lpstr>
      <vt:lpstr>Pair states of N=82 isotones – energy levels</vt:lpstr>
      <vt:lpstr>幻灯片 23</vt:lpstr>
      <vt:lpstr>幻灯片 24</vt:lpstr>
      <vt:lpstr>幻灯片 25</vt:lpstr>
      <vt:lpstr>幻灯片 26</vt:lpstr>
      <vt:lpstr>幻灯片 27</vt:lpstr>
      <vt:lpstr>幻灯片 28</vt:lpstr>
      <vt:lpstr>幻灯片 29</vt:lpstr>
      <vt:lpstr>96Cd: dual description</vt:lpstr>
      <vt:lpstr>幻灯片 31</vt:lpstr>
      <vt:lpstr>Pair truncation for particle-hole excitations</vt:lpstr>
      <vt:lpstr>Inversion-island nuclei: validity study</vt:lpstr>
      <vt:lpstr>幻灯片 34</vt:lpstr>
      <vt:lpstr>幻灯片 35</vt:lpstr>
      <vt:lpstr>Key Formula</vt:lpstr>
      <vt:lpstr>III. Pairing correlation  with random interactions</vt:lpstr>
      <vt:lpstr>Why nuclear physicists (nuclear structure people) are interested in the present problem ?</vt:lpstr>
      <vt:lpstr>Why nuclear physicists (nuclear structure people) are interested in the present problem ?</vt:lpstr>
      <vt:lpstr>Why nuclear physicists (nuclear structure people) are interested in the present problem ?</vt:lpstr>
      <vt:lpstr>幻灯片 41</vt:lpstr>
      <vt:lpstr>Shell model calculation</vt:lpstr>
      <vt:lpstr>幻灯片 43</vt:lpstr>
      <vt:lpstr>幻灯片 44</vt:lpstr>
      <vt:lpstr>Parity distribution in the ground states</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Summary:      Nucleon Pairs and Pairing                         correlation in atomic Nuclei</vt:lpstr>
      <vt:lpstr>幻灯片 57</vt:lpstr>
      <vt:lpstr>幻灯片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配对近似理论 Nucleon Pair Approximation to the shell model</dc:title>
  <dc:creator>zhao</dc:creator>
  <cp:lastModifiedBy>Windows 用户</cp:lastModifiedBy>
  <cp:revision>139</cp:revision>
  <dcterms:created xsi:type="dcterms:W3CDTF">2014-07-22T09:08:55Z</dcterms:created>
  <dcterms:modified xsi:type="dcterms:W3CDTF">2019-11-01T03:12:42Z</dcterms:modified>
</cp:coreProperties>
</file>