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47" r:id="rId2"/>
    <p:sldId id="1243" r:id="rId3"/>
    <p:sldId id="1242" r:id="rId4"/>
    <p:sldId id="1251" r:id="rId5"/>
    <p:sldId id="1252" r:id="rId6"/>
    <p:sldId id="1241" r:id="rId7"/>
    <p:sldId id="1245" r:id="rId8"/>
    <p:sldId id="1246" r:id="rId9"/>
    <p:sldId id="1247" r:id="rId10"/>
    <p:sldId id="1267" r:id="rId11"/>
    <p:sldId id="1249" r:id="rId12"/>
    <p:sldId id="1250" r:id="rId13"/>
    <p:sldId id="1253" r:id="rId14"/>
    <p:sldId id="1256" r:id="rId15"/>
    <p:sldId id="1257" r:id="rId16"/>
    <p:sldId id="1258" r:id="rId17"/>
    <p:sldId id="1259" r:id="rId18"/>
    <p:sldId id="1260" r:id="rId19"/>
    <p:sldId id="1261" r:id="rId20"/>
    <p:sldId id="1262" r:id="rId21"/>
    <p:sldId id="1263" r:id="rId22"/>
    <p:sldId id="1264" r:id="rId23"/>
    <p:sldId id="1244" r:id="rId24"/>
    <p:sldId id="1215" r:id="rId25"/>
    <p:sldId id="1216" r:id="rId26"/>
    <p:sldId id="1217" r:id="rId27"/>
    <p:sldId id="1266" r:id="rId28"/>
    <p:sldId id="1218" r:id="rId29"/>
    <p:sldId id="1219" r:id="rId30"/>
    <p:sldId id="1220" r:id="rId31"/>
    <p:sldId id="1221" r:id="rId32"/>
    <p:sldId id="1222" r:id="rId33"/>
    <p:sldId id="1223" r:id="rId34"/>
    <p:sldId id="1224" r:id="rId35"/>
    <p:sldId id="1225" r:id="rId36"/>
    <p:sldId id="1226" r:id="rId37"/>
    <p:sldId id="1227" r:id="rId38"/>
    <p:sldId id="1228" r:id="rId39"/>
    <p:sldId id="1229" r:id="rId40"/>
    <p:sldId id="1232" r:id="rId41"/>
    <p:sldId id="1235" r:id="rId4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309" autoAdjust="0"/>
  </p:normalViewPr>
  <p:slideViewPr>
    <p:cSldViewPr>
      <p:cViewPr>
        <p:scale>
          <a:sx n="80" d="100"/>
          <a:sy n="80" d="100"/>
        </p:scale>
        <p:origin x="-1373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9B4B-A2E4-49C4-B679-D3A2E6154F1C}" type="datetimeFigureOut">
              <a:rPr lang="ko-KR" altLang="en-US" smtClean="0"/>
              <a:t>2019-11-02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00589-5723-46ED-BF59-856EF96703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9388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F7C9F-0E50-4D5A-9573-559C282E412C}" type="datetimeFigureOut">
              <a:rPr lang="ko-KR" altLang="en-US" smtClean="0"/>
              <a:pPr/>
              <a:t>2019-11-02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6D1B-6DA8-433E-BE6A-2133179FC3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610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3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43934" y="0"/>
            <a:ext cx="500066" cy="365125"/>
          </a:xfrm>
        </p:spPr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A40F6-1FC1-4417-BF81-68B34A2641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643998" cy="796908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8643998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81F0-C463-49C4-82BD-E90C2F6F3C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2428875"/>
          </a:xfrm>
        </p:spPr>
        <p:txBody>
          <a:bodyPr>
            <a:normAutofit/>
          </a:bodyPr>
          <a:lstStyle/>
          <a:p>
            <a:endParaRPr lang="en-US" altLang="ko-KR" sz="1000" dirty="0" smtClean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  <a:p>
            <a:endParaRPr lang="en-US" altLang="ko-KR" sz="1000" dirty="0" smtClean="0">
              <a:solidFill>
                <a:srgbClr val="002060"/>
              </a:solidFill>
              <a:latin typeface="+mj-ea"/>
              <a:ea typeface="+mj-ea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Youngman Kim</a:t>
            </a:r>
          </a:p>
          <a:p>
            <a:endParaRPr lang="en-US" altLang="ko-KR" sz="1100" dirty="0" smtClean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endParaRPr lang="en-US" altLang="ko-KR" sz="900" dirty="0" smtClean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r>
              <a:rPr lang="en-US" altLang="ko-KR" sz="26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Institute for Basic Science, </a:t>
            </a:r>
            <a:r>
              <a:rPr lang="en-US" altLang="ko-KR" sz="2600" dirty="0" err="1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Daejeon</a:t>
            </a:r>
            <a:r>
              <a:rPr lang="en-US" altLang="ko-KR" sz="2600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, Korea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-12714" y="764704"/>
            <a:ext cx="9144000" cy="1440161"/>
          </a:xfrm>
          <a:solidFill>
            <a:schemeClr val="bg1"/>
          </a:solidFill>
        </p:spPr>
        <p:txBody>
          <a:bodyPr wrap="none">
            <a:normAutofit/>
          </a:bodyPr>
          <a:lstStyle/>
          <a:p>
            <a:r>
              <a:rPr lang="en-US" altLang="ko-KR" sz="3200" dirty="0" smtClean="0"/>
              <a:t>Proton mass and RAON</a:t>
            </a:r>
            <a:endParaRPr lang="en-US" altLang="ko-KR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86916"/>
              </p:ext>
            </p:extLst>
          </p:nvPr>
        </p:nvGraphicFramePr>
        <p:xfrm>
          <a:off x="2158305" y="620688"/>
          <a:ext cx="2633663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비트맵 이미지" r:id="rId3" imgW="3247619" imgH="2695951" progId="PBrush">
                  <p:embed/>
                </p:oleObj>
              </mc:Choice>
              <mc:Fallback>
                <p:oleObj name="비트맵 이미지" r:id="rId3" imgW="3247619" imgH="26959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305" y="620688"/>
                        <a:ext cx="2633663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2"/>
          <p:cNvSpPr txBox="1">
            <a:spLocks noChangeArrowheads="1"/>
          </p:cNvSpPr>
          <p:nvPr/>
        </p:nvSpPr>
        <p:spPr bwMode="auto">
          <a:xfrm>
            <a:off x="467544" y="2924943"/>
            <a:ext cx="849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dirty="0"/>
              <a:t>A BCS-like trial ground state  </a:t>
            </a:r>
            <a:r>
              <a:rPr lang="en-US" altLang="ko-KR" dirty="0" smtClean="0"/>
              <a:t>-</a:t>
            </a:r>
            <a:r>
              <a:rPr lang="en-US" altLang="ko-KR" b="0" dirty="0" smtClean="0"/>
              <a:t>-&gt; true </a:t>
            </a:r>
            <a:r>
              <a:rPr lang="en-US" altLang="ko-KR" b="0" dirty="0"/>
              <a:t>vacuum contains </a:t>
            </a:r>
            <a:r>
              <a:rPr lang="en-US" altLang="ko-KR" b="0" dirty="0" smtClean="0"/>
              <a:t>chiral (</a:t>
            </a:r>
            <a:r>
              <a:rPr lang="en-US" altLang="ko-KR" dirty="0" smtClean="0"/>
              <a:t>quark-antiquark) </a:t>
            </a:r>
            <a:r>
              <a:rPr lang="en-US" altLang="ko-KR" b="0" dirty="0" smtClean="0"/>
              <a:t> </a:t>
            </a:r>
            <a:r>
              <a:rPr lang="en-US" altLang="ko-KR" b="0" dirty="0"/>
              <a:t>condensates </a:t>
            </a:r>
            <a:r>
              <a:rPr lang="en-US" altLang="ko-KR" b="1" dirty="0" smtClean="0"/>
              <a:t>in free space </a:t>
            </a:r>
            <a:r>
              <a:rPr lang="en-US" altLang="ko-KR" sz="1500" dirty="0" smtClean="0"/>
              <a:t>[Finger </a:t>
            </a:r>
            <a:r>
              <a:rPr lang="en-US" altLang="ko-KR" sz="1500" dirty="0"/>
              <a:t>&amp; </a:t>
            </a:r>
            <a:r>
              <a:rPr lang="en-US" altLang="ko-KR" sz="1500" dirty="0" err="1"/>
              <a:t>Mandula</a:t>
            </a:r>
            <a:r>
              <a:rPr lang="en-US" altLang="ko-KR" sz="1500" dirty="0"/>
              <a:t>, NPB 199, 168 (1982</a:t>
            </a:r>
            <a:r>
              <a:rPr lang="en-US" altLang="ko-KR" sz="1500" dirty="0" smtClean="0"/>
              <a:t>)]</a:t>
            </a:r>
            <a:endParaRPr lang="en-US" altLang="ko-KR" b="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45091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ko-K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91" y="1628800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078056"/>
              </p:ext>
            </p:extLst>
          </p:nvPr>
        </p:nvGraphicFramePr>
        <p:xfrm>
          <a:off x="2311400" y="773113"/>
          <a:ext cx="263366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비트맵 이미지" r:id="rId6" imgW="3247619" imgH="2695951" progId="PBrush">
                  <p:embed/>
                </p:oleObj>
              </mc:Choice>
              <mc:Fallback>
                <p:oleObj name="비트맵 이미지" r:id="rId6" imgW="3247619" imgH="26959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773113"/>
                        <a:ext cx="2633663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17798"/>
              </p:ext>
            </p:extLst>
          </p:nvPr>
        </p:nvGraphicFramePr>
        <p:xfrm>
          <a:off x="1547664" y="4005064"/>
          <a:ext cx="263366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비트맵 이미지" r:id="rId7" imgW="3247920" imgH="2695680" progId="Paint.Picture">
                  <p:embed/>
                </p:oleObj>
              </mc:Choice>
              <mc:Fallback>
                <p:oleObj name="비트맵 이미지" r:id="rId7" imgW="3247920" imgH="26956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2633663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3968" y="4278287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 dense matter</a:t>
            </a:r>
            <a:r>
              <a:rPr lang="en-US" altLang="ko-KR" dirty="0" smtClean="0"/>
              <a:t>, chiral condensates will be reduced as low energy phase space is already occupied by the fermions in Fermi sea.</a:t>
            </a:r>
            <a:endParaRPr lang="ko-KR" altLang="en-US" dirty="0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9725"/>
            <a:ext cx="1656184" cy="7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115" y="6154131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Therefore,  nucleon mass from spontaneous chiral symmetry is supposed to be reduced in dense matter.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3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ko-KR" sz="4000" u="sng" smtClean="0">
                <a:solidFill>
                  <a:srgbClr val="339933"/>
                </a:solidFill>
              </a:rPr>
              <a:t>Mesons and chiral symmetry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1557338"/>
          <a:ext cx="79930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비트맵 이미지" r:id="rId3" imgW="6819048" imgH="809738" progId="Paint.Picture">
                  <p:embed/>
                </p:oleObj>
              </mc:Choice>
              <mc:Fallback>
                <p:oleObj name="비트맵 이미지" r:id="rId3" imgW="6819048" imgH="8097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79930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42988" y="2708275"/>
          <a:ext cx="68421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비트맵 이미지" r:id="rId5" imgW="6314286" imgH="942857" progId="Paint.Picture">
                  <p:embed/>
                </p:oleObj>
              </mc:Choice>
              <mc:Fallback>
                <p:oleObj name="비트맵 이미지" r:id="rId5" imgW="6314286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08275"/>
                        <a:ext cx="684212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95513" y="4149725"/>
          <a:ext cx="2089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비트맵 이미지" r:id="rId7" imgW="1647619" imgH="428798" progId="Paint.Picture">
                  <p:embed/>
                </p:oleObj>
              </mc:Choice>
              <mc:Fallback>
                <p:oleObj name="비트맵 이미지" r:id="rId7" imgW="1647619" imgH="4287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149725"/>
                        <a:ext cx="20891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331913" y="5373688"/>
          <a:ext cx="2303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비트맵 이미지" r:id="rId9" imgW="1762371" imgH="523810" progId="Paint.Picture">
                  <p:embed/>
                </p:oleObj>
              </mc:Choice>
              <mc:Fallback>
                <p:oleObj name="비트맵 이미지" r:id="rId9" imgW="1762371" imgH="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73688"/>
                        <a:ext cx="2303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2"/>
          <p:cNvGraphicFramePr>
            <a:graphicFrameLocks noChangeAspect="1"/>
          </p:cNvGraphicFramePr>
          <p:nvPr/>
        </p:nvGraphicFramePr>
        <p:xfrm>
          <a:off x="4427538" y="5392738"/>
          <a:ext cx="28813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비트맵 이미지" r:id="rId11" imgW="2305372" imgH="561905" progId="Paint.Picture">
                  <p:embed/>
                </p:oleObj>
              </mc:Choice>
              <mc:Fallback>
                <p:oleObj name="비트맵 이미지" r:id="rId11" imgW="2305372" imgH="5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392738"/>
                        <a:ext cx="28813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1763713" y="4221163"/>
            <a:ext cx="407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ym typeface="Wingdings" pitchFamily="2" charset="2"/>
              </a:rPr>
              <a:t>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67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ko-KR" u="sng" smtClean="0"/>
              <a:t>Linear sigma-model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0825" y="1844675"/>
          <a:ext cx="38893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비트맵 이미지" r:id="rId3" imgW="3448531" imgH="542857" progId="Paint.Picture">
                  <p:embed/>
                </p:oleObj>
              </mc:Choice>
              <mc:Fallback>
                <p:oleObj name="비트맵 이미지" r:id="rId3" imgW="3448531" imgH="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44675"/>
                        <a:ext cx="38893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46563" y="1916113"/>
          <a:ext cx="48974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비트맵 이미지" r:id="rId5" imgW="5353797" imgH="504762" progId="Paint.Picture">
                  <p:embed/>
                </p:oleObj>
              </mc:Choice>
              <mc:Fallback>
                <p:oleObj name="비트맵 이미지" r:id="rId5" imgW="5353797" imgH="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1916113"/>
                        <a:ext cx="48974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2781300"/>
          <a:ext cx="30956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비트맵 이미지" r:id="rId7" imgW="2838846" imgH="581106" progId="Paint.Picture">
                  <p:embed/>
                </p:oleObj>
              </mc:Choice>
              <mc:Fallback>
                <p:oleObj name="비트맵 이미지" r:id="rId7" imgW="2838846" imgH="5811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781300"/>
                        <a:ext cx="309562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268538" y="3789363"/>
          <a:ext cx="4038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비트맵 이미지" r:id="rId9" imgW="4238095" imgH="666667" progId="Paint.Picture">
                  <p:embed/>
                </p:oleObj>
              </mc:Choice>
              <mc:Fallback>
                <p:oleObj name="비트맵 이미지" r:id="rId9" imgW="4238095" imgH="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789363"/>
                        <a:ext cx="4038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2"/>
          <p:cNvGraphicFramePr>
            <a:graphicFrameLocks noChangeAspect="1"/>
          </p:cNvGraphicFramePr>
          <p:nvPr/>
        </p:nvGraphicFramePr>
        <p:xfrm>
          <a:off x="900113" y="5084763"/>
          <a:ext cx="11525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비트맵 이미지" r:id="rId11" imgW="1028844" imgH="485586" progId="Paint.Picture">
                  <p:embed/>
                </p:oleObj>
              </mc:Choice>
              <mc:Fallback>
                <p:oleObj name="비트맵 이미지" r:id="rId11" imgW="1028844" imgH="4855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84763"/>
                        <a:ext cx="11525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3"/>
          <p:cNvGraphicFramePr>
            <a:graphicFrameLocks noChangeAspect="1"/>
          </p:cNvGraphicFramePr>
          <p:nvPr/>
        </p:nvGraphicFramePr>
        <p:xfrm>
          <a:off x="2124075" y="5084763"/>
          <a:ext cx="2447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비트맵 이미지" r:id="rId13" imgW="2209524" imgH="619211" progId="Paint.Picture">
                  <p:embed/>
                </p:oleObj>
              </mc:Choice>
              <mc:Fallback>
                <p:oleObj name="비트맵 이미지" r:id="rId13" imgW="2209524" imgH="6192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084763"/>
                        <a:ext cx="2447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4"/>
          <p:cNvGraphicFramePr>
            <a:graphicFrameLocks noChangeAspect="1"/>
          </p:cNvGraphicFramePr>
          <p:nvPr/>
        </p:nvGraphicFramePr>
        <p:xfrm>
          <a:off x="4500563" y="5013325"/>
          <a:ext cx="2447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비트맵 이미지" r:id="rId15" imgW="2295238" imgH="714286" progId="Paint.Picture">
                  <p:embed/>
                </p:oleObj>
              </mc:Choice>
              <mc:Fallback>
                <p:oleObj name="비트맵 이미지" r:id="rId15" imgW="2295238" imgH="7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013325"/>
                        <a:ext cx="24479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900113" y="3933825"/>
            <a:ext cx="1104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66FF33"/>
                </a:solidFill>
              </a:rPr>
              <a:t>* SSB </a:t>
            </a:r>
            <a:r>
              <a:rPr lang="en-US" altLang="ko-KR">
                <a:solidFill>
                  <a:srgbClr val="66FF33"/>
                </a:solidFill>
                <a:sym typeface="Wingdings" pitchFamily="2" charset="2"/>
              </a:rPr>
              <a:t></a:t>
            </a:r>
            <a:endParaRPr lang="en-US" altLang="ko-KR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rgbClr val="7030A0"/>
                </a:solidFill>
              </a:rPr>
              <a:t>Parity doublet model in dense matter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64" y="4124672"/>
            <a:ext cx="622399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13" y="3020033"/>
            <a:ext cx="36662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0" y="1340768"/>
            <a:ext cx="903649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dirty="0" smtClean="0"/>
              <a:t>Introduce two </a:t>
            </a:r>
            <a:r>
              <a:rPr lang="en-US" altLang="ko-KR" sz="1700" dirty="0"/>
              <a:t>nucleon </a:t>
            </a:r>
            <a:r>
              <a:rPr lang="en-US" altLang="ko-KR" sz="1700" dirty="0" smtClean="0"/>
              <a:t>fields that transform </a:t>
            </a:r>
            <a:r>
              <a:rPr lang="en-US" altLang="ko-KR" sz="1700" dirty="0"/>
              <a:t>in a </a:t>
            </a:r>
            <a:r>
              <a:rPr lang="en-US" altLang="ko-KR" sz="1700" dirty="0" smtClean="0"/>
              <a:t>mirror way </a:t>
            </a:r>
            <a:r>
              <a:rPr lang="en-US" altLang="ko-KR" sz="1700" dirty="0"/>
              <a:t>under </a:t>
            </a:r>
            <a:r>
              <a:rPr lang="en-US" altLang="ko-KR" sz="1700" dirty="0" smtClean="0"/>
              <a:t>chiral transformations:</a:t>
            </a:r>
            <a:endParaRPr lang="ko-KR" altLang="en-US" sz="17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21" y="2412318"/>
            <a:ext cx="2181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3" y="1291657"/>
            <a:ext cx="681555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52" y="2719985"/>
            <a:ext cx="5298498" cy="95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74841" y="38610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state </a:t>
            </a:r>
            <a:r>
              <a:rPr lang="en-US" altLang="ko-KR" dirty="0" smtClean="0"/>
              <a:t>N+ </a:t>
            </a:r>
            <a:r>
              <a:rPr lang="en-US" altLang="ko-KR" dirty="0"/>
              <a:t>is the nucleon </a:t>
            </a:r>
            <a:r>
              <a:rPr lang="en-US" altLang="ko-KR" dirty="0" smtClean="0"/>
              <a:t>N(938). </a:t>
            </a:r>
            <a:r>
              <a:rPr lang="en-US" altLang="ko-KR" dirty="0"/>
              <a:t>while </a:t>
            </a:r>
            <a:r>
              <a:rPr lang="en-US" altLang="ko-KR" dirty="0" smtClean="0"/>
              <a:t>N- is </a:t>
            </a:r>
            <a:r>
              <a:rPr lang="en-US" altLang="ko-KR" dirty="0"/>
              <a:t>its </a:t>
            </a:r>
            <a:r>
              <a:rPr lang="en-US" altLang="ko-KR" dirty="0" smtClean="0"/>
              <a:t>parity partner </a:t>
            </a:r>
            <a:r>
              <a:rPr lang="en-US" altLang="ko-KR" dirty="0"/>
              <a:t>conventionally identified with </a:t>
            </a:r>
            <a:r>
              <a:rPr lang="en-US" altLang="ko-KR" dirty="0" smtClean="0"/>
              <a:t>N(1500).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9512" y="610258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“Linear sigma model with parity doubling,” C</a:t>
            </a:r>
            <a:r>
              <a:rPr lang="en-US" altLang="ko-KR" dirty="0"/>
              <a:t>. E. </a:t>
            </a:r>
            <a:r>
              <a:rPr lang="en-US" altLang="ko-KR" dirty="0" err="1"/>
              <a:t>DeTar</a:t>
            </a:r>
            <a:r>
              <a:rPr lang="en-US" altLang="ko-KR" dirty="0"/>
              <a:t> and T. </a:t>
            </a:r>
            <a:r>
              <a:rPr lang="en-US" altLang="ko-KR" dirty="0" err="1"/>
              <a:t>Kunihiro</a:t>
            </a:r>
            <a:r>
              <a:rPr lang="en-US" altLang="ko-KR" dirty="0"/>
              <a:t>, Phys. Rev. D </a:t>
            </a:r>
            <a:r>
              <a:rPr lang="en-US" altLang="ko-KR" b="1" dirty="0"/>
              <a:t>39</a:t>
            </a:r>
            <a:r>
              <a:rPr lang="en-US" altLang="ko-KR" dirty="0"/>
              <a:t>, 2805 (1989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61" y="5360788"/>
            <a:ext cx="4752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49476"/>
            <a:ext cx="1638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9512" y="6093296"/>
            <a:ext cx="8651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/>
              <a:t>D. </a:t>
            </a:r>
            <a:r>
              <a:rPr lang="en-US" altLang="ko-KR" sz="1500" dirty="0" err="1"/>
              <a:t>Zschiesche</a:t>
            </a:r>
            <a:r>
              <a:rPr lang="en-US" altLang="ko-KR" sz="1500" dirty="0"/>
              <a:t>, L. </a:t>
            </a:r>
            <a:r>
              <a:rPr lang="en-US" altLang="ko-KR" sz="1500" dirty="0" err="1"/>
              <a:t>Tolos</a:t>
            </a:r>
            <a:r>
              <a:rPr lang="en-US" altLang="ko-KR" sz="1500" dirty="0"/>
              <a:t>, </a:t>
            </a:r>
            <a:r>
              <a:rPr lang="en-US" altLang="ko-KR" sz="1500" dirty="0" err="1"/>
              <a:t>Jurgen</a:t>
            </a:r>
            <a:r>
              <a:rPr lang="en-US" altLang="ko-KR" sz="1500" dirty="0"/>
              <a:t> </a:t>
            </a:r>
            <a:r>
              <a:rPr lang="en-US" altLang="ko-KR" sz="1500" dirty="0" err="1"/>
              <a:t>Schaffner-Bielich</a:t>
            </a:r>
            <a:r>
              <a:rPr lang="en-US" altLang="ko-KR" sz="1500" dirty="0"/>
              <a:t>, Robert D. </a:t>
            </a:r>
            <a:r>
              <a:rPr lang="en-US" altLang="ko-KR" sz="1500" dirty="0" err="1"/>
              <a:t>Pisarski</a:t>
            </a:r>
            <a:r>
              <a:rPr lang="en-US" altLang="ko-KR" sz="1500" dirty="0"/>
              <a:t>, </a:t>
            </a:r>
            <a:r>
              <a:rPr lang="en-US" altLang="ko-KR" sz="1500" dirty="0" err="1"/>
              <a:t>Phys.Rev</a:t>
            </a:r>
            <a:r>
              <a:rPr lang="en-US" altLang="ko-KR" sz="1500" dirty="0"/>
              <a:t>. C75 (2007) 055202</a:t>
            </a:r>
          </a:p>
          <a:p>
            <a:r>
              <a:rPr lang="en-US" altLang="ko-KR" sz="1500" dirty="0"/>
              <a:t> </a:t>
            </a:r>
            <a:endParaRPr lang="ko-KR" altLang="en-US" sz="15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606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88" y="3501638"/>
            <a:ext cx="5226143" cy="18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187624" y="8052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Cold, dense nuclear matter in a SU(2) parity doublet model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74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9" y="260648"/>
            <a:ext cx="8784976" cy="45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956842" y="6381328"/>
            <a:ext cx="69847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altLang="ko-KR" sz="1500" dirty="0" smtClean="0"/>
              <a:t>Y. Motohiro, M. Harada, YK, </a:t>
            </a:r>
            <a:r>
              <a:rPr lang="nn-NO" altLang="ko-KR" sz="1500" dirty="0"/>
              <a:t>Erratum: Phys.Rev. C95 (2017</a:t>
            </a:r>
            <a:r>
              <a:rPr lang="nn-NO" altLang="ko-KR" sz="1500" dirty="0" smtClean="0"/>
              <a:t>) </a:t>
            </a:r>
            <a:r>
              <a:rPr lang="nn-NO" altLang="ko-KR" sz="1500" dirty="0"/>
              <a:t>059903 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9178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1560" y="476672"/>
            <a:ext cx="820891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 smtClean="0"/>
              <a:t>Delta matter in a parity doublet model (within MFA)</a:t>
            </a:r>
          </a:p>
          <a:p>
            <a:r>
              <a:rPr lang="en-US" altLang="ko-KR" dirty="0" smtClean="0"/>
              <a:t>Yusuke Takeda, YK, </a:t>
            </a:r>
            <a:r>
              <a:rPr lang="en-US" altLang="ko-KR" dirty="0" err="1" smtClean="0"/>
              <a:t>Masayasu</a:t>
            </a:r>
            <a:r>
              <a:rPr lang="en-US" altLang="ko-KR" dirty="0" smtClean="0"/>
              <a:t> Harada, </a:t>
            </a:r>
            <a:r>
              <a:rPr lang="en-US" altLang="ko-KR" dirty="0"/>
              <a:t>Phys</a:t>
            </a:r>
            <a:r>
              <a:rPr lang="en-US" altLang="ko-KR" dirty="0" smtClean="0"/>
              <a:t>. Rev</a:t>
            </a:r>
            <a:r>
              <a:rPr lang="en-US" altLang="ko-KR" dirty="0"/>
              <a:t>. C97 (2018) </a:t>
            </a:r>
            <a:r>
              <a:rPr lang="en-US" altLang="ko-KR" dirty="0" smtClean="0"/>
              <a:t> </a:t>
            </a:r>
            <a:r>
              <a:rPr lang="en-US" altLang="ko-KR" dirty="0"/>
              <a:t>065202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7504" y="2348880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* In symmetric matter, Delta enters into matter </a:t>
            </a:r>
            <a:r>
              <a:rPr lang="en-US" altLang="ko-KR" dirty="0"/>
              <a:t>at </a:t>
            </a:r>
            <a:r>
              <a:rPr lang="en-US" altLang="ko-KR" dirty="0" smtClean="0"/>
              <a:t> (1-4) </a:t>
            </a:r>
            <a:r>
              <a:rPr lang="en-US" altLang="ko-KR" dirty="0"/>
              <a:t>times the saturation density.</a:t>
            </a:r>
            <a:r>
              <a:rPr lang="en-US" altLang="ko-KR" dirty="0" smtClean="0"/>
              <a:t>        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stable Δ-nucleon matter is </a:t>
            </a:r>
            <a:r>
              <a:rPr lang="en-US" altLang="ko-KR" dirty="0" smtClean="0"/>
              <a:t>realized </a:t>
            </a:r>
            <a:r>
              <a:rPr lang="en-US" altLang="ko-KR" smtClean="0"/>
              <a:t>around 1.5 </a:t>
            </a:r>
            <a:r>
              <a:rPr lang="en-US" altLang="ko-KR" dirty="0" smtClean="0"/>
              <a:t>times the saturation density, and the </a:t>
            </a:r>
            <a:r>
              <a:rPr lang="en-US" altLang="ko-KR" dirty="0"/>
              <a:t>phase transition from nuclear matter to Δ-nucleon matter is of </a:t>
            </a:r>
            <a:r>
              <a:rPr lang="en-US" altLang="ko-KR" dirty="0" smtClean="0"/>
              <a:t>first </a:t>
            </a:r>
            <a:r>
              <a:rPr lang="en-US" altLang="ko-KR" dirty="0"/>
              <a:t>order in </a:t>
            </a:r>
            <a:r>
              <a:rPr lang="en-US" altLang="ko-KR" dirty="0" smtClean="0"/>
              <a:t>the wide </a:t>
            </a:r>
            <a:r>
              <a:rPr lang="en-US" altLang="ko-KR" dirty="0"/>
              <a:t>parameter region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* In asymmetric </a:t>
            </a:r>
            <a:r>
              <a:rPr lang="en-US" altLang="ko-KR" dirty="0"/>
              <a:t>matter, the phase transition from the nuclear </a:t>
            </a:r>
            <a:r>
              <a:rPr lang="en-US" altLang="ko-KR" dirty="0" smtClean="0"/>
              <a:t>matter to </a:t>
            </a:r>
            <a:r>
              <a:rPr lang="en-US" altLang="ko-KR" dirty="0"/>
              <a:t>the stable </a:t>
            </a:r>
            <a:r>
              <a:rPr lang="en-US" altLang="ko-KR" dirty="0" smtClean="0"/>
              <a:t>   </a:t>
            </a:r>
            <a:r>
              <a:rPr lang="el-GR" altLang="ko-KR" dirty="0" smtClean="0"/>
              <a:t>Δ</a:t>
            </a:r>
            <a:r>
              <a:rPr lang="en-US" altLang="ko-KR" dirty="0" smtClean="0"/>
              <a:t>-nucleon </a:t>
            </a:r>
            <a:r>
              <a:rPr lang="en-US" altLang="ko-KR" dirty="0"/>
              <a:t>matter can be of the second order for most parameter region</a:t>
            </a:r>
            <a:r>
              <a:rPr lang="en-US" altLang="ko-KR" dirty="0" smtClean="0"/>
              <a:t>. The onset density is smaller than that in symmetric matter.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* In </a:t>
            </a:r>
            <a:r>
              <a:rPr lang="en-US" altLang="ko-KR" dirty="0"/>
              <a:t>symmetric </a:t>
            </a:r>
            <a:r>
              <a:rPr lang="en-US" altLang="ko-KR" dirty="0" smtClean="0"/>
              <a:t>dense matter, larger chiral invariant nucleon mass </a:t>
            </a:r>
            <a:r>
              <a:rPr lang="en-US" altLang="ko-KR" dirty="0"/>
              <a:t>tends to lower the transition </a:t>
            </a:r>
            <a:r>
              <a:rPr lang="en-US" altLang="ko-KR" dirty="0" smtClean="0"/>
              <a:t>density </a:t>
            </a:r>
            <a:r>
              <a:rPr lang="en-US" altLang="ko-KR" dirty="0"/>
              <a:t>to the </a:t>
            </a:r>
            <a:r>
              <a:rPr lang="en-US" altLang="ko-KR" dirty="0" smtClean="0"/>
              <a:t>stable </a:t>
            </a:r>
            <a:r>
              <a:rPr lang="en-US" altLang="ko-KR" i="1" dirty="0"/>
              <a:t>N</a:t>
            </a:r>
            <a:r>
              <a:rPr lang="en-US" altLang="ko-KR" dirty="0"/>
              <a:t>-Δ </a:t>
            </a:r>
            <a:r>
              <a:rPr lang="en-US" altLang="ko-KR" dirty="0" smtClean="0"/>
              <a:t>phase.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*</a:t>
            </a:r>
            <a:r>
              <a:rPr lang="en-US" altLang="ko-KR" dirty="0" smtClean="0">
                <a:solidFill>
                  <a:srgbClr val="00B050"/>
                </a:solidFill>
              </a:rPr>
              <a:t> Partial restoration of chiral symmetry is enhanced by Delta matter.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1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02248" cy="503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3568" y="569086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We observed that our results, especially the </a:t>
            </a:r>
            <a:r>
              <a:rPr lang="en-US" altLang="ko-KR" dirty="0" smtClean="0"/>
              <a:t>binding energies</a:t>
            </a:r>
            <a:r>
              <a:rPr lang="en-US" altLang="ko-KR" dirty="0"/>
              <a:t>, are closest to the experiments when we </a:t>
            </a:r>
            <a:r>
              <a:rPr lang="en-US" altLang="ko-KR" dirty="0" smtClean="0"/>
              <a:t>take m</a:t>
            </a:r>
            <a:r>
              <a:rPr lang="en-US" altLang="ko-KR" baseline="-25000" dirty="0" smtClean="0"/>
              <a:t>0</a:t>
            </a:r>
            <a:r>
              <a:rPr lang="en-US" altLang="ko-KR" dirty="0" smtClean="0"/>
              <a:t> </a:t>
            </a:r>
            <a:r>
              <a:rPr lang="en-US" altLang="ko-KR" dirty="0"/>
              <a:t>= 700 MeV.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420637"/>
            <a:ext cx="783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Ik</a:t>
            </a:r>
            <a:r>
              <a:rPr lang="en-US" altLang="ko-KR" dirty="0"/>
              <a:t> Jae Shin, Won-</a:t>
            </a:r>
            <a:r>
              <a:rPr lang="en-US" altLang="ko-KR" dirty="0" err="1"/>
              <a:t>Gi</a:t>
            </a:r>
            <a:r>
              <a:rPr lang="en-US" altLang="ko-KR" dirty="0"/>
              <a:t> </a:t>
            </a:r>
            <a:r>
              <a:rPr lang="en-US" altLang="ko-KR" dirty="0" err="1"/>
              <a:t>Paeng</a:t>
            </a:r>
            <a:r>
              <a:rPr lang="en-US" altLang="ko-KR" dirty="0"/>
              <a:t>, </a:t>
            </a:r>
            <a:r>
              <a:rPr lang="en-US" altLang="ko-KR" dirty="0" err="1"/>
              <a:t>Masayasu</a:t>
            </a:r>
            <a:r>
              <a:rPr lang="en-US" altLang="ko-KR" dirty="0"/>
              <a:t> Harada, YK, 1805.03402 in </a:t>
            </a:r>
            <a:r>
              <a:rPr lang="en-US" altLang="ko-KR" dirty="0" err="1"/>
              <a:t>nucl-th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7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14667" cy="36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000" dirty="0" smtClean="0">
                <a:solidFill>
                  <a:srgbClr val="7030A0"/>
                </a:solidFill>
              </a:rPr>
              <a:t>QCD vacuum and RAON: proton mass as an example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28800"/>
            <a:ext cx="8643998" cy="4248472"/>
          </a:xfrm>
        </p:spPr>
        <p:txBody>
          <a:bodyPr/>
          <a:lstStyle/>
          <a:p>
            <a:r>
              <a:rPr lang="en-US" altLang="ko-KR" dirty="0" smtClean="0"/>
              <a:t>Accurate, reliable and microscopic theoretical description of nuclear properties should be the top priority.</a:t>
            </a:r>
          </a:p>
          <a:p>
            <a:r>
              <a:rPr lang="en-US" altLang="ko-KR" dirty="0" smtClean="0"/>
              <a:t>At the same time, one has to try to propose a (relatively new) topic to enrich RAON </a:t>
            </a:r>
            <a:r>
              <a:rPr lang="en-US" altLang="ko-KR" dirty="0" smtClean="0"/>
              <a:t>science.</a:t>
            </a:r>
            <a:endParaRPr lang="en-US" altLang="ko-KR" dirty="0" smtClean="0"/>
          </a:p>
          <a:p>
            <a:r>
              <a:rPr lang="en-US" altLang="ko-KR" dirty="0" smtClean="0"/>
              <a:t>Anyhow,</a:t>
            </a:r>
            <a:r>
              <a:rPr lang="en-US" altLang="ko-KR" dirty="0" smtClean="0"/>
              <a:t> </a:t>
            </a:r>
            <a:r>
              <a:rPr lang="en-US" altLang="ko-KR" dirty="0" smtClean="0"/>
              <a:t>to prove/falsify the new topic, the microscopic theory should be timely </a:t>
            </a:r>
            <a:r>
              <a:rPr lang="en-US" altLang="ko-KR" dirty="0" smtClean="0"/>
              <a:t>developed</a:t>
            </a:r>
            <a:r>
              <a:rPr lang="en-US" altLang="ko-KR" dirty="0" smtClean="0"/>
              <a:t>.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7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" y="764704"/>
            <a:ext cx="91021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23898" cy="34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0202"/>
            <a:ext cx="5544616" cy="658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QCD vacuum is often characterized by non-trivial gluon background configuration.</a:t>
            </a:r>
          </a:p>
          <a:p>
            <a:r>
              <a:rPr lang="en-US" altLang="ko-KR" dirty="0" smtClean="0"/>
              <a:t>Hadrons does not carry color charges.</a:t>
            </a:r>
          </a:p>
          <a:p>
            <a:r>
              <a:rPr lang="en-US" altLang="ko-KR" dirty="0" smtClean="0"/>
              <a:t>Back to old wisdom: constituent quark picture, chiral symmetry, explicit gluon field.</a:t>
            </a:r>
          </a:p>
          <a:p>
            <a:r>
              <a:rPr lang="en-US" altLang="ko-KR" dirty="0" err="1" smtClean="0"/>
              <a:t>M</a:t>
            </a:r>
            <a:r>
              <a:rPr lang="en-US" altLang="ko-KR" baseline="-25000" dirty="0" err="1" smtClean="0"/>
              <a:t>p</a:t>
            </a:r>
            <a:r>
              <a:rPr lang="en-US" altLang="ko-KR" dirty="0" smtClean="0"/>
              <a:t>=3m</a:t>
            </a:r>
            <a:r>
              <a:rPr lang="en-US" altLang="ko-KR" baseline="-25000" dirty="0" smtClean="0"/>
              <a:t>Q</a:t>
            </a:r>
          </a:p>
          <a:p>
            <a:r>
              <a:rPr lang="en-US" altLang="ko-KR" dirty="0" smtClean="0"/>
              <a:t>There is an adequate </a:t>
            </a:r>
            <a:r>
              <a:rPr lang="en-US" altLang="ko-KR" dirty="0" smtClean="0"/>
              <a:t>model, called </a:t>
            </a:r>
            <a:r>
              <a:rPr lang="en-US" altLang="ko-KR" dirty="0" smtClean="0"/>
              <a:t>chiral quark </a:t>
            </a:r>
            <a:r>
              <a:rPr lang="en-US" altLang="ko-KR" dirty="0" smtClean="0"/>
              <a:t>model.</a:t>
            </a:r>
            <a:endParaRPr lang="en-US" altLang="ko-KR" dirty="0" smtClean="0"/>
          </a:p>
          <a:p>
            <a:r>
              <a:rPr lang="en-US" altLang="ko-KR" dirty="0" smtClean="0"/>
              <a:t>We assume that the mass of constituent quark mass in the model has two components.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76672"/>
            <a:ext cx="449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</a:rPr>
              <a:t>In terms of quark degrees of freedoms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6" y="1268760"/>
            <a:ext cx="7555922" cy="53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643998" cy="796908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7030A0"/>
                </a:solidFill>
              </a:rPr>
              <a:t>Chiral </a:t>
            </a:r>
            <a:r>
              <a:rPr lang="en-US" altLang="ko-KR" sz="2800" dirty="0">
                <a:solidFill>
                  <a:srgbClr val="7030A0"/>
                </a:solidFill>
              </a:rPr>
              <a:t>quarks </a:t>
            </a:r>
            <a:r>
              <a:rPr lang="en-US" altLang="ko-KR" sz="2800" dirty="0" smtClean="0">
                <a:solidFill>
                  <a:srgbClr val="7030A0"/>
                </a:solidFill>
              </a:rPr>
              <a:t>in </a:t>
            </a:r>
            <a:r>
              <a:rPr lang="en-US" altLang="ko-KR" sz="2800" dirty="0" err="1">
                <a:solidFill>
                  <a:srgbClr val="7030A0"/>
                </a:solidFill>
              </a:rPr>
              <a:t>Savvidy</a:t>
            </a:r>
            <a:r>
              <a:rPr lang="en-US" altLang="ko-KR" sz="2800" dirty="0">
                <a:solidFill>
                  <a:srgbClr val="7030A0"/>
                </a:solidFill>
              </a:rPr>
              <a:t> vacuum</a:t>
            </a:r>
          </a:p>
        </p:txBody>
      </p:sp>
    </p:spTree>
    <p:extLst>
      <p:ext uri="{BB962C8B-B14F-4D97-AF65-F5344CB8AC3E}">
        <p14:creationId xmlns:p14="http://schemas.microsoft.com/office/powerpoint/2010/main" val="1147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77072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 success of the NR QM?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First of all the quarks should be massive, having constituent mass.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So, we assume that the bulk of the light quark mass is the effect of </a:t>
            </a:r>
          </a:p>
          <a:p>
            <a:r>
              <a:rPr lang="en-US" altLang="ko-KR" dirty="0" smtClean="0"/>
              <a:t>chiral symmetry breaking.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leading contribution to the baryon mass is just sum of </a:t>
            </a:r>
          </a:p>
          <a:p>
            <a:r>
              <a:rPr lang="en-US" altLang="ko-KR" dirty="0" smtClean="0"/>
              <a:t>the constituent quark masses.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49280" cy="369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4495" cy="48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8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747838"/>
            <a:ext cx="7353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2276872"/>
            <a:ext cx="8109917" cy="122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96752"/>
            <a:ext cx="2821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Pions</a:t>
            </a:r>
            <a:r>
              <a:rPr lang="en-US" altLang="ko-KR" sz="2000" dirty="0" smtClean="0"/>
              <a:t> are perturbative!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7623" y="4365104"/>
            <a:ext cx="2542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How about gluons?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179512" y="5548064"/>
            <a:ext cx="8674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</a:t>
            </a:r>
            <a:r>
              <a:rPr lang="en-US" altLang="ko-KR" dirty="0" smtClean="0"/>
              <a:t>hich was computed </a:t>
            </a:r>
            <a:r>
              <a:rPr lang="en-US" altLang="ko-KR" dirty="0"/>
              <a:t>by looking at the ratio </a:t>
            </a:r>
            <a:r>
              <a:rPr lang="en-US" altLang="ko-KR" dirty="0" smtClean="0"/>
              <a:t>of color </a:t>
            </a:r>
            <a:r>
              <a:rPr lang="en-US" altLang="ko-KR" dirty="0"/>
              <a:t>and electromagnetic hyperfine </a:t>
            </a:r>
            <a:r>
              <a:rPr lang="en-US" altLang="ko-KR" dirty="0" err="1"/>
              <a:t>splittings</a:t>
            </a:r>
            <a:r>
              <a:rPr lang="en-US" altLang="ko-KR" dirty="0"/>
              <a:t> of the baryon spectrum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60007"/>
            <a:ext cx="148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3150112"/>
          </a:xfrm>
        </p:spPr>
        <p:txBody>
          <a:bodyPr>
            <a:normAutofit/>
          </a:bodyPr>
          <a:lstStyle/>
          <a:p>
            <a:r>
              <a:rPr lang="en-US" altLang="ko-KR" sz="2300" b="0" dirty="0" smtClean="0"/>
              <a:t>Then no room for the gluon in this model to develop any non-trivial </a:t>
            </a:r>
            <a:r>
              <a:rPr lang="en-US" altLang="ko-KR" sz="2300" b="0" dirty="0" err="1" smtClean="0"/>
              <a:t>v.e.v</a:t>
            </a:r>
            <a:r>
              <a:rPr lang="en-US" altLang="ko-KR" sz="2300" b="0" dirty="0" smtClean="0"/>
              <a:t>?</a:t>
            </a:r>
          </a:p>
          <a:p>
            <a:r>
              <a:rPr lang="en-US" altLang="ko-KR" sz="2300" b="0" dirty="0" smtClean="0"/>
              <a:t>Yes</a:t>
            </a:r>
            <a:r>
              <a:rPr lang="en-US" altLang="ko-KR" sz="2300" b="0" dirty="0" smtClean="0"/>
              <a:t>, </a:t>
            </a:r>
            <a:r>
              <a:rPr lang="en-US" altLang="ko-KR" sz="2300" b="0" dirty="0" smtClean="0"/>
              <a:t>if the </a:t>
            </a:r>
            <a:r>
              <a:rPr lang="en-US" altLang="ko-KR" sz="2300" b="0" dirty="0" smtClean="0"/>
              <a:t>constituent mass is </a:t>
            </a:r>
            <a:r>
              <a:rPr lang="en-US" altLang="ko-KR" sz="2300" b="0" dirty="0" smtClean="0"/>
              <a:t>not fully from quark-antiquark condensate.</a:t>
            </a:r>
          </a:p>
          <a:p>
            <a:r>
              <a:rPr lang="en-US" altLang="ko-KR" sz="2300" b="0" dirty="0" smtClean="0"/>
              <a:t>After all,  Copenhagen (</a:t>
            </a:r>
            <a:r>
              <a:rPr lang="en-US" altLang="ko-KR" sz="2300" b="0" dirty="0" err="1" smtClean="0"/>
              <a:t>Spagetti</a:t>
            </a:r>
            <a:r>
              <a:rPr lang="en-US" altLang="ko-KR" sz="2300" b="0" dirty="0" smtClean="0"/>
              <a:t>) vacuum has also a small gauge coupling constant! </a:t>
            </a:r>
            <a:endParaRPr lang="ko-KR" alt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8496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sc04\nucleon_files\Tonys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ko-KR" sz="4000" b="1" dirty="0" smtClean="0">
                <a:solidFill>
                  <a:srgbClr val="FF0100"/>
                </a:solidFill>
                <a:ea typeface="굴림" charset="-127"/>
              </a:rPr>
              <a:t>Artist's Rendition of a Proton</a:t>
            </a:r>
            <a:endParaRPr lang="en-US" altLang="ko-KR" sz="4000" b="1" dirty="0" smtClean="0">
              <a:ea typeface="굴림" charset="-127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0292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ko-KR" sz="2000" dirty="0" smtClean="0">
                <a:solidFill>
                  <a:srgbClr val="FFF000"/>
                </a:solidFill>
                <a:ea typeface="굴림" charset="-127"/>
              </a:rPr>
              <a:t>Three quarks indicated by red, green and blue spheres (lower left) are localized by the gluon field.</a:t>
            </a:r>
            <a:r>
              <a:rPr lang="en-US" altLang="ko-KR" sz="2000" dirty="0" smtClean="0">
                <a:ea typeface="굴림" charset="-127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 smtClean="0">
                <a:solidFill>
                  <a:srgbClr val="26FC3C"/>
                </a:solidFill>
                <a:ea typeface="굴림" charset="-127"/>
              </a:rPr>
              <a:t>A quark-antiquark pair created from the gluon field is illustrated by the green-</a:t>
            </a:r>
            <a:r>
              <a:rPr lang="en-US" altLang="ko-KR" sz="2000" dirty="0" err="1" smtClean="0">
                <a:solidFill>
                  <a:srgbClr val="26FC3C"/>
                </a:solidFill>
                <a:ea typeface="굴림" charset="-127"/>
              </a:rPr>
              <a:t>antigreen</a:t>
            </a:r>
            <a:r>
              <a:rPr lang="en-US" altLang="ko-KR" sz="2000" dirty="0" smtClean="0">
                <a:solidFill>
                  <a:srgbClr val="26FC3C"/>
                </a:solidFill>
                <a:ea typeface="굴림" charset="-127"/>
              </a:rPr>
              <a:t> (magenta) quark pair on the right. These quark pairs give rise to a </a:t>
            </a:r>
            <a:r>
              <a:rPr lang="en-US" altLang="ko-KR" sz="2000" i="1" dirty="0" smtClean="0">
                <a:solidFill>
                  <a:srgbClr val="26FC3C"/>
                </a:solidFill>
                <a:ea typeface="굴림" charset="-127"/>
              </a:rPr>
              <a:t>meson</a:t>
            </a:r>
            <a:r>
              <a:rPr lang="en-US" altLang="ko-KR" sz="2000" dirty="0" smtClean="0">
                <a:solidFill>
                  <a:srgbClr val="26FC3C"/>
                </a:solidFill>
                <a:ea typeface="굴림" charset="-127"/>
              </a:rPr>
              <a:t> cloud around the proton.</a:t>
            </a:r>
            <a:r>
              <a:rPr lang="en-US" altLang="ko-KR" sz="2000" dirty="0" smtClean="0">
                <a:ea typeface="굴림" charset="-127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 smtClean="0">
                <a:solidFill>
                  <a:srgbClr val="00D4E5"/>
                </a:solidFill>
                <a:ea typeface="굴림" charset="-127"/>
              </a:rPr>
              <a:t>The masses of the quarks illustrated in this diagram account for only 3% of the proton mass. The gluon field is responsible for the remaining 97% of the proton's mass and is the origin of mass in most everything around us.</a:t>
            </a:r>
            <a:r>
              <a:rPr lang="en-US" altLang="ko-KR" sz="2000" dirty="0" smtClean="0">
                <a:ea typeface="굴림" charset="-127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000" dirty="0" smtClean="0">
                <a:solidFill>
                  <a:srgbClr val="00D4E5"/>
                </a:solidFill>
                <a:ea typeface="굴림" charset="-127"/>
              </a:rPr>
              <a:t>Experimentalists probe the structure of the proton by scattering electrons (white line) off quarks which interact by exchanging a quantum of light (wavy line) known as a photon.</a:t>
            </a:r>
            <a:r>
              <a:rPr lang="en-US" altLang="ko-KR" sz="2000" dirty="0" smtClean="0">
                <a:ea typeface="굴림" charset="-127"/>
              </a:rPr>
              <a:t>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178388" y="5559623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2"/>
                </a:solidFill>
                <a:ea typeface="굴림" charset="-127"/>
              </a:rPr>
              <a:t>http://www.physics.adelaide.edu.au/theory/staff/leinweber/VisualQCD/QCDvacuum/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1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3175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7030A0"/>
                </a:solidFill>
              </a:rPr>
              <a:t>Background gluon field?</a:t>
            </a:r>
            <a:endParaRPr lang="ko-KR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20794"/>
            <a:ext cx="6851104" cy="162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700808"/>
            <a:ext cx="400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Reminder:</a:t>
            </a:r>
            <a:r>
              <a:rPr lang="en-US" altLang="ko-KR" dirty="0" smtClean="0"/>
              <a:t> fermions in external field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00" y="4293096"/>
            <a:ext cx="3571805" cy="69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54" y="5157192"/>
            <a:ext cx="7437900" cy="11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82534"/>
            <a:ext cx="3902968" cy="62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85026"/>
            <a:ext cx="5669433" cy="13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79446"/>
            <a:ext cx="8262663" cy="160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3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2918"/>
            <a:ext cx="8784976" cy="38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3105"/>
            <a:ext cx="7535813" cy="152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55194"/>
            <a:ext cx="3066901" cy="7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4" y="3429000"/>
            <a:ext cx="7740352" cy="250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32" y="6237312"/>
            <a:ext cx="2276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5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7" y="332656"/>
            <a:ext cx="869380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10485"/>
            <a:ext cx="3695178" cy="52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00" y="4767963"/>
            <a:ext cx="4128667" cy="120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53" y="5877272"/>
            <a:ext cx="3438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018732" y="6121279"/>
            <a:ext cx="39431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 smtClean="0">
                <a:solidFill>
                  <a:srgbClr val="0070C0"/>
                </a:solidFill>
              </a:rPr>
              <a:t>Fermions </a:t>
            </a:r>
            <a:r>
              <a:rPr lang="en-US" altLang="ko-KR" sz="1500" dirty="0">
                <a:solidFill>
                  <a:srgbClr val="0070C0"/>
                </a:solidFill>
              </a:rPr>
              <a:t>at the </a:t>
            </a:r>
            <a:r>
              <a:rPr lang="en-US" altLang="ko-KR" sz="1500" dirty="0" smtClean="0">
                <a:solidFill>
                  <a:srgbClr val="0070C0"/>
                </a:solidFill>
              </a:rPr>
              <a:t>LLL are 1+1 dimensional </a:t>
            </a:r>
            <a:r>
              <a:rPr lang="en-US" altLang="ko-KR" sz="1500" dirty="0"/>
              <a:t>!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1146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547445" cy="22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" y="116632"/>
            <a:ext cx="843456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643069" cy="23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44" y="2780928"/>
            <a:ext cx="5860299" cy="38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4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87" y="1700808"/>
            <a:ext cx="71818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101287" y="5013176"/>
            <a:ext cx="7283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domain structure introduces an </a:t>
            </a:r>
            <a:r>
              <a:rPr lang="en-US" altLang="ko-KR" dirty="0" smtClean="0"/>
              <a:t>infrared cutoff </a:t>
            </a:r>
            <a:r>
              <a:rPr lang="en-US" altLang="ko-KR" dirty="0"/>
              <a:t>that prevents the momenta from taking the </a:t>
            </a:r>
            <a:r>
              <a:rPr lang="en-US" altLang="ko-KR" dirty="0" smtClean="0"/>
              <a:t>smaller values </a:t>
            </a:r>
            <a:r>
              <a:rPr lang="en-US" altLang="ko-KR" dirty="0"/>
              <a:t>causing the </a:t>
            </a:r>
            <a:r>
              <a:rPr lang="en-US" altLang="ko-KR" dirty="0" smtClean="0"/>
              <a:t>instability</a:t>
            </a:r>
          </a:p>
          <a:p>
            <a:r>
              <a:rPr lang="en-US" altLang="ko-KR" dirty="0" smtClean="0"/>
              <a:t>(it is still controversial, though …)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259632" y="54868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Extension to </a:t>
            </a:r>
            <a:r>
              <a:rPr lang="en-US" altLang="ko-KR" sz="2000" dirty="0"/>
              <a:t>SU(3) and SU(4</a:t>
            </a:r>
            <a:r>
              <a:rPr lang="en-US" altLang="ko-KR" sz="2000" dirty="0" smtClean="0"/>
              <a:t>) were done </a:t>
            </a:r>
            <a:r>
              <a:rPr lang="en-US" altLang="ko-KR" sz="2000" dirty="0"/>
              <a:t>in Ref. [5].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210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7" y="1340768"/>
            <a:ext cx="742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9" y="4293096"/>
            <a:ext cx="7105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4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36" y="836712"/>
            <a:ext cx="71532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140967"/>
            <a:ext cx="7735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At least for the evaluation of the effective action, we can use the results</a:t>
            </a:r>
          </a:p>
          <a:p>
            <a:r>
              <a:rPr lang="en-US" altLang="ko-KR" dirty="0"/>
              <a:t>f</a:t>
            </a:r>
            <a:r>
              <a:rPr lang="en-US" altLang="ko-KR" dirty="0" smtClean="0"/>
              <a:t>rom dense matter with external U(1) magnetic field.</a:t>
            </a:r>
          </a:p>
          <a:p>
            <a:r>
              <a:rPr lang="en-US" altLang="ko-KR" dirty="0" smtClean="0"/>
              <a:t>The difference is that the gluon field has a color matrix T</a:t>
            </a:r>
            <a:r>
              <a:rPr lang="en-US" altLang="ko-KR" baseline="30000" dirty="0" smtClean="0"/>
              <a:t>3 </a:t>
            </a:r>
            <a:r>
              <a:rPr lang="en-US" altLang="ko-KR" dirty="0" smtClean="0"/>
              <a:t>whose</a:t>
            </a:r>
          </a:p>
          <a:p>
            <a:r>
              <a:rPr lang="en-US" altLang="ko-KR" dirty="0"/>
              <a:t>e</a:t>
            </a:r>
            <a:r>
              <a:rPr lang="en-US" altLang="ko-KR" dirty="0" smtClean="0"/>
              <a:t>igenvalue is +1/2, -1/2.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75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7486" y="2080252"/>
            <a:ext cx="720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Origin of nucleon mass?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Can nuclear matter and </a:t>
            </a:r>
            <a:r>
              <a:rPr lang="en-US" altLang="ko-KR" dirty="0"/>
              <a:t>n</a:t>
            </a:r>
            <a:r>
              <a:rPr lang="en-US" altLang="ko-KR" dirty="0" smtClean="0"/>
              <a:t>uclei do anything for this?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68" y="4941168"/>
            <a:ext cx="3600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36" y="4081040"/>
            <a:ext cx="4552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0960" y="3504976"/>
            <a:ext cx="64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Nucleon mass (in the chiral limit) in the linear sigma model</a:t>
            </a:r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60" y="139038"/>
            <a:ext cx="3474640" cy="19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88739"/>
              </p:ext>
            </p:extLst>
          </p:nvPr>
        </p:nvGraphicFramePr>
        <p:xfrm>
          <a:off x="6510338" y="4543002"/>
          <a:ext cx="2633662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비트맵 이미지" r:id="rId6" imgW="3247619" imgH="2695951" progId="PBrush">
                  <p:embed/>
                </p:oleObj>
              </mc:Choice>
              <mc:Fallback>
                <p:oleObj name="비트맵 이미지" r:id="rId6" imgW="3247619" imgH="26959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4543002"/>
                        <a:ext cx="2633662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1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573015"/>
            <a:ext cx="73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P. </a:t>
            </a:r>
            <a:r>
              <a:rPr lang="en-US" altLang="ko-KR" dirty="0" err="1" smtClean="0"/>
              <a:t>Elmfors</a:t>
            </a:r>
            <a:r>
              <a:rPr lang="en-US" altLang="ko-KR" dirty="0" smtClean="0"/>
              <a:t>, D. </a:t>
            </a:r>
            <a:r>
              <a:rPr lang="en-US" altLang="ko-KR" dirty="0" err="1" smtClean="0"/>
              <a:t>Persson</a:t>
            </a:r>
            <a:r>
              <a:rPr lang="en-US" altLang="ko-KR" dirty="0" smtClean="0"/>
              <a:t>, B.-S. </a:t>
            </a:r>
            <a:r>
              <a:rPr lang="en-US" altLang="ko-KR" dirty="0" err="1" smtClean="0"/>
              <a:t>Skagerstam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Astroparticle</a:t>
            </a:r>
            <a:r>
              <a:rPr lang="en-US" altLang="ko-KR" dirty="0" smtClean="0"/>
              <a:t> Physics (1994),</a:t>
            </a:r>
          </a:p>
          <a:p>
            <a:r>
              <a:rPr lang="en-US" altLang="ko-KR" dirty="0" smtClean="0"/>
              <a:t>D. </a:t>
            </a:r>
            <a:r>
              <a:rPr lang="en-US" altLang="ko-KR" dirty="0" err="1" smtClean="0"/>
              <a:t>Persson</a:t>
            </a:r>
            <a:r>
              <a:rPr lang="en-US" altLang="ko-KR" dirty="0" smtClean="0"/>
              <a:t>, V. Zeitlin, Phys. Rev. D 51 (1995), …</a:t>
            </a:r>
            <a:endParaRPr lang="ko-KR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95188"/>
            <a:ext cx="67341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229200"/>
            <a:ext cx="7164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Explicit evaluations of the mass corrections at one-loop </a:t>
            </a:r>
          </a:p>
          <a:p>
            <a:r>
              <a:rPr lang="en-US" altLang="ko-KR" b="1" dirty="0" smtClean="0"/>
              <a:t>with H in dense matter is underway with Igor </a:t>
            </a:r>
            <a:r>
              <a:rPr lang="en-US" altLang="ko-KR" b="1" dirty="0" err="1" smtClean="0"/>
              <a:t>Mazru</a:t>
            </a:r>
            <a:r>
              <a:rPr lang="en-US" altLang="ko-KR" b="1" dirty="0" smtClean="0"/>
              <a:t> (</a:t>
            </a:r>
            <a:r>
              <a:rPr lang="en-US" altLang="ko-KR" b="1" dirty="0" err="1" smtClean="0"/>
              <a:t>CENuM</a:t>
            </a:r>
            <a:r>
              <a:rPr lang="en-US" altLang="ko-KR" b="1" dirty="0" smtClean="0"/>
              <a:t>).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52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500" b="0" dirty="0" err="1" smtClean="0"/>
              <a:t>ChQM</a:t>
            </a:r>
            <a:r>
              <a:rPr lang="en-US" altLang="ko-KR" sz="2500" b="0" dirty="0" smtClean="0"/>
              <a:t> + (improved) </a:t>
            </a:r>
            <a:r>
              <a:rPr lang="en-US" altLang="ko-KR" sz="2500" b="0" dirty="0" err="1" smtClean="0"/>
              <a:t>Savvidy</a:t>
            </a:r>
            <a:r>
              <a:rPr lang="en-US" altLang="ko-KR" sz="2500" b="0" dirty="0" smtClean="0"/>
              <a:t> vacuum may be a way to connect QCD vacuum with real world.</a:t>
            </a:r>
          </a:p>
          <a:p>
            <a:endParaRPr lang="en-US" altLang="ko-KR" sz="2500" b="0" dirty="0" smtClean="0"/>
          </a:p>
          <a:p>
            <a:r>
              <a:rPr lang="en-US" altLang="ko-KR" sz="2500" b="0" smtClean="0"/>
              <a:t>Since certain </a:t>
            </a:r>
            <a:r>
              <a:rPr lang="en-US" altLang="ko-KR" sz="2500" b="0" dirty="0" smtClean="0"/>
              <a:t>gluon </a:t>
            </a:r>
            <a:r>
              <a:rPr lang="en-US" altLang="ko-KR" sz="2500" b="0" smtClean="0"/>
              <a:t>background fields ensure </a:t>
            </a:r>
            <a:r>
              <a:rPr lang="en-US" altLang="ko-KR" sz="2500" b="0" dirty="0" smtClean="0"/>
              <a:t>confinement, the combined one may also provide a handy platform for QM and NM.</a:t>
            </a:r>
          </a:p>
          <a:p>
            <a:endParaRPr lang="en-US" altLang="ko-KR" sz="2500" b="0" dirty="0" smtClean="0"/>
          </a:p>
          <a:p>
            <a:r>
              <a:rPr lang="en-US" altLang="ko-KR" sz="2500" b="0" dirty="0" smtClean="0"/>
              <a:t>As </a:t>
            </a:r>
            <a:r>
              <a:rPr lang="en-US" altLang="ko-KR" sz="2500" b="0" dirty="0"/>
              <a:t>a concrete </a:t>
            </a:r>
            <a:r>
              <a:rPr lang="en-US" altLang="ko-KR" sz="2500" b="0" dirty="0" smtClean="0"/>
              <a:t>attempt; </a:t>
            </a:r>
            <a:r>
              <a:rPr lang="en-US" altLang="ko-KR" sz="2500" b="0" dirty="0" err="1"/>
              <a:t>ChQM</a:t>
            </a:r>
            <a:r>
              <a:rPr lang="en-US" altLang="ko-KR" sz="2500" b="0" dirty="0"/>
              <a:t> in </a:t>
            </a:r>
            <a:r>
              <a:rPr lang="en-US" altLang="ko-KR" sz="2500" b="0" dirty="0" err="1"/>
              <a:t>Savvidy</a:t>
            </a:r>
            <a:r>
              <a:rPr lang="en-US" altLang="ko-KR" sz="2500" b="0" dirty="0"/>
              <a:t> vacuum (H) </a:t>
            </a:r>
            <a:r>
              <a:rPr lang="en-US" altLang="ko-KR" sz="2500" b="0" dirty="0">
                <a:sym typeface="Wingdings" panose="05000000000000000000" pitchFamily="2" charset="2"/>
              </a:rPr>
              <a:t> chiral invariant mass  parity doublet model </a:t>
            </a:r>
            <a:r>
              <a:rPr lang="en-US" altLang="ko-KR" sz="2500" b="0" dirty="0" smtClean="0">
                <a:sym typeface="Wingdings" panose="05000000000000000000" pitchFamily="2" charset="2"/>
              </a:rPr>
              <a:t>dense </a:t>
            </a:r>
            <a:r>
              <a:rPr lang="en-US" altLang="ko-KR" sz="2500" b="0" dirty="0">
                <a:sym typeface="Wingdings" panose="05000000000000000000" pitchFamily="2" charset="2"/>
              </a:rPr>
              <a:t>matter, finite nuclei, observables in HIC through nuclear </a:t>
            </a:r>
            <a:r>
              <a:rPr lang="en-US" altLang="ko-KR" sz="2500" b="0" dirty="0" smtClean="0">
                <a:sym typeface="Wingdings" panose="05000000000000000000" pitchFamily="2" charset="2"/>
              </a:rPr>
              <a:t>transport.</a:t>
            </a:r>
            <a:endParaRPr lang="en-US" altLang="ko-KR" sz="2500" b="0" dirty="0">
              <a:sym typeface="Wingdings" panose="05000000000000000000" pitchFamily="2" charset="2"/>
            </a:endParaRPr>
          </a:p>
          <a:p>
            <a:endParaRPr lang="en-US" altLang="ko-KR" sz="2500" b="0" dirty="0" smtClean="0"/>
          </a:p>
          <a:p>
            <a:r>
              <a:rPr lang="en-US" altLang="ko-KR" sz="2500" b="0" dirty="0" smtClean="0"/>
              <a:t>Hoping to enrich RI physics!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398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241" y="6381328"/>
            <a:ext cx="255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From RBUU simulation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573325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Yujeong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Lee, Chang-Hwan Lee, YK</a:t>
            </a:r>
            <a:r>
              <a:rPr lang="en-US" altLang="ko-KR" sz="1500" dirty="0" smtClean="0"/>
              <a:t>, T. </a:t>
            </a:r>
            <a:r>
              <a:rPr lang="en-US" altLang="ko-KR" sz="1500" dirty="0" err="1" smtClean="0"/>
              <a:t>Gaitanos</a:t>
            </a:r>
            <a:r>
              <a:rPr lang="en-US" altLang="ko-KR" sz="1500" dirty="0" smtClean="0"/>
              <a:t>, JKPS 69 1430  (2016)</a:t>
            </a:r>
          </a:p>
        </p:txBody>
      </p:sp>
    </p:spTree>
    <p:extLst>
      <p:ext uri="{BB962C8B-B14F-4D97-AF65-F5344CB8AC3E}">
        <p14:creationId xmlns:p14="http://schemas.microsoft.com/office/powerpoint/2010/main" val="20882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QCD at low energy (quark-antiquark </a:t>
            </a:r>
            <a:r>
              <a:rPr lang="en-US" altLang="ko-KR" dirty="0" smtClean="0"/>
              <a:t>condensate,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en-US" altLang="ko-KR" dirty="0"/>
              <a:t>I</a:t>
            </a:r>
            <a:r>
              <a:rPr lang="en-US" altLang="ko-KR" dirty="0" smtClean="0"/>
              <a:t>n terms of </a:t>
            </a:r>
            <a:r>
              <a:rPr lang="en-US" altLang="ko-KR" dirty="0" smtClean="0"/>
              <a:t>hadrons</a:t>
            </a:r>
            <a:endParaRPr lang="en-US" altLang="ko-KR" dirty="0" smtClean="0"/>
          </a:p>
          <a:p>
            <a:r>
              <a:rPr lang="en-US" altLang="ko-KR" dirty="0" smtClean="0"/>
              <a:t>In terms of </a:t>
            </a:r>
            <a:r>
              <a:rPr lang="en-US" altLang="ko-KR" dirty="0" smtClean="0"/>
              <a:t>quarks</a:t>
            </a:r>
            <a:endParaRPr lang="en-US" altLang="ko-KR" dirty="0" smtClean="0"/>
          </a:p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2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/>
              <a:t>Low energy QCD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8229600" cy="3844925"/>
          </a:xfrm>
        </p:spPr>
        <p:txBody>
          <a:bodyPr/>
          <a:lstStyle/>
          <a:p>
            <a:r>
              <a:rPr lang="en-US" altLang="ko-KR"/>
              <a:t>Mesons and baryons</a:t>
            </a:r>
          </a:p>
          <a:p>
            <a:r>
              <a:rPr lang="en-US" altLang="ko-KR"/>
              <a:t>(spontaneous) </a:t>
            </a:r>
            <a:r>
              <a:rPr lang="en-US" altLang="ko-KR">
                <a:solidFill>
                  <a:srgbClr val="FF00FF"/>
                </a:solidFill>
              </a:rPr>
              <a:t>Chiral symmetry</a:t>
            </a:r>
            <a:r>
              <a:rPr lang="en-US" altLang="ko-KR"/>
              <a:t> breaking</a:t>
            </a:r>
          </a:p>
          <a:p>
            <a:r>
              <a:rPr lang="en-US" altLang="ko-KR"/>
              <a:t>Condensates </a:t>
            </a:r>
          </a:p>
          <a:p>
            <a:r>
              <a:rPr lang="en-US" altLang="ko-KR"/>
              <a:t>Various EFTs</a:t>
            </a:r>
          </a:p>
          <a:p>
            <a:endParaRPr lang="en-US" altLang="ko-KR"/>
          </a:p>
          <a:p>
            <a:pPr>
              <a:buFontTx/>
              <a:buNone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64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ko-KR" sz="3600" u="sng"/>
              <a:t>Chiral symmetry at low energy</a:t>
            </a: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19250" y="1412875"/>
          <a:ext cx="23050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비트맵 이미지" r:id="rId3" imgW="1504762" imgH="523810" progId="Paint.Picture">
                  <p:embed/>
                </p:oleObj>
              </mc:Choice>
              <mc:Fallback>
                <p:oleObj name="비트맵 이미지" r:id="rId3" imgW="1504762" imgH="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412875"/>
                        <a:ext cx="23050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3850" y="2420938"/>
          <a:ext cx="40322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" name="비트맵 이미지" r:id="rId5" imgW="3772427" imgH="638264" progId="Paint.Picture">
                  <p:embed/>
                </p:oleObj>
              </mc:Choice>
              <mc:Fallback>
                <p:oleObj name="비트맵 이미지" r:id="rId5" imgW="3772427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20938"/>
                        <a:ext cx="40322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3284538"/>
          <a:ext cx="41751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비트맵 이미지" r:id="rId7" imgW="4590476" imgH="1095528" progId="Paint.Picture">
                  <p:embed/>
                </p:oleObj>
              </mc:Choice>
              <mc:Fallback>
                <p:oleObj name="비트맵 이미지" r:id="rId7" imgW="4590476" imgH="10955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84538"/>
                        <a:ext cx="41751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16688" y="3213100"/>
          <a:ext cx="20875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비트맵 이미지" r:id="rId9" imgW="1867161" imgH="666667" progId="Paint.Picture">
                  <p:embed/>
                </p:oleObj>
              </mc:Choice>
              <mc:Fallback>
                <p:oleObj name="비트맵 이미지" r:id="rId9" imgW="1867161" imgH="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213100"/>
                        <a:ext cx="20875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250825" y="4508500"/>
          <a:ext cx="47434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비트맵 이미지" r:id="rId11" imgW="4742857" imgH="638264" progId="Paint.Picture">
                  <p:embed/>
                </p:oleObj>
              </mc:Choice>
              <mc:Fallback>
                <p:oleObj name="비트맵 이미지" r:id="rId11" imgW="4742857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08500"/>
                        <a:ext cx="47434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250825" y="5373688"/>
          <a:ext cx="61214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비트맵 이미지" r:id="rId13" imgW="5896798" imgH="1123810" progId="Paint.Picture">
                  <p:embed/>
                </p:oleObj>
              </mc:Choice>
              <mc:Fallback>
                <p:oleObj name="비트맵 이미지" r:id="rId13" imgW="5896798" imgH="1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73688"/>
                        <a:ext cx="6121400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6588125" y="5589588"/>
          <a:ext cx="20875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비트맵 이미지" r:id="rId15" imgW="1857143" imgH="571731" progId="Paint.Picture">
                  <p:embed/>
                </p:oleObj>
              </mc:Choice>
              <mc:Fallback>
                <p:oleObj name="비트맵 이미지" r:id="rId15" imgW="1857143" imgH="5717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589588"/>
                        <a:ext cx="208756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076825" y="2565400"/>
            <a:ext cx="2057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000000"/>
                </a:solidFill>
              </a:rPr>
              <a:t>: vector transform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003800" y="4724400"/>
            <a:ext cx="2670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000000"/>
                </a:solidFill>
              </a:rPr>
              <a:t>: axial-vector transform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003800" y="1628775"/>
            <a:ext cx="3627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000000"/>
                </a:solidFill>
              </a:rPr>
              <a:t>Note that gluons are flavor-blind</a:t>
            </a:r>
          </a:p>
        </p:txBody>
      </p:sp>
    </p:spTree>
    <p:extLst>
      <p:ext uri="{BB962C8B-B14F-4D97-AF65-F5344CB8AC3E}">
        <p14:creationId xmlns:p14="http://schemas.microsoft.com/office/powerpoint/2010/main" val="19052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627313" y="1196975"/>
          <a:ext cx="31670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비트맵 이미지" r:id="rId3" imgW="1933333" imgH="552527" progId="Paint.Picture">
                  <p:embed/>
                </p:oleObj>
              </mc:Choice>
              <mc:Fallback>
                <p:oleObj name="비트맵 이미지" r:id="rId3" imgW="1933333" imgH="552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196975"/>
                        <a:ext cx="31670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763713" y="2276475"/>
          <a:ext cx="54006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비트맵 이미지" r:id="rId5" imgW="4439270" imgH="942857" progId="Paint.Picture">
                  <p:embed/>
                </p:oleObj>
              </mc:Choice>
              <mc:Fallback>
                <p:oleObj name="비트맵 이미지" r:id="rId5" imgW="4439270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276475"/>
                        <a:ext cx="540067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22888" y="4449763"/>
            <a:ext cx="21574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ko-KR" b="1" smtClean="0">
                <a:solidFill>
                  <a:srgbClr val="000000"/>
                </a:solidFill>
              </a:rPr>
              <a:t> chiral limit: m=0</a:t>
            </a: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771775" y="4292600"/>
          <a:ext cx="17716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비트맵 이미지" r:id="rId7" imgW="1771429" imgH="743054" progId="Paint.Picture">
                  <p:embed/>
                </p:oleObj>
              </mc:Choice>
              <mc:Fallback>
                <p:oleObj name="비트맵 이미지" r:id="rId7" imgW="1771429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292600"/>
                        <a:ext cx="17716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476375" y="5949950"/>
          <a:ext cx="68373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비트맵 이미지" r:id="rId9" imgW="6838095" imgH="666667" progId="Paint.Picture">
                  <p:embed/>
                </p:oleObj>
              </mc:Choice>
              <mc:Fallback>
                <p:oleObj name="비트맵 이미지" r:id="rId9" imgW="6838095" imgH="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949950"/>
                        <a:ext cx="68373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625600" y="527050"/>
            <a:ext cx="48371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sz="3200" b="1" u="sng" smtClean="0">
                <a:solidFill>
                  <a:srgbClr val="FF00FF"/>
                </a:solidFill>
              </a:rPr>
              <a:t>Chiral symmetry</a:t>
            </a:r>
            <a:r>
              <a:rPr lang="en-US" altLang="ko-KR" b="1" u="sng" smtClean="0">
                <a:solidFill>
                  <a:srgbClr val="FF00FF"/>
                </a:solidFill>
              </a:rPr>
              <a:t> </a:t>
            </a:r>
            <a:r>
              <a:rPr lang="en-US" altLang="ko-KR" sz="3200" b="1" u="sng" smtClean="0">
                <a:solidFill>
                  <a:srgbClr val="FF00FF"/>
                </a:solidFill>
              </a:rPr>
              <a:t>breaking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411413" y="5157788"/>
          <a:ext cx="2543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비트맵 이미지" r:id="rId11" imgW="2542857" imgH="685714" progId="Paint.Picture">
                  <p:embed/>
                </p:oleObj>
              </mc:Choice>
              <mc:Fallback>
                <p:oleObj name="비트맵 이미지" r:id="rId11" imgW="2542857" imgH="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57788"/>
                        <a:ext cx="2543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551113" y="3586163"/>
            <a:ext cx="3919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altLang="ko-KR" b="1" smtClean="0">
                <a:solidFill>
                  <a:srgbClr val="000000"/>
                </a:solidFill>
              </a:rPr>
              <a:t>Explicit chiral symmtery breaking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619250" y="3860800"/>
            <a:ext cx="64928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1547813" y="4292600"/>
            <a:ext cx="863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1042988" y="5013325"/>
            <a:ext cx="7207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b="1" smtClean="0">
              <a:solidFill>
                <a:srgbClr val="000000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292725" y="5300663"/>
            <a:ext cx="2921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algn="l">
              <a:spcBef>
                <a:spcPct val="0"/>
              </a:spcBef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ko-KR" b="1" smtClean="0">
                <a:solidFill>
                  <a:srgbClr val="000000"/>
                </a:solidFill>
              </a:rPr>
              <a:t> SSB of chiral symmetry</a:t>
            </a:r>
          </a:p>
        </p:txBody>
      </p:sp>
    </p:spTree>
    <p:extLst>
      <p:ext uri="{BB962C8B-B14F-4D97-AF65-F5344CB8AC3E}">
        <p14:creationId xmlns:p14="http://schemas.microsoft.com/office/powerpoint/2010/main" val="9152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1182</Words>
  <Application>Microsoft Office PowerPoint</Application>
  <PresentationFormat>화면 슬라이드 쇼(4:3)</PresentationFormat>
  <Paragraphs>113</Paragraphs>
  <Slides>41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3" baseType="lpstr">
      <vt:lpstr>Office 테마</vt:lpstr>
      <vt:lpstr>비트맵 이미지</vt:lpstr>
      <vt:lpstr>Proton mass and RAON</vt:lpstr>
      <vt:lpstr>QCD vacuum and RAON: proton mass as an example </vt:lpstr>
      <vt:lpstr>Artist's Rendition of a Proton</vt:lpstr>
      <vt:lpstr>PowerPoint 프레젠테이션</vt:lpstr>
      <vt:lpstr>PowerPoint 프레젠테이션</vt:lpstr>
      <vt:lpstr>Contents</vt:lpstr>
      <vt:lpstr>Low energy QCD</vt:lpstr>
      <vt:lpstr>Chiral symmetry at low energy</vt:lpstr>
      <vt:lpstr>PowerPoint 프레젠테이션</vt:lpstr>
      <vt:lpstr>PowerPoint 프레젠테이션</vt:lpstr>
      <vt:lpstr>Mesons and chiral symmetry</vt:lpstr>
      <vt:lpstr>Linear sigma-model</vt:lpstr>
      <vt:lpstr>Parity doublet model in dense matter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Chiral quarks in Savvidy vacuum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Research Plan  at Korea Rare Isotope Accelerator</dc:title>
  <dc:creator>USER</dc:creator>
  <cp:lastModifiedBy>ibs</cp:lastModifiedBy>
  <cp:revision>858</cp:revision>
  <cp:lastPrinted>2013-03-30T22:18:37Z</cp:lastPrinted>
  <dcterms:created xsi:type="dcterms:W3CDTF">2009-11-30T12:13:55Z</dcterms:created>
  <dcterms:modified xsi:type="dcterms:W3CDTF">2019-11-02T02:38:22Z</dcterms:modified>
</cp:coreProperties>
</file>