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notesSlides/notesSlide30.xml" ContentType="application/vnd.openxmlformats-officedocument.presentationml.notesSlide+xml"/>
  <Override PartName="/ppt/tags/tag22.xml" ContentType="application/vnd.openxmlformats-officedocument.presentationml.tags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ppt/notesSlides/notesSlide33.xml" ContentType="application/vnd.openxmlformats-officedocument.presentationml.notesSlide+xml"/>
  <Override PartName="/ppt/tags/tag25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6.xml" ContentType="application/vnd.openxmlformats-officedocument.presentationml.tags+xml"/>
  <Override PartName="/ppt/notesSlides/notesSlide36.xml" ContentType="application/vnd.openxmlformats-officedocument.presentationml.notesSlide+xml"/>
  <Override PartName="/ppt/tags/tag2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7"/>
  </p:notesMasterIdLst>
  <p:handoutMasterIdLst>
    <p:handoutMasterId r:id="rId68"/>
  </p:handoutMasterIdLst>
  <p:sldIdLst>
    <p:sldId id="640" r:id="rId2"/>
    <p:sldId id="639" r:id="rId3"/>
    <p:sldId id="665" r:id="rId4"/>
    <p:sldId id="668" r:id="rId5"/>
    <p:sldId id="667" r:id="rId6"/>
    <p:sldId id="628" r:id="rId7"/>
    <p:sldId id="630" r:id="rId8"/>
    <p:sldId id="569" r:id="rId9"/>
    <p:sldId id="663" r:id="rId10"/>
    <p:sldId id="631" r:id="rId11"/>
    <p:sldId id="669" r:id="rId12"/>
    <p:sldId id="610" r:id="rId13"/>
    <p:sldId id="629" r:id="rId14"/>
    <p:sldId id="633" r:id="rId15"/>
    <p:sldId id="670" r:id="rId16"/>
    <p:sldId id="661" r:id="rId17"/>
    <p:sldId id="662" r:id="rId18"/>
    <p:sldId id="676" r:id="rId19"/>
    <p:sldId id="678" r:id="rId20"/>
    <p:sldId id="653" r:id="rId21"/>
    <p:sldId id="673" r:id="rId22"/>
    <p:sldId id="536" r:id="rId23"/>
    <p:sldId id="671" r:id="rId24"/>
    <p:sldId id="681" r:id="rId25"/>
    <p:sldId id="682" r:id="rId26"/>
    <p:sldId id="660" r:id="rId27"/>
    <p:sldId id="625" r:id="rId28"/>
    <p:sldId id="623" r:id="rId29"/>
    <p:sldId id="636" r:id="rId30"/>
    <p:sldId id="679" r:id="rId31"/>
    <p:sldId id="680" r:id="rId32"/>
    <p:sldId id="674" r:id="rId33"/>
    <p:sldId id="656" r:id="rId34"/>
    <p:sldId id="655" r:id="rId35"/>
    <p:sldId id="626" r:id="rId36"/>
    <p:sldId id="627" r:id="rId37"/>
    <p:sldId id="611" r:id="rId38"/>
    <p:sldId id="677" r:id="rId39"/>
    <p:sldId id="654" r:id="rId40"/>
    <p:sldId id="641" r:id="rId41"/>
    <p:sldId id="632" r:id="rId42"/>
    <p:sldId id="566" r:id="rId43"/>
    <p:sldId id="644" r:id="rId44"/>
    <p:sldId id="645" r:id="rId45"/>
    <p:sldId id="567" r:id="rId46"/>
    <p:sldId id="560" r:id="rId47"/>
    <p:sldId id="646" r:id="rId48"/>
    <p:sldId id="647" r:id="rId49"/>
    <p:sldId id="658" r:id="rId50"/>
    <p:sldId id="648" r:id="rId51"/>
    <p:sldId id="649" r:id="rId52"/>
    <p:sldId id="651" r:id="rId53"/>
    <p:sldId id="436" r:id="rId54"/>
    <p:sldId id="586" r:id="rId55"/>
    <p:sldId id="659" r:id="rId56"/>
    <p:sldId id="545" r:id="rId57"/>
    <p:sldId id="533" r:id="rId58"/>
    <p:sldId id="603" r:id="rId59"/>
    <p:sldId id="520" r:id="rId60"/>
    <p:sldId id="374" r:id="rId61"/>
    <p:sldId id="562" r:id="rId62"/>
    <p:sldId id="367" r:id="rId63"/>
    <p:sldId id="609" r:id="rId64"/>
    <p:sldId id="417" r:id="rId65"/>
    <p:sldId id="571" r:id="rId66"/>
  </p:sldIdLst>
  <p:sldSz cx="9144000" cy="6858000" type="screen4x3"/>
  <p:notesSz cx="9939338" cy="6807200"/>
  <p:custShowLst>
    <p:custShow name="재구성한 쇼 1" id="0">
      <p:sldLst/>
    </p:custShow>
  </p:custShow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FF9933"/>
    <a:srgbClr val="006699"/>
    <a:srgbClr val="FFFF00"/>
    <a:srgbClr val="FF3300"/>
    <a:srgbClr val="0099CC"/>
    <a:srgbClr val="009900"/>
    <a:srgbClr val="000000"/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5098" autoAdjust="0"/>
  </p:normalViewPr>
  <p:slideViewPr>
    <p:cSldViewPr>
      <p:cViewPr varScale="1">
        <p:scale>
          <a:sx n="105" d="100"/>
          <a:sy n="105" d="100"/>
        </p:scale>
        <p:origin x="78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-16785"/>
    </p:cViewPr>
  </p:sorterViewPr>
  <p:notesViewPr>
    <p:cSldViewPr>
      <p:cViewPr varScale="1">
        <p:scale>
          <a:sx n="113" d="100"/>
          <a:sy n="113" d="100"/>
        </p:scale>
        <p:origin x="-1470" y="-108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06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888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65888"/>
            <a:ext cx="4306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1285606F-B51E-4847-8602-2A846B70D6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738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6887" cy="33972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AF3DCD3-50AD-4F98-8B53-6D7A52E6BF38}" type="datetimeFigureOut">
              <a:rPr lang="ko-KR" altLang="en-US"/>
              <a:pPr>
                <a:defRPr/>
              </a:pPr>
              <a:t>2019-11-01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775" y="3233738"/>
            <a:ext cx="7951788" cy="3062287"/>
          </a:xfrm>
          <a:prstGeom prst="rect">
            <a:avLst/>
          </a:prstGeom>
        </p:spPr>
        <p:txBody>
          <a:bodyPr vert="horz" lIns="91074" tIns="45537" rIns="91074" bIns="45537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30863" y="6465888"/>
            <a:ext cx="4306887" cy="339725"/>
          </a:xfrm>
          <a:prstGeom prst="rect">
            <a:avLst/>
          </a:prstGeom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92683778-BC80-4C00-8E5E-A1D6F1520DE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046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Nucleus</a:t>
            </a:r>
            <a:r>
              <a:rPr lang="en-US" altLang="ko-KR" baseline="0" dirty="0" smtClean="0"/>
              <a:t> is a many-body system. S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it is impossible to solve the problem exactly. We introduce the </a:t>
            </a:r>
            <a:r>
              <a:rPr lang="en-US" altLang="ko-K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meanfield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concept. But there is still short range force</a:t>
            </a:r>
          </a:p>
          <a:p>
            <a:r>
              <a:rPr lang="en-US" altLang="ko-KR" dirty="0" smtClean="0"/>
              <a:t>Which is considered by</a:t>
            </a:r>
            <a:r>
              <a:rPr lang="en-US" altLang="ko-KR" baseline="0" dirty="0" smtClean="0"/>
              <a:t> the pairing correlation. </a:t>
            </a:r>
            <a:endParaRPr lang="ko-KR" altLang="en-US" dirty="0" smtClean="0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BDA06AA-2F99-4F28-9F82-E4B7D27F4E48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</a:t>
            </a:fld>
            <a:endParaRPr lang="en-US" altLang="ko-KR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230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I checked the following. Two nucleons are occupied in each orbit in deformed formalism. </a:t>
            </a:r>
            <a:endParaRPr lang="ko-KR" altLang="en-US" dirty="0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8E1F251-916D-4820-BC00-086DFBE5F527}" type="slidenum">
              <a:rPr lang="ko-KR" altLang="en-US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24</a:t>
            </a:fld>
            <a:endParaRPr lang="ko-KR" altLang="en-US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852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If we switch on np pairing nucleons gather on</a:t>
            </a:r>
            <a:r>
              <a:rPr lang="en-US" altLang="ko-KR" baseline="0" dirty="0" smtClean="0"/>
              <a:t> the Fermi surface. </a:t>
            </a:r>
            <a:endParaRPr lang="ko-KR" altLang="en-US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35C42A7C-FC0E-4CB6-AC06-8B708A340239}" type="slidenum">
              <a:rPr lang="ko-KR" altLang="en-US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25</a:t>
            </a:fld>
            <a:endParaRPr lang="ko-KR" altLang="en-US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722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70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5464672-5F1F-4396-BDAA-F4C2A8CAF5DE}" type="slidenum">
              <a:rPr lang="ko-KR" altLang="en-US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26</a:t>
            </a:fld>
            <a:endParaRPr lang="ko-KR" altLang="en-US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8081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The gap of dotted line and solid line is the contribution of high angular momentum due to orbital angular</a:t>
            </a:r>
            <a:r>
              <a:rPr lang="en-US" altLang="ko-KR" baseline="0" dirty="0" smtClean="0"/>
              <a:t> momentum. This effect becomes larger with large deformation and large weighting value.</a:t>
            </a:r>
            <a:endParaRPr lang="ko-KR" altLang="en-US" dirty="0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27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1012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The gap of two lines mean the effect of L greater than or equal to 2.</a:t>
            </a:r>
            <a:endParaRPr lang="ko-KR" altLang="en-US" dirty="0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28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7672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29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847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IS pairing becomes larger and contribution of two pairing is same. </a:t>
            </a:r>
            <a:endParaRPr lang="ko-KR" altLang="en-US" dirty="0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31</a:t>
            </a:fld>
            <a:endParaRPr lang="ko-KR" altLang="en-US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9554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33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8590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34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1012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35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94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After a proton and T=0 pair collide deuteron is emitted.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83778-BC80-4C00-8E5E-A1D6F1520DE1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1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36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4825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3B703254-D095-41A5-9405-25EEB11B9643}" type="slidenum">
              <a:rPr lang="ko-KR" altLang="en-US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37</a:t>
            </a:fld>
            <a:endParaRPr lang="ko-KR" altLang="en-US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333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BDA06AA-2F99-4F28-9F82-E4B7D27F4E48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39</a:t>
            </a:fld>
            <a:endParaRPr lang="en-US" altLang="ko-KR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7911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8E1F251-916D-4820-BC00-086DFBE5F527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40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627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Mg</a:t>
            </a:r>
            <a:r>
              <a:rPr lang="en-US" altLang="ko-KR" baseline="0" dirty="0" smtClean="0"/>
              <a:t> is well known deformed nucleus.</a:t>
            </a:r>
            <a:endParaRPr lang="ko-KR" altLang="en-US" dirty="0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41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7178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err="1" smtClean="0"/>
              <a:t>Gnp</a:t>
            </a:r>
            <a:r>
              <a:rPr lang="en-US" altLang="ko-KR" dirty="0" smtClean="0"/>
              <a:t> is multiplied to G-mat to renormalize G-matrix</a:t>
            </a:r>
            <a:endParaRPr lang="ko-KR" altLang="en-US" dirty="0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3362DAD-0F3F-414B-8639-A05378B4B2C1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42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2861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pairing E is getting bigger with prolated deformation</a:t>
            </a:r>
          </a:p>
          <a:p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664A57D-9182-42F4-BC16-F546A659DD6B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43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7583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Which effect is greater the deformation or np-pairing?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83778-BC80-4C00-8E5E-A1D6F1520DE1}" type="slidenum">
              <a:rPr lang="ko-KR" altLang="en-US" smtClean="0"/>
              <a:pPr>
                <a:defRPr/>
              </a:pPr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181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6411BCE-1A64-4410-8CF9-42B2647173F8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45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782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11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E35AD1D-9747-4124-8BE8-441FB650CA48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46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2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Deuteron ground state could not be understood without tensor force.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83778-BC80-4C00-8E5E-A1D6F1520DE1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15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If we compare two </a:t>
            </a:r>
            <a:r>
              <a:rPr lang="en-US" altLang="ko-KR" dirty="0" err="1" smtClean="0"/>
              <a:t>pannel</a:t>
            </a:r>
            <a:r>
              <a:rPr lang="en-US" altLang="ko-KR" baseline="0" dirty="0" smtClean="0"/>
              <a:t> C, second peak can be produced with np pairing. </a:t>
            </a:r>
            <a:endParaRPr lang="ko-KR" altLang="en-US" dirty="0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0A343D0A-4BEF-4184-9067-B78374EB1DBD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47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5032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63A39E4-84D8-4999-8768-46D7C912662F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48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3043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If we switch on np pairing nucleons gather on</a:t>
            </a:r>
            <a:r>
              <a:rPr lang="en-US" altLang="ko-KR" baseline="0" dirty="0" smtClean="0"/>
              <a:t> the Fermi surface. </a:t>
            </a:r>
            <a:endParaRPr lang="ko-KR" altLang="en-US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35C42A7C-FC0E-4CB6-AC06-8B708A340239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49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4084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A4ED5D2-F153-490B-BFD9-3765A53D2FD5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50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804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5179E2A-61B5-4368-A1DB-4C4FE2CB5362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51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8782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We have a self-inconsistency coming from the phenomenological DWS.</a:t>
            </a:r>
          </a:p>
          <a:p>
            <a:r>
              <a:rPr lang="en-US" altLang="ko-KR" dirty="0" smtClean="0"/>
              <a:t>The present DQRPA</a:t>
            </a:r>
            <a:r>
              <a:rPr lang="en-US" altLang="ko-KR" baseline="0" dirty="0" smtClean="0"/>
              <a:t> may have spurious states from the breaking of particle number conservation</a:t>
            </a:r>
          </a:p>
          <a:p>
            <a:r>
              <a:rPr lang="en-US" altLang="ko-KR" baseline="0" dirty="0" smtClean="0"/>
              <a:t>Due to BCS approach and the self-inconsistency coming from the phenomenological DWS potential.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3B703254-D095-41A5-9405-25EEB11B9643}" type="slidenum">
              <a:rPr lang="ko-KR" altLang="en-US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52</a:t>
            </a:fld>
            <a:endParaRPr lang="ko-KR" altLang="en-US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95294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The self E represents the contribution to the particles E due to interaction between the particle and its system.</a:t>
            </a:r>
            <a:endParaRPr lang="ko-KR" altLang="en-US" smtClean="0"/>
          </a:p>
        </p:txBody>
      </p:sp>
      <p:sp>
        <p:nvSpPr>
          <p:cNvPr id="931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F96D184-FE5F-4697-A392-B485C1286424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56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49222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90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8FFBC81-E273-4680-8BD0-CA02521FFA18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57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95060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49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3D28AC3-A7EB-45F7-BB73-2AAAB60B3F3D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59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1597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013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075A3187-608B-420B-8B8A-8A912BF6D439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61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961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Phase transition is not related to statistic mechanics. It means</a:t>
            </a:r>
            <a:r>
              <a:rPr lang="en-US" altLang="ko-KR" baseline="0" dirty="0" smtClean="0"/>
              <a:t> the transition from IV to IS pairing mode. </a:t>
            </a:r>
            <a:endParaRPr lang="ko-KR" altLang="en-US" dirty="0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ABFF761-FC6B-4837-B80A-41E62C8D8DE3}" type="slidenum">
              <a:rPr lang="ko-KR" altLang="en-US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11</a:t>
            </a:fld>
            <a:endParaRPr lang="ko-KR" altLang="en-US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14821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034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744482B-159C-4256-8D29-707BC04E9FCD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62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6004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Residual interaction contains two parts.</a:t>
            </a:r>
          </a:p>
          <a:p>
            <a:r>
              <a:rPr lang="en-US" altLang="ko-KR" smtClean="0"/>
              <a:t>A particle-hole force are defined with positive sign, which is repulsive, and particle-particle force is negative sign which is attractive.  </a:t>
            </a:r>
            <a:endParaRPr lang="ko-KR" altLang="en-US" smtClean="0"/>
          </a:p>
        </p:txBody>
      </p:sp>
      <p:sp>
        <p:nvSpPr>
          <p:cNvPr id="1126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2496736-3C86-420D-9F19-0DAFD88598AC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64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219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</a:t>
            </a:r>
            <a:r>
              <a:rPr lang="en-US" altLang="ko-KR" baseline="0" dirty="0" smtClean="0"/>
              <a:t> order to include two parallel pairs 4 by 4 matrix have to be changed to 8 by 8 matrix.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83778-BC80-4C00-8E5E-A1D6F1520DE1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82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 is the B by multiplied by two.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83778-BC80-4C00-8E5E-A1D6F1520DE1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24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 is </a:t>
            </a:r>
            <a:r>
              <a:rPr lang="en-US" altLang="ko-KR" dirty="0" err="1" smtClean="0"/>
              <a:t>expantion</a:t>
            </a:r>
            <a:r>
              <a:rPr lang="en-US" altLang="ko-KR" dirty="0" smtClean="0"/>
              <a:t> coefficient which consist of 3 coefficient.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83778-BC80-4C00-8E5E-A1D6F1520DE1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13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90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8FFBC81-E273-4680-8BD0-CA02521FFA18}" type="slidenum">
              <a:rPr lang="ko-KR" altLang="en-US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21</a:t>
            </a:fld>
            <a:endParaRPr lang="ko-KR" altLang="en-US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909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IS pairing becomes larger and contribution of two pairing is same. </a:t>
            </a:r>
            <a:endParaRPr lang="ko-KR" altLang="en-US" dirty="0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C4A433B-DD23-46A2-8335-62581E964DBA}" type="slidenum">
              <a:rPr lang="ko-KR" altLang="en-US" smtClean="0">
                <a:latin typeface="굴림" panose="020B0600000101010101" pitchFamily="50" charset="-127"/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22</a:t>
            </a:fld>
            <a:endParaRPr lang="ko-KR" altLang="en-US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34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BF88-784B-47EA-A54C-962C175C2C2D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B1C7-B8F8-41C8-8123-E78939A552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0136910"/>
      </p:ext>
    </p:extLst>
  </p:cSld>
  <p:clrMapOvr>
    <a:masterClrMapping/>
  </p:clrMapOvr>
  <p:transition advTm="185672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967E-0130-4325-99D3-516F4F97548E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CC59-50BA-4FDE-A6D7-C96B1F0442D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6402164"/>
      </p:ext>
    </p:extLst>
  </p:cSld>
  <p:clrMapOvr>
    <a:masterClrMapping/>
  </p:clrMapOvr>
  <p:transition advTm="185672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EA93-0D00-4AA8-B6FC-C3B177491FBE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3F69-A6A4-4A85-A0EC-5509049716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7209179"/>
      </p:ext>
    </p:extLst>
  </p:cSld>
  <p:clrMapOvr>
    <a:masterClrMapping/>
  </p:clrMapOvr>
  <p:transition advTm="185672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4176-CE98-40DB-8F51-47AECCCEBFF4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A429-E861-4517-B520-CA73A3243C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2525864"/>
      </p:ext>
    </p:extLst>
  </p:cSld>
  <p:clrMapOvr>
    <a:masterClrMapping/>
  </p:clrMapOvr>
  <p:transition advTm="185672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1D57-FACE-48DC-839D-DCEAA41CD7F1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2D9E-D0B1-4799-A75E-FF4F5CDB50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6226755"/>
      </p:ext>
    </p:extLst>
  </p:cSld>
  <p:clrMapOvr>
    <a:masterClrMapping/>
  </p:clrMapOvr>
  <p:transition advTm="185672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23E1-1F79-4FEE-9EDB-1762E23311BB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A0E6-D702-4854-BDDA-DC9A87CAB4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8297662"/>
      </p:ext>
    </p:extLst>
  </p:cSld>
  <p:clrMapOvr>
    <a:masterClrMapping/>
  </p:clrMapOvr>
  <p:transition advTm="185672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6FC5-C151-4F9A-BD8E-CF35FC862869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943E-808D-4B40-AE77-59E77B486D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3869446"/>
      </p:ext>
    </p:extLst>
  </p:cSld>
  <p:clrMapOvr>
    <a:masterClrMapping/>
  </p:clrMapOvr>
  <p:transition advTm="185672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C86-FA94-4CD2-B172-4A16063C0E9C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B685-6E90-415A-971A-1AF62F544CC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4563328"/>
      </p:ext>
    </p:extLst>
  </p:cSld>
  <p:clrMapOvr>
    <a:masterClrMapping/>
  </p:clrMapOvr>
  <p:transition advTm="185672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73A4-3B6E-42B4-B8EA-16278222D941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84A2-37BD-4271-A341-AB86AB9FDF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7283300"/>
      </p:ext>
    </p:extLst>
  </p:cSld>
  <p:clrMapOvr>
    <a:masterClrMapping/>
  </p:clrMapOvr>
  <p:transition advTm="185672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E2CF-5CF6-4FDF-A155-DFF4E92F149D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ED08-B294-4005-9574-C2607E2310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45036"/>
      </p:ext>
    </p:extLst>
  </p:cSld>
  <p:clrMapOvr>
    <a:masterClrMapping/>
  </p:clrMapOvr>
  <p:transition advTm="185672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052E-2358-4C96-B122-365590E6A5CA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3FA6-511E-4BEF-934D-2B918CFF93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9420480"/>
      </p:ext>
    </p:extLst>
  </p:cSld>
  <p:clrMapOvr>
    <a:masterClrMapping/>
  </p:clrMapOvr>
  <p:transition advTm="185672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C875-E1E2-4C94-83E4-B08C56F42F8D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27C5-C720-4C2D-A396-F839E64B0B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1135599"/>
      </p:ext>
    </p:extLst>
  </p:cSld>
  <p:clrMapOvr>
    <a:masterClrMapping/>
  </p:clrMapOvr>
  <p:transition advTm="185672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BC912E1-E4E7-4F9C-8892-64EF654250D6}" type="datetime1">
              <a:rPr lang="ko-KR" altLang="en-US" smtClean="0"/>
              <a:t>2019-11-01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2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6CE90A3-5AAC-46EC-B6C1-BB0F1C7F22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 advTm="185672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3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360.png"/><Relationship Id="rId5" Type="http://schemas.openxmlformats.org/officeDocument/2006/relationships/image" Target="../media/image53.png"/><Relationship Id="rId4" Type="http://schemas.openxmlformats.org/officeDocument/2006/relationships/image" Target="../media/image3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430.png"/><Relationship Id="rId5" Type="http://schemas.openxmlformats.org/officeDocument/2006/relationships/image" Target="../media/image54.png"/><Relationship Id="rId4" Type="http://schemas.openxmlformats.org/officeDocument/2006/relationships/image" Target="../media/image2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55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411.png"/><Relationship Id="rId5" Type="http://schemas.openxmlformats.org/officeDocument/2006/relationships/image" Target="../media/image38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62.png"/><Relationship Id="rId4" Type="http://schemas.openxmlformats.org/officeDocument/2006/relationships/image" Target="../media/image3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63.png"/><Relationship Id="rId4" Type="http://schemas.openxmlformats.org/officeDocument/2006/relationships/image" Target="../media/image3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5.wmf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590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80.png"/><Relationship Id="rId4" Type="http://schemas.openxmlformats.org/officeDocument/2006/relationships/image" Target="../media/image6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49.png"/><Relationship Id="rId4" Type="http://schemas.openxmlformats.org/officeDocument/2006/relationships/image" Target="../media/image7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7.png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8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8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584" y="1484784"/>
            <a:ext cx="75612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3200" b="1" dirty="0" err="1" smtClean="0">
                <a:solidFill>
                  <a:srgbClr val="0099CC"/>
                </a:solidFill>
                <a:latin typeface="Calibri" panose="020F0502020204030204" pitchFamily="34" charset="0"/>
              </a:rPr>
              <a:t>Isoscalar</a:t>
            </a:r>
            <a:r>
              <a:rPr lang="en-US" altLang="ko-KR" sz="3200" b="1" dirty="0">
                <a:solidFill>
                  <a:srgbClr val="0099CC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3200" b="1" dirty="0" smtClean="0">
                <a:solidFill>
                  <a:srgbClr val="0099CC"/>
                </a:solidFill>
                <a:latin typeface="Calibri" panose="020F0502020204030204" pitchFamily="34" charset="0"/>
              </a:rPr>
              <a:t>Pair </a:t>
            </a:r>
            <a:r>
              <a:rPr lang="en-US" altLang="ko-K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Condensation</a:t>
            </a:r>
            <a:r>
              <a:rPr lang="en-US" altLang="ko-KR" sz="3200" b="1" dirty="0" smtClean="0">
                <a:solidFill>
                  <a:srgbClr val="0099CC"/>
                </a:solidFill>
                <a:latin typeface="Calibri" panose="020F0502020204030204" pitchFamily="34" charset="0"/>
              </a:rPr>
              <a:t> and</a:t>
            </a:r>
            <a:r>
              <a:rPr lang="ko-KR" altLang="en-US" sz="3200" b="1" dirty="0" smtClean="0">
                <a:solidFill>
                  <a:srgbClr val="0099CC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3200" b="1" dirty="0" smtClean="0">
                <a:latin typeface="Calibri" panose="020F0502020204030204" pitchFamily="34" charset="0"/>
              </a:rPr>
              <a:t>Tensor</a:t>
            </a:r>
            <a:r>
              <a:rPr lang="ko-KR" altLang="en-US" sz="3200" b="1" dirty="0" smtClean="0">
                <a:latin typeface="Calibri" panose="020F0502020204030204" pitchFamily="34" charset="0"/>
              </a:rPr>
              <a:t> </a:t>
            </a:r>
            <a:r>
              <a:rPr lang="en-US" altLang="ko-KR" sz="3200" b="1" dirty="0" smtClean="0">
                <a:latin typeface="Calibri" panose="020F0502020204030204" pitchFamily="34" charset="0"/>
              </a:rPr>
              <a:t>Force</a:t>
            </a:r>
            <a:r>
              <a:rPr lang="en-US" altLang="ko-KR" sz="3200" b="1" dirty="0" smtClean="0">
                <a:solidFill>
                  <a:srgbClr val="0099CC"/>
                </a:solidFill>
                <a:latin typeface="Calibri" panose="020F0502020204030204" pitchFamily="34" charset="0"/>
              </a:rPr>
              <a:t> inside Nuclei</a:t>
            </a:r>
            <a:endParaRPr kumimoji="0" lang="en-US" altLang="ko-KR" sz="3200" b="1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Y헤드라인M" pitchFamily="18" charset="-127"/>
              <a:cs typeface="Calibri" panose="020F0502020204030204" pitchFamily="34" charset="0"/>
            </a:endParaRPr>
          </a:p>
        </p:txBody>
      </p:sp>
      <p:sp>
        <p:nvSpPr>
          <p:cNvPr id="4100" name="직사각형 5"/>
          <p:cNvSpPr>
            <a:spLocks noChangeArrowheads="1"/>
          </p:cNvSpPr>
          <p:nvPr/>
        </p:nvSpPr>
        <p:spPr bwMode="auto">
          <a:xfrm>
            <a:off x="971600" y="3357563"/>
            <a:ext cx="7200900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buNone/>
            </a:pPr>
            <a:r>
              <a:rPr kumimoji="0" lang="en-US" altLang="ko-KR" sz="2000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Myung-Ki Cheoun</a:t>
            </a:r>
            <a:r>
              <a:rPr kumimoji="0" lang="en-US" altLang="ko-KR" sz="2000" baseline="30000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1</a:t>
            </a:r>
            <a:r>
              <a:rPr kumimoji="0" lang="en-US" altLang="ko-KR" sz="2000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ko-KR" sz="1800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in collaboration with  </a:t>
            </a:r>
          </a:p>
          <a:p>
            <a:pPr algn="ctr">
              <a:buNone/>
            </a:pPr>
            <a:r>
              <a:rPr lang="en-US" altLang="ko-KR" sz="2000" b="1" dirty="0" err="1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Eun</a:t>
            </a:r>
            <a:r>
              <a:rPr lang="en-US" altLang="ko-KR" sz="20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dirty="0" err="1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Ja</a:t>
            </a:r>
            <a:r>
              <a:rPr lang="en-US" altLang="ko-KR" sz="20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Ha</a:t>
            </a:r>
            <a:r>
              <a:rPr lang="en-US" altLang="ko-KR" sz="2000" b="1" baseline="30000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1, </a:t>
            </a:r>
            <a:r>
              <a:rPr lang="en-US" altLang="ko-KR" sz="20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8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W. Y. So</a:t>
            </a:r>
            <a:r>
              <a:rPr lang="en-US" altLang="ko-KR" sz="1800" b="1" baseline="30000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3</a:t>
            </a:r>
            <a:r>
              <a:rPr lang="en-US" altLang="ko-KR" sz="18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800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and</a:t>
            </a:r>
            <a:r>
              <a:rPr lang="en-US" altLang="ko-KR" sz="20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Hiroyuki Sagawa</a:t>
            </a:r>
            <a:r>
              <a:rPr lang="en-US" altLang="ko-KR" sz="2000" b="1" baseline="30000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2</a:t>
            </a:r>
            <a:endParaRPr kumimoji="0" lang="en-US" altLang="ko-KR" sz="1600" b="1" baseline="30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ko-KR" sz="1600" dirty="0" smtClean="0">
                <a:latin typeface="Calibri" panose="020F0502020204030204" pitchFamily="34" charset="0"/>
              </a:rPr>
              <a:t>Origin </a:t>
            </a:r>
            <a:r>
              <a:rPr lang="en-US" altLang="ko-KR" sz="1600" dirty="0">
                <a:latin typeface="Calibri" panose="020F0502020204030204" pitchFamily="34" charset="0"/>
              </a:rPr>
              <a:t>of Matter and Evolution of Galaxy (OMEG) Institute, </a:t>
            </a:r>
            <a:r>
              <a:rPr lang="en-US" altLang="ko-KR" sz="1600" dirty="0" err="1">
                <a:latin typeface="Calibri" panose="020F0502020204030204" pitchFamily="34" charset="0"/>
              </a:rPr>
              <a:t>Soongsil</a:t>
            </a:r>
            <a:r>
              <a:rPr lang="en-US" altLang="ko-KR" sz="1600" dirty="0">
                <a:latin typeface="Calibri" panose="020F0502020204030204" pitchFamily="34" charset="0"/>
              </a:rPr>
              <a:t> University, </a:t>
            </a:r>
            <a:r>
              <a:rPr lang="en-US" altLang="ko-KR" sz="1600" dirty="0" smtClean="0">
                <a:latin typeface="Calibri" panose="020F0502020204030204" pitchFamily="34" charset="0"/>
              </a:rPr>
              <a:t>Seoul, </a:t>
            </a:r>
            <a:r>
              <a:rPr lang="en-US" altLang="ko-KR" sz="1600" dirty="0">
                <a:latin typeface="Calibri" panose="020F0502020204030204" pitchFamily="34" charset="0"/>
              </a:rPr>
              <a:t>Korea </a:t>
            </a:r>
          </a:p>
          <a:p>
            <a:pPr eaLnBrk="1" hangingPunct="1">
              <a:buFontTx/>
              <a:buAutoNum type="arabicParenR"/>
            </a:pPr>
            <a:r>
              <a:rPr lang="en-US" altLang="ko-KR" sz="1600" dirty="0">
                <a:latin typeface="Calibri" panose="020F0502020204030204" pitchFamily="34" charset="0"/>
              </a:rPr>
              <a:t>RIKEN and University of Aizu</a:t>
            </a:r>
            <a:r>
              <a:rPr lang="en-US" altLang="ko-KR" sz="1600" dirty="0" smtClean="0">
                <a:latin typeface="Calibri" panose="020F0502020204030204" pitchFamily="34" charset="0"/>
              </a:rPr>
              <a:t>, </a:t>
            </a:r>
            <a:r>
              <a:rPr lang="en-US" altLang="ko-KR" sz="1600" dirty="0">
                <a:latin typeface="Calibri" panose="020F0502020204030204" pitchFamily="34" charset="0"/>
              </a:rPr>
              <a:t>Japan </a:t>
            </a:r>
            <a:endParaRPr lang="en-US" altLang="ko-KR" sz="16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ko-KR" sz="1600" dirty="0" err="1" smtClean="0">
                <a:latin typeface="Calibri" panose="020F0502020204030204" pitchFamily="34" charset="0"/>
                <a:ea typeface="굴림" panose="020B0600000101010101" pitchFamily="50" charset="-127"/>
              </a:rPr>
              <a:t>Kangwon</a:t>
            </a:r>
            <a:r>
              <a:rPr lang="en-US" altLang="ko-KR" sz="1600" dirty="0" smtClean="0">
                <a:latin typeface="Calibri" panose="020F0502020204030204" pitchFamily="34" charset="0"/>
                <a:ea typeface="굴림" panose="020B0600000101010101" pitchFamily="50" charset="-127"/>
              </a:rPr>
              <a:t> National University, </a:t>
            </a:r>
            <a:r>
              <a:rPr lang="en-US" altLang="ko-KR" sz="1600" dirty="0" err="1" smtClean="0">
                <a:latin typeface="Calibri" panose="020F0502020204030204" pitchFamily="34" charset="0"/>
                <a:ea typeface="굴림" panose="020B0600000101010101" pitchFamily="50" charset="-127"/>
              </a:rPr>
              <a:t>Dogae</a:t>
            </a:r>
            <a:r>
              <a:rPr lang="en-US" altLang="ko-KR" sz="1600" dirty="0" smtClean="0">
                <a:latin typeface="Calibri" panose="020F0502020204030204" pitchFamily="34" charset="0"/>
                <a:ea typeface="굴림" panose="020B0600000101010101" pitchFamily="50" charset="-127"/>
              </a:rPr>
              <a:t>, Korea</a:t>
            </a:r>
            <a:endParaRPr lang="en-US" altLang="ko-KR" sz="1800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4101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44450"/>
            <a:ext cx="1019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1979712" y="6281936"/>
            <a:ext cx="5688632" cy="576064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60800017"/>
      </p:ext>
    </p:extLst>
  </p:cSld>
  <p:clrMapOvr>
    <a:masterClrMapping/>
  </p:clrMapOvr>
  <p:transition advTm="6449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직사각형 15"/>
              <p:cNvSpPr>
                <a:spLocks noChangeArrowheads="1"/>
              </p:cNvSpPr>
              <p:nvPr/>
            </p:nvSpPr>
            <p:spPr bwMode="auto">
              <a:xfrm>
                <a:off x="107504" y="332656"/>
                <a:ext cx="57606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u="sng" dirty="0" smtClean="0">
                    <a:solidFill>
                      <a:srgbClr val="0000CC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Unlike-p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airing correlations in </a:t>
                </a:r>
                <a14:m>
                  <m:oMath xmlns:m="http://schemas.openxmlformats.org/officeDocument/2006/math"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𝑵</m:t>
                    </m:r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~</m:t>
                    </m:r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𝒁</m:t>
                    </m:r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ko-KR" sz="2000" b="1" i="1" u="sng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𝒏𝒖𝒄𝒍𝒆𝒊</m:t>
                    </m:r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</a:t>
                </a:r>
                <a:endParaRPr lang="ko-KR" altLang="en-US" sz="2000" b="1" u="sng" dirty="0" smtClean="0">
                  <a:solidFill>
                    <a:srgbClr val="0000CC"/>
                  </a:solidFill>
                  <a:uFill>
                    <a:solidFill>
                      <a:srgbClr val="3333FF"/>
                    </a:solidFill>
                  </a:uFill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7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32656"/>
                <a:ext cx="5760640" cy="400110"/>
              </a:xfrm>
              <a:prstGeom prst="rect">
                <a:avLst/>
              </a:prstGeom>
              <a:blipFill>
                <a:blip r:embed="rId2"/>
                <a:stretch>
                  <a:fillRect l="-952" t="-9231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40" y="836712"/>
            <a:ext cx="7056784" cy="444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683568" y="5445224"/>
                <a:ext cx="79208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nuclear structure of N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Calibri" panose="020F0502020204030204" pitchFamily="34" charset="0"/>
                  </a:rPr>
                  <a:t>≠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 nuclei, 60&lt; N&lt;70 and 57&lt; Z&lt;64, may also be affected by np correlations.</a:t>
                </a:r>
              </a:p>
              <a:p>
                <a:pPr marL="342900" indent="-342900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heavy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𝑍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nuclei may have </a:t>
                </a:r>
                <a:r>
                  <a:rPr lang="en-US" altLang="ko-KR" b="1" i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en-US" altLang="ko-KR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dominance or coexistence </a:t>
                </a: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with </a:t>
                </a:r>
                <a:r>
                  <a:rPr lang="en-US" altLang="ko-KR" b="1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IV mode</a:t>
                </a: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altLang="ko-K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45224"/>
                <a:ext cx="7920880" cy="954107"/>
              </a:xfrm>
              <a:prstGeom prst="rect">
                <a:avLst/>
              </a:prstGeom>
              <a:blipFill>
                <a:blip r:embed="rId4"/>
                <a:stretch>
                  <a:fillRect l="-462" t="-4459" b="-57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5148064" y="404664"/>
            <a:ext cx="407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Gezerlis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PRL 106, 252502(2011)  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0403024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5552"/>
            <a:ext cx="6448734" cy="53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직사각형 7"/>
          <p:cNvSpPr>
            <a:spLocks noChangeArrowheads="1"/>
          </p:cNvSpPr>
          <p:nvPr/>
        </p:nvSpPr>
        <p:spPr bwMode="auto">
          <a:xfrm>
            <a:off x="0" y="188640"/>
            <a:ext cx="392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of IV and IS </a:t>
            </a:r>
            <a:r>
              <a:rPr lang="en-US" altLang="ko-KR" sz="2000" b="1" i="1" u="sng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-pairing </a:t>
            </a:r>
            <a:r>
              <a:rPr lang="en-US" altLang="ko-KR" sz="1600" dirty="0" smtClean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</a:t>
            </a:r>
            <a:endParaRPr lang="en-US" altLang="ko-KR" sz="16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prstClr val="white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-12700" y="5962054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IS condensation by the enhanced T=0 </a:t>
            </a:r>
            <a:r>
              <a:rPr lang="en-US" altLang="ko-KR" b="1" i="1" dirty="0">
                <a:solidFill>
                  <a:srgbClr val="00B05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np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pairing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may happen in deformed </a:t>
            </a:r>
            <a:r>
              <a:rPr lang="en-US" altLang="ko-KR" baseline="30000" dirty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24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Mg and </a:t>
            </a:r>
            <a:r>
              <a:rPr lang="en-US" altLang="ko-KR" baseline="30000" dirty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48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Cr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Rapid 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phase transition from IV to IS component in the </a:t>
            </a:r>
            <a:r>
              <a:rPr lang="en-US" altLang="ko-KR" i="1" dirty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np</a:t>
            </a:r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pairing.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But it may happen slower in heavy nuclei,  which may mean the coexistence of IV and IS in some deformation region</a:t>
            </a:r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.</a:t>
            </a:r>
            <a:endParaRPr lang="en-US" altLang="ko-KR" b="1" dirty="0">
              <a:solidFill>
                <a:srgbClr val="FF0000"/>
              </a:solidFill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932040" y="227789"/>
            <a:ext cx="4332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Ha, Cheoun, Sagawa,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PRC99,064304 (2019)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48064" y="69269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T=0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79712" y="33477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T=0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979712" y="69269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T=0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076056" y="3347700"/>
            <a:ext cx="1512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normal </a:t>
            </a:r>
            <a:r>
              <a:rPr lang="en-US" altLang="ko-KR" sz="1800" b="1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T=0</a:t>
            </a:r>
            <a:endParaRPr lang="ko-KR" altLang="en-US" sz="1800" b="1" dirty="0">
              <a:solidFill>
                <a:prstClr val="black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230914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8" name="직사각형 23"/>
          <p:cNvSpPr>
            <a:spLocks noChangeArrowheads="1"/>
          </p:cNvSpPr>
          <p:nvPr/>
        </p:nvSpPr>
        <p:spPr bwMode="auto">
          <a:xfrm>
            <a:off x="0" y="246063"/>
            <a:ext cx="8424863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 our early papers, the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IV np-pairing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was included in a spherical formula and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IS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np-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pairing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was taken into account by renormalizing the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IV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np-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pairing implicitly. 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M.K. </a:t>
            </a:r>
            <a:r>
              <a:rPr lang="en-US" altLang="ko-KR" sz="20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Cheoun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et al. 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NPA 561(1993), NPA 564(1993)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 the recent previous papers, the</a:t>
            </a:r>
            <a:r>
              <a:rPr lang="en-US" altLang="ko-KR" sz="2000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effects of 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deformation and </a:t>
            </a:r>
            <a:r>
              <a:rPr lang="en-US" altLang="ko-K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IS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np-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pairing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are taken into account explicitly within the 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deformed BCS and deformed QRPA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approach.</a:t>
            </a:r>
          </a:p>
        </p:txBody>
      </p:sp>
      <p:sp>
        <p:nvSpPr>
          <p:cNvPr id="9" name="직사각형 23"/>
          <p:cNvSpPr>
            <a:spLocks noChangeArrowheads="1"/>
          </p:cNvSpPr>
          <p:nvPr/>
        </p:nvSpPr>
        <p:spPr bwMode="auto">
          <a:xfrm>
            <a:off x="139623" y="2415337"/>
            <a:ext cx="8837494" cy="35394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Spin singlet and spin triplet pairing correlations on shape evolution in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i="1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</a:t>
            </a:r>
            <a:r>
              <a:rPr lang="en-US" altLang="ko-KR" sz="2000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sd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-shell </a:t>
            </a:r>
            <a:r>
              <a:rPr lang="en-US" altLang="ko-KR" sz="2000" i="1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N=Z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nuclei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   Ha </a:t>
            </a:r>
            <a:r>
              <a:rPr lang="en-US" altLang="ko-KR" sz="1800" i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et al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 PRC97, 024320(2018)</a:t>
            </a:r>
            <a:endParaRPr lang="en-US" altLang="ko-KR" sz="1800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Neutron-proton pairing correlations and deformation for </a:t>
            </a:r>
            <a:r>
              <a:rPr lang="en-US" altLang="ko-KR" sz="20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Z 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nuclei</a:t>
            </a:r>
            <a:b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in </a:t>
            </a:r>
            <a:r>
              <a:rPr lang="en-US" altLang="ko-KR" sz="20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-shell by the deformed BCS and HFB approach</a:t>
            </a:r>
            <a:r>
              <a:rPr lang="en-US" altLang="ko-KR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sz="18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Ha </a:t>
            </a:r>
            <a:r>
              <a:rPr lang="en-US" altLang="ko-KR" sz="1800" i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et al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. PRC97, 064322(2018)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3.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Isoscalar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condensation in </a:t>
            </a:r>
            <a:r>
              <a:rPr lang="en-US" altLang="ko-KR" sz="2000" i="1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N = Z 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nuclei. 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Ha </a:t>
            </a:r>
            <a:r>
              <a:rPr lang="en-US" altLang="ko-KR" sz="1800" i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et al. </a:t>
            </a:r>
            <a:r>
              <a:rPr lang="en-US" altLang="ko-KR" sz="1800" dirty="0" err="1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Acta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1800" dirty="0" err="1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Physica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1800" dirty="0" err="1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Polonica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B 50, 697(2019).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4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. 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Coulomb and the spin-orbit interaction in a deformed 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 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on the residual pairing correlations for </a:t>
            </a:r>
            <a:r>
              <a:rPr lang="en-US" altLang="ko-KR" sz="20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N=Z</a:t>
            </a:r>
            <a:r>
              <a:rPr lang="en-US" altLang="ko-K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nuclei. </a:t>
            </a:r>
            <a:r>
              <a:rPr lang="en-US" altLang="ko-KR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Ha </a:t>
            </a:r>
            <a:r>
              <a:rPr lang="en-US" altLang="ko-KR" sz="1800" i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et al</a:t>
            </a:r>
            <a:r>
              <a:rPr lang="en-US" altLang="ko-KR" sz="1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. 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PRC99, 064304 (2019)</a:t>
            </a:r>
            <a:endParaRPr lang="en-US" altLang="ko-KR" sz="18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ea typeface="굴림" panose="020B0600000101010101" pitchFamily="50" charset="-127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5. Competition of deformation and neutron-proton pairing in Gamow-Teller</a:t>
            </a:r>
            <a:b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</a:b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   transitions for </a:t>
            </a:r>
            <a:r>
              <a:rPr lang="en-US" altLang="ko-KR" sz="2000" baseline="30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56,58,60,62,64</a:t>
            </a:r>
            <a:r>
              <a:rPr lang="en-US" altLang="ko-KR" sz="20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Ni</a:t>
            </a:r>
            <a:r>
              <a:rPr lang="en-US" altLang="ko-KR" sz="1800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.      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Ha </a:t>
            </a:r>
            <a:r>
              <a:rPr lang="en-US" altLang="ko-KR" sz="1800" i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et al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. JPG 46, 105109 2019.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b="1" dirty="0" smtClean="0">
                <a:solidFill>
                  <a:srgbClr val="FF9933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6. </a:t>
            </a:r>
            <a:r>
              <a:rPr lang="en-US" altLang="ko-KR" sz="2000" b="1" dirty="0" err="1" smtClean="0">
                <a:solidFill>
                  <a:srgbClr val="FF9933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Isoscalar</a:t>
            </a:r>
            <a:r>
              <a:rPr lang="en-US" altLang="ko-KR" sz="2000" b="1" dirty="0" smtClean="0">
                <a:solidFill>
                  <a:srgbClr val="FF9933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Condensation in the p- and </a:t>
            </a:r>
            <a:r>
              <a:rPr lang="en-US" altLang="ko-KR" sz="2000" b="1" dirty="0" err="1" smtClean="0">
                <a:solidFill>
                  <a:srgbClr val="FF9933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sd</a:t>
            </a:r>
            <a:r>
              <a:rPr lang="en-US" altLang="ko-KR" sz="2000" b="1" dirty="0" smtClean="0">
                <a:solidFill>
                  <a:srgbClr val="FF9933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-shell N=Z nuclei (in preparation).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599" y="6075144"/>
            <a:ext cx="8765541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In this talk, we include explicitly the tensor interaction acting on the spin-triplet 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np pairing by taking into account the angular momentum in the DBCS theory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모서리가 둥근 직사각형 67"/>
          <p:cNvSpPr/>
          <p:nvPr/>
        </p:nvSpPr>
        <p:spPr>
          <a:xfrm>
            <a:off x="4860032" y="1268388"/>
            <a:ext cx="4032448" cy="1657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6228655" y="1484288"/>
            <a:ext cx="1655762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8028880" y="1484288"/>
            <a:ext cx="719137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5436492" y="1484288"/>
            <a:ext cx="719138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466601" y="1269405"/>
            <a:ext cx="3889375" cy="16557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490788" y="1412280"/>
            <a:ext cx="720725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1763588" y="1412280"/>
            <a:ext cx="1655763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971426" y="1412280"/>
            <a:ext cx="719137" cy="12969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8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688"/>
            <a:ext cx="4572000" cy="503237"/>
          </a:xfrm>
        </p:spPr>
        <p:txBody>
          <a:bodyPr/>
          <a:lstStyle/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ko-KR" sz="20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T=1, S=0 (</a:t>
            </a:r>
            <a:r>
              <a:rPr lang="en-US" altLang="ko-KR" sz="2000" b="1" dirty="0" err="1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Isovector</a:t>
            </a:r>
            <a:r>
              <a:rPr lang="en-US" altLang="ko-KR" sz="20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(IV), spin- singlet)</a:t>
            </a:r>
          </a:p>
        </p:txBody>
      </p:sp>
      <p:sp>
        <p:nvSpPr>
          <p:cNvPr id="7185" name="Rectangle 2"/>
          <p:cNvSpPr txBox="1">
            <a:spLocks noChangeArrowheads="1"/>
          </p:cNvSpPr>
          <p:nvPr/>
        </p:nvSpPr>
        <p:spPr bwMode="auto">
          <a:xfrm>
            <a:off x="4716016" y="620688"/>
            <a:ext cx="439305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kumimoji="0" lang="en-US" altLang="ko-KR" sz="20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T=0, S=1 (</a:t>
            </a:r>
            <a:r>
              <a:rPr kumimoji="0" lang="en-US" altLang="ko-KR" sz="2000" b="1" dirty="0" err="1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Isoscalar</a:t>
            </a:r>
            <a:r>
              <a:rPr kumimoji="0" lang="en-US" altLang="ko-KR" sz="20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(IS), spin- triplet)  </a:t>
            </a:r>
          </a:p>
        </p:txBody>
      </p:sp>
      <p:sp>
        <p:nvSpPr>
          <p:cNvPr id="2" name="타원 1"/>
          <p:cNvSpPr/>
          <p:nvPr/>
        </p:nvSpPr>
        <p:spPr>
          <a:xfrm>
            <a:off x="1042863" y="2061567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63813" y="2061567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330201" y="2061567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3851151" y="2061567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V="1">
            <a:off x="3706688" y="1772642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995613" y="2348905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V="1">
            <a:off x="1187326" y="1772642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1474663" y="2348905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>
          <a:xfrm>
            <a:off x="1906463" y="2061567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2195388" y="2061567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2698626" y="2061567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2985963" y="2061567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 flipV="1">
            <a:off x="2050926" y="1772642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2338263" y="2348905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 flipV="1">
            <a:off x="3130426" y="1772642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2843088" y="2348905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덧셈 기호 21"/>
          <p:cNvSpPr/>
          <p:nvPr/>
        </p:nvSpPr>
        <p:spPr>
          <a:xfrm>
            <a:off x="2482726" y="2133005"/>
            <a:ext cx="215900" cy="2159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6371530" y="2133575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6660455" y="2133575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7163692" y="2133575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7451030" y="2133575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 flipV="1">
            <a:off x="6515992" y="184465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6803330" y="242091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7593905" y="184465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7306567" y="242091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뺄셈 기호 22"/>
          <p:cNvSpPr/>
          <p:nvPr/>
        </p:nvSpPr>
        <p:spPr>
          <a:xfrm>
            <a:off x="6946205" y="2205013"/>
            <a:ext cx="215900" cy="2159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507930" y="2133575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5796855" y="2133575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 flipV="1">
            <a:off x="5939730" y="184465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V="1">
            <a:off x="5652392" y="184465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/>
          <p:cNvSpPr/>
          <p:nvPr/>
        </p:nvSpPr>
        <p:spPr>
          <a:xfrm>
            <a:off x="8028880" y="2133575"/>
            <a:ext cx="287337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8316217" y="2133575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4" name="직선 화살표 연결선 63"/>
          <p:cNvCxnSpPr/>
          <p:nvPr/>
        </p:nvCxnSpPr>
        <p:spPr>
          <a:xfrm>
            <a:off x="8171755" y="242091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8460680" y="242091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9413" y="1414740"/>
            <a:ext cx="8281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err="1"/>
              <a:t>T</a:t>
            </a:r>
            <a:r>
              <a:rPr lang="en-US" altLang="ko-KR" b="1" baseline="-25000" dirty="0" err="1"/>
              <a:t>z</a:t>
            </a:r>
            <a:r>
              <a:rPr lang="en-US" altLang="ko-KR" b="1" dirty="0"/>
              <a:t> :   +1              0               -1            </a:t>
            </a:r>
            <a:r>
              <a:rPr lang="en-US" altLang="ko-KR" b="1" dirty="0" smtClean="0"/>
              <a:t>   </a:t>
            </a:r>
            <a:r>
              <a:rPr lang="en-US" altLang="ko-KR" b="1" dirty="0" err="1" smtClean="0"/>
              <a:t>S</a:t>
            </a:r>
            <a:r>
              <a:rPr lang="en-US" altLang="ko-KR" b="1" baseline="-25000" dirty="0" err="1" smtClean="0"/>
              <a:t>z</a:t>
            </a:r>
            <a:r>
              <a:rPr lang="en-US" altLang="ko-KR" b="1" dirty="0" smtClean="0"/>
              <a:t> </a:t>
            </a:r>
            <a:r>
              <a:rPr lang="en-US" altLang="ko-KR" b="1" dirty="0"/>
              <a:t>:   +1               0              -1  </a:t>
            </a:r>
            <a:endParaRPr lang="ko-KR" altLang="en-US" b="1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4" y="2825552"/>
            <a:ext cx="843841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직사각형 15"/>
          <p:cNvSpPr>
            <a:spLocks noChangeArrowheads="1"/>
          </p:cNvSpPr>
          <p:nvPr/>
        </p:nvSpPr>
        <p:spPr bwMode="auto">
          <a:xfrm>
            <a:off x="179512" y="260648"/>
            <a:ext cx="2806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Pairing scheme </a:t>
            </a:r>
            <a:endParaRPr lang="ko-KR" altLang="en-US" sz="2000" b="1" u="sng" dirty="0" smtClean="0">
              <a:solidFill>
                <a:srgbClr val="0000CC"/>
              </a:solidFill>
              <a:uFill>
                <a:solidFill>
                  <a:srgbClr val="3333FF"/>
                </a:solidFill>
              </a:u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cxnSp>
        <p:nvCxnSpPr>
          <p:cNvPr id="69" name="직선 연결선 68"/>
          <p:cNvCxnSpPr/>
          <p:nvPr/>
        </p:nvCxnSpPr>
        <p:spPr>
          <a:xfrm>
            <a:off x="2483768" y="4941168"/>
            <a:ext cx="612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2555764" y="5733256"/>
            <a:ext cx="612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줄무늬가 있는 오른쪽 화살표 75"/>
          <p:cNvSpPr/>
          <p:nvPr/>
        </p:nvSpPr>
        <p:spPr>
          <a:xfrm rot="14096497">
            <a:off x="1089657" y="3439901"/>
            <a:ext cx="2408237" cy="183820"/>
          </a:xfrm>
          <a:prstGeom prst="stripedRightArrow">
            <a:avLst>
              <a:gd name="adj1" fmla="val 48535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7" name="줄무늬가 있는 오른쪽 화살표 76"/>
          <p:cNvSpPr/>
          <p:nvPr/>
        </p:nvSpPr>
        <p:spPr>
          <a:xfrm rot="17037271">
            <a:off x="2332062" y="3397946"/>
            <a:ext cx="2114683" cy="139341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8" name="줄무늬가 있는 오른쪽 화살표 77"/>
          <p:cNvSpPr/>
          <p:nvPr/>
        </p:nvSpPr>
        <p:spPr>
          <a:xfrm rot="18401983">
            <a:off x="1994948" y="4439474"/>
            <a:ext cx="4762365" cy="172038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9" name="줄무늬가 있는 오른쪽 화살표 78"/>
          <p:cNvSpPr/>
          <p:nvPr/>
        </p:nvSpPr>
        <p:spPr>
          <a:xfrm rot="19227182">
            <a:off x="2701488" y="4472499"/>
            <a:ext cx="6048016" cy="143895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142416" y="5949280"/>
            <a:ext cx="8769315" cy="79208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0" name="직사각형 15"/>
          <p:cNvSpPr>
            <a:spLocks noChangeArrowheads="1"/>
          </p:cNvSpPr>
          <p:nvPr/>
        </p:nvSpPr>
        <p:spPr bwMode="auto">
          <a:xfrm>
            <a:off x="142416" y="6145269"/>
            <a:ext cx="2699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2000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deformed formalism !!</a:t>
            </a:r>
            <a:endParaRPr lang="ko-KR" altLang="en-US" sz="2000" b="1" dirty="0" smtClean="0">
              <a:solidFill>
                <a:srgbClr val="FF0000"/>
              </a:solidFill>
              <a:uFill>
                <a:solidFill>
                  <a:srgbClr val="3333FF"/>
                </a:solidFill>
              </a:u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2596631" y="6237312"/>
            <a:ext cx="3198636" cy="504056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349176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2" grpId="0" animBg="1"/>
      <p:bldP spid="58" grpId="0" animBg="1"/>
      <p:bldP spid="59" grpId="0" animBg="1"/>
      <p:bldP spid="62" grpId="0" animBg="1"/>
      <p:bldP spid="63" grpId="0" animBg="1"/>
      <p:bldP spid="76" grpId="0" animBg="1"/>
      <p:bldP spid="77" grpId="0" animBg="1"/>
      <p:bldP spid="78" grpId="0" animBg="1"/>
      <p:bldP spid="79" grpId="0" animBg="1"/>
      <p:bldP spid="67" grpId="0" animBg="1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8" name="직사각형 23"/>
          <p:cNvSpPr>
            <a:spLocks noChangeArrowheads="1"/>
          </p:cNvSpPr>
          <p:nvPr/>
        </p:nvSpPr>
        <p:spPr bwMode="auto">
          <a:xfrm>
            <a:off x="467544" y="3318779"/>
            <a:ext cx="8424863" cy="36830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 the present pairing matrix elements calculated by the </a:t>
            </a:r>
            <a:r>
              <a:rPr lang="en-US" altLang="ko-KR" sz="2000" dirty="0" err="1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Brueckner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theory, we can not separate the total orbital angular momentum </a:t>
            </a:r>
            <a:r>
              <a:rPr lang="en-US" altLang="ko-KR" sz="20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L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We consider 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maximum of total angular momentum </a:t>
            </a:r>
            <a:r>
              <a:rPr lang="en-US" altLang="ko-KR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J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en-US" altLang="ko-KR" sz="2000" b="1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J</a:t>
            </a:r>
            <a:r>
              <a:rPr lang="en-US" altLang="ko-KR" sz="2000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max</a:t>
            </a:r>
            <a:r>
              <a:rPr lang="en-US" altLang="ko-KR" sz="20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,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instead of </a:t>
            </a:r>
            <a:r>
              <a:rPr lang="en-US" altLang="ko-KR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L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to find </a:t>
            </a:r>
            <a:r>
              <a:rPr lang="en-US" altLang="ko-KR" sz="2000" u="sng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effect of high </a:t>
            </a:r>
            <a:r>
              <a:rPr lang="en-US" altLang="ko-KR" sz="2000" b="1" i="1" u="sng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L</a:t>
            </a:r>
            <a:r>
              <a:rPr lang="en-US" altLang="ko-KR" sz="2000" u="sng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u="sng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We can evaluate the effect of the tensor force correlations by using different </a:t>
            </a:r>
            <a:r>
              <a:rPr lang="en-US" altLang="ko-KR" sz="2000" dirty="0" err="1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J_max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u="sng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This method is a kind of </a:t>
            </a:r>
            <a:r>
              <a:rPr lang="en-US" altLang="ko-KR" sz="2000" b="1" dirty="0" smtClean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projection of the angular momentum J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on to axis in the nuclear symmetry axis, thanks to the deformed BCS approach.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ko-KR" sz="2000" baseline="-25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18" y="532555"/>
            <a:ext cx="8772525" cy="164782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149429" y="1357422"/>
            <a:ext cx="7826257" cy="79208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사각형 23"/>
          <p:cNvSpPr>
            <a:spLocks noChangeArrowheads="1"/>
          </p:cNvSpPr>
          <p:nvPr/>
        </p:nvSpPr>
        <p:spPr bwMode="auto">
          <a:xfrm>
            <a:off x="467544" y="2303116"/>
            <a:ext cx="8424863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High-momentum components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 nuclei are important for understanding the roles of non-central nuclear interactions, such as the tensor force, beyond the single particle motion.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8870633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204" y="404664"/>
            <a:ext cx="91692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For T = 0 pairing, which has S=0 (a and </a:t>
            </a:r>
            <a:r>
              <a:rPr lang="en-US" altLang="ko-KR" dirty="0" err="1" smtClean="0"/>
              <a:t>abar</a:t>
            </a:r>
            <a:r>
              <a:rPr lang="en-US" altLang="ko-KR" dirty="0" smtClean="0"/>
              <a:t>) and S=1 (aa, </a:t>
            </a:r>
            <a:r>
              <a:rPr lang="en-US" altLang="ko-KR" dirty="0" err="1" smtClean="0"/>
              <a:t>abar,abar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Me1) PRC 2019</a:t>
            </a:r>
          </a:p>
          <a:p>
            <a:r>
              <a:rPr lang="en-US" altLang="ko-KR" dirty="0" smtClean="0"/>
              <a:t>g_{np}^{0,1}*</a:t>
            </a:r>
            <a:r>
              <a:rPr lang="en-US" altLang="ko-KR" dirty="0" err="1" smtClean="0"/>
              <a:t>E_factor</a:t>
            </a:r>
            <a:r>
              <a:rPr lang="en-US" altLang="ko-KR" dirty="0" smtClean="0"/>
              <a:t>*</a:t>
            </a:r>
            <a:r>
              <a:rPr lang="en-US" altLang="ko-KR" dirty="0" err="1" smtClean="0"/>
              <a:t>T_factor</a:t>
            </a:r>
            <a:r>
              <a:rPr lang="en-US" altLang="ko-KR" dirty="0" smtClean="0"/>
              <a:t>*G(T=0,S=0) for J = odd</a:t>
            </a:r>
          </a:p>
          <a:p>
            <a:r>
              <a:rPr lang="en-US" altLang="ko-KR" dirty="0" smtClean="0"/>
              <a:t>where </a:t>
            </a:r>
            <a:r>
              <a:rPr lang="en-US" altLang="ko-KR" dirty="0" err="1" smtClean="0"/>
              <a:t>E_factor</a:t>
            </a:r>
            <a:r>
              <a:rPr lang="en-US" altLang="ko-KR" dirty="0" smtClean="0"/>
              <a:t> is for enhanced T = 0 and </a:t>
            </a:r>
            <a:r>
              <a:rPr lang="en-US" altLang="ko-KR" dirty="0" err="1" smtClean="0"/>
              <a:t>T_factor</a:t>
            </a:r>
            <a:r>
              <a:rPr lang="en-US" altLang="ko-KR" dirty="0" smtClean="0"/>
              <a:t> = 2 is for spin triplet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Me2) Previous one which includes explicitly the S=1 (L = 0,2,4,6…) contribution </a:t>
            </a:r>
          </a:p>
          <a:p>
            <a:r>
              <a:rPr lang="en-US" altLang="ko-KR" dirty="0" smtClean="0"/>
              <a:t>by including all J= 1,2,3…</a:t>
            </a:r>
          </a:p>
          <a:p>
            <a:r>
              <a:rPr lang="en-US" altLang="ko-KR" dirty="0"/>
              <a:t> g_{np}*</a:t>
            </a:r>
            <a:r>
              <a:rPr lang="en-US" altLang="ko-KR" dirty="0" err="1" smtClean="0"/>
              <a:t>E_factor</a:t>
            </a:r>
            <a:r>
              <a:rPr lang="en-US" altLang="ko-KR" dirty="0" smtClean="0"/>
              <a:t>*</a:t>
            </a:r>
            <a:r>
              <a:rPr lang="en-US" altLang="ko-KR" dirty="0" err="1" smtClean="0"/>
              <a:t>T_factor</a:t>
            </a:r>
            <a:r>
              <a:rPr lang="en-US" altLang="ko-KR" dirty="0" smtClean="0"/>
              <a:t>*G(T=0,S=0</a:t>
            </a:r>
            <a:r>
              <a:rPr lang="en-US" altLang="ko-KR" dirty="0"/>
              <a:t>)</a:t>
            </a:r>
          </a:p>
          <a:p>
            <a:r>
              <a:rPr lang="en-US" altLang="ko-KR" dirty="0" smtClean="0"/>
              <a:t>where </a:t>
            </a:r>
            <a:r>
              <a:rPr lang="en-US" altLang="ko-KR" dirty="0" err="1"/>
              <a:t>E_factor</a:t>
            </a:r>
            <a:r>
              <a:rPr lang="en-US" altLang="ko-KR" dirty="0"/>
              <a:t> is for enhanced T = 0 </a:t>
            </a:r>
            <a:r>
              <a:rPr lang="en-US" altLang="ko-KR" dirty="0" smtClean="0"/>
              <a:t>and </a:t>
            </a:r>
          </a:p>
          <a:p>
            <a:r>
              <a:rPr lang="en-US" altLang="ko-KR" dirty="0" err="1" smtClean="0"/>
              <a:t>T_factor</a:t>
            </a:r>
            <a:r>
              <a:rPr lang="en-US" altLang="ko-KR" dirty="0" smtClean="0"/>
              <a:t> = 2 for J = odd and </a:t>
            </a:r>
            <a:r>
              <a:rPr lang="en-US" altLang="ko-KR" dirty="0" err="1" smtClean="0"/>
              <a:t>T_factor</a:t>
            </a:r>
            <a:r>
              <a:rPr lang="en-US" altLang="ko-KR" dirty="0" smtClean="0"/>
              <a:t> = 1 for J = even</a:t>
            </a:r>
          </a:p>
          <a:p>
            <a:endParaRPr lang="en-US" altLang="ko-KR" dirty="0"/>
          </a:p>
          <a:p>
            <a:r>
              <a:rPr lang="en-US" altLang="ko-KR" dirty="0"/>
              <a:t>Me3) </a:t>
            </a:r>
            <a:r>
              <a:rPr lang="en-US" altLang="ko-KR" dirty="0" smtClean="0"/>
              <a:t>Final </a:t>
            </a:r>
            <a:r>
              <a:rPr lang="en-US" altLang="ko-KR" dirty="0"/>
              <a:t>one which includes explicitly the S=1 (L = </a:t>
            </a:r>
            <a:r>
              <a:rPr lang="en-US" altLang="ko-KR" dirty="0" smtClean="0"/>
              <a:t>0,2,4,6…) </a:t>
            </a:r>
            <a:r>
              <a:rPr lang="en-US" altLang="ko-KR" dirty="0"/>
              <a:t>contribution </a:t>
            </a:r>
          </a:p>
          <a:p>
            <a:r>
              <a:rPr lang="en-US" altLang="ko-KR" dirty="0"/>
              <a:t>by including all J= </a:t>
            </a:r>
            <a:r>
              <a:rPr lang="en-US" altLang="ko-KR" dirty="0" smtClean="0"/>
              <a:t>1,2,3…</a:t>
            </a:r>
            <a:endParaRPr lang="en-US" altLang="ko-KR" dirty="0"/>
          </a:p>
          <a:p>
            <a:r>
              <a:rPr lang="en-US" altLang="ko-KR" dirty="0"/>
              <a:t> g_{np}*</a:t>
            </a:r>
            <a:r>
              <a:rPr lang="en-US" altLang="ko-KR" dirty="0" err="1"/>
              <a:t>E_factor</a:t>
            </a:r>
            <a:r>
              <a:rPr lang="en-US" altLang="ko-KR" dirty="0"/>
              <a:t>*</a:t>
            </a:r>
            <a:r>
              <a:rPr lang="en-US" altLang="ko-KR" dirty="0" err="1"/>
              <a:t>T_factor</a:t>
            </a:r>
            <a:r>
              <a:rPr lang="en-US" altLang="ko-KR" dirty="0"/>
              <a:t>*G(T=0,S=0)</a:t>
            </a:r>
          </a:p>
          <a:p>
            <a:r>
              <a:rPr lang="en-US" altLang="ko-KR" dirty="0"/>
              <a:t>where </a:t>
            </a:r>
            <a:r>
              <a:rPr lang="en-US" altLang="ko-KR" dirty="0" err="1"/>
              <a:t>E_factor</a:t>
            </a:r>
            <a:r>
              <a:rPr lang="en-US" altLang="ko-KR" dirty="0"/>
              <a:t> is </a:t>
            </a:r>
            <a:r>
              <a:rPr lang="en-US" altLang="ko-KR" dirty="0" smtClean="0"/>
              <a:t>unity </a:t>
            </a:r>
            <a:r>
              <a:rPr lang="en-US" altLang="ko-KR" dirty="0"/>
              <a:t>and </a:t>
            </a:r>
          </a:p>
          <a:p>
            <a:r>
              <a:rPr lang="en-US" altLang="ko-KR" dirty="0" err="1"/>
              <a:t>T_factor</a:t>
            </a:r>
            <a:r>
              <a:rPr lang="en-US" altLang="ko-KR" dirty="0"/>
              <a:t> = </a:t>
            </a:r>
            <a:r>
              <a:rPr lang="en-US" altLang="ko-KR" dirty="0" smtClean="0"/>
              <a:t>3 </a:t>
            </a:r>
            <a:r>
              <a:rPr lang="en-US" altLang="ko-KR" dirty="0"/>
              <a:t>for J = </a:t>
            </a:r>
            <a:r>
              <a:rPr lang="en-US" altLang="ko-KR" dirty="0" smtClean="0"/>
              <a:t>odd </a:t>
            </a:r>
            <a:r>
              <a:rPr lang="en-US" altLang="ko-KR" dirty="0"/>
              <a:t>and </a:t>
            </a:r>
            <a:r>
              <a:rPr lang="en-US" altLang="ko-KR" dirty="0" err="1"/>
              <a:t>T_factor</a:t>
            </a:r>
            <a:r>
              <a:rPr lang="en-US" altLang="ko-KR" dirty="0"/>
              <a:t> = 1 for J = even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* If the J = even contribution is negligible, Me3) is equal to Me2) for </a:t>
            </a:r>
            <a:r>
              <a:rPr lang="en-US" altLang="ko-KR" dirty="0" err="1" smtClean="0"/>
              <a:t>E_factor</a:t>
            </a:r>
            <a:r>
              <a:rPr lang="en-US" altLang="ko-KR" dirty="0" smtClean="0"/>
              <a:t> = 1.5, which implies that the enhanced IS (Enhanced factor) comes from the neglected J = odd from LS coupling for the spin triplet state, i.e. takes only one of the both L+S and L-S coupling scheme in Me2. 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7242194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57979"/>
            <a:ext cx="3888432" cy="164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72424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8" y="599728"/>
            <a:ext cx="7776469" cy="33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8" y="3793659"/>
            <a:ext cx="5004744" cy="294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79513" y="466192"/>
            <a:ext cx="8821684" cy="281879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7504" y="3645024"/>
            <a:ext cx="8893693" cy="309634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아래쪽 화살표 1"/>
          <p:cNvSpPr/>
          <p:nvPr/>
        </p:nvSpPr>
        <p:spPr>
          <a:xfrm>
            <a:off x="4014134" y="3356992"/>
            <a:ext cx="755658" cy="2160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309172" y="1988840"/>
            <a:ext cx="1511300" cy="11016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7309172" y="2442828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596510" y="2442828"/>
            <a:ext cx="287337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8099747" y="2442828"/>
            <a:ext cx="287338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8388672" y="2442828"/>
            <a:ext cx="287338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7452047" y="215390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7739385" y="2730166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8531547" y="2153903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8244210" y="2730166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뺄셈 기호 21"/>
          <p:cNvSpPr/>
          <p:nvPr/>
        </p:nvSpPr>
        <p:spPr>
          <a:xfrm>
            <a:off x="7883847" y="2514266"/>
            <a:ext cx="215900" cy="2159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5327377" y="5301208"/>
            <a:ext cx="3565104" cy="13679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6420020" y="5445968"/>
            <a:ext cx="1536405" cy="12233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8100392" y="5445968"/>
            <a:ext cx="668771" cy="12233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3" name="모서리가 둥근 직사각형 62"/>
          <p:cNvSpPr/>
          <p:nvPr/>
        </p:nvSpPr>
        <p:spPr>
          <a:xfrm>
            <a:off x="5560455" y="5445968"/>
            <a:ext cx="668771" cy="12233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6465838" y="5949884"/>
            <a:ext cx="266625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6753177" y="5949884"/>
            <a:ext cx="266624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7256413" y="5949884"/>
            <a:ext cx="266625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7545338" y="5949884"/>
            <a:ext cx="266625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8" name="직선 화살표 연결선 67"/>
          <p:cNvCxnSpPr/>
          <p:nvPr/>
        </p:nvCxnSpPr>
        <p:spPr>
          <a:xfrm flipV="1">
            <a:off x="6588001" y="566096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>
            <a:off x="6875339" y="6237222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 flipV="1">
            <a:off x="7667501" y="566096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>
            <a:off x="7380164" y="6237222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뺄셈 기호 71"/>
          <p:cNvSpPr/>
          <p:nvPr/>
        </p:nvSpPr>
        <p:spPr>
          <a:xfrm>
            <a:off x="7035363" y="6021322"/>
            <a:ext cx="200337" cy="2159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5602238" y="5949884"/>
            <a:ext cx="266625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5889577" y="5949884"/>
            <a:ext cx="266624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6013326" y="566096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 flipV="1">
            <a:off x="5724401" y="5660960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8121602" y="5949884"/>
            <a:ext cx="266624" cy="2889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8410527" y="5949884"/>
            <a:ext cx="266624" cy="2889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ko-KR" alt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9" name="직선 화살표 연결선 78"/>
          <p:cNvCxnSpPr/>
          <p:nvPr/>
        </p:nvCxnSpPr>
        <p:spPr>
          <a:xfrm>
            <a:off x="8245351" y="6237222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8532689" y="6237222"/>
            <a:ext cx="0" cy="288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2"/>
          <p:cNvSpPr txBox="1">
            <a:spLocks noChangeArrowheads="1"/>
          </p:cNvSpPr>
          <p:nvPr/>
        </p:nvSpPr>
        <p:spPr bwMode="auto">
          <a:xfrm>
            <a:off x="1994023" y="-27384"/>
            <a:ext cx="473821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kumimoji="0" lang="en-US" altLang="ko-KR" sz="24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T=0, S=1 (</a:t>
            </a:r>
            <a:r>
              <a:rPr kumimoji="0" lang="en-US" altLang="ko-KR" sz="24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IS, </a:t>
            </a:r>
            <a:r>
              <a:rPr kumimoji="0" lang="en-US" altLang="ko-KR" sz="24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spin- triplet</a:t>
            </a:r>
            <a:r>
              <a:rPr kumimoji="0" lang="en-US" altLang="ko-KR" sz="24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)</a:t>
            </a:r>
            <a:endParaRPr kumimoji="0" lang="en-US" altLang="ko-KR" sz="2400" b="1" dirty="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4526" y="3275692"/>
            <a:ext cx="369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Goodman,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NPA 186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475(1972)  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sp>
        <p:nvSpPr>
          <p:cNvPr id="3" name="위쪽 화살표 2"/>
          <p:cNvSpPr/>
          <p:nvPr/>
        </p:nvSpPr>
        <p:spPr>
          <a:xfrm>
            <a:off x="5086795" y="3328732"/>
            <a:ext cx="484632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510989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000" b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 smtClean="0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</a:p>
        </p:txBody>
      </p:sp>
      <p:sp>
        <p:nvSpPr>
          <p:cNvPr id="11279" name="Rectangle 2"/>
          <p:cNvSpPr txBox="1">
            <a:spLocks noChangeArrowheads="1"/>
          </p:cNvSpPr>
          <p:nvPr/>
        </p:nvSpPr>
        <p:spPr bwMode="auto">
          <a:xfrm>
            <a:off x="1028305" y="213605"/>
            <a:ext cx="5735934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kumimoji="0" lang="en-US" altLang="ko-KR" sz="24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T=0, S=1 (</a:t>
            </a:r>
            <a:r>
              <a:rPr kumimoji="0" lang="en-US" altLang="ko-KR" sz="2400" b="1" dirty="0" err="1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Isoscalar</a:t>
            </a:r>
            <a:r>
              <a:rPr kumimoji="0" lang="en-US" altLang="ko-KR" sz="2400" b="1" dirty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(IS), spin- triplet</a:t>
            </a:r>
            <a:r>
              <a:rPr kumimoji="0" lang="en-US" altLang="ko-KR" sz="2400" b="1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)</a:t>
            </a:r>
            <a:endParaRPr kumimoji="0" lang="en-US" altLang="ko-KR" sz="2400" b="1" dirty="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2"/>
              <p:cNvSpPr txBox="1">
                <a:spLocks noChangeArrowheads="1"/>
              </p:cNvSpPr>
              <p:nvPr/>
            </p:nvSpPr>
            <p:spPr bwMode="auto">
              <a:xfrm>
                <a:off x="215528" y="849103"/>
                <a:ext cx="7543873" cy="503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2857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>
                    <a:schemeClr val="tx1"/>
                  </a:buClr>
                  <a:buNone/>
                </a:pPr>
                <a:r>
                  <a:rPr kumimoji="0" lang="en-US" altLang="ko-KR" sz="2000" dirty="0" smtClean="0">
                    <a:latin typeface="Calibri" panose="020F0502020204030204" pitchFamily="34" charset="0"/>
                    <a:ea typeface="Arial Unicode MS" pitchFamily="50" charset="-127"/>
                    <a:cs typeface="Calibri" panose="020F0502020204030204" pitchFamily="34" charset="0"/>
                  </a:rPr>
                  <a:t>In our formalism to include effectively the contribution of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</a:rPr>
                      <m:t> </m:t>
                    </m:r>
                    <m:r>
                      <a:rPr lang="ko-KR" altLang="en-US" sz="2000" b="1" i="1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</a:rPr>
                      <m:t>𝜶𝜶</m:t>
                    </m:r>
                  </m:oMath>
                </a14:m>
                <a:r>
                  <a:rPr lang="en-US" altLang="ko-KR" sz="2000" b="1" dirty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000" b="1" i="1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000" b="1" i="1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/>
                          </a:rPr>
                          <m:t>𝜶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sz="2000" b="1" i="1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000" b="1" i="1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kumimoji="0" lang="en-US" altLang="ko-KR" sz="2000" dirty="0" smtClean="0">
                    <a:latin typeface="Calibri" panose="020F0502020204030204" pitchFamily="34" charset="0"/>
                    <a:ea typeface="Arial Unicode MS" pitchFamily="50" charset="-127"/>
                    <a:cs typeface="Calibri" panose="020F0502020204030204" pitchFamily="34" charset="0"/>
                  </a:rPr>
                  <a:t>,  we assume</a:t>
                </a:r>
                <a:endParaRPr kumimoji="0" lang="en-US" altLang="ko-KR" sz="2000" b="1" dirty="0">
                  <a:latin typeface="Calibri" panose="020F0502020204030204" pitchFamily="34" charset="0"/>
                  <a:ea typeface="Arial Unicode MS" pitchFamily="50" charset="-12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528" y="849103"/>
                <a:ext cx="7543873" cy="503237"/>
              </a:xfrm>
              <a:prstGeom prst="rect">
                <a:avLst/>
              </a:prstGeom>
              <a:blipFill rotWithShape="0">
                <a:blip r:embed="rId5"/>
                <a:stretch>
                  <a:fillRect l="-808" t="-25301" r="-2262" b="-40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직사각형 45"/>
          <p:cNvSpPr/>
          <p:nvPr/>
        </p:nvSpPr>
        <p:spPr>
          <a:xfrm>
            <a:off x="4941704" y="1152958"/>
            <a:ext cx="389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Goodman,</a:t>
            </a:r>
            <a:r>
              <a:rPr lang="en-US" altLang="ko-KR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58, R3051(1998)  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4725144"/>
            <a:ext cx="5848325" cy="14104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72" y="1559071"/>
            <a:ext cx="6702287" cy="285283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627784" y="3429000"/>
            <a:ext cx="18002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27784" y="6281831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Pairing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Interactions usually used in </a:t>
            </a:r>
            <a:r>
              <a:rPr lang="en-US" altLang="ko-KR" b="1" dirty="0" err="1" smtClean="0"/>
              <a:t>Skyrme</a:t>
            </a:r>
            <a:r>
              <a:rPr lang="en-US" altLang="ko-KR" b="1" dirty="0" smtClean="0"/>
              <a:t> Interactions !!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78168950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1" y="0"/>
            <a:ext cx="6708814" cy="30689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140968"/>
            <a:ext cx="6461496" cy="364614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16112" y="6467839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Ha et al. PRC99, 064304 (2019)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851920" y="5013176"/>
            <a:ext cx="2954315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984138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제목 1"/>
          <p:cNvSpPr txBox="1">
            <a:spLocks/>
          </p:cNvSpPr>
          <p:nvPr/>
        </p:nvSpPr>
        <p:spPr bwMode="auto">
          <a:xfrm>
            <a:off x="192088" y="989013"/>
            <a:ext cx="2473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ko-KR" sz="2100">
                <a:solidFill>
                  <a:srgbClr val="0000FF"/>
                </a:solidFill>
                <a:latin typeface="Calibri" panose="020F0502020204030204" pitchFamily="34" charset="0"/>
              </a:rPr>
              <a:t>Brueckner G-matrix</a:t>
            </a:r>
            <a:endParaRPr lang="ko-KR" altLang="en-US" sz="21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82947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385888"/>
            <a:ext cx="52387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08013" y="2703513"/>
            <a:ext cx="2471737" cy="390525"/>
          </a:xfrm>
          <a:prstGeom prst="rect">
            <a:avLst/>
          </a:prstGeom>
        </p:spPr>
        <p:txBody>
          <a:bodyPr lIns="68580" tIns="34290" rIns="68580" bIns="34290" anchor="b">
            <a:normAutofit fontScale="775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Bethe-Goldstone equation</a:t>
            </a:r>
            <a:endParaRPr lang="ko-KR" altLang="en-US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2949" name="개체 12"/>
          <p:cNvGraphicFramePr>
            <a:graphicFrameLocks noChangeAspect="1"/>
          </p:cNvGraphicFramePr>
          <p:nvPr/>
        </p:nvGraphicFramePr>
        <p:xfrm>
          <a:off x="973138" y="3175000"/>
          <a:ext cx="6272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2" name="수식" r:id="rId4" imgW="4749800" imgH="444500" progId="Equation.3">
                  <p:embed/>
                </p:oleObj>
              </mc:Choice>
              <mc:Fallback>
                <p:oleObj name="수식" r:id="rId4" imgW="4749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175000"/>
                        <a:ext cx="62722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TextBox 13"/>
          <p:cNvSpPr txBox="1">
            <a:spLocks noChangeArrowheads="1"/>
          </p:cNvSpPr>
          <p:nvPr/>
        </p:nvSpPr>
        <p:spPr bwMode="auto">
          <a:xfrm>
            <a:off x="1014413" y="3963988"/>
            <a:ext cx="56880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 err="1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a,b,c,d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: single particle state from a Woods-Saxon potential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w : starting energy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 </a:t>
            </a:r>
            <a:r>
              <a:rPr lang="el-GR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ε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: single particle energy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Q : Pauli operator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V</a:t>
            </a:r>
            <a:r>
              <a:rPr lang="en-US" altLang="ko-KR" sz="1800" baseline="300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OBEP </a:t>
            </a: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: one boson exchange potential of the Bonn group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590" y="5085184"/>
            <a:ext cx="5669657" cy="524301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H="1" flipV="1">
            <a:off x="3203848" y="2204864"/>
            <a:ext cx="288032" cy="2880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03138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064896" cy="424847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ko-KR" sz="2000" b="1" dirty="0" smtClean="0">
                <a:latin typeface="Calibri" panose="020F0502020204030204" pitchFamily="34" charset="0"/>
              </a:rPr>
              <a:t>Motivation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ko-KR" sz="2000" b="1" dirty="0" smtClean="0">
                <a:latin typeface="Calibri" panose="020F0502020204030204" pitchFamily="34" charset="0"/>
              </a:rPr>
              <a:t>Formalism</a:t>
            </a:r>
          </a:p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       - Deformation &amp; Pairing correlation in nuclei</a:t>
            </a:r>
          </a:p>
          <a:p>
            <a:pPr marL="457200" indent="-457200" eaLnBrk="1" hangingPunct="1">
              <a:buAutoNum type="arabicPeriod" startAt="3"/>
            </a:pP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The </a:t>
            </a:r>
            <a:r>
              <a:rPr lang="en-US" altLang="ko-KR" sz="2000" b="1" dirty="0">
                <a:latin typeface="Calibri" panose="020F0502020204030204" pitchFamily="34" charset="0"/>
                <a:ea typeface="굴림" panose="020B0600000101010101" pitchFamily="50" charset="-127"/>
              </a:rPr>
              <a:t>ratio of </a:t>
            </a:r>
            <a:r>
              <a:rPr lang="en-US" altLang="ko-KR" sz="2000" b="1" dirty="0" err="1">
                <a:latin typeface="Calibri" panose="020F0502020204030204" pitchFamily="34" charset="0"/>
                <a:ea typeface="굴림" panose="020B0600000101010101" pitchFamily="50" charset="-127"/>
              </a:rPr>
              <a:t>Isoscalar</a:t>
            </a:r>
            <a:r>
              <a:rPr lang="en-US" altLang="ko-KR" sz="2000" b="1" dirty="0">
                <a:latin typeface="Calibri" panose="020F0502020204030204" pitchFamily="34" charset="0"/>
                <a:ea typeface="굴림" panose="020B0600000101010101" pitchFamily="50" charset="-127"/>
              </a:rPr>
              <a:t>(IS) 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and </a:t>
            </a:r>
            <a:r>
              <a:rPr lang="en-US" altLang="ko-KR" sz="2000" b="1" dirty="0" err="1">
                <a:latin typeface="Calibri" panose="020F0502020204030204" pitchFamily="34" charset="0"/>
                <a:ea typeface="굴림" panose="020B0600000101010101" pitchFamily="50" charset="-127"/>
              </a:rPr>
              <a:t>Isovector</a:t>
            </a:r>
            <a:r>
              <a:rPr lang="en-US" altLang="ko-KR" sz="2000" b="1" dirty="0">
                <a:latin typeface="Calibri" panose="020F0502020204030204" pitchFamily="34" charset="0"/>
                <a:ea typeface="굴림" panose="020B0600000101010101" pitchFamily="50" charset="-127"/>
              </a:rPr>
              <a:t>(IV) pairing in </a:t>
            </a:r>
            <a:r>
              <a:rPr lang="en-US" altLang="ko-KR" sz="2000" b="1" i="1" dirty="0">
                <a:latin typeface="Calibri" panose="020F0502020204030204" pitchFamily="34" charset="0"/>
                <a:ea typeface="굴림" panose="020B0600000101010101" pitchFamily="50" charset="-127"/>
              </a:rPr>
              <a:t>N=Z</a:t>
            </a:r>
            <a:r>
              <a:rPr lang="en-US" altLang="ko-KR" sz="2000" b="1" dirty="0"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nuclei</a:t>
            </a:r>
          </a:p>
          <a:p>
            <a:pPr marL="0" indent="0" eaLnBrk="1" hangingPunct="1">
              <a:buNone/>
            </a:pPr>
            <a:r>
              <a:rPr lang="en-US" altLang="ko-KR" sz="2000" b="1" dirty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      </a:t>
            </a:r>
            <a:r>
              <a:rPr lang="en-US" altLang="ko-KR" sz="2000" b="1" smtClean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(Ongoing work</a:t>
            </a:r>
            <a:r>
              <a:rPr lang="en-US" altLang="ko-KR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) </a:t>
            </a:r>
          </a:p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       - Summary 1</a:t>
            </a:r>
            <a:endParaRPr lang="en-US" altLang="ko-KR" sz="2000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4.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Effects </a:t>
            </a:r>
            <a:r>
              <a:rPr lang="en-US" altLang="ko-KR" sz="2000" b="1" dirty="0">
                <a:latin typeface="Calibri" panose="020F0502020204030204" pitchFamily="34" charset="0"/>
              </a:rPr>
              <a:t>of deformation &amp; pairing correlations </a:t>
            </a:r>
          </a:p>
          <a:p>
            <a:pPr marL="0" indent="0" eaLnBrk="1" hangingPunct="1">
              <a:buNone/>
            </a:pPr>
            <a:r>
              <a:rPr lang="en-US" altLang="ko-KR" sz="2000" b="1" dirty="0">
                <a:latin typeface="Calibri" panose="020F0502020204030204" pitchFamily="34" charset="0"/>
              </a:rPr>
              <a:t>   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  in </a:t>
            </a:r>
            <a:r>
              <a:rPr lang="en-US" altLang="ko-KR" sz="2000" b="1" dirty="0">
                <a:latin typeface="Calibri" panose="020F0502020204030204" pitchFamily="34" charset="0"/>
              </a:rPr>
              <a:t>the ground</a:t>
            </a:r>
            <a:r>
              <a:rPr lang="ko-KR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&amp; excited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state (for Gamow-Teller transition).</a:t>
            </a:r>
          </a:p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        </a:t>
            </a:r>
            <a:r>
              <a:rPr lang="en-US" altLang="ko-KR" sz="2000" b="1" dirty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(Previous </a:t>
            </a:r>
            <a:r>
              <a:rPr lang="en-US" altLang="ko-KR" sz="2000" b="1" dirty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work) </a:t>
            </a:r>
            <a:endParaRPr lang="en-US" altLang="ko-KR" sz="2000" b="1" dirty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       - Summary 2</a:t>
            </a:r>
            <a:endParaRPr lang="en-US" altLang="ko-KR" sz="2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738313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11560" y="3789040"/>
            <a:ext cx="7488832" cy="18002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8854733"/>
      </p:ext>
    </p:extLst>
  </p:cSld>
  <p:clrMapOvr>
    <a:masterClrMapping/>
  </p:clrMapOvr>
  <p:transition advTm="4480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107950" y="260648"/>
            <a:ext cx="5688186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ko-KR" sz="2000" b="1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Deformed single particle state(SPS)   </a:t>
            </a:r>
            <a:endParaRPr lang="en-US" altLang="ko-KR" sz="2000" b="1" dirty="0">
              <a:solidFill>
                <a:srgbClr val="0000FF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000" b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 smtClean="0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406098" y="260648"/>
            <a:ext cx="27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NPA934, 73(2015)</a:t>
            </a:r>
            <a:endParaRPr lang="en-US" altLang="ko-K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9" y="1246700"/>
            <a:ext cx="6057651" cy="218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19" y="3933056"/>
            <a:ext cx="6838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89" y="5409059"/>
            <a:ext cx="6627651" cy="7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19872" y="6261393"/>
                <a:ext cx="12184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𝑎</m:t>
                    </m:r>
                    <m:r>
                      <a:rPr lang="en-US" altLang="ko-KR" sz="2000" b="0" i="1" smtClean="0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ko-KR" sz="2000" b="0" i="1" smtClean="0">
                        <a:latin typeface="Cambria Math"/>
                        <a:ea typeface="Cambria Math"/>
                      </a:rPr>
                      <m:t>𝑙𝑗</m:t>
                    </m:r>
                  </m:oMath>
                </a14:m>
                <a:r>
                  <a:rPr lang="ko-KR" altLang="en-US" sz="2000" dirty="0" smtClean="0"/>
                  <a:t>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6261393"/>
                <a:ext cx="121841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/>
              <p:cNvSpPr txBox="1">
                <a:spLocks noChangeArrowheads="1"/>
              </p:cNvSpPr>
              <p:nvPr/>
            </p:nvSpPr>
            <p:spPr bwMode="auto">
              <a:xfrm>
                <a:off x="395536" y="765523"/>
                <a:ext cx="7543873" cy="503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2857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kumimoji="0" lang="en-US" altLang="ko-KR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Arial Unicode MS" pitchFamily="50" charset="-127"/>
                    <a:cs typeface="Calibri" panose="020F0502020204030204" pitchFamily="34" charset="0"/>
                  </a:rPr>
                  <a:t>By solving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2000" b="0" i="0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7"/>
                      </a:rPr>
                      <m:t>schr</m:t>
                    </m:r>
                    <m:acc>
                      <m:accPr>
                        <m:chr m:val="̈"/>
                        <m:ctrlPr>
                          <a:rPr kumimoji="0"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 Unicode MS" pitchFamily="50" charset="-127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altLang="ko-KR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7"/>
                          </a:rPr>
                          <m:t>o</m:t>
                        </m:r>
                      </m:e>
                    </m:acc>
                    <m:r>
                      <m:rPr>
                        <m:sty m:val="p"/>
                      </m:rPr>
                      <a:rPr kumimoji="0" lang="en-US" altLang="ko-KR" sz="2000" b="0" i="0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7"/>
                      </a:rPr>
                      <m:t>dinger</m:t>
                    </m:r>
                  </m:oMath>
                </a14:m>
                <a:r>
                  <a:rPr kumimoji="0" lang="en-US" altLang="ko-KR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Arial Unicode MS" pitchFamily="50" charset="-127"/>
                    <a:cs typeface="Calibri" panose="020F0502020204030204" pitchFamily="34" charset="0"/>
                  </a:rPr>
                  <a:t> </a:t>
                </a:r>
                <a:r>
                  <a:rPr kumimoji="0" lang="en-US" altLang="ko-KR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Arial Unicode MS" pitchFamily="50" charset="-127"/>
                    <a:cs typeface="Calibri" panose="020F0502020204030204" pitchFamily="34" charset="0"/>
                  </a:rPr>
                  <a:t>eq. in deformed WS potential.</a:t>
                </a:r>
                <a:endParaRPr kumimoji="0" lang="en-US" altLang="ko-KR" sz="2000" dirty="0">
                  <a:solidFill>
                    <a:schemeClr val="tx1"/>
                  </a:solidFill>
                  <a:latin typeface="Calibri" panose="020F0502020204030204" pitchFamily="34" charset="0"/>
                  <a:ea typeface="Arial Unicode MS" pitchFamily="50" charset="-12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765523"/>
                <a:ext cx="7543873" cy="503237"/>
              </a:xfrm>
              <a:prstGeom prst="rect">
                <a:avLst/>
              </a:prstGeom>
              <a:blipFill rotWithShape="1">
                <a:blip r:embed="rId7"/>
                <a:stretch>
                  <a:fillRect l="-728" b="-10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14734" y="3429819"/>
            <a:ext cx="754387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0" lang="en-US" altLang="ko-KR" sz="2000" dirty="0" smtClean="0"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Expand deformed HO basis into spherical HO basis.</a:t>
            </a:r>
            <a:endParaRPr kumimoji="0" lang="en-US" altLang="ko-KR" sz="2000" dirty="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1691680" y="5912983"/>
            <a:ext cx="3526933" cy="360362"/>
          </a:xfrm>
          <a:prstGeom prst="wedgeRectCallout">
            <a:avLst>
              <a:gd name="adj1" fmla="val -54495"/>
              <a:gd name="adj2" fmla="val 539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dirty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Deformed SPS   </a:t>
            </a:r>
            <a:r>
              <a:rPr lang="en-US" altLang="ko-KR" sz="14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        </a:t>
            </a:r>
            <a:r>
              <a:rPr lang="en-US" altLang="ko-KR" sz="1400" dirty="0" err="1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Sph</a:t>
            </a:r>
            <a:r>
              <a:rPr lang="en-US" altLang="ko-KR" sz="1400" dirty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. HO </a:t>
            </a:r>
            <a:r>
              <a:rPr lang="en-US" altLang="ko-KR" sz="14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  <a:endParaRPr lang="en-US" altLang="ko-KR" sz="1400" dirty="0">
              <a:solidFill>
                <a:srgbClr val="0000CC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691679" y="5445224"/>
            <a:ext cx="2880321" cy="79208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0256893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직사각형 15"/>
          <p:cNvSpPr>
            <a:spLocks noChangeArrowheads="1"/>
          </p:cNvSpPr>
          <p:nvPr/>
        </p:nvSpPr>
        <p:spPr bwMode="auto">
          <a:xfrm>
            <a:off x="395288" y="436563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Pairing correlation </a:t>
            </a:r>
            <a:endParaRPr lang="ko-KR" altLang="en-US" sz="200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prstClr val="white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prstClr val="white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8071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1476375" y="2049463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2051050" y="1906588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8074" name="TextBox 30"/>
          <p:cNvSpPr txBox="1">
            <a:spLocks noChangeArrowheads="1"/>
          </p:cNvSpPr>
          <p:nvPr/>
        </p:nvSpPr>
        <p:spPr bwMode="auto">
          <a:xfrm>
            <a:off x="682625" y="1843088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</a:rPr>
              <a:t>K=0</a:t>
            </a:r>
          </a:p>
        </p:txBody>
      </p:sp>
      <p:sp>
        <p:nvSpPr>
          <p:cNvPr id="33" name="위쪽 화살표 32"/>
          <p:cNvSpPr/>
          <p:nvPr/>
        </p:nvSpPr>
        <p:spPr>
          <a:xfrm>
            <a:off x="2124075" y="1762125"/>
            <a:ext cx="142875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8076" name="TextBox 33"/>
          <p:cNvSpPr txBox="1">
            <a:spLocks noChangeArrowheads="1"/>
          </p:cNvSpPr>
          <p:nvPr/>
        </p:nvSpPr>
        <p:spPr bwMode="auto">
          <a:xfrm>
            <a:off x="1906588" y="2133600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</a:t>
            </a:r>
            <a:r>
              <a:rPr lang="el-GR" altLang="ko-KR" sz="18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 </a:t>
            </a:r>
            <a:endParaRPr lang="ko-KR" altLang="en-US" sz="180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5437188" y="2441575"/>
            <a:ext cx="115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5724525" y="2298700"/>
            <a:ext cx="288925" cy="2873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6084888" y="2298700"/>
            <a:ext cx="287337" cy="2873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위쪽 화살표 38"/>
          <p:cNvSpPr/>
          <p:nvPr/>
        </p:nvSpPr>
        <p:spPr>
          <a:xfrm flipV="1">
            <a:off x="6156325" y="2154238"/>
            <a:ext cx="144463" cy="3603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위쪽 화살표 39"/>
          <p:cNvSpPr/>
          <p:nvPr/>
        </p:nvSpPr>
        <p:spPr>
          <a:xfrm>
            <a:off x="5795963" y="2154238"/>
            <a:ext cx="144462" cy="3603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8082" name="TextBox 40"/>
          <p:cNvSpPr txBox="1">
            <a:spLocks noChangeArrowheads="1"/>
          </p:cNvSpPr>
          <p:nvPr/>
        </p:nvSpPr>
        <p:spPr bwMode="auto">
          <a:xfrm>
            <a:off x="5651500" y="2700338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ko-KR" sz="18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r>
              <a:rPr lang="en-US" altLang="ko-KR" sz="180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 -</a:t>
            </a:r>
            <a:r>
              <a:rPr lang="el-GR" altLang="ko-KR" sz="18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endParaRPr lang="en-US" altLang="ko-KR" sz="180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047" name="직사각형 43"/>
          <p:cNvSpPr>
            <a:spLocks noChangeArrowheads="1"/>
          </p:cNvSpPr>
          <p:nvPr/>
        </p:nvSpPr>
        <p:spPr bwMode="auto">
          <a:xfrm>
            <a:off x="1116013" y="1052513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b="1" u="wavyDb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deformed HFB</a:t>
            </a:r>
            <a:r>
              <a:rPr lang="en-US" altLang="ko-KR" sz="2000" dirty="0">
                <a:solidFill>
                  <a:prstClr val="black"/>
                </a:solidFill>
                <a:latin typeface="Arial" charset="0"/>
                <a:ea typeface="굴림" charset="-127"/>
                <a:cs typeface="Arial" charset="0"/>
              </a:rPr>
              <a:t>                                 </a:t>
            </a:r>
            <a:r>
              <a:rPr lang="en-US" altLang="ko-KR" sz="2000" b="1" u="wavyDb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deformed BCS</a:t>
            </a:r>
            <a:endParaRPr lang="ko-KR" altLang="en-US" sz="2000" b="1" u="wavyDbl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88084" name="TextBox 30"/>
          <p:cNvSpPr txBox="1">
            <a:spLocks noChangeArrowheads="1"/>
          </p:cNvSpPr>
          <p:nvPr/>
        </p:nvSpPr>
        <p:spPr bwMode="auto">
          <a:xfrm>
            <a:off x="4716463" y="1970088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K=0</a:t>
            </a:r>
            <a:endParaRPr lang="ko-KR" altLang="en-US" sz="180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1476375" y="2698750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51"/>
          <p:cNvSpPr/>
          <p:nvPr/>
        </p:nvSpPr>
        <p:spPr>
          <a:xfrm>
            <a:off x="2051050" y="2555875"/>
            <a:ext cx="288925" cy="2873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3" name="위쪽 화살표 52"/>
          <p:cNvSpPr/>
          <p:nvPr/>
        </p:nvSpPr>
        <p:spPr>
          <a:xfrm flipV="1">
            <a:off x="2122488" y="2411413"/>
            <a:ext cx="144462" cy="3603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8088" name="TextBox 33"/>
          <p:cNvSpPr txBox="1">
            <a:spLocks noChangeArrowheads="1"/>
          </p:cNvSpPr>
          <p:nvPr/>
        </p:nvSpPr>
        <p:spPr bwMode="auto">
          <a:xfrm>
            <a:off x="1898650" y="285273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  <a:r>
              <a:rPr lang="el-GR" altLang="ko-KR" sz="18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r>
              <a:rPr lang="en-US" altLang="ko-KR" sz="180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endParaRPr lang="ko-KR" altLang="en-US" sz="180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880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68725"/>
            <a:ext cx="76136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34075"/>
            <a:ext cx="7600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755650" y="3362325"/>
            <a:ext cx="1008063" cy="427038"/>
          </a:xfrm>
          <a:prstGeom prst="wedgeRectCallout">
            <a:avLst>
              <a:gd name="adj1" fmla="val 28687"/>
              <a:gd name="adj2" fmla="val -28558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prstDash val="sysDash"/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r>
              <a:rPr lang="en-US" altLang="ko-KR" dirty="0">
                <a:solidFill>
                  <a:prstClr val="white"/>
                </a:solidFill>
                <a:latin typeface="Comic Sans MS" pitchFamily="66" charset="0"/>
              </a:rPr>
              <a:t>   BCS</a:t>
            </a:r>
            <a:endParaRPr lang="en-US" altLang="ko-KR" dirty="0">
              <a:solidFill>
                <a:prstClr val="white"/>
              </a:solidFill>
              <a:latin typeface="Comic Sans MS" pitchFamily="66" charset="0"/>
              <a:ea typeface="굴림" charset="-127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755650" y="5516563"/>
            <a:ext cx="1008063" cy="427037"/>
          </a:xfrm>
          <a:prstGeom prst="wedgeRectCallout">
            <a:avLst>
              <a:gd name="adj1" fmla="val 28687"/>
              <a:gd name="adj2" fmla="val -28558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prstDash val="sysDash"/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r>
              <a:rPr lang="en-US" altLang="ko-KR" dirty="0">
                <a:solidFill>
                  <a:prstClr val="white"/>
                </a:solidFill>
                <a:latin typeface="Comic Sans MS" pitchFamily="66" charset="0"/>
              </a:rPr>
              <a:t>   HFB</a:t>
            </a:r>
            <a:endParaRPr lang="en-US" altLang="ko-KR" dirty="0">
              <a:solidFill>
                <a:prstClr val="white"/>
              </a:solidFill>
              <a:latin typeface="Comic Sans MS" pitchFamily="66" charset="0"/>
              <a:ea typeface="굴림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4643438" y="4076700"/>
            <a:ext cx="431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4716463" y="5876925"/>
            <a:ext cx="431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9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79009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936017"/>
      </p:ext>
    </p:extLst>
  </p:cSld>
  <p:clrMapOvr>
    <a:masterClrMapping/>
  </p:clrMapOvr>
  <p:transition advTm="110011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331258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IV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and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IS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16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O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31258"/>
                <a:ext cx="532859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030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94" y="1936725"/>
            <a:ext cx="4499992" cy="33440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1985913"/>
            <a:ext cx="4572000" cy="339315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 rot="2237714">
            <a:off x="3002758" y="3359435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2" y="82745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We investigate the contribution </a:t>
            </a:r>
            <a:r>
              <a:rPr lang="en-US" altLang="ko-KR" dirty="0">
                <a:latin typeface="Calibri" panose="020F0502020204030204" pitchFamily="34" charset="0"/>
              </a:rPr>
              <a:t>of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high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(angular)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momentum couplings </a:t>
            </a:r>
            <a:r>
              <a:rPr lang="en-US" altLang="ko-KR" dirty="0">
                <a:latin typeface="Calibri" panose="020F0502020204030204" pitchFamily="34" charset="0"/>
              </a:rPr>
              <a:t>to the </a:t>
            </a:r>
            <a:r>
              <a:rPr lang="en-US" altLang="ko-KR" dirty="0" smtClean="0">
                <a:latin typeface="Calibri" panose="020F0502020204030204" pitchFamily="34" charset="0"/>
              </a:rPr>
              <a:t>pairings.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For </a:t>
            </a:r>
            <a:r>
              <a:rPr lang="en-US" altLang="ko-KR" i="1" dirty="0" smtClean="0">
                <a:latin typeface="Calibri" panose="020F0502020204030204" pitchFamily="34" charset="0"/>
              </a:rPr>
              <a:t>IS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i="1" dirty="0" smtClean="0">
                <a:latin typeface="Calibri" panose="020F0502020204030204" pitchFamily="34" charset="0"/>
              </a:rPr>
              <a:t>np</a:t>
            </a:r>
            <a:r>
              <a:rPr lang="en-US" altLang="ko-KR" dirty="0" smtClean="0">
                <a:latin typeface="Calibri" panose="020F0502020204030204" pitchFamily="34" charset="0"/>
              </a:rPr>
              <a:t>-pairing we multiplied </a:t>
            </a:r>
            <a:r>
              <a:rPr lang="en-US" altLang="ko-KR" dirty="0">
                <a:latin typeface="Calibri" panose="020F0502020204030204" pitchFamily="34" charset="0"/>
              </a:rPr>
              <a:t>a weighting factor from 1.0 to 1.7.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69776" y="5602014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i="1" dirty="0" smtClean="0">
                <a:latin typeface="Calibri" panose="020F0502020204030204" pitchFamily="34" charset="0"/>
              </a:rPr>
              <a:t>IS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</a:rPr>
              <a:t>contribution to the </a:t>
            </a:r>
            <a:r>
              <a:rPr lang="en-US" altLang="ko-KR" i="1" dirty="0" smtClean="0">
                <a:latin typeface="Calibri" panose="020F0502020204030204" pitchFamily="34" charset="0"/>
              </a:rPr>
              <a:t>np-</a:t>
            </a:r>
            <a:r>
              <a:rPr lang="en-US" altLang="ko-KR" dirty="0" smtClean="0">
                <a:latin typeface="Calibri" panose="020F0502020204030204" pitchFamily="34" charset="0"/>
              </a:rPr>
              <a:t>pairing increases with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large deformation and large weighting factor.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i="1" dirty="0" smtClean="0">
                <a:latin typeface="Calibri" panose="020F0502020204030204" pitchFamily="34" charset="0"/>
              </a:rPr>
              <a:t>IS np-</a:t>
            </a:r>
            <a:r>
              <a:rPr lang="en-US" altLang="ko-KR" dirty="0" smtClean="0">
                <a:latin typeface="Calibri" panose="020F0502020204030204" pitchFamily="34" charset="0"/>
              </a:rPr>
              <a:t>paring </a:t>
            </a:r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</a:rPr>
              <a:t>high angular momentum state is non-negligible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3995936" y="213285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7812360" y="2204864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8604448" y="2203939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줄무늬가 있는 오른쪽 화살표 19"/>
          <p:cNvSpPr/>
          <p:nvPr/>
        </p:nvSpPr>
        <p:spPr>
          <a:xfrm rot="2034398">
            <a:off x="6931710" y="1356857"/>
            <a:ext cx="1642276" cy="351679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092280" y="3682491"/>
            <a:ext cx="1872207" cy="133068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555777" y="3645024"/>
            <a:ext cx="1872207" cy="129614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6804248" y="5301208"/>
                <a:ext cx="2243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b="1" i="1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ko-KR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  <a:cs typeface="Calibri" panose="020F0502020204030204" pitchFamily="34" charset="0"/>
                      </a:rPr>
                      <m:t>𝟎</m:t>
                    </m:r>
                    <m:r>
                      <a:rPr lang="en-US" altLang="ko-KR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  <a:cs typeface="Calibri" panose="020F0502020204030204" pitchFamily="34" charset="0"/>
                      </a:rPr>
                      <m:t>.</m:t>
                    </m:r>
                    <m:r>
                      <a:rPr lang="en-US" altLang="ko-KR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  <a:cs typeface="Calibri" panose="020F0502020204030204" pitchFamily="34" charset="0"/>
                      </a:rPr>
                      <m:t>𝟑𝟔𝟒</m:t>
                    </m:r>
                  </m:oMath>
                </a14:m>
                <a:r>
                  <a:rPr lang="en-US" altLang="ko-KR" b="1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from E2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01208"/>
                <a:ext cx="224324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543" t="-6667" r="-1359" b="-2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/>
          <p:cNvCxnSpPr/>
          <p:nvPr/>
        </p:nvCxnSpPr>
        <p:spPr>
          <a:xfrm flipV="1">
            <a:off x="269776" y="2348880"/>
            <a:ext cx="8604448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467544" y="2348880"/>
            <a:ext cx="8406680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2700"/>
            <a:ext cx="6142422" cy="488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372274"/>
            <a:ext cx="38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Method 3 (No Enhanced IS factor)</a:t>
            </a:r>
            <a:endParaRPr lang="ko-KR" alt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119" y="5479713"/>
            <a:ext cx="3780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With increasing the deformation, </a:t>
            </a:r>
          </a:p>
          <a:p>
            <a:r>
              <a:rPr lang="en-US" altLang="ko-KR" dirty="0" smtClean="0"/>
              <a:t>The IS </a:t>
            </a:r>
            <a:r>
              <a:rPr lang="en-US" altLang="ko-KR" dirty="0" err="1" smtClean="0"/>
              <a:t>np</a:t>
            </a:r>
            <a:r>
              <a:rPr lang="en-US" altLang="ko-KR" dirty="0" smtClean="0"/>
              <a:t> pairing is increased</a:t>
            </a:r>
          </a:p>
          <a:p>
            <a:r>
              <a:rPr lang="en-US" altLang="ko-KR" dirty="0" smtClean="0"/>
              <a:t>about 10 – 20 %. </a:t>
            </a:r>
          </a:p>
          <a:p>
            <a:r>
              <a:rPr lang="en-US" altLang="ko-KR" dirty="0" smtClean="0"/>
              <a:t>But with the decrease of IV part.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3347864" y="3068960"/>
            <a:ext cx="360040" cy="864096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896036" y="2780928"/>
            <a:ext cx="360040" cy="864096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331258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IV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and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IS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16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O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31258"/>
                <a:ext cx="532859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030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/>
          <p:cNvSpPr/>
          <p:nvPr/>
        </p:nvSpPr>
        <p:spPr>
          <a:xfrm>
            <a:off x="467544" y="75184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We investigate the contribution </a:t>
            </a:r>
            <a:r>
              <a:rPr lang="en-US" altLang="ko-KR" dirty="0">
                <a:latin typeface="Calibri" panose="020F0502020204030204" pitchFamily="34" charset="0"/>
              </a:rPr>
              <a:t>of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high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(angular)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momentum couplings </a:t>
            </a:r>
            <a:r>
              <a:rPr lang="en-US" altLang="ko-KR" dirty="0">
                <a:latin typeface="Calibri" panose="020F0502020204030204" pitchFamily="34" charset="0"/>
              </a:rPr>
              <a:t>to the </a:t>
            </a:r>
            <a:r>
              <a:rPr lang="en-US" altLang="ko-KR" dirty="0" smtClean="0">
                <a:latin typeface="Calibri" panose="020F0502020204030204" pitchFamily="34" charset="0"/>
              </a:rPr>
              <a:t>pairings.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For </a:t>
            </a:r>
            <a:r>
              <a:rPr lang="en-US" altLang="ko-KR" i="1" dirty="0" smtClean="0">
                <a:latin typeface="Calibri" panose="020F0502020204030204" pitchFamily="34" charset="0"/>
              </a:rPr>
              <a:t>IS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i="1" dirty="0" smtClean="0">
                <a:latin typeface="Calibri" panose="020F0502020204030204" pitchFamily="34" charset="0"/>
              </a:rPr>
              <a:t>np</a:t>
            </a:r>
            <a:r>
              <a:rPr lang="en-US" altLang="ko-KR" dirty="0" smtClean="0">
                <a:latin typeface="Calibri" panose="020F0502020204030204" pitchFamily="34" charset="0"/>
              </a:rPr>
              <a:t>-pairing we multiplied </a:t>
            </a:r>
            <a:r>
              <a:rPr lang="en-US" altLang="ko-KR" dirty="0">
                <a:latin typeface="Calibri" panose="020F0502020204030204" pitchFamily="34" charset="0"/>
              </a:rPr>
              <a:t>a weighting factor from 1.0 to 1.7.</a:t>
            </a:r>
            <a:endParaRPr lang="ko-K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15494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600179"/>
            <a:ext cx="2773938" cy="2088570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prstClr val="white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5341"/>
            <a:ext cx="6840760" cy="61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자유형 10"/>
          <p:cNvSpPr/>
          <p:nvPr/>
        </p:nvSpPr>
        <p:spPr>
          <a:xfrm>
            <a:off x="683568" y="4185741"/>
            <a:ext cx="2096866" cy="242668"/>
          </a:xfrm>
          <a:custGeom>
            <a:avLst/>
            <a:gdLst>
              <a:gd name="connsiteX0" fmla="*/ 0 w 2096866"/>
              <a:gd name="connsiteY0" fmla="*/ 0 h 242668"/>
              <a:gd name="connsiteX1" fmla="*/ 297712 w 2096866"/>
              <a:gd name="connsiteY1" fmla="*/ 106326 h 242668"/>
              <a:gd name="connsiteX2" fmla="*/ 584791 w 2096866"/>
              <a:gd name="connsiteY2" fmla="*/ 180754 h 242668"/>
              <a:gd name="connsiteX3" fmla="*/ 988828 w 2096866"/>
              <a:gd name="connsiteY3" fmla="*/ 233917 h 242668"/>
              <a:gd name="connsiteX4" fmla="*/ 1307805 w 2096866"/>
              <a:gd name="connsiteY4" fmla="*/ 233917 h 242668"/>
              <a:gd name="connsiteX5" fmla="*/ 1701210 w 2096866"/>
              <a:gd name="connsiteY5" fmla="*/ 148856 h 242668"/>
              <a:gd name="connsiteX6" fmla="*/ 2062717 w 2096866"/>
              <a:gd name="connsiteY6" fmla="*/ 53163 h 242668"/>
              <a:gd name="connsiteX7" fmla="*/ 2073349 w 2096866"/>
              <a:gd name="connsiteY7" fmla="*/ 42531 h 24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866" h="242668">
                <a:moveTo>
                  <a:pt x="0" y="0"/>
                </a:moveTo>
                <a:cubicBezTo>
                  <a:pt x="100123" y="38100"/>
                  <a:pt x="200247" y="76200"/>
                  <a:pt x="297712" y="106326"/>
                </a:cubicBezTo>
                <a:cubicBezTo>
                  <a:pt x="395177" y="136452"/>
                  <a:pt x="469605" y="159489"/>
                  <a:pt x="584791" y="180754"/>
                </a:cubicBezTo>
                <a:cubicBezTo>
                  <a:pt x="699977" y="202019"/>
                  <a:pt x="868326" y="225057"/>
                  <a:pt x="988828" y="233917"/>
                </a:cubicBezTo>
                <a:cubicBezTo>
                  <a:pt x="1109330" y="242777"/>
                  <a:pt x="1189075" y="248094"/>
                  <a:pt x="1307805" y="233917"/>
                </a:cubicBezTo>
                <a:cubicBezTo>
                  <a:pt x="1426535" y="219740"/>
                  <a:pt x="1575391" y="178982"/>
                  <a:pt x="1701210" y="148856"/>
                </a:cubicBezTo>
                <a:cubicBezTo>
                  <a:pt x="1827029" y="118730"/>
                  <a:pt x="2000694" y="70884"/>
                  <a:pt x="2062717" y="53163"/>
                </a:cubicBezTo>
                <a:cubicBezTo>
                  <a:pt x="2124740" y="35442"/>
                  <a:pt x="2085754" y="30126"/>
                  <a:pt x="2073349" y="42531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2700">
                <a:solidFill>
                  <a:srgbClr val="009900"/>
                </a:solidFill>
                <a:prstDash val="sysDot"/>
              </a:ln>
              <a:solidFill>
                <a:prstClr val="white"/>
              </a:solidFill>
            </a:endParaRPr>
          </a:p>
        </p:txBody>
      </p:sp>
      <p:sp>
        <p:nvSpPr>
          <p:cNvPr id="19" name="자유형 18"/>
          <p:cNvSpPr/>
          <p:nvPr/>
        </p:nvSpPr>
        <p:spPr>
          <a:xfrm>
            <a:off x="4139952" y="4430866"/>
            <a:ext cx="2096866" cy="258931"/>
          </a:xfrm>
          <a:custGeom>
            <a:avLst/>
            <a:gdLst>
              <a:gd name="connsiteX0" fmla="*/ 0 w 2096866"/>
              <a:gd name="connsiteY0" fmla="*/ 0 h 242668"/>
              <a:gd name="connsiteX1" fmla="*/ 297712 w 2096866"/>
              <a:gd name="connsiteY1" fmla="*/ 106326 h 242668"/>
              <a:gd name="connsiteX2" fmla="*/ 584791 w 2096866"/>
              <a:gd name="connsiteY2" fmla="*/ 180754 h 242668"/>
              <a:gd name="connsiteX3" fmla="*/ 988828 w 2096866"/>
              <a:gd name="connsiteY3" fmla="*/ 233917 h 242668"/>
              <a:gd name="connsiteX4" fmla="*/ 1307805 w 2096866"/>
              <a:gd name="connsiteY4" fmla="*/ 233917 h 242668"/>
              <a:gd name="connsiteX5" fmla="*/ 1701210 w 2096866"/>
              <a:gd name="connsiteY5" fmla="*/ 148856 h 242668"/>
              <a:gd name="connsiteX6" fmla="*/ 2062717 w 2096866"/>
              <a:gd name="connsiteY6" fmla="*/ 53163 h 242668"/>
              <a:gd name="connsiteX7" fmla="*/ 2073349 w 2096866"/>
              <a:gd name="connsiteY7" fmla="*/ 42531 h 24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866" h="242668">
                <a:moveTo>
                  <a:pt x="0" y="0"/>
                </a:moveTo>
                <a:cubicBezTo>
                  <a:pt x="100123" y="38100"/>
                  <a:pt x="200247" y="76200"/>
                  <a:pt x="297712" y="106326"/>
                </a:cubicBezTo>
                <a:cubicBezTo>
                  <a:pt x="395177" y="136452"/>
                  <a:pt x="469605" y="159489"/>
                  <a:pt x="584791" y="180754"/>
                </a:cubicBezTo>
                <a:cubicBezTo>
                  <a:pt x="699977" y="202019"/>
                  <a:pt x="868326" y="225057"/>
                  <a:pt x="988828" y="233917"/>
                </a:cubicBezTo>
                <a:cubicBezTo>
                  <a:pt x="1109330" y="242777"/>
                  <a:pt x="1189075" y="248094"/>
                  <a:pt x="1307805" y="233917"/>
                </a:cubicBezTo>
                <a:cubicBezTo>
                  <a:pt x="1426535" y="219740"/>
                  <a:pt x="1575391" y="178982"/>
                  <a:pt x="1701210" y="148856"/>
                </a:cubicBezTo>
                <a:cubicBezTo>
                  <a:pt x="1827029" y="118730"/>
                  <a:pt x="2000694" y="70884"/>
                  <a:pt x="2062717" y="53163"/>
                </a:cubicBezTo>
                <a:cubicBezTo>
                  <a:pt x="2124740" y="35442"/>
                  <a:pt x="2085754" y="30126"/>
                  <a:pt x="2073349" y="42531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2700">
                <a:solidFill>
                  <a:srgbClr val="009900"/>
                </a:solidFill>
                <a:prstDash val="sysDot"/>
              </a:ln>
              <a:solidFill>
                <a:prstClr val="white"/>
              </a:solidFill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1764482" y="3648459"/>
            <a:ext cx="3344226" cy="116529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1790779" y="3969717"/>
            <a:ext cx="3428896" cy="7401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83643" y="4905821"/>
                <a:ext cx="6142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altLang="ko-KR" sz="11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ko-KR" sz="11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3/2</m:t>
                      </m:r>
                    </m:oMath>
                  </m:oMathPara>
                </a14:m>
                <a:endParaRPr lang="ko-KR" altLang="en-US" sz="1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643" y="4905821"/>
                <a:ext cx="614271" cy="261610"/>
              </a:xfrm>
              <a:prstGeom prst="rect">
                <a:avLst/>
              </a:prstGeom>
              <a:blipFill rotWithShape="0">
                <a:blip r:embed="rId6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91094" y="3969717"/>
                <a:ext cx="6174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altLang="ko-KR" sz="11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ko-KR" sz="11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5/2</m:t>
                      </m:r>
                    </m:oMath>
                  </m:oMathPara>
                </a14:m>
                <a:endParaRPr lang="ko-KR" altLang="en-US" sz="11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094" y="3969717"/>
                <a:ext cx="617477" cy="261610"/>
              </a:xfrm>
              <a:prstGeom prst="rect">
                <a:avLst/>
              </a:prstGeom>
              <a:blipFill rotWithShape="0"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2701021" y="2893812"/>
                <a:ext cx="6390059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1" dirty="0" smtClean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Fermi smearing can be produced due to the </a:t>
                </a:r>
                <a:r>
                  <a:rPr lang="en-US" altLang="ko-KR" sz="2000" b="1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tensor </a:t>
                </a:r>
                <a:r>
                  <a:rPr lang="en-US" altLang="ko-KR" sz="2000" b="1" dirty="0" smtClean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force.</a:t>
                </a:r>
              </a:p>
              <a:p>
                <a:r>
                  <a:rPr lang="en-US" altLang="ko-KR" sz="2000" b="1" i="1" dirty="0" smtClean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IS </a:t>
                </a:r>
                <a:r>
                  <a:rPr lang="en-US" altLang="ko-KR" sz="2000" b="1" dirty="0" smtClean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pairing can be produced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solidFill>
                              <a:srgbClr val="FFFF00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smtClean="0">
                            <a:solidFill>
                              <a:srgbClr val="FFFF00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>
                            <a:solidFill>
                              <a:srgbClr val="FFFF00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ko-KR" sz="2000" b="1" i="1" smtClean="0">
                        <a:solidFill>
                          <a:srgbClr val="FFFF00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altLang="ko-KR" sz="2000" b="1" dirty="0" smtClean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0.2.</a:t>
                </a:r>
                <a:endParaRPr lang="ko-KR" altLang="en-US" sz="2000" b="1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021" y="2893812"/>
                <a:ext cx="6390059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954" t="-5172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-36512" y="332656"/>
            <a:ext cx="9180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Smearing of Fermi surface  by DBCS  &amp;  Single particle state E(SPSE) by DWS 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16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  </a:t>
            </a:r>
          </a:p>
        </p:txBody>
      </p:sp>
      <p:sp>
        <p:nvSpPr>
          <p:cNvPr id="8" name="타원 7"/>
          <p:cNvSpPr/>
          <p:nvPr/>
        </p:nvSpPr>
        <p:spPr>
          <a:xfrm rot="2693576">
            <a:off x="4433128" y="1119745"/>
            <a:ext cx="1040645" cy="64853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 rot="2693576">
            <a:off x="1245629" y="901839"/>
            <a:ext cx="798045" cy="49405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6869" y="1117253"/>
            <a:ext cx="2764211" cy="1157507"/>
          </a:xfrm>
          <a:prstGeom prst="rect">
            <a:avLst/>
          </a:prstGeom>
        </p:spPr>
      </p:pic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2019 CENuM-RULiC Joint Workshop,  Nov. 1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192114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13"/>
          <p:cNvSpPr txBox="1">
            <a:spLocks noChangeArrowheads="1"/>
          </p:cNvSpPr>
          <p:nvPr/>
        </p:nvSpPr>
        <p:spPr bwMode="auto">
          <a:xfrm>
            <a:off x="4724777" y="364654"/>
            <a:ext cx="439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 b="1" u="sng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Production of the high-lying GT state 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-22225" y="0"/>
            <a:ext cx="2270125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prstClr val="white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940747" y="2492896"/>
            <a:ext cx="1080119" cy="1059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013151" y="2204864"/>
            <a:ext cx="1159844" cy="1360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851" name="TextBox 2"/>
          <p:cNvSpPr txBox="1">
            <a:spLocks noChangeArrowheads="1"/>
          </p:cNvSpPr>
          <p:nvPr/>
        </p:nvSpPr>
        <p:spPr bwMode="auto">
          <a:xfrm>
            <a:off x="6300787" y="3573016"/>
            <a:ext cx="151216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          </a:t>
            </a:r>
            <a:r>
              <a:rPr lang="en-US" altLang="ko-KR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n </a:t>
            </a:r>
            <a:endParaRPr lang="ko-KR" altLang="en-US" sz="1800" b="1" dirty="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5068" name="TextBox 14"/>
          <p:cNvSpPr txBox="1">
            <a:spLocks noChangeArrowheads="1"/>
          </p:cNvSpPr>
          <p:nvPr/>
        </p:nvSpPr>
        <p:spPr bwMode="auto">
          <a:xfrm>
            <a:off x="6004470" y="1412776"/>
            <a:ext cx="216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u="sng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W/O </a:t>
            </a:r>
            <a:r>
              <a:rPr lang="en-US" altLang="ko-KR" sz="1800" b="1" i="1" u="sng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np</a:t>
            </a:r>
            <a:r>
              <a:rPr lang="en-US" altLang="ko-KR" sz="1800" b="1" u="sng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-pairing    </a:t>
            </a:r>
            <a:endParaRPr lang="ko-KR" altLang="en-US" sz="1800" b="1" u="sng" dirty="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8" name="TextBox 33"/>
          <p:cNvSpPr txBox="1">
            <a:spLocks noChangeArrowheads="1"/>
          </p:cNvSpPr>
          <p:nvPr/>
        </p:nvSpPr>
        <p:spPr bwMode="auto">
          <a:xfrm>
            <a:off x="5724723" y="1124744"/>
            <a:ext cx="287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800" b="1" u="sng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With  </a:t>
            </a:r>
            <a:r>
              <a:rPr lang="en-US" altLang="ko-KR" sz="1800" b="1" i="1" u="sng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np</a:t>
            </a:r>
            <a:r>
              <a:rPr lang="en-US" altLang="ko-KR" sz="1800" b="1" u="sng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-pairing    </a:t>
            </a:r>
            <a:endParaRPr lang="ko-KR" altLang="en-US" sz="1800" b="1" u="sng" dirty="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5861" name="TextBox 1"/>
          <p:cNvSpPr txBox="1">
            <a:spLocks noChangeArrowheads="1"/>
          </p:cNvSpPr>
          <p:nvPr/>
        </p:nvSpPr>
        <p:spPr bwMode="auto">
          <a:xfrm>
            <a:off x="107504" y="5934815"/>
            <a:ext cx="5515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latinLnBrk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800" b="1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</a:t>
            </a:r>
            <a:r>
              <a:rPr lang="en-US" altLang="ko-KR" sz="1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np-</a:t>
            </a:r>
            <a:r>
              <a:rPr lang="en-US" altLang="ko-KR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pairing </a:t>
            </a:r>
            <a:r>
              <a:rPr lang="en-US" altLang="ko-KR" sz="1800" b="1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makes the </a:t>
            </a:r>
            <a:r>
              <a:rPr lang="en-US" altLang="ko-KR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smearing of Fermi surface.</a:t>
            </a:r>
            <a:endParaRPr lang="en-US" altLang="ko-KR" sz="1800" b="1" u="sng" dirty="0">
              <a:solidFill>
                <a:srgbClr val="FF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35869" name="TextBox 26"/>
          <p:cNvSpPr txBox="1">
            <a:spLocks noChangeArrowheads="1"/>
          </p:cNvSpPr>
          <p:nvPr/>
        </p:nvSpPr>
        <p:spPr bwMode="auto">
          <a:xfrm>
            <a:off x="6084763" y="2420888"/>
            <a:ext cx="388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a</a:t>
            </a:r>
            <a:endParaRPr lang="ko-KR" altLang="en-US" sz="1800" b="1" dirty="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5870" name="TextBox 26"/>
          <p:cNvSpPr txBox="1">
            <a:spLocks noChangeArrowheads="1"/>
          </p:cNvSpPr>
          <p:nvPr/>
        </p:nvSpPr>
        <p:spPr bwMode="auto">
          <a:xfrm>
            <a:off x="5724723" y="2132856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err="1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ʎ</a:t>
            </a:r>
            <a:r>
              <a:rPr lang="en-US" altLang="ko-KR" sz="1800" b="1" baseline="-25000" dirty="0" err="1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endParaRPr lang="ko-KR" altLang="en-US" sz="1800" b="1" dirty="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5871" name="TextBox 25"/>
          <p:cNvSpPr txBox="1">
            <a:spLocks noChangeArrowheads="1"/>
          </p:cNvSpPr>
          <p:nvPr/>
        </p:nvSpPr>
        <p:spPr bwMode="auto">
          <a:xfrm>
            <a:off x="7994179" y="1809799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err="1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ʎ</a:t>
            </a:r>
            <a:r>
              <a:rPr lang="en-US" altLang="ko-KR" sz="1800" b="1" baseline="-25000" dirty="0" err="1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</a:t>
            </a:r>
            <a:endParaRPr lang="ko-KR" altLang="en-US" sz="1800" b="1" dirty="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6372795" y="256490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7452915" y="292494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5940747" y="2492896"/>
            <a:ext cx="1080120" cy="504056"/>
          </a:xfrm>
          <a:custGeom>
            <a:avLst/>
            <a:gdLst>
              <a:gd name="connsiteX0" fmla="*/ 687897 w 687897"/>
              <a:gd name="connsiteY0" fmla="*/ 0 h 536896"/>
              <a:gd name="connsiteX1" fmla="*/ 578840 w 687897"/>
              <a:gd name="connsiteY1" fmla="*/ 184558 h 536896"/>
              <a:gd name="connsiteX2" fmla="*/ 243280 w 687897"/>
              <a:gd name="connsiteY2" fmla="*/ 352338 h 536896"/>
              <a:gd name="connsiteX3" fmla="*/ 0 w 687897"/>
              <a:gd name="connsiteY3" fmla="*/ 536896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97" h="536896">
                <a:moveTo>
                  <a:pt x="687897" y="0"/>
                </a:moveTo>
                <a:cubicBezTo>
                  <a:pt x="670420" y="62917"/>
                  <a:pt x="652943" y="125835"/>
                  <a:pt x="578840" y="184558"/>
                </a:cubicBezTo>
                <a:cubicBezTo>
                  <a:pt x="504737" y="243281"/>
                  <a:pt x="339753" y="293615"/>
                  <a:pt x="243280" y="352338"/>
                </a:cubicBezTo>
                <a:cubicBezTo>
                  <a:pt x="146807" y="411061"/>
                  <a:pt x="40547" y="499146"/>
                  <a:pt x="0" y="536896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7020867" y="2204864"/>
            <a:ext cx="1152128" cy="608904"/>
          </a:xfrm>
          <a:custGeom>
            <a:avLst/>
            <a:gdLst>
              <a:gd name="connsiteX0" fmla="*/ 687897 w 687897"/>
              <a:gd name="connsiteY0" fmla="*/ 0 h 536896"/>
              <a:gd name="connsiteX1" fmla="*/ 578840 w 687897"/>
              <a:gd name="connsiteY1" fmla="*/ 184558 h 536896"/>
              <a:gd name="connsiteX2" fmla="*/ 243280 w 687897"/>
              <a:gd name="connsiteY2" fmla="*/ 352338 h 536896"/>
              <a:gd name="connsiteX3" fmla="*/ 0 w 687897"/>
              <a:gd name="connsiteY3" fmla="*/ 536896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97" h="536896">
                <a:moveTo>
                  <a:pt x="687897" y="0"/>
                </a:moveTo>
                <a:cubicBezTo>
                  <a:pt x="670420" y="62917"/>
                  <a:pt x="652943" y="125835"/>
                  <a:pt x="578840" y="184558"/>
                </a:cubicBezTo>
                <a:cubicBezTo>
                  <a:pt x="504737" y="243281"/>
                  <a:pt x="339753" y="293615"/>
                  <a:pt x="243280" y="352338"/>
                </a:cubicBezTo>
                <a:cubicBezTo>
                  <a:pt x="146807" y="411061"/>
                  <a:pt x="40547" y="499146"/>
                  <a:pt x="0" y="536896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줄무늬가 있는 오른쪽 화살표 42"/>
          <p:cNvSpPr/>
          <p:nvPr/>
        </p:nvSpPr>
        <p:spPr>
          <a:xfrm rot="11811654">
            <a:off x="6528744" y="2691010"/>
            <a:ext cx="901543" cy="215900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7712377" y="2771636"/>
            <a:ext cx="388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a</a:t>
            </a:r>
            <a:endParaRPr lang="ko-KR" altLang="en-US" sz="1800" b="1" dirty="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4" name="직사각형 2"/>
          <p:cNvSpPr>
            <a:spLocks noChangeArrowheads="1"/>
          </p:cNvSpPr>
          <p:nvPr/>
        </p:nvSpPr>
        <p:spPr bwMode="auto">
          <a:xfrm>
            <a:off x="683568" y="796702"/>
            <a:ext cx="374397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 b="1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Occupation probability of </a:t>
            </a:r>
            <a:r>
              <a:rPr lang="en-US" altLang="ko-KR" sz="2000" b="1" baseline="30000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56</a:t>
            </a:r>
            <a:r>
              <a:rPr lang="en-US" altLang="ko-KR" sz="2000" b="1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Ni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760517" y="2529879"/>
                <a:ext cx="505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ko-KR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517" y="2529879"/>
                <a:ext cx="50526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>
            <a:endCxn id="5" idx="0"/>
          </p:cNvCxnSpPr>
          <p:nvPr/>
        </p:nvCxnSpPr>
        <p:spPr>
          <a:xfrm flipV="1">
            <a:off x="5940747" y="2492896"/>
            <a:ext cx="1080120" cy="16420"/>
          </a:xfrm>
          <a:prstGeom prst="line">
            <a:avLst/>
          </a:prstGeom>
          <a:ln w="38100">
            <a:solidFill>
              <a:srgbClr val="00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endCxn id="35871" idx="2"/>
          </p:cNvCxnSpPr>
          <p:nvPr/>
        </p:nvCxnSpPr>
        <p:spPr>
          <a:xfrm flipV="1">
            <a:off x="7023349" y="2179687"/>
            <a:ext cx="1241499" cy="6572"/>
          </a:xfrm>
          <a:prstGeom prst="line">
            <a:avLst/>
          </a:prstGeom>
          <a:ln w="38100">
            <a:solidFill>
              <a:srgbClr val="00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231111"/>
            <a:ext cx="4932040" cy="46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45029" y="332656"/>
            <a:ext cx="4887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Why </a:t>
            </a:r>
            <a:r>
              <a:rPr lang="en-US" altLang="ko-KR" sz="20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np-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pairing is important?</a:t>
            </a:r>
            <a:r>
              <a:rPr lang="ko-KR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5292080" y="4149080"/>
            <a:ext cx="3744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latinLnBrk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800" b="1" dirty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</a:t>
            </a:r>
            <a:r>
              <a:rPr lang="en-US" altLang="ko-KR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transition by nucleons below the Fermi orbit can be allowed. </a:t>
            </a:r>
          </a:p>
          <a:p>
            <a:pPr marL="285750" indent="-285750" latinLnBrk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</a:t>
            </a:r>
            <a:r>
              <a:rPr lang="en-US" altLang="ko-KR" sz="1800" b="1" dirty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high-lying GT </a:t>
            </a:r>
            <a:r>
              <a:rPr lang="en-US" altLang="ko-KR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states </a:t>
            </a:r>
            <a:r>
              <a:rPr lang="en-US" altLang="ko-KR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can be produced.</a:t>
            </a:r>
            <a:endParaRPr lang="en-US" altLang="ko-KR" sz="1800" b="1" u="sng" dirty="0">
              <a:solidFill>
                <a:srgbClr val="FF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2019 CENuM-RULiC Joint Workshop,  Nov. 1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388738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  <p:bldP spid="68" grpId="0"/>
      <p:bldP spid="5" grpId="0" animBg="1"/>
      <p:bldP spid="40" grpId="0" animBg="1"/>
      <p:bldP spid="3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직사각형 15"/>
          <p:cNvSpPr>
            <a:spLocks noChangeArrowheads="1"/>
          </p:cNvSpPr>
          <p:nvPr/>
        </p:nvSpPr>
        <p:spPr bwMode="auto">
          <a:xfrm>
            <a:off x="395288" y="332656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 dirty="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000" b="1" dirty="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Pairing </a:t>
            </a:r>
            <a:r>
              <a:rPr lang="en-US" altLang="ko-KR" sz="2000" b="1" dirty="0" smtClean="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correlations in the deformed basis </a:t>
            </a:r>
            <a:endParaRPr lang="ko-KR" altLang="en-US" sz="2000" b="1" dirty="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prstClr val="white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prstClr val="white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1476375" y="2049463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1763713" y="1906588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2124075" y="1906588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6027" name="TextBox 30"/>
          <p:cNvSpPr txBox="1">
            <a:spLocks noChangeArrowheads="1"/>
          </p:cNvSpPr>
          <p:nvPr/>
        </p:nvSpPr>
        <p:spPr bwMode="auto">
          <a:xfrm>
            <a:off x="755650" y="1843088"/>
            <a:ext cx="86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</a:rPr>
              <a:t>J=0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</a:rPr>
              <a:t>T=1</a:t>
            </a:r>
            <a:endParaRPr lang="ko-KR" altLang="en-US" sz="1800" b="1" dirty="0">
              <a:solidFill>
                <a:prstClr val="black"/>
              </a:solidFill>
              <a:latin typeface="Arial Unicode MS" pitchFamily="50" charset="-127"/>
              <a:ea typeface="Arial Unicode MS" pitchFamily="50" charset="-127"/>
            </a:endParaRPr>
          </a:p>
        </p:txBody>
      </p:sp>
      <p:sp>
        <p:nvSpPr>
          <p:cNvPr id="32" name="위쪽 화살표 31"/>
          <p:cNvSpPr/>
          <p:nvPr/>
        </p:nvSpPr>
        <p:spPr>
          <a:xfrm flipV="1">
            <a:off x="2195513" y="1762125"/>
            <a:ext cx="144462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위쪽 화살표 32"/>
          <p:cNvSpPr/>
          <p:nvPr/>
        </p:nvSpPr>
        <p:spPr>
          <a:xfrm>
            <a:off x="1836738" y="1762125"/>
            <a:ext cx="142875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6030" name="TextBox 33"/>
          <p:cNvSpPr txBox="1">
            <a:spLocks noChangeArrowheads="1"/>
          </p:cNvSpPr>
          <p:nvPr/>
        </p:nvSpPr>
        <p:spPr bwMode="auto">
          <a:xfrm>
            <a:off x="1547813" y="2122488"/>
            <a:ext cx="129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j m   j -m</a:t>
            </a:r>
            <a:endParaRPr lang="ko-KR" altLang="en-US" sz="180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4500339" y="2083638"/>
            <a:ext cx="115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4787676" y="1940763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5148039" y="1940763"/>
            <a:ext cx="287337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위쪽 화살표 38"/>
          <p:cNvSpPr/>
          <p:nvPr/>
        </p:nvSpPr>
        <p:spPr>
          <a:xfrm flipV="1">
            <a:off x="5219476" y="1796300"/>
            <a:ext cx="144463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위쪽 화살표 39"/>
          <p:cNvSpPr/>
          <p:nvPr/>
        </p:nvSpPr>
        <p:spPr>
          <a:xfrm>
            <a:off x="4859114" y="1796300"/>
            <a:ext cx="144462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6036" name="TextBox 40"/>
          <p:cNvSpPr txBox="1">
            <a:spLocks noChangeArrowheads="1"/>
          </p:cNvSpPr>
          <p:nvPr/>
        </p:nvSpPr>
        <p:spPr bwMode="auto">
          <a:xfrm>
            <a:off x="4716239" y="2156663"/>
            <a:ext cx="2232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ko-KR" sz="1800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r>
              <a:rPr lang="en-US" altLang="ko-KR" sz="1800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 -</a:t>
            </a:r>
            <a:r>
              <a:rPr lang="el-GR" altLang="ko-KR" sz="1800" dirty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endParaRPr lang="en-US" altLang="ko-KR" sz="1800" dirty="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(J=0,1, 2, 3 </a:t>
            </a:r>
            <a:r>
              <a:rPr lang="en-US" altLang="ko-KR" sz="160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∙∙∙</a:t>
            </a:r>
            <a:r>
              <a:rPr lang="en-US" altLang="ko-KR" sz="1600" dirty="0" smtClean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T=0  </a:t>
            </a:r>
            <a:r>
              <a:rPr lang="en-US" altLang="ko-KR" sz="1800" b="1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J=1, 3, 5, </a:t>
            </a:r>
            <a:r>
              <a:rPr lang="en-US" altLang="ko-KR" sz="1600" b="1" dirty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∙∙∙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T=1  J=0, 2, 4, </a:t>
            </a:r>
            <a:r>
              <a:rPr lang="en-US" altLang="ko-KR" sz="1600" b="1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" panose="020B0604020202020204" pitchFamily="34" charset="0"/>
              </a:rPr>
              <a:t>∙∙∙</a:t>
            </a:r>
          </a:p>
        </p:txBody>
      </p:sp>
      <p:sp>
        <p:nvSpPr>
          <p:cNvPr id="1047" name="직사각형 43"/>
          <p:cNvSpPr>
            <a:spLocks noChangeArrowheads="1"/>
          </p:cNvSpPr>
          <p:nvPr/>
        </p:nvSpPr>
        <p:spPr bwMode="auto">
          <a:xfrm>
            <a:off x="1116013" y="764704"/>
            <a:ext cx="583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dirty="0">
                <a:solidFill>
                  <a:prstClr val="black"/>
                </a:solidFill>
                <a:latin typeface="Arial" charset="0"/>
                <a:ea typeface="굴림" charset="-127"/>
                <a:cs typeface="Arial" charset="0"/>
              </a:rPr>
              <a:t>      </a:t>
            </a:r>
            <a:r>
              <a:rPr lang="en-US" altLang="ko-KR" sz="2000" b="1" u="wavyDb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BCS</a:t>
            </a:r>
            <a:r>
              <a:rPr lang="en-US" altLang="ko-KR" sz="2000" dirty="0">
                <a:solidFill>
                  <a:prstClr val="black"/>
                </a:solidFill>
                <a:latin typeface="Arial" charset="0"/>
                <a:ea typeface="굴림" charset="-127"/>
                <a:cs typeface="Arial" charset="0"/>
              </a:rPr>
              <a:t>                                    </a:t>
            </a:r>
            <a:r>
              <a:rPr lang="en-US" altLang="ko-KR" sz="2000" b="1" u="wavyDb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deformed BCS</a:t>
            </a:r>
            <a:endParaRPr lang="ko-KR" altLang="en-US" sz="2000" b="1" u="wavyDbl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60" name="왼쪽 중괄호 59"/>
          <p:cNvSpPr/>
          <p:nvPr/>
        </p:nvSpPr>
        <p:spPr>
          <a:xfrm>
            <a:off x="7451725" y="981075"/>
            <a:ext cx="433388" cy="3168650"/>
          </a:xfrm>
          <a:prstGeom prst="leftBrace">
            <a:avLst>
              <a:gd name="adj1" fmla="val 8333"/>
              <a:gd name="adj2" fmla="val 476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732588" y="2060575"/>
            <a:ext cx="936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2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Ω= 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20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j ≥ Ω</a:t>
            </a:r>
            <a:endParaRPr lang="ko-KR" altLang="en-US" sz="220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812088" y="866775"/>
          <a:ext cx="528637" cy="335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4" name="Equation" r:id="rId5" imgW="317362" imgH="2005729" progId="Equation.3">
                  <p:embed/>
                </p:oleObj>
              </mc:Choice>
              <mc:Fallback>
                <p:oleObj name="Equation" r:id="rId5" imgW="317362" imgH="2005729" progId="Equation.3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866775"/>
                        <a:ext cx="528637" cy="335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1" name="TextBox 30"/>
          <p:cNvSpPr txBox="1">
            <a:spLocks noChangeArrowheads="1"/>
          </p:cNvSpPr>
          <p:nvPr/>
        </p:nvSpPr>
        <p:spPr bwMode="auto">
          <a:xfrm>
            <a:off x="3708176" y="1940763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K=0</a:t>
            </a:r>
            <a:endParaRPr lang="ko-KR" altLang="en-US" sz="18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4" name="직사각형 43"/>
          <p:cNvSpPr>
            <a:spLocks noChangeArrowheads="1"/>
          </p:cNvSpPr>
          <p:nvPr/>
        </p:nvSpPr>
        <p:spPr bwMode="auto">
          <a:xfrm>
            <a:off x="539750" y="6151563"/>
            <a:ext cx="8424738" cy="5909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ko-KR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he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different total angular momenta of the SP basis states would be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mixed</a:t>
            </a:r>
            <a:endParaRPr lang="ko-KR" altLang="en-US" dirty="0">
              <a:solidFill>
                <a:srgbClr val="FF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eaLnBrk="1" latinLnBrk="1" hangingPunct="1">
              <a:lnSpc>
                <a:spcPct val="90000"/>
              </a:lnSpc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because </a:t>
            </a:r>
            <a:r>
              <a:rPr lang="en-US" altLang="ko-KR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deformed SPS are expanded in terms of the spherical SP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bases.</a:t>
            </a:r>
            <a:endParaRPr lang="ko-KR" altLang="en-US" dirty="0">
              <a:solidFill>
                <a:srgbClr val="FF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46" name="Object 28"/>
          <p:cNvGraphicFramePr>
            <a:graphicFrameLocks noChangeAspect="1"/>
          </p:cNvGraphicFramePr>
          <p:nvPr>
            <p:extLst/>
          </p:nvPr>
        </p:nvGraphicFramePr>
        <p:xfrm>
          <a:off x="4931544" y="5578475"/>
          <a:ext cx="8890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5" name="Equation" r:id="rId7" imgW="647419" imgH="165028" progId="Equation.3">
                  <p:embed/>
                </p:oleObj>
              </mc:Choice>
              <mc:Fallback>
                <p:oleObj name="Equation" r:id="rId7" imgW="647419" imgH="165028" progId="Equation.3">
                  <p:embed/>
                  <p:pic>
                    <p:nvPicPr>
                      <p:cNvPr id="4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44" y="5578475"/>
                        <a:ext cx="8890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81" y="3648075"/>
            <a:ext cx="25923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5435376" y="2756738"/>
            <a:ext cx="8634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899592" y="2166144"/>
            <a:ext cx="507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포인트가 5개인 별 4"/>
          <p:cNvSpPr/>
          <p:nvPr/>
        </p:nvSpPr>
        <p:spPr>
          <a:xfrm>
            <a:off x="8388424" y="5949280"/>
            <a:ext cx="432048" cy="42574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직사각형 15"/>
          <p:cNvSpPr>
            <a:spLocks noChangeArrowheads="1"/>
          </p:cNvSpPr>
          <p:nvPr/>
        </p:nvSpPr>
        <p:spPr bwMode="auto">
          <a:xfrm>
            <a:off x="3851920" y="1268760"/>
            <a:ext cx="3744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sz="2000" i="1" dirty="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1800" dirty="0" smtClean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 : projection of J</a:t>
            </a:r>
            <a:r>
              <a:rPr lang="en-US" altLang="ko-KR" sz="1800" i="1" dirty="0" smtClean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smtClean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on </a:t>
            </a:r>
            <a:r>
              <a:rPr lang="en-US" altLang="ko-KR" sz="1800" dirty="0" err="1" smtClean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symm</a:t>
            </a:r>
            <a:r>
              <a:rPr lang="en-US" altLang="ko-KR" sz="1800" dirty="0" smtClean="0">
                <a:solidFill>
                  <a:prstClr val="black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. axis. </a:t>
            </a:r>
            <a:endParaRPr lang="ko-KR" altLang="en-US" sz="1800" dirty="0">
              <a:solidFill>
                <a:prstClr val="black"/>
              </a:solidFill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37504205"/>
      </p:ext>
    </p:extLst>
  </p:cSld>
  <p:clrMapOvr>
    <a:masterClrMapping/>
  </p:clrMapOvr>
  <p:transition advTm="11001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/>
      <p:bldP spid="4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332656"/>
                <a:ext cx="77768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IV and IS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16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O ; represented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ko-KR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32656"/>
                <a:ext cx="777686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706" t="-7692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664627"/>
            <a:ext cx="6661209" cy="510285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 rot="2237714">
            <a:off x="6535738" y="496888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467544" y="5816223"/>
                <a:ext cx="8604448" cy="671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b="1" i="1" dirty="0" smtClean="0">
                    <a:latin typeface="Calibri" panose="020F0502020204030204" pitchFamily="34" charset="0"/>
                  </a:rPr>
                  <a:t>IS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ko-KR" dirty="0">
                    <a:latin typeface="Calibri" panose="020F0502020204030204" pitchFamily="34" charset="0"/>
                  </a:rPr>
                  <a:t>contribution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due to </a:t>
                </a:r>
                <a:r>
                  <a:rPr lang="en-US" altLang="ko-KR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high </a:t>
                </a:r>
                <a:r>
                  <a:rPr lang="en-US" altLang="ko-KR" b="1" i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J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 increases with </a:t>
                </a:r>
                <a:r>
                  <a:rPr lang="en-US" altLang="ko-KR" b="1" dirty="0" smtClean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large deformation and the effective </a:t>
                </a:r>
                <a:r>
                  <a:rPr lang="en-US" altLang="ko-KR" b="1" dirty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coupling strength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altLang="ko-KR" b="1" i="1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𝑰𝑺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𝒏𝒑</m:t>
                        </m:r>
                      </m:sub>
                      <m:sup/>
                    </m:sSubSup>
                    <m:r>
                      <a:rPr lang="en-US" altLang="ko-KR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ko-K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ko-KR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altLang="ko-KR" b="1" i="1" baseline="3000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𝒆𝒇𝒇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𝒏𝒑</m:t>
                        </m:r>
                      </m:sub>
                      <m:sup/>
                    </m:sSubSup>
                  </m:oMath>
                </a14:m>
                <a:r>
                  <a:rPr lang="en-US" altLang="ko-KR" b="1" dirty="0" smtClean="0">
                    <a:solidFill>
                      <a:srgbClr val="00B050"/>
                    </a:solidFill>
                  </a:rPr>
                  <a:t>.</a:t>
                </a:r>
                <a:endParaRPr lang="en-US" altLang="ko-KR" b="1" dirty="0">
                  <a:solidFill>
                    <a:srgbClr val="00B05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16223"/>
                <a:ext cx="8604448" cy="671209"/>
              </a:xfrm>
              <a:prstGeom prst="rect">
                <a:avLst/>
              </a:prstGeom>
              <a:blipFill rotWithShape="1">
                <a:blip r:embed="rId6"/>
                <a:stretch>
                  <a:fillRect l="-496" t="-4545" b="-109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738374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476672"/>
                <a:ext cx="7776864" cy="73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IV and IS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16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O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𝑱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𝒎𝒂𝒙</m:t>
                        </m:r>
                      </m:sub>
                    </m:sSub>
                  </m:oMath>
                </a14:m>
                <a:endParaRPr lang="en-US" altLang="ko-KR" sz="2000" b="1" u="sng" dirty="0" smtClean="0">
                  <a:solidFill>
                    <a:srgbClr val="0000CC"/>
                  </a:solidFill>
                  <a:uFill>
                    <a:solidFill>
                      <a:srgbClr val="3333FF"/>
                    </a:solidFill>
                  </a:uFill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ko-KR" sz="2000" dirty="0" smtClean="0">
                    <a:latin typeface="Calibri" panose="020F0502020204030204" pitchFamily="34" charset="0"/>
                  </a:rPr>
                  <a:t>     : Contribution </a:t>
                </a:r>
                <a:r>
                  <a:rPr lang="en-US" altLang="ko-KR" sz="2000" dirty="0">
                    <a:latin typeface="Calibri" panose="020F0502020204030204" pitchFamily="34" charset="0"/>
                  </a:rPr>
                  <a:t>of higher J </a:t>
                </a:r>
                <a:r>
                  <a:rPr lang="en-US" altLang="ko-KR" sz="2000" dirty="0" smtClean="0">
                    <a:latin typeface="Calibri" panose="020F0502020204030204" pitchFamily="34" charset="0"/>
                  </a:rPr>
                  <a:t>values</a:t>
                </a:r>
                <a:endParaRPr lang="en-US" altLang="ko-KR" sz="2000" dirty="0" smtClean="0">
                  <a:solidFill>
                    <a:srgbClr val="0000CC"/>
                  </a:solidFill>
                  <a:latin typeface="Calibri" panose="020F05020202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76672"/>
                <a:ext cx="7776864" cy="731547"/>
              </a:xfrm>
              <a:prstGeom prst="rect">
                <a:avLst/>
              </a:prstGeom>
              <a:blipFill rotWithShape="1">
                <a:blip r:embed="rId4"/>
                <a:stretch>
                  <a:fillRect l="-706" t="-4167" b="-108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128044"/>
            <a:ext cx="8964488" cy="452585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 rot="2237714">
            <a:off x="6671206" y="353343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548176" y="5661248"/>
                <a:ext cx="84377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The gap of two lines means of the effect of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/>
                      </a:rPr>
                      <m:t>𝑳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ko-KR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The </a:t>
                </a:r>
                <a:r>
                  <a:rPr lang="en-US" altLang="ko-KR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tensor force contribution 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explicitly appears </a:t>
                </a:r>
                <a:r>
                  <a:rPr lang="en-US" altLang="ko-KR" dirty="0">
                    <a:latin typeface="Calibri" panose="020F0502020204030204" pitchFamily="34" charset="0"/>
                  </a:rPr>
                  <a:t>in the ratio, which increases with the deformation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6" y="5661248"/>
                <a:ext cx="843776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506" t="-3311" r="-939" b="-10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줄무늬가 있는 오른쪽 화살표 14"/>
          <p:cNvSpPr/>
          <p:nvPr/>
        </p:nvSpPr>
        <p:spPr>
          <a:xfrm rot="18044710">
            <a:off x="4294801" y="4628393"/>
            <a:ext cx="2258699" cy="252754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981518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336160" y="531313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IV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and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IS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16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O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160" y="531313"/>
                <a:ext cx="532859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15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40" y="1124744"/>
            <a:ext cx="6953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줄무늬가 있는 오른쪽 화살표 19"/>
          <p:cNvSpPr/>
          <p:nvPr/>
        </p:nvSpPr>
        <p:spPr>
          <a:xfrm rot="5400000">
            <a:off x="2729138" y="2516367"/>
            <a:ext cx="542636" cy="351679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399294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87"/>
            <a:ext cx="6305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6457383"/>
            <a:ext cx="8915959" cy="31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93" y="3781425"/>
            <a:ext cx="4600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9763" y="4659458"/>
            <a:ext cx="4440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Mean field potential (Fermi momentum)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gives the low momentum region.</a:t>
            </a:r>
          </a:p>
          <a:p>
            <a:r>
              <a:rPr lang="en-US" altLang="ko-KR" b="1" dirty="0" smtClean="0">
                <a:solidFill>
                  <a:srgbClr val="00B050"/>
                </a:solidFill>
              </a:rPr>
              <a:t>N-N SRC </a:t>
            </a:r>
            <a:r>
              <a:rPr lang="en-US" altLang="ko-KR" dirty="0" smtClean="0"/>
              <a:t>gives high momentum.</a:t>
            </a:r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Tensor force </a:t>
            </a:r>
            <a:r>
              <a:rPr lang="en-US" altLang="ko-KR" b="1" dirty="0" smtClean="0"/>
              <a:t>contributes</a:t>
            </a:r>
            <a:r>
              <a:rPr lang="en-US" altLang="ko-KR" dirty="0" smtClean="0"/>
              <a:t> also </a:t>
            </a:r>
          </a:p>
          <a:p>
            <a:r>
              <a:rPr lang="en-US" altLang="ko-KR" dirty="0" smtClean="0"/>
              <a:t>to the high momentum.</a:t>
            </a:r>
            <a:endParaRPr lang="ko-KR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2352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9558072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1728"/>
            <a:ext cx="5256584" cy="43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2778414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Done by Method 3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prstClr val="white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7504" y="331258"/>
            <a:ext cx="5328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Number of </a:t>
            </a:r>
            <a:r>
              <a:rPr lang="en-US" altLang="ko-KR" sz="2000" b="1" i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pp, </a:t>
            </a:r>
            <a:r>
              <a:rPr lang="en-US" altLang="ko-KR" sz="2000" b="1" i="1" u="sng" dirty="0" err="1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nn</a:t>
            </a:r>
            <a:r>
              <a:rPr lang="en-US" altLang="ko-KR" sz="2000" b="1" i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, np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pairs</a:t>
            </a:r>
            <a:endParaRPr lang="en-US" altLang="ko-KR" sz="2000" dirty="0" smtClean="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rot="2237714">
            <a:off x="6243117" y="1189183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899592" y="516485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Number of Neutron-protons pairs depends on  the deformation parameter.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Neutron-proton pairs are increased around beta2 = 0. 3 region, which may stem from the tensor interaction.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Now we do not need the enhanced IS (T=0) factor by including all J numbers i.e. L-S and L+S coupling.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4" name="위쪽 화살표 13"/>
          <p:cNvSpPr/>
          <p:nvPr/>
        </p:nvSpPr>
        <p:spPr>
          <a:xfrm>
            <a:off x="3779912" y="2060848"/>
            <a:ext cx="4846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2019 CENuM-RULiC Joint Workshop,  Nov. 1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16448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prstClr val="white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prstClr val="white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107504" y="331258"/>
            <a:ext cx="5328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Number of </a:t>
            </a:r>
            <a:r>
              <a:rPr lang="en-US" altLang="ko-KR" sz="2000" b="1" i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pp, </a:t>
            </a:r>
            <a:r>
              <a:rPr lang="en-US" altLang="ko-KR" sz="2000" b="1" i="1" u="sng" dirty="0" err="1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nn</a:t>
            </a:r>
            <a:r>
              <a:rPr lang="en-US" altLang="ko-KR" sz="2000" b="1" i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, np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pairs</a:t>
            </a:r>
            <a:endParaRPr lang="en-US" altLang="ko-KR" sz="2000" dirty="0" smtClean="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rot="2237714">
            <a:off x="6607113" y="425351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rgbClr val="1F497D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692696"/>
            <a:ext cx="6047187" cy="5179729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585035" y="5680097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We investigated the dependence on the strength parameter. But it is almost independent of the strength.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In these results, the tensor force effect on the </a:t>
            </a:r>
            <a:r>
              <a:rPr lang="en-US" altLang="ko-KR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np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 pairing is </a:t>
            </a:r>
            <a:r>
              <a:rPr lang="en-US" altLang="ko-KR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noticiable</a:t>
            </a:r>
            <a:r>
              <a:rPr lang="en-US" altLang="ko-KR" dirty="0" smtClean="0">
                <a:solidFill>
                  <a:prstClr val="black"/>
                </a:solidFill>
                <a:latin typeface="Calibri" panose="020F0502020204030204" pitchFamily="34" charset="0"/>
              </a:rPr>
              <a:t> at beta_2 = 0.3.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44008" y="836712"/>
            <a:ext cx="2664296" cy="216024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위쪽 화살표 2"/>
          <p:cNvSpPr/>
          <p:nvPr/>
        </p:nvSpPr>
        <p:spPr>
          <a:xfrm>
            <a:off x="7497803" y="1972543"/>
            <a:ext cx="4846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2019 CENuM-RULiC Joint Workshop,  Nov. 1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181480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62"/>
            <a:ext cx="8974760" cy="66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7566153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500659" cy="334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331258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IV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and </a:t>
                </a:r>
                <a:r>
                  <a:rPr lang="en-US" altLang="ko-KR" sz="2000" b="1" i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IS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20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Ne;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31258"/>
                <a:ext cx="532859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030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/>
          <p:cNvSpPr/>
          <p:nvPr/>
        </p:nvSpPr>
        <p:spPr>
          <a:xfrm>
            <a:off x="539552" y="82745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We investigate the contribution </a:t>
            </a:r>
            <a:r>
              <a:rPr lang="en-US" altLang="ko-KR" dirty="0">
                <a:latin typeface="Calibri" panose="020F0502020204030204" pitchFamily="34" charset="0"/>
              </a:rPr>
              <a:t>of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high angular momentum couplings </a:t>
            </a:r>
            <a:r>
              <a:rPr lang="en-US" altLang="ko-KR" dirty="0">
                <a:latin typeface="Calibri" panose="020F0502020204030204" pitchFamily="34" charset="0"/>
              </a:rPr>
              <a:t>to the </a:t>
            </a:r>
            <a:r>
              <a:rPr lang="en-US" altLang="ko-KR" dirty="0" smtClean="0">
                <a:latin typeface="Calibri" panose="020F0502020204030204" pitchFamily="34" charset="0"/>
              </a:rPr>
              <a:t>pairings.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For </a:t>
            </a:r>
            <a:r>
              <a:rPr lang="en-US" altLang="ko-KR" i="1" dirty="0" smtClean="0">
                <a:latin typeface="Calibri" panose="020F0502020204030204" pitchFamily="34" charset="0"/>
              </a:rPr>
              <a:t>IS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i="1" dirty="0" smtClean="0">
                <a:latin typeface="Calibri" panose="020F0502020204030204" pitchFamily="34" charset="0"/>
              </a:rPr>
              <a:t>np</a:t>
            </a:r>
            <a:r>
              <a:rPr lang="en-US" altLang="ko-KR" dirty="0" smtClean="0">
                <a:latin typeface="Calibri" panose="020F0502020204030204" pitchFamily="34" charset="0"/>
              </a:rPr>
              <a:t>-pairing we multiplied </a:t>
            </a:r>
            <a:r>
              <a:rPr lang="en-US" altLang="ko-KR" dirty="0">
                <a:latin typeface="Calibri" panose="020F0502020204030204" pitchFamily="34" charset="0"/>
              </a:rPr>
              <a:t>a weighting factor from 1.0 to 1.7.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269776" y="5776099"/>
                <a:ext cx="8604448" cy="67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b="1" i="1" dirty="0" smtClean="0">
                    <a:latin typeface="Calibri" panose="020F0502020204030204" pitchFamily="34" charset="0"/>
                  </a:rPr>
                  <a:t>IS np</a:t>
                </a:r>
                <a:r>
                  <a:rPr lang="en-US" altLang="ko-KR" i="1" dirty="0" smtClean="0">
                    <a:latin typeface="Calibri" panose="020F0502020204030204" pitchFamily="34" charset="0"/>
                  </a:rPr>
                  <a:t>-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paring 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in </a:t>
                </a:r>
                <a:r>
                  <a:rPr lang="en-US" altLang="ko-KR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high angular momentum state 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becomes greater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than </a:t>
                </a:r>
                <a:r>
                  <a:rPr lang="en-US" altLang="ko-KR" b="1" i="1" dirty="0" smtClean="0">
                    <a:latin typeface="Calibri" panose="020F0502020204030204" pitchFamily="34" charset="0"/>
                  </a:rPr>
                  <a:t>IV np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-pairing</a:t>
                </a:r>
              </a:p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      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=0.5 </m:t>
                    </m:r>
                    <m:r>
                      <a:rPr lang="en-US" altLang="ko-KR" b="0" i="1" smtClean="0">
                        <a:latin typeface="Cambria Math"/>
                      </a:rPr>
                      <m:t>𝑎𝑛𝑑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𝑒𝑓𝑓</m:t>
                        </m:r>
                      </m:sub>
                      <m:sup/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&gt;1.5</m:t>
                    </m:r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</a:rPr>
                  <a:t>. 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6" y="5776099"/>
                <a:ext cx="8604448" cy="677237"/>
              </a:xfrm>
              <a:prstGeom prst="rect">
                <a:avLst/>
              </a:prstGeom>
              <a:blipFill rotWithShape="1">
                <a:blip r:embed="rId6"/>
                <a:stretch>
                  <a:fillRect l="-425" t="-4505" b="-9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연결선 15"/>
          <p:cNvCxnSpPr/>
          <p:nvPr/>
        </p:nvCxnSpPr>
        <p:spPr>
          <a:xfrm>
            <a:off x="7812360" y="2204864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8604448" y="2203939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줄무늬가 있는 오른쪽 화살표 19"/>
          <p:cNvSpPr/>
          <p:nvPr/>
        </p:nvSpPr>
        <p:spPr>
          <a:xfrm rot="2034398">
            <a:off x="6931710" y="1356857"/>
            <a:ext cx="1642276" cy="351679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" y="1988840"/>
            <a:ext cx="4464148" cy="329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 rot="2237714">
            <a:off x="3002758" y="3359435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3995936" y="213285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588224" y="4221088"/>
            <a:ext cx="144016" cy="28803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388424" y="4221088"/>
            <a:ext cx="576064" cy="28803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6804248" y="5373216"/>
                <a:ext cx="2243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b="1" i="1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ko-KR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ko-KR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  <a:cs typeface="Calibri" panose="020F0502020204030204" pitchFamily="34" charset="0"/>
                      </a:rPr>
                      <m:t>𝟎</m:t>
                    </m:r>
                    <m:r>
                      <a:rPr lang="en-US" altLang="ko-KR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  <a:cs typeface="Calibri" panose="020F0502020204030204" pitchFamily="34" charset="0"/>
                      </a:rPr>
                      <m:t>.</m:t>
                    </m:r>
                    <m:r>
                      <a:rPr lang="en-US" altLang="ko-KR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/>
                        <a:cs typeface="Calibri" panose="020F0502020204030204" pitchFamily="34" charset="0"/>
                      </a:rPr>
                      <m:t>𝟕𝟐𝟕</m:t>
                    </m:r>
                  </m:oMath>
                </a14:m>
                <a:r>
                  <a:rPr lang="en-US" altLang="ko-KR" b="1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from E2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73216"/>
                <a:ext cx="2243243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43" t="-6557" r="-1359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/>
          <p:nvPr/>
        </p:nvCxnSpPr>
        <p:spPr>
          <a:xfrm flipV="1">
            <a:off x="395536" y="2394702"/>
            <a:ext cx="8291264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467544" y="2348880"/>
            <a:ext cx="8406680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910703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107504" y="332656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Ratio of IV and IS pairing gap for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20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Ne; Enhanced T=0 pairing  </a:t>
            </a:r>
            <a:endParaRPr lang="en-US" altLang="ko-KR" sz="2000" dirty="0" smtClean="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 rot="2237714">
            <a:off x="6535738" y="496888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" y="1052736"/>
            <a:ext cx="73437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571789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476672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IV and IS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64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Ge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76672"/>
                <a:ext cx="5328592" cy="400110"/>
              </a:xfrm>
              <a:prstGeom prst="rect">
                <a:avLst/>
              </a:prstGeom>
              <a:blipFill>
                <a:blip r:embed="rId4"/>
                <a:stretch>
                  <a:fillRect l="-1030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1" y="1196752"/>
            <a:ext cx="6864087" cy="518457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 rot="2237714">
            <a:off x="6535738" y="496888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48072" y="6372036"/>
            <a:ext cx="87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i="1" dirty="0">
                <a:solidFill>
                  <a:srgbClr val="00B050"/>
                </a:solidFill>
                <a:latin typeface="Calibri" panose="020F0502020204030204" pitchFamily="34" charset="0"/>
              </a:rPr>
              <a:t>IS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 contribution becomes larger with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the large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deformation even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in the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normal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strength.</a:t>
            </a:r>
            <a:endParaRPr lang="ko-KR" altLang="en-US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862715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/>
              <p:cNvSpPr txBox="1">
                <a:spLocks noChangeArrowheads="1"/>
              </p:cNvSpPr>
              <p:nvPr/>
            </p:nvSpPr>
            <p:spPr bwMode="auto">
              <a:xfrm>
                <a:off x="107504" y="476672"/>
                <a:ext cx="532859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Ratio of IV and IS pairing gap for </a:t>
                </a:r>
                <a:r>
                  <a:rPr lang="en-US" altLang="ko-KR" sz="2000" b="1" u="sng" baseline="30000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108</a:t>
                </a:r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Xe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sz="2000" b="1" i="1" u="sng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000" b="1" u="sng" dirty="0" smtClean="0">
                    <a:solidFill>
                      <a:srgbClr val="0000CC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  </a:t>
                </a:r>
                <a:endParaRPr lang="en-US" altLang="ko-KR" sz="2000" dirty="0" smtClean="0">
                  <a:solidFill>
                    <a:srgbClr val="0000CC"/>
                  </a:solidFill>
                  <a:latin typeface="Arial Rounded MT Bold" panose="020F0704030504030204" pitchFamily="34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53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76672"/>
                <a:ext cx="5328592" cy="400110"/>
              </a:xfrm>
              <a:prstGeom prst="rect">
                <a:avLst/>
              </a:prstGeom>
              <a:blipFill>
                <a:blip r:embed="rId4"/>
                <a:stretch>
                  <a:fillRect l="-1030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045660"/>
            <a:ext cx="7344816" cy="548928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 rot="2237714">
            <a:off x="6535738" y="496888"/>
            <a:ext cx="3138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Preliminary 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7933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43000" y="0"/>
            <a:ext cx="1701800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72000" y="0"/>
            <a:ext cx="1701800" cy="246063"/>
          </a:xfrm>
          <a:prstGeom prst="rect">
            <a:avLst/>
          </a:prstGeom>
          <a:solidFill>
            <a:schemeClr val="bg1">
              <a:lumMod val="8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  <a:latin typeface="굴림" charset="-127"/>
                <a:ea typeface="굴림" charset="-127"/>
              </a:rPr>
              <a:t>Results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844800" y="0"/>
            <a:ext cx="1727200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>
                <a:solidFill>
                  <a:prstClr val="white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6273800" y="0"/>
            <a:ext cx="1727200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Summary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447" name="직사각형 5"/>
          <p:cNvSpPr>
            <a:spLocks noChangeArrowheads="1"/>
          </p:cNvSpPr>
          <p:nvPr/>
        </p:nvSpPr>
        <p:spPr bwMode="auto">
          <a:xfrm>
            <a:off x="35496" y="777875"/>
            <a:ext cx="9108504" cy="645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altLang="ko-KR" sz="2000" i="1" dirty="0" smtClean="0">
                <a:latin typeface="Calibri" panose="020F0502020204030204" pitchFamily="34" charset="0"/>
              </a:rPr>
              <a:t>IS</a:t>
            </a:r>
            <a:r>
              <a:rPr lang="en-US" altLang="ko-KR" sz="2000" dirty="0" smtClean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pair condensation may occur in </a:t>
            </a:r>
            <a:r>
              <a:rPr lang="en-US" altLang="ko-KR" sz="2000" dirty="0" smtClean="0">
                <a:latin typeface="Calibri" panose="020F0502020204030204" pitchFamily="34" charset="0"/>
              </a:rPr>
              <a:t>deformed </a:t>
            </a:r>
            <a:r>
              <a:rPr lang="en-US" altLang="ko-KR" sz="2000" i="1" dirty="0" smtClean="0">
                <a:latin typeface="Calibri" panose="020F0502020204030204" pitchFamily="34" charset="0"/>
              </a:rPr>
              <a:t>N </a:t>
            </a:r>
            <a:r>
              <a:rPr lang="en-US" altLang="ko-KR" sz="2000" i="1" dirty="0">
                <a:latin typeface="Calibri" panose="020F0502020204030204" pitchFamily="34" charset="0"/>
              </a:rPr>
              <a:t>= Z </a:t>
            </a:r>
            <a:r>
              <a:rPr lang="en-US" altLang="ko-KR" sz="2000" dirty="0">
                <a:latin typeface="Calibri" panose="020F0502020204030204" pitchFamily="34" charset="0"/>
              </a:rPr>
              <a:t>nuclei, such as </a:t>
            </a:r>
            <a:r>
              <a:rPr lang="en-US" altLang="ko-KR" sz="2000" baseline="30000" dirty="0">
                <a:latin typeface="Calibri" panose="020F0502020204030204" pitchFamily="34" charset="0"/>
              </a:rPr>
              <a:t>24</a:t>
            </a:r>
            <a:r>
              <a:rPr lang="en-US" altLang="ko-KR" sz="2000" dirty="0">
                <a:latin typeface="Calibri" panose="020F0502020204030204" pitchFamily="34" charset="0"/>
              </a:rPr>
              <a:t>Mg and </a:t>
            </a:r>
            <a:r>
              <a:rPr lang="en-US" altLang="ko-KR" sz="2000" baseline="30000" dirty="0">
                <a:latin typeface="Calibri" panose="020F0502020204030204" pitchFamily="34" charset="0"/>
              </a:rPr>
              <a:t>48</a:t>
            </a:r>
            <a:r>
              <a:rPr lang="en-US" altLang="ko-KR" sz="2000" dirty="0">
                <a:latin typeface="Calibri" panose="020F0502020204030204" pitchFamily="34" charset="0"/>
              </a:rPr>
              <a:t>Cr, through an abrupt phase transition from </a:t>
            </a:r>
            <a:r>
              <a:rPr lang="en-US" altLang="ko-KR" sz="2000" i="1" dirty="0">
                <a:latin typeface="Calibri" panose="020F0502020204030204" pitchFamily="34" charset="0"/>
              </a:rPr>
              <a:t>IV</a:t>
            </a:r>
            <a:r>
              <a:rPr lang="en-US" altLang="ko-KR" sz="2000" dirty="0">
                <a:latin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</a:rPr>
              <a:t>to </a:t>
            </a:r>
            <a:r>
              <a:rPr lang="en-US" altLang="ko-KR" sz="2000" i="1" dirty="0" smtClean="0">
                <a:latin typeface="Calibri" panose="020F0502020204030204" pitchFamily="34" charset="0"/>
              </a:rPr>
              <a:t>IS</a:t>
            </a:r>
            <a:r>
              <a:rPr lang="en-US" altLang="ko-KR" sz="2000" dirty="0" smtClean="0"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</a:rPr>
              <a:t>interaction due to the enhanced </a:t>
            </a:r>
            <a:r>
              <a:rPr lang="en-US" altLang="ko-KR" sz="2000" dirty="0" smtClean="0">
                <a:latin typeface="Calibri" panose="020F0502020204030204" pitchFamily="34" charset="0"/>
              </a:rPr>
              <a:t>T </a:t>
            </a:r>
            <a:r>
              <a:rPr lang="en-US" altLang="ko-KR" sz="2000" dirty="0">
                <a:latin typeface="Calibri" panose="020F0502020204030204" pitchFamily="34" charset="0"/>
              </a:rPr>
              <a:t>= 0 </a:t>
            </a:r>
            <a:r>
              <a:rPr lang="en-US" altLang="ko-KR" sz="2000" i="1" dirty="0" err="1" smtClean="0">
                <a:latin typeface="Calibri" panose="020F0502020204030204" pitchFamily="34" charset="0"/>
              </a:rPr>
              <a:t>np</a:t>
            </a:r>
            <a:r>
              <a:rPr lang="en-US" altLang="ko-KR" sz="2000" i="1" dirty="0" smtClean="0">
                <a:latin typeface="Calibri" panose="020F0502020204030204" pitchFamily="34" charset="0"/>
              </a:rPr>
              <a:t>-</a:t>
            </a:r>
            <a:r>
              <a:rPr lang="en-US" altLang="ko-KR" sz="2000" dirty="0" smtClean="0">
                <a:latin typeface="Calibri" panose="020F0502020204030204" pitchFamily="34" charset="0"/>
              </a:rPr>
              <a:t>pairing correlations.</a:t>
            </a:r>
          </a:p>
          <a:p>
            <a:pPr marL="0" indent="0">
              <a:buNone/>
            </a:pPr>
            <a:r>
              <a:rPr lang="en-US" altLang="ko-KR" sz="1800" dirty="0" smtClean="0">
                <a:latin typeface="Calibri" panose="020F0502020204030204" pitchFamily="34" charset="0"/>
              </a:rPr>
              <a:t>2.  </a:t>
            </a:r>
            <a:r>
              <a:rPr lang="en-US" altLang="ko-KR" sz="2000" dirty="0" smtClean="0">
                <a:latin typeface="Calibri" panose="020F0502020204030204" pitchFamily="34" charset="0"/>
              </a:rPr>
              <a:t>For </a:t>
            </a:r>
            <a:r>
              <a:rPr lang="en-US" altLang="ko-KR" sz="2000" dirty="0">
                <a:latin typeface="Calibri" panose="020F0502020204030204" pitchFamily="34" charset="0"/>
              </a:rPr>
              <a:t>heavy nuclei </a:t>
            </a:r>
            <a:r>
              <a:rPr lang="en-US" altLang="ko-KR" sz="2000" dirty="0" smtClean="0">
                <a:latin typeface="Calibri" panose="020F0502020204030204" pitchFamily="34" charset="0"/>
              </a:rPr>
              <a:t>such as </a:t>
            </a:r>
            <a:r>
              <a:rPr lang="en-US" altLang="ko-KR" sz="2000" baseline="30000" dirty="0">
                <a:latin typeface="Calibri" panose="020F0502020204030204" pitchFamily="34" charset="0"/>
              </a:rPr>
              <a:t>108</a:t>
            </a:r>
            <a:r>
              <a:rPr lang="en-US" altLang="ko-KR" sz="2000" dirty="0">
                <a:latin typeface="Calibri" panose="020F0502020204030204" pitchFamily="34" charset="0"/>
              </a:rPr>
              <a:t>Xe, the transition may happen more smoothly </a:t>
            </a:r>
            <a:endParaRPr lang="en-US" altLang="ko-KR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Calibri" panose="020F0502020204030204" pitchFamily="34" charset="0"/>
              </a:rPr>
              <a:t>     even </a:t>
            </a:r>
            <a:r>
              <a:rPr lang="en-US" altLang="ko-KR" sz="2000" dirty="0">
                <a:latin typeface="Calibri" panose="020F0502020204030204" pitchFamily="34" charset="0"/>
              </a:rPr>
              <a:t>with the normal T = 0 </a:t>
            </a:r>
            <a:r>
              <a:rPr lang="en-US" altLang="ko-KR" sz="2000" dirty="0" smtClean="0">
                <a:latin typeface="Calibri" panose="020F0502020204030204" pitchFamily="34" charset="0"/>
              </a:rPr>
              <a:t>pairing interaction</a:t>
            </a:r>
            <a:r>
              <a:rPr lang="en-US" altLang="ko-KR" sz="2000" dirty="0">
                <a:latin typeface="Calibri" panose="020F0502020204030204" pitchFamily="34" charset="0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Calibri" panose="020F0502020204030204" pitchFamily="34" charset="0"/>
              </a:rPr>
              <a:t>3</a:t>
            </a:r>
            <a:r>
              <a:rPr lang="en-US" altLang="ko-KR" sz="1800" dirty="0">
                <a:latin typeface="Calibri" panose="020F0502020204030204" pitchFamily="34" charset="0"/>
              </a:rPr>
              <a:t>. Deuteron structures may exist inside nuclei through the </a:t>
            </a:r>
            <a:r>
              <a:rPr lang="en-US" altLang="ko-KR" sz="1800" i="1" dirty="0">
                <a:latin typeface="Calibri" panose="020F0502020204030204" pitchFamily="34" charset="0"/>
              </a:rPr>
              <a:t>IS</a:t>
            </a:r>
            <a:r>
              <a:rPr lang="en-US" altLang="ko-KR" sz="1800" dirty="0">
                <a:latin typeface="Calibri" panose="020F0502020204030204" pitchFamily="34" charset="0"/>
              </a:rPr>
              <a:t> pair condensation.</a:t>
            </a:r>
          </a:p>
          <a:p>
            <a:pPr marL="0" indent="0">
              <a:buNone/>
            </a:pPr>
            <a:r>
              <a:rPr lang="en-US" altLang="ko-K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4.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We have done more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detailed and systematic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calculations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regarding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the </a:t>
            </a:r>
            <a:r>
              <a:rPr lang="en-US" altLang="ko-K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pair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condensation and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coexistence of the </a:t>
            </a:r>
            <a:r>
              <a:rPr lang="en-US" altLang="ko-K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IV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altLang="ko-K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phase 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p-shell </a:t>
            </a:r>
            <a:r>
              <a:rPr lang="en-US" altLang="ko-KR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N= </a:t>
            </a:r>
            <a:r>
              <a:rPr lang="en-US" altLang="ko-KR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Z 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nuclei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by decomposing each angular momentum J, 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order to study the effect of the tensor force inside nuclei.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5. Overestimated enhanced IS pairing factor becomes reasonable by taking the (</a:t>
            </a:r>
            <a:r>
              <a:rPr lang="en-US" altLang="ko-K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a,a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 and (</a:t>
            </a:r>
            <a:r>
              <a:rPr lang="en-US" altLang="ko-K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abar,abar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 pairing as well as (</a:t>
            </a:r>
            <a:r>
              <a:rPr lang="en-US" altLang="ko-K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a,abar</a:t>
            </a: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6. The tensor force acting on the S=1 state becomes larger with the deformation and the increase of the g_{</a:t>
            </a:r>
            <a:r>
              <a:rPr lang="en-US" altLang="ko-K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} due to the IV quenching from the M1 spin data.   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7. Number of </a:t>
            </a:r>
            <a:r>
              <a:rPr lang="en-US" altLang="ko-K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pairings may be larger than those of </a:t>
            </a:r>
            <a:r>
              <a:rPr lang="en-US" altLang="ko-K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nn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and </a:t>
            </a:r>
            <a:r>
              <a:rPr lang="en-US" altLang="ko-K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pp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for p-shell and </a:t>
            </a:r>
            <a:r>
              <a:rPr lang="en-US" altLang="ko-K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sd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-shell N=Z nuclei.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8. Also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, we expect lots of the experimental data like </a:t>
            </a:r>
            <a:r>
              <a:rPr lang="en-US" altLang="ko-KR" sz="2000" b="1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A(p, </a:t>
            </a:r>
            <a:r>
              <a:rPr lang="en-US" altLang="ko-KR" sz="2000" b="1" dirty="0" err="1">
                <a:solidFill>
                  <a:srgbClr val="FF000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pd</a:t>
            </a:r>
            <a:r>
              <a:rPr lang="en-US" altLang="ko-KR" sz="2000" b="1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)B 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in the inverse kinematics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and  A(</a:t>
            </a:r>
            <a:r>
              <a:rPr lang="en-US" altLang="ko-K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e,ed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)B reactions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a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nd extend our calculations to </a:t>
            </a:r>
            <a:r>
              <a:rPr lang="en-US" altLang="ko-K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sd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- and </a:t>
            </a:r>
            <a:r>
              <a:rPr lang="en-US" altLang="ko-K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pf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-shell</a:t>
            </a:r>
            <a:r>
              <a:rPr lang="ko-KR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 Unicode MS" pitchFamily="50" charset="-127"/>
                <a:cs typeface="Calibri" panose="020F0502020204030204" pitchFamily="34" charset="0"/>
              </a:rPr>
              <a:t> nuclei.</a:t>
            </a:r>
            <a:endParaRPr lang="en-US" altLang="ko-KR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2088927" cy="5032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Summary 1</a:t>
            </a:r>
            <a:endParaRPr lang="en-US" altLang="ko-KR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0643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11188" y="2564904"/>
            <a:ext cx="8229600" cy="21602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Thanks for your attention !!</a:t>
            </a:r>
            <a:br>
              <a:rPr lang="en-US" altLang="ko-KR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ko-KR" altLang="en-US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7616636"/>
      </p:ext>
    </p:extLst>
  </p:cSld>
  <p:clrMapOvr>
    <a:masterClrMapping/>
  </p:clrMapOvr>
  <p:transition advTm="2543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064896" cy="424847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Motivation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Formalism</a:t>
            </a:r>
          </a:p>
          <a:p>
            <a:pPr marL="0" indent="0" eaLnBrk="1" hangingPunct="1">
              <a:buNone/>
            </a:pP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       - Pairing &amp; deformation</a:t>
            </a:r>
          </a:p>
          <a:p>
            <a:pPr marL="457200" indent="-457200" eaLnBrk="1" hangingPunct="1">
              <a:buAutoNum type="arabicPeriod" startAt="3"/>
            </a:pP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The </a:t>
            </a: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ratio of </a:t>
            </a:r>
            <a:r>
              <a:rPr lang="en-US" altLang="ko-KR" sz="2000" b="1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Isoscalar</a:t>
            </a: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(IS) </a:t>
            </a: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and </a:t>
            </a:r>
            <a:r>
              <a:rPr lang="en-US" altLang="ko-KR" sz="2000" b="1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Isovector</a:t>
            </a: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(IV) pairing in N=Z </a:t>
            </a: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nuclei</a:t>
            </a:r>
          </a:p>
          <a:p>
            <a:pPr marL="0" indent="0" eaLnBrk="1" hangingPunct="1">
              <a:buNone/>
            </a:pP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      (Ongoing work) </a:t>
            </a:r>
          </a:p>
          <a:p>
            <a:pPr marL="0" indent="0" eaLnBrk="1" hangingPunct="1">
              <a:buNone/>
            </a:pPr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      - Summary 1</a:t>
            </a:r>
            <a:endParaRPr lang="en-US" altLang="ko-KR" sz="2000" b="1" dirty="0" smtClean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4.</a:t>
            </a: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Effects </a:t>
            </a:r>
            <a:r>
              <a:rPr lang="en-US" altLang="ko-KR" sz="2000" b="1" dirty="0">
                <a:latin typeface="Calibri" panose="020F0502020204030204" pitchFamily="34" charset="0"/>
              </a:rPr>
              <a:t>of deformation &amp; pairing correlations </a:t>
            </a:r>
          </a:p>
          <a:p>
            <a:pPr marL="0" indent="0" eaLnBrk="1" hangingPunct="1">
              <a:buNone/>
            </a:pPr>
            <a:r>
              <a:rPr lang="en-US" altLang="ko-KR" sz="2000" b="1" dirty="0">
                <a:latin typeface="Calibri" panose="020F0502020204030204" pitchFamily="34" charset="0"/>
              </a:rPr>
              <a:t>   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  in </a:t>
            </a:r>
            <a:r>
              <a:rPr lang="en-US" altLang="ko-KR" sz="2000" b="1" dirty="0">
                <a:latin typeface="Calibri" panose="020F0502020204030204" pitchFamily="34" charset="0"/>
              </a:rPr>
              <a:t>the ground</a:t>
            </a:r>
            <a:r>
              <a:rPr lang="ko-KR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&amp; excited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state (for Gamow-Teller transition).</a:t>
            </a:r>
          </a:p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        </a:t>
            </a:r>
            <a:r>
              <a:rPr lang="en-US" altLang="ko-KR" sz="2000" b="1" dirty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 </a:t>
            </a:r>
            <a:r>
              <a:rPr lang="en-US" altLang="ko-KR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(Previous </a:t>
            </a:r>
            <a:r>
              <a:rPr lang="en-US" altLang="ko-KR" sz="2000" b="1" dirty="0">
                <a:solidFill>
                  <a:srgbClr val="00B0F0"/>
                </a:solidFill>
                <a:latin typeface="Calibri" panose="020F0502020204030204" pitchFamily="34" charset="0"/>
                <a:ea typeface="굴림" panose="020B0600000101010101" pitchFamily="50" charset="-127"/>
              </a:rPr>
              <a:t>work) </a:t>
            </a:r>
            <a:endParaRPr lang="en-US" altLang="ko-KR" sz="2000" b="1" dirty="0">
              <a:latin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ko-KR" sz="2000" b="1" dirty="0" smtClean="0">
                <a:latin typeface="Calibri" panose="020F0502020204030204" pitchFamily="34" charset="0"/>
                <a:ea typeface="굴림" panose="020B0600000101010101" pitchFamily="50" charset="-127"/>
              </a:rPr>
              <a:t>       - Summary 2</a:t>
            </a:r>
            <a:endParaRPr lang="en-US" altLang="ko-KR" sz="2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738313" cy="77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1178014"/>
      </p:ext>
    </p:extLst>
  </p:cSld>
  <p:clrMapOvr>
    <a:masterClrMapping/>
  </p:clrMapOvr>
  <p:transition advTm="44803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71019"/>
            <a:ext cx="6267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8964488" cy="2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36099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17" y="68446"/>
            <a:ext cx="28194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1665141"/>
            <a:ext cx="5438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High momentum part in 12C configuration is dominated by n-p SRC. </a:t>
            </a:r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But, the SRC is not necessarily to be tensor force ! 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0598179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320799" y="1052661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Single particle state E(SPSE) by DWS 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24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Mg  </a:t>
            </a:r>
          </a:p>
        </p:txBody>
      </p:sp>
      <p:pic>
        <p:nvPicPr>
          <p:cNvPr id="1433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374"/>
            <a:ext cx="7054850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3129087" y="3718074"/>
            <a:ext cx="2305050" cy="71437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970087" y="3718074"/>
            <a:ext cx="2087562" cy="0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081837" y="1052661"/>
            <a:ext cx="29813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. PRC97,024320(2018)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9512" y="38641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To find the effects </a:t>
            </a:r>
            <a:r>
              <a:rPr lang="en-US" altLang="ko-KR" sz="2000" b="1" dirty="0">
                <a:latin typeface="Calibri" panose="020F0502020204030204" pitchFamily="34" charset="0"/>
              </a:rPr>
              <a:t>of deformation &amp; pairing correlations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in </a:t>
            </a:r>
            <a:r>
              <a:rPr lang="en-US" altLang="ko-KR" sz="2000" b="1" dirty="0">
                <a:latin typeface="Calibri" panose="020F0502020204030204" pitchFamily="34" charset="0"/>
              </a:rPr>
              <a:t>the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ground state</a:t>
            </a:r>
            <a:r>
              <a:rPr lang="ko-KR" altLang="en-US" sz="2000" b="1" dirty="0" smtClean="0">
                <a:latin typeface="Calibri" panose="020F0502020204030204" pitchFamily="34" charset="0"/>
              </a:rPr>
              <a:t> </a:t>
            </a:r>
            <a:endParaRPr lang="ko-KR" altLang="en-US" sz="20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638623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107950" y="220638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Shell evolution 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24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Mg </a:t>
            </a:r>
            <a:endParaRPr lang="en-US" altLang="ko-KR" sz="2000" dirty="0" smtClean="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pic>
        <p:nvPicPr>
          <p:cNvPr id="16393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3012"/>
            <a:ext cx="5192911" cy="649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94589"/>
              </p:ext>
            </p:extLst>
          </p:nvPr>
        </p:nvGraphicFramePr>
        <p:xfrm>
          <a:off x="395536" y="690799"/>
          <a:ext cx="3312369" cy="122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5" name="수식" r:id="rId6" imgW="2032000" imgH="736600" progId="Equation.3">
                  <p:embed/>
                </p:oleObj>
              </mc:Choice>
              <mc:Fallback>
                <p:oleObj name="수식" r:id="rId6" imgW="2032000" imgH="736600" progId="Equation.3">
                  <p:embed/>
                  <p:pic>
                    <p:nvPicPr>
                      <p:cNvPr id="163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90799"/>
                        <a:ext cx="3312369" cy="1226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직선 연결선 2"/>
          <p:cNvCxnSpPr/>
          <p:nvPr/>
        </p:nvCxnSpPr>
        <p:spPr>
          <a:xfrm>
            <a:off x="1115616" y="1873361"/>
            <a:ext cx="3603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763365" y="1873361"/>
            <a:ext cx="3603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83768" y="1873361"/>
            <a:ext cx="360362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467544" y="1873361"/>
            <a:ext cx="360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22400"/>
            <a:ext cx="3832624" cy="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줄무늬가 있는 오른쪽 화살표 18"/>
          <p:cNvSpPr/>
          <p:nvPr/>
        </p:nvSpPr>
        <p:spPr>
          <a:xfrm rot="5400000">
            <a:off x="8019111" y="5454497"/>
            <a:ext cx="386399" cy="223837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줄무늬가 있는 오른쪽 화살표 17"/>
          <p:cNvSpPr/>
          <p:nvPr/>
        </p:nvSpPr>
        <p:spPr>
          <a:xfrm rot="5400000">
            <a:off x="5570839" y="5310482"/>
            <a:ext cx="386399" cy="223837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324419" y="2564904"/>
            <a:ext cx="1968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w/o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np-pairing </a:t>
            </a:r>
            <a:endParaRPr lang="en-US" altLang="ko-K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(like-</a:t>
            </a:r>
            <a:r>
              <a:rPr lang="en-US" altLang="ko-K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pairing,T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=1)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948264" y="2843644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with np-pairing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4355976" y="6021288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with enhanced T=0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976128" y="6021288"/>
            <a:ext cx="2055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with enhanced T=0 </a:t>
            </a:r>
            <a:endParaRPr lang="en-US" altLang="ko-K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self E</a:t>
            </a: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35496" y="2611070"/>
            <a:ext cx="41047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ko-K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pairing correlations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may be an indispensable ingredient to understand the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prolate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deformation.</a:t>
            </a:r>
            <a:endParaRPr lang="en-US" altLang="ko-KR" dirty="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69950876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3"/>
          <p:cNvSpPr txBox="1">
            <a:spLocks noChangeArrowheads="1"/>
          </p:cNvSpPr>
          <p:nvPr/>
        </p:nvSpPr>
        <p:spPr bwMode="auto">
          <a:xfrm>
            <a:off x="0" y="333375"/>
            <a:ext cx="5724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Evolution of pairing strength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24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Mg in </a:t>
            </a:r>
            <a:r>
              <a:rPr lang="en-US" altLang="ko-KR" sz="2000" b="1" i="1" u="sng" dirty="0" err="1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sd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-shell</a:t>
            </a: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395288" y="6021388"/>
            <a:ext cx="8567737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 smaller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ko-KR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en-US" altLang="ko-K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value in                mean the larger pairing energy is obtained. </a:t>
            </a:r>
          </a:p>
        </p:txBody>
      </p:sp>
      <p:graphicFrame>
        <p:nvGraphicFramePr>
          <p:cNvPr id="18440" name="Object 4"/>
          <p:cNvGraphicFramePr>
            <a:graphicFrameLocks noChangeAspect="1"/>
          </p:cNvGraphicFramePr>
          <p:nvPr/>
        </p:nvGraphicFramePr>
        <p:xfrm>
          <a:off x="3132138" y="6092825"/>
          <a:ext cx="6794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" name="수식" r:id="rId5" imgW="634725" imgH="279279" progId="Equation.3">
                  <p:embed/>
                </p:oleObj>
              </mc:Choice>
              <mc:Fallback>
                <p:oleObj name="수식" r:id="rId5" imgW="634725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6092825"/>
                        <a:ext cx="6794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2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366414" cy="27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AutoShape 10"/>
          <p:cNvSpPr>
            <a:spLocks noChangeArrowheads="1"/>
          </p:cNvSpPr>
          <p:nvPr/>
        </p:nvSpPr>
        <p:spPr bwMode="auto">
          <a:xfrm>
            <a:off x="3203575" y="3500438"/>
            <a:ext cx="1512888" cy="360362"/>
          </a:xfrm>
          <a:prstGeom prst="wedgeRectCallout">
            <a:avLst>
              <a:gd name="adj1" fmla="val 35278"/>
              <a:gd name="adj2" fmla="val -142426"/>
            </a:avLst>
          </a:prstGeom>
          <a:noFill/>
          <a:ln w="12700" algn="ctr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3333F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enhanced T=0 </a:t>
            </a:r>
          </a:p>
        </p:txBody>
      </p:sp>
      <p:pic>
        <p:nvPicPr>
          <p:cNvPr id="18444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" y="733802"/>
            <a:ext cx="4735394" cy="391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635896" y="1052513"/>
            <a:ext cx="864096" cy="280828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99592" y="1052513"/>
            <a:ext cx="864617" cy="280919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줄무늬가 있는 오른쪽 화살표 20"/>
          <p:cNvSpPr/>
          <p:nvPr/>
        </p:nvSpPr>
        <p:spPr>
          <a:xfrm rot="17739206">
            <a:off x="3344294" y="4307681"/>
            <a:ext cx="1130300" cy="223838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83568" y="4652963"/>
            <a:ext cx="4896147" cy="10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     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T=0 (IS) condensation</a:t>
            </a:r>
          </a:p>
          <a:p>
            <a:pPr eaLnBrk="1" hangingPunct="1">
              <a:defRPr/>
            </a:pPr>
            <a:r>
              <a:rPr lang="en-US" altLang="ko-KR" sz="2400" b="1" dirty="0">
                <a:solidFill>
                  <a:srgbClr val="00B05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Coexistence of T=0 and T=1 pairing </a:t>
            </a:r>
          </a:p>
        </p:txBody>
      </p:sp>
      <p:sp>
        <p:nvSpPr>
          <p:cNvPr id="23" name="줄무늬가 있는 오른쪽 화살표 22"/>
          <p:cNvSpPr/>
          <p:nvPr/>
        </p:nvSpPr>
        <p:spPr>
          <a:xfrm rot="13541735">
            <a:off x="1271059" y="4261644"/>
            <a:ext cx="1414463" cy="225425"/>
          </a:xfrm>
          <a:prstGeom prst="stripedRightArrow">
            <a:avLst>
              <a:gd name="adj1" fmla="val 51201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724128" y="332656"/>
            <a:ext cx="319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PRC97,024320(2018)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2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764704"/>
            <a:ext cx="3960440" cy="6048672"/>
          </a:xfrm>
          <a:prstGeom prst="rect">
            <a:avLst/>
          </a:prstGeom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441096" y="764704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GT strength, B(GT) of </a:t>
            </a:r>
            <a:r>
              <a:rPr lang="en-US" altLang="ko-KR" sz="2000" b="1" u="sng" baseline="30000" dirty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24</a:t>
            </a:r>
            <a:r>
              <a:rPr lang="en-US" altLang="ko-KR" sz="2000" b="1" u="sng" dirty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Mg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endParaRPr lang="en-US" altLang="ko-KR" sz="2000" dirty="0" smtClean="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H="1">
            <a:off x="6947967" y="692696"/>
            <a:ext cx="297" cy="5616029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931842" y="4221088"/>
            <a:ext cx="324055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29849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5029" y="332656"/>
            <a:ext cx="8487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To find the effects </a:t>
            </a:r>
            <a:r>
              <a:rPr lang="en-US" altLang="ko-KR" sz="2000" b="1" dirty="0">
                <a:latin typeface="Calibri" panose="020F0502020204030204" pitchFamily="34" charset="0"/>
              </a:rPr>
              <a:t>of deformation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&amp; pairing </a:t>
            </a:r>
            <a:r>
              <a:rPr lang="en-US" altLang="ko-KR" sz="2000" b="1" dirty="0">
                <a:latin typeface="Calibri" panose="020F0502020204030204" pitchFamily="34" charset="0"/>
              </a:rPr>
              <a:t>correlations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in </a:t>
            </a:r>
            <a:r>
              <a:rPr lang="en-US" altLang="ko-KR" sz="2000" b="1" dirty="0">
                <a:latin typeface="Calibri" panose="020F0502020204030204" pitchFamily="34" charset="0"/>
              </a:rPr>
              <a:t>the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excited state</a:t>
            </a:r>
            <a:r>
              <a:rPr lang="ko-KR" altLang="en-US" sz="2000" b="1" dirty="0" smtClean="0">
                <a:latin typeface="Calibri" panose="020F0502020204030204" pitchFamily="34" charset="0"/>
              </a:rPr>
              <a:t> 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>
                <a:spLocks noChangeArrowheads="1"/>
              </p:cNvSpPr>
              <p:nvPr/>
            </p:nvSpPr>
            <p:spPr bwMode="auto">
              <a:xfrm>
                <a:off x="455095" y="4365104"/>
                <a:ext cx="3626885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 eaLnBrk="1" latin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 peak near 15MeV  </a:t>
                </a:r>
                <a:r>
                  <a:rPr lang="en-US" altLang="ko-K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is well reproduced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chemeClr val="tx1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b="1" i="1">
                            <a:solidFill>
                              <a:schemeClr val="tx1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𝜷</m:t>
                        </m:r>
                      </m:e>
                      <m:sub>
                        <m:r>
                          <a:rPr lang="en-US" altLang="ko-KR" b="1" i="1">
                            <a:solidFill>
                              <a:schemeClr val="tx1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b="1" dirty="0" smtClean="0">
                    <a:solidFill>
                      <a:schemeClr val="tx1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=0.5.</a:t>
                </a:r>
                <a:r>
                  <a:rPr lang="en-US" altLang="ko-KR" b="1" u="sng" dirty="0" smtClean="0">
                    <a:solidFill>
                      <a:schemeClr val="tx1"/>
                    </a:solidFill>
                    <a:uFill>
                      <a:solidFill>
                        <a:srgbClr val="3333FF"/>
                      </a:solidFill>
                    </a:u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ko-KR" dirty="0">
                  <a:latin typeface="Calibri" panose="020F0502020204030204" pitchFamily="34" charset="0"/>
                  <a:ea typeface="Arial Unicode MS" pitchFamily="50" charset="-12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095" y="4365104"/>
                <a:ext cx="3626885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176" t="-4717" b="-14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733760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620713"/>
            <a:ext cx="9144000" cy="6237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2532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644900"/>
            <a:ext cx="38147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8163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1520" y="188640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Deformation effect (pairing fixed)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644008" y="188913"/>
            <a:ext cx="43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np-pairing effect (deformation fixed)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645024"/>
            <a:ext cx="3816424" cy="285549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836712"/>
            <a:ext cx="3816424" cy="2820888"/>
          </a:xfrm>
          <a:prstGeom prst="rect">
            <a:avLst/>
          </a:prstGeom>
        </p:spPr>
      </p:pic>
      <p:sp>
        <p:nvSpPr>
          <p:cNvPr id="5" name="자유형 4"/>
          <p:cNvSpPr/>
          <p:nvPr/>
        </p:nvSpPr>
        <p:spPr>
          <a:xfrm>
            <a:off x="4333461" y="168965"/>
            <a:ext cx="318060" cy="496957"/>
          </a:xfrm>
          <a:custGeom>
            <a:avLst/>
            <a:gdLst>
              <a:gd name="connsiteX0" fmla="*/ 0 w 318060"/>
              <a:gd name="connsiteY0" fmla="*/ 0 h 496957"/>
              <a:gd name="connsiteX1" fmla="*/ 318052 w 318060"/>
              <a:gd name="connsiteY1" fmla="*/ 228600 h 496957"/>
              <a:gd name="connsiteX2" fmla="*/ 9939 w 318060"/>
              <a:gd name="connsiteY2" fmla="*/ 496957 h 4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060" h="496957">
                <a:moveTo>
                  <a:pt x="0" y="0"/>
                </a:moveTo>
                <a:cubicBezTo>
                  <a:pt x="158198" y="72887"/>
                  <a:pt x="316396" y="145774"/>
                  <a:pt x="318052" y="228600"/>
                </a:cubicBezTo>
                <a:cubicBezTo>
                  <a:pt x="319708" y="311426"/>
                  <a:pt x="64604" y="452231"/>
                  <a:pt x="9939" y="49695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2482340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70661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395536" y="4869160"/>
            <a:ext cx="856932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There is also the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coexistence of </a:t>
            </a:r>
            <a:r>
              <a:rPr lang="en-US" altLang="ko-K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T=0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ko-KR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-pairing</a:t>
            </a:r>
            <a:r>
              <a:rPr lang="en-US" altLang="ko-KR" b="1" u="sng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at large deformation </a:t>
            </a:r>
          </a:p>
          <a:p>
            <a:pPr eaLnBrk="1" latinLnBrk="1" hangingPunct="1">
              <a:defRPr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     similarly to </a:t>
            </a:r>
            <a:r>
              <a:rPr lang="en-US" altLang="ko-KR" i="1" dirty="0" err="1"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-shell N=Z nuclei. </a:t>
            </a:r>
          </a:p>
        </p:txBody>
      </p:sp>
      <p:pic>
        <p:nvPicPr>
          <p:cNvPr id="7066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46958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AutoShape 10"/>
          <p:cNvSpPr>
            <a:spLocks noChangeArrowheads="1"/>
          </p:cNvSpPr>
          <p:nvPr/>
        </p:nvSpPr>
        <p:spPr bwMode="auto">
          <a:xfrm>
            <a:off x="5364163" y="2852738"/>
            <a:ext cx="1655762" cy="360362"/>
          </a:xfrm>
          <a:prstGeom prst="wedgeRectCallout">
            <a:avLst>
              <a:gd name="adj1" fmla="val -81699"/>
              <a:gd name="adj2" fmla="val 52792"/>
            </a:avLst>
          </a:prstGeom>
          <a:noFill/>
          <a:ln w="12700" algn="ctr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3333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enhanced T=0 </a:t>
            </a:r>
            <a:endParaRPr lang="en-US" altLang="ko-KR" sz="1800">
              <a:solidFill>
                <a:srgbClr val="3333FF"/>
              </a:solidFill>
              <a:latin typeface="Comic Sans MS" panose="030F0702030302020204" pitchFamily="66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79512" y="332656"/>
            <a:ext cx="5544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Evolution of pairing strength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72</a:t>
            </a:r>
            <a:r>
              <a:rPr lang="en-US" altLang="ko-KR" sz="2000" b="1" u="sng" dirty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Kr in </a:t>
            </a:r>
            <a:r>
              <a:rPr lang="en-US" altLang="ko-KR" sz="2000" b="1" i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pf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-shell</a:t>
            </a: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580112" y="404664"/>
            <a:ext cx="319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PRC97, 064322(2018)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35" y="116632"/>
            <a:ext cx="5310669" cy="668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90117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90119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4369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23850" y="3198813"/>
            <a:ext cx="3408363" cy="2301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7950" y="404813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Shell evolution of </a:t>
            </a:r>
            <a:r>
              <a:rPr lang="en-US" altLang="ko-KR" sz="2000" b="1" u="sng" baseline="30000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72</a:t>
            </a: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Kr</a:t>
            </a:r>
            <a:r>
              <a:rPr lang="en-US" altLang="ko-KR" sz="2000" dirty="0" smtClean="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90123" name="직사각형 1"/>
          <p:cNvSpPr>
            <a:spLocks noChangeArrowheads="1"/>
          </p:cNvSpPr>
          <p:nvPr/>
        </p:nvSpPr>
        <p:spPr bwMode="auto">
          <a:xfrm>
            <a:off x="395288" y="4076700"/>
            <a:ext cx="3168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80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Enhanced IS </a:t>
            </a:r>
            <a:r>
              <a:rPr lang="en-US" altLang="ko-KR" sz="1800" i="1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180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pairing correlations </a:t>
            </a: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may be an indispensable ingredient to understand the oblate deformation.</a:t>
            </a:r>
            <a:endParaRPr lang="en-US" altLang="ko-KR" sz="1800">
              <a:latin typeface="Calibri" panose="020F0502020204030204" pitchFamily="34" charset="0"/>
              <a:ea typeface="Arial Unicode MS" pitchFamily="50" charset="-127"/>
              <a:cs typeface="Calibri" panose="020F0502020204030204" pitchFamily="34" charset="0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5400000">
            <a:off x="7435233" y="5428138"/>
            <a:ext cx="386399" cy="223837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/>
              <p:cNvSpPr>
                <a:spLocks noChangeArrowheads="1"/>
              </p:cNvSpPr>
              <p:nvPr/>
            </p:nvSpPr>
            <p:spPr bwMode="auto">
              <a:xfrm>
                <a:off x="0" y="5367338"/>
                <a:ext cx="9144000" cy="1446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indent="-285750" eaLnBrk="1" latin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particular, </a:t>
                </a:r>
                <a:r>
                  <a:rPr lang="en-US" altLang="ko-KR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56</a:t>
                </a:r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Ni is thought to be almost spherical because of its double magic numbers.</a:t>
                </a:r>
              </a:p>
              <a:p>
                <a:pPr marL="285750" indent="-285750" eaLnBrk="1" latin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we take </a:t>
                </a:r>
                <a:r>
                  <a:rPr lang="el-GR" altLang="ko-KR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α</a:t>
                </a:r>
                <a:r>
                  <a:rPr lang="en-US" altLang="ko-KR" dirty="0">
                    <a:latin typeface="Calibri" panose="020F0502020204030204" pitchFamily="34" charset="0"/>
                    <a:ea typeface="맑은 고딕" panose="020B0503020000020004" pitchFamily="50" charset="-127"/>
                    <a:cs typeface="Calibri" panose="020F0502020204030204" pitchFamily="34" charset="0"/>
                  </a:rPr>
                  <a:t>-cluster model for </a:t>
                </a:r>
                <a:r>
                  <a:rPr lang="en-US" altLang="ko-KR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56</a:t>
                </a:r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Ni, the ground state may be </a:t>
                </a:r>
                <a:r>
                  <a:rPr lang="en-US" altLang="ko-KR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slightly</a:t>
                </a:r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deformed. </a:t>
                </a:r>
                <a:r>
                  <a:rPr lang="en-US" altLang="ko-KR" sz="16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PRC 84, 024302(2011)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latin typeface="Calibri" panose="020F0502020204030204" pitchFamily="34" charset="0"/>
                  </a:rPr>
                  <a:t>T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he </a:t>
                </a:r>
                <a:r>
                  <a:rPr lang="en-US" altLang="ko-KR" dirty="0">
                    <a:latin typeface="Calibri" panose="020F0502020204030204" pitchFamily="34" charset="0"/>
                  </a:rPr>
                  <a:t>2nd high energy peak in the data does not appear within a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small deformation </a:t>
                </a:r>
                <a:r>
                  <a:rPr lang="en-US" altLang="ko-KR" dirty="0">
                    <a:latin typeface="Calibri" panose="020F0502020204030204" pitchFamily="34" charset="0"/>
                  </a:rPr>
                  <a:t>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0.1.</m:t>
                    </m:r>
                  </m:oMath>
                </a14:m>
                <a:r>
                  <a:rPr lang="en-US" altLang="ko-KR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But 2nd peak appears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=0.1</m:t>
                    </m:r>
                  </m:oMath>
                </a14:m>
                <a:r>
                  <a:rPr lang="en-US" altLang="ko-K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np </a:t>
                </a:r>
                <a:r>
                  <a:rPr lang="en-US" altLang="ko-K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pairing.</a:t>
                </a:r>
                <a:endParaRPr lang="en-US" altLang="ko-KR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67338"/>
                <a:ext cx="91440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400" t="-2101" b="-5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직사각형 2"/>
          <p:cNvSpPr>
            <a:spLocks noChangeArrowheads="1"/>
          </p:cNvSpPr>
          <p:nvPr/>
        </p:nvSpPr>
        <p:spPr bwMode="auto">
          <a:xfrm>
            <a:off x="107950" y="333375"/>
            <a:ext cx="439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 b="1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Gamow-Teller strength for </a:t>
            </a:r>
            <a:r>
              <a:rPr lang="en-US" altLang="ko-KR" sz="2000" b="1" baseline="3000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56</a:t>
            </a:r>
            <a:r>
              <a:rPr lang="en-US" altLang="ko-KR" sz="2000" b="1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Ni  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203885" y="188640"/>
            <a:ext cx="2320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.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JPG (in press) 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pic>
        <p:nvPicPr>
          <p:cNvPr id="2356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6009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줄무늬가 있는 오른쪽 화살표 10"/>
          <p:cNvSpPr/>
          <p:nvPr/>
        </p:nvSpPr>
        <p:spPr>
          <a:xfrm rot="5400000">
            <a:off x="6434935" y="3150241"/>
            <a:ext cx="386399" cy="223837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줄무늬가 있는 오른쪽 화살표 11"/>
          <p:cNvSpPr/>
          <p:nvPr/>
        </p:nvSpPr>
        <p:spPr>
          <a:xfrm rot="5400000">
            <a:off x="2474495" y="3150241"/>
            <a:ext cx="386399" cy="223837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457125" y="611396"/>
            <a:ext cx="401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ko-KR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M.Sasano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.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PRL 107, 202501(2011) 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510314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873378" cy="557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직사각형 2"/>
          <p:cNvSpPr>
            <a:spLocks noChangeArrowheads="1"/>
          </p:cNvSpPr>
          <p:nvPr/>
        </p:nvSpPr>
        <p:spPr bwMode="auto">
          <a:xfrm>
            <a:off x="107950" y="332656"/>
            <a:ext cx="4967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 b="1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Running sum of GT strength for </a:t>
            </a:r>
            <a:r>
              <a:rPr lang="en-US" altLang="ko-KR" sz="2000" b="1" baseline="30000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56</a:t>
            </a:r>
            <a:r>
              <a:rPr lang="en-US" altLang="ko-KR" sz="2000" b="1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Ni 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83568" y="602302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ko-KR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 </a:t>
            </a:r>
            <a:r>
              <a:rPr lang="en-US" altLang="ko-K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pairing is important to explain the GT strength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although the deformation is also another important property.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675204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13"/>
          <p:cNvSpPr txBox="1">
            <a:spLocks noChangeArrowheads="1"/>
          </p:cNvSpPr>
          <p:nvPr/>
        </p:nvSpPr>
        <p:spPr bwMode="auto">
          <a:xfrm>
            <a:off x="4724777" y="364654"/>
            <a:ext cx="439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 b="1" u="sng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Production of the high-lying GT state 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-22225" y="0"/>
            <a:ext cx="2270125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940747" y="2492896"/>
            <a:ext cx="1080119" cy="1059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7013151" y="2204864"/>
            <a:ext cx="1159844" cy="1360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5851" name="TextBox 2"/>
          <p:cNvSpPr txBox="1">
            <a:spLocks noChangeArrowheads="1"/>
          </p:cNvSpPr>
          <p:nvPr/>
        </p:nvSpPr>
        <p:spPr bwMode="auto">
          <a:xfrm>
            <a:off x="6300787" y="3573016"/>
            <a:ext cx="151216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          </a:t>
            </a:r>
            <a:r>
              <a:rPr lang="en-US" altLang="ko-KR" sz="1800" b="1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n </a:t>
            </a:r>
            <a:endParaRPr lang="ko-KR" altLang="en-US" sz="1800" b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5068" name="TextBox 14"/>
          <p:cNvSpPr txBox="1">
            <a:spLocks noChangeArrowheads="1"/>
          </p:cNvSpPr>
          <p:nvPr/>
        </p:nvSpPr>
        <p:spPr bwMode="auto">
          <a:xfrm>
            <a:off x="6004470" y="1412776"/>
            <a:ext cx="216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u="sng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W/O </a:t>
            </a:r>
            <a:r>
              <a:rPr lang="en-US" altLang="ko-KR" sz="1800" b="1" i="1" u="sng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np</a:t>
            </a:r>
            <a:r>
              <a:rPr lang="en-US" altLang="ko-KR" sz="1800" b="1" u="sng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-pairing    </a:t>
            </a:r>
            <a:endParaRPr lang="ko-KR" altLang="en-US" sz="1800" b="1" u="sng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8" name="TextBox 33"/>
          <p:cNvSpPr txBox="1">
            <a:spLocks noChangeArrowheads="1"/>
          </p:cNvSpPr>
          <p:nvPr/>
        </p:nvSpPr>
        <p:spPr bwMode="auto">
          <a:xfrm>
            <a:off x="5724723" y="1124744"/>
            <a:ext cx="287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</a:t>
            </a:r>
            <a:r>
              <a:rPr lang="en-US" altLang="ko-KR" sz="1800" b="1" u="sng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With  </a:t>
            </a:r>
            <a:r>
              <a:rPr lang="en-US" altLang="ko-KR" sz="1800" b="1" i="1" u="sng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np</a:t>
            </a:r>
            <a:r>
              <a:rPr lang="en-US" altLang="ko-KR" sz="1800" b="1" u="sng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-pairing    </a:t>
            </a:r>
            <a:endParaRPr lang="ko-KR" altLang="en-US" sz="1800" b="1" u="sng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5861" name="TextBox 1"/>
          <p:cNvSpPr txBox="1">
            <a:spLocks noChangeArrowheads="1"/>
          </p:cNvSpPr>
          <p:nvPr/>
        </p:nvSpPr>
        <p:spPr bwMode="auto">
          <a:xfrm>
            <a:off x="107504" y="5934815"/>
            <a:ext cx="5515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latinLnBrk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800" b="1" dirty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</a:t>
            </a:r>
            <a:r>
              <a:rPr lang="en-US" altLang="ko-KR" sz="1800" b="1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np-</a:t>
            </a:r>
            <a:r>
              <a:rPr lang="en-US" altLang="ko-KR" sz="1800" b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pairing </a:t>
            </a:r>
            <a:r>
              <a:rPr lang="en-US" altLang="ko-KR" sz="1800" b="1" dirty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makes the </a:t>
            </a:r>
            <a:r>
              <a:rPr lang="en-US" altLang="ko-KR" sz="1800" b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smearing of Fermi surface.</a:t>
            </a:r>
            <a:endParaRPr lang="en-US" altLang="ko-KR" sz="1800" b="1" u="sng" dirty="0">
              <a:solidFill>
                <a:srgbClr val="FF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35869" name="TextBox 26"/>
          <p:cNvSpPr txBox="1">
            <a:spLocks noChangeArrowheads="1"/>
          </p:cNvSpPr>
          <p:nvPr/>
        </p:nvSpPr>
        <p:spPr bwMode="auto">
          <a:xfrm>
            <a:off x="6084763" y="2420888"/>
            <a:ext cx="388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a</a:t>
            </a:r>
            <a:endParaRPr lang="ko-KR" altLang="en-US" sz="1800" b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5870" name="TextBox 26"/>
          <p:cNvSpPr txBox="1">
            <a:spLocks noChangeArrowheads="1"/>
          </p:cNvSpPr>
          <p:nvPr/>
        </p:nvSpPr>
        <p:spPr bwMode="auto">
          <a:xfrm>
            <a:off x="5724723" y="2132856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ʎ</a:t>
            </a:r>
            <a:r>
              <a:rPr lang="en-US" altLang="ko-KR" sz="1800" b="1" baseline="-250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p</a:t>
            </a:r>
            <a:endParaRPr lang="ko-KR" altLang="en-US" sz="1800" b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5871" name="TextBox 25"/>
          <p:cNvSpPr txBox="1">
            <a:spLocks noChangeArrowheads="1"/>
          </p:cNvSpPr>
          <p:nvPr/>
        </p:nvSpPr>
        <p:spPr bwMode="auto">
          <a:xfrm>
            <a:off x="7994179" y="1809799"/>
            <a:ext cx="541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ʎ</a:t>
            </a:r>
            <a:r>
              <a:rPr lang="en-US" altLang="ko-KR" sz="1800" b="1" baseline="-25000" dirty="0" err="1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</a:t>
            </a:r>
            <a:endParaRPr lang="ko-KR" altLang="en-US" sz="1800" b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6372795" y="256490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7452915" y="292494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5940747" y="2492896"/>
            <a:ext cx="1080120" cy="504056"/>
          </a:xfrm>
          <a:custGeom>
            <a:avLst/>
            <a:gdLst>
              <a:gd name="connsiteX0" fmla="*/ 687897 w 687897"/>
              <a:gd name="connsiteY0" fmla="*/ 0 h 536896"/>
              <a:gd name="connsiteX1" fmla="*/ 578840 w 687897"/>
              <a:gd name="connsiteY1" fmla="*/ 184558 h 536896"/>
              <a:gd name="connsiteX2" fmla="*/ 243280 w 687897"/>
              <a:gd name="connsiteY2" fmla="*/ 352338 h 536896"/>
              <a:gd name="connsiteX3" fmla="*/ 0 w 687897"/>
              <a:gd name="connsiteY3" fmla="*/ 536896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97" h="536896">
                <a:moveTo>
                  <a:pt x="687897" y="0"/>
                </a:moveTo>
                <a:cubicBezTo>
                  <a:pt x="670420" y="62917"/>
                  <a:pt x="652943" y="125835"/>
                  <a:pt x="578840" y="184558"/>
                </a:cubicBezTo>
                <a:cubicBezTo>
                  <a:pt x="504737" y="243281"/>
                  <a:pt x="339753" y="293615"/>
                  <a:pt x="243280" y="352338"/>
                </a:cubicBezTo>
                <a:cubicBezTo>
                  <a:pt x="146807" y="411061"/>
                  <a:pt x="40547" y="499146"/>
                  <a:pt x="0" y="536896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 39"/>
          <p:cNvSpPr/>
          <p:nvPr/>
        </p:nvSpPr>
        <p:spPr>
          <a:xfrm>
            <a:off x="7020867" y="2204864"/>
            <a:ext cx="1152128" cy="608904"/>
          </a:xfrm>
          <a:custGeom>
            <a:avLst/>
            <a:gdLst>
              <a:gd name="connsiteX0" fmla="*/ 687897 w 687897"/>
              <a:gd name="connsiteY0" fmla="*/ 0 h 536896"/>
              <a:gd name="connsiteX1" fmla="*/ 578840 w 687897"/>
              <a:gd name="connsiteY1" fmla="*/ 184558 h 536896"/>
              <a:gd name="connsiteX2" fmla="*/ 243280 w 687897"/>
              <a:gd name="connsiteY2" fmla="*/ 352338 h 536896"/>
              <a:gd name="connsiteX3" fmla="*/ 0 w 687897"/>
              <a:gd name="connsiteY3" fmla="*/ 536896 h 5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97" h="536896">
                <a:moveTo>
                  <a:pt x="687897" y="0"/>
                </a:moveTo>
                <a:cubicBezTo>
                  <a:pt x="670420" y="62917"/>
                  <a:pt x="652943" y="125835"/>
                  <a:pt x="578840" y="184558"/>
                </a:cubicBezTo>
                <a:cubicBezTo>
                  <a:pt x="504737" y="243281"/>
                  <a:pt x="339753" y="293615"/>
                  <a:pt x="243280" y="352338"/>
                </a:cubicBezTo>
                <a:cubicBezTo>
                  <a:pt x="146807" y="411061"/>
                  <a:pt x="40547" y="499146"/>
                  <a:pt x="0" y="536896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줄무늬가 있는 오른쪽 화살표 42"/>
          <p:cNvSpPr/>
          <p:nvPr/>
        </p:nvSpPr>
        <p:spPr>
          <a:xfrm rot="11811654">
            <a:off x="6528744" y="2691010"/>
            <a:ext cx="901543" cy="215900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7712377" y="2771636"/>
            <a:ext cx="388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 smtClean="0"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a</a:t>
            </a:r>
            <a:endParaRPr lang="ko-KR" altLang="en-US" sz="1800" b="1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4" name="직사각형 2"/>
          <p:cNvSpPr>
            <a:spLocks noChangeArrowheads="1"/>
          </p:cNvSpPr>
          <p:nvPr/>
        </p:nvSpPr>
        <p:spPr bwMode="auto">
          <a:xfrm>
            <a:off x="683568" y="796702"/>
            <a:ext cx="374397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 b="1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Occupation probability of </a:t>
            </a:r>
            <a:r>
              <a:rPr lang="en-US" altLang="ko-KR" sz="2000" b="1" baseline="30000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56</a:t>
            </a:r>
            <a:r>
              <a:rPr lang="en-US" altLang="ko-KR" sz="2000" b="1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Ni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60517" y="2529879"/>
                <a:ext cx="505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ko-KR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517" y="2529879"/>
                <a:ext cx="50526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>
            <a:endCxn id="5" idx="0"/>
          </p:cNvCxnSpPr>
          <p:nvPr/>
        </p:nvCxnSpPr>
        <p:spPr>
          <a:xfrm flipV="1">
            <a:off x="5940747" y="2492896"/>
            <a:ext cx="1080120" cy="16420"/>
          </a:xfrm>
          <a:prstGeom prst="line">
            <a:avLst/>
          </a:prstGeom>
          <a:ln w="38100">
            <a:solidFill>
              <a:srgbClr val="00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endCxn id="35871" idx="2"/>
          </p:cNvCxnSpPr>
          <p:nvPr/>
        </p:nvCxnSpPr>
        <p:spPr>
          <a:xfrm flipV="1">
            <a:off x="7023349" y="2179687"/>
            <a:ext cx="1241499" cy="6572"/>
          </a:xfrm>
          <a:prstGeom prst="line">
            <a:avLst/>
          </a:prstGeom>
          <a:ln w="38100">
            <a:solidFill>
              <a:srgbClr val="0066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231111"/>
            <a:ext cx="4932040" cy="46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45029" y="332656"/>
            <a:ext cx="4887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altLang="ko-KR" sz="2000" b="1" dirty="0" smtClean="0">
                <a:latin typeface="Calibri" panose="020F0502020204030204" pitchFamily="34" charset="0"/>
              </a:rPr>
              <a:t>Why </a:t>
            </a:r>
            <a:r>
              <a:rPr lang="en-US" altLang="ko-KR" sz="2000" b="1" i="1" dirty="0" smtClean="0">
                <a:latin typeface="Calibri" panose="020F0502020204030204" pitchFamily="34" charset="0"/>
              </a:rPr>
              <a:t>np-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pairing is important?</a:t>
            </a:r>
            <a:r>
              <a:rPr lang="ko-KR" altLang="en-US" sz="2000" b="1" dirty="0" smtClean="0">
                <a:latin typeface="Calibri" panose="020F0502020204030204" pitchFamily="34" charset="0"/>
              </a:rPr>
              <a:t> </a:t>
            </a:r>
            <a:endParaRPr lang="ko-KR" altLang="en-US" sz="2000" dirty="0"/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5292080" y="4149080"/>
            <a:ext cx="3744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latinLnBrk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800" b="1" dirty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</a:t>
            </a:r>
            <a:r>
              <a:rPr lang="en-US" altLang="ko-KR" sz="1800" b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transition by nucleons below the Fermi orbit can be allowed. </a:t>
            </a:r>
          </a:p>
          <a:p>
            <a:pPr marL="285750" indent="-285750" latinLnBrk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ko-KR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</a:t>
            </a:r>
            <a:r>
              <a:rPr lang="en-US" altLang="ko-KR" sz="1800" b="1" dirty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high-lying GT </a:t>
            </a:r>
            <a:r>
              <a:rPr lang="en-US" altLang="ko-KR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states </a:t>
            </a:r>
            <a:r>
              <a:rPr lang="en-US" altLang="ko-KR" sz="1800" b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can be produced.</a:t>
            </a:r>
            <a:endParaRPr lang="en-US" altLang="ko-KR" sz="1800" b="1" u="sng" dirty="0">
              <a:solidFill>
                <a:srgbClr val="FF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818396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  <p:bldP spid="68" grpId="0"/>
      <p:bldP spid="5" grpId="0" animBg="1"/>
      <p:bldP spid="40" grpId="0" animBg="1"/>
      <p:bldP spid="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3" y="108595"/>
            <a:ext cx="9035010" cy="460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8314"/>
            <a:ext cx="3790578" cy="30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" y="0"/>
            <a:ext cx="4533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107" y="5085184"/>
            <a:ext cx="502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3333FF"/>
                </a:solidFill>
              </a:rPr>
              <a:t>But, the high momentum part is four times </a:t>
            </a:r>
          </a:p>
          <a:p>
            <a:r>
              <a:rPr lang="en-US" altLang="ko-KR" b="1" dirty="0" smtClean="0">
                <a:solidFill>
                  <a:srgbClr val="3333FF"/>
                </a:solidFill>
              </a:rPr>
              <a:t>smaller than the main strong peak</a:t>
            </a:r>
          </a:p>
          <a:p>
            <a:r>
              <a:rPr lang="en-US" altLang="ko-KR" b="1" dirty="0" smtClean="0">
                <a:solidFill>
                  <a:srgbClr val="3333FF"/>
                </a:solidFill>
              </a:rPr>
              <a:t>by the incident particle and kicked out proton.  </a:t>
            </a:r>
            <a:endParaRPr lang="ko-KR" altLang="en-US" b="1" dirty="0">
              <a:solidFill>
                <a:srgbClr val="3333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2019 </a:t>
            </a:r>
            <a:r>
              <a:rPr lang="en-US" altLang="ko-KR" dirty="0" err="1" smtClean="0"/>
              <a:t>CENuM-RULiC</a:t>
            </a:r>
            <a:r>
              <a:rPr lang="en-US" altLang="ko-KR" dirty="0" smtClean="0"/>
              <a:t> Joint Workshop,  Nov. 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61648310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250825" y="5511800"/>
            <a:ext cx="8569325" cy="12017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 shift of the GT strength distributions by the enhanced T=0 </a:t>
            </a:r>
            <a:r>
              <a:rPr lang="en-US" altLang="ko-KR" i="1" dirty="0">
                <a:latin typeface="Calibri" panose="020F0502020204030204" pitchFamily="34" charset="0"/>
                <a:cs typeface="Calibri" panose="020F0502020204030204" pitchFamily="34" charset="0"/>
              </a:rPr>
              <a:t>np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pairing is mainly attributed to the IS coupling condensation. 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though the small deformation, the second peak appears by the </a:t>
            </a: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T=0 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pairing.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468313" y="404813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IS(T=0) </a:t>
            </a:r>
            <a:r>
              <a:rPr lang="en-US" altLang="ko-KR" sz="2000" b="1" i="1" u="sng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2000" b="1" u="sng" dirty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pairing effects on B(GT)</a:t>
            </a:r>
          </a:p>
        </p:txBody>
      </p:sp>
      <p:pic>
        <p:nvPicPr>
          <p:cNvPr id="27656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3723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379968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 dirty="0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Results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0" y="5589240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Calibri" panose="020F0502020204030204" pitchFamily="34" charset="0"/>
              </a:rPr>
              <a:t>np </a:t>
            </a:r>
            <a:r>
              <a:rPr lang="en-US" altLang="ko-KR" dirty="0">
                <a:latin typeface="Calibri" panose="020F0502020204030204" pitchFamily="34" charset="0"/>
              </a:rPr>
              <a:t>pairing </a:t>
            </a:r>
            <a:r>
              <a:rPr lang="en-US" altLang="ko-KR" dirty="0" smtClean="0">
                <a:latin typeface="Calibri" panose="020F0502020204030204" pitchFamily="34" charset="0"/>
              </a:rPr>
              <a:t>effects </a:t>
            </a:r>
            <a:r>
              <a:rPr lang="en-US" altLang="ko-KR" dirty="0">
                <a:latin typeface="Calibri" panose="020F0502020204030204" pitchFamily="34" charset="0"/>
              </a:rPr>
              <a:t>divide the GT strength </a:t>
            </a:r>
            <a:r>
              <a:rPr lang="en-US" altLang="ko-KR" dirty="0" smtClean="0">
                <a:latin typeface="Calibri" panose="020F0502020204030204" pitchFamily="34" charset="0"/>
              </a:rPr>
              <a:t>distribution into </a:t>
            </a:r>
            <a:r>
              <a:rPr lang="en-US" altLang="ko-KR" dirty="0">
                <a:latin typeface="Calibri" panose="020F0502020204030204" pitchFamily="34" charset="0"/>
              </a:rPr>
              <a:t>two parts: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a low- and a high-energy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part </a:t>
            </a:r>
            <a:r>
              <a:rPr lang="en-US" altLang="ko-KR" b="1" dirty="0">
                <a:solidFill>
                  <a:srgbClr val="00B050"/>
                </a:solidFill>
                <a:latin typeface="Calibri" panose="020F0502020204030204" pitchFamily="34" charset="0"/>
              </a:rPr>
              <a:t>near the main GT peak position</a:t>
            </a:r>
            <a:r>
              <a:rPr lang="en-US" altLang="ko-KR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Calibri" panose="020F0502020204030204" pitchFamily="34" charset="0"/>
              </a:rPr>
              <a:t>The position of GTR near the 10 </a:t>
            </a:r>
            <a:r>
              <a:rPr lang="en-US" altLang="ko-KR" dirty="0" smtClean="0">
                <a:latin typeface="바탕"/>
                <a:ea typeface="바탕"/>
              </a:rPr>
              <a:t>∼</a:t>
            </a:r>
            <a:r>
              <a:rPr lang="en-US" altLang="ko-KR" dirty="0" smtClean="0">
                <a:latin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</a:rPr>
              <a:t>12 </a:t>
            </a:r>
            <a:r>
              <a:rPr lang="en-US" altLang="ko-KR" dirty="0" smtClean="0">
                <a:latin typeface="Calibri" panose="020F0502020204030204" pitchFamily="34" charset="0"/>
              </a:rPr>
              <a:t>MeV in 64Ni </a:t>
            </a:r>
            <a:r>
              <a:rPr lang="en-US" altLang="ko-KR" dirty="0">
                <a:latin typeface="Calibri" panose="020F0502020204030204" pitchFamily="34" charset="0"/>
              </a:rPr>
              <a:t>is consistent with the GTR </a:t>
            </a:r>
            <a:r>
              <a:rPr lang="en-US" altLang="ko-KR" dirty="0" smtClean="0">
                <a:latin typeface="Calibri" panose="020F0502020204030204" pitchFamily="34" charset="0"/>
              </a:rPr>
              <a:t>data.</a:t>
            </a:r>
            <a:endParaRPr lang="en-US" altLang="ko-K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9" name="직사각형 2"/>
          <p:cNvSpPr>
            <a:spLocks noChangeArrowheads="1"/>
          </p:cNvSpPr>
          <p:nvPr/>
        </p:nvSpPr>
        <p:spPr bwMode="auto">
          <a:xfrm>
            <a:off x="107950" y="333375"/>
            <a:ext cx="439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 b="1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Gamow-Teller strength for </a:t>
            </a:r>
            <a:r>
              <a:rPr lang="en-US" altLang="ko-KR" sz="2000" b="1" baseline="3000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62,64</a:t>
            </a:r>
            <a:r>
              <a:rPr lang="en-US" altLang="ko-KR" sz="2000" b="1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Ni  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466382" y="364093"/>
            <a:ext cx="2320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.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JPG (in press) 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pic>
        <p:nvPicPr>
          <p:cNvPr id="33802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513"/>
            <a:ext cx="8270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1" y="1204913"/>
            <a:ext cx="44862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508104" y="1043444"/>
            <a:ext cx="339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Y. Fujita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.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PPNP 66, 549(2011) 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03736"/>
      </p:ext>
    </p:ext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43000" y="0"/>
            <a:ext cx="1701800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72000" y="0"/>
            <a:ext cx="1701800" cy="246063"/>
          </a:xfrm>
          <a:prstGeom prst="rect">
            <a:avLst/>
          </a:prstGeom>
          <a:solidFill>
            <a:schemeClr val="bg1">
              <a:lumMod val="8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  <a:latin typeface="굴림" charset="-127"/>
                <a:ea typeface="굴림" charset="-127"/>
              </a:rPr>
              <a:t>Results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844800" y="0"/>
            <a:ext cx="1727200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000" b="1">
                <a:solidFill>
                  <a:prstClr val="white"/>
                </a:solidFill>
                <a:latin typeface="굴림" charset="-127"/>
                <a:ea typeface="굴림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6273800" y="0"/>
            <a:ext cx="1727200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Summary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447" name="직사각형 5"/>
          <p:cNvSpPr>
            <a:spLocks noChangeArrowheads="1"/>
          </p:cNvSpPr>
          <p:nvPr/>
        </p:nvSpPr>
        <p:spPr bwMode="auto">
          <a:xfrm>
            <a:off x="272340" y="764704"/>
            <a:ext cx="86423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AutoNum type="arabicPeriod"/>
            </a:pPr>
            <a:endParaRPr lang="en-US" altLang="ko-KR" sz="1800" dirty="0">
              <a:solidFill>
                <a:srgbClr val="00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latinLnBrk="0">
              <a:spcBef>
                <a:spcPct val="0"/>
              </a:spcBef>
              <a:buFontTx/>
              <a:buAutoNum type="arabicPeriod"/>
            </a:pPr>
            <a:r>
              <a:rPr lang="en-US" altLang="ko-KR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We</a:t>
            </a:r>
            <a:r>
              <a:rPr lang="ko-KR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described the N=Z nuclei ground states by the Deformed BCS theory with the like- and unlike pairing correlations. </a:t>
            </a:r>
            <a:r>
              <a:rPr lang="en-US" altLang="ko-KR" sz="1800" dirty="0" smtClean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 </a:t>
            </a:r>
            <a:r>
              <a:rPr lang="en-US" altLang="ko-KR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enhanced IS </a:t>
            </a:r>
            <a:r>
              <a:rPr lang="en-US" altLang="ko-KR" sz="1800" i="1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pairing interaction is shown to play important roles of determining properly nuclear deformations of </a:t>
            </a:r>
            <a:r>
              <a:rPr lang="en-US" altLang="ko-KR" sz="1800" dirty="0" err="1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sd</a:t>
            </a:r>
            <a:r>
              <a:rPr lang="en-US" altLang="ko-KR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-, pf- and </a:t>
            </a:r>
            <a:r>
              <a:rPr lang="en-US" altLang="ko-KR" sz="1800" dirty="0" err="1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sdgh</a:t>
            </a:r>
            <a:r>
              <a:rPr lang="en-US" altLang="ko-KR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shell nuclei.</a:t>
            </a:r>
          </a:p>
          <a:p>
            <a:pPr latinLnBrk="0">
              <a:spcBef>
                <a:spcPct val="0"/>
              </a:spcBef>
              <a:buFontTx/>
              <a:buAutoNum type="arabicPeriod"/>
            </a:pPr>
            <a:endParaRPr lang="en-US" altLang="ko-KR" sz="1800" dirty="0">
              <a:solidFill>
                <a:srgbClr val="00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latinLnBrk="0">
              <a:spcBef>
                <a:spcPct val="0"/>
              </a:spcBef>
              <a:buFontTx/>
              <a:buAutoNum type="arabicPeriod"/>
            </a:pPr>
            <a:r>
              <a:rPr lang="en-US" altLang="ko-KR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There can be a coexistence of two types of superconductivities (T=0 and T=1). But           the IS condensation may occur through a phase transition at the large deformation in N=Z nuclei such as 24Mg and 72Kr. </a:t>
            </a:r>
          </a:p>
          <a:p>
            <a:pPr latinLnBrk="0">
              <a:spcBef>
                <a:spcPct val="0"/>
              </a:spcBef>
              <a:buFontTx/>
              <a:buAutoNum type="arabicPeriod"/>
            </a:pPr>
            <a:endParaRPr lang="en-US" altLang="ko-KR" sz="1800" dirty="0">
              <a:solidFill>
                <a:srgbClr val="00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latinLnBrk="0">
              <a:spcBef>
                <a:spcPct val="0"/>
              </a:spcBef>
              <a:buFontTx/>
              <a:buAutoNum type="arabicPeriod"/>
            </a:pPr>
            <a:r>
              <a:rPr lang="en-US" altLang="ko-KR" sz="1800" dirty="0" smtClean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Not </a:t>
            </a:r>
            <a:r>
              <a:rPr lang="en-US" altLang="ko-KR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only high-lying GT states, but also spin M1 states, could be a good test-bed for the np pairing, which plays significant roles of explaining the excited states. Specifically, the IS condensation part may play a vital role to explain the GT strength fragmentations of  </a:t>
            </a:r>
            <a:r>
              <a:rPr lang="en-US" altLang="ko-KR" sz="180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64</a:t>
            </a:r>
            <a:r>
              <a:rPr lang="en-US" altLang="ko-KR" sz="1800" dirty="0" smtClean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Ni</a:t>
            </a:r>
            <a:r>
              <a:rPr lang="en-US" altLang="ko-KR" sz="1800" i="1" dirty="0" smtClean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nucleus. </a:t>
            </a:r>
            <a:endParaRPr lang="en-US" altLang="ko-KR" sz="1800" dirty="0" smtClean="0">
              <a:solidFill>
                <a:srgbClr val="00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latinLnBrk="0">
              <a:spcBef>
                <a:spcPct val="0"/>
              </a:spcBef>
              <a:buFontTx/>
              <a:buAutoNum type="arabicPeriod"/>
            </a:pPr>
            <a:endParaRPr lang="en-US" altLang="ko-KR" sz="1800" dirty="0" smtClean="0">
              <a:solidFill>
                <a:srgbClr val="000000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latinLnBrk="0">
              <a:spcBef>
                <a:spcPct val="0"/>
              </a:spcBef>
              <a:buFontTx/>
              <a:buAutoNum type="arabicPeriod"/>
            </a:pPr>
            <a:r>
              <a:rPr lang="en-US" altLang="ko-KR" sz="1800" dirty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We need a </a:t>
            </a:r>
            <a:r>
              <a:rPr lang="en-US" altLang="ko-KR" sz="1800" dirty="0" smtClean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self-consistent approach </a:t>
            </a:r>
            <a:r>
              <a:rPr lang="en-US" altLang="ko-KR" sz="1800" dirty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such as </a:t>
            </a:r>
            <a:r>
              <a:rPr lang="en-US" altLang="ko-KR" sz="1800" dirty="0" err="1" smtClean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Skyrme</a:t>
            </a:r>
            <a:r>
              <a:rPr lang="en-US" altLang="ko-KR" sz="1800" dirty="0" smtClean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 </a:t>
            </a:r>
            <a:r>
              <a:rPr lang="en-US" altLang="ko-KR" sz="1800" dirty="0" err="1" smtClean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Hartree</a:t>
            </a:r>
            <a:r>
              <a:rPr lang="en-US" altLang="ko-KR" sz="1800" dirty="0" smtClean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 </a:t>
            </a:r>
            <a:r>
              <a:rPr lang="en-US" altLang="ko-KR" sz="1800" dirty="0" err="1" smtClean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Fock</a:t>
            </a:r>
            <a:r>
              <a:rPr lang="en-US" altLang="ko-KR" sz="1800" dirty="0" smtClean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approach </a:t>
            </a:r>
            <a:r>
              <a:rPr lang="en-US" altLang="ko-KR" sz="1800" dirty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instead of </a:t>
            </a:r>
            <a:r>
              <a:rPr lang="en-US" altLang="ko-KR" sz="1800" dirty="0" smtClean="0">
                <a:solidFill>
                  <a:srgbClr val="006699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Woods-Saxon potential. </a:t>
            </a:r>
            <a:endParaRPr lang="en-US" altLang="ko-KR" sz="1800" dirty="0">
              <a:solidFill>
                <a:srgbClr val="006699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 latinLnBrk="0">
              <a:spcBef>
                <a:spcPct val="0"/>
              </a:spcBef>
              <a:buNone/>
            </a:pPr>
            <a:endParaRPr lang="en-US" altLang="ko-KR" sz="1800" dirty="0">
              <a:solidFill>
                <a:srgbClr val="006699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1743075" cy="5032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Summary 2</a:t>
            </a:r>
            <a:endParaRPr lang="en-US" altLang="ko-KR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6836786"/>
      </p:ext>
    </p:extLst>
  </p:cSld>
  <p:clrMapOvr>
    <a:masterClrMapping/>
  </p:clrMapOvr>
  <p:transition advTm="106439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11188" y="2564904"/>
            <a:ext cx="8229600" cy="21602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Thanks for your attention !!</a:t>
            </a:r>
            <a:br>
              <a:rPr lang="en-US" altLang="ko-KR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ko-KR" altLang="en-US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2543"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제목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229600" cy="1143000"/>
          </a:xfrm>
        </p:spPr>
        <p:txBody>
          <a:bodyPr/>
          <a:lstStyle/>
          <a:p>
            <a:r>
              <a:rPr lang="en-US" altLang="ko-KR" smtClean="0"/>
              <a:t>Back-up files</a:t>
            </a:r>
            <a:endParaRPr lang="ko-KR" altLang="en-US" smtClean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2132" cy="48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6691617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3"/>
          <p:cNvSpPr txBox="1">
            <a:spLocks noChangeArrowheads="1"/>
          </p:cNvSpPr>
          <p:nvPr/>
        </p:nvSpPr>
        <p:spPr bwMode="auto">
          <a:xfrm>
            <a:off x="100013" y="508000"/>
            <a:ext cx="728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Self energy in BCS  </a:t>
            </a:r>
          </a:p>
        </p:txBody>
      </p:sp>
      <p:graphicFrame>
        <p:nvGraphicFramePr>
          <p:cNvPr id="92163" name="Object 2"/>
          <p:cNvGraphicFramePr>
            <a:graphicFrameLocks noChangeAspect="1"/>
          </p:cNvGraphicFramePr>
          <p:nvPr/>
        </p:nvGraphicFramePr>
        <p:xfrm>
          <a:off x="1023938" y="1006475"/>
          <a:ext cx="3670300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4" name="Equation" r:id="rId5" imgW="2159000" imgH="1879600" progId="Equation.3">
                  <p:embed/>
                </p:oleObj>
              </mc:Choice>
              <mc:Fallback>
                <p:oleObj name="Equation" r:id="rId5" imgW="2159000" imgH="187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006475"/>
                        <a:ext cx="3670300" cy="319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>
              <a:defRPr/>
            </a:pPr>
            <a:r>
              <a:rPr lang="en-US" altLang="ko-KR" sz="1000" b="1" smtClean="0">
                <a:solidFill>
                  <a:schemeClr val="bg1"/>
                </a:solidFill>
              </a:rPr>
              <a:t>Results</a:t>
            </a:r>
            <a:endParaRPr lang="en-US" altLang="ko-KR" sz="1000" b="1" smtClean="0">
              <a:solidFill>
                <a:srgbClr val="3333FF"/>
              </a:solidFill>
            </a:endParaRPr>
          </a:p>
        </p:txBody>
      </p:sp>
      <p:sp>
        <p:nvSpPr>
          <p:cNvPr id="92167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168" name="TextBox 33"/>
          <p:cNvSpPr txBox="1">
            <a:spLocks noChangeArrowheads="1"/>
          </p:cNvSpPr>
          <p:nvPr/>
        </p:nvSpPr>
        <p:spPr bwMode="auto">
          <a:xfrm>
            <a:off x="4284663" y="2997200"/>
            <a:ext cx="1871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self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80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pairing gap</a:t>
            </a:r>
            <a:endParaRPr lang="ko-KR" altLang="en-US" sz="180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11188" y="4581525"/>
            <a:ext cx="7991475" cy="8397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The self energy term was usually neglected in BCS eq. because it results from particle-hole correlations beyond the BCS and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affects a renormalization of the single particle energy.</a:t>
            </a:r>
          </a:p>
        </p:txBody>
      </p:sp>
      <p:pic>
        <p:nvPicPr>
          <p:cNvPr id="9217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184400"/>
            <a:ext cx="2095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1" name="TextBox 33"/>
          <p:cNvSpPr txBox="1">
            <a:spLocks noChangeArrowheads="1"/>
          </p:cNvSpPr>
          <p:nvPr/>
        </p:nvSpPr>
        <p:spPr bwMode="auto">
          <a:xfrm>
            <a:off x="2195513" y="1692275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E</a:t>
            </a:r>
            <a:r>
              <a:rPr lang="en-US" altLang="ko-KR" sz="1800" baseline="-250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mean </a:t>
            </a:r>
            <a:r>
              <a:rPr lang="en-US" altLang="ko-KR" sz="18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   E</a:t>
            </a:r>
            <a:r>
              <a:rPr lang="en-US" altLang="ko-KR" sz="1800" baseline="-250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self </a:t>
            </a:r>
            <a:r>
              <a:rPr lang="en-US" altLang="ko-KR" sz="18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         E</a:t>
            </a:r>
            <a:r>
              <a:rPr lang="en-US" altLang="ko-KR" sz="1800" baseline="-25000">
                <a:solidFill>
                  <a:srgbClr val="0000CC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pair</a:t>
            </a:r>
            <a:endParaRPr lang="ko-KR" altLang="en-US" sz="1800" baseline="-25000">
              <a:solidFill>
                <a:srgbClr val="0000CC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2555875" y="1557338"/>
            <a:ext cx="144463" cy="215900"/>
          </a:xfrm>
          <a:prstGeom prst="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3132138" y="1557338"/>
            <a:ext cx="144462" cy="215900"/>
          </a:xfrm>
          <a:prstGeom prst="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4140200" y="1557338"/>
            <a:ext cx="144463" cy="215900"/>
          </a:xfrm>
          <a:prstGeom prst="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2"/>
    </p:custDataLst>
  </p:cSld>
  <p:clrMapOvr>
    <a:masterClrMapping/>
  </p:clrMapOvr>
  <p:transition advTm="1048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직사각형 15"/>
          <p:cNvSpPr>
            <a:spLocks noChangeArrowheads="1"/>
          </p:cNvSpPr>
          <p:nvPr/>
        </p:nvSpPr>
        <p:spPr bwMode="auto">
          <a:xfrm>
            <a:off x="395288" y="436563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Pairing correlation </a:t>
            </a:r>
            <a:endParaRPr lang="ko-KR" altLang="en-US" sz="2000">
              <a:solidFill>
                <a:srgbClr val="0000CC"/>
              </a:solidFill>
              <a:latin typeface="Arial Rounded MT Bold" panose="020F0704030504030204" pitchFamily="34" charset="0"/>
              <a:ea typeface="굴림" panose="020B0600000101010101" pitchFamily="50" charset="-127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8071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1476375" y="2049463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2051050" y="1906588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8074" name="TextBox 30"/>
          <p:cNvSpPr txBox="1">
            <a:spLocks noChangeArrowheads="1"/>
          </p:cNvSpPr>
          <p:nvPr/>
        </p:nvSpPr>
        <p:spPr bwMode="auto">
          <a:xfrm>
            <a:off x="682625" y="1843088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 Unicode MS" pitchFamily="50" charset="-127"/>
                <a:ea typeface="Arial Unicode MS" pitchFamily="50" charset="-127"/>
              </a:rPr>
              <a:t>K=0</a:t>
            </a:r>
          </a:p>
        </p:txBody>
      </p:sp>
      <p:sp>
        <p:nvSpPr>
          <p:cNvPr id="33" name="위쪽 화살표 32"/>
          <p:cNvSpPr/>
          <p:nvPr/>
        </p:nvSpPr>
        <p:spPr>
          <a:xfrm>
            <a:off x="2124075" y="1762125"/>
            <a:ext cx="142875" cy="360363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8076" name="TextBox 33"/>
          <p:cNvSpPr txBox="1">
            <a:spLocks noChangeArrowheads="1"/>
          </p:cNvSpPr>
          <p:nvPr/>
        </p:nvSpPr>
        <p:spPr bwMode="auto">
          <a:xfrm>
            <a:off x="1906588" y="2133600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</a:t>
            </a: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 </a:t>
            </a: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5437188" y="2441575"/>
            <a:ext cx="115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5724525" y="2298700"/>
            <a:ext cx="288925" cy="2873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6084888" y="2298700"/>
            <a:ext cx="287337" cy="2873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" name="위쪽 화살표 38"/>
          <p:cNvSpPr/>
          <p:nvPr/>
        </p:nvSpPr>
        <p:spPr>
          <a:xfrm flipV="1">
            <a:off x="6156325" y="2154238"/>
            <a:ext cx="144463" cy="3603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0" name="위쪽 화살표 39"/>
          <p:cNvSpPr/>
          <p:nvPr/>
        </p:nvSpPr>
        <p:spPr>
          <a:xfrm>
            <a:off x="5795963" y="2154238"/>
            <a:ext cx="144462" cy="3603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8082" name="TextBox 40"/>
          <p:cNvSpPr txBox="1">
            <a:spLocks noChangeArrowheads="1"/>
          </p:cNvSpPr>
          <p:nvPr/>
        </p:nvSpPr>
        <p:spPr bwMode="auto">
          <a:xfrm>
            <a:off x="5651500" y="2700338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r>
              <a:rPr lang="en-US" altLang="ko-KR" sz="1800"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 -</a:t>
            </a: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endParaRPr lang="en-US" altLang="ko-KR" sz="18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047" name="직사각형 43"/>
          <p:cNvSpPr>
            <a:spLocks noChangeArrowheads="1"/>
          </p:cNvSpPr>
          <p:nvPr/>
        </p:nvSpPr>
        <p:spPr bwMode="auto">
          <a:xfrm>
            <a:off x="1116013" y="1052513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deformed HFB</a:t>
            </a:r>
            <a:r>
              <a:rPr lang="en-US" altLang="ko-KR" sz="2000" dirty="0">
                <a:latin typeface="Arial" charset="0"/>
                <a:ea typeface="굴림" charset="-127"/>
                <a:cs typeface="Arial" charset="0"/>
              </a:rPr>
              <a:t>                                 </a:t>
            </a:r>
            <a:r>
              <a:rPr lang="en-US" altLang="ko-KR" sz="20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  <a:cs typeface="Arial" charset="0"/>
              </a:rPr>
              <a:t>deformed BCS</a:t>
            </a:r>
            <a:endParaRPr lang="ko-KR" altLang="en-US" sz="2000" b="1" u="wavyDb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charset="-127"/>
              <a:ea typeface="굴림" charset="-127"/>
            </a:endParaRPr>
          </a:p>
        </p:txBody>
      </p:sp>
      <p:sp>
        <p:nvSpPr>
          <p:cNvPr id="88084" name="TextBox 30"/>
          <p:cNvSpPr txBox="1">
            <a:spLocks noChangeArrowheads="1"/>
          </p:cNvSpPr>
          <p:nvPr/>
        </p:nvSpPr>
        <p:spPr bwMode="auto">
          <a:xfrm>
            <a:off x="4716463" y="1970088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굴림" panose="020B0600000101010101" pitchFamily="50" charset="-127"/>
                <a:ea typeface="굴림" panose="020B0600000101010101" pitchFamily="50" charset="-127"/>
              </a:rPr>
              <a:t>K=0</a:t>
            </a: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1476375" y="2698750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51"/>
          <p:cNvSpPr/>
          <p:nvPr/>
        </p:nvSpPr>
        <p:spPr>
          <a:xfrm>
            <a:off x="2051050" y="2555875"/>
            <a:ext cx="288925" cy="2873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3" name="위쪽 화살표 52"/>
          <p:cNvSpPr/>
          <p:nvPr/>
        </p:nvSpPr>
        <p:spPr>
          <a:xfrm flipV="1">
            <a:off x="2122488" y="2411413"/>
            <a:ext cx="144462" cy="360362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8088" name="TextBox 33"/>
          <p:cNvSpPr txBox="1">
            <a:spLocks noChangeArrowheads="1"/>
          </p:cNvSpPr>
          <p:nvPr/>
        </p:nvSpPr>
        <p:spPr bwMode="auto">
          <a:xfrm>
            <a:off x="1898650" y="285273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  <a:r>
              <a:rPr lang="el-GR" altLang="ko-KR"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Ω</a:t>
            </a:r>
            <a:r>
              <a:rPr lang="en-US" altLang="ko-KR" sz="1800"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880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68725"/>
            <a:ext cx="76136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34075"/>
            <a:ext cx="7600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755650" y="3362325"/>
            <a:ext cx="1008063" cy="427038"/>
          </a:xfrm>
          <a:prstGeom prst="wedgeRectCallout">
            <a:avLst>
              <a:gd name="adj1" fmla="val 28687"/>
              <a:gd name="adj2" fmla="val -28558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prstDash val="sysDash"/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r>
              <a:rPr lang="en-US" altLang="ko-KR" dirty="0">
                <a:solidFill>
                  <a:schemeClr val="bg1"/>
                </a:solidFill>
                <a:latin typeface="Comic Sans MS" pitchFamily="66" charset="0"/>
              </a:rPr>
              <a:t>   BCS</a:t>
            </a:r>
            <a:endParaRPr lang="en-US" altLang="ko-KR" dirty="0">
              <a:solidFill>
                <a:schemeClr val="bg1"/>
              </a:solidFill>
              <a:latin typeface="Comic Sans MS" pitchFamily="66" charset="0"/>
              <a:ea typeface="굴림" charset="-127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755650" y="5516563"/>
            <a:ext cx="1008063" cy="427037"/>
          </a:xfrm>
          <a:prstGeom prst="wedgeRectCallout">
            <a:avLst>
              <a:gd name="adj1" fmla="val 28687"/>
              <a:gd name="adj2" fmla="val -28558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prstDash val="sysDash"/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r>
              <a:rPr lang="en-US" altLang="ko-KR" dirty="0">
                <a:solidFill>
                  <a:schemeClr val="bg1"/>
                </a:solidFill>
                <a:latin typeface="Comic Sans MS" pitchFamily="66" charset="0"/>
              </a:rPr>
              <a:t>   HFB</a:t>
            </a:r>
            <a:endParaRPr lang="en-US" altLang="ko-KR" dirty="0">
              <a:solidFill>
                <a:schemeClr val="bg1"/>
              </a:solidFill>
              <a:latin typeface="Comic Sans MS" pitchFamily="66" charset="0"/>
              <a:ea typeface="굴림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4643438" y="4076700"/>
            <a:ext cx="431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4716463" y="5876925"/>
            <a:ext cx="431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9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79009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custDataLst>
      <p:tags r:id="rId1"/>
    </p:custDataLst>
  </p:cSld>
  <p:clrMapOvr>
    <a:masterClrMapping/>
  </p:clrMapOvr>
  <p:transition advTm="110011">
    <p:circl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제목 1"/>
          <p:cNvSpPr txBox="1">
            <a:spLocks/>
          </p:cNvSpPr>
          <p:nvPr/>
        </p:nvSpPr>
        <p:spPr bwMode="auto">
          <a:xfrm>
            <a:off x="192088" y="989013"/>
            <a:ext cx="2473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ko-KR" sz="2100">
                <a:solidFill>
                  <a:srgbClr val="0000FF"/>
                </a:solidFill>
                <a:latin typeface="Calibri" panose="020F0502020204030204" pitchFamily="34" charset="0"/>
              </a:rPr>
              <a:t>Brueckner G-matrix</a:t>
            </a:r>
            <a:endParaRPr lang="ko-KR" altLang="en-US" sz="21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82947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385888"/>
            <a:ext cx="52387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08013" y="2703513"/>
            <a:ext cx="2471737" cy="390525"/>
          </a:xfrm>
          <a:prstGeom prst="rect">
            <a:avLst/>
          </a:prstGeom>
        </p:spPr>
        <p:txBody>
          <a:bodyPr lIns="68580" tIns="34290" rIns="68580" bIns="34290" anchor="b">
            <a:normAutofit fontScale="775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ko-KR" sz="2100" dirty="0">
                <a:latin typeface="Calibri" panose="020F0502020204030204" pitchFamily="34" charset="0"/>
                <a:cs typeface="Calibri" panose="020F0502020204030204" pitchFamily="34" charset="0"/>
              </a:rPr>
              <a:t>Bethe-Goldstone equation</a:t>
            </a:r>
            <a:endParaRPr lang="ko-KR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2949" name="개체 12"/>
          <p:cNvGraphicFramePr>
            <a:graphicFrameLocks noChangeAspect="1"/>
          </p:cNvGraphicFramePr>
          <p:nvPr/>
        </p:nvGraphicFramePr>
        <p:xfrm>
          <a:off x="973138" y="3175000"/>
          <a:ext cx="6272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9" name="수식" r:id="rId4" imgW="4749800" imgH="444500" progId="Equation.3">
                  <p:embed/>
                </p:oleObj>
              </mc:Choice>
              <mc:Fallback>
                <p:oleObj name="수식" r:id="rId4" imgW="4749800" imgH="444500" progId="Equation.3">
                  <p:embed/>
                  <p:pic>
                    <p:nvPicPr>
                      <p:cNvPr id="0" name="개체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175000"/>
                        <a:ext cx="62722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TextBox 13"/>
          <p:cNvSpPr txBox="1">
            <a:spLocks noChangeArrowheads="1"/>
          </p:cNvSpPr>
          <p:nvPr/>
        </p:nvSpPr>
        <p:spPr bwMode="auto">
          <a:xfrm>
            <a:off x="1014413" y="3963988"/>
            <a:ext cx="56880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a,b,c,d : single particle state from a Woods-Saxon potential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w : starting energy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 </a:t>
            </a:r>
            <a:r>
              <a:rPr lang="el-GR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ε</a:t>
            </a: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: single particle energy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Q : Pauli operator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V</a:t>
            </a:r>
            <a:r>
              <a:rPr lang="en-US" altLang="ko-KR" sz="1800" baseline="300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OBEP </a:t>
            </a: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: one boson exchange potential of the Bonn group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pic>
        <p:nvPicPr>
          <p:cNvPr id="8397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79888"/>
            <a:ext cx="55451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Text Box 13"/>
          <p:cNvSpPr txBox="1">
            <a:spLocks noChangeArrowheads="1"/>
          </p:cNvSpPr>
          <p:nvPr/>
        </p:nvSpPr>
        <p:spPr bwMode="auto">
          <a:xfrm>
            <a:off x="2124075" y="4738688"/>
            <a:ext cx="50403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 for 2</a:t>
            </a:r>
            <a:r>
              <a:rPr lang="en-US" altLang="ko-KR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,    Q</a:t>
            </a:r>
            <a:r>
              <a:rPr lang="en-US" altLang="ko-KR" sz="2000" baseline="-2500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 = -2/7 Q</a:t>
            </a:r>
            <a:r>
              <a:rPr lang="en-US" altLang="ko-KR" sz="20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ko-KR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ko-KR" sz="2000" baseline="-2500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n-US" altLang="ko-KR" sz="2000">
                <a:latin typeface="Arial Rounded MT Bold" panose="020F0704030504030204" pitchFamily="34" charset="0"/>
                <a:cs typeface="Arial" panose="020B0604020202020204" pitchFamily="34" charset="0"/>
              </a:rPr>
              <a:t>: experimental quadrupole moment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z="2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ko-KR" sz="2000" baseline="-25000">
                <a:latin typeface="Arial" panose="020B0604020202020204" pitchFamily="34" charset="0"/>
                <a:cs typeface="Arial" panose="020B0604020202020204" pitchFamily="34" charset="0"/>
              </a:rPr>
              <a:t>0   </a:t>
            </a:r>
            <a:r>
              <a:rPr lang="en-US" altLang="ko-KR" sz="2000">
                <a:latin typeface="Arial Rounded MT Bold" panose="020F0704030504030204" pitchFamily="34" charset="0"/>
                <a:cs typeface="Arial" panose="020B0604020202020204" pitchFamily="34" charset="0"/>
              </a:rPr>
              <a:t>: intrinsic quadrupole moment</a:t>
            </a:r>
          </a:p>
        </p:txBody>
      </p:sp>
      <p:sp>
        <p:nvSpPr>
          <p:cNvPr id="18" name="직사각형 23"/>
          <p:cNvSpPr>
            <a:spLocks noChangeArrowheads="1"/>
          </p:cNvSpPr>
          <p:nvPr/>
        </p:nvSpPr>
        <p:spPr bwMode="auto">
          <a:xfrm>
            <a:off x="1116013" y="5991225"/>
            <a:ext cx="705485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buFont typeface="Wingdings" pitchFamily="2" charset="2"/>
              <a:buChar char="Ø"/>
              <a:defRPr/>
            </a:pPr>
            <a:r>
              <a:rPr lang="en-US" altLang="ko-KR" sz="2400" baseline="30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28</a:t>
            </a:r>
            <a:r>
              <a:rPr lang="en-US" altLang="ko-K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Si is </a:t>
            </a:r>
            <a:r>
              <a:rPr lang="en-US" altLang="ko-KR" sz="2400" dirty="0">
                <a:latin typeface="Comic Sans MS" panose="030F0702030302020204" pitchFamily="66" charset="0"/>
                <a:cs typeface="Arial" panose="020B0604020202020204" pitchFamily="34" charset="0"/>
              </a:rPr>
              <a:t>not heavy.  Where does it come from </a:t>
            </a:r>
            <a:r>
              <a:rPr lang="en-US" altLang="ko-K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en-US" altLang="ko-KR" sz="2400" dirty="0">
              <a:latin typeface="Comic Sans MS" panose="030F0702030302020204" pitchFamily="66" charset="0"/>
              <a:ea typeface="굴림" pitchFamily="50" charset="-127"/>
            </a:endParaRPr>
          </a:p>
        </p:txBody>
      </p:sp>
      <p:sp>
        <p:nvSpPr>
          <p:cNvPr id="83978" name="Text Box 13"/>
          <p:cNvSpPr txBox="1">
            <a:spLocks noChangeArrowheads="1"/>
          </p:cNvSpPr>
          <p:nvPr/>
        </p:nvSpPr>
        <p:spPr bwMode="auto">
          <a:xfrm>
            <a:off x="34925" y="303213"/>
            <a:ext cx="90011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In sd-shell N=Z nuclei , Q</a:t>
            </a:r>
            <a:r>
              <a:rPr lang="en-US" altLang="ko-KR" sz="2000" baseline="-25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exp</a:t>
            </a: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 of </a:t>
            </a:r>
            <a:r>
              <a:rPr lang="en-US" altLang="ko-KR" sz="2000" baseline="30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28</a:t>
            </a: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Si is different from </a:t>
            </a:r>
            <a:r>
              <a:rPr lang="en-US" altLang="ko-KR" sz="2000" baseline="30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24</a:t>
            </a: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Mg and </a:t>
            </a:r>
            <a:r>
              <a:rPr lang="en-US" altLang="ko-KR" sz="2000" baseline="30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32</a:t>
            </a: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S </a:t>
            </a:r>
          </a:p>
        </p:txBody>
      </p:sp>
      <p:pic>
        <p:nvPicPr>
          <p:cNvPr id="17" name="Object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357563"/>
            <a:ext cx="49704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077913"/>
            <a:ext cx="743426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5076825" y="2271713"/>
            <a:ext cx="1079500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9214"/>
            <a:ext cx="8280920" cy="6602985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4499992" y="6165304"/>
            <a:ext cx="3240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1403648" y="6381328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4769971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87463"/>
            <a:ext cx="89344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13"/>
          <p:cNvSpPr txBox="1">
            <a:spLocks noChangeArrowheads="1"/>
          </p:cNvSpPr>
          <p:nvPr/>
        </p:nvSpPr>
        <p:spPr bwMode="auto">
          <a:xfrm>
            <a:off x="107950" y="723900"/>
            <a:ext cx="60483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Parameter</a:t>
            </a:r>
            <a:r>
              <a:rPr lang="en-US" altLang="ko-KR" sz="2000">
                <a:solidFill>
                  <a:srgbClr val="99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  <a:r>
              <a:rPr lang="en-US" altLang="ko-KR" sz="20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set of Deformed Woods-Saxon </a:t>
            </a:r>
          </a:p>
        </p:txBody>
      </p:sp>
      <p:sp>
        <p:nvSpPr>
          <p:cNvPr id="99333" name="Text Box 10"/>
          <p:cNvSpPr txBox="1">
            <a:spLocks noChangeArrowheads="1"/>
          </p:cNvSpPr>
          <p:nvPr/>
        </p:nvSpPr>
        <p:spPr bwMode="auto">
          <a:xfrm>
            <a:off x="-12700" y="4763"/>
            <a:ext cx="2568575" cy="400050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backup  file</a:t>
            </a:r>
            <a:endParaRPr lang="en-US" altLang="ko-KR" sz="2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3"/>
          <p:cNvSpPr txBox="1">
            <a:spLocks noChangeArrowheads="1"/>
          </p:cNvSpPr>
          <p:nvPr/>
        </p:nvSpPr>
        <p:spPr bwMode="auto">
          <a:xfrm>
            <a:off x="34925" y="303213"/>
            <a:ext cx="90011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chemeClr val="bg1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In gd-shell N=Z nuclei</a:t>
            </a:r>
          </a:p>
        </p:txBody>
      </p:sp>
      <p:pic>
        <p:nvPicPr>
          <p:cNvPr id="100355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700213"/>
            <a:ext cx="6523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3"/>
          <p:cNvSpPr txBox="1">
            <a:spLocks noChangeArrowheads="1"/>
          </p:cNvSpPr>
          <p:nvPr/>
        </p:nvSpPr>
        <p:spPr bwMode="auto">
          <a:xfrm>
            <a:off x="107950" y="941388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Used parameters in this work.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1412875"/>
            <a:ext cx="8280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 typeface="Arial" charset="0"/>
              <a:buNone/>
              <a:defRPr/>
            </a:pPr>
            <a:endParaRPr kumimoji="0" lang="en-US" altLang="ko-KR" sz="1400" b="1" dirty="0">
              <a:latin typeface="Comic Sans MS" pitchFamily="66" charset="0"/>
              <a:ea typeface="+mn-ea"/>
            </a:endParaRPr>
          </a:p>
          <a:p>
            <a:pPr marL="342900" indent="-342900" latinLnBrk="1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en-US" altLang="ko-KR" sz="1400" b="1" dirty="0">
                <a:latin typeface="Comic Sans MS" pitchFamily="66" charset="0"/>
                <a:ea typeface="+mn-ea"/>
              </a:rPr>
              <a:t>			                         					</a:t>
            </a:r>
          </a:p>
          <a:p>
            <a:pPr marL="342900" indent="-342900" latinLnBrk="1">
              <a:spcBef>
                <a:spcPct val="20000"/>
              </a:spcBef>
              <a:buFont typeface="Arial" charset="0"/>
              <a:buNone/>
              <a:defRPr/>
            </a:pPr>
            <a:endParaRPr kumimoji="0" lang="en-US" altLang="ko-KR" sz="1400" b="1" dirty="0">
              <a:latin typeface="Comic Sans MS" pitchFamily="66" charset="0"/>
              <a:ea typeface="+mn-ea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ko-KR" sz="1400" dirty="0">
                <a:latin typeface="Comic Sans MS" pitchFamily="66" charset="0"/>
                <a:ea typeface="+mn-ea"/>
              </a:rPr>
              <a:t>	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 sz="1400" dirty="0">
              <a:latin typeface="Comic Sans MS" pitchFamily="66" charset="0"/>
              <a:ea typeface="+mn-ea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 sz="1400" dirty="0">
              <a:latin typeface="Comic Sans MS" pitchFamily="66" charset="0"/>
              <a:ea typeface="+mn-ea"/>
            </a:endParaRPr>
          </a:p>
        </p:txBody>
      </p:sp>
      <p:graphicFrame>
        <p:nvGraphicFramePr>
          <p:cNvPr id="102404" name="Object 2"/>
          <p:cNvGraphicFramePr>
            <a:graphicFrameLocks noChangeAspect="1"/>
          </p:cNvGraphicFramePr>
          <p:nvPr/>
        </p:nvGraphicFramePr>
        <p:xfrm>
          <a:off x="971550" y="1995488"/>
          <a:ext cx="771525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4" name="수식" r:id="rId4" imgW="5092700" imgH="1181100" progId="Equation.3">
                  <p:embed/>
                </p:oleObj>
              </mc:Choice>
              <mc:Fallback>
                <p:oleObj name="수식" r:id="rId4" imgW="5092700" imgH="1181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95488"/>
                        <a:ext cx="771525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5959">
    <p:circl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7176" name="직사각형 15"/>
          <p:cNvSpPr>
            <a:spLocks noChangeArrowheads="1"/>
          </p:cNvSpPr>
          <p:nvPr/>
        </p:nvSpPr>
        <p:spPr bwMode="auto">
          <a:xfrm>
            <a:off x="179388" y="333375"/>
            <a:ext cx="338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000" u="sng" dirty="0" smtClean="0">
                <a:solidFill>
                  <a:srgbClr val="0000C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u="sng" dirty="0" smtClean="0">
                <a:solidFill>
                  <a:srgbClr val="0000CC"/>
                </a:solidFill>
                <a:uFill>
                  <a:solidFill>
                    <a:srgbClr val="3333FF"/>
                  </a:solidFill>
                </a:u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Tensor force </a:t>
            </a:r>
            <a:endParaRPr lang="ko-KR" altLang="en-US" sz="2000" b="1" u="sng" dirty="0" smtClean="0">
              <a:solidFill>
                <a:srgbClr val="0000CC"/>
              </a:solidFill>
              <a:uFill>
                <a:solidFill>
                  <a:srgbClr val="3333FF"/>
                </a:solidFill>
              </a:u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67" y="836712"/>
            <a:ext cx="7324725" cy="5514975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2"/>
          <p:cNvSpPr txBox="1">
            <a:spLocks noChangeArrowheads="1"/>
          </p:cNvSpPr>
          <p:nvPr/>
        </p:nvSpPr>
        <p:spPr bwMode="auto">
          <a:xfrm>
            <a:off x="755650" y="1773238"/>
            <a:ext cx="7921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Realistic two body interaction inside nuclei  was taken  by Brueckner  g-matrix, which is a 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of the Bethe-Salpeter  Eq.,  derived from the Bonn-CD potential for nucleon-nucleon interaction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free space.</a:t>
            </a:r>
            <a:endParaRPr lang="ko-KR" altLang="en-US" sz="14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11619" name="Text Box 13"/>
          <p:cNvSpPr txBox="1">
            <a:spLocks noChangeArrowheads="1"/>
          </p:cNvSpPr>
          <p:nvPr/>
        </p:nvSpPr>
        <p:spPr bwMode="auto">
          <a:xfrm>
            <a:off x="468313" y="765175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ko-KR" sz="20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Two-body interaction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8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 dirty="0">
                <a:solidFill>
                  <a:schemeClr val="bg1"/>
                </a:solidFill>
              </a:rPr>
              <a:t>Motivations</a:t>
            </a:r>
            <a:r>
              <a:rPr lang="en-US" altLang="ko-KR" sz="10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11624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  <a:endParaRPr lang="en-US" altLang="ko-KR" sz="1000" b="1">
              <a:solidFill>
                <a:srgbClr val="3333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11625" name="Object 2"/>
          <p:cNvGraphicFramePr>
            <a:graphicFrameLocks noChangeAspect="1"/>
          </p:cNvGraphicFramePr>
          <p:nvPr/>
        </p:nvGraphicFramePr>
        <p:xfrm>
          <a:off x="1908175" y="2781300"/>
          <a:ext cx="41227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15" name="Equation" r:id="rId4" imgW="2476500" imgH="457200" progId="Equation.3">
                  <p:embed/>
                </p:oleObj>
              </mc:Choice>
              <mc:Fallback>
                <p:oleObj name="Equation" r:id="rId4" imgW="24765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781300"/>
                        <a:ext cx="41227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TextBox 2"/>
          <p:cNvSpPr txBox="1">
            <a:spLocks noChangeArrowheads="1"/>
          </p:cNvSpPr>
          <p:nvPr/>
        </p:nvSpPr>
        <p:spPr bwMode="auto">
          <a:xfrm>
            <a:off x="755650" y="3770313"/>
            <a:ext cx="792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a,b,c,d  : single particle states from  the Woods-Saxon potential.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V</a:t>
            </a:r>
            <a:r>
              <a:rPr lang="en-US" altLang="ko-KR" sz="1400" baseline="-25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ab,cd</a:t>
            </a:r>
            <a:r>
              <a:rPr lang="en-US" altLang="ko-KR" sz="1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    : phenomenological nucleon-nucleon potential in free space.</a:t>
            </a:r>
            <a:endParaRPr lang="ko-KR" altLang="en-US" sz="140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107950" y="333375"/>
            <a:ext cx="47529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ko-KR" sz="2000" b="1" dirty="0">
                <a:solidFill>
                  <a:srgbClr val="0000FF"/>
                </a:solidFill>
                <a:latin typeface="Arial Rounded MT Bold" panose="020F0704030504030204" pitchFamily="34" charset="0"/>
                <a:ea typeface="굴림" panose="020B0600000101010101" pitchFamily="50" charset="-127"/>
              </a:rPr>
              <a:t>How to include the deformation?   </a:t>
            </a:r>
          </a:p>
        </p:txBody>
      </p:sp>
      <p:sp>
        <p:nvSpPr>
          <p:cNvPr id="10" name="직사각형 25"/>
          <p:cNvSpPr>
            <a:spLocks noChangeArrowheads="1"/>
          </p:cNvSpPr>
          <p:nvPr/>
        </p:nvSpPr>
        <p:spPr bwMode="auto">
          <a:xfrm>
            <a:off x="395288" y="981075"/>
            <a:ext cx="5329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u="wavyDbl" dirty="0">
                <a:latin typeface="Comic Sans MS" pitchFamily="66" charset="0"/>
                <a:ea typeface="굴림" charset="-127"/>
              </a:rPr>
              <a:t>Deformed  Woods-Saxon(WS) potential</a:t>
            </a:r>
            <a:r>
              <a:rPr lang="en-US" altLang="ko-KR" sz="2000" u="sng" dirty="0">
                <a:latin typeface="Comic Sans MS" pitchFamily="66" charset="0"/>
                <a:ea typeface="굴림" charset="-127"/>
              </a:rPr>
              <a:t> </a:t>
            </a:r>
          </a:p>
          <a:p>
            <a:pPr eaLnBrk="1" latinLnBrk="1" hangingPunct="1">
              <a:defRPr/>
            </a:pPr>
            <a:r>
              <a:rPr lang="en-US" altLang="ko-KR" sz="1600" dirty="0">
                <a:latin typeface="Arial" charset="0"/>
                <a:ea typeface="굴림" charset="-127"/>
                <a:cs typeface="Arial" charset="0"/>
              </a:rPr>
              <a:t>      (cylindrical WS, </a:t>
            </a:r>
            <a:r>
              <a:rPr lang="en-US" altLang="ko-KR" sz="1600" dirty="0" err="1">
                <a:latin typeface="Arial" charset="0"/>
                <a:ea typeface="굴림" charset="-127"/>
                <a:cs typeface="Arial" charset="0"/>
              </a:rPr>
              <a:t>Damgaard</a:t>
            </a:r>
            <a:r>
              <a:rPr lang="en-US" altLang="ko-KR" sz="1600" dirty="0">
                <a:latin typeface="Arial" charset="0"/>
                <a:ea typeface="굴림" charset="-127"/>
                <a:cs typeface="Arial" charset="0"/>
              </a:rPr>
              <a:t> </a:t>
            </a:r>
            <a:r>
              <a:rPr lang="en-US" altLang="ko-KR" sz="1600" i="1" dirty="0">
                <a:latin typeface="Arial" charset="0"/>
                <a:ea typeface="굴림" charset="-127"/>
                <a:cs typeface="Arial" charset="0"/>
              </a:rPr>
              <a:t>et al </a:t>
            </a:r>
            <a:r>
              <a:rPr lang="en-US" altLang="ko-KR" sz="1600" dirty="0">
                <a:latin typeface="Arial" charset="0"/>
                <a:ea typeface="굴림" charset="-127"/>
                <a:cs typeface="Arial" charset="0"/>
              </a:rPr>
              <a:t>1969) </a:t>
            </a:r>
            <a:endParaRPr lang="ko-KR" altLang="en-US" sz="1600" dirty="0">
              <a:latin typeface="Arial" charset="0"/>
              <a:ea typeface="굴림" charset="-127"/>
              <a:cs typeface="Arial" charset="0"/>
            </a:endParaRPr>
          </a:p>
        </p:txBody>
      </p:sp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4716463" y="1989138"/>
            <a:ext cx="1655762" cy="287337"/>
          </a:xfrm>
          <a:prstGeom prst="wedgeRectCallout">
            <a:avLst>
              <a:gd name="adj1" fmla="val -41014"/>
              <a:gd name="adj2" fmla="val -21343"/>
            </a:avLst>
          </a:prstGeom>
          <a:noFill/>
          <a:ln w="12700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distance function 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732463"/>
            <a:ext cx="27368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2197100" y="6164263"/>
            <a:ext cx="4537075" cy="360362"/>
          </a:xfrm>
          <a:prstGeom prst="wedgeRectCallout">
            <a:avLst>
              <a:gd name="adj1" fmla="val -54495"/>
              <a:gd name="adj2" fmla="val 539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Deformed SPS                 Sph. HO w. f. </a:t>
            </a:r>
          </a:p>
        </p:txBody>
      </p:sp>
      <p:sp>
        <p:nvSpPr>
          <p:cNvPr id="18" name="직사각형 24"/>
          <p:cNvSpPr>
            <a:spLocks noChangeArrowheads="1"/>
          </p:cNvSpPr>
          <p:nvPr/>
        </p:nvSpPr>
        <p:spPr bwMode="auto">
          <a:xfrm>
            <a:off x="395288" y="5086350"/>
            <a:ext cx="792162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atinLnBrk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altLang="ko-KR" dirty="0" smtClean="0">
                <a:latin typeface="Arial" charset="0"/>
                <a:cs typeface="Arial" charset="0"/>
              </a:rPr>
              <a:t>To exploit G-matrix elements, which is calculated in the spherical basis, deformed bases are </a:t>
            </a:r>
            <a:r>
              <a:rPr kumimoji="0" lang="en-US" altLang="ko-K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expanded in terms of the spherical bases.</a:t>
            </a:r>
            <a:r>
              <a:rPr kumimoji="0" lang="en-US" altLang="ko-KR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" name="직사각형 43"/>
          <p:cNvSpPr>
            <a:spLocks noChangeArrowheads="1"/>
          </p:cNvSpPr>
          <p:nvPr/>
        </p:nvSpPr>
        <p:spPr bwMode="auto">
          <a:xfrm>
            <a:off x="684213" y="3068638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l-GR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β</a:t>
            </a:r>
            <a:r>
              <a:rPr lang="en-US" altLang="ko-KR" sz="2000" baseline="-25000" dirty="0">
                <a:latin typeface="Times New Roman" pitchFamily="18" charset="0"/>
                <a:ea typeface="굴림" charset="-127"/>
                <a:cs typeface="Times New Roman" pitchFamily="18" charset="0"/>
              </a:rPr>
              <a:t>2 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: </a:t>
            </a:r>
            <a:r>
              <a:rPr lang="en-US" altLang="ko-KR" sz="200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quadrupole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deformation parameter</a:t>
            </a:r>
          </a:p>
          <a:p>
            <a:pPr eaLnBrk="1" latinLnBrk="1" hangingPunct="1">
              <a:defRPr/>
            </a:pP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l-GR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β</a:t>
            </a:r>
            <a:r>
              <a:rPr lang="en-US" altLang="ko-KR" sz="2000" baseline="-25000" dirty="0">
                <a:latin typeface="Times New Roman" pitchFamily="18" charset="0"/>
                <a:ea typeface="굴림" charset="-127"/>
                <a:cs typeface="Times New Roman" pitchFamily="18" charset="0"/>
              </a:rPr>
              <a:t>4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: </a:t>
            </a:r>
            <a:r>
              <a:rPr lang="en-US" altLang="ko-KR" sz="200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hexadecapole</a:t>
            </a:r>
            <a:r>
              <a:rPr lang="en-US" altLang="ko-KR" sz="2000" dirty="0">
                <a:latin typeface="Times New Roman" pitchFamily="18" charset="0"/>
                <a:ea typeface="굴림" charset="-127"/>
                <a:cs typeface="Times New Roman" pitchFamily="18" charset="0"/>
              </a:rPr>
              <a:t> deformation parameter</a:t>
            </a:r>
          </a:p>
          <a:p>
            <a:pPr eaLnBrk="1" latinLnBrk="1" hangingPunct="1">
              <a:defRPr/>
            </a:pPr>
            <a:endParaRPr lang="en-US" altLang="ko-KR" sz="20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indent="-342900" eaLnBrk="1" latin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We can determine these two parameters by taking values giving the minimum ground state energy.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1000" b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 smtClean="0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Formalism</a:t>
            </a:r>
          </a:p>
        </p:txBody>
      </p:sp>
      <p:graphicFrame>
        <p:nvGraphicFramePr>
          <p:cNvPr id="10254" name="개체 2"/>
          <p:cNvGraphicFramePr>
            <a:graphicFrameLocks noChangeAspect="1"/>
          </p:cNvGraphicFramePr>
          <p:nvPr/>
        </p:nvGraphicFramePr>
        <p:xfrm>
          <a:off x="892175" y="1773238"/>
          <a:ext cx="4940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8" name="수식" r:id="rId4" imgW="3136900" imgH="685800" progId="Equation.3">
                  <p:embed/>
                </p:oleObj>
              </mc:Choice>
              <mc:Fallback>
                <p:oleObj name="수식" r:id="rId4" imgW="3136900" imgH="685800" progId="Equation.3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1773238"/>
                        <a:ext cx="49403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/>
        </p:nvSpPr>
        <p:spPr>
          <a:xfrm>
            <a:off x="6156176" y="404664"/>
            <a:ext cx="27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 al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NPA934, 73(2015)</a:t>
            </a:r>
            <a:endParaRPr lang="en-US" altLang="ko-K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직사각형 15"/>
              <p:cNvSpPr>
                <a:spLocks noChangeArrowheads="1"/>
              </p:cNvSpPr>
              <p:nvPr/>
            </p:nvSpPr>
            <p:spPr bwMode="auto">
              <a:xfrm>
                <a:off x="179388" y="333375"/>
                <a:ext cx="3384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14:m>
                  <m:oMath xmlns:m="http://schemas.openxmlformats.org/officeDocument/2006/math">
                    <m:r>
                      <a:rPr lang="en-US" altLang="ko-KR" sz="2400" b="1" i="1" baseline="30000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𝟏𝟔</m:t>
                    </m:r>
                    <m:r>
                      <a:rPr lang="en-US" altLang="ko-KR" sz="2400" b="1" i="1" smtClean="0">
                        <a:solidFill>
                          <a:srgbClr val="0000CC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𝑶</m:t>
                    </m:r>
                    <m:d>
                      <m:dPr>
                        <m:ctrlPr>
                          <a:rPr lang="en-US" altLang="ko-KR" sz="2400" b="1" i="1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𝒑</m:t>
                        </m:r>
                        <m:r>
                          <a:rPr lang="en-US" altLang="ko-KR" sz="2400" b="1" i="1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ko-KR" sz="2400" b="1" i="1" smtClean="0">
                            <a:solidFill>
                              <a:srgbClr val="0000CC"/>
                            </a:solidFill>
                            <a:uFill>
                              <a:solidFill>
                                <a:srgbClr val="3333FF"/>
                              </a:solidFill>
                            </a:u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Calibri" panose="020F0502020204030204" pitchFamily="34" charset="0"/>
                          </a:rPr>
                          <m:t>𝒑𝒅</m:t>
                        </m:r>
                      </m:e>
                    </m:d>
                    <m:r>
                      <a:rPr lang="en-US" altLang="ko-KR" sz="2400" b="1" i="1" smtClean="0">
                        <a:solidFill>
                          <a:srgbClr val="FF9933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…. &amp; (</m:t>
                    </m:r>
                    <m:r>
                      <a:rPr lang="en-US" altLang="ko-KR" sz="2400" b="1" i="1" smtClean="0">
                        <a:solidFill>
                          <a:srgbClr val="FF9933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𝒑</m:t>
                    </m:r>
                    <m:r>
                      <a:rPr lang="en-US" altLang="ko-KR" sz="2400" b="1" i="1" smtClean="0">
                        <a:solidFill>
                          <a:srgbClr val="FF9933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ko-KR" sz="2400" b="1" i="1" smtClean="0">
                        <a:solidFill>
                          <a:srgbClr val="FF9933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𝒅</m:t>
                    </m:r>
                    <m:r>
                      <a:rPr lang="en-US" altLang="ko-KR" sz="2400" b="1" i="1" smtClean="0">
                        <a:solidFill>
                          <a:srgbClr val="FF9933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)</m:t>
                    </m:r>
                    <m:r>
                      <a:rPr lang="en-US" altLang="ko-KR" sz="2400" b="1" i="1" smtClean="0">
                        <a:solidFill>
                          <a:srgbClr val="FF9933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𝒓𝒆𝒂𝒄𝒕𝒊𝒐𝒏</m:t>
                    </m:r>
                    <m:r>
                      <a:rPr lang="en-US" altLang="ko-KR" sz="2400" b="1" i="1" smtClean="0">
                        <a:solidFill>
                          <a:srgbClr val="FF9933"/>
                        </a:solidFill>
                        <a:uFill>
                          <a:solidFill>
                            <a:srgbClr val="3333FF"/>
                          </a:solidFill>
                        </a:uFill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ko-KR" altLang="en-US" sz="2400" b="1" dirty="0" smtClean="0">
                  <a:solidFill>
                    <a:srgbClr val="0000CC"/>
                  </a:solidFill>
                  <a:uFill>
                    <a:solidFill>
                      <a:srgbClr val="3333FF"/>
                    </a:solidFill>
                  </a:uFill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7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333375"/>
                <a:ext cx="338455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338" t="-6667" r="-36871" b="-25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직사각형 56"/>
          <p:cNvSpPr/>
          <p:nvPr/>
        </p:nvSpPr>
        <p:spPr>
          <a:xfrm>
            <a:off x="5724128" y="332656"/>
            <a:ext cx="332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S.Terashima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PRL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121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2018)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3847" y="5661248"/>
            <a:ext cx="9023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S=1,T=0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channel </a:t>
            </a:r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tensor force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) in the cross section is small, but can be measurable from 14N spectrum through (</a:t>
            </a:r>
            <a:r>
              <a:rPr lang="en-US" altLang="ko-K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p,pd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) reactions.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The unlike-pairing correlations coupled through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higher momentum,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L= 2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, can exist inside nuclei, </a:t>
            </a:r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is a direct measure of the tensor force in the ground state of N=Z nuclei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12" y="980728"/>
            <a:ext cx="5256584" cy="4602431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455896" y="1052736"/>
            <a:ext cx="5328592" cy="2232248"/>
          </a:xfrm>
          <a:prstGeom prst="roundRect">
            <a:avLst/>
          </a:prstGeom>
          <a:noFill/>
          <a:ln w="12700">
            <a:solidFill>
              <a:srgbClr val="0066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줄무늬가 있는 오른쪽 화살표 10"/>
          <p:cNvSpPr/>
          <p:nvPr/>
        </p:nvSpPr>
        <p:spPr>
          <a:xfrm rot="13625118">
            <a:off x="1323370" y="3815370"/>
            <a:ext cx="4710534" cy="259986"/>
          </a:xfrm>
          <a:prstGeom prst="stripedRightArrow">
            <a:avLst>
              <a:gd name="adj1" fmla="val 48535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415" y="4040281"/>
            <a:ext cx="3439207" cy="1440160"/>
          </a:xfrm>
          <a:prstGeom prst="rect">
            <a:avLst/>
          </a:prstGeom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95040"/>
            <a:ext cx="2790926" cy="290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V="1">
            <a:off x="5784488" y="1844824"/>
            <a:ext cx="2225243" cy="3885782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90792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8" name="직사각형 23"/>
          <p:cNvSpPr>
            <a:spLocks noChangeArrowheads="1"/>
          </p:cNvSpPr>
          <p:nvPr/>
        </p:nvSpPr>
        <p:spPr bwMode="auto">
          <a:xfrm>
            <a:off x="250825" y="246063"/>
            <a:ext cx="8424863" cy="64325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M1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spin transition data shows th</a:t>
            </a:r>
            <a:r>
              <a:rPr lang="en-US" altLang="ko-K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altLang="ko-K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IV quenching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N = Z </a:t>
            </a:r>
            <a:r>
              <a:rPr lang="en-US" altLang="ko-K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-shell nuclei.</a:t>
            </a:r>
            <a:endParaRPr lang="en-US" altLang="ko-KR"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ko-K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</a:t>
            </a: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 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pairing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the tensor force well-known in  deuteron structure may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 </a:t>
            </a:r>
            <a:r>
              <a:rPr lang="en-US" altLang="ko-K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inside nuclei. </a:t>
            </a:r>
            <a:endParaRPr lang="en-US" altLang="ko-KR" sz="16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ko-K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According to a study on the relationship between nuclear deformation and </a:t>
            </a:r>
            <a:r>
              <a:rPr lang="en-US" altLang="ko-KR" sz="2000" i="1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-pairing correlation, the </a:t>
            </a:r>
            <a:r>
              <a:rPr lang="en-US" altLang="ko-KR" sz="20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IV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and </a:t>
            </a:r>
            <a:r>
              <a:rPr lang="en-US" altLang="ko-KR" sz="20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IS</a:t>
            </a:r>
            <a:r>
              <a:rPr lang="en-US" altLang="ko-KR" sz="2000" b="1" dirty="0" smtClean="0">
                <a:solidFill>
                  <a:srgbClr val="00B05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pairing may have a large coexistence </a:t>
            </a:r>
            <a:r>
              <a:rPr lang="en-US" altLang="ko-KR" sz="20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and the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deformation can cause the quenching of the </a:t>
            </a:r>
            <a:r>
              <a:rPr lang="en-US" altLang="ko-KR" sz="20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IV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np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-pairing.</a:t>
            </a:r>
            <a:endParaRPr lang="en-US" altLang="ko-KR" sz="20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ko-KR" sz="2000" dirty="0" smtClean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820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4838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688013" y="1268413"/>
            <a:ext cx="3490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 Matsubara,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PRL 115 (2015)</a:t>
            </a:r>
          </a:p>
        </p:txBody>
      </p:sp>
      <p:sp>
        <p:nvSpPr>
          <p:cNvPr id="3" name="줄무늬가 있는 오른쪽 화살표 2"/>
          <p:cNvSpPr/>
          <p:nvPr/>
        </p:nvSpPr>
        <p:spPr>
          <a:xfrm rot="4965201">
            <a:off x="4468501" y="1628604"/>
            <a:ext cx="2420015" cy="220662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644008" y="6107257"/>
            <a:ext cx="3944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Danilo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Gambacurta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91 (2015)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576681" y="4581128"/>
            <a:ext cx="678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: One multiplies a </a:t>
            </a:r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 1.5 </a:t>
            </a: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</a:t>
            </a:r>
            <a:r>
              <a:rPr lang="en-US" altLang="ko-KR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quenching  for the </a:t>
            </a:r>
            <a:r>
              <a:rPr lang="en-US" altLang="ko-KR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T=0 pairing.</a:t>
            </a:r>
            <a:endParaRPr lang="en-US" altLang="ko-K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996308" y="4950460"/>
            <a:ext cx="1295400" cy="288925"/>
          </a:xfrm>
          <a:prstGeom prst="wedgeRectCallout">
            <a:avLst>
              <a:gd name="adj1" fmla="val -48993"/>
              <a:gd name="adj2" fmla="val -86028"/>
            </a:avLst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Sagawa </a:t>
            </a:r>
            <a:r>
              <a:rPr lang="en-US" altLang="ko-KR" sz="1600" i="1" dirty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et al</a:t>
            </a:r>
            <a:r>
              <a:rPr lang="en-US" altLang="ko-KR" sz="1600" dirty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.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800" dirty="0" smtClean="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                             </a:t>
            </a:r>
            <a:endParaRPr lang="en-US" altLang="ko-KR" sz="1800" dirty="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2019 </a:t>
            </a:r>
            <a:r>
              <a:rPr lang="en-US" altLang="ko-KR" dirty="0" err="1" smtClean="0"/>
              <a:t>CENuM-RULiC</a:t>
            </a:r>
            <a:r>
              <a:rPr lang="en-US" altLang="ko-KR" dirty="0" smtClean="0"/>
              <a:t> Joint Workshop,  Nov. 1</a:t>
            </a:r>
            <a:endParaRPr lang="en-US" altLang="ko-KR" dirty="0"/>
          </a:p>
        </p:txBody>
      </p:sp>
    </p:spTree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0" y="0"/>
            <a:ext cx="2268538" cy="246063"/>
          </a:xfrm>
          <a:prstGeom prst="rect">
            <a:avLst/>
          </a:prstGeom>
          <a:solidFill>
            <a:schemeClr val="tx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Motivations</a:t>
            </a:r>
            <a:r>
              <a:rPr lang="en-US" altLang="ko-KR" sz="1000" b="1">
                <a:solidFill>
                  <a:srgbClr val="3333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0"/>
            <a:ext cx="2303463" cy="246063"/>
          </a:xfrm>
          <a:prstGeom prst="rect">
            <a:avLst/>
          </a:prstGeom>
          <a:solidFill>
            <a:schemeClr val="bg1">
              <a:lumMod val="75000"/>
              <a:alpha val="45882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Results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5463" y="0"/>
            <a:ext cx="2268537" cy="246063"/>
          </a:xfrm>
          <a:prstGeom prst="rect">
            <a:avLst/>
          </a:prstGeom>
          <a:solidFill>
            <a:schemeClr val="bg1">
              <a:lumMod val="75000"/>
              <a:alpha val="3882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/>
                </a:solidFill>
              </a:rPr>
              <a:t>Summary</a:t>
            </a:r>
            <a:r>
              <a:rPr lang="en-US" altLang="ko-KR" sz="10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0"/>
            <a:ext cx="2303462" cy="246063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000" b="1">
                <a:solidFill>
                  <a:schemeClr val="bg1">
                    <a:lumMod val="75000"/>
                  </a:schemeClr>
                </a:solidFill>
              </a:rPr>
              <a:t>Formalism</a:t>
            </a:r>
          </a:p>
        </p:txBody>
      </p:sp>
      <p:sp>
        <p:nvSpPr>
          <p:cNvPr id="7176" name="직사각형 15"/>
          <p:cNvSpPr>
            <a:spLocks noChangeArrowheads="1"/>
          </p:cNvSpPr>
          <p:nvPr/>
        </p:nvSpPr>
        <p:spPr bwMode="auto">
          <a:xfrm>
            <a:off x="1" y="333375"/>
            <a:ext cx="9108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Deuteron-like </a:t>
            </a:r>
            <a:r>
              <a:rPr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in </a:t>
            </a:r>
            <a:r>
              <a:rPr lang="en-US" altLang="ko-KR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N=Z</a:t>
            </a:r>
            <a:r>
              <a:rPr lang="en-US" altLang="ko-K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nuclei ? </a:t>
            </a:r>
            <a:r>
              <a:rPr lang="en-US" altLang="ko-KR" sz="24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How about the n-p SRC ?</a:t>
            </a:r>
            <a:endParaRPr lang="en-US" altLang="ko-KR" sz="2400" b="1" dirty="0">
              <a:solidFill>
                <a:srgbClr val="3333F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직사각형 23"/>
              <p:cNvSpPr>
                <a:spLocks noChangeArrowheads="1"/>
              </p:cNvSpPr>
              <p:nvPr/>
            </p:nvSpPr>
            <p:spPr bwMode="auto">
              <a:xfrm>
                <a:off x="323601" y="1268760"/>
                <a:ext cx="8424863" cy="42780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marL="342900" indent="-3429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 know that there are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solidFill>
                          <a:srgbClr val="000000"/>
                        </a:solidFill>
                        <a:latin typeface="Cambria Math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-cluster nuclei. </a:t>
                </a:r>
              </a:p>
              <a:p>
                <a:pPr marL="0" indent="0">
                  <a:buNone/>
                  <a:defRPr/>
                </a:pP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In the  same context, there may exist </a:t>
                </a:r>
                <a:r>
                  <a:rPr lang="en-US" altLang="ko-KR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nuclei which have some deuteron </a:t>
                </a:r>
              </a:p>
              <a:p>
                <a:pPr marL="0" indent="0">
                  <a:buNone/>
                  <a:defRPr/>
                </a:pPr>
                <a:r>
                  <a:rPr lang="en-US" altLang="ko-KR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structures inside nuclei.     (Deuteron clusters are possible ?)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endParaRPr lang="en-US" altLang="ko-KR" sz="2000" b="1" dirty="0" smtClean="0">
                  <a:solidFill>
                    <a:srgbClr val="00B050"/>
                  </a:solidFill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Unlike T=0, S=1 mode </a:t>
                </a:r>
                <a:r>
                  <a:rPr lang="en-US" altLang="ko-KR" sz="2000" dirty="0" smtClean="0"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is related to the</a:t>
                </a:r>
                <a:r>
                  <a:rPr lang="ko-KR" altLang="en-US" sz="2000" dirty="0" smtClean="0"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 </a:t>
                </a:r>
                <a:r>
                  <a:rPr lang="en-US" altLang="ko-KR" sz="2000" dirty="0" smtClean="0"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tensor force like the deuteron structure(</a:t>
                </a:r>
                <a14:m>
                  <m:oMath xmlns:m="http://schemas.openxmlformats.org/officeDocument/2006/math">
                    <m:r>
                      <a:rPr lang="en-US" altLang="ko-KR" sz="2000" b="0" i="1" baseline="30000" smtClean="0"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3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ko-KR" sz="2000" b="0" i="1" baseline="-25000" smtClean="0"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1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ko-KR" sz="2000" dirty="0" smtClean="0">
                    <a:latin typeface="Calibri" panose="020F0502020204030204" pitchFamily="34" charset="0"/>
                    <a:ea typeface="굴림" panose="020B0600000101010101" pitchFamily="50" charset="-127"/>
                    <a:cs typeface="Calibri" panose="020F0502020204030204" pitchFamily="34" charset="0"/>
                  </a:rPr>
                  <a:t>.    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Deuteron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𝐽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=1,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=0,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=1,  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ko-K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=0, 2</m:t>
                    </m:r>
                  </m:oMath>
                </a14:m>
                <a:endParaRPr lang="en-US" altLang="ko-KR" sz="2000" dirty="0" smtClean="0"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  <a:defRPr/>
                </a:pPr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𝐵𝐸</m:t>
                    </m:r>
                    <m:r>
                      <a:rPr lang="en-US" altLang="ko-KR" sz="2000" i="1" baseline="-2500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=2.2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sz="2000" dirty="0"/>
                  <a:t> </a:t>
                </a:r>
                <a:endParaRPr lang="en-US" altLang="ko-KR" sz="20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endParaRPr lang="en-US" altLang="ko-KR" sz="2000" dirty="0" smtClean="0">
                  <a:latin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dirty="0" smtClean="0">
                    <a:latin typeface="Calibri" panose="020F0502020204030204" pitchFamily="34" charset="0"/>
                  </a:rPr>
                  <a:t>Deuteron </a:t>
                </a:r>
                <a:r>
                  <a:rPr lang="en-US" altLang="ko-KR" sz="2000" dirty="0">
                    <a:latin typeface="Calibri" panose="020F0502020204030204" pitchFamily="34" charset="0"/>
                  </a:rPr>
                  <a:t>ground state could not be understood without </a:t>
                </a:r>
                <a:r>
                  <a:rPr lang="en-US" altLang="ko-KR" sz="2000" dirty="0" smtClean="0">
                    <a:latin typeface="Calibri" panose="020F0502020204030204" pitchFamily="34" charset="0"/>
                  </a:rPr>
                  <a:t>the tensor </a:t>
                </a:r>
                <a:r>
                  <a:rPr lang="en-US" altLang="ko-KR" sz="2000" dirty="0">
                    <a:latin typeface="Calibri" panose="020F0502020204030204" pitchFamily="34" charset="0"/>
                  </a:rPr>
                  <a:t>force</a:t>
                </a:r>
                <a:r>
                  <a:rPr lang="en-US" altLang="ko-KR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Char char="Ø"/>
                  <a:defRPr/>
                </a:pPr>
                <a:endParaRPr lang="en-US" altLang="ko-KR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en-US" altLang="ko-KR" sz="2000" i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N=Z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nuclei, </a:t>
                </a:r>
                <a:r>
                  <a:rPr lang="en-US" altLang="ko-KR" sz="2000" b="1" i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np</a:t>
                </a:r>
                <a:r>
                  <a:rPr lang="en-US" altLang="ko-KR" sz="20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pairing by the </a:t>
                </a:r>
                <a:r>
                  <a:rPr lang="en-US" altLang="ko-KR" sz="2000" b="1" i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  <a:r>
                  <a:rPr lang="en-US" altLang="ko-KR" sz="20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T=0 pairing may be </a:t>
                </a:r>
                <a:r>
                  <a:rPr lang="en-US" altLang="ko-KR" sz="20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dominant</a:t>
                </a:r>
                <a:r>
                  <a:rPr lang="en-US" altLang="ko-KR" sz="2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than the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like-pairing because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protons and neutrons occupy the same orbital and have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 maximal </a:t>
                </a:r>
                <a:r>
                  <a:rPr lang="en-US" altLang="ko-KR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spatial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overlap.</a:t>
                </a:r>
              </a:p>
            </p:txBody>
          </p:sp>
        </mc:Choice>
        <mc:Fallback xmlns="">
          <p:sp>
            <p:nvSpPr>
              <p:cNvPr id="56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601" y="1268760"/>
                <a:ext cx="8424863" cy="4278094"/>
              </a:xfrm>
              <a:prstGeom prst="rect">
                <a:avLst/>
              </a:prstGeom>
              <a:blipFill rotWithShape="1">
                <a:blip r:embed="rId3"/>
                <a:stretch>
                  <a:fillRect l="-579" t="-712" r="-434" b="-1567"/>
                </a:stretch>
              </a:blipFill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647707" y="3212976"/>
                <a:ext cx="345638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6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20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ko-KR" sz="2000" i="1" baseline="-250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0.96</m:t>
                    </m:r>
                    <m:d>
                      <m:dPr>
                        <m:begChr m:val="|"/>
                        <m:endChr m:val="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 baseline="30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ko-KR" sz="20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04</m:t>
                    </m:r>
                    <m:d>
                      <m:dPr>
                        <m:begChr m:val="|"/>
                        <m:endChr m:val="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baseline="30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ko-KR" sz="20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07" y="3212976"/>
                <a:ext cx="3456384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9524" t="-168627" r="-8995" b="-2549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2019 CENuM-RULiC Joint Workshop,  Nov. 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58403"/>
      </p:ext>
    </p:extLst>
  </p:cSld>
  <p:clrMapOvr>
    <a:masterClrMapping/>
  </p:clrMapOvr>
  <p:transition advTm="185672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34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3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3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116167</TotalTime>
  <Words>4304</Words>
  <Application>Microsoft Office PowerPoint</Application>
  <PresentationFormat>화면 슬라이드 쇼(4:3)</PresentationFormat>
  <Paragraphs>726</Paragraphs>
  <Slides>65</Slides>
  <Notes>41</Notes>
  <HiddenSlides>9</HiddenSlides>
  <MMClips>0</MMClips>
  <ScaleCrop>false</ScaleCrop>
  <HeadingPairs>
    <vt:vector size="10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65</vt:i4>
      </vt:variant>
      <vt:variant>
        <vt:lpstr>재구성한 쇼</vt:lpstr>
      </vt:variant>
      <vt:variant>
        <vt:i4>1</vt:i4>
      </vt:variant>
    </vt:vector>
  </HeadingPairs>
  <TitlesOfParts>
    <vt:vector size="81" baseType="lpstr">
      <vt:lpstr>Arial Unicode MS</vt:lpstr>
      <vt:lpstr>HY헤드라인M</vt:lpstr>
      <vt:lpstr>굴림</vt:lpstr>
      <vt:lpstr>맑은 고딕</vt:lpstr>
      <vt:lpstr>바탕</vt:lpstr>
      <vt:lpstr>Arial</vt:lpstr>
      <vt:lpstr>Arial Rounded MT Bold</vt:lpstr>
      <vt:lpstr>Calibri</vt:lpstr>
      <vt:lpstr>Cambria Math</vt:lpstr>
      <vt:lpstr>Comic Sans MS</vt:lpstr>
      <vt:lpstr>Times New Roman</vt:lpstr>
      <vt:lpstr>Wingdings</vt:lpstr>
      <vt:lpstr>Office 테마</vt:lpstr>
      <vt:lpstr>수식</vt:lpstr>
      <vt:lpstr>Equation</vt:lpstr>
      <vt:lpstr>PowerPoint 프레젠테이션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T=1, S=0 (Isovector(IV), spin- singlet)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 1</vt:lpstr>
      <vt:lpstr>Thanks for your attention !! 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 2</vt:lpstr>
      <vt:lpstr>Thanks for your attention !! </vt:lpstr>
      <vt:lpstr>Back-up files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Exotic Nuclear Structure by the Deformed BCS and RPA</dc:title>
  <dc:creator>physics</dc:creator>
  <cp:lastModifiedBy>Myung-Ki Cheoun</cp:lastModifiedBy>
  <cp:revision>4199</cp:revision>
  <cp:lastPrinted>2019-07-12T09:47:38Z</cp:lastPrinted>
  <dcterms:created xsi:type="dcterms:W3CDTF">2009-09-23T06:54:01Z</dcterms:created>
  <dcterms:modified xsi:type="dcterms:W3CDTF">2019-11-01T03:39:59Z</dcterms:modified>
</cp:coreProperties>
</file>