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  <p:sldMasterId id="2147484419" r:id="rId2"/>
  </p:sldMasterIdLst>
  <p:notesMasterIdLst>
    <p:notesMasterId r:id="rId21"/>
  </p:notesMasterIdLst>
  <p:handoutMasterIdLst>
    <p:handoutMasterId r:id="rId22"/>
  </p:handoutMasterIdLst>
  <p:sldIdLst>
    <p:sldId id="256" r:id="rId3"/>
    <p:sldId id="564" r:id="rId4"/>
    <p:sldId id="683" r:id="rId5"/>
    <p:sldId id="658" r:id="rId6"/>
    <p:sldId id="678" r:id="rId7"/>
    <p:sldId id="659" r:id="rId8"/>
    <p:sldId id="677" r:id="rId9"/>
    <p:sldId id="662" r:id="rId10"/>
    <p:sldId id="660" r:id="rId11"/>
    <p:sldId id="679" r:id="rId12"/>
    <p:sldId id="681" r:id="rId13"/>
    <p:sldId id="663" r:id="rId14"/>
    <p:sldId id="666" r:id="rId15"/>
    <p:sldId id="682" r:id="rId16"/>
    <p:sldId id="667" r:id="rId17"/>
    <p:sldId id="670" r:id="rId18"/>
    <p:sldId id="674" r:id="rId19"/>
    <p:sldId id="675" r:id="rId20"/>
  </p:sldIdLst>
  <p:sldSz cx="9144000" cy="6858000" type="screen4x3"/>
  <p:notesSz cx="7104063" cy="102346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7115C"/>
    <a:srgbClr val="10E0A0"/>
    <a:srgbClr val="FF99FF"/>
    <a:srgbClr val="0000FF"/>
    <a:srgbClr val="FEF2C8"/>
    <a:srgbClr val="0000CC"/>
    <a:srgbClr val="FFFF99"/>
    <a:srgbClr val="FF0066"/>
    <a:srgbClr val="FFA86D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088" autoAdjust="0"/>
    <p:restoredTop sz="56667" autoAdjust="0"/>
  </p:normalViewPr>
  <p:slideViewPr>
    <p:cSldViewPr>
      <p:cViewPr varScale="1">
        <p:scale>
          <a:sx n="100" d="100"/>
          <a:sy n="100" d="100"/>
        </p:scale>
        <p:origin x="1291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7" Type="http://schemas.openxmlformats.org/officeDocument/2006/relationships/image" Target="../media/image10.wmf"/><Relationship Id="rId2" Type="http://schemas.openxmlformats.org/officeDocument/2006/relationships/image" Target="../media/image5.wmf"/><Relationship Id="rId1" Type="http://schemas.openxmlformats.org/officeDocument/2006/relationships/image" Target="../media/image4.wmf"/><Relationship Id="rId6" Type="http://schemas.openxmlformats.org/officeDocument/2006/relationships/image" Target="../media/image9.wmf"/><Relationship Id="rId5" Type="http://schemas.openxmlformats.org/officeDocument/2006/relationships/image" Target="../media/image8.wmf"/><Relationship Id="rId4" Type="http://schemas.openxmlformats.org/officeDocument/2006/relationships/image" Target="../media/image7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wmf"/><Relationship Id="rId1" Type="http://schemas.openxmlformats.org/officeDocument/2006/relationships/image" Target="../media/image16.wmf"/><Relationship Id="rId4" Type="http://schemas.openxmlformats.org/officeDocument/2006/relationships/image" Target="../media/image19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image" Target="../media/image2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42.wmf"/><Relationship Id="rId1" Type="http://schemas.openxmlformats.org/officeDocument/2006/relationships/image" Target="../media/image4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8924" cy="511649"/>
          </a:xfrm>
          <a:prstGeom prst="rect">
            <a:avLst/>
          </a:prstGeom>
        </p:spPr>
        <p:txBody>
          <a:bodyPr vert="horz" lIns="94677" tIns="47338" rIns="94677" bIns="47338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482" y="0"/>
            <a:ext cx="3078924" cy="511649"/>
          </a:xfrm>
          <a:prstGeom prst="rect">
            <a:avLst/>
          </a:prstGeom>
        </p:spPr>
        <p:txBody>
          <a:bodyPr vert="horz" lIns="94677" tIns="47338" rIns="94677" bIns="47338" rtlCol="0"/>
          <a:lstStyle>
            <a:lvl1pPr algn="r">
              <a:defRPr sz="1200"/>
            </a:lvl1pPr>
          </a:lstStyle>
          <a:p>
            <a:pPr>
              <a:defRPr/>
            </a:pPr>
            <a:fld id="{898E5918-DC90-49C0-A622-6505C5F12E2D}" type="datetimeFigureOut">
              <a:rPr lang="en-US"/>
              <a:pPr>
                <a:defRPr/>
              </a:pPr>
              <a:t>11/1/2019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721330"/>
            <a:ext cx="3078924" cy="511648"/>
          </a:xfrm>
          <a:prstGeom prst="rect">
            <a:avLst/>
          </a:prstGeom>
        </p:spPr>
        <p:txBody>
          <a:bodyPr vert="horz" lIns="94677" tIns="47338" rIns="94677" bIns="47338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482" y="9721330"/>
            <a:ext cx="3078924" cy="511648"/>
          </a:xfrm>
          <a:prstGeom prst="rect">
            <a:avLst/>
          </a:prstGeom>
        </p:spPr>
        <p:txBody>
          <a:bodyPr vert="horz" lIns="94677" tIns="47338" rIns="94677" bIns="47338" rtlCol="0" anchor="b"/>
          <a:lstStyle>
            <a:lvl1pPr algn="r">
              <a:defRPr sz="1200"/>
            </a:lvl1pPr>
          </a:lstStyle>
          <a:p>
            <a:pPr>
              <a:defRPr/>
            </a:pPr>
            <a:fld id="{697E8D18-0AF1-4365-B3C8-673154E674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7227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8924" cy="511649"/>
          </a:xfrm>
          <a:prstGeom prst="rect">
            <a:avLst/>
          </a:prstGeom>
        </p:spPr>
        <p:txBody>
          <a:bodyPr vert="horz" lIns="94677" tIns="47338" rIns="94677" bIns="47338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482" y="0"/>
            <a:ext cx="3078924" cy="511649"/>
          </a:xfrm>
          <a:prstGeom prst="rect">
            <a:avLst/>
          </a:prstGeom>
        </p:spPr>
        <p:txBody>
          <a:bodyPr vert="horz" lIns="94677" tIns="47338" rIns="94677" bIns="47338" rtlCol="0"/>
          <a:lstStyle>
            <a:lvl1pPr algn="r">
              <a:defRPr sz="1200"/>
            </a:lvl1pPr>
          </a:lstStyle>
          <a:p>
            <a:pPr>
              <a:defRPr/>
            </a:pPr>
            <a:fld id="{8882468F-24AA-44F8-9D51-A4F0782E1B71}" type="datetimeFigureOut">
              <a:rPr lang="en-US"/>
              <a:pPr>
                <a:defRPr/>
              </a:pPr>
              <a:t>11/1/2019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5363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677" tIns="47338" rIns="94677" bIns="47338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905" y="4861482"/>
            <a:ext cx="5682255" cy="4604841"/>
          </a:xfrm>
          <a:prstGeom prst="rect">
            <a:avLst/>
          </a:prstGeom>
        </p:spPr>
        <p:txBody>
          <a:bodyPr vert="horz" lIns="94677" tIns="47338" rIns="94677" bIns="47338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721330"/>
            <a:ext cx="3078924" cy="511648"/>
          </a:xfrm>
          <a:prstGeom prst="rect">
            <a:avLst/>
          </a:prstGeom>
        </p:spPr>
        <p:txBody>
          <a:bodyPr vert="horz" lIns="94677" tIns="47338" rIns="94677" bIns="47338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482" y="9721330"/>
            <a:ext cx="3078924" cy="511648"/>
          </a:xfrm>
          <a:prstGeom prst="rect">
            <a:avLst/>
          </a:prstGeom>
        </p:spPr>
        <p:txBody>
          <a:bodyPr vert="horz" lIns="94677" tIns="47338" rIns="94677" bIns="47338" rtlCol="0" anchor="b"/>
          <a:lstStyle>
            <a:lvl1pPr algn="r">
              <a:defRPr sz="1200"/>
            </a:lvl1pPr>
          </a:lstStyle>
          <a:p>
            <a:pPr>
              <a:defRPr/>
            </a:pPr>
            <a:fld id="{CBAD6111-5C58-411F-8E18-61095E7A89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0369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AD6111-5C58-411F-8E18-61095E7A8932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3924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To measure precise mass, we can use the MR-TOF technique.</a:t>
            </a:r>
          </a:p>
          <a:p>
            <a:r>
              <a:rPr lang="en-US" altLang="ko-KR" dirty="0" smtClean="0"/>
              <a:t>The</a:t>
            </a:r>
            <a:r>
              <a:rPr lang="en-US" altLang="ko-KR" baseline="0" dirty="0" smtClean="0"/>
              <a:t> principle of this technique is based on the time-of-flight of the particles.</a:t>
            </a:r>
          </a:p>
          <a:p>
            <a:endParaRPr lang="en-US" altLang="ko-KR" baseline="0" dirty="0" smtClean="0"/>
          </a:p>
          <a:p>
            <a:r>
              <a:rPr lang="en-US" altLang="ko-KR" baseline="0" dirty="0" smtClean="0"/>
              <a:t>To get accurate </a:t>
            </a:r>
            <a:r>
              <a:rPr lang="en-US" altLang="ko-KR" baseline="0" dirty="0" err="1" smtClean="0"/>
              <a:t>tof</a:t>
            </a:r>
            <a:r>
              <a:rPr lang="en-US" altLang="ko-KR" baseline="0" dirty="0" smtClean="0"/>
              <a:t>, we should extend the travel length of the particles. However, the space of the facility is limited, so we extend the length by Multi-Reflection.</a:t>
            </a:r>
          </a:p>
          <a:p>
            <a:r>
              <a:rPr lang="en-US" altLang="ko-KR" baseline="0" dirty="0" smtClean="0"/>
              <a:t>In this technique, the main parameters we should consider are: </a:t>
            </a:r>
          </a:p>
          <a:p>
            <a:r>
              <a:rPr lang="en-US" altLang="ko-KR" baseline="0" dirty="0" smtClean="0"/>
              <a:t> - mass resolving power which is defined as the ratio of the </a:t>
            </a:r>
            <a:r>
              <a:rPr lang="en-US" altLang="ko-KR" baseline="0" dirty="0" err="1" smtClean="0"/>
              <a:t>tof</a:t>
            </a:r>
            <a:r>
              <a:rPr lang="en-US" altLang="ko-KR" baseline="0" dirty="0" smtClean="0"/>
              <a:t> to the timing spread; </a:t>
            </a:r>
          </a:p>
          <a:p>
            <a:r>
              <a:rPr lang="en-US" altLang="ko-KR" baseline="0" dirty="0" smtClean="0"/>
              <a:t>- the mass accuracy which defined based on the resolving power and the statistical error.</a:t>
            </a:r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AD6111-5C58-411F-8E18-61095E7A8932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1418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This is the</a:t>
            </a:r>
            <a:r>
              <a:rPr lang="en-US" altLang="ko-KR" baseline="0" dirty="0" smtClean="0"/>
              <a:t> sketch of the RAON facility.</a:t>
            </a:r>
          </a:p>
          <a:p>
            <a:r>
              <a:rPr lang="en-US" altLang="ko-KR" baseline="0" dirty="0" smtClean="0"/>
              <a:t>The MR-TOF-MS is planned to be installed at the ultra-low-energy facility using ISOL beam.</a:t>
            </a:r>
          </a:p>
          <a:p>
            <a:r>
              <a:rPr lang="en-US" altLang="ko-KR" baseline="0" dirty="0" smtClean="0"/>
              <a:t>This is the photo of the MR-TOF analyzer which is designed and tested at RIKEN.</a:t>
            </a:r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AD6111-5C58-411F-8E18-61095E7A8932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4851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 useBgFill="1">
        <p:nvSpPr>
          <p:cNvPr id="5" name="Rounded Rectangle 4"/>
          <p:cNvSpPr/>
          <p:nvPr/>
        </p:nvSpPr>
        <p:spPr>
          <a:xfrm>
            <a:off x="65088" y="69850"/>
            <a:ext cx="9013825" cy="6691313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3500" y="1449388"/>
            <a:ext cx="9020175" cy="15271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3500" y="1397000"/>
            <a:ext cx="9020175" cy="12065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3500" y="2976563"/>
            <a:ext cx="9020175" cy="11112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37E857-6BAF-4DE9-B270-AA6787839BBB}" type="datetime1">
              <a:rPr lang="en-US" altLang="ko-KR" smtClean="0"/>
              <a:t>11/1/2019</a:t>
            </a:fld>
            <a:endParaRPr lang="en-US"/>
          </a:p>
        </p:txBody>
      </p:sp>
      <p:sp>
        <p:nvSpPr>
          <p:cNvPr id="12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NHEP2016 - Hanoi</a:t>
            </a:r>
            <a:endParaRPr lang="en-US"/>
          </a:p>
        </p:txBody>
      </p:sp>
      <p:sp>
        <p:nvSpPr>
          <p:cNvPr id="13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8AC0E98E-1BAF-4DDB-9ACB-92C005CAC5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C4553E-2945-4D2E-9CD9-1BA982087980}" type="datetime1">
              <a:rPr lang="en-US" altLang="ko-KR" smtClean="0"/>
              <a:t>11/1/2019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NHEP2016 - Hanoi</a:t>
            </a: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02520E-2427-4A05-8F67-EE0B2D024E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F52E03-1C83-471D-9BF7-847A9B97B78A}" type="datetime1">
              <a:rPr lang="en-US" altLang="ko-KR" smtClean="0"/>
              <a:t>11/1/2019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NHEP2016 - Hanoi</a:t>
            </a: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5716E8-DB20-47CB-8A10-D58A9B22C4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5" name="Rounded Rectangle 4"/>
          <p:cNvSpPr/>
          <p:nvPr/>
        </p:nvSpPr>
        <p:spPr>
          <a:xfrm>
            <a:off x="65088" y="69850"/>
            <a:ext cx="9013825" cy="6691313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3500" y="1449388"/>
            <a:ext cx="9020175" cy="15271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500" y="1397000"/>
            <a:ext cx="9020175" cy="12065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500" y="2976563"/>
            <a:ext cx="9020175" cy="11112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C79417-F71F-4272-8D72-BBBD3E6B765D}" type="datetime1">
              <a:rPr lang="en-US" altLang="ko-KR" smtClean="0">
                <a:solidFill>
                  <a:srgbClr val="696464"/>
                </a:solidFill>
              </a:rPr>
              <a:t>11/1/2019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12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696464"/>
                </a:solidFill>
              </a:rPr>
              <a:t>NHEP2016 - Hanoi</a:t>
            </a:r>
            <a:endParaRPr lang="en-US">
              <a:solidFill>
                <a:srgbClr val="696464"/>
              </a:solidFill>
            </a:endParaRPr>
          </a:p>
        </p:txBody>
      </p:sp>
      <p:sp>
        <p:nvSpPr>
          <p:cNvPr id="13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8AC0E98E-1BAF-4DDB-9ACB-92C005CAC5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6567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C7B154-EFC6-4487-8664-8793ED640E11}" type="datetime1">
              <a:rPr lang="en-US" altLang="ko-KR" smtClean="0">
                <a:solidFill>
                  <a:srgbClr val="696464"/>
                </a:solidFill>
              </a:rPr>
              <a:t>11/1/2019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696464"/>
                </a:solidFill>
              </a:rPr>
              <a:t>NHEP2016 - Hanoi</a:t>
            </a:r>
            <a:endParaRPr lang="en-US">
              <a:solidFill>
                <a:srgbClr val="696464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F79F90-F2A4-4836-B8AC-94361DEF87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926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5" name="Rounded Rectangle 4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 flipV="1">
            <a:off x="69850" y="2376488"/>
            <a:ext cx="9013825" cy="920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9850" y="2341563"/>
            <a:ext cx="9013825" cy="46037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263" y="2468563"/>
            <a:ext cx="9015412" cy="4603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/>
          <a:lstStyle>
            <a:lvl1pPr algn="l">
              <a:buNone/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CC8E5F-083C-43EF-807D-761DAFECD83F}" type="datetime1">
              <a:rPr lang="en-US" altLang="ko-KR" smtClean="0">
                <a:solidFill>
                  <a:srgbClr val="696464"/>
                </a:solidFill>
              </a:rPr>
              <a:t>11/1/2019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696464"/>
                </a:solidFill>
              </a:rPr>
              <a:t>NHEP2016 - Hanoi</a:t>
            </a:r>
            <a:endParaRPr lang="en-US">
              <a:solidFill>
                <a:srgbClr val="696464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050" y="6208713"/>
            <a:ext cx="457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DD1B08-BCB0-41DA-A2D0-A990610E1C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9480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8948D8-840C-405B-A329-4280E37948D2}" type="datetime1">
              <a:rPr lang="en-US" altLang="ko-KR" smtClean="0">
                <a:solidFill>
                  <a:srgbClr val="696464"/>
                </a:solidFill>
              </a:rPr>
              <a:t>11/1/2019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696464"/>
                </a:solidFill>
              </a:rPr>
              <a:t>NHEP2016 - Hanoi</a:t>
            </a:r>
            <a:endParaRPr lang="en-US">
              <a:solidFill>
                <a:srgbClr val="696464"/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162414-E6B4-4CBB-9093-6B5D950485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7770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C9195A-82F9-4255-A988-629C2D055B03}" type="datetime1">
              <a:rPr lang="en-US" altLang="ko-KR" smtClean="0">
                <a:solidFill>
                  <a:srgbClr val="696464"/>
                </a:solidFill>
              </a:rPr>
              <a:t>11/1/2019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696464"/>
                </a:solidFill>
              </a:rPr>
              <a:t>NHEP2016 - Hanoi</a:t>
            </a:r>
            <a:endParaRPr lang="en-US">
              <a:solidFill>
                <a:srgbClr val="696464"/>
              </a:solidFill>
            </a:endParaRPr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05F2CD-A072-47D2-AFE9-588547DE24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1982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5A6D52-261B-4CCC-B7F7-849D91EF035C}" type="datetime1">
              <a:rPr lang="en-US" altLang="ko-KR" smtClean="0">
                <a:solidFill>
                  <a:srgbClr val="696464"/>
                </a:solidFill>
              </a:rPr>
              <a:t>11/1/2019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696464"/>
                </a:solidFill>
              </a:rPr>
              <a:t>NHEP2016 - Hanoi</a:t>
            </a:r>
            <a:endParaRPr lang="en-US">
              <a:solidFill>
                <a:srgbClr val="696464"/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B86295-11E5-4C2D-A489-0E9912BC4F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3346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1603EC-FDF8-4FD1-A27C-80BDF0D7EBA3}" type="datetime1">
              <a:rPr lang="en-US" altLang="ko-KR" smtClean="0">
                <a:solidFill>
                  <a:srgbClr val="696464"/>
                </a:solidFill>
              </a:rPr>
              <a:t>11/1/2019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696464"/>
                </a:solidFill>
              </a:rPr>
              <a:t>NHEP2016 - Hanoi</a:t>
            </a:r>
            <a:endParaRPr lang="en-US">
              <a:solidFill>
                <a:srgbClr val="696464"/>
              </a:solidFill>
            </a:endParaRPr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0B539B-A9F1-4D36-B85B-EBE31E64B1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2796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6" name="Rounded Rectangle 5"/>
          <p:cNvSpPr/>
          <p:nvPr/>
        </p:nvSpPr>
        <p:spPr>
          <a:xfrm>
            <a:off x="63500" y="69850"/>
            <a:ext cx="9013825" cy="6692900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/>
          <a:lstStyle>
            <a:lvl1pPr algn="l">
              <a:buNone/>
              <a:defRPr sz="40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701AFA-14C0-4DEC-BFA4-35188F7C7D78}" type="datetime1">
              <a:rPr lang="en-US" altLang="ko-KR" smtClean="0">
                <a:solidFill>
                  <a:srgbClr val="696464"/>
                </a:solidFill>
              </a:rPr>
              <a:t>11/1/2019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696464"/>
                </a:solidFill>
              </a:rPr>
              <a:t>NHEP2016 - Hanoi</a:t>
            </a:r>
            <a:endParaRPr lang="en-US">
              <a:solidFill>
                <a:srgbClr val="696464"/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5CD559-DA0D-489B-BCF7-591AF992F7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244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2A0A0A-AC71-472F-B1B7-637FD7C06F6B}" type="datetime1">
              <a:rPr lang="en-US" altLang="ko-KR" smtClean="0"/>
              <a:t>11/1/2019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NHEP2016 - Hanoi</a:t>
            </a: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F79F90-F2A4-4836-B8AC-94361DEF87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flipV="1">
            <a:off x="68263" y="4683125"/>
            <a:ext cx="9007475" cy="920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263" y="4649788"/>
            <a:ext cx="9007475" cy="46037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263" y="4773613"/>
            <a:ext cx="9007475" cy="4762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C4F4FC-CEBC-4EF4-B158-181894816A6E}" type="datetime1">
              <a:rPr lang="en-US" altLang="ko-KR" smtClean="0">
                <a:solidFill>
                  <a:srgbClr val="696464"/>
                </a:solidFill>
              </a:rPr>
              <a:t>11/1/2019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696464"/>
                </a:solidFill>
              </a:rPr>
              <a:t>NHEP2016 - Hanoi</a:t>
            </a:r>
            <a:endParaRPr lang="en-US">
              <a:solidFill>
                <a:srgbClr val="696464"/>
              </a:solidFill>
            </a:endParaRP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050" y="6208713"/>
            <a:ext cx="457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1ADBAC-97FC-42F5-B67A-20D68ADAD3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4840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C4AD0D-E660-44FC-9402-C18C8DC2F358}" type="datetime1">
              <a:rPr lang="en-US" altLang="ko-KR" smtClean="0">
                <a:solidFill>
                  <a:srgbClr val="696464"/>
                </a:solidFill>
              </a:rPr>
              <a:t>11/1/2019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696464"/>
                </a:solidFill>
              </a:rPr>
              <a:t>NHEP2016 - Hanoi</a:t>
            </a:r>
            <a:endParaRPr lang="en-US">
              <a:solidFill>
                <a:srgbClr val="696464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02520E-2427-4A05-8F67-EE0B2D024E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1918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726B5E-BE23-422F-B53E-C0470207512D}" type="datetime1">
              <a:rPr lang="en-US" altLang="ko-KR" smtClean="0">
                <a:solidFill>
                  <a:srgbClr val="696464"/>
                </a:solidFill>
              </a:rPr>
              <a:t>11/1/2019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696464"/>
                </a:solidFill>
              </a:rPr>
              <a:t>NHEP2016 - Hanoi</a:t>
            </a:r>
            <a:endParaRPr lang="en-US">
              <a:solidFill>
                <a:srgbClr val="696464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5716E8-DB20-47CB-8A10-D58A9B22C4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7085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 useBgFill="1">
        <p:nvSpPr>
          <p:cNvPr id="5" name="Rounded Rectangle 4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 flipV="1">
            <a:off x="69850" y="2376488"/>
            <a:ext cx="9013825" cy="920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9850" y="2341563"/>
            <a:ext cx="9013825" cy="46037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8263" y="2468563"/>
            <a:ext cx="9015412" cy="4603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/>
          <a:lstStyle>
            <a:lvl1pPr algn="l">
              <a:buNone/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455787-8B72-4F7C-914A-018DE71E2853}" type="datetime1">
              <a:rPr lang="en-US" altLang="ko-KR" smtClean="0"/>
              <a:t>11/1/2019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NHEP2016 - Hanoi</a:t>
            </a: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050" y="6208713"/>
            <a:ext cx="457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DD1B08-BCB0-41DA-A2D0-A990610E1C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F8C375-0876-455D-856B-4DB3E20A0ED8}" type="datetime1">
              <a:rPr lang="en-US" altLang="ko-KR" smtClean="0"/>
              <a:t>11/1/2019</a:t>
            </a:fld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NHEP2016 - Hanoi</a:t>
            </a: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162414-E6B4-4CBB-9093-6B5D950485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D9DA14-11F8-4DC2-81AA-F832C0107291}" type="datetime1">
              <a:rPr lang="en-US" altLang="ko-KR" smtClean="0"/>
              <a:t>11/1/2019</a:t>
            </a:fld>
            <a:endParaRPr lang="en-US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NHEP2016 - Hanoi</a:t>
            </a:r>
            <a:endParaRPr lang="en-US"/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05F2CD-A072-47D2-AFE9-588547DE24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CAB754-AFCE-4B92-92F7-D5BCEBFE3403}" type="datetime1">
              <a:rPr lang="en-US" altLang="ko-KR" smtClean="0"/>
              <a:t>11/1/2019</a:t>
            </a:fld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NHEP2016 - Hanoi</a:t>
            </a:r>
            <a:endParaRPr lang="en-US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B86295-11E5-4C2D-A489-0E9912BC4F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BAEE9A-146C-41F2-AF0D-9F313BFA9569}" type="datetime1">
              <a:rPr lang="en-US" altLang="ko-KR" smtClean="0"/>
              <a:t>11/1/2019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NHEP2016 - Hanoi</a:t>
            </a:r>
            <a:endParaRPr lang="en-US"/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0B539B-A9F1-4D36-B85B-EBE31E64B1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 useBgFill="1">
        <p:nvSpPr>
          <p:cNvPr id="6" name="Rounded Rectangle 5"/>
          <p:cNvSpPr/>
          <p:nvPr/>
        </p:nvSpPr>
        <p:spPr>
          <a:xfrm>
            <a:off x="63500" y="69850"/>
            <a:ext cx="9013825" cy="6692900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/>
          <a:lstStyle>
            <a:lvl1pPr algn="l">
              <a:buNone/>
              <a:defRPr sz="40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3E0960-F322-4FFD-BFC8-A43AA83A2EBB}" type="datetime1">
              <a:rPr lang="en-US" altLang="ko-KR" smtClean="0"/>
              <a:t>11/1/2019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NHEP2016 - Hanoi</a:t>
            </a: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5CD559-DA0D-489B-BCF7-591AF992F7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flipV="1">
            <a:off x="68263" y="4683125"/>
            <a:ext cx="9007475" cy="920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8263" y="4649788"/>
            <a:ext cx="9007475" cy="46037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8263" y="4773613"/>
            <a:ext cx="9007475" cy="4762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57B227-11B2-419D-BE1B-1A9FAEAFA16A}" type="datetime1">
              <a:rPr lang="en-US" altLang="ko-KR" smtClean="0"/>
              <a:t>11/1/2019</a:t>
            </a:fld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NHEP2016 - Hanoi</a:t>
            </a:r>
            <a:endParaRPr lang="en-U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050" y="6208713"/>
            <a:ext cx="457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1ADBAC-97FC-42F5-B67A-20D68ADAD3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63500" y="69850"/>
            <a:ext cx="9013825" cy="6692900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076" name="Title Placeholder 21"/>
          <p:cNvSpPr>
            <a:spLocks noGrp="1"/>
          </p:cNvSpPr>
          <p:nvPr>
            <p:ph type="title"/>
          </p:nvPr>
        </p:nvSpPr>
        <p:spPr bwMode="auto">
          <a:xfrm>
            <a:off x="914400" y="274638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144780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AF6ACDD-4783-446B-993E-3EA634692129}" type="datetime1">
              <a:rPr lang="en-US" altLang="ko-KR" smtClean="0"/>
              <a:t>11/1/2019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NHEP2016 - Hanoi</a:t>
            </a: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050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fld id="{41719B6D-618A-41D0-8174-2B3137378B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15" r:id="rId1"/>
    <p:sldLayoutId id="2147484408" r:id="rId2"/>
    <p:sldLayoutId id="2147484416" r:id="rId3"/>
    <p:sldLayoutId id="2147484409" r:id="rId4"/>
    <p:sldLayoutId id="2147484410" r:id="rId5"/>
    <p:sldLayoutId id="2147484411" r:id="rId6"/>
    <p:sldLayoutId id="2147484412" r:id="rId7"/>
    <p:sldLayoutId id="2147484417" r:id="rId8"/>
    <p:sldLayoutId id="2147484418" r:id="rId9"/>
    <p:sldLayoutId id="2147484413" r:id="rId10"/>
    <p:sldLayoutId id="2147484414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9pPr>
    </p:titleStyle>
    <p:bodyStyle>
      <a:lvl1pPr marL="273050" indent="-273050" algn="l" rtl="0" eaLnBrk="0" fontAlgn="base" hangingPunct="0">
        <a:spcBef>
          <a:spcPts val="575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28600" algn="l" rtl="0" eaLnBrk="0" fontAlgn="base" hangingPunct="0">
        <a:spcBef>
          <a:spcPts val="375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ts val="375"/>
        </a:spcBef>
        <a:spcAft>
          <a:spcPct val="0"/>
        </a:spcAft>
        <a:buClr>
          <a:srgbClr val="E6B1AB"/>
        </a:buClr>
        <a:buSzPct val="8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ts val="375"/>
        </a:spcBef>
        <a:spcAft>
          <a:spcPct val="0"/>
        </a:spcAft>
        <a:buClr>
          <a:srgbClr val="A28E6A"/>
        </a:buClr>
        <a:buSzPct val="80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75"/>
        </a:spcBef>
        <a:spcAft>
          <a:spcPct val="0"/>
        </a:spcAft>
        <a:buClr>
          <a:srgbClr val="A28E6A"/>
        </a:buClr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8" name="Rounded Rectangle 7"/>
          <p:cNvSpPr/>
          <p:nvPr/>
        </p:nvSpPr>
        <p:spPr>
          <a:xfrm>
            <a:off x="63500" y="69850"/>
            <a:ext cx="9013825" cy="6692900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076" name="Title Placeholder 21"/>
          <p:cNvSpPr>
            <a:spLocks noGrp="1"/>
          </p:cNvSpPr>
          <p:nvPr>
            <p:ph type="title"/>
          </p:nvPr>
        </p:nvSpPr>
        <p:spPr bwMode="auto">
          <a:xfrm>
            <a:off x="914400" y="274638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144780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CBBE674-C9C0-413A-9FC3-7091A99AEA12}" type="datetime1">
              <a:rPr lang="en-US" altLang="ko-KR" smtClean="0">
                <a:solidFill>
                  <a:srgbClr val="696464"/>
                </a:solidFill>
              </a:rPr>
              <a:t>11/1/2019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696464"/>
                </a:solidFill>
              </a:rPr>
              <a:t>NHEP2016 - Hanoi</a:t>
            </a:r>
            <a:endParaRPr lang="en-US">
              <a:solidFill>
                <a:srgbClr val="696464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050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fld id="{41719B6D-618A-41D0-8174-2B3137378B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924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20" r:id="rId1"/>
    <p:sldLayoutId id="2147484421" r:id="rId2"/>
    <p:sldLayoutId id="2147484422" r:id="rId3"/>
    <p:sldLayoutId id="2147484423" r:id="rId4"/>
    <p:sldLayoutId id="2147484424" r:id="rId5"/>
    <p:sldLayoutId id="2147484425" r:id="rId6"/>
    <p:sldLayoutId id="2147484426" r:id="rId7"/>
    <p:sldLayoutId id="2147484427" r:id="rId8"/>
    <p:sldLayoutId id="2147484428" r:id="rId9"/>
    <p:sldLayoutId id="2147484429" r:id="rId10"/>
    <p:sldLayoutId id="2147484430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9pPr>
    </p:titleStyle>
    <p:bodyStyle>
      <a:lvl1pPr marL="273050" indent="-273050" algn="l" rtl="0" eaLnBrk="0" fontAlgn="base" hangingPunct="0">
        <a:spcBef>
          <a:spcPts val="575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28600" algn="l" rtl="0" eaLnBrk="0" fontAlgn="base" hangingPunct="0">
        <a:spcBef>
          <a:spcPts val="375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ts val="375"/>
        </a:spcBef>
        <a:spcAft>
          <a:spcPct val="0"/>
        </a:spcAft>
        <a:buClr>
          <a:srgbClr val="E6B1AB"/>
        </a:buClr>
        <a:buSzPct val="8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ts val="375"/>
        </a:spcBef>
        <a:spcAft>
          <a:spcPct val="0"/>
        </a:spcAft>
        <a:buClr>
          <a:srgbClr val="A28E6A"/>
        </a:buClr>
        <a:buSzPct val="80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75"/>
        </a:spcBef>
        <a:spcAft>
          <a:spcPct val="0"/>
        </a:spcAft>
        <a:buClr>
          <a:srgbClr val="A28E6A"/>
        </a:buClr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RAON_MRTOF_S.exe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oleObject" Target="../embeddings/oleObject14.bin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10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3" Type="http://schemas.openxmlformats.org/officeDocument/2006/relationships/image" Target="../media/image43.png"/><Relationship Id="rId7" Type="http://schemas.openxmlformats.org/officeDocument/2006/relationships/image" Target="../media/image41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5.bin"/><Relationship Id="rId5" Type="http://schemas.openxmlformats.org/officeDocument/2006/relationships/image" Target="../media/image45.png"/><Relationship Id="rId10" Type="http://schemas.openxmlformats.org/officeDocument/2006/relationships/image" Target="../media/image2.png"/><Relationship Id="rId4" Type="http://schemas.openxmlformats.org/officeDocument/2006/relationships/image" Target="../media/image44.png"/><Relationship Id="rId9" Type="http://schemas.openxmlformats.org/officeDocument/2006/relationships/image" Target="../media/image42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emf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openxmlformats.org/officeDocument/2006/relationships/image" Target="../media/image2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wmf"/><Relationship Id="rId13" Type="http://schemas.openxmlformats.org/officeDocument/2006/relationships/image" Target="../media/image12.png"/><Relationship Id="rId18" Type="http://schemas.openxmlformats.org/officeDocument/2006/relationships/image" Target="../media/image9.wmf"/><Relationship Id="rId3" Type="http://schemas.openxmlformats.org/officeDocument/2006/relationships/oleObject" Target="../embeddings/oleObject1.bin"/><Relationship Id="rId21" Type="http://schemas.openxmlformats.org/officeDocument/2006/relationships/image" Target="../media/image14.png"/><Relationship Id="rId7" Type="http://schemas.openxmlformats.org/officeDocument/2006/relationships/oleObject" Target="../embeddings/oleObject3.bin"/><Relationship Id="rId12" Type="http://schemas.microsoft.com/office/2007/relationships/hdphoto" Target="../media/hdphoto1.wdp"/><Relationship Id="rId17" Type="http://schemas.openxmlformats.org/officeDocument/2006/relationships/oleObject" Target="../embeddings/oleObject6.bin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3.png"/><Relationship Id="rId20" Type="http://schemas.openxmlformats.org/officeDocument/2006/relationships/image" Target="../media/image10.w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wmf"/><Relationship Id="rId11" Type="http://schemas.openxmlformats.org/officeDocument/2006/relationships/image" Target="../media/image11.png"/><Relationship Id="rId5" Type="http://schemas.openxmlformats.org/officeDocument/2006/relationships/oleObject" Target="../embeddings/oleObject2.bin"/><Relationship Id="rId15" Type="http://schemas.openxmlformats.org/officeDocument/2006/relationships/image" Target="../media/image8.wmf"/><Relationship Id="rId10" Type="http://schemas.openxmlformats.org/officeDocument/2006/relationships/image" Target="../media/image7.wmf"/><Relationship Id="rId19" Type="http://schemas.openxmlformats.org/officeDocument/2006/relationships/oleObject" Target="../embeddings/oleObject7.bin"/><Relationship Id="rId4" Type="http://schemas.openxmlformats.org/officeDocument/2006/relationships/image" Target="../media/image4.wmf"/><Relationship Id="rId9" Type="http://schemas.openxmlformats.org/officeDocument/2006/relationships/oleObject" Target="../embeddings/oleObject4.bin"/><Relationship Id="rId14" Type="http://schemas.openxmlformats.org/officeDocument/2006/relationships/oleObject" Target="../embeddings/oleObject5.bin"/><Relationship Id="rId22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13" Type="http://schemas.openxmlformats.org/officeDocument/2006/relationships/image" Target="../media/image2.png"/><Relationship Id="rId3" Type="http://schemas.openxmlformats.org/officeDocument/2006/relationships/notesSlide" Target="../notesSlides/notesSlide2.xml"/><Relationship Id="rId7" Type="http://schemas.openxmlformats.org/officeDocument/2006/relationships/oleObject" Target="../embeddings/oleObject9.bin"/><Relationship Id="rId12" Type="http://schemas.openxmlformats.org/officeDocument/2006/relationships/image" Target="../media/image19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0.png"/><Relationship Id="rId11" Type="http://schemas.openxmlformats.org/officeDocument/2006/relationships/oleObject" Target="../embeddings/oleObject11.bin"/><Relationship Id="rId5" Type="http://schemas.openxmlformats.org/officeDocument/2006/relationships/image" Target="../media/image16.wmf"/><Relationship Id="rId10" Type="http://schemas.openxmlformats.org/officeDocument/2006/relationships/image" Target="../media/image18.wmf"/><Relationship Id="rId4" Type="http://schemas.openxmlformats.org/officeDocument/2006/relationships/oleObject" Target="../embeddings/oleObject8.bin"/><Relationship Id="rId9" Type="http://schemas.openxmlformats.org/officeDocument/2006/relationships/oleObject" Target="../embeddings/oleObject10.bin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oleObject" Target="../embeddings/oleObject12.bin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7.w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21.wmf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3.png"/><Relationship Id="rId7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ctrTitle"/>
          </p:nvPr>
        </p:nvSpPr>
        <p:spPr>
          <a:xfrm>
            <a:off x="152400" y="1506538"/>
            <a:ext cx="8763000" cy="1470025"/>
          </a:xfrm>
        </p:spPr>
        <p:txBody>
          <a:bodyPr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en-US" sz="2400" b="1" dirty="0" smtClean="0">
                <a:ln w="50800"/>
                <a:solidFill>
                  <a:srgbClr val="FFFF00"/>
                </a:solidFill>
                <a:latin typeface="Cambria" pitchFamily="18" charset="0"/>
              </a:rPr>
              <a:t>AN MR-TOF SIMULATOR FOR PRECISE MASS MEASUREMENT</a:t>
            </a:r>
            <a:endParaRPr lang="vi-VN" sz="2400" b="1" dirty="0" smtClean="0">
              <a:ln w="50800"/>
              <a:solidFill>
                <a:srgbClr val="FFFF00"/>
              </a:solidFill>
              <a:latin typeface="Cambria" pitchFamily="18" charset="0"/>
            </a:endParaRPr>
          </a:p>
        </p:txBody>
      </p:sp>
      <p:sp>
        <p:nvSpPr>
          <p:cNvPr id="9" name="Rectangle 111"/>
          <p:cNvSpPr>
            <a:spLocks noChangeArrowheads="1"/>
          </p:cNvSpPr>
          <p:nvPr/>
        </p:nvSpPr>
        <p:spPr bwMode="auto">
          <a:xfrm>
            <a:off x="533400" y="3352800"/>
            <a:ext cx="8077200" cy="1020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Nguyen Ngoc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Duy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endParaRPr lang="en-US" sz="5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en-US" sz="1200" i="1" dirty="0" smtClean="0">
                <a:latin typeface="Times New Roman" pitchFamily="18" charset="0"/>
                <a:cs typeface="Times New Roman" pitchFamily="18" charset="0"/>
              </a:rPr>
              <a:t>Experimental Nuclear Astrophysics Lab</a:t>
            </a:r>
          </a:p>
          <a:p>
            <a:pPr algn="ctr">
              <a:lnSpc>
                <a:spcPct val="120000"/>
              </a:lnSpc>
            </a:pPr>
            <a:r>
              <a:rPr lang="en-US" sz="1200" i="1" dirty="0" smtClean="0">
                <a:latin typeface="Times New Roman" pitchFamily="18" charset="0"/>
                <a:cs typeface="Times New Roman" pitchFamily="18" charset="0"/>
              </a:rPr>
              <a:t>Department of Physics, </a:t>
            </a:r>
            <a:r>
              <a:rPr lang="en-US" sz="1200" i="1" dirty="0" err="1" smtClean="0">
                <a:latin typeface="Times New Roman" pitchFamily="18" charset="0"/>
                <a:cs typeface="Times New Roman" pitchFamily="18" charset="0"/>
              </a:rPr>
              <a:t>Sungkyungkwan</a:t>
            </a:r>
            <a:r>
              <a:rPr lang="en-US" sz="1200" i="1" dirty="0" smtClean="0">
                <a:latin typeface="Times New Roman" pitchFamily="18" charset="0"/>
                <a:cs typeface="Times New Roman" pitchFamily="18" charset="0"/>
              </a:rPr>
              <a:t> University, Suwon 16419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C0E98E-1BAF-4DDB-9ACB-92C005CAC5C1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200400" y="6321623"/>
            <a:ext cx="2743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 smtClean="0"/>
              <a:t>Daejeon – Oct.31 ~ 2 Nov. 2019</a:t>
            </a:r>
            <a:endParaRPr lang="ko-KR" alt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6172200" y="454223"/>
            <a:ext cx="2514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 err="1" smtClean="0"/>
              <a:t>CENuM</a:t>
            </a:r>
            <a:r>
              <a:rPr lang="en-US" altLang="ko-KR" sz="1400" dirty="0" smtClean="0"/>
              <a:t>-RULIC Workshop</a:t>
            </a:r>
            <a:endParaRPr lang="ko-KR" altLang="en-US" sz="1400" dirty="0"/>
          </a:p>
        </p:txBody>
      </p:sp>
      <p:pic>
        <p:nvPicPr>
          <p:cNvPr id="8" name="Picture 2" descr="https://sortitoutsi.net/uploads/team/13643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2" y="228745"/>
            <a:ext cx="714375" cy="718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 bwMode="auto">
          <a:xfrm>
            <a:off x="457200" y="209844"/>
            <a:ext cx="4114800" cy="552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/>
            <a:r>
              <a:rPr lang="en-US" sz="2400" b="1" dirty="0" smtClean="0">
                <a:solidFill>
                  <a:srgbClr val="C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II. MR-TOF Simulator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F79F90-F2A4-4836-B8AC-94361DEF8785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412750" y="818535"/>
            <a:ext cx="22565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Computer program</a:t>
            </a:r>
            <a:endParaRPr lang="en-US" sz="1600" dirty="0">
              <a:solidFill>
                <a:srgbClr val="FF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337119" y="3276601"/>
            <a:ext cx="5251345" cy="2933700"/>
            <a:chOff x="1381557" y="3229284"/>
            <a:chExt cx="6597710" cy="3314489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81557" y="3229284"/>
              <a:ext cx="6597710" cy="3314489"/>
            </a:xfrm>
            <a:prstGeom prst="rect">
              <a:avLst/>
            </a:prstGeom>
          </p:spPr>
        </p:pic>
        <p:grpSp>
          <p:nvGrpSpPr>
            <p:cNvPr id="42" name="Group 41"/>
            <p:cNvGrpSpPr/>
            <p:nvPr/>
          </p:nvGrpSpPr>
          <p:grpSpPr>
            <a:xfrm>
              <a:off x="1716818" y="3982744"/>
              <a:ext cx="6131782" cy="1351256"/>
              <a:chOff x="1716818" y="3982744"/>
              <a:chExt cx="6131782" cy="1351256"/>
            </a:xfrm>
          </p:grpSpPr>
          <p:sp>
            <p:nvSpPr>
              <p:cNvPr id="41" name="Oval 40"/>
              <p:cNvSpPr/>
              <p:nvPr/>
            </p:nvSpPr>
            <p:spPr>
              <a:xfrm>
                <a:off x="5943600" y="4267200"/>
                <a:ext cx="1905000" cy="685800"/>
              </a:xfrm>
              <a:prstGeom prst="ellipse">
                <a:avLst/>
              </a:prstGeom>
              <a:solidFill>
                <a:srgbClr val="FFFF00">
                  <a:alpha val="15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3" name="Oval 42"/>
              <p:cNvSpPr/>
              <p:nvPr/>
            </p:nvSpPr>
            <p:spPr>
              <a:xfrm>
                <a:off x="3809999" y="4686300"/>
                <a:ext cx="2002933" cy="228600"/>
              </a:xfrm>
              <a:prstGeom prst="ellipse">
                <a:avLst/>
              </a:prstGeom>
              <a:solidFill>
                <a:srgbClr val="FFFF00">
                  <a:alpha val="15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5" name="Oval 44"/>
              <p:cNvSpPr/>
              <p:nvPr/>
            </p:nvSpPr>
            <p:spPr>
              <a:xfrm>
                <a:off x="1716818" y="3982744"/>
                <a:ext cx="1905000" cy="1351256"/>
              </a:xfrm>
              <a:prstGeom prst="ellipse">
                <a:avLst/>
              </a:prstGeom>
              <a:solidFill>
                <a:srgbClr val="FFFF00">
                  <a:alpha val="15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47" name="Rectangle 1"/>
          <p:cNvSpPr>
            <a:spLocks noChangeArrowheads="1"/>
          </p:cNvSpPr>
          <p:nvPr/>
        </p:nvSpPr>
        <p:spPr bwMode="auto">
          <a:xfrm>
            <a:off x="512168" y="2853244"/>
            <a:ext cx="385450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346075" lvl="1" indent="-342900" algn="just" eaLnBrk="0" hangingPunct="0">
              <a:spcAft>
                <a:spcPts val="600"/>
              </a:spcAft>
              <a:buFont typeface="Wingdings" panose="05000000000000000000" pitchFamily="2" charset="2"/>
              <a:buChar char="§"/>
              <a:tabLst>
                <a:tab pos="5851525" algn="r"/>
              </a:tabLst>
            </a:pPr>
            <a:r>
              <a:rPr lang="en-US" altLang="ko-KR" sz="1600" dirty="0" smtClean="0">
                <a:solidFill>
                  <a:srgbClr val="A7115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PID and Separation estimation</a:t>
            </a:r>
          </a:p>
        </p:txBody>
      </p:sp>
      <p:sp>
        <p:nvSpPr>
          <p:cNvPr id="48" name="Rectangle 1"/>
          <p:cNvSpPr>
            <a:spLocks noChangeArrowheads="1"/>
          </p:cNvSpPr>
          <p:nvPr/>
        </p:nvSpPr>
        <p:spPr bwMode="auto">
          <a:xfrm>
            <a:off x="5588464" y="2853244"/>
            <a:ext cx="32004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346075" lvl="1" indent="-342900" algn="just" eaLnBrk="0" hangingPunct="0">
              <a:spcAft>
                <a:spcPts val="600"/>
              </a:spcAft>
              <a:buFont typeface="Wingdings" panose="05000000000000000000" pitchFamily="2" charset="2"/>
              <a:buChar char="§"/>
              <a:tabLst>
                <a:tab pos="5851525" algn="r"/>
              </a:tabLst>
            </a:pPr>
            <a:r>
              <a:rPr lang="en-US" altLang="ko-KR" sz="1600" dirty="0" smtClean="0">
                <a:solidFill>
                  <a:srgbClr val="A7115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</a:t>
            </a:r>
            <a:r>
              <a:rPr lang="en-US" altLang="ko-KR" sz="1600" baseline="-25000" dirty="0" smtClean="0">
                <a:solidFill>
                  <a:srgbClr val="A7115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</a:t>
            </a:r>
            <a:r>
              <a:rPr lang="en-US" altLang="ko-KR" sz="1600" dirty="0" smtClean="0">
                <a:solidFill>
                  <a:srgbClr val="A7115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&amp; </a:t>
            </a:r>
            <a:r>
              <a:rPr lang="en-US" altLang="ko-KR" sz="1600" dirty="0" smtClean="0">
                <a:solidFill>
                  <a:srgbClr val="A7115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Symbol" panose="05050102010706020507" pitchFamily="18" charset="2"/>
              </a:rPr>
              <a:t>t </a:t>
            </a:r>
            <a:r>
              <a:rPr lang="en-US" altLang="ko-KR" sz="1600" dirty="0" smtClean="0">
                <a:solidFill>
                  <a:srgbClr val="A7115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Analysis</a:t>
            </a:r>
            <a:endParaRPr lang="en-US" altLang="ko-KR" sz="1600" dirty="0">
              <a:solidFill>
                <a:srgbClr val="A7115C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49" name="Rectangle 1"/>
          <p:cNvSpPr>
            <a:spLocks noChangeArrowheads="1"/>
          </p:cNvSpPr>
          <p:nvPr/>
        </p:nvSpPr>
        <p:spPr bwMode="auto">
          <a:xfrm>
            <a:off x="512168" y="1282750"/>
            <a:ext cx="6383917" cy="13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346075" lvl="1" indent="-342900" algn="just" eaLnBrk="0" hangingPunct="0">
              <a:spcAft>
                <a:spcPts val="600"/>
              </a:spcAft>
              <a:buFont typeface="Wingdings" panose="05000000000000000000" pitchFamily="2" charset="2"/>
              <a:buChar char="§"/>
              <a:tabLst>
                <a:tab pos="5851525" algn="r"/>
              </a:tabLst>
            </a:pPr>
            <a:r>
              <a:rPr lang="en-US" altLang="ko-KR" sz="16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Simulation</a:t>
            </a:r>
          </a:p>
          <a:p>
            <a:pPr marL="3175" lvl="1" algn="just" eaLnBrk="0" hangingPunct="0">
              <a:spcAft>
                <a:spcPts val="600"/>
              </a:spcAft>
              <a:tabLst>
                <a:tab pos="5851525" algn="r"/>
              </a:tabLst>
            </a:pPr>
            <a:r>
              <a:rPr lang="en-US" altLang="ko-KR" sz="16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anose="05000000000000000000" pitchFamily="2" charset="2"/>
              </a:rPr>
              <a:t>        Estimating the timing spread </a:t>
            </a:r>
            <a:r>
              <a:rPr lang="en-US" altLang="ko-KR" sz="16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Symbol" panose="05050102010706020507" pitchFamily="18" charset="2"/>
              </a:rPr>
              <a:t>t and Resolving power R</a:t>
            </a:r>
            <a:r>
              <a:rPr lang="en-US" altLang="ko-KR" sz="1600" baseline="-250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Symbol" panose="05050102010706020507" pitchFamily="18" charset="2"/>
              </a:rPr>
              <a:t>m</a:t>
            </a:r>
            <a:r>
              <a:rPr lang="en-US" altLang="ko-KR" sz="16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Symbol" panose="05050102010706020507" pitchFamily="18" charset="2"/>
              </a:rPr>
              <a:t> </a:t>
            </a:r>
          </a:p>
          <a:p>
            <a:pPr marL="3175" lvl="1" algn="just" eaLnBrk="0" hangingPunct="0">
              <a:spcAft>
                <a:spcPts val="600"/>
              </a:spcAft>
              <a:tabLst>
                <a:tab pos="5851525" algn="r"/>
              </a:tabLst>
            </a:pPr>
            <a:r>
              <a:rPr lang="en-US" altLang="ko-KR" sz="16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anose="05000000000000000000" pitchFamily="2" charset="2"/>
              </a:rPr>
              <a:t>        Optimizing the number of turns that should be applied.</a:t>
            </a:r>
          </a:p>
          <a:p>
            <a:pPr marL="3175" lvl="1" algn="just" eaLnBrk="0" hangingPunct="0">
              <a:spcAft>
                <a:spcPts val="600"/>
              </a:spcAft>
              <a:tabLst>
                <a:tab pos="5851525" algn="r"/>
              </a:tabLst>
            </a:pPr>
            <a:r>
              <a:rPr lang="en-US" altLang="ko-KR" sz="16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altLang="ko-KR" sz="16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anose="05000000000000000000" pitchFamily="2" charset="2"/>
              </a:rPr>
              <a:t>       Separation and PID of contaminants from the concerned ions.</a:t>
            </a:r>
            <a:endParaRPr lang="en-US" altLang="ko-KR" sz="1600" dirty="0" smtClean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5347" y="3276600"/>
            <a:ext cx="3274478" cy="2971800"/>
          </a:xfrm>
          <a:prstGeom prst="rect">
            <a:avLst/>
          </a:prstGeom>
        </p:spPr>
      </p:pic>
      <p:pic>
        <p:nvPicPr>
          <p:cNvPr id="16" name="Picture 2" descr="https://sortitoutsi.net/uploads/team/13643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192600"/>
            <a:ext cx="714375" cy="718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5124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 bwMode="auto">
          <a:xfrm>
            <a:off x="457200" y="209844"/>
            <a:ext cx="4114800" cy="552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/>
            <a:r>
              <a:rPr lang="en-US" sz="2400" b="1" dirty="0" smtClean="0">
                <a:solidFill>
                  <a:srgbClr val="C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II. MR-TOF Simulator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F79F90-F2A4-4836-B8AC-94361DEF8785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412750" y="818535"/>
            <a:ext cx="22565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Computer program</a:t>
            </a:r>
            <a:endParaRPr lang="en-US" sz="1600" dirty="0">
              <a:solidFill>
                <a:srgbClr val="FF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" name="Rectangle 1"/>
          <p:cNvSpPr>
            <a:spLocks noChangeArrowheads="1"/>
          </p:cNvSpPr>
          <p:nvPr/>
        </p:nvSpPr>
        <p:spPr bwMode="auto">
          <a:xfrm>
            <a:off x="603250" y="1219200"/>
            <a:ext cx="638391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346075" lvl="1" indent="-342900" algn="just" eaLnBrk="0" hangingPunct="0">
              <a:spcAft>
                <a:spcPts val="600"/>
              </a:spcAft>
              <a:buFont typeface="Wingdings" panose="05000000000000000000" pitchFamily="2" charset="2"/>
              <a:buChar char="§"/>
              <a:tabLst>
                <a:tab pos="5851525" algn="r"/>
              </a:tabLst>
            </a:pPr>
            <a:r>
              <a:rPr lang="en-US" altLang="ko-KR" sz="16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How does MRTOF-S work?</a:t>
            </a:r>
          </a:p>
        </p:txBody>
      </p:sp>
      <p:pic>
        <p:nvPicPr>
          <p:cNvPr id="16" name="Picture 15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614290"/>
            <a:ext cx="8077200" cy="4955226"/>
          </a:xfrm>
          <a:prstGeom prst="rect">
            <a:avLst/>
          </a:prstGeom>
        </p:spPr>
      </p:pic>
      <p:pic>
        <p:nvPicPr>
          <p:cNvPr id="8" name="Picture 2" descr="https://sortitoutsi.net/uploads/team/13643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192600"/>
            <a:ext cx="714375" cy="718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8108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 bwMode="auto">
          <a:xfrm>
            <a:off x="457200" y="209844"/>
            <a:ext cx="4114800" cy="552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/>
            <a:r>
              <a:rPr lang="en-US" sz="2400" b="1" dirty="0" smtClean="0">
                <a:solidFill>
                  <a:srgbClr val="C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II. MR-TOF Simulator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12750" y="818535"/>
            <a:ext cx="33972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sz="1600" dirty="0" smtClean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Testing - Estimation for the </a:t>
            </a:r>
            <a:r>
              <a:rPr lang="en-US" sz="1600" baseline="30000" dirty="0" smtClean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138</a:t>
            </a:r>
            <a:r>
              <a:rPr lang="en-US" sz="1600" dirty="0" smtClean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Sn</a:t>
            </a:r>
            <a:endParaRPr lang="en-US" sz="1600" dirty="0">
              <a:solidFill>
                <a:srgbClr val="FF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" name="Rectangle 1"/>
          <p:cNvSpPr>
            <a:spLocks noChangeArrowheads="1"/>
          </p:cNvSpPr>
          <p:nvPr/>
        </p:nvSpPr>
        <p:spPr bwMode="auto">
          <a:xfrm>
            <a:off x="717012" y="1235593"/>
            <a:ext cx="1905000" cy="387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346075" lvl="1" indent="-342900" algn="just" eaLnBrk="0" hangingPunct="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5851525" algn="r"/>
              </a:tabLst>
            </a:pPr>
            <a:r>
              <a:rPr lang="en-US" altLang="ko-KR" sz="16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Why </a:t>
            </a:r>
            <a:r>
              <a:rPr lang="en-US" altLang="ko-KR" sz="1600" baseline="300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138-140</a:t>
            </a:r>
            <a:r>
              <a:rPr lang="en-US" altLang="ko-KR" sz="16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Sn ?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843613" y="2259074"/>
            <a:ext cx="2232963" cy="519144"/>
            <a:chOff x="2000247" y="5837205"/>
            <a:chExt cx="2232963" cy="519144"/>
          </a:xfrm>
        </p:grpSpPr>
        <p:graphicFrame>
          <p:nvGraphicFramePr>
            <p:cNvPr id="15" name="Object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74962947"/>
                </p:ext>
              </p:extLst>
            </p:nvPr>
          </p:nvGraphicFramePr>
          <p:xfrm>
            <a:off x="2000247" y="5837205"/>
            <a:ext cx="2232963" cy="51914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1068" name="Equation" r:id="rId3" imgW="1943100" imgH="431800" progId="Equation.DSMT4">
                    <p:embed/>
                  </p:oleObj>
                </mc:Choice>
                <mc:Fallback>
                  <p:oleObj name="Equation" r:id="rId3" imgW="1943100" imgH="4318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00247" y="5837205"/>
                          <a:ext cx="2232963" cy="519144"/>
                        </a:xfrm>
                        <a:prstGeom prst="rect">
                          <a:avLst/>
                        </a:prstGeom>
                        <a:noFill/>
                        <a:ln>
                          <a:solidFill>
                            <a:schemeClr val="accent1">
                              <a:shade val="50000"/>
                            </a:schemeClr>
                          </a:solidFill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" name="Oval 15"/>
            <p:cNvSpPr/>
            <p:nvPr/>
          </p:nvSpPr>
          <p:spPr>
            <a:xfrm>
              <a:off x="3287043" y="5837205"/>
              <a:ext cx="865416" cy="279563"/>
            </a:xfrm>
            <a:prstGeom prst="ellipse">
              <a:avLst/>
            </a:prstGeom>
            <a:solidFill>
              <a:schemeClr val="accent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7" name="Rectangle 16"/>
          <p:cNvSpPr/>
          <p:nvPr/>
        </p:nvSpPr>
        <p:spPr>
          <a:xfrm>
            <a:off x="1021423" y="1701895"/>
            <a:ext cx="38001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altLang="ko-KR" sz="16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anose="05000000000000000000" pitchFamily="2" charset="2"/>
              </a:rPr>
              <a:t>The </a:t>
            </a:r>
            <a:r>
              <a:rPr lang="en-US" altLang="ko-KR" sz="16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equilibrium abundance in r-process</a:t>
            </a:r>
            <a:r>
              <a:rPr lang="en-US" altLang="ko-KR" sz="16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endParaRPr lang="ko-KR" altLang="en-US" sz="1600" dirty="0"/>
          </a:p>
        </p:txBody>
      </p:sp>
      <p:grpSp>
        <p:nvGrpSpPr>
          <p:cNvPr id="31" name="Group 30"/>
          <p:cNvGrpSpPr/>
          <p:nvPr/>
        </p:nvGrpSpPr>
        <p:grpSpPr>
          <a:xfrm>
            <a:off x="5292207" y="1295400"/>
            <a:ext cx="3341830" cy="2629164"/>
            <a:chOff x="3810000" y="2272805"/>
            <a:chExt cx="2971800" cy="213067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10000" y="2272805"/>
              <a:ext cx="2971800" cy="2130677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4572000" y="3810000"/>
              <a:ext cx="167640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800" dirty="0" smtClean="0"/>
                <a:t>Final r-process abundance</a:t>
              </a:r>
              <a:endParaRPr lang="ko-KR" altLang="en-US" sz="8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572000" y="2397555"/>
              <a:ext cx="167640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800" dirty="0" smtClean="0"/>
                <a:t>Baseline H-scenario</a:t>
              </a:r>
              <a:endParaRPr lang="ko-KR" altLang="en-US" sz="80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562600" y="2556000"/>
              <a:ext cx="83820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800" dirty="0" smtClean="0">
                  <a:solidFill>
                    <a:srgbClr val="FF0000"/>
                  </a:solidFill>
                </a:rPr>
                <a:t>+25%S</a:t>
              </a:r>
              <a:r>
                <a:rPr lang="en-US" altLang="ko-KR" sz="800" baseline="-25000" dirty="0" smtClean="0">
                  <a:solidFill>
                    <a:srgbClr val="FF0000"/>
                  </a:solidFill>
                </a:rPr>
                <a:t>n</a:t>
              </a:r>
              <a:r>
                <a:rPr lang="en-US" altLang="ko-KR" sz="800" dirty="0" smtClean="0">
                  <a:solidFill>
                    <a:srgbClr val="FF0000"/>
                  </a:solidFill>
                </a:rPr>
                <a:t>(</a:t>
              </a:r>
              <a:r>
                <a:rPr lang="en-US" altLang="ko-KR" sz="800" baseline="30000" dirty="0" smtClean="0">
                  <a:solidFill>
                    <a:srgbClr val="FF0000"/>
                  </a:solidFill>
                </a:rPr>
                <a:t>138</a:t>
              </a:r>
              <a:r>
                <a:rPr lang="en-US" altLang="ko-KR" sz="800" dirty="0" smtClean="0">
                  <a:solidFill>
                    <a:srgbClr val="FF0000"/>
                  </a:solidFill>
                </a:rPr>
                <a:t>Sn) </a:t>
              </a:r>
              <a:endParaRPr lang="ko-KR" altLang="en-US" sz="800" dirty="0">
                <a:solidFill>
                  <a:srgbClr val="FF0000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295900" y="3518356"/>
              <a:ext cx="89464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800" dirty="0" smtClean="0">
                  <a:solidFill>
                    <a:srgbClr val="0000CC"/>
                  </a:solidFill>
                </a:rPr>
                <a:t>+25%S</a:t>
              </a:r>
              <a:r>
                <a:rPr lang="en-US" altLang="ko-KR" sz="800" baseline="-25000" dirty="0" smtClean="0">
                  <a:solidFill>
                    <a:srgbClr val="0000CC"/>
                  </a:solidFill>
                </a:rPr>
                <a:t>n</a:t>
              </a:r>
              <a:r>
                <a:rPr lang="en-US" altLang="ko-KR" sz="800" dirty="0" smtClean="0">
                  <a:solidFill>
                    <a:srgbClr val="0000CC"/>
                  </a:solidFill>
                </a:rPr>
                <a:t>(</a:t>
              </a:r>
              <a:r>
                <a:rPr lang="en-US" altLang="ko-KR" sz="800" baseline="30000" dirty="0" smtClean="0">
                  <a:solidFill>
                    <a:srgbClr val="0000CC"/>
                  </a:solidFill>
                </a:rPr>
                <a:t>138</a:t>
              </a:r>
              <a:r>
                <a:rPr lang="en-US" altLang="ko-KR" sz="800" dirty="0" smtClean="0">
                  <a:solidFill>
                    <a:srgbClr val="0000CC"/>
                  </a:solidFill>
                </a:rPr>
                <a:t>Sn) </a:t>
              </a:r>
              <a:endParaRPr lang="ko-KR" altLang="en-US" sz="800" dirty="0">
                <a:solidFill>
                  <a:srgbClr val="0000CC"/>
                </a:solidFill>
              </a:endParaRPr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 flipH="1">
              <a:off x="5637657" y="2736164"/>
              <a:ext cx="76200" cy="316890"/>
            </a:xfrm>
            <a:prstGeom prst="straightConnector1">
              <a:avLst/>
            </a:prstGeom>
            <a:ln w="6350">
              <a:solidFill>
                <a:srgbClr val="00B050"/>
              </a:solidFill>
              <a:tailEnd type="stealth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flipH="1">
              <a:off x="4724400" y="2607355"/>
              <a:ext cx="76200" cy="316890"/>
            </a:xfrm>
            <a:prstGeom prst="straightConnector1">
              <a:avLst/>
            </a:prstGeom>
            <a:ln w="6350">
              <a:solidFill>
                <a:srgbClr val="00B050"/>
              </a:solidFill>
              <a:tailEnd type="stealth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H="1" flipV="1">
              <a:off x="5541977" y="3301022"/>
              <a:ext cx="133780" cy="239220"/>
            </a:xfrm>
            <a:prstGeom prst="straightConnector1">
              <a:avLst/>
            </a:prstGeom>
            <a:ln w="6350">
              <a:solidFill>
                <a:srgbClr val="00B050"/>
              </a:solidFill>
              <a:tailEnd type="stealth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/>
          <p:cNvGrpSpPr/>
          <p:nvPr/>
        </p:nvGrpSpPr>
        <p:grpSpPr>
          <a:xfrm>
            <a:off x="712546" y="3150615"/>
            <a:ext cx="3947213" cy="1497585"/>
            <a:chOff x="344170" y="2692377"/>
            <a:chExt cx="6665943" cy="1632491"/>
          </a:xfrm>
        </p:grpSpPr>
        <p:pic>
          <p:nvPicPr>
            <p:cNvPr id="37" name="Picture 4" descr="Fig22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27"/>
            <a:stretch/>
          </p:blipFill>
          <p:spPr bwMode="auto">
            <a:xfrm>
              <a:off x="3831938" y="2692377"/>
              <a:ext cx="3178175" cy="16258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4" descr="Fig22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181"/>
            <a:stretch/>
          </p:blipFill>
          <p:spPr bwMode="auto">
            <a:xfrm>
              <a:off x="344170" y="2698979"/>
              <a:ext cx="3200400" cy="16258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" name="Group 1"/>
          <p:cNvGrpSpPr/>
          <p:nvPr/>
        </p:nvGrpSpPr>
        <p:grpSpPr>
          <a:xfrm>
            <a:off x="4867462" y="4282679"/>
            <a:ext cx="3766575" cy="822721"/>
            <a:chOff x="4867462" y="4282679"/>
            <a:chExt cx="3766575" cy="822721"/>
          </a:xfrm>
        </p:grpSpPr>
        <p:sp>
          <p:nvSpPr>
            <p:cNvPr id="35" name="Rectangle 34"/>
            <p:cNvSpPr/>
            <p:nvPr/>
          </p:nvSpPr>
          <p:spPr>
            <a:xfrm>
              <a:off x="4867462" y="4282679"/>
              <a:ext cx="376657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 algn="just">
                <a:buFont typeface="Wingdings" panose="05000000000000000000" pitchFamily="2" charset="2"/>
                <a:buChar char="§"/>
              </a:pPr>
              <a:r>
                <a:rPr lang="en-US" altLang="ko-KR" sz="1600" dirty="0" smtClean="0">
                  <a:solidFill>
                    <a:srgbClr val="002060"/>
                  </a:solidFill>
                  <a:latin typeface="Times New Roman" pitchFamily="18" charset="0"/>
                  <a:ea typeface="Calibri" pitchFamily="34" charset="0"/>
                  <a:cs typeface="Times New Roman" pitchFamily="18" charset="0"/>
                  <a:sym typeface="Wingdings" panose="05000000000000000000" pitchFamily="2" charset="2"/>
                </a:rPr>
                <a:t>Final r-process abundance is drastically changed by the change of S</a:t>
              </a:r>
              <a:r>
                <a:rPr lang="en-US" altLang="ko-KR" sz="1600" baseline="-25000" dirty="0" smtClean="0">
                  <a:solidFill>
                    <a:srgbClr val="002060"/>
                  </a:solidFill>
                  <a:latin typeface="Times New Roman" pitchFamily="18" charset="0"/>
                  <a:ea typeface="Calibri" pitchFamily="34" charset="0"/>
                  <a:cs typeface="Times New Roman" pitchFamily="18" charset="0"/>
                  <a:sym typeface="Wingdings" panose="05000000000000000000" pitchFamily="2" charset="2"/>
                </a:rPr>
                <a:t>n</a:t>
              </a:r>
              <a:r>
                <a:rPr lang="en-US" altLang="ko-KR" sz="1600" dirty="0" smtClean="0">
                  <a:solidFill>
                    <a:srgbClr val="002060"/>
                  </a:solidFill>
                  <a:latin typeface="Times New Roman" pitchFamily="18" charset="0"/>
                  <a:ea typeface="Calibri" pitchFamily="34" charset="0"/>
                  <a:cs typeface="Times New Roman" pitchFamily="18" charset="0"/>
                  <a:sym typeface="Wingdings" panose="05000000000000000000" pitchFamily="2" charset="2"/>
                </a:rPr>
                <a:t>(</a:t>
              </a:r>
              <a:r>
                <a:rPr lang="en-US" altLang="ko-KR" sz="1600" baseline="30000" dirty="0" smtClean="0">
                  <a:solidFill>
                    <a:srgbClr val="002060"/>
                  </a:solidFill>
                  <a:latin typeface="Times New Roman" pitchFamily="18" charset="0"/>
                  <a:ea typeface="Calibri" pitchFamily="34" charset="0"/>
                  <a:cs typeface="Times New Roman" pitchFamily="18" charset="0"/>
                  <a:sym typeface="Wingdings" panose="05000000000000000000" pitchFamily="2" charset="2"/>
                </a:rPr>
                <a:t>138</a:t>
              </a:r>
              <a:r>
                <a:rPr lang="en-US" altLang="ko-KR" sz="1600" dirty="0" smtClean="0">
                  <a:solidFill>
                    <a:srgbClr val="002060"/>
                  </a:solidFill>
                  <a:latin typeface="Times New Roman" pitchFamily="18" charset="0"/>
                  <a:ea typeface="Calibri" pitchFamily="34" charset="0"/>
                  <a:cs typeface="Times New Roman" pitchFamily="18" charset="0"/>
                  <a:sym typeface="Wingdings" panose="05000000000000000000" pitchFamily="2" charset="2"/>
                </a:rPr>
                <a:t>Sn). </a:t>
              </a:r>
              <a:endParaRPr lang="ko-KR" altLang="en-US" sz="1600" dirty="0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5129293" y="4843790"/>
              <a:ext cx="2715808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altLang="ko-KR" sz="1100" dirty="0">
                  <a:latin typeface="Times New Roman" panose="02020603050405020304" pitchFamily="18" charset="0"/>
                  <a:ea typeface="가는안상수체"/>
                </a:rPr>
                <a:t>S. Brett </a:t>
              </a:r>
              <a:r>
                <a:rPr lang="fr-FR" altLang="ko-KR" sz="1100" i="1" dirty="0">
                  <a:latin typeface="Times New Roman" panose="02020603050405020304" pitchFamily="18" charset="0"/>
                  <a:ea typeface="가는안상수체"/>
                </a:rPr>
                <a:t>et</a:t>
              </a:r>
              <a:r>
                <a:rPr lang="fr-FR" altLang="ko-KR" sz="1100" dirty="0">
                  <a:latin typeface="Times New Roman" panose="02020603050405020304" pitchFamily="18" charset="0"/>
                  <a:ea typeface="가는안상수체"/>
                </a:rPr>
                <a:t> </a:t>
              </a:r>
              <a:r>
                <a:rPr lang="fr-FR" altLang="ko-KR" sz="1100" i="1" dirty="0">
                  <a:latin typeface="Times New Roman" panose="02020603050405020304" pitchFamily="18" charset="0"/>
                  <a:ea typeface="가는안상수체"/>
                </a:rPr>
                <a:t>al</a:t>
              </a:r>
              <a:r>
                <a:rPr lang="fr-FR" altLang="ko-KR" sz="1100" dirty="0">
                  <a:latin typeface="Times New Roman" panose="02020603050405020304" pitchFamily="18" charset="0"/>
                  <a:ea typeface="가는안상수체"/>
                </a:rPr>
                <a:t>., </a:t>
              </a:r>
              <a:r>
                <a:rPr lang="fr-FR" altLang="ko-KR" sz="1100" dirty="0" err="1">
                  <a:latin typeface="Times New Roman" panose="02020603050405020304" pitchFamily="18" charset="0"/>
                  <a:ea typeface="가는안상수체"/>
                </a:rPr>
                <a:t>Eur</a:t>
              </a:r>
              <a:r>
                <a:rPr lang="fr-FR" altLang="ko-KR" sz="1100" dirty="0">
                  <a:latin typeface="Times New Roman" panose="02020603050405020304" pitchFamily="18" charset="0"/>
                  <a:ea typeface="가는안상수체"/>
                </a:rPr>
                <a:t>. </a:t>
              </a:r>
              <a:r>
                <a:rPr lang="en-US" altLang="ko-KR" sz="1100" dirty="0">
                  <a:latin typeface="Times New Roman" panose="02020603050405020304" pitchFamily="18" charset="0"/>
                  <a:ea typeface="가는안상수체"/>
                </a:rPr>
                <a:t>Phys. J. A </a:t>
              </a:r>
              <a:r>
                <a:rPr lang="en-US" altLang="ko-KR" sz="1100" b="1" dirty="0">
                  <a:latin typeface="Times New Roman" panose="02020603050405020304" pitchFamily="18" charset="0"/>
                  <a:ea typeface="가는안상수체"/>
                </a:rPr>
                <a:t>48</a:t>
              </a:r>
              <a:r>
                <a:rPr lang="en-US" altLang="ko-KR" sz="1100" dirty="0">
                  <a:latin typeface="Times New Roman" panose="02020603050405020304" pitchFamily="18" charset="0"/>
                  <a:ea typeface="가는안상수체"/>
                </a:rPr>
                <a:t>, 184 (2012)</a:t>
              </a:r>
              <a:endParaRPr lang="ko-KR" altLang="en-US" sz="1100" dirty="0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574810" y="4862956"/>
            <a:ext cx="8483972" cy="1692708"/>
            <a:chOff x="28683" y="4258476"/>
            <a:chExt cx="8483972" cy="1692708"/>
          </a:xfrm>
        </p:grpSpPr>
        <p:sp>
          <p:nvSpPr>
            <p:cNvPr id="41" name="Rectangle 40"/>
            <p:cNvSpPr/>
            <p:nvPr/>
          </p:nvSpPr>
          <p:spPr>
            <a:xfrm>
              <a:off x="4321335" y="4886987"/>
              <a:ext cx="419132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US" altLang="ko-KR" sz="1600" dirty="0" smtClean="0">
                  <a:solidFill>
                    <a:srgbClr val="002060"/>
                  </a:solidFill>
                  <a:latin typeface="Times New Roman" pitchFamily="18" charset="0"/>
                  <a:ea typeface="Calibri" pitchFamily="34" charset="0"/>
                  <a:cs typeface="Times New Roman" pitchFamily="18" charset="0"/>
                  <a:sym typeface="Wingdings" panose="05000000000000000000" pitchFamily="2" charset="2"/>
                </a:rPr>
                <a:t>Final r-process abundance is changed by more than 50% with S</a:t>
              </a:r>
              <a:r>
                <a:rPr lang="en-US" altLang="ko-KR" sz="1600" baseline="-25000" dirty="0" smtClean="0">
                  <a:solidFill>
                    <a:srgbClr val="002060"/>
                  </a:solidFill>
                  <a:latin typeface="Times New Roman" pitchFamily="18" charset="0"/>
                  <a:ea typeface="Calibri" pitchFamily="34" charset="0"/>
                  <a:cs typeface="Times New Roman" pitchFamily="18" charset="0"/>
                  <a:sym typeface="Wingdings" panose="05000000000000000000" pitchFamily="2" charset="2"/>
                </a:rPr>
                <a:t>n</a:t>
              </a:r>
              <a:r>
                <a:rPr lang="en-US" altLang="ko-KR" sz="1600" dirty="0" smtClean="0">
                  <a:solidFill>
                    <a:srgbClr val="002060"/>
                  </a:solidFill>
                  <a:latin typeface="Times New Roman" pitchFamily="18" charset="0"/>
                  <a:ea typeface="Calibri" pitchFamily="34" charset="0"/>
                  <a:cs typeface="Times New Roman" pitchFamily="18" charset="0"/>
                  <a:sym typeface="Wingdings" panose="05000000000000000000" pitchFamily="2" charset="2"/>
                </a:rPr>
                <a:t>(</a:t>
              </a:r>
              <a:r>
                <a:rPr lang="en-US" altLang="ko-KR" sz="1600" baseline="30000" dirty="0" smtClean="0">
                  <a:solidFill>
                    <a:srgbClr val="002060"/>
                  </a:solidFill>
                  <a:latin typeface="Times New Roman" pitchFamily="18" charset="0"/>
                  <a:ea typeface="Calibri" pitchFamily="34" charset="0"/>
                  <a:cs typeface="Times New Roman" pitchFamily="18" charset="0"/>
                  <a:sym typeface="Wingdings" panose="05000000000000000000" pitchFamily="2" charset="2"/>
                </a:rPr>
                <a:t>140</a:t>
              </a:r>
              <a:r>
                <a:rPr lang="en-US" altLang="ko-KR" sz="1600" dirty="0" smtClean="0">
                  <a:solidFill>
                    <a:srgbClr val="002060"/>
                  </a:solidFill>
                  <a:latin typeface="Times New Roman" pitchFamily="18" charset="0"/>
                  <a:ea typeface="Calibri" pitchFamily="34" charset="0"/>
                  <a:cs typeface="Times New Roman" pitchFamily="18" charset="0"/>
                  <a:sym typeface="Wingdings" panose="05000000000000000000" pitchFamily="2" charset="2"/>
                </a:rPr>
                <a:t>Sn) </a:t>
              </a:r>
              <a:r>
                <a:rPr lang="en-US" altLang="ko-KR" sz="1600" dirty="0" smtClean="0">
                  <a:solidFill>
                    <a:srgbClr val="C00000"/>
                  </a:solidFill>
                  <a:latin typeface="Times New Roman" pitchFamily="18" charset="0"/>
                  <a:ea typeface="Calibri" pitchFamily="34" charset="0"/>
                  <a:cs typeface="Times New Roman" pitchFamily="18" charset="0"/>
                  <a:sym typeface="Wingdings" panose="05000000000000000000" pitchFamily="2" charset="2"/>
                </a:rPr>
                <a:t>+ 500 </a:t>
              </a:r>
              <a:r>
                <a:rPr lang="en-US" altLang="ko-KR" sz="1600" dirty="0" err="1" smtClean="0">
                  <a:solidFill>
                    <a:srgbClr val="C00000"/>
                  </a:solidFill>
                  <a:latin typeface="Times New Roman" pitchFamily="18" charset="0"/>
                  <a:ea typeface="Calibri" pitchFamily="34" charset="0"/>
                  <a:cs typeface="Times New Roman" pitchFamily="18" charset="0"/>
                  <a:sym typeface="Wingdings" panose="05000000000000000000" pitchFamily="2" charset="2"/>
                </a:rPr>
                <a:t>keV</a:t>
              </a:r>
              <a:r>
                <a:rPr lang="en-US" altLang="ko-KR" sz="1600" dirty="0" smtClean="0">
                  <a:solidFill>
                    <a:srgbClr val="002060"/>
                  </a:solidFill>
                  <a:latin typeface="Times New Roman" pitchFamily="18" charset="0"/>
                  <a:ea typeface="Calibri" pitchFamily="34" charset="0"/>
                  <a:cs typeface="Times New Roman" pitchFamily="18" charset="0"/>
                  <a:sym typeface="Wingdings" panose="05000000000000000000" pitchFamily="2" charset="2"/>
                </a:rPr>
                <a:t>. </a:t>
              </a:r>
              <a:endParaRPr lang="ko-KR" altLang="en-US" sz="1600" dirty="0"/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28683" y="4258476"/>
              <a:ext cx="4094404" cy="1692708"/>
              <a:chOff x="169514" y="4390044"/>
              <a:chExt cx="4094404" cy="1692708"/>
            </a:xfrm>
          </p:grpSpPr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69514" y="4390044"/>
                <a:ext cx="4094404" cy="1692708"/>
              </a:xfrm>
              <a:prstGeom prst="rect">
                <a:avLst/>
              </a:prstGeom>
            </p:spPr>
          </p:pic>
          <p:sp>
            <p:nvSpPr>
              <p:cNvPr id="42" name="TextBox 41"/>
              <p:cNvSpPr txBox="1"/>
              <p:nvPr/>
            </p:nvSpPr>
            <p:spPr>
              <a:xfrm>
                <a:off x="1499203" y="4600443"/>
                <a:ext cx="1633274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altLang="ko-KR" sz="1000" dirty="0" smtClean="0"/>
                  <a:t>Baseline</a:t>
                </a:r>
                <a:endParaRPr lang="ko-KR" altLang="en-US" sz="1000" dirty="0"/>
              </a:p>
            </p:txBody>
          </p:sp>
        </p:grpSp>
        <p:sp>
          <p:nvSpPr>
            <p:cNvPr id="39" name="Rectangle 38"/>
            <p:cNvSpPr/>
            <p:nvPr/>
          </p:nvSpPr>
          <p:spPr>
            <a:xfrm>
              <a:off x="4583166" y="5458510"/>
              <a:ext cx="3775542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050" dirty="0">
                  <a:latin typeface="Times New Roman" panose="02020603050405020304" pitchFamily="18" charset="0"/>
                  <a:ea typeface="가는안상수체"/>
                </a:rPr>
                <a:t>M.R. </a:t>
              </a:r>
              <a:r>
                <a:rPr lang="en-US" altLang="ko-KR" sz="1050" dirty="0" err="1">
                  <a:latin typeface="Times New Roman" panose="02020603050405020304" pitchFamily="18" charset="0"/>
                  <a:ea typeface="가는안상수체"/>
                </a:rPr>
                <a:t>Mumpower</a:t>
              </a:r>
              <a:r>
                <a:rPr lang="en-US" altLang="ko-KR" sz="1050" dirty="0">
                  <a:latin typeface="Times New Roman" panose="02020603050405020304" pitchFamily="18" charset="0"/>
                  <a:ea typeface="가는안상수체"/>
                </a:rPr>
                <a:t> </a:t>
              </a:r>
              <a:r>
                <a:rPr lang="en-US" altLang="ko-KR" sz="1050" i="1" dirty="0">
                  <a:latin typeface="Times New Roman" panose="02020603050405020304" pitchFamily="18" charset="0"/>
                  <a:ea typeface="가는안상수체"/>
                </a:rPr>
                <a:t>et al</a:t>
              </a:r>
              <a:r>
                <a:rPr lang="en-US" altLang="ko-KR" sz="1050" dirty="0">
                  <a:latin typeface="Times New Roman" panose="02020603050405020304" pitchFamily="18" charset="0"/>
                  <a:ea typeface="가는안상수체"/>
                </a:rPr>
                <a:t>., </a:t>
              </a:r>
              <a:r>
                <a:rPr lang="en-US" altLang="ko-KR" sz="1050" dirty="0" err="1">
                  <a:latin typeface="Times New Roman" panose="02020603050405020304" pitchFamily="18" charset="0"/>
                  <a:ea typeface="가는안상수체"/>
                </a:rPr>
                <a:t>Prog</a:t>
              </a:r>
              <a:r>
                <a:rPr lang="en-US" altLang="ko-KR" sz="1050" dirty="0">
                  <a:latin typeface="Times New Roman" panose="02020603050405020304" pitchFamily="18" charset="0"/>
                  <a:ea typeface="가는안상수체"/>
                </a:rPr>
                <a:t>. </a:t>
              </a:r>
              <a:r>
                <a:rPr lang="fr-FR" altLang="ko-KR" sz="1050" dirty="0">
                  <a:latin typeface="Times New Roman" panose="02020603050405020304" pitchFamily="18" charset="0"/>
                  <a:ea typeface="가는안상수체"/>
                </a:rPr>
                <a:t>Part. </a:t>
              </a:r>
              <a:r>
                <a:rPr lang="fr-FR" altLang="ko-KR" sz="1050" dirty="0" err="1">
                  <a:latin typeface="Times New Roman" panose="02020603050405020304" pitchFamily="18" charset="0"/>
                  <a:ea typeface="가는안상수체"/>
                </a:rPr>
                <a:t>Nucl</a:t>
              </a:r>
              <a:r>
                <a:rPr lang="fr-FR" altLang="ko-KR" sz="1050" dirty="0">
                  <a:latin typeface="Times New Roman" panose="02020603050405020304" pitchFamily="18" charset="0"/>
                  <a:ea typeface="가는안상수체"/>
                </a:rPr>
                <a:t>. Phys</a:t>
              </a:r>
              <a:r>
                <a:rPr lang="fr-FR" altLang="ko-KR" sz="1050" i="1" dirty="0">
                  <a:latin typeface="Times New Roman" panose="02020603050405020304" pitchFamily="18" charset="0"/>
                  <a:ea typeface="가는안상수체"/>
                </a:rPr>
                <a:t>. </a:t>
              </a:r>
              <a:r>
                <a:rPr lang="fr-FR" altLang="ko-KR" sz="1050" b="1" dirty="0">
                  <a:latin typeface="Times New Roman" panose="02020603050405020304" pitchFamily="18" charset="0"/>
                  <a:ea typeface="가는안상수체"/>
                </a:rPr>
                <a:t>86</a:t>
              </a:r>
              <a:r>
                <a:rPr lang="fr-FR" altLang="ko-KR" sz="1050" dirty="0">
                  <a:latin typeface="Times New Roman" panose="02020603050405020304" pitchFamily="18" charset="0"/>
                  <a:ea typeface="가는안상수체"/>
                </a:rPr>
                <a:t>, 86 –126 (2016)</a:t>
              </a:r>
              <a:endParaRPr lang="ko-KR" altLang="en-US" sz="1050" dirty="0"/>
            </a:p>
          </p:txBody>
        </p:sp>
      </p:grpSp>
      <p:sp>
        <p:nvSpPr>
          <p:cNvPr id="4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46050" y="6210300"/>
            <a:ext cx="457200" cy="457200"/>
          </a:xfrm>
        </p:spPr>
        <p:txBody>
          <a:bodyPr/>
          <a:lstStyle/>
          <a:p>
            <a:pPr>
              <a:defRPr/>
            </a:pPr>
            <a:fld id="{64F79F90-F2A4-4836-B8AC-94361DEF8785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46" name="Picture 2" descr="https://sortitoutsi.net/uploads/team/136432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192600"/>
            <a:ext cx="714375" cy="718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7239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/>
          <p:cNvSpPr txBox="1"/>
          <p:nvPr/>
        </p:nvSpPr>
        <p:spPr>
          <a:xfrm>
            <a:off x="304800" y="914400"/>
            <a:ext cx="20415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sz="1600" dirty="0" smtClean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Testing results</a:t>
            </a:r>
            <a:endParaRPr lang="en-US" sz="1600" dirty="0">
              <a:solidFill>
                <a:srgbClr val="FF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46050" y="6210300"/>
            <a:ext cx="457200" cy="457200"/>
          </a:xfrm>
        </p:spPr>
        <p:txBody>
          <a:bodyPr/>
          <a:lstStyle/>
          <a:p>
            <a:pPr>
              <a:defRPr/>
            </a:pPr>
            <a:fld id="{64F79F90-F2A4-4836-B8AC-94361DEF8785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grpSp>
        <p:nvGrpSpPr>
          <p:cNvPr id="110" name="Group 109"/>
          <p:cNvGrpSpPr/>
          <p:nvPr/>
        </p:nvGrpSpPr>
        <p:grpSpPr>
          <a:xfrm>
            <a:off x="1546831" y="4503097"/>
            <a:ext cx="2819400" cy="2074922"/>
            <a:chOff x="1219200" y="3733800"/>
            <a:chExt cx="3224398" cy="2316117"/>
          </a:xfrm>
        </p:grpSpPr>
        <p:grpSp>
          <p:nvGrpSpPr>
            <p:cNvPr id="108" name="Group 107"/>
            <p:cNvGrpSpPr/>
            <p:nvPr/>
          </p:nvGrpSpPr>
          <p:grpSpPr>
            <a:xfrm>
              <a:off x="1219200" y="3733800"/>
              <a:ext cx="3224398" cy="2316117"/>
              <a:chOff x="1219200" y="3733800"/>
              <a:chExt cx="3224398" cy="2316117"/>
            </a:xfrm>
          </p:grpSpPr>
          <p:pic>
            <p:nvPicPr>
              <p:cNvPr id="103" name="Picture 102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219200" y="3733800"/>
                <a:ext cx="3224398" cy="2316117"/>
              </a:xfrm>
              <a:prstGeom prst="rect">
                <a:avLst/>
              </a:prstGeom>
            </p:spPr>
          </p:pic>
          <p:sp>
            <p:nvSpPr>
              <p:cNvPr id="107" name="Freeform 106"/>
              <p:cNvSpPr/>
              <p:nvPr/>
            </p:nvSpPr>
            <p:spPr>
              <a:xfrm>
                <a:off x="1715729" y="4023852"/>
                <a:ext cx="2465439" cy="1477297"/>
              </a:xfrm>
              <a:custGeom>
                <a:avLst/>
                <a:gdLst>
                  <a:gd name="connsiteX0" fmla="*/ 0 w 2448233"/>
                  <a:gd name="connsiteY0" fmla="*/ 0 h 1415845"/>
                  <a:gd name="connsiteX1" fmla="*/ 206478 w 2448233"/>
                  <a:gd name="connsiteY1" fmla="*/ 575187 h 1415845"/>
                  <a:gd name="connsiteX2" fmla="*/ 437536 w 2448233"/>
                  <a:gd name="connsiteY2" fmla="*/ 953729 h 1415845"/>
                  <a:gd name="connsiteX3" fmla="*/ 757084 w 2448233"/>
                  <a:gd name="connsiteY3" fmla="*/ 1165122 h 1415845"/>
                  <a:gd name="connsiteX4" fmla="*/ 1214284 w 2448233"/>
                  <a:gd name="connsiteY4" fmla="*/ 1288025 h 1415845"/>
                  <a:gd name="connsiteX5" fmla="*/ 1720645 w 2448233"/>
                  <a:gd name="connsiteY5" fmla="*/ 1366683 h 1415845"/>
                  <a:gd name="connsiteX6" fmla="*/ 2448233 w 2448233"/>
                  <a:gd name="connsiteY6" fmla="*/ 1415845 h 1415845"/>
                  <a:gd name="connsiteX7" fmla="*/ 2448233 w 2448233"/>
                  <a:gd name="connsiteY7" fmla="*/ 1415845 h 1415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448233" h="1415845">
                    <a:moveTo>
                      <a:pt x="0" y="0"/>
                    </a:moveTo>
                    <a:cubicBezTo>
                      <a:pt x="66777" y="208116"/>
                      <a:pt x="133555" y="416232"/>
                      <a:pt x="206478" y="575187"/>
                    </a:cubicBezTo>
                    <a:cubicBezTo>
                      <a:pt x="279401" y="734142"/>
                      <a:pt x="345768" y="855407"/>
                      <a:pt x="437536" y="953729"/>
                    </a:cubicBezTo>
                    <a:cubicBezTo>
                      <a:pt x="529304" y="1052052"/>
                      <a:pt x="627626" y="1109406"/>
                      <a:pt x="757084" y="1165122"/>
                    </a:cubicBezTo>
                    <a:cubicBezTo>
                      <a:pt x="886542" y="1220838"/>
                      <a:pt x="1053691" y="1254432"/>
                      <a:pt x="1214284" y="1288025"/>
                    </a:cubicBezTo>
                    <a:cubicBezTo>
                      <a:pt x="1374877" y="1321618"/>
                      <a:pt x="1514987" y="1345380"/>
                      <a:pt x="1720645" y="1366683"/>
                    </a:cubicBezTo>
                    <a:cubicBezTo>
                      <a:pt x="1926303" y="1387986"/>
                      <a:pt x="2448233" y="1415845"/>
                      <a:pt x="2448233" y="1415845"/>
                    </a:cubicBezTo>
                    <a:lnTo>
                      <a:pt x="2448233" y="1415845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109" name="TextBox 108"/>
            <p:cNvSpPr txBox="1"/>
            <p:nvPr/>
          </p:nvSpPr>
          <p:spPr>
            <a:xfrm>
              <a:off x="2991844" y="4234892"/>
              <a:ext cx="914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00" baseline="30000" dirty="0" smtClean="0"/>
                <a:t>138</a:t>
              </a:r>
              <a:r>
                <a:rPr lang="en-US" altLang="ko-KR" sz="1000" dirty="0" smtClean="0"/>
                <a:t>Sn</a:t>
              </a:r>
            </a:p>
            <a:p>
              <a:pPr algn="ctr"/>
              <a:r>
                <a:rPr lang="en-US" altLang="ko-KR" sz="1000" dirty="0" smtClean="0"/>
                <a:t>1000 ions</a:t>
              </a:r>
            </a:p>
          </p:txBody>
        </p:sp>
      </p:grpSp>
      <p:grpSp>
        <p:nvGrpSpPr>
          <p:cNvPr id="114" name="Group 113"/>
          <p:cNvGrpSpPr/>
          <p:nvPr/>
        </p:nvGrpSpPr>
        <p:grpSpPr>
          <a:xfrm>
            <a:off x="1225681" y="2408231"/>
            <a:ext cx="3123935" cy="1949356"/>
            <a:chOff x="1276356" y="1217108"/>
            <a:chExt cx="3123935" cy="1949356"/>
          </a:xfrm>
        </p:grpSpPr>
        <p:grpSp>
          <p:nvGrpSpPr>
            <p:cNvPr id="84" name="Group 83"/>
            <p:cNvGrpSpPr/>
            <p:nvPr/>
          </p:nvGrpSpPr>
          <p:grpSpPr>
            <a:xfrm>
              <a:off x="1597506" y="1217108"/>
              <a:ext cx="2802785" cy="1949356"/>
              <a:chOff x="1477538" y="1665755"/>
              <a:chExt cx="2669751" cy="1712200"/>
            </a:xfrm>
          </p:grpSpPr>
          <p:pic>
            <p:nvPicPr>
              <p:cNvPr id="82" name="Picture 8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77538" y="1665755"/>
                <a:ext cx="2669751" cy="1712200"/>
              </a:xfrm>
              <a:prstGeom prst="rect">
                <a:avLst/>
              </a:prstGeom>
            </p:spPr>
          </p:pic>
          <p:sp>
            <p:nvSpPr>
              <p:cNvPr id="83" name="TextBox 82"/>
              <p:cNvSpPr txBox="1"/>
              <p:nvPr/>
            </p:nvSpPr>
            <p:spPr>
              <a:xfrm>
                <a:off x="3149516" y="2819482"/>
                <a:ext cx="609600" cy="2433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200" baseline="30000" dirty="0" smtClean="0"/>
                  <a:t>138</a:t>
                </a:r>
                <a:r>
                  <a:rPr lang="en-US" altLang="ko-KR" sz="1200" dirty="0" smtClean="0"/>
                  <a:t>Sn</a:t>
                </a:r>
              </a:p>
            </p:txBody>
          </p:sp>
        </p:grpSp>
        <p:sp>
          <p:nvSpPr>
            <p:cNvPr id="111" name="Rectangle 110"/>
            <p:cNvSpPr/>
            <p:nvPr/>
          </p:nvSpPr>
          <p:spPr>
            <a:xfrm>
              <a:off x="1276356" y="1566859"/>
              <a:ext cx="350838" cy="152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1339835" y="2811867"/>
              <a:ext cx="288935" cy="17725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3" name="Rectangle 112"/>
            <p:cNvSpPr/>
            <p:nvPr/>
          </p:nvSpPr>
          <p:spPr>
            <a:xfrm>
              <a:off x="1339850" y="2175912"/>
              <a:ext cx="288935" cy="17725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33" name="Title 1"/>
          <p:cNvSpPr txBox="1">
            <a:spLocks/>
          </p:cNvSpPr>
          <p:nvPr/>
        </p:nvSpPr>
        <p:spPr bwMode="auto">
          <a:xfrm>
            <a:off x="374650" y="240471"/>
            <a:ext cx="4114800" cy="552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/>
            <a:r>
              <a:rPr lang="en-US" sz="2400" b="1" dirty="0" smtClean="0">
                <a:solidFill>
                  <a:srgbClr val="C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II. MR-TOF Simulator</a:t>
            </a:r>
          </a:p>
        </p:txBody>
      </p:sp>
      <p:sp>
        <p:nvSpPr>
          <p:cNvPr id="41" name="Rectangle 40"/>
          <p:cNvSpPr/>
          <p:nvPr/>
        </p:nvSpPr>
        <p:spPr>
          <a:xfrm>
            <a:off x="979301" y="1866448"/>
            <a:ext cx="361669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altLang="ko-KR" sz="1600" dirty="0" smtClean="0">
                <a:solidFill>
                  <a:srgbClr val="0000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anose="05000000000000000000" pitchFamily="2" charset="2"/>
              </a:rPr>
              <a:t>~3. minutes for 150 turns, 1000 ions.</a:t>
            </a:r>
            <a:endParaRPr lang="ko-KR" altLang="en-US" sz="1600" dirty="0">
              <a:solidFill>
                <a:srgbClr val="0000CC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953000" y="1856339"/>
            <a:ext cx="351410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altLang="ko-KR" sz="1600" smtClean="0">
                <a:solidFill>
                  <a:srgbClr val="0000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anose="05000000000000000000" pitchFamily="2" charset="2"/>
              </a:rPr>
              <a:t>~2. </a:t>
            </a:r>
            <a:r>
              <a:rPr lang="en-US" altLang="ko-KR" sz="1600" dirty="0" smtClean="0">
                <a:solidFill>
                  <a:srgbClr val="0000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anose="05000000000000000000" pitchFamily="2" charset="2"/>
              </a:rPr>
              <a:t>minutes for 150 turns, 1000 ions.</a:t>
            </a:r>
            <a:endParaRPr lang="ko-KR" altLang="en-US" sz="1600" dirty="0">
              <a:solidFill>
                <a:srgbClr val="0000CC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7800" y="2268089"/>
            <a:ext cx="2752725" cy="2102901"/>
          </a:xfrm>
          <a:prstGeom prst="rect">
            <a:avLst/>
          </a:prstGeom>
        </p:spPr>
      </p:pic>
      <p:sp>
        <p:nvSpPr>
          <p:cNvPr id="46" name="Rectangle 1"/>
          <p:cNvSpPr>
            <a:spLocks noChangeArrowheads="1"/>
          </p:cNvSpPr>
          <p:nvPr/>
        </p:nvSpPr>
        <p:spPr bwMode="auto">
          <a:xfrm>
            <a:off x="2217316" y="1456753"/>
            <a:ext cx="1440284" cy="362022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3175" lvl="1" algn="ctr" eaLnBrk="0" hangingPunct="0">
              <a:lnSpc>
                <a:spcPct val="120000"/>
              </a:lnSpc>
              <a:spcAft>
                <a:spcPts val="600"/>
              </a:spcAft>
              <a:tabLst>
                <a:tab pos="5851525" algn="r"/>
              </a:tabLst>
            </a:pPr>
            <a:r>
              <a:rPr lang="en-US" altLang="ko-KR" sz="16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MRTOF-S</a:t>
            </a:r>
          </a:p>
        </p:txBody>
      </p:sp>
      <p:sp>
        <p:nvSpPr>
          <p:cNvPr id="48" name="Rectangle 1"/>
          <p:cNvSpPr>
            <a:spLocks noChangeArrowheads="1"/>
          </p:cNvSpPr>
          <p:nvPr/>
        </p:nvSpPr>
        <p:spPr bwMode="auto">
          <a:xfrm>
            <a:off x="6096000" y="1444831"/>
            <a:ext cx="1440284" cy="3877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3175" lvl="1" algn="ctr" eaLnBrk="0" hangingPunct="0">
              <a:lnSpc>
                <a:spcPct val="120000"/>
              </a:lnSpc>
              <a:spcAft>
                <a:spcPts val="600"/>
              </a:spcAft>
              <a:tabLst>
                <a:tab pos="5851525" algn="r"/>
              </a:tabLst>
            </a:pPr>
            <a:r>
              <a:rPr lang="en-US" altLang="ko-KR" sz="16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SIMION 8.1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9812" y="4444186"/>
            <a:ext cx="2637557" cy="2146849"/>
          </a:xfrm>
          <a:prstGeom prst="rect">
            <a:avLst/>
          </a:prstGeom>
        </p:spPr>
      </p:pic>
      <p:pic>
        <p:nvPicPr>
          <p:cNvPr id="24" name="Picture 2" descr="https://sortitoutsi.net/uploads/team/13643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192600"/>
            <a:ext cx="714375" cy="718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8213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/>
          <p:cNvSpPr txBox="1"/>
          <p:nvPr/>
        </p:nvSpPr>
        <p:spPr>
          <a:xfrm>
            <a:off x="304800" y="914400"/>
            <a:ext cx="20415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sz="1600" dirty="0" smtClean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Testing results</a:t>
            </a:r>
            <a:endParaRPr lang="en-US" sz="1600" dirty="0">
              <a:solidFill>
                <a:srgbClr val="FF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46050" y="6210300"/>
            <a:ext cx="457200" cy="457200"/>
          </a:xfrm>
        </p:spPr>
        <p:txBody>
          <a:bodyPr/>
          <a:lstStyle/>
          <a:p>
            <a:pPr>
              <a:defRPr/>
            </a:pPr>
            <a:fld id="{64F79F90-F2A4-4836-B8AC-94361DEF8785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grpSp>
        <p:nvGrpSpPr>
          <p:cNvPr id="124" name="Group 123"/>
          <p:cNvGrpSpPr/>
          <p:nvPr/>
        </p:nvGrpSpPr>
        <p:grpSpPr>
          <a:xfrm>
            <a:off x="603249" y="1524000"/>
            <a:ext cx="3263035" cy="2290721"/>
            <a:chOff x="4876800" y="1272080"/>
            <a:chExt cx="3171825" cy="2309319"/>
          </a:xfrm>
        </p:grpSpPr>
        <p:grpSp>
          <p:nvGrpSpPr>
            <p:cNvPr id="102" name="Group 101"/>
            <p:cNvGrpSpPr/>
            <p:nvPr/>
          </p:nvGrpSpPr>
          <p:grpSpPr>
            <a:xfrm>
              <a:off x="4876800" y="1272080"/>
              <a:ext cx="3171825" cy="2309319"/>
              <a:chOff x="4724400" y="1127675"/>
              <a:chExt cx="3171825" cy="2393750"/>
            </a:xfrm>
          </p:grpSpPr>
          <p:grpSp>
            <p:nvGrpSpPr>
              <p:cNvPr id="89" name="Group 88"/>
              <p:cNvGrpSpPr/>
              <p:nvPr/>
            </p:nvGrpSpPr>
            <p:grpSpPr>
              <a:xfrm>
                <a:off x="4724400" y="1127675"/>
                <a:ext cx="3171825" cy="2393750"/>
                <a:chOff x="4724400" y="1127675"/>
                <a:chExt cx="3171825" cy="2393750"/>
              </a:xfrm>
            </p:grpSpPr>
            <p:pic>
              <p:nvPicPr>
                <p:cNvPr id="86" name="Picture 85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724400" y="1127675"/>
                  <a:ext cx="3171825" cy="2393750"/>
                </a:xfrm>
                <a:prstGeom prst="rect">
                  <a:avLst/>
                </a:prstGeom>
              </p:spPr>
            </p:pic>
            <p:pic>
              <p:nvPicPr>
                <p:cNvPr id="88" name="Picture 87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629400" y="2250594"/>
                  <a:ext cx="1147762" cy="870267"/>
                </a:xfrm>
                <a:prstGeom prst="rect">
                  <a:avLst/>
                </a:prstGeom>
              </p:spPr>
            </p:pic>
          </p:grpSp>
          <p:sp>
            <p:nvSpPr>
              <p:cNvPr id="93" name="Oval 92"/>
              <p:cNvSpPr/>
              <p:nvPr/>
            </p:nvSpPr>
            <p:spPr>
              <a:xfrm>
                <a:off x="6808402" y="1850030"/>
                <a:ext cx="104568" cy="104568"/>
              </a:xfrm>
              <a:prstGeom prst="ellipse">
                <a:avLst/>
              </a:prstGeom>
              <a:solidFill>
                <a:schemeClr val="accent1">
                  <a:alpha val="3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cxnSp>
            <p:nvCxnSpPr>
              <p:cNvPr id="95" name="Straight Arrow Connector 94"/>
              <p:cNvCxnSpPr/>
              <p:nvPr/>
            </p:nvCxnSpPr>
            <p:spPr>
              <a:xfrm>
                <a:off x="6912970" y="1954598"/>
                <a:ext cx="173630" cy="295996"/>
              </a:xfrm>
              <a:prstGeom prst="straightConnector1">
                <a:avLst/>
              </a:prstGeom>
              <a:ln>
                <a:tailEnd type="stealth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9" name="TextBox 98"/>
              <p:cNvSpPr txBox="1"/>
              <p:nvPr/>
            </p:nvSpPr>
            <p:spPr>
              <a:xfrm>
                <a:off x="7239001" y="2301203"/>
                <a:ext cx="520374" cy="2070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500" dirty="0" smtClean="0"/>
                  <a:t>160 turns</a:t>
                </a:r>
                <a:endParaRPr lang="ko-KR" altLang="en-US" sz="500" dirty="0"/>
              </a:p>
            </p:txBody>
          </p:sp>
        </p:grpSp>
        <p:sp>
          <p:nvSpPr>
            <p:cNvPr id="120" name="Rectangle 119"/>
            <p:cNvSpPr/>
            <p:nvPr/>
          </p:nvSpPr>
          <p:spPr>
            <a:xfrm>
              <a:off x="5574055" y="1828800"/>
              <a:ext cx="1218603" cy="2000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700" dirty="0" smtClean="0">
                  <a:latin typeface="Times New Roman" panose="02020603050405020304" pitchFamily="18" charset="0"/>
                  <a:ea typeface="가는안상수체"/>
                </a:rPr>
                <a:t>FWHM = 74 ns @ 160 turns</a:t>
              </a:r>
              <a:endParaRPr lang="ko-KR" altLang="en-US" sz="700" dirty="0"/>
            </a:p>
          </p:txBody>
        </p:sp>
        <p:cxnSp>
          <p:nvCxnSpPr>
            <p:cNvPr id="122" name="Straight Connector 121"/>
            <p:cNvCxnSpPr/>
            <p:nvPr/>
          </p:nvCxnSpPr>
          <p:spPr>
            <a:xfrm flipH="1">
              <a:off x="5289550" y="2016325"/>
              <a:ext cx="1699620" cy="467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itle 1"/>
          <p:cNvSpPr txBox="1">
            <a:spLocks/>
          </p:cNvSpPr>
          <p:nvPr/>
        </p:nvSpPr>
        <p:spPr bwMode="auto">
          <a:xfrm>
            <a:off x="374650" y="240471"/>
            <a:ext cx="4114800" cy="552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/>
            <a:r>
              <a:rPr lang="en-US" sz="2400" b="1" dirty="0" smtClean="0">
                <a:solidFill>
                  <a:srgbClr val="C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II. MR-TOF Simulator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743862" y="1143000"/>
            <a:ext cx="2952338" cy="2346008"/>
            <a:chOff x="7531061" y="3502225"/>
            <a:chExt cx="1492327" cy="111539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31061" y="3502225"/>
              <a:ext cx="1492327" cy="1115398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7696200" y="3513206"/>
              <a:ext cx="1295547" cy="1692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altLang="ko-KR" sz="500" dirty="0"/>
                <a:t>R.N. </a:t>
              </a:r>
              <a:r>
                <a:rPr lang="fr-FR" altLang="ko-KR" sz="500" dirty="0" smtClean="0"/>
                <a:t>Wolf </a:t>
              </a:r>
              <a:r>
                <a:rPr lang="en-US" altLang="ko-KR" sz="500" dirty="0" smtClean="0"/>
                <a:t>et al., NIMA686 (2012) 82-90</a:t>
              </a:r>
              <a:endParaRPr lang="ko-KR" altLang="en-US" sz="500" dirty="0"/>
            </a:p>
          </p:txBody>
        </p:sp>
      </p:grpSp>
      <p:sp>
        <p:nvSpPr>
          <p:cNvPr id="40" name="Rectangle 39"/>
          <p:cNvSpPr/>
          <p:nvPr/>
        </p:nvSpPr>
        <p:spPr>
          <a:xfrm>
            <a:off x="4416866" y="3669471"/>
            <a:ext cx="4038674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altLang="ko-KR" sz="16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anose="05000000000000000000" pitchFamily="2" charset="2"/>
              </a:rPr>
              <a:t>FWHM </a:t>
            </a:r>
            <a:r>
              <a:rPr lang="en-US" altLang="ko-KR" sz="16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anose="05000000000000000000" pitchFamily="2" charset="2"/>
              </a:rPr>
              <a:t>@ 160 </a:t>
            </a:r>
            <a:r>
              <a:rPr lang="en-US" altLang="ko-KR" sz="16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anose="05000000000000000000" pitchFamily="2" charset="2"/>
              </a:rPr>
              <a:t>turns is compatible with the one measured at ISOLTRAP/CERN before upgrade.</a:t>
            </a:r>
            <a:endParaRPr lang="ko-KR" altLang="en-US" sz="1600" dirty="0"/>
          </a:p>
        </p:txBody>
      </p:sp>
      <p:grpSp>
        <p:nvGrpSpPr>
          <p:cNvPr id="10" name="Group 9"/>
          <p:cNvGrpSpPr/>
          <p:nvPr/>
        </p:nvGrpSpPr>
        <p:grpSpPr>
          <a:xfrm>
            <a:off x="540127" y="4114800"/>
            <a:ext cx="3925503" cy="1922958"/>
            <a:chOff x="4674129" y="4721224"/>
            <a:chExt cx="3925503" cy="1922958"/>
          </a:xfrm>
        </p:grpSpPr>
        <p:grpSp>
          <p:nvGrpSpPr>
            <p:cNvPr id="3" name="Group 2"/>
            <p:cNvGrpSpPr/>
            <p:nvPr/>
          </p:nvGrpSpPr>
          <p:grpSpPr>
            <a:xfrm>
              <a:off x="4674129" y="4721224"/>
              <a:ext cx="3925503" cy="1447800"/>
              <a:chOff x="4911435" y="4678330"/>
              <a:chExt cx="3925503" cy="1447800"/>
            </a:xfrm>
          </p:grpSpPr>
          <p:graphicFrame>
            <p:nvGraphicFramePr>
              <p:cNvPr id="115" name="Object 114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5454650" y="5017963"/>
              <a:ext cx="1443325" cy="49868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1016" name="Equation" r:id="rId6" imgW="1143000" imgH="393480" progId="Equation.DSMT4">
                      <p:embed/>
                    </p:oleObj>
                  </mc:Choice>
                  <mc:Fallback>
                    <p:oleObj name="Equation" r:id="rId6" imgW="1143000" imgH="393480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454650" y="5017963"/>
                            <a:ext cx="1443325" cy="49868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/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17" name="Rectangle 116"/>
              <p:cNvSpPr/>
              <p:nvPr/>
            </p:nvSpPr>
            <p:spPr>
              <a:xfrm>
                <a:off x="4911435" y="4678330"/>
                <a:ext cx="1699311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US" altLang="ko-KR" sz="1600" dirty="0" smtClean="0">
                    <a:solidFill>
                      <a:srgbClr val="002060"/>
                    </a:solidFill>
                    <a:latin typeface="Times New Roman" pitchFamily="18" charset="0"/>
                    <a:ea typeface="Calibri" pitchFamily="34" charset="0"/>
                    <a:cs typeface="Times New Roman" pitchFamily="18" charset="0"/>
                    <a:sym typeface="Wingdings" panose="05000000000000000000" pitchFamily="2" charset="2"/>
                  </a:rPr>
                  <a:t>With 200 turns</a:t>
                </a:r>
                <a:endParaRPr lang="ko-KR" altLang="en-US" sz="1600" dirty="0"/>
              </a:p>
            </p:txBody>
          </p:sp>
          <p:grpSp>
            <p:nvGrpSpPr>
              <p:cNvPr id="119" name="Group 118"/>
              <p:cNvGrpSpPr/>
              <p:nvPr/>
            </p:nvGrpSpPr>
            <p:grpSpPr>
              <a:xfrm>
                <a:off x="5454647" y="5532483"/>
                <a:ext cx="3382291" cy="593647"/>
                <a:chOff x="5032375" y="4891088"/>
                <a:chExt cx="3599814" cy="631825"/>
              </a:xfrm>
            </p:grpSpPr>
            <p:graphicFrame>
              <p:nvGraphicFramePr>
                <p:cNvPr id="116" name="Object 115"/>
                <p:cNvGraphicFramePr>
                  <a:graphicFrameLocks noChangeAspect="1"/>
                </p:cNvGraphicFramePr>
                <p:nvPr>
                  <p:extLst/>
                </p:nvPr>
              </p:nvGraphicFramePr>
              <p:xfrm>
                <a:off x="5032375" y="4891088"/>
                <a:ext cx="2216150" cy="631825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1017" name="Equation" r:id="rId8" imgW="1549080" imgH="444240" progId="Equation.DSMT4">
                        <p:embed/>
                      </p:oleObj>
                    </mc:Choice>
                    <mc:Fallback>
                      <p:oleObj name="Equation" r:id="rId8" imgW="1549080" imgH="444240" progId="Equation.DSMT4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032375" y="4891088"/>
                              <a:ext cx="2216150" cy="631825"/>
                            </a:xfrm>
                            <a:prstGeom prst="rect">
                              <a:avLst/>
                            </a:prstGeom>
                            <a:noFill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118" name="Rectangle 117"/>
                <p:cNvSpPr/>
                <p:nvPr/>
              </p:nvSpPr>
              <p:spPr>
                <a:xfrm>
                  <a:off x="7268677" y="5038280"/>
                  <a:ext cx="1363512" cy="29481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ko-KR" sz="1200" dirty="0"/>
                    <a:t>(</a:t>
                  </a:r>
                  <a:r>
                    <a:rPr lang="en-US" altLang="ko-KR" sz="1200" dirty="0" smtClean="0"/>
                    <a:t>N = 1000 ions) </a:t>
                  </a:r>
                </a:p>
              </p:txBody>
            </p:sp>
          </p:grpSp>
        </p:grpSp>
        <p:sp>
          <p:nvSpPr>
            <p:cNvPr id="9" name="Rectangle 8"/>
            <p:cNvSpPr/>
            <p:nvPr/>
          </p:nvSpPr>
          <p:spPr>
            <a:xfrm>
              <a:off x="5253437" y="6182517"/>
              <a:ext cx="307156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200" dirty="0">
                  <a:sym typeface="Wingdings" panose="05000000000000000000" pitchFamily="2" charset="2"/>
                </a:rPr>
                <a:t> </a:t>
              </a:r>
              <a:r>
                <a:rPr lang="en-US" altLang="ko-KR" sz="1200" dirty="0" smtClean="0">
                  <a:sym typeface="Wingdings" panose="05000000000000000000" pitchFamily="2" charset="2"/>
                </a:rPr>
                <a:t>Compatible with the </a:t>
              </a:r>
              <a:r>
                <a:rPr lang="en-US" altLang="ko-KR" sz="1200" dirty="0">
                  <a:sym typeface="Wingdings" panose="05000000000000000000" pitchFamily="2" charset="2"/>
                </a:rPr>
                <a:t>mass precision @ </a:t>
              </a:r>
              <a:r>
                <a:rPr lang="en-US" altLang="ko-KR" sz="1200" dirty="0" smtClean="0">
                  <a:sym typeface="Wingdings" panose="05000000000000000000" pitchFamily="2" charset="2"/>
                </a:rPr>
                <a:t>ISOLTRAP before upgrade</a:t>
              </a:r>
              <a:endParaRPr lang="ko-KR" altLang="en-US" sz="1200" dirty="0"/>
            </a:p>
          </p:txBody>
        </p:sp>
      </p:grpSp>
      <p:pic>
        <p:nvPicPr>
          <p:cNvPr id="29" name="Picture 2" descr="https://sortitoutsi.net/uploads/team/13643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192600"/>
            <a:ext cx="714375" cy="718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5181600" y="4714134"/>
            <a:ext cx="3503342" cy="1667943"/>
            <a:chOff x="5181600" y="4714134"/>
            <a:chExt cx="3503342" cy="1667943"/>
          </a:xfrm>
        </p:grpSpPr>
        <p:sp>
          <p:nvSpPr>
            <p:cNvPr id="2" name="Rectangle 1"/>
            <p:cNvSpPr/>
            <p:nvPr/>
          </p:nvSpPr>
          <p:spPr>
            <a:xfrm>
              <a:off x="5181600" y="4714134"/>
              <a:ext cx="3503342" cy="15342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 algn="just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en-US" altLang="ko-KR" sz="1400" dirty="0">
                  <a:solidFill>
                    <a:srgbClr val="0000CC"/>
                  </a:solidFill>
                </a:rPr>
                <a:t>m</a:t>
              </a:r>
              <a:r>
                <a:rPr lang="en-US" altLang="ko-KR" sz="1400" baseline="-25000" dirty="0">
                  <a:solidFill>
                    <a:srgbClr val="0000CC"/>
                  </a:solidFill>
                </a:rPr>
                <a:t>138Sn</a:t>
              </a:r>
              <a:r>
                <a:rPr lang="en-US" altLang="ko-KR" sz="1400" dirty="0">
                  <a:solidFill>
                    <a:srgbClr val="0000CC"/>
                  </a:solidFill>
                </a:rPr>
                <a:t> = </a:t>
              </a:r>
              <a:r>
                <a:rPr lang="en-US" altLang="ko-KR" sz="1400" dirty="0" smtClean="0">
                  <a:solidFill>
                    <a:srgbClr val="0000CC"/>
                  </a:solidFill>
                </a:rPr>
                <a:t>137.95270 </a:t>
              </a:r>
              <a:r>
                <a:rPr lang="en-US" altLang="ko-KR" sz="1400" dirty="0">
                  <a:solidFill>
                    <a:srgbClr val="0000CC"/>
                  </a:solidFill>
                </a:rPr>
                <a:t>± </a:t>
              </a:r>
              <a:r>
                <a:rPr lang="en-US" altLang="ko-KR" sz="1400" dirty="0" smtClean="0">
                  <a:solidFill>
                    <a:srgbClr val="0000CC"/>
                  </a:solidFill>
                </a:rPr>
                <a:t>0.00021 </a:t>
              </a:r>
              <a:r>
                <a:rPr lang="en-US" altLang="ko-KR" sz="1400" dirty="0">
                  <a:solidFill>
                    <a:srgbClr val="0000CC"/>
                  </a:solidFill>
                </a:rPr>
                <a:t>u </a:t>
              </a:r>
            </a:p>
            <a:p>
              <a:pPr marL="171450" indent="-171450" algn="just">
                <a:buFont typeface="Arial" panose="020B0604020202020204" pitchFamily="34" charset="0"/>
                <a:buChar char="•"/>
              </a:pPr>
              <a:endParaRPr lang="en-US" altLang="ko-KR" sz="1050" dirty="0">
                <a:solidFill>
                  <a:srgbClr val="0000CC"/>
                </a:solidFill>
              </a:endParaRPr>
            </a:p>
            <a:p>
              <a:pPr marL="285750" indent="-285750" algn="just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en-US" altLang="ko-KR" sz="1400" dirty="0" smtClean="0">
                  <a:solidFill>
                    <a:srgbClr val="0000CC"/>
                  </a:solidFill>
                  <a:sym typeface="Symbol" panose="05050102010706020507" pitchFamily="18" charset="2"/>
                </a:rPr>
                <a:t>m</a:t>
              </a:r>
              <a:r>
                <a:rPr lang="en-US" altLang="ko-KR" sz="1400" baseline="-25000" dirty="0" smtClean="0">
                  <a:solidFill>
                    <a:srgbClr val="0000CC"/>
                  </a:solidFill>
                  <a:sym typeface="Symbol" panose="05050102010706020507" pitchFamily="18" charset="2"/>
                </a:rPr>
                <a:t>(</a:t>
              </a:r>
              <a:r>
                <a:rPr lang="en-US" altLang="ko-KR" sz="1400" baseline="-25000" dirty="0" smtClean="0">
                  <a:solidFill>
                    <a:srgbClr val="0000CC"/>
                  </a:solidFill>
                </a:rPr>
                <a:t>MRTOFS </a:t>
              </a:r>
              <a:r>
                <a:rPr lang="en-US" altLang="ko-KR" sz="1400" baseline="-25000" dirty="0">
                  <a:solidFill>
                    <a:srgbClr val="0000CC"/>
                  </a:solidFill>
                </a:rPr>
                <a:t>– AME16)</a:t>
              </a:r>
              <a:r>
                <a:rPr lang="en-US" altLang="ko-KR" sz="1400" dirty="0">
                  <a:solidFill>
                    <a:srgbClr val="0000CC"/>
                  </a:solidFill>
                </a:rPr>
                <a:t> = </a:t>
              </a:r>
              <a:r>
                <a:rPr lang="en-US" altLang="ko-KR" sz="1400" dirty="0" smtClean="0">
                  <a:solidFill>
                    <a:srgbClr val="0000CC"/>
                  </a:solidFill>
                </a:rPr>
                <a:t>0.0006 </a:t>
              </a:r>
              <a:r>
                <a:rPr lang="en-US" altLang="ko-KR" sz="1400" dirty="0">
                  <a:solidFill>
                    <a:srgbClr val="0000CC"/>
                  </a:solidFill>
                </a:rPr>
                <a:t>u</a:t>
              </a:r>
            </a:p>
            <a:p>
              <a:pPr algn="just">
                <a:lnSpc>
                  <a:spcPct val="130000"/>
                </a:lnSpc>
              </a:pPr>
              <a:r>
                <a:rPr lang="en-US" altLang="ko-KR" sz="1400" dirty="0" smtClean="0">
                  <a:solidFill>
                    <a:srgbClr val="0000CC"/>
                  </a:solidFill>
                </a:rPr>
                <a:t>                                   </a:t>
              </a:r>
              <a:r>
                <a:rPr lang="en-US" altLang="ko-KR" sz="1400" dirty="0">
                  <a:solidFill>
                    <a:srgbClr val="0000CC"/>
                  </a:solidFill>
                </a:rPr>
                <a:t>~ </a:t>
              </a:r>
              <a:r>
                <a:rPr lang="en-US" altLang="ko-KR" sz="1400" dirty="0" smtClean="0">
                  <a:solidFill>
                    <a:srgbClr val="0000CC"/>
                  </a:solidFill>
                </a:rPr>
                <a:t>550 </a:t>
              </a:r>
              <a:r>
                <a:rPr lang="en-US" altLang="ko-KR" sz="1400" dirty="0" err="1">
                  <a:solidFill>
                    <a:srgbClr val="0000CC"/>
                  </a:solidFill>
                </a:rPr>
                <a:t>keV</a:t>
              </a:r>
              <a:endParaRPr lang="en-US" altLang="ko-KR" sz="1400" dirty="0">
                <a:solidFill>
                  <a:srgbClr val="0000CC"/>
                </a:solidFill>
              </a:endParaRPr>
            </a:p>
            <a:p>
              <a:pPr marL="171450" indent="-171450" algn="just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endParaRPr lang="en-US" altLang="ko-KR" sz="700" dirty="0">
                <a:solidFill>
                  <a:srgbClr val="0000CC"/>
                </a:solidFill>
              </a:endParaRPr>
            </a:p>
            <a:p>
              <a:pPr marL="171450" indent="-171450" algn="just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en-US" altLang="ko-KR" sz="1400" dirty="0" smtClean="0">
                  <a:solidFill>
                    <a:srgbClr val="0000CC"/>
                  </a:solidFill>
                  <a:sym typeface="Symbol" panose="05050102010706020507" pitchFamily="18" charset="2"/>
                </a:rPr>
                <a:t></a:t>
              </a:r>
              <a:r>
                <a:rPr lang="en-US" altLang="ko-KR" sz="1400" dirty="0">
                  <a:solidFill>
                    <a:srgbClr val="0000CC"/>
                  </a:solidFill>
                </a:rPr>
                <a:t>m</a:t>
              </a:r>
              <a:r>
                <a:rPr lang="en-US" altLang="ko-KR" sz="1400" baseline="-25000" dirty="0">
                  <a:solidFill>
                    <a:srgbClr val="0000CC"/>
                  </a:solidFill>
                </a:rPr>
                <a:t>AME16</a:t>
              </a:r>
              <a:r>
                <a:rPr lang="en-US" altLang="ko-KR" sz="1400" dirty="0">
                  <a:solidFill>
                    <a:srgbClr val="0000CC"/>
                  </a:solidFill>
                </a:rPr>
                <a:t> = 540 </a:t>
              </a:r>
              <a:r>
                <a:rPr lang="en-US" altLang="ko-KR" sz="1400" dirty="0">
                  <a:solidFill>
                    <a:srgbClr val="0000CC"/>
                  </a:solidFill>
                  <a:sym typeface="Symbol" panose="05050102010706020507" pitchFamily="18" charset="2"/>
                </a:rPr>
                <a:t>u ~</a:t>
              </a:r>
              <a:r>
                <a:rPr lang="en-US" altLang="ko-KR" sz="1400" dirty="0">
                  <a:solidFill>
                    <a:srgbClr val="0000CC"/>
                  </a:solidFill>
                </a:rPr>
                <a:t> 503 </a:t>
              </a:r>
              <a:r>
                <a:rPr lang="en-US" altLang="ko-KR" sz="1400" dirty="0" err="1">
                  <a:solidFill>
                    <a:srgbClr val="0000CC"/>
                  </a:solidFill>
                </a:rPr>
                <a:t>keV</a:t>
              </a:r>
              <a:endParaRPr lang="ko-KR" altLang="en-US" sz="1400" dirty="0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5181600" y="6164260"/>
              <a:ext cx="2738443" cy="2178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144145" latinLnBrk="1">
                <a:lnSpc>
                  <a:spcPct val="130000"/>
                </a:lnSpc>
                <a:spcAft>
                  <a:spcPts val="0"/>
                </a:spcAft>
              </a:pPr>
              <a:r>
                <a:rPr lang="fr-FR" altLang="ko-KR" sz="700" dirty="0"/>
                <a:t>W.J. Huang </a:t>
              </a:r>
              <a:r>
                <a:rPr lang="fr-FR" altLang="ko-KR" sz="700" i="1" dirty="0"/>
                <a:t>et al</a:t>
              </a:r>
              <a:r>
                <a:rPr lang="fr-FR" altLang="ko-KR" sz="700" dirty="0"/>
                <a:t> 2017 </a:t>
              </a:r>
              <a:r>
                <a:rPr lang="fr-FR" altLang="ko-KR" sz="700" i="1" dirty="0" err="1"/>
                <a:t>Chinese</a:t>
              </a:r>
              <a:r>
                <a:rPr lang="fr-FR" altLang="ko-KR" sz="700" i="1" dirty="0"/>
                <a:t> Phys. C</a:t>
              </a:r>
              <a:r>
                <a:rPr lang="fr-FR" altLang="ko-KR" sz="700" dirty="0"/>
                <a:t> </a:t>
              </a:r>
              <a:r>
                <a:rPr lang="fr-FR" altLang="ko-KR" sz="700" b="1" dirty="0"/>
                <a:t>41</a:t>
              </a:r>
              <a:r>
                <a:rPr lang="fr-FR" altLang="ko-KR" sz="700" dirty="0"/>
                <a:t> 030002</a:t>
              </a:r>
              <a:endParaRPr lang="ko-KR" altLang="en-US" sz="500" dirty="0"/>
            </a:p>
          </p:txBody>
        </p:sp>
      </p:grpSp>
    </p:spTree>
    <p:extLst>
      <p:ext uri="{BB962C8B-B14F-4D97-AF65-F5344CB8AC3E}">
        <p14:creationId xmlns:p14="http://schemas.microsoft.com/office/powerpoint/2010/main" val="1094099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 bwMode="auto">
          <a:xfrm>
            <a:off x="457200" y="209844"/>
            <a:ext cx="4114800" cy="552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/>
            <a:r>
              <a:rPr lang="en-US" sz="2400" b="1" dirty="0" smtClean="0">
                <a:solidFill>
                  <a:srgbClr val="C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II. MR-TOF Simulator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49471" y="838200"/>
            <a:ext cx="20415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sz="1600" dirty="0" smtClean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Testing results</a:t>
            </a:r>
            <a:endParaRPr lang="en-US" sz="1600" dirty="0">
              <a:solidFill>
                <a:srgbClr val="FF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" name="Rectangle 1"/>
          <p:cNvSpPr>
            <a:spLocks noChangeArrowheads="1"/>
          </p:cNvSpPr>
          <p:nvPr/>
        </p:nvSpPr>
        <p:spPr bwMode="auto">
          <a:xfrm>
            <a:off x="659675" y="1270076"/>
            <a:ext cx="2057400" cy="359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346075" lvl="1" indent="-342900" algn="just" eaLnBrk="0" hangingPunct="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5851525" algn="r"/>
              </a:tabLst>
            </a:pPr>
            <a:r>
              <a:rPr lang="en-US" altLang="ko-KR" sz="16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PID for Isobars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191603"/>
              </p:ext>
            </p:extLst>
          </p:nvPr>
        </p:nvGraphicFramePr>
        <p:xfrm>
          <a:off x="314477" y="1758387"/>
          <a:ext cx="2438400" cy="274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8355"/>
                <a:gridCol w="487045"/>
                <a:gridCol w="1143000"/>
              </a:tblGrid>
              <a:tr h="0">
                <a:tc>
                  <a:txBody>
                    <a:bodyPr/>
                    <a:lstStyle/>
                    <a:p>
                      <a:pPr algn="ctr" latinLnBrk="1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altLang="ko-KR" sz="1200" dirty="0" smtClean="0">
                          <a:solidFill>
                            <a:srgbClr val="FFFF00"/>
                          </a:solidFill>
                          <a:latin typeface="Arial Unicode MS" panose="020B0604020202020204" pitchFamily="50" charset="-127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Ions</a:t>
                      </a:r>
                      <a:endParaRPr lang="ko-KR" altLang="en-US" sz="1200" dirty="0">
                        <a:solidFill>
                          <a:srgbClr val="FFFF00"/>
                        </a:solidFill>
                        <a:latin typeface="Arial Unicode MS" panose="020B0604020202020204" pitchFamily="50" charset="-127"/>
                        <a:ea typeface="Arial Unicode MS" panose="020B0604020202020204" pitchFamily="50" charset="-127"/>
                        <a:cs typeface="Arial Unicode MS" panose="020B0604020202020204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altLang="ko-KR" sz="1200" dirty="0" smtClean="0">
                          <a:solidFill>
                            <a:srgbClr val="FFFF00"/>
                          </a:solidFill>
                          <a:latin typeface="Arial Unicode MS" panose="020B0604020202020204" pitchFamily="50" charset="-127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ID</a:t>
                      </a:r>
                      <a:endParaRPr lang="ko-KR" altLang="en-US" sz="1200" dirty="0">
                        <a:solidFill>
                          <a:srgbClr val="FFFF00"/>
                        </a:solidFill>
                        <a:latin typeface="Arial Unicode MS" panose="020B0604020202020204" pitchFamily="50" charset="-127"/>
                        <a:ea typeface="Arial Unicode MS" panose="020B0604020202020204" pitchFamily="50" charset="-127"/>
                        <a:cs typeface="Arial Unicode MS" panose="020B0604020202020204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altLang="ko-KR" sz="1200" dirty="0" smtClean="0">
                          <a:solidFill>
                            <a:srgbClr val="FFFF00"/>
                          </a:solidFill>
                          <a:latin typeface="Arial Unicode MS" panose="020B0604020202020204" pitchFamily="50" charset="-127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Mass</a:t>
                      </a:r>
                      <a:endParaRPr lang="ko-KR" altLang="en-US" sz="1200" dirty="0">
                        <a:solidFill>
                          <a:srgbClr val="FFFF00"/>
                        </a:solidFill>
                        <a:latin typeface="Arial Unicode MS" panose="020B0604020202020204" pitchFamily="50" charset="-127"/>
                        <a:ea typeface="Arial Unicode MS" panose="020B0604020202020204" pitchFamily="50" charset="-127"/>
                        <a:cs typeface="Arial Unicode MS" panose="020B0604020202020204" pitchFamily="50" charset="-127"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 latinLnBrk="1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altLang="ko-KR" sz="1100" b="1" baseline="30000" dirty="0" smtClean="0">
                          <a:solidFill>
                            <a:srgbClr val="0000CC"/>
                          </a:solidFill>
                          <a:latin typeface="Arial Unicode MS" panose="020B0604020202020204" pitchFamily="50" charset="-127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138</a:t>
                      </a:r>
                      <a:r>
                        <a:rPr lang="en-US" altLang="ko-KR" sz="1100" b="1" dirty="0" smtClean="0">
                          <a:solidFill>
                            <a:srgbClr val="0000CC"/>
                          </a:solidFill>
                          <a:latin typeface="Arial Unicode MS" panose="020B0604020202020204" pitchFamily="50" charset="-127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Sn</a:t>
                      </a:r>
                      <a:r>
                        <a:rPr lang="en-US" altLang="ko-KR" sz="1100" b="1" baseline="30000" dirty="0" smtClean="0">
                          <a:solidFill>
                            <a:srgbClr val="0000CC"/>
                          </a:solidFill>
                          <a:latin typeface="Arial Unicode MS" panose="020B0604020202020204" pitchFamily="50" charset="-127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+</a:t>
                      </a:r>
                      <a:endParaRPr lang="ko-KR" altLang="en-US" sz="1100" b="1" dirty="0">
                        <a:solidFill>
                          <a:srgbClr val="0000CC"/>
                        </a:solidFill>
                        <a:latin typeface="Arial Unicode MS" panose="020B0604020202020204" pitchFamily="50" charset="-127"/>
                        <a:ea typeface="Arial Unicode MS" panose="020B0604020202020204" pitchFamily="50" charset="-127"/>
                        <a:cs typeface="Arial Unicode MS" panose="020B0604020202020204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altLang="ko-KR" sz="1200" dirty="0" smtClean="0">
                          <a:solidFill>
                            <a:srgbClr val="0000CC"/>
                          </a:solidFill>
                          <a:latin typeface="Arial Unicode MS" panose="020B0604020202020204" pitchFamily="50" charset="-127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M</a:t>
                      </a:r>
                      <a:endParaRPr lang="ko-KR" altLang="en-US" sz="1200" dirty="0">
                        <a:solidFill>
                          <a:srgbClr val="0000CC"/>
                        </a:solidFill>
                        <a:latin typeface="Arial Unicode MS" panose="020B0604020202020204" pitchFamily="50" charset="-127"/>
                        <a:ea typeface="Arial Unicode MS" panose="020B0604020202020204" pitchFamily="50" charset="-127"/>
                        <a:cs typeface="Arial Unicode MS" panose="020B0604020202020204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altLang="ko-KR" sz="1200" dirty="0" smtClean="0">
                          <a:solidFill>
                            <a:srgbClr val="0000CC"/>
                          </a:solidFill>
                          <a:latin typeface="Arial Unicode MS" panose="020B0604020202020204" pitchFamily="50" charset="-127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137.9518 u</a:t>
                      </a:r>
                      <a:endParaRPr lang="ko-KR" altLang="en-US" sz="1200" dirty="0">
                        <a:solidFill>
                          <a:srgbClr val="0000CC"/>
                        </a:solidFill>
                        <a:latin typeface="Arial Unicode MS" panose="020B0604020202020204" pitchFamily="50" charset="-127"/>
                        <a:ea typeface="Arial Unicode MS" panose="020B0604020202020204" pitchFamily="50" charset="-127"/>
                        <a:cs typeface="Arial Unicode MS" panose="020B0604020202020204" pitchFamily="50" charset="-127"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 latinLnBrk="1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altLang="ko-KR" sz="1100" b="1" baseline="30000" dirty="0" smtClean="0">
                          <a:solidFill>
                            <a:schemeClr val="tx1"/>
                          </a:solidFill>
                          <a:latin typeface="Arial Unicode MS" panose="020B0604020202020204" pitchFamily="50" charset="-127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138</a:t>
                      </a:r>
                      <a:r>
                        <a:rPr lang="en-US" altLang="ko-KR" sz="1100" b="1" dirty="0" smtClean="0">
                          <a:solidFill>
                            <a:schemeClr val="tx1"/>
                          </a:solidFill>
                          <a:latin typeface="Arial Unicode MS" panose="020B0604020202020204" pitchFamily="50" charset="-127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Ba</a:t>
                      </a:r>
                      <a:r>
                        <a:rPr lang="en-US" altLang="ko-KR" sz="1100" b="1" baseline="30000" dirty="0" smtClean="0">
                          <a:solidFill>
                            <a:schemeClr val="tx1"/>
                          </a:solidFill>
                          <a:latin typeface="Arial Unicode MS" panose="020B0604020202020204" pitchFamily="50" charset="-127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+</a:t>
                      </a:r>
                      <a:endParaRPr lang="ko-KR" altLang="en-US" sz="1100" b="1" dirty="0">
                        <a:solidFill>
                          <a:schemeClr val="tx1"/>
                        </a:solidFill>
                        <a:latin typeface="Arial Unicode MS" panose="020B0604020202020204" pitchFamily="50" charset="-127"/>
                        <a:ea typeface="Arial Unicode MS" panose="020B0604020202020204" pitchFamily="50" charset="-127"/>
                        <a:cs typeface="Arial Unicode MS" panose="020B0604020202020204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latin typeface="Arial Unicode MS" panose="020B0604020202020204" pitchFamily="50" charset="-127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m1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Arial Unicode MS" panose="020B0604020202020204" pitchFamily="50" charset="-127"/>
                        <a:ea typeface="Arial Unicode MS" panose="020B0604020202020204" pitchFamily="50" charset="-127"/>
                        <a:cs typeface="Arial Unicode MS" panose="020B0604020202020204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latin typeface="Arial Unicode MS" panose="020B0604020202020204" pitchFamily="50" charset="-127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137.9052 u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Arial Unicode MS" panose="020B0604020202020204" pitchFamily="50" charset="-127"/>
                        <a:ea typeface="Arial Unicode MS" panose="020B0604020202020204" pitchFamily="50" charset="-127"/>
                        <a:cs typeface="Arial Unicode MS" panose="020B0604020202020204" pitchFamily="50" charset="-127"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 latinLnBrk="1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altLang="ko-KR" sz="1100" b="1" baseline="30000" dirty="0" smtClean="0">
                          <a:solidFill>
                            <a:srgbClr val="0000CC"/>
                          </a:solidFill>
                          <a:latin typeface="Arial Unicode MS" panose="020B0604020202020204" pitchFamily="50" charset="-127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138</a:t>
                      </a:r>
                      <a:r>
                        <a:rPr lang="en-US" altLang="ko-KR" sz="1100" b="1" dirty="0" smtClean="0">
                          <a:solidFill>
                            <a:srgbClr val="0000CC"/>
                          </a:solidFill>
                          <a:latin typeface="Arial Unicode MS" panose="020B0604020202020204" pitchFamily="50" charset="-127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Te</a:t>
                      </a:r>
                      <a:r>
                        <a:rPr lang="en-US" altLang="ko-KR" sz="1100" b="1" baseline="30000" dirty="0" smtClean="0">
                          <a:solidFill>
                            <a:srgbClr val="0000CC"/>
                          </a:solidFill>
                          <a:latin typeface="Arial Unicode MS" panose="020B0604020202020204" pitchFamily="50" charset="-127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+</a:t>
                      </a:r>
                      <a:endParaRPr lang="ko-KR" altLang="en-US" sz="1100" b="1" dirty="0">
                        <a:solidFill>
                          <a:srgbClr val="0000CC"/>
                        </a:solidFill>
                        <a:latin typeface="Arial Unicode MS" panose="020B0604020202020204" pitchFamily="50" charset="-127"/>
                        <a:ea typeface="Arial Unicode MS" panose="020B0604020202020204" pitchFamily="50" charset="-127"/>
                        <a:cs typeface="Arial Unicode MS" panose="020B0604020202020204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altLang="ko-KR" sz="1200" dirty="0" smtClean="0">
                          <a:solidFill>
                            <a:srgbClr val="0000CC"/>
                          </a:solidFill>
                          <a:latin typeface="Arial Unicode MS" panose="020B0604020202020204" pitchFamily="50" charset="-127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m2</a:t>
                      </a:r>
                      <a:endParaRPr lang="ko-KR" altLang="en-US" sz="1200" dirty="0">
                        <a:solidFill>
                          <a:srgbClr val="0000CC"/>
                        </a:solidFill>
                        <a:latin typeface="Arial Unicode MS" panose="020B0604020202020204" pitchFamily="50" charset="-127"/>
                        <a:ea typeface="Arial Unicode MS" panose="020B0604020202020204" pitchFamily="50" charset="-127"/>
                        <a:cs typeface="Arial Unicode MS" panose="020B0604020202020204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altLang="ko-KR" sz="1200" dirty="0" smtClean="0">
                          <a:solidFill>
                            <a:srgbClr val="0000CC"/>
                          </a:solidFill>
                          <a:latin typeface="Arial Unicode MS" panose="020B0604020202020204" pitchFamily="50" charset="-127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137.9295 u</a:t>
                      </a:r>
                      <a:endParaRPr lang="ko-KR" altLang="en-US" sz="1200" dirty="0">
                        <a:solidFill>
                          <a:srgbClr val="0000CC"/>
                        </a:solidFill>
                        <a:latin typeface="Arial Unicode MS" panose="020B0604020202020204" pitchFamily="50" charset="-127"/>
                        <a:ea typeface="Arial Unicode MS" panose="020B0604020202020204" pitchFamily="50" charset="-127"/>
                        <a:cs typeface="Arial Unicode MS" panose="020B0604020202020204" pitchFamily="50" charset="-127"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 latinLnBrk="1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altLang="ko-KR" sz="1100" b="1" baseline="30000" dirty="0" smtClean="0">
                          <a:solidFill>
                            <a:srgbClr val="0000CC"/>
                          </a:solidFill>
                          <a:latin typeface="Arial Unicode MS" panose="020B0604020202020204" pitchFamily="50" charset="-127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138</a:t>
                      </a:r>
                      <a:r>
                        <a:rPr lang="en-US" altLang="ko-KR" sz="1100" b="1" dirty="0" smtClean="0">
                          <a:solidFill>
                            <a:srgbClr val="0000CC"/>
                          </a:solidFill>
                          <a:latin typeface="Arial Unicode MS" panose="020B0604020202020204" pitchFamily="50" charset="-127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Sb</a:t>
                      </a:r>
                      <a:r>
                        <a:rPr lang="en-US" altLang="ko-KR" sz="1100" b="1" baseline="30000" dirty="0" smtClean="0">
                          <a:solidFill>
                            <a:srgbClr val="0000CC"/>
                          </a:solidFill>
                          <a:latin typeface="Arial Unicode MS" panose="020B0604020202020204" pitchFamily="50" charset="-127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+</a:t>
                      </a:r>
                      <a:endParaRPr lang="ko-KR" altLang="en-US" sz="1100" b="1" dirty="0">
                        <a:solidFill>
                          <a:srgbClr val="0000CC"/>
                        </a:solidFill>
                        <a:latin typeface="Arial Unicode MS" panose="020B0604020202020204" pitchFamily="50" charset="-127"/>
                        <a:ea typeface="Arial Unicode MS" panose="020B0604020202020204" pitchFamily="50" charset="-127"/>
                        <a:cs typeface="Arial Unicode MS" panose="020B0604020202020204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altLang="ko-KR" sz="1200" dirty="0" smtClean="0">
                          <a:solidFill>
                            <a:srgbClr val="0000CC"/>
                          </a:solidFill>
                          <a:latin typeface="Arial Unicode MS" panose="020B0604020202020204" pitchFamily="50" charset="-127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m3</a:t>
                      </a:r>
                      <a:endParaRPr lang="ko-KR" altLang="en-US" sz="1200" dirty="0">
                        <a:solidFill>
                          <a:srgbClr val="0000CC"/>
                        </a:solidFill>
                        <a:latin typeface="Arial Unicode MS" panose="020B0604020202020204" pitchFamily="50" charset="-127"/>
                        <a:ea typeface="Arial Unicode MS" panose="020B0604020202020204" pitchFamily="50" charset="-127"/>
                        <a:cs typeface="Arial Unicode MS" panose="020B0604020202020204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altLang="ko-KR" sz="1200" dirty="0" smtClean="0">
                          <a:solidFill>
                            <a:srgbClr val="0000CC"/>
                          </a:solidFill>
                          <a:latin typeface="Arial Unicode MS" panose="020B0604020202020204" pitchFamily="50" charset="-127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137.9418 u</a:t>
                      </a:r>
                      <a:endParaRPr lang="ko-KR" altLang="en-US" sz="1200" dirty="0">
                        <a:solidFill>
                          <a:srgbClr val="0000CC"/>
                        </a:solidFill>
                        <a:latin typeface="Arial Unicode MS" panose="020B0604020202020204" pitchFamily="50" charset="-127"/>
                        <a:ea typeface="Arial Unicode MS" panose="020B0604020202020204" pitchFamily="50" charset="-127"/>
                        <a:cs typeface="Arial Unicode MS" panose="020B0604020202020204" pitchFamily="50" charset="-127"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 latinLnBrk="1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altLang="ko-KR" sz="1100" b="1" baseline="30000" dirty="0" smtClean="0">
                          <a:solidFill>
                            <a:srgbClr val="0000CC"/>
                          </a:solidFill>
                          <a:latin typeface="Arial Unicode MS" panose="020B0604020202020204" pitchFamily="50" charset="-127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138</a:t>
                      </a:r>
                      <a:r>
                        <a:rPr lang="en-US" altLang="ko-KR" sz="1100" b="1" dirty="0" smtClean="0">
                          <a:solidFill>
                            <a:srgbClr val="0000CC"/>
                          </a:solidFill>
                          <a:latin typeface="Arial Unicode MS" panose="020B0604020202020204" pitchFamily="50" charset="-127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In</a:t>
                      </a:r>
                      <a:r>
                        <a:rPr lang="en-US" altLang="ko-KR" sz="1100" b="1" baseline="30000" dirty="0" smtClean="0">
                          <a:solidFill>
                            <a:srgbClr val="0000CC"/>
                          </a:solidFill>
                          <a:latin typeface="Arial Unicode MS" panose="020B0604020202020204" pitchFamily="50" charset="-127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+</a:t>
                      </a:r>
                      <a:endParaRPr lang="ko-KR" altLang="en-US" sz="1100" b="1" dirty="0">
                        <a:solidFill>
                          <a:srgbClr val="0000CC"/>
                        </a:solidFill>
                        <a:latin typeface="Arial Unicode MS" panose="020B0604020202020204" pitchFamily="50" charset="-127"/>
                        <a:ea typeface="Arial Unicode MS" panose="020B0604020202020204" pitchFamily="50" charset="-127"/>
                        <a:cs typeface="Arial Unicode MS" panose="020B0604020202020204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altLang="ko-KR" sz="1200" dirty="0" smtClean="0">
                          <a:solidFill>
                            <a:srgbClr val="0000CC"/>
                          </a:solidFill>
                          <a:latin typeface="Arial Unicode MS" panose="020B0604020202020204" pitchFamily="50" charset="-127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m4</a:t>
                      </a:r>
                      <a:endParaRPr lang="ko-KR" altLang="en-US" sz="1200" dirty="0">
                        <a:solidFill>
                          <a:srgbClr val="0000CC"/>
                        </a:solidFill>
                        <a:latin typeface="Arial Unicode MS" panose="020B0604020202020204" pitchFamily="50" charset="-127"/>
                        <a:ea typeface="Arial Unicode MS" panose="020B0604020202020204" pitchFamily="50" charset="-127"/>
                        <a:cs typeface="Arial Unicode MS" panose="020B0604020202020204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altLang="ko-KR" sz="1200" dirty="0" smtClean="0">
                          <a:solidFill>
                            <a:srgbClr val="0000CC"/>
                          </a:solidFill>
                          <a:latin typeface="Arial Unicode MS" panose="020B0604020202020204" pitchFamily="50" charset="-127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137.9691 u</a:t>
                      </a:r>
                      <a:endParaRPr lang="ko-KR" altLang="en-US" sz="1200" dirty="0">
                        <a:solidFill>
                          <a:srgbClr val="0000CC"/>
                        </a:solidFill>
                        <a:latin typeface="Arial Unicode MS" panose="020B0604020202020204" pitchFamily="50" charset="-127"/>
                        <a:ea typeface="Arial Unicode MS" panose="020B0604020202020204" pitchFamily="50" charset="-127"/>
                        <a:cs typeface="Arial Unicode MS" panose="020B0604020202020204" pitchFamily="50" charset="-127"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 latinLnBrk="1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altLang="ko-KR" sz="1100" b="1" baseline="30000" dirty="0" smtClean="0">
                          <a:solidFill>
                            <a:srgbClr val="0000CC"/>
                          </a:solidFill>
                          <a:latin typeface="Arial Unicode MS" panose="020B0604020202020204" pitchFamily="50" charset="-127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138</a:t>
                      </a:r>
                      <a:r>
                        <a:rPr lang="en-US" altLang="ko-KR" sz="1100" b="1" dirty="0" smtClean="0">
                          <a:solidFill>
                            <a:srgbClr val="0000CC"/>
                          </a:solidFill>
                          <a:latin typeface="Arial Unicode MS" panose="020B0604020202020204" pitchFamily="50" charset="-127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I</a:t>
                      </a:r>
                      <a:r>
                        <a:rPr lang="en-US" altLang="ko-KR" sz="1100" b="1" baseline="30000" dirty="0" smtClean="0">
                          <a:solidFill>
                            <a:srgbClr val="0000CC"/>
                          </a:solidFill>
                          <a:latin typeface="Arial Unicode MS" panose="020B0604020202020204" pitchFamily="50" charset="-127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+</a:t>
                      </a:r>
                      <a:endParaRPr lang="ko-KR" altLang="en-US" sz="1100" b="1" dirty="0">
                        <a:solidFill>
                          <a:srgbClr val="0000CC"/>
                        </a:solidFill>
                        <a:latin typeface="Arial Unicode MS" panose="020B0604020202020204" pitchFamily="50" charset="-127"/>
                        <a:ea typeface="Arial Unicode MS" panose="020B0604020202020204" pitchFamily="50" charset="-127"/>
                        <a:cs typeface="Arial Unicode MS" panose="020B0604020202020204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altLang="ko-KR" sz="1200" dirty="0" smtClean="0">
                          <a:solidFill>
                            <a:srgbClr val="0000CC"/>
                          </a:solidFill>
                          <a:latin typeface="Arial Unicode MS" panose="020B0604020202020204" pitchFamily="50" charset="-127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m5</a:t>
                      </a:r>
                      <a:endParaRPr lang="ko-KR" altLang="en-US" sz="1200" dirty="0">
                        <a:solidFill>
                          <a:srgbClr val="0000CC"/>
                        </a:solidFill>
                        <a:latin typeface="Arial Unicode MS" panose="020B0604020202020204" pitchFamily="50" charset="-127"/>
                        <a:ea typeface="Arial Unicode MS" panose="020B0604020202020204" pitchFamily="50" charset="-127"/>
                        <a:cs typeface="Arial Unicode MS" panose="020B0604020202020204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altLang="ko-KR" sz="1200" dirty="0" smtClean="0">
                          <a:solidFill>
                            <a:srgbClr val="0000CC"/>
                          </a:solidFill>
                          <a:latin typeface="Arial Unicode MS" panose="020B0604020202020204" pitchFamily="50" charset="-127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137.9227 u</a:t>
                      </a:r>
                      <a:endParaRPr lang="ko-KR" altLang="en-US" sz="1200" dirty="0">
                        <a:solidFill>
                          <a:srgbClr val="0000CC"/>
                        </a:solidFill>
                        <a:latin typeface="Arial Unicode MS" panose="020B0604020202020204" pitchFamily="50" charset="-127"/>
                        <a:ea typeface="Arial Unicode MS" panose="020B0604020202020204" pitchFamily="50" charset="-127"/>
                        <a:cs typeface="Arial Unicode MS" panose="020B0604020202020204" pitchFamily="50" charset="-127"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 latinLnBrk="1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altLang="ko-KR" sz="1100" b="1" baseline="30000" dirty="0" smtClean="0">
                          <a:solidFill>
                            <a:srgbClr val="0000CC"/>
                          </a:solidFill>
                          <a:latin typeface="Arial Unicode MS" panose="020B0604020202020204" pitchFamily="50" charset="-127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138</a:t>
                      </a:r>
                      <a:r>
                        <a:rPr lang="en-US" altLang="ko-KR" sz="1100" b="1" dirty="0" smtClean="0">
                          <a:solidFill>
                            <a:srgbClr val="0000CC"/>
                          </a:solidFill>
                          <a:latin typeface="Arial Unicode MS" panose="020B0604020202020204" pitchFamily="50" charset="-127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Xe</a:t>
                      </a:r>
                      <a:r>
                        <a:rPr lang="en-US" altLang="ko-KR" sz="1100" b="1" baseline="30000" dirty="0" smtClean="0">
                          <a:solidFill>
                            <a:srgbClr val="0000CC"/>
                          </a:solidFill>
                          <a:latin typeface="Arial Unicode MS" panose="020B0604020202020204" pitchFamily="50" charset="-127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+</a:t>
                      </a:r>
                      <a:endParaRPr lang="ko-KR" altLang="en-US" sz="1100" b="1" dirty="0">
                        <a:solidFill>
                          <a:srgbClr val="0000CC"/>
                        </a:solidFill>
                        <a:latin typeface="Arial Unicode MS" panose="020B0604020202020204" pitchFamily="50" charset="-127"/>
                        <a:ea typeface="Arial Unicode MS" panose="020B0604020202020204" pitchFamily="50" charset="-127"/>
                        <a:cs typeface="Arial Unicode MS" panose="020B0604020202020204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altLang="ko-KR" sz="1200" dirty="0" smtClean="0">
                          <a:solidFill>
                            <a:srgbClr val="0000CC"/>
                          </a:solidFill>
                          <a:latin typeface="Arial Unicode MS" panose="020B0604020202020204" pitchFamily="50" charset="-127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m6</a:t>
                      </a:r>
                      <a:endParaRPr lang="ko-KR" altLang="en-US" sz="1200" dirty="0">
                        <a:solidFill>
                          <a:srgbClr val="0000CC"/>
                        </a:solidFill>
                        <a:latin typeface="Arial Unicode MS" panose="020B0604020202020204" pitchFamily="50" charset="-127"/>
                        <a:ea typeface="Arial Unicode MS" panose="020B0604020202020204" pitchFamily="50" charset="-127"/>
                        <a:cs typeface="Arial Unicode MS" panose="020B0604020202020204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altLang="ko-KR" sz="1200" dirty="0" smtClean="0">
                          <a:solidFill>
                            <a:srgbClr val="0000CC"/>
                          </a:solidFill>
                          <a:latin typeface="Arial Unicode MS" panose="020B0604020202020204" pitchFamily="50" charset="-127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137.9141 u</a:t>
                      </a:r>
                      <a:endParaRPr lang="ko-KR" altLang="en-US" sz="1200" dirty="0">
                        <a:solidFill>
                          <a:srgbClr val="0000CC"/>
                        </a:solidFill>
                        <a:latin typeface="Arial Unicode MS" panose="020B0604020202020204" pitchFamily="50" charset="-127"/>
                        <a:ea typeface="Arial Unicode MS" panose="020B0604020202020204" pitchFamily="50" charset="-127"/>
                        <a:cs typeface="Arial Unicode MS" panose="020B0604020202020204" pitchFamily="50" charset="-127"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 latinLnBrk="1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altLang="ko-KR" sz="1100" b="1" baseline="30000" dirty="0" smtClean="0">
                          <a:solidFill>
                            <a:srgbClr val="0000CC"/>
                          </a:solidFill>
                          <a:latin typeface="Arial Unicode MS" panose="020B0604020202020204" pitchFamily="50" charset="-127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138</a:t>
                      </a:r>
                      <a:r>
                        <a:rPr lang="en-US" altLang="ko-KR" sz="1100" b="1" dirty="0" smtClean="0">
                          <a:solidFill>
                            <a:srgbClr val="0000CC"/>
                          </a:solidFill>
                          <a:latin typeface="Arial Unicode MS" panose="020B0604020202020204" pitchFamily="50" charset="-127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Cs</a:t>
                      </a:r>
                      <a:r>
                        <a:rPr lang="en-US" altLang="ko-KR" sz="1100" b="1" baseline="30000" dirty="0" smtClean="0">
                          <a:solidFill>
                            <a:srgbClr val="0000CC"/>
                          </a:solidFill>
                          <a:latin typeface="Arial Unicode MS" panose="020B0604020202020204" pitchFamily="50" charset="-127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+</a:t>
                      </a:r>
                      <a:endParaRPr lang="ko-KR" altLang="en-US" sz="1100" b="1" dirty="0">
                        <a:solidFill>
                          <a:srgbClr val="0000CC"/>
                        </a:solidFill>
                        <a:latin typeface="Arial Unicode MS" panose="020B0604020202020204" pitchFamily="50" charset="-127"/>
                        <a:ea typeface="Arial Unicode MS" panose="020B0604020202020204" pitchFamily="50" charset="-127"/>
                        <a:cs typeface="Arial Unicode MS" panose="020B0604020202020204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altLang="ko-KR" sz="1200" dirty="0" smtClean="0">
                          <a:solidFill>
                            <a:srgbClr val="0000CC"/>
                          </a:solidFill>
                          <a:latin typeface="Arial Unicode MS" panose="020B0604020202020204" pitchFamily="50" charset="-127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m7</a:t>
                      </a:r>
                      <a:endParaRPr lang="ko-KR" altLang="en-US" sz="1200" dirty="0">
                        <a:solidFill>
                          <a:srgbClr val="0000CC"/>
                        </a:solidFill>
                        <a:latin typeface="Arial Unicode MS" panose="020B0604020202020204" pitchFamily="50" charset="-127"/>
                        <a:ea typeface="Arial Unicode MS" panose="020B0604020202020204" pitchFamily="50" charset="-127"/>
                        <a:cs typeface="Arial Unicode MS" panose="020B0604020202020204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altLang="ko-KR" sz="1200" dirty="0" smtClean="0">
                          <a:solidFill>
                            <a:srgbClr val="0000CC"/>
                          </a:solidFill>
                          <a:latin typeface="Arial Unicode MS" panose="020B0604020202020204" pitchFamily="50" charset="-127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137.9110 u</a:t>
                      </a:r>
                      <a:endParaRPr lang="ko-KR" altLang="en-US" sz="1200" dirty="0">
                        <a:solidFill>
                          <a:srgbClr val="0000CC"/>
                        </a:solidFill>
                        <a:latin typeface="Arial Unicode MS" panose="020B0604020202020204" pitchFamily="50" charset="-127"/>
                        <a:ea typeface="Arial Unicode MS" panose="020B0604020202020204" pitchFamily="50" charset="-127"/>
                        <a:cs typeface="Arial Unicode MS" panose="020B0604020202020204" pitchFamily="50" charset="-127"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 latinLnBrk="1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altLang="ko-KR" sz="1100" b="1" baseline="30000" dirty="0" smtClean="0">
                          <a:solidFill>
                            <a:schemeClr val="tx1"/>
                          </a:solidFill>
                          <a:latin typeface="Arial Unicode MS" panose="020B0604020202020204" pitchFamily="50" charset="-127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133</a:t>
                      </a:r>
                      <a:r>
                        <a:rPr lang="en-US" altLang="ko-KR" sz="1100" b="1" dirty="0" smtClean="0">
                          <a:solidFill>
                            <a:schemeClr val="tx1"/>
                          </a:solidFill>
                          <a:latin typeface="Arial Unicode MS" panose="020B0604020202020204" pitchFamily="50" charset="-127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Ce</a:t>
                      </a:r>
                      <a:r>
                        <a:rPr lang="en-US" altLang="ko-KR" sz="1100" b="1" baseline="30000" dirty="0" smtClean="0">
                          <a:solidFill>
                            <a:schemeClr val="tx1"/>
                          </a:solidFill>
                          <a:latin typeface="Arial Unicode MS" panose="020B0604020202020204" pitchFamily="50" charset="-127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+</a:t>
                      </a:r>
                      <a:endParaRPr lang="ko-KR" altLang="en-US" sz="1100" b="1" dirty="0">
                        <a:solidFill>
                          <a:schemeClr val="tx1"/>
                        </a:solidFill>
                        <a:latin typeface="Arial Unicode MS" panose="020B0604020202020204" pitchFamily="50" charset="-127"/>
                        <a:ea typeface="Arial Unicode MS" panose="020B0604020202020204" pitchFamily="50" charset="-127"/>
                        <a:cs typeface="Arial Unicode MS" panose="020B0604020202020204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latin typeface="Arial Unicode MS" panose="020B0604020202020204" pitchFamily="50" charset="-127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m8</a:t>
                      </a:r>
                      <a:endParaRPr lang="ko-KR" altLang="en-US" sz="1200" dirty="0" smtClean="0">
                        <a:solidFill>
                          <a:schemeClr val="tx1"/>
                        </a:solidFill>
                        <a:latin typeface="Arial Unicode MS" panose="020B0604020202020204" pitchFamily="50" charset="-127"/>
                        <a:ea typeface="Arial Unicode MS" panose="020B0604020202020204" pitchFamily="50" charset="-127"/>
                        <a:cs typeface="Arial Unicode MS" panose="020B0604020202020204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latin typeface="Arial Unicode MS" panose="020B0604020202020204" pitchFamily="50" charset="-127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137.9060 u</a:t>
                      </a:r>
                      <a:endParaRPr lang="ko-KR" altLang="en-US" sz="1200" dirty="0" smtClean="0">
                        <a:solidFill>
                          <a:schemeClr val="tx1"/>
                        </a:solidFill>
                        <a:latin typeface="Arial Unicode MS" panose="020B0604020202020204" pitchFamily="50" charset="-127"/>
                        <a:ea typeface="Arial Unicode MS" panose="020B0604020202020204" pitchFamily="50" charset="-127"/>
                        <a:cs typeface="Arial Unicode MS" panose="020B0604020202020204" pitchFamily="50" charset="-127"/>
                      </a:endParaRPr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20" name="Group 19"/>
          <p:cNvGrpSpPr/>
          <p:nvPr/>
        </p:nvGrpSpPr>
        <p:grpSpPr>
          <a:xfrm>
            <a:off x="2420478" y="8088425"/>
            <a:ext cx="6037722" cy="897174"/>
            <a:chOff x="2971800" y="2032495"/>
            <a:chExt cx="6037722" cy="89717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71800" y="2032495"/>
              <a:ext cx="6037722" cy="897174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7924800" y="2056420"/>
              <a:ext cx="1066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dirty="0"/>
                <a:t>5</a:t>
              </a:r>
              <a:r>
                <a:rPr lang="en-US" altLang="ko-KR" sz="1200" dirty="0" smtClean="0"/>
                <a:t>0 turns</a:t>
              </a:r>
              <a:endParaRPr lang="ko-KR" altLang="en-US" sz="1200" dirty="0"/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2953878" y="1371600"/>
            <a:ext cx="6037722" cy="5181600"/>
            <a:chOff x="2971800" y="852900"/>
            <a:chExt cx="6037722" cy="5431358"/>
          </a:xfrm>
        </p:grpSpPr>
        <p:grpSp>
          <p:nvGrpSpPr>
            <p:cNvPr id="18" name="Group 17"/>
            <p:cNvGrpSpPr/>
            <p:nvPr/>
          </p:nvGrpSpPr>
          <p:grpSpPr>
            <a:xfrm>
              <a:off x="2971800" y="852900"/>
              <a:ext cx="6037722" cy="892800"/>
              <a:chOff x="2971800" y="1139695"/>
              <a:chExt cx="6037722" cy="892800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71800" y="1139695"/>
                <a:ext cx="6037722" cy="892800"/>
              </a:xfrm>
              <a:prstGeom prst="rect">
                <a:avLst/>
              </a:prstGeom>
              <a:ln>
                <a:solidFill>
                  <a:schemeClr val="accent4">
                    <a:lumMod val="75000"/>
                  </a:schemeClr>
                </a:solidFill>
              </a:ln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7932964" y="1305196"/>
                <a:ext cx="10668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sz="1200" dirty="0" smtClean="0"/>
                  <a:t>10 turns</a:t>
                </a:r>
                <a:endParaRPr lang="ko-KR" altLang="en-US" sz="1200" dirty="0"/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4290645" y="1658395"/>
                <a:ext cx="457200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700" dirty="0" smtClean="0">
                    <a:solidFill>
                      <a:srgbClr val="FF0066"/>
                    </a:solidFill>
                  </a:rPr>
                  <a:t>8.5 ns</a:t>
                </a:r>
                <a:endParaRPr lang="ko-KR" altLang="en-US" sz="700" dirty="0">
                  <a:solidFill>
                    <a:srgbClr val="FF0066"/>
                  </a:solidFill>
                </a:endParaRPr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2971800" y="1760452"/>
              <a:ext cx="6037722" cy="889997"/>
              <a:chOff x="2971800" y="1760452"/>
              <a:chExt cx="6037722" cy="889997"/>
            </a:xfrm>
          </p:grpSpPr>
          <p:grpSp>
            <p:nvGrpSpPr>
              <p:cNvPr id="22" name="Group 21"/>
              <p:cNvGrpSpPr/>
              <p:nvPr/>
            </p:nvGrpSpPr>
            <p:grpSpPr>
              <a:xfrm>
                <a:off x="2971800" y="1760452"/>
                <a:ext cx="6037722" cy="889997"/>
                <a:chOff x="2971800" y="2984001"/>
                <a:chExt cx="6037722" cy="889997"/>
              </a:xfrm>
            </p:grpSpPr>
            <p:pic>
              <p:nvPicPr>
                <p:cNvPr id="9" name="Picture 8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971800" y="2984001"/>
                  <a:ext cx="6037722" cy="889997"/>
                </a:xfrm>
                <a:prstGeom prst="rect">
                  <a:avLst/>
                </a:prstGeom>
                <a:ln>
                  <a:solidFill>
                    <a:schemeClr val="accent4">
                      <a:lumMod val="75000"/>
                    </a:schemeClr>
                  </a:solidFill>
                </a:ln>
              </p:spPr>
            </p:pic>
            <p:sp>
              <p:nvSpPr>
                <p:cNvPr id="17" name="TextBox 16"/>
                <p:cNvSpPr txBox="1"/>
                <p:nvPr/>
              </p:nvSpPr>
              <p:spPr>
                <a:xfrm>
                  <a:off x="7924800" y="3040961"/>
                  <a:ext cx="1066800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altLang="ko-KR" sz="1200" dirty="0" smtClean="0"/>
                    <a:t>100 turns</a:t>
                  </a:r>
                  <a:endParaRPr lang="ko-KR" altLang="en-US" sz="1200" dirty="0"/>
                </a:p>
              </p:txBody>
            </p:sp>
          </p:grpSp>
          <p:sp>
            <p:nvSpPr>
              <p:cNvPr id="37" name="TextBox 36"/>
              <p:cNvSpPr txBox="1"/>
              <p:nvPr/>
            </p:nvSpPr>
            <p:spPr>
              <a:xfrm>
                <a:off x="6018823" y="2199146"/>
                <a:ext cx="685800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700" dirty="0" smtClean="0">
                    <a:solidFill>
                      <a:srgbClr val="FF0066"/>
                    </a:solidFill>
                  </a:rPr>
                  <a:t>64.6 ns</a:t>
                </a:r>
                <a:endParaRPr lang="ko-KR" altLang="en-US" sz="700" dirty="0">
                  <a:solidFill>
                    <a:srgbClr val="FF0066"/>
                  </a:solidFill>
                </a:endParaRP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2971800" y="2677557"/>
              <a:ext cx="6037722" cy="888602"/>
              <a:chOff x="2971800" y="2677557"/>
              <a:chExt cx="6037722" cy="888602"/>
            </a:xfrm>
          </p:grpSpPr>
          <p:grpSp>
            <p:nvGrpSpPr>
              <p:cNvPr id="24" name="Group 23"/>
              <p:cNvGrpSpPr/>
              <p:nvPr/>
            </p:nvGrpSpPr>
            <p:grpSpPr>
              <a:xfrm>
                <a:off x="2971800" y="2677557"/>
                <a:ext cx="6037722" cy="888602"/>
                <a:chOff x="2971800" y="3922416"/>
                <a:chExt cx="6037722" cy="888602"/>
              </a:xfrm>
            </p:grpSpPr>
            <p:pic>
              <p:nvPicPr>
                <p:cNvPr id="12" name="Picture 11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971800" y="3922416"/>
                  <a:ext cx="6037722" cy="888602"/>
                </a:xfrm>
                <a:prstGeom prst="rect">
                  <a:avLst/>
                </a:prstGeom>
                <a:ln>
                  <a:solidFill>
                    <a:schemeClr val="accent4">
                      <a:lumMod val="75000"/>
                    </a:schemeClr>
                  </a:solidFill>
                </a:ln>
              </p:spPr>
            </p:pic>
            <p:sp>
              <p:nvSpPr>
                <p:cNvPr id="19" name="TextBox 18"/>
                <p:cNvSpPr txBox="1"/>
                <p:nvPr/>
              </p:nvSpPr>
              <p:spPr>
                <a:xfrm>
                  <a:off x="7162800" y="3981487"/>
                  <a:ext cx="1066800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altLang="ko-KR" sz="1200" dirty="0"/>
                    <a:t>2</a:t>
                  </a:r>
                  <a:r>
                    <a:rPr lang="en-US" altLang="ko-KR" sz="1200" dirty="0" smtClean="0"/>
                    <a:t>00 turns</a:t>
                  </a:r>
                  <a:endParaRPr lang="ko-KR" altLang="en-US" sz="1200" dirty="0"/>
                </a:p>
              </p:txBody>
            </p:sp>
          </p:grpSp>
          <p:sp>
            <p:nvSpPr>
              <p:cNvPr id="38" name="TextBox 37"/>
              <p:cNvSpPr txBox="1"/>
              <p:nvPr/>
            </p:nvSpPr>
            <p:spPr>
              <a:xfrm>
                <a:off x="6350977" y="3107534"/>
                <a:ext cx="685800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700" dirty="0" smtClean="0">
                    <a:solidFill>
                      <a:srgbClr val="FF0066"/>
                    </a:solidFill>
                  </a:rPr>
                  <a:t>127.1 ns</a:t>
                </a:r>
                <a:endParaRPr lang="ko-KR" altLang="en-US" sz="700" dirty="0">
                  <a:solidFill>
                    <a:srgbClr val="FF0066"/>
                  </a:solidFill>
                </a:endParaRPr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>
              <a:off x="2971800" y="3583701"/>
              <a:ext cx="6019800" cy="896471"/>
              <a:chOff x="2971800" y="3583701"/>
              <a:chExt cx="6019800" cy="896471"/>
            </a:xfrm>
          </p:grpSpPr>
          <p:grpSp>
            <p:nvGrpSpPr>
              <p:cNvPr id="25" name="Group 24"/>
              <p:cNvGrpSpPr/>
              <p:nvPr/>
            </p:nvGrpSpPr>
            <p:grpSpPr>
              <a:xfrm>
                <a:off x="2971800" y="3583701"/>
                <a:ext cx="6019800" cy="896471"/>
                <a:chOff x="2971800" y="4846439"/>
                <a:chExt cx="6019800" cy="896471"/>
              </a:xfrm>
            </p:grpSpPr>
            <p:pic>
              <p:nvPicPr>
                <p:cNvPr id="13" name="Picture 12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71800" y="4846439"/>
                  <a:ext cx="6019800" cy="896471"/>
                </a:xfrm>
                <a:prstGeom prst="rect">
                  <a:avLst/>
                </a:prstGeom>
                <a:ln>
                  <a:solidFill>
                    <a:schemeClr val="accent4">
                      <a:lumMod val="75000"/>
                    </a:schemeClr>
                  </a:solidFill>
                </a:ln>
              </p:spPr>
            </p:pic>
            <p:sp>
              <p:nvSpPr>
                <p:cNvPr id="21" name="TextBox 20"/>
                <p:cNvSpPr txBox="1"/>
                <p:nvPr/>
              </p:nvSpPr>
              <p:spPr>
                <a:xfrm>
                  <a:off x="7315200" y="4894212"/>
                  <a:ext cx="1066800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altLang="ko-KR" sz="1200" dirty="0" smtClean="0"/>
                    <a:t>350 turns</a:t>
                  </a:r>
                  <a:endParaRPr lang="ko-KR" altLang="en-US" sz="1200" dirty="0"/>
                </a:p>
              </p:txBody>
            </p:sp>
          </p:grpSp>
          <p:sp>
            <p:nvSpPr>
              <p:cNvPr id="39" name="TextBox 38"/>
              <p:cNvSpPr txBox="1"/>
              <p:nvPr/>
            </p:nvSpPr>
            <p:spPr>
              <a:xfrm>
                <a:off x="6496538" y="4047832"/>
                <a:ext cx="685800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700" dirty="0" smtClean="0">
                    <a:solidFill>
                      <a:srgbClr val="FF0066"/>
                    </a:solidFill>
                  </a:rPr>
                  <a:t>220.8 ns</a:t>
                </a:r>
                <a:endParaRPr lang="ko-KR" altLang="en-US" sz="700" dirty="0">
                  <a:solidFill>
                    <a:srgbClr val="FF0066"/>
                  </a:solidFill>
                </a:endParaRPr>
              </a:p>
            </p:txBody>
          </p:sp>
        </p:grpSp>
        <p:grpSp>
          <p:nvGrpSpPr>
            <p:cNvPr id="34" name="Group 33"/>
            <p:cNvGrpSpPr/>
            <p:nvPr/>
          </p:nvGrpSpPr>
          <p:grpSpPr>
            <a:xfrm>
              <a:off x="2971800" y="4493622"/>
              <a:ext cx="6019801" cy="883513"/>
              <a:chOff x="2971800" y="4493622"/>
              <a:chExt cx="6019801" cy="883513"/>
            </a:xfrm>
          </p:grpSpPr>
          <p:grpSp>
            <p:nvGrpSpPr>
              <p:cNvPr id="26" name="Group 25"/>
              <p:cNvGrpSpPr/>
              <p:nvPr/>
            </p:nvGrpSpPr>
            <p:grpSpPr>
              <a:xfrm>
                <a:off x="2971800" y="4493622"/>
                <a:ext cx="6019801" cy="883513"/>
                <a:chOff x="2971800" y="5805817"/>
                <a:chExt cx="6019801" cy="883513"/>
              </a:xfrm>
            </p:grpSpPr>
            <p:pic>
              <p:nvPicPr>
                <p:cNvPr id="14" name="Picture 13"/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971800" y="5805817"/>
                  <a:ext cx="6019801" cy="883513"/>
                </a:xfrm>
                <a:prstGeom prst="rect">
                  <a:avLst/>
                </a:prstGeom>
                <a:ln>
                  <a:solidFill>
                    <a:schemeClr val="accent4">
                      <a:lumMod val="75000"/>
                    </a:schemeClr>
                  </a:solidFill>
                </a:ln>
              </p:spPr>
            </p:pic>
            <p:sp>
              <p:nvSpPr>
                <p:cNvPr id="23" name="TextBox 22"/>
                <p:cNvSpPr txBox="1"/>
                <p:nvPr/>
              </p:nvSpPr>
              <p:spPr>
                <a:xfrm>
                  <a:off x="7399564" y="5855368"/>
                  <a:ext cx="1066800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altLang="ko-KR" sz="1200" dirty="0" smtClean="0"/>
                    <a:t>500 turns</a:t>
                  </a:r>
                  <a:endParaRPr lang="ko-KR" altLang="en-US" sz="1200" dirty="0"/>
                </a:p>
              </p:txBody>
            </p:sp>
          </p:grpSp>
          <p:sp>
            <p:nvSpPr>
              <p:cNvPr id="40" name="TextBox 39"/>
              <p:cNvSpPr txBox="1"/>
              <p:nvPr/>
            </p:nvSpPr>
            <p:spPr>
              <a:xfrm>
                <a:off x="6526822" y="4918861"/>
                <a:ext cx="788377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700" dirty="0" smtClean="0">
                    <a:solidFill>
                      <a:srgbClr val="FF0066"/>
                    </a:solidFill>
                  </a:rPr>
                  <a:t>314.5 ns</a:t>
                </a:r>
                <a:endParaRPr lang="ko-KR" altLang="en-US" sz="700" dirty="0">
                  <a:solidFill>
                    <a:srgbClr val="FF0066"/>
                  </a:solidFill>
                </a:endParaRPr>
              </a:p>
            </p:txBody>
          </p:sp>
        </p:grpSp>
        <p:grpSp>
          <p:nvGrpSpPr>
            <p:cNvPr id="42" name="Group 41"/>
            <p:cNvGrpSpPr/>
            <p:nvPr/>
          </p:nvGrpSpPr>
          <p:grpSpPr>
            <a:xfrm>
              <a:off x="2971800" y="5394959"/>
              <a:ext cx="6037722" cy="889299"/>
              <a:chOff x="2971800" y="5394959"/>
              <a:chExt cx="6037722" cy="889299"/>
            </a:xfrm>
          </p:grpSpPr>
          <p:grpSp>
            <p:nvGrpSpPr>
              <p:cNvPr id="27" name="Group 26"/>
              <p:cNvGrpSpPr/>
              <p:nvPr/>
            </p:nvGrpSpPr>
            <p:grpSpPr>
              <a:xfrm>
                <a:off x="2971800" y="5394959"/>
                <a:ext cx="6037722" cy="889299"/>
                <a:chOff x="2971800" y="6790066"/>
                <a:chExt cx="6037722" cy="889299"/>
              </a:xfrm>
            </p:grpSpPr>
            <p:pic>
              <p:nvPicPr>
                <p:cNvPr id="15" name="Picture 14"/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971800" y="6790066"/>
                  <a:ext cx="6037722" cy="889299"/>
                </a:xfrm>
                <a:prstGeom prst="rect">
                  <a:avLst/>
                </a:prstGeom>
                <a:ln>
                  <a:solidFill>
                    <a:schemeClr val="accent4">
                      <a:lumMod val="75000"/>
                    </a:schemeClr>
                  </a:solidFill>
                </a:ln>
              </p:spPr>
            </p:pic>
            <p:sp>
              <p:nvSpPr>
                <p:cNvPr id="32" name="TextBox 31"/>
                <p:cNvSpPr txBox="1"/>
                <p:nvPr/>
              </p:nvSpPr>
              <p:spPr>
                <a:xfrm>
                  <a:off x="7543800" y="6847115"/>
                  <a:ext cx="1066800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altLang="ko-KR" sz="1200" dirty="0" smtClean="0"/>
                    <a:t>1000 turns</a:t>
                  </a:r>
                  <a:endParaRPr lang="ko-KR" altLang="en-US" sz="1200" dirty="0"/>
                </a:p>
              </p:txBody>
            </p:sp>
          </p:grpSp>
          <p:sp>
            <p:nvSpPr>
              <p:cNvPr id="41" name="TextBox 40"/>
              <p:cNvSpPr txBox="1"/>
              <p:nvPr/>
            </p:nvSpPr>
            <p:spPr>
              <a:xfrm>
                <a:off x="6585101" y="5819745"/>
                <a:ext cx="814463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700" dirty="0" smtClean="0">
                    <a:solidFill>
                      <a:srgbClr val="FF0066"/>
                    </a:solidFill>
                  </a:rPr>
                  <a:t>626.8 ns</a:t>
                </a:r>
                <a:endParaRPr lang="ko-KR" altLang="en-US" sz="700" dirty="0">
                  <a:solidFill>
                    <a:srgbClr val="FF0066"/>
                  </a:solidFill>
                </a:endParaRPr>
              </a:p>
            </p:txBody>
          </p:sp>
        </p:grpSp>
      </p:grpSp>
      <p:grpSp>
        <p:nvGrpSpPr>
          <p:cNvPr id="56" name="Group 55"/>
          <p:cNvGrpSpPr/>
          <p:nvPr/>
        </p:nvGrpSpPr>
        <p:grpSpPr>
          <a:xfrm>
            <a:off x="381000" y="4700128"/>
            <a:ext cx="2501355" cy="1776872"/>
            <a:chOff x="441476" y="4655301"/>
            <a:chExt cx="2353734" cy="1672007"/>
          </a:xfrm>
        </p:grpSpPr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41476" y="4655301"/>
              <a:ext cx="2353734" cy="1672007"/>
            </a:xfrm>
            <a:prstGeom prst="rect">
              <a:avLst/>
            </a:prstGeom>
          </p:spPr>
        </p:pic>
        <p:sp>
          <p:nvSpPr>
            <p:cNvPr id="55" name="TextBox 54"/>
            <p:cNvSpPr txBox="1"/>
            <p:nvPr/>
          </p:nvSpPr>
          <p:spPr>
            <a:xfrm>
              <a:off x="990600" y="4815795"/>
              <a:ext cx="1066800" cy="1737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600" dirty="0" smtClean="0">
                  <a:sym typeface="Symbol" panose="05050102010706020507" pitchFamily="18" charset="2"/>
                </a:rPr>
                <a:t></a:t>
              </a:r>
              <a:r>
                <a:rPr lang="en-US" altLang="ko-KR" sz="600" i="1" dirty="0" err="1" smtClean="0">
                  <a:sym typeface="Symbol" panose="05050102010706020507" pitchFamily="18" charset="2"/>
                </a:rPr>
                <a:t>ToF</a:t>
              </a:r>
              <a:r>
                <a:rPr lang="en-US" altLang="ko-KR" sz="600" dirty="0">
                  <a:sym typeface="Symbol" panose="05050102010706020507" pitchFamily="18" charset="2"/>
                </a:rPr>
                <a:t> </a:t>
              </a:r>
              <a:r>
                <a:rPr lang="en-US" altLang="ko-KR" sz="600" dirty="0" smtClean="0">
                  <a:sym typeface="Symbol" panose="05050102010706020507" pitchFamily="18" charset="2"/>
                </a:rPr>
                <a:t>= 0.6246</a:t>
              </a:r>
              <a:r>
                <a:rPr lang="en-US" altLang="ko-KR" sz="600" i="1" dirty="0" smtClean="0">
                  <a:sym typeface="Symbol" panose="05050102010706020507" pitchFamily="18" charset="2"/>
                </a:rPr>
                <a:t>N</a:t>
              </a:r>
              <a:r>
                <a:rPr lang="en-US" altLang="ko-KR" sz="600" dirty="0" smtClean="0">
                  <a:sym typeface="Symbol" panose="05050102010706020507" pitchFamily="18" charset="2"/>
                </a:rPr>
                <a:t> +2.1940</a:t>
              </a:r>
              <a:endParaRPr lang="ko-KR" altLang="en-US" sz="600" dirty="0"/>
            </a:p>
          </p:txBody>
        </p:sp>
      </p:grpSp>
      <p:sp>
        <p:nvSpPr>
          <p:cNvPr id="5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46050" y="6210300"/>
            <a:ext cx="457200" cy="457200"/>
          </a:xfrm>
        </p:spPr>
        <p:txBody>
          <a:bodyPr/>
          <a:lstStyle/>
          <a:p>
            <a:pPr>
              <a:defRPr/>
            </a:pPr>
            <a:fld id="{64F79F90-F2A4-4836-B8AC-94361DEF8785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46" name="Picture 2" descr="https://sortitoutsi.net/uploads/team/13643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192600"/>
            <a:ext cx="714375" cy="718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7654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 bwMode="auto">
          <a:xfrm>
            <a:off x="457200" y="209844"/>
            <a:ext cx="4114800" cy="552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/>
            <a:r>
              <a:rPr lang="en-US" sz="2400" b="1" dirty="0" smtClean="0">
                <a:solidFill>
                  <a:srgbClr val="C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II. MR-TOF Simulator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49471" y="838200"/>
            <a:ext cx="20415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sz="1600" dirty="0" smtClean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Testing results</a:t>
            </a:r>
            <a:endParaRPr lang="en-US" sz="1600" dirty="0">
              <a:solidFill>
                <a:srgbClr val="FF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" name="Rectangle 1"/>
          <p:cNvSpPr>
            <a:spLocks noChangeArrowheads="1"/>
          </p:cNvSpPr>
          <p:nvPr/>
        </p:nvSpPr>
        <p:spPr bwMode="auto">
          <a:xfrm>
            <a:off x="603250" y="1252955"/>
            <a:ext cx="3435350" cy="1132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346075" lvl="1" indent="-342900" algn="just" eaLnBrk="0" hangingPunct="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5851525" algn="r"/>
              </a:tabLst>
            </a:pPr>
            <a:r>
              <a:rPr lang="en-US" altLang="ko-KR" sz="16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Separation</a:t>
            </a:r>
          </a:p>
          <a:p>
            <a:pPr marL="746125" lvl="2" indent="-285750" algn="just" eaLnBrk="0" hangingPunct="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§"/>
              <a:tabLst>
                <a:tab pos="5851525" algn="r"/>
              </a:tabLst>
            </a:pPr>
            <a:r>
              <a:rPr lang="en-US" altLang="ko-KR" sz="16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Main contaminant is </a:t>
            </a:r>
            <a:r>
              <a:rPr lang="en-US" altLang="ko-KR" sz="1600" baseline="300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138</a:t>
            </a:r>
            <a:r>
              <a:rPr lang="en-US" altLang="ko-KR" sz="16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Sb</a:t>
            </a:r>
          </a:p>
          <a:p>
            <a:pPr marL="746125" lvl="2" indent="-285750" algn="just" eaLnBrk="0" hangingPunct="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§"/>
              <a:tabLst>
                <a:tab pos="5851525" algn="r"/>
              </a:tabLst>
            </a:pPr>
            <a:r>
              <a:rPr lang="en-US" altLang="ko-KR" sz="16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Symbol" panose="05050102010706020507" pitchFamily="18" charset="2"/>
              </a:rPr>
              <a:t>m = 0.01 u </a:t>
            </a:r>
            <a:r>
              <a:rPr lang="en-US" altLang="ko-KR" sz="16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anose="05000000000000000000" pitchFamily="2" charset="2"/>
              </a:rPr>
              <a:t> </a:t>
            </a:r>
            <a:r>
              <a:rPr lang="en-US" altLang="ko-KR" sz="16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Symbol" panose="05050102010706020507" pitchFamily="18" charset="2"/>
              </a:rPr>
              <a:t>E ~ 10 </a:t>
            </a:r>
            <a:r>
              <a:rPr lang="en-US" altLang="ko-KR" sz="1600" dirty="0" err="1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Symbol" panose="05050102010706020507" pitchFamily="18" charset="2"/>
              </a:rPr>
              <a:t>keV</a:t>
            </a:r>
            <a:endParaRPr lang="en-US" altLang="ko-KR" sz="1600" dirty="0" smtClean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  <a:sym typeface="Symbol" panose="05050102010706020507" pitchFamily="18" charset="2"/>
            </a:endParaRPr>
          </a:p>
        </p:txBody>
      </p:sp>
      <p:sp>
        <p:nvSpPr>
          <p:cNvPr id="4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46050" y="6210300"/>
            <a:ext cx="457200" cy="457200"/>
          </a:xfrm>
        </p:spPr>
        <p:txBody>
          <a:bodyPr/>
          <a:lstStyle/>
          <a:p>
            <a:pPr>
              <a:defRPr/>
            </a:pPr>
            <a:fld id="{64F79F90-F2A4-4836-B8AC-94361DEF8785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6449" y="1333775"/>
            <a:ext cx="2743200" cy="4381225"/>
          </a:xfrm>
          <a:prstGeom prst="rect">
            <a:avLst/>
          </a:prstGeom>
        </p:spPr>
      </p:pic>
      <p:sp>
        <p:nvSpPr>
          <p:cNvPr id="42" name="Rectangle 1"/>
          <p:cNvSpPr>
            <a:spLocks noChangeArrowheads="1"/>
          </p:cNvSpPr>
          <p:nvPr/>
        </p:nvSpPr>
        <p:spPr bwMode="auto">
          <a:xfrm>
            <a:off x="719265" y="4960448"/>
            <a:ext cx="8190384" cy="1505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746125" lvl="2" indent="-285750" algn="just" eaLnBrk="0" hangingPunct="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ü"/>
              <a:tabLst>
                <a:tab pos="5851525" algn="r"/>
              </a:tabLst>
            </a:pPr>
            <a:r>
              <a:rPr lang="en-US" altLang="ko-KR" sz="16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Resolving powers are almost </a:t>
            </a:r>
            <a:r>
              <a:rPr lang="en-US" altLang="ko-KR" sz="1600" dirty="0" smtClean="0">
                <a:latin typeface="times" panose="02020603050405020304" pitchFamily="18" charset="0"/>
                <a:ea typeface="Calibri" pitchFamily="34" charset="0"/>
                <a:cs typeface="times" panose="02020603050405020304" pitchFamily="18" charset="0"/>
              </a:rPr>
              <a:t>1.8 </a:t>
            </a:r>
            <a:r>
              <a:rPr lang="en-US" altLang="ko-KR" sz="1600" kern="100" dirty="0">
                <a:latin typeface="times" panose="02020603050405020304" pitchFamily="18" charset="0"/>
                <a:cs typeface="times" panose="02020603050405020304" pitchFamily="18" charset="0"/>
                <a:sym typeface="Symbol" panose="05050102010706020507" pitchFamily="18" charset="2"/>
              </a:rPr>
              <a:t></a:t>
            </a:r>
            <a:r>
              <a:rPr lang="en-US" altLang="ko-KR" sz="1600" kern="100" dirty="0">
                <a:latin typeface="times" panose="02020603050405020304" pitchFamily="18" charset="0"/>
                <a:cs typeface="times" panose="02020603050405020304" pitchFamily="18" charset="0"/>
              </a:rPr>
              <a:t> 10</a:t>
            </a:r>
            <a:r>
              <a:rPr lang="en-US" altLang="ko-KR" sz="1600" kern="100" baseline="30000" dirty="0">
                <a:latin typeface="times" panose="02020603050405020304" pitchFamily="18" charset="0"/>
                <a:cs typeface="times" panose="02020603050405020304" pitchFamily="18" charset="0"/>
              </a:rPr>
              <a:t>4</a:t>
            </a:r>
            <a:endParaRPr lang="ko-KR" altLang="ko-KR" sz="1600" kern="100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746125" lvl="2" indent="-285750" algn="just" eaLnBrk="0" hangingPunct="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ü"/>
              <a:tabLst>
                <a:tab pos="5851525" algn="r"/>
              </a:tabLst>
            </a:pPr>
            <a:r>
              <a:rPr lang="en-US" altLang="ko-KR" sz="16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ko-KR" sz="16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Symbol" panose="05050102010706020507" pitchFamily="18" charset="2"/>
              </a:rPr>
              <a:t></a:t>
            </a:r>
            <a:r>
              <a:rPr lang="en-US" altLang="ko-KR" sz="1600" kern="100" dirty="0" err="1" smtClean="0"/>
              <a:t>t</a:t>
            </a:r>
            <a:r>
              <a:rPr lang="en-US" altLang="ko-KR" sz="1600" kern="100" baseline="-25000" dirty="0" err="1" smtClean="0"/>
              <a:t>FWHM</a:t>
            </a:r>
            <a:r>
              <a:rPr lang="en-US" altLang="ko-KR" sz="1600" kern="100" baseline="-25000" dirty="0" smtClean="0"/>
              <a:t> </a:t>
            </a:r>
            <a:r>
              <a:rPr lang="en-US" altLang="ko-KR" sz="1600" kern="100" dirty="0"/>
              <a:t>~ </a:t>
            </a:r>
            <a:r>
              <a:rPr lang="en-US" altLang="ko-KR" sz="16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Symbol" panose="05050102010706020507" pitchFamily="18" charset="2"/>
              </a:rPr>
              <a:t></a:t>
            </a:r>
            <a:r>
              <a:rPr lang="en-US" altLang="ko-KR" sz="1600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ToF</a:t>
            </a:r>
            <a:endParaRPr lang="en-US" altLang="ko-KR" sz="1600" dirty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746125" lvl="2" indent="-285750" algn="just" eaLnBrk="0" hangingPunct="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ü"/>
              <a:tabLst>
                <a:tab pos="5851525" algn="r"/>
              </a:tabLst>
            </a:pPr>
            <a:r>
              <a:rPr lang="en-US" altLang="ko-KR" sz="16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Symbol" panose="05050102010706020507" pitchFamily="18" charset="2"/>
              </a:rPr>
              <a:t></a:t>
            </a:r>
            <a:r>
              <a:rPr lang="en-US" altLang="ko-KR" sz="1600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Symbol" panose="05050102010706020507" pitchFamily="18" charset="2"/>
              </a:rPr>
              <a:t>m</a:t>
            </a:r>
            <a:r>
              <a:rPr lang="en-US" altLang="ko-KR" sz="1600" baseline="-25000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Symbol" panose="05050102010706020507" pitchFamily="18" charset="2"/>
              </a:rPr>
              <a:t>FWHM</a:t>
            </a:r>
            <a:r>
              <a:rPr lang="en-US" altLang="ko-KR" sz="16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Symbol" panose="05050102010706020507" pitchFamily="18" charset="2"/>
              </a:rPr>
              <a:t> </a:t>
            </a:r>
            <a:r>
              <a:rPr lang="en-US" altLang="ko-KR" sz="16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Symbol" panose="05050102010706020507" pitchFamily="18" charset="2"/>
              </a:rPr>
              <a:t>= 0.008 u ~ </a:t>
            </a:r>
            <a:r>
              <a:rPr lang="en-US" altLang="ko-KR" sz="16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Symbol" panose="05050102010706020507" pitchFamily="18" charset="2"/>
              </a:rPr>
              <a:t>m = 0.01 u </a:t>
            </a:r>
            <a:r>
              <a:rPr lang="en-US" altLang="ko-KR" sz="16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anose="05000000000000000000" pitchFamily="2" charset="2"/>
              </a:rPr>
              <a:t> </a:t>
            </a:r>
            <a:r>
              <a:rPr lang="en-US" altLang="ko-KR" sz="16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Symbol" panose="05050102010706020507" pitchFamily="18" charset="2"/>
              </a:rPr>
              <a:t>E ~ 10 </a:t>
            </a:r>
            <a:r>
              <a:rPr lang="en-US" altLang="ko-KR" sz="1600" dirty="0" err="1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Symbol" panose="05050102010706020507" pitchFamily="18" charset="2"/>
              </a:rPr>
              <a:t>keV</a:t>
            </a:r>
            <a:endParaRPr lang="en-US" altLang="ko-KR" sz="1600" dirty="0" smtClean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  <a:sym typeface="Symbol" panose="05050102010706020507" pitchFamily="18" charset="2"/>
            </a:endParaRPr>
          </a:p>
          <a:p>
            <a:pPr marL="460375" lvl="2" algn="just" eaLnBrk="0" hangingPunct="0">
              <a:lnSpc>
                <a:spcPct val="120000"/>
              </a:lnSpc>
              <a:spcAft>
                <a:spcPts val="600"/>
              </a:spcAft>
              <a:tabLst>
                <a:tab pos="5851525" algn="r"/>
              </a:tabLst>
            </a:pPr>
            <a:r>
              <a:rPr lang="en-US" altLang="ko-KR" sz="16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Symbol" panose="05050102010706020507" pitchFamily="18" charset="2"/>
              </a:rPr>
              <a:t>     Challenge</a:t>
            </a:r>
            <a:r>
              <a:rPr lang="en-US" altLang="ko-KR" sz="1600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Symbol" panose="05050102010706020507" pitchFamily="18" charset="2"/>
              </a:rPr>
              <a:t>: Separation of </a:t>
            </a:r>
            <a:r>
              <a:rPr lang="en-US" altLang="ko-KR" sz="1600" baseline="30000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Symbol" panose="05050102010706020507" pitchFamily="18" charset="2"/>
              </a:rPr>
              <a:t>138</a:t>
            </a:r>
            <a:r>
              <a:rPr lang="en-US" altLang="ko-KR" sz="1600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Symbol" panose="05050102010706020507" pitchFamily="18" charset="2"/>
              </a:rPr>
              <a:t>Sn &amp; </a:t>
            </a:r>
            <a:r>
              <a:rPr lang="en-US" altLang="ko-KR" sz="1600" baseline="30000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Symbol" panose="05050102010706020507" pitchFamily="18" charset="2"/>
              </a:rPr>
              <a:t>138</a:t>
            </a:r>
            <a:r>
              <a:rPr lang="en-US" altLang="ko-KR" sz="1600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Symbol" panose="05050102010706020507" pitchFamily="18" charset="2"/>
              </a:rPr>
              <a:t>Sb with </a:t>
            </a:r>
            <a:r>
              <a:rPr lang="en-US" altLang="ko-KR" sz="1600" dirty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Symbol" panose="05050102010706020507" pitchFamily="18" charset="2"/>
              </a:rPr>
              <a:t>E ~ 10 </a:t>
            </a:r>
            <a:r>
              <a:rPr lang="en-US" altLang="ko-KR" sz="1600" dirty="0" err="1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Symbol" panose="05050102010706020507" pitchFamily="18" charset="2"/>
              </a:rPr>
              <a:t>keV</a:t>
            </a:r>
            <a:r>
              <a:rPr lang="en-US" altLang="ko-KR" sz="1600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Symbol" panose="05050102010706020507" pitchFamily="18" charset="2"/>
              </a:rPr>
              <a:t> @ R</a:t>
            </a:r>
            <a:r>
              <a:rPr lang="en-US" altLang="ko-KR" sz="1600" baseline="-25000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Symbol" panose="05050102010706020507" pitchFamily="18" charset="2"/>
              </a:rPr>
              <a:t>m</a:t>
            </a:r>
            <a:r>
              <a:rPr lang="en-US" altLang="ko-KR" sz="1600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Symbol" panose="05050102010706020507" pitchFamily="18" charset="2"/>
              </a:rPr>
              <a:t> = 1.8 </a:t>
            </a:r>
            <a:r>
              <a:rPr lang="en-US" altLang="ko-KR" sz="1600" kern="100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  <a:sym typeface="Symbol" panose="05050102010706020507" pitchFamily="18" charset="2"/>
              </a:rPr>
              <a:t></a:t>
            </a:r>
            <a:r>
              <a:rPr lang="en-US" altLang="ko-KR" sz="1600" kern="100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10</a:t>
            </a:r>
            <a:r>
              <a:rPr lang="en-US" altLang="ko-KR" sz="1600" kern="100" baseline="30000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4</a:t>
            </a:r>
            <a:r>
              <a:rPr lang="en-US" altLang="ko-KR" sz="1600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Symbol" panose="05050102010706020507" pitchFamily="18" charset="2"/>
              </a:rPr>
              <a:t>  !!!</a:t>
            </a:r>
          </a:p>
        </p:txBody>
      </p:sp>
      <p:sp>
        <p:nvSpPr>
          <p:cNvPr id="38" name="Curved Right Arrow 37"/>
          <p:cNvSpPr/>
          <p:nvPr/>
        </p:nvSpPr>
        <p:spPr>
          <a:xfrm rot="21083587">
            <a:off x="438118" y="4886945"/>
            <a:ext cx="277618" cy="892855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graphicFrame>
        <p:nvGraphicFramePr>
          <p:cNvPr id="39" name="Table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2933298"/>
              </p:ext>
            </p:extLst>
          </p:nvPr>
        </p:nvGraphicFramePr>
        <p:xfrm>
          <a:off x="762000" y="2401132"/>
          <a:ext cx="5105400" cy="2330394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1371734"/>
                <a:gridCol w="908322"/>
                <a:gridCol w="908322"/>
                <a:gridCol w="908322"/>
                <a:gridCol w="1008700"/>
              </a:tblGrid>
              <a:tr h="479904">
                <a:tc>
                  <a:txBody>
                    <a:bodyPr/>
                    <a:lstStyle/>
                    <a:p>
                      <a:pPr algn="l" latinLnBrk="1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kern="100" dirty="0">
                          <a:effectLst/>
                        </a:rPr>
                        <a:t>Isotopes</a:t>
                      </a:r>
                      <a:endParaRPr lang="ko-KR" sz="1400" kern="1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kern="100" baseline="30000" dirty="0" smtClean="0">
                          <a:effectLst/>
                        </a:rPr>
                        <a:t>138</a:t>
                      </a:r>
                      <a:r>
                        <a:rPr lang="en-US" sz="1400" kern="100" dirty="0" smtClean="0">
                          <a:effectLst/>
                        </a:rPr>
                        <a:t>Sn</a:t>
                      </a:r>
                      <a:endParaRPr lang="ko-KR" sz="1400" kern="1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kern="100" baseline="30000" dirty="0" smtClean="0">
                          <a:effectLst/>
                        </a:rPr>
                        <a:t>138</a:t>
                      </a:r>
                      <a:r>
                        <a:rPr lang="en-US" sz="1400" kern="100" dirty="0" smtClean="0">
                          <a:effectLst/>
                        </a:rPr>
                        <a:t>Sb</a:t>
                      </a:r>
                      <a:endParaRPr lang="ko-KR" sz="1400" kern="1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413606">
                <a:tc>
                  <a:txBody>
                    <a:bodyPr/>
                    <a:lstStyle/>
                    <a:p>
                      <a:pPr algn="l" latinLnBrk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kern="100" dirty="0">
                          <a:effectLst/>
                        </a:rPr>
                        <a:t>Turns</a:t>
                      </a:r>
                      <a:endParaRPr lang="ko-KR" sz="1400" kern="1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 latinLnBrk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kern="100" dirty="0">
                          <a:solidFill>
                            <a:srgbClr val="0000CC"/>
                          </a:solidFill>
                          <a:effectLst/>
                        </a:rPr>
                        <a:t>500</a:t>
                      </a:r>
                      <a:endParaRPr lang="ko-KR" sz="1400" kern="100" dirty="0">
                        <a:solidFill>
                          <a:srgbClr val="0000CC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 latinLnBrk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kern="100" dirty="0">
                          <a:solidFill>
                            <a:srgbClr val="7030A0"/>
                          </a:solidFill>
                          <a:effectLst/>
                        </a:rPr>
                        <a:t>3000</a:t>
                      </a:r>
                      <a:endParaRPr lang="ko-KR" sz="1400" kern="100" dirty="0">
                        <a:solidFill>
                          <a:srgbClr val="7030A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 latinLnBrk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kern="100" dirty="0">
                          <a:solidFill>
                            <a:srgbClr val="0000CC"/>
                          </a:solidFill>
                          <a:effectLst/>
                        </a:rPr>
                        <a:t>500</a:t>
                      </a:r>
                      <a:endParaRPr lang="ko-KR" sz="1400" kern="100" dirty="0">
                        <a:solidFill>
                          <a:srgbClr val="0000CC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 latinLnBrk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kern="100" dirty="0">
                          <a:solidFill>
                            <a:srgbClr val="7030A0"/>
                          </a:solidFill>
                          <a:effectLst/>
                        </a:rPr>
                        <a:t>3000</a:t>
                      </a:r>
                      <a:endParaRPr lang="ko-KR" sz="1400" kern="100" dirty="0">
                        <a:solidFill>
                          <a:srgbClr val="7030A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59221">
                <a:tc>
                  <a:txBody>
                    <a:bodyPr/>
                    <a:lstStyle/>
                    <a:p>
                      <a:pPr algn="l" latinLnBrk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kern="100" dirty="0">
                          <a:effectLst/>
                          <a:sym typeface="Symbol" panose="05050102010706020507" pitchFamily="18" charset="2"/>
                        </a:rPr>
                        <a:t></a:t>
                      </a:r>
                      <a:r>
                        <a:rPr lang="en-US" sz="1400" kern="100" dirty="0" err="1">
                          <a:effectLst/>
                        </a:rPr>
                        <a:t>t</a:t>
                      </a:r>
                      <a:r>
                        <a:rPr lang="en-US" sz="1400" kern="100" baseline="-25000" dirty="0" err="1">
                          <a:effectLst/>
                        </a:rPr>
                        <a:t>FWHM</a:t>
                      </a:r>
                      <a:r>
                        <a:rPr lang="en-US" sz="1400" kern="100" baseline="-25000" dirty="0">
                          <a:effectLst/>
                        </a:rPr>
                        <a:t> </a:t>
                      </a:r>
                      <a:r>
                        <a:rPr lang="en-US" sz="1400" kern="100" dirty="0">
                          <a:effectLst/>
                        </a:rPr>
                        <a:t>(ns)</a:t>
                      </a:r>
                      <a:endParaRPr lang="ko-KR" sz="1400" kern="1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 latinLnBrk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kern="100" dirty="0">
                          <a:solidFill>
                            <a:srgbClr val="0000CC"/>
                          </a:solidFill>
                          <a:effectLst/>
                        </a:rPr>
                        <a:t>236.659</a:t>
                      </a:r>
                      <a:endParaRPr lang="ko-KR" sz="1400" kern="100" dirty="0">
                        <a:solidFill>
                          <a:srgbClr val="0000CC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 latinLnBrk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kern="100" dirty="0">
                          <a:solidFill>
                            <a:srgbClr val="7030A0"/>
                          </a:solidFill>
                          <a:effectLst/>
                        </a:rPr>
                        <a:t>1476.339</a:t>
                      </a:r>
                      <a:endParaRPr lang="ko-KR" sz="1400" kern="100" dirty="0">
                        <a:solidFill>
                          <a:srgbClr val="7030A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 latinLnBrk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kern="100" dirty="0">
                          <a:solidFill>
                            <a:srgbClr val="0000CC"/>
                          </a:solidFill>
                          <a:effectLst/>
                        </a:rPr>
                        <a:t>218.659</a:t>
                      </a:r>
                      <a:endParaRPr lang="ko-KR" sz="1400" kern="100" dirty="0">
                        <a:solidFill>
                          <a:srgbClr val="0000CC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 latinLnBrk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kern="100" dirty="0">
                          <a:solidFill>
                            <a:srgbClr val="7030A0"/>
                          </a:solidFill>
                          <a:effectLst/>
                        </a:rPr>
                        <a:t>1427.932</a:t>
                      </a:r>
                      <a:endParaRPr lang="ko-KR" sz="1400" kern="100" dirty="0">
                        <a:solidFill>
                          <a:srgbClr val="7030A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59221">
                <a:tc>
                  <a:txBody>
                    <a:bodyPr/>
                    <a:lstStyle/>
                    <a:p>
                      <a:pPr algn="l" latinLnBrk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kern="100" dirty="0">
                          <a:effectLst/>
                          <a:sym typeface="Symbol" panose="05050102010706020507" pitchFamily="18" charset="2"/>
                        </a:rPr>
                        <a:t></a:t>
                      </a:r>
                      <a:r>
                        <a:rPr lang="en-US" sz="1400" kern="100" dirty="0" err="1">
                          <a:effectLst/>
                        </a:rPr>
                        <a:t>m</a:t>
                      </a:r>
                      <a:r>
                        <a:rPr lang="en-US" sz="1400" kern="100" baseline="-25000" dirty="0" err="1">
                          <a:effectLst/>
                        </a:rPr>
                        <a:t>FWHM</a:t>
                      </a:r>
                      <a:r>
                        <a:rPr lang="en-US" sz="1400" kern="100" baseline="-25000" dirty="0">
                          <a:effectLst/>
                        </a:rPr>
                        <a:t> </a:t>
                      </a:r>
                      <a:r>
                        <a:rPr lang="en-US" sz="1400" kern="100" dirty="0">
                          <a:effectLst/>
                        </a:rPr>
                        <a:t>(u)</a:t>
                      </a:r>
                      <a:endParaRPr lang="ko-KR" sz="1400" kern="1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 latinLnBrk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kern="100" dirty="0">
                          <a:solidFill>
                            <a:srgbClr val="0000CC"/>
                          </a:solidFill>
                          <a:effectLst/>
                        </a:rPr>
                        <a:t>0.008779</a:t>
                      </a:r>
                      <a:endParaRPr lang="ko-KR" sz="1400" kern="100" dirty="0">
                        <a:solidFill>
                          <a:srgbClr val="0000CC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 latinLnBrk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kern="100" dirty="0">
                          <a:solidFill>
                            <a:srgbClr val="7030A0"/>
                          </a:solidFill>
                          <a:effectLst/>
                        </a:rPr>
                        <a:t>0.008223</a:t>
                      </a:r>
                      <a:endParaRPr lang="ko-KR" sz="1400" kern="100" dirty="0">
                        <a:solidFill>
                          <a:srgbClr val="7030A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 latinLnBrk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kern="100" dirty="0">
                          <a:solidFill>
                            <a:srgbClr val="0000CC"/>
                          </a:solidFill>
                          <a:effectLst/>
                        </a:rPr>
                        <a:t>0.009488</a:t>
                      </a:r>
                      <a:endParaRPr lang="ko-KR" sz="1400" kern="100" dirty="0">
                        <a:solidFill>
                          <a:srgbClr val="0000CC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 latinLnBrk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kern="100" dirty="0">
                          <a:solidFill>
                            <a:srgbClr val="7030A0"/>
                          </a:solidFill>
                          <a:effectLst/>
                        </a:rPr>
                        <a:t>0.007954</a:t>
                      </a:r>
                      <a:endParaRPr lang="ko-KR" sz="1400" kern="100" dirty="0">
                        <a:solidFill>
                          <a:srgbClr val="7030A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59221">
                <a:tc>
                  <a:txBody>
                    <a:bodyPr/>
                    <a:lstStyle/>
                    <a:p>
                      <a:pPr algn="l" latinLnBrk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kern="100" dirty="0">
                          <a:effectLst/>
                        </a:rPr>
                        <a:t>R</a:t>
                      </a:r>
                      <a:r>
                        <a:rPr lang="en-US" sz="1400" kern="100" baseline="-25000" dirty="0">
                          <a:effectLst/>
                        </a:rPr>
                        <a:t>m</a:t>
                      </a:r>
                      <a:endParaRPr lang="ko-KR" sz="1400" kern="1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 latinLnBrk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kern="100" dirty="0">
                          <a:solidFill>
                            <a:srgbClr val="0000CC"/>
                          </a:solidFill>
                          <a:effectLst/>
                        </a:rPr>
                        <a:t>1.8 </a:t>
                      </a:r>
                      <a:r>
                        <a:rPr lang="en-US" sz="1400" kern="100" dirty="0">
                          <a:solidFill>
                            <a:srgbClr val="0000CC"/>
                          </a:solidFill>
                          <a:effectLst/>
                          <a:sym typeface="Symbol" panose="05050102010706020507" pitchFamily="18" charset="2"/>
                        </a:rPr>
                        <a:t></a:t>
                      </a:r>
                      <a:r>
                        <a:rPr lang="en-US" sz="1400" kern="100" dirty="0">
                          <a:solidFill>
                            <a:srgbClr val="0000CC"/>
                          </a:solidFill>
                          <a:effectLst/>
                        </a:rPr>
                        <a:t> 10</a:t>
                      </a:r>
                      <a:r>
                        <a:rPr lang="en-US" sz="1400" kern="100" baseline="30000" dirty="0">
                          <a:solidFill>
                            <a:srgbClr val="0000CC"/>
                          </a:solidFill>
                          <a:effectLst/>
                        </a:rPr>
                        <a:t>4</a:t>
                      </a:r>
                      <a:endParaRPr lang="ko-KR" sz="1400" kern="100" dirty="0">
                        <a:solidFill>
                          <a:srgbClr val="0000CC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 latinLnBrk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kern="100" dirty="0">
                          <a:solidFill>
                            <a:srgbClr val="7030A0"/>
                          </a:solidFill>
                          <a:effectLst/>
                        </a:rPr>
                        <a:t>1.8 </a:t>
                      </a:r>
                      <a:r>
                        <a:rPr lang="en-US" sz="1400" kern="100" dirty="0">
                          <a:solidFill>
                            <a:srgbClr val="7030A0"/>
                          </a:solidFill>
                          <a:effectLst/>
                          <a:sym typeface="Symbol" panose="05050102010706020507" pitchFamily="18" charset="2"/>
                        </a:rPr>
                        <a:t></a:t>
                      </a:r>
                      <a:r>
                        <a:rPr lang="en-US" sz="1400" kern="100" dirty="0">
                          <a:solidFill>
                            <a:srgbClr val="7030A0"/>
                          </a:solidFill>
                          <a:effectLst/>
                        </a:rPr>
                        <a:t> 10</a:t>
                      </a:r>
                      <a:r>
                        <a:rPr lang="en-US" sz="1400" kern="100" baseline="30000" dirty="0">
                          <a:solidFill>
                            <a:srgbClr val="7030A0"/>
                          </a:solidFill>
                          <a:effectLst/>
                        </a:rPr>
                        <a:t>4</a:t>
                      </a:r>
                      <a:endParaRPr lang="ko-KR" sz="1400" kern="100" dirty="0">
                        <a:solidFill>
                          <a:srgbClr val="7030A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 latinLnBrk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kern="100" dirty="0">
                          <a:solidFill>
                            <a:srgbClr val="0000CC"/>
                          </a:solidFill>
                          <a:effectLst/>
                        </a:rPr>
                        <a:t>1.9 </a:t>
                      </a:r>
                      <a:r>
                        <a:rPr lang="en-US" sz="1400" kern="100" dirty="0">
                          <a:solidFill>
                            <a:srgbClr val="0000CC"/>
                          </a:solidFill>
                          <a:effectLst/>
                          <a:sym typeface="Symbol" panose="05050102010706020507" pitchFamily="18" charset="2"/>
                        </a:rPr>
                        <a:t></a:t>
                      </a:r>
                      <a:r>
                        <a:rPr lang="en-US" sz="1400" kern="100" dirty="0">
                          <a:solidFill>
                            <a:srgbClr val="0000CC"/>
                          </a:solidFill>
                          <a:effectLst/>
                        </a:rPr>
                        <a:t> 10</a:t>
                      </a:r>
                      <a:r>
                        <a:rPr lang="en-US" sz="1400" kern="100" baseline="30000" dirty="0">
                          <a:solidFill>
                            <a:srgbClr val="0000CC"/>
                          </a:solidFill>
                          <a:effectLst/>
                        </a:rPr>
                        <a:t>4</a:t>
                      </a:r>
                      <a:endParaRPr lang="ko-KR" sz="1400" kern="100" dirty="0">
                        <a:solidFill>
                          <a:srgbClr val="0000CC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 latinLnBrk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kern="100" dirty="0">
                          <a:solidFill>
                            <a:srgbClr val="7030A0"/>
                          </a:solidFill>
                          <a:effectLst/>
                        </a:rPr>
                        <a:t>1.8 </a:t>
                      </a:r>
                      <a:r>
                        <a:rPr lang="en-US" sz="1400" kern="100" dirty="0">
                          <a:solidFill>
                            <a:srgbClr val="7030A0"/>
                          </a:solidFill>
                          <a:effectLst/>
                          <a:sym typeface="Symbol" panose="05050102010706020507" pitchFamily="18" charset="2"/>
                        </a:rPr>
                        <a:t></a:t>
                      </a:r>
                      <a:r>
                        <a:rPr lang="en-US" sz="1400" kern="100" dirty="0">
                          <a:solidFill>
                            <a:srgbClr val="7030A0"/>
                          </a:solidFill>
                          <a:effectLst/>
                        </a:rPr>
                        <a:t> 10</a:t>
                      </a:r>
                      <a:r>
                        <a:rPr lang="en-US" sz="1400" kern="100" baseline="30000" dirty="0">
                          <a:solidFill>
                            <a:srgbClr val="7030A0"/>
                          </a:solidFill>
                          <a:effectLst/>
                        </a:rPr>
                        <a:t>4</a:t>
                      </a:r>
                      <a:endParaRPr lang="ko-KR" sz="1400" kern="100" dirty="0">
                        <a:solidFill>
                          <a:srgbClr val="7030A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59221">
                <a:tc>
                  <a:txBody>
                    <a:bodyPr/>
                    <a:lstStyle/>
                    <a:p>
                      <a:pPr algn="l" latinLnBrk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kern="100" dirty="0">
                          <a:effectLst/>
                          <a:sym typeface="Symbol" panose="05050102010706020507" pitchFamily="18" charset="2"/>
                        </a:rPr>
                        <a:t></a:t>
                      </a:r>
                      <a:r>
                        <a:rPr lang="en-US" sz="1400" kern="100" dirty="0" err="1">
                          <a:effectLst/>
                        </a:rPr>
                        <a:t>ToF</a:t>
                      </a:r>
                      <a:r>
                        <a:rPr lang="en-US" sz="1400" kern="100" dirty="0">
                          <a:effectLst/>
                        </a:rPr>
                        <a:t> (ns)</a:t>
                      </a:r>
                      <a:endParaRPr lang="ko-KR" sz="1400" kern="1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4"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kern="100" dirty="0">
                          <a:effectLst/>
                        </a:rPr>
                        <a:t>500 turns: </a:t>
                      </a:r>
                      <a:r>
                        <a:rPr lang="en-US" sz="1400" kern="100" dirty="0">
                          <a:solidFill>
                            <a:srgbClr val="0000CC"/>
                          </a:solidFill>
                          <a:effectLst/>
                        </a:rPr>
                        <a:t>249.427</a:t>
                      </a:r>
                      <a:r>
                        <a:rPr lang="en-US" sz="1400" kern="100" dirty="0">
                          <a:effectLst/>
                        </a:rPr>
                        <a:t>    3000 turns: </a:t>
                      </a:r>
                      <a:r>
                        <a:rPr lang="en-US" sz="1400" kern="100" dirty="0">
                          <a:solidFill>
                            <a:srgbClr val="7030A0"/>
                          </a:solidFill>
                          <a:effectLst/>
                        </a:rPr>
                        <a:t>1795.336</a:t>
                      </a:r>
                      <a:endParaRPr lang="ko-KR" sz="1400" kern="100" dirty="0">
                        <a:solidFill>
                          <a:srgbClr val="7030A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2" name="Picture 2" descr="https://sortitoutsi.net/uploads/team/13643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192600"/>
            <a:ext cx="714375" cy="718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6017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1"/>
          <p:cNvSpPr>
            <a:spLocks noChangeArrowheads="1"/>
          </p:cNvSpPr>
          <p:nvPr/>
        </p:nvSpPr>
        <p:spPr bwMode="auto">
          <a:xfrm>
            <a:off x="762000" y="591058"/>
            <a:ext cx="5105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en-US" sz="2400" b="1" dirty="0" smtClean="0">
                <a:solidFill>
                  <a:srgbClr val="F20000"/>
                </a:solidFill>
                <a:latin typeface="Cambria" pitchFamily="18" charset="0"/>
                <a:cs typeface="Times New Roman" pitchFamily="18" charset="0"/>
              </a:rPr>
              <a:t>III. Summary and Outlook</a:t>
            </a:r>
            <a:endParaRPr lang="en-US" sz="2400" b="1" dirty="0">
              <a:solidFill>
                <a:srgbClr val="F20000"/>
              </a:solidFill>
              <a:latin typeface="Cambria" pitchFamily="18" charset="0"/>
              <a:cs typeface="Times New Roman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3962400" y="5791200"/>
            <a:ext cx="4686300" cy="0"/>
          </a:xfrm>
          <a:prstGeom prst="line">
            <a:avLst/>
          </a:prstGeom>
          <a:ln>
            <a:head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F79F90-F2A4-4836-B8AC-94361DEF8785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990600" y="1662601"/>
            <a:ext cx="7086600" cy="4210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346075" lvl="1" indent="-342900" algn="just" eaLnBrk="0" hangingPunct="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5851525" algn="r"/>
              </a:tabLst>
            </a:pPr>
            <a:r>
              <a:rPr lang="en-US" altLang="ko-KR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MRTOF-S is useful for estimating the ion separation &amp; PID, and resolving power.</a:t>
            </a:r>
          </a:p>
          <a:p>
            <a:pPr marL="346075" lvl="1" indent="-342900" algn="just" eaLnBrk="0" hangingPunct="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5851525" algn="r"/>
              </a:tabLst>
            </a:pPr>
            <a:r>
              <a:rPr lang="en-US" altLang="ko-KR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MRTOF-S results are compatible with SIMION 8.1.</a:t>
            </a:r>
          </a:p>
          <a:p>
            <a:pPr marL="346075" lvl="1" indent="-342900" algn="just" eaLnBrk="0" hangingPunct="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5851525" algn="r"/>
              </a:tabLst>
            </a:pPr>
            <a:r>
              <a:rPr lang="en-US" altLang="ko-KR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Resolving power and mass precision does not change so much at a certain number of turns.</a:t>
            </a:r>
          </a:p>
          <a:p>
            <a:pPr marL="346075" lvl="1" indent="-342900" algn="just" eaLnBrk="0" hangingPunct="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5851525" algn="r"/>
              </a:tabLst>
            </a:pPr>
            <a:r>
              <a:rPr lang="en-US" altLang="ko-KR" dirty="0" err="1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ToF</a:t>
            </a:r>
            <a:r>
              <a:rPr lang="en-US" altLang="ko-KR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spread is proportional to the number of turns </a:t>
            </a:r>
            <a:r>
              <a:rPr lang="en-US" altLang="ko-KR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anose="05000000000000000000" pitchFamily="2" charset="2"/>
              </a:rPr>
              <a:t> the number of reflections should be optimized.</a:t>
            </a:r>
          </a:p>
          <a:p>
            <a:pPr marL="346075" lvl="1" indent="-342900" algn="just" eaLnBrk="0" hangingPunct="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5851525" algn="r"/>
              </a:tabLst>
            </a:pPr>
            <a:r>
              <a:rPr lang="en-US" altLang="ko-KR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It is difficult to separate ions with </a:t>
            </a:r>
            <a:r>
              <a:rPr lang="en-US" altLang="ko-KR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Symbol" panose="05050102010706020507" pitchFamily="18" charset="2"/>
              </a:rPr>
              <a:t>m = 10 </a:t>
            </a:r>
            <a:r>
              <a:rPr lang="en-US" altLang="ko-KR" dirty="0" err="1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Symbol" panose="05050102010706020507" pitchFamily="18" charset="2"/>
              </a:rPr>
              <a:t>keV</a:t>
            </a:r>
            <a:r>
              <a:rPr lang="en-US" altLang="ko-KR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Symbol" panose="05050102010706020507" pitchFamily="18" charset="2"/>
              </a:rPr>
              <a:t>/c</a:t>
            </a:r>
            <a:r>
              <a:rPr lang="en-US" altLang="ko-KR" baseline="300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Symbol" panose="05050102010706020507" pitchFamily="18" charset="2"/>
              </a:rPr>
              <a:t>2 </a:t>
            </a:r>
            <a:r>
              <a:rPr lang="en-US" altLang="ko-KR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Symbol" panose="05050102010706020507" pitchFamily="18" charset="2"/>
              </a:rPr>
              <a:t> (</a:t>
            </a:r>
            <a:r>
              <a:rPr lang="en-US" altLang="ko-KR" baseline="300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Symbol" panose="05050102010706020507" pitchFamily="18" charset="2"/>
              </a:rPr>
              <a:t>138</a:t>
            </a:r>
            <a:r>
              <a:rPr lang="en-US" altLang="ko-KR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Symbol" panose="05050102010706020507" pitchFamily="18" charset="2"/>
              </a:rPr>
              <a:t>Sn &amp; </a:t>
            </a:r>
            <a:r>
              <a:rPr lang="en-US" altLang="ko-KR" baseline="300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Symbol" panose="05050102010706020507" pitchFamily="18" charset="2"/>
              </a:rPr>
              <a:t>138</a:t>
            </a:r>
            <a:r>
              <a:rPr lang="en-US" altLang="ko-KR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Symbol" panose="05050102010706020507" pitchFamily="18" charset="2"/>
              </a:rPr>
              <a:t>Sb) at R</a:t>
            </a:r>
            <a:r>
              <a:rPr lang="en-US" altLang="ko-KR" baseline="-250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Symbol" panose="05050102010706020507" pitchFamily="18" charset="2"/>
              </a:rPr>
              <a:t>m</a:t>
            </a:r>
            <a:r>
              <a:rPr lang="en-US" altLang="ko-KR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Symbol" panose="05050102010706020507" pitchFamily="18" charset="2"/>
              </a:rPr>
              <a:t> = 2 10</a:t>
            </a:r>
            <a:r>
              <a:rPr lang="en-US" altLang="ko-KR" baseline="300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Symbol" panose="05050102010706020507" pitchFamily="18" charset="2"/>
              </a:rPr>
              <a:t>4</a:t>
            </a:r>
            <a:r>
              <a:rPr lang="en-US" altLang="ko-KR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Symbol" panose="05050102010706020507" pitchFamily="18" charset="2"/>
              </a:rPr>
              <a:t> </a:t>
            </a:r>
            <a:r>
              <a:rPr lang="en-US" altLang="ko-KR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Symbol" panose="05050102010706020507" pitchFamily="18" charset="2"/>
              </a:rPr>
              <a:t>and mass precision of 10</a:t>
            </a:r>
            <a:r>
              <a:rPr lang="en-US" altLang="ko-KR" baseline="300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Symbol" panose="05050102010706020507" pitchFamily="18" charset="2"/>
              </a:rPr>
              <a:t>-6</a:t>
            </a:r>
            <a:r>
              <a:rPr lang="en-US" altLang="ko-KR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Symbol" panose="05050102010706020507" pitchFamily="18" charset="2"/>
              </a:rPr>
              <a:t>.</a:t>
            </a:r>
          </a:p>
          <a:p>
            <a:pPr marL="346075" lvl="1" indent="-342900" algn="just" eaLnBrk="0" hangingPunct="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5851525" algn="r"/>
              </a:tabLst>
            </a:pPr>
            <a:r>
              <a:rPr lang="en-US" altLang="ko-KR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Simulation speed will be improved.</a:t>
            </a:r>
          </a:p>
          <a:p>
            <a:pPr marL="346075" lvl="1" indent="-342900" algn="just" eaLnBrk="0" hangingPunct="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5851525" algn="r"/>
              </a:tabLst>
            </a:pPr>
            <a:endParaRPr lang="en-US" altLang="ko-KR" dirty="0" smtClean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609600" y="1371600"/>
            <a:ext cx="6096000" cy="0"/>
          </a:xfrm>
          <a:prstGeom prst="line">
            <a:avLst/>
          </a:prstGeom>
          <a:ln>
            <a:head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https://sortitoutsi.net/uploads/team/13643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192600"/>
            <a:ext cx="714375" cy="718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3395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52400" y="2797314"/>
            <a:ext cx="8686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anchor="ctr">
            <a:spAutoFit/>
            <a:sp3d extrusionH="57150">
              <a:bevelT w="38100" h="38100"/>
            </a:sp3d>
          </a:bodyPr>
          <a:lstStyle/>
          <a:p>
            <a:pPr indent="457200" algn="ctr">
              <a:defRPr/>
            </a:pPr>
            <a:r>
              <a:rPr lang="en-US" sz="3200" b="1" i="1" dirty="0" smtClean="0">
                <a:solidFill>
                  <a:srgbClr val="F20000"/>
                </a:solidFill>
                <a:latin typeface="Bodoni MT" pitchFamily="18" charset="0"/>
                <a:cs typeface="Traditional Arabic" pitchFamily="18" charset="-78"/>
              </a:rPr>
              <a:t>Thank you for your attention!</a:t>
            </a:r>
            <a:endParaRPr lang="en-US" sz="3200" b="1" i="1" dirty="0">
              <a:solidFill>
                <a:srgbClr val="F20000"/>
              </a:solidFill>
              <a:latin typeface="Bodoni MT" pitchFamily="18" charset="0"/>
              <a:cs typeface="Traditional Arabic" pitchFamily="18" charset="-7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F79F90-F2A4-4836-B8AC-94361DEF8785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973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1"/>
          <p:cNvSpPr>
            <a:spLocks noChangeArrowheads="1"/>
          </p:cNvSpPr>
          <p:nvPr/>
        </p:nvSpPr>
        <p:spPr bwMode="auto">
          <a:xfrm>
            <a:off x="-76200" y="457200"/>
            <a:ext cx="2971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F20000"/>
                </a:solidFill>
                <a:latin typeface="Cambria" pitchFamily="18" charset="0"/>
                <a:cs typeface="Times New Roman" pitchFamily="18" charset="0"/>
              </a:rPr>
              <a:t>Outline</a:t>
            </a:r>
            <a:endParaRPr lang="en-US" sz="3200" b="1" dirty="0">
              <a:solidFill>
                <a:srgbClr val="F2000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0" name="Rectangle 111"/>
          <p:cNvSpPr>
            <a:spLocks noChangeArrowheads="1"/>
          </p:cNvSpPr>
          <p:nvPr/>
        </p:nvSpPr>
        <p:spPr bwMode="auto">
          <a:xfrm>
            <a:off x="1219200" y="1907100"/>
            <a:ext cx="731520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57188" indent="-357188" algn="just">
              <a:lnSpc>
                <a:spcPct val="200000"/>
              </a:lnSpc>
              <a:buAutoNum type="romanUcPeriod"/>
            </a:pPr>
            <a:r>
              <a:rPr lang="en-US" sz="24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Overview</a:t>
            </a:r>
          </a:p>
          <a:p>
            <a:pPr marL="357188" indent="-357188" algn="just">
              <a:lnSpc>
                <a:spcPct val="200000"/>
              </a:lnSpc>
              <a:buAutoNum type="romanUcPeriod"/>
            </a:pPr>
            <a:r>
              <a:rPr lang="en-US" sz="24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MR-TOF Simulator</a:t>
            </a:r>
          </a:p>
          <a:p>
            <a:pPr marL="914400" lvl="1" indent="-457200" algn="just">
              <a:lnSpc>
                <a:spcPct val="200000"/>
              </a:lnSpc>
              <a:buFont typeface="+mj-lt"/>
              <a:buAutoNum type="arabicPeriod"/>
            </a:pPr>
            <a:r>
              <a:rPr lang="en-US" sz="20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Design of computer program</a:t>
            </a:r>
          </a:p>
          <a:p>
            <a:pPr marL="914400" lvl="1" indent="-457200" algn="just">
              <a:lnSpc>
                <a:spcPct val="200000"/>
              </a:lnSpc>
              <a:buFont typeface="+mj-lt"/>
              <a:buAutoNum type="arabicPeriod"/>
            </a:pPr>
            <a:r>
              <a:rPr lang="en-US" sz="20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Preliminary </a:t>
            </a:r>
            <a:r>
              <a:rPr lang="en-US" sz="20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0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esting results</a:t>
            </a:r>
          </a:p>
          <a:p>
            <a:pPr algn="just">
              <a:lnSpc>
                <a:spcPct val="200000"/>
              </a:lnSpc>
            </a:pPr>
            <a:r>
              <a:rPr lang="en-US" sz="24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en-US" sz="24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Summary and Outlook</a:t>
            </a:r>
            <a:endParaRPr lang="en-US" sz="24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  <a:sym typeface="Symbol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457200" y="1600200"/>
            <a:ext cx="6096000" cy="0"/>
          </a:xfrm>
          <a:prstGeom prst="line">
            <a:avLst/>
          </a:prstGeom>
          <a:ln>
            <a:head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4038600" y="6019800"/>
            <a:ext cx="4686300" cy="0"/>
          </a:xfrm>
          <a:prstGeom prst="line">
            <a:avLst/>
          </a:prstGeom>
          <a:ln>
            <a:head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F79F90-F2A4-4836-B8AC-94361DEF8785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293890" name="Picture 2" descr="https://sortitoutsi.net/uploads/team/13643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192600"/>
            <a:ext cx="714375" cy="718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0574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 bwMode="auto">
          <a:xfrm>
            <a:off x="457200" y="209844"/>
            <a:ext cx="4114800" cy="552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/>
            <a:r>
              <a:rPr lang="en-US" sz="2400" b="1" dirty="0" smtClean="0">
                <a:solidFill>
                  <a:srgbClr val="C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I. Overview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F79F90-F2A4-4836-B8AC-94361DEF8785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978364" y="2372371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pSp>
        <p:nvGrpSpPr>
          <p:cNvPr id="28" name="Group 27"/>
          <p:cNvGrpSpPr/>
          <p:nvPr/>
        </p:nvGrpSpPr>
        <p:grpSpPr>
          <a:xfrm>
            <a:off x="978364" y="986817"/>
            <a:ext cx="7239000" cy="5223483"/>
            <a:chOff x="990600" y="1349721"/>
            <a:chExt cx="7239000" cy="5223483"/>
          </a:xfrm>
        </p:grpSpPr>
        <p:grpSp>
          <p:nvGrpSpPr>
            <p:cNvPr id="25" name="Group 24"/>
            <p:cNvGrpSpPr/>
            <p:nvPr/>
          </p:nvGrpSpPr>
          <p:grpSpPr>
            <a:xfrm>
              <a:off x="990600" y="1349721"/>
              <a:ext cx="6934200" cy="5223483"/>
              <a:chOff x="838200" y="1318199"/>
              <a:chExt cx="6934200" cy="5223483"/>
            </a:xfrm>
          </p:grpSpPr>
          <p:grpSp>
            <p:nvGrpSpPr>
              <p:cNvPr id="23" name="Group 22"/>
              <p:cNvGrpSpPr/>
              <p:nvPr/>
            </p:nvGrpSpPr>
            <p:grpSpPr>
              <a:xfrm>
                <a:off x="838200" y="1318199"/>
                <a:ext cx="6934200" cy="5223483"/>
                <a:chOff x="829733" y="740035"/>
                <a:chExt cx="7704667" cy="5803870"/>
              </a:xfrm>
            </p:grpSpPr>
            <p:grpSp>
              <p:nvGrpSpPr>
                <p:cNvPr id="21" name="Group 20"/>
                <p:cNvGrpSpPr/>
                <p:nvPr/>
              </p:nvGrpSpPr>
              <p:grpSpPr>
                <a:xfrm>
                  <a:off x="829733" y="740035"/>
                  <a:ext cx="7704667" cy="5584565"/>
                  <a:chOff x="595426" y="682559"/>
                  <a:chExt cx="8223999" cy="5960992"/>
                </a:xfrm>
              </p:grpSpPr>
              <p:pic>
                <p:nvPicPr>
                  <p:cNvPr id="292888" name="Picture 24" descr="https://media.springernature.com/original/springer-static/image/chp%3A10.1007%2F978-3-030-01629-6_12/MediaObjects/467610_1_En_12_Fig1_HTML.png"/>
                  <p:cNvPicPr>
                    <a:picLocks noChangeAspect="1" noChangeArrowheads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85800" y="682559"/>
                    <a:ext cx="8133625" cy="5960992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grpSp>
                <p:nvGrpSpPr>
                  <p:cNvPr id="68" name="Group 67"/>
                  <p:cNvGrpSpPr/>
                  <p:nvPr/>
                </p:nvGrpSpPr>
                <p:grpSpPr>
                  <a:xfrm>
                    <a:off x="595426" y="874236"/>
                    <a:ext cx="3276600" cy="506389"/>
                    <a:chOff x="595426" y="874236"/>
                    <a:chExt cx="3276600" cy="506389"/>
                  </a:xfrm>
                </p:grpSpPr>
                <p:sp>
                  <p:nvSpPr>
                    <p:cNvPr id="69" name="Rectangle 68"/>
                    <p:cNvSpPr/>
                    <p:nvPr/>
                  </p:nvSpPr>
                  <p:spPr>
                    <a:xfrm>
                      <a:off x="595426" y="874236"/>
                      <a:ext cx="3276600" cy="43659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/>
                    </a:p>
                  </p:txBody>
                </p:sp>
                <p:sp>
                  <p:nvSpPr>
                    <p:cNvPr id="72" name="TextBox 71"/>
                    <p:cNvSpPr txBox="1"/>
                    <p:nvPr/>
                  </p:nvSpPr>
                  <p:spPr>
                    <a:xfrm>
                      <a:off x="1045759" y="942595"/>
                      <a:ext cx="2707429" cy="43803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ko-KR" dirty="0" smtClean="0">
                          <a:solidFill>
                            <a:srgbClr val="FF0000"/>
                          </a:solidFill>
                        </a:rPr>
                        <a:t>Unstable</a:t>
                      </a:r>
                      <a:r>
                        <a:rPr lang="en-US" altLang="ko-KR" dirty="0" smtClean="0"/>
                        <a:t> </a:t>
                      </a:r>
                      <a:r>
                        <a:rPr lang="en-US" altLang="ko-KR" dirty="0" smtClean="0">
                          <a:solidFill>
                            <a:srgbClr val="0000FF"/>
                          </a:solidFill>
                        </a:rPr>
                        <a:t>isotopes</a:t>
                      </a:r>
                      <a:endParaRPr lang="ko-KR" altLang="en-US" dirty="0">
                        <a:solidFill>
                          <a:srgbClr val="0000FF"/>
                        </a:solidFill>
                      </a:endParaRPr>
                    </a:p>
                  </p:txBody>
                </p:sp>
              </p:grpSp>
            </p:grpSp>
            <p:sp>
              <p:nvSpPr>
                <p:cNvPr id="73" name="Rectangle 72"/>
                <p:cNvSpPr/>
                <p:nvPr/>
              </p:nvSpPr>
              <p:spPr>
                <a:xfrm>
                  <a:off x="1676400" y="6321622"/>
                  <a:ext cx="6400800" cy="22228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fr-FR" altLang="ko-KR" sz="700" dirty="0" err="1" smtClean="0">
                      <a:solidFill>
                        <a:srgbClr val="333333"/>
                      </a:solidFill>
                      <a:latin typeface="Source Sans Pro"/>
                    </a:rPr>
                    <a:t>Taken</a:t>
                  </a:r>
                  <a:r>
                    <a:rPr lang="fr-FR" altLang="ko-KR" sz="700" dirty="0" smtClean="0">
                      <a:solidFill>
                        <a:srgbClr val="333333"/>
                      </a:solidFill>
                      <a:latin typeface="Source Sans Pro"/>
                    </a:rPr>
                    <a:t> </a:t>
                  </a:r>
                  <a:r>
                    <a:rPr lang="fr-FR" altLang="ko-KR" sz="700" dirty="0" err="1" smtClean="0">
                      <a:solidFill>
                        <a:srgbClr val="333333"/>
                      </a:solidFill>
                      <a:latin typeface="Source Sans Pro"/>
                    </a:rPr>
                    <a:t>from</a:t>
                  </a:r>
                  <a:r>
                    <a:rPr lang="fr-FR" altLang="ko-KR" sz="700" dirty="0" smtClean="0">
                      <a:solidFill>
                        <a:srgbClr val="333333"/>
                      </a:solidFill>
                      <a:latin typeface="Source Sans Pro"/>
                    </a:rPr>
                    <a:t> </a:t>
                  </a:r>
                  <a:r>
                    <a:rPr lang="fr-FR" altLang="ko-KR" sz="700" b="1" dirty="0" smtClean="0">
                      <a:solidFill>
                        <a:srgbClr val="333333"/>
                      </a:solidFill>
                      <a:latin typeface="Source Sans Pro"/>
                    </a:rPr>
                    <a:t>Leoni </a:t>
                  </a:r>
                  <a:r>
                    <a:rPr lang="fr-FR" altLang="ko-KR" sz="700" b="1" dirty="0">
                      <a:solidFill>
                        <a:srgbClr val="333333"/>
                      </a:solidFill>
                      <a:latin typeface="Source Sans Pro"/>
                    </a:rPr>
                    <a:t>S. </a:t>
                  </a:r>
                  <a:r>
                    <a:rPr lang="fr-FR" altLang="ko-KR" sz="700" b="1" i="1" dirty="0">
                      <a:solidFill>
                        <a:srgbClr val="333333"/>
                      </a:solidFill>
                      <a:latin typeface="Source Sans Pro"/>
                    </a:rPr>
                    <a:t>et</a:t>
                  </a:r>
                  <a:r>
                    <a:rPr lang="fr-FR" altLang="ko-KR" sz="700" b="1" dirty="0">
                      <a:solidFill>
                        <a:srgbClr val="333333"/>
                      </a:solidFill>
                      <a:latin typeface="Source Sans Pro"/>
                    </a:rPr>
                    <a:t> </a:t>
                  </a:r>
                  <a:r>
                    <a:rPr lang="fr-FR" altLang="ko-KR" sz="700" b="1" i="1" dirty="0">
                      <a:solidFill>
                        <a:srgbClr val="333333"/>
                      </a:solidFill>
                      <a:latin typeface="Source Sans Pro"/>
                    </a:rPr>
                    <a:t>al</a:t>
                  </a:r>
                  <a:r>
                    <a:rPr lang="fr-FR" altLang="ko-KR" sz="700" b="1" dirty="0">
                      <a:solidFill>
                        <a:srgbClr val="333333"/>
                      </a:solidFill>
                      <a:latin typeface="Source Sans Pro"/>
                    </a:rPr>
                    <a:t>. (2018</a:t>
                  </a:r>
                  <a:r>
                    <a:rPr lang="fr-FR" altLang="ko-KR" sz="700" b="1" dirty="0" smtClean="0">
                      <a:solidFill>
                        <a:srgbClr val="333333"/>
                      </a:solidFill>
                      <a:latin typeface="Source Sans Pro"/>
                    </a:rPr>
                    <a:t>), </a:t>
                  </a:r>
                  <a:r>
                    <a:rPr lang="fr-FR" altLang="ko-KR" sz="700" b="1" dirty="0" err="1" smtClean="0">
                      <a:solidFill>
                        <a:srgbClr val="333333"/>
                      </a:solidFill>
                      <a:latin typeface="Source Sans Pro"/>
                    </a:rPr>
                    <a:t>Toward</a:t>
                  </a:r>
                  <a:r>
                    <a:rPr lang="fr-FR" altLang="ko-KR" sz="700" b="1" dirty="0" smtClean="0">
                      <a:solidFill>
                        <a:srgbClr val="333333"/>
                      </a:solidFill>
                      <a:latin typeface="Source Sans Pro"/>
                    </a:rPr>
                    <a:t> </a:t>
                  </a:r>
                  <a:r>
                    <a:rPr lang="fr-FR" altLang="ko-KR" sz="700" b="1" dirty="0">
                      <a:solidFill>
                        <a:srgbClr val="333333"/>
                      </a:solidFill>
                      <a:latin typeface="Source Sans Pro"/>
                    </a:rPr>
                    <a:t>a Science Campus in Milan. CDIP 2017. Springer, Cham</a:t>
                  </a:r>
                  <a:endParaRPr lang="ko-KR" altLang="en-US" sz="700" b="1" dirty="0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1371601" y="2037358"/>
                <a:ext cx="2133600" cy="13154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26" name="Rectangle 25"/>
            <p:cNvSpPr/>
            <p:nvPr/>
          </p:nvSpPr>
          <p:spPr>
            <a:xfrm>
              <a:off x="3753319" y="1901374"/>
              <a:ext cx="971081" cy="613226"/>
            </a:xfrm>
            <a:prstGeom prst="rect">
              <a:avLst/>
            </a:prstGeom>
            <a:solidFill>
              <a:srgbClr val="10E0A0">
                <a:alpha val="22745"/>
              </a:srgbClr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7" name="Rectangle 76"/>
            <p:cNvSpPr/>
            <p:nvPr/>
          </p:nvSpPr>
          <p:spPr>
            <a:xfrm>
              <a:off x="4918078" y="1428561"/>
              <a:ext cx="971081" cy="613226"/>
            </a:xfrm>
            <a:prstGeom prst="rect">
              <a:avLst/>
            </a:prstGeom>
            <a:solidFill>
              <a:schemeClr val="bg1">
                <a:lumMod val="95000"/>
                <a:alpha val="29000"/>
              </a:schemeClr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7" name="Explosion 1 26"/>
            <p:cNvSpPr/>
            <p:nvPr/>
          </p:nvSpPr>
          <p:spPr>
            <a:xfrm>
              <a:off x="6248400" y="2675863"/>
              <a:ext cx="1981200" cy="1347631"/>
            </a:xfrm>
            <a:prstGeom prst="irregularSeal1">
              <a:avLst/>
            </a:prstGeom>
            <a:solidFill>
              <a:srgbClr val="FFC000">
                <a:alpha val="17000"/>
              </a:srgbClr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81" name="Picture 2" descr="https://sortitoutsi.net/uploads/team/13643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192600"/>
            <a:ext cx="714375" cy="718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8145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 bwMode="auto">
          <a:xfrm>
            <a:off x="457200" y="209844"/>
            <a:ext cx="1981200" cy="552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/>
            <a:r>
              <a:rPr lang="en-US" sz="2400" b="1" dirty="0" smtClean="0">
                <a:solidFill>
                  <a:srgbClr val="C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I. Overview</a:t>
            </a:r>
          </a:p>
        </p:txBody>
      </p:sp>
      <p:sp>
        <p:nvSpPr>
          <p:cNvPr id="22" name="Rectangle 1"/>
          <p:cNvSpPr>
            <a:spLocks noChangeArrowheads="1"/>
          </p:cNvSpPr>
          <p:nvPr/>
        </p:nvSpPr>
        <p:spPr bwMode="auto">
          <a:xfrm>
            <a:off x="274924" y="1297192"/>
            <a:ext cx="3348142" cy="760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346075" lvl="1" indent="-342900" algn="just" eaLnBrk="0" hangingPunct="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5851525" algn="r"/>
              </a:tabLst>
            </a:pPr>
            <a:r>
              <a:rPr lang="en-US" altLang="ko-KR" sz="16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Shell closures</a:t>
            </a:r>
          </a:p>
          <a:p>
            <a:pPr marL="3175" lvl="1" algn="just" eaLnBrk="0" hangingPunct="0">
              <a:lnSpc>
                <a:spcPct val="120000"/>
              </a:lnSpc>
              <a:spcAft>
                <a:spcPts val="600"/>
              </a:spcAft>
              <a:tabLst>
                <a:tab pos="5851525" algn="r"/>
              </a:tabLst>
            </a:pPr>
            <a:r>
              <a:rPr lang="en-US" altLang="ko-KR" sz="16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</a:t>
            </a:r>
            <a:r>
              <a:rPr lang="en-US" altLang="ko-KR" sz="16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anose="05000000000000000000" pitchFamily="2" charset="2"/>
              </a:rPr>
              <a:t> magic numbers, deformation.</a:t>
            </a:r>
            <a:endParaRPr lang="en-US" altLang="ko-KR" sz="1600" dirty="0" smtClean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66012" y="852620"/>
            <a:ext cx="34500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Importance of Precise Mass</a:t>
            </a:r>
            <a:endParaRPr lang="en-US" sz="1600" dirty="0">
              <a:solidFill>
                <a:srgbClr val="FF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978364" y="2372371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pSp>
        <p:nvGrpSpPr>
          <p:cNvPr id="14" name="Group 13"/>
          <p:cNvGrpSpPr/>
          <p:nvPr/>
        </p:nvGrpSpPr>
        <p:grpSpPr>
          <a:xfrm>
            <a:off x="595583" y="2068007"/>
            <a:ext cx="2688992" cy="1289184"/>
            <a:chOff x="587609" y="1600200"/>
            <a:chExt cx="2688992" cy="1289184"/>
          </a:xfrm>
        </p:grpSpPr>
        <p:graphicFrame>
          <p:nvGraphicFramePr>
            <p:cNvPr id="4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43563280"/>
                </p:ext>
              </p:extLst>
            </p:nvPr>
          </p:nvGraphicFramePr>
          <p:xfrm>
            <a:off x="609601" y="1600200"/>
            <a:ext cx="2286000" cy="27060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2524" name="Equation" r:id="rId3" imgW="2070100" imgH="228600" progId="Equation.DSMT4">
                    <p:embed/>
                  </p:oleObj>
                </mc:Choice>
                <mc:Fallback>
                  <p:oleObj name="Equation" r:id="rId3" imgW="2070100" imgH="228600" progId="Equation.DSMT4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09601" y="1600200"/>
                          <a:ext cx="2286000" cy="270609"/>
                        </a:xfrm>
                        <a:prstGeom prst="rect">
                          <a:avLst/>
                        </a:prstGeom>
                        <a:solidFill>
                          <a:srgbClr val="92D050">
                            <a:alpha val="25000"/>
                          </a:srgbClr>
                        </a:solidFill>
                        <a:ln w="12700"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31963761"/>
                </p:ext>
              </p:extLst>
            </p:nvPr>
          </p:nvGraphicFramePr>
          <p:xfrm>
            <a:off x="609601" y="1916796"/>
            <a:ext cx="2285999" cy="28857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2525" name="Equation" r:id="rId5" imgW="2082800" imgH="241300" progId="Equation.DSMT4">
                    <p:embed/>
                  </p:oleObj>
                </mc:Choice>
                <mc:Fallback>
                  <p:oleObj name="Equation" r:id="rId5" imgW="2082800" imgH="241300" progId="Equation.DSMT4">
                    <p:embed/>
                    <p:pic>
                      <p:nvPicPr>
                        <p:cNvPr id="0" name="Object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09601" y="1916796"/>
                          <a:ext cx="2285999" cy="288578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37821322"/>
                </p:ext>
              </p:extLst>
            </p:nvPr>
          </p:nvGraphicFramePr>
          <p:xfrm>
            <a:off x="601895" y="2342235"/>
            <a:ext cx="2674705" cy="228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2526" name="Equation" r:id="rId7" imgW="2908300" imgH="228600" progId="Equation.DSMT4">
                    <p:embed/>
                  </p:oleObj>
                </mc:Choice>
                <mc:Fallback>
                  <p:oleObj name="Equation" r:id="rId7" imgW="2908300" imgH="228600" progId="Equation.DSMT4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01895" y="2342235"/>
                          <a:ext cx="2674705" cy="228600"/>
                        </a:xfrm>
                        <a:prstGeom prst="rect">
                          <a:avLst/>
                        </a:prstGeom>
                        <a:solidFill>
                          <a:srgbClr val="92D050">
                            <a:alpha val="25000"/>
                          </a:srgbClr>
                        </a:solidFill>
                        <a:ln w="12700"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" name="Object 1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39980757"/>
                </p:ext>
              </p:extLst>
            </p:nvPr>
          </p:nvGraphicFramePr>
          <p:xfrm>
            <a:off x="587609" y="2652846"/>
            <a:ext cx="2688992" cy="2365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2527" name="Equation" r:id="rId9" imgW="2921000" imgH="241300" progId="Equation.DSMT4">
                    <p:embed/>
                  </p:oleObj>
                </mc:Choice>
                <mc:Fallback>
                  <p:oleObj name="Equation" r:id="rId9" imgW="2921000" imgH="241300" progId="Equation.DSMT4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7609" y="2652846"/>
                          <a:ext cx="2688992" cy="236538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8" name="Rectangle 1"/>
          <p:cNvSpPr>
            <a:spLocks noChangeArrowheads="1"/>
          </p:cNvSpPr>
          <p:nvPr/>
        </p:nvSpPr>
        <p:spPr bwMode="auto">
          <a:xfrm>
            <a:off x="274924" y="3886200"/>
            <a:ext cx="3009650" cy="387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346075" lvl="1" indent="-342900" algn="just" eaLnBrk="0" hangingPunct="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5851525" algn="r"/>
              </a:tabLst>
            </a:pPr>
            <a:r>
              <a:rPr lang="en-US" altLang="ko-KR" sz="16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anose="05000000000000000000" pitchFamily="2" charset="2"/>
              </a:rPr>
              <a:t>Astrophysical implications</a:t>
            </a:r>
            <a:endParaRPr lang="en-US" altLang="ko-KR" sz="1600" dirty="0" smtClean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3801805" y="849446"/>
            <a:ext cx="4961195" cy="2274754"/>
            <a:chOff x="3252761" y="457200"/>
            <a:chExt cx="6414518" cy="2899138"/>
          </a:xfrm>
        </p:grpSpPr>
        <p:grpSp>
          <p:nvGrpSpPr>
            <p:cNvPr id="17" name="Group 16"/>
            <p:cNvGrpSpPr/>
            <p:nvPr/>
          </p:nvGrpSpPr>
          <p:grpSpPr>
            <a:xfrm>
              <a:off x="3252761" y="501765"/>
              <a:ext cx="3376639" cy="2854573"/>
              <a:chOff x="3371262" y="501765"/>
              <a:chExt cx="3376639" cy="2854573"/>
            </a:xfrm>
          </p:grpSpPr>
          <p:pic>
            <p:nvPicPr>
              <p:cNvPr id="3" name="Picture 2" descr="Fig1"/>
              <p:cNvPicPr>
                <a:picLocks noChangeAspect="1" noChangeArrowheads="1"/>
              </p:cNvPicPr>
              <p:nvPr/>
            </p:nvPicPr>
            <p:blipFill rotWithShape="1"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" r="47917" b="2728"/>
              <a:stretch/>
            </p:blipFill>
            <p:spPr bwMode="auto">
              <a:xfrm>
                <a:off x="3547501" y="501765"/>
                <a:ext cx="2895600" cy="24602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" name="TextBox 14"/>
              <p:cNvSpPr txBox="1"/>
              <p:nvPr/>
            </p:nvSpPr>
            <p:spPr>
              <a:xfrm>
                <a:off x="5681101" y="621268"/>
                <a:ext cx="670560" cy="2195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600" dirty="0" smtClean="0"/>
                  <a:t>AME2012</a:t>
                </a:r>
                <a:endParaRPr lang="ko-KR" altLang="en-US" sz="600" dirty="0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3371262" y="2932701"/>
                <a:ext cx="3376639" cy="4236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indent="144145" algn="just" latinLnBrk="1">
                  <a:lnSpc>
                    <a:spcPct val="130000"/>
                  </a:lnSpc>
                  <a:spcAft>
                    <a:spcPts val="0"/>
                  </a:spcAft>
                </a:pPr>
                <a:r>
                  <a:rPr lang="en-US" altLang="ko-KR" sz="6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가는안상수체"/>
                    <a:cs typeface="굴림" panose="020B0600000101010101" pitchFamily="50" charset="-127"/>
                  </a:rPr>
                  <a:t>T. </a:t>
                </a:r>
                <a:r>
                  <a:rPr lang="en-US" altLang="ko-KR" sz="6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가는안상수체"/>
                    <a:cs typeface="굴림" panose="020B0600000101010101" pitchFamily="50" charset="-127"/>
                  </a:rPr>
                  <a:t>Burvenich</a:t>
                </a:r>
                <a:r>
                  <a:rPr lang="en-US" altLang="ko-KR" sz="6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가는안상수체"/>
                    <a:cs typeface="굴림" panose="020B0600000101010101" pitchFamily="50" charset="-127"/>
                  </a:rPr>
                  <a:t> </a:t>
                </a:r>
                <a:r>
                  <a:rPr lang="en-US" altLang="ko-KR" sz="600" i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가는안상수체"/>
                    <a:cs typeface="굴림" panose="020B0600000101010101" pitchFamily="50" charset="-127"/>
                  </a:rPr>
                  <a:t>et</a:t>
                </a:r>
                <a:r>
                  <a:rPr lang="en-US" altLang="ko-KR" sz="6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가는안상수체"/>
                    <a:cs typeface="굴림" panose="020B0600000101010101" pitchFamily="50" charset="-127"/>
                  </a:rPr>
                  <a:t> </a:t>
                </a:r>
                <a:r>
                  <a:rPr lang="en-US" altLang="ko-KR" sz="600" i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가는안상수체"/>
                    <a:cs typeface="굴림" panose="020B0600000101010101" pitchFamily="50" charset="-127"/>
                  </a:rPr>
                  <a:t>al</a:t>
                </a:r>
                <a:r>
                  <a:rPr lang="en-US" altLang="ko-KR" sz="6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가는안상수체"/>
                    <a:cs typeface="굴림" panose="020B0600000101010101" pitchFamily="50" charset="-127"/>
                  </a:rPr>
                  <a:t>., </a:t>
                </a:r>
                <a:r>
                  <a:rPr lang="en-US" altLang="ko-KR" sz="6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가는안상수체"/>
                    <a:cs typeface="굴림" panose="020B0600000101010101" pitchFamily="50" charset="-127"/>
                  </a:rPr>
                  <a:t>EPJA</a:t>
                </a:r>
                <a:r>
                  <a:rPr lang="en-US" altLang="ko-KR" sz="600" b="1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가는안상수체"/>
                    <a:cs typeface="굴림" panose="020B0600000101010101" pitchFamily="50" charset="-127"/>
                  </a:rPr>
                  <a:t>3</a:t>
                </a:r>
                <a:r>
                  <a:rPr lang="en-US" altLang="ko-KR" sz="6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가는안상수체"/>
                    <a:cs typeface="굴림" panose="020B0600000101010101" pitchFamily="50" charset="-127"/>
                  </a:rPr>
                  <a:t>,139-147 </a:t>
                </a:r>
                <a:r>
                  <a:rPr lang="en-US" altLang="ko-KR" sz="6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가는안상수체"/>
                    <a:cs typeface="굴림" panose="020B0600000101010101" pitchFamily="50" charset="-127"/>
                  </a:rPr>
                  <a:t>(1998); </a:t>
                </a:r>
                <a:endParaRPr lang="en-US" altLang="ko-KR" sz="600" dirty="0" smtClean="0">
                  <a:solidFill>
                    <a:srgbClr val="000000"/>
                  </a:solidFill>
                  <a:latin typeface="Times New Roman" panose="02020603050405020304" pitchFamily="18" charset="0"/>
                  <a:ea typeface="가는안상수체"/>
                  <a:cs typeface="굴림" panose="020B0600000101010101" pitchFamily="50" charset="-127"/>
                </a:endParaRPr>
              </a:p>
              <a:p>
                <a:pPr indent="144145" algn="just" latinLnBrk="1">
                  <a:lnSpc>
                    <a:spcPct val="130000"/>
                  </a:lnSpc>
                  <a:spcAft>
                    <a:spcPts val="0"/>
                  </a:spcAft>
                </a:pPr>
                <a:r>
                  <a:rPr lang="en-US" altLang="ko-KR" sz="400" dirty="0" smtClean="0">
                    <a:solidFill>
                      <a:srgbClr val="000000"/>
                    </a:solidFill>
                    <a:latin typeface="함초롬바탕" panose="02030604000101010101" pitchFamily="18" charset="-127"/>
                    <a:ea typeface="함초롬바탕" panose="02030604000101010101" pitchFamily="18" charset="-127"/>
                    <a:cs typeface="굴림" panose="020B0600000101010101" pitchFamily="50" charset="-127"/>
                  </a:rPr>
                  <a:t> </a:t>
                </a:r>
                <a:r>
                  <a:rPr lang="en-US" altLang="ko-KR" sz="600" dirty="0" err="1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가는안상수체"/>
                    <a:cs typeface="굴림" panose="020B0600000101010101" pitchFamily="50" charset="-127"/>
                  </a:rPr>
                  <a:t>M.Block</a:t>
                </a:r>
                <a:r>
                  <a:rPr lang="en-US" altLang="ko-KR" sz="6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가는안상수체"/>
                    <a:cs typeface="굴림" panose="020B0600000101010101" pitchFamily="50" charset="-127"/>
                  </a:rPr>
                  <a:t>, </a:t>
                </a:r>
                <a:r>
                  <a:rPr lang="en-US" altLang="ko-KR" sz="6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가는안상수체"/>
                    <a:cs typeface="굴림" panose="020B0600000101010101" pitchFamily="50" charset="-127"/>
                  </a:rPr>
                  <a:t>NPA </a:t>
                </a:r>
                <a:r>
                  <a:rPr lang="en-US" altLang="ko-KR" sz="600" b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가는안상수체"/>
                    <a:cs typeface="굴림" panose="020B0600000101010101" pitchFamily="50" charset="-127"/>
                  </a:rPr>
                  <a:t>944</a:t>
                </a:r>
                <a:r>
                  <a:rPr lang="en-US" altLang="ko-KR" sz="6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가는안상수체"/>
                    <a:cs typeface="굴림" panose="020B0600000101010101" pitchFamily="50" charset="-127"/>
                  </a:rPr>
                  <a:t>, 471(2015</a:t>
                </a:r>
                <a:r>
                  <a:rPr lang="en-US" altLang="ko-KR" sz="6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가는안상수체"/>
                    <a:cs typeface="굴림" panose="020B0600000101010101" pitchFamily="50" charset="-127"/>
                  </a:rPr>
                  <a:t>); </a:t>
                </a:r>
                <a:r>
                  <a:rPr lang="fr-FR" altLang="ko-KR" sz="600" dirty="0" smtClean="0">
                    <a:latin typeface="Times New Roman" panose="02020603050405020304" pitchFamily="18" charset="0"/>
                    <a:ea typeface="가는안상수체"/>
                  </a:rPr>
                  <a:t>Q</a:t>
                </a:r>
                <a:r>
                  <a:rPr lang="fr-FR" altLang="ko-KR" sz="600" dirty="0">
                    <a:latin typeface="Times New Roman" panose="02020603050405020304" pitchFamily="18" charset="0"/>
                    <a:ea typeface="가는안상수체"/>
                  </a:rPr>
                  <a:t>. Mo </a:t>
                </a:r>
                <a:r>
                  <a:rPr lang="fr-FR" altLang="ko-KR" sz="600" i="1" dirty="0">
                    <a:latin typeface="Times New Roman" panose="02020603050405020304" pitchFamily="18" charset="0"/>
                    <a:ea typeface="가는안상수체"/>
                  </a:rPr>
                  <a:t>et</a:t>
                </a:r>
                <a:r>
                  <a:rPr lang="fr-FR" altLang="ko-KR" sz="600" dirty="0">
                    <a:latin typeface="Times New Roman" panose="02020603050405020304" pitchFamily="18" charset="0"/>
                    <a:ea typeface="가는안상수체"/>
                  </a:rPr>
                  <a:t> </a:t>
                </a:r>
                <a:r>
                  <a:rPr lang="fr-FR" altLang="ko-KR" sz="600" i="1" dirty="0">
                    <a:latin typeface="Times New Roman" panose="02020603050405020304" pitchFamily="18" charset="0"/>
                    <a:ea typeface="가는안상수체"/>
                  </a:rPr>
                  <a:t>al</a:t>
                </a:r>
                <a:r>
                  <a:rPr lang="fr-FR" altLang="ko-KR" sz="600" dirty="0">
                    <a:latin typeface="Times New Roman" panose="02020603050405020304" pitchFamily="18" charset="0"/>
                    <a:ea typeface="가는안상수체"/>
                  </a:rPr>
                  <a:t>., PRC</a:t>
                </a:r>
                <a:r>
                  <a:rPr lang="fr-FR" altLang="ko-KR" sz="600" b="1" dirty="0">
                    <a:latin typeface="Times New Roman" panose="02020603050405020304" pitchFamily="18" charset="0"/>
                    <a:ea typeface="가는안상수체"/>
                  </a:rPr>
                  <a:t>90</a:t>
                </a:r>
                <a:r>
                  <a:rPr lang="fr-FR" altLang="ko-KR" sz="600" dirty="0">
                    <a:latin typeface="Times New Roman" panose="02020603050405020304" pitchFamily="18" charset="0"/>
                    <a:ea typeface="가는안상수체"/>
                  </a:rPr>
                  <a:t>, 024320 (2014)</a:t>
                </a:r>
                <a:endParaRPr lang="ko-KR" altLang="en-US" sz="600" dirty="0"/>
              </a:p>
            </p:txBody>
          </p:sp>
        </p:grpSp>
        <p:pic>
          <p:nvPicPr>
            <p:cNvPr id="274483" name="Picture 51" descr="Figure 25."/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953"/>
            <a:stretch/>
          </p:blipFill>
          <p:spPr bwMode="auto">
            <a:xfrm>
              <a:off x="6356706" y="457200"/>
              <a:ext cx="2667143" cy="24892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0" name="Rectangle 49"/>
            <p:cNvSpPr/>
            <p:nvPr/>
          </p:nvSpPr>
          <p:spPr>
            <a:xfrm>
              <a:off x="6356706" y="2936195"/>
              <a:ext cx="3310573" cy="2706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144145" algn="just" latinLnBrk="1">
                <a:lnSpc>
                  <a:spcPct val="130000"/>
                </a:lnSpc>
                <a:spcAft>
                  <a:spcPts val="0"/>
                </a:spcAft>
              </a:pPr>
              <a:r>
                <a:rPr lang="fi-FI" altLang="ko-KR" sz="600" dirty="0">
                  <a:solidFill>
                    <a:srgbClr val="000000"/>
                  </a:solidFill>
                  <a:latin typeface="Times New Roman" panose="02020603050405020304" pitchFamily="18" charset="0"/>
                  <a:ea typeface="가는안상수체"/>
                  <a:cs typeface="굴림" panose="020B0600000101010101" pitchFamily="50" charset="-127"/>
                </a:rPr>
                <a:t>A. Kankainen, J. Äystö and A. Jokinen, J. Phys. G 39 (2012) 093101</a:t>
              </a:r>
              <a:endParaRPr lang="ko-KR" altLang="en-US" sz="600" dirty="0"/>
            </a:p>
          </p:txBody>
        </p:sp>
      </p:grpSp>
      <p:sp>
        <p:nvSpPr>
          <p:cNvPr id="103" name="TextBox 102"/>
          <p:cNvSpPr txBox="1"/>
          <p:nvPr/>
        </p:nvSpPr>
        <p:spPr>
          <a:xfrm>
            <a:off x="2965077" y="2063456"/>
            <a:ext cx="457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dirty="0" smtClean="0"/>
              <a:t>(1)</a:t>
            </a:r>
            <a:endParaRPr lang="ko-KR" altLang="en-US" sz="1100" dirty="0"/>
          </a:p>
        </p:txBody>
      </p:sp>
      <p:sp>
        <p:nvSpPr>
          <p:cNvPr id="106" name="TextBox 105"/>
          <p:cNvSpPr txBox="1"/>
          <p:nvPr/>
        </p:nvSpPr>
        <p:spPr>
          <a:xfrm>
            <a:off x="2965077" y="2365144"/>
            <a:ext cx="457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dirty="0" smtClean="0"/>
              <a:t>(2)</a:t>
            </a:r>
            <a:endParaRPr lang="ko-KR" altLang="en-US" sz="1100" dirty="0"/>
          </a:p>
        </p:txBody>
      </p:sp>
      <p:sp>
        <p:nvSpPr>
          <p:cNvPr id="107" name="TextBox 106"/>
          <p:cNvSpPr txBox="1"/>
          <p:nvPr/>
        </p:nvSpPr>
        <p:spPr>
          <a:xfrm>
            <a:off x="3339002" y="2789759"/>
            <a:ext cx="457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dirty="0" smtClean="0"/>
              <a:t>(3)</a:t>
            </a:r>
            <a:endParaRPr lang="ko-KR" altLang="en-US" sz="1100" dirty="0"/>
          </a:p>
        </p:txBody>
      </p:sp>
      <p:sp>
        <p:nvSpPr>
          <p:cNvPr id="108" name="TextBox 107"/>
          <p:cNvSpPr txBox="1"/>
          <p:nvPr/>
        </p:nvSpPr>
        <p:spPr>
          <a:xfrm>
            <a:off x="3333399" y="3050682"/>
            <a:ext cx="457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dirty="0" smtClean="0"/>
              <a:t>(4)</a:t>
            </a:r>
            <a:endParaRPr lang="ko-KR" altLang="en-US" sz="1100" dirty="0"/>
          </a:p>
        </p:txBody>
      </p:sp>
      <p:grpSp>
        <p:nvGrpSpPr>
          <p:cNvPr id="7" name="Group 6"/>
          <p:cNvGrpSpPr/>
          <p:nvPr/>
        </p:nvGrpSpPr>
        <p:grpSpPr>
          <a:xfrm>
            <a:off x="689429" y="3497368"/>
            <a:ext cx="2823727" cy="311646"/>
            <a:chOff x="2129273" y="3573216"/>
            <a:chExt cx="2823727" cy="311646"/>
          </a:xfrm>
        </p:grpSpPr>
        <p:grpSp>
          <p:nvGrpSpPr>
            <p:cNvPr id="55" name="Group 54"/>
            <p:cNvGrpSpPr/>
            <p:nvPr/>
          </p:nvGrpSpPr>
          <p:grpSpPr>
            <a:xfrm>
              <a:off x="2129273" y="3573216"/>
              <a:ext cx="2341563" cy="311646"/>
              <a:chOff x="2460380" y="3388588"/>
              <a:chExt cx="2341563" cy="311646"/>
            </a:xfrm>
          </p:grpSpPr>
          <p:graphicFrame>
            <p:nvGraphicFramePr>
              <p:cNvPr id="53" name="Object 52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417706523"/>
                  </p:ext>
                </p:extLst>
              </p:nvPr>
            </p:nvGraphicFramePr>
            <p:xfrm>
              <a:off x="2460380" y="3401784"/>
              <a:ext cx="2341563" cy="2984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2528" name="Equation" r:id="rId14" imgW="1879560" imgH="241200" progId="Equation.DSMT4">
                      <p:embed/>
                    </p:oleObj>
                  </mc:Choice>
                  <mc:Fallback>
                    <p:oleObj name="Equation" r:id="rId14" imgW="1879560" imgH="241200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5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460380" y="3401784"/>
                            <a:ext cx="2341563" cy="298450"/>
                          </a:xfrm>
                          <a:prstGeom prst="rect">
                            <a:avLst/>
                          </a:prstGeom>
                          <a:solidFill>
                            <a:srgbClr val="FEF2C8"/>
                          </a:solidFill>
                          <a:ln w="9525">
                            <a:solidFill>
                              <a:schemeClr val="accent1">
                                <a:shade val="50000"/>
                              </a:schemeClr>
                            </a:solidFill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54" name="Rounded Rectangle 53"/>
              <p:cNvSpPr/>
              <p:nvPr/>
            </p:nvSpPr>
            <p:spPr>
              <a:xfrm>
                <a:off x="4290362" y="3388588"/>
                <a:ext cx="511581" cy="304118"/>
              </a:xfrm>
              <a:prstGeom prst="roundRect">
                <a:avLst/>
              </a:prstGeom>
              <a:solidFill>
                <a:srgbClr val="FF0000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109" name="TextBox 108"/>
            <p:cNvSpPr txBox="1"/>
            <p:nvPr/>
          </p:nvSpPr>
          <p:spPr>
            <a:xfrm>
              <a:off x="4495800" y="3623252"/>
              <a:ext cx="4572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100" dirty="0" smtClean="0"/>
                <a:t>(5)</a:t>
              </a:r>
              <a:endParaRPr lang="ko-KR" altLang="en-US" sz="1100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274273" y="3200400"/>
            <a:ext cx="4598755" cy="1283544"/>
            <a:chOff x="659045" y="4544810"/>
            <a:chExt cx="4598755" cy="1283544"/>
          </a:xfrm>
        </p:grpSpPr>
        <p:grpSp>
          <p:nvGrpSpPr>
            <p:cNvPr id="102" name="Group 101"/>
            <p:cNvGrpSpPr/>
            <p:nvPr/>
          </p:nvGrpSpPr>
          <p:grpSpPr>
            <a:xfrm>
              <a:off x="659045" y="4544810"/>
              <a:ext cx="4263921" cy="1283544"/>
              <a:chOff x="659045" y="4343985"/>
              <a:chExt cx="4263921" cy="1283544"/>
            </a:xfrm>
          </p:grpSpPr>
          <p:grpSp>
            <p:nvGrpSpPr>
              <p:cNvPr id="74" name="Group 73"/>
              <p:cNvGrpSpPr/>
              <p:nvPr/>
            </p:nvGrpSpPr>
            <p:grpSpPr>
              <a:xfrm>
                <a:off x="659045" y="4343985"/>
                <a:ext cx="4176922" cy="929202"/>
                <a:chOff x="4570254" y="4345263"/>
                <a:chExt cx="4176922" cy="929202"/>
              </a:xfrm>
            </p:grpSpPr>
            <p:grpSp>
              <p:nvGrpSpPr>
                <p:cNvPr id="70" name="Group 69"/>
                <p:cNvGrpSpPr/>
                <p:nvPr/>
              </p:nvGrpSpPr>
              <p:grpSpPr>
                <a:xfrm>
                  <a:off x="4570254" y="4345263"/>
                  <a:ext cx="4176922" cy="929202"/>
                  <a:chOff x="603250" y="4995446"/>
                  <a:chExt cx="4176922" cy="929202"/>
                </a:xfrm>
              </p:grpSpPr>
              <p:sp>
                <p:nvSpPr>
                  <p:cNvPr id="62" name="Rectangle 61"/>
                  <p:cNvSpPr/>
                  <p:nvPr/>
                </p:nvSpPr>
                <p:spPr>
                  <a:xfrm>
                    <a:off x="603250" y="4995446"/>
                    <a:ext cx="2114681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285750" indent="-285750">
                      <a:buFont typeface="Arial" panose="020B0604020202020204" pitchFamily="34" charset="0"/>
                      <a:buChar char="•"/>
                    </a:pPr>
                    <a:r>
                      <a:rPr lang="en-US" altLang="ko-KR" sz="1600" dirty="0" smtClean="0">
                        <a:solidFill>
                          <a:srgbClr val="002060"/>
                        </a:solidFill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  <a:sym typeface="Wingdings" panose="05000000000000000000" pitchFamily="2" charset="2"/>
                      </a:rPr>
                      <a:t>Astrophysical rates:</a:t>
                    </a:r>
                    <a:endParaRPr lang="ko-KR" altLang="en-US" sz="1600" dirty="0"/>
                  </a:p>
                </p:txBody>
              </p:sp>
              <p:grpSp>
                <p:nvGrpSpPr>
                  <p:cNvPr id="65" name="Group 64"/>
                  <p:cNvGrpSpPr/>
                  <p:nvPr/>
                </p:nvGrpSpPr>
                <p:grpSpPr>
                  <a:xfrm>
                    <a:off x="944903" y="5354320"/>
                    <a:ext cx="3835269" cy="570328"/>
                    <a:chOff x="2696160" y="4858576"/>
                    <a:chExt cx="3835269" cy="570328"/>
                  </a:xfrm>
                </p:grpSpPr>
                <p:pic>
                  <p:nvPicPr>
                    <p:cNvPr id="274575" name="_x244081760" descr="EMB00002a743f28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6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2756031" y="4876800"/>
                      <a:ext cx="3728736" cy="552104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sp>
                  <p:nvSpPr>
                    <p:cNvPr id="64" name="Rectangle 63"/>
                    <p:cNvSpPr/>
                    <p:nvPr/>
                  </p:nvSpPr>
                  <p:spPr>
                    <a:xfrm>
                      <a:off x="2696160" y="4858576"/>
                      <a:ext cx="3835269" cy="569116"/>
                    </a:xfrm>
                    <a:prstGeom prst="rect">
                      <a:avLst/>
                    </a:prstGeom>
                    <a:solidFill>
                      <a:srgbClr val="FFFF00">
                        <a:alpha val="25000"/>
                      </a:srgbClr>
                    </a:solidFill>
                    <a:ln w="6350"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altLang="ko-KR" dirty="0" smtClean="0"/>
                        <a:t>5</a:t>
                      </a:r>
                      <a:endParaRPr lang="ko-KR" altLang="en-US" dirty="0"/>
                    </a:p>
                  </p:txBody>
                </p:sp>
              </p:grpSp>
            </p:grpSp>
            <p:sp>
              <p:nvSpPr>
                <p:cNvPr id="76" name="Rounded Rectangle 75"/>
                <p:cNvSpPr/>
                <p:nvPr/>
              </p:nvSpPr>
              <p:spPr>
                <a:xfrm>
                  <a:off x="8458201" y="4722361"/>
                  <a:ext cx="181142" cy="284153"/>
                </a:xfrm>
                <a:prstGeom prst="roundRect">
                  <a:avLst/>
                </a:prstGeom>
                <a:solidFill>
                  <a:srgbClr val="FF0000">
                    <a:alpha val="25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grpSp>
            <p:nvGrpSpPr>
              <p:cNvPr id="101" name="Group 100"/>
              <p:cNvGrpSpPr/>
              <p:nvPr/>
            </p:nvGrpSpPr>
            <p:grpSpPr>
              <a:xfrm>
                <a:off x="1000698" y="5297253"/>
                <a:ext cx="3922268" cy="330276"/>
                <a:chOff x="4495800" y="5236556"/>
                <a:chExt cx="3922268" cy="330276"/>
              </a:xfrm>
            </p:grpSpPr>
            <p:cxnSp>
              <p:nvCxnSpPr>
                <p:cNvPr id="87" name="Straight Arrow Connector 86"/>
                <p:cNvCxnSpPr/>
                <p:nvPr/>
              </p:nvCxnSpPr>
              <p:spPr>
                <a:xfrm flipV="1">
                  <a:off x="5604901" y="5412943"/>
                  <a:ext cx="491099" cy="1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93" name="Group 92"/>
                <p:cNvGrpSpPr/>
                <p:nvPr/>
              </p:nvGrpSpPr>
              <p:grpSpPr>
                <a:xfrm>
                  <a:off x="4495800" y="5259055"/>
                  <a:ext cx="1104986" cy="307777"/>
                  <a:chOff x="4495800" y="5259055"/>
                  <a:chExt cx="1104986" cy="307777"/>
                </a:xfrm>
              </p:grpSpPr>
              <p:sp>
                <p:nvSpPr>
                  <p:cNvPr id="78" name="TextBox 77"/>
                  <p:cNvSpPr txBox="1"/>
                  <p:nvPr/>
                </p:nvSpPr>
                <p:spPr>
                  <a:xfrm>
                    <a:off x="4495800" y="5259055"/>
                    <a:ext cx="1104986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ko-KR" sz="1400" i="1" dirty="0" err="1" smtClean="0">
                        <a:latin typeface="times" panose="02020603050405020304" pitchFamily="18" charset="0"/>
                        <a:cs typeface="times" panose="02020603050405020304" pitchFamily="18" charset="0"/>
                      </a:rPr>
                      <a:t>E</a:t>
                    </a:r>
                    <a:r>
                      <a:rPr lang="en-US" altLang="ko-KR" sz="1400" baseline="-25000" dirty="0" err="1" smtClean="0">
                        <a:latin typeface="times" panose="02020603050405020304" pitchFamily="18" charset="0"/>
                        <a:cs typeface="times" panose="02020603050405020304" pitchFamily="18" charset="0"/>
                      </a:rPr>
                      <a:t>i</a:t>
                    </a:r>
                    <a:r>
                      <a:rPr lang="en-US" altLang="ko-KR" sz="1400" dirty="0" smtClean="0">
                        <a:latin typeface="times" panose="02020603050405020304" pitchFamily="18" charset="0"/>
                        <a:cs typeface="times" panose="02020603050405020304" pitchFamily="18" charset="0"/>
                      </a:rPr>
                      <a:t> = </a:t>
                    </a:r>
                    <a:r>
                      <a:rPr lang="en-US" altLang="ko-KR" sz="1400" i="1" dirty="0" err="1" smtClean="0">
                        <a:latin typeface="times" panose="02020603050405020304" pitchFamily="18" charset="0"/>
                        <a:cs typeface="times" panose="02020603050405020304" pitchFamily="18" charset="0"/>
                      </a:rPr>
                      <a:t>E</a:t>
                    </a:r>
                    <a:r>
                      <a:rPr lang="en-US" altLang="ko-KR" sz="1400" baseline="-25000" dirty="0" err="1" smtClean="0">
                        <a:latin typeface="times" panose="02020603050405020304" pitchFamily="18" charset="0"/>
                        <a:cs typeface="times" panose="02020603050405020304" pitchFamily="18" charset="0"/>
                      </a:rPr>
                      <a:t>cm</a:t>
                    </a:r>
                    <a:r>
                      <a:rPr lang="en-US" altLang="ko-KR" sz="1400" dirty="0" smtClean="0">
                        <a:latin typeface="times" panose="02020603050405020304" pitchFamily="18" charset="0"/>
                        <a:cs typeface="times" panose="02020603050405020304" pitchFamily="18" charset="0"/>
                      </a:rPr>
                      <a:t> + </a:t>
                    </a:r>
                    <a:r>
                      <a:rPr lang="en-US" altLang="ko-KR" sz="1400" i="1" dirty="0" smtClean="0">
                        <a:latin typeface="times" panose="02020603050405020304" pitchFamily="18" charset="0"/>
                        <a:cs typeface="times" panose="02020603050405020304" pitchFamily="18" charset="0"/>
                      </a:rPr>
                      <a:t>Q</a:t>
                    </a:r>
                    <a:endParaRPr lang="ko-KR" altLang="en-US" sz="1400" i="1" dirty="0">
                      <a:latin typeface="times" panose="02020603050405020304" pitchFamily="18" charset="0"/>
                      <a:cs typeface="times" panose="02020603050405020304" pitchFamily="18" charset="0"/>
                    </a:endParaRPr>
                  </a:p>
                </p:txBody>
              </p:sp>
              <p:sp>
                <p:nvSpPr>
                  <p:cNvPr id="91" name="Rounded Rectangle 90"/>
                  <p:cNvSpPr/>
                  <p:nvPr/>
                </p:nvSpPr>
                <p:spPr>
                  <a:xfrm>
                    <a:off x="5334000" y="5270866"/>
                    <a:ext cx="204168" cy="284153"/>
                  </a:xfrm>
                  <a:prstGeom prst="roundRect">
                    <a:avLst/>
                  </a:prstGeom>
                  <a:solidFill>
                    <a:srgbClr val="FF0000">
                      <a:alpha val="25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</p:grpSp>
            <p:grpSp>
              <p:nvGrpSpPr>
                <p:cNvPr id="90" name="Group 89"/>
                <p:cNvGrpSpPr/>
                <p:nvPr/>
              </p:nvGrpSpPr>
              <p:grpSpPr>
                <a:xfrm>
                  <a:off x="6093882" y="5236556"/>
                  <a:ext cx="2324186" cy="330276"/>
                  <a:chOff x="6093882" y="5236556"/>
                  <a:chExt cx="2324186" cy="330276"/>
                </a:xfrm>
              </p:grpSpPr>
              <p:sp>
                <p:nvSpPr>
                  <p:cNvPr id="92" name="TextBox 91"/>
                  <p:cNvSpPr txBox="1"/>
                  <p:nvPr/>
                </p:nvSpPr>
                <p:spPr>
                  <a:xfrm>
                    <a:off x="6093882" y="5259055"/>
                    <a:ext cx="2324186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ko-KR" sz="1400" i="1" dirty="0" smtClean="0">
                        <a:latin typeface="times" panose="02020603050405020304" pitchFamily="18" charset="0"/>
                        <a:cs typeface="times" panose="02020603050405020304" pitchFamily="18" charset="0"/>
                      </a:rPr>
                      <a:t>Q</a:t>
                    </a:r>
                    <a:r>
                      <a:rPr lang="en-US" altLang="ko-KR" sz="1400" dirty="0" smtClean="0">
                        <a:latin typeface="times" panose="02020603050405020304" pitchFamily="18" charset="0"/>
                        <a:cs typeface="times" panose="02020603050405020304" pitchFamily="18" charset="0"/>
                      </a:rPr>
                      <a:t> = (</a:t>
                    </a:r>
                    <a:r>
                      <a:rPr lang="en-US" altLang="ko-KR" sz="1400" i="1" dirty="0" err="1" smtClean="0">
                        <a:latin typeface="times" panose="02020603050405020304" pitchFamily="18" charset="0"/>
                        <a:cs typeface="times" panose="02020603050405020304" pitchFamily="18" charset="0"/>
                      </a:rPr>
                      <a:t>m</a:t>
                    </a:r>
                    <a:r>
                      <a:rPr lang="en-US" altLang="ko-KR" sz="1400" baseline="-25000" dirty="0" err="1">
                        <a:latin typeface="times" panose="02020603050405020304" pitchFamily="18" charset="0"/>
                        <a:cs typeface="times" panose="02020603050405020304" pitchFamily="18" charset="0"/>
                      </a:rPr>
                      <a:t>I</a:t>
                    </a:r>
                    <a:r>
                      <a:rPr lang="en-US" altLang="ko-KR" sz="1400" dirty="0" smtClean="0">
                        <a:latin typeface="times" panose="02020603050405020304" pitchFamily="18" charset="0"/>
                        <a:cs typeface="times" panose="02020603050405020304" pitchFamily="18" charset="0"/>
                      </a:rPr>
                      <a:t> – </a:t>
                    </a:r>
                    <a:r>
                      <a:rPr lang="en-US" altLang="ko-KR" sz="1400" i="1" dirty="0" err="1" smtClean="0">
                        <a:latin typeface="times" panose="02020603050405020304" pitchFamily="18" charset="0"/>
                        <a:cs typeface="times" panose="02020603050405020304" pitchFamily="18" charset="0"/>
                      </a:rPr>
                      <a:t>m</a:t>
                    </a:r>
                    <a:r>
                      <a:rPr lang="en-US" altLang="ko-KR" sz="1400" baseline="-25000" dirty="0" err="1" smtClean="0">
                        <a:latin typeface="times" panose="02020603050405020304" pitchFamily="18" charset="0"/>
                        <a:cs typeface="times" panose="02020603050405020304" pitchFamily="18" charset="0"/>
                      </a:rPr>
                      <a:t>O</a:t>
                    </a:r>
                    <a:r>
                      <a:rPr lang="en-US" altLang="ko-KR" sz="1400" dirty="0" smtClean="0">
                        <a:latin typeface="times" panose="02020603050405020304" pitchFamily="18" charset="0"/>
                        <a:cs typeface="times" panose="02020603050405020304" pitchFamily="18" charset="0"/>
                      </a:rPr>
                      <a:t>) </a:t>
                    </a:r>
                    <a:r>
                      <a:rPr lang="en-US" altLang="ko-KR" sz="1400" dirty="0" smtClean="0">
                        <a:latin typeface="times" panose="02020603050405020304" pitchFamily="18" charset="0"/>
                        <a:cs typeface="times" panose="02020603050405020304" pitchFamily="18" charset="0"/>
                        <a:sym typeface="Symbol" panose="05050102010706020507" pitchFamily="18" charset="2"/>
                      </a:rPr>
                      <a:t> 931.5 MeV</a:t>
                    </a:r>
                    <a:endParaRPr lang="ko-KR" altLang="en-US" sz="1400" dirty="0">
                      <a:latin typeface="times" panose="02020603050405020304" pitchFamily="18" charset="0"/>
                      <a:cs typeface="times" panose="02020603050405020304" pitchFamily="18" charset="0"/>
                    </a:endParaRPr>
                  </a:p>
                </p:txBody>
              </p:sp>
              <p:sp>
                <p:nvSpPr>
                  <p:cNvPr id="94" name="Oval 93"/>
                  <p:cNvSpPr/>
                  <p:nvPr/>
                </p:nvSpPr>
                <p:spPr>
                  <a:xfrm>
                    <a:off x="6152360" y="5236556"/>
                    <a:ext cx="2122069" cy="330275"/>
                  </a:xfrm>
                  <a:prstGeom prst="ellipse">
                    <a:avLst/>
                  </a:prstGeom>
                  <a:solidFill>
                    <a:schemeClr val="accent1">
                      <a:alpha val="3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</p:grpSp>
          </p:grpSp>
        </p:grpSp>
        <p:sp>
          <p:nvSpPr>
            <p:cNvPr id="110" name="TextBox 109"/>
            <p:cNvSpPr txBox="1"/>
            <p:nvPr/>
          </p:nvSpPr>
          <p:spPr>
            <a:xfrm>
              <a:off x="4800600" y="5029200"/>
              <a:ext cx="4572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100" dirty="0" smtClean="0"/>
                <a:t>(6)</a:t>
              </a:r>
              <a:endParaRPr lang="ko-KR" altLang="en-US" sz="1100" dirty="0"/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4766772" y="5522788"/>
              <a:ext cx="4572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100" dirty="0" smtClean="0"/>
                <a:t>(7)</a:t>
              </a:r>
              <a:endParaRPr lang="ko-KR" altLang="en-US" sz="1100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724400" y="4724400"/>
            <a:ext cx="3657600" cy="892217"/>
            <a:chOff x="5177123" y="4751002"/>
            <a:chExt cx="3657600" cy="892217"/>
          </a:xfrm>
        </p:grpSpPr>
        <p:grpSp>
          <p:nvGrpSpPr>
            <p:cNvPr id="80" name="Group 79"/>
            <p:cNvGrpSpPr/>
            <p:nvPr/>
          </p:nvGrpSpPr>
          <p:grpSpPr>
            <a:xfrm>
              <a:off x="5177123" y="4751002"/>
              <a:ext cx="3368936" cy="892217"/>
              <a:chOff x="614136" y="4365583"/>
              <a:chExt cx="3368936" cy="892217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614136" y="4365583"/>
                <a:ext cx="3368936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ko-KR" sz="1600" dirty="0" err="1" smtClean="0">
                    <a:solidFill>
                      <a:srgbClr val="002060"/>
                    </a:solidFill>
                    <a:latin typeface="Times New Roman" pitchFamily="18" charset="0"/>
                    <a:ea typeface="Calibri" pitchFamily="34" charset="0"/>
                    <a:cs typeface="Times New Roman" pitchFamily="18" charset="0"/>
                    <a:sym typeface="Wingdings" panose="05000000000000000000" pitchFamily="2" charset="2"/>
                  </a:rPr>
                  <a:t>Photodissociation</a:t>
                </a:r>
                <a:r>
                  <a:rPr lang="en-US" altLang="ko-KR" sz="1600" dirty="0" smtClean="0">
                    <a:solidFill>
                      <a:srgbClr val="002060"/>
                    </a:solidFill>
                    <a:latin typeface="Times New Roman" pitchFamily="18" charset="0"/>
                    <a:ea typeface="Calibri" pitchFamily="34" charset="0"/>
                    <a:cs typeface="Times New Roman" pitchFamily="18" charset="0"/>
                    <a:sym typeface="Wingdings" panose="05000000000000000000" pitchFamily="2" charset="2"/>
                  </a:rPr>
                  <a:t> rate in r-process:</a:t>
                </a:r>
                <a:endParaRPr lang="ko-KR" altLang="en-US" sz="1600" dirty="0"/>
              </a:p>
            </p:txBody>
          </p:sp>
          <p:grpSp>
            <p:nvGrpSpPr>
              <p:cNvPr id="71" name="Group 70"/>
              <p:cNvGrpSpPr/>
              <p:nvPr/>
            </p:nvGrpSpPr>
            <p:grpSpPr>
              <a:xfrm>
                <a:off x="1021169" y="4755229"/>
                <a:ext cx="2829435" cy="502571"/>
                <a:chOff x="3952365" y="4298029"/>
                <a:chExt cx="2829435" cy="502571"/>
              </a:xfrm>
            </p:grpSpPr>
            <p:graphicFrame>
              <p:nvGraphicFramePr>
                <p:cNvPr id="24" name="Object 23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619825007"/>
                    </p:ext>
                  </p:extLst>
                </p:nvPr>
              </p:nvGraphicFramePr>
              <p:xfrm>
                <a:off x="3952365" y="4298029"/>
                <a:ext cx="2829435" cy="502571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2529" name="Equation" r:id="rId17" imgW="2273300" imgH="406400" progId="Equation.DSMT4">
                        <p:embed/>
                      </p:oleObj>
                    </mc:Choice>
                    <mc:Fallback>
                      <p:oleObj name="Equation" r:id="rId17" imgW="2273300" imgH="406400" progId="Equation.DSMT4">
                        <p:embed/>
                        <p:pic>
                          <p:nvPicPr>
                            <p:cNvPr id="0" name="Object 76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952365" y="4298029"/>
                              <a:ext cx="2829435" cy="502571"/>
                            </a:xfrm>
                            <a:prstGeom prst="rect">
                              <a:avLst/>
                            </a:prstGeom>
                            <a:solidFill>
                              <a:srgbClr val="FFFF00">
                                <a:alpha val="24000"/>
                              </a:srgbClr>
                            </a:solidFill>
                            <a:ln w="9525">
                              <a:solidFill>
                                <a:schemeClr val="accent1">
                                  <a:shade val="50000"/>
                                </a:schemeClr>
                              </a:solidFill>
                            </a:ln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56" name="Oval 55"/>
                <p:cNvSpPr/>
                <p:nvPr/>
              </p:nvSpPr>
              <p:spPr>
                <a:xfrm>
                  <a:off x="5181600" y="4306396"/>
                  <a:ext cx="762000" cy="242918"/>
                </a:xfrm>
                <a:prstGeom prst="ellipse">
                  <a:avLst/>
                </a:prstGeom>
                <a:solidFill>
                  <a:schemeClr val="accent1">
                    <a:alpha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</p:grpSp>
        <p:sp>
          <p:nvSpPr>
            <p:cNvPr id="112" name="TextBox 111"/>
            <p:cNvSpPr txBox="1"/>
            <p:nvPr/>
          </p:nvSpPr>
          <p:spPr>
            <a:xfrm>
              <a:off x="8377523" y="5251392"/>
              <a:ext cx="4572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100" dirty="0" smtClean="0"/>
                <a:t>(8)</a:t>
              </a:r>
              <a:endParaRPr lang="ko-KR" altLang="en-US" sz="1100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724400" y="5736847"/>
            <a:ext cx="3657600" cy="892553"/>
            <a:chOff x="5181600" y="5736847"/>
            <a:chExt cx="3657600" cy="892553"/>
          </a:xfrm>
        </p:grpSpPr>
        <p:grpSp>
          <p:nvGrpSpPr>
            <p:cNvPr id="99" name="Group 98"/>
            <p:cNvGrpSpPr/>
            <p:nvPr/>
          </p:nvGrpSpPr>
          <p:grpSpPr>
            <a:xfrm>
              <a:off x="5181600" y="5736847"/>
              <a:ext cx="3200400" cy="892553"/>
              <a:chOff x="1125341" y="5546347"/>
              <a:chExt cx="3200400" cy="892553"/>
            </a:xfrm>
          </p:grpSpPr>
          <p:sp>
            <p:nvSpPr>
              <p:cNvPr id="97" name="Rectangle 96"/>
              <p:cNvSpPr/>
              <p:nvPr/>
            </p:nvSpPr>
            <p:spPr>
              <a:xfrm>
                <a:off x="1125341" y="5546347"/>
                <a:ext cx="1723549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ko-KR" sz="1600" dirty="0" err="1" smtClean="0">
                    <a:solidFill>
                      <a:srgbClr val="002060"/>
                    </a:solidFill>
                    <a:latin typeface="Times New Roman" pitchFamily="18" charset="0"/>
                    <a:ea typeface="Calibri" pitchFamily="34" charset="0"/>
                    <a:cs typeface="Times New Roman" pitchFamily="18" charset="0"/>
                    <a:sym typeface="Wingdings" panose="05000000000000000000" pitchFamily="2" charset="2"/>
                  </a:rPr>
                  <a:t>Saha</a:t>
                </a:r>
                <a:r>
                  <a:rPr lang="en-US" altLang="ko-KR" sz="1600" dirty="0" smtClean="0">
                    <a:solidFill>
                      <a:srgbClr val="002060"/>
                    </a:solidFill>
                    <a:latin typeface="Times New Roman" pitchFamily="18" charset="0"/>
                    <a:ea typeface="Calibri" pitchFamily="34" charset="0"/>
                    <a:cs typeface="Times New Roman" pitchFamily="18" charset="0"/>
                    <a:sym typeface="Wingdings" panose="05000000000000000000" pitchFamily="2" charset="2"/>
                  </a:rPr>
                  <a:t> Equation:</a:t>
                </a:r>
                <a:endParaRPr lang="ko-KR" altLang="en-US" sz="1600" dirty="0"/>
              </a:p>
            </p:txBody>
          </p:sp>
          <p:grpSp>
            <p:nvGrpSpPr>
              <p:cNvPr id="98" name="Group 97"/>
              <p:cNvGrpSpPr/>
              <p:nvPr/>
            </p:nvGrpSpPr>
            <p:grpSpPr>
              <a:xfrm>
                <a:off x="2092778" y="5918544"/>
                <a:ext cx="2232963" cy="520356"/>
                <a:chOff x="2057399" y="5851845"/>
                <a:chExt cx="2232963" cy="520356"/>
              </a:xfrm>
            </p:grpSpPr>
            <p:graphicFrame>
              <p:nvGraphicFramePr>
                <p:cNvPr id="96" name="Object 95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477563937"/>
                    </p:ext>
                  </p:extLst>
                </p:nvPr>
              </p:nvGraphicFramePr>
              <p:xfrm>
                <a:off x="2057399" y="5853057"/>
                <a:ext cx="2232963" cy="519144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92530" name="Equation" r:id="rId19" imgW="1943100" imgH="431800" progId="Equation.DSMT4">
                        <p:embed/>
                      </p:oleObj>
                    </mc:Choice>
                    <mc:Fallback>
                      <p:oleObj name="Equation" r:id="rId19" imgW="1943100" imgH="431800" progId="Equation.DSMT4">
                        <p:embed/>
                        <p:pic>
                          <p:nvPicPr>
                            <p:cNvPr id="0" name="Object 193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2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7399" y="5853057"/>
                              <a:ext cx="2232963" cy="519144"/>
                            </a:xfrm>
                            <a:prstGeom prst="rect">
                              <a:avLst/>
                            </a:prstGeom>
                            <a:solidFill>
                              <a:srgbClr val="FFFF00">
                                <a:alpha val="25000"/>
                              </a:srgbClr>
                            </a:solidFill>
                            <a:ln>
                              <a:solidFill>
                                <a:schemeClr val="accent1">
                                  <a:shade val="50000"/>
                                </a:schemeClr>
                              </a:solidFill>
                            </a:ln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100" name="Oval 99"/>
                <p:cNvSpPr/>
                <p:nvPr/>
              </p:nvSpPr>
              <p:spPr>
                <a:xfrm>
                  <a:off x="3352800" y="5851845"/>
                  <a:ext cx="865416" cy="279563"/>
                </a:xfrm>
                <a:prstGeom prst="ellipse">
                  <a:avLst/>
                </a:prstGeom>
                <a:solidFill>
                  <a:schemeClr val="accent1">
                    <a:alpha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</p:grpSp>
        <p:sp>
          <p:nvSpPr>
            <p:cNvPr id="113" name="TextBox 112"/>
            <p:cNvSpPr txBox="1"/>
            <p:nvPr/>
          </p:nvSpPr>
          <p:spPr>
            <a:xfrm>
              <a:off x="8382000" y="6139190"/>
              <a:ext cx="4572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100" dirty="0" smtClean="0"/>
                <a:t>(9)</a:t>
              </a:r>
              <a:endParaRPr lang="ko-KR" altLang="en-US" sz="1100" dirty="0"/>
            </a:p>
          </p:txBody>
        </p:sp>
      </p:grpSp>
      <p:sp>
        <p:nvSpPr>
          <p:cNvPr id="6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46050" y="6324600"/>
            <a:ext cx="319236" cy="319236"/>
          </a:xfrm>
        </p:spPr>
        <p:txBody>
          <a:bodyPr/>
          <a:lstStyle/>
          <a:p>
            <a:pPr>
              <a:defRPr/>
            </a:pPr>
            <a:fld id="{64F79F90-F2A4-4836-B8AC-94361DEF8785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grpSp>
        <p:nvGrpSpPr>
          <p:cNvPr id="26" name="Group 25"/>
          <p:cNvGrpSpPr/>
          <p:nvPr/>
        </p:nvGrpSpPr>
        <p:grpSpPr>
          <a:xfrm>
            <a:off x="831396" y="4343400"/>
            <a:ext cx="3664404" cy="2289322"/>
            <a:chOff x="625068" y="4286866"/>
            <a:chExt cx="3664404" cy="2289322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865687" y="4286866"/>
              <a:ext cx="2868113" cy="1946219"/>
            </a:xfrm>
            <a:prstGeom prst="rect">
              <a:avLst/>
            </a:prstGeom>
          </p:spPr>
        </p:pic>
        <p:sp>
          <p:nvSpPr>
            <p:cNvPr id="68" name="Rectangle 67"/>
            <p:cNvSpPr/>
            <p:nvPr/>
          </p:nvSpPr>
          <p:spPr>
            <a:xfrm>
              <a:off x="941429" y="6375877"/>
              <a:ext cx="2738443" cy="2003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144145" algn="ctr" latinLnBrk="1">
                <a:lnSpc>
                  <a:spcPct val="130000"/>
                </a:lnSpc>
                <a:spcAft>
                  <a:spcPts val="0"/>
                </a:spcAft>
              </a:pPr>
              <a:r>
                <a:rPr lang="fi-FI" altLang="ko-KR" sz="600" dirty="0">
                  <a:solidFill>
                    <a:srgbClr val="000000"/>
                  </a:solidFill>
                  <a:latin typeface="Times New Roman" panose="02020603050405020304" pitchFamily="18" charset="0"/>
                  <a:ea typeface="가는안상수체"/>
                  <a:cs typeface="굴림" panose="020B0600000101010101" pitchFamily="50" charset="-127"/>
                </a:rPr>
                <a:t>M. </a:t>
              </a:r>
              <a:r>
                <a:rPr lang="fi-FI" altLang="ko-KR" sz="600" dirty="0" smtClean="0">
                  <a:solidFill>
                    <a:srgbClr val="000000"/>
                  </a:solidFill>
                  <a:latin typeface="Times New Roman" panose="02020603050405020304" pitchFamily="18" charset="0"/>
                  <a:ea typeface="가는안상수체"/>
                  <a:cs typeface="굴림" panose="020B0600000101010101" pitchFamily="50" charset="-127"/>
                </a:rPr>
                <a:t>Heine et al., </a:t>
              </a:r>
              <a:r>
                <a:rPr lang="en-US" altLang="ko-KR" sz="600" dirty="0" smtClean="0">
                  <a:solidFill>
                    <a:srgbClr val="000000"/>
                  </a:solidFill>
                  <a:latin typeface="Times New Roman" panose="02020603050405020304" pitchFamily="18" charset="0"/>
                  <a:ea typeface="가는안상수체"/>
                  <a:cs typeface="굴림" panose="020B0600000101010101" pitchFamily="50" charset="-127"/>
                </a:rPr>
                <a:t>PRC </a:t>
              </a:r>
              <a:r>
                <a:rPr lang="en-US" altLang="ko-KR" sz="600" dirty="0">
                  <a:solidFill>
                    <a:srgbClr val="000000"/>
                  </a:solidFill>
                  <a:latin typeface="Times New Roman" panose="02020603050405020304" pitchFamily="18" charset="0"/>
                  <a:ea typeface="가는안상수체"/>
                  <a:cs typeface="굴림" panose="020B0600000101010101" pitchFamily="50" charset="-127"/>
                </a:rPr>
                <a:t>95, 014613 (2017)</a:t>
              </a:r>
              <a:endParaRPr lang="ko-KR" altLang="en-US" sz="6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25068" y="6211206"/>
              <a:ext cx="366440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900" dirty="0" smtClean="0"/>
                <a:t>Change of the *C </a:t>
              </a:r>
              <a:r>
                <a:rPr lang="en-US" altLang="ko-KR" sz="900" dirty="0" err="1" smtClean="0"/>
                <a:t>abunadance</a:t>
              </a:r>
              <a:r>
                <a:rPr lang="en-US" altLang="ko-KR" sz="900" dirty="0" smtClean="0"/>
                <a:t> due to reaction rates of </a:t>
              </a:r>
              <a:r>
                <a:rPr lang="en-US" altLang="ko-KR" sz="900" baseline="30000" dirty="0" smtClean="0"/>
                <a:t>17</a:t>
              </a:r>
              <a:r>
                <a:rPr lang="en-US" altLang="ko-KR" sz="900" dirty="0" smtClean="0"/>
                <a:t>C(n,</a:t>
              </a:r>
              <a:r>
                <a:rPr lang="en-US" altLang="ko-KR" sz="900" dirty="0" smtClean="0">
                  <a:sym typeface="Symbol" panose="05050102010706020507" pitchFamily="18" charset="2"/>
                </a:rPr>
                <a:t>)</a:t>
              </a:r>
              <a:endParaRPr lang="ko-KR" altLang="en-US" sz="900" dirty="0"/>
            </a:p>
          </p:txBody>
        </p:sp>
      </p:grpSp>
      <p:pic>
        <p:nvPicPr>
          <p:cNvPr id="66" name="Picture 2" descr="https://sortitoutsi.net/uploads/team/136432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6164" y="192600"/>
            <a:ext cx="521611" cy="52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4639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 bwMode="auto">
          <a:xfrm>
            <a:off x="304800" y="133645"/>
            <a:ext cx="4114800" cy="552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/>
            <a:r>
              <a:rPr lang="en-US" sz="2400" b="1" dirty="0">
                <a:solidFill>
                  <a:srgbClr val="C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I. Overview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F79F90-F2A4-4836-B8AC-94361DEF8785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22" name="Rectangle 1"/>
          <p:cNvSpPr>
            <a:spLocks noChangeArrowheads="1"/>
          </p:cNvSpPr>
          <p:nvPr/>
        </p:nvSpPr>
        <p:spPr bwMode="auto">
          <a:xfrm>
            <a:off x="318499" y="1244232"/>
            <a:ext cx="3348142" cy="395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346075" lvl="1" indent="-342900" algn="just" eaLnBrk="0" hangingPunct="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5851525" algn="r"/>
              </a:tabLst>
            </a:pPr>
            <a:r>
              <a:rPr lang="en-US" altLang="ko-KR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Working principle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74650" y="714141"/>
            <a:ext cx="3924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MR-TOF m</a:t>
            </a:r>
            <a:r>
              <a:rPr lang="en-US" altLang="ko-KR" dirty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 measurement </a:t>
            </a:r>
            <a:endParaRPr lang="en-US" dirty="0">
              <a:solidFill>
                <a:srgbClr val="FF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3352800" y="1058078"/>
            <a:ext cx="4578077" cy="987269"/>
            <a:chOff x="3104959" y="1374931"/>
            <a:chExt cx="4578077" cy="987269"/>
          </a:xfrm>
        </p:grpSpPr>
        <p:sp>
          <p:nvSpPr>
            <p:cNvPr id="63" name="TextBox 62"/>
            <p:cNvSpPr txBox="1"/>
            <p:nvPr/>
          </p:nvSpPr>
          <p:spPr>
            <a:xfrm>
              <a:off x="3104959" y="1917053"/>
              <a:ext cx="1777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ko-KR" altLang="en-US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3148997" y="1374931"/>
              <a:ext cx="4534039" cy="987269"/>
              <a:chOff x="3148997" y="1374620"/>
              <a:chExt cx="4534039" cy="987269"/>
            </a:xfrm>
          </p:grpSpPr>
          <p:cxnSp>
            <p:nvCxnSpPr>
              <p:cNvPr id="58" name="Straight Connector 57"/>
              <p:cNvCxnSpPr/>
              <p:nvPr/>
            </p:nvCxnSpPr>
            <p:spPr>
              <a:xfrm>
                <a:off x="3148997" y="1543538"/>
                <a:ext cx="0" cy="490308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>
                <a:off x="7552831" y="1583291"/>
                <a:ext cx="0" cy="450555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Arrow Connector 59"/>
              <p:cNvCxnSpPr/>
              <p:nvPr/>
            </p:nvCxnSpPr>
            <p:spPr>
              <a:xfrm>
                <a:off x="3148997" y="1735691"/>
                <a:ext cx="4403834" cy="0"/>
              </a:xfrm>
              <a:prstGeom prst="straightConnector1">
                <a:avLst/>
              </a:prstGeom>
              <a:ln>
                <a:solidFill>
                  <a:srgbClr val="0000CC"/>
                </a:solidFill>
                <a:prstDash val="dash"/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TextBox 60"/>
              <p:cNvSpPr txBox="1"/>
              <p:nvPr/>
            </p:nvSpPr>
            <p:spPr>
              <a:xfrm>
                <a:off x="4718323" y="1374620"/>
                <a:ext cx="154764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6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endParaRPr lang="ko-KR" altLang="en-US" sz="16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6" name="TextBox 65"/>
              <p:cNvSpPr txBox="1"/>
              <p:nvPr/>
            </p:nvSpPr>
            <p:spPr>
              <a:xfrm>
                <a:off x="7448359" y="1916742"/>
                <a:ext cx="23467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endParaRPr lang="ko-KR" altLang="en-US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27" name="Group 26"/>
              <p:cNvGrpSpPr/>
              <p:nvPr/>
            </p:nvGrpSpPr>
            <p:grpSpPr>
              <a:xfrm>
                <a:off x="4478885" y="1918232"/>
                <a:ext cx="1083715" cy="443657"/>
                <a:chOff x="3725342" y="1918232"/>
                <a:chExt cx="1083715" cy="443657"/>
              </a:xfrm>
            </p:grpSpPr>
            <p:grpSp>
              <p:nvGrpSpPr>
                <p:cNvPr id="67" name="Group 66"/>
                <p:cNvGrpSpPr/>
                <p:nvPr/>
              </p:nvGrpSpPr>
              <p:grpSpPr>
                <a:xfrm>
                  <a:off x="3799653" y="1918232"/>
                  <a:ext cx="609600" cy="115614"/>
                  <a:chOff x="-60514" y="2011341"/>
                  <a:chExt cx="609600" cy="115614"/>
                </a:xfrm>
              </p:grpSpPr>
              <p:cxnSp>
                <p:nvCxnSpPr>
                  <p:cNvPr id="69" name="Straight Arrow Connector 68"/>
                  <p:cNvCxnSpPr/>
                  <p:nvPr/>
                </p:nvCxnSpPr>
                <p:spPr>
                  <a:xfrm>
                    <a:off x="15686" y="2063892"/>
                    <a:ext cx="533400" cy="0"/>
                  </a:xfrm>
                  <a:prstGeom prst="straightConnector1">
                    <a:avLst/>
                  </a:prstGeom>
                  <a:ln w="15875">
                    <a:solidFill>
                      <a:srgbClr val="7030A0"/>
                    </a:solidFill>
                    <a:headEnd type="none"/>
                    <a:tailEnd type="stealth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2" name="Oval 71"/>
                  <p:cNvSpPr/>
                  <p:nvPr/>
                </p:nvSpPr>
                <p:spPr>
                  <a:xfrm>
                    <a:off x="-60514" y="2011341"/>
                    <a:ext cx="115614" cy="115614"/>
                  </a:xfrm>
                  <a:prstGeom prst="ellipse">
                    <a:avLst/>
                  </a:prstGeom>
                  <a:solidFill>
                    <a:srgbClr val="7030A0"/>
                  </a:solidFill>
                  <a:ln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1600"/>
                  </a:p>
                </p:txBody>
              </p:sp>
            </p:grpSp>
            <p:sp>
              <p:nvSpPr>
                <p:cNvPr id="73" name="TextBox 72"/>
                <p:cNvSpPr txBox="1"/>
                <p:nvPr/>
              </p:nvSpPr>
              <p:spPr>
                <a:xfrm>
                  <a:off x="3725342" y="2023335"/>
                  <a:ext cx="108371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ko-KR" sz="1600" i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KE = </a:t>
                  </a:r>
                  <a:r>
                    <a:rPr lang="en-US" altLang="ko-KR" sz="1600" i="1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qU</a:t>
                  </a:r>
                  <a:endParaRPr lang="ko-KR" altLang="en-US" sz="1600" i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</p:grpSp>
      <p:sp>
        <p:nvSpPr>
          <p:cNvPr id="79" name="Rectangle 1"/>
          <p:cNvSpPr>
            <a:spLocks noChangeArrowheads="1"/>
          </p:cNvSpPr>
          <p:nvPr/>
        </p:nvSpPr>
        <p:spPr bwMode="auto">
          <a:xfrm>
            <a:off x="638083" y="1752600"/>
            <a:ext cx="1926771" cy="424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288925" lvl="1" indent="-285750" algn="just" eaLnBrk="0" hangingPunct="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5851525" algn="r"/>
              </a:tabLst>
            </a:pPr>
            <a:r>
              <a:rPr lang="en-US" altLang="ko-KR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Time of flight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002961" y="2245877"/>
            <a:ext cx="7212583" cy="746251"/>
            <a:chOff x="572909" y="3017690"/>
            <a:chExt cx="7212583" cy="746251"/>
          </a:xfrm>
        </p:grpSpPr>
        <p:graphicFrame>
          <p:nvGraphicFramePr>
            <p:cNvPr id="77" name="Object 76"/>
            <p:cNvGraphicFramePr>
              <a:graphicFrameLocks noChangeAspect="1"/>
            </p:cNvGraphicFramePr>
            <p:nvPr/>
          </p:nvGraphicFramePr>
          <p:xfrm>
            <a:off x="572909" y="3017690"/>
            <a:ext cx="3828022" cy="7462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0354" name="Equation" r:id="rId4" imgW="2908080" imgH="520560" progId="Equation.DSMT4">
                    <p:embed/>
                  </p:oleObj>
                </mc:Choice>
                <mc:Fallback>
                  <p:oleObj name="Equation" r:id="rId4" imgW="2908080" imgH="52056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72909" y="3017690"/>
                          <a:ext cx="3828022" cy="746251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1" name="TextBox 80"/>
            <p:cNvSpPr txBox="1"/>
            <p:nvPr/>
          </p:nvSpPr>
          <p:spPr>
            <a:xfrm>
              <a:off x="4522948" y="3213445"/>
              <a:ext cx="32625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i="1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  Longer </a:t>
              </a:r>
              <a:r>
                <a:rPr lang="en-US" altLang="ko-KR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L</a:t>
              </a:r>
              <a:r>
                <a:rPr lang="en-US" altLang="ko-KR" i="1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, better </a:t>
              </a:r>
              <a:r>
                <a:rPr lang="en-US" altLang="ko-KR" b="1" i="1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m</a:t>
              </a:r>
              <a:r>
                <a:rPr lang="en-US" altLang="ko-KR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altLang="ko-KR" i="1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precision </a:t>
              </a:r>
              <a:endParaRPr lang="ko-KR" altLang="en-US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082225" y="2905687"/>
            <a:ext cx="4674999" cy="1115902"/>
            <a:chOff x="3303499" y="3767302"/>
            <a:chExt cx="5240806" cy="1285818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33882" y="3929170"/>
              <a:ext cx="4695825" cy="1123950"/>
            </a:xfrm>
            <a:prstGeom prst="rect">
              <a:avLst/>
            </a:prstGeom>
          </p:spPr>
        </p:pic>
        <p:sp>
          <p:nvSpPr>
            <p:cNvPr id="88" name="TextBox 87"/>
            <p:cNvSpPr txBox="1"/>
            <p:nvPr/>
          </p:nvSpPr>
          <p:spPr>
            <a:xfrm rot="21179806">
              <a:off x="6684656" y="4430385"/>
              <a:ext cx="743704" cy="3014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100" dirty="0"/>
                <a:t>Mirror2</a:t>
              </a:r>
              <a:endParaRPr lang="ko-KR" altLang="en-US" sz="1100" dirty="0"/>
            </a:p>
          </p:txBody>
        </p:sp>
        <p:sp>
          <p:nvSpPr>
            <p:cNvPr id="89" name="TextBox 88"/>
            <p:cNvSpPr txBox="1"/>
            <p:nvPr/>
          </p:nvSpPr>
          <p:spPr>
            <a:xfrm rot="21145723">
              <a:off x="4649488" y="4699021"/>
              <a:ext cx="743704" cy="3014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100" dirty="0"/>
                <a:t>Mirror1</a:t>
              </a:r>
              <a:endParaRPr lang="ko-KR" altLang="en-US" sz="1100" dirty="0"/>
            </a:p>
          </p:txBody>
        </p:sp>
        <p:sp>
          <p:nvSpPr>
            <p:cNvPr id="95" name="TextBox 94"/>
            <p:cNvSpPr txBox="1"/>
            <p:nvPr/>
          </p:nvSpPr>
          <p:spPr>
            <a:xfrm rot="21154202">
              <a:off x="4971400" y="4053327"/>
              <a:ext cx="1995245" cy="3014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100" dirty="0"/>
                <a:t>MR-TOF Analyzer</a:t>
              </a:r>
              <a:endParaRPr lang="ko-KR" altLang="en-US" sz="1100" dirty="0"/>
            </a:p>
          </p:txBody>
        </p:sp>
        <p:sp>
          <p:nvSpPr>
            <p:cNvPr id="104" name="TextBox 103"/>
            <p:cNvSpPr txBox="1"/>
            <p:nvPr/>
          </p:nvSpPr>
          <p:spPr>
            <a:xfrm rot="21154202">
              <a:off x="3303499" y="4252687"/>
              <a:ext cx="1175230" cy="3014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100" dirty="0"/>
                <a:t>Ion Injector</a:t>
              </a:r>
              <a:endParaRPr lang="ko-KR" altLang="en-US" sz="1100" dirty="0"/>
            </a:p>
          </p:txBody>
        </p:sp>
        <p:sp>
          <p:nvSpPr>
            <p:cNvPr id="105" name="TextBox 104"/>
            <p:cNvSpPr txBox="1"/>
            <p:nvPr/>
          </p:nvSpPr>
          <p:spPr>
            <a:xfrm rot="21154202">
              <a:off x="7891703" y="3767302"/>
              <a:ext cx="652602" cy="3014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100" dirty="0"/>
                <a:t>MCP</a:t>
              </a:r>
              <a:endParaRPr lang="ko-KR" altLang="en-US" sz="1100" dirty="0"/>
            </a:p>
          </p:txBody>
        </p:sp>
        <p:sp>
          <p:nvSpPr>
            <p:cNvPr id="106" name="TextBox 105"/>
            <p:cNvSpPr txBox="1"/>
            <p:nvPr/>
          </p:nvSpPr>
          <p:spPr>
            <a:xfrm rot="21154202">
              <a:off x="7633579" y="4461739"/>
              <a:ext cx="652602" cy="3014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100" dirty="0"/>
                <a:t>Gate</a:t>
              </a:r>
              <a:endParaRPr lang="ko-KR" altLang="en-US" sz="1100" dirty="0"/>
            </a:p>
          </p:txBody>
        </p:sp>
      </p:grpSp>
      <p:sp>
        <p:nvSpPr>
          <p:cNvPr id="25" name="Curved Right Arrow 24"/>
          <p:cNvSpPr/>
          <p:nvPr/>
        </p:nvSpPr>
        <p:spPr>
          <a:xfrm>
            <a:off x="486682" y="2641291"/>
            <a:ext cx="387350" cy="736822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07" name="Rectangle 1"/>
          <p:cNvSpPr>
            <a:spLocks noChangeArrowheads="1"/>
          </p:cNvSpPr>
          <p:nvPr/>
        </p:nvSpPr>
        <p:spPr bwMode="auto">
          <a:xfrm>
            <a:off x="874032" y="3099652"/>
            <a:ext cx="3131419" cy="387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3175" lvl="1" algn="just" eaLnBrk="0" hangingPunct="0">
              <a:lnSpc>
                <a:spcPct val="120000"/>
              </a:lnSpc>
              <a:spcAft>
                <a:spcPts val="600"/>
              </a:spcAft>
              <a:tabLst>
                <a:tab pos="5851525" algn="r"/>
              </a:tabLst>
            </a:pPr>
            <a:r>
              <a:rPr lang="en-US" altLang="ko-KR" sz="1600" dirty="0">
                <a:solidFill>
                  <a:srgbClr val="0000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Extending</a:t>
            </a:r>
            <a:r>
              <a:rPr lang="en-US" altLang="ko-KR" sz="1600" dirty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ko-KR" sz="1600" b="1" dirty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 </a:t>
            </a:r>
            <a:r>
              <a:rPr lang="en-US" altLang="ko-KR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by</a:t>
            </a:r>
            <a:r>
              <a:rPr lang="en-US" altLang="ko-KR" sz="1600" dirty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ko-KR" sz="1600" b="1" dirty="0" err="1">
                <a:solidFill>
                  <a:srgbClr val="0000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</a:t>
            </a:r>
            <a:r>
              <a:rPr lang="en-US" altLang="ko-KR" sz="16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ulti</a:t>
            </a:r>
            <a:r>
              <a:rPr lang="en-US" altLang="ko-KR" sz="1600" b="1" dirty="0" err="1">
                <a:solidFill>
                  <a:srgbClr val="0000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</a:t>
            </a:r>
            <a:r>
              <a:rPr lang="en-US" altLang="ko-KR" sz="16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eflection</a:t>
            </a:r>
            <a:endParaRPr lang="en-US" altLang="ko-KR" sz="16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346178" y="3597006"/>
            <a:ext cx="4153216" cy="2956194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346075" lvl="1" indent="-342900" algn="just" eaLnBrk="0" hangingPunct="0">
              <a:lnSpc>
                <a:spcPct val="120000"/>
              </a:lnSpc>
              <a:spcAft>
                <a:spcPts val="900"/>
              </a:spcAft>
              <a:buFont typeface="Wingdings" panose="05000000000000000000" pitchFamily="2" charset="2"/>
              <a:buChar char="Ø"/>
              <a:tabLst>
                <a:tab pos="5851525" algn="r"/>
              </a:tabLst>
            </a:pPr>
            <a:r>
              <a:rPr lang="en-US" altLang="ko-KR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MR-</a:t>
            </a:r>
            <a:r>
              <a:rPr lang="en-US" altLang="ko-KR" b="1" dirty="0" err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ToF</a:t>
            </a:r>
            <a:r>
              <a:rPr lang="en-US" altLang="ko-KR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Features</a:t>
            </a:r>
          </a:p>
          <a:p>
            <a:pPr marL="742950" lvl="1" indent="-285750">
              <a:spcAft>
                <a:spcPts val="900"/>
              </a:spcAft>
              <a:buFont typeface="Wingdings" panose="05000000000000000000" pitchFamily="2" charset="2"/>
              <a:buChar char="§"/>
            </a:pPr>
            <a:r>
              <a:rPr lang="en-US" altLang="ko-KR" sz="1600" dirty="0">
                <a:sym typeface="Symbol" panose="05050102010706020507" pitchFamily="18" charset="2"/>
              </a:rPr>
              <a:t>t (FWHM): ~ 20 ns</a:t>
            </a:r>
          </a:p>
          <a:p>
            <a:pPr marL="742950" lvl="1" indent="-285750">
              <a:spcAft>
                <a:spcPts val="900"/>
              </a:spcAft>
              <a:buFont typeface="Wingdings" panose="05000000000000000000" pitchFamily="2" charset="2"/>
              <a:buChar char="§"/>
            </a:pPr>
            <a:r>
              <a:rPr lang="en-US" altLang="ko-KR" sz="1600" dirty="0">
                <a:sym typeface="Symbol" panose="05050102010706020507" pitchFamily="18" charset="2"/>
              </a:rPr>
              <a:t>T</a:t>
            </a:r>
            <a:r>
              <a:rPr lang="en-US" altLang="ko-KR" sz="1600" baseline="-25000" dirty="0">
                <a:sym typeface="Symbol" panose="05050102010706020507" pitchFamily="18" charset="2"/>
              </a:rPr>
              <a:t>1/2</a:t>
            </a:r>
            <a:r>
              <a:rPr lang="en-US" altLang="ko-KR" sz="1600" dirty="0">
                <a:sym typeface="Symbol" panose="05050102010706020507" pitchFamily="18" charset="2"/>
              </a:rPr>
              <a:t>: ~ </a:t>
            </a:r>
            <a:r>
              <a:rPr lang="en-US" altLang="ko-KR" sz="1600" dirty="0" err="1">
                <a:sym typeface="Symbol" panose="05050102010706020507" pitchFamily="18" charset="2"/>
              </a:rPr>
              <a:t>ms.</a:t>
            </a:r>
            <a:endParaRPr lang="en-US" altLang="ko-KR" sz="1600" dirty="0">
              <a:sym typeface="Symbol" panose="05050102010706020507" pitchFamily="18" charset="2"/>
            </a:endParaRPr>
          </a:p>
          <a:p>
            <a:pPr marL="742950" lvl="1" indent="-285750">
              <a:spcAft>
                <a:spcPts val="900"/>
              </a:spcAft>
              <a:buFont typeface="Wingdings" panose="05000000000000000000" pitchFamily="2" charset="2"/>
              <a:buChar char="§"/>
            </a:pPr>
            <a:r>
              <a:rPr lang="en-US" altLang="ko-KR" sz="1600" dirty="0">
                <a:sym typeface="Symbol" panose="05050102010706020507" pitchFamily="18" charset="2"/>
              </a:rPr>
              <a:t>Intensity: ~ 1 </a:t>
            </a:r>
            <a:r>
              <a:rPr lang="en-US" altLang="ko-KR" sz="1600" dirty="0" err="1">
                <a:sym typeface="Symbol" panose="05050102010706020507" pitchFamily="18" charset="2"/>
              </a:rPr>
              <a:t>pps</a:t>
            </a:r>
            <a:r>
              <a:rPr lang="en-US" altLang="ko-KR" sz="1600" dirty="0">
                <a:sym typeface="Symbol" panose="05050102010706020507" pitchFamily="18" charset="2"/>
              </a:rPr>
              <a:t>.</a:t>
            </a:r>
          </a:p>
          <a:p>
            <a:pPr marL="742950" lvl="1" indent="-285750">
              <a:spcAft>
                <a:spcPts val="900"/>
              </a:spcAft>
              <a:buFont typeface="Wingdings" panose="05000000000000000000" pitchFamily="2" charset="2"/>
              <a:buChar char="§"/>
            </a:pPr>
            <a:r>
              <a:rPr lang="en-US" altLang="ko-KR" sz="1600" dirty="0">
                <a:sym typeface="Symbol" panose="05050102010706020507" pitchFamily="18" charset="2"/>
              </a:rPr>
              <a:t>Resolving power: 10</a:t>
            </a:r>
            <a:r>
              <a:rPr lang="en-US" altLang="ko-KR" sz="1600" baseline="30000" dirty="0">
                <a:sym typeface="Symbol" panose="05050102010706020507" pitchFamily="18" charset="2"/>
              </a:rPr>
              <a:t>4</a:t>
            </a:r>
            <a:r>
              <a:rPr lang="en-US" altLang="ko-KR" sz="1600" dirty="0">
                <a:sym typeface="Symbol" panose="05050102010706020507" pitchFamily="18" charset="2"/>
              </a:rPr>
              <a:t> ~ 10</a:t>
            </a:r>
            <a:r>
              <a:rPr lang="en-US" altLang="ko-KR" sz="1600" baseline="30000" dirty="0">
                <a:sym typeface="Symbol" panose="05050102010706020507" pitchFamily="18" charset="2"/>
              </a:rPr>
              <a:t>5</a:t>
            </a:r>
            <a:r>
              <a:rPr lang="en-US" altLang="ko-KR" sz="1600" dirty="0">
                <a:sym typeface="Symbol" panose="05050102010706020507" pitchFamily="18" charset="2"/>
              </a:rPr>
              <a:t>.</a:t>
            </a:r>
          </a:p>
          <a:p>
            <a:pPr marL="742950" lvl="1" indent="-285750">
              <a:spcAft>
                <a:spcPts val="900"/>
              </a:spcAft>
              <a:buFont typeface="Wingdings" panose="05000000000000000000" pitchFamily="2" charset="2"/>
              <a:buChar char="§"/>
            </a:pPr>
            <a:r>
              <a:rPr lang="en-US" altLang="ko-KR" sz="1600" dirty="0">
                <a:sym typeface="Symbol" panose="05050102010706020507" pitchFamily="18" charset="2"/>
              </a:rPr>
              <a:t>Mass precision </a:t>
            </a:r>
            <a:r>
              <a:rPr lang="en-US" altLang="ko-KR" sz="1600" i="1" dirty="0">
                <a:sym typeface="Symbol" panose="05050102010706020507" pitchFamily="18" charset="2"/>
              </a:rPr>
              <a:t>m/m:</a:t>
            </a:r>
            <a:r>
              <a:rPr lang="en-US" altLang="ko-KR" sz="1600" dirty="0">
                <a:sym typeface="Symbol" panose="05050102010706020507" pitchFamily="18" charset="2"/>
              </a:rPr>
              <a:t> 10</a:t>
            </a:r>
            <a:r>
              <a:rPr lang="en-US" altLang="ko-KR" sz="1600" baseline="30000" dirty="0">
                <a:sym typeface="Symbol" panose="05050102010706020507" pitchFamily="18" charset="2"/>
              </a:rPr>
              <a:t>-6</a:t>
            </a:r>
            <a:r>
              <a:rPr lang="en-US" altLang="ko-KR" sz="1600" dirty="0">
                <a:sym typeface="Symbol" panose="05050102010706020507" pitchFamily="18" charset="2"/>
              </a:rPr>
              <a:t> ~ 10</a:t>
            </a:r>
            <a:r>
              <a:rPr lang="en-US" altLang="ko-KR" sz="1600" baseline="30000" dirty="0">
                <a:sym typeface="Symbol" panose="05050102010706020507" pitchFamily="18" charset="2"/>
              </a:rPr>
              <a:t>-7</a:t>
            </a:r>
            <a:r>
              <a:rPr lang="en-US" altLang="ko-KR" sz="1600" dirty="0">
                <a:sym typeface="Symbol" panose="05050102010706020507" pitchFamily="18" charset="2"/>
              </a:rPr>
              <a:t>.</a:t>
            </a:r>
          </a:p>
          <a:p>
            <a:pPr marL="742950" lvl="1" indent="-285750">
              <a:spcAft>
                <a:spcPts val="900"/>
              </a:spcAft>
              <a:buFont typeface="Wingdings" panose="05000000000000000000" pitchFamily="2" charset="2"/>
              <a:buChar char="§"/>
            </a:pPr>
            <a:r>
              <a:rPr lang="en-US" altLang="ko-KR" sz="1600" dirty="0">
                <a:sym typeface="Symbol" panose="05050102010706020507" pitchFamily="18" charset="2"/>
              </a:rPr>
              <a:t>Mass uncertainty: ~ 10 </a:t>
            </a:r>
            <a:r>
              <a:rPr lang="en-US" altLang="ko-KR" sz="1600" dirty="0" err="1">
                <a:sym typeface="Symbol" panose="05050102010706020507" pitchFamily="18" charset="2"/>
              </a:rPr>
              <a:t>keV</a:t>
            </a:r>
            <a:r>
              <a:rPr lang="en-US" altLang="ko-KR" sz="1600" dirty="0">
                <a:sym typeface="Symbol" panose="05050102010706020507" pitchFamily="18" charset="2"/>
              </a:rPr>
              <a:t>.</a:t>
            </a:r>
          </a:p>
          <a:p>
            <a:pPr marL="742950" lvl="1" indent="-285750">
              <a:spcAft>
                <a:spcPts val="900"/>
              </a:spcAft>
              <a:buFont typeface="Wingdings" panose="05000000000000000000" pitchFamily="2" charset="2"/>
              <a:buChar char="§"/>
            </a:pPr>
            <a:r>
              <a:rPr lang="en-US" altLang="ko-KR" sz="1600" dirty="0"/>
              <a:t>Measurement time: ~ 10 </a:t>
            </a:r>
            <a:r>
              <a:rPr lang="en-US" altLang="ko-KR" sz="1600" dirty="0" err="1"/>
              <a:t>ms.</a:t>
            </a:r>
            <a:endParaRPr lang="ko-KR" altLang="en-US" sz="1600" dirty="0"/>
          </a:p>
        </p:txBody>
      </p:sp>
      <p:grpSp>
        <p:nvGrpSpPr>
          <p:cNvPr id="35" name="Group 34"/>
          <p:cNvGrpSpPr/>
          <p:nvPr/>
        </p:nvGrpSpPr>
        <p:grpSpPr>
          <a:xfrm>
            <a:off x="4505157" y="5811837"/>
            <a:ext cx="4334043" cy="796925"/>
            <a:chOff x="4276557" y="5811837"/>
            <a:chExt cx="4334043" cy="796925"/>
          </a:xfrm>
        </p:grpSpPr>
        <p:sp>
          <p:nvSpPr>
            <p:cNvPr id="114" name="Rectangle 113"/>
            <p:cNvSpPr/>
            <p:nvPr/>
          </p:nvSpPr>
          <p:spPr>
            <a:xfrm>
              <a:off x="4276557" y="6029759"/>
              <a:ext cx="1923925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altLang="ko-KR" sz="1400" b="1" dirty="0">
                  <a:solidFill>
                    <a:srgbClr val="0000CC"/>
                  </a:solidFill>
                </a:rPr>
                <a:t>Mass determination:</a:t>
              </a:r>
            </a:p>
          </p:txBody>
        </p:sp>
        <p:graphicFrame>
          <p:nvGraphicFramePr>
            <p:cNvPr id="115" name="Object 114"/>
            <p:cNvGraphicFramePr>
              <a:graphicFrameLocks noChangeAspect="1"/>
            </p:cNvGraphicFramePr>
            <p:nvPr>
              <p:extLst/>
            </p:nvPr>
          </p:nvGraphicFramePr>
          <p:xfrm>
            <a:off x="6191125" y="5811837"/>
            <a:ext cx="1878013" cy="7969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0355" name="Equation" r:id="rId7" imgW="1269720" imgH="558720" progId="Equation.DSMT4">
                    <p:embed/>
                  </p:oleObj>
                </mc:Choice>
                <mc:Fallback>
                  <p:oleObj name="Equation" r:id="rId7" imgW="1269720" imgH="55872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191125" y="5811837"/>
                          <a:ext cx="1878013" cy="796925"/>
                        </a:xfrm>
                        <a:prstGeom prst="rect">
                          <a:avLst/>
                        </a:prstGeom>
                        <a:solidFill>
                          <a:srgbClr val="92D050">
                            <a:alpha val="20000"/>
                          </a:srgbClr>
                        </a:solidFill>
                        <a:ln>
                          <a:solidFill>
                            <a:schemeClr val="accent1">
                              <a:shade val="50000"/>
                            </a:schemeClr>
                          </a:solidFill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6" name="TextBox 115"/>
            <p:cNvSpPr txBox="1"/>
            <p:nvPr/>
          </p:nvSpPr>
          <p:spPr>
            <a:xfrm>
              <a:off x="8153400" y="6056410"/>
              <a:ext cx="457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dirty="0"/>
                <a:t>(</a:t>
              </a:r>
              <a:r>
                <a:rPr lang="en-US" altLang="ko-KR" sz="1400" dirty="0" smtClean="0"/>
                <a:t>12)</a:t>
              </a:r>
              <a:endParaRPr lang="ko-KR" altLang="en-US" sz="1400" dirty="0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4515873" y="4045146"/>
            <a:ext cx="4348816" cy="631825"/>
            <a:chOff x="4287273" y="4121346"/>
            <a:chExt cx="4348816" cy="631825"/>
          </a:xfrm>
        </p:grpSpPr>
        <p:grpSp>
          <p:nvGrpSpPr>
            <p:cNvPr id="109" name="Group 108"/>
            <p:cNvGrpSpPr/>
            <p:nvPr/>
          </p:nvGrpSpPr>
          <p:grpSpPr>
            <a:xfrm>
              <a:off x="4287273" y="4121346"/>
              <a:ext cx="3370395" cy="631825"/>
              <a:chOff x="3883961" y="4106425"/>
              <a:chExt cx="3370395" cy="631825"/>
            </a:xfrm>
          </p:grpSpPr>
          <p:sp>
            <p:nvSpPr>
              <p:cNvPr id="110" name="Rectangle 109"/>
              <p:cNvSpPr/>
              <p:nvPr/>
            </p:nvSpPr>
            <p:spPr>
              <a:xfrm>
                <a:off x="3883961" y="4288058"/>
                <a:ext cx="2183611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US" altLang="ko-KR" sz="1400" b="1" dirty="0">
                    <a:solidFill>
                      <a:srgbClr val="0000CC"/>
                    </a:solidFill>
                  </a:rPr>
                  <a:t>Mass Resolving Power:</a:t>
                </a:r>
              </a:p>
            </p:txBody>
          </p:sp>
          <p:graphicFrame>
            <p:nvGraphicFramePr>
              <p:cNvPr id="111" name="Object 110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6076431" y="4106425"/>
              <a:ext cx="1177925" cy="63182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0356" name="Equation" r:id="rId9" imgW="736560" imgH="393480" progId="Equation.DSMT4">
                      <p:embed/>
                    </p:oleObj>
                  </mc:Choice>
                  <mc:Fallback>
                    <p:oleObj name="Equation" r:id="rId9" imgW="736560" imgH="393480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076431" y="4106425"/>
                            <a:ext cx="1177925" cy="631825"/>
                          </a:xfrm>
                          <a:prstGeom prst="rect">
                            <a:avLst/>
                          </a:prstGeom>
                          <a:solidFill>
                            <a:srgbClr val="00B0F0">
                              <a:alpha val="20000"/>
                            </a:srgbClr>
                          </a:solidFill>
                          <a:ln>
                            <a:solidFill>
                              <a:srgbClr val="FF0000"/>
                            </a:solidFill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117" name="TextBox 116"/>
            <p:cNvSpPr txBox="1"/>
            <p:nvPr/>
          </p:nvSpPr>
          <p:spPr>
            <a:xfrm>
              <a:off x="8178889" y="4238067"/>
              <a:ext cx="457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dirty="0" smtClean="0"/>
                <a:t>(10)</a:t>
              </a:r>
              <a:endParaRPr lang="ko-KR" altLang="en-US" sz="1400" dirty="0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4500557" y="4861143"/>
            <a:ext cx="4364132" cy="706437"/>
            <a:chOff x="4271957" y="4861143"/>
            <a:chExt cx="4364132" cy="706437"/>
          </a:xfrm>
        </p:grpSpPr>
        <p:grpSp>
          <p:nvGrpSpPr>
            <p:cNvPr id="32" name="Group 31"/>
            <p:cNvGrpSpPr/>
            <p:nvPr/>
          </p:nvGrpSpPr>
          <p:grpSpPr>
            <a:xfrm>
              <a:off x="4271957" y="4861143"/>
              <a:ext cx="3385711" cy="706437"/>
              <a:chOff x="4271957" y="5234517"/>
              <a:chExt cx="3385711" cy="706437"/>
            </a:xfrm>
          </p:grpSpPr>
          <p:sp>
            <p:nvSpPr>
              <p:cNvPr id="112" name="Rectangle 111"/>
              <p:cNvSpPr/>
              <p:nvPr/>
            </p:nvSpPr>
            <p:spPr>
              <a:xfrm>
                <a:off x="4271957" y="5377506"/>
                <a:ext cx="1535998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US" altLang="ko-KR" sz="1400" b="1" dirty="0">
                    <a:solidFill>
                      <a:srgbClr val="0000CC"/>
                    </a:solidFill>
                  </a:rPr>
                  <a:t>Mass precision:</a:t>
                </a:r>
              </a:p>
            </p:txBody>
          </p:sp>
          <p:graphicFrame>
            <p:nvGraphicFramePr>
              <p:cNvPr id="113" name="Object 112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6133668" y="5234517"/>
              <a:ext cx="1524000" cy="70643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0357" name="Equation" r:id="rId11" imgW="952200" imgH="444240" progId="Equation.DSMT4">
                      <p:embed/>
                    </p:oleObj>
                  </mc:Choice>
                  <mc:Fallback>
                    <p:oleObj name="Equation" r:id="rId11" imgW="952200" imgH="444240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133668" y="5234517"/>
                            <a:ext cx="1524000" cy="706437"/>
                          </a:xfrm>
                          <a:prstGeom prst="rect">
                            <a:avLst/>
                          </a:prstGeom>
                          <a:solidFill>
                            <a:srgbClr val="FFFF00">
                              <a:alpha val="15000"/>
                            </a:srgbClr>
                          </a:solidFill>
                          <a:ln>
                            <a:solidFill>
                              <a:schemeClr val="accent1">
                                <a:shade val="50000"/>
                              </a:schemeClr>
                            </a:solidFill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118" name="TextBox 117"/>
            <p:cNvSpPr txBox="1"/>
            <p:nvPr/>
          </p:nvSpPr>
          <p:spPr>
            <a:xfrm>
              <a:off x="8178889" y="5022407"/>
              <a:ext cx="457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dirty="0" smtClean="0"/>
                <a:t>(11)</a:t>
              </a:r>
              <a:endParaRPr lang="ko-KR" altLang="en-US" sz="1400" dirty="0"/>
            </a:p>
          </p:txBody>
        </p:sp>
      </p:grpSp>
      <p:pic>
        <p:nvPicPr>
          <p:cNvPr id="49" name="Picture 2" descr="https://sortitoutsi.net/uploads/team/13643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192600"/>
            <a:ext cx="714375" cy="718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1860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 bwMode="auto">
          <a:xfrm>
            <a:off x="364085" y="112818"/>
            <a:ext cx="4114800" cy="552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/>
            <a:r>
              <a:rPr lang="en-US" sz="2400" b="1" dirty="0" smtClean="0">
                <a:solidFill>
                  <a:srgbClr val="C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I. Overview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F79F90-F2A4-4836-B8AC-94361DEF8785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374650" y="714141"/>
            <a:ext cx="3924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MR-TOF </a:t>
            </a:r>
            <a:r>
              <a:rPr lang="en-US" dirty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en-US" altLang="ko-KR" dirty="0" smtClean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 </a:t>
            </a:r>
            <a:r>
              <a:rPr lang="en-US" altLang="ko-KR" dirty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measurement </a:t>
            </a:r>
            <a:endParaRPr lang="en-US" dirty="0">
              <a:solidFill>
                <a:srgbClr val="FF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9" name="Rectangle 1"/>
          <p:cNvSpPr>
            <a:spLocks noChangeArrowheads="1"/>
          </p:cNvSpPr>
          <p:nvPr/>
        </p:nvSpPr>
        <p:spPr bwMode="auto">
          <a:xfrm>
            <a:off x="990600" y="2080616"/>
            <a:ext cx="5340350" cy="1243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288925" lvl="1" indent="-285750" algn="just" eaLnBrk="0" hangingPunct="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5851525" algn="r"/>
              </a:tabLst>
            </a:pPr>
            <a:r>
              <a:rPr lang="en-US" altLang="ko-KR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Time of flight </a:t>
            </a:r>
            <a:r>
              <a:rPr lang="en-US" altLang="ko-KR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anose="05000000000000000000" pitchFamily="2" charset="2"/>
              </a:rPr>
              <a:t> How many turns should be?</a:t>
            </a:r>
          </a:p>
          <a:p>
            <a:pPr marL="288925" lvl="1" indent="-285750" algn="just" eaLnBrk="0" hangingPunct="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5851525" algn="r"/>
              </a:tabLst>
            </a:pPr>
            <a:r>
              <a:rPr lang="en-US" altLang="ko-KR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anose="05000000000000000000" pitchFamily="2" charset="2"/>
              </a:rPr>
              <a:t>How does </a:t>
            </a:r>
            <a:r>
              <a:rPr lang="en-US" altLang="ko-KR" b="1" i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Symbol" panose="05050102010706020507" pitchFamily="18" charset="2"/>
              </a:rPr>
              <a:t>t </a:t>
            </a:r>
            <a:r>
              <a:rPr lang="en-US" altLang="ko-KR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Symbol" panose="05050102010706020507" pitchFamily="18" charset="2"/>
              </a:rPr>
              <a:t>depend on the number of turns?</a:t>
            </a:r>
          </a:p>
          <a:p>
            <a:pPr marL="288925" lvl="1" indent="-285750" algn="just" eaLnBrk="0" hangingPunct="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5851525" algn="r"/>
              </a:tabLst>
            </a:pPr>
            <a:r>
              <a:rPr lang="en-US" altLang="ko-KR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Symbol" panose="05050102010706020507" pitchFamily="18" charset="2"/>
              </a:rPr>
              <a:t>Ion </a:t>
            </a:r>
            <a:r>
              <a:rPr lang="en-US" altLang="ko-KR" dirty="0" err="1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Symbol" panose="05050102010706020507" pitchFamily="18" charset="2"/>
              </a:rPr>
              <a:t>separability</a:t>
            </a:r>
            <a:r>
              <a:rPr lang="en-US" altLang="ko-KR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Symbol" panose="05050102010706020507" pitchFamily="18" charset="2"/>
              </a:rPr>
              <a:t> </a:t>
            </a:r>
            <a:r>
              <a:rPr lang="en-US" altLang="ko-KR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Symbol" panose="05050102010706020507" pitchFamily="18" charset="2"/>
              </a:rPr>
              <a:t>or PID depends on the </a:t>
            </a:r>
            <a:r>
              <a:rPr lang="en-US" altLang="ko-KR" b="1" i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Symbol" panose="05050102010706020507" pitchFamily="18" charset="2"/>
              </a:rPr>
              <a:t>R</a:t>
            </a:r>
            <a:r>
              <a:rPr lang="en-US" altLang="ko-KR" b="1" i="1" baseline="-250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Symbol" panose="05050102010706020507" pitchFamily="18" charset="2"/>
              </a:rPr>
              <a:t>m</a:t>
            </a:r>
            <a:r>
              <a:rPr lang="en-US" altLang="ko-KR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endParaRPr lang="en-US" altLang="ko-KR" dirty="0" smtClean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grpSp>
        <p:nvGrpSpPr>
          <p:cNvPr id="109" name="Group 108"/>
          <p:cNvGrpSpPr/>
          <p:nvPr/>
        </p:nvGrpSpPr>
        <p:grpSpPr>
          <a:xfrm>
            <a:off x="1105914" y="1301848"/>
            <a:ext cx="3203321" cy="631825"/>
            <a:chOff x="3883961" y="4130010"/>
            <a:chExt cx="3203321" cy="631825"/>
          </a:xfrm>
        </p:grpSpPr>
        <p:sp>
          <p:nvSpPr>
            <p:cNvPr id="110" name="Rectangle 109"/>
            <p:cNvSpPr/>
            <p:nvPr/>
          </p:nvSpPr>
          <p:spPr>
            <a:xfrm>
              <a:off x="3883961" y="4288058"/>
              <a:ext cx="218361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altLang="ko-KR" sz="1400" b="1" dirty="0" smtClean="0">
                  <a:solidFill>
                    <a:srgbClr val="0000CC"/>
                  </a:solidFill>
                </a:rPr>
                <a:t>Mass Resolving Power:</a:t>
              </a:r>
              <a:endParaRPr lang="en-US" altLang="ko-KR" sz="1400" b="1" dirty="0">
                <a:solidFill>
                  <a:srgbClr val="0000CC"/>
                </a:solidFill>
              </a:endParaRPr>
            </a:p>
          </p:txBody>
        </p:sp>
        <p:graphicFrame>
          <p:nvGraphicFramePr>
            <p:cNvPr id="111" name="Object 1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58068074"/>
                </p:ext>
              </p:extLst>
            </p:nvPr>
          </p:nvGraphicFramePr>
          <p:xfrm>
            <a:off x="6093507" y="4130010"/>
            <a:ext cx="993775" cy="6318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8081" name="Equation" r:id="rId3" imgW="622080" imgH="393480" progId="Equation.DSMT4">
                    <p:embed/>
                  </p:oleObj>
                </mc:Choice>
                <mc:Fallback>
                  <p:oleObj name="Equation" r:id="rId3" imgW="622080" imgH="3934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093507" y="4130010"/>
                          <a:ext cx="993775" cy="631825"/>
                        </a:xfrm>
                        <a:prstGeom prst="rect">
                          <a:avLst/>
                        </a:prstGeom>
                        <a:solidFill>
                          <a:srgbClr val="00B0F0">
                            <a:alpha val="20000"/>
                          </a:srgbClr>
                        </a:solidFill>
                        <a:ln>
                          <a:solidFill>
                            <a:srgbClr val="FF0000"/>
                          </a:solidFill>
                        </a:ln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20" name="Group 119"/>
          <p:cNvGrpSpPr/>
          <p:nvPr/>
        </p:nvGrpSpPr>
        <p:grpSpPr>
          <a:xfrm>
            <a:off x="6107704" y="1443583"/>
            <a:ext cx="1963731" cy="1227127"/>
            <a:chOff x="5860192" y="6094172"/>
            <a:chExt cx="1963731" cy="1227127"/>
          </a:xfrm>
        </p:grpSpPr>
        <p:sp>
          <p:nvSpPr>
            <p:cNvPr id="121" name="Rectangle 120"/>
            <p:cNvSpPr/>
            <p:nvPr/>
          </p:nvSpPr>
          <p:spPr>
            <a:xfrm>
              <a:off x="5860192" y="6094172"/>
              <a:ext cx="1923925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altLang="ko-KR" sz="1400" b="1" dirty="0" smtClean="0">
                  <a:solidFill>
                    <a:srgbClr val="7030A0"/>
                  </a:solidFill>
                </a:rPr>
                <a:t>Mass determination</a:t>
              </a:r>
              <a:endParaRPr lang="en-US" altLang="ko-KR" sz="1400" b="1" dirty="0">
                <a:solidFill>
                  <a:srgbClr val="7030A0"/>
                </a:solidFill>
              </a:endParaRPr>
            </a:p>
          </p:txBody>
        </p:sp>
        <p:graphicFrame>
          <p:nvGraphicFramePr>
            <p:cNvPr id="122" name="Object 12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68103655"/>
                </p:ext>
              </p:extLst>
            </p:nvPr>
          </p:nvGraphicFramePr>
          <p:xfrm>
            <a:off x="5945910" y="6524374"/>
            <a:ext cx="1878013" cy="7969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8082" name="Equation" r:id="rId5" imgW="1269720" imgH="558720" progId="Equation.DSMT4">
                    <p:embed/>
                  </p:oleObj>
                </mc:Choice>
                <mc:Fallback>
                  <p:oleObj name="Equation" r:id="rId5" imgW="1269720" imgH="55872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945910" y="6524374"/>
                          <a:ext cx="1878013" cy="796925"/>
                        </a:xfrm>
                        <a:prstGeom prst="rect">
                          <a:avLst/>
                        </a:prstGeom>
                        <a:solidFill>
                          <a:srgbClr val="92D050">
                            <a:alpha val="20000"/>
                          </a:srgbClr>
                        </a:solidFill>
                        <a:ln>
                          <a:solidFill>
                            <a:schemeClr val="accent1">
                              <a:shade val="50000"/>
                            </a:schemeClr>
                          </a:solidFill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0" name="Curved Right Arrow 39"/>
          <p:cNvSpPr/>
          <p:nvPr/>
        </p:nvSpPr>
        <p:spPr>
          <a:xfrm rot="20924863">
            <a:off x="1309629" y="5293321"/>
            <a:ext cx="379067" cy="1119354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25" name="Rectangle 124"/>
          <p:cNvSpPr/>
          <p:nvPr/>
        </p:nvSpPr>
        <p:spPr>
          <a:xfrm>
            <a:off x="2321845" y="6246911"/>
            <a:ext cx="499335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ko-KR" sz="1400" dirty="0" smtClean="0">
                <a:solidFill>
                  <a:srgbClr val="0000CC"/>
                </a:solidFill>
              </a:rPr>
              <a:t>A computer program for </a:t>
            </a:r>
            <a:r>
              <a:rPr lang="en-US" altLang="ko-KR" sz="1400" b="1" dirty="0" smtClean="0">
                <a:solidFill>
                  <a:srgbClr val="C00000"/>
                </a:solidFill>
              </a:rPr>
              <a:t>MR-TOF simulation</a:t>
            </a:r>
            <a:r>
              <a:rPr lang="en-US" altLang="ko-KR" sz="1400" dirty="0" smtClean="0">
                <a:solidFill>
                  <a:srgbClr val="0000CC"/>
                </a:solidFill>
              </a:rPr>
              <a:t> is necessary !!!</a:t>
            </a:r>
            <a:endParaRPr lang="en-US" altLang="ko-KR" sz="1400" dirty="0">
              <a:solidFill>
                <a:srgbClr val="0000CC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057400" y="3511548"/>
            <a:ext cx="4803570" cy="2547848"/>
            <a:chOff x="2395075" y="3511548"/>
            <a:chExt cx="4803570" cy="2547848"/>
          </a:xfrm>
        </p:grpSpPr>
        <p:grpSp>
          <p:nvGrpSpPr>
            <p:cNvPr id="38" name="Group 37"/>
            <p:cNvGrpSpPr/>
            <p:nvPr/>
          </p:nvGrpSpPr>
          <p:grpSpPr>
            <a:xfrm>
              <a:off x="2395075" y="3511548"/>
              <a:ext cx="4803570" cy="2547848"/>
              <a:chOff x="331873" y="3649834"/>
              <a:chExt cx="6520079" cy="2974109"/>
            </a:xfrm>
          </p:grpSpPr>
          <p:pic>
            <p:nvPicPr>
              <p:cNvPr id="37" name="Picture 36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brightnessContrast bright="10000" contrast="2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015" t="33135" r="17986" b="20000"/>
              <a:stretch/>
            </p:blipFill>
            <p:spPr>
              <a:xfrm>
                <a:off x="331873" y="3649834"/>
                <a:ext cx="6520079" cy="2974109"/>
              </a:xfrm>
              <a:prstGeom prst="rect">
                <a:avLst/>
              </a:prstGeom>
              <a:ln w="12700">
                <a:solidFill>
                  <a:srgbClr val="0000CC"/>
                </a:solidFill>
              </a:ln>
            </p:spPr>
          </p:pic>
          <p:sp>
            <p:nvSpPr>
              <p:cNvPr id="124" name="Rectangle 123"/>
              <p:cNvSpPr/>
              <p:nvPr/>
            </p:nvSpPr>
            <p:spPr>
              <a:xfrm>
                <a:off x="545754" y="3731214"/>
                <a:ext cx="2037007" cy="2724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US" altLang="ko-KR" sz="1100" b="1" dirty="0">
                    <a:solidFill>
                      <a:srgbClr val="0000CC"/>
                    </a:solidFill>
                  </a:rPr>
                  <a:t>S</a:t>
                </a:r>
                <a:r>
                  <a:rPr lang="en-US" altLang="ko-KR" sz="1100" b="1" dirty="0" smtClean="0">
                    <a:solidFill>
                      <a:srgbClr val="0000CC"/>
                    </a:solidFill>
                  </a:rPr>
                  <a:t>eparation &amp; PID</a:t>
                </a:r>
                <a:endParaRPr lang="en-US" altLang="ko-KR" sz="1100" b="1" dirty="0">
                  <a:solidFill>
                    <a:srgbClr val="0000CC"/>
                  </a:solidFill>
                </a:endParaRPr>
              </a:p>
            </p:txBody>
          </p:sp>
        </p:grpSp>
        <p:sp>
          <p:nvSpPr>
            <p:cNvPr id="3" name="TextBox 2"/>
            <p:cNvSpPr txBox="1"/>
            <p:nvPr/>
          </p:nvSpPr>
          <p:spPr>
            <a:xfrm>
              <a:off x="2552649" y="3886200"/>
              <a:ext cx="11049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dirty="0" smtClean="0">
                  <a:solidFill>
                    <a:srgbClr val="00B0F0"/>
                  </a:solidFill>
                </a:rPr>
                <a:t>TRIUMF</a:t>
              </a:r>
              <a:endParaRPr lang="ko-KR" altLang="en-US" dirty="0">
                <a:solidFill>
                  <a:srgbClr val="00B0F0"/>
                </a:solidFill>
              </a:endParaRPr>
            </a:p>
          </p:txBody>
        </p:sp>
      </p:grpSp>
      <p:pic>
        <p:nvPicPr>
          <p:cNvPr id="21" name="Picture 2" descr="https://sortitoutsi.net/uploads/team/136432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192600"/>
            <a:ext cx="714375" cy="718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9938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 bwMode="auto">
          <a:xfrm>
            <a:off x="304799" y="228600"/>
            <a:ext cx="8381993" cy="552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/>
            <a:r>
              <a:rPr lang="en-US" sz="2400" b="1" dirty="0" smtClean="0">
                <a:solidFill>
                  <a:srgbClr val="C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I. OVERVIEW</a:t>
            </a:r>
            <a:endParaRPr lang="en-US" sz="2400" b="1" dirty="0">
              <a:solidFill>
                <a:srgbClr val="C00000"/>
              </a:solidFill>
              <a:latin typeface="Cambria Math" pitchFamily="18" charset="0"/>
              <a:ea typeface="Cambria Math" pitchFamily="18" charset="0"/>
              <a:cs typeface="Cambria Math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63105" y="849868"/>
            <a:ext cx="2761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MR-TOF @ RAON</a:t>
            </a:r>
            <a:endParaRPr lang="en-US" dirty="0">
              <a:solidFill>
                <a:srgbClr val="FF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8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46050" y="6210300"/>
            <a:ext cx="457200" cy="457200"/>
          </a:xfrm>
        </p:spPr>
        <p:txBody>
          <a:bodyPr/>
          <a:lstStyle/>
          <a:p>
            <a:pPr>
              <a:defRPr/>
            </a:pPr>
            <a:fld id="{64F79F90-F2A4-4836-B8AC-94361DEF8785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69" name="Picture 6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53099" y="5042936"/>
            <a:ext cx="5452807" cy="1319764"/>
          </a:xfrm>
          <a:prstGeom prst="rect">
            <a:avLst/>
          </a:prstGeom>
        </p:spPr>
      </p:pic>
      <p:grpSp>
        <p:nvGrpSpPr>
          <p:cNvPr id="81" name="Group 80"/>
          <p:cNvGrpSpPr/>
          <p:nvPr/>
        </p:nvGrpSpPr>
        <p:grpSpPr>
          <a:xfrm>
            <a:off x="146050" y="1429242"/>
            <a:ext cx="6362493" cy="5047757"/>
            <a:chOff x="146050" y="1429242"/>
            <a:chExt cx="6362493" cy="5047757"/>
          </a:xfrm>
        </p:grpSpPr>
        <p:grpSp>
          <p:nvGrpSpPr>
            <p:cNvPr id="73" name="Group 72"/>
            <p:cNvGrpSpPr/>
            <p:nvPr/>
          </p:nvGrpSpPr>
          <p:grpSpPr>
            <a:xfrm>
              <a:off x="146050" y="1429242"/>
              <a:ext cx="6362493" cy="3066558"/>
              <a:chOff x="146050" y="1429242"/>
              <a:chExt cx="6362493" cy="3066558"/>
            </a:xfrm>
          </p:grpSpPr>
          <p:grpSp>
            <p:nvGrpSpPr>
              <p:cNvPr id="71" name="Group 70"/>
              <p:cNvGrpSpPr/>
              <p:nvPr/>
            </p:nvGrpSpPr>
            <p:grpSpPr>
              <a:xfrm>
                <a:off x="146050" y="1429242"/>
                <a:ext cx="6362493" cy="3066558"/>
                <a:chOff x="146050" y="1429242"/>
                <a:chExt cx="6362493" cy="3066558"/>
              </a:xfrm>
            </p:grpSpPr>
            <p:pic>
              <p:nvPicPr>
                <p:cNvPr id="67" name="Picture 66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28600" y="1429242"/>
                  <a:ext cx="6279943" cy="3066558"/>
                </a:xfrm>
                <a:prstGeom prst="rect">
                  <a:avLst/>
                </a:prstGeom>
              </p:spPr>
            </p:pic>
            <p:sp>
              <p:nvSpPr>
                <p:cNvPr id="70" name="Rectangle 69"/>
                <p:cNvSpPr/>
                <p:nvPr/>
              </p:nvSpPr>
              <p:spPr>
                <a:xfrm>
                  <a:off x="146050" y="4221480"/>
                  <a:ext cx="2536272" cy="21544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fr-FR" altLang="ko-KR" sz="800" dirty="0"/>
                    <a:t>Y. K. </a:t>
                  </a:r>
                  <a:r>
                    <a:rPr lang="fr-FR" altLang="ko-KR" sz="800" dirty="0" err="1" smtClean="0"/>
                    <a:t>Kwon</a:t>
                  </a:r>
                  <a:r>
                    <a:rPr lang="fr-FR" altLang="ko-KR" sz="800" dirty="0" smtClean="0"/>
                    <a:t> et al., </a:t>
                  </a:r>
                  <a:r>
                    <a:rPr lang="en-US" altLang="ko-KR" sz="800" dirty="0"/>
                    <a:t>AIP </a:t>
                  </a:r>
                  <a:r>
                    <a:rPr lang="en-US" altLang="ko-KR" sz="800" dirty="0" smtClean="0"/>
                    <a:t>Conf. Proc. </a:t>
                  </a:r>
                  <a:r>
                    <a:rPr lang="en-US" altLang="ko-KR" sz="800" dirty="0"/>
                    <a:t>1594, 190 (2014)</a:t>
                  </a:r>
                  <a:endParaRPr lang="ko-KR" altLang="en-US" sz="800" dirty="0"/>
                </a:p>
              </p:txBody>
            </p:sp>
          </p:grpSp>
          <p:sp>
            <p:nvSpPr>
              <p:cNvPr id="72" name="Rectangle 71"/>
              <p:cNvSpPr/>
              <p:nvPr/>
            </p:nvSpPr>
            <p:spPr>
              <a:xfrm>
                <a:off x="3155460" y="3231660"/>
                <a:ext cx="685800" cy="685800"/>
              </a:xfrm>
              <a:prstGeom prst="rect">
                <a:avLst/>
              </a:prstGeom>
              <a:solidFill>
                <a:srgbClr val="FF0000">
                  <a:alpha val="10000"/>
                </a:srgbClr>
              </a:solidFill>
              <a:ln w="25400">
                <a:solidFill>
                  <a:srgbClr val="FF00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80" name="Group 79"/>
            <p:cNvGrpSpPr/>
            <p:nvPr/>
          </p:nvGrpSpPr>
          <p:grpSpPr>
            <a:xfrm>
              <a:off x="720710" y="3917460"/>
              <a:ext cx="2860689" cy="2559539"/>
              <a:chOff x="720710" y="3917460"/>
              <a:chExt cx="2860689" cy="2559539"/>
            </a:xfrm>
          </p:grpSpPr>
          <p:pic>
            <p:nvPicPr>
              <p:cNvPr id="74" name="Picture 73"/>
              <p:cNvPicPr>
                <a:picLocks noChangeAspect="1"/>
              </p:cNvPicPr>
              <p:nvPr/>
            </p:nvPicPr>
            <p:blipFill rotWithShape="1">
              <a:blip r:embed="rId6"/>
              <a:srcRect l="32400" b="32308"/>
              <a:stretch/>
            </p:blipFill>
            <p:spPr>
              <a:xfrm>
                <a:off x="797746" y="4859200"/>
                <a:ext cx="2700614" cy="1540291"/>
              </a:xfrm>
              <a:prstGeom prst="rect">
                <a:avLst/>
              </a:prstGeom>
            </p:spPr>
          </p:pic>
          <p:cxnSp>
            <p:nvCxnSpPr>
              <p:cNvPr id="77" name="Straight Arrow Connector 76"/>
              <p:cNvCxnSpPr/>
              <p:nvPr/>
            </p:nvCxnSpPr>
            <p:spPr>
              <a:xfrm flipH="1">
                <a:off x="2590800" y="3917460"/>
                <a:ext cx="564660" cy="878311"/>
              </a:xfrm>
              <a:prstGeom prst="straightConnector1">
                <a:avLst/>
              </a:prstGeom>
              <a:ln>
                <a:solidFill>
                  <a:srgbClr val="FF006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8" name="Rectangle 77"/>
              <p:cNvSpPr/>
              <p:nvPr/>
            </p:nvSpPr>
            <p:spPr>
              <a:xfrm>
                <a:off x="720710" y="4801596"/>
                <a:ext cx="2860689" cy="1675403"/>
              </a:xfrm>
              <a:prstGeom prst="rect">
                <a:avLst/>
              </a:prstGeom>
              <a:solidFill>
                <a:srgbClr val="FF0000">
                  <a:alpha val="10000"/>
                </a:srgbClr>
              </a:solidFill>
              <a:ln w="25400">
                <a:solidFill>
                  <a:srgbClr val="FF00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pic>
        <p:nvPicPr>
          <p:cNvPr id="82" name="Picture 8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75866" y="973011"/>
            <a:ext cx="1981200" cy="3859883"/>
          </a:xfrm>
          <a:prstGeom prst="rect">
            <a:avLst/>
          </a:prstGeom>
        </p:spPr>
      </p:pic>
      <p:pic>
        <p:nvPicPr>
          <p:cNvPr id="18" name="Picture 2" descr="https://sortitoutsi.net/uploads/team/136432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192600"/>
            <a:ext cx="714375" cy="718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5592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 bwMode="auto">
          <a:xfrm>
            <a:off x="418221" y="323418"/>
            <a:ext cx="4114800" cy="552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/>
            <a:r>
              <a:rPr lang="en-US" sz="2400" b="1" dirty="0" smtClean="0">
                <a:solidFill>
                  <a:srgbClr val="C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II. MR-TOF Simulator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F79F90-F2A4-4836-B8AC-94361DEF8785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374650" y="976953"/>
            <a:ext cx="22565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Computer program</a:t>
            </a:r>
            <a:endParaRPr lang="en-US" sz="1600" dirty="0">
              <a:solidFill>
                <a:srgbClr val="FF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729" y="1664662"/>
            <a:ext cx="2297531" cy="4466840"/>
          </a:xfrm>
          <a:prstGeom prst="rect">
            <a:avLst/>
          </a:prstGeom>
        </p:spPr>
      </p:pic>
      <p:grpSp>
        <p:nvGrpSpPr>
          <p:cNvPr id="67" name="Group 66"/>
          <p:cNvGrpSpPr/>
          <p:nvPr/>
        </p:nvGrpSpPr>
        <p:grpSpPr>
          <a:xfrm>
            <a:off x="2819400" y="925171"/>
            <a:ext cx="6248400" cy="2048983"/>
            <a:chOff x="3036129" y="4716859"/>
            <a:chExt cx="5989315" cy="1852706"/>
          </a:xfrm>
        </p:grpSpPr>
        <p:grpSp>
          <p:nvGrpSpPr>
            <p:cNvPr id="70" name="Group 69"/>
            <p:cNvGrpSpPr/>
            <p:nvPr/>
          </p:nvGrpSpPr>
          <p:grpSpPr>
            <a:xfrm>
              <a:off x="3036129" y="4724400"/>
              <a:ext cx="5989315" cy="1845165"/>
              <a:chOff x="2340431" y="3052722"/>
              <a:chExt cx="6794044" cy="2330525"/>
            </a:xfrm>
          </p:grpSpPr>
          <p:grpSp>
            <p:nvGrpSpPr>
              <p:cNvPr id="81" name="Group 80"/>
              <p:cNvGrpSpPr/>
              <p:nvPr/>
            </p:nvGrpSpPr>
            <p:grpSpPr>
              <a:xfrm>
                <a:off x="2340431" y="3052722"/>
                <a:ext cx="6794044" cy="2330525"/>
                <a:chOff x="1143000" y="4150674"/>
                <a:chExt cx="6794044" cy="2330525"/>
              </a:xfrm>
            </p:grpSpPr>
            <p:cxnSp>
              <p:nvCxnSpPr>
                <p:cNvPr id="88" name="Straight Arrow Connector 87"/>
                <p:cNvCxnSpPr/>
                <p:nvPr/>
              </p:nvCxnSpPr>
              <p:spPr>
                <a:xfrm>
                  <a:off x="3441244" y="6438900"/>
                  <a:ext cx="4245431" cy="0"/>
                </a:xfrm>
                <a:prstGeom prst="straightConnector1">
                  <a:avLst/>
                </a:prstGeom>
                <a:ln w="19050">
                  <a:solidFill>
                    <a:schemeClr val="accent2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90" name="Group 89"/>
                <p:cNvGrpSpPr/>
                <p:nvPr/>
              </p:nvGrpSpPr>
              <p:grpSpPr>
                <a:xfrm>
                  <a:off x="3733800" y="5804588"/>
                  <a:ext cx="2790824" cy="111252"/>
                  <a:chOff x="3805238" y="4992625"/>
                  <a:chExt cx="2790824" cy="111252"/>
                </a:xfrm>
              </p:grpSpPr>
              <p:sp>
                <p:nvSpPr>
                  <p:cNvPr id="121" name="Left Brace 120"/>
                  <p:cNvSpPr/>
                  <p:nvPr/>
                </p:nvSpPr>
                <p:spPr>
                  <a:xfrm rot="16200000">
                    <a:off x="4044887" y="4752976"/>
                    <a:ext cx="111252" cy="590550"/>
                  </a:xfrm>
                  <a:prstGeom prst="leftBrac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0"/>
                  </a:p>
                </p:txBody>
              </p:sp>
              <p:sp>
                <p:nvSpPr>
                  <p:cNvPr id="122" name="Left Brace 121"/>
                  <p:cNvSpPr/>
                  <p:nvPr/>
                </p:nvSpPr>
                <p:spPr>
                  <a:xfrm rot="16200000">
                    <a:off x="5476875" y="4246627"/>
                    <a:ext cx="76200" cy="1619250"/>
                  </a:xfrm>
                  <a:prstGeom prst="leftBrac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0"/>
                  </a:p>
                </p:txBody>
              </p:sp>
              <p:sp>
                <p:nvSpPr>
                  <p:cNvPr id="123" name="Left Brace 122"/>
                  <p:cNvSpPr/>
                  <p:nvPr/>
                </p:nvSpPr>
                <p:spPr>
                  <a:xfrm rot="16200000">
                    <a:off x="4510849" y="4928426"/>
                    <a:ext cx="84202" cy="247650"/>
                  </a:xfrm>
                  <a:prstGeom prst="leftBrac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0"/>
                  </a:p>
                </p:txBody>
              </p:sp>
              <p:sp>
                <p:nvSpPr>
                  <p:cNvPr id="124" name="Left Brace 123"/>
                  <p:cNvSpPr/>
                  <p:nvPr/>
                </p:nvSpPr>
                <p:spPr>
                  <a:xfrm rot="16200000">
                    <a:off x="6430136" y="4937951"/>
                    <a:ext cx="84202" cy="247650"/>
                  </a:xfrm>
                  <a:prstGeom prst="leftBrac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0"/>
                  </a:p>
                </p:txBody>
              </p:sp>
            </p:grpSp>
            <p:grpSp>
              <p:nvGrpSpPr>
                <p:cNvPr id="91" name="Group 90"/>
                <p:cNvGrpSpPr/>
                <p:nvPr/>
              </p:nvGrpSpPr>
              <p:grpSpPr>
                <a:xfrm>
                  <a:off x="1143000" y="4150674"/>
                  <a:ext cx="6794044" cy="1644389"/>
                  <a:chOff x="1143000" y="4150674"/>
                  <a:chExt cx="6794044" cy="1644389"/>
                </a:xfrm>
              </p:grpSpPr>
              <p:pic>
                <p:nvPicPr>
                  <p:cNvPr id="118" name="Picture 117"/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sharpenSoften amount="5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43000" y="4150674"/>
                    <a:ext cx="6794044" cy="1644389"/>
                  </a:xfrm>
                  <a:prstGeom prst="rect">
                    <a:avLst/>
                  </a:prstGeom>
                </p:spPr>
              </p:pic>
              <p:sp>
                <p:nvSpPr>
                  <p:cNvPr id="119" name="Rectangle 118"/>
                  <p:cNvSpPr/>
                  <p:nvPr/>
                </p:nvSpPr>
                <p:spPr>
                  <a:xfrm>
                    <a:off x="3810000" y="5029200"/>
                    <a:ext cx="730022" cy="22860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0"/>
                  </a:p>
                </p:txBody>
              </p:sp>
              <p:sp>
                <p:nvSpPr>
                  <p:cNvPr id="120" name="Rectangle 119"/>
                  <p:cNvSpPr/>
                  <p:nvPr/>
                </p:nvSpPr>
                <p:spPr>
                  <a:xfrm>
                    <a:off x="6386511" y="5029200"/>
                    <a:ext cx="730022" cy="22860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0"/>
                  </a:p>
                </p:txBody>
              </p:sp>
            </p:grpSp>
            <p:cxnSp>
              <p:nvCxnSpPr>
                <p:cNvPr id="93" name="Straight Arrow Connector 92"/>
                <p:cNvCxnSpPr/>
                <p:nvPr/>
              </p:nvCxnSpPr>
              <p:spPr>
                <a:xfrm>
                  <a:off x="1666875" y="6438900"/>
                  <a:ext cx="1774369" cy="0"/>
                </a:xfrm>
                <a:prstGeom prst="straightConnector1">
                  <a:avLst/>
                </a:prstGeom>
                <a:ln w="19050">
                  <a:solidFill>
                    <a:schemeClr val="accent2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Connector 95"/>
                <p:cNvCxnSpPr/>
                <p:nvPr/>
              </p:nvCxnSpPr>
              <p:spPr>
                <a:xfrm>
                  <a:off x="1676400" y="5795063"/>
                  <a:ext cx="0" cy="643837"/>
                </a:xfrm>
                <a:prstGeom prst="line">
                  <a:avLst/>
                </a:prstGeom>
                <a:ln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98"/>
                <p:cNvCxnSpPr/>
                <p:nvPr/>
              </p:nvCxnSpPr>
              <p:spPr>
                <a:xfrm>
                  <a:off x="7686675" y="5795062"/>
                  <a:ext cx="0" cy="643837"/>
                </a:xfrm>
                <a:prstGeom prst="line">
                  <a:avLst/>
                </a:prstGeom>
                <a:ln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99"/>
                <p:cNvCxnSpPr/>
                <p:nvPr/>
              </p:nvCxnSpPr>
              <p:spPr>
                <a:xfrm>
                  <a:off x="3441244" y="5756963"/>
                  <a:ext cx="0" cy="643837"/>
                </a:xfrm>
                <a:prstGeom prst="line">
                  <a:avLst/>
                </a:prstGeom>
                <a:ln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1" name="TextBox 100"/>
                <p:cNvSpPr txBox="1"/>
                <p:nvPr/>
              </p:nvSpPr>
              <p:spPr>
                <a:xfrm>
                  <a:off x="5142148" y="6200001"/>
                  <a:ext cx="750652" cy="2811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972 mm</a:t>
                  </a:r>
                  <a:endParaRPr lang="en-US" sz="1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2" name="TextBox 101"/>
                <p:cNvSpPr txBox="1"/>
                <p:nvPr/>
              </p:nvSpPr>
              <p:spPr>
                <a:xfrm>
                  <a:off x="2128389" y="6200000"/>
                  <a:ext cx="860866" cy="2811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200.5 mm</a:t>
                  </a:r>
                  <a:endParaRPr lang="en-US" sz="1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4" name="TextBox 103"/>
                <p:cNvSpPr txBox="1"/>
                <p:nvPr/>
              </p:nvSpPr>
              <p:spPr>
                <a:xfrm>
                  <a:off x="3744175" y="5896289"/>
                  <a:ext cx="613511" cy="24604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8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152 mm</a:t>
                  </a:r>
                  <a:endParaRPr lang="en-US" sz="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7" name="TextBox 106"/>
                <p:cNvSpPr txBox="1"/>
                <p:nvPr/>
              </p:nvSpPr>
              <p:spPr>
                <a:xfrm>
                  <a:off x="4232840" y="5901637"/>
                  <a:ext cx="623888" cy="24604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8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66 mm</a:t>
                  </a:r>
                  <a:endParaRPr lang="en-US" sz="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8" name="TextBox 107"/>
                <p:cNvSpPr txBox="1"/>
                <p:nvPr/>
              </p:nvSpPr>
              <p:spPr>
                <a:xfrm>
                  <a:off x="5235177" y="5906315"/>
                  <a:ext cx="623888" cy="24604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8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372 mm</a:t>
                  </a:r>
                  <a:endParaRPr lang="en-US" sz="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9" name="TextBox 108"/>
                <p:cNvSpPr txBox="1"/>
                <p:nvPr/>
              </p:nvSpPr>
              <p:spPr>
                <a:xfrm>
                  <a:off x="6248400" y="5899477"/>
                  <a:ext cx="550920" cy="24604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8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66 mm</a:t>
                  </a:r>
                  <a:endParaRPr lang="en-US" sz="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2" name="TextBox 111"/>
                <p:cNvSpPr txBox="1"/>
                <p:nvPr/>
              </p:nvSpPr>
              <p:spPr>
                <a:xfrm>
                  <a:off x="6691312" y="5906315"/>
                  <a:ext cx="623888" cy="24604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8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152 mm</a:t>
                  </a:r>
                  <a:endParaRPr lang="en-US" sz="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3" name="Left Brace 112"/>
                <p:cNvSpPr/>
                <p:nvPr/>
              </p:nvSpPr>
              <p:spPr>
                <a:xfrm rot="16200000">
                  <a:off x="6872286" y="5507793"/>
                  <a:ext cx="76204" cy="739890"/>
                </a:xfrm>
                <a:prstGeom prst="leftBrac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114" name="Left Brace 113"/>
                <p:cNvSpPr/>
                <p:nvPr/>
              </p:nvSpPr>
              <p:spPr>
                <a:xfrm rot="16200000">
                  <a:off x="3521013" y="5736389"/>
                  <a:ext cx="111250" cy="247650"/>
                </a:xfrm>
                <a:prstGeom prst="leftBrac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115" name="Left Brace 114"/>
                <p:cNvSpPr/>
                <p:nvPr/>
              </p:nvSpPr>
              <p:spPr>
                <a:xfrm rot="16200000">
                  <a:off x="7446947" y="5695161"/>
                  <a:ext cx="85189" cy="375217"/>
                </a:xfrm>
                <a:prstGeom prst="leftBrac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116" name="TextBox 115"/>
                <p:cNvSpPr txBox="1"/>
                <p:nvPr/>
              </p:nvSpPr>
              <p:spPr>
                <a:xfrm>
                  <a:off x="3293268" y="5900993"/>
                  <a:ext cx="623888" cy="24604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8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70 mm</a:t>
                  </a:r>
                  <a:endParaRPr lang="en-US" sz="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7" name="TextBox 116"/>
                <p:cNvSpPr txBox="1"/>
                <p:nvPr/>
              </p:nvSpPr>
              <p:spPr>
                <a:xfrm>
                  <a:off x="7184231" y="5905606"/>
                  <a:ext cx="623888" cy="24604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8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84 mm</a:t>
                  </a:r>
                  <a:endParaRPr lang="en-US" sz="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85" name="Rectangle 84"/>
              <p:cNvSpPr/>
              <p:nvPr/>
            </p:nvSpPr>
            <p:spPr>
              <a:xfrm>
                <a:off x="4724400" y="3068720"/>
                <a:ext cx="3886200" cy="32494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</p:grpSp>
        <p:sp>
          <p:nvSpPr>
            <p:cNvPr id="75" name="TextBox 74"/>
            <p:cNvSpPr txBox="1"/>
            <p:nvPr/>
          </p:nvSpPr>
          <p:spPr>
            <a:xfrm>
              <a:off x="5141745" y="4721423"/>
              <a:ext cx="7589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Mirror electrodes</a:t>
              </a:r>
              <a:endParaRPr lang="en-US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5840660" y="4827594"/>
              <a:ext cx="40464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Lens</a:t>
              </a:r>
              <a:endParaRPr lang="en-US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6568251" y="4834353"/>
              <a:ext cx="75890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Drift region</a:t>
              </a:r>
              <a:endParaRPr lang="en-US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7872046" y="4716859"/>
              <a:ext cx="7589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Mirror electrodes</a:t>
              </a:r>
              <a:endParaRPr lang="en-US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7527391" y="4822694"/>
              <a:ext cx="40464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Lens</a:t>
              </a:r>
              <a:endParaRPr lang="en-US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077187" y="3154650"/>
            <a:ext cx="3141653" cy="13739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5000"/>
              </a:lnSpc>
              <a:spcAft>
                <a:spcPts val="1800"/>
              </a:spcAft>
              <a:buFont typeface="Wingdings" panose="05000000000000000000" pitchFamily="2" charset="2"/>
              <a:buChar char="v"/>
            </a:pPr>
            <a:r>
              <a:rPr lang="en-US" altLang="ko-KR" sz="1400" dirty="0" smtClean="0"/>
              <a:t>Bias for electrodes was optimized by using SIMION.</a:t>
            </a:r>
          </a:p>
          <a:p>
            <a:pPr marL="285750" indent="-285750">
              <a:lnSpc>
                <a:spcPct val="125000"/>
              </a:lnSpc>
              <a:spcAft>
                <a:spcPts val="1800"/>
              </a:spcAft>
              <a:buFont typeface="Wingdings" panose="05000000000000000000" pitchFamily="2" charset="2"/>
              <a:buChar char="v"/>
            </a:pPr>
            <a:r>
              <a:rPr lang="en-US" altLang="ko-KR" sz="1400" dirty="0" smtClean="0"/>
              <a:t>Dynamic parameters depend on m/q and ion-trap potential. </a:t>
            </a:r>
            <a:endParaRPr lang="ko-KR" altLang="en-US" sz="1400" dirty="0"/>
          </a:p>
        </p:txBody>
      </p:sp>
      <p:grpSp>
        <p:nvGrpSpPr>
          <p:cNvPr id="126" name="Group 125"/>
          <p:cNvGrpSpPr/>
          <p:nvPr/>
        </p:nvGrpSpPr>
        <p:grpSpPr>
          <a:xfrm>
            <a:off x="6175532" y="3192750"/>
            <a:ext cx="2816068" cy="3512850"/>
            <a:chOff x="5761526" y="3664534"/>
            <a:chExt cx="2468074" cy="3041066"/>
          </a:xfrm>
        </p:grpSpPr>
        <p:grpSp>
          <p:nvGrpSpPr>
            <p:cNvPr id="127" name="Group 126"/>
            <p:cNvGrpSpPr/>
            <p:nvPr/>
          </p:nvGrpSpPr>
          <p:grpSpPr>
            <a:xfrm>
              <a:off x="5761526" y="3664534"/>
              <a:ext cx="2468074" cy="3041066"/>
              <a:chOff x="5580440" y="3458794"/>
              <a:chExt cx="2468074" cy="3041066"/>
            </a:xfrm>
          </p:grpSpPr>
          <p:pic>
            <p:nvPicPr>
              <p:cNvPr id="138" name="Picture 137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597472" y="3458794"/>
                <a:ext cx="2451041" cy="1570679"/>
              </a:xfrm>
              <a:prstGeom prst="rect">
                <a:avLst/>
              </a:prstGeom>
            </p:spPr>
          </p:pic>
          <p:pic>
            <p:nvPicPr>
              <p:cNvPr id="139" name="Picture 138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580440" y="4862556"/>
                <a:ext cx="2468074" cy="1637304"/>
              </a:xfrm>
              <a:prstGeom prst="rect">
                <a:avLst/>
              </a:prstGeom>
            </p:spPr>
          </p:pic>
        </p:grpSp>
        <p:cxnSp>
          <p:nvCxnSpPr>
            <p:cNvPr id="128" name="Straight Connector 127"/>
            <p:cNvCxnSpPr/>
            <p:nvPr/>
          </p:nvCxnSpPr>
          <p:spPr>
            <a:xfrm>
              <a:off x="6159012" y="4495800"/>
              <a:ext cx="1981200" cy="0"/>
            </a:xfrm>
            <a:prstGeom prst="line">
              <a:avLst/>
            </a:prstGeom>
            <a:ln>
              <a:solidFill>
                <a:srgbClr val="0000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Arrow Connector 128"/>
            <p:cNvCxnSpPr/>
            <p:nvPr/>
          </p:nvCxnSpPr>
          <p:spPr>
            <a:xfrm>
              <a:off x="6477000" y="4495800"/>
              <a:ext cx="304800" cy="0"/>
            </a:xfrm>
            <a:prstGeom prst="straightConnector1">
              <a:avLst/>
            </a:prstGeom>
            <a:ln>
              <a:headEnd type="oval" w="med" len="med"/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Arrow Connector 129"/>
            <p:cNvCxnSpPr/>
            <p:nvPr/>
          </p:nvCxnSpPr>
          <p:spPr>
            <a:xfrm>
              <a:off x="7620000" y="4495800"/>
              <a:ext cx="304800" cy="0"/>
            </a:xfrm>
            <a:prstGeom prst="straightConnector1">
              <a:avLst/>
            </a:prstGeom>
            <a:ln>
              <a:headEnd type="oval" w="med" len="med"/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/>
            <p:cNvCxnSpPr/>
            <p:nvPr/>
          </p:nvCxnSpPr>
          <p:spPr>
            <a:xfrm>
              <a:off x="6154616" y="5939204"/>
              <a:ext cx="1981200" cy="0"/>
            </a:xfrm>
            <a:prstGeom prst="line">
              <a:avLst/>
            </a:prstGeom>
            <a:ln>
              <a:solidFill>
                <a:srgbClr val="0000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Arrow Connector 131"/>
            <p:cNvCxnSpPr/>
            <p:nvPr/>
          </p:nvCxnSpPr>
          <p:spPr>
            <a:xfrm>
              <a:off x="7086600" y="5939204"/>
              <a:ext cx="152400" cy="0"/>
            </a:xfrm>
            <a:prstGeom prst="straightConnector1">
              <a:avLst/>
            </a:prstGeom>
            <a:ln>
              <a:headEnd type="oval" w="med" len="med"/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Arrow Connector 132"/>
            <p:cNvCxnSpPr/>
            <p:nvPr/>
          </p:nvCxnSpPr>
          <p:spPr>
            <a:xfrm flipH="1">
              <a:off x="7315200" y="5939204"/>
              <a:ext cx="152400" cy="0"/>
            </a:xfrm>
            <a:prstGeom prst="straightConnector1">
              <a:avLst/>
            </a:prstGeom>
            <a:ln>
              <a:headEnd type="oval" w="med" len="med"/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4" name="TextBox 133"/>
            <p:cNvSpPr txBox="1"/>
            <p:nvPr/>
          </p:nvSpPr>
          <p:spPr>
            <a:xfrm>
              <a:off x="6154616" y="4311134"/>
              <a:ext cx="685800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600" dirty="0" smtClean="0"/>
                <a:t>KE = 1.0 </a:t>
              </a:r>
              <a:r>
                <a:rPr lang="en-US" altLang="ko-KR" sz="600" dirty="0" err="1" smtClean="0"/>
                <a:t>keV</a:t>
              </a:r>
              <a:endParaRPr lang="ko-KR" altLang="en-US" sz="600" dirty="0"/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6183702" y="5758934"/>
              <a:ext cx="685800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600" dirty="0" smtClean="0"/>
                <a:t>KE = 1.0 </a:t>
              </a:r>
              <a:r>
                <a:rPr lang="en-US" altLang="ko-KR" sz="600" dirty="0" err="1" smtClean="0"/>
                <a:t>keV</a:t>
              </a:r>
              <a:endParaRPr lang="ko-KR" altLang="en-US" sz="600" dirty="0"/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6183702" y="3737257"/>
              <a:ext cx="685800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600" dirty="0" err="1" smtClean="0"/>
                <a:t>NonReflection</a:t>
              </a:r>
              <a:endParaRPr lang="ko-KR" altLang="en-US" sz="600" dirty="0"/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6183702" y="5144791"/>
              <a:ext cx="750498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600" dirty="0" err="1" smtClean="0"/>
                <a:t>MultiReflection</a:t>
              </a:r>
              <a:endParaRPr lang="ko-KR" altLang="en-US" sz="600" dirty="0"/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/>
          <a:srcRect l="1229" r="1" b="3846"/>
          <a:stretch/>
        </p:blipFill>
        <p:spPr>
          <a:xfrm>
            <a:off x="3429000" y="4622496"/>
            <a:ext cx="2444586" cy="1930704"/>
          </a:xfrm>
          <a:prstGeom prst="rect">
            <a:avLst/>
          </a:prstGeom>
        </p:spPr>
      </p:pic>
      <p:pic>
        <p:nvPicPr>
          <p:cNvPr id="58" name="Picture 2" descr="https://sortitoutsi.net/uploads/team/136432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192600"/>
            <a:ext cx="714375" cy="718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4414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 bwMode="auto">
          <a:xfrm>
            <a:off x="457200" y="209844"/>
            <a:ext cx="4114800" cy="552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/>
            <a:r>
              <a:rPr lang="en-US" sz="2400" b="1" dirty="0" smtClean="0">
                <a:solidFill>
                  <a:srgbClr val="C0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II. MR-TOF Simulator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F79F90-F2A4-4836-B8AC-94361DEF8785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22" name="Rectangle 1"/>
          <p:cNvSpPr>
            <a:spLocks noChangeArrowheads="1"/>
          </p:cNvSpPr>
          <p:nvPr/>
        </p:nvSpPr>
        <p:spPr bwMode="auto">
          <a:xfrm>
            <a:off x="685800" y="1219200"/>
            <a:ext cx="609367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346075" lvl="1" indent="-342900" algn="just" eaLnBrk="0" hangingPunct="0">
              <a:spcAft>
                <a:spcPts val="600"/>
              </a:spcAft>
              <a:buFont typeface="Wingdings" panose="05000000000000000000" pitchFamily="2" charset="2"/>
              <a:buChar char="§"/>
              <a:tabLst>
                <a:tab pos="5851525" algn="r"/>
              </a:tabLst>
            </a:pPr>
            <a:r>
              <a:rPr lang="en-US" altLang="ko-KR" sz="16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MRTOF-S version 1.0, Windows OS, Portable program, 250 kB.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12750" y="818535"/>
            <a:ext cx="22565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Computer program</a:t>
            </a:r>
            <a:endParaRPr lang="en-US" sz="1600" dirty="0">
              <a:solidFill>
                <a:srgbClr val="FF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978364" y="2372371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pSp>
        <p:nvGrpSpPr>
          <p:cNvPr id="28" name="Group 27"/>
          <p:cNvGrpSpPr/>
          <p:nvPr/>
        </p:nvGrpSpPr>
        <p:grpSpPr>
          <a:xfrm>
            <a:off x="685800" y="1614290"/>
            <a:ext cx="8077200" cy="4955226"/>
            <a:chOff x="685800" y="1614290"/>
            <a:chExt cx="8077200" cy="4955226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5800" y="1614290"/>
              <a:ext cx="8077200" cy="4955226"/>
            </a:xfrm>
            <a:prstGeom prst="rect">
              <a:avLst/>
            </a:prstGeom>
          </p:spPr>
        </p:pic>
        <p:sp>
          <p:nvSpPr>
            <p:cNvPr id="30" name="Oval 29"/>
            <p:cNvSpPr/>
            <p:nvPr/>
          </p:nvSpPr>
          <p:spPr>
            <a:xfrm>
              <a:off x="2133600" y="2428908"/>
              <a:ext cx="228600" cy="228600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 smtClean="0">
                  <a:solidFill>
                    <a:srgbClr val="C00000"/>
                  </a:solidFill>
                </a:rPr>
                <a:t>1</a:t>
              </a:r>
              <a:endParaRPr lang="ko-KR" altLang="en-US" dirty="0">
                <a:solidFill>
                  <a:srgbClr val="C00000"/>
                </a:solidFill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4267200" y="2428908"/>
              <a:ext cx="228600" cy="228600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 smtClean="0">
                  <a:solidFill>
                    <a:srgbClr val="C00000"/>
                  </a:solidFill>
                </a:rPr>
                <a:t>2</a:t>
              </a:r>
              <a:endParaRPr lang="ko-KR" altLang="en-US" dirty="0">
                <a:solidFill>
                  <a:srgbClr val="C00000"/>
                </a:solidFill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4876800" y="4038600"/>
              <a:ext cx="228600" cy="228600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 smtClean="0">
                  <a:solidFill>
                    <a:srgbClr val="C00000"/>
                  </a:solidFill>
                </a:rPr>
                <a:t>3</a:t>
              </a:r>
              <a:endParaRPr lang="ko-KR" altLang="en-US" dirty="0">
                <a:solidFill>
                  <a:srgbClr val="C00000"/>
                </a:solidFill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8534400" y="3185160"/>
              <a:ext cx="228600" cy="228600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>
                  <a:solidFill>
                    <a:srgbClr val="C00000"/>
                  </a:solidFill>
                </a:rPr>
                <a:t>5</a:t>
              </a:r>
              <a:endParaRPr lang="ko-KR" altLang="en-US" dirty="0">
                <a:solidFill>
                  <a:srgbClr val="C00000"/>
                </a:solidFill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8534400" y="3657600"/>
              <a:ext cx="228600" cy="228600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 smtClean="0">
                  <a:solidFill>
                    <a:srgbClr val="C00000"/>
                  </a:solidFill>
                </a:rPr>
                <a:t>6</a:t>
              </a:r>
              <a:endParaRPr lang="ko-KR" altLang="en-US" dirty="0">
                <a:solidFill>
                  <a:srgbClr val="C00000"/>
                </a:solidFill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8534400" y="2733046"/>
              <a:ext cx="228600" cy="228600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 smtClean="0">
                  <a:solidFill>
                    <a:srgbClr val="C00000"/>
                  </a:solidFill>
                </a:rPr>
                <a:t>4</a:t>
              </a:r>
              <a:endParaRPr lang="ko-KR" altLang="en-US" dirty="0">
                <a:solidFill>
                  <a:srgbClr val="C00000"/>
                </a:solidFill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6172200" y="4152900"/>
              <a:ext cx="228600" cy="228600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>
                  <a:solidFill>
                    <a:srgbClr val="C00000"/>
                  </a:solidFill>
                </a:rPr>
                <a:t>7</a:t>
              </a:r>
              <a:endParaRPr lang="ko-KR" altLang="en-US" dirty="0">
                <a:solidFill>
                  <a:srgbClr val="C00000"/>
                </a:solidFill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8534400" y="4074704"/>
              <a:ext cx="228600" cy="228600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 smtClean="0">
                  <a:solidFill>
                    <a:srgbClr val="C00000"/>
                  </a:solidFill>
                </a:rPr>
                <a:t>8</a:t>
              </a:r>
              <a:endParaRPr lang="ko-KR" altLang="en-US" dirty="0">
                <a:solidFill>
                  <a:srgbClr val="C00000"/>
                </a:solidFill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3124200" y="4800600"/>
              <a:ext cx="228600" cy="228600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 smtClean="0">
                  <a:solidFill>
                    <a:srgbClr val="C00000"/>
                  </a:solidFill>
                </a:rPr>
                <a:t>9</a:t>
              </a:r>
              <a:endParaRPr lang="ko-KR" altLang="en-US" dirty="0">
                <a:solidFill>
                  <a:srgbClr val="C00000"/>
                </a:solidFill>
              </a:endParaRPr>
            </a:p>
          </p:txBody>
        </p:sp>
        <p:grpSp>
          <p:nvGrpSpPr>
            <p:cNvPr id="39" name="Group 38"/>
            <p:cNvGrpSpPr/>
            <p:nvPr/>
          </p:nvGrpSpPr>
          <p:grpSpPr>
            <a:xfrm>
              <a:off x="6475957" y="5715001"/>
              <a:ext cx="382042" cy="278960"/>
              <a:chOff x="6545842" y="5715000"/>
              <a:chExt cx="313073" cy="228600"/>
            </a:xfrm>
          </p:grpSpPr>
          <p:sp>
            <p:nvSpPr>
              <p:cNvPr id="40" name="Oval 39"/>
              <p:cNvSpPr/>
              <p:nvPr/>
            </p:nvSpPr>
            <p:spPr>
              <a:xfrm>
                <a:off x="6573731" y="5715000"/>
                <a:ext cx="228600" cy="228600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6545842" y="5728502"/>
                <a:ext cx="313073" cy="2080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050" dirty="0" smtClean="0">
                    <a:solidFill>
                      <a:srgbClr val="C00000"/>
                    </a:solidFill>
                  </a:rPr>
                  <a:t>10</a:t>
                </a:r>
                <a:endParaRPr lang="ko-KR" altLang="en-US" sz="1050" dirty="0">
                  <a:solidFill>
                    <a:srgbClr val="C00000"/>
                  </a:solidFill>
                </a:endParaRPr>
              </a:p>
            </p:txBody>
          </p:sp>
        </p:grpSp>
      </p:grpSp>
      <p:pic>
        <p:nvPicPr>
          <p:cNvPr id="23" name="Picture 2" descr="https://sortitoutsi.net/uploads/team/13643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192600"/>
            <a:ext cx="714375" cy="718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8156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ty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Equity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28509</TotalTime>
  <Words>1296</Words>
  <Application>Microsoft Office PowerPoint</Application>
  <PresentationFormat>On-screen Show (4:3)</PresentationFormat>
  <Paragraphs>289</Paragraphs>
  <Slides>18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19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40" baseType="lpstr">
      <vt:lpstr>Arial Unicode MS</vt:lpstr>
      <vt:lpstr>Bodoni MT</vt:lpstr>
      <vt:lpstr>Franklin Gothic Book</vt:lpstr>
      <vt:lpstr>Perpetua</vt:lpstr>
      <vt:lpstr>Source Sans Pro</vt:lpstr>
      <vt:lpstr>Traditional Arabic</vt:lpstr>
      <vt:lpstr>가는안상수체</vt:lpstr>
      <vt:lpstr>굴림</vt:lpstr>
      <vt:lpstr>맑은 고딕</vt:lpstr>
      <vt:lpstr>함초롬바탕</vt:lpstr>
      <vt:lpstr>Arial</vt:lpstr>
      <vt:lpstr>Calibri</vt:lpstr>
      <vt:lpstr>Cambria</vt:lpstr>
      <vt:lpstr>Cambria Math</vt:lpstr>
      <vt:lpstr>Symbol</vt:lpstr>
      <vt:lpstr>times</vt:lpstr>
      <vt:lpstr>Times New Roman</vt:lpstr>
      <vt:lpstr>Wingdings</vt:lpstr>
      <vt:lpstr>Wingdings 2</vt:lpstr>
      <vt:lpstr>Equity</vt:lpstr>
      <vt:lpstr>1_Equity</vt:lpstr>
      <vt:lpstr>Equation</vt:lpstr>
      <vt:lpstr>AN MR-TOF SIMULATOR FOR PRECISE MASS MEASUREMENT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Direct measurement of the 22Mg(α,p)25Al reaction</dc:title>
  <dc:creator>NgocDuy</dc:creator>
  <cp:lastModifiedBy>Nguyen NgocDuy</cp:lastModifiedBy>
  <cp:revision>1326</cp:revision>
  <cp:lastPrinted>2019-10-03T03:41:48Z</cp:lastPrinted>
  <dcterms:created xsi:type="dcterms:W3CDTF">2010-03-09T03:49:46Z</dcterms:created>
  <dcterms:modified xsi:type="dcterms:W3CDTF">2019-11-01T12:51:58Z</dcterms:modified>
</cp:coreProperties>
</file>