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628" r:id="rId3"/>
    <p:sldId id="600" r:id="rId4"/>
    <p:sldId id="623" r:id="rId5"/>
    <p:sldId id="629" r:id="rId6"/>
    <p:sldId id="626" r:id="rId7"/>
    <p:sldId id="627" r:id="rId8"/>
    <p:sldId id="369" r:id="rId9"/>
    <p:sldId id="577" r:id="rId10"/>
    <p:sldId id="624" r:id="rId11"/>
    <p:sldId id="596" r:id="rId12"/>
    <p:sldId id="612" r:id="rId13"/>
    <p:sldId id="616" r:id="rId14"/>
    <p:sldId id="617" r:id="rId15"/>
    <p:sldId id="618" r:id="rId16"/>
    <p:sldId id="625" r:id="rId17"/>
    <p:sldId id="580" r:id="rId18"/>
    <p:sldId id="613" r:id="rId19"/>
    <p:sldId id="614" r:id="rId20"/>
    <p:sldId id="615" r:id="rId21"/>
    <p:sldId id="620" r:id="rId22"/>
    <p:sldId id="621" r:id="rId23"/>
    <p:sldId id="622" r:id="rId24"/>
    <p:sldId id="619" r:id="rId25"/>
    <p:sldId id="306" r:id="rId26"/>
    <p:sldId id="599" r:id="rId27"/>
    <p:sldId id="578" r:id="rId28"/>
    <p:sldId id="585" r:id="rId29"/>
    <p:sldId id="589" r:id="rId30"/>
    <p:sldId id="609" r:id="rId31"/>
    <p:sldId id="608" r:id="rId32"/>
    <p:sldId id="305" r:id="rId33"/>
    <p:sldId id="588" r:id="rId34"/>
    <p:sldId id="604" r:id="rId35"/>
    <p:sldId id="605" r:id="rId36"/>
    <p:sldId id="610" r:id="rId37"/>
    <p:sldId id="606" r:id="rId38"/>
    <p:sldId id="607" r:id="rId39"/>
    <p:sldId id="288" r:id="rId40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3300"/>
    <a:srgbClr val="FFFF99"/>
    <a:srgbClr val="FFFF00"/>
    <a:srgbClr val="00FF00"/>
    <a:srgbClr val="0000FF"/>
    <a:srgbClr val="92D050"/>
    <a:srgbClr val="00FF99"/>
    <a:srgbClr val="CC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89655" autoAdjust="0"/>
  </p:normalViewPr>
  <p:slideViewPr>
    <p:cSldViewPr snapToGrid="0">
      <p:cViewPr>
        <p:scale>
          <a:sx n="75" d="100"/>
          <a:sy n="75" d="100"/>
        </p:scale>
        <p:origin x="11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200"/>
            </a:lvl1pPr>
          </a:lstStyle>
          <a:p>
            <a:fld id="{52408D5F-E374-481B-888E-46269BDEA452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200"/>
            </a:lvl1pPr>
          </a:lstStyle>
          <a:p>
            <a:fld id="{9A51A252-ED9F-4CBB-A946-A626777FC1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653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phenomenon, shell evolution, is not only quantified by the appearance of new magic numbers, but also a variety of observables and features. </a:t>
            </a:r>
          </a:p>
          <a:p>
            <a:r>
              <a:rPr kumimoji="1" lang="en-US" altLang="ja-JP" dirty="0"/>
              <a:t>Phenomenon, beyond the independent particle shell-model picture.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258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329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758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553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968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3182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横軸</a:t>
            </a:r>
            <a:r>
              <a:rPr kumimoji="1" lang="en-US" altLang="ja-JP" dirty="0"/>
              <a:t>: abscissa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“The oxygen isotopic chain offers a large variation of separation energies that allows for a quantitative understanding of single-particle strength with changing isospin asymmetry.”</a:t>
            </a:r>
          </a:p>
          <a:p>
            <a:r>
              <a:rPr kumimoji="1" lang="en-US" altLang="ja-JP" dirty="0"/>
              <a:t>“The reduction factor for the single-particle strength with respect to the independent-particle model were obtained and compared to state-of-the-art ab initio predictions. The results do not show any significant dependence on proton-neutron asymmetry.”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single-particle strength with changing isospin asymmetry can be sensitively tested at extreme conditions utilizing major and minor nucleon knockouts of near-drip-line nuclei, leading to the same nuclear states. 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EAA2-81BF-483F-A8BC-A6A9D6B5E09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044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046FC-E1FC-43D5-87A0-40E5D4EF15D7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7265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046FC-E1FC-43D5-87A0-40E5D4EF15D7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302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046FC-E1FC-43D5-87A0-40E5D4EF15D7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9852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Motobayashi</a:t>
            </a:r>
            <a:r>
              <a:rPr kumimoji="1" lang="en-US" altLang="ja-JP" dirty="0"/>
              <a:t>-san</a:t>
            </a:r>
            <a:r>
              <a:rPr kumimoji="1" lang="en-US" altLang="ja-JP" baseline="0" dirty="0"/>
              <a:t> is here. Nakamura-san is here, Kondo-san is here, I am unfortunately nowhere. </a:t>
            </a:r>
          </a:p>
          <a:p>
            <a:r>
              <a:rPr kumimoji="1" lang="en-US" altLang="ja-JP" baseline="0" dirty="0"/>
              <a:t>But two Seoul university students, Kim </a:t>
            </a:r>
            <a:r>
              <a:rPr kumimoji="1" lang="en-US" altLang="ja-JP" baseline="0" dirty="0" err="1"/>
              <a:t>Sunji</a:t>
            </a:r>
            <a:r>
              <a:rPr kumimoji="1" lang="en-US" altLang="ja-JP" baseline="0" dirty="0"/>
              <a:t> and Hwang </a:t>
            </a:r>
            <a:r>
              <a:rPr kumimoji="1" lang="en-US" altLang="ja-JP" baseline="0" dirty="0" err="1"/>
              <a:t>Jongwon</a:t>
            </a:r>
            <a:r>
              <a:rPr kumimoji="1" lang="en-US" altLang="ja-JP" baseline="0" dirty="0"/>
              <a:t>, are here and here. </a:t>
            </a:r>
          </a:p>
          <a:p>
            <a:r>
              <a:rPr kumimoji="1" lang="en-US" altLang="ja-JP" baseline="0" dirty="0"/>
              <a:t>They are analyzing knockout reaction data of 18C and 20C beams, respectively. </a:t>
            </a:r>
          </a:p>
          <a:p>
            <a:r>
              <a:rPr kumimoji="1" lang="en-US" altLang="ja-JP" baseline="0" dirty="0"/>
              <a:t>I shown flash reports of their analyses, which are hopefully approaching a final stage.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E4702-43ED-4AAE-B2FD-DD819DB97A1E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530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45 participants</a:t>
            </a:r>
          </a:p>
          <a:p>
            <a:r>
              <a:rPr kumimoji="1" lang="en-US" altLang="ja-JP" dirty="0"/>
              <a:t>12 institutes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Here I report the observation of two new neutron resonances: one above the one neutron threshold of 17C, the other located above the three neutron threshold of 19C.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works are those of Korean </a:t>
            </a:r>
            <a:r>
              <a:rPr kumimoji="1" lang="en-US" altLang="ja-JP" dirty="0" err="1"/>
              <a:t>Ph.Ds</a:t>
            </a:r>
            <a:r>
              <a:rPr kumimoji="1" lang="en-US" altLang="ja-JP" dirty="0"/>
              <a:t>, who worked on a subset of data taken at RIKEN in experiments organized by our French colleagues, who are actually a part of the organizers of this conference.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A part of the results has been presented by Dr. Hwang in the last DREB conference some weeks ago.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EAA2-81BF-483F-A8BC-A6A9D6B5E09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54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There are equal number of high-initial-momentum protons and neutrons in asymmetric nuclei.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158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Increasing the number of neutrons in a nucleus increases the fraction of high-initial-momentum protons.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985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feature together with the following property</a:t>
            </a:r>
            <a:r>
              <a:rPr kumimoji="1" lang="en-US" altLang="ja-JP" baseline="0" dirty="0"/>
              <a:t> [momentum distribution …] makes this one-neutron knockout reaction an ideal tool for probing single-particle properties of unstable nuclei.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2DC8A-9036-43A1-970A-F741754E331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1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scheme is characterized by (1) high efficiency, (2) high precision, (3) low background.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EAA2-81BF-483F-A8BC-A6A9D6B5E09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193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states which we believe we observed are marked by red characters in the left diagrams, and surrounded by circles in the left strength distributions.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2978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921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High-lying, isolated, narrow </a:t>
            </a:r>
            <a:r>
              <a:rPr kumimoji="1" lang="en-US" altLang="ja-JP" dirty="0" err="1"/>
              <a:t>widthed</a:t>
            </a:r>
            <a:r>
              <a:rPr kumimoji="1" lang="en-US" altLang="ja-JP" dirty="0"/>
              <a:t>, single-neutron-emitting peak.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A252-ED9F-4CBB-A946-A626777FC1D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215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79A600-46CB-4F97-8799-0D0CDC598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6FDBD49-EA2C-42F4-BD56-4E89E67DD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D96FDC-FE5F-442B-8CED-71CF9561D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9A89BD-74E7-4989-83E2-0E213144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8643D8-7487-4F22-A75E-D443F96F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99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E4D7E0-14D2-41F2-BC3B-E502A18A6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A990702-3F07-4FAC-9E6D-6421A595F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FEA9D-C036-4C94-9621-43F760677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F89518-F7CF-4D4D-BDCA-BC736E7E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43A3AC-814E-4715-9002-0F2AF07D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76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9461910-5A5C-4971-ACF1-77E7BDD01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9C37BBE-D11C-4E81-8D49-6B4B359EA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1E51D3-7F22-4806-BEE3-129C0478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FC2124-1322-4CC3-834A-BEC23945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23BD37-9065-491D-851B-8C07FDC8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050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425741-E164-45E7-A708-35867EC8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D66FF8C-F873-4D4A-AD17-B326491EE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DCFE9B-8AD1-4EC0-B3FD-02A1E048A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359F21-782A-4213-9AA6-B40FB48A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83CF7B-D6BA-43FD-B9E4-1905AC036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28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86B740-A19A-4B81-AC5D-14FF6CB42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6EB6C18-1138-4476-BA8C-3BCD2FFB0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BC0EC0-64AA-40D2-A6DC-20D864D3A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B63885-F143-4F10-94D9-ACC797A7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DD5334-62B5-41F1-A70D-B9A73306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67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0ECDB7-5EE3-4944-93A1-8BD07E27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7C7D55-00FE-41AF-8539-67FCFA878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3EDCD5-28CB-4E8E-890F-B2942156F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2CBC162-F58A-4261-A268-540F8653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B6BE3CC-9D6F-4852-9519-8EB7BE76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17B5898-282C-4698-AF46-DB9E8D2F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905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69BADE-67FA-4BAB-A19B-D13745190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6A67139-31EF-43BB-962C-60DBB163A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B5D0EEA-D815-408B-A977-8C3BCDBBB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CD6E52E-FDB9-4FAE-954F-4ECEF352D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913BA89-68EE-421F-B899-A8AD2DA16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4DD1F48-7A6B-4A1B-9EA5-ED0270C9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395DCD9-083D-4426-B82B-DAE35D74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DBE3511-9E8C-4ADA-80F6-E8282C322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73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3AF638-C9AC-46A9-8EC8-599501DC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F37ADBF-99DA-464C-A148-EBED08917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3778132-463A-4F6E-B3BE-81F20E87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B90D761-A23D-4BBC-AA34-DFEFF280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15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0ADB67A-CDB4-4F56-80B5-F01A6F00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F099716-144D-450E-A434-E59D13E25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A5BAC6-4D61-4ACE-9F0C-5B07FFD8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60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1E899B-7EE1-4335-BC76-068166B1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40CD42-95E5-4BB6-BB54-E5F746302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E5202CB-0B5B-4E9E-A822-D23D41FC2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368125D-77A1-41B2-ADD8-CB92378AA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0713349-2C7F-4BD2-A471-45C81CAC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ED01B20-747F-450B-ABFE-421EA87D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16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1CF214-AC93-4FBE-A010-539682E7D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1ECD71C-3ED5-46C9-8979-C225BE09F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46C38BD-8A83-49A3-8A60-E9FD519A5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90B109-DED8-4928-80B0-94BE821C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64E270-9B6A-4619-BCBB-6B5E6076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049B2C-82CD-40D2-833F-07AD0CDA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81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D8E4FB6-F2AC-4C95-B545-961876BB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CD59380-06AA-492C-AE6C-9C0461608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B316D8-954F-45B9-BABA-E11F6DED2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992F9-58DA-4B70-B539-DB72ECB93129}" type="datetimeFigureOut">
              <a:rPr kumimoji="1" lang="ja-JP" altLang="en-US" smtClean="0"/>
              <a:t>2019/11/1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C18233-D9CB-4E88-8D9F-5A87E3481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0B7B6B-466C-45A0-B57D-A4F2AACE4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43565-E77A-4672-A063-DB4BC4840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672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6.png"/><Relationship Id="rId18" Type="http://schemas.openxmlformats.org/officeDocument/2006/relationships/image" Target="../media/image22.jpg"/><Relationship Id="rId7" Type="http://schemas.openxmlformats.org/officeDocument/2006/relationships/image" Target="../media/image28.png"/><Relationship Id="rId12" Type="http://schemas.openxmlformats.org/officeDocument/2006/relationships/image" Target="../media/image45.png"/><Relationship Id="rId17" Type="http://schemas.openxmlformats.org/officeDocument/2006/relationships/image" Target="../media/image18.pn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4.png"/><Relationship Id="rId15" Type="http://schemas.openxmlformats.org/officeDocument/2006/relationships/image" Target="../media/image20.jpg"/><Relationship Id="rId10" Type="http://schemas.openxmlformats.org/officeDocument/2006/relationships/image" Target="../media/image41.png"/><Relationship Id="rId19" Type="http://schemas.openxmlformats.org/officeDocument/2006/relationships/image" Target="../media/image23.jpg"/><Relationship Id="rId9" Type="http://schemas.openxmlformats.org/officeDocument/2006/relationships/image" Target="../media/image20.png"/><Relationship Id="rId1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4.jpg"/><Relationship Id="rId3" Type="http://schemas.openxmlformats.org/officeDocument/2006/relationships/image" Target="../media/image34.png"/><Relationship Id="rId7" Type="http://schemas.openxmlformats.org/officeDocument/2006/relationships/image" Target="../media/image49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1.jpg"/><Relationship Id="rId5" Type="http://schemas.openxmlformats.org/officeDocument/2006/relationships/image" Target="../media/image20.png"/><Relationship Id="rId15" Type="http://schemas.openxmlformats.org/officeDocument/2006/relationships/image" Target="../media/image22.jpg"/><Relationship Id="rId10" Type="http://schemas.openxmlformats.org/officeDocument/2006/relationships/image" Target="../media/image20.jpg"/><Relationship Id="rId4" Type="http://schemas.openxmlformats.org/officeDocument/2006/relationships/image" Target="../media/image36.png"/><Relationship Id="rId9" Type="http://schemas.openxmlformats.org/officeDocument/2006/relationships/image" Target="../media/image51.png"/><Relationship Id="rId1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9.jp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0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37.jpg"/><Relationship Id="rId3" Type="http://schemas.openxmlformats.org/officeDocument/2006/relationships/image" Target="../media/image251.png"/><Relationship Id="rId7" Type="http://schemas.openxmlformats.org/officeDocument/2006/relationships/image" Target="../media/image34.jp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43.png"/><Relationship Id="rId5" Type="http://schemas.openxmlformats.org/officeDocument/2006/relationships/image" Target="../media/image32.jp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36.jp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2.jpg"/><Relationship Id="rId3" Type="http://schemas.openxmlformats.org/officeDocument/2006/relationships/image" Target="../media/image38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jpg"/><Relationship Id="rId10" Type="http://schemas.openxmlformats.org/officeDocument/2006/relationships/image" Target="../media/image39.jpg"/><Relationship Id="rId9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8.png"/><Relationship Id="rId7" Type="http://schemas.openxmlformats.org/officeDocument/2006/relationships/image" Target="../media/image46.jp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11" Type="http://schemas.openxmlformats.org/officeDocument/2006/relationships/image" Target="../media/image68.png"/><Relationship Id="rId5" Type="http://schemas.openxmlformats.org/officeDocument/2006/relationships/image" Target="../media/image44.jpg"/><Relationship Id="rId10" Type="http://schemas.openxmlformats.org/officeDocument/2006/relationships/image" Target="../media/image65.pn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1.jpg"/><Relationship Id="rId3" Type="http://schemas.openxmlformats.org/officeDocument/2006/relationships/image" Target="../media/image49.jpg"/><Relationship Id="rId7" Type="http://schemas.openxmlformats.org/officeDocument/2006/relationships/image" Target="../media/image550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0.png"/><Relationship Id="rId10" Type="http://schemas.openxmlformats.org/officeDocument/2006/relationships/image" Target="../media/image73.png"/><Relationship Id="rId4" Type="http://schemas.openxmlformats.org/officeDocument/2006/relationships/image" Target="../media/image50.jpg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1.jpg"/><Relationship Id="rId7" Type="http://schemas.openxmlformats.org/officeDocument/2006/relationships/image" Target="../media/image5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4" Type="http://schemas.openxmlformats.org/officeDocument/2006/relationships/image" Target="../media/image53.jpg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hyperlink" Target="http://doi.org/10.1016/j.physletb.2017.04.019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10" Type="http://schemas.openxmlformats.org/officeDocument/2006/relationships/image" Target="../media/image250.png"/><Relationship Id="rId4" Type="http://schemas.openxmlformats.org/officeDocument/2006/relationships/image" Target="../media/image57.jpg"/><Relationship Id="rId9" Type="http://schemas.openxmlformats.org/officeDocument/2006/relationships/image" Target="../media/image2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0.jpg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0.png"/><Relationship Id="rId5" Type="http://schemas.openxmlformats.org/officeDocument/2006/relationships/image" Target="../media/image58.png"/><Relationship Id="rId4" Type="http://schemas.openxmlformats.org/officeDocument/2006/relationships/image" Target="../media/image61.jpg"/><Relationship Id="rId9" Type="http://schemas.openxmlformats.org/officeDocument/2006/relationships/image" Target="../media/image6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6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34" Type="http://schemas.openxmlformats.org/officeDocument/2006/relationships/image" Target="../media/image99.png"/><Relationship Id="rId33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97.png"/><Relationship Id="rId28" Type="http://schemas.openxmlformats.org/officeDocument/2006/relationships/image" Target="../media/image93.png"/><Relationship Id="rId36" Type="http://schemas.openxmlformats.org/officeDocument/2006/relationships/image" Target="../media/image101.png"/><Relationship Id="rId31" Type="http://schemas.openxmlformats.org/officeDocument/2006/relationships/image" Target="../media/image96.png"/><Relationship Id="rId4" Type="http://schemas.openxmlformats.org/officeDocument/2006/relationships/image" Target="../media/image9.jp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35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.jp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5.jpg"/><Relationship Id="rId10" Type="http://schemas.openxmlformats.org/officeDocument/2006/relationships/image" Target="../media/image97.png"/><Relationship Id="rId4" Type="http://schemas.openxmlformats.org/officeDocument/2006/relationships/image" Target="../media/image10.jp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1.jpg"/><Relationship Id="rId7" Type="http://schemas.openxmlformats.org/officeDocument/2006/relationships/image" Target="../media/image281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70.png"/><Relationship Id="rId10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3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F04680-D0B3-4C8E-B290-4BA7F6372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78531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Nuclear structure from semi-inclusive nucleon knockout reaction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571829E-6720-445E-8496-6412689B3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9634"/>
            <a:ext cx="9144000" cy="1655762"/>
          </a:xfrm>
        </p:spPr>
        <p:txBody>
          <a:bodyPr/>
          <a:lstStyle/>
          <a:p>
            <a:r>
              <a:rPr kumimoji="1" lang="en-US" altLang="ja-JP" dirty="0"/>
              <a:t>Satou </a:t>
            </a:r>
            <a:r>
              <a:rPr kumimoji="1" lang="en-US" altLang="ja-JP" dirty="0" err="1"/>
              <a:t>Yoshiteru</a:t>
            </a:r>
            <a:endParaRPr kumimoji="1" lang="en-US" altLang="ja-JP" dirty="0"/>
          </a:p>
          <a:p>
            <a:r>
              <a:rPr lang="en-US" altLang="ja-JP" dirty="0"/>
              <a:t>Rare Isotope Science Project</a:t>
            </a:r>
          </a:p>
          <a:p>
            <a:r>
              <a:rPr kumimoji="1" lang="en-US" altLang="ja-JP" dirty="0"/>
              <a:t>Institute for Basic Science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38D03C-6561-4270-BA36-8BB1A5C958EC}"/>
              </a:ext>
            </a:extLst>
          </p:cNvPr>
          <p:cNvSpPr txBox="1"/>
          <p:nvPr/>
        </p:nvSpPr>
        <p:spPr>
          <a:xfrm>
            <a:off x="1099397" y="174175"/>
            <a:ext cx="9993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008000"/>
                </a:solidFill>
              </a:rPr>
              <a:t>CENuM-RULiC</a:t>
            </a:r>
            <a:r>
              <a:rPr kumimoji="1" lang="en-US" altLang="ja-JP" sz="1400" b="1" dirty="0">
                <a:solidFill>
                  <a:srgbClr val="008000"/>
                </a:solidFill>
              </a:rPr>
              <a:t> Joint Workshop on Extreme Nuclear States and Reactions </a:t>
            </a:r>
          </a:p>
          <a:p>
            <a:r>
              <a:rPr kumimoji="1" lang="en-US" altLang="ja-JP" sz="1400" b="1" dirty="0">
                <a:solidFill>
                  <a:srgbClr val="008000"/>
                </a:solidFill>
              </a:rPr>
              <a:t>IBS, Daejeon, Korea, </a:t>
            </a:r>
            <a:r>
              <a:rPr lang="en-US" altLang="ja-JP" sz="1400" b="1" dirty="0">
                <a:solidFill>
                  <a:srgbClr val="008000"/>
                </a:solidFill>
              </a:rPr>
              <a:t>October 31 – November 2,</a:t>
            </a:r>
            <a:r>
              <a:rPr kumimoji="1" lang="en-US" altLang="ja-JP" sz="1400" b="1" dirty="0">
                <a:solidFill>
                  <a:srgbClr val="008000"/>
                </a:solidFill>
              </a:rPr>
              <a:t>  2019</a:t>
            </a:r>
            <a:endParaRPr kumimoji="1" lang="en-US" altLang="ja-JP" sz="1400" b="1" dirty="0">
              <a:solidFill>
                <a:srgbClr val="00CC00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35AD69A-1046-4271-B829-6EC5916F780C}"/>
              </a:ext>
            </a:extLst>
          </p:cNvPr>
          <p:cNvGrpSpPr/>
          <p:nvPr/>
        </p:nvGrpSpPr>
        <p:grpSpPr>
          <a:xfrm>
            <a:off x="8509001" y="2983924"/>
            <a:ext cx="3091616" cy="3038711"/>
            <a:chOff x="508000" y="952962"/>
            <a:chExt cx="3873500" cy="3241907"/>
          </a:xfrm>
        </p:grpSpPr>
        <p:pic>
          <p:nvPicPr>
            <p:cNvPr id="7" name="図 6" descr="テキスト, 地図 が含まれている画像&#10;&#10;自動的に生成された説明">
              <a:extLst>
                <a:ext uri="{FF2B5EF4-FFF2-40B4-BE49-F238E27FC236}">
                  <a16:creationId xmlns:a16="http://schemas.microsoft.com/office/drawing/2014/main" id="{7DA3851C-1B5D-4918-8CFA-86A36BAFA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0" y="1497686"/>
              <a:ext cx="3873500" cy="2697183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38C4D00-841C-4CE3-BD75-5D56B39779FF}"/>
                </a:ext>
              </a:extLst>
            </p:cNvPr>
            <p:cNvSpPr txBox="1"/>
            <p:nvPr/>
          </p:nvSpPr>
          <p:spPr>
            <a:xfrm>
              <a:off x="508000" y="952962"/>
              <a:ext cx="3873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002060"/>
                  </a:solidFill>
                </a:rPr>
                <a:t>Shell evolution of neutron orbits from Ni back to Ca</a:t>
              </a:r>
              <a:endParaRPr kumimoji="1" lang="ja-JP" altLang="en-US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9" name="図 8" descr="室内, テキスト, 座っている が含まれている画像&#10;&#10;自動的に生成された説明">
            <a:extLst>
              <a:ext uri="{FF2B5EF4-FFF2-40B4-BE49-F238E27FC236}">
                <a16:creationId xmlns:a16="http://schemas.microsoft.com/office/drawing/2014/main" id="{4184423A-9CD0-42DA-A0C5-D9B644157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71" y="3552381"/>
            <a:ext cx="2528129" cy="252812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3953A6-9414-4D93-8E6F-4ADC898F6410}"/>
              </a:ext>
            </a:extLst>
          </p:cNvPr>
          <p:cNvSpPr txBox="1"/>
          <p:nvPr/>
        </p:nvSpPr>
        <p:spPr>
          <a:xfrm>
            <a:off x="8312716" y="6080510"/>
            <a:ext cx="3879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>
                <a:solidFill>
                  <a:srgbClr val="0000FF"/>
                </a:solidFill>
              </a:rPr>
              <a:t>T.Otsuka</a:t>
            </a:r>
            <a:r>
              <a:rPr kumimoji="1" lang="en-US" altLang="ja-JP" sz="1400" dirty="0">
                <a:solidFill>
                  <a:srgbClr val="0000FF"/>
                </a:solidFill>
              </a:rPr>
              <a:t> et al., arXiv:1805.06501v4 [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nucl-th</a:t>
            </a:r>
            <a:r>
              <a:rPr kumimoji="1" lang="en-US" altLang="ja-JP" sz="1400" dirty="0">
                <a:solidFill>
                  <a:srgbClr val="0000FF"/>
                </a:solidFill>
              </a:rPr>
              <a:t>]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89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CBB9D-66CE-44B3-8ADE-FCDBB922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400" dirty="0"/>
              <a:t>Cross-shell states in </a:t>
            </a:r>
            <a:r>
              <a:rPr lang="en-US" altLang="ja-JP" sz="4400" baseline="30000" dirty="0"/>
              <a:t>17</a:t>
            </a:r>
            <a:r>
              <a:rPr lang="en-US" altLang="ja-JP" sz="4400" dirty="0"/>
              <a:t>C from one-neutron knockout of </a:t>
            </a:r>
            <a:r>
              <a:rPr lang="en-US" altLang="ja-JP" sz="4400" baseline="30000" dirty="0"/>
              <a:t>18</a:t>
            </a:r>
            <a:r>
              <a:rPr lang="en-US" altLang="ja-JP" sz="4400" dirty="0"/>
              <a:t>C at 245 MeV/nucleon</a:t>
            </a:r>
            <a:endParaRPr kumimoji="1" lang="ja-JP" altLang="en-US" sz="440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B8E32A-592A-4CE2-929F-F44215B79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solidFill>
                <a:schemeClr val="tx1"/>
              </a:solidFill>
            </a:endParaRPr>
          </a:p>
          <a:p>
            <a:r>
              <a:rPr kumimoji="1" lang="en-US" altLang="ja-JP" dirty="0" err="1">
                <a:solidFill>
                  <a:schemeClr val="tx1"/>
                </a:solidFill>
              </a:rPr>
              <a:t>S.Kim</a:t>
            </a:r>
            <a:r>
              <a:rPr kumimoji="1" lang="en-US" altLang="ja-JP" dirty="0">
                <a:solidFill>
                  <a:schemeClr val="tx1"/>
                </a:solidFill>
              </a:rPr>
              <a:t> et al., In preparation.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c.f.) </a:t>
            </a:r>
            <a:r>
              <a:rPr lang="en-US" altLang="ja-JP" dirty="0" err="1">
                <a:solidFill>
                  <a:schemeClr val="tx1"/>
                </a:solidFill>
              </a:rPr>
              <a:t>J.W.Hwang</a:t>
            </a:r>
            <a:r>
              <a:rPr lang="en-US" altLang="ja-JP" dirty="0">
                <a:solidFill>
                  <a:schemeClr val="tx1"/>
                </a:solidFill>
              </a:rPr>
              <a:t> et al., Phys. Lett. B 769 (2017) 503. 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2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F896C89-DC64-4182-B574-78AE9D339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1" y="680956"/>
            <a:ext cx="4842652" cy="590957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AB6950-6C6F-4354-9548-3E84F329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-254791"/>
            <a:ext cx="10795000" cy="1325563"/>
          </a:xfrm>
        </p:spPr>
        <p:txBody>
          <a:bodyPr/>
          <a:lstStyle/>
          <a:p>
            <a:r>
              <a:rPr kumimoji="1"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Experimental results:</a:t>
            </a:r>
            <a:r>
              <a:rPr kumimoji="1"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</a:t>
            </a:r>
            <a:r>
              <a:rPr kumimoji="1"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C(-1n)</a:t>
            </a:r>
            <a:r>
              <a:rPr kumimoji="1"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17</a:t>
            </a:r>
            <a:r>
              <a:rPr kumimoji="1"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C*</a:t>
            </a:r>
            <a:r>
              <a:rPr kumimoji="1" lang="ja-JP" altLang="en-US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→</a:t>
            </a:r>
            <a:r>
              <a:rPr kumimoji="1"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16</a:t>
            </a:r>
            <a:r>
              <a:rPr kumimoji="1"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C+n</a:t>
            </a:r>
            <a:endParaRPr kumimoji="1" lang="ja-JP" altLang="en-US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表 15">
                <a:extLst>
                  <a:ext uri="{FF2B5EF4-FFF2-40B4-BE49-F238E27FC236}">
                    <a16:creationId xmlns:a16="http://schemas.microsoft.com/office/drawing/2014/main" id="{D0A0A009-63A8-4D21-ACCD-1E6DB3A381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6695813"/>
                  </p:ext>
                </p:extLst>
              </p:nvPr>
            </p:nvGraphicFramePr>
            <p:xfrm>
              <a:off x="5737860" y="4919797"/>
              <a:ext cx="6058853" cy="17882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029">
                      <a:extLst>
                        <a:ext uri="{9D8B030D-6E8A-4147-A177-3AD203B41FA5}">
                          <a16:colId xmlns:a16="http://schemas.microsoft.com/office/drawing/2014/main" val="1718465099"/>
                        </a:ext>
                      </a:extLst>
                    </a:gridCol>
                    <a:gridCol w="1151689">
                      <a:extLst>
                        <a:ext uri="{9D8B030D-6E8A-4147-A177-3AD203B41FA5}">
                          <a16:colId xmlns:a16="http://schemas.microsoft.com/office/drawing/2014/main" val="2626112697"/>
                        </a:ext>
                      </a:extLst>
                    </a:gridCol>
                    <a:gridCol w="1073609">
                      <a:extLst>
                        <a:ext uri="{9D8B030D-6E8A-4147-A177-3AD203B41FA5}">
                          <a16:colId xmlns:a16="http://schemas.microsoft.com/office/drawing/2014/main" val="2837087979"/>
                        </a:ext>
                      </a:extLst>
                    </a:gridCol>
                    <a:gridCol w="1370456">
                      <a:extLst>
                        <a:ext uri="{9D8B030D-6E8A-4147-A177-3AD203B41FA5}">
                          <a16:colId xmlns:a16="http://schemas.microsoft.com/office/drawing/2014/main" val="1857789048"/>
                        </a:ext>
                      </a:extLst>
                    </a:gridCol>
                    <a:gridCol w="1030524">
                      <a:extLst>
                        <a:ext uri="{9D8B030D-6E8A-4147-A177-3AD203B41FA5}">
                          <a16:colId xmlns:a16="http://schemas.microsoft.com/office/drawing/2014/main" val="3869514092"/>
                        </a:ext>
                      </a:extLst>
                    </a:gridCol>
                    <a:gridCol w="719546">
                      <a:extLst>
                        <a:ext uri="{9D8B030D-6E8A-4147-A177-3AD203B41FA5}">
                          <a16:colId xmlns:a16="http://schemas.microsoft.com/office/drawing/2014/main" val="1384071913"/>
                        </a:ext>
                      </a:extLst>
                    </a:gridCol>
                  </a:tblGrid>
                  <a:tr h="213512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Peak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 err="1"/>
                            <a:t>Erel</a:t>
                          </a:r>
                          <a:r>
                            <a:rPr kumimoji="1" lang="en-US" altLang="ja-JP" sz="1400" dirty="0"/>
                            <a:t>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Ex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Width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C.S. (mb)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kumimoji="1" lang="ja-JP" altLang="en-US" sz="1400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0601506"/>
                      </a:ext>
                    </a:extLst>
                  </a:tr>
                  <a:tr h="213512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1</a:t>
                          </a:r>
                          <a:r>
                            <a:rPr kumimoji="1" lang="en-US" altLang="ja-JP" sz="1400" b="1" baseline="30000" dirty="0"/>
                            <a:t>st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1.92(1)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2.66(2)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0.20(6)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13.6(12)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b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kumimoji="1" lang="ja-JP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04220"/>
                      </a:ext>
                    </a:extLst>
                  </a:tr>
                  <a:tr h="213512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2</a:t>
                          </a:r>
                          <a:r>
                            <a:rPr kumimoji="1" lang="en-US" altLang="ja-JP" sz="1400" b="1" baseline="30000" dirty="0"/>
                            <a:t>nd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3.22(2)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3.96(3)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0.21(10)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3.14(41)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b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kumimoji="1" lang="ja-JP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8531896"/>
                      </a:ext>
                    </a:extLst>
                  </a:tr>
                  <a:tr h="213512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3</a:t>
                          </a:r>
                          <a:r>
                            <a:rPr kumimoji="1" lang="en-US" altLang="ja-JP" sz="1400" b="1" baseline="30000" dirty="0"/>
                            <a:t>rd</a:t>
                          </a:r>
                          <a:endParaRPr kumimoji="1" lang="ja-JP" altLang="en-US" sz="1400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0.81(5)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1.55(5)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---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0.57(14)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b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kumimoji="1" lang="en-US" altLang="ja-JP" sz="14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kumimoji="1" lang="ja-JP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1837149"/>
                      </a:ext>
                    </a:extLst>
                  </a:tr>
                  <a:tr h="213512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4</a:t>
                          </a:r>
                          <a:r>
                            <a:rPr kumimoji="1" lang="en-US" altLang="ja-JP" sz="1400" b="1" baseline="30000" dirty="0"/>
                            <a:t>th</a:t>
                          </a:r>
                          <a:endParaRPr kumimoji="1" lang="ja-JP" altLang="en-US" sz="1400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0.54(6)</a:t>
                          </a:r>
                          <a:r>
                            <a:rPr kumimoji="1" lang="en-US" altLang="ja-JP" sz="1400" b="1" baseline="30000" dirty="0"/>
                            <a:t>*)</a:t>
                          </a:r>
                          <a:endParaRPr kumimoji="1" lang="ja-JP" altLang="en-US" sz="1400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3.04(6)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---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0.42(12)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b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kumimoji="1" lang="en-US" altLang="ja-JP" sz="14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kumimoji="1" lang="ja-JP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9933664"/>
                      </a:ext>
                    </a:extLst>
                  </a:tr>
                  <a:tr h="234863">
                    <a:tc gridSpan="6">
                      <a:txBody>
                        <a:bodyPr/>
                        <a:lstStyle/>
                        <a:p>
                          <a:r>
                            <a:rPr kumimoji="1" lang="en-US" altLang="ja-JP" sz="1100" b="1" dirty="0"/>
                            <a:t>Ex=</a:t>
                          </a:r>
                          <a:r>
                            <a:rPr kumimoji="1" lang="en-US" altLang="ja-JP" sz="1100" b="1" dirty="0" err="1"/>
                            <a:t>Erel+Sn</a:t>
                          </a:r>
                          <a:r>
                            <a:rPr kumimoji="1" lang="en-US" altLang="ja-JP" sz="1100" b="1" dirty="0"/>
                            <a:t>, Sn=0.735(18) MeV  </a:t>
                          </a:r>
                          <a:r>
                            <a:rPr kumimoji="1" lang="en-US" altLang="ja-JP" sz="1100" b="1" baseline="30000" dirty="0"/>
                            <a:t>*)</a:t>
                          </a:r>
                          <a:r>
                            <a:rPr kumimoji="1" lang="en-US" altLang="ja-JP" sz="1100" b="1" baseline="0" dirty="0"/>
                            <a:t>In coincidence with de-excitation </a:t>
                          </a:r>
                          <a14:m>
                            <m:oMath xmlns:m="http://schemas.openxmlformats.org/officeDocument/2006/math">
                              <m:r>
                                <a:rPr kumimoji="1" lang="ja-JP" altLang="en-US" sz="1100" b="1" i="1" baseline="0" smtClean="0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oMath>
                          </a14:m>
                          <a:r>
                            <a:rPr kumimoji="1" lang="ja-JP" altLang="en-US" sz="1100" b="1" baseline="30000" dirty="0"/>
                            <a:t> </a:t>
                          </a:r>
                          <a:r>
                            <a:rPr kumimoji="1" lang="en-US" altLang="ja-JP" sz="1100" b="1" baseline="0" dirty="0"/>
                            <a:t>ray from </a:t>
                          </a:r>
                          <a:r>
                            <a:rPr kumimoji="1" lang="en-US" altLang="ja-JP" sz="1100" b="1" baseline="30000" dirty="0"/>
                            <a:t>16</a:t>
                          </a:r>
                          <a:r>
                            <a:rPr kumimoji="1" lang="en-US" altLang="ja-JP" sz="1100" b="1" baseline="0" dirty="0"/>
                            <a:t>C(2</a:t>
                          </a:r>
                          <a:r>
                            <a:rPr kumimoji="1" lang="en-US" altLang="ja-JP" sz="1100" b="1" baseline="30000" dirty="0"/>
                            <a:t>+</a:t>
                          </a:r>
                          <a:r>
                            <a:rPr kumimoji="1" lang="en-US" altLang="ja-JP" sz="1100" b="1" baseline="0" dirty="0"/>
                            <a:t>).</a:t>
                          </a:r>
                          <a:endParaRPr kumimoji="1" lang="ja-JP" altLang="en-US" sz="1100" b="1" baseline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2755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表 15">
                <a:extLst>
                  <a:ext uri="{FF2B5EF4-FFF2-40B4-BE49-F238E27FC236}">
                    <a16:creationId xmlns:a16="http://schemas.microsoft.com/office/drawing/2014/main" id="{D0A0A009-63A8-4D21-ACCD-1E6DB3A381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6695813"/>
                  </p:ext>
                </p:extLst>
              </p:nvPr>
            </p:nvGraphicFramePr>
            <p:xfrm>
              <a:off x="5737860" y="4919797"/>
              <a:ext cx="6058853" cy="17882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029">
                      <a:extLst>
                        <a:ext uri="{9D8B030D-6E8A-4147-A177-3AD203B41FA5}">
                          <a16:colId xmlns:a16="http://schemas.microsoft.com/office/drawing/2014/main" val="1718465099"/>
                        </a:ext>
                      </a:extLst>
                    </a:gridCol>
                    <a:gridCol w="1151689">
                      <a:extLst>
                        <a:ext uri="{9D8B030D-6E8A-4147-A177-3AD203B41FA5}">
                          <a16:colId xmlns:a16="http://schemas.microsoft.com/office/drawing/2014/main" val="2626112697"/>
                        </a:ext>
                      </a:extLst>
                    </a:gridCol>
                    <a:gridCol w="1073609">
                      <a:extLst>
                        <a:ext uri="{9D8B030D-6E8A-4147-A177-3AD203B41FA5}">
                          <a16:colId xmlns:a16="http://schemas.microsoft.com/office/drawing/2014/main" val="2837087979"/>
                        </a:ext>
                      </a:extLst>
                    </a:gridCol>
                    <a:gridCol w="1370456">
                      <a:extLst>
                        <a:ext uri="{9D8B030D-6E8A-4147-A177-3AD203B41FA5}">
                          <a16:colId xmlns:a16="http://schemas.microsoft.com/office/drawing/2014/main" val="1857789048"/>
                        </a:ext>
                      </a:extLst>
                    </a:gridCol>
                    <a:gridCol w="1030524">
                      <a:extLst>
                        <a:ext uri="{9D8B030D-6E8A-4147-A177-3AD203B41FA5}">
                          <a16:colId xmlns:a16="http://schemas.microsoft.com/office/drawing/2014/main" val="3869514092"/>
                        </a:ext>
                      </a:extLst>
                    </a:gridCol>
                    <a:gridCol w="719546">
                      <a:extLst>
                        <a:ext uri="{9D8B030D-6E8A-4147-A177-3AD203B41FA5}">
                          <a16:colId xmlns:a16="http://schemas.microsoft.com/office/drawing/2014/main" val="138407191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Peak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 err="1"/>
                            <a:t>Erel</a:t>
                          </a:r>
                          <a:r>
                            <a:rPr kumimoji="1" lang="en-US" altLang="ja-JP" sz="1400" dirty="0"/>
                            <a:t>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Ex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Width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C.S. (mb)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744068" t="-4000" r="-3390" b="-50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060150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1</a:t>
                          </a:r>
                          <a:r>
                            <a:rPr kumimoji="1" lang="en-US" altLang="ja-JP" sz="1400" b="1" baseline="30000" dirty="0"/>
                            <a:t>st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1.92(1)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2.66(2)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0.20(6)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13.6(12)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744068" t="-104000" r="-3390" b="-40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0422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2</a:t>
                          </a:r>
                          <a:r>
                            <a:rPr kumimoji="1" lang="en-US" altLang="ja-JP" sz="1400" b="1" baseline="30000" dirty="0"/>
                            <a:t>nd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3.22(2)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3.96(3)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0.21(10)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3.14(41)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744068" t="-204000" r="-3390" b="-30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8531896"/>
                      </a:ext>
                    </a:extLst>
                  </a:tr>
                  <a:tr h="307404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3</a:t>
                          </a:r>
                          <a:r>
                            <a:rPr kumimoji="1" lang="en-US" altLang="ja-JP" sz="1400" b="1" baseline="30000" dirty="0"/>
                            <a:t>rd</a:t>
                          </a:r>
                          <a:endParaRPr kumimoji="1" lang="ja-JP" altLang="en-US" sz="1400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0.81(5)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1.55(5)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---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0.57(14)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744068" t="-298039" r="-3390" b="-196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1837149"/>
                      </a:ext>
                    </a:extLst>
                  </a:tr>
                  <a:tr h="307404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4</a:t>
                          </a:r>
                          <a:r>
                            <a:rPr kumimoji="1" lang="en-US" altLang="ja-JP" sz="1400" b="1" baseline="30000" dirty="0"/>
                            <a:t>th</a:t>
                          </a:r>
                          <a:endParaRPr kumimoji="1" lang="ja-JP" altLang="en-US" sz="1400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0.54(6)</a:t>
                          </a:r>
                          <a:r>
                            <a:rPr kumimoji="1" lang="en-US" altLang="ja-JP" sz="1400" b="1" baseline="30000" dirty="0"/>
                            <a:t>*)</a:t>
                          </a:r>
                          <a:endParaRPr kumimoji="1" lang="ja-JP" altLang="en-US" sz="1400" b="1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3.04(6)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---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/>
                            <a:t>0.42(12)</a:t>
                          </a:r>
                          <a:endParaRPr kumimoji="1" lang="ja-JP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744068" t="-406000" r="-339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9933664"/>
                      </a:ext>
                    </a:extLst>
                  </a:tr>
                  <a:tr h="259080">
                    <a:tc gridSpan="6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01" t="-588372" r="-402" b="-1627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2755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DA27B39-D013-4632-BA57-B077303DD13D}"/>
              </a:ext>
            </a:extLst>
          </p:cNvPr>
          <p:cNvSpPr txBox="1"/>
          <p:nvPr/>
        </p:nvSpPr>
        <p:spPr>
          <a:xfrm>
            <a:off x="1439983" y="910837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1st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B255CD1-91EB-420D-BAD3-0BF0DF3DB3D6}"/>
              </a:ext>
            </a:extLst>
          </p:cNvPr>
          <p:cNvSpPr txBox="1"/>
          <p:nvPr/>
        </p:nvSpPr>
        <p:spPr>
          <a:xfrm>
            <a:off x="2706122" y="207951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2nd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4" name="図 3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11E1BED3-A13A-4C6B-B2A4-8BB7BA749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22" y="753952"/>
            <a:ext cx="3479708" cy="4111475"/>
          </a:xfrm>
          <a:prstGeom prst="rect">
            <a:avLst/>
          </a:prstGeom>
        </p:spPr>
      </p:pic>
      <p:pic>
        <p:nvPicPr>
          <p:cNvPr id="6" name="図 5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7C50ED69-5C46-4CA6-8A86-67B317F4A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30" y="753951"/>
            <a:ext cx="3479708" cy="411147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8AB7FC-D597-483B-A92E-66AA5816D412}"/>
              </a:ext>
            </a:extLst>
          </p:cNvPr>
          <p:cNvSpPr txBox="1"/>
          <p:nvPr/>
        </p:nvSpPr>
        <p:spPr>
          <a:xfrm>
            <a:off x="5883793" y="1062735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1st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5C9DCB8-A2EB-411D-87FF-CF2C85ABFD9F}"/>
              </a:ext>
            </a:extLst>
          </p:cNvPr>
          <p:cNvSpPr txBox="1"/>
          <p:nvPr/>
        </p:nvSpPr>
        <p:spPr>
          <a:xfrm>
            <a:off x="9362002" y="1062735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1st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074B56D-2767-40A2-BC9C-7353488541D2}"/>
              </a:ext>
            </a:extLst>
          </p:cNvPr>
          <p:cNvSpPr txBox="1"/>
          <p:nvPr/>
        </p:nvSpPr>
        <p:spPr>
          <a:xfrm>
            <a:off x="1086312" y="2002749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3rd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9BB5E58-2F28-48F9-9C69-32A97C0EC696}"/>
              </a:ext>
            </a:extLst>
          </p:cNvPr>
          <p:cNvCxnSpPr/>
          <p:nvPr/>
        </p:nvCxnSpPr>
        <p:spPr>
          <a:xfrm>
            <a:off x="1360586" y="2369820"/>
            <a:ext cx="36724" cy="9067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10F5634-AD4A-43B0-9400-3BFFBBF6298E}"/>
              </a:ext>
            </a:extLst>
          </p:cNvPr>
          <p:cNvSpPr txBox="1"/>
          <p:nvPr/>
        </p:nvSpPr>
        <p:spPr>
          <a:xfrm>
            <a:off x="877263" y="4496094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4th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5" name="フリーフォーム: 図形 104">
            <a:extLst>
              <a:ext uri="{FF2B5EF4-FFF2-40B4-BE49-F238E27FC236}">
                <a16:creationId xmlns:a16="http://schemas.microsoft.com/office/drawing/2014/main" id="{DB87D6EF-D5EE-43D8-A462-B65474031F7A}"/>
              </a:ext>
            </a:extLst>
          </p:cNvPr>
          <p:cNvSpPr/>
          <p:nvPr/>
        </p:nvSpPr>
        <p:spPr>
          <a:xfrm>
            <a:off x="3367088" y="1085850"/>
            <a:ext cx="1395412" cy="1952625"/>
          </a:xfrm>
          <a:custGeom>
            <a:avLst/>
            <a:gdLst>
              <a:gd name="connsiteX0" fmla="*/ 4762 w 1395412"/>
              <a:gd name="connsiteY0" fmla="*/ 4763 h 1952625"/>
              <a:gd name="connsiteX1" fmla="*/ 1390650 w 1395412"/>
              <a:gd name="connsiteY1" fmla="*/ 0 h 1952625"/>
              <a:gd name="connsiteX2" fmla="*/ 1395412 w 1395412"/>
              <a:gd name="connsiteY2" fmla="*/ 1952625 h 1952625"/>
              <a:gd name="connsiteX3" fmla="*/ 628650 w 1395412"/>
              <a:gd name="connsiteY3" fmla="*/ 1952625 h 1952625"/>
              <a:gd name="connsiteX4" fmla="*/ 0 w 1395412"/>
              <a:gd name="connsiteY4" fmla="*/ 1676400 h 1952625"/>
              <a:gd name="connsiteX5" fmla="*/ 4762 w 1395412"/>
              <a:gd name="connsiteY5" fmla="*/ 4763 h 195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5412" h="1952625">
                <a:moveTo>
                  <a:pt x="4762" y="4763"/>
                </a:moveTo>
                <a:lnTo>
                  <a:pt x="1390650" y="0"/>
                </a:lnTo>
                <a:cubicBezTo>
                  <a:pt x="1392237" y="650875"/>
                  <a:pt x="1393825" y="1301750"/>
                  <a:pt x="1395412" y="1952625"/>
                </a:cubicBezTo>
                <a:lnTo>
                  <a:pt x="628650" y="1952625"/>
                </a:lnTo>
                <a:lnTo>
                  <a:pt x="0" y="1676400"/>
                </a:lnTo>
                <a:cubicBezTo>
                  <a:pt x="1587" y="1119188"/>
                  <a:pt x="3175" y="561975"/>
                  <a:pt x="4762" y="4763"/>
                </a:cubicBezTo>
                <a:close/>
              </a:path>
            </a:pathLst>
          </a:custGeom>
          <a:solidFill>
            <a:srgbClr val="00FF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8AD5C9D0-B8EA-4E2E-A02F-5287040711D4}"/>
              </a:ext>
            </a:extLst>
          </p:cNvPr>
          <p:cNvGrpSpPr/>
          <p:nvPr/>
        </p:nvGrpSpPr>
        <p:grpSpPr>
          <a:xfrm>
            <a:off x="3391940" y="1061222"/>
            <a:ext cx="1441543" cy="2019319"/>
            <a:chOff x="3512240" y="977960"/>
            <a:chExt cx="1441543" cy="2019319"/>
          </a:xfrm>
        </p:grpSpPr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BAF50A91-75D2-481D-9665-35A40EBD7B8C}"/>
                </a:ext>
              </a:extLst>
            </p:cNvPr>
            <p:cNvCxnSpPr/>
            <p:nvPr/>
          </p:nvCxnSpPr>
          <p:spPr>
            <a:xfrm>
              <a:off x="3576858" y="2422327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18C62969-7019-4B00-A61A-223C242A184E}"/>
                </a:ext>
              </a:extLst>
            </p:cNvPr>
            <p:cNvCxnSpPr/>
            <p:nvPr/>
          </p:nvCxnSpPr>
          <p:spPr>
            <a:xfrm>
              <a:off x="4180542" y="2639899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DA0D7F0B-5D68-431C-A80D-478CF7250F2A}"/>
                </a:ext>
              </a:extLst>
            </p:cNvPr>
            <p:cNvCxnSpPr/>
            <p:nvPr/>
          </p:nvCxnSpPr>
          <p:spPr>
            <a:xfrm>
              <a:off x="4180542" y="2407156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77A642ED-2E32-4396-94BF-F4FD196616A4}"/>
                </a:ext>
              </a:extLst>
            </p:cNvPr>
            <p:cNvSpPr txBox="1"/>
            <p:nvPr/>
          </p:nvSpPr>
          <p:spPr>
            <a:xfrm>
              <a:off x="3512240" y="2440203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baseline="30000" dirty="0"/>
                <a:t>16</a:t>
              </a:r>
              <a:r>
                <a:rPr kumimoji="1" lang="en-US" altLang="ja-JP" sz="1600" b="1" dirty="0"/>
                <a:t>C</a:t>
              </a:r>
              <a:endParaRPr kumimoji="1" lang="ja-JP" altLang="en-US" sz="1600" b="1" dirty="0"/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22287E31-C671-42B2-AC0E-49262C1990CD}"/>
                </a:ext>
              </a:extLst>
            </p:cNvPr>
            <p:cNvSpPr txBox="1"/>
            <p:nvPr/>
          </p:nvSpPr>
          <p:spPr>
            <a:xfrm>
              <a:off x="4115924" y="2658725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baseline="30000" dirty="0"/>
                <a:t>17</a:t>
              </a:r>
              <a:r>
                <a:rPr kumimoji="1" lang="en-US" altLang="ja-JP" sz="1600" b="1" dirty="0"/>
                <a:t>C</a:t>
              </a:r>
              <a:endParaRPr kumimoji="1" lang="ja-JP" altLang="en-US" sz="1600" b="1" dirty="0"/>
            </a:p>
          </p:txBody>
        </p: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9DFC7689-1BC6-4EEB-9F1F-7AD14999FCB5}"/>
                </a:ext>
              </a:extLst>
            </p:cNvPr>
            <p:cNvCxnSpPr/>
            <p:nvPr/>
          </p:nvCxnSpPr>
          <p:spPr>
            <a:xfrm>
              <a:off x="3576858" y="1903215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046BA719-E8B5-4544-BC56-CF23248EA99F}"/>
                </a:ext>
              </a:extLst>
            </p:cNvPr>
            <p:cNvCxnSpPr/>
            <p:nvPr/>
          </p:nvCxnSpPr>
          <p:spPr>
            <a:xfrm>
              <a:off x="4169109" y="2079515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F566C9EA-26F3-4380-A936-064DB7CC51D4}"/>
                </a:ext>
              </a:extLst>
            </p:cNvPr>
            <p:cNvCxnSpPr/>
            <p:nvPr/>
          </p:nvCxnSpPr>
          <p:spPr>
            <a:xfrm>
              <a:off x="4169109" y="1740406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EECD42A7-35C2-40C4-A738-E98BC62B8623}"/>
                </a:ext>
              </a:extLst>
            </p:cNvPr>
            <p:cNvCxnSpPr/>
            <p:nvPr/>
          </p:nvCxnSpPr>
          <p:spPr>
            <a:xfrm>
              <a:off x="4169109" y="1456282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90206805-2851-483C-B3F9-D5FBCB9766EB}"/>
                </a:ext>
              </a:extLst>
            </p:cNvPr>
            <p:cNvCxnSpPr/>
            <p:nvPr/>
          </p:nvCxnSpPr>
          <p:spPr>
            <a:xfrm>
              <a:off x="4169109" y="1190621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F745D78E-0EC9-4E6A-B092-ACC594B6A2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6860" y="2078066"/>
              <a:ext cx="232248" cy="33564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>
              <a:extLst>
                <a:ext uri="{FF2B5EF4-FFF2-40B4-BE49-F238E27FC236}">
                  <a16:creationId xmlns:a16="http://schemas.microsoft.com/office/drawing/2014/main" id="{C44890BE-61FD-405F-9924-8E85CA6DC1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6859" y="1740243"/>
              <a:ext cx="232250" cy="15779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B134ADAC-4A06-472A-A132-61789A6E1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6857" y="1455033"/>
              <a:ext cx="232254" cy="95867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>
              <a:extLst>
                <a:ext uri="{FF2B5EF4-FFF2-40B4-BE49-F238E27FC236}">
                  <a16:creationId xmlns:a16="http://schemas.microsoft.com/office/drawing/2014/main" id="{E7A742CC-F86C-4546-98EA-BF95A5A365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6857" y="1190621"/>
              <a:ext cx="232251" cy="122308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0D423E1A-DAF7-4362-89E2-FBD85B8711F6}"/>
                </a:ext>
              </a:extLst>
            </p:cNvPr>
            <p:cNvSpPr txBox="1"/>
            <p:nvPr/>
          </p:nvSpPr>
          <p:spPr>
            <a:xfrm>
              <a:off x="4042956" y="2057776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Sn=</a:t>
              </a:r>
            </a:p>
            <a:p>
              <a:r>
                <a:rPr kumimoji="1" lang="en-US" altLang="ja-JP" sz="1000" dirty="0"/>
                <a:t>0.73(2) MeV</a:t>
              </a:r>
              <a:endParaRPr kumimoji="1" lang="ja-JP" altLang="en-US" sz="1000" dirty="0"/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0E9BDA4F-00E4-48B4-A999-9ACAC943BFEE}"/>
                </a:ext>
              </a:extLst>
            </p:cNvPr>
            <p:cNvSpPr txBox="1"/>
            <p:nvPr/>
          </p:nvSpPr>
          <p:spPr>
            <a:xfrm>
              <a:off x="4224172" y="1245566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1st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2E6D37E4-0CA1-4372-BF2E-F331CCFD4820}"/>
                </a:ext>
              </a:extLst>
            </p:cNvPr>
            <p:cNvSpPr txBox="1"/>
            <p:nvPr/>
          </p:nvSpPr>
          <p:spPr>
            <a:xfrm>
              <a:off x="4222556" y="977960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2nd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996B2B87-323F-4848-B9A3-682A47899EF0}"/>
                </a:ext>
              </a:extLst>
            </p:cNvPr>
            <p:cNvSpPr txBox="1"/>
            <p:nvPr/>
          </p:nvSpPr>
          <p:spPr>
            <a:xfrm>
              <a:off x="4225609" y="1862551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3rd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E4C64204-2C30-405B-B231-6CB49836B059}"/>
                </a:ext>
              </a:extLst>
            </p:cNvPr>
            <p:cNvSpPr txBox="1"/>
            <p:nvPr/>
          </p:nvSpPr>
          <p:spPr>
            <a:xfrm>
              <a:off x="4227211" y="1526045"/>
              <a:ext cx="4138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4th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046F3A50-33D7-4165-BC4A-BE0B973F52A6}"/>
              </a:ext>
            </a:extLst>
          </p:cNvPr>
          <p:cNvSpPr txBox="1"/>
          <p:nvPr/>
        </p:nvSpPr>
        <p:spPr>
          <a:xfrm>
            <a:off x="3574864" y="1769173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2</a:t>
            </a:r>
            <a:r>
              <a:rPr kumimoji="1" lang="en-US" altLang="ja-JP" sz="1200" baseline="30000" dirty="0">
                <a:solidFill>
                  <a:srgbClr val="FF0000"/>
                </a:solidFill>
              </a:rPr>
              <a:t>+</a:t>
            </a:r>
            <a:endParaRPr kumimoji="1" lang="ja-JP" altLang="en-US" sz="1200" baseline="30000" dirty="0">
              <a:solidFill>
                <a:srgbClr val="FF0000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CA91E717-F965-43D6-A308-E08E75704FC7}"/>
              </a:ext>
            </a:extLst>
          </p:cNvPr>
          <p:cNvSpPr txBox="1"/>
          <p:nvPr/>
        </p:nvSpPr>
        <p:spPr>
          <a:xfrm>
            <a:off x="11072551" y="223324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rgbClr val="0000FF"/>
                </a:solidFill>
              </a:rPr>
              <a:t>S.Kim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F5AF4D16-DFE4-40A6-8E15-50B60DE7E6A0}"/>
              </a:ext>
            </a:extLst>
          </p:cNvPr>
          <p:cNvSpPr/>
          <p:nvPr/>
        </p:nvSpPr>
        <p:spPr>
          <a:xfrm>
            <a:off x="11053501" y="2773969"/>
            <a:ext cx="961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srgbClr val="0000FF"/>
                </a:solidFill>
              </a:rPr>
              <a:t>MOMDIS</a:t>
            </a:r>
            <a:r>
              <a:rPr lang="en-US" altLang="ja-JP" sz="1000" dirty="0">
                <a:solidFill>
                  <a:srgbClr val="0000FF"/>
                </a:solidFill>
              </a:rPr>
              <a:t>: </a:t>
            </a:r>
            <a:r>
              <a:rPr lang="en-US" altLang="ja-JP" sz="1000" dirty="0" err="1">
                <a:solidFill>
                  <a:srgbClr val="0000FF"/>
                </a:solidFill>
              </a:rPr>
              <a:t>C.A.Bertulani</a:t>
            </a:r>
            <a:r>
              <a:rPr lang="en-US" altLang="ja-JP" sz="1000" dirty="0">
                <a:solidFill>
                  <a:srgbClr val="0000FF"/>
                </a:solidFill>
              </a:rPr>
              <a:t> and </a:t>
            </a:r>
            <a:r>
              <a:rPr lang="en-US" altLang="ja-JP" sz="1000" dirty="0" err="1">
                <a:solidFill>
                  <a:srgbClr val="0000FF"/>
                </a:solidFill>
              </a:rPr>
              <a:t>A.Gade</a:t>
            </a:r>
            <a:r>
              <a:rPr lang="en-US" altLang="ja-JP" sz="1000" dirty="0">
                <a:solidFill>
                  <a:srgbClr val="0000FF"/>
                </a:solidFill>
              </a:rPr>
              <a:t>, CPC 175 (2006) 372. </a:t>
            </a:r>
            <a:endParaRPr lang="ja-JP" altLang="en-US" sz="10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D45BD25-C89A-48EB-BEC4-4D38776E4897}"/>
              </a:ext>
            </a:extLst>
          </p:cNvPr>
          <p:cNvSpPr txBox="1"/>
          <p:nvPr/>
        </p:nvSpPr>
        <p:spPr>
          <a:xfrm>
            <a:off x="5883793" y="293148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2nd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44BA58-C00E-4B71-8347-3FDF7DF34CF0}"/>
              </a:ext>
            </a:extLst>
          </p:cNvPr>
          <p:cNvSpPr txBox="1"/>
          <p:nvPr/>
        </p:nvSpPr>
        <p:spPr>
          <a:xfrm>
            <a:off x="9362002" y="293148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2nd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07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棒 が含まれている画像&#10;&#10;自動的に生成された説明">
            <a:extLst>
              <a:ext uri="{FF2B5EF4-FFF2-40B4-BE49-F238E27FC236}">
                <a16:creationId xmlns:a16="http://schemas.microsoft.com/office/drawing/2014/main" id="{88BF89A2-964D-4BB8-84F3-98E640C0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28" y="3721328"/>
            <a:ext cx="4460672" cy="3081757"/>
          </a:xfrm>
          <a:prstGeom prst="rect">
            <a:avLst/>
          </a:prstGeom>
        </p:spPr>
      </p:pic>
      <p:pic>
        <p:nvPicPr>
          <p:cNvPr id="15" name="図 14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DB960ABB-2DE6-4EC3-9D18-A596FA5CE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28" y="653146"/>
            <a:ext cx="4460672" cy="3081757"/>
          </a:xfrm>
          <a:prstGeom prst="rect">
            <a:avLst/>
          </a:prstGeom>
        </p:spPr>
      </p:pic>
      <p:pic>
        <p:nvPicPr>
          <p:cNvPr id="5" name="図 4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5AE92F2E-0FCA-4697-8B9C-B8F62B2F2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7" y="3723386"/>
            <a:ext cx="4392778" cy="3079699"/>
          </a:xfrm>
          <a:prstGeom prst="rect">
            <a:avLst/>
          </a:prstGeom>
        </p:spPr>
      </p:pic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93B4F270-C16C-4A4F-A676-22169D9C8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7" y="638632"/>
            <a:ext cx="4392778" cy="3079699"/>
          </a:xfrm>
          <a:prstGeom prst="rect">
            <a:avLst/>
          </a:prstGeom>
        </p:spPr>
      </p:pic>
      <p:sp>
        <p:nvSpPr>
          <p:cNvPr id="18" name="タイトル 1">
            <a:extLst>
              <a:ext uri="{FF2B5EF4-FFF2-40B4-BE49-F238E27FC236}">
                <a16:creationId xmlns:a16="http://schemas.microsoft.com/office/drawing/2014/main" id="{97BF43D5-B23E-4E8D-B333-5FDD79D6B579}"/>
              </a:ext>
            </a:extLst>
          </p:cNvPr>
          <p:cNvSpPr txBox="1">
            <a:spLocks/>
          </p:cNvSpPr>
          <p:nvPr/>
        </p:nvSpPr>
        <p:spPr>
          <a:xfrm>
            <a:off x="436178" y="50012"/>
            <a:ext cx="11493500" cy="603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Energy level / Strength distribution:</a:t>
            </a:r>
            <a:r>
              <a:rPr lang="en-US" altLang="ja-JP" sz="3600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18</a:t>
            </a:r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C(-1n)</a:t>
            </a:r>
            <a:r>
              <a:rPr lang="en-US" altLang="ja-JP" sz="3600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17</a:t>
            </a:r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C*</a:t>
            </a:r>
            <a:r>
              <a:rPr lang="ja-JP" altLang="en-US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→</a:t>
            </a:r>
            <a:r>
              <a:rPr lang="en-US" altLang="ja-JP" sz="3600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16</a:t>
            </a:r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C+n</a:t>
            </a:r>
            <a:endParaRPr lang="ja-JP" altLang="en-US" sz="36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0A4C734-D26C-4DFF-B848-9AFB30F91770}"/>
              </a:ext>
            </a:extLst>
          </p:cNvPr>
          <p:cNvSpPr/>
          <p:nvPr/>
        </p:nvSpPr>
        <p:spPr>
          <a:xfrm>
            <a:off x="10691225" y="2517506"/>
            <a:ext cx="11188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MOMDIS</a:t>
            </a:r>
            <a:r>
              <a:rPr lang="en-US" altLang="ja-JP" sz="1200" dirty="0">
                <a:solidFill>
                  <a:srgbClr val="0000FF"/>
                </a:solidFill>
              </a:rPr>
              <a:t>: </a:t>
            </a:r>
            <a:r>
              <a:rPr lang="en-US" altLang="ja-JP" sz="1200" dirty="0" err="1">
                <a:solidFill>
                  <a:srgbClr val="0000FF"/>
                </a:solidFill>
              </a:rPr>
              <a:t>C.A.Bertulani</a:t>
            </a:r>
            <a:r>
              <a:rPr lang="en-US" altLang="ja-JP" sz="1200" dirty="0">
                <a:solidFill>
                  <a:srgbClr val="0000FF"/>
                </a:solidFill>
              </a:rPr>
              <a:t> and </a:t>
            </a:r>
            <a:r>
              <a:rPr lang="en-US" altLang="ja-JP" sz="1200" dirty="0" err="1">
                <a:solidFill>
                  <a:srgbClr val="0000FF"/>
                </a:solidFill>
              </a:rPr>
              <a:t>A.Gade</a:t>
            </a:r>
            <a:r>
              <a:rPr lang="en-US" altLang="ja-JP" sz="1200" dirty="0">
                <a:solidFill>
                  <a:srgbClr val="0000FF"/>
                </a:solidFill>
              </a:rPr>
              <a:t>, CPC 175 (2006) 372. </a:t>
            </a:r>
            <a:endParaRPr lang="ja-JP" altLang="en-US" sz="1200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D9A6C3A-A40C-4DF4-8CB6-EEDB2B860733}"/>
              </a:ext>
            </a:extLst>
          </p:cNvPr>
          <p:cNvSpPr/>
          <p:nvPr/>
        </p:nvSpPr>
        <p:spPr>
          <a:xfrm>
            <a:off x="5257623" y="2517507"/>
            <a:ext cx="1125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YSOX</a:t>
            </a:r>
            <a:r>
              <a:rPr lang="en-US" altLang="ja-JP" sz="1200" dirty="0">
                <a:solidFill>
                  <a:srgbClr val="0000FF"/>
                </a:solidFill>
              </a:rPr>
              <a:t>: </a:t>
            </a:r>
            <a:r>
              <a:rPr lang="en-US" altLang="ja-JP" sz="1200" dirty="0" err="1">
                <a:solidFill>
                  <a:srgbClr val="0000FF"/>
                </a:solidFill>
              </a:rPr>
              <a:t>C.Yuan</a:t>
            </a:r>
            <a:r>
              <a:rPr lang="en-US" altLang="ja-JP" sz="1200" dirty="0">
                <a:solidFill>
                  <a:srgbClr val="0000FF"/>
                </a:solidFill>
              </a:rPr>
              <a:t> et al., Phys. Rev. C85 (2012) 064324.</a:t>
            </a:r>
            <a:endParaRPr lang="ja-JP" altLang="en-US" sz="1200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D3DFDEF9-73BD-4746-A9F6-E576A61B6863}"/>
              </a:ext>
            </a:extLst>
          </p:cNvPr>
          <p:cNvCxnSpPr>
            <a:cxnSpLocks/>
          </p:cNvCxnSpPr>
          <p:nvPr/>
        </p:nvCxnSpPr>
        <p:spPr>
          <a:xfrm flipH="1" flipV="1">
            <a:off x="3571876" y="2695576"/>
            <a:ext cx="326230" cy="19049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03BEB4D-9D30-4117-96A5-E552FDA0F196}"/>
              </a:ext>
            </a:extLst>
          </p:cNvPr>
          <p:cNvCxnSpPr>
            <a:cxnSpLocks/>
          </p:cNvCxnSpPr>
          <p:nvPr/>
        </p:nvCxnSpPr>
        <p:spPr>
          <a:xfrm flipH="1">
            <a:off x="3571876" y="5342920"/>
            <a:ext cx="326230" cy="5458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4F886006-E685-4940-B4C1-2743534922AB}"/>
              </a:ext>
            </a:extLst>
          </p:cNvPr>
          <p:cNvCxnSpPr>
            <a:cxnSpLocks/>
          </p:cNvCxnSpPr>
          <p:nvPr/>
        </p:nvCxnSpPr>
        <p:spPr>
          <a:xfrm flipH="1" flipV="1">
            <a:off x="3571876" y="4718955"/>
            <a:ext cx="326230" cy="9117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楕円 30">
            <a:extLst>
              <a:ext uri="{FF2B5EF4-FFF2-40B4-BE49-F238E27FC236}">
                <a16:creationId xmlns:a16="http://schemas.microsoft.com/office/drawing/2014/main" id="{DD97D595-552C-4834-AE2F-C35C5D6FFEAE}"/>
              </a:ext>
            </a:extLst>
          </p:cNvPr>
          <p:cNvSpPr/>
          <p:nvPr/>
        </p:nvSpPr>
        <p:spPr>
          <a:xfrm>
            <a:off x="7924800" y="3019424"/>
            <a:ext cx="371475" cy="3048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B536C5D5-72DE-43BC-A3BB-3FF9BBAF2E04}"/>
              </a:ext>
            </a:extLst>
          </p:cNvPr>
          <p:cNvSpPr/>
          <p:nvPr/>
        </p:nvSpPr>
        <p:spPr>
          <a:xfrm>
            <a:off x="8629650" y="5342920"/>
            <a:ext cx="371475" cy="10293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034B371F-AB99-43CB-B50B-624E5DC26A2E}"/>
              </a:ext>
            </a:extLst>
          </p:cNvPr>
          <p:cNvSpPr/>
          <p:nvPr/>
        </p:nvSpPr>
        <p:spPr>
          <a:xfrm>
            <a:off x="9450887" y="6057900"/>
            <a:ext cx="371475" cy="3143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DE9CB17-CE80-4CDC-B289-8C37731E7DBC}"/>
              </a:ext>
            </a:extLst>
          </p:cNvPr>
          <p:cNvSpPr txBox="1"/>
          <p:nvPr/>
        </p:nvSpPr>
        <p:spPr>
          <a:xfrm rot="16200000">
            <a:off x="-286301" y="2080013"/>
            <a:ext cx="181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Positive parity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F776737-C381-435C-87D4-27F60B743D5A}"/>
              </a:ext>
            </a:extLst>
          </p:cNvPr>
          <p:cNvSpPr txBox="1"/>
          <p:nvPr/>
        </p:nvSpPr>
        <p:spPr>
          <a:xfrm rot="16200000">
            <a:off x="-373387" y="5036165"/>
            <a:ext cx="198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Negative parity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62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465BA3-C41F-4318-AFE8-0AC219FD98B7}"/>
              </a:ext>
            </a:extLst>
          </p:cNvPr>
          <p:cNvSpPr txBox="1">
            <a:spLocks/>
          </p:cNvSpPr>
          <p:nvPr/>
        </p:nvSpPr>
        <p:spPr>
          <a:xfrm>
            <a:off x="436178" y="50012"/>
            <a:ext cx="11493500" cy="603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Cross-shell states: in comparison with shell models</a:t>
            </a:r>
            <a:endParaRPr lang="ja-JP" altLang="en-US" sz="36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351FCE-BB89-4F24-941A-84C8FBBFB3FF}"/>
              </a:ext>
            </a:extLst>
          </p:cNvPr>
          <p:cNvSpPr txBox="1"/>
          <p:nvPr/>
        </p:nvSpPr>
        <p:spPr>
          <a:xfrm>
            <a:off x="5249409" y="568041"/>
            <a:ext cx="55803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WBT</a:t>
            </a:r>
            <a:r>
              <a:rPr kumimoji="1" lang="en-US" altLang="ja-JP" sz="1400" dirty="0"/>
              <a:t>: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E.K.Warburton</a:t>
            </a:r>
            <a:r>
              <a:rPr kumimoji="1" lang="en-US" altLang="ja-JP" sz="1400" dirty="0">
                <a:solidFill>
                  <a:srgbClr val="0000FF"/>
                </a:solidFill>
              </a:rPr>
              <a:t> and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B.A.Brown</a:t>
            </a:r>
            <a:r>
              <a:rPr kumimoji="1" lang="en-US" altLang="ja-JP" sz="1400" dirty="0">
                <a:solidFill>
                  <a:srgbClr val="0000FF"/>
                </a:solidFill>
              </a:rPr>
              <a:t>, Phys. Rev. C 46, 923 (1992).</a:t>
            </a:r>
          </a:p>
          <a:p>
            <a:r>
              <a:rPr lang="en-US" altLang="ja-JP" sz="1400" b="1" dirty="0">
                <a:solidFill>
                  <a:srgbClr val="FF0000"/>
                </a:solidFill>
              </a:rPr>
              <a:t>YSOX</a:t>
            </a:r>
            <a:r>
              <a:rPr lang="en-US" altLang="ja-JP" sz="1400" dirty="0"/>
              <a:t>:</a:t>
            </a:r>
            <a:r>
              <a:rPr lang="en-US" altLang="ja-JP" sz="1400" dirty="0">
                <a:solidFill>
                  <a:srgbClr val="0000FF"/>
                </a:solidFill>
              </a:rPr>
              <a:t> </a:t>
            </a:r>
            <a:r>
              <a:rPr lang="en-US" altLang="ja-JP" sz="1400" dirty="0" err="1">
                <a:solidFill>
                  <a:srgbClr val="0000FF"/>
                </a:solidFill>
              </a:rPr>
              <a:t>C.Yuan</a:t>
            </a:r>
            <a:r>
              <a:rPr lang="en-US" altLang="ja-JP" sz="1400" dirty="0">
                <a:solidFill>
                  <a:srgbClr val="0000FF"/>
                </a:solidFill>
              </a:rPr>
              <a:t> et al., Phys. Rev. C 85, 064324 (2012). </a:t>
            </a:r>
          </a:p>
          <a:p>
            <a:r>
              <a:rPr kumimoji="1" lang="en-US" altLang="ja-JP" sz="1400" dirty="0"/>
              <a:t>            p-shell: SFO, </a:t>
            </a:r>
          </a:p>
          <a:p>
            <a:r>
              <a:rPr lang="en-US" altLang="ja-JP" sz="1400" dirty="0"/>
              <a:t>            </a:t>
            </a:r>
            <a:r>
              <a:rPr kumimoji="1" lang="en-US" altLang="ja-JP" sz="1400" dirty="0" err="1"/>
              <a:t>sd</a:t>
            </a:r>
            <a:r>
              <a:rPr kumimoji="1" lang="en-US" altLang="ja-JP" sz="1400" dirty="0"/>
              <a:t>-shell: SDPF-M, </a:t>
            </a:r>
          </a:p>
          <a:p>
            <a:r>
              <a:rPr lang="en-US" altLang="ja-JP" sz="1400" dirty="0"/>
              <a:t>            </a:t>
            </a:r>
            <a:r>
              <a:rPr kumimoji="1" lang="en-US" altLang="ja-JP" sz="1400" dirty="0" err="1"/>
              <a:t>psd</a:t>
            </a:r>
            <a:r>
              <a:rPr kumimoji="1" lang="en-US" altLang="ja-JP" sz="1400" dirty="0"/>
              <a:t> cross-shell: 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V</a:t>
            </a:r>
            <a:r>
              <a:rPr kumimoji="1" lang="en-US" altLang="ja-JP" sz="1400" b="1" baseline="-25000" dirty="0">
                <a:solidFill>
                  <a:srgbClr val="FF0000"/>
                </a:solidFill>
              </a:rPr>
              <a:t>MU</a:t>
            </a:r>
          </a:p>
          <a:p>
            <a:r>
              <a:rPr lang="en-US" altLang="ja-JP" sz="1400" dirty="0">
                <a:solidFill>
                  <a:srgbClr val="0000FF"/>
                </a:solidFill>
              </a:rPr>
              <a:t>            </a:t>
            </a:r>
            <a:r>
              <a:rPr lang="en-US" altLang="ja-JP" sz="1400" dirty="0" err="1">
                <a:solidFill>
                  <a:srgbClr val="0000FF"/>
                </a:solidFill>
              </a:rPr>
              <a:t>T.Otsuka</a:t>
            </a:r>
            <a:r>
              <a:rPr lang="en-US" altLang="ja-JP" sz="1400" dirty="0">
                <a:solidFill>
                  <a:srgbClr val="0000FF"/>
                </a:solidFill>
              </a:rPr>
              <a:t> et al., Phys. Rev. Lett. 104, </a:t>
            </a:r>
          </a:p>
          <a:p>
            <a:r>
              <a:rPr lang="en-US" altLang="ja-JP" sz="1400" dirty="0">
                <a:solidFill>
                  <a:srgbClr val="0000FF"/>
                </a:solidFill>
              </a:rPr>
              <a:t>            012501 (2010). </a:t>
            </a:r>
            <a:endParaRPr kumimoji="1" lang="en-US" altLang="ja-JP" sz="1400" b="1" dirty="0">
              <a:solidFill>
                <a:srgbClr val="FF0000"/>
              </a:solidFill>
            </a:endParaRPr>
          </a:p>
          <a:p>
            <a:r>
              <a:rPr kumimoji="1" lang="en-US" altLang="ja-JP" sz="1400" b="1" dirty="0"/>
              <a:t>MK</a:t>
            </a:r>
            <a:r>
              <a:rPr kumimoji="1" lang="en-US" altLang="ja-JP" sz="1400" dirty="0"/>
              <a:t>: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D.J.Millener</a:t>
            </a:r>
            <a:r>
              <a:rPr kumimoji="1" lang="en-US" altLang="ja-JP" sz="1400" dirty="0">
                <a:solidFill>
                  <a:srgbClr val="0000FF"/>
                </a:solidFill>
              </a:rPr>
              <a:t> and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D.Kurath</a:t>
            </a:r>
            <a:r>
              <a:rPr kumimoji="1" lang="en-US" altLang="ja-JP" sz="1400" dirty="0">
                <a:solidFill>
                  <a:srgbClr val="0000FF"/>
                </a:solidFill>
              </a:rPr>
              <a:t>, </a:t>
            </a:r>
          </a:p>
          <a:p>
            <a:r>
              <a:rPr lang="en-US" altLang="ja-JP" sz="1400" dirty="0">
                <a:solidFill>
                  <a:srgbClr val="0000FF"/>
                </a:solidFill>
              </a:rPr>
              <a:t>       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Nucl</a:t>
            </a:r>
            <a:r>
              <a:rPr kumimoji="1" lang="en-US" altLang="ja-JP" sz="1400" dirty="0">
                <a:solidFill>
                  <a:srgbClr val="0000FF"/>
                </a:solidFill>
              </a:rPr>
              <a:t>. Phys. A255, 315 (1975). 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064B67D-C47F-429C-B9B3-DD16C96741F0}"/>
              </a:ext>
            </a:extLst>
          </p:cNvPr>
          <p:cNvGrpSpPr/>
          <p:nvPr/>
        </p:nvGrpSpPr>
        <p:grpSpPr>
          <a:xfrm>
            <a:off x="315982" y="4548358"/>
            <a:ext cx="4637903" cy="1904743"/>
            <a:chOff x="5797726" y="4235834"/>
            <a:chExt cx="5797379" cy="2380929"/>
          </a:xfrm>
        </p:grpSpPr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54F7880B-FC48-47C4-8EBA-CDDF1C97FE7B}"/>
                </a:ext>
              </a:extLst>
            </p:cNvPr>
            <p:cNvCxnSpPr>
              <a:cxnSpLocks/>
            </p:cNvCxnSpPr>
            <p:nvPr/>
          </p:nvCxnSpPr>
          <p:spPr>
            <a:xfrm>
              <a:off x="6430946" y="5769614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E84AB9B9-B5B2-46D1-BD8A-C3CD292E1679}"/>
                </a:ext>
              </a:extLst>
            </p:cNvPr>
            <p:cNvCxnSpPr/>
            <p:nvPr/>
          </p:nvCxnSpPr>
          <p:spPr>
            <a:xfrm>
              <a:off x="6671738" y="5312414"/>
              <a:ext cx="5867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491C3EFA-ECDA-4304-8A13-10423232A419}"/>
                </a:ext>
              </a:extLst>
            </p:cNvPr>
            <p:cNvCxnSpPr>
              <a:cxnSpLocks/>
            </p:cNvCxnSpPr>
            <p:nvPr/>
          </p:nvCxnSpPr>
          <p:spPr>
            <a:xfrm>
              <a:off x="7680626" y="4692912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1DB19F33-940E-4710-992F-B0C0380D53A5}"/>
                    </a:ext>
                  </a:extLst>
                </p:cNvPr>
                <p:cNvSpPr txBox="1"/>
                <p:nvPr/>
              </p:nvSpPr>
              <p:spPr>
                <a:xfrm>
                  <a:off x="5797726" y="5572509"/>
                  <a:ext cx="659796" cy="3942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3/2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DF317040-F7B6-404E-9241-36A8D178B6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7726" y="5572509"/>
                  <a:ext cx="659796" cy="394210"/>
                </a:xfrm>
                <a:prstGeom prst="rect">
                  <a:avLst/>
                </a:prstGeom>
                <a:blipFill>
                  <a:blip r:embed="rId7"/>
                  <a:stretch>
                    <a:fillRect b="-1093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B4CDAD92-E082-42B8-9FA9-118057D02A11}"/>
                    </a:ext>
                  </a:extLst>
                </p:cNvPr>
                <p:cNvSpPr txBox="1"/>
                <p:nvPr/>
              </p:nvSpPr>
              <p:spPr>
                <a:xfrm>
                  <a:off x="6040550" y="5115309"/>
                  <a:ext cx="654475" cy="3942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589767C6-419F-4F2F-B1F5-906CC606FE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0550" y="5115309"/>
                  <a:ext cx="654475" cy="394210"/>
                </a:xfrm>
                <a:prstGeom prst="rect">
                  <a:avLst/>
                </a:prstGeom>
                <a:blipFill>
                  <a:blip r:embed="rId8"/>
                  <a:stretch>
                    <a:fillRect b="-1093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F4724BF2-7E52-47DE-AFD0-E3F3F0280C36}"/>
                    </a:ext>
                  </a:extLst>
                </p:cNvPr>
                <p:cNvSpPr txBox="1"/>
                <p:nvPr/>
              </p:nvSpPr>
              <p:spPr>
                <a:xfrm>
                  <a:off x="6986506" y="4482190"/>
                  <a:ext cx="671915" cy="3942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5/2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F4724BF2-7E52-47DE-AFD0-E3F3F0280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6506" y="4482190"/>
                  <a:ext cx="671915" cy="394210"/>
                </a:xfrm>
                <a:prstGeom prst="rect">
                  <a:avLst/>
                </a:prstGeom>
                <a:blipFill>
                  <a:blip r:embed="rId9"/>
                  <a:stretch>
                    <a:fillRect r="-4545" b="-3653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8E3C1DE5-6380-4F9E-BF6C-34F48B675824}"/>
                </a:ext>
              </a:extLst>
            </p:cNvPr>
            <p:cNvSpPr/>
            <p:nvPr/>
          </p:nvSpPr>
          <p:spPr>
            <a:xfrm>
              <a:off x="6771530" y="522241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E1724EC1-9FC1-426E-895A-70D74C49F6C1}"/>
                </a:ext>
              </a:extLst>
            </p:cNvPr>
            <p:cNvSpPr/>
            <p:nvPr/>
          </p:nvSpPr>
          <p:spPr>
            <a:xfrm>
              <a:off x="6982093" y="522241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ABFA2757-4394-4387-AF4D-5792BB5032F8}"/>
                </a:ext>
              </a:extLst>
            </p:cNvPr>
            <p:cNvSpPr/>
            <p:nvPr/>
          </p:nvSpPr>
          <p:spPr>
            <a:xfrm>
              <a:off x="6564112" y="568026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A89AEAC2-99FD-4C52-B193-D89B00D91986}"/>
                </a:ext>
              </a:extLst>
            </p:cNvPr>
            <p:cNvSpPr/>
            <p:nvPr/>
          </p:nvSpPr>
          <p:spPr>
            <a:xfrm>
              <a:off x="6774675" y="568026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EC81E107-C84A-4EFA-BF27-0DA803A6DCEB}"/>
                </a:ext>
              </a:extLst>
            </p:cNvPr>
            <p:cNvSpPr/>
            <p:nvPr/>
          </p:nvSpPr>
          <p:spPr>
            <a:xfrm>
              <a:off x="6982093" y="567961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84C9BAF2-BF5A-43A0-9C45-17DB8D2D4FE0}"/>
                </a:ext>
              </a:extLst>
            </p:cNvPr>
            <p:cNvSpPr/>
            <p:nvPr/>
          </p:nvSpPr>
          <p:spPr>
            <a:xfrm>
              <a:off x="7192656" y="567961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4266839F-83C8-4FD4-9B44-2C2E7D34F337}"/>
                </a:ext>
              </a:extLst>
            </p:cNvPr>
            <p:cNvSpPr/>
            <p:nvPr/>
          </p:nvSpPr>
          <p:spPr>
            <a:xfrm>
              <a:off x="7996532" y="4610216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E2F76539-C7C9-4055-9899-B21D9B0E0285}"/>
                </a:ext>
              </a:extLst>
            </p:cNvPr>
            <p:cNvSpPr/>
            <p:nvPr/>
          </p:nvSpPr>
          <p:spPr>
            <a:xfrm rot="18875487">
              <a:off x="7203823" y="4967618"/>
              <a:ext cx="716280" cy="160539"/>
            </a:xfrm>
            <a:custGeom>
              <a:avLst/>
              <a:gdLst>
                <a:gd name="connsiteX0" fmla="*/ 0 w 716280"/>
                <a:gd name="connsiteY0" fmla="*/ 722432 h 1461572"/>
                <a:gd name="connsiteX1" fmla="*/ 60960 w 716280"/>
                <a:gd name="connsiteY1" fmla="*/ 21392 h 1461572"/>
                <a:gd name="connsiteX2" fmla="*/ 144780 w 716280"/>
                <a:gd name="connsiteY2" fmla="*/ 1446332 h 1461572"/>
                <a:gd name="connsiteX3" fmla="*/ 213360 w 716280"/>
                <a:gd name="connsiteY3" fmla="*/ 13772 h 1461572"/>
                <a:gd name="connsiteX4" fmla="*/ 289560 w 716280"/>
                <a:gd name="connsiteY4" fmla="*/ 1461572 h 1461572"/>
                <a:gd name="connsiteX5" fmla="*/ 358140 w 716280"/>
                <a:gd name="connsiteY5" fmla="*/ 21392 h 1461572"/>
                <a:gd name="connsiteX6" fmla="*/ 434340 w 716280"/>
                <a:gd name="connsiteY6" fmla="*/ 1453952 h 1461572"/>
                <a:gd name="connsiteX7" fmla="*/ 502920 w 716280"/>
                <a:gd name="connsiteY7" fmla="*/ 21392 h 1461572"/>
                <a:gd name="connsiteX8" fmla="*/ 571500 w 716280"/>
                <a:gd name="connsiteY8" fmla="*/ 1461572 h 1461572"/>
                <a:gd name="connsiteX9" fmla="*/ 647700 w 716280"/>
                <a:gd name="connsiteY9" fmla="*/ 21392 h 1461572"/>
                <a:gd name="connsiteX10" fmla="*/ 716280 w 716280"/>
                <a:gd name="connsiteY10" fmla="*/ 1453952 h 1461572"/>
                <a:gd name="connsiteX11" fmla="*/ 716280 w 716280"/>
                <a:gd name="connsiteY11" fmla="*/ 1453952 h 146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1461572">
                  <a:moveTo>
                    <a:pt x="0" y="722432"/>
                  </a:moveTo>
                  <a:cubicBezTo>
                    <a:pt x="18415" y="311587"/>
                    <a:pt x="36830" y="-99258"/>
                    <a:pt x="60960" y="21392"/>
                  </a:cubicBezTo>
                  <a:cubicBezTo>
                    <a:pt x="85090" y="142042"/>
                    <a:pt x="119380" y="1447602"/>
                    <a:pt x="144780" y="1446332"/>
                  </a:cubicBezTo>
                  <a:cubicBezTo>
                    <a:pt x="170180" y="1445062"/>
                    <a:pt x="189230" y="11232"/>
                    <a:pt x="213360" y="13772"/>
                  </a:cubicBezTo>
                  <a:cubicBezTo>
                    <a:pt x="237490" y="16312"/>
                    <a:pt x="265430" y="1460302"/>
                    <a:pt x="289560" y="1461572"/>
                  </a:cubicBezTo>
                  <a:cubicBezTo>
                    <a:pt x="313690" y="1462842"/>
                    <a:pt x="334010" y="22662"/>
                    <a:pt x="358140" y="21392"/>
                  </a:cubicBezTo>
                  <a:cubicBezTo>
                    <a:pt x="382270" y="20122"/>
                    <a:pt x="410210" y="1453952"/>
                    <a:pt x="434340" y="1453952"/>
                  </a:cubicBezTo>
                  <a:cubicBezTo>
                    <a:pt x="458470" y="1453952"/>
                    <a:pt x="480060" y="20122"/>
                    <a:pt x="502920" y="21392"/>
                  </a:cubicBezTo>
                  <a:cubicBezTo>
                    <a:pt x="525780" y="22662"/>
                    <a:pt x="547370" y="1461572"/>
                    <a:pt x="571500" y="1461572"/>
                  </a:cubicBezTo>
                  <a:cubicBezTo>
                    <a:pt x="595630" y="1461572"/>
                    <a:pt x="623570" y="22662"/>
                    <a:pt x="647700" y="21392"/>
                  </a:cubicBezTo>
                  <a:cubicBezTo>
                    <a:pt x="671830" y="20122"/>
                    <a:pt x="716280" y="1453952"/>
                    <a:pt x="716280" y="1453952"/>
                  </a:cubicBezTo>
                  <a:lnTo>
                    <a:pt x="716280" y="1453952"/>
                  </a:ln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C56C1D58-8F2C-4EF2-8519-F0DE1EC7C392}"/>
                </a:ext>
              </a:extLst>
            </p:cNvPr>
            <p:cNvSpPr/>
            <p:nvPr/>
          </p:nvSpPr>
          <p:spPr>
            <a:xfrm rot="17954151">
              <a:off x="7249135" y="5239517"/>
              <a:ext cx="973127" cy="141777"/>
            </a:xfrm>
            <a:custGeom>
              <a:avLst/>
              <a:gdLst>
                <a:gd name="connsiteX0" fmla="*/ 0 w 716280"/>
                <a:gd name="connsiteY0" fmla="*/ 722432 h 1461572"/>
                <a:gd name="connsiteX1" fmla="*/ 60960 w 716280"/>
                <a:gd name="connsiteY1" fmla="*/ 21392 h 1461572"/>
                <a:gd name="connsiteX2" fmla="*/ 144780 w 716280"/>
                <a:gd name="connsiteY2" fmla="*/ 1446332 h 1461572"/>
                <a:gd name="connsiteX3" fmla="*/ 213360 w 716280"/>
                <a:gd name="connsiteY3" fmla="*/ 13772 h 1461572"/>
                <a:gd name="connsiteX4" fmla="*/ 289560 w 716280"/>
                <a:gd name="connsiteY4" fmla="*/ 1461572 h 1461572"/>
                <a:gd name="connsiteX5" fmla="*/ 358140 w 716280"/>
                <a:gd name="connsiteY5" fmla="*/ 21392 h 1461572"/>
                <a:gd name="connsiteX6" fmla="*/ 434340 w 716280"/>
                <a:gd name="connsiteY6" fmla="*/ 1453952 h 1461572"/>
                <a:gd name="connsiteX7" fmla="*/ 502920 w 716280"/>
                <a:gd name="connsiteY7" fmla="*/ 21392 h 1461572"/>
                <a:gd name="connsiteX8" fmla="*/ 571500 w 716280"/>
                <a:gd name="connsiteY8" fmla="*/ 1461572 h 1461572"/>
                <a:gd name="connsiteX9" fmla="*/ 647700 w 716280"/>
                <a:gd name="connsiteY9" fmla="*/ 21392 h 1461572"/>
                <a:gd name="connsiteX10" fmla="*/ 716280 w 716280"/>
                <a:gd name="connsiteY10" fmla="*/ 1453952 h 1461572"/>
                <a:gd name="connsiteX11" fmla="*/ 716280 w 716280"/>
                <a:gd name="connsiteY11" fmla="*/ 1453952 h 146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1461572">
                  <a:moveTo>
                    <a:pt x="0" y="722432"/>
                  </a:moveTo>
                  <a:cubicBezTo>
                    <a:pt x="18415" y="311587"/>
                    <a:pt x="36830" y="-99258"/>
                    <a:pt x="60960" y="21392"/>
                  </a:cubicBezTo>
                  <a:cubicBezTo>
                    <a:pt x="85090" y="142042"/>
                    <a:pt x="119380" y="1447602"/>
                    <a:pt x="144780" y="1446332"/>
                  </a:cubicBezTo>
                  <a:cubicBezTo>
                    <a:pt x="170180" y="1445062"/>
                    <a:pt x="189230" y="11232"/>
                    <a:pt x="213360" y="13772"/>
                  </a:cubicBezTo>
                  <a:cubicBezTo>
                    <a:pt x="237490" y="16312"/>
                    <a:pt x="265430" y="1460302"/>
                    <a:pt x="289560" y="1461572"/>
                  </a:cubicBezTo>
                  <a:cubicBezTo>
                    <a:pt x="313690" y="1462842"/>
                    <a:pt x="334010" y="22662"/>
                    <a:pt x="358140" y="21392"/>
                  </a:cubicBezTo>
                  <a:cubicBezTo>
                    <a:pt x="382270" y="20122"/>
                    <a:pt x="410210" y="1453952"/>
                    <a:pt x="434340" y="1453952"/>
                  </a:cubicBezTo>
                  <a:cubicBezTo>
                    <a:pt x="458470" y="1453952"/>
                    <a:pt x="480060" y="20122"/>
                    <a:pt x="502920" y="21392"/>
                  </a:cubicBezTo>
                  <a:cubicBezTo>
                    <a:pt x="525780" y="22662"/>
                    <a:pt x="547370" y="1461572"/>
                    <a:pt x="571500" y="1461572"/>
                  </a:cubicBezTo>
                  <a:cubicBezTo>
                    <a:pt x="595630" y="1461572"/>
                    <a:pt x="623570" y="22662"/>
                    <a:pt x="647700" y="21392"/>
                  </a:cubicBezTo>
                  <a:cubicBezTo>
                    <a:pt x="671830" y="20122"/>
                    <a:pt x="716280" y="1453952"/>
                    <a:pt x="716280" y="1453952"/>
                  </a:cubicBezTo>
                  <a:lnTo>
                    <a:pt x="716280" y="1453952"/>
                  </a:ln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B8C862EB-21FD-4CA8-A280-78EB75BCCCE4}"/>
                </a:ext>
              </a:extLst>
            </p:cNvPr>
            <p:cNvCxnSpPr>
              <a:cxnSpLocks/>
            </p:cNvCxnSpPr>
            <p:nvPr/>
          </p:nvCxnSpPr>
          <p:spPr>
            <a:xfrm>
              <a:off x="9280115" y="5767774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4DDC9EA4-00A5-45BE-830E-7CDA56D363A1}"/>
                </a:ext>
              </a:extLst>
            </p:cNvPr>
            <p:cNvCxnSpPr/>
            <p:nvPr/>
          </p:nvCxnSpPr>
          <p:spPr>
            <a:xfrm>
              <a:off x="9520907" y="5310574"/>
              <a:ext cx="5867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7F98D8E4-2F97-46A3-B046-DEDBD106A1B6}"/>
                </a:ext>
              </a:extLst>
            </p:cNvPr>
            <p:cNvCxnSpPr>
              <a:cxnSpLocks/>
            </p:cNvCxnSpPr>
            <p:nvPr/>
          </p:nvCxnSpPr>
          <p:spPr>
            <a:xfrm>
              <a:off x="10520270" y="4325312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4FF1BD4C-ED2F-4E32-8EA9-4DAA6576E412}"/>
                </a:ext>
              </a:extLst>
            </p:cNvPr>
            <p:cNvSpPr/>
            <p:nvPr/>
          </p:nvSpPr>
          <p:spPr>
            <a:xfrm>
              <a:off x="9413281" y="567842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04E96C08-F810-433C-863E-5127BE6713CC}"/>
                </a:ext>
              </a:extLst>
            </p:cNvPr>
            <p:cNvSpPr/>
            <p:nvPr/>
          </p:nvSpPr>
          <p:spPr>
            <a:xfrm>
              <a:off x="9623844" y="567842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F068698E-8842-4A51-A86A-E5384EEE213F}"/>
                </a:ext>
              </a:extLst>
            </p:cNvPr>
            <p:cNvSpPr/>
            <p:nvPr/>
          </p:nvSpPr>
          <p:spPr>
            <a:xfrm>
              <a:off x="9831262" y="567777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919A9E36-29F2-4A70-A38B-82D6946081CF}"/>
                </a:ext>
              </a:extLst>
            </p:cNvPr>
            <p:cNvSpPr/>
            <p:nvPr/>
          </p:nvSpPr>
          <p:spPr>
            <a:xfrm>
              <a:off x="10041825" y="567777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785D936B-A542-450E-8350-6025EAB2945D}"/>
                </a:ext>
              </a:extLst>
            </p:cNvPr>
            <p:cNvSpPr/>
            <p:nvPr/>
          </p:nvSpPr>
          <p:spPr>
            <a:xfrm>
              <a:off x="10692138" y="4235834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フリーフォーム: 図形 40">
              <a:extLst>
                <a:ext uri="{FF2B5EF4-FFF2-40B4-BE49-F238E27FC236}">
                  <a16:creationId xmlns:a16="http://schemas.microsoft.com/office/drawing/2014/main" id="{BFE56B05-E797-4EC8-B7AB-CC77DAADC809}"/>
                </a:ext>
              </a:extLst>
            </p:cNvPr>
            <p:cNvSpPr/>
            <p:nvPr/>
          </p:nvSpPr>
          <p:spPr>
            <a:xfrm rot="17472660">
              <a:off x="9844701" y="5014090"/>
              <a:ext cx="1195559" cy="92042"/>
            </a:xfrm>
            <a:custGeom>
              <a:avLst/>
              <a:gdLst>
                <a:gd name="connsiteX0" fmla="*/ 0 w 716280"/>
                <a:gd name="connsiteY0" fmla="*/ 722432 h 1461572"/>
                <a:gd name="connsiteX1" fmla="*/ 60960 w 716280"/>
                <a:gd name="connsiteY1" fmla="*/ 21392 h 1461572"/>
                <a:gd name="connsiteX2" fmla="*/ 144780 w 716280"/>
                <a:gd name="connsiteY2" fmla="*/ 1446332 h 1461572"/>
                <a:gd name="connsiteX3" fmla="*/ 213360 w 716280"/>
                <a:gd name="connsiteY3" fmla="*/ 13772 h 1461572"/>
                <a:gd name="connsiteX4" fmla="*/ 289560 w 716280"/>
                <a:gd name="connsiteY4" fmla="*/ 1461572 h 1461572"/>
                <a:gd name="connsiteX5" fmla="*/ 358140 w 716280"/>
                <a:gd name="connsiteY5" fmla="*/ 21392 h 1461572"/>
                <a:gd name="connsiteX6" fmla="*/ 434340 w 716280"/>
                <a:gd name="connsiteY6" fmla="*/ 1453952 h 1461572"/>
                <a:gd name="connsiteX7" fmla="*/ 502920 w 716280"/>
                <a:gd name="connsiteY7" fmla="*/ 21392 h 1461572"/>
                <a:gd name="connsiteX8" fmla="*/ 571500 w 716280"/>
                <a:gd name="connsiteY8" fmla="*/ 1461572 h 1461572"/>
                <a:gd name="connsiteX9" fmla="*/ 647700 w 716280"/>
                <a:gd name="connsiteY9" fmla="*/ 21392 h 1461572"/>
                <a:gd name="connsiteX10" fmla="*/ 716280 w 716280"/>
                <a:gd name="connsiteY10" fmla="*/ 1453952 h 1461572"/>
                <a:gd name="connsiteX11" fmla="*/ 716280 w 716280"/>
                <a:gd name="connsiteY11" fmla="*/ 1453952 h 146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1461572">
                  <a:moveTo>
                    <a:pt x="0" y="722432"/>
                  </a:moveTo>
                  <a:cubicBezTo>
                    <a:pt x="18415" y="311587"/>
                    <a:pt x="36830" y="-99258"/>
                    <a:pt x="60960" y="21392"/>
                  </a:cubicBezTo>
                  <a:cubicBezTo>
                    <a:pt x="85090" y="142042"/>
                    <a:pt x="119380" y="1447602"/>
                    <a:pt x="144780" y="1446332"/>
                  </a:cubicBezTo>
                  <a:cubicBezTo>
                    <a:pt x="170180" y="1445062"/>
                    <a:pt x="189230" y="11232"/>
                    <a:pt x="213360" y="13772"/>
                  </a:cubicBezTo>
                  <a:cubicBezTo>
                    <a:pt x="237490" y="16312"/>
                    <a:pt x="265430" y="1460302"/>
                    <a:pt x="289560" y="1461572"/>
                  </a:cubicBezTo>
                  <a:cubicBezTo>
                    <a:pt x="313690" y="1462842"/>
                    <a:pt x="334010" y="22662"/>
                    <a:pt x="358140" y="21392"/>
                  </a:cubicBezTo>
                  <a:cubicBezTo>
                    <a:pt x="382270" y="20122"/>
                    <a:pt x="410210" y="1453952"/>
                    <a:pt x="434340" y="1453952"/>
                  </a:cubicBezTo>
                  <a:cubicBezTo>
                    <a:pt x="458470" y="1453952"/>
                    <a:pt x="480060" y="20122"/>
                    <a:pt x="502920" y="21392"/>
                  </a:cubicBezTo>
                  <a:cubicBezTo>
                    <a:pt x="525780" y="22662"/>
                    <a:pt x="547370" y="1461572"/>
                    <a:pt x="571500" y="1461572"/>
                  </a:cubicBezTo>
                  <a:cubicBezTo>
                    <a:pt x="595630" y="1461572"/>
                    <a:pt x="623570" y="22662"/>
                    <a:pt x="647700" y="21392"/>
                  </a:cubicBezTo>
                  <a:cubicBezTo>
                    <a:pt x="671830" y="20122"/>
                    <a:pt x="716280" y="1453952"/>
                    <a:pt x="716280" y="1453952"/>
                  </a:cubicBezTo>
                  <a:lnTo>
                    <a:pt x="716280" y="1453952"/>
                  </a:ln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F9393563-BD91-4CAE-8661-017E263D42B1}"/>
                </a:ext>
              </a:extLst>
            </p:cNvPr>
            <p:cNvSpPr txBox="1"/>
            <p:nvPr/>
          </p:nvSpPr>
          <p:spPr>
            <a:xfrm>
              <a:off x="7110193" y="6247431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70C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Oxygen</a:t>
              </a:r>
              <a:endParaRPr kumimoji="1" lang="ja-JP" altLang="en-US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4915432B-9D70-4CE7-9D0A-F7EA4CF5FCAD}"/>
                </a:ext>
              </a:extLst>
            </p:cNvPr>
            <p:cNvSpPr txBox="1"/>
            <p:nvPr/>
          </p:nvSpPr>
          <p:spPr>
            <a:xfrm>
              <a:off x="9968887" y="6247431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33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Carbon</a:t>
              </a:r>
              <a:endParaRPr kumimoji="1" lang="ja-JP" altLang="en-US" dirty="0">
                <a:solidFill>
                  <a:srgbClr val="FF33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FDF7D931-4DBF-4D0E-8669-8BC95D932208}"/>
                </a:ext>
              </a:extLst>
            </p:cNvPr>
            <p:cNvCxnSpPr>
              <a:cxnSpLocks/>
            </p:cNvCxnSpPr>
            <p:nvPr/>
          </p:nvCxnSpPr>
          <p:spPr>
            <a:xfrm>
              <a:off x="7674855" y="5770388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2AADCC6D-17A2-4B59-908B-A37A4F4021FC}"/>
                </a:ext>
              </a:extLst>
            </p:cNvPr>
            <p:cNvCxnSpPr/>
            <p:nvPr/>
          </p:nvCxnSpPr>
          <p:spPr>
            <a:xfrm>
              <a:off x="7915647" y="5313188"/>
              <a:ext cx="5867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6D619E94-C986-48E3-AC24-3172F5F37637}"/>
                </a:ext>
              </a:extLst>
            </p:cNvPr>
            <p:cNvSpPr/>
            <p:nvPr/>
          </p:nvSpPr>
          <p:spPr>
            <a:xfrm>
              <a:off x="8015439" y="5223188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D123E304-6012-453B-BA63-E852AF67FF87}"/>
                </a:ext>
              </a:extLst>
            </p:cNvPr>
            <p:cNvSpPr/>
            <p:nvPr/>
          </p:nvSpPr>
          <p:spPr>
            <a:xfrm>
              <a:off x="8226002" y="5223188"/>
              <a:ext cx="180000" cy="1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EB3946CD-0692-48BD-8872-9DBCCEFC3EE0}"/>
                </a:ext>
              </a:extLst>
            </p:cNvPr>
            <p:cNvSpPr/>
            <p:nvPr/>
          </p:nvSpPr>
          <p:spPr>
            <a:xfrm>
              <a:off x="7808021" y="5681039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225068DE-24D5-42E2-8B83-CAD26679F2D7}"/>
                </a:ext>
              </a:extLst>
            </p:cNvPr>
            <p:cNvSpPr/>
            <p:nvPr/>
          </p:nvSpPr>
          <p:spPr>
            <a:xfrm>
              <a:off x="8018584" y="5681039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D23B31EC-5188-4AB3-90CE-7A5F6ADDEA9B}"/>
                </a:ext>
              </a:extLst>
            </p:cNvPr>
            <p:cNvSpPr/>
            <p:nvPr/>
          </p:nvSpPr>
          <p:spPr>
            <a:xfrm>
              <a:off x="8226002" y="5680388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2632611E-0851-4279-965E-5D5B2EE4E65B}"/>
                </a:ext>
              </a:extLst>
            </p:cNvPr>
            <p:cNvSpPr/>
            <p:nvPr/>
          </p:nvSpPr>
          <p:spPr>
            <a:xfrm>
              <a:off x="8436565" y="5680388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E82EE341-9F9F-4974-AAEA-0D8D585586E1}"/>
                </a:ext>
              </a:extLst>
            </p:cNvPr>
            <p:cNvCxnSpPr>
              <a:cxnSpLocks/>
            </p:cNvCxnSpPr>
            <p:nvPr/>
          </p:nvCxnSpPr>
          <p:spPr>
            <a:xfrm>
              <a:off x="10526780" y="5765231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06912E0-4B49-45DB-B2F6-A229DA9D74F4}"/>
                </a:ext>
              </a:extLst>
            </p:cNvPr>
            <p:cNvCxnSpPr/>
            <p:nvPr/>
          </p:nvCxnSpPr>
          <p:spPr>
            <a:xfrm>
              <a:off x="10767572" y="5308031"/>
              <a:ext cx="5867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6732438B-51FE-451B-B476-073530F51A06}"/>
                </a:ext>
              </a:extLst>
            </p:cNvPr>
            <p:cNvSpPr/>
            <p:nvPr/>
          </p:nvSpPr>
          <p:spPr>
            <a:xfrm>
              <a:off x="10867364" y="5218031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2057BD74-474F-4F64-A8D6-1D32BC68C6B0}"/>
                </a:ext>
              </a:extLst>
            </p:cNvPr>
            <p:cNvSpPr/>
            <p:nvPr/>
          </p:nvSpPr>
          <p:spPr>
            <a:xfrm>
              <a:off x="11077927" y="5218031"/>
              <a:ext cx="180000" cy="1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F2967150-8D6A-4695-ADF0-D9B0C80DD749}"/>
                </a:ext>
              </a:extLst>
            </p:cNvPr>
            <p:cNvSpPr/>
            <p:nvPr/>
          </p:nvSpPr>
          <p:spPr>
            <a:xfrm>
              <a:off x="10659946" y="5675882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77341E6E-2958-40FB-BDBB-84F83D8C81AA}"/>
                </a:ext>
              </a:extLst>
            </p:cNvPr>
            <p:cNvSpPr/>
            <p:nvPr/>
          </p:nvSpPr>
          <p:spPr>
            <a:xfrm>
              <a:off x="10870509" y="5675882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436C8533-66BD-4D66-8F19-2181B15B9FE7}"/>
                </a:ext>
              </a:extLst>
            </p:cNvPr>
            <p:cNvSpPr/>
            <p:nvPr/>
          </p:nvSpPr>
          <p:spPr>
            <a:xfrm>
              <a:off x="11077927" y="5675231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618073EB-F9BA-437E-8261-C682894F8CA7}"/>
                </a:ext>
              </a:extLst>
            </p:cNvPr>
            <p:cNvSpPr/>
            <p:nvPr/>
          </p:nvSpPr>
          <p:spPr>
            <a:xfrm>
              <a:off x="11288490" y="5675231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id="{FEDFCB4A-B616-4BBB-9439-B34C99BBF45F}"/>
                    </a:ext>
                  </a:extLst>
                </p:cNvPr>
                <p:cNvSpPr txBox="1"/>
                <p:nvPr/>
              </p:nvSpPr>
              <p:spPr>
                <a:xfrm>
                  <a:off x="6768744" y="5917637"/>
                  <a:ext cx="3915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83" name="テキスト ボックス 82">
                  <a:extLst>
                    <a:ext uri="{FF2B5EF4-FFF2-40B4-BE49-F238E27FC236}">
                      <a16:creationId xmlns:a16="http://schemas.microsoft.com/office/drawing/2014/main" id="{DB84D87F-C141-43D6-9CFA-E48C3837D9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8744" y="5917637"/>
                  <a:ext cx="391582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BB93A69E-EBA3-4A22-B47B-8AFB782D754D}"/>
                    </a:ext>
                  </a:extLst>
                </p:cNvPr>
                <p:cNvSpPr txBox="1"/>
                <p:nvPr/>
              </p:nvSpPr>
              <p:spPr>
                <a:xfrm>
                  <a:off x="8032538" y="5917637"/>
                  <a:ext cx="3741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84" name="テキスト ボックス 83">
                  <a:extLst>
                    <a:ext uri="{FF2B5EF4-FFF2-40B4-BE49-F238E27FC236}">
                      <a16:creationId xmlns:a16="http://schemas.microsoft.com/office/drawing/2014/main" id="{CC0725C5-B7A8-405B-BD9F-FDB265340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2538" y="5917637"/>
                  <a:ext cx="374141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83C0E321-D92B-4B85-B9CD-0776A5E57900}"/>
                    </a:ext>
                  </a:extLst>
                </p:cNvPr>
                <p:cNvSpPr txBox="1"/>
                <p:nvPr/>
              </p:nvSpPr>
              <p:spPr>
                <a:xfrm>
                  <a:off x="9619680" y="5917637"/>
                  <a:ext cx="3915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85" name="テキスト ボックス 84">
                  <a:extLst>
                    <a:ext uri="{FF2B5EF4-FFF2-40B4-BE49-F238E27FC236}">
                      <a16:creationId xmlns:a16="http://schemas.microsoft.com/office/drawing/2014/main" id="{D838271E-74DE-4DA8-9178-1ED1B59657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9680" y="5917637"/>
                  <a:ext cx="39158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テキスト ボックス 62">
                  <a:extLst>
                    <a:ext uri="{FF2B5EF4-FFF2-40B4-BE49-F238E27FC236}">
                      <a16:creationId xmlns:a16="http://schemas.microsoft.com/office/drawing/2014/main" id="{B2F78C70-DDEC-424A-A03F-6F4167F34697}"/>
                    </a:ext>
                  </a:extLst>
                </p:cNvPr>
                <p:cNvSpPr txBox="1"/>
                <p:nvPr/>
              </p:nvSpPr>
              <p:spPr>
                <a:xfrm>
                  <a:off x="10883474" y="5917637"/>
                  <a:ext cx="3741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86" name="テキスト ボックス 85">
                  <a:extLst>
                    <a:ext uri="{FF2B5EF4-FFF2-40B4-BE49-F238E27FC236}">
                      <a16:creationId xmlns:a16="http://schemas.microsoft.com/office/drawing/2014/main" id="{9805DFB4-C7FC-418E-A94A-0EB33F61BC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3474" y="5917637"/>
                  <a:ext cx="374141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7D63D093-23C4-4BDA-BDC7-90D960D227C4}"/>
                </a:ext>
              </a:extLst>
            </p:cNvPr>
            <p:cNvSpPr txBox="1"/>
            <p:nvPr/>
          </p:nvSpPr>
          <p:spPr>
            <a:xfrm>
              <a:off x="7994409" y="480727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⑧</a:t>
              </a:r>
              <a:endParaRPr kumimoji="1" lang="ja-JP" altLang="en-US" dirty="0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82DEC504-0C25-48CC-9F97-309F973942EB}"/>
                </a:ext>
              </a:extLst>
            </p:cNvPr>
            <p:cNvSpPr txBox="1"/>
            <p:nvPr/>
          </p:nvSpPr>
          <p:spPr>
            <a:xfrm>
              <a:off x="10851865" y="46452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⑧</a:t>
              </a:r>
              <a:endParaRPr kumimoji="1" lang="ja-JP" altLang="en-US" dirty="0"/>
            </a:p>
          </p:txBody>
        </p:sp>
      </p:grpSp>
      <p:pic>
        <p:nvPicPr>
          <p:cNvPr id="75" name="図 74">
            <a:extLst>
              <a:ext uri="{FF2B5EF4-FFF2-40B4-BE49-F238E27FC236}">
                <a16:creationId xmlns:a16="http://schemas.microsoft.com/office/drawing/2014/main" id="{258E5939-49CA-4AD7-9A3B-975CD8BBED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38" y="2633336"/>
            <a:ext cx="3619326" cy="4156090"/>
          </a:xfrm>
          <a:prstGeom prst="rect">
            <a:avLst/>
          </a:prstGeom>
        </p:spPr>
      </p:pic>
      <p:pic>
        <p:nvPicPr>
          <p:cNvPr id="77" name="図 76" descr="挿絵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81DDA1BD-0E05-419C-BE52-C2C2210E50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38" y="2875133"/>
            <a:ext cx="1381423" cy="682907"/>
          </a:xfrm>
          <a:prstGeom prst="rect">
            <a:avLst/>
          </a:prstGeom>
        </p:spPr>
      </p:pic>
      <p:pic>
        <p:nvPicPr>
          <p:cNvPr id="79" name="図 7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C595564-7373-4057-80CB-82C8E76A8B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19" y="3216586"/>
            <a:ext cx="403667" cy="2782726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BCAF4E82-540A-4212-83F6-0ED5A800FEB7}"/>
              </a:ext>
            </a:extLst>
          </p:cNvPr>
          <p:cNvSpPr txBox="1"/>
          <p:nvPr/>
        </p:nvSpPr>
        <p:spPr>
          <a:xfrm>
            <a:off x="10875213" y="287736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YSOX</a:t>
            </a:r>
            <a:endParaRPr kumimoji="1" lang="ja-JP" altLang="en-US" dirty="0"/>
          </a:p>
        </p:txBody>
      </p:sp>
      <p:sp>
        <p:nvSpPr>
          <p:cNvPr id="81" name="四角形: 角を丸くする 80">
            <a:extLst>
              <a:ext uri="{FF2B5EF4-FFF2-40B4-BE49-F238E27FC236}">
                <a16:creationId xmlns:a16="http://schemas.microsoft.com/office/drawing/2014/main" id="{0423C2F5-0DD0-45D5-BE57-56AD50256426}"/>
              </a:ext>
            </a:extLst>
          </p:cNvPr>
          <p:cNvSpPr/>
          <p:nvPr/>
        </p:nvSpPr>
        <p:spPr>
          <a:xfrm>
            <a:off x="9963372" y="3797300"/>
            <a:ext cx="233781" cy="30106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四角形: 角を丸くする 81">
            <a:extLst>
              <a:ext uri="{FF2B5EF4-FFF2-40B4-BE49-F238E27FC236}">
                <a16:creationId xmlns:a16="http://schemas.microsoft.com/office/drawing/2014/main" id="{1E5FD05C-C1A6-4C79-9813-2C5BDBC6314F}"/>
              </a:ext>
            </a:extLst>
          </p:cNvPr>
          <p:cNvSpPr/>
          <p:nvPr/>
        </p:nvSpPr>
        <p:spPr>
          <a:xfrm>
            <a:off x="9317588" y="3797300"/>
            <a:ext cx="241779" cy="2986188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64F7D392-229B-46D3-BACB-7E44339259D3}"/>
                  </a:ext>
                </a:extLst>
              </p:cNvPr>
              <p:cNvSpPr txBox="1"/>
              <p:nvPr/>
            </p:nvSpPr>
            <p:spPr>
              <a:xfrm>
                <a:off x="5261234" y="2804641"/>
                <a:ext cx="260888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/>
                  <a:t>Favorable features of YSOX</a:t>
                </a:r>
              </a:p>
              <a:p>
                <a:endParaRPr lang="en-US" altLang="ja-JP" b="1" dirty="0"/>
              </a:p>
              <a:p>
                <a:pPr marL="342900" indent="-342900">
                  <a:buAutoNum type="arabicParenBoth"/>
                </a:pPr>
                <a:r>
                  <a:rPr lang="en-US" altLang="ja-JP" b="1" dirty="0"/>
                  <a:t>Stronger </a:t>
                </a:r>
                <a:r>
                  <a:rPr kumimoji="1" lang="en-US" altLang="ja-JP" b="1" dirty="0"/>
                  <a:t>tensor force in the T=0 cross shell parts  </a:t>
                </a:r>
              </a:p>
              <a:p>
                <a:r>
                  <a:rPr lang="en-US" altLang="ja-JP" b="1" dirty="0"/>
                  <a:t>     </a:t>
                </a:r>
                <a:r>
                  <a:rPr kumimoji="1" lang="en-US" altLang="ja-JP" b="1" dirty="0"/>
                  <a:t>(</a:t>
                </a:r>
                <a14:m>
                  <m:oMath xmlns:m="http://schemas.openxmlformats.org/officeDocument/2006/math">
                    <m:r>
                      <a:rPr lang="ja-JP" altLang="en-US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b="1" i="1"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ja-JP" altLang="en-US" b="1" dirty="0"/>
                  <a:t> </a:t>
                </a:r>
                <a:r>
                  <a:rPr lang="en-US" altLang="ja-JP" b="1" dirty="0"/>
                  <a:t>meson </a:t>
                </a:r>
              </a:p>
              <a:p>
                <a:r>
                  <a:rPr lang="en-US" altLang="ja-JP" b="1" dirty="0"/>
                  <a:t>     exchange pot. </a:t>
                </a:r>
              </a:p>
              <a:p>
                <a:r>
                  <a:rPr lang="en-US" altLang="ja-JP" b="1" dirty="0"/>
                  <a:t>     in YSOX</a:t>
                </a:r>
                <a:r>
                  <a:rPr kumimoji="1" lang="en-US" altLang="ja-JP" b="1" dirty="0"/>
                  <a:t>). 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64F7D392-229B-46D3-BACB-7E4433925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234" y="2804641"/>
                <a:ext cx="2608888" cy="2585323"/>
              </a:xfrm>
              <a:prstGeom prst="rect">
                <a:avLst/>
              </a:prstGeom>
              <a:blipFill>
                <a:blip r:embed="rId17"/>
                <a:stretch>
                  <a:fillRect l="-2336" t="-1179" r="-2804" b="-28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AD70CC70-2056-47FB-BAAA-9F0D0068A2DF}"/>
              </a:ext>
            </a:extLst>
          </p:cNvPr>
          <p:cNvSpPr txBox="1"/>
          <p:nvPr/>
        </p:nvSpPr>
        <p:spPr>
          <a:xfrm>
            <a:off x="10969790" y="319058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T=0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4676ED3-F6AB-4A71-AFB5-22917439C2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76" y="1108702"/>
            <a:ext cx="3806502" cy="158420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</p:pic>
      <p:pic>
        <p:nvPicPr>
          <p:cNvPr id="86" name="図 85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E40E2F8C-0BF7-4198-AAAF-9D5FE9F98E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5" y="741938"/>
            <a:ext cx="4844058" cy="3672727"/>
          </a:xfrm>
          <a:prstGeom prst="rect">
            <a:avLst/>
          </a:prstGeom>
        </p:spPr>
      </p:pic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B2BB529A-21B6-4F60-B83E-6B04EEACB360}"/>
              </a:ext>
            </a:extLst>
          </p:cNvPr>
          <p:cNvSpPr/>
          <p:nvPr/>
        </p:nvSpPr>
        <p:spPr>
          <a:xfrm>
            <a:off x="3482261" y="1177711"/>
            <a:ext cx="1409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>
                <a:solidFill>
                  <a:srgbClr val="0000FF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S.Kim</a:t>
            </a:r>
            <a:r>
              <a:rPr lang="en-US" altLang="ja-JP" sz="1400" dirty="0">
                <a:solidFill>
                  <a:srgbClr val="0000FF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et al., in preparation</a:t>
            </a:r>
            <a:r>
              <a:rPr lang="en-US" altLang="ja-JP" sz="1400" b="0" i="0" dirty="0">
                <a:solidFill>
                  <a:srgbClr val="0000FF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.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71F76667-F213-4F28-A2E7-67A3457EC1B7}"/>
              </a:ext>
            </a:extLst>
          </p:cNvPr>
          <p:cNvSpPr/>
          <p:nvPr/>
        </p:nvSpPr>
        <p:spPr>
          <a:xfrm>
            <a:off x="2236668" y="2692911"/>
            <a:ext cx="435677" cy="388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89A68E-F349-40C0-AA4D-BD309F242C9E}"/>
              </a:ext>
            </a:extLst>
          </p:cNvPr>
          <p:cNvSpPr txBox="1"/>
          <p:nvPr/>
        </p:nvSpPr>
        <p:spPr>
          <a:xfrm>
            <a:off x="-1490597" y="2804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F156D81-6CEC-43B7-838E-7BA5D9CACE1D}"/>
              </a:ext>
            </a:extLst>
          </p:cNvPr>
          <p:cNvSpPr txBox="1"/>
          <p:nvPr/>
        </p:nvSpPr>
        <p:spPr>
          <a:xfrm>
            <a:off x="1831107" y="1800256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3399"/>
                </a:solidFill>
              </a:rPr>
              <a:t>Hwang17</a:t>
            </a:r>
            <a:endParaRPr kumimoji="1" lang="ja-JP" altLang="en-US" sz="1400" b="1" dirty="0">
              <a:solidFill>
                <a:srgbClr val="003399"/>
              </a:solidFill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4A71D5C9-7BDD-4144-BC62-8B9FD1BD5711}"/>
              </a:ext>
            </a:extLst>
          </p:cNvPr>
          <p:cNvSpPr txBox="1"/>
          <p:nvPr/>
        </p:nvSpPr>
        <p:spPr>
          <a:xfrm>
            <a:off x="805547" y="1800255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003399"/>
                </a:solidFill>
              </a:rPr>
              <a:t>Ueno</a:t>
            </a:r>
            <a:r>
              <a:rPr kumimoji="1" lang="en-US" altLang="ja-JP" sz="1400" b="1" dirty="0">
                <a:solidFill>
                  <a:srgbClr val="003399"/>
                </a:solidFill>
              </a:rPr>
              <a:t>13</a:t>
            </a:r>
          </a:p>
          <a:p>
            <a:r>
              <a:rPr lang="en-US" altLang="ja-JP" sz="1400" b="1" dirty="0" err="1">
                <a:solidFill>
                  <a:srgbClr val="003399"/>
                </a:solidFill>
              </a:rPr>
              <a:t>S.Kim</a:t>
            </a:r>
            <a:endParaRPr kumimoji="1" lang="ja-JP" altLang="en-US" sz="1400" b="1" dirty="0">
              <a:solidFill>
                <a:srgbClr val="003399"/>
              </a:solidFill>
            </a:endParaRP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732C1ABE-DDB4-4D73-87D5-0EF2896DB9A2}"/>
              </a:ext>
            </a:extLst>
          </p:cNvPr>
          <p:cNvSpPr/>
          <p:nvPr/>
        </p:nvSpPr>
        <p:spPr>
          <a:xfrm>
            <a:off x="1535864" y="2806454"/>
            <a:ext cx="435677" cy="388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1EB3A6F-7E64-423D-8238-B77E695F5A4E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1228839" y="2341339"/>
            <a:ext cx="370828" cy="52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F05AC4CF-B529-4B00-A9A8-9DBB11BCC0C1}"/>
              </a:ext>
            </a:extLst>
          </p:cNvPr>
          <p:cNvCxnSpPr>
            <a:cxnSpLocks/>
          </p:cNvCxnSpPr>
          <p:nvPr/>
        </p:nvCxnSpPr>
        <p:spPr>
          <a:xfrm>
            <a:off x="2313639" y="2133640"/>
            <a:ext cx="88964" cy="559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3FE385F0-0F62-46DD-A404-2BD1631846FF}"/>
              </a:ext>
            </a:extLst>
          </p:cNvPr>
          <p:cNvSpPr txBox="1"/>
          <p:nvPr/>
        </p:nvSpPr>
        <p:spPr>
          <a:xfrm>
            <a:off x="3128692" y="3113639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003399"/>
                </a:solidFill>
              </a:rPr>
              <a:t>Ueno</a:t>
            </a:r>
            <a:r>
              <a:rPr kumimoji="1" lang="en-US" altLang="ja-JP" sz="1400" b="1" dirty="0">
                <a:solidFill>
                  <a:srgbClr val="003399"/>
                </a:solidFill>
              </a:rPr>
              <a:t>13</a:t>
            </a:r>
          </a:p>
          <a:p>
            <a:r>
              <a:rPr lang="en-US" altLang="ja-JP" sz="1400" b="1" dirty="0" err="1">
                <a:solidFill>
                  <a:srgbClr val="003399"/>
                </a:solidFill>
              </a:rPr>
              <a:t>S.Kim</a:t>
            </a:r>
            <a:endParaRPr kumimoji="1" lang="ja-JP" altLang="en-US" sz="1400" b="1" dirty="0">
              <a:solidFill>
                <a:srgbClr val="003399"/>
              </a:solidFill>
            </a:endParaRPr>
          </a:p>
        </p:txBody>
      </p:sp>
      <p:sp>
        <p:nvSpPr>
          <p:cNvPr id="78" name="楕円 77">
            <a:extLst>
              <a:ext uri="{FF2B5EF4-FFF2-40B4-BE49-F238E27FC236}">
                <a16:creationId xmlns:a16="http://schemas.microsoft.com/office/drawing/2014/main" id="{C710921A-4099-4B0F-B834-BE4C793521DF}"/>
              </a:ext>
            </a:extLst>
          </p:cNvPr>
          <p:cNvSpPr/>
          <p:nvPr/>
        </p:nvSpPr>
        <p:spPr>
          <a:xfrm>
            <a:off x="3795834" y="2234439"/>
            <a:ext cx="435677" cy="388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87C54507-82FF-4DB2-8BE3-9B61F8923390}"/>
              </a:ext>
            </a:extLst>
          </p:cNvPr>
          <p:cNvCxnSpPr>
            <a:cxnSpLocks/>
            <a:endCxn id="78" idx="3"/>
          </p:cNvCxnSpPr>
          <p:nvPr/>
        </p:nvCxnSpPr>
        <p:spPr>
          <a:xfrm flipV="1">
            <a:off x="3485356" y="2566038"/>
            <a:ext cx="374281" cy="537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708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465BA3-C41F-4318-AFE8-0AC219FD98B7}"/>
              </a:ext>
            </a:extLst>
          </p:cNvPr>
          <p:cNvSpPr txBox="1">
            <a:spLocks/>
          </p:cNvSpPr>
          <p:nvPr/>
        </p:nvSpPr>
        <p:spPr>
          <a:xfrm>
            <a:off x="436178" y="50012"/>
            <a:ext cx="11493500" cy="603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Cross-shell states: in comparison with shell models</a:t>
            </a:r>
            <a:endParaRPr lang="ja-JP" altLang="en-US" sz="36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351FCE-BB89-4F24-941A-84C8FBBFB3FF}"/>
              </a:ext>
            </a:extLst>
          </p:cNvPr>
          <p:cNvSpPr txBox="1"/>
          <p:nvPr/>
        </p:nvSpPr>
        <p:spPr>
          <a:xfrm>
            <a:off x="5249409" y="568041"/>
            <a:ext cx="55803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WBT</a:t>
            </a:r>
            <a:r>
              <a:rPr kumimoji="1" lang="en-US" altLang="ja-JP" sz="1400" dirty="0"/>
              <a:t>: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E.K.Warburton</a:t>
            </a:r>
            <a:r>
              <a:rPr kumimoji="1" lang="en-US" altLang="ja-JP" sz="1400" dirty="0">
                <a:solidFill>
                  <a:srgbClr val="0000FF"/>
                </a:solidFill>
              </a:rPr>
              <a:t> and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B.A.Brown</a:t>
            </a:r>
            <a:r>
              <a:rPr kumimoji="1" lang="en-US" altLang="ja-JP" sz="1400" dirty="0">
                <a:solidFill>
                  <a:srgbClr val="0000FF"/>
                </a:solidFill>
              </a:rPr>
              <a:t>, Phys. Rev. C 46, 923 (1992).</a:t>
            </a:r>
          </a:p>
          <a:p>
            <a:r>
              <a:rPr lang="en-US" altLang="ja-JP" sz="1400" b="1" dirty="0">
                <a:solidFill>
                  <a:srgbClr val="FF0000"/>
                </a:solidFill>
              </a:rPr>
              <a:t>YSOX</a:t>
            </a:r>
            <a:r>
              <a:rPr lang="en-US" altLang="ja-JP" sz="1400" dirty="0"/>
              <a:t>:</a:t>
            </a:r>
            <a:r>
              <a:rPr lang="en-US" altLang="ja-JP" sz="1400" dirty="0">
                <a:solidFill>
                  <a:srgbClr val="0000FF"/>
                </a:solidFill>
              </a:rPr>
              <a:t> </a:t>
            </a:r>
            <a:r>
              <a:rPr lang="en-US" altLang="ja-JP" sz="1400" dirty="0" err="1">
                <a:solidFill>
                  <a:srgbClr val="0000FF"/>
                </a:solidFill>
              </a:rPr>
              <a:t>C.Yuan</a:t>
            </a:r>
            <a:r>
              <a:rPr lang="en-US" altLang="ja-JP" sz="1400" dirty="0">
                <a:solidFill>
                  <a:srgbClr val="0000FF"/>
                </a:solidFill>
              </a:rPr>
              <a:t> et al., Phys. Rev. C 85, 064324 (2012). </a:t>
            </a:r>
          </a:p>
          <a:p>
            <a:r>
              <a:rPr kumimoji="1" lang="en-US" altLang="ja-JP" sz="1400" dirty="0"/>
              <a:t>            p-shell: SFO, </a:t>
            </a:r>
          </a:p>
          <a:p>
            <a:r>
              <a:rPr lang="en-US" altLang="ja-JP" sz="1400" dirty="0"/>
              <a:t>            </a:t>
            </a:r>
            <a:r>
              <a:rPr kumimoji="1" lang="en-US" altLang="ja-JP" sz="1400" dirty="0" err="1"/>
              <a:t>sd</a:t>
            </a:r>
            <a:r>
              <a:rPr kumimoji="1" lang="en-US" altLang="ja-JP" sz="1400" dirty="0"/>
              <a:t>-shell: SDPF-M, </a:t>
            </a:r>
          </a:p>
          <a:p>
            <a:r>
              <a:rPr lang="en-US" altLang="ja-JP" sz="1400" dirty="0"/>
              <a:t>            </a:t>
            </a:r>
            <a:r>
              <a:rPr kumimoji="1" lang="en-US" altLang="ja-JP" sz="1400" dirty="0" err="1"/>
              <a:t>psd</a:t>
            </a:r>
            <a:r>
              <a:rPr kumimoji="1" lang="en-US" altLang="ja-JP" sz="1400" dirty="0"/>
              <a:t> cross-shell: 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V</a:t>
            </a:r>
            <a:r>
              <a:rPr kumimoji="1" lang="en-US" altLang="ja-JP" sz="1400" b="1" baseline="-25000" dirty="0">
                <a:solidFill>
                  <a:srgbClr val="FF0000"/>
                </a:solidFill>
              </a:rPr>
              <a:t>MU</a:t>
            </a:r>
          </a:p>
          <a:p>
            <a:r>
              <a:rPr lang="en-US" altLang="ja-JP" sz="1400" dirty="0">
                <a:solidFill>
                  <a:srgbClr val="0000FF"/>
                </a:solidFill>
              </a:rPr>
              <a:t>            </a:t>
            </a:r>
            <a:r>
              <a:rPr lang="en-US" altLang="ja-JP" sz="1400" dirty="0" err="1">
                <a:solidFill>
                  <a:srgbClr val="0000FF"/>
                </a:solidFill>
              </a:rPr>
              <a:t>T.Otsuka</a:t>
            </a:r>
            <a:r>
              <a:rPr lang="en-US" altLang="ja-JP" sz="1400" dirty="0">
                <a:solidFill>
                  <a:srgbClr val="0000FF"/>
                </a:solidFill>
              </a:rPr>
              <a:t> et al., Phys. Rev. Lett. 104, </a:t>
            </a:r>
          </a:p>
          <a:p>
            <a:r>
              <a:rPr lang="en-US" altLang="ja-JP" sz="1400" dirty="0">
                <a:solidFill>
                  <a:srgbClr val="0000FF"/>
                </a:solidFill>
              </a:rPr>
              <a:t>            012501 (2010). </a:t>
            </a:r>
            <a:endParaRPr kumimoji="1" lang="en-US" altLang="ja-JP" sz="1400" b="1" dirty="0">
              <a:solidFill>
                <a:srgbClr val="FF0000"/>
              </a:solidFill>
            </a:endParaRPr>
          </a:p>
          <a:p>
            <a:r>
              <a:rPr kumimoji="1" lang="en-US" altLang="ja-JP" sz="1400" b="1" dirty="0"/>
              <a:t>MK</a:t>
            </a:r>
            <a:r>
              <a:rPr kumimoji="1" lang="en-US" altLang="ja-JP" sz="1400" dirty="0"/>
              <a:t>: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D.J.Millener</a:t>
            </a:r>
            <a:r>
              <a:rPr kumimoji="1" lang="en-US" altLang="ja-JP" sz="1400" dirty="0">
                <a:solidFill>
                  <a:srgbClr val="0000FF"/>
                </a:solidFill>
              </a:rPr>
              <a:t> and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D.Kurath</a:t>
            </a:r>
            <a:r>
              <a:rPr kumimoji="1" lang="en-US" altLang="ja-JP" sz="1400" dirty="0">
                <a:solidFill>
                  <a:srgbClr val="0000FF"/>
                </a:solidFill>
              </a:rPr>
              <a:t>, </a:t>
            </a:r>
          </a:p>
          <a:p>
            <a:r>
              <a:rPr lang="en-US" altLang="ja-JP" sz="1400" dirty="0">
                <a:solidFill>
                  <a:srgbClr val="0000FF"/>
                </a:solidFill>
              </a:rPr>
              <a:t>       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Nucl</a:t>
            </a:r>
            <a:r>
              <a:rPr kumimoji="1" lang="en-US" altLang="ja-JP" sz="1400" dirty="0">
                <a:solidFill>
                  <a:srgbClr val="0000FF"/>
                </a:solidFill>
              </a:rPr>
              <a:t>. Phys. A255, 315 (1975). 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064B67D-C47F-429C-B9B3-DD16C96741F0}"/>
              </a:ext>
            </a:extLst>
          </p:cNvPr>
          <p:cNvGrpSpPr/>
          <p:nvPr/>
        </p:nvGrpSpPr>
        <p:grpSpPr>
          <a:xfrm>
            <a:off x="315982" y="4548359"/>
            <a:ext cx="4850485" cy="1978610"/>
            <a:chOff x="5797726" y="4235834"/>
            <a:chExt cx="6063106" cy="2473262"/>
          </a:xfrm>
        </p:grpSpPr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54F7880B-FC48-47C4-8EBA-CDDF1C97FE7B}"/>
                </a:ext>
              </a:extLst>
            </p:cNvPr>
            <p:cNvCxnSpPr>
              <a:cxnSpLocks/>
            </p:cNvCxnSpPr>
            <p:nvPr/>
          </p:nvCxnSpPr>
          <p:spPr>
            <a:xfrm>
              <a:off x="6430946" y="5769614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E84AB9B9-B5B2-46D1-BD8A-C3CD292E1679}"/>
                </a:ext>
              </a:extLst>
            </p:cNvPr>
            <p:cNvCxnSpPr/>
            <p:nvPr/>
          </p:nvCxnSpPr>
          <p:spPr>
            <a:xfrm>
              <a:off x="6671738" y="5312414"/>
              <a:ext cx="5867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491C3EFA-ECDA-4304-8A13-10423232A419}"/>
                </a:ext>
              </a:extLst>
            </p:cNvPr>
            <p:cNvCxnSpPr>
              <a:cxnSpLocks/>
            </p:cNvCxnSpPr>
            <p:nvPr/>
          </p:nvCxnSpPr>
          <p:spPr>
            <a:xfrm>
              <a:off x="7680626" y="4692911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1DB19F33-940E-4710-992F-B0C0380D53A5}"/>
                    </a:ext>
                  </a:extLst>
                </p:cNvPr>
                <p:cNvSpPr txBox="1"/>
                <p:nvPr/>
              </p:nvSpPr>
              <p:spPr>
                <a:xfrm>
                  <a:off x="5797726" y="5572509"/>
                  <a:ext cx="659796" cy="3942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3/2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1DB19F33-940E-4710-992F-B0C0380D53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7726" y="5572509"/>
                  <a:ext cx="659796" cy="394210"/>
                </a:xfrm>
                <a:prstGeom prst="rect">
                  <a:avLst/>
                </a:prstGeom>
                <a:blipFill>
                  <a:blip r:embed="rId3"/>
                  <a:stretch>
                    <a:fillRect r="-4651" b="-392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B4CDAD92-E082-42B8-9FA9-118057D02A11}"/>
                    </a:ext>
                  </a:extLst>
                </p:cNvPr>
                <p:cNvSpPr txBox="1"/>
                <p:nvPr/>
              </p:nvSpPr>
              <p:spPr>
                <a:xfrm>
                  <a:off x="6040550" y="5115309"/>
                  <a:ext cx="654475" cy="3942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B4CDAD92-E082-42B8-9FA9-118057D02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0550" y="5115309"/>
                  <a:ext cx="654475" cy="394210"/>
                </a:xfrm>
                <a:prstGeom prst="rect">
                  <a:avLst/>
                </a:prstGeom>
                <a:blipFill>
                  <a:blip r:embed="rId4"/>
                  <a:stretch>
                    <a:fillRect r="-3488" b="-392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F4724BF2-7E52-47DE-AFD0-E3F3F0280C36}"/>
                    </a:ext>
                  </a:extLst>
                </p:cNvPr>
                <p:cNvSpPr txBox="1"/>
                <p:nvPr/>
              </p:nvSpPr>
              <p:spPr>
                <a:xfrm>
                  <a:off x="6986506" y="4482190"/>
                  <a:ext cx="671915" cy="3942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5/2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F4724BF2-7E52-47DE-AFD0-E3F3F0280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6506" y="4482190"/>
                  <a:ext cx="671915" cy="394210"/>
                </a:xfrm>
                <a:prstGeom prst="rect">
                  <a:avLst/>
                </a:prstGeom>
                <a:blipFill>
                  <a:blip r:embed="rId5"/>
                  <a:stretch>
                    <a:fillRect r="-4545" b="-3653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ABFA2757-4394-4387-AF4D-5792BB5032F8}"/>
                </a:ext>
              </a:extLst>
            </p:cNvPr>
            <p:cNvSpPr/>
            <p:nvPr/>
          </p:nvSpPr>
          <p:spPr>
            <a:xfrm>
              <a:off x="6564112" y="568026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A89AEAC2-99FD-4C52-B193-D89B00D91986}"/>
                </a:ext>
              </a:extLst>
            </p:cNvPr>
            <p:cNvSpPr/>
            <p:nvPr/>
          </p:nvSpPr>
          <p:spPr>
            <a:xfrm>
              <a:off x="6774675" y="568026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EC81E107-C84A-4EFA-BF27-0DA803A6DCEB}"/>
                </a:ext>
              </a:extLst>
            </p:cNvPr>
            <p:cNvSpPr/>
            <p:nvPr/>
          </p:nvSpPr>
          <p:spPr>
            <a:xfrm>
              <a:off x="6982093" y="567961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84C9BAF2-BF5A-43A0-9C45-17DB8D2D4FE0}"/>
                </a:ext>
              </a:extLst>
            </p:cNvPr>
            <p:cNvSpPr/>
            <p:nvPr/>
          </p:nvSpPr>
          <p:spPr>
            <a:xfrm>
              <a:off x="7192656" y="567961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B8C862EB-21FD-4CA8-A280-78EB75BCCCE4}"/>
                </a:ext>
              </a:extLst>
            </p:cNvPr>
            <p:cNvCxnSpPr>
              <a:cxnSpLocks/>
            </p:cNvCxnSpPr>
            <p:nvPr/>
          </p:nvCxnSpPr>
          <p:spPr>
            <a:xfrm>
              <a:off x="9280115" y="5767774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4DDC9EA4-00A5-45BE-830E-7CDA56D363A1}"/>
                </a:ext>
              </a:extLst>
            </p:cNvPr>
            <p:cNvCxnSpPr/>
            <p:nvPr/>
          </p:nvCxnSpPr>
          <p:spPr>
            <a:xfrm>
              <a:off x="9520907" y="5310574"/>
              <a:ext cx="5867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7F98D8E4-2F97-46A3-B046-DEDBD106A1B6}"/>
                </a:ext>
              </a:extLst>
            </p:cNvPr>
            <p:cNvCxnSpPr>
              <a:cxnSpLocks/>
            </p:cNvCxnSpPr>
            <p:nvPr/>
          </p:nvCxnSpPr>
          <p:spPr>
            <a:xfrm>
              <a:off x="10520270" y="4325312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4FF1BD4C-ED2F-4E32-8EA9-4DAA6576E412}"/>
                </a:ext>
              </a:extLst>
            </p:cNvPr>
            <p:cNvSpPr/>
            <p:nvPr/>
          </p:nvSpPr>
          <p:spPr>
            <a:xfrm>
              <a:off x="9413281" y="567842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04E96C08-F810-433C-863E-5127BE6713CC}"/>
                </a:ext>
              </a:extLst>
            </p:cNvPr>
            <p:cNvSpPr/>
            <p:nvPr/>
          </p:nvSpPr>
          <p:spPr>
            <a:xfrm>
              <a:off x="9623844" y="567842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F068698E-8842-4A51-A86A-E5384EEE213F}"/>
                </a:ext>
              </a:extLst>
            </p:cNvPr>
            <p:cNvSpPr/>
            <p:nvPr/>
          </p:nvSpPr>
          <p:spPr>
            <a:xfrm>
              <a:off x="9831262" y="567777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919A9E36-29F2-4A70-A38B-82D6946081CF}"/>
                </a:ext>
              </a:extLst>
            </p:cNvPr>
            <p:cNvSpPr/>
            <p:nvPr/>
          </p:nvSpPr>
          <p:spPr>
            <a:xfrm>
              <a:off x="10041825" y="567777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フリーフォーム: 図形 40">
              <a:extLst>
                <a:ext uri="{FF2B5EF4-FFF2-40B4-BE49-F238E27FC236}">
                  <a16:creationId xmlns:a16="http://schemas.microsoft.com/office/drawing/2014/main" id="{BFE56B05-E797-4EC8-B7AB-CC77DAADC809}"/>
                </a:ext>
              </a:extLst>
            </p:cNvPr>
            <p:cNvSpPr/>
            <p:nvPr/>
          </p:nvSpPr>
          <p:spPr>
            <a:xfrm rot="15538953">
              <a:off x="10370229" y="4763598"/>
              <a:ext cx="956455" cy="189869"/>
            </a:xfrm>
            <a:custGeom>
              <a:avLst/>
              <a:gdLst>
                <a:gd name="connsiteX0" fmla="*/ 0 w 716280"/>
                <a:gd name="connsiteY0" fmla="*/ 722432 h 1461572"/>
                <a:gd name="connsiteX1" fmla="*/ 60960 w 716280"/>
                <a:gd name="connsiteY1" fmla="*/ 21392 h 1461572"/>
                <a:gd name="connsiteX2" fmla="*/ 144780 w 716280"/>
                <a:gd name="connsiteY2" fmla="*/ 1446332 h 1461572"/>
                <a:gd name="connsiteX3" fmla="*/ 213360 w 716280"/>
                <a:gd name="connsiteY3" fmla="*/ 13772 h 1461572"/>
                <a:gd name="connsiteX4" fmla="*/ 289560 w 716280"/>
                <a:gd name="connsiteY4" fmla="*/ 1461572 h 1461572"/>
                <a:gd name="connsiteX5" fmla="*/ 358140 w 716280"/>
                <a:gd name="connsiteY5" fmla="*/ 21392 h 1461572"/>
                <a:gd name="connsiteX6" fmla="*/ 434340 w 716280"/>
                <a:gd name="connsiteY6" fmla="*/ 1453952 h 1461572"/>
                <a:gd name="connsiteX7" fmla="*/ 502920 w 716280"/>
                <a:gd name="connsiteY7" fmla="*/ 21392 h 1461572"/>
                <a:gd name="connsiteX8" fmla="*/ 571500 w 716280"/>
                <a:gd name="connsiteY8" fmla="*/ 1461572 h 1461572"/>
                <a:gd name="connsiteX9" fmla="*/ 647700 w 716280"/>
                <a:gd name="connsiteY9" fmla="*/ 21392 h 1461572"/>
                <a:gd name="connsiteX10" fmla="*/ 716280 w 716280"/>
                <a:gd name="connsiteY10" fmla="*/ 1453952 h 1461572"/>
                <a:gd name="connsiteX11" fmla="*/ 716280 w 716280"/>
                <a:gd name="connsiteY11" fmla="*/ 1453952 h 146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1461572">
                  <a:moveTo>
                    <a:pt x="0" y="722432"/>
                  </a:moveTo>
                  <a:cubicBezTo>
                    <a:pt x="18415" y="311587"/>
                    <a:pt x="36830" y="-99258"/>
                    <a:pt x="60960" y="21392"/>
                  </a:cubicBezTo>
                  <a:cubicBezTo>
                    <a:pt x="85090" y="142042"/>
                    <a:pt x="119380" y="1447602"/>
                    <a:pt x="144780" y="1446332"/>
                  </a:cubicBezTo>
                  <a:cubicBezTo>
                    <a:pt x="170180" y="1445062"/>
                    <a:pt x="189230" y="11232"/>
                    <a:pt x="213360" y="13772"/>
                  </a:cubicBezTo>
                  <a:cubicBezTo>
                    <a:pt x="237490" y="16312"/>
                    <a:pt x="265430" y="1460302"/>
                    <a:pt x="289560" y="1461572"/>
                  </a:cubicBezTo>
                  <a:cubicBezTo>
                    <a:pt x="313690" y="1462842"/>
                    <a:pt x="334010" y="22662"/>
                    <a:pt x="358140" y="21392"/>
                  </a:cubicBezTo>
                  <a:cubicBezTo>
                    <a:pt x="382270" y="20122"/>
                    <a:pt x="410210" y="1453952"/>
                    <a:pt x="434340" y="1453952"/>
                  </a:cubicBezTo>
                  <a:cubicBezTo>
                    <a:pt x="458470" y="1453952"/>
                    <a:pt x="480060" y="20122"/>
                    <a:pt x="502920" y="21392"/>
                  </a:cubicBezTo>
                  <a:cubicBezTo>
                    <a:pt x="525780" y="22662"/>
                    <a:pt x="547370" y="1461572"/>
                    <a:pt x="571500" y="1461572"/>
                  </a:cubicBezTo>
                  <a:cubicBezTo>
                    <a:pt x="595630" y="1461572"/>
                    <a:pt x="623570" y="22662"/>
                    <a:pt x="647700" y="21392"/>
                  </a:cubicBezTo>
                  <a:cubicBezTo>
                    <a:pt x="671830" y="20122"/>
                    <a:pt x="716280" y="1453952"/>
                    <a:pt x="716280" y="1453952"/>
                  </a:cubicBezTo>
                  <a:lnTo>
                    <a:pt x="716280" y="1453952"/>
                  </a:ln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F9393563-BD91-4CAE-8661-017E263D42B1}"/>
                </a:ext>
              </a:extLst>
            </p:cNvPr>
            <p:cNvSpPr txBox="1"/>
            <p:nvPr/>
          </p:nvSpPr>
          <p:spPr>
            <a:xfrm>
              <a:off x="7110194" y="6247430"/>
              <a:ext cx="1891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33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Carbon</a:t>
              </a:r>
              <a:r>
                <a:rPr lang="ja-JP" altLang="en-US" dirty="0">
                  <a:solidFill>
                    <a:srgbClr val="0070C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n-US" altLang="ja-JP" dirty="0">
                  <a:latin typeface="Aharoni" panose="02010803020104030203" pitchFamily="2" charset="-79"/>
                  <a:cs typeface="Aharoni" panose="02010803020104030203" pitchFamily="2" charset="-79"/>
                </a:rPr>
                <a:t>(18C)</a:t>
              </a:r>
              <a:endParaRPr lang="ja-JP" altLang="en-US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4915432B-9D70-4CE7-9D0A-F7EA4CF5FCAD}"/>
                </a:ext>
              </a:extLst>
            </p:cNvPr>
            <p:cNvSpPr txBox="1"/>
            <p:nvPr/>
          </p:nvSpPr>
          <p:spPr>
            <a:xfrm>
              <a:off x="9968887" y="6247431"/>
              <a:ext cx="1891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33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Carbon </a:t>
              </a:r>
              <a:r>
                <a:rPr kumimoji="1" lang="en-US" altLang="ja-JP" dirty="0">
                  <a:latin typeface="Aharoni" panose="02010803020104030203" pitchFamily="2" charset="-79"/>
                  <a:cs typeface="Aharoni" panose="02010803020104030203" pitchFamily="2" charset="-79"/>
                </a:rPr>
                <a:t>[17C]</a:t>
              </a:r>
              <a:endParaRPr kumimoji="1" lang="ja-JP" altLang="en-US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FDF7D931-4DBF-4D0E-8669-8BC95D932208}"/>
                </a:ext>
              </a:extLst>
            </p:cNvPr>
            <p:cNvCxnSpPr>
              <a:cxnSpLocks/>
            </p:cNvCxnSpPr>
            <p:nvPr/>
          </p:nvCxnSpPr>
          <p:spPr>
            <a:xfrm>
              <a:off x="7674855" y="5770387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2AADCC6D-17A2-4B59-908B-A37A4F4021FC}"/>
                </a:ext>
              </a:extLst>
            </p:cNvPr>
            <p:cNvCxnSpPr/>
            <p:nvPr/>
          </p:nvCxnSpPr>
          <p:spPr>
            <a:xfrm>
              <a:off x="7915647" y="5313188"/>
              <a:ext cx="5867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EB3946CD-0692-48BD-8872-9DBCCEFC3EE0}"/>
                </a:ext>
              </a:extLst>
            </p:cNvPr>
            <p:cNvSpPr/>
            <p:nvPr/>
          </p:nvSpPr>
          <p:spPr>
            <a:xfrm>
              <a:off x="7808021" y="5681039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225068DE-24D5-42E2-8B83-CAD26679F2D7}"/>
                </a:ext>
              </a:extLst>
            </p:cNvPr>
            <p:cNvSpPr/>
            <p:nvPr/>
          </p:nvSpPr>
          <p:spPr>
            <a:xfrm>
              <a:off x="8018584" y="5681039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D23B31EC-5188-4AB3-90CE-7A5F6ADDEA9B}"/>
                </a:ext>
              </a:extLst>
            </p:cNvPr>
            <p:cNvSpPr/>
            <p:nvPr/>
          </p:nvSpPr>
          <p:spPr>
            <a:xfrm>
              <a:off x="8226002" y="5680388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2632611E-0851-4279-965E-5D5B2EE4E65B}"/>
                </a:ext>
              </a:extLst>
            </p:cNvPr>
            <p:cNvSpPr/>
            <p:nvPr/>
          </p:nvSpPr>
          <p:spPr>
            <a:xfrm>
              <a:off x="8436565" y="5680388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E82EE341-9F9F-4974-AAEA-0D8D585586E1}"/>
                </a:ext>
              </a:extLst>
            </p:cNvPr>
            <p:cNvCxnSpPr>
              <a:cxnSpLocks/>
            </p:cNvCxnSpPr>
            <p:nvPr/>
          </p:nvCxnSpPr>
          <p:spPr>
            <a:xfrm>
              <a:off x="10526780" y="5765231"/>
              <a:ext cx="10683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06912E0-4B49-45DB-B2F6-A229DA9D74F4}"/>
                </a:ext>
              </a:extLst>
            </p:cNvPr>
            <p:cNvCxnSpPr/>
            <p:nvPr/>
          </p:nvCxnSpPr>
          <p:spPr>
            <a:xfrm>
              <a:off x="10767572" y="5308031"/>
              <a:ext cx="5867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6732438B-51FE-451B-B476-073530F51A06}"/>
                </a:ext>
              </a:extLst>
            </p:cNvPr>
            <p:cNvSpPr/>
            <p:nvPr/>
          </p:nvSpPr>
          <p:spPr>
            <a:xfrm>
              <a:off x="10867364" y="5218031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2057BD74-474F-4F64-A8D6-1D32BC68C6B0}"/>
                </a:ext>
              </a:extLst>
            </p:cNvPr>
            <p:cNvSpPr/>
            <p:nvPr/>
          </p:nvSpPr>
          <p:spPr>
            <a:xfrm>
              <a:off x="11077927" y="5218031"/>
              <a:ext cx="180000" cy="1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F2967150-8D6A-4695-ADF0-D9B0C80DD749}"/>
                </a:ext>
              </a:extLst>
            </p:cNvPr>
            <p:cNvSpPr/>
            <p:nvPr/>
          </p:nvSpPr>
          <p:spPr>
            <a:xfrm>
              <a:off x="10659946" y="5675882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77341E6E-2958-40FB-BDBB-84F83D8C81AA}"/>
                </a:ext>
              </a:extLst>
            </p:cNvPr>
            <p:cNvSpPr/>
            <p:nvPr/>
          </p:nvSpPr>
          <p:spPr>
            <a:xfrm>
              <a:off x="10870509" y="5675882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436C8533-66BD-4D66-8F19-2181B15B9FE7}"/>
                </a:ext>
              </a:extLst>
            </p:cNvPr>
            <p:cNvSpPr/>
            <p:nvPr/>
          </p:nvSpPr>
          <p:spPr>
            <a:xfrm>
              <a:off x="11077927" y="5675231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618073EB-F9BA-437E-8261-C682894F8CA7}"/>
                </a:ext>
              </a:extLst>
            </p:cNvPr>
            <p:cNvSpPr/>
            <p:nvPr/>
          </p:nvSpPr>
          <p:spPr>
            <a:xfrm>
              <a:off x="11288490" y="5675231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id="{FEDFCB4A-B616-4BBB-9439-B34C99BBF45F}"/>
                    </a:ext>
                  </a:extLst>
                </p:cNvPr>
                <p:cNvSpPr txBox="1"/>
                <p:nvPr/>
              </p:nvSpPr>
              <p:spPr>
                <a:xfrm>
                  <a:off x="6768744" y="5917637"/>
                  <a:ext cx="3915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id="{FEDFCB4A-B616-4BBB-9439-B34C99BBF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8744" y="5917637"/>
                  <a:ext cx="39158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BB93A69E-EBA3-4A22-B47B-8AFB782D754D}"/>
                    </a:ext>
                  </a:extLst>
                </p:cNvPr>
                <p:cNvSpPr txBox="1"/>
                <p:nvPr/>
              </p:nvSpPr>
              <p:spPr>
                <a:xfrm>
                  <a:off x="8032538" y="5917637"/>
                  <a:ext cx="3741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BB93A69E-EBA3-4A22-B47B-8AFB782D7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2538" y="5917637"/>
                  <a:ext cx="374141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83C0E321-D92B-4B85-B9CD-0776A5E57900}"/>
                    </a:ext>
                  </a:extLst>
                </p:cNvPr>
                <p:cNvSpPr txBox="1"/>
                <p:nvPr/>
              </p:nvSpPr>
              <p:spPr>
                <a:xfrm>
                  <a:off x="9619680" y="5917637"/>
                  <a:ext cx="3915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83C0E321-D92B-4B85-B9CD-0776A5E57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9680" y="5917637"/>
                  <a:ext cx="39158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テキスト ボックス 62">
                  <a:extLst>
                    <a:ext uri="{FF2B5EF4-FFF2-40B4-BE49-F238E27FC236}">
                      <a16:creationId xmlns:a16="http://schemas.microsoft.com/office/drawing/2014/main" id="{B2F78C70-DDEC-424A-A03F-6F4167F34697}"/>
                    </a:ext>
                  </a:extLst>
                </p:cNvPr>
                <p:cNvSpPr txBox="1"/>
                <p:nvPr/>
              </p:nvSpPr>
              <p:spPr>
                <a:xfrm>
                  <a:off x="10883474" y="5917637"/>
                  <a:ext cx="3741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63" name="テキスト ボックス 62">
                  <a:extLst>
                    <a:ext uri="{FF2B5EF4-FFF2-40B4-BE49-F238E27FC236}">
                      <a16:creationId xmlns:a16="http://schemas.microsoft.com/office/drawing/2014/main" id="{B2F78C70-DDEC-424A-A03F-6F4167F34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3474" y="5917637"/>
                  <a:ext cx="374141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7D63D093-23C4-4BDA-BDC7-90D960D227C4}"/>
                </a:ext>
              </a:extLst>
            </p:cNvPr>
            <p:cNvSpPr txBox="1"/>
            <p:nvPr/>
          </p:nvSpPr>
          <p:spPr>
            <a:xfrm>
              <a:off x="8356110" y="4787815"/>
              <a:ext cx="415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⑧</a:t>
              </a:r>
              <a:endParaRPr kumimoji="1" lang="ja-JP" altLang="en-US" dirty="0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82DEC504-0C25-48CC-9F97-309F973942EB}"/>
                </a:ext>
              </a:extLst>
            </p:cNvPr>
            <p:cNvSpPr txBox="1"/>
            <p:nvPr/>
          </p:nvSpPr>
          <p:spPr>
            <a:xfrm>
              <a:off x="11045052" y="4675939"/>
              <a:ext cx="415498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⑧</a:t>
              </a:r>
              <a:endParaRPr kumimoji="1" lang="ja-JP" altLang="en-US" dirty="0"/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785D936B-A542-450E-8350-6025EAB2945D}"/>
                </a:ext>
              </a:extLst>
            </p:cNvPr>
            <p:cNvSpPr/>
            <p:nvPr/>
          </p:nvSpPr>
          <p:spPr>
            <a:xfrm>
              <a:off x="10692138" y="4235834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4266839F-83C8-4FD4-9B44-2C2E7D34F337}"/>
                </a:ext>
              </a:extLst>
            </p:cNvPr>
            <p:cNvSpPr/>
            <p:nvPr/>
          </p:nvSpPr>
          <p:spPr>
            <a:xfrm>
              <a:off x="7996532" y="4610216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6D619E94-C986-48E3-AC24-3172F5F37637}"/>
                </a:ext>
              </a:extLst>
            </p:cNvPr>
            <p:cNvSpPr/>
            <p:nvPr/>
          </p:nvSpPr>
          <p:spPr>
            <a:xfrm>
              <a:off x="8015439" y="5223188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D123E304-6012-453B-BA63-E852AF67FF87}"/>
                </a:ext>
              </a:extLst>
            </p:cNvPr>
            <p:cNvSpPr/>
            <p:nvPr/>
          </p:nvSpPr>
          <p:spPr>
            <a:xfrm>
              <a:off x="8226002" y="5223188"/>
              <a:ext cx="180000" cy="180000"/>
            </a:xfrm>
            <a:prstGeom prst="ellipse">
              <a:avLst/>
            </a:prstGeom>
            <a:solidFill>
              <a:srgbClr val="0000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77" name="図 76" descr="挿絵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81DDA1BD-0E05-419C-BE52-C2C2210E50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38" y="2875133"/>
            <a:ext cx="1381423" cy="682907"/>
          </a:xfrm>
          <a:prstGeom prst="rect">
            <a:avLst/>
          </a:prstGeom>
        </p:spPr>
      </p:pic>
      <p:pic>
        <p:nvPicPr>
          <p:cNvPr id="79" name="図 7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C595564-7373-4057-80CB-82C8E76A8B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19" y="3216586"/>
            <a:ext cx="403667" cy="2782726"/>
          </a:xfrm>
          <a:prstGeom prst="rect">
            <a:avLst/>
          </a:prstGeom>
        </p:spPr>
      </p:pic>
      <p:pic>
        <p:nvPicPr>
          <p:cNvPr id="86" name="図 85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E40E2F8C-0BF7-4198-AAAF-9D5FE9F98E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5" y="741938"/>
            <a:ext cx="4844058" cy="3672727"/>
          </a:xfrm>
          <a:prstGeom prst="rect">
            <a:avLst/>
          </a:prstGeom>
        </p:spPr>
      </p:pic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B2BB529A-21B6-4F60-B83E-6B04EEACB360}"/>
              </a:ext>
            </a:extLst>
          </p:cNvPr>
          <p:cNvSpPr/>
          <p:nvPr/>
        </p:nvSpPr>
        <p:spPr>
          <a:xfrm>
            <a:off x="3482261" y="1177711"/>
            <a:ext cx="1409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>
                <a:solidFill>
                  <a:srgbClr val="0000FF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S.Kim</a:t>
            </a:r>
            <a:r>
              <a:rPr lang="en-US" altLang="ja-JP" sz="1400" dirty="0">
                <a:solidFill>
                  <a:srgbClr val="0000FF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et al., in preparation</a:t>
            </a:r>
            <a:r>
              <a:rPr lang="en-US" altLang="ja-JP" sz="1400" b="0" i="0" dirty="0">
                <a:solidFill>
                  <a:srgbClr val="0000FF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.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pic>
        <p:nvPicPr>
          <p:cNvPr id="7" name="図 6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1C02D31F-922F-4BFB-8D4A-3EA412A9DB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51" y="2578644"/>
            <a:ext cx="3597341" cy="3653232"/>
          </a:xfrm>
          <a:prstGeom prst="rect">
            <a:avLst/>
          </a:prstGeom>
        </p:spPr>
      </p:pic>
      <p:pic>
        <p:nvPicPr>
          <p:cNvPr id="85" name="図 84" descr="挿絵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911C1B6-B610-4E3E-BFBB-EC76996BC8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03" y="2952031"/>
            <a:ext cx="1381423" cy="682907"/>
          </a:xfrm>
          <a:prstGeom prst="rect">
            <a:avLst/>
          </a:prstGeom>
        </p:spPr>
      </p:pic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6F138312-9404-43AC-AC2D-D019B8E12F56}"/>
              </a:ext>
            </a:extLst>
          </p:cNvPr>
          <p:cNvSpPr txBox="1"/>
          <p:nvPr/>
        </p:nvSpPr>
        <p:spPr>
          <a:xfrm>
            <a:off x="10601158" y="3330264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YSOX</a:t>
            </a:r>
            <a:endParaRPr kumimoji="1" lang="ja-JP" altLang="en-US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CA61F68C-23C7-401C-BF83-D8C06AD3E628}"/>
              </a:ext>
            </a:extLst>
          </p:cNvPr>
          <p:cNvSpPr txBox="1"/>
          <p:nvPr/>
        </p:nvSpPr>
        <p:spPr>
          <a:xfrm>
            <a:off x="10695735" y="364348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T=1</a:t>
            </a:r>
            <a:endParaRPr kumimoji="1" lang="ja-JP" altLang="en-US" b="1" dirty="0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D4C1762F-0DC8-49AB-9285-59EEC29A8D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27" y="6152024"/>
            <a:ext cx="3244626" cy="510500"/>
          </a:xfrm>
          <a:prstGeom prst="rect">
            <a:avLst/>
          </a:prstGeom>
        </p:spPr>
      </p:pic>
      <p:sp>
        <p:nvSpPr>
          <p:cNvPr id="81" name="四角形: 角を丸くする 80">
            <a:extLst>
              <a:ext uri="{FF2B5EF4-FFF2-40B4-BE49-F238E27FC236}">
                <a16:creationId xmlns:a16="http://schemas.microsoft.com/office/drawing/2014/main" id="{0423C2F5-0DD0-45D5-BE57-56AD50256426}"/>
              </a:ext>
            </a:extLst>
          </p:cNvPr>
          <p:cNvSpPr/>
          <p:nvPr/>
        </p:nvSpPr>
        <p:spPr>
          <a:xfrm>
            <a:off x="9974661" y="3797300"/>
            <a:ext cx="233781" cy="3010688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四角形: 角を丸くする 81">
            <a:extLst>
              <a:ext uri="{FF2B5EF4-FFF2-40B4-BE49-F238E27FC236}">
                <a16:creationId xmlns:a16="http://schemas.microsoft.com/office/drawing/2014/main" id="{1E5FD05C-C1A6-4C79-9813-2C5BDBC6314F}"/>
              </a:ext>
            </a:extLst>
          </p:cNvPr>
          <p:cNvSpPr/>
          <p:nvPr/>
        </p:nvSpPr>
        <p:spPr>
          <a:xfrm>
            <a:off x="9340166" y="3797300"/>
            <a:ext cx="241779" cy="2986188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3F387473-7460-4A6B-BD98-F69DE07D0CA0}"/>
              </a:ext>
            </a:extLst>
          </p:cNvPr>
          <p:cNvSpPr/>
          <p:nvPr/>
        </p:nvSpPr>
        <p:spPr>
          <a:xfrm rot="15538953">
            <a:off x="1872365" y="5098782"/>
            <a:ext cx="475993" cy="151895"/>
          </a:xfrm>
          <a:custGeom>
            <a:avLst/>
            <a:gdLst>
              <a:gd name="connsiteX0" fmla="*/ 0 w 716280"/>
              <a:gd name="connsiteY0" fmla="*/ 722432 h 1461572"/>
              <a:gd name="connsiteX1" fmla="*/ 60960 w 716280"/>
              <a:gd name="connsiteY1" fmla="*/ 21392 h 1461572"/>
              <a:gd name="connsiteX2" fmla="*/ 144780 w 716280"/>
              <a:gd name="connsiteY2" fmla="*/ 1446332 h 1461572"/>
              <a:gd name="connsiteX3" fmla="*/ 213360 w 716280"/>
              <a:gd name="connsiteY3" fmla="*/ 13772 h 1461572"/>
              <a:gd name="connsiteX4" fmla="*/ 289560 w 716280"/>
              <a:gd name="connsiteY4" fmla="*/ 1461572 h 1461572"/>
              <a:gd name="connsiteX5" fmla="*/ 358140 w 716280"/>
              <a:gd name="connsiteY5" fmla="*/ 21392 h 1461572"/>
              <a:gd name="connsiteX6" fmla="*/ 434340 w 716280"/>
              <a:gd name="connsiteY6" fmla="*/ 1453952 h 1461572"/>
              <a:gd name="connsiteX7" fmla="*/ 502920 w 716280"/>
              <a:gd name="connsiteY7" fmla="*/ 21392 h 1461572"/>
              <a:gd name="connsiteX8" fmla="*/ 571500 w 716280"/>
              <a:gd name="connsiteY8" fmla="*/ 1461572 h 1461572"/>
              <a:gd name="connsiteX9" fmla="*/ 647700 w 716280"/>
              <a:gd name="connsiteY9" fmla="*/ 21392 h 1461572"/>
              <a:gd name="connsiteX10" fmla="*/ 716280 w 716280"/>
              <a:gd name="connsiteY10" fmla="*/ 1453952 h 1461572"/>
              <a:gd name="connsiteX11" fmla="*/ 716280 w 716280"/>
              <a:gd name="connsiteY11" fmla="*/ 1453952 h 146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6280" h="1461572">
                <a:moveTo>
                  <a:pt x="0" y="722432"/>
                </a:moveTo>
                <a:cubicBezTo>
                  <a:pt x="18415" y="311587"/>
                  <a:pt x="36830" y="-99258"/>
                  <a:pt x="60960" y="21392"/>
                </a:cubicBezTo>
                <a:cubicBezTo>
                  <a:pt x="85090" y="142042"/>
                  <a:pt x="119380" y="1447602"/>
                  <a:pt x="144780" y="1446332"/>
                </a:cubicBezTo>
                <a:cubicBezTo>
                  <a:pt x="170180" y="1445062"/>
                  <a:pt x="189230" y="11232"/>
                  <a:pt x="213360" y="13772"/>
                </a:cubicBezTo>
                <a:cubicBezTo>
                  <a:pt x="237490" y="16312"/>
                  <a:pt x="265430" y="1460302"/>
                  <a:pt x="289560" y="1461572"/>
                </a:cubicBezTo>
                <a:cubicBezTo>
                  <a:pt x="313690" y="1462842"/>
                  <a:pt x="334010" y="22662"/>
                  <a:pt x="358140" y="21392"/>
                </a:cubicBezTo>
                <a:cubicBezTo>
                  <a:pt x="382270" y="20122"/>
                  <a:pt x="410210" y="1453952"/>
                  <a:pt x="434340" y="1453952"/>
                </a:cubicBezTo>
                <a:cubicBezTo>
                  <a:pt x="458470" y="1453952"/>
                  <a:pt x="480060" y="20122"/>
                  <a:pt x="502920" y="21392"/>
                </a:cubicBezTo>
                <a:cubicBezTo>
                  <a:pt x="525780" y="22662"/>
                  <a:pt x="547370" y="1461572"/>
                  <a:pt x="571500" y="1461572"/>
                </a:cubicBezTo>
                <a:cubicBezTo>
                  <a:pt x="595630" y="1461572"/>
                  <a:pt x="623570" y="22662"/>
                  <a:pt x="647700" y="21392"/>
                </a:cubicBezTo>
                <a:cubicBezTo>
                  <a:pt x="671830" y="20122"/>
                  <a:pt x="716280" y="1453952"/>
                  <a:pt x="716280" y="1453952"/>
                </a:cubicBezTo>
                <a:lnTo>
                  <a:pt x="716280" y="1453952"/>
                </a:ln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798D2FB8-B908-4E04-AF3A-B3F0D5A666F2}"/>
              </a:ext>
            </a:extLst>
          </p:cNvPr>
          <p:cNvSpPr/>
          <p:nvPr/>
        </p:nvSpPr>
        <p:spPr>
          <a:xfrm rot="4468703" flipH="1">
            <a:off x="2058545" y="5082563"/>
            <a:ext cx="475993" cy="151895"/>
          </a:xfrm>
          <a:custGeom>
            <a:avLst/>
            <a:gdLst>
              <a:gd name="connsiteX0" fmla="*/ 0 w 716280"/>
              <a:gd name="connsiteY0" fmla="*/ 722432 h 1461572"/>
              <a:gd name="connsiteX1" fmla="*/ 60960 w 716280"/>
              <a:gd name="connsiteY1" fmla="*/ 21392 h 1461572"/>
              <a:gd name="connsiteX2" fmla="*/ 144780 w 716280"/>
              <a:gd name="connsiteY2" fmla="*/ 1446332 h 1461572"/>
              <a:gd name="connsiteX3" fmla="*/ 213360 w 716280"/>
              <a:gd name="connsiteY3" fmla="*/ 13772 h 1461572"/>
              <a:gd name="connsiteX4" fmla="*/ 289560 w 716280"/>
              <a:gd name="connsiteY4" fmla="*/ 1461572 h 1461572"/>
              <a:gd name="connsiteX5" fmla="*/ 358140 w 716280"/>
              <a:gd name="connsiteY5" fmla="*/ 21392 h 1461572"/>
              <a:gd name="connsiteX6" fmla="*/ 434340 w 716280"/>
              <a:gd name="connsiteY6" fmla="*/ 1453952 h 1461572"/>
              <a:gd name="connsiteX7" fmla="*/ 502920 w 716280"/>
              <a:gd name="connsiteY7" fmla="*/ 21392 h 1461572"/>
              <a:gd name="connsiteX8" fmla="*/ 571500 w 716280"/>
              <a:gd name="connsiteY8" fmla="*/ 1461572 h 1461572"/>
              <a:gd name="connsiteX9" fmla="*/ 647700 w 716280"/>
              <a:gd name="connsiteY9" fmla="*/ 21392 h 1461572"/>
              <a:gd name="connsiteX10" fmla="*/ 716280 w 716280"/>
              <a:gd name="connsiteY10" fmla="*/ 1453952 h 1461572"/>
              <a:gd name="connsiteX11" fmla="*/ 716280 w 716280"/>
              <a:gd name="connsiteY11" fmla="*/ 1453952 h 146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6280" h="1461572">
                <a:moveTo>
                  <a:pt x="0" y="722432"/>
                </a:moveTo>
                <a:cubicBezTo>
                  <a:pt x="18415" y="311587"/>
                  <a:pt x="36830" y="-99258"/>
                  <a:pt x="60960" y="21392"/>
                </a:cubicBezTo>
                <a:cubicBezTo>
                  <a:pt x="85090" y="142042"/>
                  <a:pt x="119380" y="1447602"/>
                  <a:pt x="144780" y="1446332"/>
                </a:cubicBezTo>
                <a:cubicBezTo>
                  <a:pt x="170180" y="1445062"/>
                  <a:pt x="189230" y="11232"/>
                  <a:pt x="213360" y="13772"/>
                </a:cubicBezTo>
                <a:cubicBezTo>
                  <a:pt x="237490" y="16312"/>
                  <a:pt x="265430" y="1460302"/>
                  <a:pt x="289560" y="1461572"/>
                </a:cubicBezTo>
                <a:cubicBezTo>
                  <a:pt x="313690" y="1462842"/>
                  <a:pt x="334010" y="22662"/>
                  <a:pt x="358140" y="21392"/>
                </a:cubicBezTo>
                <a:cubicBezTo>
                  <a:pt x="382270" y="20122"/>
                  <a:pt x="410210" y="1453952"/>
                  <a:pt x="434340" y="1453952"/>
                </a:cubicBezTo>
                <a:cubicBezTo>
                  <a:pt x="458470" y="1453952"/>
                  <a:pt x="480060" y="20122"/>
                  <a:pt x="502920" y="21392"/>
                </a:cubicBezTo>
                <a:cubicBezTo>
                  <a:pt x="525780" y="22662"/>
                  <a:pt x="547370" y="1461572"/>
                  <a:pt x="571500" y="1461572"/>
                </a:cubicBezTo>
                <a:cubicBezTo>
                  <a:pt x="595630" y="1461572"/>
                  <a:pt x="623570" y="22662"/>
                  <a:pt x="647700" y="21392"/>
                </a:cubicBezTo>
                <a:cubicBezTo>
                  <a:pt x="671830" y="20122"/>
                  <a:pt x="716280" y="1453952"/>
                  <a:pt x="716280" y="1453952"/>
                </a:cubicBezTo>
                <a:lnTo>
                  <a:pt x="716280" y="1453952"/>
                </a:ln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4676ED3-F6AB-4A71-AFB5-22917439C2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76" y="1108702"/>
            <a:ext cx="3806502" cy="158420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1724D222-C28D-427D-A766-AF13CF222F94}"/>
                  </a:ext>
                </a:extLst>
              </p:cNvPr>
              <p:cNvSpPr txBox="1"/>
              <p:nvPr/>
            </p:nvSpPr>
            <p:spPr>
              <a:xfrm>
                <a:off x="5261233" y="2804641"/>
                <a:ext cx="26919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/>
                  <a:t>Favorable features of YSOX</a:t>
                </a:r>
              </a:p>
              <a:p>
                <a:endParaRPr lang="en-US" altLang="ja-JP" b="1" dirty="0"/>
              </a:p>
              <a:p>
                <a:pPr marL="342900" indent="-342900">
                  <a:buAutoNum type="arabicParenBoth"/>
                </a:pPr>
                <a:r>
                  <a:rPr lang="en-US" altLang="ja-JP" b="1" dirty="0"/>
                  <a:t>Stronger </a:t>
                </a:r>
                <a:r>
                  <a:rPr kumimoji="1" lang="en-US" altLang="ja-JP" b="1" dirty="0"/>
                  <a:t>tensor force in the T=0 cross shell parts  </a:t>
                </a:r>
              </a:p>
              <a:p>
                <a:r>
                  <a:rPr lang="en-US" altLang="ja-JP" b="1" dirty="0"/>
                  <a:t>     </a:t>
                </a:r>
                <a:r>
                  <a:rPr kumimoji="1" lang="en-US" altLang="ja-JP" b="1" dirty="0"/>
                  <a:t>(</a:t>
                </a:r>
                <a14:m>
                  <m:oMath xmlns:m="http://schemas.openxmlformats.org/officeDocument/2006/math">
                    <m:r>
                      <a:rPr lang="ja-JP" altLang="en-US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b="1" i="1"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ja-JP" altLang="en-US" b="1" dirty="0"/>
                  <a:t> </a:t>
                </a:r>
                <a:r>
                  <a:rPr lang="en-US" altLang="ja-JP" b="1" dirty="0"/>
                  <a:t>meson </a:t>
                </a:r>
              </a:p>
              <a:p>
                <a:r>
                  <a:rPr lang="en-US" altLang="ja-JP" b="1" dirty="0"/>
                  <a:t>     exchange pot. </a:t>
                </a:r>
              </a:p>
              <a:p>
                <a:r>
                  <a:rPr lang="en-US" altLang="ja-JP" b="1" dirty="0"/>
                  <a:t>     in YSOX</a:t>
                </a:r>
                <a:r>
                  <a:rPr kumimoji="1" lang="en-US" altLang="ja-JP" b="1" dirty="0"/>
                  <a:t>). </a:t>
                </a:r>
              </a:p>
              <a:p>
                <a:endParaRPr lang="en-US" altLang="ja-JP" b="1" dirty="0"/>
              </a:p>
              <a:p>
                <a:r>
                  <a:rPr kumimoji="1" lang="en-US" altLang="ja-JP" b="1" dirty="0"/>
                  <a:t>(2) </a:t>
                </a:r>
                <a:r>
                  <a:rPr lang="en-US" altLang="ja-JP" b="1" dirty="0"/>
                  <a:t>Opposite signs for</a:t>
                </a:r>
              </a:p>
              <a:p>
                <a:r>
                  <a:rPr lang="en-US" altLang="ja-JP" b="1" dirty="0"/>
                  <a:t>      the central T=1 </a:t>
                </a:r>
              </a:p>
              <a:p>
                <a:r>
                  <a:rPr lang="en-US" altLang="ja-JP" b="1" dirty="0"/>
                  <a:t>      cross shell terms.  </a:t>
                </a:r>
                <a:endParaRPr lang="ja-JP" altLang="en-US" b="1" dirty="0"/>
              </a:p>
              <a:p>
                <a:endParaRPr kumimoji="1" lang="en-US" altLang="ja-JP" b="1" dirty="0"/>
              </a:p>
            </p:txBody>
          </p:sp>
        </mc:Choice>
        <mc:Fallback xmlns="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1724D222-C28D-427D-A766-AF13CF222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233" y="2804641"/>
                <a:ext cx="2691975" cy="3970318"/>
              </a:xfrm>
              <a:prstGeom prst="rect">
                <a:avLst/>
              </a:prstGeom>
              <a:blipFill>
                <a:blip r:embed="rId16"/>
                <a:stretch>
                  <a:fillRect l="-2262" t="-768" r="-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795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484CD2BB-5E9E-426A-8D8E-105FFBEB4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1" y="1325424"/>
            <a:ext cx="5420499" cy="453117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9BB5038-3781-45E8-8531-61987096DCB9}"/>
              </a:ext>
            </a:extLst>
          </p:cNvPr>
          <p:cNvSpPr txBox="1">
            <a:spLocks/>
          </p:cNvSpPr>
          <p:nvPr/>
        </p:nvSpPr>
        <p:spPr>
          <a:xfrm>
            <a:off x="436178" y="50012"/>
            <a:ext cx="11493500" cy="603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 parity states: in comparison with shell models</a:t>
            </a:r>
            <a:endParaRPr lang="ja-JP" altLang="en-US" sz="36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図 7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F4E29466-8098-49F3-AFFB-178124D62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23" y="653146"/>
            <a:ext cx="4621076" cy="253347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B63A25D-BB38-43AB-951D-364873671602}"/>
              </a:ext>
            </a:extLst>
          </p:cNvPr>
          <p:cNvSpPr/>
          <p:nvPr/>
        </p:nvSpPr>
        <p:spPr>
          <a:xfrm>
            <a:off x="6782862" y="3363608"/>
            <a:ext cx="50738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/>
              <a:t>WBT*</a:t>
            </a:r>
            <a:r>
              <a:rPr lang="en-US" altLang="ja-JP" sz="1400" dirty="0"/>
              <a:t>: </a:t>
            </a:r>
            <a:r>
              <a:rPr lang="en-US" altLang="ja-JP" sz="1400" dirty="0">
                <a:solidFill>
                  <a:srgbClr val="0000FF"/>
                </a:solidFill>
              </a:rPr>
              <a:t> </a:t>
            </a:r>
            <a:r>
              <a:rPr lang="en-US" altLang="ja-JP" sz="1400" dirty="0" err="1">
                <a:solidFill>
                  <a:srgbClr val="0000FF"/>
                </a:solidFill>
              </a:rPr>
              <a:t>M.Stanoiu</a:t>
            </a:r>
            <a:r>
              <a:rPr lang="en-US" altLang="ja-JP" sz="1400" dirty="0">
                <a:solidFill>
                  <a:srgbClr val="0000FF"/>
                </a:solidFill>
              </a:rPr>
              <a:t> et al., Phys. Rev. C78, 034315 (2008). </a:t>
            </a:r>
          </a:p>
          <a:p>
            <a:r>
              <a:rPr lang="en-US" altLang="ja-JP" sz="1400" dirty="0">
                <a:solidFill>
                  <a:srgbClr val="0000FF"/>
                </a:solidFill>
              </a:rPr>
              <a:t>             </a:t>
            </a:r>
            <a:r>
              <a:rPr lang="en-US" altLang="ja-JP" sz="1400" dirty="0" err="1">
                <a:solidFill>
                  <a:srgbClr val="0000FF"/>
                </a:solidFill>
              </a:rPr>
              <a:t>M.Petri</a:t>
            </a:r>
            <a:r>
              <a:rPr lang="en-US" altLang="ja-JP" sz="1400" dirty="0">
                <a:solidFill>
                  <a:srgbClr val="0000FF"/>
                </a:solidFill>
              </a:rPr>
              <a:t> et al., Phys. Rev. C 86, 044329 (2012). </a:t>
            </a:r>
          </a:p>
          <a:p>
            <a:r>
              <a:rPr lang="en-US" altLang="ja-JP" sz="1400" dirty="0">
                <a:solidFill>
                  <a:srgbClr val="0000FF"/>
                </a:solidFill>
              </a:rPr>
              <a:t>             </a:t>
            </a:r>
            <a:r>
              <a:rPr lang="en-US" altLang="ja-JP" sz="1400" dirty="0">
                <a:solidFill>
                  <a:srgbClr val="C00000"/>
                </a:solidFill>
              </a:rPr>
              <a:t>Matrix elements in the </a:t>
            </a:r>
            <a:r>
              <a:rPr lang="en-US" altLang="ja-JP" sz="1400" dirty="0" err="1">
                <a:solidFill>
                  <a:srgbClr val="C00000"/>
                </a:solidFill>
              </a:rPr>
              <a:t>sd</a:t>
            </a:r>
            <a:r>
              <a:rPr lang="en-US" altLang="ja-JP" sz="1400" dirty="0">
                <a:solidFill>
                  <a:srgbClr val="C00000"/>
                </a:solidFill>
              </a:rPr>
              <a:t> part are reduced by 25%.</a:t>
            </a:r>
            <a:endParaRPr lang="ja-JP" altLang="en-US" sz="1400" dirty="0">
              <a:solidFill>
                <a:srgbClr val="C0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AE5E078-5DC7-4A02-A069-B5A5B6102D07}"/>
              </a:ext>
            </a:extLst>
          </p:cNvPr>
          <p:cNvSpPr txBox="1"/>
          <p:nvPr/>
        </p:nvSpPr>
        <p:spPr>
          <a:xfrm>
            <a:off x="6688833" y="4223018"/>
            <a:ext cx="5034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WBT* provides a deteriorated description for the 5/2</a:t>
            </a:r>
            <a:r>
              <a:rPr kumimoji="1" lang="en-US" altLang="ja-JP" b="1" baseline="30000" dirty="0"/>
              <a:t>+</a:t>
            </a:r>
            <a:r>
              <a:rPr kumimoji="1" lang="en-US" altLang="ja-JP" b="1" dirty="0"/>
              <a:t>, 7/2</a:t>
            </a:r>
            <a:r>
              <a:rPr kumimoji="1" lang="en-US" altLang="ja-JP" b="1" baseline="30000" dirty="0"/>
              <a:t>+</a:t>
            </a:r>
            <a:r>
              <a:rPr kumimoji="1" lang="en-US" altLang="ja-JP" b="1" dirty="0"/>
              <a:t>, and 9/2</a:t>
            </a:r>
            <a:r>
              <a:rPr kumimoji="1" lang="en-US" altLang="ja-JP" b="1" baseline="30000" dirty="0"/>
              <a:t>+</a:t>
            </a:r>
            <a:r>
              <a:rPr kumimoji="1" lang="en-US" altLang="ja-JP" b="1" dirty="0"/>
              <a:t> states in </a:t>
            </a:r>
            <a:r>
              <a:rPr kumimoji="1" lang="en-US" altLang="ja-JP" b="1" baseline="30000" dirty="0"/>
              <a:t>17</a:t>
            </a:r>
            <a:r>
              <a:rPr kumimoji="1" lang="en-US" altLang="ja-JP" b="1" dirty="0"/>
              <a:t>C. </a:t>
            </a:r>
          </a:p>
          <a:p>
            <a:endParaRPr kumimoji="1" lang="en-US" altLang="ja-JP" b="1" dirty="0"/>
          </a:p>
          <a:p>
            <a:r>
              <a:rPr lang="en-US" altLang="ja-JP" b="1" dirty="0"/>
              <a:t>CCEI provides a consistent description of 5/2</a:t>
            </a:r>
            <a:r>
              <a:rPr lang="en-US" altLang="ja-JP" b="1" baseline="30000" dirty="0"/>
              <a:t>+</a:t>
            </a:r>
            <a:r>
              <a:rPr lang="en-US" altLang="ja-JP" b="1" dirty="0"/>
              <a:t> and 9/2</a:t>
            </a:r>
            <a:r>
              <a:rPr lang="en-US" altLang="ja-JP" b="1" baseline="30000" dirty="0"/>
              <a:t>+</a:t>
            </a:r>
            <a:r>
              <a:rPr lang="en-US" altLang="ja-JP" b="1" dirty="0"/>
              <a:t> in </a:t>
            </a:r>
            <a:r>
              <a:rPr lang="en-US" altLang="ja-JP" b="1" baseline="30000" dirty="0"/>
              <a:t>17</a:t>
            </a:r>
            <a:r>
              <a:rPr lang="en-US" altLang="ja-JP" b="1" dirty="0"/>
              <a:t>C </a:t>
            </a:r>
            <a:r>
              <a:rPr lang="en-US" altLang="ja-JP" b="1" dirty="0">
                <a:solidFill>
                  <a:srgbClr val="0000FF"/>
                </a:solidFill>
              </a:rPr>
              <a:t>[present]</a:t>
            </a:r>
            <a:r>
              <a:rPr lang="en-US" altLang="ja-JP" b="1" dirty="0"/>
              <a:t> and 2</a:t>
            </a:r>
            <a:r>
              <a:rPr lang="en-US" altLang="ja-JP" b="1" baseline="30000" dirty="0"/>
              <a:t>+</a:t>
            </a:r>
            <a:r>
              <a:rPr lang="en-US" altLang="ja-JP" b="1" dirty="0"/>
              <a:t> in </a:t>
            </a:r>
            <a:r>
              <a:rPr lang="en-US" altLang="ja-JP" b="1" baseline="30000" dirty="0"/>
              <a:t>18,20</a:t>
            </a:r>
            <a:r>
              <a:rPr lang="en-US" altLang="ja-JP" b="1" dirty="0"/>
              <a:t>C</a:t>
            </a:r>
            <a:r>
              <a:rPr lang="en-US" altLang="ja-JP" b="1" dirty="0">
                <a:solidFill>
                  <a:srgbClr val="0000FF"/>
                </a:solidFill>
              </a:rPr>
              <a:t>[Jansen14]</a:t>
            </a:r>
            <a:r>
              <a:rPr lang="en-US" altLang="ja-JP" b="1" dirty="0"/>
              <a:t>. </a:t>
            </a:r>
            <a:endParaRPr kumimoji="1" lang="ja-JP" altLang="en-US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4EB2F33-65EE-4BD5-9205-9BF3D897F9D4}"/>
              </a:ext>
            </a:extLst>
          </p:cNvPr>
          <p:cNvSpPr txBox="1"/>
          <p:nvPr/>
        </p:nvSpPr>
        <p:spPr>
          <a:xfrm>
            <a:off x="1427259" y="5977344"/>
            <a:ext cx="5468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CCEI: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G.R.Jansen</a:t>
            </a:r>
            <a:r>
              <a:rPr kumimoji="1" lang="en-US" altLang="ja-JP" sz="1400" dirty="0">
                <a:solidFill>
                  <a:srgbClr val="0000FF"/>
                </a:solidFill>
              </a:rPr>
              <a:t> et al., Phys. Rev. Lett. 113, 142502 (2014).  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89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C74B1C-DA59-4AC4-A237-89685B9C2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400" dirty="0"/>
              <a:t>Proton excited states in neutron-rich carbon isotopes</a:t>
            </a:r>
            <a:endParaRPr kumimoji="1" lang="ja-JP" altLang="en-US" sz="440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436B3DC-8B5A-4AD2-91B5-0685F3FF0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73759"/>
          </a:xfrm>
        </p:spPr>
        <p:txBody>
          <a:bodyPr>
            <a:noAutofit/>
          </a:bodyPr>
          <a:lstStyle/>
          <a:p>
            <a:endParaRPr kumimoji="1" lang="en-US" altLang="ja-JP" dirty="0">
              <a:solidFill>
                <a:schemeClr val="tx1"/>
              </a:solidFill>
            </a:endParaRPr>
          </a:p>
          <a:p>
            <a:r>
              <a:rPr kumimoji="1" lang="en-US" altLang="ja-JP" dirty="0" err="1">
                <a:solidFill>
                  <a:schemeClr val="tx1"/>
                </a:solidFill>
              </a:rPr>
              <a:t>J.W.Hwang</a:t>
            </a:r>
            <a:r>
              <a:rPr kumimoji="1" lang="en-US" altLang="ja-JP" dirty="0">
                <a:solidFill>
                  <a:schemeClr val="tx1"/>
                </a:solidFill>
              </a:rPr>
              <a:t> et al., in preparation.</a:t>
            </a:r>
          </a:p>
          <a:p>
            <a:r>
              <a:rPr lang="en-US" altLang="ja-JP" dirty="0" err="1">
                <a:solidFill>
                  <a:schemeClr val="tx1"/>
                </a:solidFill>
              </a:rPr>
              <a:t>S.Kim</a:t>
            </a:r>
            <a:r>
              <a:rPr lang="en-US" altLang="ja-JP" dirty="0">
                <a:solidFill>
                  <a:schemeClr val="tx1"/>
                </a:solidFill>
              </a:rPr>
              <a:t>, </a:t>
            </a:r>
            <a:r>
              <a:rPr lang="en-US" altLang="ja-JP" dirty="0" err="1">
                <a:solidFill>
                  <a:schemeClr val="tx1"/>
                </a:solidFill>
              </a:rPr>
              <a:t>K.I.Hahn</a:t>
            </a:r>
            <a:r>
              <a:rPr lang="en-US" altLang="ja-JP" dirty="0">
                <a:solidFill>
                  <a:schemeClr val="tx1"/>
                </a:solidFill>
              </a:rPr>
              <a:t> et al., Experimental proposal “Proton excited states and change of the Z=6 shell gap in neutron-rich carbon isotopes”.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98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6DF9D901-2E2A-4288-B62E-B6EA68036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6" y="918365"/>
            <a:ext cx="5677792" cy="3434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 2">
                <a:extLst>
                  <a:ext uri="{FF2B5EF4-FFF2-40B4-BE49-F238E27FC236}">
                    <a16:creationId xmlns:a16="http://schemas.microsoft.com/office/drawing/2014/main" id="{E9627E18-7019-4495-9D4A-319AF9BCC5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5744236"/>
                  </p:ext>
                </p:extLst>
              </p:nvPr>
            </p:nvGraphicFramePr>
            <p:xfrm>
              <a:off x="388917" y="4558822"/>
              <a:ext cx="5956589" cy="22011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39268">
                      <a:extLst>
                        <a:ext uri="{9D8B030D-6E8A-4147-A177-3AD203B41FA5}">
                          <a16:colId xmlns:a16="http://schemas.microsoft.com/office/drawing/2014/main" val="1718465099"/>
                        </a:ext>
                      </a:extLst>
                    </a:gridCol>
                    <a:gridCol w="1213024">
                      <a:extLst>
                        <a:ext uri="{9D8B030D-6E8A-4147-A177-3AD203B41FA5}">
                          <a16:colId xmlns:a16="http://schemas.microsoft.com/office/drawing/2014/main" val="2626112697"/>
                        </a:ext>
                      </a:extLst>
                    </a:gridCol>
                    <a:gridCol w="1092111">
                      <a:extLst>
                        <a:ext uri="{9D8B030D-6E8A-4147-A177-3AD203B41FA5}">
                          <a16:colId xmlns:a16="http://schemas.microsoft.com/office/drawing/2014/main" val="2837087979"/>
                        </a:ext>
                      </a:extLst>
                    </a:gridCol>
                    <a:gridCol w="1160368">
                      <a:extLst>
                        <a:ext uri="{9D8B030D-6E8A-4147-A177-3AD203B41FA5}">
                          <a16:colId xmlns:a16="http://schemas.microsoft.com/office/drawing/2014/main" val="1857789048"/>
                        </a:ext>
                      </a:extLst>
                    </a:gridCol>
                    <a:gridCol w="975099">
                      <a:extLst>
                        <a:ext uri="{9D8B030D-6E8A-4147-A177-3AD203B41FA5}">
                          <a16:colId xmlns:a16="http://schemas.microsoft.com/office/drawing/2014/main" val="3869514092"/>
                        </a:ext>
                      </a:extLst>
                    </a:gridCol>
                    <a:gridCol w="676719">
                      <a:extLst>
                        <a:ext uri="{9D8B030D-6E8A-4147-A177-3AD203B41FA5}">
                          <a16:colId xmlns:a16="http://schemas.microsoft.com/office/drawing/2014/main" val="1384071913"/>
                        </a:ext>
                      </a:extLst>
                    </a:gridCol>
                  </a:tblGrid>
                  <a:tr h="581241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Peak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err="1"/>
                            <a:t>Erel</a:t>
                          </a:r>
                          <a:r>
                            <a:rPr kumimoji="1" lang="en-US" altLang="ja-JP" dirty="0"/>
                            <a:t>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Ex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Width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C.S. (mb)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kumimoji="1" lang="ja-JP" altLang="en-US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0601506"/>
                      </a:ext>
                    </a:extLst>
                  </a:tr>
                  <a:tr h="335136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1</a:t>
                          </a:r>
                          <a:r>
                            <a:rPr kumimoji="1" lang="en-US" altLang="ja-JP" b="1" baseline="30000" dirty="0"/>
                            <a:t>st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0.040(1)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0.62(9)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0.032(2)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3.51(8)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b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kumimoji="1" lang="ja-JP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04220"/>
                      </a:ext>
                    </a:extLst>
                  </a:tr>
                  <a:tr h="335136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2</a:t>
                          </a:r>
                          <a:r>
                            <a:rPr kumimoji="1" lang="en-US" altLang="ja-JP" b="1" baseline="30000" dirty="0"/>
                            <a:t>nd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0.87(1)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1.45(9)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0.07(2)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0.96(2)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b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kumimoji="1" lang="ja-JP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8531896"/>
                      </a:ext>
                    </a:extLst>
                  </a:tr>
                  <a:tr h="359816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3</a:t>
                          </a:r>
                          <a:r>
                            <a:rPr kumimoji="1" lang="en-US" altLang="ja-JP" b="1" baseline="30000" dirty="0"/>
                            <a:t>rd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6.0(1)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6.58(13)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1.4(1)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1.53(7)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rgbClr val="FF0000"/>
                              </a:solidFill>
                            </a:rPr>
                            <a:t>?</a:t>
                          </a:r>
                          <a:endParaRPr kumimoji="1" lang="ja-JP" altLang="en-US" sz="20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0376517"/>
                      </a:ext>
                    </a:extLst>
                  </a:tr>
                  <a:tr h="304459">
                    <a:tc gridSpan="5">
                      <a:txBody>
                        <a:bodyPr/>
                        <a:lstStyle/>
                        <a:p>
                          <a:r>
                            <a:rPr kumimoji="1" lang="en-US" altLang="ja-JP" sz="1100" dirty="0"/>
                            <a:t>Ex = </a:t>
                          </a:r>
                          <a:r>
                            <a:rPr kumimoji="1" lang="en-US" altLang="ja-JP" sz="1100" dirty="0" err="1"/>
                            <a:t>Erel</a:t>
                          </a:r>
                          <a:r>
                            <a:rPr kumimoji="1" lang="en-US" altLang="ja-JP" sz="1100" dirty="0"/>
                            <a:t> + Sn, Sn=0.58(9) MeV, </a:t>
                          </a:r>
                        </a:p>
                        <a:p>
                          <a:r>
                            <a:rPr kumimoji="1" lang="en-US" altLang="ja-JP" sz="1100" dirty="0"/>
                            <a:t>No states were observed in coincidence with the gamma ray. </a:t>
                          </a:r>
                          <a:endParaRPr kumimoji="1" lang="ja-JP" altLang="en-US" sz="11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2755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 2">
                <a:extLst>
                  <a:ext uri="{FF2B5EF4-FFF2-40B4-BE49-F238E27FC236}">
                    <a16:creationId xmlns:a16="http://schemas.microsoft.com/office/drawing/2014/main" id="{E9627E18-7019-4495-9D4A-319AF9BCC5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5744236"/>
                  </p:ext>
                </p:extLst>
              </p:nvPr>
            </p:nvGraphicFramePr>
            <p:xfrm>
              <a:off x="388917" y="4558822"/>
              <a:ext cx="5956589" cy="22011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39268">
                      <a:extLst>
                        <a:ext uri="{9D8B030D-6E8A-4147-A177-3AD203B41FA5}">
                          <a16:colId xmlns:a16="http://schemas.microsoft.com/office/drawing/2014/main" val="1718465099"/>
                        </a:ext>
                      </a:extLst>
                    </a:gridCol>
                    <a:gridCol w="1213024">
                      <a:extLst>
                        <a:ext uri="{9D8B030D-6E8A-4147-A177-3AD203B41FA5}">
                          <a16:colId xmlns:a16="http://schemas.microsoft.com/office/drawing/2014/main" val="2626112697"/>
                        </a:ext>
                      </a:extLst>
                    </a:gridCol>
                    <a:gridCol w="1092111">
                      <a:extLst>
                        <a:ext uri="{9D8B030D-6E8A-4147-A177-3AD203B41FA5}">
                          <a16:colId xmlns:a16="http://schemas.microsoft.com/office/drawing/2014/main" val="2837087979"/>
                        </a:ext>
                      </a:extLst>
                    </a:gridCol>
                    <a:gridCol w="1160368">
                      <a:extLst>
                        <a:ext uri="{9D8B030D-6E8A-4147-A177-3AD203B41FA5}">
                          <a16:colId xmlns:a16="http://schemas.microsoft.com/office/drawing/2014/main" val="1857789048"/>
                        </a:ext>
                      </a:extLst>
                    </a:gridCol>
                    <a:gridCol w="975099">
                      <a:extLst>
                        <a:ext uri="{9D8B030D-6E8A-4147-A177-3AD203B41FA5}">
                          <a16:colId xmlns:a16="http://schemas.microsoft.com/office/drawing/2014/main" val="3869514092"/>
                        </a:ext>
                      </a:extLst>
                    </a:gridCol>
                    <a:gridCol w="676719">
                      <a:extLst>
                        <a:ext uri="{9D8B030D-6E8A-4147-A177-3AD203B41FA5}">
                          <a16:colId xmlns:a16="http://schemas.microsoft.com/office/drawing/2014/main" val="138407191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Peak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err="1"/>
                            <a:t>Erel</a:t>
                          </a:r>
                          <a:r>
                            <a:rPr kumimoji="1" lang="en-US" altLang="ja-JP" dirty="0"/>
                            <a:t>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Ex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Width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C.S. (mb)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781982" t="-4762" r="-4505" b="-25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0601506"/>
                      </a:ext>
                    </a:extLst>
                  </a:tr>
                  <a:tr h="369062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1</a:t>
                          </a:r>
                          <a:r>
                            <a:rPr kumimoji="1" lang="en-US" altLang="ja-JP" b="1" baseline="30000" dirty="0"/>
                            <a:t>st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0.040(1)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0.62(9)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0.032(2)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3.51(8)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781982" t="-180328" r="-4505" b="-3344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04220"/>
                      </a:ext>
                    </a:extLst>
                  </a:tr>
                  <a:tr h="369062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2</a:t>
                          </a:r>
                          <a:r>
                            <a:rPr kumimoji="1" lang="en-US" altLang="ja-JP" b="1" baseline="30000" dirty="0"/>
                            <a:t>nd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0.87(1)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1.45(9)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0.07(2)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0.96(2)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781982" t="-280328" r="-4505" b="-2344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853189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3</a:t>
                          </a:r>
                          <a:r>
                            <a:rPr kumimoji="1" lang="en-US" altLang="ja-JP" b="1" baseline="30000" dirty="0"/>
                            <a:t>rd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6.0(1)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6.58(13)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1.4(1)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1.53(7)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rgbClr val="FF0000"/>
                              </a:solidFill>
                            </a:rPr>
                            <a:t>?</a:t>
                          </a:r>
                          <a:endParaRPr kumimoji="1" lang="ja-JP" altLang="en-US" sz="20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0376517"/>
                      </a:ext>
                    </a:extLst>
                  </a:tr>
                  <a:tr h="426720">
                    <a:tc gridSpan="5">
                      <a:txBody>
                        <a:bodyPr/>
                        <a:lstStyle/>
                        <a:p>
                          <a:r>
                            <a:rPr kumimoji="1" lang="en-US" altLang="ja-JP" sz="1100" dirty="0"/>
                            <a:t>Ex = </a:t>
                          </a:r>
                          <a:r>
                            <a:rPr kumimoji="1" lang="en-US" altLang="ja-JP" sz="1100" dirty="0" err="1"/>
                            <a:t>Erel</a:t>
                          </a:r>
                          <a:r>
                            <a:rPr kumimoji="1" lang="en-US" altLang="ja-JP" sz="1100" dirty="0"/>
                            <a:t> + Sn, Sn=0.58(9) MeV, </a:t>
                          </a:r>
                        </a:p>
                        <a:p>
                          <a:r>
                            <a:rPr kumimoji="1" lang="en-US" altLang="ja-JP" sz="1100" dirty="0"/>
                            <a:t>No states were observed in coincidence with the gamma ray. </a:t>
                          </a:r>
                          <a:endParaRPr kumimoji="1" lang="ja-JP" altLang="en-US" sz="11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2755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4318EF-D78C-4DBC-9FB2-39F5F79D0F83}"/>
              </a:ext>
            </a:extLst>
          </p:cNvPr>
          <p:cNvSpPr txBox="1"/>
          <p:nvPr/>
        </p:nvSpPr>
        <p:spPr>
          <a:xfrm>
            <a:off x="1227507" y="1398485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1st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BF757A67-F225-4EAC-B4D8-434114CB6401}"/>
              </a:ext>
            </a:extLst>
          </p:cNvPr>
          <p:cNvSpPr txBox="1"/>
          <p:nvPr/>
        </p:nvSpPr>
        <p:spPr>
          <a:xfrm>
            <a:off x="1535616" y="170185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2nd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761606F-4CB9-45C3-9725-B520193C9FA3}"/>
              </a:ext>
            </a:extLst>
          </p:cNvPr>
          <p:cNvSpPr/>
          <p:nvPr/>
        </p:nvSpPr>
        <p:spPr>
          <a:xfrm>
            <a:off x="10807257" y="649276"/>
            <a:ext cx="1269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 err="1">
                <a:solidFill>
                  <a:srgbClr val="0000FF"/>
                </a:solidFill>
                <a:ea typeface="Meiryo" panose="020B0604030504040204" pitchFamily="50" charset="-128"/>
              </a:rPr>
              <a:t>J.W.Hwang</a:t>
            </a:r>
            <a:endParaRPr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49F83BB-7323-43DD-A0D6-15C54131F5DE}"/>
              </a:ext>
            </a:extLst>
          </p:cNvPr>
          <p:cNvSpPr txBox="1"/>
          <p:nvPr/>
        </p:nvSpPr>
        <p:spPr>
          <a:xfrm>
            <a:off x="2978283" y="2309844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3rd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3150C1B3-B2E3-41F2-9CD1-71062F693902}"/>
              </a:ext>
            </a:extLst>
          </p:cNvPr>
          <p:cNvCxnSpPr>
            <a:cxnSpLocks/>
          </p:cNvCxnSpPr>
          <p:nvPr/>
        </p:nvCxnSpPr>
        <p:spPr>
          <a:xfrm flipH="1">
            <a:off x="1079500" y="1648630"/>
            <a:ext cx="214894" cy="1109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EEDDB74-BF93-4ED8-BAC3-6CA831D76187}"/>
              </a:ext>
            </a:extLst>
          </p:cNvPr>
          <p:cNvCxnSpPr>
            <a:cxnSpLocks/>
          </p:cNvCxnSpPr>
          <p:nvPr/>
        </p:nvCxnSpPr>
        <p:spPr>
          <a:xfrm flipH="1">
            <a:off x="1556202" y="2071182"/>
            <a:ext cx="156324" cy="303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1B2E1A9-FA09-4271-AEDB-D768137E2E48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3526831" y="2494510"/>
            <a:ext cx="139181" cy="2324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タイトル 1">
            <a:extLst>
              <a:ext uri="{FF2B5EF4-FFF2-40B4-BE49-F238E27FC236}">
                <a16:creationId xmlns:a16="http://schemas.microsoft.com/office/drawing/2014/main" id="{697ED548-FF78-4AFE-9425-9EF683FA19BA}"/>
              </a:ext>
            </a:extLst>
          </p:cNvPr>
          <p:cNvSpPr txBox="1">
            <a:spLocks/>
          </p:cNvSpPr>
          <p:nvPr/>
        </p:nvSpPr>
        <p:spPr>
          <a:xfrm>
            <a:off x="596900" y="-218109"/>
            <a:ext cx="10998200" cy="1274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Experimental results: </a:t>
            </a:r>
            <a:r>
              <a:rPr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</a:t>
            </a:r>
            <a:r>
              <a:rPr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N[-1p]</a:t>
            </a:r>
            <a:r>
              <a:rPr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</a:t>
            </a:r>
            <a:r>
              <a:rPr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C*</a:t>
            </a:r>
            <a:r>
              <a:rPr lang="ja-JP" altLang="en-US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→</a:t>
            </a:r>
            <a:r>
              <a:rPr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</a:t>
            </a:r>
            <a:r>
              <a:rPr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C+n</a:t>
            </a:r>
            <a:endParaRPr lang="ja-JP" altLang="en-US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DAA1CEA-C06B-4F4B-A17A-DB6D5DF72163}"/>
              </a:ext>
            </a:extLst>
          </p:cNvPr>
          <p:cNvCxnSpPr>
            <a:cxnSpLocks/>
          </p:cNvCxnSpPr>
          <p:nvPr/>
        </p:nvCxnSpPr>
        <p:spPr>
          <a:xfrm>
            <a:off x="3286125" y="3429000"/>
            <a:ext cx="0" cy="238381"/>
          </a:xfrm>
          <a:prstGeom prst="straightConnector1">
            <a:avLst/>
          </a:prstGeom>
          <a:ln w="1905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C76569F-0AB7-4BCB-B3B9-FA4143E7C98A}"/>
              </a:ext>
            </a:extLst>
          </p:cNvPr>
          <p:cNvSpPr txBox="1"/>
          <p:nvPr/>
        </p:nvSpPr>
        <p:spPr>
          <a:xfrm>
            <a:off x="2818663" y="3171537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S2n</a:t>
            </a:r>
            <a:endParaRPr kumimoji="1" lang="ja-JP" altLang="en-US" dirty="0">
              <a:solidFill>
                <a:srgbClr val="0033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19B9510F-08E1-4660-88CD-C7DC23153305}"/>
              </a:ext>
            </a:extLst>
          </p:cNvPr>
          <p:cNvCxnSpPr>
            <a:cxnSpLocks/>
          </p:cNvCxnSpPr>
          <p:nvPr/>
        </p:nvCxnSpPr>
        <p:spPr>
          <a:xfrm>
            <a:off x="3662747" y="3433763"/>
            <a:ext cx="0" cy="215821"/>
          </a:xfrm>
          <a:prstGeom prst="straightConnector1">
            <a:avLst/>
          </a:prstGeom>
          <a:ln w="1905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B14C47FD-51D4-454C-9B48-1B804A8E657F}"/>
              </a:ext>
            </a:extLst>
          </p:cNvPr>
          <p:cNvSpPr txBox="1"/>
          <p:nvPr/>
        </p:nvSpPr>
        <p:spPr>
          <a:xfrm>
            <a:off x="3644573" y="3249097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S3n</a:t>
            </a:r>
            <a:endParaRPr kumimoji="1" lang="ja-JP" altLang="en-US" dirty="0">
              <a:solidFill>
                <a:srgbClr val="0033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88" name="直線矢印コネクタ 87">
            <a:extLst>
              <a:ext uri="{FF2B5EF4-FFF2-40B4-BE49-F238E27FC236}">
                <a16:creationId xmlns:a16="http://schemas.microsoft.com/office/drawing/2014/main" id="{2F725A7C-8263-4D2E-82AD-D5309806FC4D}"/>
              </a:ext>
            </a:extLst>
          </p:cNvPr>
          <p:cNvCxnSpPr>
            <a:cxnSpLocks/>
          </p:cNvCxnSpPr>
          <p:nvPr/>
        </p:nvCxnSpPr>
        <p:spPr>
          <a:xfrm flipV="1">
            <a:off x="988126" y="3977640"/>
            <a:ext cx="0" cy="221407"/>
          </a:xfrm>
          <a:prstGeom prst="straightConnector1">
            <a:avLst/>
          </a:prstGeom>
          <a:ln w="1905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5ABD1E26-D485-4E40-9F76-007FA88CFCF4}"/>
              </a:ext>
            </a:extLst>
          </p:cNvPr>
          <p:cNvSpPr txBox="1"/>
          <p:nvPr/>
        </p:nvSpPr>
        <p:spPr>
          <a:xfrm>
            <a:off x="1007654" y="4052499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S1n</a:t>
            </a:r>
            <a:endParaRPr kumimoji="1" lang="ja-JP" altLang="en-US" dirty="0">
              <a:solidFill>
                <a:srgbClr val="0033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2" name="図 41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E3DE0BD5-5F4D-40EE-B62B-4674A6463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552" y="975754"/>
            <a:ext cx="3913959" cy="5615546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BE86B42-9C5C-4E46-B3FD-716EB397395A}"/>
              </a:ext>
            </a:extLst>
          </p:cNvPr>
          <p:cNvSpPr txBox="1"/>
          <p:nvPr/>
        </p:nvSpPr>
        <p:spPr>
          <a:xfrm>
            <a:off x="7339788" y="1385321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1st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63AEF6D-2073-4166-86E0-650C985F8CCA}"/>
              </a:ext>
            </a:extLst>
          </p:cNvPr>
          <p:cNvSpPr txBox="1"/>
          <p:nvPr/>
        </p:nvSpPr>
        <p:spPr>
          <a:xfrm>
            <a:off x="7339788" y="299733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2nd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129A1FA-CD60-45B2-8C17-544CD8AB25B5}"/>
              </a:ext>
            </a:extLst>
          </p:cNvPr>
          <p:cNvSpPr txBox="1"/>
          <p:nvPr/>
        </p:nvSpPr>
        <p:spPr>
          <a:xfrm>
            <a:off x="7339788" y="4611954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3rd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5792EA7A-CBCA-4225-87FB-9FCC78980A5A}"/>
              </a:ext>
            </a:extLst>
          </p:cNvPr>
          <p:cNvSpPr/>
          <p:nvPr/>
        </p:nvSpPr>
        <p:spPr>
          <a:xfrm>
            <a:off x="10749305" y="1119182"/>
            <a:ext cx="12698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</a:rPr>
              <a:t>MOMDIS</a:t>
            </a:r>
            <a:r>
              <a:rPr lang="en-US" altLang="ja-JP" sz="1400" dirty="0">
                <a:solidFill>
                  <a:srgbClr val="0000FF"/>
                </a:solidFill>
              </a:rPr>
              <a:t>: </a:t>
            </a:r>
            <a:r>
              <a:rPr lang="en-US" altLang="ja-JP" sz="1400" dirty="0" err="1">
                <a:solidFill>
                  <a:srgbClr val="0000FF"/>
                </a:solidFill>
              </a:rPr>
              <a:t>C.A.Bertulani</a:t>
            </a:r>
            <a:r>
              <a:rPr lang="en-US" altLang="ja-JP" sz="1400" dirty="0">
                <a:solidFill>
                  <a:srgbClr val="0000FF"/>
                </a:solidFill>
              </a:rPr>
              <a:t> and </a:t>
            </a:r>
            <a:r>
              <a:rPr lang="en-US" altLang="ja-JP" sz="1400" dirty="0" err="1">
                <a:solidFill>
                  <a:srgbClr val="0000FF"/>
                </a:solidFill>
              </a:rPr>
              <a:t>A.Gade</a:t>
            </a:r>
            <a:r>
              <a:rPr lang="en-US" altLang="ja-JP" sz="1400" dirty="0">
                <a:solidFill>
                  <a:srgbClr val="0000FF"/>
                </a:solidFill>
              </a:rPr>
              <a:t>, CPC 175 (2006) 372. </a:t>
            </a:r>
            <a:endParaRPr lang="ja-JP" altLang="en-US" sz="1400" dirty="0"/>
          </a:p>
        </p:txBody>
      </p:sp>
      <p:sp>
        <p:nvSpPr>
          <p:cNvPr id="98" name="フリーフォーム: 図形 97">
            <a:extLst>
              <a:ext uri="{FF2B5EF4-FFF2-40B4-BE49-F238E27FC236}">
                <a16:creationId xmlns:a16="http://schemas.microsoft.com/office/drawing/2014/main" id="{9EDD5FA5-5C74-47DC-BEC1-0B5C458F8153}"/>
              </a:ext>
            </a:extLst>
          </p:cNvPr>
          <p:cNvSpPr/>
          <p:nvPr/>
        </p:nvSpPr>
        <p:spPr>
          <a:xfrm>
            <a:off x="4072576" y="1135381"/>
            <a:ext cx="1395412" cy="1848570"/>
          </a:xfrm>
          <a:custGeom>
            <a:avLst/>
            <a:gdLst>
              <a:gd name="connsiteX0" fmla="*/ 4762 w 1395412"/>
              <a:gd name="connsiteY0" fmla="*/ 4763 h 1952625"/>
              <a:gd name="connsiteX1" fmla="*/ 1390650 w 1395412"/>
              <a:gd name="connsiteY1" fmla="*/ 0 h 1952625"/>
              <a:gd name="connsiteX2" fmla="*/ 1395412 w 1395412"/>
              <a:gd name="connsiteY2" fmla="*/ 1952625 h 1952625"/>
              <a:gd name="connsiteX3" fmla="*/ 628650 w 1395412"/>
              <a:gd name="connsiteY3" fmla="*/ 1952625 h 1952625"/>
              <a:gd name="connsiteX4" fmla="*/ 0 w 1395412"/>
              <a:gd name="connsiteY4" fmla="*/ 1676400 h 1952625"/>
              <a:gd name="connsiteX5" fmla="*/ 4762 w 1395412"/>
              <a:gd name="connsiteY5" fmla="*/ 4763 h 195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5412" h="1952625">
                <a:moveTo>
                  <a:pt x="4762" y="4763"/>
                </a:moveTo>
                <a:lnTo>
                  <a:pt x="1390650" y="0"/>
                </a:lnTo>
                <a:cubicBezTo>
                  <a:pt x="1392237" y="650875"/>
                  <a:pt x="1393825" y="1301750"/>
                  <a:pt x="1395412" y="1952625"/>
                </a:cubicBezTo>
                <a:lnTo>
                  <a:pt x="628650" y="1952625"/>
                </a:lnTo>
                <a:lnTo>
                  <a:pt x="0" y="1676400"/>
                </a:lnTo>
                <a:cubicBezTo>
                  <a:pt x="1587" y="1119188"/>
                  <a:pt x="3175" y="561975"/>
                  <a:pt x="4762" y="4763"/>
                </a:cubicBezTo>
                <a:close/>
              </a:path>
            </a:pathLst>
          </a:custGeom>
          <a:solidFill>
            <a:srgbClr val="00FF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9A5BC2FC-76D9-4F1E-A378-2F71972C5126}"/>
              </a:ext>
            </a:extLst>
          </p:cNvPr>
          <p:cNvGrpSpPr/>
          <p:nvPr/>
        </p:nvGrpSpPr>
        <p:grpSpPr>
          <a:xfrm>
            <a:off x="4097428" y="1195600"/>
            <a:ext cx="1390304" cy="1839551"/>
            <a:chOff x="3512240" y="1243453"/>
            <a:chExt cx="1390304" cy="1839551"/>
          </a:xfrm>
        </p:grpSpPr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55AD6680-C975-499E-8636-4C72A1EB02DF}"/>
                </a:ext>
              </a:extLst>
            </p:cNvPr>
            <p:cNvCxnSpPr/>
            <p:nvPr/>
          </p:nvCxnSpPr>
          <p:spPr>
            <a:xfrm>
              <a:off x="3576858" y="2422327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7EC1E6E7-2560-4163-BB69-CFB4389CA4E4}"/>
                </a:ext>
              </a:extLst>
            </p:cNvPr>
            <p:cNvCxnSpPr/>
            <p:nvPr/>
          </p:nvCxnSpPr>
          <p:spPr>
            <a:xfrm>
              <a:off x="4180542" y="2725624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13324E85-70BB-4A74-BE53-498853A8DC0C}"/>
                </a:ext>
              </a:extLst>
            </p:cNvPr>
            <p:cNvCxnSpPr/>
            <p:nvPr/>
          </p:nvCxnSpPr>
          <p:spPr>
            <a:xfrm>
              <a:off x="4180542" y="2407156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9595D5E2-F907-422A-9918-4E1744CC09DC}"/>
                </a:ext>
              </a:extLst>
            </p:cNvPr>
            <p:cNvSpPr txBox="1"/>
            <p:nvPr/>
          </p:nvSpPr>
          <p:spPr>
            <a:xfrm>
              <a:off x="3512240" y="2440203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baseline="30000" dirty="0"/>
                <a:t>18</a:t>
              </a:r>
              <a:r>
                <a:rPr kumimoji="1" lang="en-US" altLang="ja-JP" sz="1600" b="1" dirty="0"/>
                <a:t>C</a:t>
              </a:r>
              <a:endParaRPr kumimoji="1" lang="ja-JP" altLang="en-US" sz="1600" b="1" dirty="0"/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6B6C153A-0776-4DE5-A8D6-6CDC1CECEC02}"/>
                </a:ext>
              </a:extLst>
            </p:cNvPr>
            <p:cNvSpPr txBox="1"/>
            <p:nvPr/>
          </p:nvSpPr>
          <p:spPr>
            <a:xfrm>
              <a:off x="4115924" y="2744450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baseline="30000" dirty="0"/>
                <a:t>19</a:t>
              </a:r>
              <a:r>
                <a:rPr kumimoji="1" lang="en-US" altLang="ja-JP" sz="1600" b="1" dirty="0"/>
                <a:t>C</a:t>
              </a:r>
              <a:endParaRPr kumimoji="1" lang="ja-JP" altLang="en-US" sz="1600" b="1" dirty="0"/>
            </a:p>
          </p:txBody>
        </p:sp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B6BEDF27-CF78-447A-B444-713EAC6AFF99}"/>
                </a:ext>
              </a:extLst>
            </p:cNvPr>
            <p:cNvCxnSpPr/>
            <p:nvPr/>
          </p:nvCxnSpPr>
          <p:spPr>
            <a:xfrm>
              <a:off x="4180542" y="2311290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70F351B4-559F-4C42-BB04-6C5F07B1EE81}"/>
                </a:ext>
              </a:extLst>
            </p:cNvPr>
            <p:cNvCxnSpPr/>
            <p:nvPr/>
          </p:nvCxnSpPr>
          <p:spPr>
            <a:xfrm>
              <a:off x="4188893" y="2089458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746254DA-505F-4B3B-9E52-69DF9AAE3916}"/>
                </a:ext>
              </a:extLst>
            </p:cNvPr>
            <p:cNvCxnSpPr/>
            <p:nvPr/>
          </p:nvCxnSpPr>
          <p:spPr>
            <a:xfrm>
              <a:off x="4169109" y="1456282"/>
              <a:ext cx="3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>
              <a:extLst>
                <a:ext uri="{FF2B5EF4-FFF2-40B4-BE49-F238E27FC236}">
                  <a16:creationId xmlns:a16="http://schemas.microsoft.com/office/drawing/2014/main" id="{3E024FCB-75D6-48FC-A16F-2A117E805B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6860" y="2309782"/>
              <a:ext cx="247920" cy="10392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矢印コネクタ 111">
              <a:extLst>
                <a:ext uri="{FF2B5EF4-FFF2-40B4-BE49-F238E27FC236}">
                  <a16:creationId xmlns:a16="http://schemas.microsoft.com/office/drawing/2014/main" id="{3476A9F3-542A-4321-8BE1-F4EA30664A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6857" y="1455033"/>
              <a:ext cx="232254" cy="95867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FCDF9A9B-6D82-40C2-BFF0-9DC9DDBB608C}"/>
                </a:ext>
              </a:extLst>
            </p:cNvPr>
            <p:cNvSpPr txBox="1"/>
            <p:nvPr/>
          </p:nvSpPr>
          <p:spPr>
            <a:xfrm>
              <a:off x="3921185" y="2365953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Sn=</a:t>
              </a:r>
            </a:p>
            <a:p>
              <a:r>
                <a:rPr kumimoji="1" lang="en-US" altLang="ja-JP" sz="1000" dirty="0"/>
                <a:t>0.58(10) MeV</a:t>
              </a:r>
              <a:endParaRPr kumimoji="1" lang="ja-JP" altLang="en-US" sz="1000" dirty="0"/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C5124EC1-4826-4491-9A3B-22FEF39891DE}"/>
                </a:ext>
              </a:extLst>
            </p:cNvPr>
            <p:cNvSpPr txBox="1"/>
            <p:nvPr/>
          </p:nvSpPr>
          <p:spPr>
            <a:xfrm>
              <a:off x="4232021" y="2088689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1st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8210920D-2BBD-4CBF-9947-E963203ED019}"/>
                </a:ext>
              </a:extLst>
            </p:cNvPr>
            <p:cNvSpPr txBox="1"/>
            <p:nvPr/>
          </p:nvSpPr>
          <p:spPr>
            <a:xfrm>
              <a:off x="4209058" y="1857350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2nd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08E3BD58-7C25-4070-87B4-AD14B5A1CD25}"/>
                </a:ext>
              </a:extLst>
            </p:cNvPr>
            <p:cNvSpPr txBox="1"/>
            <p:nvPr/>
          </p:nvSpPr>
          <p:spPr>
            <a:xfrm>
              <a:off x="4216241" y="1243453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3rd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2A5CCF5C-4B61-4171-AF69-1C833AE3BB50}"/>
              </a:ext>
            </a:extLst>
          </p:cNvPr>
          <p:cNvCxnSpPr>
            <a:cxnSpLocks/>
          </p:cNvCxnSpPr>
          <p:nvPr/>
        </p:nvCxnSpPr>
        <p:spPr>
          <a:xfrm flipH="1">
            <a:off x="4522045" y="2041605"/>
            <a:ext cx="255218" cy="3184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B43EBBC-6026-488E-842E-9A957536F076}"/>
              </a:ext>
            </a:extLst>
          </p:cNvPr>
          <p:cNvSpPr txBox="1"/>
          <p:nvPr/>
        </p:nvSpPr>
        <p:spPr>
          <a:xfrm>
            <a:off x="2318637" y="1116999"/>
            <a:ext cx="1657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</a:rPr>
              <a:t>High-lying, </a:t>
            </a:r>
          </a:p>
          <a:p>
            <a:r>
              <a:rPr lang="en-US" altLang="ja-JP" sz="1400" b="1" dirty="0">
                <a:solidFill>
                  <a:schemeClr val="accent2">
                    <a:lumMod val="50000"/>
                  </a:schemeClr>
                </a:solidFill>
              </a:rPr>
              <a:t>Isolated, </a:t>
            </a:r>
          </a:p>
          <a:p>
            <a:r>
              <a:rPr lang="en-US" altLang="ja-JP" sz="1400" b="1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</a:rPr>
              <a:t>arrow </a:t>
            </a:r>
            <a:r>
              <a:rPr kumimoji="1" lang="en-US" altLang="ja-JP" sz="1400" b="1" dirty="0" err="1">
                <a:solidFill>
                  <a:schemeClr val="accent2">
                    <a:lumMod val="50000"/>
                  </a:schemeClr>
                </a:solidFill>
              </a:rPr>
              <a:t>widthed</a:t>
            </a: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r>
              <a:rPr lang="en-US" altLang="ja-JP" sz="1400" b="1" dirty="0">
                <a:solidFill>
                  <a:schemeClr val="accent2">
                    <a:lumMod val="50000"/>
                  </a:schemeClr>
                </a:solidFill>
              </a:rPr>
              <a:t>single-neutron emitting </a:t>
            </a:r>
          </a:p>
          <a:p>
            <a:r>
              <a:rPr lang="en-US" altLang="ja-JP" sz="1400" b="1" dirty="0">
                <a:solidFill>
                  <a:schemeClr val="accent2">
                    <a:lumMod val="50000"/>
                  </a:schemeClr>
                </a:solidFill>
              </a:rPr>
              <a:t>peak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E2C1511-7628-4990-B10B-7344A1B9822D}"/>
              </a:ext>
            </a:extLst>
          </p:cNvPr>
          <p:cNvSpPr/>
          <p:nvPr/>
        </p:nvSpPr>
        <p:spPr>
          <a:xfrm>
            <a:off x="5699077" y="6273689"/>
            <a:ext cx="2242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>
                <a:solidFill>
                  <a:srgbClr val="0000FF"/>
                </a:solidFill>
              </a:rPr>
              <a:t>Y.Satou</a:t>
            </a:r>
            <a:r>
              <a:rPr lang="en-US" altLang="ja-JP" sz="1400" dirty="0">
                <a:solidFill>
                  <a:srgbClr val="0000FF"/>
                </a:solidFill>
              </a:rPr>
              <a:t> et al., Phys. Lett. B 660, 320 (2008). 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8228CF36-D4E1-4962-AE11-5DD9DB9F6B2D}"/>
              </a:ext>
            </a:extLst>
          </p:cNvPr>
          <p:cNvSpPr/>
          <p:nvPr/>
        </p:nvSpPr>
        <p:spPr>
          <a:xfrm>
            <a:off x="4273552" y="3992175"/>
            <a:ext cx="2788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>
                <a:solidFill>
                  <a:srgbClr val="0000FF"/>
                </a:solidFill>
              </a:rPr>
              <a:t>J.W.Hwang</a:t>
            </a:r>
            <a:r>
              <a:rPr lang="en-US" altLang="ja-JP" sz="1400" dirty="0">
                <a:solidFill>
                  <a:srgbClr val="0000FF"/>
                </a:solidFill>
              </a:rPr>
              <a:t> et al., Phys. Lett. B 769, 503 (2017). 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4772BAA-5B65-4DA0-B856-FA49270648EC}"/>
              </a:ext>
            </a:extLst>
          </p:cNvPr>
          <p:cNvSpPr/>
          <p:nvPr/>
        </p:nvSpPr>
        <p:spPr>
          <a:xfrm>
            <a:off x="5676899" y="5628905"/>
            <a:ext cx="598567" cy="2802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51C84EE5-D314-4CCA-AB81-37C01C876DCC}"/>
              </a:ext>
            </a:extLst>
          </p:cNvPr>
          <p:cNvSpPr/>
          <p:nvPr/>
        </p:nvSpPr>
        <p:spPr>
          <a:xfrm>
            <a:off x="5676899" y="5261819"/>
            <a:ext cx="598567" cy="2802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コネクタ: カギ線 12">
            <a:extLst>
              <a:ext uri="{FF2B5EF4-FFF2-40B4-BE49-F238E27FC236}">
                <a16:creationId xmlns:a16="http://schemas.microsoft.com/office/drawing/2014/main" id="{FEDC78E5-E624-4C43-9ADC-3B1A58446EE0}"/>
              </a:ext>
            </a:extLst>
          </p:cNvPr>
          <p:cNvCxnSpPr>
            <a:cxnSpLocks/>
            <a:stCxn id="44" idx="3"/>
          </p:cNvCxnSpPr>
          <p:nvPr/>
        </p:nvCxnSpPr>
        <p:spPr>
          <a:xfrm flipH="1" flipV="1">
            <a:off x="5676899" y="4396640"/>
            <a:ext cx="598567" cy="1005295"/>
          </a:xfrm>
          <a:prstGeom prst="bentConnector4">
            <a:avLst>
              <a:gd name="adj1" fmla="val -38191"/>
              <a:gd name="adj2" fmla="val 10182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38A618D5-F566-447E-BFAE-B0F246BD6C30}"/>
              </a:ext>
            </a:extLst>
          </p:cNvPr>
          <p:cNvCxnSpPr>
            <a:cxnSpLocks/>
            <a:stCxn id="5" idx="3"/>
            <a:endCxn id="2" idx="0"/>
          </p:cNvCxnSpPr>
          <p:nvPr/>
        </p:nvCxnSpPr>
        <p:spPr>
          <a:xfrm>
            <a:off x="6275466" y="5769021"/>
            <a:ext cx="544690" cy="504668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B7A95DB-E85C-4FB9-B12B-C530A545287D}"/>
              </a:ext>
            </a:extLst>
          </p:cNvPr>
          <p:cNvCxnSpPr/>
          <p:nvPr/>
        </p:nvCxnSpPr>
        <p:spPr>
          <a:xfrm flipV="1">
            <a:off x="8854981" y="4565787"/>
            <a:ext cx="0" cy="139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430C0FEE-204B-4EA8-8A6A-68B52B40F59E}"/>
              </a:ext>
            </a:extLst>
          </p:cNvPr>
          <p:cNvCxnSpPr/>
          <p:nvPr/>
        </p:nvCxnSpPr>
        <p:spPr>
          <a:xfrm flipV="1">
            <a:off x="8864507" y="2953552"/>
            <a:ext cx="0" cy="139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82C7CA4A-CB1D-4AB2-A874-F4AC40DA5A55}"/>
              </a:ext>
            </a:extLst>
          </p:cNvPr>
          <p:cNvCxnSpPr/>
          <p:nvPr/>
        </p:nvCxnSpPr>
        <p:spPr>
          <a:xfrm flipV="1">
            <a:off x="8880701" y="1304534"/>
            <a:ext cx="0" cy="139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DB8D220-3421-4338-88B2-F68266BE4DAC}"/>
              </a:ext>
            </a:extLst>
          </p:cNvPr>
          <p:cNvCxnSpPr>
            <a:cxnSpLocks/>
          </p:cNvCxnSpPr>
          <p:nvPr/>
        </p:nvCxnSpPr>
        <p:spPr>
          <a:xfrm>
            <a:off x="8854981" y="3857625"/>
            <a:ext cx="19176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8CD482-C348-49BD-8CF5-03F0ACD3BC80}"/>
              </a:ext>
            </a:extLst>
          </p:cNvPr>
          <p:cNvSpPr txBox="1"/>
          <p:nvPr/>
        </p:nvSpPr>
        <p:spPr>
          <a:xfrm>
            <a:off x="8874034" y="3979150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+35 MeV/c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4B25B5CE-35A8-490B-BCCA-0D5493DF315E}"/>
              </a:ext>
            </a:extLst>
          </p:cNvPr>
          <p:cNvCxnSpPr>
            <a:cxnSpLocks/>
          </p:cNvCxnSpPr>
          <p:nvPr/>
        </p:nvCxnSpPr>
        <p:spPr>
          <a:xfrm>
            <a:off x="8880701" y="2155808"/>
            <a:ext cx="22002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0B3B42C-F8B3-4DA9-A5DA-15948C5248A6}"/>
              </a:ext>
            </a:extLst>
          </p:cNvPr>
          <p:cNvSpPr txBox="1"/>
          <p:nvPr/>
        </p:nvSpPr>
        <p:spPr>
          <a:xfrm>
            <a:off x="8899754" y="2277333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+4</a:t>
            </a:r>
            <a:r>
              <a:rPr kumimoji="1" lang="en-US" altLang="ja-JP" sz="1200" dirty="0">
                <a:solidFill>
                  <a:srgbClr val="FF0000"/>
                </a:solidFill>
              </a:rPr>
              <a:t>5 MeV/c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B2461CD-7506-4DF9-B632-68C38A1996EE}"/>
                  </a:ext>
                </a:extLst>
              </p:cNvPr>
              <p:cNvSpPr txBox="1"/>
              <p:nvPr/>
            </p:nvSpPr>
            <p:spPr>
              <a:xfrm>
                <a:off x="10576511" y="2388798"/>
                <a:ext cx="1615488" cy="95872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/>
                  <a:t>Forward centroid shifts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ja-JP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kumimoji="1" lang="ja-JP" altLang="en-US" sz="1400" dirty="0"/>
                  <a:t> </a:t>
                </a:r>
                <a:r>
                  <a:rPr kumimoji="1" lang="en-US" altLang="ja-JP" sz="1400" dirty="0" err="1"/>
                  <a:t>distrs</a:t>
                </a:r>
                <a:r>
                  <a:rPr lang="en-US" altLang="ja-JP" sz="1400" dirty="0"/>
                  <a:t>. can indicate </a:t>
                </a:r>
                <a:r>
                  <a:rPr lang="en-US" altLang="ja-JP" sz="1400" b="1" dirty="0">
                    <a:solidFill>
                      <a:srgbClr val="FF0000"/>
                    </a:solidFill>
                  </a:rPr>
                  <a:t>SRC</a:t>
                </a:r>
                <a:r>
                  <a:rPr lang="en-US" altLang="ja-JP" sz="1400" dirty="0"/>
                  <a:t> effects? </a:t>
                </a:r>
                <a:endParaRPr kumimoji="1" lang="ja-JP" altLang="en-US" sz="1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B2461CD-7506-4DF9-B632-68C38A199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6511" y="2388798"/>
                <a:ext cx="1615488" cy="958724"/>
              </a:xfrm>
              <a:prstGeom prst="rect">
                <a:avLst/>
              </a:prstGeom>
              <a:blipFill>
                <a:blip r:embed="rId6"/>
                <a:stretch>
                  <a:fillRect l="-1132" t="-1274" r="-3396" b="-57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図 57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22CF2C8-D112-41AD-9391-C5DD30641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74" y="3773869"/>
            <a:ext cx="1844826" cy="15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1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">
            <a:extLst>
              <a:ext uri="{FF2B5EF4-FFF2-40B4-BE49-F238E27FC236}">
                <a16:creationId xmlns:a16="http://schemas.microsoft.com/office/drawing/2014/main" id="{97BF43D5-B23E-4E8D-B333-5FDD79D6B579}"/>
              </a:ext>
            </a:extLst>
          </p:cNvPr>
          <p:cNvSpPr txBox="1">
            <a:spLocks/>
          </p:cNvSpPr>
          <p:nvPr/>
        </p:nvSpPr>
        <p:spPr>
          <a:xfrm>
            <a:off x="436178" y="50012"/>
            <a:ext cx="11493500" cy="603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Energy level :</a:t>
            </a:r>
            <a:r>
              <a:rPr lang="en-US" altLang="ja-JP" sz="3600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</a:t>
            </a:r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N(-1p)</a:t>
            </a:r>
            <a:r>
              <a:rPr lang="en-US" altLang="ja-JP" sz="3600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</a:t>
            </a:r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C*</a:t>
            </a:r>
            <a:r>
              <a:rPr lang="ja-JP" altLang="en-US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→</a:t>
            </a:r>
            <a:r>
              <a:rPr lang="en-US" altLang="ja-JP" sz="3600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</a:t>
            </a:r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C+n</a:t>
            </a:r>
            <a:endParaRPr lang="ja-JP" altLang="en-US" sz="36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図 2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4F5BE168-D8AA-45F4-B261-C504EA9A3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7" y="812433"/>
            <a:ext cx="5052081" cy="5893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FE6CEC4-5BA1-47FE-A019-41B6075FA232}"/>
                  </a:ext>
                </a:extLst>
              </p:cNvPr>
              <p:cNvSpPr txBox="1"/>
              <p:nvPr/>
            </p:nvSpPr>
            <p:spPr>
              <a:xfrm>
                <a:off x="5748639" y="689193"/>
                <a:ext cx="6015359" cy="2688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/>
                  <a:t>Shell-model level density is </a:t>
                </a:r>
                <a:r>
                  <a:rPr lang="en-US" altLang="ja-JP" b="1" dirty="0"/>
                  <a:t>s</a:t>
                </a:r>
                <a:r>
                  <a:rPr kumimoji="1" lang="en-US" altLang="ja-JP" b="1" dirty="0"/>
                  <a:t>o high </a:t>
                </a:r>
                <a:r>
                  <a:rPr lang="en-US" altLang="ja-JP" b="1" dirty="0"/>
                  <a:t>above</a:t>
                </a:r>
                <a:r>
                  <a:rPr kumimoji="1" lang="en-US" altLang="ja-JP" b="1" dirty="0"/>
                  <a:t> S</a:t>
                </a:r>
                <a:r>
                  <a:rPr kumimoji="1" lang="en-US" altLang="ja-JP" b="1" baseline="-25000" dirty="0"/>
                  <a:t>3n</a:t>
                </a:r>
                <a:r>
                  <a:rPr kumimoji="1" lang="en-US" altLang="ja-JP" b="1" dirty="0"/>
                  <a:t> to have an idea about what the 6.6 MeV is.</a:t>
                </a:r>
                <a:r>
                  <a:rPr lang="ja-JP" altLang="en-US" sz="2400" b="1" dirty="0">
                    <a:solidFill>
                      <a:srgbClr val="0000FF"/>
                    </a:solidFill>
                  </a:rPr>
                  <a:t>（</a:t>
                </a:r>
                <a:r>
                  <a:rPr lang="en-US" altLang="ja-JP" sz="2400" b="1" dirty="0">
                    <a:solidFill>
                      <a:srgbClr val="0000FF"/>
                    </a:solidFill>
                  </a:rPr>
                  <a:t>;</a:t>
                </a:r>
                <a:r>
                  <a:rPr lang="ja-JP" altLang="en-US" sz="2400" b="1" dirty="0">
                    <a:solidFill>
                      <a:srgbClr val="0000FF"/>
                    </a:solidFill>
                  </a:rPr>
                  <a:t>ﾟ</a:t>
                </a:r>
                <a:r>
                  <a:rPr lang="en-US" altLang="ja-JP" sz="2400" b="1" dirty="0">
                    <a:solidFill>
                      <a:srgbClr val="0000FF"/>
                    </a:solidFill>
                  </a:rPr>
                  <a:t>-</a:t>
                </a:r>
                <a:r>
                  <a:rPr lang="ja-JP" altLang="en-US" sz="2400" b="1" dirty="0">
                    <a:solidFill>
                      <a:srgbClr val="0000FF"/>
                    </a:solidFill>
                  </a:rPr>
                  <a:t>ﾟ）</a:t>
                </a:r>
                <a:endParaRPr lang="en-US" altLang="ja-JP" sz="2400" b="1" dirty="0">
                  <a:solidFill>
                    <a:srgbClr val="0000FF"/>
                  </a:solidFill>
                </a:endParaRPr>
              </a:p>
              <a:p>
                <a:endParaRPr lang="en-US" altLang="ja-JP" sz="800" b="1" dirty="0"/>
              </a:p>
              <a:p>
                <a:pPr marL="342900" indent="-342900">
                  <a:buFont typeface="+mj-ea"/>
                  <a:buAutoNum type="circleNumDbPlain"/>
                </a:pPr>
                <a:r>
                  <a:rPr lang="en-US" altLang="ja-JP" b="1" dirty="0"/>
                  <a:t>Consider spin coupling.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sz="14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altLang="ja-JP" sz="14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f>
                              <m:fPr>
                                <m:ctrlP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box>
                      </m:e>
                      <m:sup>
                        <m: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sz="14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altLang="ja-JP" sz="14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f>
                              <m:fPr>
                                <m:ctrlP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box>
                      </m:e>
                      <m:sup>
                        <m: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ja-JP" sz="14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altLang="ja-JP" sz="14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f>
                              <m:fPr>
                                <m:ctrlP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box>
                      </m:e>
                      <m:sup>
                        <m: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ja-JP" sz="14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altLang="ja-JP" sz="14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f>
                              <m:fPr>
                                <m:ctrlP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</m:num>
                              <m:den>
                                <m: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box>
                      </m:e>
                      <m:sup>
                        <m: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ja-JP" sz="14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ja-JP" sz="1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𝐚𝐧𝐝</m:t>
                    </m:r>
                    <m:r>
                      <a:rPr lang="en-US" altLang="ja-JP" sz="14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altLang="ja-JP" sz="14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f>
                              <m:fPr>
                                <m:ctrlP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𝟕</m:t>
                                </m:r>
                              </m:num>
                              <m:den>
                                <m:r>
                                  <a:rPr lang="en-US" altLang="ja-JP" sz="14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box>
                      </m:e>
                      <m:sup>
                        <m:r>
                          <a:rPr lang="en-US" altLang="ja-JP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1400" b="1" dirty="0"/>
                  <a:t> </a:t>
                </a:r>
              </a:p>
              <a:p>
                <a:pPr marL="342900" indent="-342900">
                  <a:buFont typeface="+mj-ea"/>
                  <a:buAutoNum type="circleNumDbPlain"/>
                </a:pPr>
                <a:r>
                  <a:rPr lang="en-US" altLang="ja-JP" b="1" dirty="0"/>
                  <a:t>Identify the proton-core excited states. </a:t>
                </a:r>
              </a:p>
              <a:p>
                <a:pPr lvl="1"/>
                <a:r>
                  <a:rPr lang="en-US" altLang="ja-JP" sz="1400" b="1" dirty="0">
                    <a:solidFill>
                      <a:srgbClr val="C00000"/>
                    </a:solidFill>
                  </a:rPr>
                  <a:t>-1p strength distribution</a:t>
                </a:r>
              </a:p>
              <a:p>
                <a:pPr marL="342900" indent="-342900">
                  <a:buFont typeface="+mj-ea"/>
                  <a:buAutoNum type="circleNumDbPlain"/>
                </a:pPr>
                <a:r>
                  <a:rPr lang="en-US" altLang="ja-JP" b="1" dirty="0"/>
                  <a:t>Examine their decay properties. </a:t>
                </a:r>
              </a:p>
              <a:p>
                <a:pPr lvl="1"/>
                <a:r>
                  <a:rPr lang="en-US" altLang="ja-JP" sz="1400" b="1" dirty="0">
                    <a:solidFill>
                      <a:schemeClr val="accent2">
                        <a:lumMod val="50000"/>
                      </a:schemeClr>
                    </a:solidFill>
                  </a:rPr>
                  <a:t>6.6 MeV state feeds 18C(</a:t>
                </a:r>
                <a:r>
                  <a:rPr lang="en-US" altLang="ja-JP" sz="1400" b="1" dirty="0" err="1">
                    <a:solidFill>
                      <a:schemeClr val="accent2">
                        <a:lumMod val="50000"/>
                      </a:schemeClr>
                    </a:solidFill>
                  </a:rPr>
                  <a:t>g.s.</a:t>
                </a:r>
                <a:r>
                  <a:rPr lang="en-US" altLang="ja-JP" sz="1400" b="1" dirty="0">
                    <a:solidFill>
                      <a:schemeClr val="accent2">
                        <a:lumMod val="50000"/>
                      </a:schemeClr>
                    </a:solidFill>
                  </a:rPr>
                  <a:t>)</a:t>
                </a:r>
              </a:p>
              <a:p>
                <a:pPr lvl="1"/>
                <a:r>
                  <a:rPr lang="en-US" altLang="ja-JP" sz="1400" b="1" dirty="0">
                    <a:solidFill>
                      <a:schemeClr val="accent2">
                        <a:lumMod val="50000"/>
                      </a:schemeClr>
                    </a:solidFill>
                  </a:rPr>
                  <a:t>Simple sequential decay model</a:t>
                </a: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FE6CEC4-5BA1-47FE-A019-41B6075FA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639" y="689193"/>
                <a:ext cx="6015359" cy="2688172"/>
              </a:xfrm>
              <a:prstGeom prst="rect">
                <a:avLst/>
              </a:prstGeom>
              <a:blipFill>
                <a:blip r:embed="rId4"/>
                <a:stretch>
                  <a:fillRect l="-1013" t="-1134" b="-15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23EE04D-ED0E-494A-A169-035D46F0ACF3}"/>
              </a:ext>
            </a:extLst>
          </p:cNvPr>
          <p:cNvSpPr/>
          <p:nvPr/>
        </p:nvSpPr>
        <p:spPr>
          <a:xfrm>
            <a:off x="69400" y="5537735"/>
            <a:ext cx="1125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YSOX</a:t>
            </a:r>
            <a:r>
              <a:rPr lang="en-US" altLang="ja-JP" sz="1200" dirty="0">
                <a:solidFill>
                  <a:srgbClr val="0000FF"/>
                </a:solidFill>
              </a:rPr>
              <a:t>: </a:t>
            </a:r>
            <a:r>
              <a:rPr lang="en-US" altLang="ja-JP" sz="1200" dirty="0" err="1">
                <a:solidFill>
                  <a:srgbClr val="0000FF"/>
                </a:solidFill>
              </a:rPr>
              <a:t>C.Yuan</a:t>
            </a:r>
            <a:r>
              <a:rPr lang="en-US" altLang="ja-JP" sz="1200" dirty="0">
                <a:solidFill>
                  <a:srgbClr val="0000FF"/>
                </a:solidFill>
              </a:rPr>
              <a:t> et al., Phys. Rev. C85 (2012) 064324.</a:t>
            </a:r>
            <a:endParaRPr lang="ja-JP" altLang="en-US" sz="1200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9A89324-A83E-433B-893C-5181BC5C5C0E}"/>
              </a:ext>
            </a:extLst>
          </p:cNvPr>
          <p:cNvGrpSpPr/>
          <p:nvPr/>
        </p:nvGrpSpPr>
        <p:grpSpPr>
          <a:xfrm>
            <a:off x="6015339" y="3282979"/>
            <a:ext cx="5706761" cy="3290088"/>
            <a:chOff x="6015339" y="3282979"/>
            <a:chExt cx="5706761" cy="3290088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8811FA-5BDF-4EB1-93E7-57B24FB4E35E}"/>
                </a:ext>
              </a:extLst>
            </p:cNvPr>
            <p:cNvSpPr/>
            <p:nvPr/>
          </p:nvSpPr>
          <p:spPr>
            <a:xfrm>
              <a:off x="6204137" y="6222022"/>
              <a:ext cx="1596838" cy="27318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A2B5DD3A-F336-459C-846D-90F2E0615B43}"/>
                </a:ext>
              </a:extLst>
            </p:cNvPr>
            <p:cNvSpPr/>
            <p:nvPr/>
          </p:nvSpPr>
          <p:spPr>
            <a:xfrm>
              <a:off x="6204137" y="5446648"/>
              <a:ext cx="1217744" cy="27318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5DDC1D9-23F3-48F2-B381-AD550730CF02}"/>
                </a:ext>
              </a:extLst>
            </p:cNvPr>
            <p:cNvSpPr/>
            <p:nvPr/>
          </p:nvSpPr>
          <p:spPr>
            <a:xfrm>
              <a:off x="6227307" y="3671484"/>
              <a:ext cx="3862077" cy="711426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B3F03950-6E9A-457C-9726-DEB27F6AB44B}"/>
                    </a:ext>
                  </a:extLst>
                </p:cNvPr>
                <p:cNvSpPr/>
                <p:nvPr/>
              </p:nvSpPr>
              <p:spPr>
                <a:xfrm>
                  <a:off x="6196490" y="3310373"/>
                  <a:ext cx="4175760" cy="32626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dirty="0">
                      <a:solidFill>
                        <a:srgbClr val="0000FF"/>
                      </a:solidFill>
                    </a:rPr>
                    <a:t>Decay width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ja-JP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l-GR" altLang="ja-JP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l-GR" altLang="ja-JP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ja-JP" alt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ja-JP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l-GR" altLang="ja-JP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ja-JP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𝑘𝑅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&gt;0, 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𝑘𝑅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p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1/2</m:t>
                                    </m:r>
                                  </m:sup>
                                </m:sSup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𝑘𝑅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=0)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altLang="ja-JP" sz="1400" dirty="0"/>
                    <a:t> </a:t>
                  </a:r>
                </a:p>
                <a:p>
                  <a:r>
                    <a:rPr lang="en-US" altLang="ja-JP" sz="1400" dirty="0"/>
                    <a:t>     </a:t>
                  </a:r>
                  <a14:m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decay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a14:m>
                  <a:r>
                    <a:rPr lang="en-US" altLang="ja-JP" sz="1400" dirty="0"/>
                    <a:t>   : wave number </a:t>
                  </a:r>
                </a:p>
                <a:p>
                  <a:r>
                    <a:rPr lang="en-US" altLang="ja-JP" sz="1400" dirty="0"/>
                    <a:t>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a14:m>
                  <a:r>
                    <a:rPr lang="en-US" altLang="ja-JP" sz="1400" dirty="0"/>
                    <a:t> : neutron transmission (square potential)</a:t>
                  </a:r>
                  <a:endParaRPr lang="en-US" altLang="ja-JP" sz="2000" dirty="0"/>
                </a:p>
                <a:p>
                  <a:endParaRPr lang="en-US" altLang="ja-JP" sz="800" dirty="0">
                    <a:solidFill>
                      <a:srgbClr val="C00000"/>
                    </a:solidFill>
                  </a:endParaRPr>
                </a:p>
                <a:p>
                  <a:r>
                    <a:rPr lang="en-US" altLang="ja-JP" sz="2000" dirty="0">
                      <a:solidFill>
                        <a:srgbClr val="C00000"/>
                      </a:solidFill>
                    </a:rPr>
                    <a:t>Total width</a:t>
                  </a:r>
                </a:p>
                <a:p>
                  <a:endParaRPr lang="en-US" altLang="ja-JP" sz="800" dirty="0">
                    <a:solidFill>
                      <a:srgbClr val="C00000"/>
                    </a:solidFill>
                  </a:endParaRPr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400">
                              <a:latin typeface="Cambria Math" panose="02040503050406030204" pitchFamily="18" charset="0"/>
                            </a:rPr>
                            <m:t>calc</m:t>
                          </m:r>
                        </m:sup>
                      </m:sSup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ja-JP" alt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en-US" altLang="ja-JP" sz="1400" dirty="0">
                      <a:solidFill>
                        <a:srgbClr val="C00000"/>
                      </a:solidFill>
                    </a:rPr>
                    <a:t> </a:t>
                  </a:r>
                </a:p>
                <a:p>
                  <a:endParaRPr lang="en-US" altLang="ja-JP" sz="800" dirty="0">
                    <a:solidFill>
                      <a:srgbClr val="C00000"/>
                    </a:solidFill>
                  </a:endParaRPr>
                </a:p>
                <a:p>
                  <a:r>
                    <a:rPr lang="en-US" altLang="ja-JP" sz="2000" dirty="0">
                      <a:solidFill>
                        <a:srgbClr val="002060"/>
                      </a:solidFill>
                    </a:rPr>
                    <a:t>Branching ratio</a:t>
                  </a:r>
                </a:p>
                <a:p>
                  <a:endParaRPr lang="en-US" altLang="ja-JP" sz="800" dirty="0">
                    <a:solidFill>
                      <a:srgbClr val="C00000"/>
                    </a:solidFill>
                  </a:endParaRPr>
                </a:p>
                <a:p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ja-JP" alt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.(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m:rPr>
                                  <m:sty m:val="p"/>
                                </m:rPr>
                                <a:rPr lang="el-GR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ja-JP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ja-JP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calc</m:t>
                              </m:r>
                            </m:sup>
                          </m:sSup>
                        </m:den>
                      </m:f>
                    </m:oMath>
                  </a14:m>
                  <a:r>
                    <a:rPr lang="ja-JP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B3F03950-6E9A-457C-9726-DEB27F6AB4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6490" y="3310373"/>
                  <a:ext cx="4175760" cy="3262694"/>
                </a:xfrm>
                <a:prstGeom prst="rect">
                  <a:avLst/>
                </a:prstGeom>
                <a:blipFill>
                  <a:blip r:embed="rId5"/>
                  <a:stretch>
                    <a:fillRect l="-1460" t="-935" b="-1364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1ACC99B2-F483-4215-9256-1C6E5402AD3F}"/>
                </a:ext>
              </a:extLst>
            </p:cNvPr>
            <p:cNvGrpSpPr/>
            <p:nvPr/>
          </p:nvGrpSpPr>
          <p:grpSpPr>
            <a:xfrm>
              <a:off x="10275067" y="3491796"/>
              <a:ext cx="1183006" cy="862382"/>
              <a:chOff x="7494221" y="4176894"/>
              <a:chExt cx="1398954" cy="1193134"/>
            </a:xfrm>
          </p:grpSpPr>
          <p:cxnSp>
            <p:nvCxnSpPr>
              <p:cNvPr id="10" name="直線コネクタ 9">
                <a:extLst>
                  <a:ext uri="{FF2B5EF4-FFF2-40B4-BE49-F238E27FC236}">
                    <a16:creationId xmlns:a16="http://schemas.microsoft.com/office/drawing/2014/main" id="{A210F6C4-A809-4AC3-9C10-A91FB9296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4221" y="4351341"/>
                <a:ext cx="2" cy="1018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EAA52BA9-7FB6-4DEC-9125-514191147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4223" y="5370028"/>
                <a:ext cx="55440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E3C938D6-734F-4162-B8DA-A971D92834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48625" y="4351341"/>
                <a:ext cx="0" cy="1018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E4933D53-5997-4CCE-B2BA-8BF981236F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8625" y="5016500"/>
                <a:ext cx="84455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フリーフォーム: 図形 13">
                <a:extLst>
                  <a:ext uri="{FF2B5EF4-FFF2-40B4-BE49-F238E27FC236}">
                    <a16:creationId xmlns:a16="http://schemas.microsoft.com/office/drawing/2014/main" id="{022ADCA6-E01C-4CA6-875A-9BAC8FCFD20F}"/>
                  </a:ext>
                </a:extLst>
              </p:cNvPr>
              <p:cNvSpPr/>
              <p:nvPr/>
            </p:nvSpPr>
            <p:spPr>
              <a:xfrm>
                <a:off x="8048625" y="4356103"/>
                <a:ext cx="749298" cy="660388"/>
              </a:xfrm>
              <a:custGeom>
                <a:avLst/>
                <a:gdLst>
                  <a:gd name="connsiteX0" fmla="*/ 0 w 635000"/>
                  <a:gd name="connsiteY0" fmla="*/ 0 h 596900"/>
                  <a:gd name="connsiteX1" fmla="*/ 165100 w 635000"/>
                  <a:gd name="connsiteY1" fmla="*/ 438150 h 596900"/>
                  <a:gd name="connsiteX2" fmla="*/ 635000 w 635000"/>
                  <a:gd name="connsiteY2" fmla="*/ 596900 h 596900"/>
                  <a:gd name="connsiteX3" fmla="*/ 635000 w 635000"/>
                  <a:gd name="connsiteY3" fmla="*/ 596900 h 59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000" h="596900">
                    <a:moveTo>
                      <a:pt x="0" y="0"/>
                    </a:moveTo>
                    <a:cubicBezTo>
                      <a:pt x="29633" y="169333"/>
                      <a:pt x="59267" y="338667"/>
                      <a:pt x="165100" y="438150"/>
                    </a:cubicBezTo>
                    <a:cubicBezTo>
                      <a:pt x="270933" y="537633"/>
                      <a:pt x="635000" y="596900"/>
                      <a:pt x="635000" y="596900"/>
                    </a:cubicBezTo>
                    <a:lnTo>
                      <a:pt x="635000" y="5969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" name="フリーフォーム: 図形 14">
                <a:extLst>
                  <a:ext uri="{FF2B5EF4-FFF2-40B4-BE49-F238E27FC236}">
                    <a16:creationId xmlns:a16="http://schemas.microsoft.com/office/drawing/2014/main" id="{4CDB4EAA-9263-4D42-BB3E-6139DFA27C74}"/>
                  </a:ext>
                </a:extLst>
              </p:cNvPr>
              <p:cNvSpPr/>
              <p:nvPr/>
            </p:nvSpPr>
            <p:spPr>
              <a:xfrm>
                <a:off x="7494222" y="4850214"/>
                <a:ext cx="543382" cy="90486"/>
              </a:xfrm>
              <a:custGeom>
                <a:avLst/>
                <a:gdLst>
                  <a:gd name="connsiteX0" fmla="*/ 0 w 1443037"/>
                  <a:gd name="connsiteY0" fmla="*/ 107157 h 214313"/>
                  <a:gd name="connsiteX1" fmla="*/ 104775 w 1443037"/>
                  <a:gd name="connsiteY1" fmla="*/ 1 h 214313"/>
                  <a:gd name="connsiteX2" fmla="*/ 209550 w 1443037"/>
                  <a:gd name="connsiteY2" fmla="*/ 104776 h 214313"/>
                  <a:gd name="connsiteX3" fmla="*/ 309562 w 1443037"/>
                  <a:gd name="connsiteY3" fmla="*/ 214313 h 214313"/>
                  <a:gd name="connsiteX4" fmla="*/ 411956 w 1443037"/>
                  <a:gd name="connsiteY4" fmla="*/ 104776 h 214313"/>
                  <a:gd name="connsiteX5" fmla="*/ 516731 w 1443037"/>
                  <a:gd name="connsiteY5" fmla="*/ 2382 h 214313"/>
                  <a:gd name="connsiteX6" fmla="*/ 616743 w 1443037"/>
                  <a:gd name="connsiteY6" fmla="*/ 104776 h 214313"/>
                  <a:gd name="connsiteX7" fmla="*/ 721518 w 1443037"/>
                  <a:gd name="connsiteY7" fmla="*/ 211932 h 214313"/>
                  <a:gd name="connsiteX8" fmla="*/ 826293 w 1443037"/>
                  <a:gd name="connsiteY8" fmla="*/ 104776 h 214313"/>
                  <a:gd name="connsiteX9" fmla="*/ 926306 w 1443037"/>
                  <a:gd name="connsiteY9" fmla="*/ 1 h 214313"/>
                  <a:gd name="connsiteX10" fmla="*/ 1028700 w 1443037"/>
                  <a:gd name="connsiteY10" fmla="*/ 104776 h 214313"/>
                  <a:gd name="connsiteX11" fmla="*/ 1131093 w 1443037"/>
                  <a:gd name="connsiteY11" fmla="*/ 211932 h 214313"/>
                  <a:gd name="connsiteX12" fmla="*/ 1238250 w 1443037"/>
                  <a:gd name="connsiteY12" fmla="*/ 104776 h 214313"/>
                  <a:gd name="connsiteX13" fmla="*/ 1338262 w 1443037"/>
                  <a:gd name="connsiteY13" fmla="*/ 1 h 214313"/>
                  <a:gd name="connsiteX14" fmla="*/ 1443037 w 1443037"/>
                  <a:gd name="connsiteY14" fmla="*/ 107157 h 21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43037" h="214313">
                    <a:moveTo>
                      <a:pt x="0" y="107157"/>
                    </a:moveTo>
                    <a:cubicBezTo>
                      <a:pt x="34925" y="53777"/>
                      <a:pt x="69850" y="398"/>
                      <a:pt x="104775" y="1"/>
                    </a:cubicBezTo>
                    <a:cubicBezTo>
                      <a:pt x="139700" y="-396"/>
                      <a:pt x="175419" y="69057"/>
                      <a:pt x="209550" y="104776"/>
                    </a:cubicBezTo>
                    <a:cubicBezTo>
                      <a:pt x="243681" y="140495"/>
                      <a:pt x="275828" y="214313"/>
                      <a:pt x="309562" y="214313"/>
                    </a:cubicBezTo>
                    <a:cubicBezTo>
                      <a:pt x="343296" y="214313"/>
                      <a:pt x="377428" y="140098"/>
                      <a:pt x="411956" y="104776"/>
                    </a:cubicBezTo>
                    <a:cubicBezTo>
                      <a:pt x="446484" y="69454"/>
                      <a:pt x="482600" y="2382"/>
                      <a:pt x="516731" y="2382"/>
                    </a:cubicBezTo>
                    <a:cubicBezTo>
                      <a:pt x="550862" y="2382"/>
                      <a:pt x="616743" y="104776"/>
                      <a:pt x="616743" y="104776"/>
                    </a:cubicBezTo>
                    <a:cubicBezTo>
                      <a:pt x="650874" y="139701"/>
                      <a:pt x="686593" y="211932"/>
                      <a:pt x="721518" y="211932"/>
                    </a:cubicBezTo>
                    <a:cubicBezTo>
                      <a:pt x="756443" y="211932"/>
                      <a:pt x="792162" y="140098"/>
                      <a:pt x="826293" y="104776"/>
                    </a:cubicBezTo>
                    <a:cubicBezTo>
                      <a:pt x="860424" y="69454"/>
                      <a:pt x="892572" y="1"/>
                      <a:pt x="926306" y="1"/>
                    </a:cubicBezTo>
                    <a:cubicBezTo>
                      <a:pt x="960040" y="1"/>
                      <a:pt x="994569" y="69454"/>
                      <a:pt x="1028700" y="104776"/>
                    </a:cubicBezTo>
                    <a:cubicBezTo>
                      <a:pt x="1062831" y="140098"/>
                      <a:pt x="1096168" y="211932"/>
                      <a:pt x="1131093" y="211932"/>
                    </a:cubicBezTo>
                    <a:cubicBezTo>
                      <a:pt x="1166018" y="211932"/>
                      <a:pt x="1203722" y="140098"/>
                      <a:pt x="1238250" y="104776"/>
                    </a:cubicBezTo>
                    <a:cubicBezTo>
                      <a:pt x="1272778" y="69454"/>
                      <a:pt x="1304131" y="-396"/>
                      <a:pt x="1338262" y="1"/>
                    </a:cubicBezTo>
                    <a:cubicBezTo>
                      <a:pt x="1372393" y="398"/>
                      <a:pt x="1407715" y="53777"/>
                      <a:pt x="1443037" y="10715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E02F4EAE-D2FD-4BDA-8B00-53E7BC127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6346" y="4895457"/>
                <a:ext cx="452596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90832B8B-2BAF-42ED-8426-AFEACF0DF7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8625" y="4895457"/>
                <a:ext cx="30772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FC4BDEB-E074-47A2-AECB-63E3095EF10C}"/>
                  </a:ext>
                </a:extLst>
              </p:cNvPr>
              <p:cNvSpPr txBox="1"/>
              <p:nvPr/>
            </p:nvSpPr>
            <p:spPr>
              <a:xfrm>
                <a:off x="8270027" y="4176894"/>
                <a:ext cx="377607" cy="50887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n</a:t>
                </a:r>
                <a:endParaRPr lang="ja-JP" altLang="en-US" dirty="0"/>
              </a:p>
            </p:txBody>
          </p: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AEE4BCD9-662A-4E0A-A065-23308393673A}"/>
                </a:ext>
              </a:extLst>
            </p:cNvPr>
            <p:cNvGrpSpPr/>
            <p:nvPr/>
          </p:nvGrpSpPr>
          <p:grpSpPr>
            <a:xfrm>
              <a:off x="10164552" y="4603282"/>
              <a:ext cx="1448841" cy="1891928"/>
              <a:chOff x="9960100" y="4759801"/>
              <a:chExt cx="1448841" cy="1899770"/>
            </a:xfrm>
          </p:grpSpPr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463EC05C-A320-43ED-B1AD-E12CD933009B}"/>
                  </a:ext>
                </a:extLst>
              </p:cNvPr>
              <p:cNvSpPr/>
              <p:nvPr/>
            </p:nvSpPr>
            <p:spPr>
              <a:xfrm>
                <a:off x="9960100" y="4759801"/>
                <a:ext cx="1395412" cy="1848570"/>
              </a:xfrm>
              <a:custGeom>
                <a:avLst/>
                <a:gdLst>
                  <a:gd name="connsiteX0" fmla="*/ 4762 w 1395412"/>
                  <a:gd name="connsiteY0" fmla="*/ 4763 h 1952625"/>
                  <a:gd name="connsiteX1" fmla="*/ 1390650 w 1395412"/>
                  <a:gd name="connsiteY1" fmla="*/ 0 h 1952625"/>
                  <a:gd name="connsiteX2" fmla="*/ 1395412 w 1395412"/>
                  <a:gd name="connsiteY2" fmla="*/ 1952625 h 1952625"/>
                  <a:gd name="connsiteX3" fmla="*/ 628650 w 1395412"/>
                  <a:gd name="connsiteY3" fmla="*/ 1952625 h 1952625"/>
                  <a:gd name="connsiteX4" fmla="*/ 0 w 1395412"/>
                  <a:gd name="connsiteY4" fmla="*/ 1676400 h 1952625"/>
                  <a:gd name="connsiteX5" fmla="*/ 4762 w 1395412"/>
                  <a:gd name="connsiteY5" fmla="*/ 4763 h 195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5412" h="1952625">
                    <a:moveTo>
                      <a:pt x="4762" y="4763"/>
                    </a:moveTo>
                    <a:lnTo>
                      <a:pt x="1390650" y="0"/>
                    </a:lnTo>
                    <a:cubicBezTo>
                      <a:pt x="1392237" y="650875"/>
                      <a:pt x="1393825" y="1301750"/>
                      <a:pt x="1395412" y="1952625"/>
                    </a:cubicBezTo>
                    <a:lnTo>
                      <a:pt x="628650" y="1952625"/>
                    </a:lnTo>
                    <a:lnTo>
                      <a:pt x="0" y="1676400"/>
                    </a:lnTo>
                    <a:cubicBezTo>
                      <a:pt x="1587" y="1119188"/>
                      <a:pt x="3175" y="561975"/>
                      <a:pt x="4762" y="4763"/>
                    </a:cubicBezTo>
                    <a:close/>
                  </a:path>
                </a:pathLst>
              </a:custGeom>
              <a:solidFill>
                <a:srgbClr val="00FF99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04A0653B-C565-467F-938F-211D6350FE17}"/>
                  </a:ext>
                </a:extLst>
              </p:cNvPr>
              <p:cNvCxnSpPr/>
              <p:nvPr/>
            </p:nvCxnSpPr>
            <p:spPr>
              <a:xfrm>
                <a:off x="10049569" y="5998894"/>
                <a:ext cx="3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D5AD1756-EFCD-4170-B800-C4FF6DC15332}"/>
                  </a:ext>
                </a:extLst>
              </p:cNvPr>
              <p:cNvCxnSpPr/>
              <p:nvPr/>
            </p:nvCxnSpPr>
            <p:spPr>
              <a:xfrm>
                <a:off x="10653254" y="6302191"/>
                <a:ext cx="3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5B7B8219-7491-4AA5-9183-B41EAAB41545}"/>
                  </a:ext>
                </a:extLst>
              </p:cNvPr>
              <p:cNvCxnSpPr/>
              <p:nvPr/>
            </p:nvCxnSpPr>
            <p:spPr>
              <a:xfrm>
                <a:off x="10653254" y="5983723"/>
                <a:ext cx="3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D09E6E1F-E289-4C01-A3F5-4E50648D85D0}"/>
                  </a:ext>
                </a:extLst>
              </p:cNvPr>
              <p:cNvSpPr txBox="1"/>
              <p:nvPr/>
            </p:nvSpPr>
            <p:spPr>
              <a:xfrm>
                <a:off x="9984952" y="601677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baseline="30000" dirty="0"/>
                  <a:t>18</a:t>
                </a:r>
                <a:r>
                  <a:rPr kumimoji="1" lang="en-US" altLang="ja-JP" sz="1600" b="1" dirty="0"/>
                  <a:t>C</a:t>
                </a:r>
                <a:endParaRPr kumimoji="1" lang="ja-JP" altLang="en-US" sz="1600" b="1" dirty="0"/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9A5C256-23FF-4D98-B8AD-A52E59BB73A3}"/>
                  </a:ext>
                </a:extLst>
              </p:cNvPr>
              <p:cNvSpPr txBox="1"/>
              <p:nvPr/>
            </p:nvSpPr>
            <p:spPr>
              <a:xfrm>
                <a:off x="10588636" y="6321017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baseline="30000" dirty="0"/>
                  <a:t>19</a:t>
                </a:r>
                <a:r>
                  <a:rPr kumimoji="1" lang="en-US" altLang="ja-JP" sz="1600" b="1" dirty="0"/>
                  <a:t>C</a:t>
                </a:r>
                <a:endParaRPr kumimoji="1" lang="ja-JP" altLang="en-US" sz="1600" b="1" dirty="0"/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927B6089-CE69-4F47-91FE-E80921E1FBB6}"/>
                  </a:ext>
                </a:extLst>
              </p:cNvPr>
              <p:cNvCxnSpPr/>
              <p:nvPr/>
            </p:nvCxnSpPr>
            <p:spPr>
              <a:xfrm>
                <a:off x="10049569" y="5739771"/>
                <a:ext cx="3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666B82F1-3A2E-4007-845A-C03C827016BB}"/>
                  </a:ext>
                </a:extLst>
              </p:cNvPr>
              <p:cNvCxnSpPr/>
              <p:nvPr/>
            </p:nvCxnSpPr>
            <p:spPr>
              <a:xfrm>
                <a:off x="10049569" y="5300036"/>
                <a:ext cx="3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88CFA075-212D-44FA-AF91-2B7B90CCE564}"/>
                  </a:ext>
                </a:extLst>
              </p:cNvPr>
              <p:cNvCxnSpPr/>
              <p:nvPr/>
            </p:nvCxnSpPr>
            <p:spPr>
              <a:xfrm>
                <a:off x="10641821" y="5032849"/>
                <a:ext cx="3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矢印コネクタ 31">
                <a:extLst>
                  <a:ext uri="{FF2B5EF4-FFF2-40B4-BE49-F238E27FC236}">
                    <a16:creationId xmlns:a16="http://schemas.microsoft.com/office/drawing/2014/main" id="{B1854806-57A6-48B8-A554-F91AAF0EAE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09568" y="5300036"/>
                <a:ext cx="392055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DE924329-9EF0-487E-82FA-490F1DBFD2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09570" y="5990273"/>
                <a:ext cx="392053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0898EC64-3157-4A52-B822-A6A9374EC2EC}"/>
                  </a:ext>
                </a:extLst>
              </p:cNvPr>
              <p:cNvSpPr txBox="1"/>
              <p:nvPr/>
            </p:nvSpPr>
            <p:spPr>
              <a:xfrm>
                <a:off x="10427582" y="5960259"/>
                <a:ext cx="9813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/>
                  <a:t>Sn=</a:t>
                </a:r>
              </a:p>
              <a:p>
                <a:r>
                  <a:rPr kumimoji="1" lang="en-US" altLang="ja-JP" sz="1000" dirty="0"/>
                  <a:t>0.58(10) MeV</a:t>
                </a:r>
                <a:endParaRPr kumimoji="1" lang="ja-JP" altLang="en-US" sz="1000" dirty="0"/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8340B284-7064-4994-8F57-C9D3C331BAAC}"/>
                  </a:ext>
                </a:extLst>
              </p:cNvPr>
              <p:cNvSpPr txBox="1"/>
              <p:nvPr/>
            </p:nvSpPr>
            <p:spPr>
              <a:xfrm>
                <a:off x="10115932" y="5530962"/>
                <a:ext cx="2247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err="1">
                    <a:solidFill>
                      <a:srgbClr val="C00000"/>
                    </a:solidFill>
                  </a:rPr>
                  <a:t>i</a:t>
                </a:r>
                <a:endParaRPr kumimoji="1" lang="ja-JP" altLang="en-US"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D0C31A85-98A5-49FA-9412-0D14325958EF}"/>
                  </a:ext>
                </a:extLst>
              </p:cNvPr>
              <p:cNvSpPr txBox="1"/>
              <p:nvPr/>
            </p:nvSpPr>
            <p:spPr>
              <a:xfrm>
                <a:off x="10474188" y="4811569"/>
                <a:ext cx="7649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FF0000"/>
                    </a:solidFill>
                  </a:rPr>
                  <a:t>6.6 MeV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8" name="直線矢印コネクタ 37">
                <a:extLst>
                  <a:ext uri="{FF2B5EF4-FFF2-40B4-BE49-F238E27FC236}">
                    <a16:creationId xmlns:a16="http://schemas.microsoft.com/office/drawing/2014/main" id="{AE3F0FF0-DFFF-4112-9DA9-75239D838B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09570" y="5727198"/>
                <a:ext cx="392053" cy="5955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AC5679A7-190B-4E85-909E-2DE9D85BC3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1623" y="5032849"/>
                <a:ext cx="0" cy="957424"/>
              </a:xfrm>
              <a:prstGeom prst="line">
                <a:avLst/>
              </a:prstGeom>
              <a:ln w="63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79E10070-7A32-405F-9E34-5964171D78D0}"/>
                  </a:ext>
                </a:extLst>
              </p:cNvPr>
              <p:cNvSpPr txBox="1"/>
              <p:nvPr/>
            </p:nvSpPr>
            <p:spPr>
              <a:xfrm>
                <a:off x="10093490" y="5787128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C00000"/>
                    </a:solidFill>
                  </a:rPr>
                  <a:t>1</a:t>
                </a:r>
                <a:endParaRPr kumimoji="1" lang="ja-JP" altLang="en-US"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3CA5E5A0-E174-4F8F-9575-98DE3A2BF9AA}"/>
                  </a:ext>
                </a:extLst>
              </p:cNvPr>
              <p:cNvSpPr txBox="1"/>
              <p:nvPr/>
            </p:nvSpPr>
            <p:spPr>
              <a:xfrm>
                <a:off x="10091086" y="5089475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C00000"/>
                    </a:solidFill>
                  </a:rPr>
                  <a:t>n</a:t>
                </a:r>
                <a:endParaRPr kumimoji="1" lang="ja-JP" altLang="en-US"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60370903-98DD-4AE6-92B0-6E63BCDB4947}"/>
                  </a:ext>
                </a:extLst>
              </p:cNvPr>
              <p:cNvSpPr txBox="1"/>
              <p:nvPr/>
            </p:nvSpPr>
            <p:spPr>
              <a:xfrm>
                <a:off x="10028310" y="5680373"/>
                <a:ext cx="2279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C00000"/>
                    </a:solidFill>
                  </a:rPr>
                  <a:t>:</a:t>
                </a:r>
                <a:endParaRPr kumimoji="1" lang="ja-JP" altLang="en-US"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28DB8996-D9F1-4F93-B60F-6D0FEA7665F5}"/>
                  </a:ext>
                </a:extLst>
              </p:cNvPr>
              <p:cNvSpPr txBox="1"/>
              <p:nvPr/>
            </p:nvSpPr>
            <p:spPr>
              <a:xfrm>
                <a:off x="10028310" y="5251627"/>
                <a:ext cx="2279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C00000"/>
                    </a:solidFill>
                  </a:rPr>
                  <a:t>:</a:t>
                </a:r>
                <a:endParaRPr kumimoji="1" lang="ja-JP" altLang="en-US" sz="1200" dirty="0">
                  <a:solidFill>
                    <a:srgbClr val="C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テキスト ボックス 57">
                    <a:extLst>
                      <a:ext uri="{FF2B5EF4-FFF2-40B4-BE49-F238E27FC236}">
                        <a16:creationId xmlns:a16="http://schemas.microsoft.com/office/drawing/2014/main" id="{367C285E-B568-454C-B5CD-C9CFABA63ABA}"/>
                      </a:ext>
                    </a:extLst>
                  </p:cNvPr>
                  <p:cNvSpPr txBox="1"/>
                  <p:nvPr/>
                </p:nvSpPr>
                <p:spPr>
                  <a:xfrm>
                    <a:off x="10410989" y="5492280"/>
                    <a:ext cx="34323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sz="1200" dirty="0"/>
                  </a:p>
                </p:txBody>
              </p:sp>
            </mc:Choice>
            <mc:Fallback xmlns="">
              <p:sp>
                <p:nvSpPr>
                  <p:cNvPr id="58" name="テキスト ボックス 57">
                    <a:extLst>
                      <a:ext uri="{FF2B5EF4-FFF2-40B4-BE49-F238E27FC236}">
                        <a16:creationId xmlns:a16="http://schemas.microsoft.com/office/drawing/2014/main" id="{367C285E-B568-454C-B5CD-C9CFABA63A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10989" y="5492280"/>
                    <a:ext cx="343235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テキスト ボックス 58">
                    <a:extLst>
                      <a:ext uri="{FF2B5EF4-FFF2-40B4-BE49-F238E27FC236}">
                        <a16:creationId xmlns:a16="http://schemas.microsoft.com/office/drawing/2014/main" id="{D08C2255-11C9-4BBC-AB9C-FB1213DEFC16}"/>
                      </a:ext>
                    </a:extLst>
                  </p:cNvPr>
                  <p:cNvSpPr txBox="1"/>
                  <p:nvPr/>
                </p:nvSpPr>
                <p:spPr>
                  <a:xfrm>
                    <a:off x="10410989" y="5750167"/>
                    <a:ext cx="36144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sz="1200" dirty="0"/>
                  </a:p>
                </p:txBody>
              </p:sp>
            </mc:Choice>
            <mc:Fallback xmlns="">
              <p:sp>
                <p:nvSpPr>
                  <p:cNvPr id="59" name="テキスト ボックス 58">
                    <a:extLst>
                      <a:ext uri="{FF2B5EF4-FFF2-40B4-BE49-F238E27FC236}">
                        <a16:creationId xmlns:a16="http://schemas.microsoft.com/office/drawing/2014/main" id="{D08C2255-11C9-4BBC-AB9C-FB1213DEFC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10989" y="5750167"/>
                    <a:ext cx="361446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テキスト ボックス 59">
                    <a:extLst>
                      <a:ext uri="{FF2B5EF4-FFF2-40B4-BE49-F238E27FC236}">
                        <a16:creationId xmlns:a16="http://schemas.microsoft.com/office/drawing/2014/main" id="{BC2A544E-DCCC-4400-8D55-7649512D9BE5}"/>
                      </a:ext>
                    </a:extLst>
                  </p:cNvPr>
                  <p:cNvSpPr txBox="1"/>
                  <p:nvPr/>
                </p:nvSpPr>
                <p:spPr>
                  <a:xfrm>
                    <a:off x="10410989" y="5064616"/>
                    <a:ext cx="37497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sz="1200" dirty="0"/>
                  </a:p>
                </p:txBody>
              </p:sp>
            </mc:Choice>
            <mc:Fallback xmlns="">
              <p:sp>
                <p:nvSpPr>
                  <p:cNvPr id="60" name="テキスト ボックス 59">
                    <a:extLst>
                      <a:ext uri="{FF2B5EF4-FFF2-40B4-BE49-F238E27FC236}">
                        <a16:creationId xmlns:a16="http://schemas.microsoft.com/office/drawing/2014/main" id="{BC2A544E-DCCC-4400-8D55-7649512D9B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10989" y="5064616"/>
                    <a:ext cx="37497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0BA8DC3E-A3DD-4334-8E80-273BA9D7EACE}"/>
                </a:ext>
              </a:extLst>
            </p:cNvPr>
            <p:cNvSpPr/>
            <p:nvPr/>
          </p:nvSpPr>
          <p:spPr>
            <a:xfrm>
              <a:off x="6015339" y="3282979"/>
              <a:ext cx="5706761" cy="3290088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634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">
            <a:extLst>
              <a:ext uri="{FF2B5EF4-FFF2-40B4-BE49-F238E27FC236}">
                <a16:creationId xmlns:a16="http://schemas.microsoft.com/office/drawing/2014/main" id="{97BF43D5-B23E-4E8D-B333-5FDD79D6B579}"/>
              </a:ext>
            </a:extLst>
          </p:cNvPr>
          <p:cNvSpPr txBox="1">
            <a:spLocks/>
          </p:cNvSpPr>
          <p:nvPr/>
        </p:nvSpPr>
        <p:spPr>
          <a:xfrm>
            <a:off x="436178" y="50012"/>
            <a:ext cx="11493500" cy="603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Strength distribution :</a:t>
            </a:r>
            <a:r>
              <a:rPr lang="en-US" altLang="ja-JP" sz="3600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</a:t>
            </a:r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N(-1p)</a:t>
            </a:r>
            <a:r>
              <a:rPr lang="en-US" altLang="ja-JP" sz="3600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</a:t>
            </a:r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C*</a:t>
            </a:r>
            <a:r>
              <a:rPr lang="ja-JP" altLang="en-US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→</a:t>
            </a:r>
            <a:r>
              <a:rPr lang="en-US" altLang="ja-JP" sz="3600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</a:t>
            </a:r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C+n</a:t>
            </a:r>
            <a:endParaRPr lang="ja-JP" altLang="en-US" sz="36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図 4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20FC0390-C877-462F-AE8B-969DF6DC0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7764"/>
            <a:ext cx="7444232" cy="5718748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DC701FD-FA6F-487B-8282-AF19B7CBF440}"/>
              </a:ext>
            </a:extLst>
          </p:cNvPr>
          <p:cNvSpPr/>
          <p:nvPr/>
        </p:nvSpPr>
        <p:spPr>
          <a:xfrm>
            <a:off x="8358632" y="917764"/>
            <a:ext cx="1125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MOMDIS</a:t>
            </a:r>
            <a:r>
              <a:rPr lang="en-US" altLang="ja-JP" sz="1200" dirty="0">
                <a:solidFill>
                  <a:srgbClr val="0000FF"/>
                </a:solidFill>
              </a:rPr>
              <a:t>:</a:t>
            </a:r>
            <a:r>
              <a:rPr lang="en-US" altLang="ja-JP" sz="1000" dirty="0">
                <a:solidFill>
                  <a:srgbClr val="0000FF"/>
                </a:solidFill>
              </a:rPr>
              <a:t> </a:t>
            </a:r>
            <a:r>
              <a:rPr lang="en-US" altLang="ja-JP" sz="1200" dirty="0" err="1">
                <a:solidFill>
                  <a:srgbClr val="0000FF"/>
                </a:solidFill>
              </a:rPr>
              <a:t>C.A.Bertulani</a:t>
            </a:r>
            <a:r>
              <a:rPr lang="en-US" altLang="ja-JP" sz="1200" dirty="0">
                <a:solidFill>
                  <a:srgbClr val="0000FF"/>
                </a:solidFill>
              </a:rPr>
              <a:t> and </a:t>
            </a:r>
            <a:r>
              <a:rPr lang="en-US" altLang="ja-JP" sz="1200" dirty="0" err="1">
                <a:solidFill>
                  <a:srgbClr val="0000FF"/>
                </a:solidFill>
              </a:rPr>
              <a:t>A.Gade</a:t>
            </a:r>
            <a:r>
              <a:rPr lang="en-US" altLang="ja-JP" sz="1200" dirty="0">
                <a:solidFill>
                  <a:srgbClr val="0000FF"/>
                </a:solidFill>
              </a:rPr>
              <a:t>, CPC 175 (2006) 372. </a:t>
            </a:r>
            <a:endParaRPr lang="ja-JP" altLang="en-US" sz="1200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4ECACB2-67EC-4FE8-9801-64ED47830B99}"/>
              </a:ext>
            </a:extLst>
          </p:cNvPr>
          <p:cNvSpPr/>
          <p:nvPr/>
        </p:nvSpPr>
        <p:spPr>
          <a:xfrm>
            <a:off x="9835643" y="917763"/>
            <a:ext cx="1125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YSOX</a:t>
            </a:r>
            <a:r>
              <a:rPr lang="en-US" altLang="ja-JP" sz="1200" dirty="0">
                <a:solidFill>
                  <a:srgbClr val="0000FF"/>
                </a:solidFill>
              </a:rPr>
              <a:t>: </a:t>
            </a:r>
            <a:r>
              <a:rPr lang="en-US" altLang="ja-JP" sz="1200" dirty="0" err="1">
                <a:solidFill>
                  <a:srgbClr val="0000FF"/>
                </a:solidFill>
              </a:rPr>
              <a:t>C.Yuan</a:t>
            </a:r>
            <a:r>
              <a:rPr lang="en-US" altLang="ja-JP" sz="1200" dirty="0">
                <a:solidFill>
                  <a:srgbClr val="0000FF"/>
                </a:solidFill>
              </a:rPr>
              <a:t> et al., Phys. Rev. C85 (2012) 064324.</a:t>
            </a:r>
            <a:endParaRPr lang="ja-JP" altLang="en-US" sz="1200" dirty="0"/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F4D29C39-E0CD-41FC-A4CC-5BFF6F384A8F}"/>
              </a:ext>
            </a:extLst>
          </p:cNvPr>
          <p:cNvSpPr/>
          <p:nvPr/>
        </p:nvSpPr>
        <p:spPr>
          <a:xfrm rot="16200000">
            <a:off x="7047702" y="2274914"/>
            <a:ext cx="360640" cy="1396313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FE237BB4-9543-434D-A2F2-BE0D019FA36E}"/>
                  </a:ext>
                </a:extLst>
              </p:cNvPr>
              <p:cNvSpPr txBox="1"/>
              <p:nvPr/>
            </p:nvSpPr>
            <p:spPr>
              <a:xfrm>
                <a:off x="6529865" y="1636358"/>
                <a:ext cx="1477010" cy="948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kumimoji="1" lang="en-US" altLang="ja-JP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ja-JP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ja-JP" altLang="en-US" b="1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ja-JP" b="1" dirty="0">
                    <a:solidFill>
                      <a:srgbClr val="C00000"/>
                    </a:solidFill>
                  </a:rPr>
                  <a:t>proton knockout strengths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FE237BB4-9543-434D-A2F2-BE0D019FA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865" y="1636358"/>
                <a:ext cx="1477010" cy="948208"/>
              </a:xfrm>
              <a:prstGeom prst="rect">
                <a:avLst/>
              </a:prstGeom>
              <a:blipFill>
                <a:blip r:embed="rId4"/>
                <a:stretch>
                  <a:fillRect l="-3306" t="-2564" r="-3719" b="-89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D4D4AC8-7324-4C8C-B996-4C57DDC1B330}"/>
                  </a:ext>
                </a:extLst>
              </p:cNvPr>
              <p:cNvSpPr txBox="1"/>
              <p:nvPr/>
            </p:nvSpPr>
            <p:spPr>
              <a:xfrm>
                <a:off x="8358632" y="3153391"/>
                <a:ext cx="3571046" cy="928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are candidates for the 6.6 MeV state. 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D4D4AC8-7324-4C8C-B996-4C57DDC1B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632" y="3153391"/>
                <a:ext cx="3571046" cy="928075"/>
              </a:xfrm>
              <a:prstGeom prst="rect">
                <a:avLst/>
              </a:prstGeom>
              <a:blipFill>
                <a:blip r:embed="rId5"/>
                <a:stretch>
                  <a:fillRect l="-1024" t="-2614" r="-341" b="-84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楕円 38">
            <a:extLst>
              <a:ext uri="{FF2B5EF4-FFF2-40B4-BE49-F238E27FC236}">
                <a16:creationId xmlns:a16="http://schemas.microsoft.com/office/drawing/2014/main" id="{9AFB95ED-C20B-4B80-94D7-7AC10E556C49}"/>
              </a:ext>
            </a:extLst>
          </p:cNvPr>
          <p:cNvSpPr/>
          <p:nvPr/>
        </p:nvSpPr>
        <p:spPr>
          <a:xfrm>
            <a:off x="7220720" y="5008561"/>
            <a:ext cx="108000" cy="1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8BACBFC9-C24E-4AC5-8ADE-7E813C701ECA}"/>
              </a:ext>
            </a:extLst>
          </p:cNvPr>
          <p:cNvSpPr/>
          <p:nvPr/>
        </p:nvSpPr>
        <p:spPr>
          <a:xfrm>
            <a:off x="7058795" y="5116561"/>
            <a:ext cx="108000" cy="1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AEBC8C72-618B-43CD-AC57-DAA79B4921AF}"/>
              </a:ext>
            </a:extLst>
          </p:cNvPr>
          <p:cNvSpPr/>
          <p:nvPr/>
        </p:nvSpPr>
        <p:spPr>
          <a:xfrm>
            <a:off x="6766695" y="5084811"/>
            <a:ext cx="108000" cy="1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C31C4BDC-5956-4A8C-9DFD-A3E5833EE603}"/>
              </a:ext>
            </a:extLst>
          </p:cNvPr>
          <p:cNvSpPr/>
          <p:nvPr/>
        </p:nvSpPr>
        <p:spPr>
          <a:xfrm>
            <a:off x="7606483" y="3314846"/>
            <a:ext cx="108000" cy="1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51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6BF369-4BCE-49B8-8C48-D1A8F29D0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5DB7C1-3DEC-4B54-B92E-95660AE25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Introduction</a:t>
            </a:r>
          </a:p>
          <a:p>
            <a:r>
              <a:rPr lang="en-US" altLang="ja-JP" dirty="0"/>
              <a:t>Cross-shell states in </a:t>
            </a:r>
            <a:r>
              <a:rPr lang="en-US" altLang="ja-JP" baseline="30000" dirty="0"/>
              <a:t>17</a:t>
            </a:r>
            <a:r>
              <a:rPr lang="en-US" altLang="ja-JP" dirty="0"/>
              <a:t>C from one-neutron knockout of </a:t>
            </a:r>
            <a:r>
              <a:rPr lang="en-US" altLang="ja-JP" baseline="30000" dirty="0"/>
              <a:t>18</a:t>
            </a:r>
            <a:r>
              <a:rPr lang="en-US" altLang="ja-JP" dirty="0"/>
              <a:t>C at 245 MeV/nucleon</a:t>
            </a:r>
          </a:p>
          <a:p>
            <a:pPr marL="0" indent="0">
              <a:buNone/>
            </a:pPr>
            <a:r>
              <a:rPr lang="en-US" altLang="ja-JP" sz="1400" dirty="0"/>
              <a:t>	</a:t>
            </a:r>
            <a:r>
              <a:rPr lang="en-US" altLang="ja-JP" sz="1400" b="1" dirty="0" err="1">
                <a:solidFill>
                  <a:srgbClr val="003399"/>
                </a:solidFill>
              </a:rPr>
              <a:t>S.Kim</a:t>
            </a:r>
            <a:r>
              <a:rPr lang="en-US" altLang="ja-JP" sz="1400" b="1" dirty="0">
                <a:solidFill>
                  <a:srgbClr val="003399"/>
                </a:solidFill>
              </a:rPr>
              <a:t> et al., In preparation. </a:t>
            </a:r>
          </a:p>
          <a:p>
            <a:pPr marL="0" indent="0">
              <a:buNone/>
            </a:pPr>
            <a:r>
              <a:rPr lang="en-US" altLang="ja-JP" sz="1400" b="1" dirty="0">
                <a:solidFill>
                  <a:srgbClr val="003399"/>
                </a:solidFill>
              </a:rPr>
              <a:t>	c.f.) </a:t>
            </a:r>
            <a:r>
              <a:rPr lang="en-US" altLang="ja-JP" sz="1400" b="1" dirty="0" err="1">
                <a:solidFill>
                  <a:srgbClr val="003399"/>
                </a:solidFill>
              </a:rPr>
              <a:t>J.W.Hwang</a:t>
            </a:r>
            <a:r>
              <a:rPr lang="en-US" altLang="ja-JP" sz="1400" b="1" dirty="0">
                <a:solidFill>
                  <a:srgbClr val="003399"/>
                </a:solidFill>
              </a:rPr>
              <a:t> et al., Phys. Lett. B 769 (2017) 503. </a:t>
            </a:r>
            <a:endParaRPr lang="en-US" altLang="ja-JP" dirty="0"/>
          </a:p>
          <a:p>
            <a:r>
              <a:rPr lang="en-US" altLang="ja-JP" dirty="0"/>
              <a:t>Proton excited states in neutron-rich carbon isotopes</a:t>
            </a:r>
            <a:r>
              <a:rPr lang="en-US" altLang="ja-JP" b="1" dirty="0">
                <a:solidFill>
                  <a:srgbClr val="003399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ja-JP" sz="1400" b="1" dirty="0">
                <a:solidFill>
                  <a:srgbClr val="003399"/>
                </a:solidFill>
              </a:rPr>
              <a:t>	</a:t>
            </a:r>
            <a:r>
              <a:rPr lang="en-US" altLang="ja-JP" sz="1400" b="1" dirty="0" err="1">
                <a:solidFill>
                  <a:srgbClr val="003399"/>
                </a:solidFill>
              </a:rPr>
              <a:t>J.W.Hwang</a:t>
            </a:r>
            <a:r>
              <a:rPr lang="en-US" altLang="ja-JP" sz="1400" b="1" dirty="0">
                <a:solidFill>
                  <a:srgbClr val="003399"/>
                </a:solidFill>
              </a:rPr>
              <a:t> et al., In preparation.</a:t>
            </a:r>
          </a:p>
          <a:p>
            <a:pPr marL="0" indent="0">
              <a:buNone/>
            </a:pPr>
            <a:r>
              <a:rPr lang="en-US" altLang="ja-JP" sz="1400" b="1" dirty="0">
                <a:solidFill>
                  <a:srgbClr val="003399"/>
                </a:solidFill>
              </a:rPr>
              <a:t>	c.f.) </a:t>
            </a:r>
            <a:r>
              <a:rPr lang="en-US" altLang="ja-JP" sz="1400" b="1" dirty="0" err="1">
                <a:solidFill>
                  <a:srgbClr val="003399"/>
                </a:solidFill>
              </a:rPr>
              <a:t>S.Kim</a:t>
            </a:r>
            <a:r>
              <a:rPr lang="en-US" altLang="ja-JP" sz="1400" b="1" dirty="0">
                <a:solidFill>
                  <a:srgbClr val="003399"/>
                </a:solidFill>
              </a:rPr>
              <a:t>, </a:t>
            </a:r>
            <a:r>
              <a:rPr lang="en-US" altLang="ja-JP" sz="1400" b="1" dirty="0" err="1">
                <a:solidFill>
                  <a:srgbClr val="003399"/>
                </a:solidFill>
              </a:rPr>
              <a:t>K.I.Hahn</a:t>
            </a:r>
            <a:r>
              <a:rPr lang="en-US" altLang="ja-JP" sz="1400" b="1" dirty="0">
                <a:solidFill>
                  <a:srgbClr val="003399"/>
                </a:solidFill>
              </a:rPr>
              <a:t> et al., Experimental proposal.</a:t>
            </a:r>
          </a:p>
          <a:p>
            <a:pPr marL="0" indent="0">
              <a:buNone/>
            </a:pPr>
            <a:r>
              <a:rPr lang="en-US" altLang="ja-JP" sz="1400" b="1" dirty="0">
                <a:solidFill>
                  <a:srgbClr val="003399"/>
                </a:solidFill>
              </a:rPr>
              <a:t>		“Proton excited states and change of the Z=6 shell gap in neutron-rich carbon isotopes”.</a:t>
            </a:r>
            <a:endParaRPr lang="en-US" altLang="ja-JP" sz="1400" dirty="0"/>
          </a:p>
          <a:p>
            <a:r>
              <a:rPr lang="en-US" altLang="ja-JP" dirty="0"/>
              <a:t>Summary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1791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タイトル 1">
                <a:extLst>
                  <a:ext uri="{FF2B5EF4-FFF2-40B4-BE49-F238E27FC236}">
                    <a16:creationId xmlns:a16="http://schemas.microsoft.com/office/drawing/2014/main" id="{97BF43D5-B23E-4E8D-B333-5FDD79D6B5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6178" y="50012"/>
                <a:ext cx="11493500" cy="603134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Decay properties of</a:t>
                </a:r>
                <a:r>
                  <a:rPr lang="en-US" altLang="ja-JP" sz="3600" b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 populated by </a:t>
                </a:r>
                <a:r>
                  <a:rPr lang="en-US" altLang="ja-JP" sz="3600" b="1" baseline="30000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20</a:t>
                </a:r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N(-1p)</a:t>
                </a:r>
                <a:r>
                  <a:rPr lang="en-US" altLang="ja-JP" sz="3600" b="1" baseline="30000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19</a:t>
                </a:r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C* </a:t>
                </a:r>
                <a:endParaRPr lang="ja-JP" altLang="en-US" sz="3600" b="1" dirty="0">
                  <a:solidFill>
                    <a:schemeClr val="accent1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18" name="タイトル 1">
                <a:extLst>
                  <a:ext uri="{FF2B5EF4-FFF2-40B4-BE49-F238E27FC236}">
                    <a16:creationId xmlns:a16="http://schemas.microsoft.com/office/drawing/2014/main" id="{97BF43D5-B23E-4E8D-B333-5FDD79D6B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78" y="50012"/>
                <a:ext cx="11493500" cy="603134"/>
              </a:xfrm>
              <a:prstGeom prst="rect">
                <a:avLst/>
              </a:prstGeom>
              <a:blipFill>
                <a:blip r:embed="rId3"/>
                <a:stretch>
                  <a:fillRect l="-1645" t="-20202" b="-121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311AAFB-271D-4C61-9EFA-8F0152ADCE51}"/>
                  </a:ext>
                </a:extLst>
              </p:cNvPr>
              <p:cNvSpPr txBox="1"/>
              <p:nvPr/>
            </p:nvSpPr>
            <p:spPr>
              <a:xfrm>
                <a:off x="66879" y="5258345"/>
                <a:ext cx="9827769" cy="952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ja-JP" b="1" dirty="0"/>
                  <a:t>, which </a:t>
                </a:r>
                <a:r>
                  <a:rPr lang="en-US" altLang="ja-JP" b="1" dirty="0"/>
                  <a:t>has</a:t>
                </a:r>
                <a:r>
                  <a:rPr kumimoji="1" lang="en-US" altLang="ja-JP" b="1" dirty="0"/>
                  <a:t> a large ground state branch, is </a:t>
                </a:r>
                <a:r>
                  <a:rPr lang="en-US" altLang="ja-JP" b="1" dirty="0"/>
                  <a:t>a</a:t>
                </a:r>
                <a:r>
                  <a:rPr kumimoji="1" lang="en-US" altLang="ja-JP" b="1" dirty="0"/>
                  <a:t> candidate for the 6.6 MeV state. </a:t>
                </a: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b="1" dirty="0"/>
                  <a:t>This state likely has a configuration of anti-parallel coupling of the proton core excited </a:t>
                </a:r>
                <a:r>
                  <a:rPr lang="en-US" altLang="ja-JP" b="1" baseline="30000" dirty="0"/>
                  <a:t>18</a:t>
                </a:r>
                <a:r>
                  <a:rPr lang="en-US" altLang="ja-JP" b="1" dirty="0"/>
                  <a:t>C(2</a:t>
                </a:r>
                <a:r>
                  <a:rPr lang="en-US" altLang="ja-JP" b="1" baseline="30000" dirty="0"/>
                  <a:t>+</a:t>
                </a:r>
                <a:r>
                  <a:rPr lang="en-US" altLang="ja-JP" b="1" dirty="0"/>
                  <a:t>) and </a:t>
                </a:r>
                <a14:m>
                  <m:oMath xmlns:m="http://schemas.openxmlformats.org/officeDocument/2006/math">
                    <m:r>
                      <a:rPr lang="ja-JP" altLang="en-US" b="1" i="1" smtClean="0">
                        <a:latin typeface="Cambria Math" panose="02040503050406030204" pitchFamily="18" charset="0"/>
                      </a:rPr>
                      <m:t>𝝂</m:t>
                    </m:r>
                    <m:sSub>
                      <m:sSub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en-US" altLang="ja-JP" b="1" dirty="0"/>
                  <a:t>.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311AAFB-271D-4C61-9EFA-8F0152ADC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9" y="5258345"/>
                <a:ext cx="9827769" cy="952890"/>
              </a:xfrm>
              <a:prstGeom prst="rect">
                <a:avLst/>
              </a:prstGeom>
              <a:blipFill>
                <a:blip r:embed="rId4"/>
                <a:stretch>
                  <a:fillRect l="-434" t="-3205" b="-70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3CB3CF5-E4F2-47C9-9B65-6B5982FCE389}"/>
              </a:ext>
            </a:extLst>
          </p:cNvPr>
          <p:cNvGrpSpPr/>
          <p:nvPr/>
        </p:nvGrpSpPr>
        <p:grpSpPr>
          <a:xfrm>
            <a:off x="627084" y="1172710"/>
            <a:ext cx="10862996" cy="3897156"/>
            <a:chOff x="627084" y="1172710"/>
            <a:chExt cx="10862996" cy="3897156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41A794BC-B7E3-4EF8-A859-CC0F87226F13}"/>
                </a:ext>
              </a:extLst>
            </p:cNvPr>
            <p:cNvGrpSpPr/>
            <p:nvPr/>
          </p:nvGrpSpPr>
          <p:grpSpPr>
            <a:xfrm>
              <a:off x="627084" y="1172710"/>
              <a:ext cx="10862996" cy="3897156"/>
              <a:chOff x="627084" y="1172710"/>
              <a:chExt cx="10862996" cy="3897156"/>
            </a:xfrm>
          </p:grpSpPr>
          <p:pic>
            <p:nvPicPr>
              <p:cNvPr id="3" name="図 2" descr="地図と文字の加工写真&#10;&#10;自動的に生成された説明">
                <a:extLst>
                  <a:ext uri="{FF2B5EF4-FFF2-40B4-BE49-F238E27FC236}">
                    <a16:creationId xmlns:a16="http://schemas.microsoft.com/office/drawing/2014/main" id="{9279B3C7-0782-410B-99C7-88EE8B656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084" y="1212927"/>
                <a:ext cx="2523744" cy="3856939"/>
              </a:xfrm>
              <a:prstGeom prst="rect">
                <a:avLst/>
              </a:prstGeom>
            </p:spPr>
          </p:pic>
          <p:pic>
            <p:nvPicPr>
              <p:cNvPr id="7" name="図 6" descr="テキスト, 地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EB636D4-3156-488B-B413-D1C8BC531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5006" y="1212926"/>
                <a:ext cx="2523744" cy="3856939"/>
              </a:xfrm>
              <a:prstGeom prst="rect">
                <a:avLst/>
              </a:prstGeom>
            </p:spPr>
          </p:pic>
          <p:pic>
            <p:nvPicPr>
              <p:cNvPr id="9" name="図 8" descr="テキスト, 地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DE4645F2-6F7B-46B0-BF37-268ACCAE2A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2928" y="1212926"/>
                <a:ext cx="2529230" cy="3856939"/>
              </a:xfrm>
              <a:prstGeom prst="rect">
                <a:avLst/>
              </a:prstGeom>
            </p:spPr>
          </p:pic>
          <p:pic>
            <p:nvPicPr>
              <p:cNvPr id="11" name="図 10" descr="テキスト, 地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DCCD3635-657B-42A3-A2E6-2028E3B4B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336" y="1172710"/>
                <a:ext cx="2523744" cy="3856939"/>
              </a:xfrm>
              <a:prstGeom prst="rect">
                <a:avLst/>
              </a:prstGeom>
            </p:spPr>
          </p:pic>
        </p:grpSp>
        <p:pic>
          <p:nvPicPr>
            <p:cNvPr id="16" name="図 15" descr="テキスト, 地図 が含まれている画像&#10;&#10;自動的に生成された説明">
              <a:extLst>
                <a:ext uri="{FF2B5EF4-FFF2-40B4-BE49-F238E27FC236}">
                  <a16:creationId xmlns:a16="http://schemas.microsoft.com/office/drawing/2014/main" id="{99FACBDC-EB3B-4743-9036-57F84184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084" y="1212926"/>
              <a:ext cx="2523744" cy="3856939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27FE90E-2CC9-4061-B8A5-9FC00B2E4F4C}"/>
              </a:ext>
            </a:extLst>
          </p:cNvPr>
          <p:cNvGrpSpPr/>
          <p:nvPr/>
        </p:nvGrpSpPr>
        <p:grpSpPr>
          <a:xfrm>
            <a:off x="9792094" y="5069865"/>
            <a:ext cx="2091330" cy="1606848"/>
            <a:chOff x="9865590" y="5069865"/>
            <a:chExt cx="2091330" cy="1606848"/>
          </a:xfrm>
        </p:grpSpPr>
        <p:sp>
          <p:nvSpPr>
            <p:cNvPr id="15" name="四角形: 角を丸くする 14">
              <a:extLst>
                <a:ext uri="{FF2B5EF4-FFF2-40B4-BE49-F238E27FC236}">
                  <a16:creationId xmlns:a16="http://schemas.microsoft.com/office/drawing/2014/main" id="{ADDAFEA1-E1AE-431F-A24E-44D24E1451F8}"/>
                </a:ext>
              </a:extLst>
            </p:cNvPr>
            <p:cNvSpPr/>
            <p:nvPr/>
          </p:nvSpPr>
          <p:spPr>
            <a:xfrm>
              <a:off x="9876484" y="5069865"/>
              <a:ext cx="2053194" cy="1606848"/>
            </a:xfrm>
            <a:prstGeom prst="roundRect">
              <a:avLst/>
            </a:prstGeom>
            <a:solidFill>
              <a:srgbClr val="CCFF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矢印: 上 18">
              <a:extLst>
                <a:ext uri="{FF2B5EF4-FFF2-40B4-BE49-F238E27FC236}">
                  <a16:creationId xmlns:a16="http://schemas.microsoft.com/office/drawing/2014/main" id="{CD8151F5-C521-496B-9A41-D37FA3ACEED4}"/>
                </a:ext>
              </a:extLst>
            </p:cNvPr>
            <p:cNvSpPr/>
            <p:nvPr/>
          </p:nvSpPr>
          <p:spPr>
            <a:xfrm rot="10800000">
              <a:off x="11327359" y="5174454"/>
              <a:ext cx="140677" cy="720000"/>
            </a:xfrm>
            <a:prstGeom prst="upArrow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上 19">
              <a:extLst>
                <a:ext uri="{FF2B5EF4-FFF2-40B4-BE49-F238E27FC236}">
                  <a16:creationId xmlns:a16="http://schemas.microsoft.com/office/drawing/2014/main" id="{129AE88B-0747-4BC2-9B07-D56FD5393853}"/>
                </a:ext>
              </a:extLst>
            </p:cNvPr>
            <p:cNvSpPr/>
            <p:nvPr/>
          </p:nvSpPr>
          <p:spPr>
            <a:xfrm>
              <a:off x="9969199" y="6026253"/>
              <a:ext cx="140677" cy="540000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6B7472C-EBCC-4C30-92F1-19A4A4DB794A}"/>
                </a:ext>
              </a:extLst>
            </p:cNvPr>
            <p:cNvSpPr txBox="1"/>
            <p:nvPr/>
          </p:nvSpPr>
          <p:spPr>
            <a:xfrm>
              <a:off x="11384336" y="5258583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Symbol" panose="05050102010706020507" pitchFamily="18" charset="2"/>
                  <a:cs typeface="Arial" panose="020B0604020202020204" pitchFamily="34" charset="0"/>
                </a:rPr>
                <a:t>n</a:t>
              </a:r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kumimoji="1" lang="en-US" altLang="ja-JP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5/2</a:t>
              </a:r>
              <a:endParaRPr kumimoji="1" lang="ja-JP" altLang="en-US" sz="1400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524F407A-DD26-42D3-B137-02A21ECA2D19}"/>
                </a:ext>
              </a:extLst>
            </p:cNvPr>
            <p:cNvSpPr txBox="1"/>
            <p:nvPr/>
          </p:nvSpPr>
          <p:spPr>
            <a:xfrm>
              <a:off x="9865590" y="5477801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Symbol" panose="05050102010706020507" pitchFamily="18" charset="2"/>
                  <a:cs typeface="Arial" panose="020B0604020202020204" pitchFamily="34" charset="0"/>
                </a:rPr>
                <a:t>p</a:t>
              </a:r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kumimoji="1" lang="en-US" altLang="ja-JP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1/2</a:t>
              </a:r>
              <a:endParaRPr kumimoji="1" lang="ja-JP" altLang="en-US" sz="1400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1934C14-E72F-4496-BCCC-4E8FE765BBA4}"/>
                </a:ext>
              </a:extLst>
            </p:cNvPr>
            <p:cNvSpPr txBox="1"/>
            <p:nvPr/>
          </p:nvSpPr>
          <p:spPr>
            <a:xfrm>
              <a:off x="10228106" y="6308903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Symbol" panose="05050102010706020507" pitchFamily="18" charset="2"/>
                  <a:cs typeface="Arial" panose="020B0604020202020204" pitchFamily="34" charset="0"/>
                </a:rPr>
                <a:t>p</a:t>
              </a:r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kumimoji="1" lang="en-US" altLang="ja-JP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3/2</a:t>
              </a:r>
              <a:endParaRPr kumimoji="1" lang="ja-JP" altLang="en-US" sz="1400" baseline="-25000" dirty="0">
                <a:latin typeface="Symbol" panose="05050102010706020507" pitchFamily="18" charset="2"/>
              </a:endParaRPr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7E7DA2C2-40A9-4F6B-A029-DDE55707C886}"/>
                </a:ext>
              </a:extLst>
            </p:cNvPr>
            <p:cNvCxnSpPr>
              <a:cxnSpLocks/>
            </p:cNvCxnSpPr>
            <p:nvPr/>
          </p:nvCxnSpPr>
          <p:spPr>
            <a:xfrm>
              <a:off x="9953025" y="5752907"/>
              <a:ext cx="8089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5AC549FC-FE7E-49C7-B39B-87D123C3E796}"/>
                </a:ext>
              </a:extLst>
            </p:cNvPr>
            <p:cNvCxnSpPr>
              <a:cxnSpLocks/>
            </p:cNvCxnSpPr>
            <p:nvPr/>
          </p:nvCxnSpPr>
          <p:spPr>
            <a:xfrm>
              <a:off x="9918894" y="6289442"/>
              <a:ext cx="8396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5BDA83B1-2CB9-4240-B45C-E9D36B2F6201}"/>
                </a:ext>
              </a:extLst>
            </p:cNvPr>
            <p:cNvSpPr/>
            <p:nvPr/>
          </p:nvSpPr>
          <p:spPr>
            <a:xfrm>
              <a:off x="10151024" y="6199265"/>
              <a:ext cx="180000" cy="180000"/>
            </a:xfrm>
            <a:prstGeom prst="ellipse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95889BCF-8969-46AC-9CE5-BB777BCB5FEF}"/>
                </a:ext>
              </a:extLst>
            </p:cNvPr>
            <p:cNvSpPr/>
            <p:nvPr/>
          </p:nvSpPr>
          <p:spPr>
            <a:xfrm>
              <a:off x="10547272" y="6199265"/>
              <a:ext cx="180000" cy="180000"/>
            </a:xfrm>
            <a:prstGeom prst="ellipse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68C9B79D-24CD-4684-88E8-EA78B18FB560}"/>
                </a:ext>
              </a:extLst>
            </p:cNvPr>
            <p:cNvSpPr/>
            <p:nvPr/>
          </p:nvSpPr>
          <p:spPr>
            <a:xfrm>
              <a:off x="9953025" y="6199265"/>
              <a:ext cx="180000" cy="180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矢印: 上 30">
              <a:extLst>
                <a:ext uri="{FF2B5EF4-FFF2-40B4-BE49-F238E27FC236}">
                  <a16:creationId xmlns:a16="http://schemas.microsoft.com/office/drawing/2014/main" id="{F3A28377-3562-4923-858E-5775F99D871F}"/>
                </a:ext>
              </a:extLst>
            </p:cNvPr>
            <p:cNvSpPr/>
            <p:nvPr/>
          </p:nvSpPr>
          <p:spPr>
            <a:xfrm>
              <a:off x="10368917" y="5568651"/>
              <a:ext cx="140677" cy="360000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2B827D15-B976-4403-A95C-BDE177D1E994}"/>
                </a:ext>
              </a:extLst>
            </p:cNvPr>
            <p:cNvSpPr/>
            <p:nvPr/>
          </p:nvSpPr>
          <p:spPr>
            <a:xfrm>
              <a:off x="10349256" y="6199440"/>
              <a:ext cx="180000" cy="180000"/>
            </a:xfrm>
            <a:prstGeom prst="ellipse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2ED20289-6FDF-4AB0-B12D-1BE13408BB3E}"/>
                </a:ext>
              </a:extLst>
            </p:cNvPr>
            <p:cNvSpPr/>
            <p:nvPr/>
          </p:nvSpPr>
          <p:spPr>
            <a:xfrm>
              <a:off x="10349256" y="5658651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F45850D2-9F15-4EAE-8F7A-7B1942B9945E}"/>
                </a:ext>
              </a:extLst>
            </p:cNvPr>
            <p:cNvSpPr/>
            <p:nvPr/>
          </p:nvSpPr>
          <p:spPr>
            <a:xfrm>
              <a:off x="9918895" y="5524055"/>
              <a:ext cx="859271" cy="1092626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04FF021A-CDA1-46F5-B613-441ACF656DA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1936" y="5531683"/>
              <a:ext cx="8089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E800BF85-79E0-41E2-8AE5-94226533B7F2}"/>
                </a:ext>
              </a:extLst>
            </p:cNvPr>
            <p:cNvSpPr/>
            <p:nvPr/>
          </p:nvSpPr>
          <p:spPr>
            <a:xfrm>
              <a:off x="10986760" y="5129118"/>
              <a:ext cx="859271" cy="944035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C9016B1A-E4AE-4CFE-ADFD-A9EFCD5DACCA}"/>
                    </a:ext>
                  </a:extLst>
                </p:cNvPr>
                <p:cNvSpPr txBox="1"/>
                <p:nvPr/>
              </p:nvSpPr>
              <p:spPr>
                <a:xfrm>
                  <a:off x="10977948" y="5474016"/>
                  <a:ext cx="464101" cy="5991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ox>
                              <m:boxPr>
                                <m:ctrlPr>
                                  <a:rPr kumimoji="1" lang="en-US" altLang="ja-JP" sz="16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f>
                                  <m:fPr>
                                    <m:ctrlPr>
                                      <a:rPr kumimoji="1" lang="en-US" altLang="ja-JP" sz="16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JP" sz="16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kumimoji="1" lang="en-US" altLang="ja-JP" sz="16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box>
                          </m:e>
                          <m:sup>
                            <m:r>
                              <a:rPr kumimoji="1" lang="en-US" altLang="ja-JP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1600" b="1" baseline="30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C9016B1A-E4AE-4CFE-ADFD-A9EFCD5DA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77948" y="5474016"/>
                  <a:ext cx="464101" cy="59913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067797FA-B5EC-41E2-8149-81E064D8F973}"/>
                </a:ext>
              </a:extLst>
            </p:cNvPr>
            <p:cNvSpPr txBox="1"/>
            <p:nvPr/>
          </p:nvSpPr>
          <p:spPr>
            <a:xfrm>
              <a:off x="9889848" y="5182969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baseline="30000" dirty="0">
                  <a:solidFill>
                    <a:srgbClr val="FF0000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18</a:t>
              </a:r>
              <a:r>
                <a:rPr kumimoji="1" lang="en-US" altLang="ja-JP" sz="1600" b="1" dirty="0">
                  <a:solidFill>
                    <a:srgbClr val="FF0000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C(2</a:t>
              </a:r>
              <a:r>
                <a:rPr kumimoji="1" lang="en-US" altLang="ja-JP" sz="1600" b="1" baseline="30000" dirty="0">
                  <a:solidFill>
                    <a:srgbClr val="FF0000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+</a:t>
              </a:r>
              <a:r>
                <a:rPr kumimoji="1" lang="en-US" altLang="ja-JP" sz="1600" b="1" dirty="0">
                  <a:solidFill>
                    <a:srgbClr val="FF0000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)</a:t>
              </a:r>
              <a:endParaRPr kumimoji="1" lang="ja-JP" altLang="en-US" sz="1600" b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B0604020202020204" pitchFamily="2" charset="-79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96A9D70-CD6E-4349-983F-D9CB560EE25D}"/>
                </a:ext>
              </a:extLst>
            </p:cNvPr>
            <p:cNvSpPr txBox="1"/>
            <p:nvPr/>
          </p:nvSpPr>
          <p:spPr>
            <a:xfrm>
              <a:off x="11464100" y="5554676"/>
              <a:ext cx="372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i="1" dirty="0">
                  <a:solidFill>
                    <a:srgbClr val="FF0000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n</a:t>
              </a:r>
              <a:endParaRPr kumimoji="1" lang="ja-JP" altLang="en-US" sz="1600" b="1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B0604020202020204" pitchFamily="2" charset="-79"/>
              </a:endParaRPr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84B30293-F4EF-4FC3-B82B-5289B7CA0B7B}"/>
                </a:ext>
              </a:extLst>
            </p:cNvPr>
            <p:cNvSpPr/>
            <p:nvPr/>
          </p:nvSpPr>
          <p:spPr>
            <a:xfrm>
              <a:off x="11307429" y="5431748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フリーフォーム: 図形 40">
              <a:extLst>
                <a:ext uri="{FF2B5EF4-FFF2-40B4-BE49-F238E27FC236}">
                  <a16:creationId xmlns:a16="http://schemas.microsoft.com/office/drawing/2014/main" id="{5001ABF6-588E-43CC-9F62-C73712B2E004}"/>
                </a:ext>
              </a:extLst>
            </p:cNvPr>
            <p:cNvSpPr/>
            <p:nvPr/>
          </p:nvSpPr>
          <p:spPr>
            <a:xfrm rot="18966191" flipV="1">
              <a:off x="10662761" y="5619741"/>
              <a:ext cx="401041" cy="194737"/>
            </a:xfrm>
            <a:custGeom>
              <a:avLst/>
              <a:gdLst>
                <a:gd name="connsiteX0" fmla="*/ 0 w 716280"/>
                <a:gd name="connsiteY0" fmla="*/ 722432 h 1461572"/>
                <a:gd name="connsiteX1" fmla="*/ 60960 w 716280"/>
                <a:gd name="connsiteY1" fmla="*/ 21392 h 1461572"/>
                <a:gd name="connsiteX2" fmla="*/ 144780 w 716280"/>
                <a:gd name="connsiteY2" fmla="*/ 1446332 h 1461572"/>
                <a:gd name="connsiteX3" fmla="*/ 213360 w 716280"/>
                <a:gd name="connsiteY3" fmla="*/ 13772 h 1461572"/>
                <a:gd name="connsiteX4" fmla="*/ 289560 w 716280"/>
                <a:gd name="connsiteY4" fmla="*/ 1461572 h 1461572"/>
                <a:gd name="connsiteX5" fmla="*/ 358140 w 716280"/>
                <a:gd name="connsiteY5" fmla="*/ 21392 h 1461572"/>
                <a:gd name="connsiteX6" fmla="*/ 434340 w 716280"/>
                <a:gd name="connsiteY6" fmla="*/ 1453952 h 1461572"/>
                <a:gd name="connsiteX7" fmla="*/ 502920 w 716280"/>
                <a:gd name="connsiteY7" fmla="*/ 21392 h 1461572"/>
                <a:gd name="connsiteX8" fmla="*/ 571500 w 716280"/>
                <a:gd name="connsiteY8" fmla="*/ 1461572 h 1461572"/>
                <a:gd name="connsiteX9" fmla="*/ 647700 w 716280"/>
                <a:gd name="connsiteY9" fmla="*/ 21392 h 1461572"/>
                <a:gd name="connsiteX10" fmla="*/ 716280 w 716280"/>
                <a:gd name="connsiteY10" fmla="*/ 1453952 h 1461572"/>
                <a:gd name="connsiteX11" fmla="*/ 716280 w 716280"/>
                <a:gd name="connsiteY11" fmla="*/ 1453952 h 146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1461572">
                  <a:moveTo>
                    <a:pt x="0" y="722432"/>
                  </a:moveTo>
                  <a:cubicBezTo>
                    <a:pt x="18415" y="311587"/>
                    <a:pt x="36830" y="-99258"/>
                    <a:pt x="60960" y="21392"/>
                  </a:cubicBezTo>
                  <a:cubicBezTo>
                    <a:pt x="85090" y="142042"/>
                    <a:pt x="119380" y="1447602"/>
                    <a:pt x="144780" y="1446332"/>
                  </a:cubicBezTo>
                  <a:cubicBezTo>
                    <a:pt x="170180" y="1445062"/>
                    <a:pt x="189230" y="11232"/>
                    <a:pt x="213360" y="13772"/>
                  </a:cubicBezTo>
                  <a:cubicBezTo>
                    <a:pt x="237490" y="16312"/>
                    <a:pt x="265430" y="1460302"/>
                    <a:pt x="289560" y="1461572"/>
                  </a:cubicBezTo>
                  <a:cubicBezTo>
                    <a:pt x="313690" y="1462842"/>
                    <a:pt x="334010" y="22662"/>
                    <a:pt x="358140" y="21392"/>
                  </a:cubicBezTo>
                  <a:cubicBezTo>
                    <a:pt x="382270" y="20122"/>
                    <a:pt x="410210" y="1453952"/>
                    <a:pt x="434340" y="1453952"/>
                  </a:cubicBezTo>
                  <a:cubicBezTo>
                    <a:pt x="458470" y="1453952"/>
                    <a:pt x="480060" y="20122"/>
                    <a:pt x="502920" y="21392"/>
                  </a:cubicBezTo>
                  <a:cubicBezTo>
                    <a:pt x="525780" y="22662"/>
                    <a:pt x="547370" y="1461572"/>
                    <a:pt x="571500" y="1461572"/>
                  </a:cubicBezTo>
                  <a:cubicBezTo>
                    <a:pt x="595630" y="1461572"/>
                    <a:pt x="623570" y="22662"/>
                    <a:pt x="647700" y="21392"/>
                  </a:cubicBezTo>
                  <a:cubicBezTo>
                    <a:pt x="671830" y="20122"/>
                    <a:pt x="716280" y="1453952"/>
                    <a:pt x="716280" y="1453952"/>
                  </a:cubicBezTo>
                  <a:lnTo>
                    <a:pt x="716280" y="1453952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テキスト ボックス 1">
                  <a:extLst>
                    <a:ext uri="{FF2B5EF4-FFF2-40B4-BE49-F238E27FC236}">
                      <a16:creationId xmlns:a16="http://schemas.microsoft.com/office/drawing/2014/main" id="{8A4704B5-A356-421D-80E0-6682139A8B56}"/>
                    </a:ext>
                  </a:extLst>
                </p:cNvPr>
                <p:cNvSpPr txBox="1"/>
                <p:nvPr/>
              </p:nvSpPr>
              <p:spPr>
                <a:xfrm>
                  <a:off x="10835587" y="6015646"/>
                  <a:ext cx="1121333" cy="5617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type m:val="lin"/>
                                <m:ctrlPr>
                                  <a:rPr kumimoji="1"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kumimoji="1"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  <m:sup>
                            <m:r>
                              <a:rPr kumimoji="1"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800" b="1" dirty="0"/>
                </a:p>
              </p:txBody>
            </p:sp>
          </mc:Choice>
          <mc:Fallback xmlns="">
            <p:sp>
              <p:nvSpPr>
                <p:cNvPr id="2" name="テキスト ボックス 1">
                  <a:extLst>
                    <a:ext uri="{FF2B5EF4-FFF2-40B4-BE49-F238E27FC236}">
                      <a16:creationId xmlns:a16="http://schemas.microsoft.com/office/drawing/2014/main" id="{8A4704B5-A356-421D-80E0-6682139A8B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5587" y="6015646"/>
                  <a:ext cx="1121333" cy="56175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73D94F3D-3157-48CB-A9AD-07B316A1C549}"/>
                  </a:ext>
                </a:extLst>
              </p:cNvPr>
              <p:cNvSpPr/>
              <p:nvPr/>
            </p:nvSpPr>
            <p:spPr>
              <a:xfrm>
                <a:off x="1784850" y="1109028"/>
                <a:ext cx="1809341" cy="5312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ja-JP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𝜞</m:t>
                        </m:r>
                      </m:e>
                      <m:sup>
                        <m:r>
                          <a:rPr lang="en-US" altLang="ja-JP" sz="14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𝐜𝐚𝐥𝐜</m:t>
                        </m:r>
                      </m:sup>
                    </m:sSup>
                    <m:r>
                      <a:rPr lang="en-US" altLang="ja-JP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ja-JP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𝟐𝟒</m:t>
                    </m:r>
                    <m:r>
                      <a:rPr lang="en-US" altLang="ja-JP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</m:oMath>
                </a14:m>
                <a:r>
                  <a:rPr lang="en-US" altLang="ja-JP" sz="1400" b="1" dirty="0">
                    <a:solidFill>
                      <a:srgbClr val="0000FF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ja-JP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𝜞</m:t>
                        </m:r>
                      </m:e>
                      <m:sup>
                        <m:r>
                          <a:rPr lang="en-US" altLang="ja-JP" sz="14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𝐞𝐱𝐩</m:t>
                        </m:r>
                      </m:sup>
                    </m:sSup>
                    <m:r>
                      <a:rPr lang="en-US" altLang="ja-JP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ja-JP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d>
                      <m:dPr>
                        <m:ctrlPr>
                          <a:rPr lang="en-US" altLang="ja-JP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altLang="ja-JP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</m:oMath>
                </a14:m>
                <a:r>
                  <a:rPr lang="ja-JP" altLang="en-US" sz="1400" b="1" dirty="0">
                    <a:solidFill>
                      <a:srgbClr val="0000FF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73D94F3D-3157-48CB-A9AD-07B316A1C5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850" y="1109028"/>
                <a:ext cx="1809341" cy="5312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B62D29F-1FEA-412B-881C-AC0F2A72F98B}"/>
              </a:ext>
            </a:extLst>
          </p:cNvPr>
          <p:cNvSpPr/>
          <p:nvPr/>
        </p:nvSpPr>
        <p:spPr>
          <a:xfrm>
            <a:off x="2705100" y="2468880"/>
            <a:ext cx="545611" cy="39624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AAF7913C-5924-4405-A310-9956B3D6073F}"/>
              </a:ext>
            </a:extLst>
          </p:cNvPr>
          <p:cNvSpPr/>
          <p:nvPr/>
        </p:nvSpPr>
        <p:spPr>
          <a:xfrm>
            <a:off x="10258516" y="177154"/>
            <a:ext cx="1125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YSOX</a:t>
            </a:r>
            <a:r>
              <a:rPr lang="en-US" altLang="ja-JP" sz="1200" dirty="0">
                <a:solidFill>
                  <a:srgbClr val="0000FF"/>
                </a:solidFill>
              </a:rPr>
              <a:t>: </a:t>
            </a:r>
            <a:r>
              <a:rPr lang="en-US" altLang="ja-JP" sz="1200" dirty="0" err="1">
                <a:solidFill>
                  <a:srgbClr val="0000FF"/>
                </a:solidFill>
              </a:rPr>
              <a:t>C.Yuan</a:t>
            </a:r>
            <a:r>
              <a:rPr lang="en-US" altLang="ja-JP" sz="1200" dirty="0">
                <a:solidFill>
                  <a:srgbClr val="0000FF"/>
                </a:solidFill>
              </a:rPr>
              <a:t> et al., Phys. Rev. C85 (2012) 064324.</a:t>
            </a:r>
            <a:endParaRPr lang="ja-JP" altLang="en-US" sz="12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10BD828-D573-4C34-892D-036379ABCDA6}"/>
              </a:ext>
            </a:extLst>
          </p:cNvPr>
          <p:cNvGrpSpPr/>
          <p:nvPr/>
        </p:nvGrpSpPr>
        <p:grpSpPr>
          <a:xfrm>
            <a:off x="8944435" y="579823"/>
            <a:ext cx="3139538" cy="2397578"/>
            <a:chOff x="12224308" y="1947035"/>
            <a:chExt cx="3139538" cy="2397578"/>
          </a:xfrm>
        </p:grpSpPr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FABE91D9-702C-4467-8884-87C33602386F}"/>
                </a:ext>
              </a:extLst>
            </p:cNvPr>
            <p:cNvGrpSpPr/>
            <p:nvPr/>
          </p:nvGrpSpPr>
          <p:grpSpPr>
            <a:xfrm>
              <a:off x="12224308" y="1947035"/>
              <a:ext cx="2896110" cy="2397578"/>
              <a:chOff x="-4585773" y="4006207"/>
              <a:chExt cx="2896110" cy="2397578"/>
            </a:xfrm>
          </p:grpSpPr>
          <p:grpSp>
            <p:nvGrpSpPr>
              <p:cNvPr id="70" name="グループ化 69">
                <a:extLst>
                  <a:ext uri="{FF2B5EF4-FFF2-40B4-BE49-F238E27FC236}">
                    <a16:creationId xmlns:a16="http://schemas.microsoft.com/office/drawing/2014/main" id="{591FC248-1BCF-4434-AA6D-C011F1A44EB5}"/>
                  </a:ext>
                </a:extLst>
              </p:cNvPr>
              <p:cNvGrpSpPr/>
              <p:nvPr/>
            </p:nvGrpSpPr>
            <p:grpSpPr>
              <a:xfrm>
                <a:off x="-4585773" y="4006207"/>
                <a:ext cx="2896110" cy="2397578"/>
                <a:chOff x="272683" y="2693987"/>
                <a:chExt cx="4893484" cy="3924551"/>
              </a:xfrm>
            </p:grpSpPr>
            <p:pic>
              <p:nvPicPr>
                <p:cNvPr id="74" name="図 73">
                  <a:extLst>
                    <a:ext uri="{FF2B5EF4-FFF2-40B4-BE49-F238E27FC236}">
                      <a16:creationId xmlns:a16="http://schemas.microsoft.com/office/drawing/2014/main" id="{C3EA8BCD-BB4D-4C44-AE4C-7C70CB90E9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2683" y="2693987"/>
                  <a:ext cx="4893484" cy="3924551"/>
                </a:xfrm>
                <a:prstGeom prst="rect">
                  <a:avLst/>
                </a:prstGeom>
              </p:spPr>
            </p:pic>
            <p:sp>
              <p:nvSpPr>
                <p:cNvPr id="75" name="楕円 74">
                  <a:extLst>
                    <a:ext uri="{FF2B5EF4-FFF2-40B4-BE49-F238E27FC236}">
                      <a16:creationId xmlns:a16="http://schemas.microsoft.com/office/drawing/2014/main" id="{87BB3864-A734-4DE1-9D59-84506ECC0444}"/>
                    </a:ext>
                  </a:extLst>
                </p:cNvPr>
                <p:cNvSpPr/>
                <p:nvPr/>
              </p:nvSpPr>
              <p:spPr>
                <a:xfrm>
                  <a:off x="2057400" y="4952025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76" name="楕円 75">
                  <a:extLst>
                    <a:ext uri="{FF2B5EF4-FFF2-40B4-BE49-F238E27FC236}">
                      <a16:creationId xmlns:a16="http://schemas.microsoft.com/office/drawing/2014/main" id="{416EB15A-4C93-4611-8408-F5343CD44BCB}"/>
                    </a:ext>
                  </a:extLst>
                </p:cNvPr>
                <p:cNvSpPr/>
                <p:nvPr/>
              </p:nvSpPr>
              <p:spPr>
                <a:xfrm>
                  <a:off x="2190750" y="4952025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77" name="楕円 76">
                  <a:extLst>
                    <a:ext uri="{FF2B5EF4-FFF2-40B4-BE49-F238E27FC236}">
                      <a16:creationId xmlns:a16="http://schemas.microsoft.com/office/drawing/2014/main" id="{9ACD65DA-1593-4B3D-A90D-4B8C24440BFB}"/>
                    </a:ext>
                  </a:extLst>
                </p:cNvPr>
                <p:cNvSpPr/>
                <p:nvPr/>
              </p:nvSpPr>
              <p:spPr>
                <a:xfrm>
                  <a:off x="2324100" y="4952025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78" name="楕円 77">
                  <a:extLst>
                    <a:ext uri="{FF2B5EF4-FFF2-40B4-BE49-F238E27FC236}">
                      <a16:creationId xmlns:a16="http://schemas.microsoft.com/office/drawing/2014/main" id="{04D6DA07-B3AD-4920-A21C-5EE39C7F2BC6}"/>
                    </a:ext>
                  </a:extLst>
                </p:cNvPr>
                <p:cNvSpPr/>
                <p:nvPr/>
              </p:nvSpPr>
              <p:spPr>
                <a:xfrm>
                  <a:off x="2457450" y="4952025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79" name="楕円 78">
                  <a:extLst>
                    <a:ext uri="{FF2B5EF4-FFF2-40B4-BE49-F238E27FC236}">
                      <a16:creationId xmlns:a16="http://schemas.microsoft.com/office/drawing/2014/main" id="{F613F997-EC46-43F7-BF64-A6379434668E}"/>
                    </a:ext>
                  </a:extLst>
                </p:cNvPr>
                <p:cNvSpPr/>
                <p:nvPr/>
              </p:nvSpPr>
              <p:spPr>
                <a:xfrm>
                  <a:off x="2457450" y="4647225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80" name="楕円 79">
                  <a:extLst>
                    <a:ext uri="{FF2B5EF4-FFF2-40B4-BE49-F238E27FC236}">
                      <a16:creationId xmlns:a16="http://schemas.microsoft.com/office/drawing/2014/main" id="{0B157103-2987-4587-A58E-EC6DDD1C9B97}"/>
                    </a:ext>
                  </a:extLst>
                </p:cNvPr>
                <p:cNvSpPr/>
                <p:nvPr/>
              </p:nvSpPr>
              <p:spPr>
                <a:xfrm>
                  <a:off x="2854205" y="3593787"/>
                  <a:ext cx="108001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81" name="楕円 80">
                  <a:extLst>
                    <a:ext uri="{FF2B5EF4-FFF2-40B4-BE49-F238E27FC236}">
                      <a16:creationId xmlns:a16="http://schemas.microsoft.com/office/drawing/2014/main" id="{F891E19A-7F9C-475B-8A2A-44FC66644D2E}"/>
                    </a:ext>
                  </a:extLst>
                </p:cNvPr>
                <p:cNvSpPr/>
                <p:nvPr/>
              </p:nvSpPr>
              <p:spPr>
                <a:xfrm>
                  <a:off x="2987554" y="3593787"/>
                  <a:ext cx="108001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82" name="楕円 81">
                  <a:extLst>
                    <a:ext uri="{FF2B5EF4-FFF2-40B4-BE49-F238E27FC236}">
                      <a16:creationId xmlns:a16="http://schemas.microsoft.com/office/drawing/2014/main" id="{8E63AE82-C6E3-42B3-83EA-0AFFFE6E2589}"/>
                    </a:ext>
                  </a:extLst>
                </p:cNvPr>
                <p:cNvSpPr/>
                <p:nvPr/>
              </p:nvSpPr>
              <p:spPr>
                <a:xfrm>
                  <a:off x="3120905" y="3593787"/>
                  <a:ext cx="108001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83" name="楕円 82">
                  <a:extLst>
                    <a:ext uri="{FF2B5EF4-FFF2-40B4-BE49-F238E27FC236}">
                      <a16:creationId xmlns:a16="http://schemas.microsoft.com/office/drawing/2014/main" id="{EAEB407C-B197-460E-AC55-EBA7EF26021D}"/>
                    </a:ext>
                  </a:extLst>
                </p:cNvPr>
                <p:cNvSpPr/>
                <p:nvPr/>
              </p:nvSpPr>
              <p:spPr>
                <a:xfrm>
                  <a:off x="3254254" y="3593787"/>
                  <a:ext cx="108001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正方形/長方形 83">
                      <a:extLst>
                        <a:ext uri="{FF2B5EF4-FFF2-40B4-BE49-F238E27FC236}">
                          <a16:creationId xmlns:a16="http://schemas.microsoft.com/office/drawing/2014/main" id="{D759D02D-A03E-4010-9D9D-8B11DB2B61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851" y="5492649"/>
                      <a:ext cx="1322600" cy="636459"/>
                    </a:xfrm>
                    <a:prstGeom prst="rect">
                      <a:avLst/>
                    </a:prstGeom>
                    <a:solidFill>
                      <a:srgbClr val="FF99CC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kumimoji="1"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kumimoji="1" lang="en-US" altLang="ja-JP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kumimoji="1" lang="en-US" altLang="ja-JP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1" lang="en-US" altLang="ja-JP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kumimoji="1" lang="en-US" altLang="ja-JP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d>
                              </m:e>
                              <m:sub>
                                <m:r>
                                  <a:rPr kumimoji="1" lang="ja-JP" altLang="en-US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</m:sSub>
                          </m:oMath>
                        </m:oMathPara>
                      </a14:m>
                      <a:endParaRPr lang="ja-JP" altLang="en-US" dirty="0"/>
                    </a:p>
                  </p:txBody>
                </p:sp>
              </mc:Choice>
              <mc:Fallback xmlns="">
                <p:sp>
                  <p:nvSpPr>
                    <p:cNvPr id="21" name="正方形/長方形 20">
                      <a:extLst>
                        <a:ext uri="{FF2B5EF4-FFF2-40B4-BE49-F238E27FC236}">
                          <a16:creationId xmlns:a16="http://schemas.microsoft.com/office/drawing/2014/main" id="{66EA2EE5-CC4B-44AB-B9BA-9DF8D22F19D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9851" y="5492649"/>
                      <a:ext cx="1322600" cy="63645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8760" t="-114286" r="-44186" b="-1761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5" name="楕円 84">
                  <a:extLst>
                    <a:ext uri="{FF2B5EF4-FFF2-40B4-BE49-F238E27FC236}">
                      <a16:creationId xmlns:a16="http://schemas.microsoft.com/office/drawing/2014/main" id="{E3C0B58E-2815-4FF6-825D-4AC9861FEF09}"/>
                    </a:ext>
                  </a:extLst>
                </p:cNvPr>
                <p:cNvSpPr/>
                <p:nvPr/>
              </p:nvSpPr>
              <p:spPr>
                <a:xfrm>
                  <a:off x="3254254" y="3479801"/>
                  <a:ext cx="108001" cy="1080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71" name="矢印: 下 70">
                <a:extLst>
                  <a:ext uri="{FF2B5EF4-FFF2-40B4-BE49-F238E27FC236}">
                    <a16:creationId xmlns:a16="http://schemas.microsoft.com/office/drawing/2014/main" id="{BFDFD9B1-B4AC-4FD8-8C07-C63FBDA6A436}"/>
                  </a:ext>
                </a:extLst>
              </p:cNvPr>
              <p:cNvSpPr/>
              <p:nvPr/>
            </p:nvSpPr>
            <p:spPr>
              <a:xfrm>
                <a:off x="-3333390" y="5262088"/>
                <a:ext cx="150616" cy="123595"/>
              </a:xfrm>
              <a:prstGeom prst="down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矢印コネクタ 71">
                <a:extLst>
                  <a:ext uri="{FF2B5EF4-FFF2-40B4-BE49-F238E27FC236}">
                    <a16:creationId xmlns:a16="http://schemas.microsoft.com/office/drawing/2014/main" id="{BDDB0C98-1991-444D-A7E6-B38E24F6E9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2737528" y="4162326"/>
                <a:ext cx="727738" cy="3322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楕円 72">
                <a:extLst>
                  <a:ext uri="{FF2B5EF4-FFF2-40B4-BE49-F238E27FC236}">
                    <a16:creationId xmlns:a16="http://schemas.microsoft.com/office/drawing/2014/main" id="{F3218490-C1C2-4054-A216-8B6AA24375D5}"/>
                  </a:ext>
                </a:extLst>
              </p:cNvPr>
              <p:cNvSpPr/>
              <p:nvPr/>
            </p:nvSpPr>
            <p:spPr>
              <a:xfrm>
                <a:off x="-2009790" y="4114112"/>
                <a:ext cx="63918" cy="659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D4896F41-E4B8-435D-A490-3EBC7E9B492C}"/>
                </a:ext>
              </a:extLst>
            </p:cNvPr>
            <p:cNvSpPr txBox="1"/>
            <p:nvPr/>
          </p:nvSpPr>
          <p:spPr>
            <a:xfrm>
              <a:off x="14116540" y="3361164"/>
              <a:ext cx="12473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00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Nuclear Auger effect</a:t>
              </a:r>
              <a:endParaRPr kumimoji="1" lang="ja-JP" altLang="en-US" b="1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2044F413-BDD4-41D1-A8B0-1B8A968EB09F}"/>
                </a:ext>
              </a:extLst>
            </p:cNvPr>
            <p:cNvSpPr/>
            <p:nvPr/>
          </p:nvSpPr>
          <p:spPr>
            <a:xfrm>
              <a:off x="12224308" y="1947035"/>
              <a:ext cx="2896110" cy="23975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859B23-37BF-432B-A299-FF8120715735}"/>
              </a:ext>
            </a:extLst>
          </p:cNvPr>
          <p:cNvSpPr txBox="1"/>
          <p:nvPr/>
        </p:nvSpPr>
        <p:spPr>
          <a:xfrm>
            <a:off x="674755" y="6199265"/>
            <a:ext cx="7027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Hyper nuclear Auger effects</a:t>
            </a:r>
            <a:r>
              <a:rPr kumimoji="1" lang="en-US" altLang="ja-JP" sz="1400" dirty="0"/>
              <a:t>: </a:t>
            </a:r>
            <a:r>
              <a:rPr kumimoji="1" lang="en-US" altLang="ja-JP" sz="1400" dirty="0" err="1">
                <a:solidFill>
                  <a:srgbClr val="003399"/>
                </a:solidFill>
              </a:rPr>
              <a:t>A.Likar</a:t>
            </a:r>
            <a:r>
              <a:rPr kumimoji="1" lang="en-US" altLang="ja-JP" sz="1400" dirty="0">
                <a:solidFill>
                  <a:srgbClr val="003399"/>
                </a:solidFill>
              </a:rPr>
              <a:t> et al., Z. Phys. A 324, 35 (1986).</a:t>
            </a:r>
          </a:p>
          <a:p>
            <a:r>
              <a:rPr lang="en-US" altLang="ja-JP" sz="1400" dirty="0">
                <a:solidFill>
                  <a:srgbClr val="003399"/>
                </a:solidFill>
              </a:rPr>
              <a:t>                                               </a:t>
            </a:r>
            <a:r>
              <a:rPr lang="en-US" altLang="ja-JP" sz="1400" dirty="0" err="1">
                <a:solidFill>
                  <a:srgbClr val="003399"/>
                </a:solidFill>
              </a:rPr>
              <a:t>C.Keil</a:t>
            </a:r>
            <a:r>
              <a:rPr lang="en-US" altLang="ja-JP" sz="1400" dirty="0">
                <a:solidFill>
                  <a:srgbClr val="003399"/>
                </a:solidFill>
              </a:rPr>
              <a:t> and </a:t>
            </a:r>
            <a:r>
              <a:rPr lang="en-US" altLang="ja-JP" sz="1400" dirty="0" err="1">
                <a:solidFill>
                  <a:srgbClr val="003399"/>
                </a:solidFill>
              </a:rPr>
              <a:t>H.Lenske</a:t>
            </a:r>
            <a:r>
              <a:rPr lang="en-US" altLang="ja-JP" sz="1400" dirty="0">
                <a:solidFill>
                  <a:srgbClr val="003399"/>
                </a:solidFill>
              </a:rPr>
              <a:t>, Phys. Rev. C 66, 054307 (2002). </a:t>
            </a:r>
            <a:endParaRPr kumimoji="1" lang="ja-JP" altLang="en-US" sz="14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タイトル 1">
                <a:extLst>
                  <a:ext uri="{FF2B5EF4-FFF2-40B4-BE49-F238E27FC236}">
                    <a16:creationId xmlns:a16="http://schemas.microsoft.com/office/drawing/2014/main" id="{97BF43D5-B23E-4E8D-B333-5FDD79D6B5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6178" y="50012"/>
                <a:ext cx="11493500" cy="603134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Decay properties of</a:t>
                </a:r>
                <a:r>
                  <a:rPr lang="en-US" altLang="ja-JP" sz="3600" b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sub>
                      <m:sup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 populated by </a:t>
                </a:r>
                <a:r>
                  <a:rPr lang="en-US" altLang="ja-JP" sz="3600" b="1" baseline="30000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18</a:t>
                </a:r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N(-1p)</a:t>
                </a:r>
                <a:r>
                  <a:rPr lang="en-US" altLang="ja-JP" sz="3600" b="1" baseline="30000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17</a:t>
                </a:r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C* </a:t>
                </a:r>
                <a:r>
                  <a:rPr lang="en-US" altLang="ja-JP" sz="24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(to be planned) </a:t>
                </a:r>
                <a:endParaRPr lang="ja-JP" altLang="en-US" sz="2400" b="1" dirty="0">
                  <a:solidFill>
                    <a:schemeClr val="accent1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18" name="タイトル 1">
                <a:extLst>
                  <a:ext uri="{FF2B5EF4-FFF2-40B4-BE49-F238E27FC236}">
                    <a16:creationId xmlns:a16="http://schemas.microsoft.com/office/drawing/2014/main" id="{97BF43D5-B23E-4E8D-B333-5FDD79D6B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78" y="50012"/>
                <a:ext cx="11493500" cy="603134"/>
              </a:xfrm>
              <a:prstGeom prst="rect">
                <a:avLst/>
              </a:prstGeom>
              <a:blipFill>
                <a:blip r:embed="rId3"/>
                <a:stretch>
                  <a:fillRect l="-1645" t="-20202" b="-121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311AAFB-271D-4C61-9EFA-8F0152ADCE51}"/>
                  </a:ext>
                </a:extLst>
              </p:cNvPr>
              <p:cNvSpPr txBox="1"/>
              <p:nvPr/>
            </p:nvSpPr>
            <p:spPr>
              <a:xfrm>
                <a:off x="28506" y="5498283"/>
                <a:ext cx="7256923" cy="399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ja-JP" b="1" dirty="0"/>
                  <a:t>, which </a:t>
                </a:r>
                <a:r>
                  <a:rPr lang="en-US" altLang="ja-JP" b="1" dirty="0"/>
                  <a:t>has</a:t>
                </a:r>
                <a:r>
                  <a:rPr kumimoji="1" lang="en-US" altLang="ja-JP" b="1" dirty="0"/>
                  <a:t> a large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b="1" dirty="0"/>
                  <a:t>state branch, likely survives. 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311AAFB-271D-4C61-9EFA-8F0152ADC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6" y="5498283"/>
                <a:ext cx="7256923" cy="399276"/>
              </a:xfrm>
              <a:prstGeom prst="rect">
                <a:avLst/>
              </a:prstGeom>
              <a:blipFill>
                <a:blip r:embed="rId8"/>
                <a:stretch>
                  <a:fillRect l="-588" t="-3077" b="-2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57F067C-CB52-491D-B986-106629647C7B}"/>
              </a:ext>
            </a:extLst>
          </p:cNvPr>
          <p:cNvGrpSpPr/>
          <p:nvPr/>
        </p:nvGrpSpPr>
        <p:grpSpPr>
          <a:xfrm>
            <a:off x="624341" y="1192817"/>
            <a:ext cx="10865739" cy="3856940"/>
            <a:chOff x="624341" y="1192817"/>
            <a:chExt cx="10865739" cy="3856940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D71F622A-246F-4D4E-A386-BF1F73C3CB57}"/>
                </a:ext>
              </a:extLst>
            </p:cNvPr>
            <p:cNvGrpSpPr/>
            <p:nvPr/>
          </p:nvGrpSpPr>
          <p:grpSpPr>
            <a:xfrm>
              <a:off x="624341" y="1192818"/>
              <a:ext cx="10865739" cy="3856939"/>
              <a:chOff x="624341" y="1192818"/>
              <a:chExt cx="10865739" cy="3856939"/>
            </a:xfrm>
          </p:grpSpPr>
          <p:pic>
            <p:nvPicPr>
              <p:cNvPr id="4" name="図 3" descr="文字と写真のスクリーンショット&#10;&#10;自動的に生成された説明">
                <a:extLst>
                  <a:ext uri="{FF2B5EF4-FFF2-40B4-BE49-F238E27FC236}">
                    <a16:creationId xmlns:a16="http://schemas.microsoft.com/office/drawing/2014/main" id="{FBAADDB0-007F-4F41-A4DF-35E2241E6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341" y="1192818"/>
                <a:ext cx="2529230" cy="3856939"/>
              </a:xfrm>
              <a:prstGeom prst="rect">
                <a:avLst/>
              </a:prstGeom>
            </p:spPr>
          </p:pic>
          <p:pic>
            <p:nvPicPr>
              <p:cNvPr id="6" name="図 5" descr="テキスト, 地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F9ACDB9-F1D9-47EA-824A-0DBB3189F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5006" y="1192818"/>
                <a:ext cx="2523744" cy="3856939"/>
              </a:xfrm>
              <a:prstGeom prst="rect">
                <a:avLst/>
              </a:prstGeom>
            </p:spPr>
          </p:pic>
          <p:pic>
            <p:nvPicPr>
              <p:cNvPr id="10" name="図 9" descr="文字と写真のスクリーンショット&#10;&#10;自動的に生成された説明">
                <a:extLst>
                  <a:ext uri="{FF2B5EF4-FFF2-40B4-BE49-F238E27FC236}">
                    <a16:creationId xmlns:a16="http://schemas.microsoft.com/office/drawing/2014/main" id="{9512F379-80BA-4327-AA7B-9CFFABB31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8414" y="1192818"/>
                <a:ext cx="2529230" cy="3856939"/>
              </a:xfrm>
              <a:prstGeom prst="rect">
                <a:avLst/>
              </a:prstGeom>
            </p:spPr>
          </p:pic>
          <p:pic>
            <p:nvPicPr>
              <p:cNvPr id="15" name="図 14" descr="文字と写真のスクリーンショット&#10;&#10;自動的に生成された説明">
                <a:extLst>
                  <a:ext uri="{FF2B5EF4-FFF2-40B4-BE49-F238E27FC236}">
                    <a16:creationId xmlns:a16="http://schemas.microsoft.com/office/drawing/2014/main" id="{62A7C8F7-449B-4A04-B02B-87612A60E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850" y="1192818"/>
                <a:ext cx="2529230" cy="3856939"/>
              </a:xfrm>
              <a:prstGeom prst="rect">
                <a:avLst/>
              </a:prstGeom>
            </p:spPr>
          </p:pic>
        </p:grpSp>
        <p:pic>
          <p:nvPicPr>
            <p:cNvPr id="3" name="図 2" descr="地図 が含まれている画像&#10;&#10;自動的に生成された説明">
              <a:extLst>
                <a:ext uri="{FF2B5EF4-FFF2-40B4-BE49-F238E27FC236}">
                  <a16:creationId xmlns:a16="http://schemas.microsoft.com/office/drawing/2014/main" id="{D5F4B53F-70BA-4365-8A22-81A78E23F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0" y="1192817"/>
              <a:ext cx="2529230" cy="3856939"/>
            </a:xfrm>
            <a:prstGeom prst="rect">
              <a:avLst/>
            </a:prstGeom>
          </p:spPr>
        </p:pic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D3141BE-B848-4D6E-B295-12397D2ECD67}"/>
              </a:ext>
            </a:extLst>
          </p:cNvPr>
          <p:cNvSpPr/>
          <p:nvPr/>
        </p:nvSpPr>
        <p:spPr>
          <a:xfrm>
            <a:off x="2649626" y="2569460"/>
            <a:ext cx="545611" cy="39624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FA8C065-8F31-43F3-A8B6-D9AC78DB0DE4}"/>
              </a:ext>
            </a:extLst>
          </p:cNvPr>
          <p:cNvSpPr/>
          <p:nvPr/>
        </p:nvSpPr>
        <p:spPr>
          <a:xfrm>
            <a:off x="10258516" y="177154"/>
            <a:ext cx="1125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YSOX</a:t>
            </a:r>
            <a:r>
              <a:rPr lang="en-US" altLang="ja-JP" sz="1200" dirty="0">
                <a:solidFill>
                  <a:srgbClr val="0000FF"/>
                </a:solidFill>
              </a:rPr>
              <a:t>: </a:t>
            </a:r>
            <a:r>
              <a:rPr lang="en-US" altLang="ja-JP" sz="1200" dirty="0" err="1">
                <a:solidFill>
                  <a:srgbClr val="0000FF"/>
                </a:solidFill>
              </a:rPr>
              <a:t>C.Yuan</a:t>
            </a:r>
            <a:r>
              <a:rPr lang="en-US" altLang="ja-JP" sz="1200" dirty="0">
                <a:solidFill>
                  <a:srgbClr val="0000FF"/>
                </a:solidFill>
              </a:rPr>
              <a:t> et al., Phys. Rev. C85 (2012) 064324.</a:t>
            </a:r>
            <a:endParaRPr lang="ja-JP" altLang="en-US" sz="12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CB1490-A774-4F1F-B19A-9B08BDA9952F}"/>
              </a:ext>
            </a:extLst>
          </p:cNvPr>
          <p:cNvSpPr/>
          <p:nvPr/>
        </p:nvSpPr>
        <p:spPr>
          <a:xfrm>
            <a:off x="8231007" y="727582"/>
            <a:ext cx="187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solidFill>
                  <a:srgbClr val="0000FF"/>
                </a:solidFill>
                <a:ea typeface="Meiryo" panose="020B0604030504040204" pitchFamily="50" charset="-128"/>
              </a:rPr>
              <a:t>S.Kim</a:t>
            </a:r>
            <a:r>
              <a:rPr lang="en-US" altLang="ja-JP" b="1" dirty="0">
                <a:solidFill>
                  <a:srgbClr val="0000FF"/>
                </a:solidFill>
                <a:ea typeface="Meiryo" panose="020B0604030504040204" pitchFamily="50" charset="-128"/>
              </a:rPr>
              <a:t> proposal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17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タイトル 1">
                <a:extLst>
                  <a:ext uri="{FF2B5EF4-FFF2-40B4-BE49-F238E27FC236}">
                    <a16:creationId xmlns:a16="http://schemas.microsoft.com/office/drawing/2014/main" id="{97BF43D5-B23E-4E8D-B333-5FDD79D6B5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05860" y="152162"/>
                <a:ext cx="8712543" cy="787290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Decay properties of</a:t>
                </a:r>
                <a:r>
                  <a:rPr lang="en-US" altLang="ja-JP" sz="3600" b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altLang="ja-JP" sz="3600" b="1" dirty="0">
                  <a:solidFill>
                    <a:schemeClr val="accent1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altLang="ja-JP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populated by </a:t>
                </a:r>
                <a:r>
                  <a:rPr lang="en-US" altLang="ja-JP" sz="3600" b="1" baseline="30000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16</a:t>
                </a:r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N(-1p)</a:t>
                </a:r>
                <a:r>
                  <a:rPr lang="en-US" altLang="ja-JP" sz="3600" b="1" baseline="30000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15</a:t>
                </a:r>
                <a:r>
                  <a:rPr lang="en-US" altLang="ja-JP" sz="36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C* </a:t>
                </a:r>
                <a:r>
                  <a:rPr lang="en-US" altLang="ja-JP" sz="2400" b="1" dirty="0">
                    <a:solidFill>
                      <a:schemeClr val="accent1">
                        <a:lumMod val="50000"/>
                      </a:schemeClr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(to be planned)</a:t>
                </a:r>
                <a:endParaRPr lang="ja-JP" altLang="en-US" sz="2400" b="1" dirty="0">
                  <a:solidFill>
                    <a:schemeClr val="accent1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18" name="タイトル 1">
                <a:extLst>
                  <a:ext uri="{FF2B5EF4-FFF2-40B4-BE49-F238E27FC236}">
                    <a16:creationId xmlns:a16="http://schemas.microsoft.com/office/drawing/2014/main" id="{97BF43D5-B23E-4E8D-B333-5FDD79D6B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860" y="152162"/>
                <a:ext cx="8712543" cy="787290"/>
              </a:xfrm>
              <a:prstGeom prst="rect">
                <a:avLst/>
              </a:prstGeom>
              <a:blipFill>
                <a:blip r:embed="rId3"/>
                <a:stretch>
                  <a:fillRect l="-2099" t="-15504" b="-1348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5456A46A-8EB4-43D1-97CA-EA746D992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1" y="214884"/>
            <a:ext cx="2107692" cy="3214116"/>
          </a:xfrm>
          <a:prstGeom prst="rect">
            <a:avLst/>
          </a:prstGeom>
        </p:spPr>
      </p:pic>
      <p:pic>
        <p:nvPicPr>
          <p:cNvPr id="7" name="図 6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466EB46A-D963-46A8-9010-4E3455C72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1" y="3511436"/>
            <a:ext cx="2103120" cy="3214116"/>
          </a:xfrm>
          <a:prstGeom prst="rect">
            <a:avLst/>
          </a:prstGeom>
        </p:spPr>
      </p:pic>
      <p:pic>
        <p:nvPicPr>
          <p:cNvPr id="9" name="図 8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AB31D070-C574-49E6-93D9-524B8489A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63" y="3511436"/>
            <a:ext cx="2107692" cy="3214116"/>
          </a:xfrm>
          <a:prstGeom prst="rect">
            <a:avLst/>
          </a:prstGeom>
        </p:spPr>
      </p:pic>
      <p:pic>
        <p:nvPicPr>
          <p:cNvPr id="12" name="図 11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A2A6FC25-1661-4227-A384-A3AAC98CAD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35" y="3511436"/>
            <a:ext cx="2107692" cy="3214116"/>
          </a:xfrm>
          <a:prstGeom prst="rect">
            <a:avLst/>
          </a:prstGeom>
        </p:spPr>
      </p:pic>
      <p:pic>
        <p:nvPicPr>
          <p:cNvPr id="16" name="図 15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B430D179-24D7-40E4-803B-205AE5148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07" y="3511436"/>
            <a:ext cx="2107692" cy="3214116"/>
          </a:xfrm>
          <a:prstGeom prst="rect">
            <a:avLst/>
          </a:prstGeom>
        </p:spPr>
      </p:pic>
      <p:pic>
        <p:nvPicPr>
          <p:cNvPr id="20" name="図 19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0A375128-8535-4348-B13F-4B4BACDAAF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279" y="3511436"/>
            <a:ext cx="2107692" cy="3214116"/>
          </a:xfrm>
          <a:prstGeom prst="rect">
            <a:avLst/>
          </a:prstGeom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948531FC-9FD0-427A-BD8C-23F94A3B5BB8}"/>
              </a:ext>
            </a:extLst>
          </p:cNvPr>
          <p:cNvSpPr/>
          <p:nvPr/>
        </p:nvSpPr>
        <p:spPr>
          <a:xfrm>
            <a:off x="2093153" y="214884"/>
            <a:ext cx="503998" cy="33439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506E1A3-5678-488D-8DCF-91D59DA1DD32}"/>
              </a:ext>
            </a:extLst>
          </p:cNvPr>
          <p:cNvSpPr/>
          <p:nvPr/>
        </p:nvSpPr>
        <p:spPr>
          <a:xfrm>
            <a:off x="10985266" y="3662934"/>
            <a:ext cx="503998" cy="33439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EF47F2D9-6517-4BE3-9D77-B6E49DF8FB9E}"/>
              </a:ext>
            </a:extLst>
          </p:cNvPr>
          <p:cNvSpPr/>
          <p:nvPr/>
        </p:nvSpPr>
        <p:spPr>
          <a:xfrm>
            <a:off x="10985266" y="4370273"/>
            <a:ext cx="503998" cy="33439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DA691C8-E9C1-41BB-98FD-5E590FD784EE}"/>
              </a:ext>
            </a:extLst>
          </p:cNvPr>
          <p:cNvGrpSpPr/>
          <p:nvPr/>
        </p:nvGrpSpPr>
        <p:grpSpPr>
          <a:xfrm>
            <a:off x="9803176" y="1490548"/>
            <a:ext cx="2091330" cy="1606848"/>
            <a:chOff x="9865590" y="5069865"/>
            <a:chExt cx="2091330" cy="1606848"/>
          </a:xfrm>
        </p:grpSpPr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902F171A-77E3-4256-B315-45BDF4DC3BAC}"/>
                </a:ext>
              </a:extLst>
            </p:cNvPr>
            <p:cNvSpPr/>
            <p:nvPr/>
          </p:nvSpPr>
          <p:spPr>
            <a:xfrm>
              <a:off x="9876484" y="5069865"/>
              <a:ext cx="2053194" cy="1606848"/>
            </a:xfrm>
            <a:prstGeom prst="roundRect">
              <a:avLst/>
            </a:prstGeom>
            <a:solidFill>
              <a:srgbClr val="CCFF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矢印: 上 18">
              <a:extLst>
                <a:ext uri="{FF2B5EF4-FFF2-40B4-BE49-F238E27FC236}">
                  <a16:creationId xmlns:a16="http://schemas.microsoft.com/office/drawing/2014/main" id="{1A70CDC3-D08D-4838-ACE9-E8D40810B1F9}"/>
                </a:ext>
              </a:extLst>
            </p:cNvPr>
            <p:cNvSpPr/>
            <p:nvPr/>
          </p:nvSpPr>
          <p:spPr>
            <a:xfrm rot="10800000">
              <a:off x="11327359" y="5174454"/>
              <a:ext cx="140677" cy="720000"/>
            </a:xfrm>
            <a:prstGeom prst="upArrow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矢印: 上 20">
              <a:extLst>
                <a:ext uri="{FF2B5EF4-FFF2-40B4-BE49-F238E27FC236}">
                  <a16:creationId xmlns:a16="http://schemas.microsoft.com/office/drawing/2014/main" id="{D068F180-A77D-47E9-91C2-34C7A9E54BFA}"/>
                </a:ext>
              </a:extLst>
            </p:cNvPr>
            <p:cNvSpPr/>
            <p:nvPr/>
          </p:nvSpPr>
          <p:spPr>
            <a:xfrm>
              <a:off x="9969199" y="6026253"/>
              <a:ext cx="140677" cy="540000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7415CBE-8392-4D9C-B1AD-F025BCE9D23F}"/>
                </a:ext>
              </a:extLst>
            </p:cNvPr>
            <p:cNvSpPr txBox="1"/>
            <p:nvPr/>
          </p:nvSpPr>
          <p:spPr>
            <a:xfrm>
              <a:off x="11384336" y="5258583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Symbol" panose="05050102010706020507" pitchFamily="18" charset="2"/>
                  <a:cs typeface="Arial" panose="020B0604020202020204" pitchFamily="34" charset="0"/>
                </a:rPr>
                <a:t>n</a:t>
              </a:r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kumimoji="1" lang="en-US" altLang="ja-JP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5/2</a:t>
              </a:r>
              <a:endParaRPr kumimoji="1" lang="ja-JP" altLang="en-US" sz="1400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ABF5DA9A-863D-406A-AF50-2000E78A6043}"/>
                </a:ext>
              </a:extLst>
            </p:cNvPr>
            <p:cNvSpPr txBox="1"/>
            <p:nvPr/>
          </p:nvSpPr>
          <p:spPr>
            <a:xfrm>
              <a:off x="9865590" y="5477801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Symbol" panose="05050102010706020507" pitchFamily="18" charset="2"/>
                  <a:cs typeface="Arial" panose="020B0604020202020204" pitchFamily="34" charset="0"/>
                </a:rPr>
                <a:t>p</a:t>
              </a:r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kumimoji="1" lang="en-US" altLang="ja-JP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1/2</a:t>
              </a:r>
              <a:endParaRPr kumimoji="1" lang="ja-JP" altLang="en-US" sz="1400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9375783-317A-4AFC-821B-B927924E9C96}"/>
                </a:ext>
              </a:extLst>
            </p:cNvPr>
            <p:cNvSpPr txBox="1"/>
            <p:nvPr/>
          </p:nvSpPr>
          <p:spPr>
            <a:xfrm>
              <a:off x="10228106" y="6308903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Symbol" panose="05050102010706020507" pitchFamily="18" charset="2"/>
                  <a:cs typeface="Arial" panose="020B0604020202020204" pitchFamily="34" charset="0"/>
                </a:rPr>
                <a:t>p</a:t>
              </a:r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kumimoji="1" lang="en-US" altLang="ja-JP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3/2</a:t>
              </a:r>
              <a:endParaRPr kumimoji="1" lang="ja-JP" altLang="en-US" sz="1400" baseline="-25000" dirty="0">
                <a:latin typeface="Symbol" panose="05050102010706020507" pitchFamily="18" charset="2"/>
              </a:endParaRPr>
            </a:p>
          </p:txBody>
        </p: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52D0D6DA-7813-4961-B5FC-909BFFCA30FE}"/>
                </a:ext>
              </a:extLst>
            </p:cNvPr>
            <p:cNvCxnSpPr>
              <a:cxnSpLocks/>
            </p:cNvCxnSpPr>
            <p:nvPr/>
          </p:nvCxnSpPr>
          <p:spPr>
            <a:xfrm>
              <a:off x="9953025" y="5752907"/>
              <a:ext cx="8089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F43005CD-03F6-4DEC-BE4E-18E44E967ED2}"/>
                </a:ext>
              </a:extLst>
            </p:cNvPr>
            <p:cNvCxnSpPr>
              <a:cxnSpLocks/>
            </p:cNvCxnSpPr>
            <p:nvPr/>
          </p:nvCxnSpPr>
          <p:spPr>
            <a:xfrm>
              <a:off x="9918894" y="6289442"/>
              <a:ext cx="8396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6472A308-3EFF-47CC-B9B0-8262CAE37B0C}"/>
                </a:ext>
              </a:extLst>
            </p:cNvPr>
            <p:cNvSpPr/>
            <p:nvPr/>
          </p:nvSpPr>
          <p:spPr>
            <a:xfrm>
              <a:off x="10151024" y="6199265"/>
              <a:ext cx="180000" cy="180000"/>
            </a:xfrm>
            <a:prstGeom prst="ellipse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F366D7EA-8715-4085-9D5F-BDF9EF37D452}"/>
                </a:ext>
              </a:extLst>
            </p:cNvPr>
            <p:cNvSpPr/>
            <p:nvPr/>
          </p:nvSpPr>
          <p:spPr>
            <a:xfrm>
              <a:off x="10547272" y="6199265"/>
              <a:ext cx="180000" cy="180000"/>
            </a:xfrm>
            <a:prstGeom prst="ellipse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9A889E62-8BFF-47C4-A5EB-6B1B124901D1}"/>
                </a:ext>
              </a:extLst>
            </p:cNvPr>
            <p:cNvSpPr/>
            <p:nvPr/>
          </p:nvSpPr>
          <p:spPr>
            <a:xfrm>
              <a:off x="9953025" y="6199265"/>
              <a:ext cx="180000" cy="180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矢印: 上 29">
              <a:extLst>
                <a:ext uri="{FF2B5EF4-FFF2-40B4-BE49-F238E27FC236}">
                  <a16:creationId xmlns:a16="http://schemas.microsoft.com/office/drawing/2014/main" id="{18D56ACB-F92E-4D2F-B8B7-861DD02EFB96}"/>
                </a:ext>
              </a:extLst>
            </p:cNvPr>
            <p:cNvSpPr/>
            <p:nvPr/>
          </p:nvSpPr>
          <p:spPr>
            <a:xfrm>
              <a:off x="10368917" y="5568651"/>
              <a:ext cx="140677" cy="360000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889930CC-92E3-4A46-A95B-D74127565FAB}"/>
                </a:ext>
              </a:extLst>
            </p:cNvPr>
            <p:cNvSpPr/>
            <p:nvPr/>
          </p:nvSpPr>
          <p:spPr>
            <a:xfrm>
              <a:off x="10349256" y="6199440"/>
              <a:ext cx="180000" cy="180000"/>
            </a:xfrm>
            <a:prstGeom prst="ellipse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AEBDEBC0-BC14-4C36-8EE1-A14408B58097}"/>
                </a:ext>
              </a:extLst>
            </p:cNvPr>
            <p:cNvSpPr/>
            <p:nvPr/>
          </p:nvSpPr>
          <p:spPr>
            <a:xfrm>
              <a:off x="10349256" y="5658651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158BA584-EDDE-418D-BB5A-893843CCBBA3}"/>
                </a:ext>
              </a:extLst>
            </p:cNvPr>
            <p:cNvSpPr/>
            <p:nvPr/>
          </p:nvSpPr>
          <p:spPr>
            <a:xfrm>
              <a:off x="9918895" y="5524055"/>
              <a:ext cx="859271" cy="1092626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4035C8D-58DF-45EE-8614-E7B13F3AB78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1936" y="5531683"/>
              <a:ext cx="8089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47F61C41-4B97-4A68-82E7-A40472E6CF16}"/>
                </a:ext>
              </a:extLst>
            </p:cNvPr>
            <p:cNvSpPr/>
            <p:nvPr/>
          </p:nvSpPr>
          <p:spPr>
            <a:xfrm>
              <a:off x="10986760" y="5129118"/>
              <a:ext cx="859271" cy="944035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51FB1AC7-9D70-481B-B46B-8296351543D6}"/>
                    </a:ext>
                  </a:extLst>
                </p:cNvPr>
                <p:cNvSpPr txBox="1"/>
                <p:nvPr/>
              </p:nvSpPr>
              <p:spPr>
                <a:xfrm>
                  <a:off x="10977948" y="5474016"/>
                  <a:ext cx="464101" cy="5991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ox>
                              <m:boxPr>
                                <m:ctrlPr>
                                  <a:rPr kumimoji="1" lang="en-US" altLang="ja-JP" sz="16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f>
                                  <m:fPr>
                                    <m:ctrlPr>
                                      <a:rPr kumimoji="1" lang="en-US" altLang="ja-JP" sz="16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JP" sz="16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kumimoji="1" lang="en-US" altLang="ja-JP" sz="16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box>
                          </m:e>
                          <m:sup>
                            <m:r>
                              <a:rPr kumimoji="1" lang="en-US" altLang="ja-JP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1600" b="1" baseline="30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51FB1AC7-9D70-481B-B46B-8296351543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77948" y="5474016"/>
                  <a:ext cx="464101" cy="59913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44E59F5D-E1E6-4B35-98AB-C78BDEB3AAB0}"/>
                </a:ext>
              </a:extLst>
            </p:cNvPr>
            <p:cNvSpPr txBox="1"/>
            <p:nvPr/>
          </p:nvSpPr>
          <p:spPr>
            <a:xfrm>
              <a:off x="9889848" y="5182969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baseline="30000" dirty="0">
                  <a:solidFill>
                    <a:srgbClr val="FF0000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14</a:t>
              </a:r>
              <a:r>
                <a:rPr kumimoji="1" lang="en-US" altLang="ja-JP" sz="1600" b="1" dirty="0">
                  <a:solidFill>
                    <a:srgbClr val="FF0000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C(2</a:t>
              </a:r>
              <a:r>
                <a:rPr kumimoji="1" lang="en-US" altLang="ja-JP" sz="1600" b="1" baseline="30000" dirty="0">
                  <a:solidFill>
                    <a:srgbClr val="FF0000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+</a:t>
              </a:r>
              <a:r>
                <a:rPr kumimoji="1" lang="en-US" altLang="ja-JP" sz="1600" b="1" dirty="0">
                  <a:solidFill>
                    <a:srgbClr val="FF0000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)</a:t>
              </a:r>
              <a:endParaRPr kumimoji="1" lang="ja-JP" altLang="en-US" sz="1600" b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B0604020202020204" pitchFamily="2" charset="-79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703BDD0-0BC6-41DE-AF64-96B9F3703D34}"/>
                </a:ext>
              </a:extLst>
            </p:cNvPr>
            <p:cNvSpPr txBox="1"/>
            <p:nvPr/>
          </p:nvSpPr>
          <p:spPr>
            <a:xfrm>
              <a:off x="11464100" y="5554676"/>
              <a:ext cx="372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i="1" dirty="0">
                  <a:solidFill>
                    <a:srgbClr val="FF0000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n</a:t>
              </a:r>
              <a:endParaRPr kumimoji="1" lang="ja-JP" altLang="en-US" sz="1600" b="1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B0604020202020204" pitchFamily="2" charset="-79"/>
              </a:endParaRPr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7C4C9484-E106-43FF-A5F1-3A7BB84A889D}"/>
                </a:ext>
              </a:extLst>
            </p:cNvPr>
            <p:cNvSpPr/>
            <p:nvPr/>
          </p:nvSpPr>
          <p:spPr>
            <a:xfrm>
              <a:off x="11307429" y="5431748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フリーフォーム: 図形 39">
              <a:extLst>
                <a:ext uri="{FF2B5EF4-FFF2-40B4-BE49-F238E27FC236}">
                  <a16:creationId xmlns:a16="http://schemas.microsoft.com/office/drawing/2014/main" id="{85442740-43F7-493B-8B41-6A8B2AC8542A}"/>
                </a:ext>
              </a:extLst>
            </p:cNvPr>
            <p:cNvSpPr/>
            <p:nvPr/>
          </p:nvSpPr>
          <p:spPr>
            <a:xfrm rot="18966191" flipV="1">
              <a:off x="10662761" y="5619741"/>
              <a:ext cx="401041" cy="194737"/>
            </a:xfrm>
            <a:custGeom>
              <a:avLst/>
              <a:gdLst>
                <a:gd name="connsiteX0" fmla="*/ 0 w 716280"/>
                <a:gd name="connsiteY0" fmla="*/ 722432 h 1461572"/>
                <a:gd name="connsiteX1" fmla="*/ 60960 w 716280"/>
                <a:gd name="connsiteY1" fmla="*/ 21392 h 1461572"/>
                <a:gd name="connsiteX2" fmla="*/ 144780 w 716280"/>
                <a:gd name="connsiteY2" fmla="*/ 1446332 h 1461572"/>
                <a:gd name="connsiteX3" fmla="*/ 213360 w 716280"/>
                <a:gd name="connsiteY3" fmla="*/ 13772 h 1461572"/>
                <a:gd name="connsiteX4" fmla="*/ 289560 w 716280"/>
                <a:gd name="connsiteY4" fmla="*/ 1461572 h 1461572"/>
                <a:gd name="connsiteX5" fmla="*/ 358140 w 716280"/>
                <a:gd name="connsiteY5" fmla="*/ 21392 h 1461572"/>
                <a:gd name="connsiteX6" fmla="*/ 434340 w 716280"/>
                <a:gd name="connsiteY6" fmla="*/ 1453952 h 1461572"/>
                <a:gd name="connsiteX7" fmla="*/ 502920 w 716280"/>
                <a:gd name="connsiteY7" fmla="*/ 21392 h 1461572"/>
                <a:gd name="connsiteX8" fmla="*/ 571500 w 716280"/>
                <a:gd name="connsiteY8" fmla="*/ 1461572 h 1461572"/>
                <a:gd name="connsiteX9" fmla="*/ 647700 w 716280"/>
                <a:gd name="connsiteY9" fmla="*/ 21392 h 1461572"/>
                <a:gd name="connsiteX10" fmla="*/ 716280 w 716280"/>
                <a:gd name="connsiteY10" fmla="*/ 1453952 h 1461572"/>
                <a:gd name="connsiteX11" fmla="*/ 716280 w 716280"/>
                <a:gd name="connsiteY11" fmla="*/ 1453952 h 146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1461572">
                  <a:moveTo>
                    <a:pt x="0" y="722432"/>
                  </a:moveTo>
                  <a:cubicBezTo>
                    <a:pt x="18415" y="311587"/>
                    <a:pt x="36830" y="-99258"/>
                    <a:pt x="60960" y="21392"/>
                  </a:cubicBezTo>
                  <a:cubicBezTo>
                    <a:pt x="85090" y="142042"/>
                    <a:pt x="119380" y="1447602"/>
                    <a:pt x="144780" y="1446332"/>
                  </a:cubicBezTo>
                  <a:cubicBezTo>
                    <a:pt x="170180" y="1445062"/>
                    <a:pt x="189230" y="11232"/>
                    <a:pt x="213360" y="13772"/>
                  </a:cubicBezTo>
                  <a:cubicBezTo>
                    <a:pt x="237490" y="16312"/>
                    <a:pt x="265430" y="1460302"/>
                    <a:pt x="289560" y="1461572"/>
                  </a:cubicBezTo>
                  <a:cubicBezTo>
                    <a:pt x="313690" y="1462842"/>
                    <a:pt x="334010" y="22662"/>
                    <a:pt x="358140" y="21392"/>
                  </a:cubicBezTo>
                  <a:cubicBezTo>
                    <a:pt x="382270" y="20122"/>
                    <a:pt x="410210" y="1453952"/>
                    <a:pt x="434340" y="1453952"/>
                  </a:cubicBezTo>
                  <a:cubicBezTo>
                    <a:pt x="458470" y="1453952"/>
                    <a:pt x="480060" y="20122"/>
                    <a:pt x="502920" y="21392"/>
                  </a:cubicBezTo>
                  <a:cubicBezTo>
                    <a:pt x="525780" y="22662"/>
                    <a:pt x="547370" y="1461572"/>
                    <a:pt x="571500" y="1461572"/>
                  </a:cubicBezTo>
                  <a:cubicBezTo>
                    <a:pt x="595630" y="1461572"/>
                    <a:pt x="623570" y="22662"/>
                    <a:pt x="647700" y="21392"/>
                  </a:cubicBezTo>
                  <a:cubicBezTo>
                    <a:pt x="671830" y="20122"/>
                    <a:pt x="716280" y="1453952"/>
                    <a:pt x="716280" y="1453952"/>
                  </a:cubicBezTo>
                  <a:lnTo>
                    <a:pt x="716280" y="1453952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60E3B76E-F14A-4F22-85A5-DCBED2DBE634}"/>
                    </a:ext>
                  </a:extLst>
                </p:cNvPr>
                <p:cNvSpPr txBox="1"/>
                <p:nvPr/>
              </p:nvSpPr>
              <p:spPr>
                <a:xfrm>
                  <a:off x="10835587" y="6015646"/>
                  <a:ext cx="1121333" cy="5617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type m:val="lin"/>
                                <m:ctrlPr>
                                  <a:rPr kumimoji="1"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kumimoji="1"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  <m:sup>
                            <m:r>
                              <a:rPr kumimoji="1"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800" b="1" dirty="0"/>
                </a:p>
              </p:txBody>
            </p:sp>
          </mc:Choice>
          <mc:Fallback xmlns="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60E3B76E-F14A-4F22-85A5-DCBED2DBE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5587" y="6015646"/>
                  <a:ext cx="1121333" cy="56175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636CA5E0-2303-4D44-AD2D-097EC6DE3D55}"/>
              </a:ext>
            </a:extLst>
          </p:cNvPr>
          <p:cNvSpPr/>
          <p:nvPr/>
        </p:nvSpPr>
        <p:spPr>
          <a:xfrm>
            <a:off x="11078726" y="219883"/>
            <a:ext cx="1125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YSOX</a:t>
            </a:r>
            <a:r>
              <a:rPr lang="en-US" altLang="ja-JP" sz="1200" dirty="0">
                <a:solidFill>
                  <a:srgbClr val="0000FF"/>
                </a:solidFill>
              </a:rPr>
              <a:t>: </a:t>
            </a:r>
            <a:r>
              <a:rPr lang="en-US" altLang="ja-JP" sz="1200" dirty="0" err="1">
                <a:solidFill>
                  <a:srgbClr val="0000FF"/>
                </a:solidFill>
              </a:rPr>
              <a:t>C.Yuan</a:t>
            </a:r>
            <a:r>
              <a:rPr lang="en-US" altLang="ja-JP" sz="1200" dirty="0">
                <a:solidFill>
                  <a:srgbClr val="0000FF"/>
                </a:solidFill>
              </a:rPr>
              <a:t> et al., Phys. Rev. C85 (2012) 064324.</a:t>
            </a:r>
            <a:endParaRPr lang="ja-JP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311AAFB-271D-4C61-9EFA-8F0152ADCE51}"/>
                  </a:ext>
                </a:extLst>
              </p:cNvPr>
              <p:cNvSpPr txBox="1"/>
              <p:nvPr/>
            </p:nvSpPr>
            <p:spPr>
              <a:xfrm>
                <a:off x="2515725" y="1821942"/>
                <a:ext cx="7222988" cy="1329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ja-JP" b="1" dirty="0"/>
                  <a:t>, which exhibits large </a:t>
                </a:r>
                <a:r>
                  <a:rPr kumimoji="1" lang="en-US" altLang="ja-JP" b="1" dirty="0" err="1"/>
                  <a:t>g.s.</a:t>
                </a:r>
                <a:r>
                  <a:rPr kumimoji="1" lang="en-US" altLang="ja-JP" b="1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  <m:e>
                        <m:r>
                          <a:rPr lang="en-US" altLang="ja-JP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b="1" dirty="0"/>
                  <a:t>state branches, </a:t>
                </a:r>
                <a:r>
                  <a:rPr lang="en-US" altLang="ja-JP" b="1" dirty="0"/>
                  <a:t>can</a:t>
                </a:r>
                <a:r>
                  <a:rPr kumimoji="1" lang="en-US" altLang="ja-JP" b="1" dirty="0"/>
                  <a:t> survive, together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ja-JP" b="1" dirty="0"/>
                  <a:t>. </a:t>
                </a: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ja-JP" b="1" dirty="0"/>
                  <a:t>The high excitation energy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ja-JP" b="1" dirty="0"/>
                  <a:t> will signify the large Z=6 shell gap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  <m:e>
                        <m:r>
                          <a:rPr lang="en-US" altLang="ja-JP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</m:oMath>
                </a14:m>
                <a:r>
                  <a:rPr kumimoji="1" lang="en-US" altLang="ja-JP" b="1" dirty="0"/>
                  <a:t>.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311AAFB-271D-4C61-9EFA-8F0152ADC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725" y="1821942"/>
                <a:ext cx="7222988" cy="1329595"/>
              </a:xfrm>
              <a:prstGeom prst="rect">
                <a:avLst/>
              </a:prstGeom>
              <a:blipFill>
                <a:blip r:embed="rId12"/>
                <a:stretch>
                  <a:fillRect l="-591" t="-459" b="-50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FE375C-C069-487F-BA17-2A7EF8AB137E}"/>
              </a:ext>
            </a:extLst>
          </p:cNvPr>
          <p:cNvSpPr txBox="1"/>
          <p:nvPr/>
        </p:nvSpPr>
        <p:spPr>
          <a:xfrm>
            <a:off x="1081674" y="1173496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aseline="30000" dirty="0">
                <a:solidFill>
                  <a:srgbClr val="FF0000"/>
                </a:solidFill>
              </a:rPr>
              <a:t>14</a:t>
            </a:r>
            <a:r>
              <a:rPr kumimoji="1" lang="en-US" altLang="ja-JP" sz="1400" dirty="0">
                <a:solidFill>
                  <a:srgbClr val="FF0000"/>
                </a:solidFill>
              </a:rPr>
              <a:t>C(2</a:t>
            </a:r>
            <a:r>
              <a:rPr kumimoji="1" lang="en-US" altLang="ja-JP" sz="1400" baseline="30000" dirty="0">
                <a:solidFill>
                  <a:srgbClr val="FF0000"/>
                </a:solidFill>
              </a:rPr>
              <a:t>+</a:t>
            </a:r>
            <a:r>
              <a:rPr kumimoji="1" lang="en-US" altLang="ja-JP" sz="1400" dirty="0">
                <a:solidFill>
                  <a:srgbClr val="FF0000"/>
                </a:solidFill>
              </a:rPr>
              <a:t>)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E8DC694E-1403-4EBF-ADD4-4C18DA54EF98}"/>
              </a:ext>
            </a:extLst>
          </p:cNvPr>
          <p:cNvSpPr/>
          <p:nvPr/>
        </p:nvSpPr>
        <p:spPr>
          <a:xfrm>
            <a:off x="7862878" y="1353492"/>
            <a:ext cx="187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solidFill>
                  <a:srgbClr val="0000FF"/>
                </a:solidFill>
                <a:ea typeface="Meiryo" panose="020B0604030504040204" pitchFamily="50" charset="-128"/>
              </a:rPr>
              <a:t>S.Kim</a:t>
            </a:r>
            <a:r>
              <a:rPr lang="en-US" altLang="ja-JP" b="1" dirty="0">
                <a:solidFill>
                  <a:srgbClr val="0000FF"/>
                </a:solidFill>
                <a:ea typeface="Meiryo" panose="020B0604030504040204" pitchFamily="50" charset="-128"/>
              </a:rPr>
              <a:t> proposal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16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B1CE46-EFBE-4CD5-8B59-EF50602DD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26AC2AE-2AC4-4CC1-8E89-383A643E2C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0522" y="1791759"/>
                <a:ext cx="10890956" cy="435133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2400" dirty="0"/>
                  <a:t>Low-lying spectroscopy of </a:t>
                </a:r>
                <a:r>
                  <a:rPr kumimoji="1" lang="en-US" altLang="ja-JP" sz="2400" baseline="30000" dirty="0"/>
                  <a:t>17</a:t>
                </a:r>
                <a:r>
                  <a:rPr kumimoji="1" lang="en-US" altLang="ja-JP" sz="2400" dirty="0"/>
                  <a:t>C was used to </a:t>
                </a:r>
                <a:r>
                  <a:rPr lang="en-US" altLang="ja-JP" sz="2400" dirty="0"/>
                  <a:t>assess various shell-model interactions. </a:t>
                </a:r>
              </a:p>
              <a:p>
                <a:endParaRPr kumimoji="1" lang="en-US" altLang="ja-JP" dirty="0"/>
              </a:p>
              <a:p>
                <a:r>
                  <a:rPr kumimoji="1" lang="en-US" altLang="ja-JP" sz="2400" dirty="0"/>
                  <a:t>A high-lying, isolated, narrow-</a:t>
                </a:r>
                <a:r>
                  <a:rPr kumimoji="1" lang="en-US" altLang="ja-JP" sz="2400" dirty="0" err="1"/>
                  <a:t>widthed</a:t>
                </a:r>
                <a:r>
                  <a:rPr kumimoji="1" lang="en-US" altLang="ja-JP" sz="2400" dirty="0"/>
                  <a:t>, single-neutron-emitting resonance in </a:t>
                </a:r>
                <a:r>
                  <a:rPr kumimoji="1" lang="en-US" altLang="ja-JP" sz="2400" baseline="30000" dirty="0"/>
                  <a:t>19</a:t>
                </a:r>
                <a:r>
                  <a:rPr kumimoji="1" lang="en-US" altLang="ja-JP" sz="2400" dirty="0"/>
                  <a:t>C was reported. </a:t>
                </a:r>
              </a:p>
              <a:p>
                <a:pPr lvl="1"/>
                <a:r>
                  <a:rPr lang="en-US" altLang="ja-JP" sz="1700" dirty="0"/>
                  <a:t>Resembling states may exist in </a:t>
                </a:r>
                <a:r>
                  <a:rPr lang="en-US" altLang="ja-JP" sz="1700" baseline="30000" dirty="0"/>
                  <a:t>17</a:t>
                </a:r>
                <a:r>
                  <a:rPr lang="en-US" altLang="ja-JP" sz="1700" dirty="0"/>
                  <a:t>C and possibly in </a:t>
                </a:r>
                <a:r>
                  <a:rPr lang="en-US" altLang="ja-JP" sz="1700" baseline="30000" dirty="0"/>
                  <a:t>15</a:t>
                </a:r>
                <a:r>
                  <a:rPr lang="en-US" altLang="ja-JP" sz="1700" dirty="0"/>
                  <a:t>C; finding and characterizing such states, both experimentally and theoretically, will be beneficial for our understanding of exotic properties of light neutron-rich nuclei, as open many-body quantum systems. </a:t>
                </a:r>
              </a:p>
              <a:p>
                <a:pPr lvl="1"/>
                <a:endParaRPr lang="en-US" altLang="ja-JP" dirty="0"/>
              </a:p>
              <a:p>
                <a:r>
                  <a:rPr lang="en-US" altLang="ja-JP" sz="2400" dirty="0"/>
                  <a:t>Observed centroid shifts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altLang="ja-JP" sz="2400" dirty="0"/>
                  <a:t> distributions for deep proton knockout processes would worth be payed attention. 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26AC2AE-2AC4-4CC1-8E89-383A643E2C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0522" y="1791759"/>
                <a:ext cx="10890956" cy="4351338"/>
              </a:xfrm>
              <a:blipFill>
                <a:blip r:embed="rId2"/>
                <a:stretch>
                  <a:fillRect l="-784" t="-1821" r="-8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782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815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42EB70-8CE2-4087-953E-A0BA4638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89" y="-58514"/>
            <a:ext cx="7886700" cy="1325563"/>
          </a:xfrm>
        </p:spPr>
        <p:txBody>
          <a:bodyPr/>
          <a:lstStyle/>
          <a:p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Reduction factors of C</a:t>
            </a:r>
            <a:r>
              <a:rPr lang="en-US" altLang="ja-JP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9" name="図 138">
            <a:extLst>
              <a:ext uri="{FF2B5EF4-FFF2-40B4-BE49-F238E27FC236}">
                <a16:creationId xmlns:a16="http://schemas.microsoft.com/office/drawing/2014/main" id="{537AE57C-E505-4474-A606-87E825836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199" y="4291854"/>
            <a:ext cx="3635395" cy="2457426"/>
          </a:xfrm>
          <a:prstGeom prst="rect">
            <a:avLst/>
          </a:prstGeom>
        </p:spPr>
      </p:pic>
      <p:pic>
        <p:nvPicPr>
          <p:cNvPr id="140" name="図 139">
            <a:extLst>
              <a:ext uri="{FF2B5EF4-FFF2-40B4-BE49-F238E27FC236}">
                <a16:creationId xmlns:a16="http://schemas.microsoft.com/office/drawing/2014/main" id="{9B10AFC6-A400-456E-B031-C8E4FE115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09" y="1177066"/>
            <a:ext cx="3777985" cy="2681678"/>
          </a:xfrm>
          <a:prstGeom prst="rect">
            <a:avLst/>
          </a:prstGeom>
        </p:spPr>
      </p:pic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D0B3451D-4DD3-4015-8957-F30E87AE3C4F}"/>
              </a:ext>
            </a:extLst>
          </p:cNvPr>
          <p:cNvSpPr txBox="1"/>
          <p:nvPr/>
        </p:nvSpPr>
        <p:spPr>
          <a:xfrm>
            <a:off x="223738" y="725556"/>
            <a:ext cx="7322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sz="1600" dirty="0"/>
              <a:t>Different systematics for the asymmetry dependence of the reduction factors of C2S: </a:t>
            </a:r>
          </a:p>
          <a:p>
            <a:pPr algn="just"/>
            <a:r>
              <a:rPr lang="en-US" altLang="ja-JP" sz="1600" dirty="0"/>
              <a:t>        (1) (strong) one-nucleon removal reactions </a:t>
            </a:r>
            <a:r>
              <a:rPr lang="en-US" altLang="ja-JP" sz="1600" dirty="0">
                <a:solidFill>
                  <a:srgbClr val="0000FF"/>
                </a:solidFill>
              </a:rPr>
              <a:t>[</a:t>
            </a:r>
            <a:r>
              <a:rPr lang="en-US" altLang="ja-JP" sz="1600" dirty="0" err="1">
                <a:solidFill>
                  <a:srgbClr val="0000FF"/>
                </a:solidFill>
              </a:rPr>
              <a:t>Tostevin</a:t>
            </a:r>
            <a:r>
              <a:rPr lang="en-US" altLang="ja-JP" sz="1600" dirty="0">
                <a:solidFill>
                  <a:srgbClr val="0000FF"/>
                </a:solidFill>
              </a:rPr>
              <a:t> and </a:t>
            </a:r>
            <a:r>
              <a:rPr lang="en-US" altLang="ja-JP" sz="1600" dirty="0" err="1">
                <a:solidFill>
                  <a:srgbClr val="0000FF"/>
                </a:solidFill>
              </a:rPr>
              <a:t>Gade</a:t>
            </a:r>
            <a:r>
              <a:rPr lang="en-US" altLang="ja-JP" sz="1600" dirty="0">
                <a:solidFill>
                  <a:srgbClr val="0000FF"/>
                </a:solidFill>
              </a:rPr>
              <a:t>]</a:t>
            </a:r>
          </a:p>
          <a:p>
            <a:pPr algn="just"/>
            <a:r>
              <a:rPr lang="en-US" altLang="ja-JP" sz="1600" dirty="0"/>
              <a:t>        (2) (weak) </a:t>
            </a:r>
            <a:r>
              <a:rPr lang="en-US" altLang="ja-JP" sz="1600" dirty="0" err="1"/>
              <a:t>quasifree</a:t>
            </a:r>
            <a:r>
              <a:rPr lang="en-US" altLang="ja-JP" sz="1600" dirty="0"/>
              <a:t> knockout reaction </a:t>
            </a:r>
            <a:r>
              <a:rPr lang="en-US" altLang="ja-JP" sz="1600" dirty="0">
                <a:solidFill>
                  <a:srgbClr val="0000FF"/>
                </a:solidFill>
              </a:rPr>
              <a:t>[</a:t>
            </a:r>
            <a:r>
              <a:rPr lang="en-US" altLang="ja-JP" sz="1600" dirty="0" err="1">
                <a:solidFill>
                  <a:srgbClr val="0000FF"/>
                </a:solidFill>
              </a:rPr>
              <a:t>Atar</a:t>
            </a:r>
            <a:r>
              <a:rPr lang="en-US" altLang="ja-JP" sz="1600" dirty="0">
                <a:solidFill>
                  <a:srgbClr val="0000FF"/>
                </a:solidFill>
              </a:rPr>
              <a:t> et al.].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sz="1600" dirty="0"/>
              <a:t>Present systematics support </a:t>
            </a:r>
            <a:r>
              <a:rPr lang="en-US" altLang="ja-JP" sz="1600" dirty="0">
                <a:solidFill>
                  <a:srgbClr val="0000FF"/>
                </a:solidFill>
              </a:rPr>
              <a:t>[</a:t>
            </a:r>
            <a:r>
              <a:rPr lang="en-US" altLang="ja-JP" sz="1600" dirty="0" err="1">
                <a:solidFill>
                  <a:srgbClr val="0000FF"/>
                </a:solidFill>
              </a:rPr>
              <a:t>Atar</a:t>
            </a:r>
            <a:r>
              <a:rPr lang="en-US" altLang="ja-JP" sz="1600" dirty="0">
                <a:solidFill>
                  <a:srgbClr val="0000FF"/>
                </a:solidFill>
              </a:rPr>
              <a:t> et al.] </a:t>
            </a:r>
            <a:r>
              <a:rPr lang="en-US" altLang="ja-JP" sz="1600" dirty="0"/>
              <a:t>in the asymmetry dependence, with smaller (by ~20%) reduction factors. </a:t>
            </a: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CC2969E0-0B8F-4D55-B2DD-709FE0EA47A7}"/>
              </a:ext>
            </a:extLst>
          </p:cNvPr>
          <p:cNvSpPr txBox="1"/>
          <p:nvPr/>
        </p:nvSpPr>
        <p:spPr>
          <a:xfrm>
            <a:off x="8156148" y="928502"/>
            <a:ext cx="4043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>
                <a:solidFill>
                  <a:srgbClr val="0000FF"/>
                </a:solidFill>
              </a:rPr>
              <a:t>J.A.Tostevin</a:t>
            </a:r>
            <a:r>
              <a:rPr lang="en-US" altLang="ja-JP" sz="1400" dirty="0">
                <a:solidFill>
                  <a:srgbClr val="0000FF"/>
                </a:solidFill>
              </a:rPr>
              <a:t> and </a:t>
            </a:r>
            <a:r>
              <a:rPr lang="en-US" altLang="ja-JP" sz="1400" dirty="0" err="1">
                <a:solidFill>
                  <a:srgbClr val="0000FF"/>
                </a:solidFill>
              </a:rPr>
              <a:t>A.Gade</a:t>
            </a:r>
            <a:r>
              <a:rPr lang="en-US" altLang="ja-JP" sz="1400" dirty="0">
                <a:solidFill>
                  <a:srgbClr val="0000FF"/>
                </a:solidFill>
              </a:rPr>
              <a:t>, PRC90, 057602(2014).</a:t>
            </a: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69E96234-BF2F-4589-81BD-7092BFC2F34B}"/>
              </a:ext>
            </a:extLst>
          </p:cNvPr>
          <p:cNvSpPr txBox="1"/>
          <p:nvPr/>
        </p:nvSpPr>
        <p:spPr>
          <a:xfrm>
            <a:off x="8149118" y="4022183"/>
            <a:ext cx="363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>
                <a:solidFill>
                  <a:srgbClr val="0000FF"/>
                </a:solidFill>
              </a:rPr>
              <a:t>L.Atar</a:t>
            </a:r>
            <a:r>
              <a:rPr lang="en-US" altLang="ja-JP" sz="1400" dirty="0">
                <a:solidFill>
                  <a:srgbClr val="0000FF"/>
                </a:solidFill>
              </a:rPr>
              <a:t> et al., PRL120,052501(2018).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3180339-C4A3-4C9B-A2CA-389B82550CC5}"/>
              </a:ext>
            </a:extLst>
          </p:cNvPr>
          <p:cNvGrpSpPr/>
          <p:nvPr/>
        </p:nvGrpSpPr>
        <p:grpSpPr>
          <a:xfrm>
            <a:off x="2292877" y="1691459"/>
            <a:ext cx="5040627" cy="3878279"/>
            <a:chOff x="1765840" y="2804198"/>
            <a:chExt cx="5040627" cy="3878279"/>
          </a:xfrm>
        </p:grpSpPr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E1F21CB3-4606-4F78-BDA7-E2754F70E753}"/>
                </a:ext>
              </a:extLst>
            </p:cNvPr>
            <p:cNvGrpSpPr/>
            <p:nvPr/>
          </p:nvGrpSpPr>
          <p:grpSpPr>
            <a:xfrm>
              <a:off x="5610178" y="2804198"/>
              <a:ext cx="883969" cy="2995935"/>
              <a:chOff x="4545282" y="1318255"/>
              <a:chExt cx="883969" cy="2995935"/>
            </a:xfrm>
          </p:grpSpPr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8CB863C9-35BA-4027-92EC-76158D22E4F0}"/>
                  </a:ext>
                </a:extLst>
              </p:cNvPr>
              <p:cNvSpPr/>
              <p:nvPr/>
            </p:nvSpPr>
            <p:spPr>
              <a:xfrm>
                <a:off x="4545282" y="3091050"/>
                <a:ext cx="566903" cy="149224"/>
              </a:xfrm>
              <a:prstGeom prst="rect">
                <a:avLst/>
              </a:prstGeom>
              <a:solidFill>
                <a:srgbClr val="FFFF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4E9611A7-2F5E-42F4-8A1F-72202F04DFFB}"/>
                  </a:ext>
                </a:extLst>
              </p:cNvPr>
              <p:cNvSpPr/>
              <p:nvPr/>
            </p:nvSpPr>
            <p:spPr>
              <a:xfrm>
                <a:off x="5112194" y="3091050"/>
                <a:ext cx="309385" cy="149224"/>
              </a:xfrm>
              <a:prstGeom prst="rect">
                <a:avLst/>
              </a:prstGeom>
              <a:solidFill>
                <a:srgbClr val="0000F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EF7214FB-238D-4022-BC69-52EB8C7A7F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5330" y="2308860"/>
                <a:ext cx="0" cy="200533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D980D659-A1B4-42A4-9E13-EC99D094CB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5330" y="4314190"/>
                <a:ext cx="8763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F83A0093-203F-4EA7-B437-D62C50F3591B}"/>
                  </a:ext>
                </a:extLst>
              </p:cNvPr>
              <p:cNvCxnSpPr>
                <a:cxnSpLocks/>
                <a:endCxn id="54" idx="2"/>
              </p:cNvCxnSpPr>
              <p:nvPr/>
            </p:nvCxnSpPr>
            <p:spPr>
              <a:xfrm flipH="1" flipV="1">
                <a:off x="5429249" y="4112532"/>
                <a:ext cx="2" cy="20165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円弧 66">
                <a:extLst>
                  <a:ext uri="{FF2B5EF4-FFF2-40B4-BE49-F238E27FC236}">
                    <a16:creationId xmlns:a16="http://schemas.microsoft.com/office/drawing/2014/main" id="{EE5DB882-D122-4857-B8FA-6EC1E4435CA2}"/>
                  </a:ext>
                </a:extLst>
              </p:cNvPr>
              <p:cNvSpPr/>
              <p:nvPr/>
            </p:nvSpPr>
            <p:spPr>
              <a:xfrm flipH="1" flipV="1">
                <a:off x="4545371" y="1318255"/>
                <a:ext cx="566795" cy="1713579"/>
              </a:xfrm>
              <a:prstGeom prst="arc">
                <a:avLst>
                  <a:gd name="adj1" fmla="val 16184967"/>
                  <a:gd name="adj2" fmla="val 4034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E3392BF1-582D-419E-8409-D69195EB70A0}"/>
                  </a:ext>
                </a:extLst>
              </p:cNvPr>
              <p:cNvCxnSpPr>
                <a:cxnSpLocks/>
                <a:stCxn id="67" idx="0"/>
                <a:endCxn id="54" idx="0"/>
              </p:cNvCxnSpPr>
              <p:nvPr/>
            </p:nvCxnSpPr>
            <p:spPr>
              <a:xfrm flipH="1">
                <a:off x="4828772" y="3031759"/>
                <a:ext cx="3743" cy="19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グループ化 108">
              <a:extLst>
                <a:ext uri="{FF2B5EF4-FFF2-40B4-BE49-F238E27FC236}">
                  <a16:creationId xmlns:a16="http://schemas.microsoft.com/office/drawing/2014/main" id="{1F99DAA8-C567-4EBD-9A97-BF9AB4872C06}"/>
                </a:ext>
              </a:extLst>
            </p:cNvPr>
            <p:cNvGrpSpPr/>
            <p:nvPr/>
          </p:nvGrpSpPr>
          <p:grpSpPr>
            <a:xfrm>
              <a:off x="2322196" y="3794803"/>
              <a:ext cx="883920" cy="2004060"/>
              <a:chOff x="1257300" y="2308860"/>
              <a:chExt cx="883920" cy="2004060"/>
            </a:xfrm>
          </p:grpSpPr>
          <p:sp>
            <p:nvSpPr>
              <p:cNvPr id="92" name="正方形/長方形 91">
                <a:extLst>
                  <a:ext uri="{FF2B5EF4-FFF2-40B4-BE49-F238E27FC236}">
                    <a16:creationId xmlns:a16="http://schemas.microsoft.com/office/drawing/2014/main" id="{4D362E9C-0D16-49CE-854D-B85A437B191E}"/>
                  </a:ext>
                </a:extLst>
              </p:cNvPr>
              <p:cNvSpPr/>
              <p:nvPr/>
            </p:nvSpPr>
            <p:spPr>
              <a:xfrm>
                <a:off x="1257300" y="3092451"/>
                <a:ext cx="883876" cy="149224"/>
              </a:xfrm>
              <a:prstGeom prst="rect">
                <a:avLst/>
              </a:prstGeom>
              <a:solidFill>
                <a:srgbClr val="FFFF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5" name="直線コネクタ 4">
                <a:extLst>
                  <a:ext uri="{FF2B5EF4-FFF2-40B4-BE49-F238E27FC236}">
                    <a16:creationId xmlns:a16="http://schemas.microsoft.com/office/drawing/2014/main" id="{4690134F-9C25-4E77-B39A-04152ECE6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7300" y="2308860"/>
                <a:ext cx="0" cy="2004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線コネクタ 6">
                <a:extLst>
                  <a:ext uri="{FF2B5EF4-FFF2-40B4-BE49-F238E27FC236}">
                    <a16:creationId xmlns:a16="http://schemas.microsoft.com/office/drawing/2014/main" id="{DE9F591D-6D29-42E8-920C-A772F90415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7300" y="4312920"/>
                <a:ext cx="8763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07EDBFDF-37E1-410B-8E22-934BCF3C63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1220" y="3017520"/>
                <a:ext cx="0" cy="1295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>
                <a:extLst>
                  <a:ext uri="{FF2B5EF4-FFF2-40B4-BE49-F238E27FC236}">
                    <a16:creationId xmlns:a16="http://schemas.microsoft.com/office/drawing/2014/main" id="{F982E419-D3FF-4409-B515-5FA97A921C3E}"/>
                  </a:ext>
                </a:extLst>
              </p:cNvPr>
              <p:cNvCxnSpPr/>
              <p:nvPr/>
            </p:nvCxnSpPr>
            <p:spPr>
              <a:xfrm flipH="1">
                <a:off x="1257300" y="3016887"/>
                <a:ext cx="8763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76E23C66-62C3-46BE-953E-A399622066A7}"/>
                </a:ext>
              </a:extLst>
            </p:cNvPr>
            <p:cNvGrpSpPr/>
            <p:nvPr/>
          </p:nvGrpSpPr>
          <p:grpSpPr>
            <a:xfrm>
              <a:off x="3967071" y="3652301"/>
              <a:ext cx="883920" cy="2147831"/>
              <a:chOff x="2819400" y="2166359"/>
              <a:chExt cx="883920" cy="2147831"/>
            </a:xfrm>
          </p:grpSpPr>
          <p:sp>
            <p:nvSpPr>
              <p:cNvPr id="96" name="正方形/長方形 95">
                <a:extLst>
                  <a:ext uri="{FF2B5EF4-FFF2-40B4-BE49-F238E27FC236}">
                    <a16:creationId xmlns:a16="http://schemas.microsoft.com/office/drawing/2014/main" id="{7A2ADF73-C15A-46F2-88A0-343FDCBA0E22}"/>
                  </a:ext>
                </a:extLst>
              </p:cNvPr>
              <p:cNvSpPr/>
              <p:nvPr/>
            </p:nvSpPr>
            <p:spPr>
              <a:xfrm>
                <a:off x="2826976" y="3091050"/>
                <a:ext cx="787762" cy="149224"/>
              </a:xfrm>
              <a:prstGeom prst="rect">
                <a:avLst/>
              </a:prstGeom>
              <a:solidFill>
                <a:srgbClr val="FFFF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49AF3DEB-29C8-42B8-91F9-FDF87D6EC827}"/>
                  </a:ext>
                </a:extLst>
              </p:cNvPr>
              <p:cNvSpPr/>
              <p:nvPr/>
            </p:nvSpPr>
            <p:spPr>
              <a:xfrm>
                <a:off x="3614738" y="3091050"/>
                <a:ext cx="88535" cy="149224"/>
              </a:xfrm>
              <a:prstGeom prst="rect">
                <a:avLst/>
              </a:prstGeom>
              <a:solidFill>
                <a:srgbClr val="0000F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E2C610A2-79BE-45C1-8BD0-9B640BC5D2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9400" y="2310130"/>
                <a:ext cx="0" cy="2004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11CF81A0-1B0A-44CF-A5B1-5212141F49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9400" y="4314190"/>
                <a:ext cx="8763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329EF9D1-887D-4353-8E40-5A82686D7B9A}"/>
                  </a:ext>
                </a:extLst>
              </p:cNvPr>
              <p:cNvCxnSpPr>
                <a:cxnSpLocks/>
                <a:endCxn id="45" idx="2"/>
              </p:cNvCxnSpPr>
              <p:nvPr/>
            </p:nvCxnSpPr>
            <p:spPr>
              <a:xfrm flipV="1">
                <a:off x="3703320" y="3455058"/>
                <a:ext cx="0" cy="8591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円弧 44">
                <a:extLst>
                  <a:ext uri="{FF2B5EF4-FFF2-40B4-BE49-F238E27FC236}">
                    <a16:creationId xmlns:a16="http://schemas.microsoft.com/office/drawing/2014/main" id="{274EDA38-8A17-4C61-BA5A-4A529B86AE34}"/>
                  </a:ext>
                </a:extLst>
              </p:cNvPr>
              <p:cNvSpPr/>
              <p:nvPr/>
            </p:nvSpPr>
            <p:spPr>
              <a:xfrm>
                <a:off x="2950848" y="3025492"/>
                <a:ext cx="752472" cy="859132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7" name="円弧 46">
                <a:extLst>
                  <a:ext uri="{FF2B5EF4-FFF2-40B4-BE49-F238E27FC236}">
                    <a16:creationId xmlns:a16="http://schemas.microsoft.com/office/drawing/2014/main" id="{2296FE32-3F2A-4921-8FA4-935488F47057}"/>
                  </a:ext>
                </a:extLst>
              </p:cNvPr>
              <p:cNvSpPr/>
              <p:nvPr/>
            </p:nvSpPr>
            <p:spPr>
              <a:xfrm flipH="1" flipV="1">
                <a:off x="2819400" y="2166359"/>
                <a:ext cx="752472" cy="859132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3ABBAFF9-8583-471C-BF5C-53D1DEEB3D39}"/>
                  </a:ext>
                </a:extLst>
              </p:cNvPr>
              <p:cNvCxnSpPr>
                <a:stCxn id="45" idx="0"/>
                <a:endCxn id="47" idx="0"/>
              </p:cNvCxnSpPr>
              <p:nvPr/>
            </p:nvCxnSpPr>
            <p:spPr>
              <a:xfrm flipH="1" flipV="1">
                <a:off x="3195636" y="3025491"/>
                <a:ext cx="131448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円弧 53">
              <a:extLst>
                <a:ext uri="{FF2B5EF4-FFF2-40B4-BE49-F238E27FC236}">
                  <a16:creationId xmlns:a16="http://schemas.microsoft.com/office/drawing/2014/main" id="{43349D17-CCFD-4E2D-A859-85BCB77300EF}"/>
                </a:ext>
              </a:extLst>
            </p:cNvPr>
            <p:cNvSpPr/>
            <p:nvPr/>
          </p:nvSpPr>
          <p:spPr>
            <a:xfrm>
              <a:off x="5275899" y="4517783"/>
              <a:ext cx="1218247" cy="2164694"/>
            </a:xfrm>
            <a:prstGeom prst="arc">
              <a:avLst>
                <a:gd name="adj1" fmla="val 16227463"/>
                <a:gd name="adj2" fmla="val 2159065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19" name="直線コネクタ 118">
              <a:extLst>
                <a:ext uri="{FF2B5EF4-FFF2-40B4-BE49-F238E27FC236}">
                  <a16:creationId xmlns:a16="http://schemas.microsoft.com/office/drawing/2014/main" id="{1ABD0FCF-6369-422C-B03D-69724F4E4644}"/>
                </a:ext>
              </a:extLst>
            </p:cNvPr>
            <p:cNvCxnSpPr>
              <a:cxnSpLocks/>
              <a:stCxn id="45" idx="2"/>
              <a:endCxn id="97" idx="3"/>
            </p:cNvCxnSpPr>
            <p:nvPr/>
          </p:nvCxnSpPr>
          <p:spPr>
            <a:xfrm flipH="1" flipV="1">
              <a:off x="4850944" y="4651604"/>
              <a:ext cx="47" cy="28939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A95E9867-BA82-428E-AEA6-F47944F55236}"/>
                </a:ext>
              </a:extLst>
            </p:cNvPr>
            <p:cNvCxnSpPr>
              <a:cxnSpLocks/>
              <a:endCxn id="99" idx="3"/>
            </p:cNvCxnSpPr>
            <p:nvPr/>
          </p:nvCxnSpPr>
          <p:spPr>
            <a:xfrm flipH="1" flipV="1">
              <a:off x="6486475" y="4651605"/>
              <a:ext cx="7670" cy="946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BBBE4D29-C686-419B-AA04-32F7E4B547BB}"/>
                </a:ext>
              </a:extLst>
            </p:cNvPr>
            <p:cNvSpPr txBox="1"/>
            <p:nvPr/>
          </p:nvSpPr>
          <p:spPr>
            <a:xfrm>
              <a:off x="1765840" y="4426970"/>
              <a:ext cx="56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d</a:t>
              </a:r>
              <a:r>
                <a:rPr lang="en-US" altLang="ja-JP" baseline="-25000" dirty="0"/>
                <a:t>5/2</a:t>
              </a:r>
              <a:endParaRPr lang="ja-JP" altLang="en-US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テキスト ボックス 130">
                  <a:extLst>
                    <a:ext uri="{FF2B5EF4-FFF2-40B4-BE49-F238E27FC236}">
                      <a16:creationId xmlns:a16="http://schemas.microsoft.com/office/drawing/2014/main" id="{9D212A17-0939-48E4-86C7-17E7D32D9E03}"/>
                    </a:ext>
                  </a:extLst>
                </p:cNvPr>
                <p:cNvSpPr txBox="1"/>
                <p:nvPr/>
              </p:nvSpPr>
              <p:spPr>
                <a:xfrm>
                  <a:off x="2289727" y="3998212"/>
                  <a:ext cx="1191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sSup>
                          <m:sSupPr>
                            <m:ctrlPr>
                              <a:rPr lang="el-GR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131" name="テキスト ボックス 130">
                  <a:extLst>
                    <a:ext uri="{FF2B5EF4-FFF2-40B4-BE49-F238E27FC236}">
                      <a16:creationId xmlns:a16="http://schemas.microsoft.com/office/drawing/2014/main" id="{9D212A17-0939-48E4-86C7-17E7D32D9E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9727" y="3998212"/>
                  <a:ext cx="1191673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2F4D1D98-14DC-4672-85BF-F6241ECA15B1}"/>
                </a:ext>
              </a:extLst>
            </p:cNvPr>
            <p:cNvSpPr txBox="1"/>
            <p:nvPr/>
          </p:nvSpPr>
          <p:spPr>
            <a:xfrm>
              <a:off x="2150294" y="5844701"/>
              <a:ext cx="12182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Independent particle model</a:t>
              </a:r>
              <a:endParaRPr lang="ja-JP" altLang="en-US" sz="1400" dirty="0"/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78ECEB54-F95B-40B6-B6BA-FA9FE5E257B6}"/>
                </a:ext>
              </a:extLst>
            </p:cNvPr>
            <p:cNvSpPr txBox="1"/>
            <p:nvPr/>
          </p:nvSpPr>
          <p:spPr>
            <a:xfrm>
              <a:off x="3793446" y="5844701"/>
              <a:ext cx="13169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Configuration mixed shell model</a:t>
              </a:r>
              <a:endParaRPr lang="ja-JP" altLang="en-US" sz="1400" dirty="0"/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F3C7FEC8-A230-493F-828A-386A56CDA8A7}"/>
                </a:ext>
              </a:extLst>
            </p:cNvPr>
            <p:cNvSpPr txBox="1"/>
            <p:nvPr/>
          </p:nvSpPr>
          <p:spPr>
            <a:xfrm>
              <a:off x="5475542" y="5848029"/>
              <a:ext cx="1330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+Short-range correlations (SRC)</a:t>
              </a:r>
              <a:endParaRPr lang="ja-JP" alt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595360C1-BB73-46A3-A972-35831AC108DE}"/>
                    </a:ext>
                  </a:extLst>
                </p:cNvPr>
                <p:cNvSpPr txBox="1"/>
                <p:nvPr/>
              </p:nvSpPr>
              <p:spPr>
                <a:xfrm>
                  <a:off x="3892882" y="3998212"/>
                  <a:ext cx="1191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sSup>
                          <m:sSupPr>
                            <m:ctrlPr>
                              <a:rPr lang="el-GR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&lt;6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595360C1-BB73-46A3-A972-35831AC108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2882" y="3998212"/>
                  <a:ext cx="119167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16A5AD96-1970-4F36-934F-189079772219}"/>
                    </a:ext>
                  </a:extLst>
                </p:cNvPr>
                <p:cNvSpPr txBox="1"/>
                <p:nvPr/>
              </p:nvSpPr>
              <p:spPr>
                <a:xfrm>
                  <a:off x="5570226" y="3998212"/>
                  <a:ext cx="9111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sSup>
                          <m:sSupPr>
                            <m:ctrlPr>
                              <a:rPr lang="el-GR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?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16A5AD96-1970-4F36-934F-189079772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0226" y="3998212"/>
                  <a:ext cx="91114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テキスト ボックス 143">
                <a:extLst>
                  <a:ext uri="{FF2B5EF4-FFF2-40B4-BE49-F238E27FC236}">
                    <a16:creationId xmlns:a16="http://schemas.microsoft.com/office/drawing/2014/main" id="{3AB8A7D7-D6E3-472E-BDF3-2B152AFEC197}"/>
                  </a:ext>
                </a:extLst>
              </p:cNvPr>
              <p:cNvSpPr txBox="1"/>
              <p:nvPr/>
            </p:nvSpPr>
            <p:spPr>
              <a:xfrm>
                <a:off x="524049" y="2675514"/>
                <a:ext cx="1550424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aseline="30000" dirty="0"/>
                  <a:t>20</a:t>
                </a:r>
                <a:r>
                  <a:rPr lang="en-US" altLang="ja-JP" sz="1400" dirty="0"/>
                  <a:t>C(-1n)</a:t>
                </a:r>
                <a:r>
                  <a:rPr lang="en-US" altLang="ja-JP" sz="1400" baseline="30000" dirty="0"/>
                  <a:t>19</a:t>
                </a:r>
                <a:r>
                  <a:rPr lang="en-US" altLang="ja-JP" sz="1400" dirty="0"/>
                  <a:t>C </a:t>
                </a:r>
              </a:p>
              <a:p>
                <a:r>
                  <a:rPr lang="en-US" altLang="ja-JP" sz="1400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altLang="ja-JP" sz="1400" dirty="0"/>
                  <a:t>S=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ja-JP" sz="1400" dirty="0"/>
                  <a:t>26.1 MeV</a:t>
                </a:r>
              </a:p>
            </p:txBody>
          </p:sp>
        </mc:Choice>
        <mc:Fallback xmlns="">
          <p:sp>
            <p:nvSpPr>
              <p:cNvPr id="144" name="テキスト ボックス 143">
                <a:extLst>
                  <a:ext uri="{FF2B5EF4-FFF2-40B4-BE49-F238E27FC236}">
                    <a16:creationId xmlns:a16="http://schemas.microsoft.com/office/drawing/2014/main" id="{3AB8A7D7-D6E3-472E-BDF3-2B152AFEC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49" y="2675514"/>
                <a:ext cx="1550424" cy="523220"/>
              </a:xfrm>
              <a:prstGeom prst="rect">
                <a:avLst/>
              </a:prstGeom>
              <a:blipFill>
                <a:blip r:embed="rId9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49ED5E69-8A81-4DDB-88AD-CE5088A8AE74}"/>
                  </a:ext>
                </a:extLst>
              </p:cNvPr>
              <p:cNvSpPr txBox="1"/>
              <p:nvPr/>
            </p:nvSpPr>
            <p:spPr>
              <a:xfrm>
                <a:off x="518045" y="3364327"/>
                <a:ext cx="1550424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aseline="30000" dirty="0"/>
                  <a:t>20</a:t>
                </a:r>
                <a:r>
                  <a:rPr lang="en-US" altLang="ja-JP" sz="1400" dirty="0"/>
                  <a:t>N(-1p)</a:t>
                </a:r>
                <a:r>
                  <a:rPr lang="en-US" altLang="ja-JP" sz="1400" baseline="30000" dirty="0"/>
                  <a:t>19</a:t>
                </a:r>
                <a:r>
                  <a:rPr lang="en-US" altLang="ja-JP" sz="1400" dirty="0"/>
                  <a:t>C</a:t>
                </a:r>
              </a:p>
              <a:p>
                <a:r>
                  <a:rPr lang="en-US" altLang="ja-JP" sz="1400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altLang="ja-JP" sz="1400" dirty="0"/>
                  <a:t>S=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sz="1400" dirty="0"/>
                  <a:t>26.1 MeV</a:t>
                </a:r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49ED5E69-8A81-4DDB-88AD-CE5088A8A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45" y="3364327"/>
                <a:ext cx="1550424" cy="523220"/>
              </a:xfrm>
              <a:prstGeom prst="rect">
                <a:avLst/>
              </a:prstGeom>
              <a:blipFill>
                <a:blip r:embed="rId10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4DB77D1-743D-4A12-A055-10A4972D8A2B}"/>
                  </a:ext>
                </a:extLst>
              </p:cNvPr>
              <p:cNvSpPr txBox="1"/>
              <p:nvPr/>
            </p:nvSpPr>
            <p:spPr>
              <a:xfrm>
                <a:off x="8674750" y="126159"/>
                <a:ext cx="1350434" cy="617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sz="20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latin typeface="Cambria Math" panose="02040503050406030204" pitchFamily="18" charset="0"/>
                                </a:rPr>
                                <m:t>SM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4DB77D1-743D-4A12-A055-10A4972D8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4750" y="126159"/>
                <a:ext cx="1350434" cy="6176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962618AF-57C5-4CEB-9A61-03DF6F9E410A}"/>
                  </a:ext>
                </a:extLst>
              </p:cNvPr>
              <p:cNvSpPr txBox="1"/>
              <p:nvPr/>
            </p:nvSpPr>
            <p:spPr>
              <a:xfrm>
                <a:off x="529945" y="4053140"/>
                <a:ext cx="1550424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aseline="30000" dirty="0"/>
                  <a:t>24</a:t>
                </a:r>
                <a:r>
                  <a:rPr lang="en-US" altLang="ja-JP" sz="1400" dirty="0"/>
                  <a:t>O(-1n)</a:t>
                </a:r>
                <a:r>
                  <a:rPr lang="en-US" altLang="ja-JP" sz="1400" baseline="30000" dirty="0"/>
                  <a:t>23</a:t>
                </a:r>
                <a:r>
                  <a:rPr lang="en-US" altLang="ja-JP" sz="1400" dirty="0"/>
                  <a:t>O</a:t>
                </a:r>
              </a:p>
              <a:p>
                <a:r>
                  <a:rPr lang="en-US" altLang="ja-JP" sz="1400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altLang="ja-JP" sz="1400" dirty="0"/>
                  <a:t>S=</a:t>
                </a:r>
                <a14:m>
                  <m:oMath xmlns:m="http://schemas.openxmlformats.org/officeDocument/2006/math"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ja-JP" sz="1400" dirty="0"/>
                  <a:t>22.0 MeV</a:t>
                </a:r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962618AF-57C5-4CEB-9A61-03DF6F9E4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45" y="4053140"/>
                <a:ext cx="1550424" cy="523220"/>
              </a:xfrm>
              <a:prstGeom prst="rect">
                <a:avLst/>
              </a:prstGeom>
              <a:blipFill>
                <a:blip r:embed="rId12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1F1E8B9-711C-46B0-B572-94671193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774-9661-433F-AD18-9A9C4A26FA9E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F2ABEB6-264E-44D5-AEDB-785FE066FD3F}"/>
              </a:ext>
            </a:extLst>
          </p:cNvPr>
          <p:cNvSpPr txBox="1"/>
          <p:nvPr/>
        </p:nvSpPr>
        <p:spPr>
          <a:xfrm>
            <a:off x="227540" y="4975854"/>
            <a:ext cx="2511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</a:rPr>
              <a:t>[1]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J.W.Hwang</a:t>
            </a:r>
            <a:r>
              <a:rPr kumimoji="1" lang="en-US" altLang="ja-JP" sz="1400" dirty="0">
                <a:solidFill>
                  <a:srgbClr val="0000FF"/>
                </a:solidFill>
              </a:rPr>
              <a:t> et al., Phys.</a:t>
            </a:r>
          </a:p>
          <a:p>
            <a:r>
              <a:rPr kumimoji="1" lang="en-US" altLang="ja-JP" sz="1400" dirty="0">
                <a:solidFill>
                  <a:srgbClr val="0000FF"/>
                </a:solidFill>
              </a:rPr>
              <a:t>     </a:t>
            </a:r>
            <a:r>
              <a:rPr lang="en-US" altLang="ja-JP" sz="1400" dirty="0">
                <a:solidFill>
                  <a:srgbClr val="0000FF"/>
                </a:solidFill>
              </a:rPr>
              <a:t>Lett. B 769, 503 (2017). </a:t>
            </a:r>
          </a:p>
          <a:p>
            <a:r>
              <a:rPr kumimoji="1" lang="en-US" altLang="ja-JP" sz="1400" dirty="0">
                <a:solidFill>
                  <a:srgbClr val="0000FF"/>
                </a:solidFill>
              </a:rPr>
              <a:t>[2]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K.Tshoo</a:t>
            </a:r>
            <a:r>
              <a:rPr kumimoji="1" lang="en-US" altLang="ja-JP" sz="1400" dirty="0">
                <a:solidFill>
                  <a:srgbClr val="0000FF"/>
                </a:solidFill>
              </a:rPr>
              <a:t> et al., Phys.</a:t>
            </a:r>
          </a:p>
          <a:p>
            <a:r>
              <a:rPr kumimoji="1" lang="en-US" altLang="ja-JP" sz="1400" dirty="0">
                <a:solidFill>
                  <a:srgbClr val="0000FF"/>
                </a:solidFill>
              </a:rPr>
              <a:t>     Lett. B 739, 19</a:t>
            </a:r>
            <a:r>
              <a:rPr lang="en-US" altLang="ja-JP" sz="1400" dirty="0">
                <a:solidFill>
                  <a:srgbClr val="0000FF"/>
                </a:solidFill>
              </a:rPr>
              <a:t> </a:t>
            </a:r>
            <a:r>
              <a:rPr kumimoji="1" lang="en-US" altLang="ja-JP" sz="1400" dirty="0">
                <a:solidFill>
                  <a:srgbClr val="0000FF"/>
                </a:solidFill>
              </a:rPr>
              <a:t>(2014). </a:t>
            </a:r>
          </a:p>
          <a:p>
            <a:r>
              <a:rPr kumimoji="1" lang="en-US" altLang="ja-JP" sz="1400" dirty="0">
                <a:solidFill>
                  <a:srgbClr val="0000FF"/>
                </a:solidFill>
              </a:rPr>
              <a:t>[3] Present work</a:t>
            </a:r>
          </a:p>
          <a:p>
            <a:r>
              <a:rPr kumimoji="1" lang="en-US" altLang="ja-JP" sz="1400" dirty="0">
                <a:solidFill>
                  <a:srgbClr val="0000FF"/>
                </a:solidFill>
              </a:rPr>
              <a:t>     (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J.W.Hwang</a:t>
            </a:r>
            <a:r>
              <a:rPr kumimoji="1" lang="en-US" altLang="ja-JP" sz="1400" dirty="0">
                <a:solidFill>
                  <a:srgbClr val="0000FF"/>
                </a:solidFill>
              </a:rPr>
              <a:t> et al.). 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5F3B664-F272-46EC-A6E9-1AF4BE74C32C}"/>
              </a:ext>
            </a:extLst>
          </p:cNvPr>
          <p:cNvGrpSpPr/>
          <p:nvPr/>
        </p:nvGrpSpPr>
        <p:grpSpPr>
          <a:xfrm>
            <a:off x="2226562" y="2285880"/>
            <a:ext cx="5466588" cy="4399712"/>
            <a:chOff x="2245662" y="2228790"/>
            <a:chExt cx="5466588" cy="439971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EB3C0B2-E198-4021-95E3-DE0C30B91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662" y="2228790"/>
              <a:ext cx="5466588" cy="4399712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A218B06-F6A6-4F4A-A4EF-328BE85AD239}"/>
                </a:ext>
              </a:extLst>
            </p:cNvPr>
            <p:cNvSpPr txBox="1"/>
            <p:nvPr/>
          </p:nvSpPr>
          <p:spPr>
            <a:xfrm>
              <a:off x="7172913" y="2491112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rgbClr val="0000FF"/>
                  </a:solidFill>
                </a:rPr>
                <a:t>[1]</a:t>
              </a:r>
              <a:endParaRPr kumimoji="1" lang="ja-JP" altLang="en-US" sz="1400" dirty="0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880E0DD5-DEF4-4450-AD37-A2FA444B01F0}"/>
                </a:ext>
              </a:extLst>
            </p:cNvPr>
            <p:cNvSpPr txBox="1"/>
            <p:nvPr/>
          </p:nvSpPr>
          <p:spPr>
            <a:xfrm>
              <a:off x="7172913" y="2768676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rgbClr val="0000FF"/>
                  </a:solidFill>
                </a:rPr>
                <a:t>[2]</a:t>
              </a:r>
              <a:endParaRPr kumimoji="1" lang="ja-JP" altLang="en-US" sz="1400" dirty="0"/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C42227A-2293-4467-9B8F-BAC638CFF61E}"/>
                </a:ext>
              </a:extLst>
            </p:cNvPr>
            <p:cNvSpPr txBox="1"/>
            <p:nvPr/>
          </p:nvSpPr>
          <p:spPr>
            <a:xfrm>
              <a:off x="7172913" y="2989792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rgbClr val="0000FF"/>
                  </a:solidFill>
                </a:rPr>
                <a:t>[3]</a:t>
              </a:r>
              <a:endParaRPr kumimoji="1" lang="ja-JP" altLang="en-US" sz="1400" dirty="0"/>
            </a:p>
          </p:txBody>
        </p:sp>
        <p:sp>
          <p:nvSpPr>
            <p:cNvPr id="12" name="右中かっこ 11">
              <a:extLst>
                <a:ext uri="{FF2B5EF4-FFF2-40B4-BE49-F238E27FC236}">
                  <a16:creationId xmlns:a16="http://schemas.microsoft.com/office/drawing/2014/main" id="{BC9A473F-DECB-4FAB-91ED-7089FA762243}"/>
                </a:ext>
              </a:extLst>
            </p:cNvPr>
            <p:cNvSpPr/>
            <p:nvPr/>
          </p:nvSpPr>
          <p:spPr>
            <a:xfrm>
              <a:off x="7142205" y="2419693"/>
              <a:ext cx="84095" cy="387702"/>
            </a:xfrm>
            <a:prstGeom prst="rightBrac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18F4FF-0D66-4E61-9995-65FED8F84032}"/>
              </a:ext>
            </a:extLst>
          </p:cNvPr>
          <p:cNvSpPr txBox="1"/>
          <p:nvPr/>
        </p:nvSpPr>
        <p:spPr>
          <a:xfrm>
            <a:off x="10082718" y="310726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Reduction factor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4334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BAE8A-E009-4D67-AA27-5A004CB6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-221173"/>
            <a:ext cx="10769600" cy="1325563"/>
          </a:xfrm>
        </p:spPr>
        <p:txBody>
          <a:bodyPr/>
          <a:lstStyle/>
          <a:p>
            <a:r>
              <a:rPr lang="en-US" altLang="ja-JP" dirty="0"/>
              <a:t>S</a:t>
            </a:r>
            <a:r>
              <a:rPr kumimoji="1" lang="en-US" altLang="ja-JP" dirty="0"/>
              <a:t>hell-evolution and nuclear magic numbers</a:t>
            </a:r>
            <a:endParaRPr kumimoji="1" lang="ja-JP" altLang="en-US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AB36FD7-7EC5-4603-B507-AD60A3A870CB}"/>
              </a:ext>
            </a:extLst>
          </p:cNvPr>
          <p:cNvGrpSpPr/>
          <p:nvPr/>
        </p:nvGrpSpPr>
        <p:grpSpPr>
          <a:xfrm>
            <a:off x="8458202" y="1351680"/>
            <a:ext cx="3225798" cy="4957804"/>
            <a:chOff x="8458202" y="1245350"/>
            <a:chExt cx="3225798" cy="495780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A1C11B9-02D4-418A-ABA9-8836C4CC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2" y="1245350"/>
              <a:ext cx="3225798" cy="385374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DE484FA-C36B-4870-BB3E-C12758E40450}"/>
                </a:ext>
              </a:extLst>
            </p:cNvPr>
            <p:cNvSpPr txBox="1"/>
            <p:nvPr/>
          </p:nvSpPr>
          <p:spPr>
            <a:xfrm>
              <a:off x="8458202" y="5150985"/>
              <a:ext cx="29717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</a:rPr>
                <a:t>Spin-orbit force</a:t>
              </a:r>
              <a:r>
                <a:rPr kumimoji="1" lang="en-US" altLang="ja-JP" sz="1400" dirty="0"/>
                <a:t> plays a key role for nuclear magic numbers. </a:t>
              </a:r>
              <a:endParaRPr kumimoji="1" lang="ja-JP" altLang="en-US" sz="1400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884EAA0-EE09-4C8A-B3B1-791457C0A3C0}"/>
                </a:ext>
              </a:extLst>
            </p:cNvPr>
            <p:cNvSpPr txBox="1"/>
            <p:nvPr/>
          </p:nvSpPr>
          <p:spPr>
            <a:xfrm>
              <a:off x="8458202" y="5679934"/>
              <a:ext cx="24256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>
                  <a:solidFill>
                    <a:srgbClr val="FF33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Haxel</a:t>
              </a:r>
              <a:r>
                <a:rPr lang="en-US" altLang="ja-JP" b="1" dirty="0">
                  <a:solidFill>
                    <a:srgbClr val="FF33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, Mayer </a:t>
              </a:r>
              <a:r>
                <a:rPr lang="en-US" altLang="ja-JP" sz="2800" b="1" dirty="0">
                  <a:solidFill>
                    <a:srgbClr val="FF33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1949</a:t>
              </a:r>
              <a:endParaRPr kumimoji="1" lang="ja-JP" altLang="en-US" sz="2800" b="1" dirty="0">
                <a:solidFill>
                  <a:srgbClr val="FF33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D4694F-3F45-4B1C-A7D2-1B4405C18D82}"/>
              </a:ext>
            </a:extLst>
          </p:cNvPr>
          <p:cNvSpPr txBox="1"/>
          <p:nvPr/>
        </p:nvSpPr>
        <p:spPr>
          <a:xfrm>
            <a:off x="6010936" y="676720"/>
            <a:ext cx="6110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solidFill>
                  <a:srgbClr val="0000FF"/>
                </a:solidFill>
              </a:rPr>
              <a:t>T.Otsuka</a:t>
            </a:r>
            <a:r>
              <a:rPr kumimoji="1" lang="en-US" altLang="ja-JP" sz="1400" dirty="0">
                <a:solidFill>
                  <a:srgbClr val="0000FF"/>
                </a:solidFill>
              </a:rPr>
              <a:t> et al., arXiv:1805.06501v4 [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nucl-th</a:t>
            </a:r>
            <a:r>
              <a:rPr kumimoji="1" lang="en-US" altLang="ja-JP" sz="1400" dirty="0">
                <a:solidFill>
                  <a:srgbClr val="0000FF"/>
                </a:solidFill>
              </a:rPr>
              <a:t>] 21 Dec 2018.</a:t>
            </a:r>
          </a:p>
          <a:p>
            <a:r>
              <a:rPr kumimoji="1" lang="en-US" altLang="ja-JP" sz="1400" dirty="0">
                <a:solidFill>
                  <a:srgbClr val="0000FF"/>
                </a:solidFill>
              </a:rPr>
              <a:t>“Evolution of nuclear structure in exotic nuclei driven by nuclear forces”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7C00447-8E34-461D-8BD6-9EE9355A1EA0}"/>
              </a:ext>
            </a:extLst>
          </p:cNvPr>
          <p:cNvSpPr/>
          <p:nvPr/>
        </p:nvSpPr>
        <p:spPr>
          <a:xfrm>
            <a:off x="3716658" y="4107180"/>
            <a:ext cx="320040" cy="33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B828037-29A7-42BC-87AC-A284CEC270F0}"/>
              </a:ext>
            </a:extLst>
          </p:cNvPr>
          <p:cNvSpPr/>
          <p:nvPr/>
        </p:nvSpPr>
        <p:spPr>
          <a:xfrm>
            <a:off x="3716651" y="6203154"/>
            <a:ext cx="320040" cy="33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0A60B537-1625-4C13-BFD2-21884BB5050F}"/>
              </a:ext>
            </a:extLst>
          </p:cNvPr>
          <p:cNvGrpSpPr/>
          <p:nvPr/>
        </p:nvGrpSpPr>
        <p:grpSpPr>
          <a:xfrm>
            <a:off x="508000" y="952962"/>
            <a:ext cx="3873500" cy="3241907"/>
            <a:chOff x="508000" y="952962"/>
            <a:chExt cx="3873500" cy="3241907"/>
          </a:xfrm>
        </p:grpSpPr>
        <p:pic>
          <p:nvPicPr>
            <p:cNvPr id="4" name="図 3" descr="テキスト, 地図 が含まれている画像&#10;&#10;自動的に生成された説明">
              <a:extLst>
                <a:ext uri="{FF2B5EF4-FFF2-40B4-BE49-F238E27FC236}">
                  <a16:creationId xmlns:a16="http://schemas.microsoft.com/office/drawing/2014/main" id="{EAAE6799-B8DC-4162-AD42-2DF2B320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0" y="1497686"/>
              <a:ext cx="3873500" cy="2697183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7DE5C4C-EB4A-4AC5-B760-8C7E997138F8}"/>
                </a:ext>
              </a:extLst>
            </p:cNvPr>
            <p:cNvSpPr txBox="1"/>
            <p:nvPr/>
          </p:nvSpPr>
          <p:spPr>
            <a:xfrm>
              <a:off x="508000" y="952962"/>
              <a:ext cx="3873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002060"/>
                  </a:solidFill>
                </a:rPr>
                <a:t>Shell evolution of neutron orbits from Ni back to Ca</a:t>
              </a:r>
              <a:endParaRPr kumimoji="1" lang="ja-JP" alt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0352ABB-0407-4C05-A199-0563E6131D77}"/>
              </a:ext>
            </a:extLst>
          </p:cNvPr>
          <p:cNvGrpSpPr/>
          <p:nvPr/>
        </p:nvGrpSpPr>
        <p:grpSpPr>
          <a:xfrm>
            <a:off x="4479926" y="1249686"/>
            <a:ext cx="3733714" cy="5501283"/>
            <a:chOff x="4479926" y="1143356"/>
            <a:chExt cx="3733714" cy="5501283"/>
          </a:xfrm>
        </p:grpSpPr>
        <p:pic>
          <p:nvPicPr>
            <p:cNvPr id="14" name="図 13" descr="スクリーンショット, 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FE7ED232-B312-4F06-9C17-7D7669E2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616" y="2506953"/>
              <a:ext cx="2967215" cy="1600227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9F4BFA6-C1B7-4C99-9B78-DF2EA2E60686}"/>
                </a:ext>
              </a:extLst>
            </p:cNvPr>
            <p:cNvSpPr txBox="1"/>
            <p:nvPr/>
          </p:nvSpPr>
          <p:spPr>
            <a:xfrm>
              <a:off x="4479926" y="1233006"/>
              <a:ext cx="35210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</a:rPr>
                <a:t>Tensor force</a:t>
              </a:r>
              <a:r>
                <a:rPr lang="en-US" altLang="ja-JP" sz="1400" dirty="0"/>
                <a:t> play an important role in the evolution of shell structures.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AFB450F3-B2F8-4396-A966-E47FD00AE7BC}"/>
                    </a:ext>
                  </a:extLst>
                </p:cNvPr>
                <p:cNvSpPr txBox="1"/>
                <p:nvPr/>
              </p:nvSpPr>
              <p:spPr>
                <a:xfrm>
                  <a:off x="4479926" y="1736658"/>
                  <a:ext cx="3066096" cy="30399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𝑡𝑒𝑛</m:t>
                          </m:r>
                        </m:sup>
                      </m:sSup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ja-JP" altLang="en-US" sz="1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ja-JP" alt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  <m:r>
                                    <a:rPr kumimoji="1" lang="ja-JP" altLang="en-US" sz="16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𝑡𝑒𝑛</m:t>
                          </m:r>
                        </m:sup>
                      </m:sSup>
                      <m:d>
                        <m:d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a14:m>
                  <a:r>
                    <a:rPr kumimoji="1" lang="en-US" altLang="ja-JP" sz="1600" dirty="0"/>
                    <a:t>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ja-JP" alt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ja-JP" alt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ja-JP" altLang="en-US" sz="16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ja-JP" alt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kumimoji="1" lang="en-US" altLang="ja-JP" sz="1600" dirty="0"/>
                    <a:t> </a:t>
                  </a:r>
                </a:p>
                <a:p>
                  <a:endParaRPr kumimoji="1" lang="en-US" altLang="ja-JP" sz="1600" i="1" dirty="0">
                    <a:latin typeface="Cambria Math" panose="02040503050406030204" pitchFamily="18" charset="0"/>
                  </a:endParaRPr>
                </a:p>
                <a:p>
                  <a:endParaRPr lang="en-US" altLang="ja-JP" i="1" dirty="0">
                    <a:latin typeface="Cambria Math" panose="02040503050406030204" pitchFamily="18" charset="0"/>
                  </a:endParaRPr>
                </a:p>
                <a:p>
                  <a:endParaRPr kumimoji="1" lang="en-US" altLang="ja-JP" i="1" dirty="0">
                    <a:latin typeface="Cambria Math" panose="02040503050406030204" pitchFamily="18" charset="0"/>
                  </a:endParaRPr>
                </a:p>
                <a:p>
                  <a:endParaRPr lang="en-US" altLang="ja-JP" i="1" dirty="0">
                    <a:latin typeface="Cambria Math" panose="02040503050406030204" pitchFamily="18" charset="0"/>
                  </a:endParaRPr>
                </a:p>
                <a:p>
                  <a:endParaRPr lang="en-US" altLang="ja-JP" sz="1400" i="1" dirty="0">
                    <a:latin typeface="Cambria Math" panose="02040503050406030204" pitchFamily="18" charset="0"/>
                  </a:endParaRPr>
                </a:p>
                <a:p>
                  <a:endParaRPr lang="en-US" altLang="ja-JP" sz="140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ja-JP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altLang="ja-JP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ja-JP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ja-JP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ja-JP" altLang="en-US" sz="1400" i="1">
                                    <a:latin typeface="Cambria Math" panose="02040503050406030204" pitchFamily="18" charset="0"/>
                                  </a:rPr>
                                  <m:t>　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ja-JP" sz="1400">
                                    <a:latin typeface="Cambria Math" panose="02040503050406030204" pitchFamily="18" charset="0"/>
                                  </a:rPr>
                                  <m:t>for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&amp;0−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ja-JP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ja-JP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ja-JP" altLang="en-US" sz="1400" i="1">
                                    <a:latin typeface="Cambria Math" panose="02040503050406030204" pitchFamily="18" charset="0"/>
                                  </a:rPr>
                                  <m:t>　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ja-JP" sz="1400">
                                    <a:latin typeface="Cambria Math" panose="02040503050406030204" pitchFamily="18" charset="0"/>
                                  </a:rPr>
                                  <m:t>for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altLang="ja-JP" sz="14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AFB450F3-B2F8-4396-A966-E47FD00AE7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9926" y="1736658"/>
                  <a:ext cx="3066096" cy="303993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198F3412-6E33-4E4E-A64E-04546607572F}"/>
                </a:ext>
              </a:extLst>
            </p:cNvPr>
            <p:cNvSpPr/>
            <p:nvPr/>
          </p:nvSpPr>
          <p:spPr>
            <a:xfrm>
              <a:off x="4479926" y="1143356"/>
              <a:ext cx="3733714" cy="5501283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6896A095-B44C-46A7-9925-21D0D71A1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272" y="4694314"/>
              <a:ext cx="3633268" cy="1861625"/>
            </a:xfrm>
            <a:prstGeom prst="rect">
              <a:avLst/>
            </a:prstGeom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1B5BE61-013C-44FF-9B49-3331F0316F98}"/>
              </a:ext>
            </a:extLst>
          </p:cNvPr>
          <p:cNvGrpSpPr/>
          <p:nvPr/>
        </p:nvGrpSpPr>
        <p:grpSpPr>
          <a:xfrm>
            <a:off x="508000" y="4333194"/>
            <a:ext cx="3042287" cy="2405037"/>
            <a:chOff x="508000" y="4333194"/>
            <a:chExt cx="3042287" cy="2405037"/>
          </a:xfrm>
        </p:grpSpPr>
        <p:pic>
          <p:nvPicPr>
            <p:cNvPr id="18" name="図 17" descr="スクリーンショット が含まれている画像&#10;&#10;自動的に生成された説明">
              <a:extLst>
                <a:ext uri="{FF2B5EF4-FFF2-40B4-BE49-F238E27FC236}">
                  <a16:creationId xmlns:a16="http://schemas.microsoft.com/office/drawing/2014/main" id="{16D64883-0185-4B8B-9DED-65973C4CC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0" y="4512021"/>
              <a:ext cx="3042287" cy="22262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0F0AA5F3-F31E-4720-B3E7-5D00CCCE9F0B}"/>
                    </a:ext>
                  </a:extLst>
                </p:cNvPr>
                <p:cNvSpPr txBox="1"/>
                <p:nvPr/>
              </p:nvSpPr>
              <p:spPr>
                <a:xfrm>
                  <a:off x="711200" y="4333194"/>
                  <a:ext cx="2268378" cy="2417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4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</m:sub>
                        </m:sSub>
                        <m:r>
                          <a:rPr kumimoji="1"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kumimoji="1"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type m:val="lin"/>
                            <m:ctrlP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kumimoji="1"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ja-JP" altLang="en-US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　</m:t>
                        </m:r>
                        <m:sSub>
                          <m:sSubPr>
                            <m:ctrlP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</m:sub>
                        </m:sSub>
                        <m:r>
                          <a:rPr kumimoji="1"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kumimoji="1"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1400" dirty="0"/>
                </a:p>
              </p:txBody>
            </p:sp>
          </mc:Choice>
          <mc:Fallback xmlns="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0F0AA5F3-F31E-4720-B3E7-5D00CCCE9F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00" y="4333194"/>
                  <a:ext cx="2268378" cy="241733"/>
                </a:xfrm>
                <a:prstGeom prst="rect">
                  <a:avLst/>
                </a:prstGeom>
                <a:blipFill>
                  <a:blip r:embed="rId9"/>
                  <a:stretch>
                    <a:fillRect l="-2151" t="-133333" r="-18280" b="-21794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1875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713D1A6-57CB-487D-9DB3-DA004CD20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" y="910713"/>
            <a:ext cx="4788653" cy="585783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AB6950-6C6F-4354-9548-3E84F329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-230060"/>
            <a:ext cx="10795000" cy="1325563"/>
          </a:xfrm>
        </p:spPr>
        <p:txBody>
          <a:bodyPr/>
          <a:lstStyle/>
          <a:p>
            <a:r>
              <a:rPr kumimoji="1"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Experimental results:</a:t>
            </a:r>
            <a:r>
              <a:rPr kumimoji="1"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</a:t>
            </a:r>
            <a:r>
              <a:rPr kumimoji="1"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C+</a:t>
            </a:r>
            <a:r>
              <a:rPr kumimoji="1"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12</a:t>
            </a:r>
            <a:r>
              <a:rPr kumimoji="1"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kumimoji="1" lang="ja-JP" altLang="en-US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→</a:t>
            </a:r>
            <a:r>
              <a:rPr kumimoji="1"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</a:t>
            </a:r>
            <a:r>
              <a:rPr kumimoji="1"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C*</a:t>
            </a:r>
            <a:r>
              <a:rPr kumimoji="1" lang="ja-JP" altLang="en-US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→</a:t>
            </a:r>
            <a:r>
              <a:rPr kumimoji="1" lang="en-US" altLang="ja-JP" b="1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</a:t>
            </a:r>
            <a:r>
              <a:rPr kumimoji="1" lang="en-US" altLang="ja-JP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C+n</a:t>
            </a:r>
            <a:endParaRPr kumimoji="1" lang="ja-JP" altLang="en-US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E7E214-79A0-4D11-AD36-8535ECDA2C3C}"/>
              </a:ext>
            </a:extLst>
          </p:cNvPr>
          <p:cNvSpPr txBox="1"/>
          <p:nvPr/>
        </p:nvSpPr>
        <p:spPr>
          <a:xfrm>
            <a:off x="9462673" y="629331"/>
            <a:ext cx="228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280 MeV/nucleon</a:t>
            </a:r>
            <a:endParaRPr kumimoji="1" lang="ja-JP" altLang="en-US" sz="20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23AFE4F-7AD1-4577-8DC4-FD33DE036BA0}"/>
              </a:ext>
            </a:extLst>
          </p:cNvPr>
          <p:cNvSpPr/>
          <p:nvPr/>
        </p:nvSpPr>
        <p:spPr>
          <a:xfrm>
            <a:off x="9462673" y="1056465"/>
            <a:ext cx="27293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0" i="0" dirty="0" err="1">
                <a:solidFill>
                  <a:srgbClr val="0000FF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J.W.Hwang</a:t>
            </a:r>
            <a:r>
              <a:rPr lang="en-US" altLang="ja-JP" sz="1400" b="0" i="0" dirty="0">
                <a:solidFill>
                  <a:srgbClr val="0000FF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al., Physics Letters B </a:t>
            </a:r>
            <a:r>
              <a:rPr lang="en-US" altLang="ja-JP" sz="1400" b="1" i="0" dirty="0">
                <a:solidFill>
                  <a:srgbClr val="0000FF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769 </a:t>
            </a:r>
            <a:r>
              <a:rPr lang="en-US" altLang="ja-JP" sz="1400" dirty="0">
                <a:solidFill>
                  <a:srgbClr val="0000FF"/>
                </a:solidFill>
                <a:latin typeface="Meiryo" panose="020B0604030504040204" pitchFamily="50" charset="-128"/>
                <a:ea typeface="Meiryo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altLang="ja-JP" sz="1400" b="0" i="0" dirty="0">
                <a:solidFill>
                  <a:srgbClr val="0000FF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2017) 503-508</a:t>
            </a:r>
            <a:r>
              <a:rPr lang="en-US" altLang="ja-JP" sz="1400" b="0" i="0" dirty="0">
                <a:solidFill>
                  <a:srgbClr val="0000FF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.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70FBD42-32D1-45F3-B794-AD1F7D4AA50D}"/>
              </a:ext>
            </a:extLst>
          </p:cNvPr>
          <p:cNvSpPr txBox="1"/>
          <p:nvPr/>
        </p:nvSpPr>
        <p:spPr>
          <a:xfrm>
            <a:off x="9462673" y="3965708"/>
            <a:ext cx="2588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>
                <a:solidFill>
                  <a:srgbClr val="0000FF"/>
                </a:solidFill>
              </a:rPr>
              <a:t>Code:</a:t>
            </a:r>
            <a:r>
              <a:rPr kumimoji="1" lang="en-US" altLang="ja-JP" sz="1400" dirty="0" err="1">
                <a:solidFill>
                  <a:srgbClr val="FF0000"/>
                </a:solidFill>
              </a:rPr>
              <a:t>MOMDIS</a:t>
            </a:r>
            <a:r>
              <a:rPr lang="en-US" altLang="ja-JP" sz="1400" dirty="0">
                <a:solidFill>
                  <a:srgbClr val="0000FF"/>
                </a:solidFill>
              </a:rPr>
              <a:t>: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C.A.Bertulani</a:t>
            </a:r>
            <a:r>
              <a:rPr kumimoji="1" lang="en-US" altLang="ja-JP" sz="1400" dirty="0">
                <a:solidFill>
                  <a:srgbClr val="0000FF"/>
                </a:solidFill>
              </a:rPr>
              <a:t> and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A.Gade</a:t>
            </a:r>
            <a:r>
              <a:rPr kumimoji="1" lang="en-US" altLang="ja-JP" sz="1400" dirty="0">
                <a:solidFill>
                  <a:srgbClr val="0000FF"/>
                </a:solidFill>
              </a:rPr>
              <a:t>, </a:t>
            </a:r>
            <a:r>
              <a:rPr lang="en-US" altLang="ja-JP" sz="1400" dirty="0">
                <a:solidFill>
                  <a:srgbClr val="0000FF"/>
                </a:solidFill>
              </a:rPr>
              <a:t>Comp. Phys. Comm. 175 (2006) 372. 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pic>
        <p:nvPicPr>
          <p:cNvPr id="4" name="図 3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EFADB0F-8DDE-4B50-806D-EDE011EA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7060"/>
            <a:ext cx="3277210" cy="4506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表 15">
                <a:extLst>
                  <a:ext uri="{FF2B5EF4-FFF2-40B4-BE49-F238E27FC236}">
                    <a16:creationId xmlns:a16="http://schemas.microsoft.com/office/drawing/2014/main" id="{D0A0A009-63A8-4D21-ACCD-1E6DB3A3815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933545" y="5161674"/>
              <a:ext cx="5818537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855">
                      <a:extLst>
                        <a:ext uri="{9D8B030D-6E8A-4147-A177-3AD203B41FA5}">
                          <a16:colId xmlns:a16="http://schemas.microsoft.com/office/drawing/2014/main" val="1718465099"/>
                        </a:ext>
                      </a:extLst>
                    </a:gridCol>
                    <a:gridCol w="1123950">
                      <a:extLst>
                        <a:ext uri="{9D8B030D-6E8A-4147-A177-3AD203B41FA5}">
                          <a16:colId xmlns:a16="http://schemas.microsoft.com/office/drawing/2014/main" val="2626112697"/>
                        </a:ext>
                      </a:extLst>
                    </a:gridCol>
                    <a:gridCol w="1047750">
                      <a:extLst>
                        <a:ext uri="{9D8B030D-6E8A-4147-A177-3AD203B41FA5}">
                          <a16:colId xmlns:a16="http://schemas.microsoft.com/office/drawing/2014/main" val="2837087979"/>
                        </a:ext>
                      </a:extLst>
                    </a:gridCol>
                    <a:gridCol w="1337447">
                      <a:extLst>
                        <a:ext uri="{9D8B030D-6E8A-4147-A177-3AD203B41FA5}">
                          <a16:colId xmlns:a16="http://schemas.microsoft.com/office/drawing/2014/main" val="1857789048"/>
                        </a:ext>
                      </a:extLst>
                    </a:gridCol>
                    <a:gridCol w="1005703">
                      <a:extLst>
                        <a:ext uri="{9D8B030D-6E8A-4147-A177-3AD203B41FA5}">
                          <a16:colId xmlns:a16="http://schemas.microsoft.com/office/drawing/2014/main" val="3869514092"/>
                        </a:ext>
                      </a:extLst>
                    </a:gridCol>
                    <a:gridCol w="607832">
                      <a:extLst>
                        <a:ext uri="{9D8B030D-6E8A-4147-A177-3AD203B41FA5}">
                          <a16:colId xmlns:a16="http://schemas.microsoft.com/office/drawing/2014/main" val="1384071913"/>
                        </a:ext>
                      </a:extLst>
                    </a:gridCol>
                  </a:tblGrid>
                  <a:tr h="213512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Peak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 err="1"/>
                            <a:t>Erel</a:t>
                          </a:r>
                          <a:r>
                            <a:rPr kumimoji="1" lang="en-US" altLang="ja-JP" sz="1400" dirty="0"/>
                            <a:t>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Ex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Width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C.S. (mb)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1400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kumimoji="1" lang="ja-JP" altLang="en-US" sz="1400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0601506"/>
                      </a:ext>
                    </a:extLst>
                  </a:tr>
                  <a:tr h="213512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1</a:t>
                          </a:r>
                          <a:r>
                            <a:rPr kumimoji="1" lang="en-US" altLang="ja-JP" sz="1400" baseline="30000" dirty="0"/>
                            <a:t>st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0.036(1)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0.62(9)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&lt; 0.015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61(5)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ja-JP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5/2</m:t>
                                    </m:r>
                                  </m:e>
                                  <m:sub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kumimoji="1" lang="ja-JP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04220"/>
                      </a:ext>
                    </a:extLst>
                  </a:tr>
                  <a:tr h="213512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2</a:t>
                          </a:r>
                          <a:r>
                            <a:rPr kumimoji="1" lang="en-US" altLang="ja-JP" sz="1400" baseline="30000" dirty="0"/>
                            <a:t>nd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0.84(4)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3.0-5.5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&lt; 0.02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4(1)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8531896"/>
                      </a:ext>
                    </a:extLst>
                  </a:tr>
                  <a:tr h="213512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3</a:t>
                          </a:r>
                          <a:r>
                            <a:rPr kumimoji="1" lang="en-US" altLang="ja-JP" sz="1400" baseline="30000" dirty="0"/>
                            <a:t>rd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2.31(3)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2.89(10)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0.20(7)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15(3)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</m:t>
                                    </m:r>
                                  </m:e>
                                  <m:sup>
                                    <m:r>
                                      <a:rPr kumimoji="1" lang="en-US" altLang="ja-JP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14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0376517"/>
                      </a:ext>
                    </a:extLst>
                  </a:tr>
                  <a:tr h="234863">
                    <a:tc gridSpan="5"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Ex = </a:t>
                          </a:r>
                          <a:r>
                            <a:rPr kumimoji="1" lang="en-US" altLang="ja-JP" sz="1400" dirty="0" err="1"/>
                            <a:t>Erel</a:t>
                          </a:r>
                          <a:r>
                            <a:rPr kumimoji="1" lang="en-US" altLang="ja-JP" sz="1400" dirty="0"/>
                            <a:t> + Sn, Sn=0.58(9) MeV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2755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表 15">
                <a:extLst>
                  <a:ext uri="{FF2B5EF4-FFF2-40B4-BE49-F238E27FC236}">
                    <a16:creationId xmlns:a16="http://schemas.microsoft.com/office/drawing/2014/main" id="{D0A0A009-63A8-4D21-ACCD-1E6DB3A381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1476774"/>
                  </p:ext>
                </p:extLst>
              </p:nvPr>
            </p:nvGraphicFramePr>
            <p:xfrm>
              <a:off x="5933545" y="5161674"/>
              <a:ext cx="5818537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855">
                      <a:extLst>
                        <a:ext uri="{9D8B030D-6E8A-4147-A177-3AD203B41FA5}">
                          <a16:colId xmlns:a16="http://schemas.microsoft.com/office/drawing/2014/main" val="1718465099"/>
                        </a:ext>
                      </a:extLst>
                    </a:gridCol>
                    <a:gridCol w="1123950">
                      <a:extLst>
                        <a:ext uri="{9D8B030D-6E8A-4147-A177-3AD203B41FA5}">
                          <a16:colId xmlns:a16="http://schemas.microsoft.com/office/drawing/2014/main" val="2626112697"/>
                        </a:ext>
                      </a:extLst>
                    </a:gridCol>
                    <a:gridCol w="1047750">
                      <a:extLst>
                        <a:ext uri="{9D8B030D-6E8A-4147-A177-3AD203B41FA5}">
                          <a16:colId xmlns:a16="http://schemas.microsoft.com/office/drawing/2014/main" val="2837087979"/>
                        </a:ext>
                      </a:extLst>
                    </a:gridCol>
                    <a:gridCol w="1337447">
                      <a:extLst>
                        <a:ext uri="{9D8B030D-6E8A-4147-A177-3AD203B41FA5}">
                          <a16:colId xmlns:a16="http://schemas.microsoft.com/office/drawing/2014/main" val="1857789048"/>
                        </a:ext>
                      </a:extLst>
                    </a:gridCol>
                    <a:gridCol w="1005703">
                      <a:extLst>
                        <a:ext uri="{9D8B030D-6E8A-4147-A177-3AD203B41FA5}">
                          <a16:colId xmlns:a16="http://schemas.microsoft.com/office/drawing/2014/main" val="3869514092"/>
                        </a:ext>
                      </a:extLst>
                    </a:gridCol>
                    <a:gridCol w="607832">
                      <a:extLst>
                        <a:ext uri="{9D8B030D-6E8A-4147-A177-3AD203B41FA5}">
                          <a16:colId xmlns:a16="http://schemas.microsoft.com/office/drawing/2014/main" val="138407191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Peak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 err="1"/>
                            <a:t>Erel</a:t>
                          </a:r>
                          <a:r>
                            <a:rPr kumimoji="1" lang="en-US" altLang="ja-JP" sz="1400" dirty="0"/>
                            <a:t>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Ex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Width (MeV)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C.S. (mb)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5"/>
                          <a:stretch>
                            <a:fillRect l="-856000" t="-2000" r="-5000" b="-42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060150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1</a:t>
                          </a:r>
                          <a:r>
                            <a:rPr kumimoji="1" lang="en-US" altLang="ja-JP" sz="1400" baseline="30000" dirty="0"/>
                            <a:t>st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0.036(1)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0.62(9)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&lt; 0.015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61(5)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5"/>
                          <a:stretch>
                            <a:fillRect l="-856000" t="-102000" r="-5000" b="-32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0422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2</a:t>
                          </a:r>
                          <a:r>
                            <a:rPr kumimoji="1" lang="en-US" altLang="ja-JP" sz="1400" baseline="30000" dirty="0"/>
                            <a:t>nd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0.84(4)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3.0-5.5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&lt; 0.02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4(1)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853189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3</a:t>
                          </a:r>
                          <a:r>
                            <a:rPr kumimoji="1" lang="en-US" altLang="ja-JP" sz="1400" baseline="30000" dirty="0"/>
                            <a:t>rd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2.31(3)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2.89(10)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0.20(7)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15(3)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5"/>
                          <a:stretch>
                            <a:fillRect l="-856000" t="-304000" r="-5000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0376517"/>
                      </a:ext>
                    </a:extLst>
                  </a:tr>
                  <a:tr h="335280">
                    <a:tc gridSpan="5"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Ex = </a:t>
                          </a:r>
                          <a:r>
                            <a:rPr kumimoji="1" lang="en-US" altLang="ja-JP" sz="1400" dirty="0" err="1"/>
                            <a:t>Erel</a:t>
                          </a:r>
                          <a:r>
                            <a:rPr kumimoji="1" lang="en-US" altLang="ja-JP" sz="1400" dirty="0"/>
                            <a:t> + Sn, Sn=0.58(9) MeV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2755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DA27B39-D013-4632-BA57-B077303DD13D}"/>
              </a:ext>
            </a:extLst>
          </p:cNvPr>
          <p:cNvSpPr txBox="1"/>
          <p:nvPr/>
        </p:nvSpPr>
        <p:spPr>
          <a:xfrm>
            <a:off x="2115409" y="1741708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1st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B255CD1-91EB-420D-BAD3-0BF0DF3DB3D6}"/>
              </a:ext>
            </a:extLst>
          </p:cNvPr>
          <p:cNvSpPr txBox="1"/>
          <p:nvPr/>
        </p:nvSpPr>
        <p:spPr>
          <a:xfrm>
            <a:off x="2046657" y="474696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2nd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656D25F-3C6D-4350-829C-58EBEB33BE18}"/>
              </a:ext>
            </a:extLst>
          </p:cNvPr>
          <p:cNvSpPr txBox="1"/>
          <p:nvPr/>
        </p:nvSpPr>
        <p:spPr>
          <a:xfrm>
            <a:off x="3701436" y="5206437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3rd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F90D01-9BF2-45BF-8CD7-87247945B44E}"/>
              </a:ext>
            </a:extLst>
          </p:cNvPr>
          <p:cNvSpPr txBox="1"/>
          <p:nvPr/>
        </p:nvSpPr>
        <p:spPr>
          <a:xfrm>
            <a:off x="1623973" y="4250850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1st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8AB7FC-D597-483B-A92E-66AA5816D412}"/>
              </a:ext>
            </a:extLst>
          </p:cNvPr>
          <p:cNvSpPr txBox="1"/>
          <p:nvPr/>
        </p:nvSpPr>
        <p:spPr>
          <a:xfrm>
            <a:off x="6794724" y="1176700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1st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D45BD25-C89A-48EB-BEC4-4D38776E4897}"/>
              </a:ext>
            </a:extLst>
          </p:cNvPr>
          <p:cNvSpPr txBox="1"/>
          <p:nvPr/>
        </p:nvSpPr>
        <p:spPr>
          <a:xfrm>
            <a:off x="6794724" y="246716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2nd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0D8C2A0-82DD-44EB-AFB0-0DC0191CEAF3}"/>
              </a:ext>
            </a:extLst>
          </p:cNvPr>
          <p:cNvSpPr txBox="1"/>
          <p:nvPr/>
        </p:nvSpPr>
        <p:spPr>
          <a:xfrm>
            <a:off x="6794724" y="3814741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3rd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5964839-E814-423A-856D-81AA1146A6A6}"/>
                  </a:ext>
                </a:extLst>
              </p:cNvPr>
              <p:cNvSpPr txBox="1"/>
              <p:nvPr/>
            </p:nvSpPr>
            <p:spPr>
              <a:xfrm rot="16200000">
                <a:off x="5186943" y="2568399"/>
                <a:ext cx="2008690" cy="312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1" lang="ja-JP" alt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ja-JP" altLang="en-US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1400" b="0" i="0" smtClean="0">
                                  <a:latin typeface="Cambria Math" panose="02040503050406030204" pitchFamily="18" charset="0"/>
                                </a:rPr>
                                <m:t>mb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/(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1400" b="0" i="0" smtClean="0">
                                  <a:latin typeface="Cambria Math" panose="02040503050406030204" pitchFamily="18" charset="0"/>
                                </a:rPr>
                                <m:t>MeV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5964839-E814-423A-856D-81AA1146A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186943" y="2568399"/>
                <a:ext cx="2008690" cy="312393"/>
              </a:xfrm>
              <a:prstGeom prst="rect">
                <a:avLst/>
              </a:prstGeom>
              <a:blipFill>
                <a:blip r:embed="rId6"/>
                <a:stretch>
                  <a:fillRect l="-92157" r="-1529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6CE1BBC8-3089-4C41-824E-20E9BF46606B}"/>
              </a:ext>
            </a:extLst>
          </p:cNvPr>
          <p:cNvGrpSpPr/>
          <p:nvPr/>
        </p:nvGrpSpPr>
        <p:grpSpPr>
          <a:xfrm>
            <a:off x="9399875" y="1738213"/>
            <a:ext cx="1941225" cy="2169243"/>
            <a:chOff x="9399875" y="1738213"/>
            <a:chExt cx="1941225" cy="2169243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E4AFE076-B129-4BD6-B73C-CB5F0143AEA5}"/>
                </a:ext>
              </a:extLst>
            </p:cNvPr>
            <p:cNvGrpSpPr/>
            <p:nvPr/>
          </p:nvGrpSpPr>
          <p:grpSpPr>
            <a:xfrm>
              <a:off x="9973535" y="1945799"/>
              <a:ext cx="1367565" cy="1961657"/>
              <a:chOff x="9973535" y="1945799"/>
              <a:chExt cx="1367565" cy="1961657"/>
            </a:xfrm>
          </p:grpSpPr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B7630B0F-20F7-4A3F-A08C-28D7AC45B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73535" y="1945799"/>
                <a:ext cx="136756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76D06C52-BDF4-41F6-9C65-742B481D1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03870" y="3385718"/>
                <a:ext cx="10683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30D0B280-648E-4B25-8D80-746BF315A2E8}"/>
                  </a:ext>
                </a:extLst>
              </p:cNvPr>
              <p:cNvCxnSpPr/>
              <p:nvPr/>
            </p:nvCxnSpPr>
            <p:spPr>
              <a:xfrm>
                <a:off x="10344662" y="2928518"/>
                <a:ext cx="58674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楕円 38">
                <a:extLst>
                  <a:ext uri="{FF2B5EF4-FFF2-40B4-BE49-F238E27FC236}">
                    <a16:creationId xmlns:a16="http://schemas.microsoft.com/office/drawing/2014/main" id="{BCC9E01D-F5C1-49BC-9B49-BCFCC28F64C2}"/>
                  </a:ext>
                </a:extLst>
              </p:cNvPr>
              <p:cNvSpPr/>
              <p:nvPr/>
            </p:nvSpPr>
            <p:spPr>
              <a:xfrm>
                <a:off x="10444454" y="2838518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0" name="楕円 39">
                <a:extLst>
                  <a:ext uri="{FF2B5EF4-FFF2-40B4-BE49-F238E27FC236}">
                    <a16:creationId xmlns:a16="http://schemas.microsoft.com/office/drawing/2014/main" id="{120F2A1D-1A63-4D4C-AAFF-DC926A490E49}"/>
                  </a:ext>
                </a:extLst>
              </p:cNvPr>
              <p:cNvSpPr/>
              <p:nvPr/>
            </p:nvSpPr>
            <p:spPr>
              <a:xfrm>
                <a:off x="10655017" y="2838518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楕円 40">
                <a:extLst>
                  <a:ext uri="{FF2B5EF4-FFF2-40B4-BE49-F238E27FC236}">
                    <a16:creationId xmlns:a16="http://schemas.microsoft.com/office/drawing/2014/main" id="{11EB1B33-DEE9-441B-A5C0-C4FBD577F8C6}"/>
                  </a:ext>
                </a:extLst>
              </p:cNvPr>
              <p:cNvSpPr/>
              <p:nvPr/>
            </p:nvSpPr>
            <p:spPr>
              <a:xfrm>
                <a:off x="10237036" y="3296369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2" name="楕円 41">
                <a:extLst>
                  <a:ext uri="{FF2B5EF4-FFF2-40B4-BE49-F238E27FC236}">
                    <a16:creationId xmlns:a16="http://schemas.microsoft.com/office/drawing/2014/main" id="{26B5F35B-2772-4F8F-9058-EF6B88F1E839}"/>
                  </a:ext>
                </a:extLst>
              </p:cNvPr>
              <p:cNvSpPr/>
              <p:nvPr/>
            </p:nvSpPr>
            <p:spPr>
              <a:xfrm>
                <a:off x="10447599" y="3296369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3" name="楕円 42">
                <a:extLst>
                  <a:ext uri="{FF2B5EF4-FFF2-40B4-BE49-F238E27FC236}">
                    <a16:creationId xmlns:a16="http://schemas.microsoft.com/office/drawing/2014/main" id="{620566C8-4548-4F59-95F9-F50DB870685D}"/>
                  </a:ext>
                </a:extLst>
              </p:cNvPr>
              <p:cNvSpPr/>
              <p:nvPr/>
            </p:nvSpPr>
            <p:spPr>
              <a:xfrm>
                <a:off x="10655017" y="3295718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29A6BE40-F7F5-496C-978B-2E2D30751619}"/>
                  </a:ext>
                </a:extLst>
              </p:cNvPr>
              <p:cNvSpPr/>
              <p:nvPr/>
            </p:nvSpPr>
            <p:spPr>
              <a:xfrm>
                <a:off x="10865580" y="3295718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テキスト ボックス 44">
                    <a:extLst>
                      <a:ext uri="{FF2B5EF4-FFF2-40B4-BE49-F238E27FC236}">
                        <a16:creationId xmlns:a16="http://schemas.microsoft.com/office/drawing/2014/main" id="{88C27121-E919-47AF-BD55-6F286B0FC00B}"/>
                      </a:ext>
                    </a:extLst>
                  </p:cNvPr>
                  <p:cNvSpPr txBox="1"/>
                  <p:nvPr/>
                </p:nvSpPr>
                <p:spPr>
                  <a:xfrm>
                    <a:off x="10460564" y="3538124"/>
                    <a:ext cx="37414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5" name="テキスト ボックス 44">
                    <a:extLst>
                      <a:ext uri="{FF2B5EF4-FFF2-40B4-BE49-F238E27FC236}">
                        <a16:creationId xmlns:a16="http://schemas.microsoft.com/office/drawing/2014/main" id="{88C27121-E919-47AF-BD55-6F286B0FC0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60564" y="3538124"/>
                    <a:ext cx="374141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3CCE5DA7-4DE6-459E-925A-DEDF45FAB360}"/>
                  </a:ext>
                </a:extLst>
              </p:cNvPr>
              <p:cNvSpPr txBox="1"/>
              <p:nvPr/>
            </p:nvSpPr>
            <p:spPr>
              <a:xfrm>
                <a:off x="10428955" y="2265724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/>
                  <a:t>⑧</a:t>
                </a:r>
                <a:endParaRPr kumimoji="1" lang="ja-JP" alt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66D263D8-2F20-4874-A870-739BFB2F56C3}"/>
                    </a:ext>
                  </a:extLst>
                </p:cNvPr>
                <p:cNvSpPr txBox="1"/>
                <p:nvPr/>
              </p:nvSpPr>
              <p:spPr>
                <a:xfrm>
                  <a:off x="9399875" y="3140974"/>
                  <a:ext cx="659796" cy="3942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3/2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66D263D8-2F20-4874-A870-739BFB2F56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9875" y="3140974"/>
                  <a:ext cx="659796" cy="394210"/>
                </a:xfrm>
                <a:prstGeom prst="rect">
                  <a:avLst/>
                </a:prstGeom>
                <a:blipFill>
                  <a:blip r:embed="rId8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8017C8CE-E5D8-4DAA-9FA9-3EB50807EC6E}"/>
                    </a:ext>
                  </a:extLst>
                </p:cNvPr>
                <p:cNvSpPr txBox="1"/>
                <p:nvPr/>
              </p:nvSpPr>
              <p:spPr>
                <a:xfrm>
                  <a:off x="9399875" y="2688512"/>
                  <a:ext cx="654475" cy="3942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8017C8CE-E5D8-4DAA-9FA9-3EB50807EC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9875" y="2688512"/>
                  <a:ext cx="654475" cy="394210"/>
                </a:xfrm>
                <a:prstGeom prst="rect">
                  <a:avLst/>
                </a:prstGeom>
                <a:blipFill>
                  <a:blip r:embed="rId9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0FCAF336-667B-4DDD-B4D3-A637B72A04E9}"/>
                    </a:ext>
                  </a:extLst>
                </p:cNvPr>
                <p:cNvSpPr txBox="1"/>
                <p:nvPr/>
              </p:nvSpPr>
              <p:spPr>
                <a:xfrm>
                  <a:off x="9399875" y="1738213"/>
                  <a:ext cx="671915" cy="3942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5/2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0FCAF336-667B-4DDD-B4D3-A637B72A04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9875" y="1738213"/>
                  <a:ext cx="671915" cy="394210"/>
                </a:xfrm>
                <a:prstGeom prst="rect">
                  <a:avLst/>
                </a:prstGeom>
                <a:blipFill>
                  <a:blip r:embed="rId10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楕円 46">
            <a:extLst>
              <a:ext uri="{FF2B5EF4-FFF2-40B4-BE49-F238E27FC236}">
                <a16:creationId xmlns:a16="http://schemas.microsoft.com/office/drawing/2014/main" id="{D67B94DC-C03F-467A-B862-390BD4C29AC3}"/>
              </a:ext>
            </a:extLst>
          </p:cNvPr>
          <p:cNvSpPr/>
          <p:nvPr/>
        </p:nvSpPr>
        <p:spPr>
          <a:xfrm>
            <a:off x="10468288" y="1851558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5B46DC1D-CB47-4592-8C2D-12AEB955A8FA}"/>
              </a:ext>
            </a:extLst>
          </p:cNvPr>
          <p:cNvSpPr/>
          <p:nvPr/>
        </p:nvSpPr>
        <p:spPr>
          <a:xfrm>
            <a:off x="10667348" y="1851558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B3875105-1044-4493-9227-3D164B2FD352}"/>
              </a:ext>
            </a:extLst>
          </p:cNvPr>
          <p:cNvSpPr/>
          <p:nvPr/>
        </p:nvSpPr>
        <p:spPr>
          <a:xfrm>
            <a:off x="10865580" y="1851558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63BA2F40-2F77-4EE7-903D-3FE93D527CE9}"/>
              </a:ext>
            </a:extLst>
          </p:cNvPr>
          <p:cNvSpPr/>
          <p:nvPr/>
        </p:nvSpPr>
        <p:spPr>
          <a:xfrm>
            <a:off x="11063812" y="1851558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2508D9A4-549A-4D06-88A1-B5846B2E9BB4}"/>
              </a:ext>
            </a:extLst>
          </p:cNvPr>
          <p:cNvSpPr/>
          <p:nvPr/>
        </p:nvSpPr>
        <p:spPr>
          <a:xfrm>
            <a:off x="10070168" y="1851558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7F4B7061-4854-4748-A3A7-96CE680A3FAD}"/>
              </a:ext>
            </a:extLst>
          </p:cNvPr>
          <p:cNvSpPr/>
          <p:nvPr/>
        </p:nvSpPr>
        <p:spPr>
          <a:xfrm>
            <a:off x="10269228" y="1851558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1084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59681383-BDBA-4981-B27D-C53C21A30417}"/>
              </a:ext>
            </a:extLst>
          </p:cNvPr>
          <p:cNvSpPr/>
          <p:nvPr/>
        </p:nvSpPr>
        <p:spPr>
          <a:xfrm>
            <a:off x="190438" y="999615"/>
            <a:ext cx="1948043" cy="4951689"/>
          </a:xfrm>
          <a:prstGeom prst="roundRect">
            <a:avLst/>
          </a:prstGeom>
          <a:solidFill>
            <a:srgbClr val="66FF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8ABFC181-9F27-4483-82CE-5113AA0E8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35" y="814949"/>
            <a:ext cx="3906191" cy="55247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9508489-C254-411A-B425-A19E72C26A56}"/>
              </a:ext>
            </a:extLst>
          </p:cNvPr>
          <p:cNvSpPr/>
          <p:nvPr/>
        </p:nvSpPr>
        <p:spPr>
          <a:xfrm>
            <a:off x="6185110" y="3848830"/>
            <a:ext cx="5681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The “high-lying isolated narrow </a:t>
            </a:r>
            <a:r>
              <a:rPr lang="en-US" altLang="ja-JP" sz="1600" dirty="0" err="1"/>
              <a:t>widthed</a:t>
            </a:r>
            <a:r>
              <a:rPr lang="en-US" altLang="ja-JP" sz="1600" dirty="0"/>
              <a:t> single-neutron emitting peak” reminds us of the 6.13(9)-MeV state in 17C observed in a (</a:t>
            </a:r>
            <a:r>
              <a:rPr lang="en-US" altLang="ja-JP" sz="1600" dirty="0" err="1"/>
              <a:t>p,p</a:t>
            </a:r>
            <a:r>
              <a:rPr lang="en-US" altLang="ja-JP" sz="1600" dirty="0"/>
              <a:t>’) reaction study of the 17C beam. </a:t>
            </a:r>
            <a:endParaRPr lang="ja-JP" altLang="en-US" sz="1600" dirty="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810623D7-36B1-4B43-A69E-0AE54EC16E33}"/>
              </a:ext>
            </a:extLst>
          </p:cNvPr>
          <p:cNvGrpSpPr/>
          <p:nvPr/>
        </p:nvGrpSpPr>
        <p:grpSpPr>
          <a:xfrm>
            <a:off x="251249" y="1356072"/>
            <a:ext cx="1945288" cy="4236602"/>
            <a:chOff x="672163" y="1356072"/>
            <a:chExt cx="1945288" cy="4236602"/>
          </a:xfrm>
        </p:grpSpPr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7ED2B9F8-BF49-49D5-BEDF-C6973212B5A5}"/>
                </a:ext>
              </a:extLst>
            </p:cNvPr>
            <p:cNvCxnSpPr/>
            <p:nvPr/>
          </p:nvCxnSpPr>
          <p:spPr>
            <a:xfrm>
              <a:off x="712723" y="4608003"/>
              <a:ext cx="558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B2C6093E-F289-4F6E-8A84-D553749D588A}"/>
                </a:ext>
              </a:extLst>
            </p:cNvPr>
            <p:cNvCxnSpPr/>
            <p:nvPr/>
          </p:nvCxnSpPr>
          <p:spPr>
            <a:xfrm>
              <a:off x="1808098" y="4992826"/>
              <a:ext cx="558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BA5AB2B3-7BD8-41B0-BB9F-E997E77F44B3}"/>
                </a:ext>
              </a:extLst>
            </p:cNvPr>
            <p:cNvCxnSpPr/>
            <p:nvPr/>
          </p:nvCxnSpPr>
          <p:spPr>
            <a:xfrm>
              <a:off x="1808098" y="4608003"/>
              <a:ext cx="5588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BB9A9F8A-894F-42EB-8FAC-AF04154C3A50}"/>
                </a:ext>
              </a:extLst>
            </p:cNvPr>
            <p:cNvCxnSpPr/>
            <p:nvPr/>
          </p:nvCxnSpPr>
          <p:spPr>
            <a:xfrm>
              <a:off x="1808098" y="1694626"/>
              <a:ext cx="558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ECADCA3A-543C-4BEF-BBC0-7FE90EEAF7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6013" y="1694626"/>
              <a:ext cx="522086" cy="164910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3DE4FA2-8E66-4019-880C-39E440587DBA}"/>
                </a:ext>
              </a:extLst>
            </p:cNvPr>
            <p:cNvSpPr txBox="1"/>
            <p:nvPr/>
          </p:nvSpPr>
          <p:spPr>
            <a:xfrm>
              <a:off x="672163" y="4761993"/>
              <a:ext cx="639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baseline="30000" dirty="0"/>
                <a:t>16</a:t>
              </a:r>
              <a:r>
                <a:rPr kumimoji="1" lang="en-US" altLang="ja-JP" sz="2400" b="1" dirty="0"/>
                <a:t>C</a:t>
              </a:r>
              <a:endParaRPr kumimoji="1" lang="ja-JP" altLang="en-US" sz="2400" b="1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7B4BCA7-1E8A-424C-B913-8445855F37A4}"/>
                </a:ext>
              </a:extLst>
            </p:cNvPr>
            <p:cNvSpPr txBox="1"/>
            <p:nvPr/>
          </p:nvSpPr>
          <p:spPr>
            <a:xfrm>
              <a:off x="1767538" y="5131009"/>
              <a:ext cx="639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baseline="30000" dirty="0"/>
                <a:t>17</a:t>
              </a:r>
              <a:r>
                <a:rPr kumimoji="1" lang="en-US" altLang="ja-JP" sz="2400" b="1" dirty="0"/>
                <a:t>C</a:t>
              </a:r>
              <a:endParaRPr kumimoji="1" lang="ja-JP" altLang="en-US" sz="2400" b="1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BFE9DC8A-7C55-435C-AD23-0CEAEEB72044}"/>
                </a:ext>
              </a:extLst>
            </p:cNvPr>
            <p:cNvSpPr txBox="1"/>
            <p:nvPr/>
          </p:nvSpPr>
          <p:spPr>
            <a:xfrm>
              <a:off x="1197346" y="4339328"/>
              <a:ext cx="1351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Sn=0.73(2) MeV</a:t>
              </a:r>
              <a:endParaRPr kumimoji="1" lang="ja-JP" altLang="en-US" sz="1200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ADA39F2-7B7B-4B87-BABC-142F57A77A69}"/>
                </a:ext>
              </a:extLst>
            </p:cNvPr>
            <p:cNvSpPr txBox="1"/>
            <p:nvPr/>
          </p:nvSpPr>
          <p:spPr>
            <a:xfrm>
              <a:off x="1767538" y="1356072"/>
              <a:ext cx="849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</a:rPr>
                <a:t>6.13(9)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28B438F1-5C58-4E09-902D-1D37536F6BE5}"/>
                </a:ext>
              </a:extLst>
            </p:cNvPr>
            <p:cNvCxnSpPr/>
            <p:nvPr/>
          </p:nvCxnSpPr>
          <p:spPr>
            <a:xfrm>
              <a:off x="712722" y="3301749"/>
              <a:ext cx="558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A5A96A4-2891-48FB-A86E-34315C200485}"/>
                </a:ext>
              </a:extLst>
            </p:cNvPr>
            <p:cNvSpPr txBox="1"/>
            <p:nvPr/>
          </p:nvSpPr>
          <p:spPr>
            <a:xfrm>
              <a:off x="888401" y="2935012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</a:t>
              </a:r>
              <a:r>
                <a:rPr kumimoji="1" lang="en-US" altLang="ja-JP" baseline="30000" dirty="0"/>
                <a:t>+</a:t>
              </a:r>
              <a:endParaRPr kumimoji="1" lang="ja-JP" altLang="en-US" baseline="30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表 38">
                <a:extLst>
                  <a:ext uri="{FF2B5EF4-FFF2-40B4-BE49-F238E27FC236}">
                    <a16:creationId xmlns:a16="http://schemas.microsoft.com/office/drawing/2014/main" id="{D0410119-A87C-46C8-B49F-BE13171F848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6000" y="4885538"/>
              <a:ext cx="5963618" cy="15920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40259">
                      <a:extLst>
                        <a:ext uri="{9D8B030D-6E8A-4147-A177-3AD203B41FA5}">
                          <a16:colId xmlns:a16="http://schemas.microsoft.com/office/drawing/2014/main" val="1718465099"/>
                        </a:ext>
                      </a:extLst>
                    </a:gridCol>
                    <a:gridCol w="1214455">
                      <a:extLst>
                        <a:ext uri="{9D8B030D-6E8A-4147-A177-3AD203B41FA5}">
                          <a16:colId xmlns:a16="http://schemas.microsoft.com/office/drawing/2014/main" val="2626112697"/>
                        </a:ext>
                      </a:extLst>
                    </a:gridCol>
                    <a:gridCol w="1093400">
                      <a:extLst>
                        <a:ext uri="{9D8B030D-6E8A-4147-A177-3AD203B41FA5}">
                          <a16:colId xmlns:a16="http://schemas.microsoft.com/office/drawing/2014/main" val="2837087979"/>
                        </a:ext>
                      </a:extLst>
                    </a:gridCol>
                    <a:gridCol w="1161737">
                      <a:extLst>
                        <a:ext uri="{9D8B030D-6E8A-4147-A177-3AD203B41FA5}">
                          <a16:colId xmlns:a16="http://schemas.microsoft.com/office/drawing/2014/main" val="1857789048"/>
                        </a:ext>
                      </a:extLst>
                    </a:gridCol>
                    <a:gridCol w="853667">
                      <a:extLst>
                        <a:ext uri="{9D8B030D-6E8A-4147-A177-3AD203B41FA5}">
                          <a16:colId xmlns:a16="http://schemas.microsoft.com/office/drawing/2014/main" val="3869514092"/>
                        </a:ext>
                      </a:extLst>
                    </a:gridCol>
                    <a:gridCol w="800100">
                      <a:extLst>
                        <a:ext uri="{9D8B030D-6E8A-4147-A177-3AD203B41FA5}">
                          <a16:colId xmlns:a16="http://schemas.microsoft.com/office/drawing/2014/main" val="13840719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Peak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err="1"/>
                            <a:t>Erel</a:t>
                          </a:r>
                          <a:r>
                            <a:rPr kumimoji="1" lang="en-US" altLang="ja-JP" dirty="0"/>
                            <a:t>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Ex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Width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C.S. (mb)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kumimoji="1" lang="ja-JP" altLang="en-US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06015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6.13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3.63(9)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6.13(9)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0.26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−0.26</m:t>
                                    </m:r>
                                  </m:sub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+0.4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0.8(1)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(5/2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04220"/>
                      </a:ext>
                    </a:extLst>
                  </a:tr>
                  <a:tr h="370840">
                    <a:tc gridSpan="5">
                      <a:txBody>
                        <a:bodyPr/>
                        <a:lstStyle/>
                        <a:p>
                          <a:r>
                            <a:rPr kumimoji="1" lang="en-US" altLang="ja-JP" sz="1600" dirty="0"/>
                            <a:t>Ex = </a:t>
                          </a:r>
                          <a:r>
                            <a:rPr kumimoji="1" lang="en-US" altLang="ja-JP" sz="1600" dirty="0" err="1"/>
                            <a:t>Erel</a:t>
                          </a:r>
                          <a:r>
                            <a:rPr kumimoji="1" lang="en-US" altLang="ja-JP" sz="1600" dirty="0"/>
                            <a:t> + Sn + Ex(2+) </a:t>
                          </a:r>
                        </a:p>
                        <a:p>
                          <a:r>
                            <a:rPr kumimoji="1" lang="en-US" altLang="ja-JP" sz="1600" dirty="0"/>
                            <a:t>     Sn=0.73(2) MeV,   Ex(2+)=1.77(1) MeV</a:t>
                          </a:r>
                          <a:endParaRPr kumimoji="1" lang="ja-JP" alt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2755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表 38">
                <a:extLst>
                  <a:ext uri="{FF2B5EF4-FFF2-40B4-BE49-F238E27FC236}">
                    <a16:creationId xmlns:a16="http://schemas.microsoft.com/office/drawing/2014/main" id="{D0410119-A87C-46C8-B49F-BE13171F84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5830115"/>
                  </p:ext>
                </p:extLst>
              </p:nvPr>
            </p:nvGraphicFramePr>
            <p:xfrm>
              <a:off x="6096000" y="4885538"/>
              <a:ext cx="5963618" cy="15920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40259">
                      <a:extLst>
                        <a:ext uri="{9D8B030D-6E8A-4147-A177-3AD203B41FA5}">
                          <a16:colId xmlns:a16="http://schemas.microsoft.com/office/drawing/2014/main" val="1718465099"/>
                        </a:ext>
                      </a:extLst>
                    </a:gridCol>
                    <a:gridCol w="1214455">
                      <a:extLst>
                        <a:ext uri="{9D8B030D-6E8A-4147-A177-3AD203B41FA5}">
                          <a16:colId xmlns:a16="http://schemas.microsoft.com/office/drawing/2014/main" val="2626112697"/>
                        </a:ext>
                      </a:extLst>
                    </a:gridCol>
                    <a:gridCol w="1093400">
                      <a:extLst>
                        <a:ext uri="{9D8B030D-6E8A-4147-A177-3AD203B41FA5}">
                          <a16:colId xmlns:a16="http://schemas.microsoft.com/office/drawing/2014/main" val="2837087979"/>
                        </a:ext>
                      </a:extLst>
                    </a:gridCol>
                    <a:gridCol w="1161737">
                      <a:extLst>
                        <a:ext uri="{9D8B030D-6E8A-4147-A177-3AD203B41FA5}">
                          <a16:colId xmlns:a16="http://schemas.microsoft.com/office/drawing/2014/main" val="1857789048"/>
                        </a:ext>
                      </a:extLst>
                    </a:gridCol>
                    <a:gridCol w="853667">
                      <a:extLst>
                        <a:ext uri="{9D8B030D-6E8A-4147-A177-3AD203B41FA5}">
                          <a16:colId xmlns:a16="http://schemas.microsoft.com/office/drawing/2014/main" val="3869514092"/>
                        </a:ext>
                      </a:extLst>
                    </a:gridCol>
                    <a:gridCol w="800100">
                      <a:extLst>
                        <a:ext uri="{9D8B030D-6E8A-4147-A177-3AD203B41FA5}">
                          <a16:colId xmlns:a16="http://schemas.microsoft.com/office/drawing/2014/main" val="138407191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Peak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err="1"/>
                            <a:t>Erel</a:t>
                          </a:r>
                          <a:r>
                            <a:rPr kumimoji="1" lang="en-US" altLang="ja-JP" dirty="0"/>
                            <a:t>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Ex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Width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C.S. (mb)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648855" t="-4762" r="-3053" b="-16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0601506"/>
                      </a:ext>
                    </a:extLst>
                  </a:tr>
                  <a:tr h="372872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6.13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3.63(9)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6.13(9)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271728" t="-177419" r="-143979" b="-17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0.8(1)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648855" t="-177419" r="-3053" b="-1741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04220"/>
                      </a:ext>
                    </a:extLst>
                  </a:tr>
                  <a:tr h="579120">
                    <a:tc gridSpan="5">
                      <a:txBody>
                        <a:bodyPr/>
                        <a:lstStyle/>
                        <a:p>
                          <a:r>
                            <a:rPr kumimoji="1" lang="en-US" altLang="ja-JP" sz="1600" dirty="0"/>
                            <a:t>Ex = </a:t>
                          </a:r>
                          <a:r>
                            <a:rPr kumimoji="1" lang="en-US" altLang="ja-JP" sz="1600" dirty="0" err="1"/>
                            <a:t>Erel</a:t>
                          </a:r>
                          <a:r>
                            <a:rPr kumimoji="1" lang="en-US" altLang="ja-JP" sz="1600" dirty="0"/>
                            <a:t> + Sn + Ex(2+) </a:t>
                          </a:r>
                        </a:p>
                        <a:p>
                          <a:r>
                            <a:rPr kumimoji="1" lang="en-US" altLang="ja-JP" sz="1600" dirty="0"/>
                            <a:t>     Sn=0.73(2) MeV,   Ex(2+)=1.77(1) MeV</a:t>
                          </a:r>
                          <a:endParaRPr kumimoji="1" lang="ja-JP" alt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2755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5D941D0-64E8-42E3-9349-0DA471AE8F16}"/>
              </a:ext>
            </a:extLst>
          </p:cNvPr>
          <p:cNvSpPr txBox="1"/>
          <p:nvPr/>
        </p:nvSpPr>
        <p:spPr>
          <a:xfrm>
            <a:off x="1557578" y="368168"/>
            <a:ext cx="4346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>
                <a:solidFill>
                  <a:srgbClr val="0000FF"/>
                </a:solidFill>
              </a:rPr>
              <a:t>Y.Satou</a:t>
            </a:r>
            <a:r>
              <a:rPr kumimoji="1" lang="en-US" altLang="ja-JP" sz="1600" dirty="0">
                <a:solidFill>
                  <a:srgbClr val="0000FF"/>
                </a:solidFill>
              </a:rPr>
              <a:t> et al., Phys. Lett. B 660 (2008) 320. 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5A059BD9-10FD-4C9F-82AC-260F0FF83402}"/>
              </a:ext>
            </a:extLst>
          </p:cNvPr>
          <p:cNvSpPr txBox="1"/>
          <p:nvPr/>
        </p:nvSpPr>
        <p:spPr>
          <a:xfrm>
            <a:off x="11482180" y="5875061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?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89F870-4103-4AA8-AFAF-6764A35E346D}"/>
              </a:ext>
            </a:extLst>
          </p:cNvPr>
          <p:cNvSpPr txBox="1"/>
          <p:nvPr/>
        </p:nvSpPr>
        <p:spPr>
          <a:xfrm>
            <a:off x="3738883" y="1634701"/>
            <a:ext cx="590226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19C*</a:t>
            </a:r>
            <a:endParaRPr kumimoji="1" lang="ja-JP" altLang="en-US" sz="1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73F585D-9E2F-4B9A-A351-456C3B09EBA0}"/>
              </a:ext>
            </a:extLst>
          </p:cNvPr>
          <p:cNvSpPr txBox="1"/>
          <p:nvPr/>
        </p:nvSpPr>
        <p:spPr>
          <a:xfrm>
            <a:off x="3738883" y="3181264"/>
            <a:ext cx="590226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17C*</a:t>
            </a:r>
            <a:endParaRPr kumimoji="1" lang="ja-JP" altLang="en-US" sz="14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747A92A-BECF-40A6-8881-D52ABEFF6360}"/>
              </a:ext>
            </a:extLst>
          </p:cNvPr>
          <p:cNvSpPr txBox="1"/>
          <p:nvPr/>
        </p:nvSpPr>
        <p:spPr>
          <a:xfrm>
            <a:off x="4777512" y="4794216"/>
            <a:ext cx="590226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17C*</a:t>
            </a:r>
            <a:endParaRPr kumimoji="1" lang="ja-JP" altLang="en-US" sz="1400" dirty="0"/>
          </a:p>
        </p:txBody>
      </p:sp>
      <p:pic>
        <p:nvPicPr>
          <p:cNvPr id="3" name="図 2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80896A83-C2A6-43A1-9ECF-AD209A1A1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91" y="329437"/>
            <a:ext cx="4894038" cy="351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09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CC1E5833-5756-4690-B8DC-16C5B75F5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5" y="1230176"/>
            <a:ext cx="2722323" cy="395523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DE05C9B-0DD0-459D-9A45-1C005C4F0C1B}"/>
              </a:ext>
            </a:extLst>
          </p:cNvPr>
          <p:cNvSpPr/>
          <p:nvPr/>
        </p:nvSpPr>
        <p:spPr>
          <a:xfrm>
            <a:off x="7648222" y="2188902"/>
            <a:ext cx="3862077" cy="71437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80F9DFC7-0B10-4C58-A006-80400A35F5ED}"/>
              </a:ext>
            </a:extLst>
          </p:cNvPr>
          <p:cNvSpPr txBox="1">
            <a:spLocks/>
          </p:cNvSpPr>
          <p:nvPr/>
        </p:nvSpPr>
        <p:spPr>
          <a:xfrm>
            <a:off x="640443" y="273585"/>
            <a:ext cx="10361386" cy="7569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Decay property: </a:t>
            </a:r>
            <a:r>
              <a:rPr lang="en-US" altLang="ja-JP" sz="28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relative branches to 0+ and 2+ in 16,18C</a:t>
            </a:r>
            <a:endParaRPr lang="ja-JP" altLang="en-US" sz="28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図 5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0F40DD86-C18D-480A-BF9E-20642BBC8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26" y="1232165"/>
            <a:ext cx="2722323" cy="3955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6092951A-F726-45F0-86B5-87724CFE0BF0}"/>
                  </a:ext>
                </a:extLst>
              </p:cNvPr>
              <p:cNvSpPr/>
              <p:nvPr/>
            </p:nvSpPr>
            <p:spPr>
              <a:xfrm>
                <a:off x="7648222" y="1844467"/>
                <a:ext cx="4175760" cy="22458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000" dirty="0">
                    <a:solidFill>
                      <a:srgbClr val="0000FF"/>
                    </a:solidFill>
                  </a:rPr>
                  <a:t>Decay width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altLang="ja-JP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l-GR" altLang="ja-JP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ja-JP" altLang="el-G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en-US" altLang="ja-JP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l-GR" altLang="ja-JP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{"/>
                        <m:endChr m:val=""/>
                        <m:ctrlPr>
                          <a:rPr lang="en-US" altLang="ja-JP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brk m:alnAt="7"/>
                                </m:rP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𝑘𝑅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&gt;0, 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𝑘𝑅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1/2</m:t>
                                  </m:r>
                                </m:sup>
                              </m:s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brk m:alnAt="7"/>
                                </m:rP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𝑘𝑅</m:t>
                              </m:r>
                              <m:r>
                                <m:rPr>
                                  <m:brk m:alnAt="7"/>
                                </m:rP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400" dirty="0"/>
                  <a:t> </a:t>
                </a:r>
              </a:p>
              <a:p>
                <a:r>
                  <a:rPr lang="en-US" altLang="ja-JP" sz="1400" dirty="0"/>
                  <a:t>    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ja-JP" altLang="en-US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1400">
                                    <a:latin typeface="Cambria Math" panose="02040503050406030204" pitchFamily="18" charset="0"/>
                                  </a:rPr>
                                  <m:t>decay</m:t>
                                </m:r>
                              </m:sub>
                            </m:sSub>
                          </m:e>
                        </m:rad>
                      </m:num>
                      <m:den>
                        <m:r>
                          <a:rPr lang="en-US" altLang="ja-JP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ja-JP" sz="1400" dirty="0"/>
                  <a:t>   : wave number </a:t>
                </a:r>
              </a:p>
              <a:p>
                <a:r>
                  <a:rPr lang="en-US" altLang="ja-JP" sz="14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altLang="ja-JP" sz="1400" dirty="0"/>
                  <a:t> : neutron transmission (square potential)</a:t>
                </a:r>
                <a:endParaRPr lang="en-US" altLang="ja-JP" sz="2000" dirty="0"/>
              </a:p>
              <a:p>
                <a:r>
                  <a:rPr lang="en-US" altLang="ja-JP" sz="2000" dirty="0">
                    <a:solidFill>
                      <a:srgbClr val="C00000"/>
                    </a:solidFill>
                  </a:rPr>
                  <a:t>Branching ratio</a:t>
                </a:r>
              </a:p>
              <a:p>
                <a:r>
                  <a:rPr lang="ja-JP" altLang="en-US" sz="1400" dirty="0"/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l-GR" altLang="ja-JP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400">
                                <a:latin typeface="Cambria Math" panose="02040503050406030204" pitchFamily="18" charset="0"/>
                              </a:rPr>
                              <m:t>final</m:t>
                            </m:r>
                            <m:r>
                              <a:rPr lang="en-US" altLang="ja-JP" sz="14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ja-JP" sz="1400">
                                <a:latin typeface="Cambria Math" panose="02040503050406030204" pitchFamily="18" charset="0"/>
                              </a:rPr>
                              <m:t>state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ja-JP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ja-JP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400" b="0" i="0" smtClean="0">
                                <a:latin typeface="Cambria Math" panose="02040503050406030204" pitchFamily="18" charset="0"/>
                              </a:rPr>
                              <m:t>calc</m:t>
                            </m:r>
                          </m:sup>
                        </m:sSup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sSup>
                          <m:sSup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400" b="0" i="0" smtClean="0">
                                <a:latin typeface="Cambria Math" panose="02040503050406030204" pitchFamily="18" charset="0"/>
                              </a:rPr>
                              <m:t>calc</m:t>
                            </m:r>
                          </m:sup>
                        </m:sSup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ja-JP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(total width)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6092951A-F726-45F0-86B5-87724CFE0B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222" y="1844467"/>
                <a:ext cx="4175760" cy="2245871"/>
              </a:xfrm>
              <a:prstGeom prst="rect">
                <a:avLst/>
              </a:prstGeom>
              <a:blipFill>
                <a:blip r:embed="rId5"/>
                <a:stretch>
                  <a:fillRect l="-1606" t="-1630" r="-438" b="-203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表 21">
                <a:extLst>
                  <a:ext uri="{FF2B5EF4-FFF2-40B4-BE49-F238E27FC236}">
                    <a16:creationId xmlns:a16="http://schemas.microsoft.com/office/drawing/2014/main" id="{73E11612-6F20-4A8F-9B12-434876D0836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503935" y="4442442"/>
              <a:ext cx="4543285" cy="18852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7090">
                      <a:extLst>
                        <a:ext uri="{9D8B030D-6E8A-4147-A177-3AD203B41FA5}">
                          <a16:colId xmlns:a16="http://schemas.microsoft.com/office/drawing/2014/main" val="256917821"/>
                        </a:ext>
                      </a:extLst>
                    </a:gridCol>
                    <a:gridCol w="1630680">
                      <a:extLst>
                        <a:ext uri="{9D8B030D-6E8A-4147-A177-3AD203B41FA5}">
                          <a16:colId xmlns:a16="http://schemas.microsoft.com/office/drawing/2014/main" val="1572409894"/>
                        </a:ext>
                      </a:extLst>
                    </a:gridCol>
                    <a:gridCol w="1605515">
                      <a:extLst>
                        <a:ext uri="{9D8B030D-6E8A-4147-A177-3AD203B41FA5}">
                          <a16:colId xmlns:a16="http://schemas.microsoft.com/office/drawing/2014/main" val="1821278780"/>
                        </a:ext>
                      </a:extLst>
                    </a:gridCol>
                  </a:tblGrid>
                  <a:tr h="309529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17C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19C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6293824"/>
                      </a:ext>
                    </a:extLst>
                  </a:tr>
                  <a:tr h="309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/>
                            <a:t>Ex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6.13 MeV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6.6 MeV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3289054"/>
                      </a:ext>
                    </a:extLst>
                  </a:tr>
                  <a:tr h="3155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kumimoji="1" lang="el-GR" altLang="ja-JP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r>
                            <a:rPr kumimoji="1" lang="en-US" altLang="ja-JP" dirty="0"/>
                            <a:t>(Exp)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0.26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−0.26</m:t>
                                  </m:r>
                                </m:sub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+0.4</m:t>
                                  </m:r>
                                </m:sup>
                              </m:sSubSup>
                            </m:oMath>
                          </a14:m>
                          <a:r>
                            <a:rPr kumimoji="1" lang="ja-JP" altLang="en-US" dirty="0"/>
                            <a:t> </a:t>
                          </a:r>
                          <a:r>
                            <a:rPr kumimoji="1" lang="en-US" altLang="ja-JP" dirty="0"/>
                            <a:t>MeV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dirty="0"/>
                            <a:t>1.4(1) MeV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7133897"/>
                      </a:ext>
                    </a:extLst>
                  </a:tr>
                  <a:tr h="309529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Feeding state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dirty="0"/>
                            <a:t>16C(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r>
                            <a:rPr kumimoji="1" lang="en-US" altLang="ja-JP" dirty="0"/>
                            <a:t>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dirty="0"/>
                            <a:t>18C(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r>
                            <a:rPr kumimoji="1" lang="en-US" altLang="ja-JP" dirty="0"/>
                            <a:t>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0765610"/>
                      </a:ext>
                    </a:extLst>
                  </a:tr>
                  <a:tr h="351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kumimoji="1" lang="ja-JP" altLang="en-US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ja-JP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kumimoji="1" lang="en-US" altLang="ja-JP" sz="1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sz="1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kumimoji="1" lang="en-US" altLang="ja-JP" sz="1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b>
                                  <m:r>
                                    <a:rPr kumimoji="1" lang="en-US" altLang="ja-JP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  <m:sup>
                                  <m:r>
                                    <a:rPr kumimoji="1" lang="en-US" altLang="ja-JP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r>
                            <a:rPr kumimoji="1" lang="ja-JP" altLang="en-US" sz="1800" b="0" baseline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</a:t>
                          </a:r>
                          <a:r>
                            <a:rPr kumimoji="1" lang="en-US" altLang="ja-JP" sz="1800" b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(YSOX)</a:t>
                          </a:r>
                          <a:endParaRPr kumimoji="1" lang="ja-JP" altLang="en-US" sz="18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kumimoji="1" lang="en-US" altLang="ja-JP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kumimoji="1" lang="en-US" altLang="ja-JP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b>
                                  <m:r>
                                    <a:rPr kumimoji="1"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  <m:sup>
                                  <m:r>
                                    <a:rPr kumimoji="1"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r>
                            <a:rPr kumimoji="1" lang="en-US" altLang="ja-JP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(YSOX)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23929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表 21">
                <a:extLst>
                  <a:ext uri="{FF2B5EF4-FFF2-40B4-BE49-F238E27FC236}">
                    <a16:creationId xmlns:a16="http://schemas.microsoft.com/office/drawing/2014/main" id="{73E11612-6F20-4A8F-9B12-434876D083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0387940"/>
                  </p:ext>
                </p:extLst>
              </p:nvPr>
            </p:nvGraphicFramePr>
            <p:xfrm>
              <a:off x="7503935" y="4442442"/>
              <a:ext cx="4543285" cy="18852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7090">
                      <a:extLst>
                        <a:ext uri="{9D8B030D-6E8A-4147-A177-3AD203B41FA5}">
                          <a16:colId xmlns:a16="http://schemas.microsoft.com/office/drawing/2014/main" val="256917821"/>
                        </a:ext>
                      </a:extLst>
                    </a:gridCol>
                    <a:gridCol w="1630680">
                      <a:extLst>
                        <a:ext uri="{9D8B030D-6E8A-4147-A177-3AD203B41FA5}">
                          <a16:colId xmlns:a16="http://schemas.microsoft.com/office/drawing/2014/main" val="1572409894"/>
                        </a:ext>
                      </a:extLst>
                    </a:gridCol>
                    <a:gridCol w="1605515">
                      <a:extLst>
                        <a:ext uri="{9D8B030D-6E8A-4147-A177-3AD203B41FA5}">
                          <a16:colId xmlns:a16="http://schemas.microsoft.com/office/drawing/2014/main" val="182127878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17C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19C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629382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/>
                            <a:t>Ex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6.13 MeV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6.6 MeV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3289054"/>
                      </a:ext>
                    </a:extLst>
                  </a:tr>
                  <a:tr h="372872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6"/>
                          <a:stretch>
                            <a:fillRect l="-465" t="-206557" r="-249302" b="-3836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6"/>
                          <a:stretch>
                            <a:fillRect l="-80597" t="-206557" r="-100000" b="-3836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dirty="0"/>
                            <a:t>1.4(1) MeV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713389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Feeding state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6"/>
                          <a:stretch>
                            <a:fillRect l="-80597" t="-306557" r="-100000" b="-2836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6"/>
                          <a:stretch>
                            <a:fillRect l="-183333" t="-306557" r="-1515" b="-2836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0765610"/>
                      </a:ext>
                    </a:extLst>
                  </a:tr>
                  <a:tr h="4151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6"/>
                          <a:stretch>
                            <a:fillRect l="-465" t="-364706" r="-249302" b="-15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6"/>
                          <a:stretch>
                            <a:fillRect l="-80597" t="-364706" r="-100000" b="-15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6"/>
                          <a:stretch>
                            <a:fillRect l="-183333" t="-364706" r="-1515" b="-15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239293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9474CF6-CDE7-4AD5-BC0A-D2ADFA1C26A7}"/>
              </a:ext>
            </a:extLst>
          </p:cNvPr>
          <p:cNvGrpSpPr/>
          <p:nvPr/>
        </p:nvGrpSpPr>
        <p:grpSpPr>
          <a:xfrm>
            <a:off x="10214429" y="993021"/>
            <a:ext cx="1183006" cy="865957"/>
            <a:chOff x="7494221" y="4176894"/>
            <a:chExt cx="1398954" cy="1193134"/>
          </a:xfrm>
        </p:grpSpPr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FCF691D4-341F-415B-A663-6AC305B129A0}"/>
                </a:ext>
              </a:extLst>
            </p:cNvPr>
            <p:cNvCxnSpPr>
              <a:cxnSpLocks/>
            </p:cNvCxnSpPr>
            <p:nvPr/>
          </p:nvCxnSpPr>
          <p:spPr>
            <a:xfrm>
              <a:off x="7494221" y="4351341"/>
              <a:ext cx="2" cy="10186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0FD54A09-3E10-4B2C-B550-C5E0FB6AF064}"/>
                </a:ext>
              </a:extLst>
            </p:cNvPr>
            <p:cNvCxnSpPr>
              <a:cxnSpLocks/>
            </p:cNvCxnSpPr>
            <p:nvPr/>
          </p:nvCxnSpPr>
          <p:spPr>
            <a:xfrm>
              <a:off x="7494223" y="5370028"/>
              <a:ext cx="55440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0C765AF7-70A3-43CE-9F61-4C6081ECCC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8625" y="4351341"/>
              <a:ext cx="0" cy="10186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4CB3401F-3896-47FA-BAB0-E90FB8BBE54E}"/>
                </a:ext>
              </a:extLst>
            </p:cNvPr>
            <p:cNvCxnSpPr>
              <a:cxnSpLocks/>
            </p:cNvCxnSpPr>
            <p:nvPr/>
          </p:nvCxnSpPr>
          <p:spPr>
            <a:xfrm>
              <a:off x="8048625" y="5016500"/>
              <a:ext cx="8445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40454D29-8089-466B-B9F0-F7F0934C5957}"/>
                </a:ext>
              </a:extLst>
            </p:cNvPr>
            <p:cNvSpPr/>
            <p:nvPr/>
          </p:nvSpPr>
          <p:spPr>
            <a:xfrm>
              <a:off x="8048625" y="4356103"/>
              <a:ext cx="749298" cy="660388"/>
            </a:xfrm>
            <a:custGeom>
              <a:avLst/>
              <a:gdLst>
                <a:gd name="connsiteX0" fmla="*/ 0 w 635000"/>
                <a:gd name="connsiteY0" fmla="*/ 0 h 596900"/>
                <a:gd name="connsiteX1" fmla="*/ 165100 w 635000"/>
                <a:gd name="connsiteY1" fmla="*/ 438150 h 596900"/>
                <a:gd name="connsiteX2" fmla="*/ 635000 w 635000"/>
                <a:gd name="connsiteY2" fmla="*/ 596900 h 596900"/>
                <a:gd name="connsiteX3" fmla="*/ 635000 w 635000"/>
                <a:gd name="connsiteY3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000" h="596900">
                  <a:moveTo>
                    <a:pt x="0" y="0"/>
                  </a:moveTo>
                  <a:cubicBezTo>
                    <a:pt x="29633" y="169333"/>
                    <a:pt x="59267" y="338667"/>
                    <a:pt x="165100" y="438150"/>
                  </a:cubicBezTo>
                  <a:cubicBezTo>
                    <a:pt x="270933" y="537633"/>
                    <a:pt x="635000" y="596900"/>
                    <a:pt x="635000" y="596900"/>
                  </a:cubicBezTo>
                  <a:lnTo>
                    <a:pt x="635000" y="59690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040FEB4C-E3D4-42BF-8842-958254DE9E07}"/>
                </a:ext>
              </a:extLst>
            </p:cNvPr>
            <p:cNvSpPr/>
            <p:nvPr/>
          </p:nvSpPr>
          <p:spPr>
            <a:xfrm>
              <a:off x="7494222" y="4850214"/>
              <a:ext cx="543382" cy="90486"/>
            </a:xfrm>
            <a:custGeom>
              <a:avLst/>
              <a:gdLst>
                <a:gd name="connsiteX0" fmla="*/ 0 w 1443037"/>
                <a:gd name="connsiteY0" fmla="*/ 107157 h 214313"/>
                <a:gd name="connsiteX1" fmla="*/ 104775 w 1443037"/>
                <a:gd name="connsiteY1" fmla="*/ 1 h 214313"/>
                <a:gd name="connsiteX2" fmla="*/ 209550 w 1443037"/>
                <a:gd name="connsiteY2" fmla="*/ 104776 h 214313"/>
                <a:gd name="connsiteX3" fmla="*/ 309562 w 1443037"/>
                <a:gd name="connsiteY3" fmla="*/ 214313 h 214313"/>
                <a:gd name="connsiteX4" fmla="*/ 411956 w 1443037"/>
                <a:gd name="connsiteY4" fmla="*/ 104776 h 214313"/>
                <a:gd name="connsiteX5" fmla="*/ 516731 w 1443037"/>
                <a:gd name="connsiteY5" fmla="*/ 2382 h 214313"/>
                <a:gd name="connsiteX6" fmla="*/ 616743 w 1443037"/>
                <a:gd name="connsiteY6" fmla="*/ 104776 h 214313"/>
                <a:gd name="connsiteX7" fmla="*/ 721518 w 1443037"/>
                <a:gd name="connsiteY7" fmla="*/ 211932 h 214313"/>
                <a:gd name="connsiteX8" fmla="*/ 826293 w 1443037"/>
                <a:gd name="connsiteY8" fmla="*/ 104776 h 214313"/>
                <a:gd name="connsiteX9" fmla="*/ 926306 w 1443037"/>
                <a:gd name="connsiteY9" fmla="*/ 1 h 214313"/>
                <a:gd name="connsiteX10" fmla="*/ 1028700 w 1443037"/>
                <a:gd name="connsiteY10" fmla="*/ 104776 h 214313"/>
                <a:gd name="connsiteX11" fmla="*/ 1131093 w 1443037"/>
                <a:gd name="connsiteY11" fmla="*/ 211932 h 214313"/>
                <a:gd name="connsiteX12" fmla="*/ 1238250 w 1443037"/>
                <a:gd name="connsiteY12" fmla="*/ 104776 h 214313"/>
                <a:gd name="connsiteX13" fmla="*/ 1338262 w 1443037"/>
                <a:gd name="connsiteY13" fmla="*/ 1 h 214313"/>
                <a:gd name="connsiteX14" fmla="*/ 1443037 w 1443037"/>
                <a:gd name="connsiteY14" fmla="*/ 107157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43037" h="214313">
                  <a:moveTo>
                    <a:pt x="0" y="107157"/>
                  </a:moveTo>
                  <a:cubicBezTo>
                    <a:pt x="34925" y="53777"/>
                    <a:pt x="69850" y="398"/>
                    <a:pt x="104775" y="1"/>
                  </a:cubicBezTo>
                  <a:cubicBezTo>
                    <a:pt x="139700" y="-396"/>
                    <a:pt x="175419" y="69057"/>
                    <a:pt x="209550" y="104776"/>
                  </a:cubicBezTo>
                  <a:cubicBezTo>
                    <a:pt x="243681" y="140495"/>
                    <a:pt x="275828" y="214313"/>
                    <a:pt x="309562" y="214313"/>
                  </a:cubicBezTo>
                  <a:cubicBezTo>
                    <a:pt x="343296" y="214313"/>
                    <a:pt x="377428" y="140098"/>
                    <a:pt x="411956" y="104776"/>
                  </a:cubicBezTo>
                  <a:cubicBezTo>
                    <a:pt x="446484" y="69454"/>
                    <a:pt x="482600" y="2382"/>
                    <a:pt x="516731" y="2382"/>
                  </a:cubicBezTo>
                  <a:cubicBezTo>
                    <a:pt x="550862" y="2382"/>
                    <a:pt x="616743" y="104776"/>
                    <a:pt x="616743" y="104776"/>
                  </a:cubicBezTo>
                  <a:cubicBezTo>
                    <a:pt x="650874" y="139701"/>
                    <a:pt x="686593" y="211932"/>
                    <a:pt x="721518" y="211932"/>
                  </a:cubicBezTo>
                  <a:cubicBezTo>
                    <a:pt x="756443" y="211932"/>
                    <a:pt x="792162" y="140098"/>
                    <a:pt x="826293" y="104776"/>
                  </a:cubicBezTo>
                  <a:cubicBezTo>
                    <a:pt x="860424" y="69454"/>
                    <a:pt x="892572" y="1"/>
                    <a:pt x="926306" y="1"/>
                  </a:cubicBezTo>
                  <a:cubicBezTo>
                    <a:pt x="960040" y="1"/>
                    <a:pt x="994569" y="69454"/>
                    <a:pt x="1028700" y="104776"/>
                  </a:cubicBezTo>
                  <a:cubicBezTo>
                    <a:pt x="1062831" y="140098"/>
                    <a:pt x="1096168" y="211932"/>
                    <a:pt x="1131093" y="211932"/>
                  </a:cubicBezTo>
                  <a:cubicBezTo>
                    <a:pt x="1166018" y="211932"/>
                    <a:pt x="1203722" y="140098"/>
                    <a:pt x="1238250" y="104776"/>
                  </a:cubicBezTo>
                  <a:cubicBezTo>
                    <a:pt x="1272778" y="69454"/>
                    <a:pt x="1304131" y="-396"/>
                    <a:pt x="1338262" y="1"/>
                  </a:cubicBezTo>
                  <a:cubicBezTo>
                    <a:pt x="1372393" y="398"/>
                    <a:pt x="1407715" y="53777"/>
                    <a:pt x="1443037" y="107157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F57D59A3-B28D-4F6A-9557-C9987A2E317E}"/>
                </a:ext>
              </a:extLst>
            </p:cNvPr>
            <p:cNvCxnSpPr>
              <a:cxnSpLocks/>
            </p:cNvCxnSpPr>
            <p:nvPr/>
          </p:nvCxnSpPr>
          <p:spPr>
            <a:xfrm>
              <a:off x="8356346" y="4895457"/>
              <a:ext cx="45259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38DD88B7-3D2E-4464-BFFF-85AD74065C5A}"/>
                </a:ext>
              </a:extLst>
            </p:cNvPr>
            <p:cNvCxnSpPr>
              <a:cxnSpLocks/>
            </p:cNvCxnSpPr>
            <p:nvPr/>
          </p:nvCxnSpPr>
          <p:spPr>
            <a:xfrm>
              <a:off x="8048625" y="4895457"/>
              <a:ext cx="307721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182DA9CF-3361-4F88-BAEF-6386BFDFB493}"/>
                </a:ext>
              </a:extLst>
            </p:cNvPr>
            <p:cNvSpPr txBox="1"/>
            <p:nvPr/>
          </p:nvSpPr>
          <p:spPr>
            <a:xfrm>
              <a:off x="8270027" y="4176894"/>
              <a:ext cx="377607" cy="5088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n</a:t>
              </a:r>
              <a:endParaRPr lang="ja-JP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4DFF1945-41C5-4EF1-A843-29CB8E5405D7}"/>
                  </a:ext>
                </a:extLst>
              </p:cNvPr>
              <p:cNvSpPr txBox="1"/>
              <p:nvPr/>
            </p:nvSpPr>
            <p:spPr>
              <a:xfrm>
                <a:off x="381001" y="5385068"/>
                <a:ext cx="6883399" cy="1121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1600" dirty="0"/>
                  <a:t>Decay properties support the present 1/2+ assignments for the high-lying narrow </a:t>
                </a:r>
                <a:r>
                  <a:rPr kumimoji="1" lang="en-US" altLang="ja-JP" sz="1600" dirty="0" err="1"/>
                  <a:t>widthed</a:t>
                </a:r>
                <a:r>
                  <a:rPr kumimoji="1" lang="en-US" altLang="ja-JP" sz="1600" dirty="0"/>
                  <a:t> (proton core excited) states.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600" dirty="0"/>
                  <a:t>Systematic study will help us understand the migration of the </a:t>
                </a:r>
                <a14:m>
                  <m:oMath xmlns:m="http://schemas.openxmlformats.org/officeDocument/2006/math">
                    <m:r>
                      <a:rPr lang="ja-JP" altLang="en-US" sz="1600" i="1" smtClean="0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altLang="ja-JP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ja-JP" altLang="en-US" sz="1600" b="0" i="1" smtClean="0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3/2</m:t>
                        </m:r>
                      </m:sub>
                    </m:sSub>
                  </m:oMath>
                </a14:m>
                <a:r>
                  <a:rPr kumimoji="1" lang="ja-JP" altLang="en-US" sz="1600" dirty="0"/>
                  <a:t> </a:t>
                </a:r>
                <a:r>
                  <a:rPr kumimoji="1" lang="en-US" altLang="ja-JP" sz="1600" dirty="0"/>
                  <a:t>gap.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4DFF1945-41C5-4EF1-A843-29CB8E540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5385068"/>
                <a:ext cx="6883399" cy="1121461"/>
              </a:xfrm>
              <a:prstGeom prst="rect">
                <a:avLst/>
              </a:prstGeom>
              <a:blipFill>
                <a:blip r:embed="rId7"/>
                <a:stretch>
                  <a:fillRect l="-354" t="-1630" b="-27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9C096047-C894-46AD-BF29-623458569297}"/>
                  </a:ext>
                </a:extLst>
              </p:cNvPr>
              <p:cNvSpPr txBox="1"/>
              <p:nvPr/>
            </p:nvSpPr>
            <p:spPr>
              <a:xfrm>
                <a:off x="6022182" y="2425930"/>
                <a:ext cx="1458604" cy="223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1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𝚪</m:t>
                          </m:r>
                        </m:e>
                        <m:sup>
                          <m:r>
                            <a:rPr kumimoji="1" lang="en-US" altLang="ja-JP" sz="14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𝐜𝐚𝐥𝐜</m:t>
                          </m:r>
                        </m:sup>
                      </m:sSup>
                      <m:r>
                        <a:rPr kumimoji="1" lang="en-US" altLang="ja-JP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kumimoji="1" lang="en-US" altLang="ja-JP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𝟐𝟒</m:t>
                      </m:r>
                      <m:r>
                        <a:rPr kumimoji="1" lang="en-US" altLang="ja-JP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kumimoji="1" lang="ja-JP" altLang="en-US" sz="1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9C096047-C894-46AD-BF29-623458569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182" y="2425930"/>
                <a:ext cx="1458604" cy="223523"/>
              </a:xfrm>
              <a:prstGeom prst="rect">
                <a:avLst/>
              </a:prstGeom>
              <a:blipFill>
                <a:blip r:embed="rId8"/>
                <a:stretch>
                  <a:fillRect l="-1255" t="-8108" r="-1674" b="-54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3C0FE556-3A6D-4705-A4DD-E2F56ED5F3F8}"/>
                  </a:ext>
                </a:extLst>
              </p:cNvPr>
              <p:cNvSpPr txBox="1"/>
              <p:nvPr/>
            </p:nvSpPr>
            <p:spPr>
              <a:xfrm>
                <a:off x="2424049" y="2590802"/>
                <a:ext cx="1458604" cy="223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1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𝚪</m:t>
                          </m:r>
                        </m:e>
                        <m:sup>
                          <m:r>
                            <a:rPr kumimoji="1" lang="en-US" altLang="ja-JP" sz="14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𝐜𝐚𝐥𝐜</m:t>
                          </m:r>
                        </m:sup>
                      </m:sSup>
                      <m:r>
                        <a:rPr kumimoji="1" lang="en-US" altLang="ja-JP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</m:t>
                      </m:r>
                      <m:r>
                        <a:rPr kumimoji="1" lang="en-US" altLang="ja-JP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kumimoji="1" lang="ja-JP" altLang="en-US" sz="1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3C0FE556-3A6D-4705-A4DD-E2F56ED5F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049" y="2590802"/>
                <a:ext cx="1458604" cy="223523"/>
              </a:xfrm>
              <a:prstGeom prst="rect">
                <a:avLst/>
              </a:prstGeom>
              <a:blipFill>
                <a:blip r:embed="rId9"/>
                <a:stretch>
                  <a:fillRect l="-1255" t="-5405" r="-1674" b="-54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2809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 2">
            <a:extLst>
              <a:ext uri="{FF2B5EF4-FFF2-40B4-BE49-F238E27FC236}">
                <a16:creationId xmlns:a16="http://schemas.microsoft.com/office/drawing/2014/main" id="{13C9E47A-E4EA-442D-B6B8-44134584D6A4}"/>
              </a:ext>
            </a:extLst>
          </p:cNvPr>
          <p:cNvSpPr txBox="1">
            <a:spLocks/>
          </p:cNvSpPr>
          <p:nvPr/>
        </p:nvSpPr>
        <p:spPr>
          <a:xfrm>
            <a:off x="976094" y="2146299"/>
            <a:ext cx="4989155" cy="36753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LPC-Caen, ENSICAEN, University de Caen, CNRS/IN2P3</a:t>
            </a:r>
            <a:r>
              <a:rPr lang="en-US" altLang="ja-JP" sz="16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altLang="ja-JP" sz="1600" dirty="0" err="1"/>
              <a:t>N.L.Achouri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F.Delaunay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J.Gibelin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S.Leblond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M.Marques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N.Orr</a:t>
            </a:r>
            <a:endParaRPr lang="en-US" altLang="ja-JP" sz="16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Tokyo Institute of Technology</a:t>
            </a:r>
            <a:r>
              <a:rPr lang="en-US" altLang="ja-JP" sz="16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altLang="ja-JP" sz="1600" dirty="0" err="1"/>
              <a:t>Y.Kondo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T.Nakamura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N.Kobayashi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R.Tanaka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R.Minakata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S.Ogoshi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S.Nishi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D.Kanno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T.Nakashima</a:t>
            </a:r>
            <a:endParaRPr lang="en-US" altLang="ja-JP" sz="1600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RIKEN</a:t>
            </a:r>
            <a:r>
              <a:rPr lang="en-US" altLang="ja-JP" sz="1600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en-US" altLang="ja-JP" sz="1600" dirty="0">
                <a:solidFill>
                  <a:srgbClr val="0000FF"/>
                </a:solidFill>
              </a:rPr>
              <a:t> </a:t>
            </a:r>
            <a:r>
              <a:rPr lang="en-US" altLang="ja-JP" sz="1600" dirty="0" err="1"/>
              <a:t>H.Baba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P.Doornenbal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N.Fukuda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N.Inabe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T.Isobe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D.Kameda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T.Kubo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J.Lee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H.Otsu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T.Motobayashi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H.Sato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Y.Shimizu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H.Suzuki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H.Takeda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S.Takeuchi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K.Yoneda</a:t>
            </a:r>
            <a:endParaRPr lang="en-US" altLang="ja-JP" sz="16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Institute fur </a:t>
            </a:r>
            <a:r>
              <a:rPr lang="en-US" altLang="ja-JP" sz="1600" b="1" dirty="0" err="1">
                <a:solidFill>
                  <a:srgbClr val="002060"/>
                </a:solidFill>
              </a:rPr>
              <a:t>Kernphysik</a:t>
            </a:r>
            <a:r>
              <a:rPr lang="en-US" altLang="ja-JP" sz="1600" b="1" dirty="0">
                <a:solidFill>
                  <a:srgbClr val="002060"/>
                </a:solidFill>
              </a:rPr>
              <a:t>, </a:t>
            </a:r>
            <a:r>
              <a:rPr lang="en-US" altLang="ja-JP" sz="1600" b="1" dirty="0" err="1">
                <a:solidFill>
                  <a:srgbClr val="002060"/>
                </a:solidFill>
              </a:rPr>
              <a:t>Technische</a:t>
            </a:r>
            <a:r>
              <a:rPr lang="en-US" altLang="ja-JP" sz="1600" b="1" dirty="0">
                <a:solidFill>
                  <a:srgbClr val="002060"/>
                </a:solidFill>
              </a:rPr>
              <a:t> </a:t>
            </a:r>
            <a:r>
              <a:rPr lang="en-US" altLang="ja-JP" sz="1600" b="1" dirty="0" err="1">
                <a:solidFill>
                  <a:srgbClr val="002060"/>
                </a:solidFill>
              </a:rPr>
              <a:t>Universitat</a:t>
            </a:r>
            <a:r>
              <a:rPr lang="en-US" altLang="ja-JP" sz="1600" b="1" dirty="0">
                <a:solidFill>
                  <a:srgbClr val="002060"/>
                </a:solidFill>
              </a:rPr>
              <a:t> Darmstadt</a:t>
            </a:r>
            <a:r>
              <a:rPr lang="en-US" altLang="ja-JP" sz="1600" dirty="0">
                <a:solidFill>
                  <a:srgbClr val="002060"/>
                </a:solidFill>
              </a:rPr>
              <a:t>: </a:t>
            </a:r>
            <a:r>
              <a:rPr lang="en-US" altLang="ja-JP" sz="1600" dirty="0" err="1"/>
              <a:t>T.Aumann</a:t>
            </a:r>
            <a:endParaRPr lang="en-US" altLang="ja-JP" sz="1600" dirty="0"/>
          </a:p>
        </p:txBody>
      </p:sp>
      <p:sp>
        <p:nvSpPr>
          <p:cNvPr id="10" name="コンテンツ プレースホルダ 2">
            <a:extLst>
              <a:ext uri="{FF2B5EF4-FFF2-40B4-BE49-F238E27FC236}">
                <a16:creationId xmlns:a16="http://schemas.microsoft.com/office/drawing/2014/main" id="{C2C21EBB-D893-4849-B26A-CE41EF8779D5}"/>
              </a:ext>
            </a:extLst>
          </p:cNvPr>
          <p:cNvSpPr txBox="1">
            <a:spLocks/>
          </p:cNvSpPr>
          <p:nvPr/>
        </p:nvSpPr>
        <p:spPr>
          <a:xfrm>
            <a:off x="6226752" y="2146300"/>
            <a:ext cx="5527098" cy="36753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Seoul National University</a:t>
            </a:r>
            <a:r>
              <a:rPr lang="en-US" altLang="ja-JP" sz="1600" dirty="0">
                <a:solidFill>
                  <a:srgbClr val="002060"/>
                </a:solidFill>
              </a:rPr>
              <a:t>:</a:t>
            </a:r>
            <a:r>
              <a:rPr lang="en-US" altLang="ja-JP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ja-JP" sz="1600" dirty="0" err="1"/>
              <a:t>Y.Satou</a:t>
            </a:r>
            <a:r>
              <a:rPr lang="en-US" altLang="ja-JP" sz="1600" dirty="0"/>
              <a:t>, </a:t>
            </a:r>
            <a:r>
              <a:rPr lang="en-US" altLang="ja-JP" sz="1600" dirty="0" err="1">
                <a:solidFill>
                  <a:srgbClr val="FF0000"/>
                </a:solidFill>
              </a:rPr>
              <a:t>J.W.Hwang</a:t>
            </a:r>
            <a:r>
              <a:rPr lang="en-US" altLang="ja-JP" sz="1600" dirty="0">
                <a:solidFill>
                  <a:srgbClr val="FF0000"/>
                </a:solidFill>
              </a:rPr>
              <a:t>, </a:t>
            </a:r>
            <a:r>
              <a:rPr lang="en-US" altLang="ja-JP" sz="1600" dirty="0" err="1">
                <a:solidFill>
                  <a:srgbClr val="FF0000"/>
                </a:solidFill>
              </a:rPr>
              <a:t>S.Kim</a:t>
            </a:r>
            <a:endParaRPr lang="en-US" altLang="ja-JP" sz="16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Tohoku University</a:t>
            </a:r>
            <a:r>
              <a:rPr lang="en-US" altLang="ja-JP" sz="1600" dirty="0">
                <a:solidFill>
                  <a:srgbClr val="002060"/>
                </a:solidFill>
              </a:rPr>
              <a:t>: </a:t>
            </a:r>
            <a:r>
              <a:rPr lang="en-US" altLang="ja-JP" sz="1600" dirty="0" err="1"/>
              <a:t>T.Kobayashi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K.Muto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K.Takahashi</a:t>
            </a:r>
            <a:endParaRPr lang="en-US" altLang="ja-JP" sz="16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 err="1">
                <a:solidFill>
                  <a:srgbClr val="002060"/>
                </a:solidFill>
              </a:rPr>
              <a:t>Rikkyo</a:t>
            </a:r>
            <a:r>
              <a:rPr lang="en-US" altLang="ja-JP" sz="1600" b="1" dirty="0">
                <a:solidFill>
                  <a:srgbClr val="002060"/>
                </a:solidFill>
              </a:rPr>
              <a:t> University</a:t>
            </a:r>
            <a:r>
              <a:rPr lang="en-US" altLang="ja-JP" sz="1600" dirty="0">
                <a:solidFill>
                  <a:srgbClr val="002060"/>
                </a:solidFill>
              </a:rPr>
              <a:t>: </a:t>
            </a:r>
            <a:r>
              <a:rPr lang="en-US" altLang="ja-JP" sz="1600" dirty="0" err="1"/>
              <a:t>D.Murai</a:t>
            </a:r>
            <a:endParaRPr lang="en-US" altLang="ja-JP" sz="1600" dirty="0">
              <a:solidFill>
                <a:srgbClr val="0000CC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Kyoto University</a:t>
            </a:r>
            <a:r>
              <a:rPr lang="en-US" altLang="ja-JP" sz="1600" dirty="0">
                <a:solidFill>
                  <a:srgbClr val="002060"/>
                </a:solidFill>
              </a:rPr>
              <a:t>: </a:t>
            </a:r>
            <a:r>
              <a:rPr lang="en-US" altLang="ja-JP" sz="1600" dirty="0" err="1"/>
              <a:t>N.Nakatsuka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T.Murakami</a:t>
            </a:r>
            <a:endParaRPr lang="en-US" altLang="ja-JP" sz="16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University of York</a:t>
            </a:r>
            <a:r>
              <a:rPr lang="en-US" altLang="ja-JP" sz="1600" dirty="0">
                <a:solidFill>
                  <a:srgbClr val="002060"/>
                </a:solidFill>
              </a:rPr>
              <a:t>: </a:t>
            </a:r>
            <a:r>
              <a:rPr lang="en-US" altLang="ja-JP" sz="1600" dirty="0" err="1"/>
              <a:t>A.G.Tuff</a:t>
            </a:r>
            <a:endParaRPr lang="en-US" altLang="ja-JP" sz="16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GANIL</a:t>
            </a:r>
            <a:r>
              <a:rPr lang="en-US" altLang="ja-JP" sz="1600" dirty="0">
                <a:solidFill>
                  <a:srgbClr val="002060"/>
                </a:solidFill>
              </a:rPr>
              <a:t>:</a:t>
            </a:r>
            <a:r>
              <a:rPr lang="en-US" altLang="ja-JP" sz="1600" dirty="0">
                <a:solidFill>
                  <a:srgbClr val="0000CC"/>
                </a:solidFill>
              </a:rPr>
              <a:t> </a:t>
            </a:r>
            <a:r>
              <a:rPr lang="en-US" altLang="ja-JP" sz="1600" dirty="0" err="1"/>
              <a:t>A.Navin</a:t>
            </a:r>
            <a:endParaRPr lang="en-US" altLang="ja-JP" sz="1600" dirty="0">
              <a:solidFill>
                <a:srgbClr val="0000CC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Extreme Matter Institute and Research Division, GSI</a:t>
            </a:r>
            <a:r>
              <a:rPr lang="en-US" altLang="ja-JP" sz="1600" dirty="0">
                <a:solidFill>
                  <a:srgbClr val="002060"/>
                </a:solidFill>
              </a:rPr>
              <a:t>: </a:t>
            </a:r>
            <a:r>
              <a:rPr lang="en-US" altLang="ja-JP" sz="1600" dirty="0" err="1"/>
              <a:t>Y.Togano</a:t>
            </a:r>
            <a:endParaRPr lang="en-US" altLang="ja-JP" sz="16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2060"/>
                </a:solidFill>
              </a:rPr>
              <a:t>Institute de Physique </a:t>
            </a:r>
            <a:r>
              <a:rPr lang="en-US" altLang="ja-JP" sz="1600" b="1" dirty="0" err="1">
                <a:solidFill>
                  <a:srgbClr val="002060"/>
                </a:solidFill>
              </a:rPr>
              <a:t>Nucleaire</a:t>
            </a:r>
            <a:r>
              <a:rPr lang="en-US" altLang="ja-JP" sz="1600" dirty="0">
                <a:solidFill>
                  <a:srgbClr val="002060"/>
                </a:solidFill>
              </a:rPr>
              <a:t>: </a:t>
            </a:r>
            <a:r>
              <a:rPr lang="en-US" altLang="ja-JP" sz="1600" dirty="0" err="1"/>
              <a:t>M.Vanderbrouck</a:t>
            </a:r>
            <a:endParaRPr lang="en-US" altLang="ja-JP" sz="1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1811236-E901-4627-AEF1-CFBEE8F0653F}"/>
              </a:ext>
            </a:extLst>
          </p:cNvPr>
          <p:cNvSpPr txBox="1"/>
          <p:nvPr/>
        </p:nvSpPr>
        <p:spPr>
          <a:xfrm>
            <a:off x="3797133" y="805488"/>
            <a:ext cx="4597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SAMURAI DAY-1 Collaborators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58872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1DF24C1-BF6C-4E52-8759-C53B94B9297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215643"/>
                <a:ext cx="10515600" cy="1325563"/>
              </a:xfrm>
            </p:spPr>
            <p:txBody>
              <a:bodyPr/>
              <a:lstStyle/>
              <a:p>
                <a:r>
                  <a:rPr kumimoji="1" lang="en-US" altLang="ja-JP" dirty="0"/>
                  <a:t>Decay width calculation for 19C(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den>
                    </m:f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1DF24C1-BF6C-4E52-8759-C53B94B929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215643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 3">
                <a:extLst>
                  <a:ext uri="{FF2B5EF4-FFF2-40B4-BE49-F238E27FC236}">
                    <a16:creationId xmlns:a16="http://schemas.microsoft.com/office/drawing/2014/main" id="{E8733FBE-E204-4433-B9A0-E0A1B15AF05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41041" y="791774"/>
              <a:ext cx="10109918" cy="5954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6068">
                      <a:extLst>
                        <a:ext uri="{9D8B030D-6E8A-4147-A177-3AD203B41FA5}">
                          <a16:colId xmlns:a16="http://schemas.microsoft.com/office/drawing/2014/main" val="1166367459"/>
                        </a:ext>
                      </a:extLst>
                    </a:gridCol>
                    <a:gridCol w="1068947">
                      <a:extLst>
                        <a:ext uri="{9D8B030D-6E8A-4147-A177-3AD203B41FA5}">
                          <a16:colId xmlns:a16="http://schemas.microsoft.com/office/drawing/2014/main" val="3458301297"/>
                        </a:ext>
                      </a:extLst>
                    </a:gridCol>
                    <a:gridCol w="1558343">
                      <a:extLst>
                        <a:ext uri="{9D8B030D-6E8A-4147-A177-3AD203B41FA5}">
                          <a16:colId xmlns:a16="http://schemas.microsoft.com/office/drawing/2014/main" val="3274911000"/>
                        </a:ext>
                      </a:extLst>
                    </a:gridCol>
                    <a:gridCol w="2093738">
                      <a:extLst>
                        <a:ext uri="{9D8B030D-6E8A-4147-A177-3AD203B41FA5}">
                          <a16:colId xmlns:a16="http://schemas.microsoft.com/office/drawing/2014/main" val="1158180835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3113946094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3731522521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16236184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Ex(</a:t>
                          </a:r>
                          <a:r>
                            <a:rPr kumimoji="1" lang="en-US" altLang="ja-JP" baseline="30000" dirty="0"/>
                            <a:t>19</a:t>
                          </a:r>
                          <a:r>
                            <a:rPr kumimoji="1" lang="en-US" altLang="ja-JP" dirty="0"/>
                            <a:t>C)</a:t>
                          </a:r>
                        </a:p>
                        <a:p>
                          <a:r>
                            <a:rPr kumimoji="1" lang="en-US" altLang="ja-JP" dirty="0"/>
                            <a:t>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J</a:t>
                          </a:r>
                          <a:r>
                            <a:rPr kumimoji="1" lang="en-US" altLang="ja-JP" baseline="30000" dirty="0"/>
                            <a:t>π</a:t>
                          </a:r>
                          <a:r>
                            <a:rPr kumimoji="1" lang="en-US" altLang="ja-JP" baseline="0" dirty="0"/>
                            <a:t>(</a:t>
                          </a:r>
                          <a:r>
                            <a:rPr kumimoji="1" lang="en-US" altLang="ja-JP" baseline="30000" dirty="0"/>
                            <a:t>19</a:t>
                          </a:r>
                          <a:r>
                            <a:rPr kumimoji="1" lang="en-US" altLang="ja-JP" baseline="0" dirty="0"/>
                            <a:t>C)</a:t>
                          </a:r>
                          <a:endParaRPr kumimoji="1" lang="ja-JP" altLang="en-US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Final state in </a:t>
                          </a:r>
                          <a:r>
                            <a:rPr kumimoji="1" lang="en-US" altLang="ja-JP" baseline="30000" dirty="0"/>
                            <a:t>18</a:t>
                          </a:r>
                          <a:r>
                            <a:rPr kumimoji="1" lang="en-US" altLang="ja-JP" dirty="0"/>
                            <a:t>C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C</a:t>
                          </a:r>
                          <a:r>
                            <a:rPr kumimoji="1" lang="en-US" altLang="ja-JP" baseline="30000" dirty="0"/>
                            <a:t>2</a:t>
                          </a:r>
                          <a:r>
                            <a:rPr kumimoji="1" lang="en-US" altLang="ja-JP" dirty="0"/>
                            <a:t>S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Pre>
                                      <m:sPrePr>
                                        <m:ctrlPr>
                                          <a:rPr kumimoji="1" lang="en-US" altLang="ja-JP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/>
                                      <m:sup>
                                        <m:r>
                                          <a:rPr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  <m:t>𝟏𝟗</m:t>
                                        </m:r>
                                      </m:sup>
                                      <m:e>
                                        <m:r>
                                          <a:rPr lang="en-US" altLang="ja-JP" b="1" i="0" smtClean="0">
                                            <a:latin typeface="Cambria Math" panose="02040503050406030204" pitchFamily="18" charset="0"/>
                                          </a:rPr>
                                          <m:t>𝐂</m:t>
                                        </m:r>
                                        <m:r>
                                          <a:rPr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sPre>
                                          <m:sPrePr>
                                            <m:ctrlPr>
                                              <a:rPr lang="en-US" altLang="ja-JP" b="1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ja-JP" b="1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𝟏𝟖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ja-JP" b="1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𝐂</m:t>
                                            </m:r>
                                          </m:e>
                                        </m:sPre>
                                      </m:e>
                                    </m:sPre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i="1" smtClean="0"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𝐟𝐢𝐧𝐚𝐥</m:t>
                                    </m:r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𝐬𝐭𝐚𝐭𝐞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en-US" altLang="ja-JP" dirty="0"/>
                        </a:p>
                        <a:p>
                          <a:r>
                            <a:rPr kumimoji="1" lang="en-US" altLang="ja-JP" dirty="0"/>
                            <a:t>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i="1" smtClean="0"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𝐟𝐢𝐧𝐚𝐥</m:t>
                                    </m:r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𝐬𝐭𝐚𝐭𝐞</m:t>
                                    </m:r>
                                  </m:sub>
                                </m:sSub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d>
                                  <m:d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1"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b="1" i="1" smtClean="0">
                                            <a:latin typeface="Cambria Math" panose="02040503050406030204" pitchFamily="18" charset="0"/>
                                          </a:rPr>
                                          <m:t>𝚺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1"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b="1" i="1" smtClean="0">
                                            <a:latin typeface="Cambria Math" panose="02040503050406030204" pitchFamily="18" charset="0"/>
                                          </a:rPr>
                                          <m:t>𝚪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err="1"/>
                            <a:t>E</a:t>
                          </a:r>
                          <a:r>
                            <a:rPr kumimoji="1" lang="en-US" altLang="ja-JP" baseline="-25000" dirty="0" err="1"/>
                            <a:t>decay</a:t>
                          </a:r>
                          <a:endParaRPr kumimoji="1" lang="en-US" altLang="ja-JP" baseline="-25000" dirty="0"/>
                        </a:p>
                        <a:p>
                          <a:r>
                            <a:rPr kumimoji="1" lang="en-US" altLang="ja-JP" baseline="0" dirty="0"/>
                            <a:t>(MeV)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3855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6.6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kumimoji="1" lang="ja-JP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kumimoji="1" lang="en-US" altLang="ja-JP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  <m:sup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0.000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1/2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:0.0523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0.7631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0.6171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6.0200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616616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1.585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:0.1611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0.2259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0.2177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4.4350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27013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5/2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:0.0084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0.0133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8045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2.517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:0.0005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i="0" dirty="0">
                              <a:latin typeface="+mn-lt"/>
                              <a:ea typeface="Cambria Math" panose="02040503050406030204" pitchFamily="18" charset="0"/>
                            </a:rPr>
                            <a:t>5.16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0.0310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3.503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75959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5/2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:0.0367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0.0387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73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3.4352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1/2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:0.0134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0.1281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0.1036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2.5848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99588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4.7041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5/2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:0.0479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0.0062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0.0050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1.3159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7455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4.8029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:0.2628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0.0286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0.0251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1.2171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2321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5/2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:0.0227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0.0025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1247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5.0900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1/2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:0.0000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0.0000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0.0004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0.9300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208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:0.0093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5.43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3229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l-GR" altLang="ja-JP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𝜮</m:t>
                                  </m:r>
                                </m:e>
                                <m:sub>
                                  <m:r>
                                    <a:rPr kumimoji="1" lang="en-US" altLang="ja-JP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JP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l-GR" altLang="ja-JP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kumimoji="1" lang="en-US" altLang="ja-JP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𝟐𝟑𝟔𝟕</m:t>
                              </m:r>
                            </m:oMath>
                          </a14:m>
                          <a:r>
                            <a:rPr kumimoji="1" lang="en-US" altLang="ja-JP" b="1" dirty="0"/>
                            <a:t> (MeV)</a:t>
                          </a:r>
                          <a:endParaRPr kumimoji="1" lang="ja-JP" altLang="en-US" b="1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78220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l-GR" altLang="ja-JP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kumimoji="1" lang="en-US" altLang="ja-JP" b="1" i="0" smtClean="0">
                                      <a:latin typeface="Cambria Math" panose="02040503050406030204" pitchFamily="18" charset="0"/>
                                    </a:rPr>
                                    <m:t>𝐞𝐱𝐩</m:t>
                                  </m:r>
                                </m:sub>
                              </m:sSub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kumimoji="1" lang="ja-JP" altLang="en-US" b="1" dirty="0"/>
                            <a:t> </a:t>
                          </a:r>
                          <a:r>
                            <a:rPr kumimoji="1" lang="en-US" altLang="ja-JP" b="1" dirty="0"/>
                            <a:t>(MeV)</a:t>
                          </a:r>
                          <a:r>
                            <a:rPr kumimoji="1" lang="en-US" altLang="ja-JP" dirty="0"/>
                            <a:t> [Hwang]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99784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 3">
                <a:extLst>
                  <a:ext uri="{FF2B5EF4-FFF2-40B4-BE49-F238E27FC236}">
                    <a16:creationId xmlns:a16="http://schemas.microsoft.com/office/drawing/2014/main" id="{E8733FBE-E204-4433-B9A0-E0A1B15AF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304973"/>
                  </p:ext>
                </p:extLst>
              </p:nvPr>
            </p:nvGraphicFramePr>
            <p:xfrm>
              <a:off x="1041041" y="791774"/>
              <a:ext cx="10109918" cy="5954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6068">
                      <a:extLst>
                        <a:ext uri="{9D8B030D-6E8A-4147-A177-3AD203B41FA5}">
                          <a16:colId xmlns:a16="http://schemas.microsoft.com/office/drawing/2014/main" val="1166367459"/>
                        </a:ext>
                      </a:extLst>
                    </a:gridCol>
                    <a:gridCol w="1068947">
                      <a:extLst>
                        <a:ext uri="{9D8B030D-6E8A-4147-A177-3AD203B41FA5}">
                          <a16:colId xmlns:a16="http://schemas.microsoft.com/office/drawing/2014/main" val="3458301297"/>
                        </a:ext>
                      </a:extLst>
                    </a:gridCol>
                    <a:gridCol w="1558343">
                      <a:extLst>
                        <a:ext uri="{9D8B030D-6E8A-4147-A177-3AD203B41FA5}">
                          <a16:colId xmlns:a16="http://schemas.microsoft.com/office/drawing/2014/main" val="3274911000"/>
                        </a:ext>
                      </a:extLst>
                    </a:gridCol>
                    <a:gridCol w="2093738">
                      <a:extLst>
                        <a:ext uri="{9D8B030D-6E8A-4147-A177-3AD203B41FA5}">
                          <a16:colId xmlns:a16="http://schemas.microsoft.com/office/drawing/2014/main" val="1158180835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3113946094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3731522521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1623618439"/>
                        </a:ext>
                      </a:extLst>
                    </a:gridCol>
                  </a:tblGrid>
                  <a:tr h="684086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Ex(</a:t>
                          </a:r>
                          <a:r>
                            <a:rPr kumimoji="1" lang="en-US" altLang="ja-JP" baseline="30000" dirty="0"/>
                            <a:t>19</a:t>
                          </a:r>
                          <a:r>
                            <a:rPr kumimoji="1" lang="en-US" altLang="ja-JP" dirty="0"/>
                            <a:t>C)</a:t>
                          </a:r>
                        </a:p>
                        <a:p>
                          <a:r>
                            <a:rPr kumimoji="1" lang="en-US" altLang="ja-JP" dirty="0"/>
                            <a:t>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J</a:t>
                          </a:r>
                          <a:r>
                            <a:rPr kumimoji="1" lang="en-US" altLang="ja-JP" baseline="30000" dirty="0"/>
                            <a:t>π</a:t>
                          </a:r>
                          <a:r>
                            <a:rPr kumimoji="1" lang="en-US" altLang="ja-JP" baseline="0" dirty="0"/>
                            <a:t>(</a:t>
                          </a:r>
                          <a:r>
                            <a:rPr kumimoji="1" lang="en-US" altLang="ja-JP" baseline="30000" dirty="0"/>
                            <a:t>19</a:t>
                          </a:r>
                          <a:r>
                            <a:rPr kumimoji="1" lang="en-US" altLang="ja-JP" baseline="0" dirty="0"/>
                            <a:t>C)</a:t>
                          </a:r>
                          <a:endParaRPr kumimoji="1" lang="ja-JP" altLang="en-US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Final state in </a:t>
                          </a:r>
                          <a:r>
                            <a:rPr kumimoji="1" lang="en-US" altLang="ja-JP" baseline="30000" dirty="0"/>
                            <a:t>18</a:t>
                          </a:r>
                          <a:r>
                            <a:rPr kumimoji="1" lang="en-US" altLang="ja-JP" dirty="0"/>
                            <a:t>C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4464" r="-207849" b="-78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400844" t="-4464" r="-201688" b="-78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500844" t="-4464" r="-101688" b="-78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err="1"/>
                            <a:t>E</a:t>
                          </a:r>
                          <a:r>
                            <a:rPr kumimoji="1" lang="en-US" altLang="ja-JP" baseline="-25000" dirty="0" err="1"/>
                            <a:t>decay</a:t>
                          </a:r>
                          <a:endParaRPr kumimoji="1" lang="en-US" altLang="ja-JP" baseline="-25000" dirty="0"/>
                        </a:p>
                        <a:p>
                          <a:r>
                            <a:rPr kumimoji="1" lang="en-US" altLang="ja-JP" baseline="0" dirty="0"/>
                            <a:t>(MeV)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3855701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6.6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98864" t="-172059" r="-747159" b="-11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172059" r="-413672" b="-11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172059" r="-207849" b="-11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0.7631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0.6171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6.0200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61661655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276119" r="-413672" b="-11119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276119" r="-207849" b="-11119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0.2259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0.2177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4.4350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2701347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376119" r="-207849" b="-10119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0.0133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8045099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469118" r="-413672" b="-89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469118" r="-207849" b="-89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400844" t="-469118" r="-201688" b="-89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0.0310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3.503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7595990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577612" r="-207849" b="-8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0.0387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73909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677612" r="-413672" b="-7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677612" r="-207849" b="-7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0.1281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0.1036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2.5848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9958857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766176" r="-413672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766176" r="-207849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0.0062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0.0050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1.3159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7455600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879104" r="-413672" b="-50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879104" r="-207849" b="-50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0.0286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0.0251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1.2171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232124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979104" r="-207849" b="-40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0.0025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1247419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1063235" r="-413672" b="-3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1063235" r="-207849" b="-3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0.0000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0.0004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0.9300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2088880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1180597" r="-207849" b="-2074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400844" t="-1180597" r="-201688" b="-2074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3229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3615" t="-1406557" r="-563" b="-1278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7822056"/>
                      </a:ext>
                    </a:extLst>
                  </a:tr>
                  <a:tr h="390398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3615" t="-1435938" r="-563" b="-2187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99784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CEBC13-B526-47B5-837B-FBD4B599EA8A}"/>
              </a:ext>
            </a:extLst>
          </p:cNvPr>
          <p:cNvSpPr txBox="1"/>
          <p:nvPr/>
        </p:nvSpPr>
        <p:spPr>
          <a:xfrm>
            <a:off x="10098411" y="185528"/>
            <a:ext cx="210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For YSOX shell-model Hamiltonian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78846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1DF24C1-BF6C-4E52-8759-C53B94B9297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Decay width calculation for 17C(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den>
                    </m:f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1DF24C1-BF6C-4E52-8759-C53B94B929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 3">
                <a:extLst>
                  <a:ext uri="{FF2B5EF4-FFF2-40B4-BE49-F238E27FC236}">
                    <a16:creationId xmlns:a16="http://schemas.microsoft.com/office/drawing/2014/main" id="{E8733FBE-E204-4433-B9A0-E0A1B15AF05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41041" y="1690688"/>
              <a:ext cx="10109918" cy="43253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6068">
                      <a:extLst>
                        <a:ext uri="{9D8B030D-6E8A-4147-A177-3AD203B41FA5}">
                          <a16:colId xmlns:a16="http://schemas.microsoft.com/office/drawing/2014/main" val="1166367459"/>
                        </a:ext>
                      </a:extLst>
                    </a:gridCol>
                    <a:gridCol w="1068947">
                      <a:extLst>
                        <a:ext uri="{9D8B030D-6E8A-4147-A177-3AD203B41FA5}">
                          <a16:colId xmlns:a16="http://schemas.microsoft.com/office/drawing/2014/main" val="3458301297"/>
                        </a:ext>
                      </a:extLst>
                    </a:gridCol>
                    <a:gridCol w="1558343">
                      <a:extLst>
                        <a:ext uri="{9D8B030D-6E8A-4147-A177-3AD203B41FA5}">
                          <a16:colId xmlns:a16="http://schemas.microsoft.com/office/drawing/2014/main" val="3274911000"/>
                        </a:ext>
                      </a:extLst>
                    </a:gridCol>
                    <a:gridCol w="2093738">
                      <a:extLst>
                        <a:ext uri="{9D8B030D-6E8A-4147-A177-3AD203B41FA5}">
                          <a16:colId xmlns:a16="http://schemas.microsoft.com/office/drawing/2014/main" val="1158180835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3113946094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3731522521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16236184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Ex(</a:t>
                          </a:r>
                          <a:r>
                            <a:rPr kumimoji="1" lang="en-US" altLang="ja-JP" baseline="30000" dirty="0"/>
                            <a:t>17</a:t>
                          </a:r>
                          <a:r>
                            <a:rPr kumimoji="1" lang="en-US" altLang="ja-JP" dirty="0"/>
                            <a:t>C)</a:t>
                          </a:r>
                        </a:p>
                        <a:p>
                          <a:r>
                            <a:rPr kumimoji="1" lang="en-US" altLang="ja-JP" dirty="0"/>
                            <a:t>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J</a:t>
                          </a:r>
                          <a:r>
                            <a:rPr kumimoji="1" lang="en-US" altLang="ja-JP" baseline="30000" dirty="0"/>
                            <a:t>π</a:t>
                          </a:r>
                          <a:r>
                            <a:rPr kumimoji="1" lang="en-US" altLang="ja-JP" baseline="0" dirty="0"/>
                            <a:t>(</a:t>
                          </a:r>
                          <a:r>
                            <a:rPr kumimoji="1" lang="en-US" altLang="ja-JP" baseline="30000" dirty="0"/>
                            <a:t>17</a:t>
                          </a:r>
                          <a:r>
                            <a:rPr kumimoji="1" lang="en-US" altLang="ja-JP" baseline="0" dirty="0"/>
                            <a:t>C)</a:t>
                          </a:r>
                          <a:endParaRPr kumimoji="1" lang="ja-JP" altLang="en-US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Final state in </a:t>
                          </a:r>
                          <a:r>
                            <a:rPr kumimoji="1" lang="en-US" altLang="ja-JP" baseline="30000" dirty="0"/>
                            <a:t>16</a:t>
                          </a:r>
                          <a:r>
                            <a:rPr kumimoji="1" lang="en-US" altLang="ja-JP" dirty="0"/>
                            <a:t>C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C</a:t>
                          </a:r>
                          <a:r>
                            <a:rPr kumimoji="1" lang="en-US" altLang="ja-JP" baseline="30000" dirty="0"/>
                            <a:t>2</a:t>
                          </a:r>
                          <a:r>
                            <a:rPr kumimoji="1" lang="en-US" altLang="ja-JP" dirty="0"/>
                            <a:t>S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Pre>
                                      <m:sPrePr>
                                        <m:ctrlPr>
                                          <a:rPr kumimoji="1" lang="en-US" altLang="ja-JP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/>
                                      <m:sup>
                                        <m:r>
                                          <a:rPr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  <m:t>𝟏𝟕</m:t>
                                        </m:r>
                                      </m:sup>
                                      <m:e>
                                        <m:r>
                                          <a:rPr lang="en-US" altLang="ja-JP" b="1" i="0" smtClean="0">
                                            <a:latin typeface="Cambria Math" panose="02040503050406030204" pitchFamily="18" charset="0"/>
                                          </a:rPr>
                                          <m:t>𝐂</m:t>
                                        </m:r>
                                        <m:r>
                                          <a:rPr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sPre>
                                          <m:sPrePr>
                                            <m:ctrlPr>
                                              <a:rPr lang="en-US" altLang="ja-JP" b="1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ja-JP" b="1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𝟏𝟔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ja-JP" b="1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𝐂</m:t>
                                            </m:r>
                                          </m:e>
                                        </m:sPre>
                                      </m:e>
                                    </m:sPre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i="1" smtClean="0"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𝐟𝐢𝐧𝐚𝐥</m:t>
                                    </m:r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𝐬𝐭𝐚𝐭𝐞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en-US" altLang="ja-JP" dirty="0"/>
                        </a:p>
                        <a:p>
                          <a:r>
                            <a:rPr kumimoji="1" lang="en-US" altLang="ja-JP" dirty="0"/>
                            <a:t>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i="1" smtClean="0"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𝐟𝐢𝐧𝐚𝐥</m:t>
                                    </m:r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𝐬𝐭𝐚𝐭𝐞</m:t>
                                    </m:r>
                                  </m:sub>
                                </m:sSub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d>
                                  <m:d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1"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b="1" i="1" smtClean="0">
                                            <a:latin typeface="Cambria Math" panose="02040503050406030204" pitchFamily="18" charset="0"/>
                                          </a:rPr>
                                          <m:t>𝚺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1"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b="1" i="1" smtClean="0">
                                            <a:latin typeface="Cambria Math" panose="02040503050406030204" pitchFamily="18" charset="0"/>
                                          </a:rPr>
                                          <m:t>𝚪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err="1"/>
                            <a:t>E</a:t>
                          </a:r>
                          <a:r>
                            <a:rPr kumimoji="1" lang="en-US" altLang="ja-JP" baseline="-25000" dirty="0" err="1"/>
                            <a:t>decay</a:t>
                          </a:r>
                          <a:endParaRPr kumimoji="1" lang="en-US" altLang="ja-JP" baseline="-25000" dirty="0"/>
                        </a:p>
                        <a:p>
                          <a:r>
                            <a:rPr kumimoji="1" lang="en-US" altLang="ja-JP" baseline="0" dirty="0"/>
                            <a:t>(MeV)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3855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6.13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kumimoji="1" lang="ja-JP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kumimoji="1" lang="en-US" altLang="ja-JP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  <m:sup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0.000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1/2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:0.0040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0.0577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0.2325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5.395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616616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1.766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:0.1105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0.1128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0.7264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3.629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27013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5/2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:0.0661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0.0674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8045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3.027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1/2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:0.0005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0.0048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0.0193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2.368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75959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3.986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:0.0241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0.0033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0.0217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1.409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99588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5/2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:0.0153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0.0021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94705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4.088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5/2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:0.0004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4.59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−5</m:t>
                                  </m:r>
                                </m:sup>
                              </m:sSup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0.0002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1.307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7455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=0.248</m:t>
                              </m:r>
                            </m:oMath>
                          </a14:m>
                          <a:r>
                            <a:rPr kumimoji="1" lang="en-US" altLang="ja-JP" dirty="0"/>
                            <a:t>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78220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0.26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−0.26</m:t>
                                  </m:r>
                                </m:sub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+0.4</m:t>
                                  </m:r>
                                </m:sup>
                              </m:sSubSup>
                            </m:oMath>
                          </a14:m>
                          <a:r>
                            <a:rPr kumimoji="1" lang="ja-JP" altLang="en-US" dirty="0"/>
                            <a:t> </a:t>
                          </a:r>
                          <a:r>
                            <a:rPr kumimoji="1" lang="en-US" altLang="ja-JP" dirty="0"/>
                            <a:t>(MeV) [Ysatou08]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99784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 3">
                <a:extLst>
                  <a:ext uri="{FF2B5EF4-FFF2-40B4-BE49-F238E27FC236}">
                    <a16:creationId xmlns:a16="http://schemas.microsoft.com/office/drawing/2014/main" id="{E8733FBE-E204-4433-B9A0-E0A1B15AF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9892027"/>
                  </p:ext>
                </p:extLst>
              </p:nvPr>
            </p:nvGraphicFramePr>
            <p:xfrm>
              <a:off x="1041041" y="1690688"/>
              <a:ext cx="10109918" cy="43253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6068">
                      <a:extLst>
                        <a:ext uri="{9D8B030D-6E8A-4147-A177-3AD203B41FA5}">
                          <a16:colId xmlns:a16="http://schemas.microsoft.com/office/drawing/2014/main" val="1166367459"/>
                        </a:ext>
                      </a:extLst>
                    </a:gridCol>
                    <a:gridCol w="1068947">
                      <a:extLst>
                        <a:ext uri="{9D8B030D-6E8A-4147-A177-3AD203B41FA5}">
                          <a16:colId xmlns:a16="http://schemas.microsoft.com/office/drawing/2014/main" val="3458301297"/>
                        </a:ext>
                      </a:extLst>
                    </a:gridCol>
                    <a:gridCol w="1558343">
                      <a:extLst>
                        <a:ext uri="{9D8B030D-6E8A-4147-A177-3AD203B41FA5}">
                          <a16:colId xmlns:a16="http://schemas.microsoft.com/office/drawing/2014/main" val="3274911000"/>
                        </a:ext>
                      </a:extLst>
                    </a:gridCol>
                    <a:gridCol w="2093738">
                      <a:extLst>
                        <a:ext uri="{9D8B030D-6E8A-4147-A177-3AD203B41FA5}">
                          <a16:colId xmlns:a16="http://schemas.microsoft.com/office/drawing/2014/main" val="1158180835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3113946094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3731522521"/>
                        </a:ext>
                      </a:extLst>
                    </a:gridCol>
                    <a:gridCol w="1444274">
                      <a:extLst>
                        <a:ext uri="{9D8B030D-6E8A-4147-A177-3AD203B41FA5}">
                          <a16:colId xmlns:a16="http://schemas.microsoft.com/office/drawing/2014/main" val="1623618439"/>
                        </a:ext>
                      </a:extLst>
                    </a:gridCol>
                  </a:tblGrid>
                  <a:tr h="684022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Ex(</a:t>
                          </a:r>
                          <a:r>
                            <a:rPr kumimoji="1" lang="en-US" altLang="ja-JP" baseline="30000" dirty="0"/>
                            <a:t>17</a:t>
                          </a:r>
                          <a:r>
                            <a:rPr kumimoji="1" lang="en-US" altLang="ja-JP" dirty="0"/>
                            <a:t>C)</a:t>
                          </a:r>
                        </a:p>
                        <a:p>
                          <a:r>
                            <a:rPr kumimoji="1" lang="en-US" altLang="ja-JP" dirty="0"/>
                            <a:t>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J</a:t>
                          </a:r>
                          <a:r>
                            <a:rPr kumimoji="1" lang="en-US" altLang="ja-JP" baseline="30000" dirty="0"/>
                            <a:t>π</a:t>
                          </a:r>
                          <a:r>
                            <a:rPr kumimoji="1" lang="en-US" altLang="ja-JP" baseline="0" dirty="0"/>
                            <a:t>(</a:t>
                          </a:r>
                          <a:r>
                            <a:rPr kumimoji="1" lang="en-US" altLang="ja-JP" baseline="30000" dirty="0"/>
                            <a:t>17</a:t>
                          </a:r>
                          <a:r>
                            <a:rPr kumimoji="1" lang="en-US" altLang="ja-JP" baseline="0" dirty="0"/>
                            <a:t>C)</a:t>
                          </a:r>
                          <a:endParaRPr kumimoji="1" lang="ja-JP" altLang="en-US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Final state in </a:t>
                          </a:r>
                          <a:r>
                            <a:rPr kumimoji="1" lang="en-US" altLang="ja-JP" baseline="30000" dirty="0"/>
                            <a:t>16</a:t>
                          </a:r>
                          <a:r>
                            <a:rPr kumimoji="1" lang="en-US" altLang="ja-JP" dirty="0"/>
                            <a:t>C (MeV)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4464" r="-207849" b="-5455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400844" t="-4464" r="-201688" b="-5455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500844" t="-4464" r="-101688" b="-5455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err="1"/>
                            <a:t>E</a:t>
                          </a:r>
                          <a:r>
                            <a:rPr kumimoji="1" lang="en-US" altLang="ja-JP" baseline="-25000" dirty="0" err="1"/>
                            <a:t>decay</a:t>
                          </a:r>
                          <a:endParaRPr kumimoji="1" lang="en-US" altLang="ja-JP" baseline="-25000" dirty="0"/>
                        </a:p>
                        <a:p>
                          <a:r>
                            <a:rPr kumimoji="1" lang="en-US" altLang="ja-JP" baseline="0" dirty="0"/>
                            <a:t>(MeV)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3855701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6.13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98864" t="-172059" r="-747159" b="-798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172059" r="-413672" b="-798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172059" r="-207849" b="-798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0.0577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0.2325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5.395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61661655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276119" r="-413672" b="-7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276119" r="-207849" b="-7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0.1128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0.7264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3.629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2701347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376119" r="-207849" b="-6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0.0674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8045099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476119" r="-413672" b="-5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476119" r="-207849" b="-5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0.0048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0.0193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2.368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7595990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567647" r="-413672" b="-4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567647" r="-207849" b="-4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0.0033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0.0217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1.409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9958857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677612" r="-207849" b="-30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0.0021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9470553"/>
                      </a:ext>
                    </a:extLst>
                  </a:tr>
                  <a:tr h="409956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6719" t="-777612" r="-413672" b="-20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76163" t="-777612" r="-207849" b="-20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400844" t="-777612" r="-201688" b="-20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0.0002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1.307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7455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3615" t="-963934" r="-563" b="-12950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7822056"/>
                      </a:ext>
                    </a:extLst>
                  </a:tr>
                  <a:tr h="400812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133615" t="-983333" r="-563" b="-1969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99784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E61217-65F0-4C7B-9874-1AEBCC9ADD9A}"/>
              </a:ext>
            </a:extLst>
          </p:cNvPr>
          <p:cNvSpPr txBox="1"/>
          <p:nvPr/>
        </p:nvSpPr>
        <p:spPr>
          <a:xfrm>
            <a:off x="8084094" y="1382911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For YSOX shell-model Hamiltonian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55007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3F14F7C-4CD4-4F6E-B55D-179F54045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9" y="587367"/>
            <a:ext cx="5246340" cy="612000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966EBFD-6A65-420B-8714-55AB73378818}"/>
              </a:ext>
            </a:extLst>
          </p:cNvPr>
          <p:cNvSpPr txBox="1"/>
          <p:nvPr/>
        </p:nvSpPr>
        <p:spPr>
          <a:xfrm>
            <a:off x="6260663" y="5396048"/>
            <a:ext cx="5507104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Third 2+ state in 16C has large proton excitation amplitudes, to which the </a:t>
            </a:r>
            <a:r>
              <a:rPr kumimoji="1" lang="en-US" altLang="ja-JP" b="1" dirty="0">
                <a:solidFill>
                  <a:srgbClr val="FF0000"/>
                </a:solidFill>
              </a:rPr>
              <a:t>fourth 1/2+ </a:t>
            </a:r>
            <a:r>
              <a:rPr kumimoji="1" lang="en-US" altLang="ja-JP" dirty="0"/>
              <a:t>in 17C couples strongly via d-wave. </a:t>
            </a:r>
            <a:endParaRPr kumimoji="1" lang="ja-JP" altLang="en-US" dirty="0"/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18B42FD0-8BD2-4DBA-BA00-6DD165B86699}"/>
              </a:ext>
            </a:extLst>
          </p:cNvPr>
          <p:cNvSpPr txBox="1">
            <a:spLocks/>
          </p:cNvSpPr>
          <p:nvPr/>
        </p:nvSpPr>
        <p:spPr>
          <a:xfrm>
            <a:off x="596900" y="55871"/>
            <a:ext cx="10998200" cy="10741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Coupling to proton excited 2+ states in 16C</a:t>
            </a:r>
            <a:endParaRPr lang="ja-JP" altLang="en-US" sz="36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9B34671F-1BBE-4C4E-A4A1-E9BF585B93D8}"/>
                  </a:ext>
                </a:extLst>
              </p:cNvPr>
              <p:cNvSpPr txBox="1"/>
              <p:nvPr/>
            </p:nvSpPr>
            <p:spPr>
              <a:xfrm>
                <a:off x="6260663" y="4575031"/>
                <a:ext cx="5413383" cy="305020"/>
              </a:xfrm>
              <a:prstGeom prst="rect">
                <a:avLst/>
              </a:prstGeom>
              <a:solidFill>
                <a:srgbClr val="66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/>
                  <a:t>One-body transition density (OBTD) coefficients:</a:t>
                </a:r>
                <a:r>
                  <a:rPr kumimoji="1" lang="en-US" altLang="ja-JP" sz="1200" b="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𝑝𝑝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𝑛𝑛</m:t>
                        </m:r>
                      </m:e>
                    </m:d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l-GR" altLang="ja-JP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l-GR" altLang="ja-JP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9B34671F-1BBE-4C4E-A4A1-E9BF585B9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663" y="4575031"/>
                <a:ext cx="5413383" cy="305020"/>
              </a:xfrm>
              <a:prstGeom prst="rect">
                <a:avLst/>
              </a:prstGeom>
              <a:blipFill>
                <a:blip r:embed="rId4"/>
                <a:stretch>
                  <a:fillRect t="-125490" r="-3604" b="-1882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98CCCA8-9351-4B96-A6EA-39BB2C42F63C}"/>
              </a:ext>
            </a:extLst>
          </p:cNvPr>
          <p:cNvGrpSpPr/>
          <p:nvPr/>
        </p:nvGrpSpPr>
        <p:grpSpPr>
          <a:xfrm>
            <a:off x="6432652" y="991056"/>
            <a:ext cx="5510412" cy="3580184"/>
            <a:chOff x="6432652" y="875145"/>
            <a:chExt cx="5510412" cy="3580184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7002F242-9107-41F4-A19F-8579CB72D9EB}"/>
                </a:ext>
              </a:extLst>
            </p:cNvPr>
            <p:cNvGrpSpPr/>
            <p:nvPr/>
          </p:nvGrpSpPr>
          <p:grpSpPr>
            <a:xfrm>
              <a:off x="6432652" y="875145"/>
              <a:ext cx="4759577" cy="3486174"/>
              <a:chOff x="8626408" y="1154065"/>
              <a:chExt cx="3443630" cy="2595067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14B9E83B-9127-43AF-93E7-99BC64369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408" y="1154065"/>
                <a:ext cx="3443630" cy="2595067"/>
              </a:xfrm>
              <a:prstGeom prst="rect">
                <a:avLst/>
              </a:prstGeom>
            </p:spPr>
          </p:pic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96121AAE-C4F8-47AC-969D-A847D6AD3FA1}"/>
                  </a:ext>
                </a:extLst>
              </p:cNvPr>
              <p:cNvSpPr/>
              <p:nvPr/>
            </p:nvSpPr>
            <p:spPr>
              <a:xfrm>
                <a:off x="8626408" y="1154065"/>
                <a:ext cx="353469" cy="3634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B62C69A1-1B8E-483A-9E31-152F39061022}"/>
                </a:ext>
              </a:extLst>
            </p:cNvPr>
            <p:cNvSpPr/>
            <p:nvPr/>
          </p:nvSpPr>
          <p:spPr>
            <a:xfrm>
              <a:off x="8572501" y="1187195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6976BF3A-4F43-42F7-8340-79BCEC7BA3B4}"/>
                </a:ext>
              </a:extLst>
            </p:cNvPr>
            <p:cNvSpPr txBox="1"/>
            <p:nvPr/>
          </p:nvSpPr>
          <p:spPr>
            <a:xfrm>
              <a:off x="9393968" y="3429000"/>
              <a:ext cx="24529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00FF"/>
                  </a:solidFill>
                </a:rPr>
                <a:t>YSOX: </a:t>
              </a:r>
              <a:r>
                <a:rPr kumimoji="1" lang="en-US" altLang="ja-JP" sz="1400" dirty="0" err="1">
                  <a:solidFill>
                    <a:srgbClr val="0000FF"/>
                  </a:solidFill>
                </a:rPr>
                <a:t>C.Yuan</a:t>
              </a:r>
              <a:r>
                <a:rPr kumimoji="1" lang="en-US" altLang="ja-JP" sz="1400" dirty="0">
                  <a:solidFill>
                    <a:srgbClr val="0000FF"/>
                  </a:solidFill>
                </a:rPr>
                <a:t> et al., Phys. Rev. C85 (2012) 064324.</a:t>
              </a:r>
              <a:endParaRPr kumimoji="1" lang="ja-JP" alt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82EACCD-CC38-486D-B5BC-D7BBC31108FB}"/>
                </a:ext>
              </a:extLst>
            </p:cNvPr>
            <p:cNvSpPr txBox="1"/>
            <p:nvPr/>
          </p:nvSpPr>
          <p:spPr>
            <a:xfrm>
              <a:off x="9297788" y="1646047"/>
              <a:ext cx="26452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</a:rPr>
                <a:t>Proton core excited 2+ state. 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8AC1537C-AD36-44B0-8B27-2D5FCFC04E2A}"/>
                </a:ext>
              </a:extLst>
            </p:cNvPr>
            <p:cNvCxnSpPr>
              <a:stCxn id="14" idx="1"/>
            </p:cNvCxnSpPr>
            <p:nvPr/>
          </p:nvCxnSpPr>
          <p:spPr>
            <a:xfrm flipH="1" flipV="1">
              <a:off x="8747760" y="1485900"/>
              <a:ext cx="550028" cy="3140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DB6D8060-F481-4DFA-B592-C1A00F6306D8}"/>
                </a:ext>
              </a:extLst>
            </p:cNvPr>
            <p:cNvSpPr/>
            <p:nvPr/>
          </p:nvSpPr>
          <p:spPr>
            <a:xfrm>
              <a:off x="8477760" y="4071922"/>
              <a:ext cx="570918" cy="38340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2202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9DB8835-8A0E-4F13-8945-EA9175E82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9" y="587367"/>
            <a:ext cx="5246339" cy="6120001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80F9DFC7-0B10-4C58-A006-80400A35F5ED}"/>
              </a:ext>
            </a:extLst>
          </p:cNvPr>
          <p:cNvSpPr txBox="1">
            <a:spLocks/>
          </p:cNvSpPr>
          <p:nvPr/>
        </p:nvSpPr>
        <p:spPr>
          <a:xfrm>
            <a:off x="596900" y="55871"/>
            <a:ext cx="10998200" cy="10741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Coupling to proton excited 2+ states in 18C</a:t>
            </a:r>
            <a:endParaRPr lang="ja-JP" altLang="en-US" sz="36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1B72418-91DC-460C-8CE0-A62C38DB0333}"/>
              </a:ext>
            </a:extLst>
          </p:cNvPr>
          <p:cNvSpPr txBox="1"/>
          <p:nvPr/>
        </p:nvSpPr>
        <p:spPr>
          <a:xfrm>
            <a:off x="6278952" y="5396048"/>
            <a:ext cx="5539452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Fourth and sixth</a:t>
            </a:r>
            <a:r>
              <a:rPr kumimoji="1" lang="en-US" altLang="ja-JP" dirty="0"/>
              <a:t> 2+ states in 18C have larger proton excitation amplitudes, to which the </a:t>
            </a:r>
            <a:r>
              <a:rPr kumimoji="1" lang="en-US" altLang="ja-JP" b="1" dirty="0">
                <a:solidFill>
                  <a:srgbClr val="FF0000"/>
                </a:solidFill>
              </a:rPr>
              <a:t>third 1/2+</a:t>
            </a:r>
            <a:r>
              <a:rPr kumimoji="1" lang="en-US" altLang="ja-JP" dirty="0"/>
              <a:t> in 19C couples strongly via d-wave.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5475C16-780F-4E92-AE0D-3DA4DA7D5556}"/>
                  </a:ext>
                </a:extLst>
              </p:cNvPr>
              <p:cNvSpPr txBox="1"/>
              <p:nvPr/>
            </p:nvSpPr>
            <p:spPr>
              <a:xfrm>
                <a:off x="6260663" y="4575031"/>
                <a:ext cx="5413383" cy="305020"/>
              </a:xfrm>
              <a:prstGeom prst="rect">
                <a:avLst/>
              </a:prstGeom>
              <a:solidFill>
                <a:srgbClr val="66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/>
                  <a:t>One-body transition density (OBTD) coefficients:</a:t>
                </a:r>
                <a:r>
                  <a:rPr kumimoji="1" lang="en-US" altLang="ja-JP" sz="1200" b="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𝑝𝑝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𝑛𝑛</m:t>
                        </m:r>
                      </m:e>
                    </m:d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l-GR" altLang="ja-JP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l-GR" altLang="ja-JP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5475C16-780F-4E92-AE0D-3DA4DA7D5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663" y="4575031"/>
                <a:ext cx="5413383" cy="305020"/>
              </a:xfrm>
              <a:prstGeom prst="rect">
                <a:avLst/>
              </a:prstGeom>
              <a:blipFill>
                <a:blip r:embed="rId4"/>
                <a:stretch>
                  <a:fillRect t="-125490" r="-3604" b="-1882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230DDDB1-5684-4025-8413-B45B471F788F}"/>
              </a:ext>
            </a:extLst>
          </p:cNvPr>
          <p:cNvGrpSpPr/>
          <p:nvPr/>
        </p:nvGrpSpPr>
        <p:grpSpPr>
          <a:xfrm>
            <a:off x="6432652" y="875145"/>
            <a:ext cx="5414232" cy="3698318"/>
            <a:chOff x="6432652" y="875145"/>
            <a:chExt cx="5414232" cy="3698318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15D68D0B-9B31-4DFB-A8BA-8DAC2EE2C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2652" y="875145"/>
              <a:ext cx="4759577" cy="3586745"/>
            </a:xfrm>
            <a:prstGeom prst="rect">
              <a:avLst/>
            </a:prstGeom>
          </p:spPr>
        </p:pic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6F62F571-C91E-4BC2-AD9F-74B6FB38DC10}"/>
                </a:ext>
              </a:extLst>
            </p:cNvPr>
            <p:cNvSpPr/>
            <p:nvPr/>
          </p:nvSpPr>
          <p:spPr>
            <a:xfrm>
              <a:off x="9217026" y="1814543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FAA97DCC-C28C-4505-AF61-A4F408C55854}"/>
                </a:ext>
              </a:extLst>
            </p:cNvPr>
            <p:cNvSpPr/>
            <p:nvPr/>
          </p:nvSpPr>
          <p:spPr>
            <a:xfrm>
              <a:off x="10512426" y="170566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7ED88930-A382-45B5-A70F-F2E109505D7D}"/>
                </a:ext>
              </a:extLst>
            </p:cNvPr>
            <p:cNvSpPr txBox="1"/>
            <p:nvPr/>
          </p:nvSpPr>
          <p:spPr>
            <a:xfrm>
              <a:off x="9393968" y="3429000"/>
              <a:ext cx="24529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00FF"/>
                  </a:solidFill>
                </a:rPr>
                <a:t>YSOX: </a:t>
              </a:r>
              <a:r>
                <a:rPr kumimoji="1" lang="en-US" altLang="ja-JP" sz="1400" dirty="0" err="1">
                  <a:solidFill>
                    <a:srgbClr val="0000FF"/>
                  </a:solidFill>
                </a:rPr>
                <a:t>C.Yuan</a:t>
              </a:r>
              <a:r>
                <a:rPr kumimoji="1" lang="en-US" altLang="ja-JP" sz="1400" dirty="0">
                  <a:solidFill>
                    <a:srgbClr val="0000FF"/>
                  </a:solidFill>
                </a:rPr>
                <a:t> et al., Phys. Rev. C85 (2012) 064324.</a:t>
              </a:r>
              <a:endParaRPr kumimoji="1" lang="ja-JP" alt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6B9D54F-E0D1-4D20-AA27-773DD53167F7}"/>
                </a:ext>
              </a:extLst>
            </p:cNvPr>
            <p:cNvSpPr txBox="1"/>
            <p:nvPr/>
          </p:nvSpPr>
          <p:spPr>
            <a:xfrm>
              <a:off x="7150738" y="1030005"/>
              <a:ext cx="19159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</a:rPr>
                <a:t>Proton core excited 2+ states. 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D9D08D90-1AD2-4DDF-8A8D-51240730E90C}"/>
                </a:ext>
              </a:extLst>
            </p:cNvPr>
            <p:cNvCxnSpPr>
              <a:cxnSpLocks/>
            </p:cNvCxnSpPr>
            <p:nvPr/>
          </p:nvCxnSpPr>
          <p:spPr>
            <a:xfrm>
              <a:off x="8658761" y="1451761"/>
              <a:ext cx="460280" cy="4167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C3A943F6-0EFA-4F71-B6C8-01CA98316E30}"/>
                </a:ext>
              </a:extLst>
            </p:cNvPr>
            <p:cNvCxnSpPr>
              <a:cxnSpLocks/>
            </p:cNvCxnSpPr>
            <p:nvPr/>
          </p:nvCxnSpPr>
          <p:spPr>
            <a:xfrm>
              <a:off x="8645223" y="1451761"/>
              <a:ext cx="1740552" cy="4393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EDB93FFB-46EF-4B6C-8F49-D71B76E47D4E}"/>
                </a:ext>
              </a:extLst>
            </p:cNvPr>
            <p:cNvSpPr/>
            <p:nvPr/>
          </p:nvSpPr>
          <p:spPr>
            <a:xfrm>
              <a:off x="9119041" y="4190056"/>
              <a:ext cx="570918" cy="38340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6978F8A2-193A-4B99-8BD6-F1E8991A9CEB}"/>
                </a:ext>
              </a:extLst>
            </p:cNvPr>
            <p:cNvSpPr/>
            <p:nvPr/>
          </p:nvSpPr>
          <p:spPr>
            <a:xfrm>
              <a:off x="10412870" y="4180249"/>
              <a:ext cx="570918" cy="38340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2835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48334C75-3B45-4156-AC4A-15E50D7B6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4" y="866851"/>
            <a:ext cx="4392778" cy="512429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3D825A3-0823-4F55-8DCC-33F07DEF9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18" y="883311"/>
            <a:ext cx="6634886" cy="50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13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D909A9FB-0D8E-4C6D-9723-806C5FC78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4" y="883311"/>
            <a:ext cx="4392778" cy="51242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F7D700F-5F30-4CC1-8ACC-5ED965CFF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33" y="866851"/>
            <a:ext cx="6627571" cy="50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54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E49C271-E602-48DC-8CB7-FFB7F9C64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32" y="883310"/>
            <a:ext cx="6627571" cy="5091379"/>
          </a:xfrm>
          <a:prstGeom prst="rect">
            <a:avLst/>
          </a:prstGeom>
        </p:spPr>
      </p:pic>
      <p:pic>
        <p:nvPicPr>
          <p:cNvPr id="7" name="図 6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B2A09C40-6C31-4E99-993B-23310011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4" y="866851"/>
            <a:ext cx="4392778" cy="5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2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36CD1AFF-597B-4C7D-9871-A6099D23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4" y="883311"/>
            <a:ext cx="4392778" cy="51242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109C537-23A5-42BA-ADCC-CF9B6CD64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33" y="866851"/>
            <a:ext cx="6525158" cy="50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80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C65E61C-11D2-4464-8FEA-67CC2A5C1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33" y="883311"/>
            <a:ext cx="6525158" cy="5091379"/>
          </a:xfrm>
          <a:prstGeom prst="rect">
            <a:avLst/>
          </a:prstGeom>
        </p:spPr>
      </p:pic>
      <p:pic>
        <p:nvPicPr>
          <p:cNvPr id="2" name="図 1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8478CEAF-A75A-42C5-83B6-6535F5076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4" y="883311"/>
            <a:ext cx="4392778" cy="5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54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81200" y="1469785"/>
            <a:ext cx="8229600" cy="4525963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886" y="-4184"/>
            <a:ext cx="10900228" cy="72705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5" name="テキスト ボックス 4"/>
          <p:cNvSpPr txBox="1"/>
          <p:nvPr/>
        </p:nvSpPr>
        <p:spPr>
          <a:xfrm>
            <a:off x="7631617" y="8556"/>
            <a:ext cx="339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SAMURAI Day-One, 2012 May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RIKEN RIBF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7FB24D-8794-4463-AE1E-BBCEB38D9581}"/>
              </a:ext>
            </a:extLst>
          </p:cNvPr>
          <p:cNvSpPr txBox="1"/>
          <p:nvPr/>
        </p:nvSpPr>
        <p:spPr>
          <a:xfrm>
            <a:off x="2469847" y="5388215"/>
            <a:ext cx="7252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rgbClr val="FFFF00"/>
                </a:solidFill>
              </a:rPr>
              <a:t>SAMURAI Day-1 campaign 2012</a:t>
            </a:r>
          </a:p>
          <a:p>
            <a:pPr marL="400050" indent="-400050">
              <a:buFont typeface="+mj-lt"/>
              <a:buAutoNum type="romanUcPeriod"/>
            </a:pPr>
            <a:r>
              <a:rPr lang="en-US" altLang="ja-JP" b="1" dirty="0">
                <a:solidFill>
                  <a:srgbClr val="00FFFF"/>
                </a:solidFill>
              </a:rPr>
              <a:t>Coulomb Breakup of </a:t>
            </a:r>
            <a:r>
              <a:rPr lang="en-US" altLang="ja-JP" b="1" baseline="30000" dirty="0">
                <a:solidFill>
                  <a:srgbClr val="00FFFF"/>
                </a:solidFill>
              </a:rPr>
              <a:t>19</a:t>
            </a:r>
            <a:r>
              <a:rPr lang="en-US" altLang="ja-JP" b="1" dirty="0">
                <a:solidFill>
                  <a:srgbClr val="00FFFF"/>
                </a:solidFill>
              </a:rPr>
              <a:t>B and </a:t>
            </a:r>
            <a:r>
              <a:rPr lang="en-US" altLang="ja-JP" b="1" baseline="30000" dirty="0">
                <a:solidFill>
                  <a:srgbClr val="00FFFF"/>
                </a:solidFill>
              </a:rPr>
              <a:t>22</a:t>
            </a:r>
            <a:r>
              <a:rPr lang="en-US" altLang="ja-JP" b="1" dirty="0">
                <a:solidFill>
                  <a:srgbClr val="00FFFF"/>
                </a:solidFill>
              </a:rPr>
              <a:t>C</a:t>
            </a:r>
            <a:r>
              <a:rPr lang="en-US" altLang="ja-JP" b="1" dirty="0">
                <a:solidFill>
                  <a:srgbClr val="008000"/>
                </a:solidFill>
              </a:rPr>
              <a:t>, </a:t>
            </a:r>
            <a:r>
              <a:rPr lang="en-US" altLang="ja-JP" b="1" dirty="0">
                <a:solidFill>
                  <a:srgbClr val="FFC000"/>
                </a:solidFill>
              </a:rPr>
              <a:t>Nakamura et al.</a:t>
            </a:r>
          </a:p>
          <a:p>
            <a:pPr marL="400050" indent="-400050">
              <a:buFont typeface="+mj-lt"/>
              <a:buAutoNum type="romanUcPeriod"/>
            </a:pPr>
            <a:r>
              <a:rPr lang="en-US" altLang="ja-JP" b="1" dirty="0">
                <a:solidFill>
                  <a:srgbClr val="00FFFF"/>
                </a:solidFill>
              </a:rPr>
              <a:t>Study of </a:t>
            </a:r>
            <a:r>
              <a:rPr lang="en-US" altLang="ja-JP" b="1" baseline="30000" dirty="0">
                <a:solidFill>
                  <a:srgbClr val="00FFFF"/>
                </a:solidFill>
              </a:rPr>
              <a:t>18</a:t>
            </a:r>
            <a:r>
              <a:rPr lang="en-US" altLang="ja-JP" b="1" dirty="0">
                <a:solidFill>
                  <a:srgbClr val="00FFFF"/>
                </a:solidFill>
              </a:rPr>
              <a:t>B,</a:t>
            </a:r>
            <a:r>
              <a:rPr lang="en-US" altLang="ja-JP" b="1" baseline="30000" dirty="0">
                <a:solidFill>
                  <a:srgbClr val="00FFFF"/>
                </a:solidFill>
              </a:rPr>
              <a:t>21</a:t>
            </a:r>
            <a:r>
              <a:rPr lang="en-US" altLang="ja-JP" b="1" dirty="0">
                <a:solidFill>
                  <a:srgbClr val="00FFFF"/>
                </a:solidFill>
              </a:rPr>
              <a:t>C, and excited states of </a:t>
            </a:r>
            <a:r>
              <a:rPr lang="en-US" altLang="ja-JP" b="1" baseline="30000" dirty="0">
                <a:solidFill>
                  <a:srgbClr val="00FFFF"/>
                </a:solidFill>
              </a:rPr>
              <a:t>19</a:t>
            </a:r>
            <a:r>
              <a:rPr lang="en-US" altLang="ja-JP" b="1" dirty="0">
                <a:solidFill>
                  <a:srgbClr val="00FFFF"/>
                </a:solidFill>
              </a:rPr>
              <a:t>B, </a:t>
            </a:r>
            <a:r>
              <a:rPr lang="en-US" altLang="ja-JP" b="1" baseline="30000" dirty="0">
                <a:solidFill>
                  <a:srgbClr val="00FFFF"/>
                </a:solidFill>
              </a:rPr>
              <a:t>22</a:t>
            </a:r>
            <a:r>
              <a:rPr lang="en-US" altLang="ja-JP" b="1" dirty="0">
                <a:solidFill>
                  <a:srgbClr val="00FFFF"/>
                </a:solidFill>
              </a:rPr>
              <a:t>C</a:t>
            </a:r>
            <a:r>
              <a:rPr lang="en-US" altLang="ja-JP" b="1" dirty="0">
                <a:solidFill>
                  <a:srgbClr val="008000"/>
                </a:solidFill>
              </a:rPr>
              <a:t>, </a:t>
            </a:r>
            <a:r>
              <a:rPr lang="en-US" altLang="ja-JP" b="1" dirty="0">
                <a:solidFill>
                  <a:srgbClr val="FFC000"/>
                </a:solidFill>
              </a:rPr>
              <a:t>Orr et al.</a:t>
            </a:r>
          </a:p>
          <a:p>
            <a:pPr marL="400050" indent="-400050">
              <a:buFont typeface="+mj-lt"/>
              <a:buAutoNum type="romanUcPeriod"/>
            </a:pPr>
            <a:r>
              <a:rPr lang="en-US" altLang="ja-JP" b="1" dirty="0">
                <a:solidFill>
                  <a:srgbClr val="00FFFF"/>
                </a:solidFill>
              </a:rPr>
              <a:t>Structure of Unbound Oxygen Isotopes </a:t>
            </a:r>
            <a:r>
              <a:rPr lang="en-US" altLang="ja-JP" b="1" baseline="30000" dirty="0">
                <a:solidFill>
                  <a:srgbClr val="00FFFF"/>
                </a:solidFill>
              </a:rPr>
              <a:t>25</a:t>
            </a:r>
            <a:r>
              <a:rPr lang="en-US" altLang="ja-JP" b="1" dirty="0">
                <a:solidFill>
                  <a:srgbClr val="00FFFF"/>
                </a:solidFill>
              </a:rPr>
              <a:t>O,</a:t>
            </a:r>
            <a:r>
              <a:rPr lang="en-US" altLang="ja-JP" b="1" baseline="30000" dirty="0">
                <a:solidFill>
                  <a:srgbClr val="00FFFF"/>
                </a:solidFill>
              </a:rPr>
              <a:t>26</a:t>
            </a:r>
            <a:r>
              <a:rPr lang="en-US" altLang="ja-JP" b="1" dirty="0">
                <a:solidFill>
                  <a:srgbClr val="00FFFF"/>
                </a:solidFill>
              </a:rPr>
              <a:t>O </a:t>
            </a:r>
            <a:r>
              <a:rPr lang="en-US" altLang="ja-JP" b="1" dirty="0">
                <a:solidFill>
                  <a:srgbClr val="FFC000"/>
                </a:solidFill>
              </a:rPr>
              <a:t>Kondo et al</a:t>
            </a:r>
            <a:r>
              <a:rPr lang="en-US" altLang="ja-JP" dirty="0">
                <a:solidFill>
                  <a:srgbClr val="FFC000"/>
                </a:solidFill>
              </a:rPr>
              <a:t>.</a:t>
            </a:r>
            <a:endParaRPr lang="ja-JP" altLang="en-US" dirty="0">
              <a:solidFill>
                <a:srgbClr val="FFC000"/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CDD14B7-CEE2-4647-971D-EABF6C43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774-9661-433F-AD18-9A9C4A26FA9E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40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B1A9968-B564-4775-9746-9A9A3A865ACD}"/>
              </a:ext>
            </a:extLst>
          </p:cNvPr>
          <p:cNvGrpSpPr/>
          <p:nvPr/>
        </p:nvGrpSpPr>
        <p:grpSpPr>
          <a:xfrm>
            <a:off x="547571" y="2542461"/>
            <a:ext cx="11096858" cy="3077870"/>
            <a:chOff x="441147" y="1966265"/>
            <a:chExt cx="11096858" cy="3077870"/>
          </a:xfrm>
        </p:grpSpPr>
        <p:pic>
          <p:nvPicPr>
            <p:cNvPr id="3" name="図 2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2ABF5595-E9DA-4806-B338-FFEA7F4EF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47" y="1966265"/>
              <a:ext cx="3574390" cy="3077870"/>
            </a:xfrm>
            <a:prstGeom prst="rect">
              <a:avLst/>
            </a:prstGeom>
          </p:spPr>
        </p:pic>
        <p:pic>
          <p:nvPicPr>
            <p:cNvPr id="5" name="図 4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BE58BB97-5CB5-43D6-B7D0-002C7657A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381" y="1966265"/>
              <a:ext cx="3574390" cy="3077870"/>
            </a:xfrm>
            <a:prstGeom prst="rect">
              <a:avLst/>
            </a:prstGeom>
          </p:spPr>
        </p:pic>
        <p:pic>
          <p:nvPicPr>
            <p:cNvPr id="7" name="図 6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FDA0DED4-4C87-44A1-9917-612414986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3615" y="1966265"/>
              <a:ext cx="3574390" cy="3077870"/>
            </a:xfrm>
            <a:prstGeom prst="rect">
              <a:avLst/>
            </a:prstGeom>
          </p:spPr>
        </p:pic>
      </p:grpSp>
      <p:sp>
        <p:nvSpPr>
          <p:cNvPr id="11" name="タイトル 1">
            <a:extLst>
              <a:ext uri="{FF2B5EF4-FFF2-40B4-BE49-F238E27FC236}">
                <a16:creationId xmlns:a16="http://schemas.microsoft.com/office/drawing/2014/main" id="{3643BCC3-0188-43F8-8E6D-5D24598E0914}"/>
              </a:ext>
            </a:extLst>
          </p:cNvPr>
          <p:cNvSpPr txBox="1">
            <a:spLocks/>
          </p:cNvSpPr>
          <p:nvPr/>
        </p:nvSpPr>
        <p:spPr>
          <a:xfrm>
            <a:off x="1431496" y="81842"/>
            <a:ext cx="9329008" cy="813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Exotic structures of neutron-rich nuclei</a:t>
            </a:r>
            <a:endParaRPr lang="ja-JP" altLang="en-US" sz="40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E2D367-7292-4069-BAE5-686D4316ECA2}"/>
              </a:ext>
            </a:extLst>
          </p:cNvPr>
          <p:cNvSpPr txBox="1"/>
          <p:nvPr/>
        </p:nvSpPr>
        <p:spPr>
          <a:xfrm>
            <a:off x="518515" y="790100"/>
            <a:ext cx="1119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Exotic properties are expected due to large excess of neutrons and weak binding of valence neutrons: (1) </a:t>
            </a:r>
            <a:r>
              <a:rPr lang="en-US" altLang="ja-JP" dirty="0"/>
              <a:t>Modified nucleon density distributions</a:t>
            </a:r>
          </a:p>
          <a:p>
            <a:r>
              <a:rPr lang="en-US" altLang="ja-JP" dirty="0"/>
              <a:t>(2) Change in shell structures</a:t>
            </a:r>
          </a:p>
          <a:p>
            <a:r>
              <a:rPr lang="en-US" altLang="ja-JP" dirty="0"/>
              <a:t>(3) Coupling with the continuum</a:t>
            </a:r>
          </a:p>
          <a:p>
            <a:r>
              <a:rPr lang="en-US" altLang="ja-JP" dirty="0"/>
              <a:t>(4) Altered effects of Pauli blocking. </a:t>
            </a: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312C87D-319E-40B8-AD3E-12D7FA2BDECE}"/>
              </a:ext>
            </a:extLst>
          </p:cNvPr>
          <p:cNvSpPr/>
          <p:nvPr/>
        </p:nvSpPr>
        <p:spPr>
          <a:xfrm>
            <a:off x="6096000" y="3522596"/>
            <a:ext cx="576173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吹き出し: 線 14">
            <a:extLst>
              <a:ext uri="{FF2B5EF4-FFF2-40B4-BE49-F238E27FC236}">
                <a16:creationId xmlns:a16="http://schemas.microsoft.com/office/drawing/2014/main" id="{732E10B8-D680-40D9-9EEB-D76618F03C39}"/>
              </a:ext>
            </a:extLst>
          </p:cNvPr>
          <p:cNvSpPr/>
          <p:nvPr/>
        </p:nvSpPr>
        <p:spPr>
          <a:xfrm>
            <a:off x="6500867" y="2080796"/>
            <a:ext cx="2043202" cy="923330"/>
          </a:xfrm>
          <a:prstGeom prst="borderCallout1">
            <a:avLst>
              <a:gd name="adj1" fmla="val 18750"/>
              <a:gd name="adj2" fmla="val -8333"/>
              <a:gd name="adj3" fmla="val 157660"/>
              <a:gd name="adj4" fmla="val -11508"/>
            </a:avLst>
          </a:prstGeom>
          <a:solidFill>
            <a:srgbClr val="33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</a:rPr>
              <a:t>(I) Neutron deep hole states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6" name="吹き出し: 線 15">
            <a:extLst>
              <a:ext uri="{FF2B5EF4-FFF2-40B4-BE49-F238E27FC236}">
                <a16:creationId xmlns:a16="http://schemas.microsoft.com/office/drawing/2014/main" id="{C66D64A2-4661-4BE6-B018-131DCE0CE723}"/>
              </a:ext>
            </a:extLst>
          </p:cNvPr>
          <p:cNvSpPr/>
          <p:nvPr/>
        </p:nvSpPr>
        <p:spPr>
          <a:xfrm rot="10800000" flipV="1">
            <a:off x="2969502" y="4685277"/>
            <a:ext cx="2020072" cy="863600"/>
          </a:xfrm>
          <a:prstGeom prst="borderCallout1">
            <a:avLst>
              <a:gd name="adj1" fmla="val 18750"/>
              <a:gd name="adj2" fmla="val -8333"/>
              <a:gd name="adj3" fmla="val -25977"/>
              <a:gd name="adj4" fmla="val -36891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</a:rPr>
              <a:t>(II) Proton (deep) hole states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A77026A-F3DE-4A76-8862-70306FC6BBF5}"/>
              </a:ext>
            </a:extLst>
          </p:cNvPr>
          <p:cNvSpPr/>
          <p:nvPr/>
        </p:nvSpPr>
        <p:spPr>
          <a:xfrm>
            <a:off x="5519827" y="3836122"/>
            <a:ext cx="576173" cy="6262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70339E-ACAD-4425-97A3-9572371AFA91}"/>
              </a:ext>
            </a:extLst>
          </p:cNvPr>
          <p:cNvSpPr txBox="1"/>
          <p:nvPr/>
        </p:nvSpPr>
        <p:spPr>
          <a:xfrm>
            <a:off x="4989575" y="5984482"/>
            <a:ext cx="69841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003399"/>
                </a:solidFill>
              </a:rPr>
              <a:t>M.Ishihara</a:t>
            </a:r>
            <a:r>
              <a:rPr kumimoji="1" lang="en-US" altLang="ja-JP" sz="1400" b="1" dirty="0">
                <a:solidFill>
                  <a:srgbClr val="003399"/>
                </a:solidFill>
              </a:rPr>
              <a:t>, in International School of Heavy Ion Physics, 4</a:t>
            </a:r>
            <a:r>
              <a:rPr kumimoji="1" lang="en-US" altLang="ja-JP" sz="1400" b="1" baseline="30000" dirty="0">
                <a:solidFill>
                  <a:srgbClr val="003399"/>
                </a:solidFill>
              </a:rPr>
              <a:t>th</a:t>
            </a:r>
            <a:r>
              <a:rPr kumimoji="1" lang="en-US" altLang="ja-JP" sz="1400" b="1" dirty="0">
                <a:solidFill>
                  <a:srgbClr val="003399"/>
                </a:solidFill>
              </a:rPr>
              <a:t> Course: Exotic Nuclei, edited by </a:t>
            </a:r>
            <a:r>
              <a:rPr kumimoji="1" lang="en-US" altLang="ja-JP" sz="1400" b="1" dirty="0" err="1">
                <a:solidFill>
                  <a:srgbClr val="003399"/>
                </a:solidFill>
              </a:rPr>
              <a:t>R.A.Broglia</a:t>
            </a:r>
            <a:r>
              <a:rPr kumimoji="1" lang="en-US" altLang="ja-JP" sz="1400" b="1" dirty="0">
                <a:solidFill>
                  <a:srgbClr val="003399"/>
                </a:solidFill>
              </a:rPr>
              <a:t> and </a:t>
            </a:r>
            <a:r>
              <a:rPr kumimoji="1" lang="en-US" altLang="ja-JP" sz="1400" b="1" dirty="0" err="1">
                <a:solidFill>
                  <a:srgbClr val="003399"/>
                </a:solidFill>
              </a:rPr>
              <a:t>P.G.Hansen</a:t>
            </a:r>
            <a:r>
              <a:rPr kumimoji="1" lang="en-US" altLang="ja-JP" sz="1400" b="1" dirty="0">
                <a:solidFill>
                  <a:srgbClr val="003399"/>
                </a:solidFill>
              </a:rPr>
              <a:t> (World Scientific, 1998), pp.291.</a:t>
            </a:r>
            <a:endParaRPr kumimoji="1" lang="ja-JP" altLang="en-US" sz="14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69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131AE17-7D47-4C44-8F27-0AD79DEE7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44" y="1791072"/>
            <a:ext cx="5577068" cy="3815592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C6D0BD70-77AD-4824-A453-CAC4EA2002CC}"/>
              </a:ext>
            </a:extLst>
          </p:cNvPr>
          <p:cNvSpPr txBox="1">
            <a:spLocks/>
          </p:cNvSpPr>
          <p:nvPr/>
        </p:nvSpPr>
        <p:spPr>
          <a:xfrm>
            <a:off x="2152650" y="12937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Reduction factors of C</a:t>
            </a:r>
            <a:r>
              <a:rPr lang="en-US" altLang="ja-JP" baseline="3000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r>
              <a:rPr lang="en-US" altLang="ja-JP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endParaRPr lang="ja-JP" altLang="en-US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F6DAE6-8F4A-4F87-A831-19411301276A}"/>
              </a:ext>
            </a:extLst>
          </p:cNvPr>
          <p:cNvSpPr txBox="1"/>
          <p:nvPr/>
        </p:nvSpPr>
        <p:spPr>
          <a:xfrm>
            <a:off x="7416800" y="1108809"/>
            <a:ext cx="4399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>
                <a:solidFill>
                  <a:srgbClr val="003399"/>
                </a:solidFill>
              </a:rPr>
              <a:t>B.P.Kay</a:t>
            </a:r>
            <a:r>
              <a:rPr lang="en-US" altLang="ja-JP" sz="1400" dirty="0">
                <a:solidFill>
                  <a:srgbClr val="003399"/>
                </a:solidFill>
              </a:rPr>
              <a:t>, et al., Phys. Rev. Lett. 111, 042502 (2013).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F8023E1-0891-4CBC-A20E-122E93BD6E4B}"/>
                  </a:ext>
                </a:extLst>
              </p:cNvPr>
              <p:cNvSpPr txBox="1"/>
              <p:nvPr/>
            </p:nvSpPr>
            <p:spPr>
              <a:xfrm>
                <a:off x="8800111" y="314049"/>
                <a:ext cx="1350434" cy="617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sz="20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latin typeface="Cambria Math" panose="02040503050406030204" pitchFamily="18" charset="0"/>
                                </a:rPr>
                                <m:t>SM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F8023E1-0891-4CBC-A20E-122E93BD6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111" y="314049"/>
                <a:ext cx="1350434" cy="6176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8E4DFE-51AA-48FF-A862-F7CFCAAD038F}"/>
              </a:ext>
            </a:extLst>
          </p:cNvPr>
          <p:cNvSpPr txBox="1"/>
          <p:nvPr/>
        </p:nvSpPr>
        <p:spPr>
          <a:xfrm>
            <a:off x="10208079" y="498616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Reduction factor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7D35118-3E90-42EF-8BAC-FB8AE5B413C9}"/>
              </a:ext>
            </a:extLst>
          </p:cNvPr>
          <p:cNvSpPr txBox="1"/>
          <p:nvPr/>
        </p:nvSpPr>
        <p:spPr>
          <a:xfrm>
            <a:off x="8420947" y="2498539"/>
            <a:ext cx="3459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‘‘at any time only 2/3 of the nucleons in the nucleus act as independent particles moving in the nuclear mean field’’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7723D4D-7FCE-43D3-BEA5-93BAEE893085}"/>
              </a:ext>
            </a:extLst>
          </p:cNvPr>
          <p:cNvSpPr txBox="1"/>
          <p:nvPr/>
        </p:nvSpPr>
        <p:spPr>
          <a:xfrm>
            <a:off x="802900" y="64304"/>
            <a:ext cx="105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High-momentum protons and neutrons in neutron-rich nuclei</a:t>
            </a:r>
            <a:endParaRPr kumimoji="1" lang="ja-JP" altLang="en-US" sz="3600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484D290C-A5A7-4D35-872F-309AD69130FB}"/>
              </a:ext>
            </a:extLst>
          </p:cNvPr>
          <p:cNvSpPr txBox="1"/>
          <p:nvPr/>
        </p:nvSpPr>
        <p:spPr>
          <a:xfrm>
            <a:off x="7428282" y="745280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rgbClr val="0000FF"/>
                </a:solidFill>
              </a:rPr>
              <a:t>M.Duer</a:t>
            </a:r>
            <a:r>
              <a:rPr kumimoji="1" lang="en-US" altLang="ja-JP" b="1" dirty="0">
                <a:solidFill>
                  <a:srgbClr val="0000FF"/>
                </a:solidFill>
              </a:rPr>
              <a:t> et al., Nature 560, 617 (2018)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id="{EAA4E025-B995-4ED2-B121-EC1F302D9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56" y="2210215"/>
            <a:ext cx="5705126" cy="4364081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8C5D786A-0804-43B7-B500-0ACC69308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99" y="1309863"/>
            <a:ext cx="3038850" cy="2260447"/>
          </a:xfrm>
          <a:prstGeom prst="rect">
            <a:avLst/>
          </a:prstGeom>
        </p:spPr>
      </p:pic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7E3A6177-655A-4E30-B113-7AD3F2174778}"/>
              </a:ext>
            </a:extLst>
          </p:cNvPr>
          <p:cNvGrpSpPr/>
          <p:nvPr/>
        </p:nvGrpSpPr>
        <p:grpSpPr>
          <a:xfrm>
            <a:off x="615379" y="1466445"/>
            <a:ext cx="5255713" cy="4823145"/>
            <a:chOff x="615379" y="1466445"/>
            <a:chExt cx="5255713" cy="4823145"/>
          </a:xfrm>
        </p:grpSpPr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44201C55-148A-40FA-B700-4B57293202B2}"/>
                </a:ext>
              </a:extLst>
            </p:cNvPr>
            <p:cNvSpPr/>
            <p:nvPr/>
          </p:nvSpPr>
          <p:spPr>
            <a:xfrm rot="20054508">
              <a:off x="1886096" y="2645787"/>
              <a:ext cx="1126542" cy="185738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" name="直線コネクタ 2">
              <a:extLst>
                <a:ext uri="{FF2B5EF4-FFF2-40B4-BE49-F238E27FC236}">
                  <a16:creationId xmlns:a16="http://schemas.microsoft.com/office/drawing/2014/main" id="{7657DA2C-6342-4C6E-8F58-D7FB44548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495" y="3784647"/>
              <a:ext cx="577502" cy="18068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9E8DC705-2811-4E1F-AFF3-F3451BC4C2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0495" y="2535176"/>
              <a:ext cx="577502" cy="12494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91CA257D-C8A4-4B83-AC04-DA723974516D}"/>
                    </a:ext>
                  </a:extLst>
                </p:cNvPr>
                <p:cNvSpPr txBox="1"/>
                <p:nvPr/>
              </p:nvSpPr>
              <p:spPr>
                <a:xfrm>
                  <a:off x="615379" y="5591526"/>
                  <a:ext cx="3906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91CA257D-C8A4-4B83-AC04-DA72397451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379" y="5591526"/>
                  <a:ext cx="390683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43F67BDE-DAD4-4AB6-9BEC-467EADF7609D}"/>
                    </a:ext>
                  </a:extLst>
                </p:cNvPr>
                <p:cNvSpPr txBox="1"/>
                <p:nvPr/>
              </p:nvSpPr>
              <p:spPr>
                <a:xfrm>
                  <a:off x="619797" y="2098722"/>
                  <a:ext cx="45076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43F67BDE-DAD4-4AB6-9BEC-467EADF760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797" y="2098722"/>
                  <a:ext cx="450764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5D772794-12F6-4FC9-8C8F-1C5F96EDFE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760" y="4688086"/>
              <a:ext cx="87486" cy="2657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095387DD-868C-44D4-92E6-9ED8F6B4D9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505" y="3060747"/>
              <a:ext cx="120561" cy="2690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矢印: 右 25">
              <a:extLst>
                <a:ext uri="{FF2B5EF4-FFF2-40B4-BE49-F238E27FC236}">
                  <a16:creationId xmlns:a16="http://schemas.microsoft.com/office/drawing/2014/main" id="{CA084C85-7228-43C1-9298-1C5CE6C981C3}"/>
                </a:ext>
              </a:extLst>
            </p:cNvPr>
            <p:cNvSpPr/>
            <p:nvPr/>
          </p:nvSpPr>
          <p:spPr>
            <a:xfrm rot="20383404">
              <a:off x="1637977" y="3518980"/>
              <a:ext cx="643419" cy="165100"/>
            </a:xfrm>
            <a:prstGeom prst="rightArrow">
              <a:avLst/>
            </a:prstGeom>
            <a:solidFill>
              <a:srgbClr val="00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矢印: 右 26">
              <a:extLst>
                <a:ext uri="{FF2B5EF4-FFF2-40B4-BE49-F238E27FC236}">
                  <a16:creationId xmlns:a16="http://schemas.microsoft.com/office/drawing/2014/main" id="{4D50A509-A602-4DB7-A548-52BAB2AE4E09}"/>
                </a:ext>
              </a:extLst>
            </p:cNvPr>
            <p:cNvSpPr/>
            <p:nvPr/>
          </p:nvSpPr>
          <p:spPr>
            <a:xfrm rot="16560378">
              <a:off x="2224499" y="3559865"/>
              <a:ext cx="287255" cy="165100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矢印: 右 29">
              <a:extLst>
                <a:ext uri="{FF2B5EF4-FFF2-40B4-BE49-F238E27FC236}">
                  <a16:creationId xmlns:a16="http://schemas.microsoft.com/office/drawing/2014/main" id="{BF2CAEFC-C323-4701-AC14-3AAB85E69ACA}"/>
                </a:ext>
              </a:extLst>
            </p:cNvPr>
            <p:cNvSpPr/>
            <p:nvPr/>
          </p:nvSpPr>
          <p:spPr>
            <a:xfrm rot="19298098">
              <a:off x="2299311" y="3107975"/>
              <a:ext cx="817073" cy="165100"/>
            </a:xfrm>
            <a:prstGeom prst="rightArrow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E7D8CA0E-61F1-427C-AE6F-A065A108CF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447" y="3216612"/>
              <a:ext cx="599470" cy="22390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E18D7DE0-0471-4CF2-AB55-2951F1DD7210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 flipV="1">
              <a:off x="2427525" y="2936959"/>
              <a:ext cx="600645" cy="22277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2E58AEDF-AEA1-4E2A-A03F-A25459234C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0917" y="2935830"/>
              <a:ext cx="34704" cy="28078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89979BD6-628B-40D1-9F74-B2462D7A57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073" y="2932655"/>
              <a:ext cx="635548" cy="5046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83C569DA-84C8-4990-AF86-A29F998958B0}"/>
                </a:ext>
              </a:extLst>
            </p:cNvPr>
            <p:cNvCxnSpPr/>
            <p:nvPr/>
          </p:nvCxnSpPr>
          <p:spPr>
            <a:xfrm flipV="1">
              <a:off x="1457997" y="3441747"/>
              <a:ext cx="933450" cy="342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1EC84C7F-9C63-48FE-9AE5-E5714BC89150}"/>
                    </a:ext>
                  </a:extLst>
                </p:cNvPr>
                <p:cNvSpPr txBox="1"/>
                <p:nvPr/>
              </p:nvSpPr>
              <p:spPr>
                <a:xfrm>
                  <a:off x="1730807" y="3188174"/>
                  <a:ext cx="40402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1EC84C7F-9C63-48FE-9AE5-E5714BC89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0807" y="3188174"/>
                  <a:ext cx="404020" cy="400110"/>
                </a:xfrm>
                <a:prstGeom prst="rect">
                  <a:avLst/>
                </a:prstGeom>
                <a:blipFill>
                  <a:blip r:embed="rId29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A6C0816C-2CA1-43C0-A690-6FFCAB65E80A}"/>
                    </a:ext>
                  </a:extLst>
                </p:cNvPr>
                <p:cNvSpPr txBox="1"/>
                <p:nvPr/>
              </p:nvSpPr>
              <p:spPr>
                <a:xfrm>
                  <a:off x="2358680" y="3466167"/>
                  <a:ext cx="82035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latin typeface="Cambria Math" panose="02040503050406030204" pitchFamily="18" charset="0"/>
                              </a:rPr>
                              <m:t>miss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A6C0816C-2CA1-43C0-A690-6FFCAB65E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8680" y="3466167"/>
                  <a:ext cx="820353" cy="400110"/>
                </a:xfrm>
                <a:prstGeom prst="rect">
                  <a:avLst/>
                </a:prstGeom>
                <a:blipFill>
                  <a:blip r:embed="rId30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1FDC1CD4-84C7-44A0-A07A-ED54B3433081}"/>
                    </a:ext>
                  </a:extLst>
                </p:cNvPr>
                <p:cNvSpPr txBox="1"/>
                <p:nvPr/>
              </p:nvSpPr>
              <p:spPr>
                <a:xfrm>
                  <a:off x="3050749" y="2932655"/>
                  <a:ext cx="299954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1FDC1CD4-84C7-44A0-A07A-ED54B34330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0749" y="2932655"/>
                  <a:ext cx="299954" cy="299249"/>
                </a:xfrm>
                <a:prstGeom prst="rect">
                  <a:avLst/>
                </a:prstGeom>
                <a:blipFill>
                  <a:blip r:embed="rId31"/>
                  <a:stretch>
                    <a:fillRect l="-18000" r="-10000" b="-2857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8A70ADE0-D5BC-4B8B-A0C3-835FB06A0FDD}"/>
                </a:ext>
              </a:extLst>
            </p:cNvPr>
            <p:cNvSpPr/>
            <p:nvPr/>
          </p:nvSpPr>
          <p:spPr>
            <a:xfrm>
              <a:off x="2269051" y="3803301"/>
              <a:ext cx="144000" cy="14400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矢印: 右 51">
              <a:extLst>
                <a:ext uri="{FF2B5EF4-FFF2-40B4-BE49-F238E27FC236}">
                  <a16:creationId xmlns:a16="http://schemas.microsoft.com/office/drawing/2014/main" id="{7C3BBD75-3E4C-46C7-946F-17B66EAE0839}"/>
                </a:ext>
              </a:extLst>
            </p:cNvPr>
            <p:cNvSpPr/>
            <p:nvPr/>
          </p:nvSpPr>
          <p:spPr>
            <a:xfrm rot="5819838">
              <a:off x="2148821" y="4181710"/>
              <a:ext cx="287255" cy="165100"/>
            </a:xfrm>
            <a:prstGeom prst="rightArrow">
              <a:avLst/>
            </a:prstGeom>
            <a:solidFill>
              <a:srgbClr val="FFFF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DD27D1C3-0B13-49C1-BC65-0B044AC98657}"/>
                </a:ext>
              </a:extLst>
            </p:cNvPr>
            <p:cNvSpPr/>
            <p:nvPr/>
          </p:nvSpPr>
          <p:spPr>
            <a:xfrm rot="10705994">
              <a:off x="2246513" y="3967987"/>
              <a:ext cx="144000" cy="144000"/>
            </a:xfrm>
            <a:prstGeom prst="ellipse">
              <a:avLst/>
            </a:prstGeom>
            <a:solidFill>
              <a:srgbClr val="00FF00">
                <a:alpha val="69804"/>
              </a:srgbClr>
            </a:solidFill>
            <a:ln>
              <a:solidFill>
                <a:srgbClr val="00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E8AC9A02-C19D-4C8A-BC58-BE4FF627FC38}"/>
                    </a:ext>
                  </a:extLst>
                </p:cNvPr>
                <p:cNvSpPr txBox="1"/>
                <p:nvPr/>
              </p:nvSpPr>
              <p:spPr>
                <a:xfrm>
                  <a:off x="3047836" y="2563323"/>
                  <a:ext cx="31241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E8AC9A02-C19D-4C8A-BC58-BE4FF627FC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7836" y="2563323"/>
                  <a:ext cx="312419" cy="400110"/>
                </a:xfrm>
                <a:prstGeom prst="rect">
                  <a:avLst/>
                </a:prstGeom>
                <a:blipFill>
                  <a:blip r:embed="rId32"/>
                  <a:stretch>
                    <a:fillRect r="-176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46AAAAAC-3DA7-446F-B410-B3FA949585FF}"/>
                    </a:ext>
                  </a:extLst>
                </p:cNvPr>
                <p:cNvSpPr txBox="1"/>
                <p:nvPr/>
              </p:nvSpPr>
              <p:spPr>
                <a:xfrm>
                  <a:off x="973957" y="1466445"/>
                  <a:ext cx="2587440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sz="4400" dirty="0"/>
                </a:p>
              </p:txBody>
            </p:sp>
          </mc:Choice>
          <mc:Fallback xmlns="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46AAAAAC-3DA7-446F-B410-B3FA949585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957" y="1466445"/>
                  <a:ext cx="2587440" cy="769441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テキスト ボックス 58">
                  <a:extLst>
                    <a:ext uri="{FF2B5EF4-FFF2-40B4-BE49-F238E27FC236}">
                      <a16:creationId xmlns:a16="http://schemas.microsoft.com/office/drawing/2014/main" id="{9011A50B-341E-4AF2-AC25-991962588CF9}"/>
                    </a:ext>
                  </a:extLst>
                </p:cNvPr>
                <p:cNvSpPr txBox="1"/>
                <p:nvPr/>
              </p:nvSpPr>
              <p:spPr>
                <a:xfrm>
                  <a:off x="2564489" y="4021683"/>
                  <a:ext cx="31241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59" name="テキスト ボックス 58">
                  <a:extLst>
                    <a:ext uri="{FF2B5EF4-FFF2-40B4-BE49-F238E27FC236}">
                      <a16:creationId xmlns:a16="http://schemas.microsoft.com/office/drawing/2014/main" id="{9011A50B-341E-4AF2-AC25-991962588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4489" y="4021683"/>
                  <a:ext cx="312419" cy="400110"/>
                </a:xfrm>
                <a:prstGeom prst="rect">
                  <a:avLst/>
                </a:prstGeom>
                <a:blipFill>
                  <a:blip r:embed="rId34"/>
                  <a:stretch>
                    <a:fillRect r="-980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C4418EAD-583F-4FC0-89B6-C08409B16453}"/>
                    </a:ext>
                  </a:extLst>
                </p:cNvPr>
                <p:cNvSpPr txBox="1"/>
                <p:nvPr/>
              </p:nvSpPr>
              <p:spPr>
                <a:xfrm>
                  <a:off x="1368279" y="5920258"/>
                  <a:ext cx="35468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kumimoji="1"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250</m:t>
                      </m:r>
                    </m:oMath>
                  </a14:m>
                  <a:r>
                    <a:rPr kumimoji="1" lang="ja-JP" altLang="en-US" dirty="0"/>
                    <a:t> </a:t>
                  </a:r>
                  <a:r>
                    <a:rPr kumimoji="1" lang="en-US" altLang="ja-JP" dirty="0"/>
                    <a:t>MeV/c (Fermi energy)</a:t>
                  </a:r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C4418EAD-583F-4FC0-89B6-C08409B16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8279" y="5920258"/>
                  <a:ext cx="3546868" cy="369332"/>
                </a:xfrm>
                <a:prstGeom prst="rect">
                  <a:avLst/>
                </a:prstGeom>
                <a:blipFill>
                  <a:blip r:embed="rId35"/>
                  <a:stretch>
                    <a:fillRect t="-6557" r="-859" b="-262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id="{C0CAA36F-CB51-4AC6-81DF-684502AA3DD5}"/>
                    </a:ext>
                  </a:extLst>
                </p:cNvPr>
                <p:cNvSpPr txBox="1"/>
                <p:nvPr/>
              </p:nvSpPr>
              <p:spPr>
                <a:xfrm>
                  <a:off x="1271178" y="5293572"/>
                  <a:ext cx="4599914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miss</m:t>
                          </m:r>
                        </m:sub>
                      </m:sSub>
                      <m:r>
                        <a:rPr kumimoji="1"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300</m:t>
                      </m:r>
                    </m:oMath>
                  </a14:m>
                  <a:r>
                    <a:rPr kumimoji="1" lang="ja-JP" altLang="en-US" dirty="0"/>
                    <a:t> </a:t>
                  </a:r>
                  <a:r>
                    <a:rPr kumimoji="1" lang="en-US" altLang="ja-JP" dirty="0"/>
                    <a:t>MeV/c : high-initial momentum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miss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&lt;250</m:t>
                      </m:r>
                    </m:oMath>
                  </a14:m>
                  <a:r>
                    <a:rPr kumimoji="1" lang="ja-JP" altLang="en-US" dirty="0"/>
                    <a:t> </a:t>
                  </a:r>
                  <a:r>
                    <a:rPr kumimoji="1" lang="en-US" altLang="ja-JP" dirty="0"/>
                    <a:t>MeV/c : low-initial momentum</a:t>
                  </a:r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id="{C0CAA36F-CB51-4AC6-81DF-684502AA3D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178" y="5293572"/>
                  <a:ext cx="4599914" cy="553998"/>
                </a:xfrm>
                <a:prstGeom prst="rect">
                  <a:avLst/>
                </a:prstGeom>
                <a:blipFill>
                  <a:blip r:embed="rId36"/>
                  <a:stretch>
                    <a:fillRect l="-1857" t="-13187" r="-2255" b="-2637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C71BD516-8DFA-4283-B89C-B2427D19BE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7677" y="3159736"/>
              <a:ext cx="152484" cy="132261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65FEA97F-0514-4B90-9E6F-2718DFE40BAF}"/>
              </a:ext>
            </a:extLst>
          </p:cNvPr>
          <p:cNvSpPr txBox="1"/>
          <p:nvPr/>
        </p:nvSpPr>
        <p:spPr>
          <a:xfrm>
            <a:off x="3383361" y="4080213"/>
            <a:ext cx="2645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003399"/>
                </a:solidFill>
              </a:rPr>
              <a:t>CLASS@Jefferson</a:t>
            </a:r>
            <a:r>
              <a:rPr kumimoji="1" lang="en-US" altLang="ja-JP" sz="1400" b="1" dirty="0">
                <a:solidFill>
                  <a:srgbClr val="003399"/>
                </a:solidFill>
              </a:rPr>
              <a:t> </a:t>
            </a:r>
            <a:r>
              <a:rPr kumimoji="1" lang="en-US" altLang="ja-JP" sz="1400" b="1" dirty="0" err="1">
                <a:solidFill>
                  <a:srgbClr val="003399"/>
                </a:solidFill>
              </a:rPr>
              <a:t>Labratory</a:t>
            </a:r>
            <a:endParaRPr kumimoji="1" lang="ja-JP" altLang="en-US" sz="1400" b="1" dirty="0">
              <a:solidFill>
                <a:srgbClr val="003399"/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5F7F197F-4946-4A2D-B1C0-AE3CA20AC1BB}"/>
              </a:ext>
            </a:extLst>
          </p:cNvPr>
          <p:cNvSpPr txBox="1"/>
          <p:nvPr/>
        </p:nvSpPr>
        <p:spPr>
          <a:xfrm>
            <a:off x="6803251" y="1452391"/>
            <a:ext cx="510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Neutron-to-proton reduced cross section ratio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567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7723D4D-7FCE-43D3-BEA5-93BAEE893085}"/>
              </a:ext>
            </a:extLst>
          </p:cNvPr>
          <p:cNvSpPr txBox="1"/>
          <p:nvPr/>
        </p:nvSpPr>
        <p:spPr>
          <a:xfrm>
            <a:off x="802900" y="64304"/>
            <a:ext cx="105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High-momentum protons and neutrons in neutron-rich nuclei</a:t>
            </a:r>
            <a:endParaRPr kumimoji="1" lang="ja-JP" altLang="en-US" sz="3600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484D290C-A5A7-4D35-872F-309AD69130FB}"/>
              </a:ext>
            </a:extLst>
          </p:cNvPr>
          <p:cNvSpPr txBox="1"/>
          <p:nvPr/>
        </p:nvSpPr>
        <p:spPr>
          <a:xfrm>
            <a:off x="7428282" y="745280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rgbClr val="0000FF"/>
                </a:solidFill>
              </a:rPr>
              <a:t>M.Duer</a:t>
            </a:r>
            <a:r>
              <a:rPr kumimoji="1" lang="en-US" altLang="ja-JP" b="1" dirty="0">
                <a:solidFill>
                  <a:srgbClr val="0000FF"/>
                </a:solidFill>
              </a:rPr>
              <a:t> et al., Nature 560, 617 (2018)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8C5D786A-0804-43B7-B500-0ACC69308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99" y="1309863"/>
            <a:ext cx="3038850" cy="2260447"/>
          </a:xfrm>
          <a:prstGeom prst="rect">
            <a:avLst/>
          </a:prstGeom>
        </p:spPr>
      </p:pic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A374E3-806F-4AD3-B000-85FB39C76899}"/>
              </a:ext>
            </a:extLst>
          </p:cNvPr>
          <p:cNvSpPr txBox="1"/>
          <p:nvPr/>
        </p:nvSpPr>
        <p:spPr>
          <a:xfrm>
            <a:off x="6803251" y="1452391"/>
            <a:ext cx="510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Double ratio of the number of high-to-low momentum events relative to carbon for p/n. 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287C2EC-A07A-45AA-BCD6-ECA82BB4A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97" y="2255873"/>
            <a:ext cx="5477829" cy="4294787"/>
          </a:xfrm>
          <a:prstGeom prst="rect">
            <a:avLst/>
          </a:prstGeom>
        </p:spPr>
      </p:pic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BD10D566-583E-427B-AA77-0AA75BFBEFCD}"/>
              </a:ext>
            </a:extLst>
          </p:cNvPr>
          <p:cNvSpPr txBox="1"/>
          <p:nvPr/>
        </p:nvSpPr>
        <p:spPr>
          <a:xfrm>
            <a:off x="3383361" y="4080213"/>
            <a:ext cx="2645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003399"/>
                </a:solidFill>
              </a:rPr>
              <a:t>CLASS@Jefferson</a:t>
            </a:r>
            <a:r>
              <a:rPr kumimoji="1" lang="en-US" altLang="ja-JP" sz="1400" b="1" dirty="0">
                <a:solidFill>
                  <a:srgbClr val="003399"/>
                </a:solidFill>
              </a:rPr>
              <a:t> </a:t>
            </a:r>
            <a:r>
              <a:rPr kumimoji="1" lang="en-US" altLang="ja-JP" sz="1400" b="1" dirty="0" err="1">
                <a:solidFill>
                  <a:srgbClr val="003399"/>
                </a:solidFill>
              </a:rPr>
              <a:t>Labratory</a:t>
            </a:r>
            <a:endParaRPr kumimoji="1" lang="ja-JP" altLang="en-US" sz="1400" b="1" dirty="0">
              <a:solidFill>
                <a:srgbClr val="003399"/>
              </a:solidFill>
            </a:endParaRPr>
          </a:p>
        </p:txBody>
      </p: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A60FB918-1ADC-4993-9C4E-66FEA2133F17}"/>
              </a:ext>
            </a:extLst>
          </p:cNvPr>
          <p:cNvGrpSpPr/>
          <p:nvPr/>
        </p:nvGrpSpPr>
        <p:grpSpPr>
          <a:xfrm>
            <a:off x="615379" y="1466445"/>
            <a:ext cx="5255713" cy="4823145"/>
            <a:chOff x="615379" y="1466445"/>
            <a:chExt cx="5255713" cy="4823145"/>
          </a:xfrm>
        </p:grpSpPr>
        <p:sp>
          <p:nvSpPr>
            <p:cNvPr id="90" name="楕円 89">
              <a:extLst>
                <a:ext uri="{FF2B5EF4-FFF2-40B4-BE49-F238E27FC236}">
                  <a16:creationId xmlns:a16="http://schemas.microsoft.com/office/drawing/2014/main" id="{0D6340E1-DA35-4C97-8E96-E9A76E54E44E}"/>
                </a:ext>
              </a:extLst>
            </p:cNvPr>
            <p:cNvSpPr/>
            <p:nvPr/>
          </p:nvSpPr>
          <p:spPr>
            <a:xfrm rot="20054508">
              <a:off x="1886096" y="2645787"/>
              <a:ext cx="1126542" cy="185738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B16B6AE5-5CAC-4FF5-B257-F05658450C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495" y="3784647"/>
              <a:ext cx="577502" cy="18068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9251AA75-551F-4921-AACD-6EA5631DE0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0495" y="2535176"/>
              <a:ext cx="577502" cy="12494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テキスト ボックス 92">
                  <a:extLst>
                    <a:ext uri="{FF2B5EF4-FFF2-40B4-BE49-F238E27FC236}">
                      <a16:creationId xmlns:a16="http://schemas.microsoft.com/office/drawing/2014/main" id="{6D0240B9-7BF4-405E-8FDD-58A47D43226D}"/>
                    </a:ext>
                  </a:extLst>
                </p:cNvPr>
                <p:cNvSpPr txBox="1"/>
                <p:nvPr/>
              </p:nvSpPr>
              <p:spPr>
                <a:xfrm>
                  <a:off x="615379" y="5591526"/>
                  <a:ext cx="3906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93" name="テキスト ボックス 92">
                  <a:extLst>
                    <a:ext uri="{FF2B5EF4-FFF2-40B4-BE49-F238E27FC236}">
                      <a16:creationId xmlns:a16="http://schemas.microsoft.com/office/drawing/2014/main" id="{6D0240B9-7BF4-405E-8FDD-58A47D4322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379" y="5591526"/>
                  <a:ext cx="390683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065BC8F3-C6EA-486E-A527-7550B2901B13}"/>
                    </a:ext>
                  </a:extLst>
                </p:cNvPr>
                <p:cNvSpPr txBox="1"/>
                <p:nvPr/>
              </p:nvSpPr>
              <p:spPr>
                <a:xfrm>
                  <a:off x="619797" y="2098722"/>
                  <a:ext cx="45076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065BC8F3-C6EA-486E-A527-7550B2901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797" y="2098722"/>
                  <a:ext cx="450764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直線矢印コネクタ 94">
              <a:extLst>
                <a:ext uri="{FF2B5EF4-FFF2-40B4-BE49-F238E27FC236}">
                  <a16:creationId xmlns:a16="http://schemas.microsoft.com/office/drawing/2014/main" id="{B355B090-6328-436F-8D9F-350EF10601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760" y="4688086"/>
              <a:ext cx="87486" cy="2657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矢印コネクタ 95">
              <a:extLst>
                <a:ext uri="{FF2B5EF4-FFF2-40B4-BE49-F238E27FC236}">
                  <a16:creationId xmlns:a16="http://schemas.microsoft.com/office/drawing/2014/main" id="{BADB5BAF-E759-49E3-A8FA-EBE6D8C620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505" y="3060747"/>
              <a:ext cx="120561" cy="2690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矢印: 右 96">
              <a:extLst>
                <a:ext uri="{FF2B5EF4-FFF2-40B4-BE49-F238E27FC236}">
                  <a16:creationId xmlns:a16="http://schemas.microsoft.com/office/drawing/2014/main" id="{122D03B2-122B-4E7D-BB96-ECCEC2C635C8}"/>
                </a:ext>
              </a:extLst>
            </p:cNvPr>
            <p:cNvSpPr/>
            <p:nvPr/>
          </p:nvSpPr>
          <p:spPr>
            <a:xfrm rot="20383404">
              <a:off x="1637977" y="3518980"/>
              <a:ext cx="643419" cy="165100"/>
            </a:xfrm>
            <a:prstGeom prst="rightArrow">
              <a:avLst/>
            </a:prstGeom>
            <a:solidFill>
              <a:srgbClr val="00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矢印: 右 97">
              <a:extLst>
                <a:ext uri="{FF2B5EF4-FFF2-40B4-BE49-F238E27FC236}">
                  <a16:creationId xmlns:a16="http://schemas.microsoft.com/office/drawing/2014/main" id="{373B458E-26C2-4A4D-92B4-083D44EBF2FC}"/>
                </a:ext>
              </a:extLst>
            </p:cNvPr>
            <p:cNvSpPr/>
            <p:nvPr/>
          </p:nvSpPr>
          <p:spPr>
            <a:xfrm rot="16560378">
              <a:off x="2224499" y="3559865"/>
              <a:ext cx="287255" cy="165100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矢印: 右 98">
              <a:extLst>
                <a:ext uri="{FF2B5EF4-FFF2-40B4-BE49-F238E27FC236}">
                  <a16:creationId xmlns:a16="http://schemas.microsoft.com/office/drawing/2014/main" id="{EE10938D-E060-4DC3-8E7E-F8F5FC2E80B3}"/>
                </a:ext>
              </a:extLst>
            </p:cNvPr>
            <p:cNvSpPr/>
            <p:nvPr/>
          </p:nvSpPr>
          <p:spPr>
            <a:xfrm rot="19298098">
              <a:off x="2299311" y="3107975"/>
              <a:ext cx="817073" cy="165100"/>
            </a:xfrm>
            <a:prstGeom prst="rightArrow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E3CA6CD2-5B3C-4416-A0E4-4999046C20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447" y="3216612"/>
              <a:ext cx="599470" cy="22390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4465799B-7693-4138-B1EC-BF3F23210F8A}"/>
                </a:ext>
              </a:extLst>
            </p:cNvPr>
            <p:cNvCxnSpPr>
              <a:cxnSpLocks/>
              <a:endCxn id="99" idx="3"/>
            </p:cNvCxnSpPr>
            <p:nvPr/>
          </p:nvCxnSpPr>
          <p:spPr>
            <a:xfrm flipV="1">
              <a:off x="2427525" y="2936959"/>
              <a:ext cx="600645" cy="22277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59879846-36B1-47B3-8605-B7FF4DD5CF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0917" y="2935830"/>
              <a:ext cx="34704" cy="28078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70E71E19-7D9C-4E8E-BDA9-11657D9818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073" y="2932655"/>
              <a:ext cx="635548" cy="5046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ECD23F39-B54A-48A7-B5AE-53513A1AF238}"/>
                </a:ext>
              </a:extLst>
            </p:cNvPr>
            <p:cNvCxnSpPr/>
            <p:nvPr/>
          </p:nvCxnSpPr>
          <p:spPr>
            <a:xfrm flipV="1">
              <a:off x="1457997" y="3441747"/>
              <a:ext cx="933450" cy="342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テキスト ボックス 104">
                  <a:extLst>
                    <a:ext uri="{FF2B5EF4-FFF2-40B4-BE49-F238E27FC236}">
                      <a16:creationId xmlns:a16="http://schemas.microsoft.com/office/drawing/2014/main" id="{F6F553E1-3F76-432C-BABB-10ABEB8FB7CF}"/>
                    </a:ext>
                  </a:extLst>
                </p:cNvPr>
                <p:cNvSpPr txBox="1"/>
                <p:nvPr/>
              </p:nvSpPr>
              <p:spPr>
                <a:xfrm>
                  <a:off x="1730807" y="3188174"/>
                  <a:ext cx="40402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05" name="テキスト ボックス 104">
                  <a:extLst>
                    <a:ext uri="{FF2B5EF4-FFF2-40B4-BE49-F238E27FC236}">
                      <a16:creationId xmlns:a16="http://schemas.microsoft.com/office/drawing/2014/main" id="{F6F553E1-3F76-432C-BABB-10ABEB8FB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0807" y="3188174"/>
                  <a:ext cx="404020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テキスト ボックス 105">
                  <a:extLst>
                    <a:ext uri="{FF2B5EF4-FFF2-40B4-BE49-F238E27FC236}">
                      <a16:creationId xmlns:a16="http://schemas.microsoft.com/office/drawing/2014/main" id="{0607CCB6-D3AA-402F-8A9B-9EA1D7C367FA}"/>
                    </a:ext>
                  </a:extLst>
                </p:cNvPr>
                <p:cNvSpPr txBox="1"/>
                <p:nvPr/>
              </p:nvSpPr>
              <p:spPr>
                <a:xfrm>
                  <a:off x="2358680" y="3466167"/>
                  <a:ext cx="82035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latin typeface="Cambria Math" panose="02040503050406030204" pitchFamily="18" charset="0"/>
                              </a:rPr>
                              <m:t>miss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06" name="テキスト ボックス 105">
                  <a:extLst>
                    <a:ext uri="{FF2B5EF4-FFF2-40B4-BE49-F238E27FC236}">
                      <a16:creationId xmlns:a16="http://schemas.microsoft.com/office/drawing/2014/main" id="{0607CCB6-D3AA-402F-8A9B-9EA1D7C367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8680" y="3466167"/>
                  <a:ext cx="820353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テキスト ボックス 106">
                  <a:extLst>
                    <a:ext uri="{FF2B5EF4-FFF2-40B4-BE49-F238E27FC236}">
                      <a16:creationId xmlns:a16="http://schemas.microsoft.com/office/drawing/2014/main" id="{AF616726-586C-41AB-B5A4-58519919E205}"/>
                    </a:ext>
                  </a:extLst>
                </p:cNvPr>
                <p:cNvSpPr txBox="1"/>
                <p:nvPr/>
              </p:nvSpPr>
              <p:spPr>
                <a:xfrm>
                  <a:off x="3050749" y="2932655"/>
                  <a:ext cx="299954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07" name="テキスト ボックス 106">
                  <a:extLst>
                    <a:ext uri="{FF2B5EF4-FFF2-40B4-BE49-F238E27FC236}">
                      <a16:creationId xmlns:a16="http://schemas.microsoft.com/office/drawing/2014/main" id="{AF616726-586C-41AB-B5A4-58519919E2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0749" y="2932655"/>
                  <a:ext cx="299954" cy="299249"/>
                </a:xfrm>
                <a:prstGeom prst="rect">
                  <a:avLst/>
                </a:prstGeom>
                <a:blipFill>
                  <a:blip r:embed="rId9"/>
                  <a:stretch>
                    <a:fillRect l="-18000" r="-10000" b="-2857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楕円 107">
              <a:extLst>
                <a:ext uri="{FF2B5EF4-FFF2-40B4-BE49-F238E27FC236}">
                  <a16:creationId xmlns:a16="http://schemas.microsoft.com/office/drawing/2014/main" id="{4A2F3CA8-376B-46B7-9955-35820CD3186F}"/>
                </a:ext>
              </a:extLst>
            </p:cNvPr>
            <p:cNvSpPr/>
            <p:nvPr/>
          </p:nvSpPr>
          <p:spPr>
            <a:xfrm>
              <a:off x="2269051" y="3803301"/>
              <a:ext cx="144000" cy="14400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" name="矢印: 右 108">
              <a:extLst>
                <a:ext uri="{FF2B5EF4-FFF2-40B4-BE49-F238E27FC236}">
                  <a16:creationId xmlns:a16="http://schemas.microsoft.com/office/drawing/2014/main" id="{A5226F7B-79F4-4D41-A6BE-8ECAE94EBA3C}"/>
                </a:ext>
              </a:extLst>
            </p:cNvPr>
            <p:cNvSpPr/>
            <p:nvPr/>
          </p:nvSpPr>
          <p:spPr>
            <a:xfrm rot="5819838">
              <a:off x="2148821" y="4181710"/>
              <a:ext cx="287255" cy="165100"/>
            </a:xfrm>
            <a:prstGeom prst="rightArrow">
              <a:avLst/>
            </a:prstGeom>
            <a:solidFill>
              <a:srgbClr val="FFFF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楕円 109">
              <a:extLst>
                <a:ext uri="{FF2B5EF4-FFF2-40B4-BE49-F238E27FC236}">
                  <a16:creationId xmlns:a16="http://schemas.microsoft.com/office/drawing/2014/main" id="{57FEC030-836F-4398-8C98-F4099B10B4E6}"/>
                </a:ext>
              </a:extLst>
            </p:cNvPr>
            <p:cNvSpPr/>
            <p:nvPr/>
          </p:nvSpPr>
          <p:spPr>
            <a:xfrm rot="10705994">
              <a:off x="2246513" y="3967987"/>
              <a:ext cx="144000" cy="144000"/>
            </a:xfrm>
            <a:prstGeom prst="ellipse">
              <a:avLst/>
            </a:prstGeom>
            <a:solidFill>
              <a:srgbClr val="00FF00">
                <a:alpha val="69804"/>
              </a:srgbClr>
            </a:solidFill>
            <a:ln>
              <a:solidFill>
                <a:srgbClr val="00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テキスト ボックス 110">
                  <a:extLst>
                    <a:ext uri="{FF2B5EF4-FFF2-40B4-BE49-F238E27FC236}">
                      <a16:creationId xmlns:a16="http://schemas.microsoft.com/office/drawing/2014/main" id="{5092872C-9909-4DB3-90A2-8BFC1A078885}"/>
                    </a:ext>
                  </a:extLst>
                </p:cNvPr>
                <p:cNvSpPr txBox="1"/>
                <p:nvPr/>
              </p:nvSpPr>
              <p:spPr>
                <a:xfrm>
                  <a:off x="3047836" y="2563323"/>
                  <a:ext cx="31241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11" name="テキスト ボックス 110">
                  <a:extLst>
                    <a:ext uri="{FF2B5EF4-FFF2-40B4-BE49-F238E27FC236}">
                      <a16:creationId xmlns:a16="http://schemas.microsoft.com/office/drawing/2014/main" id="{5092872C-9909-4DB3-90A2-8BFC1A0788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7836" y="2563323"/>
                  <a:ext cx="312419" cy="400110"/>
                </a:xfrm>
                <a:prstGeom prst="rect">
                  <a:avLst/>
                </a:prstGeom>
                <a:blipFill>
                  <a:blip r:embed="rId10"/>
                  <a:stretch>
                    <a:fillRect r="-176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テキスト ボックス 111">
                  <a:extLst>
                    <a:ext uri="{FF2B5EF4-FFF2-40B4-BE49-F238E27FC236}">
                      <a16:creationId xmlns:a16="http://schemas.microsoft.com/office/drawing/2014/main" id="{88E61FF1-B305-42FC-A9EB-A8433BA39376}"/>
                    </a:ext>
                  </a:extLst>
                </p:cNvPr>
                <p:cNvSpPr txBox="1"/>
                <p:nvPr/>
              </p:nvSpPr>
              <p:spPr>
                <a:xfrm>
                  <a:off x="973957" y="1466445"/>
                  <a:ext cx="2587440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sz="4400" dirty="0"/>
                </a:p>
              </p:txBody>
            </p:sp>
          </mc:Choice>
          <mc:Fallback xmlns="">
            <p:sp>
              <p:nvSpPr>
                <p:cNvPr id="112" name="テキスト ボックス 111">
                  <a:extLst>
                    <a:ext uri="{FF2B5EF4-FFF2-40B4-BE49-F238E27FC236}">
                      <a16:creationId xmlns:a16="http://schemas.microsoft.com/office/drawing/2014/main" id="{88E61FF1-B305-42FC-A9EB-A8433BA393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957" y="1466445"/>
                  <a:ext cx="2587440" cy="76944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テキスト ボックス 112">
                  <a:extLst>
                    <a:ext uri="{FF2B5EF4-FFF2-40B4-BE49-F238E27FC236}">
                      <a16:creationId xmlns:a16="http://schemas.microsoft.com/office/drawing/2014/main" id="{F9E18AB0-578E-41FE-99B2-2A8B6193FB26}"/>
                    </a:ext>
                  </a:extLst>
                </p:cNvPr>
                <p:cNvSpPr txBox="1"/>
                <p:nvPr/>
              </p:nvSpPr>
              <p:spPr>
                <a:xfrm>
                  <a:off x="2564489" y="4021683"/>
                  <a:ext cx="31241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13" name="テキスト ボックス 112">
                  <a:extLst>
                    <a:ext uri="{FF2B5EF4-FFF2-40B4-BE49-F238E27FC236}">
                      <a16:creationId xmlns:a16="http://schemas.microsoft.com/office/drawing/2014/main" id="{F9E18AB0-578E-41FE-99B2-2A8B6193FB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4489" y="4021683"/>
                  <a:ext cx="312419" cy="400110"/>
                </a:xfrm>
                <a:prstGeom prst="rect">
                  <a:avLst/>
                </a:prstGeom>
                <a:blipFill>
                  <a:blip r:embed="rId12"/>
                  <a:stretch>
                    <a:fillRect r="-980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テキスト ボックス 113">
                  <a:extLst>
                    <a:ext uri="{FF2B5EF4-FFF2-40B4-BE49-F238E27FC236}">
                      <a16:creationId xmlns:a16="http://schemas.microsoft.com/office/drawing/2014/main" id="{A991B76B-0761-4E6B-9912-D820C5E790A5}"/>
                    </a:ext>
                  </a:extLst>
                </p:cNvPr>
                <p:cNvSpPr txBox="1"/>
                <p:nvPr/>
              </p:nvSpPr>
              <p:spPr>
                <a:xfrm>
                  <a:off x="1368279" y="5920258"/>
                  <a:ext cx="35468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kumimoji="1"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250</m:t>
                      </m:r>
                    </m:oMath>
                  </a14:m>
                  <a:r>
                    <a:rPr kumimoji="1" lang="ja-JP" altLang="en-US" dirty="0"/>
                    <a:t> </a:t>
                  </a:r>
                  <a:r>
                    <a:rPr kumimoji="1" lang="en-US" altLang="ja-JP" dirty="0"/>
                    <a:t>MeV/c (Fermi energy)</a:t>
                  </a:r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14" name="テキスト ボックス 113">
                  <a:extLst>
                    <a:ext uri="{FF2B5EF4-FFF2-40B4-BE49-F238E27FC236}">
                      <a16:creationId xmlns:a16="http://schemas.microsoft.com/office/drawing/2014/main" id="{A991B76B-0761-4E6B-9912-D820C5E790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8279" y="5920258"/>
                  <a:ext cx="3546868" cy="369332"/>
                </a:xfrm>
                <a:prstGeom prst="rect">
                  <a:avLst/>
                </a:prstGeom>
                <a:blipFill>
                  <a:blip r:embed="rId13"/>
                  <a:stretch>
                    <a:fillRect t="-6557" r="-859" b="-262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テキスト ボックス 114">
                  <a:extLst>
                    <a:ext uri="{FF2B5EF4-FFF2-40B4-BE49-F238E27FC236}">
                      <a16:creationId xmlns:a16="http://schemas.microsoft.com/office/drawing/2014/main" id="{383CBC1D-9CC7-4978-A189-7F2BDA40331F}"/>
                    </a:ext>
                  </a:extLst>
                </p:cNvPr>
                <p:cNvSpPr txBox="1"/>
                <p:nvPr/>
              </p:nvSpPr>
              <p:spPr>
                <a:xfrm>
                  <a:off x="1271178" y="5293572"/>
                  <a:ext cx="4599914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miss</m:t>
                          </m:r>
                        </m:sub>
                      </m:sSub>
                      <m:r>
                        <a:rPr kumimoji="1"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300</m:t>
                      </m:r>
                    </m:oMath>
                  </a14:m>
                  <a:r>
                    <a:rPr kumimoji="1" lang="ja-JP" altLang="en-US" dirty="0"/>
                    <a:t> </a:t>
                  </a:r>
                  <a:r>
                    <a:rPr kumimoji="1" lang="en-US" altLang="ja-JP" dirty="0"/>
                    <a:t>MeV/c : high-initial momentum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miss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&lt;250</m:t>
                      </m:r>
                    </m:oMath>
                  </a14:m>
                  <a:r>
                    <a:rPr kumimoji="1" lang="ja-JP" altLang="en-US" dirty="0"/>
                    <a:t> </a:t>
                  </a:r>
                  <a:r>
                    <a:rPr kumimoji="1" lang="en-US" altLang="ja-JP" dirty="0"/>
                    <a:t>MeV/c : low-initial momentum</a:t>
                  </a:r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15" name="テキスト ボックス 114">
                  <a:extLst>
                    <a:ext uri="{FF2B5EF4-FFF2-40B4-BE49-F238E27FC236}">
                      <a16:creationId xmlns:a16="http://schemas.microsoft.com/office/drawing/2014/main" id="{383CBC1D-9CC7-4978-A189-7F2BDA4033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178" y="5293572"/>
                  <a:ext cx="4599914" cy="553998"/>
                </a:xfrm>
                <a:prstGeom prst="rect">
                  <a:avLst/>
                </a:prstGeom>
                <a:blipFill>
                  <a:blip r:embed="rId14"/>
                  <a:stretch>
                    <a:fillRect l="-1857" t="-13187" r="-2255" b="-2637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3E77A203-A6CD-4394-A077-826ED1D9BD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7677" y="3159736"/>
              <a:ext cx="152484" cy="132261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D5CB42B-B110-402A-827C-7458B65177F8}"/>
              </a:ext>
            </a:extLst>
          </p:cNvPr>
          <p:cNvGrpSpPr/>
          <p:nvPr/>
        </p:nvGrpSpPr>
        <p:grpSpPr>
          <a:xfrm>
            <a:off x="470270" y="1220252"/>
            <a:ext cx="5957316" cy="5491586"/>
            <a:chOff x="469181" y="1309863"/>
            <a:chExt cx="5957316" cy="5491586"/>
          </a:xfrm>
        </p:grpSpPr>
        <p:pic>
          <p:nvPicPr>
            <p:cNvPr id="9" name="図 8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5A3CE35F-C7DB-47EB-B0E1-83CEC4CED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81" y="1309863"/>
              <a:ext cx="5957316" cy="5129784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CD3E393-5442-4E2B-9EAC-F049ED388FDD}"/>
                </a:ext>
              </a:extLst>
            </p:cNvPr>
            <p:cNvSpPr txBox="1"/>
            <p:nvPr/>
          </p:nvSpPr>
          <p:spPr>
            <a:xfrm>
              <a:off x="4157851" y="1756346"/>
              <a:ext cx="1670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3300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N/Z=1.86</a:t>
              </a:r>
              <a:endParaRPr kumimoji="1" lang="ja-JP" altLang="en-US" sz="2400" b="1" dirty="0">
                <a:solidFill>
                  <a:srgbClr val="FF3300"/>
                </a:solidFill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2B5E1DC-414A-4694-A49D-475BB935BE3E}"/>
                </a:ext>
              </a:extLst>
            </p:cNvPr>
            <p:cNvSpPr txBox="1"/>
            <p:nvPr/>
          </p:nvSpPr>
          <p:spPr>
            <a:xfrm>
              <a:off x="575214" y="5878119"/>
              <a:ext cx="585128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Probing short-range correlations in asymmetric nuclei with quasi-free pair knockout reactions</a:t>
              </a:r>
            </a:p>
            <a:p>
              <a:r>
                <a:rPr lang="en-US" altLang="ja-JP" dirty="0" err="1">
                  <a:solidFill>
                    <a:srgbClr val="003399"/>
                  </a:solidFill>
                </a:rPr>
                <a:t>S.Stevens</a:t>
              </a:r>
              <a:r>
                <a:rPr lang="en-US" altLang="ja-JP" dirty="0">
                  <a:solidFill>
                    <a:srgbClr val="003399"/>
                  </a:solidFill>
                </a:rPr>
                <a:t> et al., PLB777(2018)374. </a:t>
              </a:r>
              <a:endParaRPr kumimoji="1" lang="ja-JP" altLang="en-US" dirty="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46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53981" y="186693"/>
            <a:ext cx="5532531" cy="994172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One-nucleon knockout reaction</a:t>
            </a:r>
            <a:endParaRPr lang="ja-JP" altLang="en-US" sz="28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4327" y="1254979"/>
            <a:ext cx="10986214" cy="4941290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750"/>
              </a:spcBef>
              <a:buFont typeface="+mj-ea"/>
              <a:buAutoNum type="circleNumDbPlain"/>
            </a:pPr>
            <a:r>
              <a:rPr lang="en-US" altLang="ja-JP" sz="2000" dirty="0"/>
              <a:t>Exhibit large cross sections ~10-100 mb.</a:t>
            </a:r>
          </a:p>
          <a:p>
            <a:pPr marL="457200" lvl="1" indent="-457200">
              <a:spcBef>
                <a:spcPts val="750"/>
              </a:spcBef>
              <a:buFont typeface="+mj-ea"/>
              <a:buAutoNum type="circleNumDbPlain"/>
            </a:pPr>
            <a:r>
              <a:rPr lang="en-US" altLang="ja-JP" sz="2000" dirty="0"/>
              <a:t>Knocked-out nucleon is democratically </a:t>
            </a:r>
          </a:p>
          <a:p>
            <a:pPr marL="0" lvl="1" indent="0">
              <a:spcBef>
                <a:spcPts val="750"/>
              </a:spcBef>
              <a:buNone/>
            </a:pPr>
            <a:r>
              <a:rPr lang="en-US" altLang="ja-JP" sz="2000" dirty="0"/>
              <a:t>      selected from valence orbits or below. </a:t>
            </a:r>
          </a:p>
          <a:p>
            <a:pPr marL="457200" indent="-457200">
              <a:buFont typeface="+mj-ea"/>
              <a:buAutoNum type="circleNumDbPlain" startAt="3"/>
            </a:pPr>
            <a:r>
              <a:rPr lang="en-US" altLang="ja-JP" sz="2000" dirty="0"/>
              <a:t>Cross sections leading to finals states </a:t>
            </a:r>
          </a:p>
          <a:p>
            <a:pPr marL="0" indent="0">
              <a:buNone/>
            </a:pPr>
            <a:r>
              <a:rPr lang="en-US" altLang="ja-JP" sz="2000" dirty="0"/>
              <a:t>      translate to C2S (occupancy).  </a:t>
            </a:r>
          </a:p>
          <a:p>
            <a:pPr marL="457200" indent="-457200">
              <a:buFont typeface="+mj-ea"/>
              <a:buAutoNum type="circleNumDbPlain" startAt="4"/>
            </a:pPr>
            <a:r>
              <a:rPr lang="en-US" altLang="ja-JP" sz="2000" dirty="0"/>
              <a:t>Momentum distributions of the residue reflect the Fermi motion of the removed nucleon (L-value). </a:t>
            </a:r>
          </a:p>
          <a:p>
            <a:pPr marL="457200" indent="-457200">
              <a:buFont typeface="+mj-ea"/>
              <a:buAutoNum type="circleNumDbPlain" startAt="4"/>
            </a:pPr>
            <a:r>
              <a:rPr lang="en-US" altLang="ja-JP" sz="2000" dirty="0"/>
              <a:t>Knockout of minor species can be used to create further exotic nuclei. </a:t>
            </a:r>
          </a:p>
          <a:p>
            <a:pPr marL="457200" indent="-457200">
              <a:buFont typeface="+mj-ea"/>
              <a:buAutoNum type="circleNumDbPlain" startAt="4"/>
            </a:pPr>
            <a:r>
              <a:rPr lang="en-US" altLang="ja-JP" sz="2000" dirty="0"/>
              <a:t>Theoretical tools are readily available (</a:t>
            </a:r>
            <a:r>
              <a:rPr lang="en-US" altLang="ja-JP" sz="1800" b="1" dirty="0">
                <a:solidFill>
                  <a:srgbClr val="0000FF"/>
                </a:solidFill>
              </a:rPr>
              <a:t>MOMDIS, CSC_GM</a:t>
            </a:r>
            <a:r>
              <a:rPr lang="en-US" altLang="ja-JP" sz="2000" dirty="0"/>
              <a:t>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正方形/長方形 111"/>
              <p:cNvSpPr/>
              <p:nvPr/>
            </p:nvSpPr>
            <p:spPr>
              <a:xfrm>
                <a:off x="1576984" y="4795675"/>
                <a:ext cx="9038032" cy="1247457"/>
              </a:xfrm>
              <a:prstGeom prst="rect">
                <a:avLst/>
              </a:prstGeom>
              <a:solidFill>
                <a:srgbClr val="66FF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1400" b="1" dirty="0"/>
                  <a:t>Longitudinal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ja-JP" sz="1400" b="1" i="1">
                            <a:latin typeface="Cambria Math"/>
                            <a:ea typeface="Cambria Math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altLang="ja-JP" sz="1400" b="1" dirty="0"/>
                  <a:t> distribution</a:t>
                </a:r>
                <a:r>
                  <a:rPr lang="en-US" altLang="ja-JP" sz="1400" b="1" dirty="0">
                    <a:latin typeface="Cambria Math"/>
                  </a:rPr>
                  <a:t>:</a:t>
                </a:r>
                <a:endParaRPr lang="en-US" altLang="ja-JP" sz="1400" b="1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/>
                                </a:rPr>
                                <m:t>str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altLang="ja-JP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ja-JP" altLang="en-US" i="1">
                                      <a:latin typeface="Cambria Math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/>
                            </a:rPr>
                            <m:t>2</m:t>
                          </m:r>
                          <m:r>
                            <a:rPr lang="en-US" altLang="ja-JP" i="1">
                              <a:latin typeface="Cambria Math"/>
                            </a:rPr>
                            <m:t>𝑙</m:t>
                          </m:r>
                          <m:r>
                            <a:rPr lang="en-US" altLang="ja-JP" i="1">
                              <a:latin typeface="Cambria Math"/>
                            </a:rPr>
                            <m:t>+1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ja-JP" i="1">
                              <a:latin typeface="Cambria Math"/>
                            </a:rPr>
                            <m:t>𝑚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𝜐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ja-JP" altLang="en-US" i="1">
                                                  <a:latin typeface="Cambria Math" panose="02040503050406030204" pitchFamily="18" charset="0"/>
                                                </a:rPr>
                                                <m:t>𝜐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ja-JP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ja-JP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  <m:t>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ja-JP" alt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𝜐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altLang="ja-JP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ja-JP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ja-JP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ja-JP" altLang="en-US" i="1">
                              <a:latin typeface="Cambria Math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i="1"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ja-JP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ja-JP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ja-JP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ja-JP" i="1">
                                      <a:latin typeface="Cambria Math"/>
                                      <a:ea typeface="Cambria Math"/>
                                    </a:rPr>
                                    <m:t>𝑑𝑧</m:t>
                                  </m:r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1">
                                              <a:latin typeface="Cambria Math"/>
                                              <a:ea typeface="Cambria Math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𝑙𝑚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b="1" i="1">
                                          <a:latin typeface="Cambria Math"/>
                                          <a:ea typeface="Cambria Math"/>
                                        </a:rPr>
                                        <m:t>𝒓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112" name="正方形/長方形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984" y="4795675"/>
                <a:ext cx="9038032" cy="1247457"/>
              </a:xfrm>
              <a:prstGeom prst="rect">
                <a:avLst/>
              </a:prstGeom>
              <a:blipFill>
                <a:blip r:embed="rId3"/>
                <a:stretch>
                  <a:fillRect l="-202" t="-14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テキスト ボックス 115"/>
          <p:cNvSpPr txBox="1"/>
          <p:nvPr/>
        </p:nvSpPr>
        <p:spPr>
          <a:xfrm>
            <a:off x="10557695" y="4329755"/>
            <a:ext cx="152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Single-particle 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wave function 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118" name="カギ線コネクタ 117"/>
          <p:cNvCxnSpPr>
            <a:cxnSpLocks/>
            <a:stCxn id="116" idx="1"/>
            <a:endCxn id="119" idx="0"/>
          </p:cNvCxnSpPr>
          <p:nvPr/>
        </p:nvCxnSpPr>
        <p:spPr>
          <a:xfrm rot="10800000" flipV="1">
            <a:off x="9695549" y="4591364"/>
            <a:ext cx="862147" cy="808729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正方形/長方形 118"/>
          <p:cNvSpPr/>
          <p:nvPr/>
        </p:nvSpPr>
        <p:spPr>
          <a:xfrm>
            <a:off x="9339448" y="5400094"/>
            <a:ext cx="712199" cy="362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9079407" y="363184"/>
            <a:ext cx="295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err="1">
                <a:solidFill>
                  <a:srgbClr val="0000FF"/>
                </a:solidFill>
              </a:rPr>
              <a:t>P.G.Hansen</a:t>
            </a:r>
            <a:r>
              <a:rPr lang="en-US" altLang="ja-JP" sz="1200" b="1" dirty="0">
                <a:solidFill>
                  <a:srgbClr val="0000FF"/>
                </a:solidFill>
              </a:rPr>
              <a:t> and </a:t>
            </a:r>
            <a:r>
              <a:rPr lang="en-US" altLang="ja-JP" sz="1200" b="1" dirty="0" err="1">
                <a:solidFill>
                  <a:srgbClr val="0000FF"/>
                </a:solidFill>
              </a:rPr>
              <a:t>J.A.Tostevin</a:t>
            </a:r>
            <a:r>
              <a:rPr lang="en-US" altLang="ja-JP" sz="1200" b="1" dirty="0">
                <a:solidFill>
                  <a:srgbClr val="0000FF"/>
                </a:solidFill>
              </a:rPr>
              <a:t>, </a:t>
            </a:r>
            <a:r>
              <a:rPr lang="en-US" altLang="ja-JP" sz="1200" b="1" dirty="0" err="1">
                <a:solidFill>
                  <a:srgbClr val="0000FF"/>
                </a:solidFill>
              </a:rPr>
              <a:t>Annu</a:t>
            </a:r>
            <a:r>
              <a:rPr lang="en-US" altLang="ja-JP" sz="1200" b="1" dirty="0">
                <a:solidFill>
                  <a:srgbClr val="0000FF"/>
                </a:solidFill>
              </a:rPr>
              <a:t>. Rev. </a:t>
            </a:r>
            <a:r>
              <a:rPr lang="en-US" altLang="ja-JP" sz="1200" b="1" dirty="0" err="1">
                <a:solidFill>
                  <a:srgbClr val="0000FF"/>
                </a:solidFill>
              </a:rPr>
              <a:t>Nucl</a:t>
            </a:r>
            <a:r>
              <a:rPr lang="en-US" altLang="ja-JP" sz="1200" b="1" dirty="0">
                <a:solidFill>
                  <a:srgbClr val="0000FF"/>
                </a:solidFill>
              </a:rPr>
              <a:t>. Part. Sci. 53, 219 (2003).</a:t>
            </a:r>
            <a:endParaRPr lang="ja-JP" altLang="en-US" sz="1200" b="1" dirty="0">
              <a:solidFill>
                <a:srgbClr val="0000FF"/>
              </a:solidFill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D837F588-9374-4B79-B480-9F58726F1191}"/>
              </a:ext>
            </a:extLst>
          </p:cNvPr>
          <p:cNvGrpSpPr/>
          <p:nvPr/>
        </p:nvGrpSpPr>
        <p:grpSpPr>
          <a:xfrm>
            <a:off x="6236253" y="1029160"/>
            <a:ext cx="5485087" cy="2059950"/>
            <a:chOff x="4812254" y="1050289"/>
            <a:chExt cx="4219298" cy="1584577"/>
          </a:xfrm>
        </p:grpSpPr>
        <p:grpSp>
          <p:nvGrpSpPr>
            <p:cNvPr id="107" name="グループ化 106"/>
            <p:cNvGrpSpPr/>
            <p:nvPr/>
          </p:nvGrpSpPr>
          <p:grpSpPr>
            <a:xfrm>
              <a:off x="4817268" y="1147525"/>
              <a:ext cx="4214284" cy="1470765"/>
              <a:chOff x="1209387" y="4132816"/>
              <a:chExt cx="5619044" cy="1961020"/>
            </a:xfrm>
          </p:grpSpPr>
          <p:sp>
            <p:nvSpPr>
              <p:cNvPr id="61" name="円/楕円 60"/>
              <p:cNvSpPr/>
              <p:nvPr/>
            </p:nvSpPr>
            <p:spPr>
              <a:xfrm>
                <a:off x="1473091" y="4904217"/>
                <a:ext cx="540000" cy="540000"/>
              </a:xfrm>
              <a:prstGeom prst="ellipse">
                <a:avLst/>
              </a:prstGeom>
              <a:solidFill>
                <a:srgbClr val="00B0F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62" name="円/楕円 61"/>
              <p:cNvSpPr/>
              <p:nvPr/>
            </p:nvSpPr>
            <p:spPr>
              <a:xfrm>
                <a:off x="2261306" y="5360317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cxnSp>
            <p:nvCxnSpPr>
              <p:cNvPr id="63" name="直線矢印コネクタ 62"/>
              <p:cNvCxnSpPr>
                <a:stCxn id="61" idx="6"/>
              </p:cNvCxnSpPr>
              <p:nvPr/>
            </p:nvCxnSpPr>
            <p:spPr>
              <a:xfrm>
                <a:off x="2013091" y="5174217"/>
                <a:ext cx="406275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テキスト ボックス 63"/>
              <p:cNvSpPr txBox="1"/>
              <p:nvPr/>
            </p:nvSpPr>
            <p:spPr>
              <a:xfrm>
                <a:off x="1209387" y="4630749"/>
                <a:ext cx="1037036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>
                    <a:solidFill>
                      <a:srgbClr val="00B0F0"/>
                    </a:solidFill>
                  </a:rPr>
                  <a:t>Projectile</a:t>
                </a:r>
                <a:endParaRPr lang="ja-JP" altLang="en-US" sz="1050" dirty="0">
                  <a:solidFill>
                    <a:srgbClr val="00B0F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テキスト ボックス 64"/>
                  <p:cNvSpPr txBox="1"/>
                  <p:nvPr/>
                </p:nvSpPr>
                <p:spPr>
                  <a:xfrm>
                    <a:off x="1447754" y="5446467"/>
                    <a:ext cx="649067" cy="43028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altLang="ja-JP" sz="1350">
                                  <a:latin typeface="Cambria Math"/>
                                </a:rPr>
                                <m:t>C</m:t>
                              </m:r>
                            </m:e>
                          </m:sPre>
                        </m:oMath>
                      </m:oMathPara>
                    </a14:m>
                    <a:endParaRPr lang="ja-JP" altLang="en-US" sz="1350" dirty="0"/>
                  </a:p>
                </p:txBody>
              </p:sp>
            </mc:Choice>
            <mc:Fallback xmlns="">
              <p:sp>
                <p:nvSpPr>
                  <p:cNvPr id="65" name="テキスト ボックス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47754" y="5446467"/>
                    <a:ext cx="649067" cy="4302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6" name="テキスト ボックス 65"/>
              <p:cNvSpPr txBox="1"/>
              <p:nvPr/>
            </p:nvSpPr>
            <p:spPr>
              <a:xfrm>
                <a:off x="2020282" y="5555227"/>
                <a:ext cx="8660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FF0000"/>
                    </a:solidFill>
                  </a:rPr>
                  <a:t>Target</a:t>
                </a:r>
                <a:endParaRPr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1" name="円/楕円 90"/>
              <p:cNvSpPr/>
              <p:nvPr/>
            </p:nvSpPr>
            <p:spPr>
              <a:xfrm>
                <a:off x="3134251" y="4904217"/>
                <a:ext cx="540000" cy="540000"/>
              </a:xfrm>
              <a:prstGeom prst="ellipse">
                <a:avLst/>
              </a:prstGeom>
              <a:solidFill>
                <a:srgbClr val="FFC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92" name="円/楕円 91"/>
              <p:cNvSpPr/>
              <p:nvPr/>
            </p:nvSpPr>
            <p:spPr>
              <a:xfrm>
                <a:off x="3433712" y="5306317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82" name="円/楕円 81"/>
              <p:cNvSpPr/>
              <p:nvPr/>
            </p:nvSpPr>
            <p:spPr>
              <a:xfrm>
                <a:off x="3674251" y="5667196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83" name="円/楕円 82"/>
              <p:cNvSpPr/>
              <p:nvPr/>
            </p:nvSpPr>
            <p:spPr>
              <a:xfrm>
                <a:off x="3934213" y="4712794"/>
                <a:ext cx="108000" cy="108000"/>
              </a:xfrm>
              <a:prstGeom prst="ellipse">
                <a:avLst/>
              </a:prstGeom>
              <a:solidFill>
                <a:srgbClr val="00206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84" name="テキスト ボックス 83"/>
              <p:cNvSpPr txBox="1"/>
              <p:nvPr/>
            </p:nvSpPr>
            <p:spPr>
              <a:xfrm>
                <a:off x="2801585" y="5724504"/>
                <a:ext cx="14431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FF0000"/>
                    </a:solidFill>
                  </a:rPr>
                  <a:t>Target recoil</a:t>
                </a:r>
                <a:endParaRPr lang="ja-JP" altLang="en-US" sz="1200" dirty="0"/>
              </a:p>
            </p:txBody>
          </p:sp>
          <p:sp>
            <p:nvSpPr>
              <p:cNvPr id="85" name="テキスト ボックス 84"/>
              <p:cNvSpPr txBox="1"/>
              <p:nvPr/>
            </p:nvSpPr>
            <p:spPr>
              <a:xfrm>
                <a:off x="3946405" y="4291651"/>
                <a:ext cx="1032761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>
                    <a:solidFill>
                      <a:srgbClr val="002060"/>
                    </a:solidFill>
                  </a:rPr>
                  <a:t>Knockout</a:t>
                </a:r>
              </a:p>
              <a:p>
                <a:r>
                  <a:rPr lang="en-US" altLang="ja-JP" sz="1050" dirty="0">
                    <a:solidFill>
                      <a:srgbClr val="002060"/>
                    </a:solidFill>
                  </a:rPr>
                  <a:t>nucleon</a:t>
                </a:r>
              </a:p>
            </p:txBody>
          </p:sp>
          <p:cxnSp>
            <p:nvCxnSpPr>
              <p:cNvPr id="86" name="直線コネクタ 85"/>
              <p:cNvCxnSpPr>
                <a:endCxn id="92" idx="4"/>
              </p:cNvCxnSpPr>
              <p:nvPr/>
            </p:nvCxnSpPr>
            <p:spPr>
              <a:xfrm>
                <a:off x="2369306" y="5414292"/>
                <a:ext cx="1118406" cy="25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矢印コネクタ 86"/>
              <p:cNvCxnSpPr>
                <a:stCxn id="92" idx="4"/>
              </p:cNvCxnSpPr>
              <p:nvPr/>
            </p:nvCxnSpPr>
            <p:spPr>
              <a:xfrm>
                <a:off x="3487712" y="5414317"/>
                <a:ext cx="207975" cy="268877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矢印コネクタ 87"/>
              <p:cNvCxnSpPr>
                <a:stCxn id="92" idx="7"/>
              </p:cNvCxnSpPr>
              <p:nvPr/>
            </p:nvCxnSpPr>
            <p:spPr>
              <a:xfrm flipV="1">
                <a:off x="3525896" y="4820794"/>
                <a:ext cx="420510" cy="501339"/>
              </a:xfrm>
              <a:prstGeom prst="straightConnector1">
                <a:avLst/>
              </a:prstGeom>
              <a:ln w="952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右矢印 88"/>
              <p:cNvSpPr/>
              <p:nvPr/>
            </p:nvSpPr>
            <p:spPr>
              <a:xfrm>
                <a:off x="2536081" y="5049967"/>
                <a:ext cx="352337" cy="246825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90" name="テキスト ボックス 89"/>
              <p:cNvSpPr txBox="1"/>
              <p:nvPr/>
            </p:nvSpPr>
            <p:spPr>
              <a:xfrm>
                <a:off x="2623453" y="4506267"/>
                <a:ext cx="1032761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>
                    <a:solidFill>
                      <a:srgbClr val="FFC000"/>
                    </a:solidFill>
                  </a:rPr>
                  <a:t>Knockout</a:t>
                </a:r>
              </a:p>
              <a:p>
                <a:r>
                  <a:rPr lang="en-US" altLang="ja-JP" sz="1050" dirty="0">
                    <a:solidFill>
                      <a:srgbClr val="FFC000"/>
                    </a:solidFill>
                  </a:rPr>
                  <a:t>residue</a:t>
                </a:r>
                <a:endParaRPr lang="ja-JP" altLang="en-US" sz="105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68" name="テキスト ボックス 67"/>
              <p:cNvSpPr txBox="1"/>
              <p:nvPr/>
            </p:nvSpPr>
            <p:spPr>
              <a:xfrm>
                <a:off x="1353562" y="4132816"/>
                <a:ext cx="2080149" cy="30777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b="1" dirty="0">
                    <a:solidFill>
                      <a:schemeClr val="bg1"/>
                    </a:solidFill>
                  </a:rPr>
                  <a:t>Experimental scheme</a:t>
                </a:r>
                <a:endParaRPr lang="ja-JP" altLang="en-US" sz="13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右矢印 76"/>
              <p:cNvSpPr/>
              <p:nvPr/>
            </p:nvSpPr>
            <p:spPr>
              <a:xfrm>
                <a:off x="4042213" y="5055083"/>
                <a:ext cx="352337" cy="246825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78" name="円/楕円 77"/>
              <p:cNvSpPr/>
              <p:nvPr/>
            </p:nvSpPr>
            <p:spPr>
              <a:xfrm>
                <a:off x="4645717" y="4904217"/>
                <a:ext cx="540000" cy="540000"/>
              </a:xfrm>
              <a:prstGeom prst="ellipse">
                <a:avLst/>
              </a:prstGeom>
              <a:solidFill>
                <a:srgbClr val="CC00FF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79" name="円/楕円 78"/>
              <p:cNvSpPr/>
              <p:nvPr/>
            </p:nvSpPr>
            <p:spPr>
              <a:xfrm>
                <a:off x="4958869" y="529679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80" name="テキスト ボックス 79"/>
              <p:cNvSpPr txBox="1"/>
              <p:nvPr/>
            </p:nvSpPr>
            <p:spPr>
              <a:xfrm>
                <a:off x="4240988" y="5322133"/>
                <a:ext cx="11139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>
                    <a:solidFill>
                      <a:srgbClr val="CC00FF"/>
                    </a:solidFill>
                  </a:rPr>
                  <a:t>Decay</a:t>
                </a:r>
              </a:p>
              <a:p>
                <a:r>
                  <a:rPr lang="en-US" altLang="ja-JP" sz="1050" dirty="0">
                    <a:solidFill>
                      <a:srgbClr val="CC00FF"/>
                    </a:solidFill>
                  </a:rPr>
                  <a:t>Residue</a:t>
                </a:r>
              </a:p>
              <a:p>
                <a:r>
                  <a:rPr lang="en-US" altLang="ja-JP" sz="1050" dirty="0"/>
                  <a:t>(detected)</a:t>
                </a:r>
                <a:endParaRPr lang="ja-JP" altLang="en-US" sz="1050" dirty="0"/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 rot="19882931">
                <a:off x="5458481" y="5805346"/>
                <a:ext cx="87557" cy="631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grpSp>
            <p:nvGrpSpPr>
              <p:cNvPr id="72" name="グループ化 71"/>
              <p:cNvGrpSpPr/>
              <p:nvPr/>
            </p:nvGrpSpPr>
            <p:grpSpPr>
              <a:xfrm>
                <a:off x="5245463" y="5218983"/>
                <a:ext cx="1582968" cy="709822"/>
                <a:chOff x="6666963" y="3772597"/>
                <a:chExt cx="1582968" cy="709822"/>
              </a:xfrm>
            </p:grpSpPr>
            <p:sp>
              <p:nvSpPr>
                <p:cNvPr id="73" name="フリーフォーム 72"/>
                <p:cNvSpPr/>
                <p:nvPr/>
              </p:nvSpPr>
              <p:spPr>
                <a:xfrm rot="3921615">
                  <a:off x="6455015" y="3984545"/>
                  <a:ext cx="634500" cy="210604"/>
                </a:xfrm>
                <a:custGeom>
                  <a:avLst/>
                  <a:gdLst>
                    <a:gd name="connsiteX0" fmla="*/ 0 w 1533525"/>
                    <a:gd name="connsiteY0" fmla="*/ 400059 h 421208"/>
                    <a:gd name="connsiteX1" fmla="*/ 190500 w 1533525"/>
                    <a:gd name="connsiteY1" fmla="*/ 9 h 421208"/>
                    <a:gd name="connsiteX2" fmla="*/ 400050 w 1533525"/>
                    <a:gd name="connsiteY2" fmla="*/ 409584 h 421208"/>
                    <a:gd name="connsiteX3" fmla="*/ 619125 w 1533525"/>
                    <a:gd name="connsiteY3" fmla="*/ 9 h 421208"/>
                    <a:gd name="connsiteX4" fmla="*/ 809625 w 1533525"/>
                    <a:gd name="connsiteY4" fmla="*/ 409584 h 421208"/>
                    <a:gd name="connsiteX5" fmla="*/ 1028700 w 1533525"/>
                    <a:gd name="connsiteY5" fmla="*/ 9 h 421208"/>
                    <a:gd name="connsiteX6" fmla="*/ 1238250 w 1533525"/>
                    <a:gd name="connsiteY6" fmla="*/ 419109 h 421208"/>
                    <a:gd name="connsiteX7" fmla="*/ 1400175 w 1533525"/>
                    <a:gd name="connsiteY7" fmla="*/ 161934 h 421208"/>
                    <a:gd name="connsiteX8" fmla="*/ 1533525 w 1533525"/>
                    <a:gd name="connsiteY8" fmla="*/ 161934 h 421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3525" h="421208">
                      <a:moveTo>
                        <a:pt x="0" y="400059"/>
                      </a:moveTo>
                      <a:cubicBezTo>
                        <a:pt x="61912" y="199240"/>
                        <a:pt x="123825" y="-1578"/>
                        <a:pt x="190500" y="9"/>
                      </a:cubicBezTo>
                      <a:cubicBezTo>
                        <a:pt x="257175" y="1596"/>
                        <a:pt x="328613" y="409584"/>
                        <a:pt x="400050" y="409584"/>
                      </a:cubicBezTo>
                      <a:cubicBezTo>
                        <a:pt x="471487" y="409584"/>
                        <a:pt x="550863" y="9"/>
                        <a:pt x="619125" y="9"/>
                      </a:cubicBezTo>
                      <a:cubicBezTo>
                        <a:pt x="687387" y="9"/>
                        <a:pt x="741363" y="409584"/>
                        <a:pt x="809625" y="409584"/>
                      </a:cubicBezTo>
                      <a:cubicBezTo>
                        <a:pt x="877887" y="409584"/>
                        <a:pt x="957263" y="-1579"/>
                        <a:pt x="1028700" y="9"/>
                      </a:cubicBezTo>
                      <a:cubicBezTo>
                        <a:pt x="1100138" y="1596"/>
                        <a:pt x="1176338" y="392122"/>
                        <a:pt x="1238250" y="419109"/>
                      </a:cubicBezTo>
                      <a:cubicBezTo>
                        <a:pt x="1300162" y="446096"/>
                        <a:pt x="1350963" y="204796"/>
                        <a:pt x="1400175" y="161934"/>
                      </a:cubicBezTo>
                      <a:cubicBezTo>
                        <a:pt x="1449388" y="119071"/>
                        <a:pt x="1491456" y="140502"/>
                        <a:pt x="1533525" y="161934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grpSp>
              <p:nvGrpSpPr>
                <p:cNvPr id="74" name="グループ化 73"/>
                <p:cNvGrpSpPr/>
                <p:nvPr/>
              </p:nvGrpSpPr>
              <p:grpSpPr>
                <a:xfrm>
                  <a:off x="6923759" y="3928422"/>
                  <a:ext cx="1326172" cy="553997"/>
                  <a:chOff x="6923759" y="3928422"/>
                  <a:chExt cx="1326172" cy="553997"/>
                </a:xfrm>
              </p:grpSpPr>
              <p:sp>
                <p:nvSpPr>
                  <p:cNvPr id="75" name="テキスト ボックス 74"/>
                  <p:cNvSpPr txBox="1"/>
                  <p:nvPr/>
                </p:nvSpPr>
                <p:spPr>
                  <a:xfrm>
                    <a:off x="7135952" y="3928422"/>
                    <a:ext cx="1113979" cy="553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1050" dirty="0">
                        <a:solidFill>
                          <a:srgbClr val="FF0000"/>
                        </a:solidFill>
                      </a:rPr>
                      <a:t>Decay </a:t>
                    </a:r>
                    <a:r>
                      <a:rPr lang="el-GR" altLang="ja-JP" sz="1050" dirty="0">
                        <a:solidFill>
                          <a:srgbClr val="FF0000"/>
                        </a:solidFill>
                      </a:rPr>
                      <a:t>γ</a:t>
                    </a:r>
                    <a:endParaRPr lang="en-US" altLang="ja-JP" sz="1050" dirty="0">
                      <a:solidFill>
                        <a:srgbClr val="FF0000"/>
                      </a:solidFill>
                    </a:endParaRPr>
                  </a:p>
                  <a:p>
                    <a:r>
                      <a:rPr lang="en-US" altLang="ja-JP" sz="1050" dirty="0"/>
                      <a:t>(detected)</a:t>
                    </a:r>
                    <a:endParaRPr lang="ja-JP" altLang="en-US" sz="1050" dirty="0"/>
                  </a:p>
                </p:txBody>
              </p:sp>
              <p:cxnSp>
                <p:nvCxnSpPr>
                  <p:cNvPr id="76" name="直線矢印コネクタ 75"/>
                  <p:cNvCxnSpPr/>
                  <p:nvPr/>
                </p:nvCxnSpPr>
                <p:spPr>
                  <a:xfrm>
                    <a:off x="6923759" y="4328810"/>
                    <a:ext cx="73596" cy="132936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4" name="円/楕円 93"/>
              <p:cNvSpPr/>
              <p:nvPr/>
            </p:nvSpPr>
            <p:spPr>
              <a:xfrm>
                <a:off x="5448705" y="4676638"/>
                <a:ext cx="108000" cy="108000"/>
              </a:xfrm>
              <a:prstGeom prst="ellipse">
                <a:avLst/>
              </a:prstGeom>
              <a:solidFill>
                <a:srgbClr val="00206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96" name="テキスト ボックス 95"/>
              <p:cNvSpPr txBox="1"/>
              <p:nvPr/>
            </p:nvSpPr>
            <p:spPr>
              <a:xfrm>
                <a:off x="5575855" y="4451463"/>
                <a:ext cx="11139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>
                    <a:solidFill>
                      <a:srgbClr val="002060"/>
                    </a:solidFill>
                  </a:rPr>
                  <a:t>Decay</a:t>
                </a:r>
              </a:p>
              <a:p>
                <a:r>
                  <a:rPr lang="en-US" altLang="ja-JP" sz="1050" dirty="0">
                    <a:solidFill>
                      <a:srgbClr val="002060"/>
                    </a:solidFill>
                  </a:rPr>
                  <a:t>Neutron</a:t>
                </a:r>
              </a:p>
              <a:p>
                <a:r>
                  <a:rPr lang="en-US" altLang="ja-JP" sz="1050" dirty="0"/>
                  <a:t>(detected)</a:t>
                </a:r>
                <a:endParaRPr lang="ja-JP" altLang="en-US" sz="1050" dirty="0"/>
              </a:p>
            </p:txBody>
          </p:sp>
          <p:cxnSp>
            <p:nvCxnSpPr>
              <p:cNvPr id="97" name="直線矢印コネクタ 96"/>
              <p:cNvCxnSpPr/>
              <p:nvPr/>
            </p:nvCxnSpPr>
            <p:spPr>
              <a:xfrm flipV="1">
                <a:off x="5114576" y="4766794"/>
                <a:ext cx="334129" cy="248931"/>
              </a:xfrm>
              <a:prstGeom prst="straightConnector1">
                <a:avLst/>
              </a:prstGeom>
              <a:ln w="952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円/楕円 98"/>
              <p:cNvSpPr/>
              <p:nvPr/>
            </p:nvSpPr>
            <p:spPr>
              <a:xfrm>
                <a:off x="5016877" y="4994599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</p:grp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FFA547E-F4E7-41EF-B01D-C3F5257B0DD8}"/>
                </a:ext>
              </a:extLst>
            </p:cNvPr>
            <p:cNvSpPr/>
            <p:nvPr/>
          </p:nvSpPr>
          <p:spPr>
            <a:xfrm>
              <a:off x="4812254" y="1050289"/>
              <a:ext cx="4130608" cy="1584577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69B9E0-FC0D-4432-9BAB-9AEEBC02E944}"/>
              </a:ext>
            </a:extLst>
          </p:cNvPr>
          <p:cNvSpPr txBox="1"/>
          <p:nvPr/>
        </p:nvSpPr>
        <p:spPr>
          <a:xfrm>
            <a:off x="7651909" y="6115729"/>
            <a:ext cx="2178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</a:rPr>
              <a:t>Core survival probability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253B69E-7EFC-4ADF-97B1-610B9AFD3A9B}"/>
              </a:ext>
            </a:extLst>
          </p:cNvPr>
          <p:cNvCxnSpPr/>
          <p:nvPr/>
        </p:nvCxnSpPr>
        <p:spPr>
          <a:xfrm>
            <a:off x="7191375" y="5762862"/>
            <a:ext cx="75582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F4109ECB-B849-4E5A-AB6B-333FC5CBC07E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7436307" y="5762862"/>
            <a:ext cx="215602" cy="50675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845F1550-26A3-4BEB-8C4A-4155C7649AC0}"/>
              </a:ext>
            </a:extLst>
          </p:cNvPr>
          <p:cNvCxnSpPr>
            <a:cxnSpLocks/>
          </p:cNvCxnSpPr>
          <p:nvPr/>
        </p:nvCxnSpPr>
        <p:spPr>
          <a:xfrm>
            <a:off x="5095875" y="5762862"/>
            <a:ext cx="124777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A7ADB9E-C220-446E-911A-6D234803477C}"/>
              </a:ext>
            </a:extLst>
          </p:cNvPr>
          <p:cNvSpPr txBox="1"/>
          <p:nvPr/>
        </p:nvSpPr>
        <p:spPr>
          <a:xfrm>
            <a:off x="6037710" y="6444958"/>
            <a:ext cx="318388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Valence nucleon removal probability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cxnSp>
        <p:nvCxnSpPr>
          <p:cNvPr id="26" name="コネクタ: カギ線 25">
            <a:extLst>
              <a:ext uri="{FF2B5EF4-FFF2-40B4-BE49-F238E27FC236}">
                <a16:creationId xmlns:a16="http://schemas.microsoft.com/office/drawing/2014/main" id="{E3C389C9-F86D-4CC4-9558-A43D41A589DD}"/>
              </a:ext>
            </a:extLst>
          </p:cNvPr>
          <p:cNvCxnSpPr>
            <a:stCxn id="21" idx="1"/>
          </p:cNvCxnSpPr>
          <p:nvPr/>
        </p:nvCxnSpPr>
        <p:spPr>
          <a:xfrm rot="10800000">
            <a:off x="5719762" y="5762861"/>
            <a:ext cx="317948" cy="83598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C4F6C7C-A593-4476-A2C3-9A26750A6216}"/>
              </a:ext>
            </a:extLst>
          </p:cNvPr>
          <p:cNvSpPr txBox="1"/>
          <p:nvPr/>
        </p:nvSpPr>
        <p:spPr>
          <a:xfrm>
            <a:off x="484327" y="329522"/>
            <a:ext cx="190308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Introduction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2116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52F63F6-819C-44A9-A0D2-136BFDD99BDF}"/>
              </a:ext>
            </a:extLst>
          </p:cNvPr>
          <p:cNvSpPr txBox="1"/>
          <p:nvPr/>
        </p:nvSpPr>
        <p:spPr>
          <a:xfrm>
            <a:off x="1011499" y="112750"/>
            <a:ext cx="1016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Experimental setup: SAMURAI spectrometer at RIKEN-RIBF 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6617405-C256-4084-958C-38AA2CD99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74" y="2529901"/>
            <a:ext cx="5844188" cy="4228627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47D6921-AD36-4898-8131-F9ED8304058E}"/>
              </a:ext>
            </a:extLst>
          </p:cNvPr>
          <p:cNvSpPr txBox="1"/>
          <p:nvPr/>
        </p:nvSpPr>
        <p:spPr>
          <a:xfrm>
            <a:off x="5404334" y="4674060"/>
            <a:ext cx="1205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baseline="30000" dirty="0">
                <a:solidFill>
                  <a:srgbClr val="FF0000"/>
                </a:solidFill>
              </a:rPr>
              <a:t>18</a:t>
            </a:r>
            <a:r>
              <a:rPr lang="en-US" altLang="ko-KR" sz="2400" b="1" dirty="0">
                <a:solidFill>
                  <a:srgbClr val="FF0000"/>
                </a:solidFill>
              </a:rPr>
              <a:t>C beam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BCDCEF1E-69F9-4EB3-B870-E4A8D68866DD}"/>
              </a:ext>
            </a:extLst>
          </p:cNvPr>
          <p:cNvSpPr txBox="1"/>
          <p:nvPr/>
        </p:nvSpPr>
        <p:spPr>
          <a:xfrm>
            <a:off x="7009684" y="5831716"/>
            <a:ext cx="20910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baseline="30000" dirty="0">
                <a:solidFill>
                  <a:srgbClr val="7030A0"/>
                </a:solidFill>
              </a:rPr>
              <a:t>16</a:t>
            </a:r>
            <a:r>
              <a:rPr lang="en-US" altLang="ko-KR" sz="2400" b="1" dirty="0">
                <a:solidFill>
                  <a:srgbClr val="7030A0"/>
                </a:solidFill>
              </a:rPr>
              <a:t>C fragment</a:t>
            </a:r>
            <a:endParaRPr lang="ko-KR" altLang="en-US" sz="2400" b="1" dirty="0">
              <a:solidFill>
                <a:srgbClr val="7030A0"/>
              </a:solidFill>
            </a:endParaRPr>
          </a:p>
        </p:txBody>
      </p:sp>
      <p:cxnSp>
        <p:nvCxnSpPr>
          <p:cNvPr id="7" name="직선 화살표 연결선 4">
            <a:extLst>
              <a:ext uri="{FF2B5EF4-FFF2-40B4-BE49-F238E27FC236}">
                <a16:creationId xmlns:a16="http://schemas.microsoft.com/office/drawing/2014/main" id="{E02750A9-9A7C-4B85-8083-A059788E82C9}"/>
              </a:ext>
            </a:extLst>
          </p:cNvPr>
          <p:cNvCxnSpPr>
            <a:cxnSpLocks/>
          </p:cNvCxnSpPr>
          <p:nvPr/>
        </p:nvCxnSpPr>
        <p:spPr>
          <a:xfrm flipV="1">
            <a:off x="5573785" y="4577709"/>
            <a:ext cx="1500077" cy="0"/>
          </a:xfrm>
          <a:prstGeom prst="straightConnector1">
            <a:avLst/>
          </a:prstGeom>
          <a:ln w="76200">
            <a:solidFill>
              <a:srgbClr val="FF3300">
                <a:alpha val="69804"/>
              </a:srgb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자유형 8">
            <a:extLst>
              <a:ext uri="{FF2B5EF4-FFF2-40B4-BE49-F238E27FC236}">
                <a16:creationId xmlns:a16="http://schemas.microsoft.com/office/drawing/2014/main" id="{590FD156-8B5A-4DC0-9F2F-041EB3706EF2}"/>
              </a:ext>
            </a:extLst>
          </p:cNvPr>
          <p:cNvSpPr/>
          <p:nvPr/>
        </p:nvSpPr>
        <p:spPr>
          <a:xfrm rot="2674954">
            <a:off x="7254295" y="4668922"/>
            <a:ext cx="2403182" cy="956992"/>
          </a:xfrm>
          <a:custGeom>
            <a:avLst/>
            <a:gdLst>
              <a:gd name="connsiteX0" fmla="*/ 0 w 4264503"/>
              <a:gd name="connsiteY0" fmla="*/ 691336 h 691336"/>
              <a:gd name="connsiteX1" fmla="*/ 2055377 w 4264503"/>
              <a:gd name="connsiteY1" fmla="*/ 3513 h 691336"/>
              <a:gd name="connsiteX2" fmla="*/ 4264503 w 4264503"/>
              <a:gd name="connsiteY2" fmla="*/ 472851 h 69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4503" h="691336">
                <a:moveTo>
                  <a:pt x="0" y="691336"/>
                </a:moveTo>
                <a:cubicBezTo>
                  <a:pt x="672313" y="365631"/>
                  <a:pt x="1344627" y="39927"/>
                  <a:pt x="2055377" y="3513"/>
                </a:cubicBezTo>
                <a:cubicBezTo>
                  <a:pt x="2766127" y="-32901"/>
                  <a:pt x="3515315" y="219975"/>
                  <a:pt x="4264503" y="472851"/>
                </a:cubicBezTo>
              </a:path>
            </a:pathLst>
          </a:custGeom>
          <a:noFill/>
          <a:ln w="76200">
            <a:solidFill>
              <a:srgbClr val="00FF00">
                <a:alpha val="80000"/>
              </a:srgb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15">
            <a:extLst>
              <a:ext uri="{FF2B5EF4-FFF2-40B4-BE49-F238E27FC236}">
                <a16:creationId xmlns:a16="http://schemas.microsoft.com/office/drawing/2014/main" id="{2B4A1595-AE17-4F37-99C5-A8973EC7FF1D}"/>
              </a:ext>
            </a:extLst>
          </p:cNvPr>
          <p:cNvCxnSpPr>
            <a:cxnSpLocks/>
          </p:cNvCxnSpPr>
          <p:nvPr/>
        </p:nvCxnSpPr>
        <p:spPr>
          <a:xfrm flipV="1">
            <a:off x="7253891" y="4000573"/>
            <a:ext cx="4429079" cy="546488"/>
          </a:xfrm>
          <a:prstGeom prst="straightConnector1">
            <a:avLst/>
          </a:prstGeom>
          <a:ln w="76200">
            <a:solidFill>
              <a:srgbClr val="FFFF00">
                <a:alpha val="80000"/>
              </a:srgb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10">
            <a:extLst>
              <a:ext uri="{FF2B5EF4-FFF2-40B4-BE49-F238E27FC236}">
                <a16:creationId xmlns:a16="http://schemas.microsoft.com/office/drawing/2014/main" id="{8A202917-CD8B-40FE-A1E7-FCF89999E329}"/>
              </a:ext>
            </a:extLst>
          </p:cNvPr>
          <p:cNvSpPr txBox="1"/>
          <p:nvPr/>
        </p:nvSpPr>
        <p:spPr>
          <a:xfrm rot="21280702">
            <a:off x="8869485" y="3396374"/>
            <a:ext cx="14448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0000FF"/>
                </a:solidFill>
              </a:rPr>
              <a:t>Neutron</a:t>
            </a:r>
            <a:endParaRPr lang="ko-KR" alt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30AF90-5E26-4E43-BDDC-34EACC72B3E4}"/>
              </a:ext>
            </a:extLst>
          </p:cNvPr>
          <p:cNvSpPr txBox="1"/>
          <p:nvPr/>
        </p:nvSpPr>
        <p:spPr>
          <a:xfrm>
            <a:off x="7851250" y="574712"/>
            <a:ext cx="4340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>
                <a:solidFill>
                  <a:srgbClr val="0000FF"/>
                </a:solidFill>
              </a:rPr>
              <a:t>T.Kobayashi</a:t>
            </a:r>
            <a:r>
              <a:rPr lang="en-US" altLang="ja-JP" sz="1400" dirty="0">
                <a:solidFill>
                  <a:srgbClr val="0000FF"/>
                </a:solidFill>
              </a:rPr>
              <a:t> et al, NIMB317,294(2013).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B0A7F1C-64B9-49C5-828D-B9A0290BB7ED}"/>
              </a:ext>
            </a:extLst>
          </p:cNvPr>
          <p:cNvSpPr/>
          <p:nvPr/>
        </p:nvSpPr>
        <p:spPr>
          <a:xfrm>
            <a:off x="1751174" y="58980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latinLnBrk="1"/>
            <a:r>
              <a:rPr lang="en-US" altLang="ja-JP" sz="1400" b="1" dirty="0">
                <a:solidFill>
                  <a:srgbClr val="C00000"/>
                </a:solidFill>
              </a:rPr>
              <a:t>S</a:t>
            </a:r>
            <a:r>
              <a:rPr lang="en-US" altLang="ja-JP" sz="1400" dirty="0">
                <a:solidFill>
                  <a:schemeClr val="accent2">
                    <a:lumMod val="50000"/>
                  </a:schemeClr>
                </a:solidFill>
              </a:rPr>
              <a:t>uperconducting </a:t>
            </a:r>
            <a:r>
              <a:rPr lang="en-US" altLang="ja-JP" sz="1400" b="1" dirty="0">
                <a:solidFill>
                  <a:srgbClr val="C00000"/>
                </a:solidFill>
              </a:rPr>
              <a:t>A</a:t>
            </a:r>
            <a:r>
              <a:rPr lang="en-US" altLang="ja-JP" sz="1400" dirty="0">
                <a:solidFill>
                  <a:schemeClr val="accent2">
                    <a:lumMod val="50000"/>
                  </a:schemeClr>
                </a:solidFill>
              </a:rPr>
              <a:t>nalyzer for </a:t>
            </a:r>
            <a:r>
              <a:rPr lang="en-US" altLang="ja-JP" sz="1400" b="1" dirty="0" err="1">
                <a:solidFill>
                  <a:srgbClr val="C00000"/>
                </a:solidFill>
              </a:rPr>
              <a:t>MU</a:t>
            </a:r>
            <a:r>
              <a:rPr lang="en-US" altLang="ja-JP" sz="1400" dirty="0" err="1">
                <a:solidFill>
                  <a:schemeClr val="accent2">
                    <a:lumMod val="50000"/>
                  </a:schemeClr>
                </a:solidFill>
              </a:rPr>
              <a:t>lti</a:t>
            </a:r>
            <a:r>
              <a:rPr lang="en-US" altLang="ja-JP" sz="1400" dirty="0">
                <a:solidFill>
                  <a:schemeClr val="accent2">
                    <a:lumMod val="50000"/>
                  </a:schemeClr>
                </a:solidFill>
              </a:rPr>
              <a:t>-particles from </a:t>
            </a:r>
            <a:r>
              <a:rPr lang="en-US" altLang="ja-JP" sz="1400" b="1" dirty="0" err="1">
                <a:solidFill>
                  <a:srgbClr val="C00000"/>
                </a:solidFill>
              </a:rPr>
              <a:t>RA</a:t>
            </a:r>
            <a:r>
              <a:rPr lang="en-US" altLang="ja-JP" sz="1400" dirty="0" err="1">
                <a:solidFill>
                  <a:schemeClr val="accent2">
                    <a:lumMod val="50000"/>
                  </a:schemeClr>
                </a:solidFill>
              </a:rPr>
              <a:t>dio</a:t>
            </a:r>
            <a:r>
              <a:rPr lang="en-US" altLang="ja-JP" sz="1400" b="1" dirty="0" err="1">
                <a:solidFill>
                  <a:srgbClr val="C00000"/>
                </a:solidFill>
              </a:rPr>
              <a:t>I</a:t>
            </a:r>
            <a:r>
              <a:rPr lang="en-US" altLang="ja-JP" sz="1400" dirty="0" err="1">
                <a:solidFill>
                  <a:schemeClr val="accent2">
                    <a:lumMod val="50000"/>
                  </a:schemeClr>
                </a:solidFill>
              </a:rPr>
              <a:t>sotope</a:t>
            </a:r>
            <a:r>
              <a:rPr lang="en-US" altLang="ja-JP" sz="1400" dirty="0">
                <a:solidFill>
                  <a:schemeClr val="accent2">
                    <a:lumMod val="50000"/>
                  </a:schemeClr>
                </a:solidFill>
              </a:rPr>
              <a:t> beams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ED954F-5784-406A-A104-064238680EE0}"/>
              </a:ext>
            </a:extLst>
          </p:cNvPr>
          <p:cNvSpPr txBox="1"/>
          <p:nvPr/>
        </p:nvSpPr>
        <p:spPr>
          <a:xfrm>
            <a:off x="5384697" y="2437532"/>
            <a:ext cx="34677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(3T, 2m dia. Pole, 80 cm gap)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25E054-DDDA-4BF0-AE9E-FBEA48E5BF29}"/>
              </a:ext>
            </a:extLst>
          </p:cNvPr>
          <p:cNvSpPr/>
          <p:nvPr/>
        </p:nvSpPr>
        <p:spPr>
          <a:xfrm>
            <a:off x="558415" y="990738"/>
            <a:ext cx="485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Arial Black" panose="020B0A04020102020204" pitchFamily="34" charset="0"/>
              </a:rPr>
              <a:t>Invariant mass method </a:t>
            </a:r>
            <a:r>
              <a:rPr lang="en-US" altLang="ja-JP" dirty="0"/>
              <a:t>coupled with </a:t>
            </a:r>
            <a:r>
              <a:rPr lang="en-US" altLang="ja-JP" dirty="0">
                <a:latin typeface="Arial Black" panose="020B0A04020102020204" pitchFamily="34" charset="0"/>
              </a:rPr>
              <a:t>the nucleon knockout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138EC3F0-3100-40EF-AFD2-B8B7EEA78069}"/>
                  </a:ext>
                </a:extLst>
              </p:cNvPr>
              <p:cNvSpPr txBox="1"/>
              <p:nvPr/>
            </p:nvSpPr>
            <p:spPr>
              <a:xfrm>
                <a:off x="1113619" y="2433764"/>
                <a:ext cx="4120573" cy="981744"/>
              </a:xfrm>
              <a:prstGeom prst="rect">
                <a:avLst/>
              </a:prstGeom>
              <a:solidFill>
                <a:srgbClr val="FFFF66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/>
                          </a:rPr>
                          <m:t>inv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  <m:r>
                                  <a:rPr lang="en-US" altLang="ja-JP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1" i="1">
                                        <a:latin typeface="Cambria Math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  <m:r>
                                  <a:rPr lang="en-US" altLang="ja-JP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1" i="1">
                                        <a:latin typeface="Cambria Math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ja-JP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/>
                          </a:rPr>
                          <m:t>rel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/>
                          </a:rPr>
                          <m:t>inv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𝐶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ja-JP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/>
                          </a:rPr>
                          <m:t>rel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138EC3F0-3100-40EF-AFD2-B8B7EEA78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619" y="2433764"/>
                <a:ext cx="4120573" cy="9817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016B609-4E4B-4AE4-BA9A-0212AF9B357A}"/>
              </a:ext>
            </a:extLst>
          </p:cNvPr>
          <p:cNvSpPr/>
          <p:nvPr/>
        </p:nvSpPr>
        <p:spPr>
          <a:xfrm>
            <a:off x="858511" y="1609229"/>
            <a:ext cx="4526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baseline="30000" dirty="0">
                <a:solidFill>
                  <a:srgbClr val="FF0000"/>
                </a:solidFill>
              </a:rPr>
              <a:t>12</a:t>
            </a:r>
            <a:r>
              <a:rPr lang="en-US" altLang="ja-JP" b="1" dirty="0">
                <a:solidFill>
                  <a:srgbClr val="FF0000"/>
                </a:solidFill>
              </a:rPr>
              <a:t>C(</a:t>
            </a:r>
            <a:r>
              <a:rPr lang="en-US" altLang="ja-JP" b="1" baseline="30000" dirty="0">
                <a:solidFill>
                  <a:srgbClr val="FF0000"/>
                </a:solidFill>
              </a:rPr>
              <a:t>18</a:t>
            </a:r>
            <a:r>
              <a:rPr lang="en-US" altLang="ja-JP" b="1" dirty="0">
                <a:solidFill>
                  <a:srgbClr val="FF0000"/>
                </a:solidFill>
              </a:rPr>
              <a:t>C,</a:t>
            </a:r>
            <a:r>
              <a:rPr lang="en-US" altLang="ja-JP" b="1" baseline="30000" dirty="0">
                <a:solidFill>
                  <a:srgbClr val="FF0000"/>
                </a:solidFill>
              </a:rPr>
              <a:t>17</a:t>
            </a:r>
            <a:r>
              <a:rPr lang="en-US" altLang="ja-JP" b="1" dirty="0">
                <a:solidFill>
                  <a:srgbClr val="FF0000"/>
                </a:solidFill>
              </a:rPr>
              <a:t>C*</a:t>
            </a:r>
            <a:r>
              <a:rPr lang="ja-JP" altLang="en-US" b="1" dirty="0">
                <a:solidFill>
                  <a:srgbClr val="FF0000"/>
                </a:solidFill>
              </a:rPr>
              <a:t>→</a:t>
            </a:r>
            <a:r>
              <a:rPr lang="en-US" altLang="ja-JP" b="1" baseline="30000" dirty="0">
                <a:solidFill>
                  <a:srgbClr val="FF0000"/>
                </a:solidFill>
              </a:rPr>
              <a:t>16</a:t>
            </a:r>
            <a:r>
              <a:rPr lang="en-US" altLang="ja-JP" b="1" dirty="0">
                <a:solidFill>
                  <a:srgbClr val="FF0000"/>
                </a:solidFill>
              </a:rPr>
              <a:t>C+n)@245 MeV/u</a:t>
            </a:r>
            <a:endParaRPr lang="en-US" altLang="ja-JP" b="1" baseline="30000" dirty="0">
              <a:solidFill>
                <a:srgbClr val="FF0000"/>
              </a:solidFill>
            </a:endParaRPr>
          </a:p>
          <a:p>
            <a:r>
              <a:rPr lang="en-US" altLang="ja-JP" b="1" baseline="30000" dirty="0">
                <a:solidFill>
                  <a:srgbClr val="FF0000"/>
                </a:solidFill>
              </a:rPr>
              <a:t>12</a:t>
            </a:r>
            <a:r>
              <a:rPr lang="en-US" altLang="ja-JP" b="1" dirty="0">
                <a:solidFill>
                  <a:srgbClr val="FF0000"/>
                </a:solidFill>
              </a:rPr>
              <a:t>C(</a:t>
            </a:r>
            <a:r>
              <a:rPr lang="en-US" altLang="ja-JP" b="1" baseline="30000" dirty="0">
                <a:solidFill>
                  <a:srgbClr val="FF0000"/>
                </a:solidFill>
              </a:rPr>
              <a:t>20</a:t>
            </a:r>
            <a:r>
              <a:rPr lang="en-US" altLang="ja-JP" b="1" dirty="0">
                <a:solidFill>
                  <a:srgbClr val="FF0000"/>
                </a:solidFill>
              </a:rPr>
              <a:t>N,</a:t>
            </a:r>
            <a:r>
              <a:rPr lang="en-US" altLang="ja-JP" b="1" baseline="30000" dirty="0">
                <a:solidFill>
                  <a:srgbClr val="FF0000"/>
                </a:solidFill>
              </a:rPr>
              <a:t>19</a:t>
            </a:r>
            <a:r>
              <a:rPr lang="en-US" altLang="ja-JP" b="1" dirty="0">
                <a:solidFill>
                  <a:srgbClr val="FF0000"/>
                </a:solidFill>
              </a:rPr>
              <a:t>C*</a:t>
            </a:r>
            <a:r>
              <a:rPr lang="ja-JP" altLang="en-US" b="1" dirty="0">
                <a:solidFill>
                  <a:srgbClr val="FF0000"/>
                </a:solidFill>
              </a:rPr>
              <a:t>→</a:t>
            </a:r>
            <a:r>
              <a:rPr lang="en-US" altLang="ja-JP" b="1" baseline="30000" dirty="0">
                <a:solidFill>
                  <a:srgbClr val="FF0000"/>
                </a:solidFill>
              </a:rPr>
              <a:t>18</a:t>
            </a:r>
            <a:r>
              <a:rPr lang="en-US" altLang="ja-JP" b="1" dirty="0">
                <a:solidFill>
                  <a:srgbClr val="FF0000"/>
                </a:solidFill>
              </a:rPr>
              <a:t>C+n)@257 MeV/u</a:t>
            </a:r>
            <a:endParaRPr lang="en-US" altLang="ja-JP" b="1" baseline="30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39BA8CA4-EBCF-455C-A597-C507C5598C98}"/>
                  </a:ext>
                </a:extLst>
              </p:cNvPr>
              <p:cNvSpPr txBox="1"/>
              <p:nvPr/>
            </p:nvSpPr>
            <p:spPr>
              <a:xfrm>
                <a:off x="5417586" y="860994"/>
                <a:ext cx="6628639" cy="1535741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altLang="ja-JP" b="1" dirty="0"/>
                  <a:t>High efficiency (angular coverage, high-energy neutron detection, thick target).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ja-JP" b="1" dirty="0"/>
                  <a:t>High precision (in relative energy).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𝐫𝐞𝐥</m:t>
                          </m:r>
                        </m:sub>
                      </m:sSub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𝐫𝐞𝐥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𝐢𝐧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𝑨</m:t>
                                  </m:r>
                                </m:den>
                              </m:f>
                            </m:e>
                          </m:d>
                        </m:e>
                      </m:rad>
                      <m:d>
                        <m:d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𝑷</m:t>
                              </m:r>
                            </m:num>
                            <m:den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𝑷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ja-JP" b="1" dirty="0">
                  <a:solidFill>
                    <a:srgbClr val="FF0000"/>
                  </a:solidFill>
                  <a:ea typeface="Cambria Math"/>
                </a:endParaRPr>
              </a:p>
              <a:p>
                <a:pPr marL="342900" indent="-342900">
                  <a:buFont typeface="+mj-lt"/>
                  <a:buAutoNum type="arabicPeriod" startAt="3"/>
                </a:pPr>
                <a:r>
                  <a:rPr lang="en-US" altLang="ja-JP" b="1" dirty="0"/>
                  <a:t>Low background (coincidence measurement). </a:t>
                </a:r>
                <a:endParaRPr lang="ja-JP" altLang="en-US" b="1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39BA8CA4-EBCF-455C-A597-C507C5598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586" y="860994"/>
                <a:ext cx="6628639" cy="1535741"/>
              </a:xfrm>
              <a:prstGeom prst="rect">
                <a:avLst/>
              </a:prstGeom>
              <a:blipFill>
                <a:blip r:embed="rId5"/>
                <a:stretch>
                  <a:fillRect l="-826" t="-2756" b="-23228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6868B731-3E5D-406D-9521-92F3549CCA89}"/>
              </a:ext>
            </a:extLst>
          </p:cNvPr>
          <p:cNvGrpSpPr/>
          <p:nvPr/>
        </p:nvGrpSpPr>
        <p:grpSpPr>
          <a:xfrm>
            <a:off x="1113619" y="3715186"/>
            <a:ext cx="3186915" cy="3055800"/>
            <a:chOff x="315275" y="3179573"/>
            <a:chExt cx="3186915" cy="3055800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102D0BA9-32E1-4921-B927-9B668EF69C8A}"/>
                </a:ext>
              </a:extLst>
            </p:cNvPr>
            <p:cNvSpPr/>
            <p:nvPr/>
          </p:nvSpPr>
          <p:spPr>
            <a:xfrm>
              <a:off x="315275" y="3179573"/>
              <a:ext cx="3186915" cy="30433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86E887B8-BB32-4337-8D4B-09D4F71E7F61}"/>
                </a:ext>
              </a:extLst>
            </p:cNvPr>
            <p:cNvCxnSpPr/>
            <p:nvPr/>
          </p:nvCxnSpPr>
          <p:spPr>
            <a:xfrm>
              <a:off x="944045" y="5876596"/>
              <a:ext cx="8440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E13068DC-0307-48A8-B704-3EB65CE60D9E}"/>
                </a:ext>
              </a:extLst>
            </p:cNvPr>
            <p:cNvCxnSpPr/>
            <p:nvPr/>
          </p:nvCxnSpPr>
          <p:spPr>
            <a:xfrm>
              <a:off x="2146367" y="5077420"/>
              <a:ext cx="8440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6360712C-5665-4629-8A26-D678B34B99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4047" y="5077845"/>
              <a:ext cx="84408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6BDF039C-296E-4D91-9874-C3CBD447070E}"/>
                </a:ext>
              </a:extLst>
            </p:cNvPr>
            <p:cNvCxnSpPr/>
            <p:nvPr/>
          </p:nvCxnSpPr>
          <p:spPr>
            <a:xfrm flipV="1">
              <a:off x="944045" y="3461342"/>
              <a:ext cx="0" cy="24152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44E11C2-E0CD-4143-8CE1-FA02F156795E}"/>
                </a:ext>
              </a:extLst>
            </p:cNvPr>
            <p:cNvSpPr txBox="1"/>
            <p:nvPr/>
          </p:nvSpPr>
          <p:spPr>
            <a:xfrm>
              <a:off x="974054" y="5866041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aseline="30000" dirty="0"/>
                <a:t>17</a:t>
              </a:r>
              <a:r>
                <a:rPr lang="en-US" altLang="ja-JP" dirty="0"/>
                <a:t>C</a:t>
              </a:r>
              <a:endParaRPr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DFF5DE95-FB8D-49DC-AC55-06F2E953DCDE}"/>
                </a:ext>
              </a:extLst>
            </p:cNvPr>
            <p:cNvSpPr txBox="1"/>
            <p:nvPr/>
          </p:nvSpPr>
          <p:spPr>
            <a:xfrm>
              <a:off x="2165997" y="5072558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aseline="30000" dirty="0"/>
                <a:t>16</a:t>
              </a:r>
              <a:r>
                <a:rPr lang="en-US" altLang="ja-JP" dirty="0"/>
                <a:t>C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822535C1-BA61-4790-A460-DB3DEB160014}"/>
                    </a:ext>
                  </a:extLst>
                </p:cNvPr>
                <p:cNvSpPr txBox="1"/>
                <p:nvPr/>
              </p:nvSpPr>
              <p:spPr>
                <a:xfrm>
                  <a:off x="353956" y="3555892"/>
                  <a:ext cx="4264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ja-JP" altLang="en-US" sz="1400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822535C1-BA61-4790-A460-DB3DEB1600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956" y="3555892"/>
                  <a:ext cx="426463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94E9E806-2ACC-4BAF-8A76-0BEA994C7BFF}"/>
                    </a:ext>
                  </a:extLst>
                </p:cNvPr>
                <p:cNvSpPr txBox="1"/>
                <p:nvPr/>
              </p:nvSpPr>
              <p:spPr>
                <a:xfrm>
                  <a:off x="1143086" y="5174571"/>
                  <a:ext cx="41729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ja-JP" altLang="en-US" sz="1400" dirty="0"/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94E9E806-2ACC-4BAF-8A76-0BEA994C7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86" y="5174571"/>
                  <a:ext cx="417294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99AA11FB-8B38-4411-BB2D-A823B4876CE3}"/>
                </a:ext>
              </a:extLst>
            </p:cNvPr>
            <p:cNvCxnSpPr/>
            <p:nvPr/>
          </p:nvCxnSpPr>
          <p:spPr>
            <a:xfrm flipV="1">
              <a:off x="1685461" y="5097961"/>
              <a:ext cx="0" cy="76978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982D9A5E-55A3-4645-B27F-2D4D1A845349}"/>
                </a:ext>
              </a:extLst>
            </p:cNvPr>
            <p:cNvCxnSpPr/>
            <p:nvPr/>
          </p:nvCxnSpPr>
          <p:spPr>
            <a:xfrm>
              <a:off x="971799" y="3789088"/>
              <a:ext cx="78857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F78F033A-9FFE-48DD-9E6A-6A2DB3743C3C}"/>
                </a:ext>
              </a:extLst>
            </p:cNvPr>
            <p:cNvSpPr/>
            <p:nvPr/>
          </p:nvSpPr>
          <p:spPr>
            <a:xfrm>
              <a:off x="1796191" y="3507027"/>
              <a:ext cx="943199" cy="487672"/>
            </a:xfrm>
            <a:custGeom>
              <a:avLst/>
              <a:gdLst>
                <a:gd name="connsiteX0" fmla="*/ 0 w 561975"/>
                <a:gd name="connsiteY0" fmla="*/ 0 h 301625"/>
                <a:gd name="connsiteX1" fmla="*/ 561975 w 561975"/>
                <a:gd name="connsiteY1" fmla="*/ 174625 h 301625"/>
                <a:gd name="connsiteX2" fmla="*/ 0 w 561975"/>
                <a:gd name="connsiteY2" fmla="*/ 301625 h 3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975" h="301625">
                  <a:moveTo>
                    <a:pt x="0" y="0"/>
                  </a:moveTo>
                  <a:cubicBezTo>
                    <a:pt x="280987" y="62177"/>
                    <a:pt x="561975" y="124354"/>
                    <a:pt x="561975" y="174625"/>
                  </a:cubicBezTo>
                  <a:cubicBezTo>
                    <a:pt x="561975" y="224896"/>
                    <a:pt x="280987" y="263260"/>
                    <a:pt x="0" y="301625"/>
                  </a:cubicBezTo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AFF6F47E-1538-44C8-9D4D-D52B39B32F62}"/>
                </a:ext>
              </a:extLst>
            </p:cNvPr>
            <p:cNvCxnSpPr/>
            <p:nvPr/>
          </p:nvCxnSpPr>
          <p:spPr>
            <a:xfrm flipV="1">
              <a:off x="1788129" y="3499402"/>
              <a:ext cx="0" cy="23771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D486DB95-1FFE-4967-BC7D-96E442CC607F}"/>
                    </a:ext>
                  </a:extLst>
                </p:cNvPr>
                <p:cNvSpPr txBox="1"/>
                <p:nvPr/>
              </p:nvSpPr>
              <p:spPr>
                <a:xfrm>
                  <a:off x="2026163" y="4616676"/>
                  <a:ext cx="3874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D486DB95-1FFE-4967-BC7D-96E442CC60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6163" y="4616676"/>
                  <a:ext cx="38741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393FAD5B-1523-4F36-B380-A0F8F12322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5461" y="3794330"/>
              <a:ext cx="0" cy="126927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6123D6F1-1F7B-4A1B-BD4B-85EB964796E2}"/>
                    </a:ext>
                  </a:extLst>
                </p:cNvPr>
                <p:cNvSpPr txBox="1"/>
                <p:nvPr/>
              </p:nvSpPr>
              <p:spPr>
                <a:xfrm>
                  <a:off x="991461" y="4190098"/>
                  <a:ext cx="52232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400">
                                <a:latin typeface="Cambria Math"/>
                              </a:rPr>
                              <m:t>rel</m:t>
                            </m:r>
                          </m:sub>
                        </m:sSub>
                      </m:oMath>
                    </m:oMathPara>
                  </a14:m>
                  <a:endParaRPr lang="ja-JP" altLang="en-US" sz="1400" dirty="0"/>
                </a:p>
              </p:txBody>
            </p:sp>
          </mc:Choice>
          <mc:Fallback xmlns="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6123D6F1-1F7B-4A1B-BD4B-85EB964796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461" y="4190098"/>
                  <a:ext cx="522322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897F7951-A976-4E26-88A6-FCFC536D78FB}"/>
                </a:ext>
              </a:extLst>
            </p:cNvPr>
            <p:cNvCxnSpPr>
              <a:cxnSpLocks/>
            </p:cNvCxnSpPr>
            <p:nvPr/>
          </p:nvCxnSpPr>
          <p:spPr>
            <a:xfrm>
              <a:off x="1778255" y="3778930"/>
              <a:ext cx="368111" cy="12984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0971F7E-7573-4632-9F32-B05D3A67DE38}"/>
                </a:ext>
              </a:extLst>
            </p:cNvPr>
            <p:cNvGrpSpPr/>
            <p:nvPr/>
          </p:nvGrpSpPr>
          <p:grpSpPr>
            <a:xfrm>
              <a:off x="1788127" y="3788662"/>
              <a:ext cx="1240577" cy="1288756"/>
              <a:chOff x="1788127" y="3788662"/>
              <a:chExt cx="1240577" cy="1288756"/>
            </a:xfrm>
          </p:grpSpPr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BDC7F88F-0564-4DC4-B507-AFB9A9C9B1C0}"/>
                  </a:ext>
                </a:extLst>
              </p:cNvPr>
              <p:cNvCxnSpPr/>
              <p:nvPr/>
            </p:nvCxnSpPr>
            <p:spPr>
              <a:xfrm>
                <a:off x="2146367" y="4387269"/>
                <a:ext cx="84408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2CE3FFA7-7403-4896-A4FB-17679AFADD57}"/>
                      </a:ext>
                    </a:extLst>
                  </p:cNvPr>
                  <p:cNvSpPr txBox="1"/>
                  <p:nvPr/>
                </p:nvSpPr>
                <p:spPr>
                  <a:xfrm>
                    <a:off x="1971622" y="3914731"/>
                    <a:ext cx="3874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2CE3FFA7-7403-4896-A4FB-17679AFADD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71622" y="3914731"/>
                    <a:ext cx="387414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直線矢印コネクタ 37">
                <a:extLst>
                  <a:ext uri="{FF2B5EF4-FFF2-40B4-BE49-F238E27FC236}">
                    <a16:creationId xmlns:a16="http://schemas.microsoft.com/office/drawing/2014/main" id="{BB8025EA-66E7-47EF-B979-C5E9290FDF34}"/>
                  </a:ext>
                </a:extLst>
              </p:cNvPr>
              <p:cNvCxnSpPr/>
              <p:nvPr/>
            </p:nvCxnSpPr>
            <p:spPr>
              <a:xfrm>
                <a:off x="2739390" y="4387269"/>
                <a:ext cx="0" cy="6901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テキスト ボックス 38">
                    <a:extLst>
                      <a:ext uri="{FF2B5EF4-FFF2-40B4-BE49-F238E27FC236}">
                        <a16:creationId xmlns:a16="http://schemas.microsoft.com/office/drawing/2014/main" id="{9A0A6356-A398-4C75-B7C8-007FE8157AB3}"/>
                      </a:ext>
                    </a:extLst>
                  </p:cNvPr>
                  <p:cNvSpPr txBox="1"/>
                  <p:nvPr/>
                </p:nvSpPr>
                <p:spPr>
                  <a:xfrm>
                    <a:off x="2693356" y="4480279"/>
                    <a:ext cx="3353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ja-JP" altLang="en-US" sz="1400" i="1">
                              <a:latin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ja-JP" altLang="en-US" sz="1400" dirty="0"/>
                  </a:p>
                </p:txBody>
              </p:sp>
            </mc:Choice>
            <mc:Fallback xmlns="">
              <p:sp>
                <p:nvSpPr>
                  <p:cNvPr id="39" name="テキスト ボックス 38">
                    <a:extLst>
                      <a:ext uri="{FF2B5EF4-FFF2-40B4-BE49-F238E27FC236}">
                        <a16:creationId xmlns:a16="http://schemas.microsoft.com/office/drawing/2014/main" id="{9A0A6356-A398-4C75-B7C8-007FE8157A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3356" y="4480279"/>
                    <a:ext cx="335348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200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0" name="直線矢印コネクタ 39">
                <a:extLst>
                  <a:ext uri="{FF2B5EF4-FFF2-40B4-BE49-F238E27FC236}">
                    <a16:creationId xmlns:a16="http://schemas.microsoft.com/office/drawing/2014/main" id="{043C9D06-62F2-41A2-BFC5-9E637B8C5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127" y="3788662"/>
                <a:ext cx="386499" cy="58389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TextBox 10">
            <a:extLst>
              <a:ext uri="{FF2B5EF4-FFF2-40B4-BE49-F238E27FC236}">
                <a16:creationId xmlns:a16="http://schemas.microsoft.com/office/drawing/2014/main" id="{8A161466-4816-4772-A59C-B95B0E882AB5}"/>
              </a:ext>
            </a:extLst>
          </p:cNvPr>
          <p:cNvSpPr txBox="1"/>
          <p:nvPr/>
        </p:nvSpPr>
        <p:spPr>
          <a:xfrm rot="21280702">
            <a:off x="6002938" y="2898084"/>
            <a:ext cx="1444885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accent1"/>
                </a:solidFill>
              </a:rPr>
              <a:t>Knocked-out</a:t>
            </a:r>
          </a:p>
          <a:p>
            <a:r>
              <a:rPr lang="en-US" altLang="ko-KR" sz="2400" b="1" dirty="0">
                <a:solidFill>
                  <a:schemeClr val="accent1"/>
                </a:solidFill>
              </a:rPr>
              <a:t>nucleon</a:t>
            </a:r>
          </a:p>
          <a:p>
            <a:r>
              <a:rPr lang="en-US" altLang="ko-KR" sz="1600" b="1" dirty="0">
                <a:solidFill>
                  <a:schemeClr val="accent1"/>
                </a:solidFill>
              </a:rPr>
              <a:t>undetected</a:t>
            </a:r>
            <a:endParaRPr lang="ko-KR" alt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42" name="직선 화살표 연결선 15">
            <a:extLst>
              <a:ext uri="{FF2B5EF4-FFF2-40B4-BE49-F238E27FC236}">
                <a16:creationId xmlns:a16="http://schemas.microsoft.com/office/drawing/2014/main" id="{7E0C6169-985C-429E-B842-1104559DFB0F}"/>
              </a:ext>
            </a:extLst>
          </p:cNvPr>
          <p:cNvCxnSpPr>
            <a:cxnSpLocks/>
          </p:cNvCxnSpPr>
          <p:nvPr/>
        </p:nvCxnSpPr>
        <p:spPr>
          <a:xfrm flipV="1">
            <a:off x="7305271" y="3217950"/>
            <a:ext cx="182566" cy="1165836"/>
          </a:xfrm>
          <a:prstGeom prst="straightConnector1">
            <a:avLst/>
          </a:prstGeom>
          <a:ln w="76200">
            <a:solidFill>
              <a:srgbClr val="00B050">
                <a:alpha val="80000"/>
              </a:srgb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41063735-EF74-4BB3-A5BE-16FEC1CC283D}"/>
                  </a:ext>
                </a:extLst>
              </p:cNvPr>
              <p:cNvSpPr txBox="1"/>
              <p:nvPr/>
            </p:nvSpPr>
            <p:spPr>
              <a:xfrm>
                <a:off x="10465075" y="2621759"/>
                <a:ext cx="1581150" cy="49564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ja-JP" altLang="en-US" sz="1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kumimoji="1" lang="en-US" altLang="ja-JP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kumimoji="1" lang="en-US" altLang="ja-JP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kumimoji="1" lang="en-US" altLang="ja-JP" sz="14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kumimoji="1" lang="en-US" altLang="ja-JP" sz="14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1/1500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41063735-EF74-4BB3-A5BE-16FEC1CC2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5075" y="2621759"/>
                <a:ext cx="1581150" cy="495649"/>
              </a:xfrm>
              <a:prstGeom prst="rect">
                <a:avLst/>
              </a:prstGeom>
              <a:blipFill>
                <a:blip r:embed="rId12"/>
                <a:stretch>
                  <a:fillRect b="-120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9840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14818</TotalTime>
  <Words>4086</Words>
  <Application>Microsoft Office PowerPoint</Application>
  <PresentationFormat>ワイド画面</PresentationFormat>
  <Paragraphs>729</Paragraphs>
  <Slides>39</Slides>
  <Notes>19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9" baseType="lpstr">
      <vt:lpstr>Meiryo</vt:lpstr>
      <vt:lpstr>游ゴシック</vt:lpstr>
      <vt:lpstr>游ゴシック Light</vt:lpstr>
      <vt:lpstr>Aharoni</vt:lpstr>
      <vt:lpstr>Arial</vt:lpstr>
      <vt:lpstr>Arial Black</vt:lpstr>
      <vt:lpstr>Cambria Math</vt:lpstr>
      <vt:lpstr>Symbol</vt:lpstr>
      <vt:lpstr>Wingdings</vt:lpstr>
      <vt:lpstr>Office テーマ</vt:lpstr>
      <vt:lpstr>Nuclear structure from semi-inclusive nucleon knockout reaction</vt:lpstr>
      <vt:lpstr>Outline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One-nucleon knockout reaction</vt:lpstr>
      <vt:lpstr>PowerPoint プレゼンテーション</vt:lpstr>
      <vt:lpstr>Cross-shell states in 17C from one-neutron knockout of 18C at 245 MeV/nucleon</vt:lpstr>
      <vt:lpstr>Experimental results: 18C(-1n)17C*→16C+n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Proton excited states in neutron-rich carbon isotopes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PowerPoint プレゼンテーション</vt:lpstr>
      <vt:lpstr>Reduction factors of C2S</vt:lpstr>
      <vt:lpstr>Shell-evolution and nuclear magic numbers</vt:lpstr>
      <vt:lpstr>Experimental results: 20C+12C→19C*→18C+n</vt:lpstr>
      <vt:lpstr>PowerPoint プレゼンテーション</vt:lpstr>
      <vt:lpstr>PowerPoint プレゼンテーション</vt:lpstr>
      <vt:lpstr>Decay width calculation for 19C(1∕2_3^+ )</vt:lpstr>
      <vt:lpstr>Decay width calculation for 17C(1∕2_4^+ 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2019 June</dc:title>
  <dc:creator>義輝 佐藤</dc:creator>
  <cp:lastModifiedBy>義輝 佐藤</cp:lastModifiedBy>
  <cp:revision>483</cp:revision>
  <cp:lastPrinted>2019-08-31T08:48:52Z</cp:lastPrinted>
  <dcterms:created xsi:type="dcterms:W3CDTF">2019-06-17T11:06:00Z</dcterms:created>
  <dcterms:modified xsi:type="dcterms:W3CDTF">2019-11-01T02:50:48Z</dcterms:modified>
</cp:coreProperties>
</file>