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302" r:id="rId3"/>
    <p:sldId id="308" r:id="rId4"/>
    <p:sldId id="309" r:id="rId5"/>
    <p:sldId id="307" r:id="rId6"/>
    <p:sldId id="311" r:id="rId7"/>
    <p:sldId id="313" r:id="rId8"/>
    <p:sldId id="312" r:id="rId9"/>
    <p:sldId id="264" r:id="rId10"/>
    <p:sldId id="288" r:id="rId11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A08E5-24F1-4E10-AB40-C0162D790DA8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D51D-5AAD-4C10-948F-B0F5DD812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99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035A-6274-4025-AEA9-90EAC4974D4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035A-6274-4025-AEA9-90EAC4974D4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3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37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63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0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78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91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98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3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78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70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2EC6C-34FD-4F34-8FE7-32DD1132904F}" type="datetimeFigureOut">
              <a:rPr lang="ko-KR" altLang="en-US" smtClean="0"/>
              <a:t>2019-07-05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E844-FBD8-4877-AAA3-1E5B00314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9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직사각형 155"/>
          <p:cNvSpPr/>
          <p:nvPr/>
        </p:nvSpPr>
        <p:spPr>
          <a:xfrm>
            <a:off x="6644639" y="4888415"/>
            <a:ext cx="5434149" cy="17781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r="9696"/>
          <a:stretch/>
        </p:blipFill>
        <p:spPr>
          <a:xfrm>
            <a:off x="69671" y="179858"/>
            <a:ext cx="5878285" cy="361390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9671" y="3336936"/>
            <a:ext cx="2119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Solenoid spectrometer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98585" y="369488"/>
            <a:ext cx="2149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Neutron detector array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25306" y="1033375"/>
            <a:ext cx="126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Solenoid magnet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29521" y="2283764"/>
            <a:ext cx="103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Target</a:t>
            </a:r>
          </a:p>
          <a:p>
            <a:r>
              <a:rPr lang="en-US" altLang="ko-KR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Start Counter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688585" y="1697746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TPC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119592" y="1320570"/>
            <a:ext cx="402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ToF</a:t>
            </a:r>
            <a:endParaRPr lang="en-US" altLang="ko-KR" sz="1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94" name="직선 화살표 연결선 93"/>
          <p:cNvCxnSpPr/>
          <p:nvPr/>
        </p:nvCxnSpPr>
        <p:spPr>
          <a:xfrm flipH="1" flipV="1">
            <a:off x="1795816" y="2018826"/>
            <a:ext cx="932134" cy="3950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/>
          <p:cNvCxnSpPr/>
          <p:nvPr/>
        </p:nvCxnSpPr>
        <p:spPr>
          <a:xfrm flipV="1">
            <a:off x="1688585" y="1470679"/>
            <a:ext cx="1471564" cy="1604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87242" y="3838483"/>
            <a:ext cx="1403974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FF0000"/>
                </a:solidFill>
              </a:rPr>
              <a:t>CoBo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– uTCA2</a:t>
            </a:r>
          </a:p>
        </p:txBody>
      </p:sp>
      <p:cxnSp>
        <p:nvCxnSpPr>
          <p:cNvPr id="98" name="직선 연결선 97"/>
          <p:cNvCxnSpPr>
            <a:stCxn id="97" idx="2"/>
            <a:endCxn id="106" idx="0"/>
          </p:cNvCxnSpPr>
          <p:nvPr/>
        </p:nvCxnSpPr>
        <p:spPr>
          <a:xfrm>
            <a:off x="1689229" y="4146260"/>
            <a:ext cx="0" cy="1157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>
            <a:stCxn id="106" idx="2"/>
            <a:endCxn id="107" idx="0"/>
          </p:cNvCxnSpPr>
          <p:nvPr/>
        </p:nvCxnSpPr>
        <p:spPr>
          <a:xfrm flipH="1">
            <a:off x="1688585" y="4569762"/>
            <a:ext cx="644" cy="897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>
            <a:stCxn id="107" idx="2"/>
          </p:cNvCxnSpPr>
          <p:nvPr/>
        </p:nvCxnSpPr>
        <p:spPr>
          <a:xfrm>
            <a:off x="1688585" y="4967322"/>
            <a:ext cx="0" cy="108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flipH="1">
            <a:off x="774820" y="4819659"/>
            <a:ext cx="216000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3544" y="5936063"/>
            <a:ext cx="1492973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70C0"/>
                </a:solidFill>
              </a:rPr>
              <a:t>Narval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DAQ PC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6451" y="3835085"/>
            <a:ext cx="400110" cy="117671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</a:rPr>
              <a:t>1G switch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04" name="직선 연결선 103"/>
          <p:cNvCxnSpPr>
            <a:stCxn id="103" idx="3"/>
            <a:endCxn id="106" idx="3"/>
          </p:cNvCxnSpPr>
          <p:nvPr/>
        </p:nvCxnSpPr>
        <p:spPr>
          <a:xfrm flipV="1">
            <a:off x="796561" y="4415874"/>
            <a:ext cx="18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 flipH="1">
            <a:off x="768309" y="4021510"/>
            <a:ext cx="216000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7242" y="4261985"/>
            <a:ext cx="1403974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FF0000"/>
                </a:solidFill>
              </a:rPr>
              <a:t>CoBo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– uTCA1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86598" y="4659545"/>
            <a:ext cx="1403974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FF0000"/>
                </a:solidFill>
              </a:rPr>
              <a:t>CoBo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– uTCA0</a:t>
            </a:r>
          </a:p>
        </p:txBody>
      </p:sp>
      <p:cxnSp>
        <p:nvCxnSpPr>
          <p:cNvPr id="108" name="직선 연결선 107"/>
          <p:cNvCxnSpPr>
            <a:stCxn id="103" idx="2"/>
          </p:cNvCxnSpPr>
          <p:nvPr/>
        </p:nvCxnSpPr>
        <p:spPr>
          <a:xfrm>
            <a:off x="596506" y="5011803"/>
            <a:ext cx="0" cy="936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835432" y="4383730"/>
            <a:ext cx="2601033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LAMPS Trigger Electronics 1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cxnSp>
        <p:nvCxnSpPr>
          <p:cNvPr id="113" name="직선 연결선 112"/>
          <p:cNvCxnSpPr/>
          <p:nvPr/>
        </p:nvCxnSpPr>
        <p:spPr>
          <a:xfrm flipH="1">
            <a:off x="1688585" y="6041874"/>
            <a:ext cx="2484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H="1">
            <a:off x="5386471" y="4700216"/>
            <a:ext cx="0" cy="1296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162519" y="5968649"/>
            <a:ext cx="1438920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1G/10G switch</a:t>
            </a:r>
          </a:p>
        </p:txBody>
      </p:sp>
      <p:cxnSp>
        <p:nvCxnSpPr>
          <p:cNvPr id="117" name="직선 연결선 116"/>
          <p:cNvCxnSpPr/>
          <p:nvPr/>
        </p:nvCxnSpPr>
        <p:spPr>
          <a:xfrm flipH="1" flipV="1">
            <a:off x="1528972" y="6168333"/>
            <a:ext cx="2628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158" idx="1"/>
            <a:endCxn id="116" idx="3"/>
          </p:cNvCxnSpPr>
          <p:nvPr/>
        </p:nvCxnSpPr>
        <p:spPr>
          <a:xfrm flipH="1">
            <a:off x="5601439" y="5372746"/>
            <a:ext cx="2374118" cy="7497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flipH="1">
            <a:off x="1674644" y="2196675"/>
            <a:ext cx="13941" cy="1638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>
            <a:stCxn id="188" idx="1"/>
            <a:endCxn id="116" idx="3"/>
          </p:cNvCxnSpPr>
          <p:nvPr/>
        </p:nvCxnSpPr>
        <p:spPr>
          <a:xfrm flipH="1">
            <a:off x="5601439" y="5920938"/>
            <a:ext cx="2267142" cy="2016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839646" y="282589"/>
            <a:ext cx="749372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FADC0</a:t>
            </a:r>
          </a:p>
        </p:txBody>
      </p:sp>
      <p:cxnSp>
        <p:nvCxnSpPr>
          <p:cNvPr id="125" name="직선 연결선 124"/>
          <p:cNvCxnSpPr>
            <a:stCxn id="124" idx="1"/>
          </p:cNvCxnSpPr>
          <p:nvPr/>
        </p:nvCxnSpPr>
        <p:spPr>
          <a:xfrm flipH="1">
            <a:off x="5320934" y="436478"/>
            <a:ext cx="1518712" cy="50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070598" y="282588"/>
            <a:ext cx="108427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70C0"/>
                </a:solidFill>
              </a:rPr>
              <a:t>nDAQ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PC0</a:t>
            </a:r>
          </a:p>
        </p:txBody>
      </p:sp>
      <p:cxnSp>
        <p:nvCxnSpPr>
          <p:cNvPr id="127" name="직선 연결선 126"/>
          <p:cNvCxnSpPr/>
          <p:nvPr/>
        </p:nvCxnSpPr>
        <p:spPr>
          <a:xfrm flipH="1">
            <a:off x="7563204" y="436477"/>
            <a:ext cx="507394" cy="2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839646" y="723021"/>
            <a:ext cx="749372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FADC1</a:t>
            </a:r>
          </a:p>
        </p:txBody>
      </p:sp>
      <p:cxnSp>
        <p:nvCxnSpPr>
          <p:cNvPr id="129" name="직선 연결선 128"/>
          <p:cNvCxnSpPr>
            <a:stCxn id="128" idx="1"/>
          </p:cNvCxnSpPr>
          <p:nvPr/>
        </p:nvCxnSpPr>
        <p:spPr>
          <a:xfrm flipH="1">
            <a:off x="5320934" y="876910"/>
            <a:ext cx="1518712" cy="133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070598" y="723020"/>
            <a:ext cx="108427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70C0"/>
                </a:solidFill>
              </a:rPr>
              <a:t>nDAQ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PC1</a:t>
            </a:r>
          </a:p>
        </p:txBody>
      </p:sp>
      <p:cxnSp>
        <p:nvCxnSpPr>
          <p:cNvPr id="131" name="직선 연결선 130"/>
          <p:cNvCxnSpPr/>
          <p:nvPr/>
        </p:nvCxnSpPr>
        <p:spPr>
          <a:xfrm flipH="1">
            <a:off x="7563204" y="876909"/>
            <a:ext cx="507394" cy="2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839646" y="1171080"/>
            <a:ext cx="749372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FADC2</a:t>
            </a:r>
          </a:p>
        </p:txBody>
      </p:sp>
      <p:cxnSp>
        <p:nvCxnSpPr>
          <p:cNvPr id="133" name="직선 연결선 132"/>
          <p:cNvCxnSpPr>
            <a:stCxn id="132" idx="1"/>
          </p:cNvCxnSpPr>
          <p:nvPr/>
        </p:nvCxnSpPr>
        <p:spPr>
          <a:xfrm flipH="1" flipV="1">
            <a:off x="5320934" y="1119073"/>
            <a:ext cx="1518712" cy="205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8070598" y="1171079"/>
            <a:ext cx="108427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70C0"/>
                </a:solidFill>
              </a:rPr>
              <a:t>nDAQ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PC2</a:t>
            </a:r>
          </a:p>
        </p:txBody>
      </p:sp>
      <p:cxnSp>
        <p:nvCxnSpPr>
          <p:cNvPr id="135" name="직선 연결선 134"/>
          <p:cNvCxnSpPr/>
          <p:nvPr/>
        </p:nvCxnSpPr>
        <p:spPr>
          <a:xfrm flipH="1">
            <a:off x="7563204" y="1324968"/>
            <a:ext cx="507394" cy="2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839646" y="1613292"/>
            <a:ext cx="749372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FADC3</a:t>
            </a:r>
          </a:p>
        </p:txBody>
      </p:sp>
      <p:cxnSp>
        <p:nvCxnSpPr>
          <p:cNvPr id="137" name="직선 연결선 136"/>
          <p:cNvCxnSpPr>
            <a:stCxn id="136" idx="1"/>
          </p:cNvCxnSpPr>
          <p:nvPr/>
        </p:nvCxnSpPr>
        <p:spPr>
          <a:xfrm flipH="1" flipV="1">
            <a:off x="5242234" y="1217069"/>
            <a:ext cx="1597412" cy="550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8070598" y="1613291"/>
            <a:ext cx="108427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70C0"/>
                </a:solidFill>
              </a:rPr>
              <a:t>nDAQ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 PC3</a:t>
            </a:r>
          </a:p>
        </p:txBody>
      </p:sp>
      <p:cxnSp>
        <p:nvCxnSpPr>
          <p:cNvPr id="139" name="직선 연결선 138"/>
          <p:cNvCxnSpPr/>
          <p:nvPr/>
        </p:nvCxnSpPr>
        <p:spPr>
          <a:xfrm flipH="1">
            <a:off x="7563204" y="1767180"/>
            <a:ext cx="507394" cy="2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9221432" y="2473968"/>
            <a:ext cx="1467667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1G/10G switch</a:t>
            </a:r>
          </a:p>
        </p:txBody>
      </p:sp>
      <p:cxnSp>
        <p:nvCxnSpPr>
          <p:cNvPr id="141" name="직선 연결선 140"/>
          <p:cNvCxnSpPr>
            <a:stCxn id="126" idx="3"/>
          </p:cNvCxnSpPr>
          <p:nvPr/>
        </p:nvCxnSpPr>
        <p:spPr>
          <a:xfrm>
            <a:off x="9154869" y="436477"/>
            <a:ext cx="112124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182512" y="2488129"/>
            <a:ext cx="2601033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LAMPS Trigger Electronics 2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cxnSp>
        <p:nvCxnSpPr>
          <p:cNvPr id="146" name="직선 연결선 145"/>
          <p:cNvCxnSpPr/>
          <p:nvPr/>
        </p:nvCxnSpPr>
        <p:spPr>
          <a:xfrm>
            <a:off x="7567867" y="1824906"/>
            <a:ext cx="1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691041" y="4888415"/>
            <a:ext cx="1337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Control room</a:t>
            </a:r>
            <a:endParaRPr lang="ko-KR" altLang="en-US" sz="14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7975557" y="5218857"/>
            <a:ext cx="1567480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Control DAQ PC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64" name="직선 연결선 163"/>
          <p:cNvCxnSpPr>
            <a:stCxn id="130" idx="3"/>
          </p:cNvCxnSpPr>
          <p:nvPr/>
        </p:nvCxnSpPr>
        <p:spPr>
          <a:xfrm>
            <a:off x="9154869" y="876909"/>
            <a:ext cx="864000" cy="119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>
            <a:stCxn id="134" idx="3"/>
          </p:cNvCxnSpPr>
          <p:nvPr/>
        </p:nvCxnSpPr>
        <p:spPr>
          <a:xfrm flipV="1">
            <a:off x="9154869" y="1310374"/>
            <a:ext cx="684000" cy="145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>
            <a:stCxn id="138" idx="3"/>
          </p:cNvCxnSpPr>
          <p:nvPr/>
        </p:nvCxnSpPr>
        <p:spPr>
          <a:xfrm>
            <a:off x="9154869" y="1767180"/>
            <a:ext cx="468001" cy="32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>
            <a:off x="10279590" y="436477"/>
            <a:ext cx="0" cy="20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>
            <a:off x="10018869" y="888906"/>
            <a:ext cx="0" cy="158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>
          <a:xfrm>
            <a:off x="9838869" y="1310374"/>
            <a:ext cx="0" cy="115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>
          <a:xfrm>
            <a:off x="9625407" y="1767180"/>
            <a:ext cx="0" cy="68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 170"/>
          <p:cNvCxnSpPr/>
          <p:nvPr/>
        </p:nvCxnSpPr>
        <p:spPr>
          <a:xfrm flipH="1">
            <a:off x="7698844" y="1824906"/>
            <a:ext cx="0" cy="64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/>
          <p:nvPr/>
        </p:nvCxnSpPr>
        <p:spPr>
          <a:xfrm>
            <a:off x="7580927" y="1397488"/>
            <a:ext cx="18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/>
          <p:cNvCxnSpPr/>
          <p:nvPr/>
        </p:nvCxnSpPr>
        <p:spPr>
          <a:xfrm flipH="1">
            <a:off x="7764158" y="1397488"/>
            <a:ext cx="0" cy="108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연결선 174"/>
          <p:cNvCxnSpPr/>
          <p:nvPr/>
        </p:nvCxnSpPr>
        <p:spPr>
          <a:xfrm>
            <a:off x="7576573" y="959707"/>
            <a:ext cx="288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/>
          <p:nvPr/>
        </p:nvCxnSpPr>
        <p:spPr>
          <a:xfrm flipH="1">
            <a:off x="7855598" y="959707"/>
            <a:ext cx="0" cy="151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/>
          <p:nvPr/>
        </p:nvCxnSpPr>
        <p:spPr>
          <a:xfrm>
            <a:off x="7580923" y="529765"/>
            <a:ext cx="396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/>
          <p:nvPr/>
        </p:nvCxnSpPr>
        <p:spPr>
          <a:xfrm flipH="1">
            <a:off x="7955746" y="529765"/>
            <a:ext cx="0" cy="194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/>
          <p:nvPr/>
        </p:nvCxnSpPr>
        <p:spPr>
          <a:xfrm>
            <a:off x="7359559" y="2797837"/>
            <a:ext cx="0" cy="158400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10856016" y="436039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signal</a:t>
            </a:r>
            <a:endParaRPr lang="ko-KR" altLang="en-US" sz="1400" b="1" dirty="0"/>
          </a:p>
        </p:txBody>
      </p:sp>
      <p:sp>
        <p:nvSpPr>
          <p:cNvPr id="184" name="TextBox 183"/>
          <p:cNvSpPr txBox="1"/>
          <p:nvPr/>
        </p:nvSpPr>
        <p:spPr>
          <a:xfrm>
            <a:off x="10954601" y="73457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B0F0"/>
                </a:solidFill>
              </a:rPr>
              <a:t>usb</a:t>
            </a:r>
            <a:endParaRPr lang="ko-KR" altLang="en-US" sz="1400" b="1" dirty="0">
              <a:solidFill>
                <a:srgbClr val="00B0F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939120" y="1102987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</a:rPr>
              <a:t>UTP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617970" y="1381963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7030A0"/>
                </a:solidFill>
              </a:rPr>
              <a:t>10G optical</a:t>
            </a:r>
            <a:endParaRPr lang="ko-KR" altLang="en-US" sz="1400" b="1" dirty="0">
              <a:solidFill>
                <a:srgbClr val="7030A0"/>
              </a:solidFill>
            </a:endParaRPr>
          </a:p>
        </p:txBody>
      </p:sp>
      <p:cxnSp>
        <p:nvCxnSpPr>
          <p:cNvPr id="187" name="직선 연결선 186"/>
          <p:cNvCxnSpPr/>
          <p:nvPr/>
        </p:nvCxnSpPr>
        <p:spPr>
          <a:xfrm>
            <a:off x="9838869" y="2782449"/>
            <a:ext cx="0" cy="29245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7868581" y="5720883"/>
            <a:ext cx="2225842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Storage server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15364" y="2884671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</a:rPr>
              <a:t>Time stamp sync.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92" name="직선 연결선 191"/>
          <p:cNvCxnSpPr/>
          <p:nvPr/>
        </p:nvCxnSpPr>
        <p:spPr>
          <a:xfrm flipH="1">
            <a:off x="8784166" y="2634014"/>
            <a:ext cx="418595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95"/>
          <p:cNvCxnSpPr/>
          <p:nvPr/>
        </p:nvCxnSpPr>
        <p:spPr>
          <a:xfrm>
            <a:off x="9400982" y="2791905"/>
            <a:ext cx="0" cy="24042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3565676" y="3862712"/>
            <a:ext cx="302602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Start Counter &amp;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ToF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DAQ system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0558089" y="5707039"/>
            <a:ext cx="1436483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Monitoring PC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201" name="직선 연결선 200"/>
          <p:cNvCxnSpPr>
            <a:stCxn id="200" idx="1"/>
            <a:endCxn id="188" idx="3"/>
          </p:cNvCxnSpPr>
          <p:nvPr/>
        </p:nvCxnSpPr>
        <p:spPr>
          <a:xfrm flipH="1">
            <a:off x="10094423" y="5860928"/>
            <a:ext cx="463666" cy="600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/>
          <p:cNvCxnSpPr/>
          <p:nvPr/>
        </p:nvCxnSpPr>
        <p:spPr>
          <a:xfrm flipH="1">
            <a:off x="8976665" y="5547233"/>
            <a:ext cx="0" cy="14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/>
          <p:cNvCxnSpPr/>
          <p:nvPr/>
        </p:nvCxnSpPr>
        <p:spPr>
          <a:xfrm flipH="1">
            <a:off x="4615763" y="4170489"/>
            <a:ext cx="0" cy="180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/>
          <p:nvPr/>
        </p:nvCxnSpPr>
        <p:spPr>
          <a:xfrm>
            <a:off x="3434811" y="1478856"/>
            <a:ext cx="1156345" cy="2370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직선 연결선 211"/>
          <p:cNvCxnSpPr/>
          <p:nvPr/>
        </p:nvCxnSpPr>
        <p:spPr>
          <a:xfrm>
            <a:off x="3239688" y="2664298"/>
            <a:ext cx="733033" cy="1185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연결선 217"/>
          <p:cNvCxnSpPr/>
          <p:nvPr/>
        </p:nvCxnSpPr>
        <p:spPr>
          <a:xfrm flipH="1">
            <a:off x="5778534" y="4170489"/>
            <a:ext cx="0" cy="21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직선 연결선 219"/>
          <p:cNvCxnSpPr/>
          <p:nvPr/>
        </p:nvCxnSpPr>
        <p:spPr>
          <a:xfrm flipV="1">
            <a:off x="2536374" y="4612053"/>
            <a:ext cx="23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연결선 231"/>
          <p:cNvCxnSpPr/>
          <p:nvPr/>
        </p:nvCxnSpPr>
        <p:spPr>
          <a:xfrm flipV="1">
            <a:off x="2392671" y="4520617"/>
            <a:ext cx="24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연결선 232"/>
          <p:cNvCxnSpPr/>
          <p:nvPr/>
        </p:nvCxnSpPr>
        <p:spPr>
          <a:xfrm flipV="1">
            <a:off x="2532017" y="4442236"/>
            <a:ext cx="23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직선 연결선 233"/>
          <p:cNvCxnSpPr/>
          <p:nvPr/>
        </p:nvCxnSpPr>
        <p:spPr>
          <a:xfrm flipH="1">
            <a:off x="6144615" y="4174625"/>
            <a:ext cx="0" cy="21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타원 234"/>
          <p:cNvSpPr/>
          <p:nvPr/>
        </p:nvSpPr>
        <p:spPr>
          <a:xfrm>
            <a:off x="5813370" y="4245450"/>
            <a:ext cx="45824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타원 236"/>
          <p:cNvSpPr/>
          <p:nvPr/>
        </p:nvSpPr>
        <p:spPr>
          <a:xfrm>
            <a:off x="5930934" y="4249799"/>
            <a:ext cx="45824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타원 237"/>
          <p:cNvSpPr/>
          <p:nvPr/>
        </p:nvSpPr>
        <p:spPr>
          <a:xfrm>
            <a:off x="6044151" y="4245129"/>
            <a:ext cx="45824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9" name="직선 연결선 238"/>
          <p:cNvCxnSpPr/>
          <p:nvPr/>
        </p:nvCxnSpPr>
        <p:spPr>
          <a:xfrm flipV="1">
            <a:off x="2381127" y="4742946"/>
            <a:ext cx="182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연결선 240"/>
          <p:cNvCxnSpPr/>
          <p:nvPr/>
        </p:nvCxnSpPr>
        <p:spPr>
          <a:xfrm>
            <a:off x="2555194" y="460621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/>
          <p:cNvCxnSpPr/>
          <p:nvPr/>
        </p:nvCxnSpPr>
        <p:spPr>
          <a:xfrm flipV="1">
            <a:off x="2381127" y="4030128"/>
            <a:ext cx="182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연결선 243"/>
          <p:cNvCxnSpPr/>
          <p:nvPr/>
        </p:nvCxnSpPr>
        <p:spPr>
          <a:xfrm>
            <a:off x="2546648" y="4021582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146613" y="5273674"/>
            <a:ext cx="81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</a:rPr>
              <a:t>Control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0400127" y="5092674"/>
            <a:ext cx="154632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Slow control PC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0775422" y="3153964"/>
            <a:ext cx="1257780" cy="95410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Slow control</a:t>
            </a: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monitoring</a:t>
            </a: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system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cxnSp>
        <p:nvCxnSpPr>
          <p:cNvPr id="248" name="직선 연결선 247"/>
          <p:cNvCxnSpPr>
            <a:endCxn id="247" idx="1"/>
          </p:cNvCxnSpPr>
          <p:nvPr/>
        </p:nvCxnSpPr>
        <p:spPr>
          <a:xfrm>
            <a:off x="5708591" y="3516346"/>
            <a:ext cx="50668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직선 연결선 250"/>
          <p:cNvCxnSpPr/>
          <p:nvPr/>
        </p:nvCxnSpPr>
        <p:spPr>
          <a:xfrm>
            <a:off x="10428593" y="2764138"/>
            <a:ext cx="31004" cy="23285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직선 연결선 253"/>
          <p:cNvCxnSpPr/>
          <p:nvPr/>
        </p:nvCxnSpPr>
        <p:spPr>
          <a:xfrm>
            <a:off x="10690172" y="2595490"/>
            <a:ext cx="648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직선 연결선 254"/>
          <p:cNvCxnSpPr/>
          <p:nvPr/>
        </p:nvCxnSpPr>
        <p:spPr>
          <a:xfrm flipH="1">
            <a:off x="11326329" y="2595490"/>
            <a:ext cx="0" cy="576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1658497" y="5273673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</a:rPr>
              <a:t>TPC Data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607645" y="4580638"/>
            <a:ext cx="2007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Gate &amp; trigger signal</a:t>
            </a:r>
            <a:endParaRPr lang="ko-KR" altLang="en-US" sz="14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10558088" y="6219075"/>
            <a:ext cx="1436483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Event builder</a:t>
            </a:r>
          </a:p>
        </p:txBody>
      </p:sp>
      <p:cxnSp>
        <p:nvCxnSpPr>
          <p:cNvPr id="114" name="직선 연결선 113"/>
          <p:cNvCxnSpPr>
            <a:stCxn id="188" idx="2"/>
            <a:endCxn id="110" idx="1"/>
          </p:cNvCxnSpPr>
          <p:nvPr/>
        </p:nvCxnSpPr>
        <p:spPr>
          <a:xfrm>
            <a:off x="8981502" y="6120993"/>
            <a:ext cx="1576586" cy="2519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8477"/>
              </p:ext>
            </p:extLst>
          </p:nvPr>
        </p:nvGraphicFramePr>
        <p:xfrm>
          <a:off x="422031" y="324678"/>
          <a:ext cx="8260863" cy="5374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637"/>
                <a:gridCol w="1307177"/>
                <a:gridCol w="1545345"/>
                <a:gridCol w="1850767"/>
                <a:gridCol w="1122937"/>
              </a:tblGrid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GET system</a:t>
                      </a:r>
                      <a:endParaRPr lang="en-US" sz="1200" b="1" i="0" u="none" strike="noStrike" dirty="0">
                        <a:solidFill>
                          <a:srgbClr val="00B0F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# of 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22528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trigger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0.001074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track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full data mode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Partial mode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# of 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22528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11400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1event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24.2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12.246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1sec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2.42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1.225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1hour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8.712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4.409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1day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209.088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105.806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중성자</a:t>
                      </a:r>
                      <a:endParaRPr lang="ko-KR" altLang="en-US" sz="1200" b="1" i="0" u="none" strike="noStrike" dirty="0">
                        <a:solidFill>
                          <a:srgbClr val="00B0F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# of 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480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trigger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5000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0.0005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track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full data mode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Partial mode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# of 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480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</a:rPr>
                        <a:t>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1event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0.24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0.044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1sec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1.2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0.220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1hour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4.32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0.792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data size / 1day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103.68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19.008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other detector</a:t>
                      </a:r>
                      <a:endParaRPr lang="en-US" sz="1200" b="1" i="0" u="none" strike="noStrike" dirty="0">
                        <a:solidFill>
                          <a:srgbClr val="00B0F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25.92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</a:rPr>
                        <a:t>4.752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/ 1day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338.688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TB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129.56625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TB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15190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/ 1month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10.16064</a:t>
                      </a:r>
                      <a:endParaRPr lang="en-US" altLang="ko-KR" sz="1200" b="0" i="0" u="none" strike="noStrike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PB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3.8869875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PB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  <a:tr h="249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full data mode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Partial mode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905" marR="6905" marT="69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직선 연결선 35"/>
          <p:cNvCxnSpPr>
            <a:stCxn id="309" idx="4"/>
            <a:endCxn id="327" idx="36"/>
          </p:cNvCxnSpPr>
          <p:nvPr/>
        </p:nvCxnSpPr>
        <p:spPr>
          <a:xfrm>
            <a:off x="11366876" y="2390187"/>
            <a:ext cx="0" cy="15119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96985" y="7365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TPC</a:t>
            </a:r>
            <a:endParaRPr lang="ko-KR" altLang="en-US" sz="16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7" name="직선 화살표 연결선 6"/>
          <p:cNvCxnSpPr>
            <a:stCxn id="17" idx="2"/>
            <a:endCxn id="90" idx="0"/>
          </p:cNvCxnSpPr>
          <p:nvPr/>
        </p:nvCxnSpPr>
        <p:spPr>
          <a:xfrm>
            <a:off x="4186885" y="536003"/>
            <a:ext cx="0" cy="5600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047663" y="106788"/>
            <a:ext cx="0" cy="6705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891785" y="310609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MCH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7" name="직선 화살표 연결선 26"/>
          <p:cNvCxnSpPr>
            <a:stCxn id="109" idx="3"/>
          </p:cNvCxnSpPr>
          <p:nvPr/>
        </p:nvCxnSpPr>
        <p:spPr>
          <a:xfrm>
            <a:off x="4481781" y="1981839"/>
            <a:ext cx="936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4" idx="3"/>
            <a:endCxn id="69" idx="1"/>
          </p:cNvCxnSpPr>
          <p:nvPr/>
        </p:nvCxnSpPr>
        <p:spPr>
          <a:xfrm flipV="1">
            <a:off x="1211385" y="229899"/>
            <a:ext cx="961701" cy="963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296985" y="246211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SC</a:t>
            </a:r>
          </a:p>
          <a:p>
            <a:pPr algn="ctr"/>
            <a:r>
              <a:rPr lang="en-US" altLang="ko-KR" sz="16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ToF</a:t>
            </a:r>
            <a:endParaRPr lang="en-US" altLang="ko-KR" sz="1600" b="1" dirty="0" smtClean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/>
            <a:r>
              <a:rPr lang="en-US" altLang="ko-KR" sz="16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:</a:t>
            </a:r>
            <a:endParaRPr lang="ko-KR" altLang="en-US" sz="16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91278" y="1688161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2.42G/sec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134363" y="129628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075391" y="7687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6" name="직선 연결선 55"/>
          <p:cNvCxnSpPr>
            <a:stCxn id="69" idx="3"/>
            <a:endCxn id="51" idx="1"/>
          </p:cNvCxnSpPr>
          <p:nvPr/>
        </p:nvCxnSpPr>
        <p:spPr>
          <a:xfrm flipV="1">
            <a:off x="2629887" y="210713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4" idx="3"/>
            <a:endCxn id="84" idx="1"/>
          </p:cNvCxnSpPr>
          <p:nvPr/>
        </p:nvCxnSpPr>
        <p:spPr>
          <a:xfrm flipV="1">
            <a:off x="1211385" y="640194"/>
            <a:ext cx="965616" cy="55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51" idx="2"/>
            <a:endCxn id="75" idx="0"/>
          </p:cNvCxnSpPr>
          <p:nvPr/>
        </p:nvCxnSpPr>
        <p:spPr>
          <a:xfrm>
            <a:off x="3380351" y="291798"/>
            <a:ext cx="3915" cy="2481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 flipH="1">
            <a:off x="2407530" y="318070"/>
            <a:ext cx="0" cy="144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2118381" y="11986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173086" y="16675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2227791" y="21364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138278" y="539923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2079306" y="48717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77" name="직선 연결선 76"/>
          <p:cNvCxnSpPr>
            <a:stCxn id="84" idx="3"/>
            <a:endCxn id="75" idx="1"/>
          </p:cNvCxnSpPr>
          <p:nvPr/>
        </p:nvCxnSpPr>
        <p:spPr>
          <a:xfrm flipV="1">
            <a:off x="2633802" y="621008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2122296" y="53016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2177001" y="57705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2231706" y="62394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87" name="직선 연결선 86"/>
          <p:cNvCxnSpPr>
            <a:stCxn id="17" idx="1"/>
            <a:endCxn id="51" idx="3"/>
          </p:cNvCxnSpPr>
          <p:nvPr/>
        </p:nvCxnSpPr>
        <p:spPr>
          <a:xfrm flipH="1" flipV="1">
            <a:off x="3626338" y="210713"/>
            <a:ext cx="265447" cy="21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>
            <a:stCxn id="17" idx="1"/>
            <a:endCxn id="75" idx="3"/>
          </p:cNvCxnSpPr>
          <p:nvPr/>
        </p:nvCxnSpPr>
        <p:spPr>
          <a:xfrm flipH="1">
            <a:off x="3630253" y="423306"/>
            <a:ext cx="261532" cy="19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3895700" y="1096024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MCH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138278" y="915043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079306" y="86229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93" name="직선 연결선 92"/>
          <p:cNvCxnSpPr>
            <a:stCxn id="99" idx="3"/>
            <a:endCxn id="91" idx="1"/>
          </p:cNvCxnSpPr>
          <p:nvPr/>
        </p:nvCxnSpPr>
        <p:spPr>
          <a:xfrm flipV="1">
            <a:off x="2633802" y="996128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>
            <a:stCxn id="91" idx="2"/>
            <a:endCxn id="101" idx="0"/>
          </p:cNvCxnSpPr>
          <p:nvPr/>
        </p:nvCxnSpPr>
        <p:spPr>
          <a:xfrm>
            <a:off x="3384266" y="1077213"/>
            <a:ext cx="3915" cy="2481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 flipH="1">
            <a:off x="2411445" y="1103485"/>
            <a:ext cx="0" cy="144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직사각형 97"/>
          <p:cNvSpPr/>
          <p:nvPr/>
        </p:nvSpPr>
        <p:spPr>
          <a:xfrm>
            <a:off x="2122296" y="90528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177001" y="95217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231706" y="99906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3142193" y="1325338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2083221" y="127258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03" name="직선 연결선 102"/>
          <p:cNvCxnSpPr>
            <a:stCxn id="105" idx="3"/>
            <a:endCxn id="101" idx="1"/>
          </p:cNvCxnSpPr>
          <p:nvPr/>
        </p:nvCxnSpPr>
        <p:spPr>
          <a:xfrm flipV="1">
            <a:off x="2637717" y="1406423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2126211" y="131557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2180916" y="136246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2235621" y="140935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07" name="직선 연결선 106"/>
          <p:cNvCxnSpPr>
            <a:stCxn id="90" idx="1"/>
            <a:endCxn id="91" idx="3"/>
          </p:cNvCxnSpPr>
          <p:nvPr/>
        </p:nvCxnSpPr>
        <p:spPr>
          <a:xfrm flipH="1" flipV="1">
            <a:off x="3630253" y="996128"/>
            <a:ext cx="265447" cy="21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90" idx="1"/>
            <a:endCxn id="101" idx="3"/>
          </p:cNvCxnSpPr>
          <p:nvPr/>
        </p:nvCxnSpPr>
        <p:spPr>
          <a:xfrm flipH="1">
            <a:off x="3634168" y="1208721"/>
            <a:ext cx="261532" cy="19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108"/>
          <p:cNvSpPr/>
          <p:nvPr/>
        </p:nvSpPr>
        <p:spPr>
          <a:xfrm>
            <a:off x="3891581" y="1869142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MCH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134159" y="1688161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2075187" y="163541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12" name="직선 연결선 111"/>
          <p:cNvCxnSpPr>
            <a:stCxn id="116" idx="3"/>
            <a:endCxn id="110" idx="1"/>
          </p:cNvCxnSpPr>
          <p:nvPr/>
        </p:nvCxnSpPr>
        <p:spPr>
          <a:xfrm flipV="1">
            <a:off x="2629683" y="1769246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>
            <a:stCxn id="110" idx="2"/>
            <a:endCxn id="118" idx="0"/>
          </p:cNvCxnSpPr>
          <p:nvPr/>
        </p:nvCxnSpPr>
        <p:spPr>
          <a:xfrm>
            <a:off x="3380147" y="1850331"/>
            <a:ext cx="3915" cy="2481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H="1">
            <a:off x="2407326" y="1876603"/>
            <a:ext cx="0" cy="144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2118177" y="167840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172882" y="172529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2227587" y="177218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138074" y="2098456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079102" y="204570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20" name="직선 연결선 119"/>
          <p:cNvCxnSpPr>
            <a:stCxn id="122" idx="3"/>
            <a:endCxn id="118" idx="1"/>
          </p:cNvCxnSpPr>
          <p:nvPr/>
        </p:nvCxnSpPr>
        <p:spPr>
          <a:xfrm flipV="1">
            <a:off x="2633598" y="2179541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직사각형 120"/>
          <p:cNvSpPr/>
          <p:nvPr/>
        </p:nvSpPr>
        <p:spPr>
          <a:xfrm>
            <a:off x="2122092" y="208869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2176797" y="213558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2231502" y="218247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24" name="직선 연결선 123"/>
          <p:cNvCxnSpPr>
            <a:stCxn id="109" idx="1"/>
            <a:endCxn id="110" idx="3"/>
          </p:cNvCxnSpPr>
          <p:nvPr/>
        </p:nvCxnSpPr>
        <p:spPr>
          <a:xfrm flipH="1" flipV="1">
            <a:off x="3626134" y="1769246"/>
            <a:ext cx="265447" cy="21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>
            <a:stCxn id="109" idx="1"/>
            <a:endCxn id="118" idx="3"/>
          </p:cNvCxnSpPr>
          <p:nvPr/>
        </p:nvCxnSpPr>
        <p:spPr>
          <a:xfrm flipH="1">
            <a:off x="3630049" y="1981839"/>
            <a:ext cx="261532" cy="19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/>
          <p:cNvCxnSpPr>
            <a:stCxn id="90" idx="2"/>
            <a:endCxn id="109" idx="0"/>
          </p:cNvCxnSpPr>
          <p:nvPr/>
        </p:nvCxnSpPr>
        <p:spPr>
          <a:xfrm flipH="1">
            <a:off x="4186681" y="1321418"/>
            <a:ext cx="0" cy="5477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>
            <a:stCxn id="4" idx="3"/>
            <a:endCxn id="99" idx="1"/>
          </p:cNvCxnSpPr>
          <p:nvPr/>
        </p:nvCxnSpPr>
        <p:spPr>
          <a:xfrm flipV="1">
            <a:off x="1211385" y="1015314"/>
            <a:ext cx="965616" cy="17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>
            <a:stCxn id="4" idx="3"/>
            <a:endCxn id="105" idx="1"/>
          </p:cNvCxnSpPr>
          <p:nvPr/>
        </p:nvCxnSpPr>
        <p:spPr>
          <a:xfrm>
            <a:off x="1211385" y="1193780"/>
            <a:ext cx="969531" cy="231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>
            <a:stCxn id="4" idx="3"/>
            <a:endCxn id="116" idx="1"/>
          </p:cNvCxnSpPr>
          <p:nvPr/>
        </p:nvCxnSpPr>
        <p:spPr>
          <a:xfrm>
            <a:off x="1211385" y="1193780"/>
            <a:ext cx="961497" cy="594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140"/>
          <p:cNvCxnSpPr>
            <a:stCxn id="4" idx="3"/>
            <a:endCxn id="122" idx="1"/>
          </p:cNvCxnSpPr>
          <p:nvPr/>
        </p:nvCxnSpPr>
        <p:spPr>
          <a:xfrm>
            <a:off x="1211385" y="1193780"/>
            <a:ext cx="965412" cy="1004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/>
          <p:cNvCxnSpPr>
            <a:stCxn id="202" idx="3"/>
            <a:endCxn id="208" idx="1"/>
          </p:cNvCxnSpPr>
          <p:nvPr/>
        </p:nvCxnSpPr>
        <p:spPr>
          <a:xfrm flipV="1">
            <a:off x="2611819" y="2671864"/>
            <a:ext cx="1231181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2690829" y="2457531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2080768" y="253962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2115943" y="257479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2155018" y="261387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2190193" y="264904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2233168" y="267639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2268343" y="271156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2307418" y="275064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2342593" y="278581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3843000" y="2559167"/>
            <a:ext cx="648278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6744089" y="109972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Experimental Hall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041620" y="106788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Sever room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3" name="직사각형 222"/>
          <p:cNvSpPr/>
          <p:nvPr/>
        </p:nvSpPr>
        <p:spPr>
          <a:xfrm>
            <a:off x="2096860" y="313322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0155247" y="5267990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UTP : 1.25GB/sec</a:t>
            </a:r>
            <a:endParaRPr lang="ko-KR" altLang="en-US" sz="1000" b="1" dirty="0">
              <a:solidFill>
                <a:srgbClr val="00B05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Optical : 1.25GB/sec</a:t>
            </a:r>
          </a:p>
          <a:p>
            <a:r>
              <a:rPr lang="en-US" altLang="ko-KR" sz="10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100G : 12.5GB/sec</a:t>
            </a:r>
          </a:p>
          <a:p>
            <a:r>
              <a:rPr lang="en-US" altLang="ko-KR" sz="10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40G InfiniBand : 5GB/sec</a:t>
            </a:r>
            <a:endParaRPr lang="ko-KR" altLang="en-US" sz="1000" b="1" dirty="0">
              <a:solidFill>
                <a:schemeClr val="accent2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2178925" y="318402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0" name="직사각형 279"/>
          <p:cNvSpPr/>
          <p:nvPr/>
        </p:nvSpPr>
        <p:spPr>
          <a:xfrm>
            <a:off x="2260990" y="322701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2104690" y="343020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2202360" y="346097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2280489" y="349930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89" name="직선 연결선 288"/>
          <p:cNvCxnSpPr>
            <a:stCxn id="78" idx="3"/>
            <a:endCxn id="204" idx="1"/>
          </p:cNvCxnSpPr>
          <p:nvPr/>
        </p:nvCxnSpPr>
        <p:spPr>
          <a:xfrm flipV="1">
            <a:off x="1211385" y="2747705"/>
            <a:ext cx="1021783" cy="163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직선 연결선 289"/>
          <p:cNvCxnSpPr>
            <a:stCxn id="78" idx="3"/>
            <a:endCxn id="64" idx="1"/>
          </p:cNvCxnSpPr>
          <p:nvPr/>
        </p:nvCxnSpPr>
        <p:spPr>
          <a:xfrm>
            <a:off x="1211385" y="2919315"/>
            <a:ext cx="828428" cy="44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2039813" y="3073507"/>
            <a:ext cx="1149270" cy="590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VME</a:t>
            </a:r>
            <a:endParaRPr lang="ko-KR" altLang="en-US" sz="1200" b="1" dirty="0">
              <a:solidFill>
                <a:schemeClr val="tx1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3901078" y="3249953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92" name="직선 연결선 291"/>
          <p:cNvCxnSpPr>
            <a:stCxn id="64" idx="3"/>
            <a:endCxn id="291" idx="1"/>
          </p:cNvCxnSpPr>
          <p:nvPr/>
        </p:nvCxnSpPr>
        <p:spPr>
          <a:xfrm flipV="1">
            <a:off x="3189083" y="3362923"/>
            <a:ext cx="711995" cy="5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3358621" y="3142874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5790777" y="1669793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data size</a:t>
            </a:r>
          </a:p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2.72GB/sec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481781" y="2012475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optical</a:t>
            </a:r>
            <a:endParaRPr lang="ko-KR" altLang="en-US" sz="1000" b="1" dirty="0">
              <a:solidFill>
                <a:srgbClr val="FF000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806097" y="3601799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UTP</a:t>
            </a:r>
            <a:endParaRPr lang="ko-KR" altLang="en-US" sz="1000" b="1" dirty="0">
              <a:solidFill>
                <a:srgbClr val="00B05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95" name="직선 연결선 294"/>
          <p:cNvCxnSpPr/>
          <p:nvPr/>
        </p:nvCxnSpPr>
        <p:spPr>
          <a:xfrm flipH="1" flipV="1">
            <a:off x="5281062" y="816013"/>
            <a:ext cx="0" cy="270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/>
          <p:cNvCxnSpPr>
            <a:endCxn id="208" idx="3"/>
          </p:cNvCxnSpPr>
          <p:nvPr/>
        </p:nvCxnSpPr>
        <p:spPr>
          <a:xfrm flipH="1">
            <a:off x="4491278" y="2671864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/>
          <p:nvPr/>
        </p:nvCxnSpPr>
        <p:spPr>
          <a:xfrm flipV="1">
            <a:off x="4491278" y="3361113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0980020" y="1585328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Storage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6393265" y="5900551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L3 Switch</a:t>
            </a:r>
          </a:p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(Active-Active </a:t>
            </a:r>
            <a:r>
              <a:rPr lang="ko-KR" altLang="en-US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가상화</a:t>
            </a:r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5" name="자유형 304"/>
          <p:cNvSpPr/>
          <p:nvPr/>
        </p:nvSpPr>
        <p:spPr>
          <a:xfrm>
            <a:off x="6975476" y="1420608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6" name="자유형 305"/>
          <p:cNvSpPr/>
          <p:nvPr/>
        </p:nvSpPr>
        <p:spPr>
          <a:xfrm>
            <a:off x="7096344" y="1391628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8" name="타원 307"/>
          <p:cNvSpPr/>
          <p:nvPr/>
        </p:nvSpPr>
        <p:spPr>
          <a:xfrm>
            <a:off x="6796801" y="1801642"/>
            <a:ext cx="504496" cy="16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9" name="자유형 308"/>
          <p:cNvSpPr/>
          <p:nvPr/>
        </p:nvSpPr>
        <p:spPr bwMode="auto">
          <a:xfrm>
            <a:off x="11140525" y="1838806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1" name="직사각형 310"/>
          <p:cNvSpPr/>
          <p:nvPr/>
        </p:nvSpPr>
        <p:spPr>
          <a:xfrm>
            <a:off x="6707042" y="953226"/>
            <a:ext cx="757788" cy="19411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15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14" y="1017082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13" y="2209001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8" name="직선 화살표 연결선 317"/>
          <p:cNvCxnSpPr/>
          <p:nvPr/>
        </p:nvCxnSpPr>
        <p:spPr>
          <a:xfrm>
            <a:off x="5427799" y="710528"/>
            <a:ext cx="0" cy="2124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직선 화살표 연결선 320"/>
          <p:cNvCxnSpPr/>
          <p:nvPr/>
        </p:nvCxnSpPr>
        <p:spPr>
          <a:xfrm>
            <a:off x="5435614" y="2526174"/>
            <a:ext cx="1440000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직선 화살표 연결선 321"/>
          <p:cNvCxnSpPr/>
          <p:nvPr/>
        </p:nvCxnSpPr>
        <p:spPr>
          <a:xfrm>
            <a:off x="5442891" y="1326635"/>
            <a:ext cx="1440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직선 연결선 323"/>
          <p:cNvCxnSpPr/>
          <p:nvPr/>
        </p:nvCxnSpPr>
        <p:spPr>
          <a:xfrm>
            <a:off x="5286916" y="2415617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직선 연결선 324"/>
          <p:cNvCxnSpPr/>
          <p:nvPr/>
        </p:nvCxnSpPr>
        <p:spPr>
          <a:xfrm>
            <a:off x="5290831" y="1223837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4699611" y="481050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optical</a:t>
            </a:r>
            <a:endParaRPr lang="ko-KR" altLang="en-US" sz="1000" b="1" dirty="0">
              <a:solidFill>
                <a:srgbClr val="FF000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7" name="자유형 326"/>
          <p:cNvSpPr/>
          <p:nvPr/>
        </p:nvSpPr>
        <p:spPr bwMode="auto">
          <a:xfrm>
            <a:off x="11140525" y="2541378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8" name="자유형 327"/>
          <p:cNvSpPr/>
          <p:nvPr/>
        </p:nvSpPr>
        <p:spPr bwMode="auto">
          <a:xfrm>
            <a:off x="11146684" y="3678309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9" name="자유형 328"/>
          <p:cNvSpPr/>
          <p:nvPr/>
        </p:nvSpPr>
        <p:spPr bwMode="auto">
          <a:xfrm>
            <a:off x="11148339" y="4394317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296985" y="4291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CV</a:t>
            </a:r>
          </a:p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neutron</a:t>
            </a:r>
            <a:endParaRPr lang="ko-KR" altLang="en-US" sz="16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87" name="직선 연결선 186"/>
          <p:cNvCxnSpPr>
            <a:stCxn id="192" idx="3"/>
            <a:endCxn id="209" idx="1"/>
          </p:cNvCxnSpPr>
          <p:nvPr/>
        </p:nvCxnSpPr>
        <p:spPr>
          <a:xfrm flipV="1">
            <a:off x="2607904" y="4098663"/>
            <a:ext cx="123509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686914" y="3884330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498389" y="4690098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100M/sec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2076853" y="396642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2112028" y="400159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2151103" y="404067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186278" y="407584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229253" y="410319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2264428" y="413836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03503" y="417744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2338678" y="421261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3843000" y="3985966"/>
            <a:ext cx="64436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10" name="직선 연결선 209"/>
          <p:cNvCxnSpPr>
            <a:stCxn id="214" idx="3"/>
            <a:endCxn id="220" idx="1"/>
          </p:cNvCxnSpPr>
          <p:nvPr/>
        </p:nvCxnSpPr>
        <p:spPr>
          <a:xfrm flipV="1">
            <a:off x="2611164" y="4562565"/>
            <a:ext cx="123183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2690174" y="4348232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2080113" y="443032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2115288" y="446549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2154363" y="450457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2189538" y="453974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2232513" y="456709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2267688" y="460226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8" name="직사각형 217"/>
          <p:cNvSpPr/>
          <p:nvPr/>
        </p:nvSpPr>
        <p:spPr>
          <a:xfrm>
            <a:off x="2306763" y="464134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2341938" y="467651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3843000" y="4449868"/>
            <a:ext cx="64762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27" name="직선 연결선 226"/>
          <p:cNvCxnSpPr>
            <a:stCxn id="275" idx="3"/>
            <a:endCxn id="320" idx="1"/>
          </p:cNvCxnSpPr>
          <p:nvPr/>
        </p:nvCxnSpPr>
        <p:spPr>
          <a:xfrm flipV="1">
            <a:off x="2611164" y="5039306"/>
            <a:ext cx="123183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2690174" y="4824973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2080113" y="490706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2115288" y="494223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2154363" y="498131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6" name="직사각형 275"/>
          <p:cNvSpPr/>
          <p:nvPr/>
        </p:nvSpPr>
        <p:spPr>
          <a:xfrm>
            <a:off x="2189538" y="501648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2232513" y="504383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2267688" y="507900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2306763" y="511808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9" name="직사각형 318"/>
          <p:cNvSpPr/>
          <p:nvPr/>
        </p:nvSpPr>
        <p:spPr>
          <a:xfrm>
            <a:off x="2341938" y="515325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3843000" y="4926609"/>
            <a:ext cx="64762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23" name="직선 연결선 322"/>
          <p:cNvCxnSpPr>
            <a:stCxn id="337" idx="3"/>
            <a:endCxn id="343" idx="1"/>
          </p:cNvCxnSpPr>
          <p:nvPr/>
        </p:nvCxnSpPr>
        <p:spPr>
          <a:xfrm flipV="1">
            <a:off x="2611164" y="5491123"/>
            <a:ext cx="123183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2690174" y="5276790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1" name="직사각형 330"/>
          <p:cNvSpPr/>
          <p:nvPr/>
        </p:nvSpPr>
        <p:spPr>
          <a:xfrm>
            <a:off x="2080113" y="535888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2" name="직사각형 331"/>
          <p:cNvSpPr/>
          <p:nvPr/>
        </p:nvSpPr>
        <p:spPr>
          <a:xfrm>
            <a:off x="2115288" y="539405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7" name="직사각형 336"/>
          <p:cNvSpPr/>
          <p:nvPr/>
        </p:nvSpPr>
        <p:spPr>
          <a:xfrm>
            <a:off x="2154363" y="543313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8" name="직사각형 337"/>
          <p:cNvSpPr/>
          <p:nvPr/>
        </p:nvSpPr>
        <p:spPr>
          <a:xfrm>
            <a:off x="2189538" y="546830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9" name="직사각형 338"/>
          <p:cNvSpPr/>
          <p:nvPr/>
        </p:nvSpPr>
        <p:spPr>
          <a:xfrm>
            <a:off x="2232513" y="549565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0" name="직사각형 339"/>
          <p:cNvSpPr/>
          <p:nvPr/>
        </p:nvSpPr>
        <p:spPr>
          <a:xfrm>
            <a:off x="2267688" y="553082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1" name="직사각형 340"/>
          <p:cNvSpPr/>
          <p:nvPr/>
        </p:nvSpPr>
        <p:spPr>
          <a:xfrm>
            <a:off x="2306763" y="556990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2" name="직사각형 341"/>
          <p:cNvSpPr/>
          <p:nvPr/>
        </p:nvSpPr>
        <p:spPr>
          <a:xfrm>
            <a:off x="2341938" y="560507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3" name="직사각형 342"/>
          <p:cNvSpPr/>
          <p:nvPr/>
        </p:nvSpPr>
        <p:spPr>
          <a:xfrm>
            <a:off x="3843000" y="5378426"/>
            <a:ext cx="64762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44" name="직선 연결선 343"/>
          <p:cNvCxnSpPr>
            <a:stCxn id="186" idx="3"/>
            <a:endCxn id="193" idx="1"/>
          </p:cNvCxnSpPr>
          <p:nvPr/>
        </p:nvCxnSpPr>
        <p:spPr>
          <a:xfrm flipV="1">
            <a:off x="1211385" y="4138987"/>
            <a:ext cx="974893" cy="60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직선 연결선 345"/>
          <p:cNvCxnSpPr>
            <a:stCxn id="186" idx="3"/>
            <a:endCxn id="216" idx="1"/>
          </p:cNvCxnSpPr>
          <p:nvPr/>
        </p:nvCxnSpPr>
        <p:spPr>
          <a:xfrm flipV="1">
            <a:off x="1211385" y="4630234"/>
            <a:ext cx="1021128" cy="118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직선 연결선 346"/>
          <p:cNvCxnSpPr>
            <a:stCxn id="186" idx="3"/>
            <a:endCxn id="276" idx="1"/>
          </p:cNvCxnSpPr>
          <p:nvPr/>
        </p:nvCxnSpPr>
        <p:spPr>
          <a:xfrm>
            <a:off x="1211385" y="4748660"/>
            <a:ext cx="978153" cy="330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직선 연결선 347"/>
          <p:cNvCxnSpPr>
            <a:stCxn id="186" idx="3"/>
            <a:endCxn id="338" idx="1"/>
          </p:cNvCxnSpPr>
          <p:nvPr/>
        </p:nvCxnSpPr>
        <p:spPr>
          <a:xfrm>
            <a:off x="1211385" y="4748660"/>
            <a:ext cx="978153" cy="78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직선 연결선 348"/>
          <p:cNvCxnSpPr>
            <a:stCxn id="209" idx="3"/>
          </p:cNvCxnSpPr>
          <p:nvPr/>
        </p:nvCxnSpPr>
        <p:spPr>
          <a:xfrm>
            <a:off x="4487363" y="4098663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직선 연결선 349"/>
          <p:cNvCxnSpPr>
            <a:stCxn id="220" idx="3"/>
          </p:cNvCxnSpPr>
          <p:nvPr/>
        </p:nvCxnSpPr>
        <p:spPr>
          <a:xfrm>
            <a:off x="4490623" y="4562565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연결선 350"/>
          <p:cNvCxnSpPr>
            <a:endCxn id="320" idx="3"/>
          </p:cNvCxnSpPr>
          <p:nvPr/>
        </p:nvCxnSpPr>
        <p:spPr>
          <a:xfrm flipH="1">
            <a:off x="4490622" y="5033346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직선 연결선 351"/>
          <p:cNvCxnSpPr/>
          <p:nvPr/>
        </p:nvCxnSpPr>
        <p:spPr>
          <a:xfrm flipH="1" flipV="1">
            <a:off x="4490623" y="5483308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3626134" y="5621933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 NIC bonding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54" name="직선 연결선 353"/>
          <p:cNvCxnSpPr/>
          <p:nvPr/>
        </p:nvCxnSpPr>
        <p:spPr>
          <a:xfrm flipH="1" flipV="1">
            <a:off x="5284977" y="3930298"/>
            <a:ext cx="0" cy="180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/>
          <p:cNvSpPr txBox="1"/>
          <p:nvPr/>
        </p:nvSpPr>
        <p:spPr>
          <a:xfrm>
            <a:off x="5853938" y="460845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data size</a:t>
            </a:r>
          </a:p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1.2GB/sec</a:t>
            </a:r>
          </a:p>
        </p:txBody>
      </p:sp>
      <p:sp>
        <p:nvSpPr>
          <p:cNvPr id="356" name="자유형 355"/>
          <p:cNvSpPr/>
          <p:nvPr/>
        </p:nvSpPr>
        <p:spPr>
          <a:xfrm>
            <a:off x="6971576" y="4425483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7" name="자유형 356"/>
          <p:cNvSpPr/>
          <p:nvPr/>
        </p:nvSpPr>
        <p:spPr>
          <a:xfrm>
            <a:off x="7092444" y="4396503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8" name="타원 357"/>
          <p:cNvSpPr/>
          <p:nvPr/>
        </p:nvSpPr>
        <p:spPr>
          <a:xfrm>
            <a:off x="6792901" y="4806517"/>
            <a:ext cx="504496" cy="16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9" name="직사각형 358"/>
          <p:cNvSpPr/>
          <p:nvPr/>
        </p:nvSpPr>
        <p:spPr>
          <a:xfrm>
            <a:off x="6703142" y="3958101"/>
            <a:ext cx="757788" cy="19411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60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14" y="4021957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13" y="5213876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5" name="직선 연결선 364"/>
          <p:cNvCxnSpPr/>
          <p:nvPr/>
        </p:nvCxnSpPr>
        <p:spPr>
          <a:xfrm>
            <a:off x="5283016" y="5420492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연결선 365"/>
          <p:cNvCxnSpPr/>
          <p:nvPr/>
        </p:nvCxnSpPr>
        <p:spPr>
          <a:xfrm>
            <a:off x="5286931" y="4228712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자유형 372"/>
          <p:cNvSpPr/>
          <p:nvPr/>
        </p:nvSpPr>
        <p:spPr>
          <a:xfrm>
            <a:off x="8908661" y="2740394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4" name="자유형 373"/>
          <p:cNvSpPr/>
          <p:nvPr/>
        </p:nvSpPr>
        <p:spPr>
          <a:xfrm>
            <a:off x="9029529" y="2711414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5" name="타원 374"/>
          <p:cNvSpPr/>
          <p:nvPr/>
        </p:nvSpPr>
        <p:spPr>
          <a:xfrm>
            <a:off x="8729986" y="3121428"/>
            <a:ext cx="504496" cy="16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6" name="직사각형 375"/>
          <p:cNvSpPr/>
          <p:nvPr/>
        </p:nvSpPr>
        <p:spPr>
          <a:xfrm>
            <a:off x="8640227" y="2273012"/>
            <a:ext cx="757788" cy="19411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77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9" y="2336868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8" y="3528787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" name="TextBox 378"/>
          <p:cNvSpPr txBox="1"/>
          <p:nvPr/>
        </p:nvSpPr>
        <p:spPr>
          <a:xfrm>
            <a:off x="8225456" y="4391725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L3 Switch</a:t>
            </a:r>
          </a:p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(Active-Active </a:t>
            </a:r>
            <a:r>
              <a:rPr lang="ko-KR" altLang="en-US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가상화</a:t>
            </a:r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8620235" y="500832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Management Server 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81" name="그림 3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85" y="827472"/>
            <a:ext cx="397659" cy="617056"/>
          </a:xfrm>
          <a:prstGeom prst="rect">
            <a:avLst/>
          </a:prstGeom>
        </p:spPr>
      </p:pic>
      <p:cxnSp>
        <p:nvCxnSpPr>
          <p:cNvPr id="384" name="직선 화살표 연결선 383"/>
          <p:cNvCxnSpPr>
            <a:stCxn id="315" idx="3"/>
            <a:endCxn id="377" idx="1"/>
          </p:cNvCxnSpPr>
          <p:nvPr/>
        </p:nvCxnSpPr>
        <p:spPr>
          <a:xfrm>
            <a:off x="7322511" y="1309687"/>
            <a:ext cx="1454188" cy="13197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직선 화살표 연결선 384"/>
          <p:cNvCxnSpPr>
            <a:stCxn id="315" idx="3"/>
            <a:endCxn id="378" idx="1"/>
          </p:cNvCxnSpPr>
          <p:nvPr/>
        </p:nvCxnSpPr>
        <p:spPr>
          <a:xfrm>
            <a:off x="7322511" y="1309687"/>
            <a:ext cx="1454187" cy="25117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직선 화살표 연결선 385"/>
          <p:cNvCxnSpPr>
            <a:stCxn id="316" idx="3"/>
            <a:endCxn id="377" idx="1"/>
          </p:cNvCxnSpPr>
          <p:nvPr/>
        </p:nvCxnSpPr>
        <p:spPr>
          <a:xfrm>
            <a:off x="7322510" y="2501606"/>
            <a:ext cx="1454189" cy="1278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직선 화살표 연결선 386"/>
          <p:cNvCxnSpPr>
            <a:stCxn id="316" idx="3"/>
            <a:endCxn id="378" idx="1"/>
          </p:cNvCxnSpPr>
          <p:nvPr/>
        </p:nvCxnSpPr>
        <p:spPr>
          <a:xfrm>
            <a:off x="7322510" y="2501606"/>
            <a:ext cx="1454188" cy="13197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직선 화살표 연결선 387"/>
          <p:cNvCxnSpPr>
            <a:stCxn id="360" idx="3"/>
            <a:endCxn id="377" idx="1"/>
          </p:cNvCxnSpPr>
          <p:nvPr/>
        </p:nvCxnSpPr>
        <p:spPr>
          <a:xfrm flipV="1">
            <a:off x="7318611" y="2629473"/>
            <a:ext cx="1458088" cy="16850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직선 화살표 연결선 388"/>
          <p:cNvCxnSpPr>
            <a:stCxn id="378" idx="1"/>
            <a:endCxn id="360" idx="3"/>
          </p:cNvCxnSpPr>
          <p:nvPr/>
        </p:nvCxnSpPr>
        <p:spPr>
          <a:xfrm flipH="1">
            <a:off x="7318611" y="3821392"/>
            <a:ext cx="1458087" cy="4931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직선 화살표 연결선 389"/>
          <p:cNvCxnSpPr>
            <a:stCxn id="377" idx="1"/>
            <a:endCxn id="361" idx="3"/>
          </p:cNvCxnSpPr>
          <p:nvPr/>
        </p:nvCxnSpPr>
        <p:spPr>
          <a:xfrm flipH="1">
            <a:off x="7318610" y="2629473"/>
            <a:ext cx="1458089" cy="28770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직선 화살표 연결선 390"/>
          <p:cNvCxnSpPr>
            <a:stCxn id="378" idx="1"/>
            <a:endCxn id="361" idx="3"/>
          </p:cNvCxnSpPr>
          <p:nvPr/>
        </p:nvCxnSpPr>
        <p:spPr>
          <a:xfrm flipH="1">
            <a:off x="7318610" y="3821392"/>
            <a:ext cx="1458088" cy="16850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직선 연결선 392"/>
          <p:cNvCxnSpPr>
            <a:stCxn id="328" idx="4"/>
            <a:endCxn id="329" idx="36"/>
          </p:cNvCxnSpPr>
          <p:nvPr/>
        </p:nvCxnSpPr>
        <p:spPr>
          <a:xfrm>
            <a:off x="11373035" y="4229690"/>
            <a:ext cx="1655" cy="16462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직선 연결선 393"/>
          <p:cNvCxnSpPr>
            <a:stCxn id="327" idx="4"/>
            <a:endCxn id="328" idx="36"/>
          </p:cNvCxnSpPr>
          <p:nvPr/>
        </p:nvCxnSpPr>
        <p:spPr>
          <a:xfrm>
            <a:off x="11366876" y="3092759"/>
            <a:ext cx="6159" cy="58555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/>
          <p:cNvSpPr txBox="1"/>
          <p:nvPr/>
        </p:nvSpPr>
        <p:spPr>
          <a:xfrm>
            <a:off x="11452802" y="3234428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확장 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5790777" y="5457197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12 port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5764567" y="401899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12 port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5761828" y="962592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5761828" y="2198727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5895767" y="2538632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5845279" y="1321418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cxnSp>
        <p:nvCxnSpPr>
          <p:cNvPr id="405" name="직선 화살표 연결선 404"/>
          <p:cNvCxnSpPr>
            <a:stCxn id="377" idx="3"/>
            <a:endCxn id="309" idx="12"/>
          </p:cNvCxnSpPr>
          <p:nvPr/>
        </p:nvCxnSpPr>
        <p:spPr>
          <a:xfrm flipV="1">
            <a:off x="9255696" y="2085216"/>
            <a:ext cx="1884829" cy="5442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직선 화살표 연결선 405"/>
          <p:cNvCxnSpPr>
            <a:stCxn id="377" idx="3"/>
            <a:endCxn id="327" idx="17"/>
          </p:cNvCxnSpPr>
          <p:nvPr/>
        </p:nvCxnSpPr>
        <p:spPr>
          <a:xfrm>
            <a:off x="9255696" y="2629473"/>
            <a:ext cx="1884829" cy="2486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직선 화살표 연결선 406"/>
          <p:cNvCxnSpPr>
            <a:stCxn id="377" idx="3"/>
            <a:endCxn id="328" idx="12"/>
          </p:cNvCxnSpPr>
          <p:nvPr/>
        </p:nvCxnSpPr>
        <p:spPr>
          <a:xfrm>
            <a:off x="9255696" y="2629473"/>
            <a:ext cx="1890988" cy="12952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직선 화살표 연결선 407"/>
          <p:cNvCxnSpPr>
            <a:stCxn id="377" idx="3"/>
            <a:endCxn id="329" idx="17"/>
          </p:cNvCxnSpPr>
          <p:nvPr/>
        </p:nvCxnSpPr>
        <p:spPr>
          <a:xfrm>
            <a:off x="9255696" y="2629473"/>
            <a:ext cx="1892643" cy="21015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직선 화살표 연결선 412"/>
          <p:cNvCxnSpPr>
            <a:stCxn id="376" idx="0"/>
            <a:endCxn id="381" idx="2"/>
          </p:cNvCxnSpPr>
          <p:nvPr/>
        </p:nvCxnSpPr>
        <p:spPr>
          <a:xfrm flipV="1">
            <a:off x="9019121" y="1444528"/>
            <a:ext cx="281494" cy="828484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직선 화살표 연결선 229"/>
          <p:cNvCxnSpPr>
            <a:stCxn id="378" idx="3"/>
            <a:endCxn id="309" idx="12"/>
          </p:cNvCxnSpPr>
          <p:nvPr/>
        </p:nvCxnSpPr>
        <p:spPr>
          <a:xfrm flipV="1">
            <a:off x="9255695" y="2085216"/>
            <a:ext cx="1884830" cy="17361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직선 화살표 연결선 230"/>
          <p:cNvCxnSpPr>
            <a:stCxn id="378" idx="3"/>
            <a:endCxn id="327" idx="0"/>
          </p:cNvCxnSpPr>
          <p:nvPr/>
        </p:nvCxnSpPr>
        <p:spPr>
          <a:xfrm flipV="1">
            <a:off x="9255695" y="2910317"/>
            <a:ext cx="1884830" cy="9110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화살표 연결선 231"/>
          <p:cNvCxnSpPr>
            <a:stCxn id="378" idx="3"/>
            <a:endCxn id="328" idx="12"/>
          </p:cNvCxnSpPr>
          <p:nvPr/>
        </p:nvCxnSpPr>
        <p:spPr>
          <a:xfrm>
            <a:off x="9255695" y="3821392"/>
            <a:ext cx="1890989" cy="1033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화살표 연결선 232"/>
          <p:cNvCxnSpPr>
            <a:stCxn id="378" idx="3"/>
            <a:endCxn id="329" idx="10"/>
          </p:cNvCxnSpPr>
          <p:nvPr/>
        </p:nvCxnSpPr>
        <p:spPr>
          <a:xfrm>
            <a:off x="9255695" y="3821392"/>
            <a:ext cx="1892813" cy="9405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499595" y="390069"/>
            <a:ext cx="3611971" cy="607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rgbClr val="7030A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150043" y="3163102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100G uplink</a:t>
            </a:r>
            <a:endParaRPr lang="ko-KR" altLang="en-US" sz="1000" b="1" dirty="0">
              <a:solidFill>
                <a:schemeClr val="accent2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051390" y="143849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네트워크 구축</a:t>
            </a:r>
            <a:endParaRPr lang="ko-KR" altLang="en-US" sz="1000" b="1" dirty="0">
              <a:solidFill>
                <a:srgbClr val="7030A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04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직사각형 70">
            <a:extLst>
              <a:ext uri="{FF2B5EF4-FFF2-40B4-BE49-F238E27FC236}">
                <a16:creationId xmlns="" xmlns:a16="http://schemas.microsoft.com/office/drawing/2014/main" id="{31152B96-8D4B-4409-AF02-1AEC361F393B}"/>
              </a:ext>
            </a:extLst>
          </p:cNvPr>
          <p:cNvSpPr/>
          <p:nvPr/>
        </p:nvSpPr>
        <p:spPr>
          <a:xfrm>
            <a:off x="9919449" y="550398"/>
            <a:ext cx="1878628" cy="5725331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="" xmlns:a16="http://schemas.microsoft.com/office/drawing/2014/main" id="{DB7A554F-8211-4C19-ADCD-0540B684449E}"/>
              </a:ext>
            </a:extLst>
          </p:cNvPr>
          <p:cNvSpPr/>
          <p:nvPr/>
        </p:nvSpPr>
        <p:spPr>
          <a:xfrm rot="16200000">
            <a:off x="4742552" y="3333228"/>
            <a:ext cx="649500" cy="184784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="" xmlns:a16="http://schemas.microsoft.com/office/drawing/2014/main" id="{84112FC6-0C0E-43F2-85C0-288CF71441E1}"/>
              </a:ext>
            </a:extLst>
          </p:cNvPr>
          <p:cNvSpPr/>
          <p:nvPr/>
        </p:nvSpPr>
        <p:spPr>
          <a:xfrm rot="16200000">
            <a:off x="2727186" y="1117328"/>
            <a:ext cx="649500" cy="178117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1">
            <a:extLst>
              <a:ext uri="{FF2B5EF4-FFF2-40B4-BE49-F238E27FC236}">
                <a16:creationId xmlns="" xmlns:a16="http://schemas.microsoft.com/office/drawing/2014/main" id="{04B395FA-B6EE-48BB-8494-7608245F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55" y="4034712"/>
            <a:ext cx="450845" cy="4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>
            <a:extLst>
              <a:ext uri="{FF2B5EF4-FFF2-40B4-BE49-F238E27FC236}">
                <a16:creationId xmlns="" xmlns:a16="http://schemas.microsoft.com/office/drawing/2014/main" id="{4A97823F-7440-4F99-915F-FF58D1DB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3" y="4034712"/>
            <a:ext cx="450845" cy="4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="" xmlns:a16="http://schemas.microsoft.com/office/drawing/2014/main" id="{FBAD0DC2-0C02-443B-A327-9D337B60EC75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2386773" y="2230358"/>
            <a:ext cx="1977105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="" xmlns:a16="http://schemas.microsoft.com/office/drawing/2014/main" id="{90668419-DA74-4AFA-A937-CEB516C97B6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732973" y="2230358"/>
            <a:ext cx="630905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="" xmlns:a16="http://schemas.microsoft.com/office/drawing/2014/main" id="{EC754E2D-E12F-43DD-B665-4FB07E501D78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2386773" y="2230358"/>
            <a:ext cx="3376573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F2C902E9-D7BE-4E71-A0A8-5B235026153A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732973" y="2230358"/>
            <a:ext cx="2030373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>
            <a:extLst>
              <a:ext uri="{FF2B5EF4-FFF2-40B4-BE49-F238E27FC236}">
                <a16:creationId xmlns="" xmlns:a16="http://schemas.microsoft.com/office/drawing/2014/main" id="{F2C18E1F-CCE7-45F5-AF85-627C576985A9}"/>
              </a:ext>
            </a:extLst>
          </p:cNvPr>
          <p:cNvSpPr/>
          <p:nvPr/>
        </p:nvSpPr>
        <p:spPr>
          <a:xfrm>
            <a:off x="5021430" y="4172215"/>
            <a:ext cx="89042" cy="21559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직선 연결선 25">
            <a:extLst>
              <a:ext uri="{FF2B5EF4-FFF2-40B4-BE49-F238E27FC236}">
                <a16:creationId xmlns="" xmlns:a16="http://schemas.microsoft.com/office/drawing/2014/main" id="{80F692B9-6F85-4735-9B5A-C5B2ED542C95}"/>
              </a:ext>
            </a:extLst>
          </p:cNvPr>
          <p:cNvCxnSpPr>
            <a:cxnSpLocks/>
          </p:cNvCxnSpPr>
          <p:nvPr/>
        </p:nvCxnSpPr>
        <p:spPr>
          <a:xfrm>
            <a:off x="2612195" y="1970715"/>
            <a:ext cx="8953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="" xmlns:a16="http://schemas.microsoft.com/office/drawing/2014/main" id="{D1DD6F89-6AB1-4C34-8913-92B6E1081460}"/>
              </a:ext>
            </a:extLst>
          </p:cNvPr>
          <p:cNvCxnSpPr>
            <a:cxnSpLocks/>
          </p:cNvCxnSpPr>
          <p:nvPr/>
        </p:nvCxnSpPr>
        <p:spPr>
          <a:xfrm>
            <a:off x="2612195" y="2021515"/>
            <a:ext cx="8953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>
            <a:extLst>
              <a:ext uri="{FF2B5EF4-FFF2-40B4-BE49-F238E27FC236}">
                <a16:creationId xmlns="" xmlns:a16="http://schemas.microsoft.com/office/drawing/2014/main" id="{AB662951-ACCC-4352-8F6D-4198874410B0}"/>
              </a:ext>
            </a:extLst>
          </p:cNvPr>
          <p:cNvSpPr/>
          <p:nvPr/>
        </p:nvSpPr>
        <p:spPr>
          <a:xfrm>
            <a:off x="3035447" y="1862917"/>
            <a:ext cx="89042" cy="21559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="" xmlns:a16="http://schemas.microsoft.com/office/drawing/2014/main" id="{2A0F6477-A32B-4E14-A9DF-192D94263D68}"/>
              </a:ext>
            </a:extLst>
          </p:cNvPr>
          <p:cNvSpPr/>
          <p:nvPr/>
        </p:nvSpPr>
        <p:spPr>
          <a:xfrm rot="16200000">
            <a:off x="6867386" y="1117328"/>
            <a:ext cx="649500" cy="178117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직선 연결선 36">
            <a:extLst>
              <a:ext uri="{FF2B5EF4-FFF2-40B4-BE49-F238E27FC236}">
                <a16:creationId xmlns="" xmlns:a16="http://schemas.microsoft.com/office/drawing/2014/main" id="{4953AFAD-D6D1-4A81-BD4C-98FB0D05BAC2}"/>
              </a:ext>
            </a:extLst>
          </p:cNvPr>
          <p:cNvCxnSpPr>
            <a:cxnSpLocks/>
            <a:stCxn id="33" idx="2"/>
            <a:endCxn id="6" idx="0"/>
          </p:cNvCxnSpPr>
          <p:nvPr/>
        </p:nvCxnSpPr>
        <p:spPr>
          <a:xfrm flipH="1">
            <a:off x="4363878" y="2230358"/>
            <a:ext cx="2163095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="" xmlns:a16="http://schemas.microsoft.com/office/drawing/2014/main" id="{6E826B06-EEE0-417D-AE2B-342AD8326F81}"/>
              </a:ext>
            </a:extLst>
          </p:cNvPr>
          <p:cNvCxnSpPr>
            <a:cxnSpLocks/>
            <a:stCxn id="34" idx="2"/>
            <a:endCxn id="6" idx="0"/>
          </p:cNvCxnSpPr>
          <p:nvPr/>
        </p:nvCxnSpPr>
        <p:spPr>
          <a:xfrm flipH="1">
            <a:off x="4363878" y="2230358"/>
            <a:ext cx="3509295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="" xmlns:a16="http://schemas.microsoft.com/office/drawing/2014/main" id="{CC4270D5-7828-42FB-8682-B3DDE3EA7A63}"/>
              </a:ext>
            </a:extLst>
          </p:cNvPr>
          <p:cNvCxnSpPr>
            <a:cxnSpLocks/>
            <a:stCxn id="33" idx="2"/>
            <a:endCxn id="7" idx="0"/>
          </p:cNvCxnSpPr>
          <p:nvPr/>
        </p:nvCxnSpPr>
        <p:spPr>
          <a:xfrm flipH="1">
            <a:off x="5763346" y="2230358"/>
            <a:ext cx="763627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="" xmlns:a16="http://schemas.microsoft.com/office/drawing/2014/main" id="{9193AE38-A50D-4B12-B659-A8ED9013DA72}"/>
              </a:ext>
            </a:extLst>
          </p:cNvPr>
          <p:cNvCxnSpPr>
            <a:cxnSpLocks/>
            <a:stCxn id="34" idx="2"/>
            <a:endCxn id="7" idx="0"/>
          </p:cNvCxnSpPr>
          <p:nvPr/>
        </p:nvCxnSpPr>
        <p:spPr>
          <a:xfrm flipH="1">
            <a:off x="5763346" y="2230358"/>
            <a:ext cx="2109827" cy="18043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="" xmlns:a16="http://schemas.microsoft.com/office/drawing/2014/main" id="{FFD72F0E-151D-4F35-A40D-2BD4772CDDB3}"/>
              </a:ext>
            </a:extLst>
          </p:cNvPr>
          <p:cNvCxnSpPr>
            <a:cxnSpLocks/>
          </p:cNvCxnSpPr>
          <p:nvPr/>
        </p:nvCxnSpPr>
        <p:spPr>
          <a:xfrm>
            <a:off x="6752395" y="1970715"/>
            <a:ext cx="8953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="" xmlns:a16="http://schemas.microsoft.com/office/drawing/2014/main" id="{4F1DD52D-C3DC-4280-9F0F-50DBC1046AE5}"/>
              </a:ext>
            </a:extLst>
          </p:cNvPr>
          <p:cNvCxnSpPr>
            <a:cxnSpLocks/>
          </p:cNvCxnSpPr>
          <p:nvPr/>
        </p:nvCxnSpPr>
        <p:spPr>
          <a:xfrm>
            <a:off x="6752395" y="2021515"/>
            <a:ext cx="8953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="" xmlns:a16="http://schemas.microsoft.com/office/drawing/2014/main" id="{C9B9F02C-3FE7-4808-83F7-332E9803B87A}"/>
              </a:ext>
            </a:extLst>
          </p:cNvPr>
          <p:cNvSpPr/>
          <p:nvPr/>
        </p:nvSpPr>
        <p:spPr>
          <a:xfrm>
            <a:off x="7175647" y="1862917"/>
            <a:ext cx="89042" cy="21559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2">
            <a:extLst>
              <a:ext uri="{FF2B5EF4-FFF2-40B4-BE49-F238E27FC236}">
                <a16:creationId xmlns="" xmlns:a16="http://schemas.microsoft.com/office/drawing/2014/main" id="{113CFC46-DB60-44BA-8C08-0E3D521721A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25" y="3706797"/>
            <a:ext cx="637759" cy="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7" descr="Server 1.png">
            <a:extLst>
              <a:ext uri="{FF2B5EF4-FFF2-40B4-BE49-F238E27FC236}">
                <a16:creationId xmlns="" xmlns:a16="http://schemas.microsoft.com/office/drawing/2014/main" id="{A34FB4CC-B3F1-4DD5-B21E-F6083C0B65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5566" y="4136353"/>
            <a:ext cx="253877" cy="43948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5AA8ABB-5440-4555-A11C-56AD25865336}"/>
              </a:ext>
            </a:extLst>
          </p:cNvPr>
          <p:cNvSpPr txBox="1"/>
          <p:nvPr/>
        </p:nvSpPr>
        <p:spPr>
          <a:xfrm>
            <a:off x="8832642" y="4553143"/>
            <a:ext cx="7251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MGMT</a:t>
            </a:r>
          </a:p>
          <a:p>
            <a:pPr algn="ctr"/>
            <a:r>
              <a:rPr lang="en-US" sz="1000" dirty="0"/>
              <a:t>Server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C1C8D43-8892-425F-B02C-8E07B8B3913C}"/>
              </a:ext>
            </a:extLst>
          </p:cNvPr>
          <p:cNvSpPr txBox="1"/>
          <p:nvPr/>
        </p:nvSpPr>
        <p:spPr>
          <a:xfrm>
            <a:off x="7808519" y="3611409"/>
            <a:ext cx="7251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MGMT</a:t>
            </a:r>
          </a:p>
          <a:p>
            <a:pPr algn="ctr"/>
            <a:r>
              <a:rPr lang="en-US" sz="1000" dirty="0"/>
              <a:t>Switch</a:t>
            </a:r>
          </a:p>
        </p:txBody>
      </p:sp>
      <p:grpSp>
        <p:nvGrpSpPr>
          <p:cNvPr id="83" name="그룹 82">
            <a:extLst>
              <a:ext uri="{FF2B5EF4-FFF2-40B4-BE49-F238E27FC236}">
                <a16:creationId xmlns="" xmlns:a16="http://schemas.microsoft.com/office/drawing/2014/main" id="{BF49658B-9AC1-493B-89A3-521D0D01E7DE}"/>
              </a:ext>
            </a:extLst>
          </p:cNvPr>
          <p:cNvGrpSpPr/>
          <p:nvPr/>
        </p:nvGrpSpPr>
        <p:grpSpPr>
          <a:xfrm>
            <a:off x="3150187" y="5668445"/>
            <a:ext cx="476250" cy="512482"/>
            <a:chOff x="3295650" y="2990850"/>
            <a:chExt cx="304800" cy="342900"/>
          </a:xfrm>
        </p:grpSpPr>
        <p:sp>
          <p:nvSpPr>
            <p:cNvPr id="84" name="원통형 83">
              <a:extLst>
                <a:ext uri="{FF2B5EF4-FFF2-40B4-BE49-F238E27FC236}">
                  <a16:creationId xmlns="" xmlns:a16="http://schemas.microsoft.com/office/drawing/2014/main" id="{7FF03CCC-409A-48C6-837F-6D43F62BDF22}"/>
                </a:ext>
              </a:extLst>
            </p:cNvPr>
            <p:cNvSpPr/>
            <p:nvPr/>
          </p:nvSpPr>
          <p:spPr>
            <a:xfrm>
              <a:off x="3295650" y="29908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원통형 84">
              <a:extLst>
                <a:ext uri="{FF2B5EF4-FFF2-40B4-BE49-F238E27FC236}">
                  <a16:creationId xmlns="" xmlns:a16="http://schemas.microsoft.com/office/drawing/2014/main" id="{81638FA7-108E-407C-A1C4-B2B936A3B4D5}"/>
                </a:ext>
              </a:extLst>
            </p:cNvPr>
            <p:cNvSpPr/>
            <p:nvPr/>
          </p:nvSpPr>
          <p:spPr>
            <a:xfrm>
              <a:off x="3295650" y="31051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원통형 85">
              <a:extLst>
                <a:ext uri="{FF2B5EF4-FFF2-40B4-BE49-F238E27FC236}">
                  <a16:creationId xmlns="" xmlns:a16="http://schemas.microsoft.com/office/drawing/2014/main" id="{3C80A21F-79AD-472A-AB5E-F7CF453F4065}"/>
                </a:ext>
              </a:extLst>
            </p:cNvPr>
            <p:cNvSpPr/>
            <p:nvPr/>
          </p:nvSpPr>
          <p:spPr>
            <a:xfrm>
              <a:off x="3295650" y="32194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="" xmlns:a16="http://schemas.microsoft.com/office/drawing/2014/main" id="{5F8B3C8D-9846-4549-9DC5-8DA8FF89EDB1}"/>
              </a:ext>
            </a:extLst>
          </p:cNvPr>
          <p:cNvGrpSpPr/>
          <p:nvPr/>
        </p:nvGrpSpPr>
        <p:grpSpPr>
          <a:xfrm>
            <a:off x="4291323" y="5668445"/>
            <a:ext cx="476250" cy="512482"/>
            <a:chOff x="3295650" y="2990850"/>
            <a:chExt cx="304800" cy="342900"/>
          </a:xfrm>
        </p:grpSpPr>
        <p:sp>
          <p:nvSpPr>
            <p:cNvPr id="88" name="원통형 87">
              <a:extLst>
                <a:ext uri="{FF2B5EF4-FFF2-40B4-BE49-F238E27FC236}">
                  <a16:creationId xmlns="" xmlns:a16="http://schemas.microsoft.com/office/drawing/2014/main" id="{2FD01F20-D128-4818-8C4C-84CEFE1426F0}"/>
                </a:ext>
              </a:extLst>
            </p:cNvPr>
            <p:cNvSpPr/>
            <p:nvPr/>
          </p:nvSpPr>
          <p:spPr>
            <a:xfrm>
              <a:off x="3295650" y="29908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원통형 88">
              <a:extLst>
                <a:ext uri="{FF2B5EF4-FFF2-40B4-BE49-F238E27FC236}">
                  <a16:creationId xmlns="" xmlns:a16="http://schemas.microsoft.com/office/drawing/2014/main" id="{9C20399C-4052-4AD8-B5E7-451C9C8D3F85}"/>
                </a:ext>
              </a:extLst>
            </p:cNvPr>
            <p:cNvSpPr/>
            <p:nvPr/>
          </p:nvSpPr>
          <p:spPr>
            <a:xfrm>
              <a:off x="3295650" y="31051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원통형 89">
              <a:extLst>
                <a:ext uri="{FF2B5EF4-FFF2-40B4-BE49-F238E27FC236}">
                  <a16:creationId xmlns="" xmlns:a16="http://schemas.microsoft.com/office/drawing/2014/main" id="{410A3903-0828-4AA5-BFF8-1E188C548A42}"/>
                </a:ext>
              </a:extLst>
            </p:cNvPr>
            <p:cNvSpPr/>
            <p:nvPr/>
          </p:nvSpPr>
          <p:spPr>
            <a:xfrm>
              <a:off x="3295650" y="32194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="" xmlns:a16="http://schemas.microsoft.com/office/drawing/2014/main" id="{175D0791-70E6-425C-9CE8-BEB4A81D80B0}"/>
              </a:ext>
            </a:extLst>
          </p:cNvPr>
          <p:cNvGrpSpPr/>
          <p:nvPr/>
        </p:nvGrpSpPr>
        <p:grpSpPr>
          <a:xfrm>
            <a:off x="5457716" y="5668445"/>
            <a:ext cx="476250" cy="512482"/>
            <a:chOff x="3295650" y="2990850"/>
            <a:chExt cx="304800" cy="342900"/>
          </a:xfrm>
        </p:grpSpPr>
        <p:sp>
          <p:nvSpPr>
            <p:cNvPr id="100" name="원통형 99">
              <a:extLst>
                <a:ext uri="{FF2B5EF4-FFF2-40B4-BE49-F238E27FC236}">
                  <a16:creationId xmlns="" xmlns:a16="http://schemas.microsoft.com/office/drawing/2014/main" id="{C5E93BBC-5B1A-4C0E-83A5-7B781B820AA3}"/>
                </a:ext>
              </a:extLst>
            </p:cNvPr>
            <p:cNvSpPr/>
            <p:nvPr/>
          </p:nvSpPr>
          <p:spPr>
            <a:xfrm>
              <a:off x="3295650" y="29908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원통형 100">
              <a:extLst>
                <a:ext uri="{FF2B5EF4-FFF2-40B4-BE49-F238E27FC236}">
                  <a16:creationId xmlns="" xmlns:a16="http://schemas.microsoft.com/office/drawing/2014/main" id="{C8E49079-A824-4A7C-B5D2-5C5DA7ABAC26}"/>
                </a:ext>
              </a:extLst>
            </p:cNvPr>
            <p:cNvSpPr/>
            <p:nvPr/>
          </p:nvSpPr>
          <p:spPr>
            <a:xfrm>
              <a:off x="3295650" y="31051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원통형 101">
              <a:extLst>
                <a:ext uri="{FF2B5EF4-FFF2-40B4-BE49-F238E27FC236}">
                  <a16:creationId xmlns="" xmlns:a16="http://schemas.microsoft.com/office/drawing/2014/main" id="{7826FD8B-262D-4AC3-A017-0D38E826CF7F}"/>
                </a:ext>
              </a:extLst>
            </p:cNvPr>
            <p:cNvSpPr/>
            <p:nvPr/>
          </p:nvSpPr>
          <p:spPr>
            <a:xfrm>
              <a:off x="3295650" y="32194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1C8452E-7329-4760-A698-50598458F238}"/>
              </a:ext>
            </a:extLst>
          </p:cNvPr>
          <p:cNvGrpSpPr/>
          <p:nvPr/>
        </p:nvGrpSpPr>
        <p:grpSpPr>
          <a:xfrm>
            <a:off x="6589974" y="5668445"/>
            <a:ext cx="476250" cy="512482"/>
            <a:chOff x="3295650" y="2990850"/>
            <a:chExt cx="304800" cy="342900"/>
          </a:xfrm>
        </p:grpSpPr>
        <p:sp>
          <p:nvSpPr>
            <p:cNvPr id="104" name="원통형 103">
              <a:extLst>
                <a:ext uri="{FF2B5EF4-FFF2-40B4-BE49-F238E27FC236}">
                  <a16:creationId xmlns="" xmlns:a16="http://schemas.microsoft.com/office/drawing/2014/main" id="{4576BE9A-AC3F-41BB-B9EC-8B3CCA9C90BC}"/>
                </a:ext>
              </a:extLst>
            </p:cNvPr>
            <p:cNvSpPr/>
            <p:nvPr/>
          </p:nvSpPr>
          <p:spPr>
            <a:xfrm>
              <a:off x="3295650" y="29908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원통형 104">
              <a:extLst>
                <a:ext uri="{FF2B5EF4-FFF2-40B4-BE49-F238E27FC236}">
                  <a16:creationId xmlns="" xmlns:a16="http://schemas.microsoft.com/office/drawing/2014/main" id="{B5EF3A11-4EE0-4641-940B-7715780BCB4D}"/>
                </a:ext>
              </a:extLst>
            </p:cNvPr>
            <p:cNvSpPr/>
            <p:nvPr/>
          </p:nvSpPr>
          <p:spPr>
            <a:xfrm>
              <a:off x="3295650" y="31051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원통형 105">
              <a:extLst>
                <a:ext uri="{FF2B5EF4-FFF2-40B4-BE49-F238E27FC236}">
                  <a16:creationId xmlns="" xmlns:a16="http://schemas.microsoft.com/office/drawing/2014/main" id="{03CB7776-FA65-444B-B048-0513CC403432}"/>
                </a:ext>
              </a:extLst>
            </p:cNvPr>
            <p:cNvSpPr/>
            <p:nvPr/>
          </p:nvSpPr>
          <p:spPr>
            <a:xfrm>
              <a:off x="3295650" y="3219450"/>
              <a:ext cx="304800" cy="114300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9" name="직선 연결선 158">
            <a:extLst>
              <a:ext uri="{FF2B5EF4-FFF2-40B4-BE49-F238E27FC236}">
                <a16:creationId xmlns="" xmlns:a16="http://schemas.microsoft.com/office/drawing/2014/main" id="{D0D816C7-8576-4136-A1AE-EE63EA8F1067}"/>
              </a:ext>
            </a:extLst>
          </p:cNvPr>
          <p:cNvCxnSpPr>
            <a:cxnSpLocks/>
          </p:cNvCxnSpPr>
          <p:nvPr/>
        </p:nvCxnSpPr>
        <p:spPr>
          <a:xfrm flipH="1">
            <a:off x="2008948" y="5929671"/>
            <a:ext cx="648861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E902BB4B-4ED8-4C5D-A8C1-5D96CD79CE5C}"/>
              </a:ext>
            </a:extLst>
          </p:cNvPr>
          <p:cNvSpPr txBox="1"/>
          <p:nvPr/>
        </p:nvSpPr>
        <p:spPr>
          <a:xfrm>
            <a:off x="8001762" y="5675948"/>
            <a:ext cx="72519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000" dirty="0"/>
              <a:t>확장</a:t>
            </a:r>
            <a:endParaRPr lang="en-US" sz="1000" dirty="0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FB4F53F3-CD8F-4508-8CE8-74199443CEC8}"/>
              </a:ext>
            </a:extLst>
          </p:cNvPr>
          <p:cNvSpPr txBox="1"/>
          <p:nvPr/>
        </p:nvSpPr>
        <p:spPr>
          <a:xfrm>
            <a:off x="1733956" y="5675948"/>
            <a:ext cx="72519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000" dirty="0"/>
              <a:t>확장</a:t>
            </a:r>
            <a:endParaRPr lang="en-US" sz="1000" dirty="0"/>
          </a:p>
        </p:txBody>
      </p:sp>
      <p:sp>
        <p:nvSpPr>
          <p:cNvPr id="92" name="사각형: 둥근 모서리 91">
            <a:extLst>
              <a:ext uri="{FF2B5EF4-FFF2-40B4-BE49-F238E27FC236}">
                <a16:creationId xmlns="" xmlns:a16="http://schemas.microsoft.com/office/drawing/2014/main" id="{4E3927EE-B41A-40BA-863F-62C482C05822}"/>
              </a:ext>
            </a:extLst>
          </p:cNvPr>
          <p:cNvSpPr/>
          <p:nvPr/>
        </p:nvSpPr>
        <p:spPr>
          <a:xfrm>
            <a:off x="542260" y="3599022"/>
            <a:ext cx="8990176" cy="2676707"/>
          </a:xfrm>
          <a:prstGeom prst="roundRect">
            <a:avLst/>
          </a:prstGeom>
          <a:noFill/>
          <a:ln w="25400" cmpd="dbl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사각형: 둥근 모서리 92">
            <a:extLst>
              <a:ext uri="{FF2B5EF4-FFF2-40B4-BE49-F238E27FC236}">
                <a16:creationId xmlns="" xmlns:a16="http://schemas.microsoft.com/office/drawing/2014/main" id="{70E18015-096C-4C18-AAF3-546FC3B003F0}"/>
              </a:ext>
            </a:extLst>
          </p:cNvPr>
          <p:cNvSpPr/>
          <p:nvPr/>
        </p:nvSpPr>
        <p:spPr>
          <a:xfrm>
            <a:off x="542260" y="550398"/>
            <a:ext cx="8990176" cy="2118462"/>
          </a:xfrm>
          <a:prstGeom prst="roundRect">
            <a:avLst/>
          </a:prstGeom>
          <a:noFill/>
          <a:ln w="25400" cmpd="dbl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E4F0D75E-15E9-4215-B257-5864AC50761C}"/>
              </a:ext>
            </a:extLst>
          </p:cNvPr>
          <p:cNvSpPr txBox="1"/>
          <p:nvPr/>
        </p:nvSpPr>
        <p:spPr>
          <a:xfrm>
            <a:off x="447675" y="3667844"/>
            <a:ext cx="13625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Room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7AC29334-DDB2-4241-9028-99DB4CF7C4BF}"/>
              </a:ext>
            </a:extLst>
          </p:cNvPr>
          <p:cNvSpPr txBox="1"/>
          <p:nvPr/>
        </p:nvSpPr>
        <p:spPr>
          <a:xfrm>
            <a:off x="646432" y="607651"/>
            <a:ext cx="13625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Hall</a:t>
            </a:r>
          </a:p>
        </p:txBody>
      </p:sp>
      <p:cxnSp>
        <p:nvCxnSpPr>
          <p:cNvPr id="96" name="직선 연결선 95">
            <a:extLst>
              <a:ext uri="{FF2B5EF4-FFF2-40B4-BE49-F238E27FC236}">
                <a16:creationId xmlns="" xmlns:a16="http://schemas.microsoft.com/office/drawing/2014/main" id="{BA4BC89D-EB81-48F6-9C00-29D9A8EFC43E}"/>
              </a:ext>
            </a:extLst>
          </p:cNvPr>
          <p:cNvCxnSpPr>
            <a:cxnSpLocks/>
          </p:cNvCxnSpPr>
          <p:nvPr/>
        </p:nvCxnSpPr>
        <p:spPr>
          <a:xfrm>
            <a:off x="2008948" y="962564"/>
            <a:ext cx="62506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="" xmlns:a16="http://schemas.microsoft.com/office/drawing/2014/main" id="{76907BBB-63A4-4A98-BA3A-DF97BCD5EDE5}"/>
              </a:ext>
            </a:extLst>
          </p:cNvPr>
          <p:cNvCxnSpPr/>
          <p:nvPr/>
        </p:nvCxnSpPr>
        <p:spPr>
          <a:xfrm flipV="1">
            <a:off x="2426529" y="962564"/>
            <a:ext cx="0" cy="8229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="" xmlns:a16="http://schemas.microsoft.com/office/drawing/2014/main" id="{D8B0C672-B55F-4E1A-BB7E-9784FDF74720}"/>
              </a:ext>
            </a:extLst>
          </p:cNvPr>
          <p:cNvCxnSpPr/>
          <p:nvPr/>
        </p:nvCxnSpPr>
        <p:spPr>
          <a:xfrm flipV="1">
            <a:off x="3764012" y="962564"/>
            <a:ext cx="0" cy="8229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="" xmlns:a16="http://schemas.microsoft.com/office/drawing/2014/main" id="{22A9C7F2-2C7F-4C41-8C02-5AB71F072209}"/>
              </a:ext>
            </a:extLst>
          </p:cNvPr>
          <p:cNvCxnSpPr/>
          <p:nvPr/>
        </p:nvCxnSpPr>
        <p:spPr>
          <a:xfrm flipV="1">
            <a:off x="6526973" y="962564"/>
            <a:ext cx="0" cy="8229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="" xmlns:a16="http://schemas.microsoft.com/office/drawing/2014/main" id="{5C748BA7-BE02-4069-BD7B-AA9C4249440D}"/>
              </a:ext>
            </a:extLst>
          </p:cNvPr>
          <p:cNvCxnSpPr/>
          <p:nvPr/>
        </p:nvCxnSpPr>
        <p:spPr>
          <a:xfrm flipV="1">
            <a:off x="7873173" y="962564"/>
            <a:ext cx="0" cy="8229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="" xmlns:a16="http://schemas.microsoft.com/office/drawing/2014/main" id="{805D58C1-74D9-4820-B9E2-6210445398C3}"/>
              </a:ext>
            </a:extLst>
          </p:cNvPr>
          <p:cNvCxnSpPr>
            <a:cxnSpLocks/>
          </p:cNvCxnSpPr>
          <p:nvPr/>
        </p:nvCxnSpPr>
        <p:spPr>
          <a:xfrm>
            <a:off x="1733956" y="1220982"/>
            <a:ext cx="25300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="" xmlns:a16="http://schemas.microsoft.com/office/drawing/2014/main" id="{DA66B79D-1D52-42C5-8428-CEA7AEEF3499}"/>
              </a:ext>
            </a:extLst>
          </p:cNvPr>
          <p:cNvCxnSpPr>
            <a:cxnSpLocks/>
          </p:cNvCxnSpPr>
          <p:nvPr/>
        </p:nvCxnSpPr>
        <p:spPr>
          <a:xfrm flipV="1">
            <a:off x="3654681" y="1220982"/>
            <a:ext cx="0" cy="5644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="" xmlns:a16="http://schemas.microsoft.com/office/drawing/2014/main" id="{27F6B943-279C-4692-8CDD-2AD33E94B55A}"/>
              </a:ext>
            </a:extLst>
          </p:cNvPr>
          <p:cNvCxnSpPr>
            <a:cxnSpLocks/>
          </p:cNvCxnSpPr>
          <p:nvPr/>
        </p:nvCxnSpPr>
        <p:spPr>
          <a:xfrm flipV="1">
            <a:off x="2303166" y="1220982"/>
            <a:ext cx="0" cy="5644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E3F752A7-FF14-4065-86A5-FA136CB87F2D}"/>
              </a:ext>
            </a:extLst>
          </p:cNvPr>
          <p:cNvSpPr txBox="1"/>
          <p:nvPr/>
        </p:nvSpPr>
        <p:spPr>
          <a:xfrm>
            <a:off x="4658179" y="731430"/>
            <a:ext cx="108798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10G(UTP)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89C5489C-E57C-4708-8EA3-65D4382AB46A}"/>
              </a:ext>
            </a:extLst>
          </p:cNvPr>
          <p:cNvSpPr txBox="1"/>
          <p:nvPr/>
        </p:nvSpPr>
        <p:spPr>
          <a:xfrm>
            <a:off x="4051431" y="1098208"/>
            <a:ext cx="108798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10G(</a:t>
            </a:r>
            <a:r>
              <a:rPr lang="ko-KR" altLang="en-US" sz="1000" b="1" dirty="0">
                <a:solidFill>
                  <a:srgbClr val="FF0000"/>
                </a:solidFill>
              </a:rPr>
              <a:t>광</a:t>
            </a:r>
            <a:r>
              <a:rPr lang="en-US" altLang="ko-KR" sz="1000" b="1" dirty="0">
                <a:solidFill>
                  <a:srgbClr val="FF0000"/>
                </a:solidFill>
              </a:rPr>
              <a:t>)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C46338BA-ACFE-45FB-878B-CC4D8291199D}"/>
              </a:ext>
            </a:extLst>
          </p:cNvPr>
          <p:cNvSpPr txBox="1"/>
          <p:nvPr/>
        </p:nvSpPr>
        <p:spPr>
          <a:xfrm>
            <a:off x="4748159" y="5500214"/>
            <a:ext cx="67555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10G(</a:t>
            </a:r>
            <a:r>
              <a:rPr lang="ko-KR" altLang="en-US" sz="1000" b="1" dirty="0">
                <a:solidFill>
                  <a:srgbClr val="FF0000"/>
                </a:solidFill>
              </a:rPr>
              <a:t>광</a:t>
            </a:r>
            <a:r>
              <a:rPr lang="en-US" altLang="ko-KR" sz="1000" b="1" dirty="0">
                <a:solidFill>
                  <a:srgbClr val="FF0000"/>
                </a:solidFill>
              </a:rPr>
              <a:t>)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35A1A13-9FCB-4BFA-A5DE-C0B6C7728B5F}"/>
              </a:ext>
            </a:extLst>
          </p:cNvPr>
          <p:cNvSpPr txBox="1"/>
          <p:nvPr/>
        </p:nvSpPr>
        <p:spPr>
          <a:xfrm>
            <a:off x="2531435" y="2026475"/>
            <a:ext cx="108798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100G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A191189C-8139-4CAD-BF6F-B0BEAAC4A0C3}"/>
              </a:ext>
            </a:extLst>
          </p:cNvPr>
          <p:cNvSpPr txBox="1"/>
          <p:nvPr/>
        </p:nvSpPr>
        <p:spPr>
          <a:xfrm>
            <a:off x="6691186" y="2025442"/>
            <a:ext cx="108798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100G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9F5ACF0-2AC1-48C5-A289-14BD57898036}"/>
              </a:ext>
            </a:extLst>
          </p:cNvPr>
          <p:cNvSpPr txBox="1"/>
          <p:nvPr/>
        </p:nvSpPr>
        <p:spPr>
          <a:xfrm>
            <a:off x="1111513" y="1670274"/>
            <a:ext cx="103710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S414F8-ON</a:t>
            </a:r>
          </a:p>
          <a:p>
            <a:pPr algn="ctr"/>
            <a:r>
              <a:rPr lang="en-US" sz="1000" dirty="0"/>
              <a:t>10G(</a:t>
            </a:r>
            <a:r>
              <a:rPr lang="ko-KR" altLang="en-US" sz="1000" dirty="0"/>
              <a:t>광</a:t>
            </a:r>
            <a:r>
              <a:rPr lang="en-US" altLang="ko-KR" sz="1000" dirty="0"/>
              <a:t>)</a:t>
            </a:r>
            <a:r>
              <a:rPr lang="en-US" sz="1000" dirty="0"/>
              <a:t> x48port  40G 2port</a:t>
            </a:r>
          </a:p>
          <a:p>
            <a:pPr algn="ctr"/>
            <a:r>
              <a:rPr lang="en-US" sz="1000" dirty="0"/>
              <a:t>100G 4port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8D717E4C-83FE-4485-9A8C-B86CF6793329}"/>
              </a:ext>
            </a:extLst>
          </p:cNvPr>
          <p:cNvSpPr txBox="1"/>
          <p:nvPr/>
        </p:nvSpPr>
        <p:spPr>
          <a:xfrm>
            <a:off x="5162052" y="1699602"/>
            <a:ext cx="12264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S4148T-ON</a:t>
            </a:r>
          </a:p>
          <a:p>
            <a:pPr algn="ctr"/>
            <a:r>
              <a:rPr lang="en-US" sz="1000" dirty="0"/>
              <a:t>10G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(UTP</a:t>
            </a:r>
            <a:r>
              <a:rPr lang="en-US" altLang="ko-K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000" dirty="0"/>
              <a:t> x48port  40G 4port</a:t>
            </a:r>
          </a:p>
          <a:p>
            <a:pPr algn="ctr"/>
            <a:r>
              <a:rPr lang="en-US" sz="1000" dirty="0"/>
              <a:t>100G 4port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9A34A54-0CD1-4735-A1C1-068CCDE8C61B}"/>
              </a:ext>
            </a:extLst>
          </p:cNvPr>
          <p:cNvSpPr txBox="1"/>
          <p:nvPr/>
        </p:nvSpPr>
        <p:spPr>
          <a:xfrm>
            <a:off x="10236124" y="761539"/>
            <a:ext cx="1511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MVLT: Multiple Virtual Link </a:t>
            </a:r>
            <a:r>
              <a:rPr lang="en-US" sz="800" dirty="0" err="1"/>
              <a:t>Trunking</a:t>
            </a:r>
            <a:r>
              <a:rPr lang="en-US" sz="800" dirty="0"/>
              <a:t> </a:t>
            </a:r>
            <a:r>
              <a:rPr lang="ko-KR" altLang="en-US" sz="800" dirty="0"/>
              <a:t>의 약자로 </a:t>
            </a:r>
            <a:r>
              <a:rPr lang="en-US" altLang="ko-KR" sz="800" dirty="0"/>
              <a:t>network Loop </a:t>
            </a:r>
            <a:r>
              <a:rPr lang="ko-KR" altLang="en-US" sz="800" dirty="0"/>
              <a:t>가 없는 환경을 제공해주는 </a:t>
            </a:r>
            <a:r>
              <a:rPr lang="en-US" altLang="ko-KR" sz="800" dirty="0"/>
              <a:t>Dell</a:t>
            </a:r>
            <a:r>
              <a:rPr lang="ko-KR" altLang="en-US" sz="800" dirty="0"/>
              <a:t>의 프로토콜 입니다</a:t>
            </a:r>
            <a:r>
              <a:rPr lang="en-US" altLang="ko-KR" sz="800" dirty="0"/>
              <a:t>, </a:t>
            </a:r>
            <a:r>
              <a:rPr lang="ko-KR" altLang="en-US" sz="800" dirty="0" err="1"/>
              <a:t>업링크용의</a:t>
            </a:r>
            <a:r>
              <a:rPr lang="ko-KR" altLang="en-US" sz="800" dirty="0"/>
              <a:t> </a:t>
            </a:r>
            <a:r>
              <a:rPr lang="en-US" altLang="ko-KR" sz="800" dirty="0"/>
              <a:t>100G </a:t>
            </a:r>
            <a:r>
              <a:rPr lang="ko-KR" altLang="en-US" sz="800" dirty="0"/>
              <a:t>포트를 이용하여 총 </a:t>
            </a:r>
            <a:r>
              <a:rPr lang="en-US" altLang="ko-KR" sz="800" dirty="0"/>
              <a:t>800G </a:t>
            </a:r>
            <a:r>
              <a:rPr lang="ko-KR" altLang="en-US" sz="800" dirty="0"/>
              <a:t>네트웍 패브릭으로 구성합니다</a:t>
            </a:r>
            <a:endParaRPr lang="en-US" sz="800" dirty="0"/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CC50AD09-9247-4D63-A2D2-D6132012BBC4}"/>
              </a:ext>
            </a:extLst>
          </p:cNvPr>
          <p:cNvSpPr txBox="1"/>
          <p:nvPr/>
        </p:nvSpPr>
        <p:spPr>
          <a:xfrm>
            <a:off x="4527672" y="2703523"/>
            <a:ext cx="108798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100G(</a:t>
            </a:r>
            <a:r>
              <a:rPr lang="ko-KR" altLang="en-US" sz="1000" b="1" dirty="0"/>
              <a:t>광</a:t>
            </a:r>
            <a:r>
              <a:rPr lang="en-US" altLang="ko-KR" sz="1000" b="1" dirty="0"/>
              <a:t>)</a:t>
            </a:r>
            <a:endParaRPr lang="en-US" sz="1000" b="1" dirty="0"/>
          </a:p>
        </p:txBody>
      </p:sp>
      <p:grpSp>
        <p:nvGrpSpPr>
          <p:cNvPr id="165" name="그룹 164">
            <a:extLst>
              <a:ext uri="{FF2B5EF4-FFF2-40B4-BE49-F238E27FC236}">
                <a16:creationId xmlns="" xmlns:a16="http://schemas.microsoft.com/office/drawing/2014/main" id="{186B5B92-A660-4F28-B48D-A634F79EA5A2}"/>
              </a:ext>
            </a:extLst>
          </p:cNvPr>
          <p:cNvGrpSpPr/>
          <p:nvPr/>
        </p:nvGrpSpPr>
        <p:grpSpPr>
          <a:xfrm>
            <a:off x="9996948" y="761539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166" name="타원 165">
              <a:extLst>
                <a:ext uri="{FF2B5EF4-FFF2-40B4-BE49-F238E27FC236}">
                  <a16:creationId xmlns="" xmlns:a16="http://schemas.microsoft.com/office/drawing/2014/main" id="{3B5EB6F3-22C7-41B0-ABBF-8B3E34E5413C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9547EF71-54AB-4E8A-9AB5-FEEBBE007F96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9" name="사각형: 둥근 모서리 68">
            <a:extLst>
              <a:ext uri="{FF2B5EF4-FFF2-40B4-BE49-F238E27FC236}">
                <a16:creationId xmlns="" xmlns:a16="http://schemas.microsoft.com/office/drawing/2014/main" id="{E5601FDB-976A-4F86-A0C2-C2D985D10F51}"/>
              </a:ext>
            </a:extLst>
          </p:cNvPr>
          <p:cNvSpPr/>
          <p:nvPr/>
        </p:nvSpPr>
        <p:spPr>
          <a:xfrm>
            <a:off x="10072973" y="397998"/>
            <a:ext cx="1472595" cy="246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구성 설명</a:t>
            </a:r>
            <a:endParaRPr lang="en-US" sz="1200" dirty="0"/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46B2EE7F-E03C-42D5-9F0C-EBBE89BF902E}"/>
              </a:ext>
            </a:extLst>
          </p:cNvPr>
          <p:cNvSpPr txBox="1"/>
          <p:nvPr/>
        </p:nvSpPr>
        <p:spPr>
          <a:xfrm>
            <a:off x="10236124" y="1807664"/>
            <a:ext cx="151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스토리지 네트웍의 요구 조건에 따라 고가용성</a:t>
            </a:r>
            <a:r>
              <a:rPr lang="en-US" altLang="ko-KR" sz="800" dirty="0"/>
              <a:t> </a:t>
            </a:r>
            <a:r>
              <a:rPr lang="ko-KR" altLang="en-US" sz="800" dirty="0"/>
              <a:t>과 고대역폭을 위해 채널포트로 구성하여 </a:t>
            </a:r>
            <a:r>
              <a:rPr lang="en-US" altLang="ko-KR" sz="800" dirty="0"/>
              <a:t>Active-Active </a:t>
            </a:r>
            <a:r>
              <a:rPr lang="ko-KR" altLang="en-US" sz="800" dirty="0"/>
              <a:t>또는 </a:t>
            </a:r>
            <a:r>
              <a:rPr lang="en-US" altLang="ko-KR" sz="800" dirty="0"/>
              <a:t>Active-Backup </a:t>
            </a:r>
            <a:r>
              <a:rPr lang="ko-KR" altLang="en-US" sz="800" dirty="0"/>
              <a:t>구성을 합니다 </a:t>
            </a:r>
            <a:endParaRPr lang="en-US" sz="800" dirty="0"/>
          </a:p>
        </p:txBody>
      </p:sp>
      <p:grpSp>
        <p:nvGrpSpPr>
          <p:cNvPr id="172" name="그룹 171">
            <a:extLst>
              <a:ext uri="{FF2B5EF4-FFF2-40B4-BE49-F238E27FC236}">
                <a16:creationId xmlns="" xmlns:a16="http://schemas.microsoft.com/office/drawing/2014/main" id="{D7DC3A51-5714-4728-8164-E98DA9323374}"/>
              </a:ext>
            </a:extLst>
          </p:cNvPr>
          <p:cNvGrpSpPr/>
          <p:nvPr/>
        </p:nvGrpSpPr>
        <p:grpSpPr>
          <a:xfrm>
            <a:off x="9996948" y="1807664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173" name="타원 172">
              <a:extLst>
                <a:ext uri="{FF2B5EF4-FFF2-40B4-BE49-F238E27FC236}">
                  <a16:creationId xmlns="" xmlns:a16="http://schemas.microsoft.com/office/drawing/2014/main" id="{DD1FF88C-76C4-47C9-B2E9-6CDAD6905461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257F85B4-CF82-4024-9105-D222D26A0484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3154C6F7-5520-4346-8FFA-85DABE046CC3}"/>
              </a:ext>
            </a:extLst>
          </p:cNvPr>
          <p:cNvSpPr txBox="1"/>
          <p:nvPr/>
        </p:nvSpPr>
        <p:spPr>
          <a:xfrm>
            <a:off x="10236124" y="2536389"/>
            <a:ext cx="1511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Dell </a:t>
            </a:r>
            <a:r>
              <a:rPr lang="ko-KR" altLang="en-US" sz="800" dirty="0"/>
              <a:t>스위치는 서비스 포트와 별도로 </a:t>
            </a:r>
            <a:r>
              <a:rPr lang="en-US" altLang="ko-KR" sz="800" dirty="0"/>
              <a:t>Management(</a:t>
            </a:r>
            <a:r>
              <a:rPr lang="ko-KR" altLang="en-US" sz="800" dirty="0"/>
              <a:t>이하 </a:t>
            </a:r>
            <a:r>
              <a:rPr lang="en-US" altLang="ko-KR" sz="800" dirty="0"/>
              <a:t>MGMT) </a:t>
            </a:r>
            <a:r>
              <a:rPr lang="ko-KR" altLang="en-US" sz="800" dirty="0"/>
              <a:t>포트가 </a:t>
            </a:r>
            <a:r>
              <a:rPr lang="en-US" altLang="ko-KR" sz="800" dirty="0"/>
              <a:t>1</a:t>
            </a:r>
            <a:r>
              <a:rPr lang="ko-KR" altLang="en-US" sz="800" dirty="0"/>
              <a:t>개씩 있으며</a:t>
            </a:r>
            <a:r>
              <a:rPr lang="en-US" altLang="ko-KR" sz="800" dirty="0"/>
              <a:t>, </a:t>
            </a:r>
            <a:r>
              <a:rPr lang="ko-KR" altLang="en-US" sz="800" dirty="0"/>
              <a:t>장비를 컨트롤하기 위한 용도의 포트입니다 </a:t>
            </a:r>
            <a:r>
              <a:rPr lang="en-US" altLang="ko-KR" sz="800" dirty="0" err="1"/>
              <a:t>Mgmt</a:t>
            </a:r>
            <a:r>
              <a:rPr lang="en-US" altLang="ko-KR" sz="800" dirty="0"/>
              <a:t> </a:t>
            </a:r>
            <a:r>
              <a:rPr lang="ko-KR" altLang="en-US" sz="800" dirty="0"/>
              <a:t>포트를 연결하기 위한 </a:t>
            </a:r>
            <a:r>
              <a:rPr lang="en-US" altLang="ko-KR" sz="800" dirty="0"/>
              <a:t>10/100/1000Base-T </a:t>
            </a:r>
            <a:r>
              <a:rPr lang="ko-KR" altLang="en-US" sz="800" dirty="0"/>
              <a:t>스위치입니다</a:t>
            </a:r>
            <a:endParaRPr lang="en-US" sz="800" dirty="0"/>
          </a:p>
        </p:txBody>
      </p:sp>
      <p:grpSp>
        <p:nvGrpSpPr>
          <p:cNvPr id="187" name="그룹 186">
            <a:extLst>
              <a:ext uri="{FF2B5EF4-FFF2-40B4-BE49-F238E27FC236}">
                <a16:creationId xmlns="" xmlns:a16="http://schemas.microsoft.com/office/drawing/2014/main" id="{131CBA16-0BB0-4337-9477-8074BBB65698}"/>
              </a:ext>
            </a:extLst>
          </p:cNvPr>
          <p:cNvGrpSpPr/>
          <p:nvPr/>
        </p:nvGrpSpPr>
        <p:grpSpPr>
          <a:xfrm>
            <a:off x="9996948" y="2536389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188" name="타원 187">
              <a:extLst>
                <a:ext uri="{FF2B5EF4-FFF2-40B4-BE49-F238E27FC236}">
                  <a16:creationId xmlns="" xmlns:a16="http://schemas.microsoft.com/office/drawing/2014/main" id="{4EE9ABB1-BDF7-45F7-8B03-9138E744ED63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E739D45-E9A5-4CC0-95F6-2F33BB1AC988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DE7A3FDB-0B0E-43D3-84C8-85CB25E2B59A}"/>
              </a:ext>
            </a:extLst>
          </p:cNvPr>
          <p:cNvSpPr txBox="1"/>
          <p:nvPr/>
        </p:nvSpPr>
        <p:spPr>
          <a:xfrm>
            <a:off x="10236124" y="3611409"/>
            <a:ext cx="151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S4148F-ON : user port </a:t>
            </a:r>
            <a:r>
              <a:rPr lang="ko-KR" altLang="en-US" sz="800" dirty="0"/>
              <a:t>로 </a:t>
            </a:r>
            <a:r>
              <a:rPr lang="en-US" altLang="ko-KR" sz="800" dirty="0"/>
              <a:t>10G </a:t>
            </a:r>
            <a:r>
              <a:rPr lang="ko-KR" altLang="en-US" sz="800" dirty="0"/>
              <a:t>광 </a:t>
            </a:r>
            <a:r>
              <a:rPr lang="en-US" altLang="ko-KR" sz="800" dirty="0"/>
              <a:t>48</a:t>
            </a:r>
            <a:r>
              <a:rPr lang="ko-KR" altLang="en-US" sz="800" dirty="0"/>
              <a:t>포트 가 있으며</a:t>
            </a:r>
            <a:r>
              <a:rPr lang="en-US" altLang="ko-KR" sz="800" dirty="0"/>
              <a:t>, uplink port</a:t>
            </a:r>
            <a:r>
              <a:rPr lang="ko-KR" altLang="en-US" sz="800" dirty="0"/>
              <a:t>로 </a:t>
            </a:r>
            <a:r>
              <a:rPr lang="en-US" altLang="ko-KR" sz="800" dirty="0"/>
              <a:t>40G </a:t>
            </a:r>
            <a:r>
              <a:rPr lang="ko-KR" altLang="en-US" sz="800" dirty="0"/>
              <a:t>광 </a:t>
            </a:r>
            <a:r>
              <a:rPr lang="en-US" altLang="ko-KR" sz="800" dirty="0"/>
              <a:t>2</a:t>
            </a:r>
            <a:r>
              <a:rPr lang="ko-KR" altLang="en-US" sz="800" dirty="0"/>
              <a:t>포트</a:t>
            </a:r>
            <a:r>
              <a:rPr lang="en-US" altLang="ko-KR" sz="800" dirty="0"/>
              <a:t>, 100G 4</a:t>
            </a:r>
            <a:r>
              <a:rPr lang="ko-KR" altLang="en-US" sz="800" dirty="0"/>
              <a:t>포트가 있는 </a:t>
            </a:r>
            <a:r>
              <a:rPr lang="ko-KR" altLang="en-US" sz="800" dirty="0" err="1"/>
              <a:t>데이타센터</a:t>
            </a:r>
            <a:r>
              <a:rPr lang="ko-KR" altLang="en-US" sz="800" dirty="0"/>
              <a:t> 용도 스위치입니다</a:t>
            </a:r>
            <a:endParaRPr lang="en-US" sz="800" dirty="0"/>
          </a:p>
        </p:txBody>
      </p:sp>
      <p:grpSp>
        <p:nvGrpSpPr>
          <p:cNvPr id="194" name="그룹 193">
            <a:extLst>
              <a:ext uri="{FF2B5EF4-FFF2-40B4-BE49-F238E27FC236}">
                <a16:creationId xmlns="" xmlns:a16="http://schemas.microsoft.com/office/drawing/2014/main" id="{4281C3BA-73BF-4B03-B95D-00E5AD2575EC}"/>
              </a:ext>
            </a:extLst>
          </p:cNvPr>
          <p:cNvGrpSpPr/>
          <p:nvPr/>
        </p:nvGrpSpPr>
        <p:grpSpPr>
          <a:xfrm>
            <a:off x="9996948" y="3611409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195" name="타원 194">
              <a:extLst>
                <a:ext uri="{FF2B5EF4-FFF2-40B4-BE49-F238E27FC236}">
                  <a16:creationId xmlns="" xmlns:a16="http://schemas.microsoft.com/office/drawing/2014/main" id="{E77ACC35-4395-4174-8B07-FFFA553EFC44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CA1F26A4-0C8C-4714-97C4-EB3BE5394A98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7E7B257C-D217-43CA-91FB-F7A929346411}"/>
              </a:ext>
            </a:extLst>
          </p:cNvPr>
          <p:cNvSpPr txBox="1"/>
          <p:nvPr/>
        </p:nvSpPr>
        <p:spPr>
          <a:xfrm>
            <a:off x="10236124" y="4302780"/>
            <a:ext cx="151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S4048-ON : user port </a:t>
            </a:r>
            <a:r>
              <a:rPr lang="ko-KR" altLang="en-US" sz="800" dirty="0"/>
              <a:t>로 </a:t>
            </a:r>
            <a:r>
              <a:rPr lang="en-US" altLang="ko-KR" sz="800" dirty="0"/>
              <a:t>10G </a:t>
            </a:r>
            <a:r>
              <a:rPr lang="en-US" altLang="ko-K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</a:t>
            </a:r>
            <a:r>
              <a:rPr lang="ko-KR" altLang="en-US" sz="800" dirty="0"/>
              <a:t> </a:t>
            </a:r>
            <a:r>
              <a:rPr lang="en-US" altLang="ko-KR" sz="800" dirty="0"/>
              <a:t>48</a:t>
            </a:r>
            <a:r>
              <a:rPr lang="ko-KR" altLang="en-US" sz="800" dirty="0"/>
              <a:t>포트 가 있으며</a:t>
            </a:r>
            <a:r>
              <a:rPr lang="en-US" altLang="ko-KR" sz="800" dirty="0"/>
              <a:t>, uplink port</a:t>
            </a:r>
            <a:r>
              <a:rPr lang="ko-KR" altLang="en-US" sz="800" dirty="0"/>
              <a:t>로 </a:t>
            </a:r>
            <a:r>
              <a:rPr lang="en-US" altLang="ko-KR" sz="800" dirty="0"/>
              <a:t>40G </a:t>
            </a:r>
            <a:r>
              <a:rPr lang="ko-KR" altLang="en-US" sz="800" dirty="0"/>
              <a:t>광 </a:t>
            </a:r>
            <a:r>
              <a:rPr lang="en-US" altLang="ko-KR" sz="800" dirty="0"/>
              <a:t>2</a:t>
            </a:r>
            <a:r>
              <a:rPr lang="ko-KR" altLang="en-US" sz="800" dirty="0"/>
              <a:t>포트</a:t>
            </a:r>
            <a:r>
              <a:rPr lang="en-US" altLang="ko-KR" sz="800" dirty="0"/>
              <a:t>, 100G 4</a:t>
            </a:r>
            <a:r>
              <a:rPr lang="ko-KR" altLang="en-US" sz="800" dirty="0"/>
              <a:t>포트가 있는 </a:t>
            </a:r>
            <a:r>
              <a:rPr lang="ko-KR" altLang="en-US" sz="800" dirty="0" err="1"/>
              <a:t>데이타센터</a:t>
            </a:r>
            <a:r>
              <a:rPr lang="ko-KR" altLang="en-US" sz="800" dirty="0"/>
              <a:t> 용도 스위치입니다</a:t>
            </a:r>
            <a:endParaRPr lang="en-US" sz="800" dirty="0"/>
          </a:p>
        </p:txBody>
      </p:sp>
      <p:grpSp>
        <p:nvGrpSpPr>
          <p:cNvPr id="201" name="그룹 200">
            <a:extLst>
              <a:ext uri="{FF2B5EF4-FFF2-40B4-BE49-F238E27FC236}">
                <a16:creationId xmlns="" xmlns:a16="http://schemas.microsoft.com/office/drawing/2014/main" id="{BEEA7778-DAF5-4C06-BAA5-5F2ADA2EEA1A}"/>
              </a:ext>
            </a:extLst>
          </p:cNvPr>
          <p:cNvGrpSpPr/>
          <p:nvPr/>
        </p:nvGrpSpPr>
        <p:grpSpPr>
          <a:xfrm>
            <a:off x="9996948" y="4302780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02" name="타원 201">
              <a:extLst>
                <a:ext uri="{FF2B5EF4-FFF2-40B4-BE49-F238E27FC236}">
                  <a16:creationId xmlns="" xmlns:a16="http://schemas.microsoft.com/office/drawing/2014/main" id="{F9A3AF1F-0F13-44AC-A901-19889DEFBADD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22CADD5D-18D1-4F44-AD52-F907639F4BB9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AED973B-7358-4B9C-BE46-4852484D2B6F}"/>
              </a:ext>
            </a:extLst>
          </p:cNvPr>
          <p:cNvSpPr txBox="1"/>
          <p:nvPr/>
        </p:nvSpPr>
        <p:spPr>
          <a:xfrm>
            <a:off x="246220" y="28666"/>
            <a:ext cx="502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기초과학연구원</a:t>
            </a:r>
            <a:r>
              <a:rPr lang="en-US" altLang="ko-KR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중이온 가속기 네트웍 구성도</a:t>
            </a:r>
            <a:endParaRPr lang="en-US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5C35D5-4C22-4A23-8D19-2101C72029FF}"/>
              </a:ext>
            </a:extLst>
          </p:cNvPr>
          <p:cNvSpPr txBox="1"/>
          <p:nvPr/>
        </p:nvSpPr>
        <p:spPr>
          <a:xfrm>
            <a:off x="4727370" y="2855893"/>
            <a:ext cx="777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Single mode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958995E7-2C07-4912-8767-75385E60CE78}"/>
              </a:ext>
            </a:extLst>
          </p:cNvPr>
          <p:cNvGrpSpPr/>
          <p:nvPr/>
        </p:nvGrpSpPr>
        <p:grpSpPr>
          <a:xfrm>
            <a:off x="3026320" y="2996228"/>
            <a:ext cx="1862946" cy="246221"/>
            <a:chOff x="2669673" y="2775448"/>
            <a:chExt cx="1862946" cy="246221"/>
          </a:xfrm>
        </p:grpSpPr>
        <p:sp>
          <p:nvSpPr>
            <p:cNvPr id="49" name="타원 48">
              <a:extLst>
                <a:ext uri="{FF2B5EF4-FFF2-40B4-BE49-F238E27FC236}">
                  <a16:creationId xmlns="" xmlns:a16="http://schemas.microsoft.com/office/drawing/2014/main" id="{83962F84-91CC-4153-98DC-672A79B0E666}"/>
                </a:ext>
              </a:extLst>
            </p:cNvPr>
            <p:cNvSpPr/>
            <p:nvPr/>
          </p:nvSpPr>
          <p:spPr>
            <a:xfrm rot="5400000">
              <a:off x="3498782" y="1968958"/>
              <a:ext cx="204727" cy="1862946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1A5081FB-DEC8-4816-97BA-7C6716BA52AC}"/>
                </a:ext>
              </a:extLst>
            </p:cNvPr>
            <p:cNvSpPr txBox="1"/>
            <p:nvPr/>
          </p:nvSpPr>
          <p:spPr>
            <a:xfrm>
              <a:off x="3207582" y="2775448"/>
              <a:ext cx="8343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MVLT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849C4FFE-E8BF-42F2-B8D2-97B6564AFF94}"/>
              </a:ext>
            </a:extLst>
          </p:cNvPr>
          <p:cNvGrpSpPr/>
          <p:nvPr/>
        </p:nvGrpSpPr>
        <p:grpSpPr>
          <a:xfrm>
            <a:off x="5237356" y="2980828"/>
            <a:ext cx="1862946" cy="246221"/>
            <a:chOff x="5718487" y="2775448"/>
            <a:chExt cx="1862946" cy="246221"/>
          </a:xfrm>
        </p:grpSpPr>
        <p:sp>
          <p:nvSpPr>
            <p:cNvPr id="150" name="타원 149">
              <a:extLst>
                <a:ext uri="{FF2B5EF4-FFF2-40B4-BE49-F238E27FC236}">
                  <a16:creationId xmlns="" xmlns:a16="http://schemas.microsoft.com/office/drawing/2014/main" id="{20B26E94-A212-49F1-9DD4-D857BF1DA72D}"/>
                </a:ext>
              </a:extLst>
            </p:cNvPr>
            <p:cNvSpPr/>
            <p:nvPr/>
          </p:nvSpPr>
          <p:spPr>
            <a:xfrm rot="5400000">
              <a:off x="6547596" y="1968958"/>
              <a:ext cx="204727" cy="1862946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73264B71-3FA3-41CF-918F-04F71CFBB853}"/>
                </a:ext>
              </a:extLst>
            </p:cNvPr>
            <p:cNvSpPr txBox="1"/>
            <p:nvPr/>
          </p:nvSpPr>
          <p:spPr>
            <a:xfrm>
              <a:off x="6256396" y="2775448"/>
              <a:ext cx="8343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MVLT</a:t>
              </a:r>
            </a:p>
          </p:txBody>
        </p:sp>
      </p:grpSp>
      <p:sp>
        <p:nvSpPr>
          <p:cNvPr id="163" name="직사각형 162">
            <a:extLst>
              <a:ext uri="{FF2B5EF4-FFF2-40B4-BE49-F238E27FC236}">
                <a16:creationId xmlns="" xmlns:a16="http://schemas.microsoft.com/office/drawing/2014/main" id="{F33637D4-935B-460E-A1F9-A677242B6B31}"/>
              </a:ext>
            </a:extLst>
          </p:cNvPr>
          <p:cNvSpPr/>
          <p:nvPr/>
        </p:nvSpPr>
        <p:spPr>
          <a:xfrm>
            <a:off x="3724677" y="4839666"/>
            <a:ext cx="1275797" cy="28540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25000"/>
                  </a:schemeClr>
                </a:solidFill>
              </a:rPr>
              <a:t>Cable MGT KIT(48port)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3CA70CEB-A2EE-4DFA-8074-29BBDFB04A97}"/>
              </a:ext>
            </a:extLst>
          </p:cNvPr>
          <p:cNvSpPr txBox="1"/>
          <p:nvPr/>
        </p:nvSpPr>
        <p:spPr>
          <a:xfrm>
            <a:off x="2989495" y="4059465"/>
            <a:ext cx="12264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Z9100-ON</a:t>
            </a:r>
          </a:p>
          <a:p>
            <a:pPr algn="ctr"/>
            <a:r>
              <a:rPr lang="en-US" sz="1000" dirty="0"/>
              <a:t>40G/100G 32port</a:t>
            </a:r>
          </a:p>
        </p:txBody>
      </p:sp>
      <p:sp>
        <p:nvSpPr>
          <p:cNvPr id="178" name="직사각형 177">
            <a:extLst>
              <a:ext uri="{FF2B5EF4-FFF2-40B4-BE49-F238E27FC236}">
                <a16:creationId xmlns="" xmlns:a16="http://schemas.microsoft.com/office/drawing/2014/main" id="{F4124364-FE13-4330-897A-4826E76F3DFA}"/>
              </a:ext>
            </a:extLst>
          </p:cNvPr>
          <p:cNvSpPr/>
          <p:nvPr/>
        </p:nvSpPr>
        <p:spPr>
          <a:xfrm>
            <a:off x="5127366" y="4839666"/>
            <a:ext cx="1275797" cy="28540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25000"/>
                  </a:schemeClr>
                </a:solidFill>
              </a:rPr>
              <a:t>Cable MGT KIT(48port)</a:t>
            </a:r>
          </a:p>
        </p:txBody>
      </p:sp>
      <p:cxnSp>
        <p:nvCxnSpPr>
          <p:cNvPr id="179" name="직선 연결선 178">
            <a:extLst>
              <a:ext uri="{FF2B5EF4-FFF2-40B4-BE49-F238E27FC236}">
                <a16:creationId xmlns="" xmlns:a16="http://schemas.microsoft.com/office/drawing/2014/main" id="{CCAE6C18-3DD3-489F-966A-E734B6CADCA2}"/>
              </a:ext>
            </a:extLst>
          </p:cNvPr>
          <p:cNvCxnSpPr>
            <a:cxnSpLocks/>
            <a:stCxn id="6" idx="2"/>
            <a:endCxn id="163" idx="0"/>
          </p:cNvCxnSpPr>
          <p:nvPr/>
        </p:nvCxnSpPr>
        <p:spPr>
          <a:xfrm flipH="1">
            <a:off x="4362576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>
            <a:extLst>
              <a:ext uri="{FF2B5EF4-FFF2-40B4-BE49-F238E27FC236}">
                <a16:creationId xmlns="" xmlns:a16="http://schemas.microsoft.com/office/drawing/2014/main" id="{97D772B4-C795-4AAA-80D8-5C6E4CE76CFA}"/>
              </a:ext>
            </a:extLst>
          </p:cNvPr>
          <p:cNvCxnSpPr>
            <a:cxnSpLocks/>
          </p:cNvCxnSpPr>
          <p:nvPr/>
        </p:nvCxnSpPr>
        <p:spPr>
          <a:xfrm flipH="1">
            <a:off x="4425679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>
            <a:extLst>
              <a:ext uri="{FF2B5EF4-FFF2-40B4-BE49-F238E27FC236}">
                <a16:creationId xmlns="" xmlns:a16="http://schemas.microsoft.com/office/drawing/2014/main" id="{C269F277-95D1-4451-A6C7-3613ED800714}"/>
              </a:ext>
            </a:extLst>
          </p:cNvPr>
          <p:cNvCxnSpPr>
            <a:cxnSpLocks/>
          </p:cNvCxnSpPr>
          <p:nvPr/>
        </p:nvCxnSpPr>
        <p:spPr>
          <a:xfrm flipH="1">
            <a:off x="4244032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>
            <a:extLst>
              <a:ext uri="{FF2B5EF4-FFF2-40B4-BE49-F238E27FC236}">
                <a16:creationId xmlns="" xmlns:a16="http://schemas.microsoft.com/office/drawing/2014/main" id="{B683728B-F47A-44AE-95E6-1441B702A1C3}"/>
              </a:ext>
            </a:extLst>
          </p:cNvPr>
          <p:cNvCxnSpPr>
            <a:cxnSpLocks/>
          </p:cNvCxnSpPr>
          <p:nvPr/>
        </p:nvCxnSpPr>
        <p:spPr>
          <a:xfrm flipH="1">
            <a:off x="4307135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190">
            <a:extLst>
              <a:ext uri="{FF2B5EF4-FFF2-40B4-BE49-F238E27FC236}">
                <a16:creationId xmlns="" xmlns:a16="http://schemas.microsoft.com/office/drawing/2014/main" id="{9FF8F1B7-81FC-42CC-8B10-966707055BFA}"/>
              </a:ext>
            </a:extLst>
          </p:cNvPr>
          <p:cNvCxnSpPr>
            <a:cxnSpLocks/>
          </p:cNvCxnSpPr>
          <p:nvPr/>
        </p:nvCxnSpPr>
        <p:spPr>
          <a:xfrm flipH="1">
            <a:off x="4182345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="" xmlns:a16="http://schemas.microsoft.com/office/drawing/2014/main" id="{BA30728D-CBFD-4252-B2C7-E38574C0E630}"/>
              </a:ext>
            </a:extLst>
          </p:cNvPr>
          <p:cNvCxnSpPr>
            <a:cxnSpLocks/>
          </p:cNvCxnSpPr>
          <p:nvPr/>
        </p:nvCxnSpPr>
        <p:spPr>
          <a:xfrm flipH="1">
            <a:off x="4478344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="" xmlns:a16="http://schemas.microsoft.com/office/drawing/2014/main" id="{15CC4FB2-2909-4D84-B3F0-69129F69D400}"/>
              </a:ext>
            </a:extLst>
          </p:cNvPr>
          <p:cNvCxnSpPr>
            <a:cxnSpLocks/>
          </p:cNvCxnSpPr>
          <p:nvPr/>
        </p:nvCxnSpPr>
        <p:spPr>
          <a:xfrm flipH="1">
            <a:off x="5762695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204">
            <a:extLst>
              <a:ext uri="{FF2B5EF4-FFF2-40B4-BE49-F238E27FC236}">
                <a16:creationId xmlns="" xmlns:a16="http://schemas.microsoft.com/office/drawing/2014/main" id="{E5FAFBED-D3C4-4AB7-A311-055299A4226B}"/>
              </a:ext>
            </a:extLst>
          </p:cNvPr>
          <p:cNvCxnSpPr>
            <a:cxnSpLocks/>
          </p:cNvCxnSpPr>
          <p:nvPr/>
        </p:nvCxnSpPr>
        <p:spPr>
          <a:xfrm flipH="1">
            <a:off x="5825798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>
            <a:extLst>
              <a:ext uri="{FF2B5EF4-FFF2-40B4-BE49-F238E27FC236}">
                <a16:creationId xmlns="" xmlns:a16="http://schemas.microsoft.com/office/drawing/2014/main" id="{9CD36426-6ABC-4D98-907F-B748995BD7E9}"/>
              </a:ext>
            </a:extLst>
          </p:cNvPr>
          <p:cNvCxnSpPr>
            <a:cxnSpLocks/>
          </p:cNvCxnSpPr>
          <p:nvPr/>
        </p:nvCxnSpPr>
        <p:spPr>
          <a:xfrm flipH="1">
            <a:off x="5644151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="" xmlns:a16="http://schemas.microsoft.com/office/drawing/2014/main" id="{D7435F93-FD08-43F6-A2A0-E348C3203A89}"/>
              </a:ext>
            </a:extLst>
          </p:cNvPr>
          <p:cNvCxnSpPr>
            <a:cxnSpLocks/>
          </p:cNvCxnSpPr>
          <p:nvPr/>
        </p:nvCxnSpPr>
        <p:spPr>
          <a:xfrm flipH="1">
            <a:off x="5707254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>
            <a:extLst>
              <a:ext uri="{FF2B5EF4-FFF2-40B4-BE49-F238E27FC236}">
                <a16:creationId xmlns="" xmlns:a16="http://schemas.microsoft.com/office/drawing/2014/main" id="{8EA9E6C5-CA52-49C8-9DEB-E6F2CCBC2289}"/>
              </a:ext>
            </a:extLst>
          </p:cNvPr>
          <p:cNvCxnSpPr>
            <a:cxnSpLocks/>
          </p:cNvCxnSpPr>
          <p:nvPr/>
        </p:nvCxnSpPr>
        <p:spPr>
          <a:xfrm flipH="1">
            <a:off x="5582464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직선 연결선 208">
            <a:extLst>
              <a:ext uri="{FF2B5EF4-FFF2-40B4-BE49-F238E27FC236}">
                <a16:creationId xmlns="" xmlns:a16="http://schemas.microsoft.com/office/drawing/2014/main" id="{AE40F37B-49D1-439A-8A39-CB9C2D0A2424}"/>
              </a:ext>
            </a:extLst>
          </p:cNvPr>
          <p:cNvCxnSpPr>
            <a:cxnSpLocks/>
          </p:cNvCxnSpPr>
          <p:nvPr/>
        </p:nvCxnSpPr>
        <p:spPr>
          <a:xfrm flipH="1">
            <a:off x="5878463" y="4479594"/>
            <a:ext cx="1302" cy="3600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="" xmlns:a16="http://schemas.microsoft.com/office/drawing/2014/main" id="{FAEF4020-B701-4881-BD49-2DBABF3E8C0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589300" y="4257153"/>
            <a:ext cx="94862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>
            <a:extLst>
              <a:ext uri="{FF2B5EF4-FFF2-40B4-BE49-F238E27FC236}">
                <a16:creationId xmlns="" xmlns:a16="http://schemas.microsoft.com/office/drawing/2014/main" id="{7CEBA85D-400A-4F57-A8E9-74650AC50054}"/>
              </a:ext>
            </a:extLst>
          </p:cNvPr>
          <p:cNvCxnSpPr>
            <a:cxnSpLocks/>
          </p:cNvCxnSpPr>
          <p:nvPr/>
        </p:nvCxnSpPr>
        <p:spPr>
          <a:xfrm>
            <a:off x="4589300" y="4302780"/>
            <a:ext cx="94862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4305DC5D-348A-41EE-B2D6-447E408924A0}"/>
              </a:ext>
            </a:extLst>
          </p:cNvPr>
          <p:cNvSpPr txBox="1"/>
          <p:nvPr/>
        </p:nvSpPr>
        <p:spPr>
          <a:xfrm>
            <a:off x="4718118" y="3953264"/>
            <a:ext cx="67555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100G</a:t>
            </a:r>
          </a:p>
        </p:txBody>
      </p:sp>
      <p:cxnSp>
        <p:nvCxnSpPr>
          <p:cNvPr id="213" name="직선 연결선 212">
            <a:extLst>
              <a:ext uri="{FF2B5EF4-FFF2-40B4-BE49-F238E27FC236}">
                <a16:creationId xmlns="" xmlns:a16="http://schemas.microsoft.com/office/drawing/2014/main" id="{879D3A44-C3A6-40DC-BEAF-5F086399BD5C}"/>
              </a:ext>
            </a:extLst>
          </p:cNvPr>
          <p:cNvCxnSpPr>
            <a:cxnSpLocks/>
            <a:stCxn id="84" idx="1"/>
            <a:endCxn id="163" idx="2"/>
          </p:cNvCxnSpPr>
          <p:nvPr/>
        </p:nvCxnSpPr>
        <p:spPr>
          <a:xfrm flipV="1">
            <a:off x="3388312" y="5125067"/>
            <a:ext cx="974264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>
            <a:extLst>
              <a:ext uri="{FF2B5EF4-FFF2-40B4-BE49-F238E27FC236}">
                <a16:creationId xmlns="" xmlns:a16="http://schemas.microsoft.com/office/drawing/2014/main" id="{2321AC83-4B05-4016-B843-A9AB7E897785}"/>
              </a:ext>
            </a:extLst>
          </p:cNvPr>
          <p:cNvCxnSpPr>
            <a:cxnSpLocks/>
            <a:stCxn id="84" idx="1"/>
            <a:endCxn id="178" idx="2"/>
          </p:cNvCxnSpPr>
          <p:nvPr/>
        </p:nvCxnSpPr>
        <p:spPr>
          <a:xfrm flipV="1">
            <a:off x="3388312" y="5125067"/>
            <a:ext cx="2376953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직선 연결선 214">
            <a:extLst>
              <a:ext uri="{FF2B5EF4-FFF2-40B4-BE49-F238E27FC236}">
                <a16:creationId xmlns="" xmlns:a16="http://schemas.microsoft.com/office/drawing/2014/main" id="{DD2CA0B6-8279-44AE-B310-2FDC78F04FB2}"/>
              </a:ext>
            </a:extLst>
          </p:cNvPr>
          <p:cNvCxnSpPr>
            <a:cxnSpLocks/>
            <a:stCxn id="88" idx="1"/>
            <a:endCxn id="163" idx="2"/>
          </p:cNvCxnSpPr>
          <p:nvPr/>
        </p:nvCxnSpPr>
        <p:spPr>
          <a:xfrm flipH="1" flipV="1">
            <a:off x="4362576" y="5125067"/>
            <a:ext cx="166872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직선 연결선 215">
            <a:extLst>
              <a:ext uri="{FF2B5EF4-FFF2-40B4-BE49-F238E27FC236}">
                <a16:creationId xmlns="" xmlns:a16="http://schemas.microsoft.com/office/drawing/2014/main" id="{441FED9E-9FC0-4E61-8B2D-3EFF95ED3CDE}"/>
              </a:ext>
            </a:extLst>
          </p:cNvPr>
          <p:cNvCxnSpPr>
            <a:cxnSpLocks/>
            <a:stCxn id="88" idx="1"/>
            <a:endCxn id="178" idx="2"/>
          </p:cNvCxnSpPr>
          <p:nvPr/>
        </p:nvCxnSpPr>
        <p:spPr>
          <a:xfrm flipV="1">
            <a:off x="4529448" y="5125067"/>
            <a:ext cx="1235817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직선 연결선 216">
            <a:extLst>
              <a:ext uri="{FF2B5EF4-FFF2-40B4-BE49-F238E27FC236}">
                <a16:creationId xmlns="" xmlns:a16="http://schemas.microsoft.com/office/drawing/2014/main" id="{80104F83-63E9-45CD-8A54-B1BEBEFB0462}"/>
              </a:ext>
            </a:extLst>
          </p:cNvPr>
          <p:cNvCxnSpPr>
            <a:cxnSpLocks/>
            <a:stCxn id="163" idx="2"/>
            <a:endCxn id="100" idx="1"/>
          </p:cNvCxnSpPr>
          <p:nvPr/>
        </p:nvCxnSpPr>
        <p:spPr>
          <a:xfrm>
            <a:off x="4362576" y="5125067"/>
            <a:ext cx="1333265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연결선 217">
            <a:extLst>
              <a:ext uri="{FF2B5EF4-FFF2-40B4-BE49-F238E27FC236}">
                <a16:creationId xmlns="" xmlns:a16="http://schemas.microsoft.com/office/drawing/2014/main" id="{F32971E9-DEE3-48F4-B7CD-7751A7AB7EC6}"/>
              </a:ext>
            </a:extLst>
          </p:cNvPr>
          <p:cNvCxnSpPr>
            <a:cxnSpLocks/>
            <a:stCxn id="178" idx="2"/>
            <a:endCxn id="100" idx="1"/>
          </p:cNvCxnSpPr>
          <p:nvPr/>
        </p:nvCxnSpPr>
        <p:spPr>
          <a:xfrm flipH="1">
            <a:off x="5695841" y="5125067"/>
            <a:ext cx="69424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직선 연결선 218">
            <a:extLst>
              <a:ext uri="{FF2B5EF4-FFF2-40B4-BE49-F238E27FC236}">
                <a16:creationId xmlns="" xmlns:a16="http://schemas.microsoft.com/office/drawing/2014/main" id="{B6DCBE5C-8511-49D3-A51A-C0E3B9CC1C78}"/>
              </a:ext>
            </a:extLst>
          </p:cNvPr>
          <p:cNvCxnSpPr>
            <a:cxnSpLocks/>
            <a:stCxn id="178" idx="2"/>
            <a:endCxn id="104" idx="1"/>
          </p:cNvCxnSpPr>
          <p:nvPr/>
        </p:nvCxnSpPr>
        <p:spPr>
          <a:xfrm>
            <a:off x="5765265" y="5125067"/>
            <a:ext cx="1062834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직선 연결선 219">
            <a:extLst>
              <a:ext uri="{FF2B5EF4-FFF2-40B4-BE49-F238E27FC236}">
                <a16:creationId xmlns="" xmlns:a16="http://schemas.microsoft.com/office/drawing/2014/main" id="{71593C5B-0821-40F8-9E29-BAA0E1469D94}"/>
              </a:ext>
            </a:extLst>
          </p:cNvPr>
          <p:cNvCxnSpPr>
            <a:cxnSpLocks/>
            <a:stCxn id="163" idx="2"/>
            <a:endCxn id="104" idx="1"/>
          </p:cNvCxnSpPr>
          <p:nvPr/>
        </p:nvCxnSpPr>
        <p:spPr>
          <a:xfrm>
            <a:off x="4362576" y="5125067"/>
            <a:ext cx="2465523" cy="543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AE60A29F-B54F-4D09-91E0-4ADB0EFD08DB}"/>
              </a:ext>
            </a:extLst>
          </p:cNvPr>
          <p:cNvSpPr txBox="1"/>
          <p:nvPr/>
        </p:nvSpPr>
        <p:spPr>
          <a:xfrm>
            <a:off x="6358425" y="4800006"/>
            <a:ext cx="12264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40G </a:t>
            </a:r>
            <a:r>
              <a:rPr lang="en-US" sz="1000" dirty="0">
                <a:sym typeface="Wingdings" panose="05000000000000000000" pitchFamily="2" charset="2"/>
              </a:rPr>
              <a:t> 4port 10G Break out</a:t>
            </a:r>
            <a:endParaRPr lang="en-US" sz="1000" dirty="0"/>
          </a:p>
        </p:txBody>
      </p:sp>
      <p:pic>
        <p:nvPicPr>
          <p:cNvPr id="222" name="Picture 22">
            <a:extLst>
              <a:ext uri="{FF2B5EF4-FFF2-40B4-BE49-F238E27FC236}">
                <a16:creationId xmlns="" xmlns:a16="http://schemas.microsoft.com/office/drawing/2014/main" id="{516D3CF4-7273-452C-884C-74FF16046A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25" y="2370723"/>
            <a:ext cx="637759" cy="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3" name="직선 연결선 222">
            <a:extLst>
              <a:ext uri="{FF2B5EF4-FFF2-40B4-BE49-F238E27FC236}">
                <a16:creationId xmlns="" xmlns:a16="http://schemas.microsoft.com/office/drawing/2014/main" id="{57ACE28D-5C33-4000-8F54-3BF6B224672E}"/>
              </a:ext>
            </a:extLst>
          </p:cNvPr>
          <p:cNvCxnSpPr>
            <a:cxnSpLocks/>
            <a:stCxn id="51" idx="0"/>
            <a:endCxn id="222" idx="2"/>
          </p:cNvCxnSpPr>
          <p:nvPr/>
        </p:nvCxnSpPr>
        <p:spPr>
          <a:xfrm flipV="1">
            <a:off x="8702805" y="2592135"/>
            <a:ext cx="0" cy="1114662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ABA3CC41-DCA5-4291-B1D0-E814C5443191}"/>
              </a:ext>
            </a:extLst>
          </p:cNvPr>
          <p:cNvSpPr txBox="1"/>
          <p:nvPr/>
        </p:nvSpPr>
        <p:spPr>
          <a:xfrm>
            <a:off x="8594441" y="2918691"/>
            <a:ext cx="9378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1G(</a:t>
            </a:r>
            <a:r>
              <a:rPr lang="ko-KR" altLang="en-US" sz="1000" b="1" dirty="0">
                <a:solidFill>
                  <a:srgbClr val="FF0000"/>
                </a:solidFill>
              </a:rPr>
              <a:t>광</a:t>
            </a:r>
            <a:r>
              <a:rPr lang="en-US" altLang="ko-KR" sz="10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</a:rPr>
              <a:t>Sigle mode</a:t>
            </a:r>
          </a:p>
        </p:txBody>
      </p:sp>
      <p:cxnSp>
        <p:nvCxnSpPr>
          <p:cNvPr id="111" name="직선 연결선 110">
            <a:extLst>
              <a:ext uri="{FF2B5EF4-FFF2-40B4-BE49-F238E27FC236}">
                <a16:creationId xmlns="" xmlns:a16="http://schemas.microsoft.com/office/drawing/2014/main" id="{7B0494D4-7F64-49F3-B4B7-6339019F76FB}"/>
              </a:ext>
            </a:extLst>
          </p:cNvPr>
          <p:cNvCxnSpPr>
            <a:cxnSpLocks/>
            <a:stCxn id="222" idx="0"/>
          </p:cNvCxnSpPr>
          <p:nvPr/>
        </p:nvCxnSpPr>
        <p:spPr>
          <a:xfrm flipV="1">
            <a:off x="8702805" y="1537642"/>
            <a:ext cx="0" cy="8330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="" xmlns:a16="http://schemas.microsoft.com/office/drawing/2014/main" id="{F2483C1B-A29C-455D-8927-BF64507BF4CB}"/>
              </a:ext>
            </a:extLst>
          </p:cNvPr>
          <p:cNvCxnSpPr>
            <a:cxnSpLocks/>
          </p:cNvCxnSpPr>
          <p:nvPr/>
        </p:nvCxnSpPr>
        <p:spPr>
          <a:xfrm flipH="1">
            <a:off x="1935481" y="1533709"/>
            <a:ext cx="712788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>
            <a:extLst>
              <a:ext uri="{FF2B5EF4-FFF2-40B4-BE49-F238E27FC236}">
                <a16:creationId xmlns="" xmlns:a16="http://schemas.microsoft.com/office/drawing/2014/main" id="{CB4BF946-70A9-4765-B37C-1324B83B5774}"/>
              </a:ext>
            </a:extLst>
          </p:cNvPr>
          <p:cNvCxnSpPr>
            <a:cxnSpLocks/>
          </p:cNvCxnSpPr>
          <p:nvPr/>
        </p:nvCxnSpPr>
        <p:spPr>
          <a:xfrm flipV="1">
            <a:off x="7963665" y="1530023"/>
            <a:ext cx="0" cy="3087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1">
            <a:extLst>
              <a:ext uri="{FF2B5EF4-FFF2-40B4-BE49-F238E27FC236}">
                <a16:creationId xmlns="" xmlns:a16="http://schemas.microsoft.com/office/drawing/2014/main" id="{7AA8ED2E-DE13-42ED-A5F6-6D139BD9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0" y="1785476"/>
            <a:ext cx="450845" cy="4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7" name="직선 연결선 226">
            <a:extLst>
              <a:ext uri="{FF2B5EF4-FFF2-40B4-BE49-F238E27FC236}">
                <a16:creationId xmlns="" xmlns:a16="http://schemas.microsoft.com/office/drawing/2014/main" id="{2661C68A-97F9-4654-B323-F4FFA0A03671}"/>
              </a:ext>
            </a:extLst>
          </p:cNvPr>
          <p:cNvCxnSpPr>
            <a:cxnSpLocks/>
          </p:cNvCxnSpPr>
          <p:nvPr/>
        </p:nvCxnSpPr>
        <p:spPr>
          <a:xfrm flipV="1">
            <a:off x="6610366" y="1530023"/>
            <a:ext cx="0" cy="3087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1">
            <a:extLst>
              <a:ext uri="{FF2B5EF4-FFF2-40B4-BE49-F238E27FC236}">
                <a16:creationId xmlns="" xmlns:a16="http://schemas.microsoft.com/office/drawing/2014/main" id="{5268F208-AD4F-439D-BB46-A982547A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50" y="1785476"/>
            <a:ext cx="450845" cy="4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8" name="직선 연결선 227">
            <a:extLst>
              <a:ext uri="{FF2B5EF4-FFF2-40B4-BE49-F238E27FC236}">
                <a16:creationId xmlns="" xmlns:a16="http://schemas.microsoft.com/office/drawing/2014/main" id="{5809C3ED-14B6-4B1B-8E67-7DD5353B9CF6}"/>
              </a:ext>
            </a:extLst>
          </p:cNvPr>
          <p:cNvCxnSpPr>
            <a:cxnSpLocks/>
          </p:cNvCxnSpPr>
          <p:nvPr/>
        </p:nvCxnSpPr>
        <p:spPr>
          <a:xfrm flipV="1">
            <a:off x="3864030" y="1530023"/>
            <a:ext cx="0" cy="3087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1">
            <a:extLst>
              <a:ext uri="{FF2B5EF4-FFF2-40B4-BE49-F238E27FC236}">
                <a16:creationId xmlns="" xmlns:a16="http://schemas.microsoft.com/office/drawing/2014/main" id="{C5C5F572-14B9-43DA-BD48-5BC0003D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50" y="1785476"/>
            <a:ext cx="450845" cy="4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9" name="직선 연결선 228">
            <a:extLst>
              <a:ext uri="{FF2B5EF4-FFF2-40B4-BE49-F238E27FC236}">
                <a16:creationId xmlns="" xmlns:a16="http://schemas.microsoft.com/office/drawing/2014/main" id="{8D5E8007-2413-4998-A14B-338747662533}"/>
              </a:ext>
            </a:extLst>
          </p:cNvPr>
          <p:cNvCxnSpPr>
            <a:cxnSpLocks/>
          </p:cNvCxnSpPr>
          <p:nvPr/>
        </p:nvCxnSpPr>
        <p:spPr>
          <a:xfrm flipV="1">
            <a:off x="2531435" y="1530023"/>
            <a:ext cx="0" cy="3087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1">
            <a:extLst>
              <a:ext uri="{FF2B5EF4-FFF2-40B4-BE49-F238E27FC236}">
                <a16:creationId xmlns="" xmlns:a16="http://schemas.microsoft.com/office/drawing/2014/main" id="{82FB1E3D-5FA9-43F7-B9ED-11BE5330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50" y="1785476"/>
            <a:ext cx="450845" cy="4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571C1D39-2F83-4ACB-B795-C6736409DCD3}"/>
              </a:ext>
            </a:extLst>
          </p:cNvPr>
          <p:cNvSpPr txBox="1"/>
          <p:nvPr/>
        </p:nvSpPr>
        <p:spPr>
          <a:xfrm>
            <a:off x="8279082" y="1320781"/>
            <a:ext cx="837665" cy="2238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MGMT</a:t>
            </a:r>
          </a:p>
        </p:txBody>
      </p:sp>
      <p:cxnSp>
        <p:nvCxnSpPr>
          <p:cNvPr id="232" name="연결선: 꺾임 231">
            <a:extLst>
              <a:ext uri="{FF2B5EF4-FFF2-40B4-BE49-F238E27FC236}">
                <a16:creationId xmlns="" xmlns:a16="http://schemas.microsoft.com/office/drawing/2014/main" id="{AB3912A9-0CA1-4531-81FE-8EBD10BB0111}"/>
              </a:ext>
            </a:extLst>
          </p:cNvPr>
          <p:cNvCxnSpPr>
            <a:stCxn id="7" idx="3"/>
            <a:endCxn id="51" idx="2"/>
          </p:cNvCxnSpPr>
          <p:nvPr/>
        </p:nvCxnSpPr>
        <p:spPr>
          <a:xfrm flipV="1">
            <a:off x="5988768" y="3928209"/>
            <a:ext cx="2714037" cy="32894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8B475409-3C77-4682-826F-CE777684363E}"/>
              </a:ext>
            </a:extLst>
          </p:cNvPr>
          <p:cNvSpPr txBox="1"/>
          <p:nvPr/>
        </p:nvSpPr>
        <p:spPr>
          <a:xfrm>
            <a:off x="8279082" y="4275891"/>
            <a:ext cx="837665" cy="2238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MGMT</a:t>
            </a:r>
          </a:p>
        </p:txBody>
      </p:sp>
      <p:cxnSp>
        <p:nvCxnSpPr>
          <p:cNvPr id="238" name="연결선: 꺾임 237">
            <a:extLst>
              <a:ext uri="{FF2B5EF4-FFF2-40B4-BE49-F238E27FC236}">
                <a16:creationId xmlns="" xmlns:a16="http://schemas.microsoft.com/office/drawing/2014/main" id="{B34C0BAC-8971-45F7-A162-A3F186928D5F}"/>
              </a:ext>
            </a:extLst>
          </p:cNvPr>
          <p:cNvCxnSpPr>
            <a:stCxn id="51" idx="3"/>
            <a:endCxn id="76" idx="0"/>
          </p:cNvCxnSpPr>
          <p:nvPr/>
        </p:nvCxnSpPr>
        <p:spPr>
          <a:xfrm>
            <a:off x="9021684" y="3817503"/>
            <a:ext cx="180821" cy="31885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그룹 238">
            <a:extLst>
              <a:ext uri="{FF2B5EF4-FFF2-40B4-BE49-F238E27FC236}">
                <a16:creationId xmlns="" xmlns:a16="http://schemas.microsoft.com/office/drawing/2014/main" id="{1279A5BA-7CB2-4EF9-B18D-943DCD4DF471}"/>
              </a:ext>
            </a:extLst>
          </p:cNvPr>
          <p:cNvGrpSpPr/>
          <p:nvPr/>
        </p:nvGrpSpPr>
        <p:grpSpPr>
          <a:xfrm>
            <a:off x="4202219" y="2949081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40" name="타원 239">
              <a:extLst>
                <a:ext uri="{FF2B5EF4-FFF2-40B4-BE49-F238E27FC236}">
                  <a16:creationId xmlns="" xmlns:a16="http://schemas.microsoft.com/office/drawing/2014/main" id="{5883EE42-EBE3-4883-8C5F-B2990CA92EB4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="" xmlns:a16="http://schemas.microsoft.com/office/drawing/2014/main" id="{D1A424DC-6DE4-4073-92F6-F3694557DA14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2" name="그룹 241">
            <a:extLst>
              <a:ext uri="{FF2B5EF4-FFF2-40B4-BE49-F238E27FC236}">
                <a16:creationId xmlns="" xmlns:a16="http://schemas.microsoft.com/office/drawing/2014/main" id="{25758737-2F36-4DB3-9637-DBB5B0E40F59}"/>
              </a:ext>
            </a:extLst>
          </p:cNvPr>
          <p:cNvGrpSpPr/>
          <p:nvPr/>
        </p:nvGrpSpPr>
        <p:grpSpPr>
          <a:xfrm>
            <a:off x="3673243" y="5378929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43" name="타원 242">
              <a:extLst>
                <a:ext uri="{FF2B5EF4-FFF2-40B4-BE49-F238E27FC236}">
                  <a16:creationId xmlns="" xmlns:a16="http://schemas.microsoft.com/office/drawing/2014/main" id="{3CD9E2F1-75E7-4E62-911D-3C5254CCC7BC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A378E647-2945-4CD1-BA99-7A4CBDB34727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5" name="그룹 244">
            <a:extLst>
              <a:ext uri="{FF2B5EF4-FFF2-40B4-BE49-F238E27FC236}">
                <a16:creationId xmlns="" xmlns:a16="http://schemas.microsoft.com/office/drawing/2014/main" id="{84E194CE-534E-4464-9E35-5232FE5FAB58}"/>
              </a:ext>
            </a:extLst>
          </p:cNvPr>
          <p:cNvGrpSpPr/>
          <p:nvPr/>
        </p:nvGrpSpPr>
        <p:grpSpPr>
          <a:xfrm>
            <a:off x="8831781" y="2163118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46" name="타원 245">
              <a:extLst>
                <a:ext uri="{FF2B5EF4-FFF2-40B4-BE49-F238E27FC236}">
                  <a16:creationId xmlns="" xmlns:a16="http://schemas.microsoft.com/office/drawing/2014/main" id="{7579D624-28B5-4365-ADEB-BFCC358A61E5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="" xmlns:a16="http://schemas.microsoft.com/office/drawing/2014/main" id="{1EA72D7A-9AAC-4922-A63C-8F9220C8A11C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48" name="TextBox 247">
            <a:extLst>
              <a:ext uri="{FF2B5EF4-FFF2-40B4-BE49-F238E27FC236}">
                <a16:creationId xmlns="" xmlns:a16="http://schemas.microsoft.com/office/drawing/2014/main" id="{AAAA4B07-35A0-4C41-8F86-1ADAD9148C6B}"/>
              </a:ext>
            </a:extLst>
          </p:cNvPr>
          <p:cNvSpPr txBox="1"/>
          <p:nvPr/>
        </p:nvSpPr>
        <p:spPr>
          <a:xfrm>
            <a:off x="7808519" y="2258786"/>
            <a:ext cx="7251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MGMT</a:t>
            </a:r>
          </a:p>
          <a:p>
            <a:pPr algn="ctr"/>
            <a:r>
              <a:rPr lang="en-US" sz="1000" dirty="0"/>
              <a:t>Switch</a:t>
            </a:r>
          </a:p>
        </p:txBody>
      </p:sp>
      <p:grpSp>
        <p:nvGrpSpPr>
          <p:cNvPr id="249" name="그룹 248">
            <a:extLst>
              <a:ext uri="{FF2B5EF4-FFF2-40B4-BE49-F238E27FC236}">
                <a16:creationId xmlns="" xmlns:a16="http://schemas.microsoft.com/office/drawing/2014/main" id="{F881FBE0-3A54-4A47-A457-44F85FFE2C52}"/>
              </a:ext>
            </a:extLst>
          </p:cNvPr>
          <p:cNvGrpSpPr/>
          <p:nvPr/>
        </p:nvGrpSpPr>
        <p:grpSpPr>
          <a:xfrm>
            <a:off x="3939597" y="1572723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50" name="타원 249">
              <a:extLst>
                <a:ext uri="{FF2B5EF4-FFF2-40B4-BE49-F238E27FC236}">
                  <a16:creationId xmlns="" xmlns:a16="http://schemas.microsoft.com/office/drawing/2014/main" id="{D267A87D-CED8-4497-9D55-1D6D0010D2A4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="" xmlns:a16="http://schemas.microsoft.com/office/drawing/2014/main" id="{593BFB67-8456-4BD4-B5C6-A7E799B16A41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2" name="그룹 251">
            <a:extLst>
              <a:ext uri="{FF2B5EF4-FFF2-40B4-BE49-F238E27FC236}">
                <a16:creationId xmlns="" xmlns:a16="http://schemas.microsoft.com/office/drawing/2014/main" id="{F82040FB-3EE4-40D0-8F74-D76AAB080629}"/>
              </a:ext>
            </a:extLst>
          </p:cNvPr>
          <p:cNvGrpSpPr/>
          <p:nvPr/>
        </p:nvGrpSpPr>
        <p:grpSpPr>
          <a:xfrm>
            <a:off x="7957811" y="1511285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53" name="타원 252">
              <a:extLst>
                <a:ext uri="{FF2B5EF4-FFF2-40B4-BE49-F238E27FC236}">
                  <a16:creationId xmlns="" xmlns:a16="http://schemas.microsoft.com/office/drawing/2014/main" id="{D198D3B9-45FB-4963-88E4-D0404FD338EF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="" xmlns:a16="http://schemas.microsoft.com/office/drawing/2014/main" id="{93AADB0F-22DA-44BE-8956-5C65AB4BCC99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="" xmlns:a16="http://schemas.microsoft.com/office/drawing/2014/main" id="{1006A713-A8BF-430D-9030-B8D8C05CB1C6}"/>
              </a:ext>
            </a:extLst>
          </p:cNvPr>
          <p:cNvGrpSpPr/>
          <p:nvPr/>
        </p:nvGrpSpPr>
        <p:grpSpPr>
          <a:xfrm>
            <a:off x="3500603" y="4749460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56" name="타원 255">
              <a:extLst>
                <a:ext uri="{FF2B5EF4-FFF2-40B4-BE49-F238E27FC236}">
                  <a16:creationId xmlns="" xmlns:a16="http://schemas.microsoft.com/office/drawing/2014/main" id="{8D0121F7-BBB6-4814-8B50-1D3D585DC7FB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F5A0D633-8B6C-4E03-85B7-2464AF1D7353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9E8944D3-5448-4D1C-BEDB-4E431C5F0038}"/>
              </a:ext>
            </a:extLst>
          </p:cNvPr>
          <p:cNvSpPr txBox="1"/>
          <p:nvPr/>
        </p:nvSpPr>
        <p:spPr>
          <a:xfrm>
            <a:off x="10236124" y="5008468"/>
            <a:ext cx="151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Cable management KIT  </a:t>
            </a:r>
            <a:r>
              <a:rPr lang="ko-KR" altLang="en-US" sz="800" dirty="0"/>
              <a:t>로</a:t>
            </a:r>
            <a:r>
              <a:rPr lang="en-US" sz="800" dirty="0"/>
              <a:t> 12 </a:t>
            </a:r>
            <a:r>
              <a:rPr lang="ko-KR" altLang="en-US" sz="800" dirty="0"/>
              <a:t>포트의 </a:t>
            </a:r>
            <a:r>
              <a:rPr lang="en-US" altLang="ko-KR" sz="800" dirty="0"/>
              <a:t>40G</a:t>
            </a:r>
            <a:r>
              <a:rPr lang="ko-KR" altLang="en-US" sz="800" dirty="0"/>
              <a:t>로 </a:t>
            </a:r>
            <a:r>
              <a:rPr lang="en-US" altLang="ko-KR" sz="800" dirty="0"/>
              <a:t>48</a:t>
            </a:r>
            <a:r>
              <a:rPr lang="ko-KR" altLang="en-US" sz="800" dirty="0"/>
              <a:t>포트의 </a:t>
            </a:r>
            <a:r>
              <a:rPr lang="en-US" altLang="ko-KR" sz="800" dirty="0"/>
              <a:t>10G</a:t>
            </a:r>
            <a:r>
              <a:rPr lang="ko-KR" altLang="en-US" sz="800" dirty="0"/>
              <a:t>로 브레이크 아웃이 가능한 </a:t>
            </a:r>
            <a:r>
              <a:rPr lang="en-US" altLang="ko-KR" sz="800" dirty="0"/>
              <a:t>1U </a:t>
            </a:r>
            <a:r>
              <a:rPr lang="ko-KR" altLang="en-US" sz="800" dirty="0"/>
              <a:t>크기의 </a:t>
            </a:r>
            <a:r>
              <a:rPr lang="en-US" altLang="ko-KR" sz="800" dirty="0"/>
              <a:t>FDF</a:t>
            </a:r>
            <a:r>
              <a:rPr lang="ko-KR" altLang="en-US" sz="800" dirty="0"/>
              <a:t>입니다</a:t>
            </a:r>
            <a:endParaRPr lang="en-US" sz="800" dirty="0"/>
          </a:p>
        </p:txBody>
      </p:sp>
      <p:grpSp>
        <p:nvGrpSpPr>
          <p:cNvPr id="259" name="그룹 258">
            <a:extLst>
              <a:ext uri="{FF2B5EF4-FFF2-40B4-BE49-F238E27FC236}">
                <a16:creationId xmlns="" xmlns:a16="http://schemas.microsoft.com/office/drawing/2014/main" id="{652D17D4-88E0-4C43-83E7-22D498D774CC}"/>
              </a:ext>
            </a:extLst>
          </p:cNvPr>
          <p:cNvGrpSpPr/>
          <p:nvPr/>
        </p:nvGrpSpPr>
        <p:grpSpPr>
          <a:xfrm>
            <a:off x="9996948" y="5008468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60" name="타원 259">
              <a:extLst>
                <a:ext uri="{FF2B5EF4-FFF2-40B4-BE49-F238E27FC236}">
                  <a16:creationId xmlns="" xmlns:a16="http://schemas.microsoft.com/office/drawing/2014/main" id="{6F4FD749-8AF2-430F-B2E7-68D3F7B4F402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7550A6F8-CFE0-427F-9DF7-F58322EC4658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62" name="그룹 261">
            <a:extLst>
              <a:ext uri="{FF2B5EF4-FFF2-40B4-BE49-F238E27FC236}">
                <a16:creationId xmlns="" xmlns:a16="http://schemas.microsoft.com/office/drawing/2014/main" id="{6C4A9917-72AF-4709-9FCD-01A44C20BFFB}"/>
              </a:ext>
            </a:extLst>
          </p:cNvPr>
          <p:cNvGrpSpPr/>
          <p:nvPr/>
        </p:nvGrpSpPr>
        <p:grpSpPr>
          <a:xfrm>
            <a:off x="5995690" y="3883633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63" name="타원 262">
              <a:extLst>
                <a:ext uri="{FF2B5EF4-FFF2-40B4-BE49-F238E27FC236}">
                  <a16:creationId xmlns="" xmlns:a16="http://schemas.microsoft.com/office/drawing/2014/main" id="{C3220A37-84BF-4D9C-9DED-78B9F29585F9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="" xmlns:a16="http://schemas.microsoft.com/office/drawing/2014/main" id="{C011D56F-4421-42FD-8376-AE274E34DBAB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F35EDC1D-53C4-4484-9275-E046BD5DD9BD}"/>
              </a:ext>
            </a:extLst>
          </p:cNvPr>
          <p:cNvSpPr txBox="1"/>
          <p:nvPr/>
        </p:nvSpPr>
        <p:spPr>
          <a:xfrm>
            <a:off x="10236124" y="5575459"/>
            <a:ext cx="151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Z9100</a:t>
            </a:r>
            <a:r>
              <a:rPr lang="ko-KR" altLang="en-US" sz="800" dirty="0"/>
              <a:t>은 </a:t>
            </a:r>
            <a:r>
              <a:rPr lang="en-US" altLang="ko-KR" sz="800" dirty="0"/>
              <a:t>40G </a:t>
            </a:r>
            <a:r>
              <a:rPr lang="ko-KR" altLang="en-US" sz="800" dirty="0"/>
              <a:t>및 </a:t>
            </a:r>
            <a:r>
              <a:rPr lang="en-US" altLang="ko-KR" sz="800" dirty="0"/>
              <a:t>100G </a:t>
            </a:r>
            <a:r>
              <a:rPr lang="ko-KR" altLang="en-US" sz="800" dirty="0"/>
              <a:t>포트가 </a:t>
            </a:r>
            <a:r>
              <a:rPr lang="en-US" altLang="ko-KR" sz="800" dirty="0"/>
              <a:t>32</a:t>
            </a:r>
            <a:r>
              <a:rPr lang="ko-KR" altLang="en-US" sz="800" dirty="0"/>
              <a:t>포트 지원되는 </a:t>
            </a:r>
            <a:r>
              <a:rPr lang="ko-KR" altLang="en-US" sz="800" dirty="0" err="1"/>
              <a:t>데이타센타의</a:t>
            </a:r>
            <a:r>
              <a:rPr lang="ko-KR" altLang="en-US" sz="800" dirty="0"/>
              <a:t> </a:t>
            </a:r>
            <a:r>
              <a:rPr lang="en-US" altLang="ko-KR" sz="800" dirty="0"/>
              <a:t>Core</a:t>
            </a:r>
            <a:r>
              <a:rPr lang="ko-KR" altLang="en-US" sz="800" dirty="0"/>
              <a:t>급 스위치 입니다</a:t>
            </a:r>
            <a:r>
              <a:rPr lang="en-US" altLang="ko-KR" sz="800" dirty="0"/>
              <a:t>.</a:t>
            </a:r>
            <a:endParaRPr lang="en-US" sz="800" dirty="0"/>
          </a:p>
        </p:txBody>
      </p:sp>
      <p:grpSp>
        <p:nvGrpSpPr>
          <p:cNvPr id="266" name="그룹 265">
            <a:extLst>
              <a:ext uri="{FF2B5EF4-FFF2-40B4-BE49-F238E27FC236}">
                <a16:creationId xmlns="" xmlns:a16="http://schemas.microsoft.com/office/drawing/2014/main" id="{BDFD9453-E61E-4D98-B497-62FA57F4718F}"/>
              </a:ext>
            </a:extLst>
          </p:cNvPr>
          <p:cNvGrpSpPr/>
          <p:nvPr/>
        </p:nvGrpSpPr>
        <p:grpSpPr>
          <a:xfrm>
            <a:off x="9996948" y="5575459"/>
            <a:ext cx="263409" cy="246221"/>
            <a:chOff x="9821243" y="1042260"/>
            <a:chExt cx="263409" cy="246221"/>
          </a:xfrm>
          <a:solidFill>
            <a:srgbClr val="0070C0"/>
          </a:solidFill>
        </p:grpSpPr>
        <p:sp>
          <p:nvSpPr>
            <p:cNvPr id="267" name="타원 266">
              <a:extLst>
                <a:ext uri="{FF2B5EF4-FFF2-40B4-BE49-F238E27FC236}">
                  <a16:creationId xmlns="" xmlns:a16="http://schemas.microsoft.com/office/drawing/2014/main" id="{2D6DD146-03D8-435F-AFF5-F9A06E74DDED}"/>
                </a:ext>
              </a:extLst>
            </p:cNvPr>
            <p:cNvSpPr/>
            <p:nvPr/>
          </p:nvSpPr>
          <p:spPr>
            <a:xfrm>
              <a:off x="9829800" y="1065517"/>
              <a:ext cx="228600" cy="1997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="" xmlns:a16="http://schemas.microsoft.com/office/drawing/2014/main" id="{265C7757-0062-49FD-B508-DBF4D4125227}"/>
                </a:ext>
              </a:extLst>
            </p:cNvPr>
            <p:cNvSpPr txBox="1"/>
            <p:nvPr/>
          </p:nvSpPr>
          <p:spPr>
            <a:xfrm>
              <a:off x="9821243" y="1042260"/>
              <a:ext cx="26340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1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직선 연결선 35"/>
          <p:cNvCxnSpPr>
            <a:stCxn id="309" idx="4"/>
            <a:endCxn id="327" idx="36"/>
          </p:cNvCxnSpPr>
          <p:nvPr/>
        </p:nvCxnSpPr>
        <p:spPr>
          <a:xfrm>
            <a:off x="11366876" y="2390187"/>
            <a:ext cx="0" cy="15119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96985" y="7365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TPC</a:t>
            </a:r>
            <a:endParaRPr lang="ko-KR" altLang="en-US" sz="16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7" name="직선 화살표 연결선 6"/>
          <p:cNvCxnSpPr>
            <a:stCxn id="17" idx="2"/>
            <a:endCxn id="90" idx="0"/>
          </p:cNvCxnSpPr>
          <p:nvPr/>
        </p:nvCxnSpPr>
        <p:spPr>
          <a:xfrm>
            <a:off x="4186885" y="536003"/>
            <a:ext cx="0" cy="5600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047663" y="106788"/>
            <a:ext cx="0" cy="6705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891785" y="310609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MCH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7" name="직선 화살표 연결선 26"/>
          <p:cNvCxnSpPr>
            <a:stCxn id="109" idx="3"/>
          </p:cNvCxnSpPr>
          <p:nvPr/>
        </p:nvCxnSpPr>
        <p:spPr>
          <a:xfrm>
            <a:off x="4481781" y="1981839"/>
            <a:ext cx="936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4" idx="3"/>
            <a:endCxn id="69" idx="1"/>
          </p:cNvCxnSpPr>
          <p:nvPr/>
        </p:nvCxnSpPr>
        <p:spPr>
          <a:xfrm flipV="1">
            <a:off x="1211385" y="229899"/>
            <a:ext cx="961701" cy="963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296985" y="246211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SC</a:t>
            </a:r>
          </a:p>
          <a:p>
            <a:pPr algn="ctr"/>
            <a:r>
              <a:rPr lang="en-US" altLang="ko-KR" sz="16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ToF</a:t>
            </a:r>
            <a:endParaRPr lang="en-US" altLang="ko-KR" sz="1600" b="1" dirty="0" smtClean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ctr"/>
            <a:r>
              <a:rPr lang="en-US" altLang="ko-KR" sz="16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:</a:t>
            </a:r>
            <a:endParaRPr lang="ko-KR" altLang="en-US" sz="16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91278" y="1688161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2.42G/sec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134363" y="129628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075391" y="7687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56" name="직선 연결선 55"/>
          <p:cNvCxnSpPr>
            <a:stCxn id="69" idx="3"/>
            <a:endCxn id="51" idx="1"/>
          </p:cNvCxnSpPr>
          <p:nvPr/>
        </p:nvCxnSpPr>
        <p:spPr>
          <a:xfrm flipV="1">
            <a:off x="2629887" y="210713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4" idx="3"/>
            <a:endCxn id="84" idx="1"/>
          </p:cNvCxnSpPr>
          <p:nvPr/>
        </p:nvCxnSpPr>
        <p:spPr>
          <a:xfrm flipV="1">
            <a:off x="1211385" y="640194"/>
            <a:ext cx="965616" cy="55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51" idx="2"/>
            <a:endCxn id="75" idx="0"/>
          </p:cNvCxnSpPr>
          <p:nvPr/>
        </p:nvCxnSpPr>
        <p:spPr>
          <a:xfrm>
            <a:off x="3380351" y="291798"/>
            <a:ext cx="3915" cy="2481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 flipH="1">
            <a:off x="2407530" y="318070"/>
            <a:ext cx="0" cy="144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2118381" y="11986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173086" y="16675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2227791" y="21364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138278" y="539923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2079306" y="48717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77" name="직선 연결선 76"/>
          <p:cNvCxnSpPr>
            <a:stCxn id="84" idx="3"/>
            <a:endCxn id="75" idx="1"/>
          </p:cNvCxnSpPr>
          <p:nvPr/>
        </p:nvCxnSpPr>
        <p:spPr>
          <a:xfrm flipV="1">
            <a:off x="2633802" y="621008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2122296" y="53016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2177001" y="57705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2231706" y="62394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87" name="직선 연결선 86"/>
          <p:cNvCxnSpPr>
            <a:stCxn id="17" idx="1"/>
            <a:endCxn id="51" idx="3"/>
          </p:cNvCxnSpPr>
          <p:nvPr/>
        </p:nvCxnSpPr>
        <p:spPr>
          <a:xfrm flipH="1" flipV="1">
            <a:off x="3626338" y="210713"/>
            <a:ext cx="265447" cy="21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>
            <a:stCxn id="17" idx="1"/>
            <a:endCxn id="75" idx="3"/>
          </p:cNvCxnSpPr>
          <p:nvPr/>
        </p:nvCxnSpPr>
        <p:spPr>
          <a:xfrm flipH="1">
            <a:off x="3630253" y="423306"/>
            <a:ext cx="261532" cy="19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3895700" y="1096024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MCH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138278" y="915043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079306" y="86229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93" name="직선 연결선 92"/>
          <p:cNvCxnSpPr>
            <a:stCxn id="99" idx="3"/>
            <a:endCxn id="91" idx="1"/>
          </p:cNvCxnSpPr>
          <p:nvPr/>
        </p:nvCxnSpPr>
        <p:spPr>
          <a:xfrm flipV="1">
            <a:off x="2633802" y="996128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>
            <a:stCxn id="91" idx="2"/>
            <a:endCxn id="101" idx="0"/>
          </p:cNvCxnSpPr>
          <p:nvPr/>
        </p:nvCxnSpPr>
        <p:spPr>
          <a:xfrm>
            <a:off x="3384266" y="1077213"/>
            <a:ext cx="3915" cy="2481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 flipH="1">
            <a:off x="2411445" y="1103485"/>
            <a:ext cx="0" cy="144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직사각형 97"/>
          <p:cNvSpPr/>
          <p:nvPr/>
        </p:nvSpPr>
        <p:spPr>
          <a:xfrm>
            <a:off x="2122296" y="90528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177001" y="95217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231706" y="99906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3142193" y="1325338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2083221" y="127258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03" name="직선 연결선 102"/>
          <p:cNvCxnSpPr>
            <a:stCxn id="105" idx="3"/>
            <a:endCxn id="101" idx="1"/>
          </p:cNvCxnSpPr>
          <p:nvPr/>
        </p:nvCxnSpPr>
        <p:spPr>
          <a:xfrm flipV="1">
            <a:off x="2637717" y="1406423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2126211" y="131557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2180916" y="136246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2235621" y="140935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07" name="직선 연결선 106"/>
          <p:cNvCxnSpPr>
            <a:stCxn id="90" idx="1"/>
            <a:endCxn id="91" idx="3"/>
          </p:cNvCxnSpPr>
          <p:nvPr/>
        </p:nvCxnSpPr>
        <p:spPr>
          <a:xfrm flipH="1" flipV="1">
            <a:off x="3630253" y="996128"/>
            <a:ext cx="265447" cy="21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90" idx="1"/>
            <a:endCxn id="101" idx="3"/>
          </p:cNvCxnSpPr>
          <p:nvPr/>
        </p:nvCxnSpPr>
        <p:spPr>
          <a:xfrm flipH="1">
            <a:off x="3634168" y="1208721"/>
            <a:ext cx="261532" cy="19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108"/>
          <p:cNvSpPr/>
          <p:nvPr/>
        </p:nvSpPr>
        <p:spPr>
          <a:xfrm>
            <a:off x="3891581" y="1869142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MCH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134159" y="1688161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2075187" y="163541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12" name="직선 연결선 111"/>
          <p:cNvCxnSpPr>
            <a:stCxn id="116" idx="3"/>
            <a:endCxn id="110" idx="1"/>
          </p:cNvCxnSpPr>
          <p:nvPr/>
        </p:nvCxnSpPr>
        <p:spPr>
          <a:xfrm flipV="1">
            <a:off x="2629683" y="1769246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>
            <a:stCxn id="110" idx="2"/>
            <a:endCxn id="118" idx="0"/>
          </p:cNvCxnSpPr>
          <p:nvPr/>
        </p:nvCxnSpPr>
        <p:spPr>
          <a:xfrm>
            <a:off x="3380147" y="1850331"/>
            <a:ext cx="3915" cy="2481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H="1">
            <a:off x="2407326" y="1876603"/>
            <a:ext cx="0" cy="144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2118177" y="167840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172882" y="172529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2227587" y="177218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138074" y="2098456"/>
            <a:ext cx="491975" cy="1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CoBo</a:t>
            </a:r>
            <a:endParaRPr lang="ko-KR" altLang="en-US" sz="9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079102" y="204570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20" name="직선 연결선 119"/>
          <p:cNvCxnSpPr>
            <a:stCxn id="122" idx="3"/>
            <a:endCxn id="118" idx="1"/>
          </p:cNvCxnSpPr>
          <p:nvPr/>
        </p:nvCxnSpPr>
        <p:spPr>
          <a:xfrm flipV="1">
            <a:off x="2633598" y="2179541"/>
            <a:ext cx="50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직사각형 120"/>
          <p:cNvSpPr/>
          <p:nvPr/>
        </p:nvSpPr>
        <p:spPr>
          <a:xfrm>
            <a:off x="2122092" y="208869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2176797" y="213558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2231502" y="218247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AsAd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24" name="직선 연결선 123"/>
          <p:cNvCxnSpPr>
            <a:stCxn id="109" idx="1"/>
            <a:endCxn id="110" idx="3"/>
          </p:cNvCxnSpPr>
          <p:nvPr/>
        </p:nvCxnSpPr>
        <p:spPr>
          <a:xfrm flipH="1" flipV="1">
            <a:off x="3626134" y="1769246"/>
            <a:ext cx="265447" cy="21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>
            <a:stCxn id="109" idx="1"/>
            <a:endCxn id="118" idx="3"/>
          </p:cNvCxnSpPr>
          <p:nvPr/>
        </p:nvCxnSpPr>
        <p:spPr>
          <a:xfrm flipH="1">
            <a:off x="3630049" y="1981839"/>
            <a:ext cx="261532" cy="19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/>
          <p:cNvCxnSpPr>
            <a:stCxn id="90" idx="2"/>
            <a:endCxn id="109" idx="0"/>
          </p:cNvCxnSpPr>
          <p:nvPr/>
        </p:nvCxnSpPr>
        <p:spPr>
          <a:xfrm flipH="1">
            <a:off x="4186681" y="1321418"/>
            <a:ext cx="0" cy="5477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>
            <a:stCxn id="4" idx="3"/>
            <a:endCxn id="99" idx="1"/>
          </p:cNvCxnSpPr>
          <p:nvPr/>
        </p:nvCxnSpPr>
        <p:spPr>
          <a:xfrm flipV="1">
            <a:off x="1211385" y="1015314"/>
            <a:ext cx="965616" cy="178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>
            <a:stCxn id="4" idx="3"/>
            <a:endCxn id="105" idx="1"/>
          </p:cNvCxnSpPr>
          <p:nvPr/>
        </p:nvCxnSpPr>
        <p:spPr>
          <a:xfrm>
            <a:off x="1211385" y="1193780"/>
            <a:ext cx="969531" cy="231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>
            <a:stCxn id="4" idx="3"/>
            <a:endCxn id="116" idx="1"/>
          </p:cNvCxnSpPr>
          <p:nvPr/>
        </p:nvCxnSpPr>
        <p:spPr>
          <a:xfrm>
            <a:off x="1211385" y="1193780"/>
            <a:ext cx="961497" cy="594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140"/>
          <p:cNvCxnSpPr>
            <a:stCxn id="4" idx="3"/>
            <a:endCxn id="122" idx="1"/>
          </p:cNvCxnSpPr>
          <p:nvPr/>
        </p:nvCxnSpPr>
        <p:spPr>
          <a:xfrm>
            <a:off x="1211385" y="1193780"/>
            <a:ext cx="965412" cy="1004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/>
          <p:cNvCxnSpPr>
            <a:stCxn id="202" idx="3"/>
            <a:endCxn id="208" idx="1"/>
          </p:cNvCxnSpPr>
          <p:nvPr/>
        </p:nvCxnSpPr>
        <p:spPr>
          <a:xfrm flipV="1">
            <a:off x="2611819" y="2671864"/>
            <a:ext cx="1231181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2690829" y="2457531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2080768" y="253962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2115943" y="257479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2155018" y="261387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3" name="직사각형 202"/>
          <p:cNvSpPr/>
          <p:nvPr/>
        </p:nvSpPr>
        <p:spPr>
          <a:xfrm>
            <a:off x="2190193" y="264904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2233168" y="267639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2268343" y="271156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2307418" y="275064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2342593" y="2785817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3843000" y="2559167"/>
            <a:ext cx="648278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6744089" y="109972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Experimental Hall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041620" y="106788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Sever room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3" name="직사각형 222"/>
          <p:cNvSpPr/>
          <p:nvPr/>
        </p:nvSpPr>
        <p:spPr>
          <a:xfrm>
            <a:off x="2096860" y="313322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9910817" y="52511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UTP : 1.25GB/sec</a:t>
            </a:r>
            <a:endParaRPr lang="ko-KR" altLang="en-US" sz="1000" b="1" dirty="0">
              <a:solidFill>
                <a:srgbClr val="00B05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Optical : 1.25GB/sec</a:t>
            </a:r>
          </a:p>
          <a:p>
            <a:r>
              <a:rPr lang="en-US" altLang="ko-KR" sz="10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100G : 12.5GB/sec</a:t>
            </a:r>
          </a:p>
          <a:p>
            <a:r>
              <a:rPr lang="en-US" altLang="ko-KR" sz="10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40G InfiniBand : 5GB/sec</a:t>
            </a:r>
            <a:endParaRPr lang="ko-KR" altLang="en-US" sz="1000" b="1" dirty="0">
              <a:solidFill>
                <a:schemeClr val="accent2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2178925" y="318402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0" name="직사각형 279"/>
          <p:cNvSpPr/>
          <p:nvPr/>
        </p:nvSpPr>
        <p:spPr>
          <a:xfrm>
            <a:off x="2260990" y="322701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2104690" y="343020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2202360" y="3460972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2280489" y="349930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8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DC</a:t>
            </a:r>
            <a:endParaRPr lang="ko-KR" altLang="en-US" sz="8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89" name="직선 연결선 288"/>
          <p:cNvCxnSpPr>
            <a:stCxn id="78" idx="3"/>
            <a:endCxn id="204" idx="1"/>
          </p:cNvCxnSpPr>
          <p:nvPr/>
        </p:nvCxnSpPr>
        <p:spPr>
          <a:xfrm flipV="1">
            <a:off x="1211385" y="2747705"/>
            <a:ext cx="1021783" cy="163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직선 연결선 289"/>
          <p:cNvCxnSpPr>
            <a:stCxn id="78" idx="3"/>
            <a:endCxn id="64" idx="1"/>
          </p:cNvCxnSpPr>
          <p:nvPr/>
        </p:nvCxnSpPr>
        <p:spPr>
          <a:xfrm>
            <a:off x="1211385" y="2919315"/>
            <a:ext cx="828428" cy="44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2039813" y="3073507"/>
            <a:ext cx="1149270" cy="590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VME</a:t>
            </a:r>
            <a:endParaRPr lang="ko-KR" altLang="en-US" sz="1200" b="1" dirty="0">
              <a:solidFill>
                <a:schemeClr val="tx1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3901078" y="3249953"/>
            <a:ext cx="590200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92" name="직선 연결선 291"/>
          <p:cNvCxnSpPr>
            <a:stCxn id="64" idx="3"/>
            <a:endCxn id="291" idx="1"/>
          </p:cNvCxnSpPr>
          <p:nvPr/>
        </p:nvCxnSpPr>
        <p:spPr>
          <a:xfrm flipV="1">
            <a:off x="3189083" y="3362923"/>
            <a:ext cx="711995" cy="5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3358621" y="3142874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err="1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5790777" y="1669793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data size</a:t>
            </a:r>
          </a:p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2.72GB/sec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481781" y="2012475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optical</a:t>
            </a:r>
            <a:endParaRPr lang="ko-KR" altLang="en-US" sz="1000" b="1" dirty="0">
              <a:solidFill>
                <a:srgbClr val="FF000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806097" y="3601799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UTP</a:t>
            </a:r>
            <a:endParaRPr lang="ko-KR" altLang="en-US" sz="1000" b="1" dirty="0">
              <a:solidFill>
                <a:srgbClr val="00B05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95" name="직선 연결선 294"/>
          <p:cNvCxnSpPr/>
          <p:nvPr/>
        </p:nvCxnSpPr>
        <p:spPr>
          <a:xfrm flipH="1" flipV="1">
            <a:off x="5281062" y="816013"/>
            <a:ext cx="0" cy="270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/>
          <p:cNvCxnSpPr>
            <a:endCxn id="208" idx="3"/>
          </p:cNvCxnSpPr>
          <p:nvPr/>
        </p:nvCxnSpPr>
        <p:spPr>
          <a:xfrm flipH="1">
            <a:off x="4491278" y="2671864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/>
          <p:nvPr/>
        </p:nvCxnSpPr>
        <p:spPr>
          <a:xfrm flipV="1">
            <a:off x="4491278" y="3361113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0980020" y="1585328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Storage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6430767" y="6380985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L3 Switch</a:t>
            </a:r>
          </a:p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(Active-Active </a:t>
            </a:r>
            <a:r>
              <a:rPr lang="ko-KR" altLang="en-US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가상화</a:t>
            </a:r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5" name="자유형 304"/>
          <p:cNvSpPr/>
          <p:nvPr/>
        </p:nvSpPr>
        <p:spPr>
          <a:xfrm>
            <a:off x="6975476" y="1420608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6" name="자유형 305"/>
          <p:cNvSpPr/>
          <p:nvPr/>
        </p:nvSpPr>
        <p:spPr>
          <a:xfrm>
            <a:off x="7096344" y="1391628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8" name="타원 307"/>
          <p:cNvSpPr/>
          <p:nvPr/>
        </p:nvSpPr>
        <p:spPr>
          <a:xfrm>
            <a:off x="6796801" y="1801642"/>
            <a:ext cx="504496" cy="16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09" name="자유형 308"/>
          <p:cNvSpPr/>
          <p:nvPr/>
        </p:nvSpPr>
        <p:spPr bwMode="auto">
          <a:xfrm>
            <a:off x="11140525" y="1838806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1" name="직사각형 310"/>
          <p:cNvSpPr/>
          <p:nvPr/>
        </p:nvSpPr>
        <p:spPr>
          <a:xfrm>
            <a:off x="6707042" y="953226"/>
            <a:ext cx="757788" cy="19411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15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14" y="1017082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13" y="2209001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8" name="직선 화살표 연결선 317"/>
          <p:cNvCxnSpPr/>
          <p:nvPr/>
        </p:nvCxnSpPr>
        <p:spPr>
          <a:xfrm>
            <a:off x="5427799" y="710528"/>
            <a:ext cx="0" cy="2124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직선 화살표 연결선 320"/>
          <p:cNvCxnSpPr/>
          <p:nvPr/>
        </p:nvCxnSpPr>
        <p:spPr>
          <a:xfrm>
            <a:off x="5435614" y="2526174"/>
            <a:ext cx="1440000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직선 화살표 연결선 321"/>
          <p:cNvCxnSpPr/>
          <p:nvPr/>
        </p:nvCxnSpPr>
        <p:spPr>
          <a:xfrm>
            <a:off x="5442891" y="1326635"/>
            <a:ext cx="1440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직선 연결선 323"/>
          <p:cNvCxnSpPr/>
          <p:nvPr/>
        </p:nvCxnSpPr>
        <p:spPr>
          <a:xfrm>
            <a:off x="5286916" y="2415617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직선 연결선 324"/>
          <p:cNvCxnSpPr/>
          <p:nvPr/>
        </p:nvCxnSpPr>
        <p:spPr>
          <a:xfrm>
            <a:off x="5290831" y="1223837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4699611" y="481050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optical</a:t>
            </a:r>
            <a:endParaRPr lang="ko-KR" altLang="en-US" sz="1000" b="1" dirty="0">
              <a:solidFill>
                <a:srgbClr val="FF0000"/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7" name="자유형 326"/>
          <p:cNvSpPr/>
          <p:nvPr/>
        </p:nvSpPr>
        <p:spPr bwMode="auto">
          <a:xfrm>
            <a:off x="11140525" y="2541378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8" name="자유형 327"/>
          <p:cNvSpPr/>
          <p:nvPr/>
        </p:nvSpPr>
        <p:spPr bwMode="auto">
          <a:xfrm>
            <a:off x="11146684" y="3678309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9" name="자유형 328"/>
          <p:cNvSpPr/>
          <p:nvPr/>
        </p:nvSpPr>
        <p:spPr bwMode="auto">
          <a:xfrm>
            <a:off x="11148339" y="4394317"/>
            <a:ext cx="452701" cy="551381"/>
          </a:xfrm>
          <a:custGeom>
            <a:avLst/>
            <a:gdLst>
              <a:gd name="connsiteX0" fmla="*/ 0 w 3009900"/>
              <a:gd name="connsiteY0" fmla="*/ 2080260 h 3108960"/>
              <a:gd name="connsiteX1" fmla="*/ 1504950 w 3009900"/>
              <a:gd name="connsiteY1" fmla="*/ 2594610 h 3108960"/>
              <a:gd name="connsiteX2" fmla="*/ 3009900 w 3009900"/>
              <a:gd name="connsiteY2" fmla="*/ 2080260 h 3108960"/>
              <a:gd name="connsiteX3" fmla="*/ 3009900 w 3009900"/>
              <a:gd name="connsiteY3" fmla="*/ 2589426 h 3108960"/>
              <a:gd name="connsiteX4" fmla="*/ 1504950 w 3009900"/>
              <a:gd name="connsiteY4" fmla="*/ 3108960 h 3108960"/>
              <a:gd name="connsiteX5" fmla="*/ 0 w 3009900"/>
              <a:gd name="connsiteY5" fmla="*/ 2589426 h 3108960"/>
              <a:gd name="connsiteX6" fmla="*/ 3008774 w 3009900"/>
              <a:gd name="connsiteY6" fmla="*/ 2072640 h 3108960"/>
              <a:gd name="connsiteX7" fmla="*/ 3009900 w 3009900"/>
              <a:gd name="connsiteY7" fmla="*/ 2072640 h 3108960"/>
              <a:gd name="connsiteX8" fmla="*/ 3009900 w 3009900"/>
              <a:gd name="connsiteY8" fmla="*/ 2080260 h 3108960"/>
              <a:gd name="connsiteX9" fmla="*/ 0 w 3009900"/>
              <a:gd name="connsiteY9" fmla="*/ 2072640 h 3108960"/>
              <a:gd name="connsiteX10" fmla="*/ 1126 w 3009900"/>
              <a:gd name="connsiteY10" fmla="*/ 2072640 h 3108960"/>
              <a:gd name="connsiteX11" fmla="*/ 0 w 3009900"/>
              <a:gd name="connsiteY11" fmla="*/ 2080260 h 3108960"/>
              <a:gd name="connsiteX12" fmla="*/ 0 w 3009900"/>
              <a:gd name="connsiteY12" fmla="*/ 1389380 h 3108960"/>
              <a:gd name="connsiteX13" fmla="*/ 1504950 w 3009900"/>
              <a:gd name="connsiteY13" fmla="*/ 1903730 h 3108960"/>
              <a:gd name="connsiteX14" fmla="*/ 3009900 w 3009900"/>
              <a:gd name="connsiteY14" fmla="*/ 1389380 h 3108960"/>
              <a:gd name="connsiteX15" fmla="*/ 3009900 w 3009900"/>
              <a:gd name="connsiteY15" fmla="*/ 1898546 h 3108960"/>
              <a:gd name="connsiteX16" fmla="*/ 1504950 w 3009900"/>
              <a:gd name="connsiteY16" fmla="*/ 2418080 h 3108960"/>
              <a:gd name="connsiteX17" fmla="*/ 0 w 3009900"/>
              <a:gd name="connsiteY17" fmla="*/ 1898546 h 3108960"/>
              <a:gd name="connsiteX18" fmla="*/ 3008774 w 3009900"/>
              <a:gd name="connsiteY18" fmla="*/ 1381760 h 3108960"/>
              <a:gd name="connsiteX19" fmla="*/ 3009900 w 3009900"/>
              <a:gd name="connsiteY19" fmla="*/ 1381760 h 3108960"/>
              <a:gd name="connsiteX20" fmla="*/ 3009900 w 3009900"/>
              <a:gd name="connsiteY20" fmla="*/ 1389380 h 3108960"/>
              <a:gd name="connsiteX21" fmla="*/ 0 w 3009900"/>
              <a:gd name="connsiteY21" fmla="*/ 1381760 h 3108960"/>
              <a:gd name="connsiteX22" fmla="*/ 1126 w 3009900"/>
              <a:gd name="connsiteY22" fmla="*/ 1381760 h 3108960"/>
              <a:gd name="connsiteX23" fmla="*/ 0 w 3009900"/>
              <a:gd name="connsiteY23" fmla="*/ 1389380 h 3108960"/>
              <a:gd name="connsiteX24" fmla="*/ 0 w 3009900"/>
              <a:gd name="connsiteY24" fmla="*/ 698500 h 3108960"/>
              <a:gd name="connsiteX25" fmla="*/ 1504950 w 3009900"/>
              <a:gd name="connsiteY25" fmla="*/ 1212850 h 3108960"/>
              <a:gd name="connsiteX26" fmla="*/ 3009900 w 3009900"/>
              <a:gd name="connsiteY26" fmla="*/ 698500 h 3108960"/>
              <a:gd name="connsiteX27" fmla="*/ 3009900 w 3009900"/>
              <a:gd name="connsiteY27" fmla="*/ 1207666 h 3108960"/>
              <a:gd name="connsiteX28" fmla="*/ 1504950 w 3009900"/>
              <a:gd name="connsiteY28" fmla="*/ 1727200 h 3108960"/>
              <a:gd name="connsiteX29" fmla="*/ 0 w 3009900"/>
              <a:gd name="connsiteY29" fmla="*/ 1207666 h 3108960"/>
              <a:gd name="connsiteX30" fmla="*/ 3008774 w 3009900"/>
              <a:gd name="connsiteY30" fmla="*/ 690880 h 3108960"/>
              <a:gd name="connsiteX31" fmla="*/ 3009900 w 3009900"/>
              <a:gd name="connsiteY31" fmla="*/ 690880 h 3108960"/>
              <a:gd name="connsiteX32" fmla="*/ 3009900 w 3009900"/>
              <a:gd name="connsiteY32" fmla="*/ 698500 h 3108960"/>
              <a:gd name="connsiteX33" fmla="*/ 0 w 3009900"/>
              <a:gd name="connsiteY33" fmla="*/ 690880 h 3108960"/>
              <a:gd name="connsiteX34" fmla="*/ 1126 w 3009900"/>
              <a:gd name="connsiteY34" fmla="*/ 690880 h 3108960"/>
              <a:gd name="connsiteX35" fmla="*/ 0 w 3009900"/>
              <a:gd name="connsiteY35" fmla="*/ 698500 h 3108960"/>
              <a:gd name="connsiteX36" fmla="*/ 1504950 w 3009900"/>
              <a:gd name="connsiteY36" fmla="*/ 0 h 3108960"/>
              <a:gd name="connsiteX37" fmla="*/ 3009750 w 3009900"/>
              <a:gd name="connsiteY37" fmla="*/ 518160 h 3108960"/>
              <a:gd name="connsiteX38" fmla="*/ 1504950 w 3009900"/>
              <a:gd name="connsiteY38" fmla="*/ 1036320 h 3108960"/>
              <a:gd name="connsiteX39" fmla="*/ 150 w 3009900"/>
              <a:gd name="connsiteY39" fmla="*/ 518160 h 3108960"/>
              <a:gd name="connsiteX40" fmla="*/ 1504950 w 3009900"/>
              <a:gd name="connsiteY40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09900" h="3108960">
                <a:moveTo>
                  <a:pt x="0" y="2080260"/>
                </a:moveTo>
                <a:cubicBezTo>
                  <a:pt x="0" y="2364328"/>
                  <a:pt x="673789" y="2594610"/>
                  <a:pt x="1504950" y="2594610"/>
                </a:cubicBezTo>
                <a:cubicBezTo>
                  <a:pt x="2336111" y="2594610"/>
                  <a:pt x="3009900" y="2364328"/>
                  <a:pt x="3009900" y="2080260"/>
                </a:cubicBezTo>
                <a:lnTo>
                  <a:pt x="3009900" y="2589426"/>
                </a:lnTo>
                <a:cubicBezTo>
                  <a:pt x="3009900" y="2876463"/>
                  <a:pt x="2335984" y="3108960"/>
                  <a:pt x="1504950" y="3108960"/>
                </a:cubicBezTo>
                <a:cubicBezTo>
                  <a:pt x="673917" y="3108960"/>
                  <a:pt x="0" y="2876463"/>
                  <a:pt x="0" y="2589426"/>
                </a:cubicBezTo>
                <a:close/>
                <a:moveTo>
                  <a:pt x="3008774" y="2072640"/>
                </a:moveTo>
                <a:lnTo>
                  <a:pt x="3009900" y="2072640"/>
                </a:lnTo>
                <a:lnTo>
                  <a:pt x="3009900" y="2080260"/>
                </a:lnTo>
                <a:close/>
                <a:moveTo>
                  <a:pt x="0" y="2072640"/>
                </a:moveTo>
                <a:lnTo>
                  <a:pt x="1126" y="2072640"/>
                </a:lnTo>
                <a:lnTo>
                  <a:pt x="0" y="2080260"/>
                </a:lnTo>
                <a:close/>
                <a:moveTo>
                  <a:pt x="0" y="1389380"/>
                </a:moveTo>
                <a:cubicBezTo>
                  <a:pt x="0" y="1673448"/>
                  <a:pt x="673789" y="1903730"/>
                  <a:pt x="1504950" y="1903730"/>
                </a:cubicBezTo>
                <a:cubicBezTo>
                  <a:pt x="2336111" y="1903730"/>
                  <a:pt x="3009900" y="1673448"/>
                  <a:pt x="3009900" y="1389380"/>
                </a:cubicBezTo>
                <a:lnTo>
                  <a:pt x="3009900" y="1898546"/>
                </a:lnTo>
                <a:cubicBezTo>
                  <a:pt x="3009900" y="2185583"/>
                  <a:pt x="2335984" y="2418080"/>
                  <a:pt x="1504950" y="2418080"/>
                </a:cubicBezTo>
                <a:cubicBezTo>
                  <a:pt x="673917" y="2418080"/>
                  <a:pt x="0" y="2185583"/>
                  <a:pt x="0" y="1898546"/>
                </a:cubicBezTo>
                <a:close/>
                <a:moveTo>
                  <a:pt x="3008774" y="1381760"/>
                </a:moveTo>
                <a:lnTo>
                  <a:pt x="3009900" y="1381760"/>
                </a:lnTo>
                <a:lnTo>
                  <a:pt x="3009900" y="1389380"/>
                </a:lnTo>
                <a:close/>
                <a:moveTo>
                  <a:pt x="0" y="1381760"/>
                </a:moveTo>
                <a:lnTo>
                  <a:pt x="1126" y="1381760"/>
                </a:lnTo>
                <a:lnTo>
                  <a:pt x="0" y="1389380"/>
                </a:lnTo>
                <a:close/>
                <a:moveTo>
                  <a:pt x="0" y="698500"/>
                </a:moveTo>
                <a:cubicBezTo>
                  <a:pt x="0" y="982568"/>
                  <a:pt x="673789" y="1212850"/>
                  <a:pt x="1504950" y="1212850"/>
                </a:cubicBezTo>
                <a:cubicBezTo>
                  <a:pt x="2336111" y="1212850"/>
                  <a:pt x="3009900" y="982568"/>
                  <a:pt x="3009900" y="698500"/>
                </a:cubicBezTo>
                <a:lnTo>
                  <a:pt x="3009900" y="1207666"/>
                </a:lnTo>
                <a:cubicBezTo>
                  <a:pt x="3009900" y="1494703"/>
                  <a:pt x="2335984" y="1727200"/>
                  <a:pt x="1504950" y="1727200"/>
                </a:cubicBezTo>
                <a:cubicBezTo>
                  <a:pt x="673917" y="1727200"/>
                  <a:pt x="0" y="1494703"/>
                  <a:pt x="0" y="1207666"/>
                </a:cubicBezTo>
                <a:close/>
                <a:moveTo>
                  <a:pt x="3008774" y="690880"/>
                </a:moveTo>
                <a:lnTo>
                  <a:pt x="3009900" y="690880"/>
                </a:lnTo>
                <a:lnTo>
                  <a:pt x="3009900" y="698500"/>
                </a:lnTo>
                <a:close/>
                <a:moveTo>
                  <a:pt x="0" y="690880"/>
                </a:moveTo>
                <a:lnTo>
                  <a:pt x="1126" y="690880"/>
                </a:lnTo>
                <a:lnTo>
                  <a:pt x="0" y="698500"/>
                </a:lnTo>
                <a:close/>
                <a:moveTo>
                  <a:pt x="1504950" y="0"/>
                </a:moveTo>
                <a:cubicBezTo>
                  <a:pt x="2336028" y="0"/>
                  <a:pt x="3009750" y="231988"/>
                  <a:pt x="3009750" y="518160"/>
                </a:cubicBezTo>
                <a:cubicBezTo>
                  <a:pt x="3009750" y="804332"/>
                  <a:pt x="2336028" y="1036320"/>
                  <a:pt x="1504950" y="1036320"/>
                </a:cubicBezTo>
                <a:cubicBezTo>
                  <a:pt x="673872" y="1036320"/>
                  <a:pt x="150" y="804332"/>
                  <a:pt x="150" y="518160"/>
                </a:cubicBezTo>
                <a:cubicBezTo>
                  <a:pt x="150" y="231988"/>
                  <a:pt x="673872" y="0"/>
                  <a:pt x="150495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 dirty="0">
              <a:solidFill>
                <a:schemeClr val="tx1">
                  <a:alpha val="100000"/>
                </a:schemeClr>
              </a:solidFill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296985" y="4291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CV</a:t>
            </a:r>
          </a:p>
          <a:p>
            <a:pPr algn="ctr"/>
            <a:r>
              <a:rPr lang="en-US" altLang="ko-KR" sz="16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neutron</a:t>
            </a:r>
            <a:endParaRPr lang="ko-KR" altLang="en-US" sz="16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87" name="직선 연결선 186"/>
          <p:cNvCxnSpPr>
            <a:stCxn id="192" idx="3"/>
            <a:endCxn id="209" idx="1"/>
          </p:cNvCxnSpPr>
          <p:nvPr/>
        </p:nvCxnSpPr>
        <p:spPr>
          <a:xfrm flipV="1">
            <a:off x="2607904" y="4098663"/>
            <a:ext cx="123509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686914" y="3884330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498389" y="4690098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100M/sec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2076853" y="396642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2112028" y="400159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2151103" y="404067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186278" y="407584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229253" y="410319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2264428" y="413836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03503" y="417744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2338678" y="421261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3843000" y="3985966"/>
            <a:ext cx="64436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10" name="직선 연결선 209"/>
          <p:cNvCxnSpPr>
            <a:stCxn id="214" idx="3"/>
            <a:endCxn id="220" idx="1"/>
          </p:cNvCxnSpPr>
          <p:nvPr/>
        </p:nvCxnSpPr>
        <p:spPr>
          <a:xfrm flipV="1">
            <a:off x="2611164" y="4562565"/>
            <a:ext cx="123183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2690174" y="4348232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2080113" y="443032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2115288" y="446549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2154363" y="450457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5" name="직사각형 214"/>
          <p:cNvSpPr/>
          <p:nvPr/>
        </p:nvSpPr>
        <p:spPr>
          <a:xfrm>
            <a:off x="2189538" y="453974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6" name="직사각형 215"/>
          <p:cNvSpPr/>
          <p:nvPr/>
        </p:nvSpPr>
        <p:spPr>
          <a:xfrm>
            <a:off x="2232513" y="456709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2267688" y="460226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8" name="직사각형 217"/>
          <p:cNvSpPr/>
          <p:nvPr/>
        </p:nvSpPr>
        <p:spPr>
          <a:xfrm>
            <a:off x="2306763" y="4641343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2341938" y="4676518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3843000" y="4449868"/>
            <a:ext cx="64762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227" name="직선 연결선 226"/>
          <p:cNvCxnSpPr>
            <a:stCxn id="275" idx="3"/>
            <a:endCxn id="320" idx="1"/>
          </p:cNvCxnSpPr>
          <p:nvPr/>
        </p:nvCxnSpPr>
        <p:spPr>
          <a:xfrm flipV="1">
            <a:off x="2611164" y="5039306"/>
            <a:ext cx="123183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2690174" y="4824973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2080113" y="490706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2115288" y="494223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2154363" y="498131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6" name="직사각형 275"/>
          <p:cNvSpPr/>
          <p:nvPr/>
        </p:nvSpPr>
        <p:spPr>
          <a:xfrm>
            <a:off x="2189538" y="501648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2232513" y="504383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2267688" y="507900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2306763" y="5118084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9" name="직사각형 318"/>
          <p:cNvSpPr/>
          <p:nvPr/>
        </p:nvSpPr>
        <p:spPr>
          <a:xfrm>
            <a:off x="2341938" y="5153259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3843000" y="4926609"/>
            <a:ext cx="64762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23" name="직선 연결선 322"/>
          <p:cNvCxnSpPr>
            <a:stCxn id="337" idx="3"/>
            <a:endCxn id="343" idx="1"/>
          </p:cNvCxnSpPr>
          <p:nvPr/>
        </p:nvCxnSpPr>
        <p:spPr>
          <a:xfrm flipV="1">
            <a:off x="2611164" y="5491123"/>
            <a:ext cx="1231836" cy="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2690174" y="5276790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15FADC : 30usb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1" name="직사각형 330"/>
          <p:cNvSpPr/>
          <p:nvPr/>
        </p:nvSpPr>
        <p:spPr>
          <a:xfrm>
            <a:off x="2080113" y="535888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2" name="직사각형 331"/>
          <p:cNvSpPr/>
          <p:nvPr/>
        </p:nvSpPr>
        <p:spPr>
          <a:xfrm>
            <a:off x="2115288" y="539405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7" name="직사각형 336"/>
          <p:cNvSpPr/>
          <p:nvPr/>
        </p:nvSpPr>
        <p:spPr>
          <a:xfrm>
            <a:off x="2154363" y="543313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8" name="직사각형 337"/>
          <p:cNvSpPr/>
          <p:nvPr/>
        </p:nvSpPr>
        <p:spPr>
          <a:xfrm>
            <a:off x="2189538" y="546830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9" name="직사각형 338"/>
          <p:cNvSpPr/>
          <p:nvPr/>
        </p:nvSpPr>
        <p:spPr>
          <a:xfrm>
            <a:off x="2232513" y="549565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0" name="직사각형 339"/>
          <p:cNvSpPr/>
          <p:nvPr/>
        </p:nvSpPr>
        <p:spPr>
          <a:xfrm>
            <a:off x="2267688" y="553082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1" name="직사각형 340"/>
          <p:cNvSpPr/>
          <p:nvPr/>
        </p:nvSpPr>
        <p:spPr>
          <a:xfrm>
            <a:off x="2306763" y="5569901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2" name="직사각형 341"/>
          <p:cNvSpPr/>
          <p:nvPr/>
        </p:nvSpPr>
        <p:spPr>
          <a:xfrm>
            <a:off x="2341938" y="5605076"/>
            <a:ext cx="456801" cy="126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>
                <a:latin typeface="+mj-lt"/>
                <a:ea typeface="Arial Unicode MS" panose="020B0604020202020204" pitchFamily="50" charset="-127"/>
                <a:cs typeface="Arial Unicode MS" panose="020B0604020202020204" pitchFamily="50" charset="-127"/>
              </a:rPr>
              <a:t>FADC</a:t>
            </a:r>
            <a:endParaRPr lang="ko-KR" altLang="en-US" sz="800" b="1" dirty="0">
              <a:latin typeface="+mj-lt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3" name="직사각형 342"/>
          <p:cNvSpPr/>
          <p:nvPr/>
        </p:nvSpPr>
        <p:spPr>
          <a:xfrm>
            <a:off x="3843000" y="5378426"/>
            <a:ext cx="647623" cy="2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PC x 3</a:t>
            </a:r>
            <a:endParaRPr lang="ko-KR" altLang="en-US" sz="12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44" name="직선 연결선 343"/>
          <p:cNvCxnSpPr>
            <a:stCxn id="186" idx="3"/>
            <a:endCxn id="193" idx="1"/>
          </p:cNvCxnSpPr>
          <p:nvPr/>
        </p:nvCxnSpPr>
        <p:spPr>
          <a:xfrm flipV="1">
            <a:off x="1211385" y="4138987"/>
            <a:ext cx="974893" cy="609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직선 연결선 345"/>
          <p:cNvCxnSpPr>
            <a:stCxn id="186" idx="3"/>
            <a:endCxn id="216" idx="1"/>
          </p:cNvCxnSpPr>
          <p:nvPr/>
        </p:nvCxnSpPr>
        <p:spPr>
          <a:xfrm flipV="1">
            <a:off x="1211385" y="4630234"/>
            <a:ext cx="1021128" cy="118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직선 연결선 346"/>
          <p:cNvCxnSpPr>
            <a:stCxn id="186" idx="3"/>
            <a:endCxn id="276" idx="1"/>
          </p:cNvCxnSpPr>
          <p:nvPr/>
        </p:nvCxnSpPr>
        <p:spPr>
          <a:xfrm>
            <a:off x="1211385" y="4748660"/>
            <a:ext cx="978153" cy="330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직선 연결선 347"/>
          <p:cNvCxnSpPr>
            <a:stCxn id="186" idx="3"/>
            <a:endCxn id="338" idx="1"/>
          </p:cNvCxnSpPr>
          <p:nvPr/>
        </p:nvCxnSpPr>
        <p:spPr>
          <a:xfrm>
            <a:off x="1211385" y="4748660"/>
            <a:ext cx="978153" cy="78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직선 연결선 348"/>
          <p:cNvCxnSpPr>
            <a:stCxn id="209" idx="3"/>
          </p:cNvCxnSpPr>
          <p:nvPr/>
        </p:nvCxnSpPr>
        <p:spPr>
          <a:xfrm>
            <a:off x="4487363" y="4098663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직선 연결선 349"/>
          <p:cNvCxnSpPr>
            <a:stCxn id="220" idx="3"/>
          </p:cNvCxnSpPr>
          <p:nvPr/>
        </p:nvCxnSpPr>
        <p:spPr>
          <a:xfrm>
            <a:off x="4490623" y="4562565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연결선 350"/>
          <p:cNvCxnSpPr>
            <a:endCxn id="320" idx="3"/>
          </p:cNvCxnSpPr>
          <p:nvPr/>
        </p:nvCxnSpPr>
        <p:spPr>
          <a:xfrm flipH="1">
            <a:off x="4490622" y="5033346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직선 연결선 351"/>
          <p:cNvCxnSpPr/>
          <p:nvPr/>
        </p:nvCxnSpPr>
        <p:spPr>
          <a:xfrm flipH="1" flipV="1">
            <a:off x="4490623" y="5483308"/>
            <a:ext cx="7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3626134" y="5621933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2 NIC bonding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354" name="직선 연결선 353"/>
          <p:cNvCxnSpPr/>
          <p:nvPr/>
        </p:nvCxnSpPr>
        <p:spPr>
          <a:xfrm flipH="1" flipV="1">
            <a:off x="5284977" y="3930298"/>
            <a:ext cx="0" cy="180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/>
          <p:cNvSpPr txBox="1"/>
          <p:nvPr/>
        </p:nvSpPr>
        <p:spPr>
          <a:xfrm>
            <a:off x="5853938" y="460845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data size</a:t>
            </a:r>
          </a:p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1.2GB/sec</a:t>
            </a:r>
          </a:p>
        </p:txBody>
      </p:sp>
      <p:sp>
        <p:nvSpPr>
          <p:cNvPr id="356" name="자유형 355"/>
          <p:cNvSpPr/>
          <p:nvPr/>
        </p:nvSpPr>
        <p:spPr>
          <a:xfrm>
            <a:off x="6971576" y="4425483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7" name="자유형 356"/>
          <p:cNvSpPr/>
          <p:nvPr/>
        </p:nvSpPr>
        <p:spPr>
          <a:xfrm>
            <a:off x="7092444" y="4396503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8" name="타원 357"/>
          <p:cNvSpPr/>
          <p:nvPr/>
        </p:nvSpPr>
        <p:spPr>
          <a:xfrm>
            <a:off x="6792901" y="4806517"/>
            <a:ext cx="504496" cy="16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9" name="직사각형 358"/>
          <p:cNvSpPr/>
          <p:nvPr/>
        </p:nvSpPr>
        <p:spPr>
          <a:xfrm>
            <a:off x="6703142" y="3958101"/>
            <a:ext cx="757788" cy="19411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60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14" y="4021957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13" y="5213876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5" name="직선 연결선 364"/>
          <p:cNvCxnSpPr/>
          <p:nvPr/>
        </p:nvCxnSpPr>
        <p:spPr>
          <a:xfrm>
            <a:off x="5283016" y="5420492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연결선 365"/>
          <p:cNvCxnSpPr/>
          <p:nvPr/>
        </p:nvCxnSpPr>
        <p:spPr>
          <a:xfrm>
            <a:off x="5286931" y="4228712"/>
            <a:ext cx="15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자유형 372"/>
          <p:cNvSpPr/>
          <p:nvPr/>
        </p:nvSpPr>
        <p:spPr>
          <a:xfrm>
            <a:off x="8908661" y="2740394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4" name="자유형 373"/>
          <p:cNvSpPr/>
          <p:nvPr/>
        </p:nvSpPr>
        <p:spPr>
          <a:xfrm>
            <a:off x="9029529" y="2711414"/>
            <a:ext cx="0" cy="956441"/>
          </a:xfrm>
          <a:custGeom>
            <a:avLst/>
            <a:gdLst>
              <a:gd name="connsiteX0" fmla="*/ 0 w 0"/>
              <a:gd name="connsiteY0" fmla="*/ 0 h 956441"/>
              <a:gd name="connsiteX1" fmla="*/ 0 w 0"/>
              <a:gd name="connsiteY1" fmla="*/ 956441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56441">
                <a:moveTo>
                  <a:pt x="0" y="0"/>
                </a:moveTo>
                <a:lnTo>
                  <a:pt x="0" y="9564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5" name="타원 374"/>
          <p:cNvSpPr/>
          <p:nvPr/>
        </p:nvSpPr>
        <p:spPr>
          <a:xfrm>
            <a:off x="8729986" y="3121428"/>
            <a:ext cx="504496" cy="16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76" name="직사각형 375"/>
          <p:cNvSpPr/>
          <p:nvPr/>
        </p:nvSpPr>
        <p:spPr>
          <a:xfrm>
            <a:off x="8640227" y="2273012"/>
            <a:ext cx="757788" cy="19411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77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9" y="2336868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" name="Picture 73" descr="Multilayer_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8" y="3528787"/>
            <a:ext cx="478997" cy="5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" name="TextBox 378"/>
          <p:cNvSpPr txBox="1"/>
          <p:nvPr/>
        </p:nvSpPr>
        <p:spPr>
          <a:xfrm>
            <a:off x="8306206" y="4916570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10G L3 Switch</a:t>
            </a:r>
          </a:p>
          <a:p>
            <a:pPr algn="ctr"/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(Active-Active </a:t>
            </a:r>
            <a:r>
              <a:rPr lang="ko-KR" altLang="en-US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가상화</a:t>
            </a:r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8620235" y="500832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Management Server 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381" name="그림 3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85" y="827472"/>
            <a:ext cx="397659" cy="617056"/>
          </a:xfrm>
          <a:prstGeom prst="rect">
            <a:avLst/>
          </a:prstGeom>
        </p:spPr>
      </p:pic>
      <p:cxnSp>
        <p:nvCxnSpPr>
          <p:cNvPr id="384" name="직선 화살표 연결선 383"/>
          <p:cNvCxnSpPr>
            <a:stCxn id="315" idx="3"/>
            <a:endCxn id="377" idx="1"/>
          </p:cNvCxnSpPr>
          <p:nvPr/>
        </p:nvCxnSpPr>
        <p:spPr>
          <a:xfrm>
            <a:off x="7322511" y="1309687"/>
            <a:ext cx="1454188" cy="13197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직선 화살표 연결선 384"/>
          <p:cNvCxnSpPr>
            <a:stCxn id="315" idx="3"/>
            <a:endCxn id="378" idx="1"/>
          </p:cNvCxnSpPr>
          <p:nvPr/>
        </p:nvCxnSpPr>
        <p:spPr>
          <a:xfrm>
            <a:off x="7322511" y="1309687"/>
            <a:ext cx="1454187" cy="25117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직선 화살표 연결선 385"/>
          <p:cNvCxnSpPr>
            <a:stCxn id="316" idx="3"/>
            <a:endCxn id="377" idx="1"/>
          </p:cNvCxnSpPr>
          <p:nvPr/>
        </p:nvCxnSpPr>
        <p:spPr>
          <a:xfrm>
            <a:off x="7322510" y="2501606"/>
            <a:ext cx="1454189" cy="1278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직선 화살표 연결선 386"/>
          <p:cNvCxnSpPr>
            <a:stCxn id="316" idx="3"/>
            <a:endCxn id="378" idx="1"/>
          </p:cNvCxnSpPr>
          <p:nvPr/>
        </p:nvCxnSpPr>
        <p:spPr>
          <a:xfrm>
            <a:off x="7322510" y="2501606"/>
            <a:ext cx="1454188" cy="13197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직선 화살표 연결선 387"/>
          <p:cNvCxnSpPr>
            <a:stCxn id="360" idx="3"/>
            <a:endCxn id="377" idx="1"/>
          </p:cNvCxnSpPr>
          <p:nvPr/>
        </p:nvCxnSpPr>
        <p:spPr>
          <a:xfrm flipV="1">
            <a:off x="7318611" y="2629473"/>
            <a:ext cx="1458088" cy="16850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직선 화살표 연결선 388"/>
          <p:cNvCxnSpPr>
            <a:stCxn id="378" idx="1"/>
            <a:endCxn id="360" idx="3"/>
          </p:cNvCxnSpPr>
          <p:nvPr/>
        </p:nvCxnSpPr>
        <p:spPr>
          <a:xfrm flipH="1">
            <a:off x="7318611" y="3821392"/>
            <a:ext cx="1458087" cy="4931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직선 화살표 연결선 389"/>
          <p:cNvCxnSpPr>
            <a:stCxn id="377" idx="1"/>
            <a:endCxn id="361" idx="3"/>
          </p:cNvCxnSpPr>
          <p:nvPr/>
        </p:nvCxnSpPr>
        <p:spPr>
          <a:xfrm flipH="1">
            <a:off x="7318610" y="2629473"/>
            <a:ext cx="1458089" cy="28770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직선 화살표 연결선 390"/>
          <p:cNvCxnSpPr>
            <a:stCxn id="378" idx="1"/>
            <a:endCxn id="361" idx="3"/>
          </p:cNvCxnSpPr>
          <p:nvPr/>
        </p:nvCxnSpPr>
        <p:spPr>
          <a:xfrm flipH="1">
            <a:off x="7318610" y="3821392"/>
            <a:ext cx="1458088" cy="16850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직선 연결선 392"/>
          <p:cNvCxnSpPr>
            <a:stCxn id="328" idx="4"/>
            <a:endCxn id="329" idx="36"/>
          </p:cNvCxnSpPr>
          <p:nvPr/>
        </p:nvCxnSpPr>
        <p:spPr>
          <a:xfrm>
            <a:off x="11373035" y="4229690"/>
            <a:ext cx="1655" cy="16462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직선 연결선 393"/>
          <p:cNvCxnSpPr>
            <a:stCxn id="327" idx="4"/>
            <a:endCxn id="328" idx="36"/>
          </p:cNvCxnSpPr>
          <p:nvPr/>
        </p:nvCxnSpPr>
        <p:spPr>
          <a:xfrm>
            <a:off x="11366876" y="3092759"/>
            <a:ext cx="6159" cy="58555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/>
          <p:cNvSpPr txBox="1"/>
          <p:nvPr/>
        </p:nvSpPr>
        <p:spPr>
          <a:xfrm>
            <a:off x="11452802" y="3234428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확장 </a:t>
            </a:r>
            <a:endParaRPr lang="ko-KR" altLang="en-US" sz="1000" b="1" dirty="0">
              <a:latin typeface="Arial Rounded MT Bold" panose="020F070403050403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5790777" y="5457197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12 port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5764567" y="401899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12 port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5761828" y="962592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5761828" y="2198727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5895767" y="2538632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5845279" y="1321418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4port</a:t>
            </a:r>
          </a:p>
        </p:txBody>
      </p:sp>
      <p:cxnSp>
        <p:nvCxnSpPr>
          <p:cNvPr id="405" name="직선 화살표 연결선 404"/>
          <p:cNvCxnSpPr>
            <a:stCxn id="377" idx="3"/>
            <a:endCxn id="309" idx="12"/>
          </p:cNvCxnSpPr>
          <p:nvPr/>
        </p:nvCxnSpPr>
        <p:spPr>
          <a:xfrm flipV="1">
            <a:off x="9255696" y="2085216"/>
            <a:ext cx="1884829" cy="5442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직선 화살표 연결선 405"/>
          <p:cNvCxnSpPr>
            <a:stCxn id="377" idx="3"/>
            <a:endCxn id="327" idx="17"/>
          </p:cNvCxnSpPr>
          <p:nvPr/>
        </p:nvCxnSpPr>
        <p:spPr>
          <a:xfrm>
            <a:off x="9255696" y="2629473"/>
            <a:ext cx="1884829" cy="2486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직선 화살표 연결선 406"/>
          <p:cNvCxnSpPr>
            <a:stCxn id="377" idx="3"/>
            <a:endCxn id="328" idx="12"/>
          </p:cNvCxnSpPr>
          <p:nvPr/>
        </p:nvCxnSpPr>
        <p:spPr>
          <a:xfrm>
            <a:off x="9255696" y="2629473"/>
            <a:ext cx="1890988" cy="12952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직선 화살표 연결선 407"/>
          <p:cNvCxnSpPr>
            <a:stCxn id="377" idx="3"/>
            <a:endCxn id="329" idx="17"/>
          </p:cNvCxnSpPr>
          <p:nvPr/>
        </p:nvCxnSpPr>
        <p:spPr>
          <a:xfrm>
            <a:off x="9255696" y="2629473"/>
            <a:ext cx="1892643" cy="21015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직선 화살표 연결선 412"/>
          <p:cNvCxnSpPr>
            <a:stCxn id="376" idx="0"/>
            <a:endCxn id="381" idx="2"/>
          </p:cNvCxnSpPr>
          <p:nvPr/>
        </p:nvCxnSpPr>
        <p:spPr>
          <a:xfrm flipV="1">
            <a:off x="9019121" y="1444528"/>
            <a:ext cx="281494" cy="828484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직선 화살표 연결선 229"/>
          <p:cNvCxnSpPr>
            <a:stCxn id="378" idx="3"/>
            <a:endCxn id="309" idx="12"/>
          </p:cNvCxnSpPr>
          <p:nvPr/>
        </p:nvCxnSpPr>
        <p:spPr>
          <a:xfrm flipV="1">
            <a:off x="9255695" y="2085216"/>
            <a:ext cx="1884830" cy="17361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직선 화살표 연결선 230"/>
          <p:cNvCxnSpPr>
            <a:stCxn id="378" idx="3"/>
            <a:endCxn id="327" idx="0"/>
          </p:cNvCxnSpPr>
          <p:nvPr/>
        </p:nvCxnSpPr>
        <p:spPr>
          <a:xfrm flipV="1">
            <a:off x="9255695" y="2910317"/>
            <a:ext cx="1884830" cy="9110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화살표 연결선 231"/>
          <p:cNvCxnSpPr>
            <a:stCxn id="378" idx="3"/>
            <a:endCxn id="328" idx="12"/>
          </p:cNvCxnSpPr>
          <p:nvPr/>
        </p:nvCxnSpPr>
        <p:spPr>
          <a:xfrm>
            <a:off x="9255695" y="3821392"/>
            <a:ext cx="1890989" cy="1033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화살표 연결선 232"/>
          <p:cNvCxnSpPr>
            <a:stCxn id="378" idx="3"/>
            <a:endCxn id="329" idx="10"/>
          </p:cNvCxnSpPr>
          <p:nvPr/>
        </p:nvCxnSpPr>
        <p:spPr>
          <a:xfrm>
            <a:off x="9255695" y="3821392"/>
            <a:ext cx="1892813" cy="9405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514123" y="415198"/>
            <a:ext cx="1346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Nexus </a:t>
            </a:r>
            <a:r>
              <a:rPr lang="en-US" altLang="ko-KR" sz="1000" b="1" dirty="0" smtClean="0"/>
              <a:t>9300 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48p </a:t>
            </a:r>
            <a:r>
              <a:rPr lang="en-US" altLang="ko-KR" sz="1000" b="1" dirty="0"/>
              <a:t>10/25G SFP+ 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  6p </a:t>
            </a:r>
            <a:r>
              <a:rPr lang="en-US" altLang="ko-KR" sz="1000" b="1" dirty="0"/>
              <a:t>100G QSFP28</a:t>
            </a:r>
            <a:endParaRPr lang="ko-KR" altLang="en-US" sz="1000" b="1" dirty="0"/>
          </a:p>
        </p:txBody>
      </p:sp>
      <p:sp>
        <p:nvSpPr>
          <p:cNvPr id="225" name="직사각형 224"/>
          <p:cNvSpPr/>
          <p:nvPr/>
        </p:nvSpPr>
        <p:spPr>
          <a:xfrm>
            <a:off x="6440236" y="2855470"/>
            <a:ext cx="1346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Nexus </a:t>
            </a:r>
            <a:r>
              <a:rPr lang="en-US" altLang="ko-KR" sz="1000" b="1" dirty="0" smtClean="0"/>
              <a:t>9300 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48p </a:t>
            </a:r>
            <a:r>
              <a:rPr lang="en-US" altLang="ko-KR" sz="1000" b="1" dirty="0"/>
              <a:t>10/25G SFP+ 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  6p </a:t>
            </a:r>
            <a:r>
              <a:rPr lang="en-US" altLang="ko-KR" sz="1000" b="1" dirty="0"/>
              <a:t>100G QSFP28</a:t>
            </a:r>
            <a:endParaRPr lang="ko-KR" altLang="en-US" sz="1000" b="1" dirty="0"/>
          </a:p>
        </p:txBody>
      </p:sp>
      <p:sp>
        <p:nvSpPr>
          <p:cNvPr id="228" name="직사각형 227"/>
          <p:cNvSpPr/>
          <p:nvPr/>
        </p:nvSpPr>
        <p:spPr>
          <a:xfrm>
            <a:off x="9170094" y="1758680"/>
            <a:ext cx="1346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Nexus </a:t>
            </a:r>
            <a:r>
              <a:rPr lang="en-US" altLang="ko-KR" sz="1000" b="1" dirty="0" smtClean="0"/>
              <a:t>9300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48p </a:t>
            </a:r>
            <a:r>
              <a:rPr lang="en-US" altLang="ko-KR" sz="1000" b="1" dirty="0"/>
              <a:t>10/25G SFP+ 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  6p </a:t>
            </a:r>
            <a:r>
              <a:rPr lang="en-US" altLang="ko-KR" sz="1000" b="1" dirty="0"/>
              <a:t>100G QSFP28</a:t>
            </a:r>
            <a:endParaRPr lang="ko-KR" altLang="en-US" sz="1000" b="1" dirty="0"/>
          </a:p>
        </p:txBody>
      </p:sp>
      <p:sp>
        <p:nvSpPr>
          <p:cNvPr id="234" name="직사각형 233"/>
          <p:cNvSpPr/>
          <p:nvPr/>
        </p:nvSpPr>
        <p:spPr>
          <a:xfrm>
            <a:off x="9057295" y="4267887"/>
            <a:ext cx="13019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/>
              <a:t>Nexus </a:t>
            </a:r>
            <a:r>
              <a:rPr lang="en-US" altLang="ko-KR" sz="1000" b="1" dirty="0" smtClean="0"/>
              <a:t>9300 </a:t>
            </a:r>
          </a:p>
          <a:p>
            <a:r>
              <a:rPr lang="en-US" altLang="ko-KR" sz="1000" b="1" dirty="0" smtClean="0"/>
              <a:t>48p </a:t>
            </a:r>
            <a:r>
              <a:rPr lang="en-US" altLang="ko-KR" sz="1000" b="1" dirty="0"/>
              <a:t>10/25G SFP+ 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 </a:t>
            </a:r>
            <a:r>
              <a:rPr lang="en-US" altLang="ko-KR" sz="1000" b="1" dirty="0"/>
              <a:t>6p 100G QSFP28</a:t>
            </a:r>
            <a:endParaRPr lang="ko-KR" altLang="en-US" sz="1000" b="1" dirty="0"/>
          </a:p>
        </p:txBody>
      </p:sp>
      <p:sp>
        <p:nvSpPr>
          <p:cNvPr id="3" name="직사각형 2"/>
          <p:cNvSpPr/>
          <p:nvPr/>
        </p:nvSpPr>
        <p:spPr>
          <a:xfrm>
            <a:off x="6513715" y="3464991"/>
            <a:ext cx="13420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/>
              <a:t>Nexus</a:t>
            </a:r>
            <a:r>
              <a:rPr lang="ko-KR" altLang="en-US" sz="1000" b="1" dirty="0"/>
              <a:t> 9300 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48p </a:t>
            </a:r>
            <a:r>
              <a:rPr lang="ko-KR" altLang="en-US" sz="1000" b="1" dirty="0"/>
              <a:t>10G BASE-T </a:t>
            </a:r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r>
              <a:rPr lang="ko-KR" altLang="en-US" sz="1000" b="1" dirty="0" smtClean="0"/>
              <a:t>6p </a:t>
            </a:r>
            <a:r>
              <a:rPr lang="ko-KR" altLang="en-US" sz="1000" b="1" dirty="0"/>
              <a:t>100G QSFP28</a:t>
            </a:r>
          </a:p>
        </p:txBody>
      </p:sp>
      <p:sp>
        <p:nvSpPr>
          <p:cNvPr id="235" name="직사각형 234"/>
          <p:cNvSpPr/>
          <p:nvPr/>
        </p:nvSpPr>
        <p:spPr>
          <a:xfrm>
            <a:off x="6602182" y="5888378"/>
            <a:ext cx="13420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/>
              <a:t>Nexus</a:t>
            </a:r>
            <a:r>
              <a:rPr lang="ko-KR" altLang="en-US" sz="1000" b="1" dirty="0"/>
              <a:t> 9300 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48p </a:t>
            </a:r>
            <a:r>
              <a:rPr lang="ko-KR" altLang="en-US" sz="1000" b="1" dirty="0"/>
              <a:t>10G BASE-T </a:t>
            </a:r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r>
              <a:rPr lang="ko-KR" altLang="en-US" sz="1000" b="1" dirty="0" smtClean="0"/>
              <a:t>6p </a:t>
            </a:r>
            <a:r>
              <a:rPr lang="ko-KR" altLang="en-US" sz="1000" b="1" dirty="0"/>
              <a:t>100G QSFP28</a:t>
            </a:r>
          </a:p>
        </p:txBody>
      </p:sp>
    </p:spTree>
    <p:extLst>
      <p:ext uri="{BB962C8B-B14F-4D97-AF65-F5344CB8AC3E}">
        <p14:creationId xmlns:p14="http://schemas.microsoft.com/office/powerpoint/2010/main" val="2125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.1.7.34/DAQ/LTE/LTE_phot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6" y="708969"/>
            <a:ext cx="3765055" cy="28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9438" y="1203356"/>
            <a:ext cx="74892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</a:rPr>
              <a:t>Trigger in</a:t>
            </a:r>
          </a:p>
          <a:p>
            <a:r>
              <a:rPr lang="en-US" altLang="ko-KR" sz="900" b="1" dirty="0" smtClean="0">
                <a:solidFill>
                  <a:schemeClr val="bg1"/>
                </a:solidFill>
              </a:rPr>
              <a:t>Busy in</a:t>
            </a:r>
          </a:p>
          <a:p>
            <a:r>
              <a:rPr lang="en-US" altLang="ko-KR" sz="900" b="1" dirty="0" smtClean="0">
                <a:solidFill>
                  <a:schemeClr val="bg1"/>
                </a:solidFill>
              </a:rPr>
              <a:t>Ready out</a:t>
            </a:r>
          </a:p>
          <a:p>
            <a:r>
              <a:rPr lang="en-US" altLang="ko-KR" sz="900" b="1" dirty="0" smtClean="0">
                <a:solidFill>
                  <a:schemeClr val="bg1"/>
                </a:solidFill>
              </a:rPr>
              <a:t>Gate out</a:t>
            </a:r>
          </a:p>
          <a:p>
            <a:r>
              <a:rPr lang="en-US" altLang="ko-KR" sz="900" b="1" dirty="0" smtClean="0">
                <a:solidFill>
                  <a:schemeClr val="bg1"/>
                </a:solidFill>
              </a:rPr>
              <a:t>TCB in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72" y="3681297"/>
            <a:ext cx="3797701" cy="2809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9957" y="4386801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1"/>
                </a:solidFill>
              </a:rPr>
              <a:t>Ready out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 smtClean="0">
                <a:solidFill>
                  <a:schemeClr val="bg1"/>
                </a:solidFill>
              </a:rPr>
              <a:t>Gate out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0" y="3721699"/>
            <a:ext cx="2780473" cy="31363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90" y="4090333"/>
            <a:ext cx="1271947" cy="2705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" y="0"/>
            <a:ext cx="381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 Rounded MT Bold" panose="020F0704030504030204" pitchFamily="34" charset="0"/>
              </a:rPr>
              <a:t>LAMPS Trigger Electronics (LTE)</a:t>
            </a:r>
            <a:endParaRPr lang="ko-KR" alt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6098" y="3373765"/>
            <a:ext cx="4376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 Rounded MT Bold" panose="020F0704030504030204" pitchFamily="34" charset="0"/>
              </a:rPr>
              <a:t>LTE control &amp; monitoring program : </a:t>
            </a:r>
            <a:r>
              <a:rPr lang="en-US" altLang="ko-KR" sz="1400" b="1" dirty="0" err="1" smtClean="0">
                <a:latin typeface="Arial Rounded MT Bold" panose="020F0704030504030204" pitchFamily="34" charset="0"/>
              </a:rPr>
              <a:t>c++</a:t>
            </a:r>
            <a:r>
              <a:rPr lang="en-US" altLang="ko-KR" sz="1400" b="1" dirty="0" smtClean="0">
                <a:latin typeface="Arial Rounded MT Bold" panose="020F0704030504030204" pitchFamily="34" charset="0"/>
              </a:rPr>
              <a:t> &amp; </a:t>
            </a:r>
            <a:r>
              <a:rPr lang="en-US" altLang="ko-KR" sz="1400" b="1" dirty="0" err="1" smtClean="0">
                <a:latin typeface="Arial Rounded MT Bold" panose="020F0704030504030204" pitchFamily="34" charset="0"/>
              </a:rPr>
              <a:t>perl</a:t>
            </a:r>
            <a:r>
              <a:rPr lang="en-US" altLang="ko-KR" sz="1400" b="1" dirty="0" smtClean="0">
                <a:latin typeface="Arial Rounded MT Bold" panose="020F0704030504030204" pitchFamily="34" charset="0"/>
              </a:rPr>
              <a:t>/</a:t>
            </a:r>
            <a:r>
              <a:rPr lang="en-US" altLang="ko-KR" sz="1400" b="1" dirty="0" err="1" smtClean="0">
                <a:latin typeface="Arial Rounded MT Bold" panose="020F0704030504030204" pitchFamily="34" charset="0"/>
              </a:rPr>
              <a:t>tk</a:t>
            </a:r>
            <a:endParaRPr lang="ko-KR" altLang="en-US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1164" y="184666"/>
            <a:ext cx="69088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 Rounded MT Bold" panose="020F0704030504030204" pitchFamily="34" charset="0"/>
              </a:rPr>
              <a:t>Input : 10ch NIM/TTL + 10ch TCB (from FADC system) + Busy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 Rounded MT Bold" panose="020F0704030504030204" pitchFamily="34" charset="0"/>
              </a:rPr>
              <a:t>Output : trigger ready + gate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400" b="1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 Rounded MT Bold" panose="020F0704030504030204" pitchFamily="34" charset="0"/>
              </a:rPr>
              <a:t>125Mbps LVDS serial communication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400" b="1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 Rounded MT Bold" panose="020F0704030504030204" pitchFamily="34" charset="0"/>
              </a:rPr>
              <a:t>Programmable trigger logic</a:t>
            </a:r>
            <a:br>
              <a:rPr lang="en-US" altLang="ko-KR" sz="1400" b="1" dirty="0" smtClean="0">
                <a:latin typeface="Arial Rounded MT Bold" panose="020F0704030504030204" pitchFamily="34" charset="0"/>
              </a:rPr>
            </a:br>
            <a:r>
              <a:rPr lang="en-US" altLang="ko-KR" sz="1400" b="1" dirty="0" smtClean="0">
                <a:latin typeface="Arial Rounded MT Bold" panose="020F0704030504030204" pitchFamily="34" charset="0"/>
              </a:rPr>
              <a:t> - Maximum 7 trigger logic</a:t>
            </a:r>
            <a:br>
              <a:rPr lang="en-US" altLang="ko-KR" sz="1400" b="1" dirty="0" smtClean="0">
                <a:latin typeface="Arial Rounded MT Bold" panose="020F0704030504030204" pitchFamily="34" charset="0"/>
              </a:rPr>
            </a:br>
            <a:r>
              <a:rPr lang="en-US" altLang="ko-KR" sz="1400" b="1" dirty="0" smtClean="0">
                <a:latin typeface="Arial Rounded MT Bold" panose="020F0704030504030204" pitchFamily="34" charset="0"/>
              </a:rPr>
              <a:t> - Multiplicity logic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400" b="1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 Rounded MT Bold" panose="020F0704030504030204" pitchFamily="34" charset="0"/>
              </a:rPr>
              <a:t>Event (time) synchronized between two LTEs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 Rounded MT Bold" panose="020F0704030504030204" pitchFamily="34" charset="0"/>
              </a:rPr>
              <a:t>Time synchronized with TCB of FADC DAQ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 Rounded MT Bold" panose="020F0704030504030204" pitchFamily="34" charset="0"/>
              </a:rPr>
              <a:t>Save all trigger information</a:t>
            </a:r>
            <a:br>
              <a:rPr lang="en-US" altLang="ko-KR" sz="1400" b="1" dirty="0" smtClean="0">
                <a:latin typeface="Arial Rounded MT Bold" panose="020F0704030504030204" pitchFamily="34" charset="0"/>
              </a:rPr>
            </a:br>
            <a:r>
              <a:rPr lang="en-US" altLang="ko-KR" sz="1400" b="1" dirty="0" smtClean="0">
                <a:latin typeface="Arial Rounded MT Bold" panose="020F0704030504030204" pitchFamily="34" charset="0"/>
              </a:rPr>
              <a:t> </a:t>
            </a:r>
            <a:r>
              <a:rPr lang="en-US" altLang="ko-KR" sz="1400" b="1" dirty="0" err="1" smtClean="0">
                <a:latin typeface="Arial Rounded MT Bold" panose="020F0704030504030204" pitchFamily="34" charset="0"/>
              </a:rPr>
              <a:t>ch</a:t>
            </a:r>
            <a:r>
              <a:rPr lang="en-US" altLang="ko-KR" sz="1400" b="1" dirty="0" smtClean="0">
                <a:latin typeface="Arial Rounded MT Bold" panose="020F0704030504030204" pitchFamily="34" charset="0"/>
              </a:rPr>
              <a:t> : scaler : trigger # : trigger time : trigger pattern : gate flag</a:t>
            </a:r>
          </a:p>
        </p:txBody>
      </p:sp>
    </p:spTree>
    <p:extLst>
      <p:ext uri="{BB962C8B-B14F-4D97-AF65-F5344CB8AC3E}">
        <p14:creationId xmlns:p14="http://schemas.microsoft.com/office/powerpoint/2010/main" val="2521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 Rounded MT Bold" panose="020F0704030504030204" pitchFamily="34" charset="0"/>
              </a:rPr>
              <a:t>FADC upgrade</a:t>
            </a: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- </a:t>
            </a:r>
            <a:r>
              <a:rPr lang="en-US" altLang="ko-KR" b="1" dirty="0" err="1" smtClean="0">
                <a:latin typeface="Arial Rounded MT Bold" panose="020F0704030504030204" pitchFamily="34" charset="0"/>
              </a:rPr>
              <a:t>ontime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 readout / buffer full readout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선택</a:t>
            </a:r>
            <a:endParaRPr lang="en-US" altLang="ko-KR" b="1" dirty="0" smtClean="0">
              <a:latin typeface="Arial Rounded MT Bold" panose="020F0704030504030204" pitchFamily="34" charset="0"/>
            </a:endParaRPr>
          </a:p>
          <a:p>
            <a:endParaRPr lang="en-US" altLang="ko-KR" b="1" dirty="0" smtClean="0">
              <a:latin typeface="Arial Rounded MT Bold" panose="020F0704030504030204" pitchFamily="34" charset="0"/>
            </a:endParaRPr>
          </a:p>
          <a:p>
            <a:r>
              <a:rPr lang="en-US" altLang="ko-KR" b="1" dirty="0" smtClean="0">
                <a:latin typeface="Arial Rounded MT Bold" panose="020F0704030504030204" pitchFamily="34" charset="0"/>
              </a:rPr>
              <a:t>TCB upgrade</a:t>
            </a:r>
          </a:p>
          <a:p>
            <a:r>
              <a:rPr lang="en-US" altLang="ko-KR" b="1" dirty="0" smtClean="0">
                <a:latin typeface="Arial Rounded MT Bold" panose="020F0704030504030204" pitchFamily="34" charset="0"/>
              </a:rPr>
              <a:t> - trigger logic : programing – multiplicity, veto, coincidence, external mode</a:t>
            </a: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- time sync. From LTE</a:t>
            </a: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- UTP to LTE : time clock from LTE</a:t>
            </a: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                           trigger information to LTE – event #, trigger time, hit pattern (160ch – 20byte)</a:t>
            </a:r>
          </a:p>
          <a:p>
            <a:endParaRPr lang="en-US" altLang="ko-KR" b="1" dirty="0">
              <a:latin typeface="Arial Rounded MT Bold" panose="020F0704030504030204" pitchFamily="34" charset="0"/>
            </a:endParaRPr>
          </a:p>
          <a:p>
            <a:r>
              <a:rPr lang="en-US" altLang="ko-KR" b="1" dirty="0" smtClean="0">
                <a:latin typeface="Arial Rounded MT Bold" panose="020F0704030504030204" pitchFamily="34" charset="0"/>
              </a:rPr>
              <a:t>Run</a:t>
            </a:r>
            <a:r>
              <a:rPr lang="ko-KR" altLang="en-US" b="1" dirty="0">
                <a:latin typeface="Arial Rounded MT Bold" panose="020F0704030504030204" pitchFamily="34" charset="0"/>
              </a:rPr>
              <a:t>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mode</a:t>
            </a: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1. self mode : trigger logic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을 설정 했을 때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trigger logic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에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맞으면 데이터 저장</a:t>
            </a:r>
            <a:endParaRPr lang="en-US" altLang="ko-KR" b="1" dirty="0" smtClean="0">
              <a:latin typeface="Arial Rounded MT Bold" panose="020F0704030504030204" pitchFamily="34" charset="0"/>
            </a:endParaRP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2. external mode : LTE UTP port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로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external mode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가 들어오면 데이터 저장</a:t>
            </a:r>
            <a:endParaRPr lang="en-US" altLang="ko-KR" b="1" dirty="0" smtClean="0">
              <a:latin typeface="Arial Rounded MT Bold" panose="020F0704030504030204" pitchFamily="34" charset="0"/>
            </a:endParaRP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                                    LEMO connector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의 경우도 작동</a:t>
            </a:r>
            <a:endParaRPr lang="en-US" altLang="ko-KR" b="1" dirty="0" smtClean="0">
              <a:latin typeface="Arial Rounded MT Bold" panose="020F0704030504030204" pitchFamily="34" charset="0"/>
            </a:endParaRPr>
          </a:p>
          <a:p>
            <a:r>
              <a:rPr lang="en-US" altLang="ko-KR" b="1" dirty="0">
                <a:latin typeface="Arial Rounded MT Bold" panose="020F0704030504030204" pitchFamily="34" charset="0"/>
              </a:rPr>
              <a:t>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                                    LTE UTP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혹은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LEMO connector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선택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기능 추가</a:t>
            </a:r>
            <a:endParaRPr lang="en-US" altLang="ko-KR" b="1" dirty="0" smtClean="0">
              <a:latin typeface="Arial Rounded MT Bold" panose="020F0704030504030204" pitchFamily="34" charset="0"/>
            </a:endParaRPr>
          </a:p>
          <a:p>
            <a:r>
              <a:rPr lang="en-US" altLang="ko-KR" b="1" dirty="0" smtClean="0">
                <a:latin typeface="Arial Rounded MT Bold" panose="020F0704030504030204" pitchFamily="34" charset="0"/>
              </a:rPr>
              <a:t> 3.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내부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trigger logic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을 사용하여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trigger logic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이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LTE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로 넘어가서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LTE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에서 </a:t>
            </a:r>
            <a:r>
              <a:rPr lang="ko-KR" altLang="en-US" b="1" dirty="0" err="1" smtClean="0">
                <a:latin typeface="Arial Rounded MT Bold" panose="020F0704030504030204" pitchFamily="34" charset="0"/>
              </a:rPr>
              <a:t>로직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 후 다시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external 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신호로 다시 보내지면 </a:t>
            </a:r>
            <a:r>
              <a:rPr lang="en-US" altLang="ko-KR" b="1" dirty="0" smtClean="0">
                <a:latin typeface="Arial Rounded MT Bold" panose="020F0704030504030204" pitchFamily="34" charset="0"/>
              </a:rPr>
              <a:t>external mode</a:t>
            </a:r>
            <a:r>
              <a:rPr lang="ko-KR" altLang="en-US" b="1" dirty="0" smtClean="0">
                <a:latin typeface="Arial Rounded MT Bold" panose="020F0704030504030204" pitchFamily="34" charset="0"/>
              </a:rPr>
              <a:t>로 저장</a:t>
            </a:r>
            <a:endParaRPr lang="ko-KR" alt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9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" y="0"/>
            <a:ext cx="336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 Rounded MT Bold" panose="020F0704030504030204" pitchFamily="34" charset="0"/>
              </a:rPr>
              <a:t>Control &amp; monitoring system</a:t>
            </a:r>
            <a:endParaRPr lang="ko-KR" alt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r="24714"/>
          <a:stretch/>
        </p:blipFill>
        <p:spPr>
          <a:xfrm>
            <a:off x="217802" y="476432"/>
            <a:ext cx="4142703" cy="389533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4825509"/>
            <a:ext cx="2400000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823" y="2678853"/>
            <a:ext cx="2400000" cy="180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823" y="2678853"/>
            <a:ext cx="1873824" cy="180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23" y="430264"/>
            <a:ext cx="2400000" cy="180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673" y="4825509"/>
            <a:ext cx="2404327" cy="1800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24" y="430264"/>
            <a:ext cx="2535548" cy="1800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3" y="4825509"/>
            <a:ext cx="2650625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45825" y="4939413"/>
            <a:ext cx="3940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PNC60000-3 : 60000VDC, 3mA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PNC3500-20 : 3500VDC, 20mA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RS232 interface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12bit for voltage and current monitoring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Control program : </a:t>
            </a:r>
            <a:r>
              <a:rPr lang="en-US" altLang="ko-KR" sz="1200" b="1" dirty="0" err="1" smtClean="0">
                <a:latin typeface="Arial Rounded MT Bold" panose="020F0704030504030204" pitchFamily="34" charset="0"/>
              </a:rPr>
              <a:t>c++</a:t>
            </a:r>
            <a:r>
              <a:rPr lang="en-US" altLang="ko-KR" sz="1200" b="1" dirty="0" smtClean="0">
                <a:latin typeface="Arial Rounded MT Bold" panose="020F0704030504030204" pitchFamily="34" charset="0"/>
              </a:rPr>
              <a:t> &amp; </a:t>
            </a:r>
            <a:r>
              <a:rPr lang="en-US" altLang="ko-KR" sz="1200" b="1" dirty="0" err="1" smtClean="0">
                <a:latin typeface="Arial Rounded MT Bold" panose="020F0704030504030204" pitchFamily="34" charset="0"/>
              </a:rPr>
              <a:t>perl</a:t>
            </a:r>
            <a:r>
              <a:rPr lang="en-US" altLang="ko-KR" sz="1200" b="1" dirty="0" smtClean="0">
                <a:latin typeface="Arial Rounded MT Bold" panose="020F0704030504030204" pitchFamily="34" charset="0"/>
              </a:rPr>
              <a:t>/</a:t>
            </a:r>
            <a:r>
              <a:rPr lang="ko-KR" altLang="en-US" sz="1200" b="1" dirty="0" smtClean="0">
                <a:latin typeface="Arial Rounded MT Bold" panose="020F0704030504030204" pitchFamily="34" charset="0"/>
              </a:rPr>
              <a:t>사</a:t>
            </a:r>
            <a:endParaRPr lang="en-US" altLang="ko-KR" sz="1200" b="1" dirty="0" smtClean="0">
              <a:latin typeface="Arial Rounded MT Bold" panose="020F07040305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Used</a:t>
            </a:r>
            <a:r>
              <a:rPr lang="ko-KR" altLang="en-US" sz="1200" b="1" dirty="0" smtClean="0">
                <a:latin typeface="Arial Rounded MT Bold" panose="020F0704030504030204" pitchFamily="34" charset="0"/>
              </a:rPr>
              <a:t> </a:t>
            </a:r>
            <a:r>
              <a:rPr lang="en-US" altLang="ko-KR" sz="1200" b="1" dirty="0" smtClean="0">
                <a:latin typeface="Arial Rounded MT Bold" panose="020F0704030504030204" pitchFamily="34" charset="0"/>
              </a:rPr>
              <a:t>for FC and GEM of prototype TPC</a:t>
            </a:r>
            <a:br>
              <a:rPr lang="en-US" altLang="ko-KR" sz="1200" b="1" dirty="0" smtClean="0">
                <a:latin typeface="Arial Rounded MT Bold" panose="020F0704030504030204" pitchFamily="34" charset="0"/>
              </a:rPr>
            </a:br>
            <a:r>
              <a:rPr lang="en-US" altLang="ko-KR" sz="1200" b="1" dirty="0" smtClean="0">
                <a:latin typeface="Arial Rounded MT Bold" panose="020F0704030504030204" pitchFamily="34" charset="0"/>
              </a:rPr>
              <a:t>           for GEM test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LAMPS TPC will use HV system for FC &amp; cathode</a:t>
            </a:r>
            <a:endParaRPr lang="ko-KR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11" y="4478859"/>
            <a:ext cx="111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 Rounded MT Bold" panose="020F0704030504030204" pitchFamily="34" charset="0"/>
              </a:rPr>
              <a:t>HV system</a:t>
            </a:r>
            <a:endParaRPr lang="ko-KR" altLang="en-US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88416" y="4749021"/>
            <a:ext cx="11923375" cy="1950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501056" y="2608213"/>
            <a:ext cx="7610735" cy="1950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360504" y="2334620"/>
            <a:ext cx="4547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 Rounded MT Bold" panose="020F0704030504030204" pitchFamily="34" charset="0"/>
              </a:rPr>
              <a:t>Temperature monitoring system for </a:t>
            </a:r>
            <a:r>
              <a:rPr lang="en-US" altLang="ko-KR" sz="1400" b="1" dirty="0" err="1" smtClean="0">
                <a:latin typeface="Arial Rounded MT Bold" panose="020F0704030504030204" pitchFamily="34" charset="0"/>
              </a:rPr>
              <a:t>AsAd</a:t>
            </a:r>
            <a:r>
              <a:rPr lang="en-US" altLang="ko-KR" sz="1400" b="1" dirty="0" smtClean="0">
                <a:latin typeface="Arial Rounded MT Bold" panose="020F0704030504030204" pitchFamily="34" charset="0"/>
              </a:rPr>
              <a:t> and TPC</a:t>
            </a:r>
            <a:endParaRPr lang="ko-KR" altLang="en-US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7845" y="2678859"/>
            <a:ext cx="310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Temperature sensor : DS1820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Raspberry pi</a:t>
            </a:r>
            <a:endParaRPr lang="en-US" altLang="ko-KR" sz="1200" b="1" dirty="0">
              <a:latin typeface="Arial Rounded MT Bold" panose="020F07040305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LAMPS TPC will use for front-end electronics and TPC chamber.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491835" y="332331"/>
            <a:ext cx="7619954" cy="1950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351281" y="58738"/>
            <a:ext cx="1866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 Rounded MT Bold" panose="020F0704030504030204" pitchFamily="34" charset="0"/>
              </a:rPr>
              <a:t>LV system for </a:t>
            </a:r>
            <a:r>
              <a:rPr lang="en-US" altLang="ko-KR" sz="1400" b="1" dirty="0" err="1" smtClean="0">
                <a:latin typeface="Arial Rounded MT Bold" panose="020F0704030504030204" pitchFamily="34" charset="0"/>
              </a:rPr>
              <a:t>AsAd</a:t>
            </a:r>
            <a:endParaRPr lang="ko-KR" altLang="en-US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90268" y="379049"/>
            <a:ext cx="2661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WIENER MPOD EC LV</a:t>
            </a:r>
            <a:br>
              <a:rPr lang="en-US" altLang="ko-KR" sz="1200" b="1" dirty="0" smtClean="0">
                <a:latin typeface="Arial Rounded MT Bold" panose="020F0704030504030204" pitchFamily="34" charset="0"/>
              </a:rPr>
            </a:br>
            <a:r>
              <a:rPr lang="en-US" altLang="ko-KR" sz="1200" b="1" dirty="0" smtClean="0">
                <a:latin typeface="Arial Rounded MT Bold" panose="020F0704030504030204" pitchFamily="34" charset="0"/>
              </a:rPr>
              <a:t> 10slots, 3kW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MPV8008I</a:t>
            </a:r>
            <a:br>
              <a:rPr lang="en-US" altLang="ko-KR" sz="1200" b="1" dirty="0" smtClean="0">
                <a:latin typeface="Arial Rounded MT Bold" panose="020F0704030504030204" pitchFamily="34" charset="0"/>
              </a:rPr>
            </a:br>
            <a:r>
              <a:rPr lang="en-US" altLang="ko-KR" sz="1200" b="1" dirty="0" smtClean="0">
                <a:latin typeface="Arial Rounded MT Bold" panose="020F0704030504030204" pitchFamily="34" charset="0"/>
              </a:rPr>
              <a:t>8V/10A, 8ch, 50W/</a:t>
            </a:r>
            <a:r>
              <a:rPr lang="en-US" altLang="ko-KR" sz="1200" b="1" dirty="0" err="1" smtClean="0">
                <a:latin typeface="Arial Rounded MT Bold" panose="020F0704030504030204" pitchFamily="34" charset="0"/>
              </a:rPr>
              <a:t>ch</a:t>
            </a:r>
            <a:endParaRPr lang="en-US" altLang="ko-KR" sz="1200" b="1" dirty="0" smtClean="0">
              <a:latin typeface="Arial Rounded MT Bold" panose="020F07040305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MUSE control (network)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Control program : </a:t>
            </a:r>
            <a:r>
              <a:rPr lang="en-US" altLang="ko-KR" sz="1200" b="1" dirty="0" err="1" smtClean="0">
                <a:latin typeface="Arial Rounded MT Bold" panose="020F0704030504030204" pitchFamily="34" charset="0"/>
              </a:rPr>
              <a:t>c++</a:t>
            </a:r>
            <a:r>
              <a:rPr lang="en-US" altLang="ko-KR" sz="1200" b="1" dirty="0" smtClean="0">
                <a:latin typeface="Arial Rounded MT Bold" panose="020F0704030504030204" pitchFamily="34" charset="0"/>
              </a:rPr>
              <a:t> &amp; </a:t>
            </a:r>
            <a:r>
              <a:rPr lang="en-US" altLang="ko-KR" sz="1200" b="1" dirty="0" err="1" smtClean="0">
                <a:latin typeface="Arial Rounded MT Bold" panose="020F0704030504030204" pitchFamily="34" charset="0"/>
              </a:rPr>
              <a:t>perl</a:t>
            </a:r>
            <a:r>
              <a:rPr lang="en-US" altLang="ko-KR" sz="1200" b="1" dirty="0" smtClean="0">
                <a:latin typeface="Arial Rounded MT Bold" panose="020F0704030504030204" pitchFamily="34" charset="0"/>
              </a:rPr>
              <a:t>/</a:t>
            </a:r>
            <a:r>
              <a:rPr lang="en-US" altLang="ko-KR" sz="1200" b="1" dirty="0" err="1" smtClean="0">
                <a:latin typeface="Arial Rounded MT Bold" panose="020F0704030504030204" pitchFamily="34" charset="0"/>
              </a:rPr>
              <a:t>tk</a:t>
            </a:r>
            <a:endParaRPr lang="en-US" altLang="ko-KR" sz="1200" b="1" dirty="0">
              <a:latin typeface="Arial Rounded MT Bold" panose="020F07040305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b="1" dirty="0" smtClean="0">
                <a:latin typeface="Arial Rounded MT Bold" panose="020F0704030504030204" pitchFamily="34" charset="0"/>
              </a:rPr>
              <a:t>Ready for 120ch</a:t>
            </a:r>
          </a:p>
        </p:txBody>
      </p:sp>
      <p:cxnSp>
        <p:nvCxnSpPr>
          <p:cNvPr id="25" name="직선 화살표 연결선 24"/>
          <p:cNvCxnSpPr>
            <a:endCxn id="21" idx="1"/>
          </p:cNvCxnSpPr>
          <p:nvPr/>
        </p:nvCxnSpPr>
        <p:spPr>
          <a:xfrm>
            <a:off x="3367655" y="1299411"/>
            <a:ext cx="11241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endCxn id="18" idx="1"/>
          </p:cNvCxnSpPr>
          <p:nvPr/>
        </p:nvCxnSpPr>
        <p:spPr>
          <a:xfrm>
            <a:off x="4042614" y="2230264"/>
            <a:ext cx="458443" cy="1353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endCxn id="18" idx="1"/>
          </p:cNvCxnSpPr>
          <p:nvPr/>
        </p:nvCxnSpPr>
        <p:spPr>
          <a:xfrm>
            <a:off x="3031959" y="3152274"/>
            <a:ext cx="1469097" cy="4311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endCxn id="16" idx="0"/>
          </p:cNvCxnSpPr>
          <p:nvPr/>
        </p:nvCxnSpPr>
        <p:spPr>
          <a:xfrm flipH="1">
            <a:off x="641927" y="3152276"/>
            <a:ext cx="1146770" cy="13265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2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90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372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Estimation of data size</a:t>
            </a:r>
          </a:p>
          <a:p>
            <a:endParaRPr lang="en-US" altLang="ko-KR" sz="1200" b="1" dirty="0"/>
          </a:p>
          <a:p>
            <a:r>
              <a:rPr lang="en-US" altLang="ko-KR" sz="1200" b="1" dirty="0" smtClean="0">
                <a:solidFill>
                  <a:srgbClr val="00B050"/>
                </a:solidFill>
              </a:rPr>
              <a:t>GET system</a:t>
            </a:r>
          </a:p>
          <a:p>
            <a:r>
              <a:rPr lang="en-US" altLang="ko-KR" sz="1200" b="1" dirty="0" smtClean="0"/>
              <a:t> total # of channel = 2710ch x 8section = 21680ch -&gt; 11AsAd </a:t>
            </a:r>
            <a:r>
              <a:rPr lang="ko-KR" altLang="en-US" sz="1200" b="1" dirty="0" smtClean="0"/>
              <a:t>필요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 1event with 4AsAd = 1.1M</a:t>
            </a:r>
          </a:p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LAMPS TPC = 11AsAd x 8section = 88AsAd</a:t>
            </a:r>
            <a:endParaRPr lang="en-US" altLang="ko-KR" sz="1200" b="1" dirty="0"/>
          </a:p>
          <a:p>
            <a:r>
              <a:rPr lang="en-US" altLang="ko-KR" sz="1200" b="1" dirty="0" smtClean="0"/>
              <a:t> -&gt;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24.2M/1event</a:t>
            </a:r>
          </a:p>
          <a:p>
            <a:endParaRPr lang="en-US" altLang="ko-KR" sz="1200" b="1" dirty="0"/>
          </a:p>
          <a:p>
            <a:r>
              <a:rPr lang="en-US" altLang="ko-KR" sz="1200" b="1" dirty="0" smtClean="0"/>
              <a:t> full</a:t>
            </a:r>
            <a:r>
              <a:rPr lang="ko-KR" altLang="en-US" sz="1200" b="1" dirty="0" smtClean="0"/>
              <a:t> </a:t>
            </a:r>
            <a:r>
              <a:rPr lang="en-US" altLang="ko-KR" sz="1200" b="1" dirty="0" err="1" smtClean="0"/>
              <a:t>daq</a:t>
            </a:r>
            <a:r>
              <a:rPr lang="en-US" altLang="ko-KR" sz="1200" b="1" dirty="0" smtClean="0"/>
              <a:t> mode (100Hz)</a:t>
            </a:r>
          </a:p>
          <a:p>
            <a:r>
              <a:rPr lang="en-US" altLang="ko-KR" sz="1200" b="1" dirty="0" smtClean="0"/>
              <a:t>  24.2M/1event * 100events/1sec 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2.42G/1sec</a:t>
            </a:r>
          </a:p>
          <a:p>
            <a:r>
              <a:rPr lang="en-US" altLang="ko-KR" sz="1200" b="1" dirty="0" smtClean="0"/>
              <a:t>  24.2M/1event </a:t>
            </a:r>
            <a:r>
              <a:rPr lang="en-US" altLang="ko-KR" sz="1200" b="1" dirty="0"/>
              <a:t>* 100events/1sec * </a:t>
            </a:r>
            <a:r>
              <a:rPr lang="en-US" altLang="ko-KR" sz="1200" b="1" dirty="0" smtClean="0"/>
              <a:t>60m*60s </a:t>
            </a:r>
            <a:r>
              <a:rPr lang="en-US" altLang="ko-KR" sz="1200" b="1" dirty="0"/>
              <a:t>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8.712T/1hour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  24.2M/1event * 100events/1sec * 24h*60m*60s 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209.088T/1day</a:t>
            </a:r>
            <a:endParaRPr lang="en-US" altLang="ko-KR" sz="1200" b="1" dirty="0" smtClean="0"/>
          </a:p>
          <a:p>
            <a:endParaRPr lang="en-US" altLang="ko-KR" sz="1200" b="1" dirty="0"/>
          </a:p>
          <a:p>
            <a:r>
              <a:rPr lang="en-US" altLang="ko-KR" sz="1200" b="1" dirty="0">
                <a:solidFill>
                  <a:srgbClr val="00B050"/>
                </a:solidFill>
              </a:rPr>
              <a:t>Neutron detector</a:t>
            </a:r>
          </a:p>
          <a:p>
            <a:r>
              <a:rPr lang="en-US" altLang="ko-KR" sz="1200" b="1" dirty="0" smtClean="0"/>
              <a:t> </a:t>
            </a:r>
            <a:r>
              <a:rPr lang="en-US" altLang="ko-KR" sz="1200" b="1" dirty="0"/>
              <a:t>1FADC = 2USB = 2 x 4ch = 8ch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 </a:t>
            </a:r>
            <a:r>
              <a:rPr lang="en-US" altLang="ko-KR" sz="1200" b="1" dirty="0"/>
              <a:t>total # of channel = </a:t>
            </a:r>
            <a:r>
              <a:rPr lang="en-US" altLang="ko-KR" sz="1200" b="1" dirty="0" smtClean="0"/>
              <a:t>80ch*4(</a:t>
            </a:r>
            <a:r>
              <a:rPr lang="en-US" altLang="ko-KR" sz="1200" b="1" dirty="0" err="1" smtClean="0"/>
              <a:t>ndet</a:t>
            </a:r>
            <a:r>
              <a:rPr lang="en-US" altLang="ko-KR" sz="1200" b="1" dirty="0" smtClean="0"/>
              <a:t> : 320ch) </a:t>
            </a:r>
            <a:r>
              <a:rPr lang="en-US" altLang="ko-KR" sz="1200" b="1" dirty="0"/>
              <a:t>+ </a:t>
            </a:r>
            <a:r>
              <a:rPr lang="en-US" altLang="ko-KR" sz="1200" b="1" dirty="0" smtClean="0"/>
              <a:t>40ch*4 </a:t>
            </a:r>
            <a:r>
              <a:rPr lang="en-US" altLang="ko-KR" sz="1200" b="1" dirty="0"/>
              <a:t>(</a:t>
            </a:r>
            <a:r>
              <a:rPr lang="en-US" altLang="ko-KR" sz="1200" b="1" dirty="0" smtClean="0"/>
              <a:t>CV : 160ch) </a:t>
            </a:r>
            <a:r>
              <a:rPr lang="en-US" altLang="ko-KR" sz="1200" b="1" dirty="0"/>
              <a:t>= </a:t>
            </a:r>
            <a:r>
              <a:rPr lang="en-US" altLang="ko-KR" sz="1200" b="1" dirty="0" smtClean="0"/>
              <a:t>480ch</a:t>
            </a:r>
            <a:endParaRPr lang="en-US" altLang="ko-KR" sz="1200" b="1" dirty="0"/>
          </a:p>
          <a:p>
            <a:r>
              <a:rPr lang="en-US" altLang="ko-KR" sz="1200" b="1" dirty="0"/>
              <a:t> data size : 512 time bin</a:t>
            </a:r>
            <a:r>
              <a:rPr lang="ko-KR" altLang="en-US" sz="1200" b="1" dirty="0"/>
              <a:t>의 경우 </a:t>
            </a:r>
            <a:r>
              <a:rPr lang="en-US" altLang="ko-KR" sz="1200" b="1" dirty="0"/>
              <a:t>0.5k/1ch/1event</a:t>
            </a:r>
          </a:p>
          <a:p>
            <a:r>
              <a:rPr lang="en-US" altLang="ko-KR" sz="1200" b="1" dirty="0"/>
              <a:t> -&gt; total = </a:t>
            </a:r>
            <a:r>
              <a:rPr lang="en-US" altLang="ko-KR" sz="1200" b="1" dirty="0" smtClean="0"/>
              <a:t>480ch </a:t>
            </a:r>
            <a:r>
              <a:rPr lang="en-US" altLang="ko-KR" sz="1200" b="1" dirty="0"/>
              <a:t>x 0.5k/1ch/1event 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240k/1event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 USB3 read </a:t>
            </a:r>
            <a:r>
              <a:rPr lang="ko-KR" altLang="en-US" sz="1200" b="1" dirty="0" smtClean="0"/>
              <a:t>속도 </a:t>
            </a:r>
            <a:r>
              <a:rPr lang="en-US" altLang="ko-KR" sz="1200" b="1" dirty="0" smtClean="0"/>
              <a:t>= 100Mbyte/sec</a:t>
            </a:r>
          </a:p>
          <a:p>
            <a:r>
              <a:rPr lang="en-US" altLang="ko-KR" sz="1200" b="1" dirty="0" smtClean="0"/>
              <a:t> data size = 512ns time range = 512byte/</a:t>
            </a:r>
            <a:r>
              <a:rPr lang="en-US" altLang="ko-KR" sz="1200" b="1" dirty="0" err="1" smtClean="0"/>
              <a:t>ch</a:t>
            </a:r>
            <a:endParaRPr lang="en-US" altLang="ko-KR" sz="1200" b="1" dirty="0" smtClean="0"/>
          </a:p>
          <a:p>
            <a:r>
              <a:rPr lang="en-US" altLang="ko-KR" sz="1200" b="1" dirty="0"/>
              <a:t> count rate = USB3 read </a:t>
            </a:r>
            <a:r>
              <a:rPr lang="ko-KR" altLang="en-US" sz="1200" b="1" dirty="0"/>
              <a:t>속도 </a:t>
            </a:r>
            <a:r>
              <a:rPr lang="en-US" altLang="ko-KR" sz="1200" b="1" dirty="0"/>
              <a:t>/ data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size / </a:t>
            </a:r>
            <a:r>
              <a:rPr lang="en-US" altLang="ko-KR" sz="1200" b="1" dirty="0" err="1"/>
              <a:t>ch</a:t>
            </a:r>
            <a:r>
              <a:rPr lang="en-US" altLang="ko-KR" sz="1200" b="1" dirty="0"/>
              <a:t> = (100Mbyte/sec) / (512byte/</a:t>
            </a:r>
            <a:r>
              <a:rPr lang="en-US" altLang="ko-KR" sz="1200" b="1" dirty="0" err="1"/>
              <a:t>ch</a:t>
            </a:r>
            <a:r>
              <a:rPr lang="en-US" altLang="ko-KR" sz="1200" b="1" dirty="0"/>
              <a:t>) / </a:t>
            </a:r>
            <a:r>
              <a:rPr lang="en-US" altLang="ko-KR" sz="1200" b="1" dirty="0" smtClean="0"/>
              <a:t>(120ch / 1PC) </a:t>
            </a:r>
            <a:r>
              <a:rPr lang="en-US" altLang="ko-KR" sz="1200" b="1" dirty="0"/>
              <a:t>= </a:t>
            </a:r>
            <a:r>
              <a:rPr lang="en-US" altLang="ko-KR" sz="1200" b="1" dirty="0" smtClean="0"/>
              <a:t>1.7k/sec </a:t>
            </a:r>
            <a:r>
              <a:rPr lang="en-US" altLang="ko-KR" sz="1200" b="1" dirty="0"/>
              <a:t>= </a:t>
            </a:r>
            <a:r>
              <a:rPr lang="en-US" altLang="ko-KR" sz="1200" b="1" dirty="0" smtClean="0"/>
              <a:t>1.7kHz  -  1PC/1crate</a:t>
            </a:r>
            <a:endParaRPr lang="en-US" altLang="ko-KR" sz="1200" b="1" dirty="0"/>
          </a:p>
          <a:p>
            <a:r>
              <a:rPr lang="en-US" altLang="ko-KR" sz="1200" b="1" dirty="0" smtClean="0"/>
              <a:t> count rate = USB3 read </a:t>
            </a:r>
            <a:r>
              <a:rPr lang="ko-KR" altLang="en-US" sz="1200" b="1" dirty="0" smtClean="0"/>
              <a:t>속도 </a:t>
            </a:r>
            <a:r>
              <a:rPr lang="en-US" altLang="ko-KR" sz="1200" b="1" dirty="0" smtClean="0"/>
              <a:t>/ data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size / </a:t>
            </a:r>
            <a:r>
              <a:rPr lang="en-US" altLang="ko-KR" sz="1200" b="1" dirty="0" err="1" smtClean="0"/>
              <a:t>ch</a:t>
            </a:r>
            <a:r>
              <a:rPr lang="en-US" altLang="ko-KR" sz="1200" b="1" dirty="0" smtClean="0"/>
              <a:t> = (100Mbyte/sec) / (512byte/</a:t>
            </a:r>
            <a:r>
              <a:rPr lang="en-US" altLang="ko-KR" sz="1200" b="1" dirty="0" err="1" smtClean="0"/>
              <a:t>ch</a:t>
            </a:r>
            <a:r>
              <a:rPr lang="en-US" altLang="ko-KR" sz="1200" b="1" dirty="0" smtClean="0"/>
              <a:t>) / (80ch / 1PC) = 2.5k/sec = 2.5kHz    - 2PC/1crate</a:t>
            </a:r>
          </a:p>
          <a:p>
            <a:r>
              <a:rPr lang="en-US" altLang="ko-KR" sz="1200" b="1" dirty="0"/>
              <a:t> count rate = USB3 read </a:t>
            </a:r>
            <a:r>
              <a:rPr lang="ko-KR" altLang="en-US" sz="1200" b="1" dirty="0"/>
              <a:t>속도 </a:t>
            </a:r>
            <a:r>
              <a:rPr lang="en-US" altLang="ko-KR" sz="1200" b="1" dirty="0"/>
              <a:t>/ data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size / </a:t>
            </a:r>
            <a:r>
              <a:rPr lang="en-US" altLang="ko-KR" sz="1200" b="1" dirty="0" err="1"/>
              <a:t>ch</a:t>
            </a:r>
            <a:r>
              <a:rPr lang="en-US" altLang="ko-KR" sz="1200" b="1" dirty="0"/>
              <a:t> = (100Mbyte/sec) / (512byte/</a:t>
            </a:r>
            <a:r>
              <a:rPr lang="en-US" altLang="ko-KR" sz="1200" b="1" dirty="0" err="1"/>
              <a:t>ch</a:t>
            </a:r>
            <a:r>
              <a:rPr lang="en-US" altLang="ko-KR" sz="1200" b="1" dirty="0"/>
              <a:t>) / </a:t>
            </a:r>
            <a:r>
              <a:rPr lang="en-US" altLang="ko-KR" sz="1200" b="1" dirty="0" smtClean="0"/>
              <a:t>(40ch / 1PC) </a:t>
            </a:r>
            <a:r>
              <a:rPr lang="en-US" altLang="ko-KR" sz="1200" b="1" dirty="0"/>
              <a:t>= 2.5k/sec = </a:t>
            </a:r>
            <a:r>
              <a:rPr lang="en-US" altLang="ko-KR" sz="1200" b="1" dirty="0" smtClean="0"/>
              <a:t>5kHz       - 3PC/1crate</a:t>
            </a:r>
            <a:endParaRPr lang="en-US" altLang="ko-KR" sz="1200" b="1" dirty="0"/>
          </a:p>
          <a:p>
            <a:r>
              <a:rPr lang="en-US" altLang="ko-KR" sz="1200" b="1" dirty="0" smtClean="0"/>
              <a:t> (USB3 </a:t>
            </a:r>
            <a:r>
              <a:rPr lang="ko-KR" altLang="en-US" sz="1200" b="1" dirty="0" smtClean="0"/>
              <a:t>속도는</a:t>
            </a:r>
            <a:r>
              <a:rPr lang="en-US" altLang="ko-KR" sz="1200" b="1" dirty="0" smtClean="0"/>
              <a:t> USB HUB</a:t>
            </a:r>
            <a:r>
              <a:rPr lang="ko-KR" altLang="en-US" sz="1200" b="1" dirty="0" smtClean="0"/>
              <a:t>가 </a:t>
            </a:r>
            <a:r>
              <a:rPr lang="en-US" altLang="ko-KR" sz="1200" b="1" dirty="0" smtClean="0"/>
              <a:t>switching </a:t>
            </a:r>
            <a:r>
              <a:rPr lang="ko-KR" altLang="en-US" sz="1200" b="1" dirty="0" smtClean="0"/>
              <a:t>하는 시간을 고려하면 약 </a:t>
            </a:r>
            <a:r>
              <a:rPr lang="en-US" altLang="ko-KR" sz="1200" b="1" dirty="0" smtClean="0"/>
              <a:t>50%~70% </a:t>
            </a:r>
            <a:r>
              <a:rPr lang="ko-KR" altLang="en-US" sz="1200" b="1" dirty="0" smtClean="0"/>
              <a:t>정도로 작아 짐</a:t>
            </a:r>
            <a:r>
              <a:rPr lang="en-US" altLang="ko-KR" sz="1200" b="1" dirty="0" smtClean="0"/>
              <a:t>.)</a:t>
            </a:r>
          </a:p>
          <a:p>
            <a:endParaRPr lang="en-US" altLang="ko-KR" sz="1200" b="1" dirty="0" smtClean="0"/>
          </a:p>
          <a:p>
            <a:r>
              <a:rPr lang="en-US" altLang="ko-KR" sz="1200" b="1" dirty="0"/>
              <a:t> 5kHz</a:t>
            </a:r>
            <a:r>
              <a:rPr lang="ko-KR" altLang="en-US" sz="1200" b="1" dirty="0"/>
              <a:t>의 경우 </a:t>
            </a:r>
            <a:r>
              <a:rPr lang="en-US" altLang="ko-KR" sz="1200" b="1" dirty="0"/>
              <a:t>: 240k/1event * 5k event/sec </a:t>
            </a:r>
            <a:r>
              <a:rPr lang="en-US" altLang="ko-KR" sz="1200" b="1" dirty="0" smtClean="0"/>
              <a:t>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1.2GB/sec = 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4layer x 3pc x 100MB/sec/layer/pc</a:t>
            </a:r>
          </a:p>
          <a:p>
            <a:r>
              <a:rPr lang="en-US" altLang="ko-KR" sz="1200" b="1" dirty="0"/>
              <a:t> 5kHz</a:t>
            </a:r>
            <a:r>
              <a:rPr lang="ko-KR" altLang="en-US" sz="1200" b="1" dirty="0"/>
              <a:t>의 경우 </a:t>
            </a:r>
            <a:r>
              <a:rPr lang="en-US" altLang="ko-KR" sz="1200" b="1" dirty="0"/>
              <a:t>: 240k/1event * 5k event/sec </a:t>
            </a:r>
            <a:r>
              <a:rPr lang="en-US" altLang="ko-KR" sz="1200" b="1" dirty="0" smtClean="0"/>
              <a:t>* </a:t>
            </a:r>
            <a:r>
              <a:rPr lang="en-US" altLang="ko-KR" sz="1200" b="1" dirty="0"/>
              <a:t>60m </a:t>
            </a:r>
            <a:r>
              <a:rPr lang="en-US" altLang="ko-KR" sz="1200" b="1" dirty="0" smtClean="0"/>
              <a:t>* 60s </a:t>
            </a:r>
            <a:r>
              <a:rPr lang="en-US" altLang="ko-KR" sz="1200" b="1" dirty="0"/>
              <a:t>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4.32T/1hour = 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4layer x 3 x 0.36T/1hour/layer/pc </a:t>
            </a:r>
            <a:endParaRPr lang="en-US" altLang="ko-KR" sz="1200" b="1" dirty="0">
              <a:solidFill>
                <a:schemeClr val="accent1"/>
              </a:solidFill>
            </a:endParaRPr>
          </a:p>
          <a:p>
            <a:r>
              <a:rPr lang="en-US" altLang="ko-KR" sz="1200" b="1" dirty="0" smtClean="0"/>
              <a:t> 5kHz</a:t>
            </a:r>
            <a:r>
              <a:rPr lang="ko-KR" altLang="en-US" sz="1200" b="1" dirty="0" smtClean="0"/>
              <a:t>의 경우 </a:t>
            </a:r>
            <a:r>
              <a:rPr lang="en-US" altLang="ko-KR" sz="1200" b="1" dirty="0" smtClean="0"/>
              <a:t>: 240k/1event * 5k event/sec * 24h * 60m * 60s 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103.68T/1day = 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4layer x 3 x 8.64T/1day/layer/pc</a:t>
            </a:r>
          </a:p>
          <a:p>
            <a:r>
              <a:rPr lang="en-US" altLang="ko-KR" sz="1200" b="1" dirty="0" smtClean="0"/>
              <a:t> </a:t>
            </a:r>
          </a:p>
          <a:p>
            <a:endParaRPr lang="en-US" altLang="ko-KR" sz="1200" b="1" dirty="0"/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 samurai case : RIKEN </a:t>
            </a:r>
            <a:r>
              <a:rPr lang="en-US" altLang="ko-KR" sz="1200" b="1" dirty="0" err="1" smtClean="0"/>
              <a:t>Accel</a:t>
            </a:r>
            <a:r>
              <a:rPr lang="en-US" altLang="ko-KR" sz="1200" b="1" dirty="0" smtClean="0"/>
              <a:t>. </a:t>
            </a:r>
            <a:r>
              <a:rPr lang="en-US" altLang="ko-KR" sz="1200" b="1" dirty="0" err="1" smtClean="0"/>
              <a:t>Prog</a:t>
            </a:r>
            <a:r>
              <a:rPr lang="en-US" altLang="ko-KR" sz="1200" b="1" dirty="0" smtClean="0"/>
              <a:t>. Rep. 48 </a:t>
            </a:r>
          </a:p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“Fast clear technique for NEBULA data acquisition for SAMURAI17 experiment”</a:t>
            </a:r>
          </a:p>
          <a:p>
            <a:r>
              <a:rPr lang="en-US" altLang="ko-KR" sz="1200" b="1" dirty="0" smtClean="0"/>
              <a:t>                     132Sn(</a:t>
            </a:r>
            <a:r>
              <a:rPr lang="en-US" altLang="ko-KR" sz="1200" b="1" dirty="0" err="1" smtClean="0"/>
              <a:t>p,n</a:t>
            </a:r>
            <a:r>
              <a:rPr lang="en-US" altLang="ko-KR" sz="1200" b="1" dirty="0" smtClean="0"/>
              <a:t>) experiment</a:t>
            </a:r>
          </a:p>
          <a:p>
            <a:r>
              <a:rPr lang="en-US" altLang="ko-KR" sz="1200" b="1" dirty="0" smtClean="0"/>
              <a:t>                     2.5kHz for main trigger  :  1.6kHz for Beam x NEBULA trigger</a:t>
            </a:r>
            <a:endParaRPr lang="en-US" altLang="ko-KR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8" y="5080000"/>
            <a:ext cx="3050316" cy="166858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31904" y="2360430"/>
            <a:ext cx="12108575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83424" y="5638802"/>
            <a:ext cx="8568000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8651424" y="4770477"/>
            <a:ext cx="0" cy="868326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651424" y="4805923"/>
            <a:ext cx="3492000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6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7082</TotalTime>
  <Words>1545</Words>
  <Application>Microsoft Office PowerPoint</Application>
  <PresentationFormat>와이드스크린</PresentationFormat>
  <Paragraphs>611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Arial Unicode MS</vt:lpstr>
      <vt:lpstr>맑은 고딕</vt:lpstr>
      <vt:lpstr>Arial</vt:lpstr>
      <vt:lpstr>Arial Rounded MT Bold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hslee</dc:creator>
  <cp:lastModifiedBy>hslee</cp:lastModifiedBy>
  <cp:revision>175</cp:revision>
  <cp:lastPrinted>2019-06-25T05:07:30Z</cp:lastPrinted>
  <dcterms:created xsi:type="dcterms:W3CDTF">2019-03-22T07:27:32Z</dcterms:created>
  <dcterms:modified xsi:type="dcterms:W3CDTF">2019-07-04T21:45:06Z</dcterms:modified>
</cp:coreProperties>
</file>