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4" r:id="rId2"/>
  </p:sldMasterIdLst>
  <p:notesMasterIdLst>
    <p:notesMasterId r:id="rId48"/>
  </p:notesMasterIdLst>
  <p:handoutMasterIdLst>
    <p:handoutMasterId r:id="rId49"/>
  </p:handoutMasterIdLst>
  <p:sldIdLst>
    <p:sldId id="601" r:id="rId3"/>
    <p:sldId id="651" r:id="rId4"/>
    <p:sldId id="652" r:id="rId5"/>
    <p:sldId id="732" r:id="rId6"/>
    <p:sldId id="603" r:id="rId7"/>
    <p:sldId id="691" r:id="rId8"/>
    <p:sldId id="659" r:id="rId9"/>
    <p:sldId id="605" r:id="rId10"/>
    <p:sldId id="739" r:id="rId11"/>
    <p:sldId id="653" r:id="rId12"/>
    <p:sldId id="734" r:id="rId13"/>
    <p:sldId id="736" r:id="rId14"/>
    <p:sldId id="737" r:id="rId15"/>
    <p:sldId id="738" r:id="rId16"/>
    <p:sldId id="654" r:id="rId17"/>
    <p:sldId id="684" r:id="rId18"/>
    <p:sldId id="693" r:id="rId19"/>
    <p:sldId id="694" r:id="rId20"/>
    <p:sldId id="740" r:id="rId21"/>
    <p:sldId id="741" r:id="rId22"/>
    <p:sldId id="742" r:id="rId23"/>
    <p:sldId id="695" r:id="rId24"/>
    <p:sldId id="758" r:id="rId25"/>
    <p:sldId id="743" r:id="rId26"/>
    <p:sldId id="722" r:id="rId27"/>
    <p:sldId id="746" r:id="rId28"/>
    <p:sldId id="752" r:id="rId29"/>
    <p:sldId id="753" r:id="rId30"/>
    <p:sldId id="754" r:id="rId31"/>
    <p:sldId id="755" r:id="rId32"/>
    <p:sldId id="756" r:id="rId33"/>
    <p:sldId id="757" r:id="rId34"/>
    <p:sldId id="696" r:id="rId35"/>
    <p:sldId id="697" r:id="rId36"/>
    <p:sldId id="683" r:id="rId37"/>
    <p:sldId id="698" r:id="rId38"/>
    <p:sldId id="719" r:id="rId39"/>
    <p:sldId id="686" r:id="rId40"/>
    <p:sldId id="687" r:id="rId41"/>
    <p:sldId id="688" r:id="rId42"/>
    <p:sldId id="689" r:id="rId43"/>
    <p:sldId id="692" r:id="rId44"/>
    <p:sldId id="675" r:id="rId45"/>
    <p:sldId id="647" r:id="rId46"/>
    <p:sldId id="415" r:id="rId47"/>
  </p:sldIdLst>
  <p:sldSz cx="9144000" cy="6858000" type="screen4x3"/>
  <p:notesSz cx="9926638" cy="679767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  <a:srgbClr val="4472C4"/>
    <a:srgbClr val="70AD47"/>
    <a:srgbClr val="FFFFFF"/>
    <a:srgbClr val="CC9900"/>
    <a:srgbClr val="663300"/>
    <a:srgbClr val="996633"/>
    <a:srgbClr val="FFCC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07" autoAdjust="0"/>
    <p:restoredTop sz="94660" autoAdjust="0"/>
  </p:normalViewPr>
  <p:slideViewPr>
    <p:cSldViewPr>
      <p:cViewPr>
        <p:scale>
          <a:sx n="115" d="100"/>
          <a:sy n="115" d="100"/>
        </p:scale>
        <p:origin x="1446" y="90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126" y="28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user\Desktop\&#52264;&#53944;&#44536;&#47532;&#44592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D:\2019_SPAC\&#48156;&#54364;&#51088;&#47308;%20PPT\&#52264;&#53944;&#44536;&#47532;&#4459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096091601978292E-2"/>
          <c:y val="0.15526404041564928"/>
          <c:w val="0.85469786035419792"/>
          <c:h val="0.63372071280742037"/>
        </c:manualLayout>
      </c:layout>
      <c:lineChart>
        <c:grouping val="standard"/>
        <c:varyColors val="0"/>
        <c:ser>
          <c:idx val="0"/>
          <c:order val="0"/>
          <c:tx>
            <c:strRef>
              <c:f>장치!$C$4:$D$4</c:f>
              <c:strCache>
                <c:ptCount val="2"/>
                <c:pt idx="1">
                  <c:v>Planned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46-4296-BEFC-D5BA5C13FC9A}"/>
                </c:ext>
              </c:extLst>
            </c:dLbl>
            <c:dLbl>
              <c:idx val="1"/>
              <c:layout>
                <c:manualLayout>
                  <c:x val="-2.8270858594440808E-2"/>
                  <c:y val="-4.03129651019073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946-4296-BEFC-D5BA5C13FC9A}"/>
                </c:ext>
              </c:extLst>
            </c:dLbl>
            <c:dLbl>
              <c:idx val="2"/>
              <c:layout>
                <c:manualLayout>
                  <c:x val="-3.1606736039307963E-2"/>
                  <c:y val="-2.51956031886920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946-4296-BEFC-D5BA5C13FC9A}"/>
                </c:ext>
              </c:extLst>
            </c:dLbl>
            <c:dLbl>
              <c:idx val="3"/>
              <c:layout>
                <c:manualLayout>
                  <c:x val="-4.24822080199996E-2"/>
                  <c:y val="-3.36272026809708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946-4296-BEFC-D5BA5C13FC9A}"/>
                </c:ext>
              </c:extLst>
            </c:dLbl>
            <c:dLbl>
              <c:idx val="4"/>
              <c:layout>
                <c:manualLayout>
                  <c:x val="-3.6479909679240335E-2"/>
                  <c:y val="-2.02552810579456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946-4296-BEFC-D5BA5C13FC9A}"/>
                </c:ext>
              </c:extLst>
            </c:dLbl>
            <c:dLbl>
              <c:idx val="5"/>
              <c:layout>
                <c:manualLayout>
                  <c:x val="-4.0224334026785165E-2"/>
                  <c:y val="-2.03539830100335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946-4296-BEFC-D5BA5C13FC9A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00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6-E946-4296-BEFC-D5BA5C13FC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장치!$E$3:$O$3</c:f>
              <c:strCache>
                <c:ptCount val="11"/>
                <c:pt idx="0">
                  <c:v>End of 2011</c:v>
                </c:pt>
                <c:pt idx="1">
                  <c:v>End of 2012</c:v>
                </c:pt>
                <c:pt idx="2">
                  <c:v>End of 2013</c:v>
                </c:pt>
                <c:pt idx="3">
                  <c:v>End of 2014</c:v>
                </c:pt>
                <c:pt idx="4">
                  <c:v>End of 2015</c:v>
                </c:pt>
                <c:pt idx="5">
                  <c:v>End of 2016</c:v>
                </c:pt>
                <c:pt idx="6">
                  <c:v>End of 2017</c:v>
                </c:pt>
                <c:pt idx="7">
                  <c:v>End of 2018</c:v>
                </c:pt>
                <c:pt idx="8">
                  <c:v>End of 2019</c:v>
                </c:pt>
                <c:pt idx="9">
                  <c:v>End of 2020</c:v>
                </c:pt>
                <c:pt idx="10">
                  <c:v>End of 2021</c:v>
                </c:pt>
              </c:strCache>
            </c:strRef>
          </c:cat>
          <c:val>
            <c:numRef>
              <c:f>장치!$E$4:$O$4</c:f>
              <c:numCache>
                <c:formatCode>0.00%</c:formatCode>
                <c:ptCount val="11"/>
                <c:pt idx="0">
                  <c:v>0</c:v>
                </c:pt>
                <c:pt idx="1">
                  <c:v>8.3000000000000004E-2</c:v>
                </c:pt>
                <c:pt idx="2">
                  <c:v>0.15</c:v>
                </c:pt>
                <c:pt idx="3">
                  <c:v>0.184</c:v>
                </c:pt>
                <c:pt idx="4">
                  <c:v>0.249</c:v>
                </c:pt>
                <c:pt idx="5">
                  <c:v>0.30459999999999998</c:v>
                </c:pt>
                <c:pt idx="6">
                  <c:v>0.42</c:v>
                </c:pt>
                <c:pt idx="7">
                  <c:v>0.6</c:v>
                </c:pt>
                <c:pt idx="8">
                  <c:v>0.78</c:v>
                </c:pt>
                <c:pt idx="9">
                  <c:v>0.91</c:v>
                </c:pt>
                <c:pt idx="1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946-4296-BEFC-D5BA5C13FC9A}"/>
            </c:ext>
          </c:extLst>
        </c:ser>
        <c:ser>
          <c:idx val="1"/>
          <c:order val="1"/>
          <c:tx>
            <c:strRef>
              <c:f>장치!$C$5:$D$5</c:f>
              <c:strCache>
                <c:ptCount val="2"/>
                <c:pt idx="1">
                  <c:v>Actual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bg1"/>
              </a:solidFill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946-4296-BEFC-D5BA5C13FC9A}"/>
                </c:ext>
              </c:extLst>
            </c:dLbl>
            <c:dLbl>
              <c:idx val="1"/>
              <c:layout>
                <c:manualLayout>
                  <c:x val="-3.5932224868738247E-2"/>
                  <c:y val="1.69616007103969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E946-4296-BEFC-D5BA5C13FC9A}"/>
                </c:ext>
              </c:extLst>
            </c:dLbl>
            <c:dLbl>
              <c:idx val="2"/>
              <c:layout>
                <c:manualLayout>
                  <c:x val="-4.2073096663411691E-2"/>
                  <c:y val="3.05309745150502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E946-4296-BEFC-D5BA5C13FC9A}"/>
                </c:ext>
              </c:extLst>
            </c:dLbl>
            <c:dLbl>
              <c:idx val="3"/>
              <c:layout>
                <c:manualLayout>
                  <c:x val="-4.581750069581051E-2"/>
                  <c:y val="3.05309745150503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E946-4296-BEFC-D5BA5C13FC9A}"/>
                </c:ext>
              </c:extLst>
            </c:dLbl>
            <c:dLbl>
              <c:idx val="4"/>
              <c:layout>
                <c:manualLayout>
                  <c:x val="-4.2073096663411691E-2"/>
                  <c:y val="3.05309745150503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E946-4296-BEFC-D5BA5C13FC9A}"/>
                </c:ext>
              </c:extLst>
            </c:dLbl>
            <c:dLbl>
              <c:idx val="5"/>
              <c:layout>
                <c:manualLayout>
                  <c:x val="-4.0200894647212278E-2"/>
                  <c:y val="3.05309745150503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E946-4296-BEFC-D5BA5C13FC9A}"/>
                </c:ext>
              </c:extLst>
            </c:dLbl>
            <c:dLbl>
              <c:idx val="6"/>
              <c:layout>
                <c:manualLayout>
                  <c:x val="-3.6456490614813521E-2"/>
                  <c:y val="4.07079660200670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E946-4296-BEFC-D5BA5C13FC9A}"/>
                </c:ext>
              </c:extLst>
            </c:dLbl>
            <c:dLbl>
              <c:idx val="7"/>
              <c:layout>
                <c:manualLayout>
                  <c:x val="-4.2073096663411823E-2"/>
                  <c:y val="6.44542795317729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E946-4296-BEFC-D5BA5C13FC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9900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장치!$E$3:$O$3</c:f>
              <c:strCache>
                <c:ptCount val="11"/>
                <c:pt idx="0">
                  <c:v>End of 2011</c:v>
                </c:pt>
                <c:pt idx="1">
                  <c:v>End of 2012</c:v>
                </c:pt>
                <c:pt idx="2">
                  <c:v>End of 2013</c:v>
                </c:pt>
                <c:pt idx="3">
                  <c:v>End of 2014</c:v>
                </c:pt>
                <c:pt idx="4">
                  <c:v>End of 2015</c:v>
                </c:pt>
                <c:pt idx="5">
                  <c:v>End of 2016</c:v>
                </c:pt>
                <c:pt idx="6">
                  <c:v>End of 2017</c:v>
                </c:pt>
                <c:pt idx="7">
                  <c:v>End of 2018</c:v>
                </c:pt>
                <c:pt idx="8">
                  <c:v>End of 2019</c:v>
                </c:pt>
                <c:pt idx="9">
                  <c:v>End of 2020</c:v>
                </c:pt>
                <c:pt idx="10">
                  <c:v>End of 2021</c:v>
                </c:pt>
              </c:strCache>
            </c:strRef>
          </c:cat>
          <c:val>
            <c:numRef>
              <c:f>장치!$E$5:$O$5</c:f>
              <c:numCache>
                <c:formatCode>0.00%</c:formatCode>
                <c:ptCount val="11"/>
                <c:pt idx="0">
                  <c:v>0</c:v>
                </c:pt>
                <c:pt idx="1">
                  <c:v>8.3000000000000004E-2</c:v>
                </c:pt>
                <c:pt idx="2">
                  <c:v>0.15</c:v>
                </c:pt>
                <c:pt idx="3">
                  <c:v>0.184</c:v>
                </c:pt>
                <c:pt idx="4">
                  <c:v>0.249</c:v>
                </c:pt>
                <c:pt idx="5">
                  <c:v>0.3014</c:v>
                </c:pt>
                <c:pt idx="6">
                  <c:v>0.40699999999999997</c:v>
                </c:pt>
                <c:pt idx="7">
                  <c:v>0.58960000000000001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E946-4296-BEFC-D5BA5C13FC9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205860752"/>
        <c:axId val="205861312"/>
      </c:lineChart>
      <c:catAx>
        <c:axId val="205860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5861312"/>
        <c:crosses val="autoZero"/>
        <c:auto val="0"/>
        <c:lblAlgn val="ctr"/>
        <c:lblOffset val="100"/>
        <c:noMultiLvlLbl val="0"/>
      </c:catAx>
      <c:valAx>
        <c:axId val="205861312"/>
        <c:scaling>
          <c:orientation val="minMax"/>
          <c:max val="1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solidFill>
              <a:srgbClr val="0000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05860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8750278652216121"/>
          <c:y val="0.68423210408567603"/>
          <c:w val="0.17702995619327952"/>
          <c:h val="6.20508088516949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ko-K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7842767685060093E-2"/>
          <c:y val="0.15837952161693969"/>
          <c:w val="0.94469017279940193"/>
          <c:h val="0.62368802857976091"/>
        </c:manualLayout>
      </c:layout>
      <c:lineChart>
        <c:grouping val="standard"/>
        <c:varyColors val="0"/>
        <c:ser>
          <c:idx val="0"/>
          <c:order val="0"/>
          <c:tx>
            <c:strRef>
              <c:f>건설!$C$5:$D$5</c:f>
              <c:strCache>
                <c:ptCount val="2"/>
                <c:pt idx="1">
                  <c:v>Planned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건설!$E$4:$O$4</c:f>
              <c:strCache>
                <c:ptCount val="11"/>
                <c:pt idx="0">
                  <c:v>End of 2011</c:v>
                </c:pt>
                <c:pt idx="1">
                  <c:v>End of 2012</c:v>
                </c:pt>
                <c:pt idx="2">
                  <c:v>End of 2013</c:v>
                </c:pt>
                <c:pt idx="3">
                  <c:v>End of 2014</c:v>
                </c:pt>
                <c:pt idx="4">
                  <c:v>End of 2015</c:v>
                </c:pt>
                <c:pt idx="5">
                  <c:v>End of 2016</c:v>
                </c:pt>
                <c:pt idx="6">
                  <c:v>End of 2017</c:v>
                </c:pt>
                <c:pt idx="7">
                  <c:v>End of 2018</c:v>
                </c:pt>
                <c:pt idx="8">
                  <c:v>End of 2019</c:v>
                </c:pt>
                <c:pt idx="9">
                  <c:v>End of 2020</c:v>
                </c:pt>
                <c:pt idx="10">
                  <c:v>End of 2021</c:v>
                </c:pt>
              </c:strCache>
            </c:strRef>
          </c:cat>
          <c:val>
            <c:numRef>
              <c:f>건설!$E$5:$O$5</c:f>
              <c:numCache>
                <c:formatCode>General</c:formatCode>
                <c:ptCount val="11"/>
                <c:pt idx="4" formatCode="0.00%">
                  <c:v>2.5600000000000001E-2</c:v>
                </c:pt>
                <c:pt idx="5" formatCode="0.00%">
                  <c:v>3.6700000000000003E-2</c:v>
                </c:pt>
                <c:pt idx="6" formatCode="0.00%">
                  <c:v>0.13120000000000001</c:v>
                </c:pt>
                <c:pt idx="7" formatCode="0.00%">
                  <c:v>0.39</c:v>
                </c:pt>
                <c:pt idx="8" formatCode="0%">
                  <c:v>0.67</c:v>
                </c:pt>
                <c:pt idx="9" formatCode="0%">
                  <c:v>0.99</c:v>
                </c:pt>
                <c:pt idx="10" formatCode="0%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E91-4655-8FFD-4CE05E4D6E70}"/>
            </c:ext>
          </c:extLst>
        </c:ser>
        <c:ser>
          <c:idx val="1"/>
          <c:order val="1"/>
          <c:tx>
            <c:strRef>
              <c:f>건설!$C$6:$D$6</c:f>
              <c:strCache>
                <c:ptCount val="2"/>
                <c:pt idx="1">
                  <c:v>Actual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bg1"/>
              </a:solidFill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marker>
          <c:dLbls>
            <c:dLbl>
              <c:idx val="4"/>
              <c:layout>
                <c:manualLayout>
                  <c:x val="-7.1380925967337609E-3"/>
                  <c:y val="6.909813356663750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E91-4655-8FFD-4CE05E4D6E70}"/>
                </c:ext>
              </c:extLst>
            </c:dLbl>
            <c:dLbl>
              <c:idx val="5"/>
              <c:layout>
                <c:manualLayout>
                  <c:x val="-1.0180420845027034E-2"/>
                  <c:y val="6.909813356663665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E91-4655-8FFD-4CE05E4D6E70}"/>
                </c:ext>
              </c:extLst>
            </c:dLbl>
            <c:dLbl>
              <c:idx val="6"/>
              <c:layout>
                <c:manualLayout>
                  <c:x val="-3.3423808661987631E-2"/>
                  <c:y val="1.15394429862933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E91-4655-8FFD-4CE05E4D6E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9900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건설!$E$4:$O$4</c:f>
              <c:strCache>
                <c:ptCount val="11"/>
                <c:pt idx="0">
                  <c:v>End of 2011</c:v>
                </c:pt>
                <c:pt idx="1">
                  <c:v>End of 2012</c:v>
                </c:pt>
                <c:pt idx="2">
                  <c:v>End of 2013</c:v>
                </c:pt>
                <c:pt idx="3">
                  <c:v>End of 2014</c:v>
                </c:pt>
                <c:pt idx="4">
                  <c:v>End of 2015</c:v>
                </c:pt>
                <c:pt idx="5">
                  <c:v>End of 2016</c:v>
                </c:pt>
                <c:pt idx="6">
                  <c:v>End of 2017</c:v>
                </c:pt>
                <c:pt idx="7">
                  <c:v>End of 2018</c:v>
                </c:pt>
                <c:pt idx="8">
                  <c:v>End of 2019</c:v>
                </c:pt>
                <c:pt idx="9">
                  <c:v>End of 2020</c:v>
                </c:pt>
                <c:pt idx="10">
                  <c:v>End of 2021</c:v>
                </c:pt>
              </c:strCache>
            </c:strRef>
          </c:cat>
          <c:val>
            <c:numRef>
              <c:f>건설!$E$6:$O$6</c:f>
              <c:numCache>
                <c:formatCode>General</c:formatCode>
                <c:ptCount val="11"/>
                <c:pt idx="4" formatCode="0.00%">
                  <c:v>2.5600000000000001E-2</c:v>
                </c:pt>
                <c:pt idx="5" formatCode="0.00%">
                  <c:v>3.6700000000000003E-2</c:v>
                </c:pt>
                <c:pt idx="6" formatCode="0.00%">
                  <c:v>0.11849999999999999</c:v>
                </c:pt>
                <c:pt idx="7" formatCode="0.00%">
                  <c:v>0.39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E91-4655-8FFD-4CE05E4D6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205864112"/>
        <c:axId val="205864672"/>
      </c:lineChart>
      <c:catAx>
        <c:axId val="2058641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5864672"/>
        <c:crosses val="autoZero"/>
        <c:auto val="1"/>
        <c:lblAlgn val="ctr"/>
        <c:lblOffset val="100"/>
        <c:noMultiLvlLbl val="0"/>
      </c:catAx>
      <c:valAx>
        <c:axId val="205864672"/>
        <c:scaling>
          <c:orientation val="minMax"/>
          <c:max val="1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solidFill>
              <a:srgbClr val="0000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0586411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1792461169165143"/>
          <c:y val="0.66261519393409152"/>
          <c:w val="0.18207544039797485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ko-K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2625" cy="34026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1697" y="1"/>
            <a:ext cx="4302625" cy="340265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9535C37C-773D-4EC6-B3DC-EC0F21356BF0}" type="datetimeFigureOut">
              <a:rPr lang="ko-KR" altLang="en-US" smtClean="0"/>
              <a:t>2019-11-01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6457411"/>
            <a:ext cx="4302625" cy="34026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1697" y="6457411"/>
            <a:ext cx="4302625" cy="34026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9D1538B2-7257-4237-BD53-054BC46408B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7445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1543" cy="339884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/>
            </a:lvl1pPr>
          </a:lstStyle>
          <a:p>
            <a:fld id="{71D3E54D-0D33-4AC7-A84A-959F17CB4AD3}" type="datetimeFigureOut">
              <a:rPr lang="ko-KR" altLang="en-US" smtClean="0"/>
              <a:t>2019-11-01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03" tIns="45651" rIns="91303" bIns="45651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665" y="3228897"/>
            <a:ext cx="7941310" cy="3058954"/>
          </a:xfrm>
          <a:prstGeom prst="rect">
            <a:avLst/>
          </a:prstGeom>
        </p:spPr>
        <p:txBody>
          <a:bodyPr vert="horz" lIns="91303" tIns="45651" rIns="91303" bIns="45651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6456612"/>
            <a:ext cx="4301543" cy="339884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39884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/>
            </a:lvl1pPr>
          </a:lstStyle>
          <a:p>
            <a:fld id="{A846B1F7-9BA0-4ECA-A451-406532499F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7860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984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8258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0963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7718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3556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5943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553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A41-6D90-4371-844A-87EC379C3D06}" type="datetimeFigureOut">
              <a:rPr lang="ko-KR" altLang="en-US" smtClean="0"/>
              <a:t>2019-11-01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0497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CD51-D941-4848-9C71-11D8F795C3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5294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CD51-D941-4848-9C71-11D8F795C39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4938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CD51-D941-4848-9C71-11D8F795C3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6707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CD51-D941-4848-9C71-11D8F795C3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6031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CD51-D941-4848-9C71-11D8F795C3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6618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CD51-D941-4848-9C71-11D8F795C3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41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CD51-D941-4848-9C71-11D8F795C3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7477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CD51-D941-4848-9C71-11D8F795C3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552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CD51-D941-4848-9C71-11D8F795C3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538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CD51-D941-4848-9C71-11D8F795C3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5671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A41-6D90-4371-844A-87EC379C3D06}" type="datetimeFigureOut">
              <a:rPr lang="ko-KR" altLang="en-US" smtClean="0"/>
              <a:t>2019-11-01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5024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7CD51-D941-4848-9C71-11D8F795C39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5770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445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599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/>
          <a:srcRect l="3345" t="203" r="9828" b="-2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/>
          <a:srcRect t="17804"/>
          <a:stretch/>
        </p:blipFill>
        <p:spPr>
          <a:xfrm>
            <a:off x="0" y="0"/>
            <a:ext cx="9144000" cy="7139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슬라이드 번호 개체 틀 2"/>
          <p:cNvSpPr txBox="1">
            <a:spLocks/>
          </p:cNvSpPr>
          <p:nvPr userDrawn="1"/>
        </p:nvSpPr>
        <p:spPr bwMode="auto">
          <a:xfrm>
            <a:off x="8060470" y="6466572"/>
            <a:ext cx="981075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/>
            <a:fld id="{4A770F1D-2F7F-48AC-94C8-3BC092B863D8}" type="slidenum">
              <a:rPr lang="en-US" altLang="ko-KR" sz="1600" smtClean="0">
                <a:solidFill>
                  <a:schemeClr val="bg1"/>
                </a:solidFill>
                <a:ea typeface="Arial Unicode MS" panose="020B0604020202020204" pitchFamily="50" charset="-127"/>
              </a:rPr>
              <a:pPr lvl="0" algn="r"/>
              <a:t>‹#›</a:t>
            </a:fld>
            <a:endParaRPr lang="en-US" altLang="ko-KR" sz="1600" dirty="0">
              <a:solidFill>
                <a:schemeClr val="bg1"/>
              </a:solidFill>
              <a:ea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8486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431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64077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A41-6D90-4371-844A-87EC379C3D06}" type="datetimeFigureOut">
              <a:rPr lang="ko-KR" altLang="en-US" smtClean="0"/>
              <a:t>2019-11-01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5341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7A41-6D90-4371-844A-87EC379C3D06}" type="datetimeFigureOut">
              <a:rPr lang="ko-KR" altLang="en-US" smtClean="0"/>
              <a:t>2019-11-01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6315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911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HEADPLAY2\Downloads\시그니춰2\기초과학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527800"/>
            <a:ext cx="1370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\\Head-pc\db\0문서0\1.진행문서\130604_코드체이서 ppt자료_C\ppt소스\중이온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397625"/>
            <a:ext cx="715962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5537" y="44624"/>
            <a:ext cx="7848872" cy="504825"/>
          </a:xfrm>
          <a:prstGeom prst="rect">
            <a:avLst/>
          </a:prstGeom>
        </p:spPr>
        <p:txBody>
          <a:bodyPr/>
          <a:lstStyle>
            <a:lvl1pPr algn="l">
              <a:defRPr i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5536" y="980728"/>
            <a:ext cx="8374062" cy="511175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133427168"/>
      </p:ext>
    </p:extLst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9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D3C2D91A-D5FC-4E14-941B-334DF0261963}" type="datetime1">
              <a:rPr lang="ko-KR" altLang="en-US" smtClean="0"/>
              <a:t>2019-11-01</a:t>
            </a:fld>
            <a:endParaRPr lang="ko-KR" altLang="en-US"/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ko-KR" altLang="en-US"/>
          </a:p>
        </p:txBody>
      </p:sp>
      <p:cxnSp>
        <p:nvCxnSpPr>
          <p:cNvPr id="19" name="직선 연결선 5"/>
          <p:cNvCxnSpPr/>
          <p:nvPr userDrawn="1"/>
        </p:nvCxnSpPr>
        <p:spPr>
          <a:xfrm>
            <a:off x="8777832" y="6630919"/>
            <a:ext cx="0" cy="144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그룹 20"/>
          <p:cNvGrpSpPr/>
          <p:nvPr userDrawn="1"/>
        </p:nvGrpSpPr>
        <p:grpSpPr>
          <a:xfrm>
            <a:off x="-10420" y="0"/>
            <a:ext cx="9154420" cy="936688"/>
            <a:chOff x="-7815" y="0"/>
            <a:chExt cx="9163050" cy="936688"/>
          </a:xfrm>
        </p:grpSpPr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15" y="0"/>
              <a:ext cx="9163050" cy="90487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" descr="D:\12. 홍보관리\※ 사업단 로고\※-사업단로고(PNG_RISP)2.png"/>
            <p:cNvPicPr>
              <a:picLocks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777832" y="6547661"/>
            <a:ext cx="519020" cy="3105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z="9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pPr algn="l"/>
              <a:t>‹#›</a:t>
            </a:fld>
            <a:endParaRPr lang="en-US" sz="900" b="1" dirty="0">
              <a:solidFill>
                <a:schemeClr val="tx1">
                  <a:lumMod val="50000"/>
                  <a:lumOff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5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9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D3C2D91A-D5FC-4E14-941B-334DF0261963}" type="datetime1">
              <a:rPr lang="ko-KR" altLang="en-US" smtClean="0"/>
              <a:t>2019-11-01</a:t>
            </a:fld>
            <a:endParaRPr lang="ko-KR" altLang="en-US"/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ko-KR" altLang="en-US"/>
          </a:p>
        </p:txBody>
      </p:sp>
      <p:cxnSp>
        <p:nvCxnSpPr>
          <p:cNvPr id="19" name="직선 연결선 5"/>
          <p:cNvCxnSpPr/>
          <p:nvPr userDrawn="1"/>
        </p:nvCxnSpPr>
        <p:spPr>
          <a:xfrm>
            <a:off x="8777832" y="6630919"/>
            <a:ext cx="0" cy="144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그룹 20"/>
          <p:cNvGrpSpPr/>
          <p:nvPr userDrawn="1"/>
        </p:nvGrpSpPr>
        <p:grpSpPr>
          <a:xfrm>
            <a:off x="-10420" y="0"/>
            <a:ext cx="9154420" cy="936688"/>
            <a:chOff x="-7815" y="0"/>
            <a:chExt cx="9163050" cy="936688"/>
          </a:xfrm>
        </p:grpSpPr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15" y="0"/>
              <a:ext cx="9163050" cy="90487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" descr="D:\12. 홍보관리\※ 사업단 로고\※-사업단로고(PNG_RISP)2.png"/>
            <p:cNvPicPr>
              <a:picLocks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777832" y="6547661"/>
            <a:ext cx="519020" cy="3105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z="9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pPr algn="l"/>
              <a:t>‹#›</a:t>
            </a:fld>
            <a:endParaRPr lang="en-US" sz="900" b="1" dirty="0">
              <a:solidFill>
                <a:schemeClr val="tx1">
                  <a:lumMod val="50000"/>
                  <a:lumOff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57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9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D3C2D91A-D5FC-4E14-941B-334DF0261963}" type="datetime1">
              <a:rPr lang="ko-KR" altLang="en-US" smtClean="0"/>
              <a:t>2019-11-01</a:t>
            </a:fld>
            <a:endParaRPr lang="ko-KR" altLang="en-US"/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ko-KR" altLang="en-US"/>
          </a:p>
        </p:txBody>
      </p:sp>
      <p:cxnSp>
        <p:nvCxnSpPr>
          <p:cNvPr id="19" name="직선 연결선 5"/>
          <p:cNvCxnSpPr/>
          <p:nvPr userDrawn="1"/>
        </p:nvCxnSpPr>
        <p:spPr>
          <a:xfrm>
            <a:off x="8777832" y="6630919"/>
            <a:ext cx="0" cy="14400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그룹 20"/>
          <p:cNvGrpSpPr/>
          <p:nvPr userDrawn="1"/>
        </p:nvGrpSpPr>
        <p:grpSpPr>
          <a:xfrm>
            <a:off x="-10420" y="0"/>
            <a:ext cx="9154420" cy="936688"/>
            <a:chOff x="-7815" y="0"/>
            <a:chExt cx="9163050" cy="936688"/>
          </a:xfrm>
        </p:grpSpPr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15" y="0"/>
              <a:ext cx="9163050" cy="90487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" descr="D:\12. 홍보관리\※ 사업단 로고\※-사업단로고(PNG_RISP)2.png"/>
            <p:cNvPicPr>
              <a:picLocks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688"/>
              <a:ext cx="1570499" cy="93600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777832" y="6547661"/>
            <a:ext cx="519020" cy="3105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6F15528-21DE-4FAA-801E-634DDDAF4B2B}" type="slidenum">
              <a:rPr lang="en-US" sz="9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맑은 고딕" pitchFamily="50" charset="-127"/>
                <a:ea typeface="맑은 고딕" pitchFamily="50" charset="-127"/>
              </a:rPr>
              <a:pPr algn="l"/>
              <a:t>‹#›</a:t>
            </a:fld>
            <a:endParaRPr lang="en-US" sz="900" b="1" dirty="0">
              <a:solidFill>
                <a:schemeClr val="tx1">
                  <a:lumMod val="50000"/>
                  <a:lumOff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352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B7A41-6D90-4371-844A-87EC379C3D06}" type="datetimeFigureOut">
              <a:rPr lang="ko-KR" altLang="en-US" smtClean="0"/>
              <a:t>2019-11-01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3F733-A97E-45C7-8208-292F002894F6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2705293" y="6546931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1004" dirty="0"/>
              <a:t>- </a:t>
            </a:r>
            <a:fld id="{5733F733-A97E-45C7-8208-292F002894F6}" type="slidenum">
              <a:rPr lang="ko-KR" altLang="en-US" sz="1004" smtClean="0"/>
              <a:pPr algn="r"/>
              <a:t>‹#›</a:t>
            </a:fld>
            <a:r>
              <a:rPr lang="ko-KR" altLang="en-US" sz="1004" dirty="0"/>
              <a:t> </a:t>
            </a:r>
            <a:r>
              <a:rPr lang="en-US" altLang="ko-KR" sz="1004" dirty="0"/>
              <a:t>-</a:t>
            </a:r>
            <a:endParaRPr lang="ko-KR" altLang="en-US" sz="1004" dirty="0"/>
          </a:p>
        </p:txBody>
      </p:sp>
    </p:spTree>
    <p:extLst>
      <p:ext uri="{BB962C8B-B14F-4D97-AF65-F5344CB8AC3E}">
        <p14:creationId xmlns:p14="http://schemas.microsoft.com/office/powerpoint/2010/main" val="237797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  <p:sldLayoutId id="2147483694" r:id="rId4"/>
    <p:sldLayoutId id="2147483702" r:id="rId5"/>
    <p:sldLayoutId id="2147483703" r:id="rId6"/>
    <p:sldLayoutId id="2147483721" r:id="rId7"/>
    <p:sldLayoutId id="2147483722" r:id="rId8"/>
    <p:sldLayoutId id="2147483723" r:id="rId9"/>
  </p:sldLayoutIdLst>
  <p:txStyles>
    <p:titleStyle>
      <a:lvl1pPr algn="l" defTabSz="844083" rtl="0" eaLnBrk="1" latinLnBrk="1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1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44214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20.jpeg"/><Relationship Id="rId7" Type="http://schemas.openxmlformats.org/officeDocument/2006/relationships/image" Target="../media/image11.jpeg"/><Relationship Id="rId12" Type="http://schemas.openxmlformats.org/officeDocument/2006/relationships/image" Target="../media/image2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1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png"/><Relationship Id="rId3" Type="http://schemas.openxmlformats.org/officeDocument/2006/relationships/image" Target="../media/image11.jpeg"/><Relationship Id="rId7" Type="http://schemas.openxmlformats.org/officeDocument/2006/relationships/image" Target="../media/image49.jpeg"/><Relationship Id="rId12" Type="http://schemas.openxmlformats.org/officeDocument/2006/relationships/image" Target="../media/image54.png"/><Relationship Id="rId2" Type="http://schemas.openxmlformats.org/officeDocument/2006/relationships/image" Target="../media/image45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gif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1.jpe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11" Type="http://schemas.openxmlformats.org/officeDocument/2006/relationships/image" Target="../media/image122.jpeg"/><Relationship Id="rId5" Type="http://schemas.openxmlformats.org/officeDocument/2006/relationships/image" Target="../media/image116.png"/><Relationship Id="rId10" Type="http://schemas.openxmlformats.org/officeDocument/2006/relationships/image" Target="../media/image121.jpe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18" Type="http://schemas.openxmlformats.org/officeDocument/2006/relationships/image" Target="../media/image136.png"/><Relationship Id="rId3" Type="http://schemas.openxmlformats.org/officeDocument/2006/relationships/image" Target="../media/image46.PNG"/><Relationship Id="rId21" Type="http://schemas.openxmlformats.org/officeDocument/2006/relationships/image" Target="../media/image139.jpe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35.png"/><Relationship Id="rId2" Type="http://schemas.openxmlformats.org/officeDocument/2006/relationships/image" Target="../media/image11.jpeg"/><Relationship Id="rId16" Type="http://schemas.openxmlformats.org/officeDocument/2006/relationships/image" Target="../media/image58.png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5" Type="http://schemas.openxmlformats.org/officeDocument/2006/relationships/image" Target="../media/image54.png"/><Relationship Id="rId23" Type="http://schemas.openxmlformats.org/officeDocument/2006/relationships/image" Target="../media/image141.png"/><Relationship Id="rId10" Type="http://schemas.openxmlformats.org/officeDocument/2006/relationships/image" Target="../media/image130.png"/><Relationship Id="rId19" Type="http://schemas.openxmlformats.org/officeDocument/2006/relationships/image" Target="../media/image137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Relationship Id="rId22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147.emf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Relationship Id="rId1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10" Type="http://schemas.openxmlformats.org/officeDocument/2006/relationships/image" Target="../media/image11.jpe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69.png"/><Relationship Id="rId18" Type="http://schemas.openxmlformats.org/officeDocument/2006/relationships/image" Target="../media/image171.png"/><Relationship Id="rId3" Type="http://schemas.openxmlformats.org/officeDocument/2006/relationships/image" Target="../media/image11.jpeg"/><Relationship Id="rId21" Type="http://schemas.openxmlformats.org/officeDocument/2006/relationships/image" Target="../media/image172.png"/><Relationship Id="rId7" Type="http://schemas.openxmlformats.org/officeDocument/2006/relationships/image" Target="../media/image54.png"/><Relationship Id="rId12" Type="http://schemas.openxmlformats.org/officeDocument/2006/relationships/image" Target="../media/image137.png"/><Relationship Id="rId17" Type="http://schemas.openxmlformats.org/officeDocument/2006/relationships/image" Target="../media/image170.jpeg"/><Relationship Id="rId2" Type="http://schemas.openxmlformats.org/officeDocument/2006/relationships/image" Target="../media/image166.png"/><Relationship Id="rId16" Type="http://schemas.openxmlformats.org/officeDocument/2006/relationships/image" Target="../media/image138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4.png"/><Relationship Id="rId11" Type="http://schemas.openxmlformats.org/officeDocument/2006/relationships/image" Target="../media/image136.png"/><Relationship Id="rId5" Type="http://schemas.openxmlformats.org/officeDocument/2006/relationships/image" Target="../media/image55.png"/><Relationship Id="rId15" Type="http://schemas.openxmlformats.org/officeDocument/2006/relationships/image" Target="../media/image57.png"/><Relationship Id="rId23" Type="http://schemas.openxmlformats.org/officeDocument/2006/relationships/image" Target="../media/image173.jpeg"/><Relationship Id="rId10" Type="http://schemas.openxmlformats.org/officeDocument/2006/relationships/image" Target="../media/image135.png"/><Relationship Id="rId19" Type="http://schemas.openxmlformats.org/officeDocument/2006/relationships/image" Target="../media/image139.jpeg"/><Relationship Id="rId4" Type="http://schemas.openxmlformats.org/officeDocument/2006/relationships/image" Target="../media/image167.png"/><Relationship Id="rId9" Type="http://schemas.openxmlformats.org/officeDocument/2006/relationships/image" Target="../media/image58.png"/><Relationship Id="rId14" Type="http://schemas.openxmlformats.org/officeDocument/2006/relationships/image" Target="../media/image56.png"/><Relationship Id="rId22" Type="http://schemas.openxmlformats.org/officeDocument/2006/relationships/image" Target="../media/image1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jpeg"/><Relationship Id="rId4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129"/>
            <a:ext cx="9144000" cy="65447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80" y="2195948"/>
            <a:ext cx="898851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Overview of</a:t>
            </a:r>
            <a:br>
              <a:rPr lang="en-US" altLang="ko-KR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The Rare Isotope Science Project </a:t>
            </a:r>
          </a:p>
          <a:p>
            <a:pPr algn="ctr"/>
            <a:r>
              <a:rPr lang="en-US" altLang="ko-KR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(RISP)</a:t>
            </a:r>
          </a:p>
          <a:p>
            <a:pPr algn="ctr"/>
            <a:endParaRPr lang="en-US" altLang="ko-KR" sz="1600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8641079" y="6459417"/>
            <a:ext cx="395417" cy="366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5560409"/>
            <a:ext cx="2500858" cy="61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" name="_x449727368" descr="EMB000032d011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527067"/>
            <a:ext cx="2902152" cy="68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부제목 2"/>
          <p:cNvSpPr txBox="1">
            <a:spLocks/>
          </p:cNvSpPr>
          <p:nvPr/>
        </p:nvSpPr>
        <p:spPr bwMode="white">
          <a:xfrm>
            <a:off x="1443831" y="4135880"/>
            <a:ext cx="6256338" cy="43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None/>
              <a:defRPr sz="18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atinLnBrk="0"/>
            <a:r>
              <a:rPr lang="en-US" altLang="ko-KR" sz="2000" b="0" kern="0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2000" b="0" kern="0" dirty="0" err="1" smtClean="0">
                <a:solidFill>
                  <a:schemeClr val="bg1"/>
                </a:solidFill>
                <a:latin typeface="+mj-ea"/>
                <a:ea typeface="+mj-ea"/>
              </a:rPr>
              <a:t>Myeun</a:t>
            </a:r>
            <a:r>
              <a:rPr lang="en-US" altLang="ko-KR" sz="2000" b="0" kern="0" dirty="0" smtClean="0">
                <a:solidFill>
                  <a:schemeClr val="bg1"/>
                </a:solidFill>
                <a:latin typeface="+mj-ea"/>
                <a:ea typeface="+mj-ea"/>
              </a:rPr>
              <a:t> Kwon</a:t>
            </a:r>
            <a:endParaRPr lang="ko-KR" altLang="en-US" sz="2000" b="0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B647D54-A0A3-A548-9937-ED2B16B0FD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" y="72381"/>
            <a:ext cx="3949700" cy="6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6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5472608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650631" y="3356992"/>
            <a:ext cx="7842738" cy="0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0631" y="2847512"/>
            <a:ext cx="1173719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1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Part 2.</a:t>
            </a:r>
            <a:endParaRPr lang="ko-KR" altLang="en-US" sz="221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2847512"/>
            <a:ext cx="2151551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1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Construction</a:t>
            </a:r>
            <a:endParaRPr lang="ko-KR" altLang="en-US" sz="221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055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36924" y="188640"/>
            <a:ext cx="2150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Layout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96" y="201935"/>
            <a:ext cx="204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2. Construction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4120" y="787008"/>
            <a:ext cx="1913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prstClr val="black"/>
                </a:solidFill>
              </a:rPr>
              <a:t>Building Layout</a:t>
            </a:r>
            <a:endParaRPr lang="ko-KR" altLang="en-US" b="1" dirty="0">
              <a:solidFill>
                <a:prstClr val="black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295312" y="870687"/>
            <a:ext cx="118808" cy="2285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0">
              <a:solidFill>
                <a:prstClr val="white"/>
              </a:solidFill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95" y="1205372"/>
            <a:ext cx="8913101" cy="5175956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>
          <a:xfrm>
            <a:off x="4911089" y="1860993"/>
            <a:ext cx="901446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solidFill>
                  <a:prstClr val="white"/>
                </a:solidFill>
              </a:rPr>
              <a:t>Assembly Bd.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911089" y="2114040"/>
            <a:ext cx="784933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solidFill>
                  <a:prstClr val="white"/>
                </a:solidFill>
              </a:rPr>
              <a:t>SRF</a:t>
            </a:r>
            <a:r>
              <a:rPr lang="ko-KR" altLang="en-US" sz="900" dirty="0">
                <a:solidFill>
                  <a:prstClr val="white"/>
                </a:solidFill>
              </a:rPr>
              <a:t> </a:t>
            </a:r>
            <a:r>
              <a:rPr lang="en-US" altLang="ko-KR" sz="900" dirty="0">
                <a:solidFill>
                  <a:prstClr val="white"/>
                </a:solidFill>
              </a:rPr>
              <a:t>Test Bd.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697093" y="2326829"/>
            <a:ext cx="1255610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High Energy B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6697094" y="2660391"/>
            <a:ext cx="1255609" cy="339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IF</a:t>
            </a:r>
            <a:r>
              <a:rPr lang="ko-KR" altLang="en-US" sz="900">
                <a:solidFill>
                  <a:prstClr val="white"/>
                </a:solidFill>
              </a:rPr>
              <a:t> </a:t>
            </a:r>
            <a:r>
              <a:rPr lang="en-US" altLang="ko-KR" sz="900">
                <a:solidFill>
                  <a:prstClr val="white"/>
                </a:solidFill>
              </a:rPr>
              <a:t>Separator / High Energy A</a:t>
            </a:r>
            <a:endParaRPr lang="en-US" altLang="ko-KR" sz="900" dirty="0">
              <a:solidFill>
                <a:prstClr val="white"/>
              </a:solidFill>
            </a:endParaRPr>
          </a:p>
        </p:txBody>
      </p:sp>
      <p:sp>
        <p:nvSpPr>
          <p:cNvPr id="35" name="자유형 34"/>
          <p:cNvSpPr/>
          <p:nvPr/>
        </p:nvSpPr>
        <p:spPr>
          <a:xfrm>
            <a:off x="4113892" y="1953010"/>
            <a:ext cx="797197" cy="1058195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2991683" y="3454037"/>
            <a:ext cx="737450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solidFill>
                  <a:prstClr val="white"/>
                </a:solidFill>
              </a:rPr>
              <a:t>HQ Office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1495405" y="4972318"/>
            <a:ext cx="888416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Guest House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2614410" y="4448666"/>
            <a:ext cx="760265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Info. Center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7324898" y="3149231"/>
            <a:ext cx="948996" cy="3393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Cryogenics Bd.</a:t>
            </a:r>
            <a:endParaRPr lang="en-US" altLang="ko-KR" sz="900" dirty="0">
              <a:solidFill>
                <a:prstClr val="white"/>
              </a:solidFill>
            </a:endParaRPr>
          </a:p>
        </p:txBody>
      </p:sp>
      <p:sp>
        <p:nvSpPr>
          <p:cNvPr id="40" name="자유형 39"/>
          <p:cNvSpPr/>
          <p:nvPr/>
        </p:nvSpPr>
        <p:spPr>
          <a:xfrm>
            <a:off x="4579946" y="2206057"/>
            <a:ext cx="331144" cy="753389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1" name="자유형 40"/>
          <p:cNvSpPr/>
          <p:nvPr/>
        </p:nvSpPr>
        <p:spPr>
          <a:xfrm flipV="1">
            <a:off x="1409553" y="3942876"/>
            <a:ext cx="85852" cy="1108517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2" name="자유형 41"/>
          <p:cNvSpPr/>
          <p:nvPr/>
        </p:nvSpPr>
        <p:spPr>
          <a:xfrm flipV="1">
            <a:off x="2349189" y="4207121"/>
            <a:ext cx="265295" cy="333561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3" name="자유형 42"/>
          <p:cNvSpPr/>
          <p:nvPr/>
        </p:nvSpPr>
        <p:spPr>
          <a:xfrm>
            <a:off x="2690908" y="3546054"/>
            <a:ext cx="300774" cy="155279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4" name="자유형 43"/>
          <p:cNvSpPr/>
          <p:nvPr/>
        </p:nvSpPr>
        <p:spPr>
          <a:xfrm>
            <a:off x="5591773" y="2418846"/>
            <a:ext cx="1105321" cy="747638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5" name="자유형 44"/>
          <p:cNvSpPr/>
          <p:nvPr/>
        </p:nvSpPr>
        <p:spPr>
          <a:xfrm>
            <a:off x="6120683" y="2830047"/>
            <a:ext cx="576411" cy="567917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4878846" y="3701333"/>
            <a:ext cx="663820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ISOL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cxnSp>
        <p:nvCxnSpPr>
          <p:cNvPr id="47" name="직선 연결선 46"/>
          <p:cNvCxnSpPr>
            <a:stCxn id="46" idx="3"/>
          </p:cNvCxnSpPr>
          <p:nvPr/>
        </p:nvCxnSpPr>
        <p:spPr>
          <a:xfrm>
            <a:off x="5542666" y="3793350"/>
            <a:ext cx="76965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자유형 47"/>
          <p:cNvSpPr/>
          <p:nvPr/>
        </p:nvSpPr>
        <p:spPr>
          <a:xfrm>
            <a:off x="6940120" y="3310261"/>
            <a:ext cx="382076" cy="684376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4878846" y="4075152"/>
            <a:ext cx="663820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SCL</a:t>
            </a:r>
            <a:r>
              <a:rPr lang="ko-KR" altLang="en-US" sz="900">
                <a:solidFill>
                  <a:prstClr val="white"/>
                </a:solidFill>
              </a:rPr>
              <a:t> 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cxnSp>
        <p:nvCxnSpPr>
          <p:cNvPr id="50" name="직선 연결선 49"/>
          <p:cNvCxnSpPr>
            <a:stCxn id="49" idx="3"/>
          </p:cNvCxnSpPr>
          <p:nvPr/>
        </p:nvCxnSpPr>
        <p:spPr>
          <a:xfrm>
            <a:off x="5542666" y="4167169"/>
            <a:ext cx="106093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직사각형 50"/>
          <p:cNvSpPr/>
          <p:nvPr/>
        </p:nvSpPr>
        <p:spPr>
          <a:xfrm>
            <a:off x="7322196" y="5540234"/>
            <a:ext cx="760819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Utility Bd.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7322196" y="5873795"/>
            <a:ext cx="853921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Electricity Bd.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3915710" y="5540234"/>
            <a:ext cx="894147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Control Center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54" name="자유형 53"/>
          <p:cNvSpPr/>
          <p:nvPr/>
        </p:nvSpPr>
        <p:spPr>
          <a:xfrm flipH="1" flipV="1">
            <a:off x="4809857" y="4878862"/>
            <a:ext cx="551955" cy="740450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55" name="자유형 54"/>
          <p:cNvSpPr/>
          <p:nvPr/>
        </p:nvSpPr>
        <p:spPr>
          <a:xfrm flipV="1">
            <a:off x="6646478" y="4993883"/>
            <a:ext cx="675718" cy="625430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56" name="자유형 55"/>
          <p:cNvSpPr/>
          <p:nvPr/>
        </p:nvSpPr>
        <p:spPr>
          <a:xfrm flipV="1">
            <a:off x="6215733" y="5098837"/>
            <a:ext cx="1106463" cy="858349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57" name="자유형 56"/>
          <p:cNvSpPr/>
          <p:nvPr/>
        </p:nvSpPr>
        <p:spPr>
          <a:xfrm flipV="1">
            <a:off x="7155507" y="4540987"/>
            <a:ext cx="357143" cy="547063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7478206" y="4993883"/>
            <a:ext cx="951354" cy="2552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Low Energy A,B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264137" y="3232622"/>
            <a:ext cx="911033" cy="184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Waste Strorage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60" name="자유형 59"/>
          <p:cNvSpPr/>
          <p:nvPr/>
        </p:nvSpPr>
        <p:spPr>
          <a:xfrm flipH="1">
            <a:off x="1175379" y="3317298"/>
            <a:ext cx="343965" cy="201287"/>
          </a:xfrm>
          <a:custGeom>
            <a:avLst/>
            <a:gdLst>
              <a:gd name="connsiteX0" fmla="*/ 990600 w 990600"/>
              <a:gd name="connsiteY0" fmla="*/ 0 h 1402080"/>
              <a:gd name="connsiteX1" fmla="*/ 990600 w 990600"/>
              <a:gd name="connsiteY1" fmla="*/ 0 h 1402080"/>
              <a:gd name="connsiteX2" fmla="*/ 0 w 990600"/>
              <a:gd name="connsiteY2" fmla="*/ 0 h 1402080"/>
              <a:gd name="connsiteX3" fmla="*/ 0 w 990600"/>
              <a:gd name="connsiteY3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" h="1402080">
                <a:moveTo>
                  <a:pt x="990600" y="0"/>
                </a:moveTo>
                <a:lnTo>
                  <a:pt x="990600" y="0"/>
                </a:lnTo>
                <a:lnTo>
                  <a:pt x="0" y="0"/>
                </a:lnTo>
                <a:lnTo>
                  <a:pt x="0" y="140208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prstClr val="white"/>
              </a:solidFill>
            </a:endParaRPr>
          </a:p>
        </p:txBody>
      </p:sp>
      <p:sp>
        <p:nvSpPr>
          <p:cNvPr id="61" name="이등변 삼각형 60"/>
          <p:cNvSpPr/>
          <p:nvPr/>
        </p:nvSpPr>
        <p:spPr>
          <a:xfrm>
            <a:off x="4232596" y="3630673"/>
            <a:ext cx="253627" cy="205570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>
                <a:solidFill>
                  <a:prstClr val="white"/>
                </a:solidFill>
              </a:rPr>
              <a:t>Reservation</a:t>
            </a:r>
            <a:endParaRPr lang="ko-KR" altLang="en-US" sz="900" dirty="0">
              <a:solidFill>
                <a:prstClr val="white"/>
              </a:solidFill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201182" y="1241063"/>
            <a:ext cx="563129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Campus Area : </a:t>
            </a:r>
            <a:r>
              <a:rPr lang="en-US" altLang="ko-KR" sz="1200" b="1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952,066㎡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(including the reservation area of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144,640㎡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)</a:t>
            </a: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Period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en-US" altLang="ko-KR" sz="1200" b="1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2014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~ </a:t>
            </a:r>
            <a:r>
              <a:rPr lang="en-US" altLang="ko-KR" sz="1200" b="1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2021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(8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years)</a:t>
            </a: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Cost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en-US" altLang="ko-KR" sz="1200" dirty="0" smtClean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996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billion won (incl. 357 billion won for land)</a:t>
            </a: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Building Area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en-US" altLang="ko-KR" sz="1200" b="1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76,259㎡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(</a:t>
            </a:r>
            <a:r>
              <a:rPr lang="en-US" altLang="ko-KR" sz="1200" b="1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11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 err="1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Bds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)</a:t>
            </a: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200" spc="1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Total Bd. Area</a:t>
            </a:r>
            <a:r>
              <a:rPr lang="ko-KR" altLang="en-US" sz="1200" spc="1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: </a:t>
            </a:r>
            <a:r>
              <a:rPr lang="en-US" altLang="ko-KR" sz="1200" b="1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116,252㎡</a:t>
            </a:r>
          </a:p>
          <a:p>
            <a:pPr marL="252000" indent="-2520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Constructor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: POSCO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Consortium(11</a:t>
            </a:r>
            <a:r>
              <a:rPr lang="ko-KR" altLang="en-US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solidFill>
                  <a:prstClr val="white"/>
                </a:solidFill>
                <a:ea typeface="HY견고딕" panose="02030600000101010101" pitchFamily="18" charset="-127"/>
                <a:cs typeface="Arial" panose="020B0604020202020204" pitchFamily="34" charset="0"/>
              </a:rPr>
              <a:t>companies)</a:t>
            </a:r>
          </a:p>
        </p:txBody>
      </p:sp>
    </p:spTree>
    <p:extLst>
      <p:ext uri="{BB962C8B-B14F-4D97-AF65-F5344CB8AC3E}">
        <p14:creationId xmlns:p14="http://schemas.microsoft.com/office/powerpoint/2010/main" val="165299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622745" y="4764214"/>
            <a:ext cx="5387834" cy="35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413061888" descr="EMB00003590bfb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745" y="5221414"/>
            <a:ext cx="1965479" cy="119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_x288178448" descr="EMB00000ef808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97" y="3903367"/>
            <a:ext cx="2127974" cy="12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_x288176848" descr="EMB00000ef808a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54" y="5211484"/>
            <a:ext cx="2103196" cy="120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_x288178448" descr="EMB00000ef808a4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004" y="5230779"/>
            <a:ext cx="2113200" cy="118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_x288176368" descr="EMB00000ef8089e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001" y="3142832"/>
            <a:ext cx="2660400" cy="18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36924" y="188640"/>
            <a:ext cx="3675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smtClean="0"/>
              <a:t>View </a:t>
            </a:r>
            <a:r>
              <a:rPr lang="en-US" altLang="ko-KR" sz="2400" b="1"/>
              <a:t>of Construction Place</a:t>
            </a:r>
            <a:r>
              <a:rPr lang="ko-KR" altLang="en-US" sz="2400" b="1"/>
              <a:t> </a:t>
            </a:r>
            <a:endParaRPr lang="ko-KR" alt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5496" y="201935"/>
            <a:ext cx="204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2. Construction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_x337343504" descr="EMB0000499008ef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r="2620"/>
          <a:stretch>
            <a:fillRect/>
          </a:stretch>
        </p:blipFill>
        <p:spPr bwMode="auto">
          <a:xfrm>
            <a:off x="6794550" y="2594011"/>
            <a:ext cx="2113200" cy="11880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_x449697312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6355" y="1220134"/>
            <a:ext cx="2112000" cy="11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904833" y="4939404"/>
            <a:ext cx="6655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smtClean="0">
                <a:latin typeface="+mn-ea"/>
              </a:rPr>
              <a:t>&lt;`19.9&gt;</a:t>
            </a:r>
            <a:endParaRPr lang="ko-KR" altLang="en-US" sz="1000" b="1" dirty="0">
              <a:latin typeface="+mn-ea"/>
            </a:endParaRPr>
          </a:p>
        </p:txBody>
      </p:sp>
      <p:pic>
        <p:nvPicPr>
          <p:cNvPr id="29" name="_x363462296" descr="EMB00018868272d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9133"/>
            <a:ext cx="2520000" cy="18002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307844" y="2972643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+mn-ea"/>
              </a:rPr>
              <a:t>&lt;`17.01&gt;</a:t>
            </a:r>
            <a:endParaRPr lang="ko-KR" altLang="en-US" sz="1000" b="1" dirty="0"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01394" y="2966368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+mn-ea"/>
              </a:rPr>
              <a:t>&lt;`</a:t>
            </a:r>
            <a:r>
              <a:rPr lang="en-US" altLang="ko-KR" sz="1000" b="1" dirty="0" smtClean="0">
                <a:latin typeface="+mn-ea"/>
              </a:rPr>
              <a:t>17.12&gt;</a:t>
            </a:r>
            <a:endParaRPr lang="ko-KR" altLang="en-US" sz="1000" b="1" dirty="0">
              <a:latin typeface="+mn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95252" y="4943527"/>
            <a:ext cx="6655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latin typeface="+mn-ea"/>
              </a:rPr>
              <a:t>&lt;`</a:t>
            </a:r>
            <a:r>
              <a:rPr lang="en-US" altLang="ko-KR" sz="1000" b="1" dirty="0" smtClean="0">
                <a:latin typeface="+mn-ea"/>
              </a:rPr>
              <a:t>18.6&gt;</a:t>
            </a:r>
            <a:endParaRPr lang="ko-KR" altLang="en-US" sz="1000" b="1" dirty="0">
              <a:latin typeface="+mn-ea"/>
            </a:endParaRPr>
          </a:p>
        </p:txBody>
      </p:sp>
      <p:pic>
        <p:nvPicPr>
          <p:cNvPr id="33" name="_x363462296" descr="EMB000188682733"/>
          <p:cNvPicPr preferRelativeResize="0"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636" y="1199133"/>
            <a:ext cx="2520000" cy="17937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7319" y="3183547"/>
            <a:ext cx="2530766" cy="178405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5" name="_x337342704" descr="EMB0000499008e9"/>
          <p:cNvPicPr preferRelativeResize="0"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/>
          <a:stretch>
            <a:fillRect/>
          </a:stretch>
        </p:blipFill>
        <p:spPr bwMode="auto">
          <a:xfrm>
            <a:off x="163263" y="5231616"/>
            <a:ext cx="2113200" cy="118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직사각형 36"/>
          <p:cNvSpPr/>
          <p:nvPr/>
        </p:nvSpPr>
        <p:spPr>
          <a:xfrm>
            <a:off x="251520" y="840685"/>
            <a:ext cx="118808" cy="2285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0"/>
          </a:p>
        </p:txBody>
      </p:sp>
      <p:sp>
        <p:nvSpPr>
          <p:cNvPr id="38" name="TextBox 37"/>
          <p:cNvSpPr txBox="1"/>
          <p:nvPr/>
        </p:nvSpPr>
        <p:spPr>
          <a:xfrm>
            <a:off x="6712027" y="2181732"/>
            <a:ext cx="11929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solidFill>
                  <a:srgbClr val="FFFF00"/>
                </a:solidFill>
                <a:latin typeface="+mn-ea"/>
              </a:rPr>
              <a:t>&lt;Assembly Bd.&gt;</a:t>
            </a:r>
            <a:endParaRPr lang="ko-KR" altLang="en-US" sz="1000" b="1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17178" y="3570774"/>
            <a:ext cx="1133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smtClean="0">
                <a:solidFill>
                  <a:srgbClr val="FFFF00"/>
                </a:solidFill>
                <a:latin typeface="+mn-ea"/>
              </a:rPr>
              <a:t>&lt;SRF</a:t>
            </a:r>
            <a:r>
              <a:rPr lang="ko-KR" altLang="en-US" sz="1000" b="1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ko-KR" sz="1000" b="1" smtClean="0">
                <a:solidFill>
                  <a:srgbClr val="FFFF00"/>
                </a:solidFill>
                <a:latin typeface="+mn-ea"/>
              </a:rPr>
              <a:t>Test Bd.&gt;</a:t>
            </a:r>
            <a:endParaRPr lang="ko-KR" altLang="en-US" sz="1000" b="1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12325" y="4898656"/>
            <a:ext cx="15041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FFFF00"/>
                </a:solidFill>
                <a:latin typeface="+mn-ea"/>
              </a:rPr>
              <a:t>&lt;High Energy </a:t>
            </a:r>
            <a:r>
              <a:rPr lang="en-US" altLang="ko-KR" sz="1000" b="1" dirty="0" err="1" smtClean="0">
                <a:solidFill>
                  <a:srgbClr val="FFFF00"/>
                </a:solidFill>
                <a:latin typeface="+mn-ea"/>
              </a:rPr>
              <a:t>Exps</a:t>
            </a:r>
            <a:r>
              <a:rPr lang="en-US" altLang="ko-KR" sz="1000" b="1" dirty="0" smtClean="0">
                <a:solidFill>
                  <a:srgbClr val="FFFF00"/>
                </a:solidFill>
                <a:latin typeface="+mn-ea"/>
              </a:rPr>
              <a:t>.&gt;</a:t>
            </a:r>
            <a:endParaRPr lang="ko-KR" altLang="en-US" sz="1000" b="1" dirty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20724" y="6237312"/>
            <a:ext cx="6479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solidFill>
                  <a:srgbClr val="FFFF00"/>
                </a:solidFill>
                <a:latin typeface="+mn-ea"/>
              </a:rPr>
              <a:t>&lt;ISOL&gt;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44292" y="6237312"/>
            <a:ext cx="6639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>
                <a:solidFill>
                  <a:srgbClr val="FFFF00"/>
                </a:solidFill>
                <a:latin typeface="+mn-ea"/>
              </a:rPr>
              <a:t>&lt;SCL3&gt;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5918" y="6215790"/>
            <a:ext cx="14678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solidFill>
                  <a:srgbClr val="FFFF00"/>
                </a:solidFill>
                <a:latin typeface="+mn-ea"/>
              </a:rPr>
              <a:t>&lt;Low Energy </a:t>
            </a:r>
            <a:r>
              <a:rPr lang="en-US" altLang="ko-KR" sz="1000" b="1" dirty="0" err="1" smtClean="0">
                <a:solidFill>
                  <a:srgbClr val="FFFF00"/>
                </a:solidFill>
                <a:latin typeface="+mn-ea"/>
              </a:rPr>
              <a:t>Exps</a:t>
            </a:r>
            <a:r>
              <a:rPr lang="en-US" altLang="ko-KR" sz="1000" b="1" dirty="0" smtClean="0">
                <a:solidFill>
                  <a:srgbClr val="FFFF00"/>
                </a:solidFill>
                <a:latin typeface="+mn-ea"/>
              </a:rPr>
              <a:t>.&gt;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3263" y="6241190"/>
            <a:ext cx="14678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smtClean="0">
                <a:solidFill>
                  <a:srgbClr val="FFFF00"/>
                </a:solidFill>
                <a:latin typeface="+mn-ea"/>
              </a:rPr>
              <a:t>&lt;Control Center&gt;</a:t>
            </a:r>
            <a:endParaRPr lang="en-US" altLang="ko-KR" sz="1000" b="1" dirty="0" smtClean="0">
              <a:solidFill>
                <a:srgbClr val="FFFF00"/>
              </a:solidFill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9396" y="832801"/>
            <a:ext cx="33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800" b="1" dirty="0" smtClean="0"/>
              <a:t>View of Construction Place</a:t>
            </a:r>
            <a:r>
              <a:rPr lang="ko-KR" altLang="en-US" sz="1800" b="1" dirty="0" smtClean="0"/>
              <a:t> </a:t>
            </a:r>
            <a:r>
              <a:rPr lang="en-US" altLang="ko-KR" sz="1000" b="1" smtClean="0">
                <a:latin typeface="+mn-ea"/>
              </a:rPr>
              <a:t>(`19.10)</a:t>
            </a:r>
            <a:endParaRPr lang="ko-KR" altLang="en-US" sz="1800" b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3" name="자유형 22"/>
          <p:cNvSpPr/>
          <p:nvPr/>
        </p:nvSpPr>
        <p:spPr>
          <a:xfrm>
            <a:off x="5052330" y="1772816"/>
            <a:ext cx="1746045" cy="1989052"/>
          </a:xfrm>
          <a:custGeom>
            <a:avLst/>
            <a:gdLst>
              <a:gd name="connsiteX0" fmla="*/ 0 w 1320800"/>
              <a:gd name="connsiteY0" fmla="*/ 1193800 h 1193800"/>
              <a:gd name="connsiteX1" fmla="*/ 1320800 w 1320800"/>
              <a:gd name="connsiteY1" fmla="*/ 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20800" h="1193800">
                <a:moveTo>
                  <a:pt x="0" y="1193800"/>
                </a:moveTo>
                <a:lnTo>
                  <a:pt x="132080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자유형 23"/>
          <p:cNvSpPr/>
          <p:nvPr/>
        </p:nvSpPr>
        <p:spPr>
          <a:xfrm>
            <a:off x="5239457" y="3163450"/>
            <a:ext cx="1550703" cy="670659"/>
          </a:xfrm>
          <a:custGeom>
            <a:avLst/>
            <a:gdLst>
              <a:gd name="connsiteX0" fmla="*/ 0 w 1625600"/>
              <a:gd name="connsiteY0" fmla="*/ 584200 h 584200"/>
              <a:gd name="connsiteX1" fmla="*/ 1625600 w 1625600"/>
              <a:gd name="connsiteY1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5600" h="584200">
                <a:moveTo>
                  <a:pt x="0" y="584200"/>
                </a:moveTo>
                <a:lnTo>
                  <a:pt x="1625600" y="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자유형 24"/>
          <p:cNvSpPr/>
          <p:nvPr/>
        </p:nvSpPr>
        <p:spPr>
          <a:xfrm>
            <a:off x="5436096" y="4054128"/>
            <a:ext cx="1360805" cy="445445"/>
          </a:xfrm>
          <a:custGeom>
            <a:avLst/>
            <a:gdLst>
              <a:gd name="connsiteX0" fmla="*/ 0 w 1625600"/>
              <a:gd name="connsiteY0" fmla="*/ 0 h 423334"/>
              <a:gd name="connsiteX1" fmla="*/ 1625600 w 1625600"/>
              <a:gd name="connsiteY1" fmla="*/ 423334 h 42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5600" h="423334">
                <a:moveTo>
                  <a:pt x="0" y="0"/>
                </a:moveTo>
                <a:lnTo>
                  <a:pt x="1625600" y="423334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자유형 25"/>
          <p:cNvSpPr/>
          <p:nvPr/>
        </p:nvSpPr>
        <p:spPr>
          <a:xfrm>
            <a:off x="5307428" y="4254014"/>
            <a:ext cx="1469248" cy="978746"/>
          </a:xfrm>
          <a:custGeom>
            <a:avLst/>
            <a:gdLst>
              <a:gd name="connsiteX0" fmla="*/ 0 w 1193800"/>
              <a:gd name="connsiteY0" fmla="*/ 0 h 1600200"/>
              <a:gd name="connsiteX1" fmla="*/ 1193800 w 1193800"/>
              <a:gd name="connsiteY1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3800" h="1600200">
                <a:moveTo>
                  <a:pt x="0" y="0"/>
                </a:moveTo>
                <a:lnTo>
                  <a:pt x="1193800" y="160020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자유형 26"/>
          <p:cNvSpPr/>
          <p:nvPr/>
        </p:nvSpPr>
        <p:spPr>
          <a:xfrm rot="593054">
            <a:off x="3408263" y="4581128"/>
            <a:ext cx="698347" cy="651632"/>
          </a:xfrm>
          <a:custGeom>
            <a:avLst/>
            <a:gdLst>
              <a:gd name="connsiteX0" fmla="*/ 685800 w 685800"/>
              <a:gd name="connsiteY0" fmla="*/ 0 h 939800"/>
              <a:gd name="connsiteX1" fmla="*/ 0 w 685800"/>
              <a:gd name="connsiteY1" fmla="*/ 939800 h 93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800" h="939800">
                <a:moveTo>
                  <a:pt x="685800" y="0"/>
                </a:moveTo>
                <a:lnTo>
                  <a:pt x="0" y="93980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자유형 27"/>
          <p:cNvSpPr/>
          <p:nvPr/>
        </p:nvSpPr>
        <p:spPr>
          <a:xfrm flipH="1">
            <a:off x="4935309" y="4210513"/>
            <a:ext cx="674246" cy="1035150"/>
          </a:xfrm>
          <a:custGeom>
            <a:avLst/>
            <a:gdLst>
              <a:gd name="connsiteX0" fmla="*/ 2336800 w 2336800"/>
              <a:gd name="connsiteY0" fmla="*/ 0 h 1176866"/>
              <a:gd name="connsiteX1" fmla="*/ 0 w 2336800"/>
              <a:gd name="connsiteY1" fmla="*/ 1176866 h 117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6800" h="1176866">
                <a:moveTo>
                  <a:pt x="2336800" y="0"/>
                </a:moveTo>
                <a:lnTo>
                  <a:pt x="0" y="1176866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자유형 35"/>
          <p:cNvSpPr/>
          <p:nvPr/>
        </p:nvSpPr>
        <p:spPr>
          <a:xfrm rot="561448">
            <a:off x="2272606" y="4227064"/>
            <a:ext cx="1422050" cy="999212"/>
          </a:xfrm>
          <a:custGeom>
            <a:avLst/>
            <a:gdLst>
              <a:gd name="connsiteX0" fmla="*/ 685800 w 685800"/>
              <a:gd name="connsiteY0" fmla="*/ 0 h 939800"/>
              <a:gd name="connsiteX1" fmla="*/ 0 w 685800"/>
              <a:gd name="connsiteY1" fmla="*/ 939800 h 93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800" h="939800">
                <a:moveTo>
                  <a:pt x="685800" y="0"/>
                </a:moveTo>
                <a:lnTo>
                  <a:pt x="0" y="939800"/>
                </a:lnTo>
              </a:path>
            </a:pathLst>
          </a:custGeom>
          <a:noFill/>
          <a:ln>
            <a:solidFill>
              <a:srgbClr val="FF0000"/>
            </a:solidFill>
            <a:prstDash val="sysDot"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695031" y="13971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2267417" y="423117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-1692696" y="351940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-1673043" y="330490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3454772" y="32239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908720" y="282893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468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4175470" y="2342056"/>
            <a:ext cx="5581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500" b="1" smtClean="0">
                <a:solidFill>
                  <a:srgbClr val="44546A"/>
                </a:solidFill>
              </a:rPr>
              <a:t>SCL3</a:t>
            </a:r>
            <a:endParaRPr kumimoji="1" lang="ko-KR" altLang="en-US" sz="1500" b="1" dirty="0">
              <a:solidFill>
                <a:srgbClr val="44546A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6860375" y="2355674"/>
            <a:ext cx="14500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500" b="1" smtClean="0">
                <a:solidFill>
                  <a:srgbClr val="44546A"/>
                </a:solidFill>
              </a:rPr>
              <a:t>Low Energy A/B</a:t>
            </a:r>
            <a:endParaRPr kumimoji="1" lang="ko-KR" altLang="en-US" sz="1500" b="1" dirty="0">
              <a:solidFill>
                <a:srgbClr val="44546A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1260378" y="2355674"/>
            <a:ext cx="6014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500" b="1" smtClean="0">
                <a:solidFill>
                  <a:srgbClr val="44546A"/>
                </a:solidFill>
              </a:rPr>
              <a:t>SCL2 </a:t>
            </a:r>
            <a:endParaRPr kumimoji="1" lang="ko-KR" altLang="en-US" sz="1500" b="1" dirty="0">
              <a:solidFill>
                <a:srgbClr val="44546A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3764031" y="4024901"/>
            <a:ext cx="15542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500" b="1" smtClean="0">
                <a:solidFill>
                  <a:srgbClr val="44546A"/>
                </a:solidFill>
              </a:rPr>
              <a:t>IF/</a:t>
            </a:r>
            <a:r>
              <a:rPr kumimoji="1" lang="en-US" altLang="ko-KR" sz="1500" b="1">
                <a:solidFill>
                  <a:srgbClr val="44546A"/>
                </a:solidFill>
              </a:rPr>
              <a:t> High Energy</a:t>
            </a:r>
            <a:r>
              <a:rPr kumimoji="1" lang="ko-KR" altLang="en-US" sz="1500" b="1" smtClean="0">
                <a:solidFill>
                  <a:srgbClr val="44546A"/>
                </a:solidFill>
              </a:rPr>
              <a:t> </a:t>
            </a:r>
            <a:r>
              <a:rPr kumimoji="1" lang="en-US" altLang="ko-KR" sz="1500" b="1" smtClean="0">
                <a:solidFill>
                  <a:srgbClr val="44546A"/>
                </a:solidFill>
              </a:rPr>
              <a:t>A</a:t>
            </a:r>
            <a:endParaRPr kumimoji="1" lang="ko-KR" altLang="en-US" sz="1500" b="1" dirty="0">
              <a:solidFill>
                <a:srgbClr val="44546A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6861685" y="4024901"/>
            <a:ext cx="12836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500" b="1" smtClean="0">
                <a:solidFill>
                  <a:srgbClr val="44546A"/>
                </a:solidFill>
              </a:rPr>
              <a:t>High Energy B</a:t>
            </a:r>
            <a:endParaRPr kumimoji="1" lang="ko-KR" altLang="en-US" sz="1500" b="1" dirty="0">
              <a:solidFill>
                <a:srgbClr val="44546A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1372666" y="4016682"/>
            <a:ext cx="5389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500" b="1" smtClean="0">
                <a:solidFill>
                  <a:srgbClr val="44546A"/>
                </a:solidFill>
              </a:rPr>
              <a:t>ISOL</a:t>
            </a:r>
            <a:endParaRPr kumimoji="1" lang="ko-KR" altLang="en-US" sz="1500" b="1" dirty="0">
              <a:solidFill>
                <a:srgbClr val="44546A"/>
              </a:solidFill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36924" y="188640"/>
            <a:ext cx="3045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/>
              <a:t>Conventional Facilities</a:t>
            </a:r>
            <a:endParaRPr lang="ko-KR" alt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5496" y="201935"/>
            <a:ext cx="204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prstClr val="white"/>
                </a:solidFill>
                <a:latin typeface="맑은 고딕" panose="020B0503020000020004" pitchFamily="50" charset="-127"/>
              </a:rPr>
              <a:t>2. Construction</a:t>
            </a:r>
            <a:endParaRPr lang="ko-KR" altLang="en-US" sz="2000" b="1" dirty="0">
              <a:solidFill>
                <a:prstClr val="white"/>
              </a:solidFill>
              <a:latin typeface="맑은 고딕" panose="020B0503020000020004" pitchFamily="50" charset="-127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3764079" y="6241983"/>
            <a:ext cx="1810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000" b="1">
                <a:solidFill>
                  <a:srgbClr val="44546A"/>
                </a:solidFill>
              </a:rPr>
              <a:t>Accelerator Bd.</a:t>
            </a:r>
            <a:endParaRPr kumimoji="1" lang="ko-KR" altLang="en-US" sz="2000" b="1" dirty="0">
              <a:solidFill>
                <a:srgbClr val="44546A"/>
              </a:solidFill>
            </a:endParaRPr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1187578" y="5925826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400" b="1" smtClean="0">
                <a:solidFill>
                  <a:srgbClr val="44546A"/>
                </a:solidFill>
              </a:rPr>
              <a:t>SCL3</a:t>
            </a:r>
            <a:endParaRPr kumimoji="1" lang="ko-KR" altLang="en-US" sz="1400" b="1" dirty="0">
              <a:solidFill>
                <a:srgbClr val="44546A"/>
              </a:solidFill>
            </a:endParaRPr>
          </a:p>
        </p:txBody>
      </p:sp>
      <p:sp>
        <p:nvSpPr>
          <p:cNvPr id="30" name="직사각형 29"/>
          <p:cNvSpPr/>
          <p:nvPr/>
        </p:nvSpPr>
        <p:spPr bwMode="auto">
          <a:xfrm>
            <a:off x="197222" y="4407526"/>
            <a:ext cx="8784976" cy="182607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4003148" y="5925826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400" b="1" smtClean="0">
                <a:solidFill>
                  <a:srgbClr val="44546A"/>
                </a:solidFill>
              </a:rPr>
              <a:t>Bending </a:t>
            </a:r>
            <a:r>
              <a:rPr kumimoji="1" lang="en-US" altLang="ko-KR" sz="1400" b="1">
                <a:solidFill>
                  <a:srgbClr val="44546A"/>
                </a:solidFill>
              </a:rPr>
              <a:t>Section</a:t>
            </a:r>
            <a:endParaRPr kumimoji="1" lang="ko-KR" altLang="en-US" sz="1400" b="1" dirty="0">
              <a:solidFill>
                <a:srgbClr val="44546A"/>
              </a:solidFill>
            </a:endParaRPr>
          </a:p>
        </p:txBody>
      </p:sp>
      <p:pic>
        <p:nvPicPr>
          <p:cNvPr id="32" name="그림 31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86" y="4510124"/>
            <a:ext cx="2717614" cy="1454520"/>
          </a:xfrm>
          <a:prstGeom prst="rect">
            <a:avLst/>
          </a:prstGeom>
        </p:spPr>
      </p:pic>
      <p:sp>
        <p:nvSpPr>
          <p:cNvPr id="33" name="TextBox 25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6948218" y="5925826"/>
            <a:ext cx="1084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400" b="1" smtClean="0">
                <a:solidFill>
                  <a:srgbClr val="44546A"/>
                </a:solidFill>
              </a:rPr>
              <a:t>SCL3-gallery</a:t>
            </a:r>
            <a:endParaRPr kumimoji="1" lang="ko-KR" altLang="en-US" sz="1400" b="1" dirty="0">
              <a:solidFill>
                <a:srgbClr val="44546A"/>
              </a:solidFill>
            </a:endParaRPr>
          </a:p>
        </p:txBody>
      </p:sp>
      <p:pic>
        <p:nvPicPr>
          <p:cNvPr id="34" name="그림 33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38" y="4520724"/>
            <a:ext cx="2664342" cy="145452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030712" y="896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744695" y="143872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581523" y="11120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2581715" y="159820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62661" y="42088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191639" y="41549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162661" y="202043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3196171" y="219006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3225980" y="37135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0" name="Rectangle 10"/>
          <p:cNvSpPr>
            <a:spLocks noChangeArrowheads="1"/>
          </p:cNvSpPr>
          <p:nvPr/>
        </p:nvSpPr>
        <p:spPr bwMode="auto">
          <a:xfrm>
            <a:off x="3230038" y="200943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1" name="Rectangle 12"/>
          <p:cNvSpPr>
            <a:spLocks noChangeArrowheads="1"/>
          </p:cNvSpPr>
          <p:nvPr/>
        </p:nvSpPr>
        <p:spPr bwMode="auto">
          <a:xfrm>
            <a:off x="6278748" y="20950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330557" y="168889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5064096" y="3481310"/>
            <a:ext cx="884373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81487" y="35394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8853241" y="130622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9" name="_x278364720" descr="EMB000086fc35e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74" y="4516813"/>
            <a:ext cx="2744938" cy="144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9108435" y="152358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81" name="_x278364480" descr="EMB000086fc35e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920" y="924346"/>
            <a:ext cx="2744278" cy="146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83" name="_x278364560" descr="EMB000086fc35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91" y="2642481"/>
            <a:ext cx="2889375" cy="144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89012" y="46586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4" name="_x413061088" descr="EMB00003590bfb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2" y="923061"/>
            <a:ext cx="2865438" cy="146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3240251" y="45647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6" name="_x413061488" descr="EMB00003590bfb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251" y="913677"/>
            <a:ext cx="2865438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3194155" y="216920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8" name="_x413060528" descr="EMB00003590bfb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155" y="2626404"/>
            <a:ext cx="2865438" cy="14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6218082" y="222866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0" name="_x413061568" descr="EMB00003590bfb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82" y="2685864"/>
            <a:ext cx="2764116" cy="139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77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_x337342544" descr="EMB0000499008e3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" b="7567"/>
          <a:stretch>
            <a:fillRect/>
          </a:stretch>
        </p:blipFill>
        <p:spPr bwMode="auto">
          <a:xfrm>
            <a:off x="3171188" y="3695287"/>
            <a:ext cx="2851200" cy="194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3923928" y="3148506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smtClean="0">
                <a:solidFill>
                  <a:schemeClr val="tx2"/>
                </a:solidFill>
              </a:rPr>
              <a:t>Assembly </a:t>
            </a:r>
            <a:r>
              <a:rPr kumimoji="1" lang="en-US" altLang="ko-KR" b="1">
                <a:solidFill>
                  <a:schemeClr val="tx2"/>
                </a:solidFill>
              </a:rPr>
              <a:t>Bd.</a:t>
            </a:r>
            <a:endParaRPr kumimoji="1" lang="ko-KR" altLang="en-US" b="1" dirty="0">
              <a:solidFill>
                <a:schemeClr val="tx2"/>
              </a:solidFill>
            </a:endParaRPr>
          </a:p>
        </p:txBody>
      </p:sp>
      <p:pic>
        <p:nvPicPr>
          <p:cNvPr id="3075" name="_x337341984" descr="EMB0000499008e6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" b="9247"/>
          <a:stretch>
            <a:fillRect/>
          </a:stretch>
        </p:blipFill>
        <p:spPr bwMode="auto">
          <a:xfrm>
            <a:off x="6131044" y="3695287"/>
            <a:ext cx="2851200" cy="194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6818764" y="3148506"/>
            <a:ext cx="157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>
                <a:solidFill>
                  <a:schemeClr val="tx2"/>
                </a:solidFill>
              </a:rPr>
              <a:t>Control </a:t>
            </a:r>
            <a:r>
              <a:rPr kumimoji="1" lang="en-US" altLang="ko-KR" b="1" smtClean="0">
                <a:solidFill>
                  <a:schemeClr val="tx2"/>
                </a:solidFill>
              </a:rPr>
              <a:t>Center</a:t>
            </a:r>
            <a:endParaRPr kumimoji="1" lang="ko-KR" altLang="en-US" b="1" dirty="0">
              <a:solidFill>
                <a:schemeClr val="tx2"/>
              </a:solidFill>
            </a:endParaRPr>
          </a:p>
        </p:txBody>
      </p:sp>
      <p:pic>
        <p:nvPicPr>
          <p:cNvPr id="3077" name="_x337342704" descr="EMB0000499008e9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/>
          <a:stretch>
            <a:fillRect/>
          </a:stretch>
        </p:blipFill>
        <p:spPr bwMode="auto">
          <a:xfrm>
            <a:off x="6131044" y="1188509"/>
            <a:ext cx="2851200" cy="194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_x337339264" descr="EMB0000499008ec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8"/>
          <a:stretch>
            <a:fillRect/>
          </a:stretch>
        </p:blipFill>
        <p:spPr bwMode="auto">
          <a:xfrm>
            <a:off x="3171188" y="1206205"/>
            <a:ext cx="2851200" cy="194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_x337343504" descr="EMB0000499008ef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r="2620"/>
          <a:stretch>
            <a:fillRect/>
          </a:stretch>
        </p:blipFill>
        <p:spPr bwMode="auto">
          <a:xfrm>
            <a:off x="197268" y="1206205"/>
            <a:ext cx="2851200" cy="194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1060235" y="3148506"/>
            <a:ext cx="132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smtClean="0">
                <a:solidFill>
                  <a:schemeClr val="tx2"/>
                </a:solidFill>
              </a:rPr>
              <a:t>SRF Test Bd.</a:t>
            </a:r>
            <a:endParaRPr kumimoji="1" lang="ko-KR" altLang="en-US" b="1" dirty="0">
              <a:solidFill>
                <a:schemeClr val="tx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3923928" y="5651956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 dirty="0" smtClean="0">
                <a:solidFill>
                  <a:schemeClr val="tx2"/>
                </a:solidFill>
              </a:rPr>
              <a:t>Utility Bd.</a:t>
            </a:r>
            <a:endParaRPr kumimoji="1" lang="ko-KR" altLang="en-US" b="1" dirty="0">
              <a:solidFill>
                <a:schemeClr val="tx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6876256" y="5651956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b="1">
                <a:solidFill>
                  <a:schemeClr val="tx2"/>
                </a:solidFill>
              </a:rPr>
              <a:t>Electricity Bd.</a:t>
            </a:r>
            <a:endParaRPr kumimoji="1" lang="ko-KR" altLang="en-US" b="1" dirty="0">
              <a:solidFill>
                <a:schemeClr val="tx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984060" y="5651956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b="1" dirty="0" smtClean="0">
                <a:solidFill>
                  <a:schemeClr val="tx2"/>
                </a:solidFill>
              </a:rPr>
              <a:t>HQ </a:t>
            </a:r>
            <a:r>
              <a:rPr kumimoji="1" lang="en-US" altLang="ko-KR" b="1" dirty="0">
                <a:solidFill>
                  <a:schemeClr val="tx2"/>
                </a:solidFill>
              </a:rPr>
              <a:t>Office Bd.</a:t>
            </a:r>
            <a:endParaRPr kumimoji="1" lang="ko-KR" altLang="en-US" b="1" dirty="0">
              <a:solidFill>
                <a:schemeClr val="tx2"/>
              </a:solidFill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496" y="201935"/>
            <a:ext cx="204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2. Construction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6924" y="188640"/>
            <a:ext cx="3045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smtClean="0"/>
              <a:t>Conventional Facilities</a:t>
            </a:r>
            <a:endParaRPr lang="ko-KR" altLang="en-US" sz="2400" b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282053" y="463890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24816" y="455207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3030" y="323808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9378" y="323808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_x413061248" descr="EMB00003590bfc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8" y="3695287"/>
            <a:ext cx="2865438" cy="194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13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5472608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650631" y="3356992"/>
            <a:ext cx="7842738" cy="0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0631" y="2847512"/>
            <a:ext cx="1173719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1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Part 3.</a:t>
            </a:r>
            <a:endParaRPr lang="ko-KR" altLang="en-US" sz="221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72000" y="2847512"/>
            <a:ext cx="3127779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1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System Installation</a:t>
            </a:r>
            <a:endParaRPr lang="ko-KR" altLang="en-US" sz="221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7859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그림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69" y="908719"/>
            <a:ext cx="2461999" cy="15274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279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9871"/>
            <a:ext cx="9144000" cy="2925353"/>
          </a:xfrm>
          <a:prstGeom prst="rect">
            <a:avLst/>
          </a:prstGeom>
        </p:spPr>
      </p:pic>
      <p:cxnSp>
        <p:nvCxnSpPr>
          <p:cNvPr id="43" name="꺾인 연결선 42"/>
          <p:cNvCxnSpPr/>
          <p:nvPr/>
        </p:nvCxnSpPr>
        <p:spPr>
          <a:xfrm>
            <a:off x="5425081" y="4067546"/>
            <a:ext cx="1203976" cy="380018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_x242061792" descr="DRW00002234bb5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r="51687"/>
          <a:stretch/>
        </p:blipFill>
        <p:spPr bwMode="auto">
          <a:xfrm>
            <a:off x="4572000" y="769331"/>
            <a:ext cx="1656185" cy="16404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17"/>
          <p:cNvSpPr txBox="1">
            <a:spLocks noChangeArrowheads="1"/>
          </p:cNvSpPr>
          <p:nvPr/>
        </p:nvSpPr>
        <p:spPr bwMode="auto">
          <a:xfrm>
            <a:off x="3019931" y="5860019"/>
            <a:ext cx="740463" cy="49244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3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SCL3</a:t>
            </a:r>
          </a:p>
          <a:p>
            <a:pPr algn="ctr" eaLnBrk="1" hangingPunct="1"/>
            <a:r>
              <a:rPr lang="en-US" altLang="ko-KR" sz="13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(QWR)</a:t>
            </a:r>
            <a:endParaRPr lang="ko-KR" altLang="en-US" sz="13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870331" y="5860019"/>
            <a:ext cx="835213" cy="49244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3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SCL3</a:t>
            </a:r>
          </a:p>
          <a:p>
            <a:pPr algn="ctr" eaLnBrk="1" hangingPunct="1"/>
            <a:r>
              <a:rPr lang="en-US" altLang="ko-KR" sz="13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(HWR)</a:t>
            </a:r>
            <a:endParaRPr lang="ko-KR" altLang="en-US" sz="13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48" name="TextBox 17"/>
          <p:cNvSpPr txBox="1">
            <a:spLocks noChangeArrowheads="1"/>
          </p:cNvSpPr>
          <p:nvPr/>
        </p:nvSpPr>
        <p:spPr bwMode="auto">
          <a:xfrm>
            <a:off x="4788024" y="2436121"/>
            <a:ext cx="1224136" cy="2923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3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SCL2(SSR2</a:t>
            </a:r>
            <a:r>
              <a:rPr lang="en-US" altLang="ko-KR" sz="1300" dirty="0">
                <a:solidFill>
                  <a:prstClr val="black"/>
                </a:solidFill>
                <a:latin typeface="+mn-lt"/>
              </a:rPr>
              <a:t>)</a:t>
            </a:r>
            <a:endParaRPr lang="ko-KR" altLang="en-US" sz="13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49" name="Picture 3" descr="C:\Users\user\Desktop\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03" b="32379"/>
          <a:stretch>
            <a:fillRect/>
          </a:stretch>
        </p:blipFill>
        <p:spPr bwMode="auto">
          <a:xfrm>
            <a:off x="4355976" y="5013176"/>
            <a:ext cx="1512168" cy="1089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꺾인 연결선 49"/>
          <p:cNvCxnSpPr/>
          <p:nvPr/>
        </p:nvCxnSpPr>
        <p:spPr>
          <a:xfrm rot="16200000" flipV="1">
            <a:off x="4548500" y="4557628"/>
            <a:ext cx="899637" cy="299492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17"/>
          <p:cNvSpPr txBox="1">
            <a:spLocks noChangeArrowheads="1"/>
          </p:cNvSpPr>
          <p:nvPr/>
        </p:nvSpPr>
        <p:spPr bwMode="auto">
          <a:xfrm>
            <a:off x="62215" y="2227545"/>
            <a:ext cx="1789886" cy="2923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300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KoBRA</a:t>
            </a:r>
            <a:r>
              <a:rPr lang="en-US" altLang="ko-KR" sz="13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Beam Line</a:t>
            </a:r>
            <a:endParaRPr lang="ko-KR" altLang="en-US" sz="13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53" name="TextBox 17"/>
          <p:cNvSpPr txBox="1">
            <a:spLocks noChangeArrowheads="1"/>
          </p:cNvSpPr>
          <p:nvPr/>
        </p:nvSpPr>
        <p:spPr bwMode="auto">
          <a:xfrm>
            <a:off x="7337892" y="2457832"/>
            <a:ext cx="854042" cy="2923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3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Injector</a:t>
            </a:r>
            <a:endParaRPr lang="ko-KR" altLang="en-US" sz="13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4" t="14963" r="23925" b="8592"/>
          <a:stretch/>
        </p:blipFill>
        <p:spPr>
          <a:xfrm>
            <a:off x="2796849" y="764704"/>
            <a:ext cx="1127079" cy="16450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6" name="TextBox 17"/>
          <p:cNvSpPr txBox="1">
            <a:spLocks noChangeArrowheads="1"/>
          </p:cNvSpPr>
          <p:nvPr/>
        </p:nvSpPr>
        <p:spPr bwMode="auto">
          <a:xfrm>
            <a:off x="2785681" y="2425947"/>
            <a:ext cx="1154948" cy="2923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3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SCL2(SSR1</a:t>
            </a:r>
            <a:r>
              <a:rPr lang="en-US" altLang="ko-KR" sz="1300" dirty="0">
                <a:solidFill>
                  <a:prstClr val="black"/>
                </a:solidFill>
                <a:latin typeface="+mn-lt"/>
              </a:rPr>
              <a:t>)</a:t>
            </a:r>
            <a:endParaRPr lang="ko-KR" altLang="en-US" sz="1300" dirty="0">
              <a:solidFill>
                <a:prstClr val="black"/>
              </a:solidFill>
              <a:latin typeface="+mn-lt"/>
            </a:endParaRPr>
          </a:p>
        </p:txBody>
      </p:sp>
      <p:cxnSp>
        <p:nvCxnSpPr>
          <p:cNvPr id="57" name="꺾인 연결선 56"/>
          <p:cNvCxnSpPr/>
          <p:nvPr/>
        </p:nvCxnSpPr>
        <p:spPr>
          <a:xfrm rot="5400000">
            <a:off x="2052408" y="2104821"/>
            <a:ext cx="1204720" cy="486016"/>
          </a:xfrm>
          <a:prstGeom prst="bentConnector3">
            <a:avLst>
              <a:gd name="adj1" fmla="val -124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꺾인 연결선 59"/>
          <p:cNvCxnSpPr/>
          <p:nvPr/>
        </p:nvCxnSpPr>
        <p:spPr>
          <a:xfrm rot="10800000" flipV="1">
            <a:off x="4121912" y="1825127"/>
            <a:ext cx="2754344" cy="1464558"/>
          </a:xfrm>
          <a:prstGeom prst="bentConnector3">
            <a:avLst>
              <a:gd name="adj1" fmla="val 15340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17"/>
          <p:cNvSpPr txBox="1">
            <a:spLocks noChangeArrowheads="1"/>
          </p:cNvSpPr>
          <p:nvPr/>
        </p:nvSpPr>
        <p:spPr bwMode="auto">
          <a:xfrm>
            <a:off x="4633074" y="6120705"/>
            <a:ext cx="988061" cy="2923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3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Cyclotron</a:t>
            </a:r>
            <a:endParaRPr lang="ko-KR" altLang="en-US" sz="13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63" name="Picture 31" descr="D:\발표-2014\PAC-11월\IF Configuration-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/>
          <a:stretch>
            <a:fillRect/>
          </a:stretch>
        </p:blipFill>
        <p:spPr bwMode="auto">
          <a:xfrm>
            <a:off x="6922994" y="4725144"/>
            <a:ext cx="1962951" cy="13517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꺾인 연결선 63"/>
          <p:cNvCxnSpPr/>
          <p:nvPr/>
        </p:nvCxnSpPr>
        <p:spPr>
          <a:xfrm rot="16200000" flipV="1">
            <a:off x="6675831" y="4236687"/>
            <a:ext cx="976914" cy="288032"/>
          </a:xfrm>
          <a:prstGeom prst="bentConnector3">
            <a:avLst/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17"/>
          <p:cNvSpPr txBox="1">
            <a:spLocks noChangeArrowheads="1"/>
          </p:cNvSpPr>
          <p:nvPr/>
        </p:nvSpPr>
        <p:spPr bwMode="auto">
          <a:xfrm>
            <a:off x="7400413" y="6106308"/>
            <a:ext cx="1008112" cy="2923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3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IF System</a:t>
            </a:r>
            <a:endParaRPr lang="ko-KR" altLang="en-US" sz="13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68" name="그림 6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r="12121"/>
          <a:stretch/>
        </p:blipFill>
        <p:spPr>
          <a:xfrm>
            <a:off x="2915816" y="3861048"/>
            <a:ext cx="864096" cy="19714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9" name="그림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861048"/>
            <a:ext cx="1079675" cy="19714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0" name="그림 6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5" y="763214"/>
            <a:ext cx="1789886" cy="139595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1" name="꺾인 연결선 70"/>
          <p:cNvCxnSpPr/>
          <p:nvPr/>
        </p:nvCxnSpPr>
        <p:spPr>
          <a:xfrm rot="16200000" flipH="1">
            <a:off x="940093" y="2314803"/>
            <a:ext cx="1828806" cy="278944"/>
          </a:xfrm>
          <a:prstGeom prst="bentConnector3">
            <a:avLst>
              <a:gd name="adj1" fmla="val 0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꺾인 연결선 71"/>
          <p:cNvCxnSpPr/>
          <p:nvPr/>
        </p:nvCxnSpPr>
        <p:spPr>
          <a:xfrm rot="5400000">
            <a:off x="3870648" y="2109164"/>
            <a:ext cx="1204720" cy="486016"/>
          </a:xfrm>
          <a:prstGeom prst="bentConnector3">
            <a:avLst>
              <a:gd name="adj1" fmla="val -124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화살표 연결선 5"/>
          <p:cNvCxnSpPr/>
          <p:nvPr/>
        </p:nvCxnSpPr>
        <p:spPr>
          <a:xfrm flipV="1">
            <a:off x="2699792" y="3368678"/>
            <a:ext cx="0" cy="636386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/>
          <p:nvPr/>
        </p:nvCxnSpPr>
        <p:spPr>
          <a:xfrm flipV="1">
            <a:off x="3635896" y="3356992"/>
            <a:ext cx="0" cy="636386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그림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83" y="462940"/>
            <a:ext cx="711479" cy="195484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711" y="503254"/>
            <a:ext cx="627720" cy="114855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30" y="353815"/>
            <a:ext cx="356766" cy="327642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46" y="333915"/>
            <a:ext cx="321166" cy="345870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61" y="475845"/>
            <a:ext cx="576064" cy="1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6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그룹 31"/>
          <p:cNvGrpSpPr/>
          <p:nvPr/>
        </p:nvGrpSpPr>
        <p:grpSpPr>
          <a:xfrm>
            <a:off x="3923928" y="908720"/>
            <a:ext cx="4804138" cy="2980441"/>
            <a:chOff x="4064142" y="1060719"/>
            <a:chExt cx="4804138" cy="2980441"/>
          </a:xfrm>
        </p:grpSpPr>
        <p:grpSp>
          <p:nvGrpSpPr>
            <p:cNvPr id="33" name="그룹 32"/>
            <p:cNvGrpSpPr/>
            <p:nvPr/>
          </p:nvGrpSpPr>
          <p:grpSpPr>
            <a:xfrm>
              <a:off x="4064142" y="1060719"/>
              <a:ext cx="4804138" cy="2980441"/>
              <a:chOff x="0" y="592575"/>
              <a:chExt cx="9144000" cy="5672850"/>
            </a:xfrm>
          </p:grpSpPr>
          <p:pic>
            <p:nvPicPr>
              <p:cNvPr id="39" name="그림 3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92575"/>
                <a:ext cx="9144000" cy="5672850"/>
              </a:xfrm>
              <a:prstGeom prst="rect">
                <a:avLst/>
              </a:prstGeom>
            </p:spPr>
          </p:pic>
          <p:sp>
            <p:nvSpPr>
              <p:cNvPr id="43" name="이등변 삼각형 42"/>
              <p:cNvSpPr/>
              <p:nvPr/>
            </p:nvSpPr>
            <p:spPr>
              <a:xfrm rot="21242241">
                <a:off x="6728085" y="1583024"/>
                <a:ext cx="307291" cy="216024"/>
              </a:xfrm>
              <a:prstGeom prst="triangle">
                <a:avLst>
                  <a:gd name="adj" fmla="val 0"/>
                </a:avLst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205774" y="2990733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MEBT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68144" y="2990733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RFQ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47051" y="1702663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LEBT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84771" y="1124744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SC ECRIS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748508" y="2550939"/>
              <a:ext cx="743375" cy="215444"/>
            </a:xfrm>
            <a:prstGeom prst="rect">
              <a:avLst/>
            </a:prstGeom>
            <a:solidFill>
              <a:srgbClr val="FFCC99">
                <a:alpha val="70000"/>
              </a:srgbClr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002060"/>
                  </a:solidFill>
                  <a:cs typeface="Times New Roman" pitchFamily="18" charset="0"/>
                </a:rPr>
                <a:t>ECRIS</a:t>
              </a:r>
            </a:p>
          </p:txBody>
        </p:sp>
      </p:grpSp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3847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System - Injector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996" y="1124744"/>
            <a:ext cx="44680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ECR ion sources on high voltage platforms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14.5 GHz ECR ion source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28 GHz superconducting ECR ion source</a:t>
            </a:r>
          </a:p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LEBT (E = 10 </a:t>
            </a:r>
            <a:r>
              <a:rPr lang="en-US" altLang="ko-KR" sz="1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/u)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Beam energy – 10 </a:t>
            </a:r>
            <a:r>
              <a:rPr lang="en-US" altLang="ko-KR" sz="1300" spc="-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/u, Dual bending magnet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Chopper &amp; Electrostatic quads, Instrumentation</a:t>
            </a:r>
          </a:p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RFQ (E = 500 </a:t>
            </a:r>
            <a:r>
              <a:rPr lang="en-US" altLang="ko-KR" sz="1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/u)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Frequency 81.25 MHz, Transmission Eff. ~98%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CW RF Power 94 kW (SSPA: 150 kW)</a:t>
            </a:r>
          </a:p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MEBT (E = 500 </a:t>
            </a:r>
            <a:r>
              <a:rPr lang="en-US" altLang="ko-KR" sz="1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/u)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Four RF </a:t>
            </a:r>
            <a:r>
              <a:rPr lang="en-US" altLang="ko-KR" sz="1300" spc="-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bunchers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(SSPA: 20, 15, 4×2 kW)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Simple quadrupole magnets, Instrumentation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251520" y="3901713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 ECRIS commissioning</a:t>
            </a:r>
          </a:p>
        </p:txBody>
      </p:sp>
      <p:pic>
        <p:nvPicPr>
          <p:cNvPr id="8" name="Picture 2" descr="H:\RISP_BSPark\사진\201502-차폐체 설치-2\IMG_2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28" y="4878639"/>
            <a:ext cx="1907420" cy="143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4"/>
          <p:cNvSpPr txBox="1"/>
          <p:nvPr/>
        </p:nvSpPr>
        <p:spPr>
          <a:xfrm>
            <a:off x="4502675" y="3933056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RFQ commissioning</a:t>
            </a:r>
          </a:p>
        </p:txBody>
      </p:sp>
      <p:sp>
        <p:nvSpPr>
          <p:cNvPr id="10" name="TextBox 25"/>
          <p:cNvSpPr txBox="1"/>
          <p:nvPr/>
        </p:nvSpPr>
        <p:spPr>
          <a:xfrm>
            <a:off x="4578946" y="4221088"/>
            <a:ext cx="4032448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RFQ has been conditioned to 40kW, sufficient to  </a:t>
            </a:r>
          </a:p>
          <a:p>
            <a:pPr>
              <a:lnSpc>
                <a:spcPct val="95000"/>
              </a:lnSpc>
            </a:pP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accelerate A/q=4.5 beams</a:t>
            </a:r>
          </a:p>
        </p:txBody>
      </p:sp>
      <p:pic>
        <p:nvPicPr>
          <p:cNvPr id="11" name="_x227445408" descr="EMB000021740e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147" y="5762583"/>
            <a:ext cx="1195284" cy="69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29"/>
          <p:cNvSpPr txBox="1"/>
          <p:nvPr/>
        </p:nvSpPr>
        <p:spPr>
          <a:xfrm>
            <a:off x="7595617" y="5457085"/>
            <a:ext cx="1268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b="1" dirty="0"/>
              <a:t>Output Energy of RFQ(TOF)</a:t>
            </a:r>
            <a:endParaRPr lang="ko-KR" altLang="en-US" sz="1000" b="1" dirty="0"/>
          </a:p>
        </p:txBody>
      </p:sp>
      <p:sp>
        <p:nvSpPr>
          <p:cNvPr id="13" name="TextBox 30"/>
          <p:cNvSpPr txBox="1"/>
          <p:nvPr/>
        </p:nvSpPr>
        <p:spPr>
          <a:xfrm>
            <a:off x="8157610" y="5893348"/>
            <a:ext cx="732187" cy="15388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Constantia" panose="02030602050306030303" pitchFamily="18" charset="0"/>
              </a:rPr>
              <a:t>~508keV/u</a:t>
            </a:r>
          </a:p>
        </p:txBody>
      </p:sp>
      <p:pic>
        <p:nvPicPr>
          <p:cNvPr id="14" name="_x227043896" descr="EMB000021740e5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117" y="4659305"/>
            <a:ext cx="1322506" cy="86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32"/>
          <p:cNvSpPr txBox="1"/>
          <p:nvPr/>
        </p:nvSpPr>
        <p:spPr>
          <a:xfrm>
            <a:off x="7539499" y="4457693"/>
            <a:ext cx="1223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b="1" dirty="0"/>
              <a:t>Amplitude control of RFQ</a:t>
            </a:r>
            <a:endParaRPr lang="ko-KR" altLang="en-US" sz="1000" b="1" dirty="0"/>
          </a:p>
        </p:txBody>
      </p:sp>
      <p:grpSp>
        <p:nvGrpSpPr>
          <p:cNvPr id="16" name="그룹 15"/>
          <p:cNvGrpSpPr/>
          <p:nvPr/>
        </p:nvGrpSpPr>
        <p:grpSpPr>
          <a:xfrm>
            <a:off x="4722232" y="4698547"/>
            <a:ext cx="2653213" cy="1701742"/>
            <a:chOff x="4647541" y="4718852"/>
            <a:chExt cx="2653213" cy="1701742"/>
          </a:xfrm>
        </p:grpSpPr>
        <p:pic>
          <p:nvPicPr>
            <p:cNvPr id="23" name="_x642589296" descr="EMB00001b30555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541" y="4718852"/>
              <a:ext cx="2653213" cy="1701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7"/>
            <p:cNvSpPr txBox="1"/>
            <p:nvPr/>
          </p:nvSpPr>
          <p:spPr>
            <a:xfrm>
              <a:off x="5004047" y="5462001"/>
              <a:ext cx="587712" cy="215444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4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onstantia" panose="02030602050306030303" pitchFamily="18" charset="0"/>
                  <a:cs typeface="Times New Roman" pitchFamily="18" charset="0"/>
                </a:rPr>
                <a:t>RFQ</a:t>
              </a:r>
            </a:p>
          </p:txBody>
        </p:sp>
        <p:sp>
          <p:nvSpPr>
            <p:cNvPr id="25" name="TextBox 33"/>
            <p:cNvSpPr txBox="1"/>
            <p:nvPr/>
          </p:nvSpPr>
          <p:spPr>
            <a:xfrm>
              <a:off x="4648445" y="5074494"/>
              <a:ext cx="743375" cy="184666"/>
            </a:xfrm>
            <a:prstGeom prst="rect">
              <a:avLst/>
            </a:prstGeom>
            <a:noFill/>
          </p:spPr>
          <p:txBody>
            <a:bodyPr wrap="square" lIns="36000" tIns="0" rIns="36000" bIns="0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2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onstantia" panose="02030602050306030303" pitchFamily="18" charset="0"/>
                  <a:cs typeface="Times New Roman" pitchFamily="18" charset="0"/>
                </a:rPr>
                <a:t>QWR CM</a:t>
              </a:r>
            </a:p>
          </p:txBody>
        </p:sp>
      </p:grpSp>
      <p:sp>
        <p:nvSpPr>
          <p:cNvPr id="17" name="TextBox 35"/>
          <p:cNvSpPr txBox="1"/>
          <p:nvPr/>
        </p:nvSpPr>
        <p:spPr>
          <a:xfrm>
            <a:off x="1405490" y="5307850"/>
            <a:ext cx="587712" cy="215444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anose="02030602050306030303" pitchFamily="18" charset="0"/>
                <a:cs typeface="Times New Roman" pitchFamily="18" charset="0"/>
              </a:rPr>
              <a:t>ECRIS</a:t>
            </a:r>
          </a:p>
        </p:txBody>
      </p:sp>
      <p:sp>
        <p:nvSpPr>
          <p:cNvPr id="19" name="TextBox 34"/>
          <p:cNvSpPr txBox="1"/>
          <p:nvPr/>
        </p:nvSpPr>
        <p:spPr>
          <a:xfrm>
            <a:off x="313255" y="4246424"/>
            <a:ext cx="4263182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experiment for the performance enhancement</a:t>
            </a:r>
          </a:p>
          <a:p>
            <a:pPr>
              <a:lnSpc>
                <a:spcPct val="950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metal beam experiment</a:t>
            </a:r>
          </a:p>
        </p:txBody>
      </p:sp>
      <p:pic>
        <p:nvPicPr>
          <p:cNvPr id="20" name="_x320959328" descr="EMB00001e780cd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528" y="5336061"/>
            <a:ext cx="1653285" cy="97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37"/>
          <p:cNvSpPr txBox="1"/>
          <p:nvPr/>
        </p:nvSpPr>
        <p:spPr>
          <a:xfrm>
            <a:off x="2476179" y="4899223"/>
            <a:ext cx="1535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b="1" dirty="0" err="1"/>
              <a:t>Ar</a:t>
            </a:r>
            <a:r>
              <a:rPr lang="en-US" altLang="ko-KR" sz="1000" b="1" dirty="0"/>
              <a:t> beam experiment</a:t>
            </a:r>
          </a:p>
          <a:p>
            <a:pPr algn="ctr"/>
            <a:r>
              <a:rPr lang="en-US" altLang="ko-KR" sz="1000" b="1" dirty="0"/>
              <a:t>Charge distribution</a:t>
            </a:r>
            <a:endParaRPr lang="ko-KR" altLang="en-US" sz="1000" b="1" dirty="0"/>
          </a:p>
        </p:txBody>
      </p:sp>
      <p:sp>
        <p:nvSpPr>
          <p:cNvPr id="22" name="TextBox 38"/>
          <p:cNvSpPr txBox="1"/>
          <p:nvPr/>
        </p:nvSpPr>
        <p:spPr>
          <a:xfrm>
            <a:off x="3350582" y="5389428"/>
            <a:ext cx="732187" cy="153888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err="1">
                <a:latin typeface="Constantia" panose="02030602050306030303" pitchFamily="18" charset="0"/>
              </a:rPr>
              <a:t>Ar</a:t>
            </a:r>
            <a:r>
              <a:rPr lang="en-US" sz="1000" dirty="0">
                <a:latin typeface="Constantia" panose="02030602050306030303" pitchFamily="18" charset="0"/>
              </a:rPr>
              <a:t> 11+ 70uA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251520" y="908720"/>
            <a:ext cx="1133259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Injector</a:t>
            </a:r>
          </a:p>
        </p:txBody>
      </p:sp>
    </p:spTree>
    <p:extLst>
      <p:ext uri="{BB962C8B-B14F-4D97-AF65-F5344CB8AC3E}">
        <p14:creationId xmlns:p14="http://schemas.microsoft.com/office/powerpoint/2010/main" val="333945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3513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System – SCL3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220702" y="908720"/>
            <a:ext cx="1590628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SCL31(QWR)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0D0F59-8E52-49DF-938B-8F26436F7BED}"/>
              </a:ext>
            </a:extLst>
          </p:cNvPr>
          <p:cNvSpPr txBox="1"/>
          <p:nvPr/>
        </p:nvSpPr>
        <p:spPr>
          <a:xfrm>
            <a:off x="272519" y="1124744"/>
            <a:ext cx="544726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Designed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was achieved with prototypes(2017.5)</a:t>
            </a:r>
          </a:p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Oxygen beam was accelerated with injector and one QWR module(2017.10)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500 </a:t>
            </a:r>
            <a:r>
              <a:rPr lang="en-US" altLang="ko-KR" sz="1300" spc="-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/u 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~700 </a:t>
            </a:r>
            <a:r>
              <a:rPr lang="en-US" altLang="ko-KR" sz="1300" spc="-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keV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/u, Successful long-tem operation of </a:t>
            </a:r>
            <a:r>
              <a:rPr lang="en-US" altLang="ko-KR" sz="1300" spc="-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cryomdoule</a:t>
            </a:r>
            <a:endParaRPr lang="en-US" altLang="ko-KR" sz="13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 production was contracted with domestic vendor(2017.12)</a:t>
            </a:r>
            <a:endParaRPr lang="en-US" altLang="ko-KR" sz="14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Pre-production cavities and cryomodules passed qualification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Thermal load &lt;20W@6.1MV/m, 4.2 K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103" y="908720"/>
            <a:ext cx="2813415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059" y="2573674"/>
            <a:ext cx="2382029" cy="141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2611059" cy="15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240772" y="4077072"/>
            <a:ext cx="1580882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SCL32(HWR)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0D0F59-8E52-49DF-938B-8F26436F7BED}"/>
              </a:ext>
            </a:extLst>
          </p:cNvPr>
          <p:cNvSpPr txBox="1"/>
          <p:nvPr/>
        </p:nvSpPr>
        <p:spPr>
          <a:xfrm>
            <a:off x="300983" y="4281008"/>
            <a:ext cx="4932889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Designed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 was achieved with prototypes(2017.10)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Thermal load &lt;14.1W@6.6MV/m, 2.1 K (HWR type A)</a:t>
            </a:r>
            <a:endParaRPr lang="en-US" altLang="ko-KR" sz="13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 production was contracted with domestic vendor(2018.5)</a:t>
            </a:r>
            <a:endParaRPr lang="en-US" altLang="ko-KR" sz="14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86817"/>
            <a:ext cx="2794225" cy="14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512" y="4941168"/>
            <a:ext cx="1691560" cy="145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4332539"/>
            <a:ext cx="968611" cy="193479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2739" y="4327417"/>
            <a:ext cx="975605" cy="1939917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" r="-618"/>
          <a:stretch/>
        </p:blipFill>
        <p:spPr>
          <a:xfrm>
            <a:off x="7740352" y="4327416"/>
            <a:ext cx="1002290" cy="1939917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5508105" y="2996952"/>
            <a:ext cx="3327142" cy="135421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defRPr/>
            </a:pPr>
            <a:r>
              <a:rPr lang="en-US" altLang="ko-KR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SSPA (4kW) : 2018.07~2020.04</a:t>
            </a:r>
          </a:p>
          <a:p>
            <a:pPr algn="just" fontAlgn="base">
              <a:defRPr/>
            </a:pPr>
            <a:r>
              <a:rPr lang="en-US" altLang="ko-KR" sz="1000" b="1" kern="0" dirty="0">
                <a:solidFill>
                  <a:srgbClr val="000000"/>
                </a:solidFill>
                <a:latin typeface="+mn-ea"/>
              </a:rPr>
              <a:t>   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performance test</a:t>
            </a:r>
          </a:p>
          <a:p>
            <a:pPr lvl="0" algn="just" fontAlgn="base">
              <a:defRPr/>
            </a:pPr>
            <a:r>
              <a:rPr lang="en-US" altLang="ko-KR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HPRF transmission line (1-5/8”) </a:t>
            </a:r>
          </a:p>
          <a:p>
            <a:pPr lvl="0" algn="just" fontAlgn="base">
              <a:defRPr/>
            </a:pP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Installation start (2019.08) </a:t>
            </a:r>
          </a:p>
          <a:p>
            <a:pPr lvl="0" algn="just" fontAlgn="base">
              <a:defRPr/>
            </a:pPr>
            <a:r>
              <a:rPr lang="en-US" altLang="ko-KR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LLRF control system (2019.07~2020.06)</a:t>
            </a:r>
          </a:p>
          <a:p>
            <a:pPr lvl="0" algn="just" fontAlgn="base">
              <a:defRPr/>
            </a:pP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RF reference line (81.25MHz) : ~2019.12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5904449" y="6204779"/>
            <a:ext cx="572621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defRPr/>
            </a:pPr>
            <a:r>
              <a:rPr lang="en-US" altLang="ko-KR" sz="1000" b="1" kern="0" dirty="0" err="1">
                <a:solidFill>
                  <a:srgbClr val="000000"/>
                </a:solidFill>
              </a:rPr>
              <a:t>QWR</a:t>
            </a:r>
            <a:endParaRPr lang="en-US" altLang="ko-KR" sz="1000" b="1" kern="0" dirty="0">
              <a:solidFill>
                <a:srgbClr val="000000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878229" y="6207115"/>
            <a:ext cx="702460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defRPr/>
            </a:pPr>
            <a:r>
              <a:rPr lang="en-US" altLang="ko-KR" sz="1000" b="1" kern="0" dirty="0" err="1">
                <a:solidFill>
                  <a:srgbClr val="000000"/>
                </a:solidFill>
              </a:rPr>
              <a:t>HWR#A</a:t>
            </a:r>
            <a:endParaRPr lang="en-US" altLang="ko-KR" sz="1000" b="1" kern="0" dirty="0">
              <a:solidFill>
                <a:srgbClr val="000000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7853834" y="6203899"/>
            <a:ext cx="702460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defRPr/>
            </a:pPr>
            <a:r>
              <a:rPr lang="en-US" altLang="ko-KR" sz="1000" b="1" kern="0" dirty="0" err="1">
                <a:solidFill>
                  <a:srgbClr val="000000"/>
                </a:solidFill>
              </a:rPr>
              <a:t>HWR#B</a:t>
            </a:r>
            <a:endParaRPr lang="en-US" altLang="ko-KR" sz="1000" b="1" kern="0" dirty="0">
              <a:solidFill>
                <a:srgbClr val="000000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5436096" y="2708920"/>
            <a:ext cx="3265424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just" fontAlgn="base">
              <a:buFont typeface="Wingdings" panose="05000000000000000000" pitchFamily="2" charset="2"/>
              <a:buChar char="u"/>
              <a:defRPr/>
            </a:pP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RF System</a:t>
            </a:r>
            <a:r>
              <a:rPr lang="en-US" altLang="ko-KR" sz="1200" b="1" kern="0" dirty="0">
                <a:solidFill>
                  <a:srgbClr val="0000FF"/>
                </a:solidFill>
                <a:latin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554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978684"/>
            <a:ext cx="6552729" cy="5165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5856" y="6215711"/>
            <a:ext cx="341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VT target: 2.4e+8 at 6.1 MV/m</a:t>
            </a:r>
            <a:endParaRPr lang="ko-KR" altLang="en-US" dirty="0"/>
          </a:p>
        </p:txBody>
      </p:sp>
      <p:cxnSp>
        <p:nvCxnSpPr>
          <p:cNvPr id="8" name="직선 화살표 연결선 7"/>
          <p:cNvCxnSpPr/>
          <p:nvPr/>
        </p:nvCxnSpPr>
        <p:spPr>
          <a:xfrm flipV="1">
            <a:off x="5076056" y="2492896"/>
            <a:ext cx="0" cy="36004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36924" y="188640"/>
            <a:ext cx="3580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System – 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QWR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1728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3497314" y="729548"/>
            <a:ext cx="2363147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215" b="1" dirty="0"/>
              <a:t>사업 개요 및 내용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4306" y="645609"/>
            <a:ext cx="617478" cy="603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323" b="1" dirty="0">
                <a:solidFill>
                  <a:srgbClr val="002060"/>
                </a:solidFill>
              </a:rPr>
              <a:t>01</a:t>
            </a:r>
            <a:endParaRPr lang="ko-KR" altLang="en-US" sz="3323" b="1" dirty="0">
              <a:solidFill>
                <a:srgbClr val="00206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42742" y="725903"/>
            <a:ext cx="1951176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215" b="1">
                <a:solidFill>
                  <a:srgbClr val="002060"/>
                </a:solidFill>
              </a:rPr>
              <a:t>사업 일반현황</a:t>
            </a:r>
            <a:endParaRPr lang="ko-KR" altLang="en-US" sz="2215" b="1" dirty="0">
              <a:solidFill>
                <a:srgbClr val="002060"/>
              </a:solidFill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627818" y="545122"/>
            <a:ext cx="7911651" cy="669165"/>
            <a:chOff x="680136" y="304798"/>
            <a:chExt cx="8570955" cy="724929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3" t="9129" r="7295" b="84985"/>
            <a:stretch/>
          </p:blipFill>
          <p:spPr>
            <a:xfrm>
              <a:off x="680136" y="304798"/>
              <a:ext cx="8570955" cy="72492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996782" y="461319"/>
              <a:ext cx="1400036" cy="37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62" b="1" dirty="0">
                  <a:solidFill>
                    <a:schemeClr val="bg1"/>
                  </a:solidFill>
                  <a:latin typeface="+mn-ea"/>
                </a:rPr>
                <a:t>1. </a:t>
              </a:r>
              <a:r>
                <a:rPr lang="ko-KR" altLang="en-US" sz="1662" b="1" dirty="0">
                  <a:solidFill>
                    <a:schemeClr val="bg1"/>
                  </a:solidFill>
                  <a:latin typeface="+mn-ea"/>
                </a:rPr>
                <a:t>일반현황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08947" y="477796"/>
              <a:ext cx="1921012" cy="37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62" b="1"/>
                <a:t>사업개요 및 내용</a:t>
              </a:r>
            </a:p>
          </p:txBody>
        </p:sp>
      </p:grpSp>
      <p:cxnSp>
        <p:nvCxnSpPr>
          <p:cNvPr id="48" name="직선 연결선 47"/>
          <p:cNvCxnSpPr/>
          <p:nvPr/>
        </p:nvCxnSpPr>
        <p:spPr>
          <a:xfrm>
            <a:off x="628635" y="2376275"/>
            <a:ext cx="7836675" cy="0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28634" y="1800454"/>
            <a:ext cx="2613216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954" dirty="0">
                <a:solidFill>
                  <a:srgbClr val="0000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CONTENTS</a:t>
            </a:r>
            <a:r>
              <a:rPr lang="ko-KR" altLang="en-US" sz="2954" dirty="0">
                <a:solidFill>
                  <a:srgbClr val="0000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090262" y="2492896"/>
            <a:ext cx="4383557" cy="2819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2215" b="1" dirty="0">
                <a:solidFill>
                  <a:srgbClr val="0000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PART 1.</a:t>
            </a:r>
            <a:r>
              <a:rPr lang="en-US" altLang="ko-KR" sz="221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Project Overview</a:t>
            </a:r>
          </a:p>
          <a:p>
            <a:pPr>
              <a:lnSpc>
                <a:spcPct val="200000"/>
              </a:lnSpc>
            </a:pPr>
            <a:r>
              <a:rPr lang="en-US" altLang="ko-KR" sz="2215" b="1" dirty="0">
                <a:solidFill>
                  <a:srgbClr val="0000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PART 2.</a:t>
            </a:r>
            <a:r>
              <a:rPr lang="en-US" altLang="ko-KR" sz="221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Construction Status</a:t>
            </a:r>
            <a:endParaRPr lang="en-US" altLang="ko-KR" sz="738" b="1" dirty="0">
              <a:solidFill>
                <a:srgbClr val="0000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ko-KR" sz="2215" b="1" dirty="0">
                <a:solidFill>
                  <a:srgbClr val="0000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PART 3.</a:t>
            </a:r>
            <a:r>
              <a:rPr lang="en-US" altLang="ko-KR" sz="221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System Installation</a:t>
            </a:r>
          </a:p>
          <a:p>
            <a:pPr>
              <a:lnSpc>
                <a:spcPct val="200000"/>
              </a:lnSpc>
            </a:pPr>
            <a:r>
              <a:rPr lang="en-US" altLang="ko-KR" sz="2215" b="1" dirty="0" smtClean="0">
                <a:solidFill>
                  <a:srgbClr val="0000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PART</a:t>
            </a:r>
            <a:r>
              <a:rPr lang="ko-KR" altLang="en-US" sz="2215" b="1" dirty="0" smtClean="0">
                <a:solidFill>
                  <a:srgbClr val="0000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ko-KR" sz="2215" b="1" dirty="0">
                <a:solidFill>
                  <a:srgbClr val="0000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4</a:t>
            </a:r>
            <a:r>
              <a:rPr lang="en-US" altLang="ko-KR" sz="2215" b="1" dirty="0" smtClean="0">
                <a:solidFill>
                  <a:srgbClr val="0000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  <a:r>
              <a:rPr lang="en-US" altLang="ko-KR" sz="2215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</a:t>
            </a:r>
            <a:r>
              <a:rPr lang="en-US" altLang="ko-KR" sz="221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Summary &amp; Outlook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531176" y="438402"/>
            <a:ext cx="8069520" cy="996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62"/>
          </a:p>
        </p:txBody>
      </p:sp>
    </p:spTree>
    <p:extLst>
      <p:ext uri="{BB962C8B-B14F-4D97-AF65-F5344CB8AC3E}">
        <p14:creationId xmlns:p14="http://schemas.microsoft.com/office/powerpoint/2010/main" val="173605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980728"/>
            <a:ext cx="6023917" cy="47694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23717" y="5823905"/>
            <a:ext cx="341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VT target: 2.3e+9 at 6.6 MV/m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6924" y="188640"/>
            <a:ext cx="3564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System – 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HWR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306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_x573964384" descr="EMB000067104f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5" y="908720"/>
            <a:ext cx="3672408" cy="288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_x573967984" descr="EMB000067104f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20"/>
            <a:ext cx="3816424" cy="289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00613" y="2939669"/>
            <a:ext cx="82586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CM-#2</a:t>
            </a:r>
            <a:endParaRPr lang="ko-KR" alt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364088" y="2843411"/>
            <a:ext cx="82586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CM-#5</a:t>
            </a:r>
            <a:endParaRPr lang="ko-KR" altLang="en-US" sz="1600" dirty="0"/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/>
          </p:nvPr>
        </p:nvGraphicFramePr>
        <p:xfrm>
          <a:off x="899592" y="3789040"/>
          <a:ext cx="7632848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1824143885"/>
                    </a:ext>
                  </a:extLst>
                </a:gridCol>
                <a:gridCol w="1494166">
                  <a:extLst>
                    <a:ext uri="{9D8B030D-6E8A-4147-A177-3AD203B41FA5}">
                      <a16:colId xmlns:a16="http://schemas.microsoft.com/office/drawing/2014/main" val="3659256605"/>
                    </a:ext>
                  </a:extLst>
                </a:gridCol>
                <a:gridCol w="1494166">
                  <a:extLst>
                    <a:ext uri="{9D8B030D-6E8A-4147-A177-3AD203B41FA5}">
                      <a16:colId xmlns:a16="http://schemas.microsoft.com/office/drawing/2014/main" val="628930226"/>
                    </a:ext>
                  </a:extLst>
                </a:gridCol>
                <a:gridCol w="1494166">
                  <a:extLst>
                    <a:ext uri="{9D8B030D-6E8A-4147-A177-3AD203B41FA5}">
                      <a16:colId xmlns:a16="http://schemas.microsoft.com/office/drawing/2014/main" val="4060101274"/>
                    </a:ext>
                  </a:extLst>
                </a:gridCol>
                <a:gridCol w="1494166">
                  <a:extLst>
                    <a:ext uri="{9D8B030D-6E8A-4147-A177-3AD203B41FA5}">
                      <a16:colId xmlns:a16="http://schemas.microsoft.com/office/drawing/2014/main" val="286075245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Total (W)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Static</a:t>
                      </a:r>
                      <a:r>
                        <a:rPr lang="en-US" altLang="ko-KR" sz="1400" baseline="0" dirty="0" smtClean="0"/>
                        <a:t> (W)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Dynamic</a:t>
                      </a:r>
                      <a:r>
                        <a:rPr lang="en-US" altLang="ko-KR" sz="1400" baseline="0" dirty="0" smtClean="0"/>
                        <a:t> (W)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Q</a:t>
                      </a:r>
                      <a:r>
                        <a:rPr lang="en-US" altLang="ko-KR" sz="1400" baseline="-25000" dirty="0" smtClean="0"/>
                        <a:t>0</a:t>
                      </a:r>
                      <a:r>
                        <a:rPr lang="en-US" altLang="ko-KR" sz="1400" dirty="0" smtClean="0"/>
                        <a:t> of cavity</a:t>
                      </a:r>
                      <a:endParaRPr lang="ko-KR" altLang="en-US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82423557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QWR-CM-#1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</a:rPr>
                        <a:t>11.7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7.7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4.0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6.0e+8</a:t>
                      </a:r>
                      <a:endParaRPr lang="ko-KR" altLang="en-US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17536961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QWR-CM-#2</a:t>
                      </a:r>
                      <a:endParaRPr lang="ko-KR" altLang="en-US" sz="1400" dirty="0" smtClean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</a:rPr>
                        <a:t>10.8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8.0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2.8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8.5e+8</a:t>
                      </a:r>
                      <a:endParaRPr lang="ko-KR" altLang="en-US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455602838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QWR-CM-#3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</a:rPr>
                        <a:t>13.1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8.4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4.7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5.1e+8</a:t>
                      </a:r>
                      <a:endParaRPr lang="ko-KR" altLang="en-US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56511925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QWR-CM-#5</a:t>
                      </a:r>
                      <a:endParaRPr lang="ko-KR" altLang="en-US" sz="1400" dirty="0" smtClean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</a:rPr>
                        <a:t>14.4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9.5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3.5</a:t>
                      </a:r>
                      <a:endParaRPr lang="ko-KR" alt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dirty="0" smtClean="0"/>
                        <a:t>6.6e+8</a:t>
                      </a:r>
                      <a:endParaRPr lang="ko-KR" altLang="en-US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199636474"/>
                  </a:ext>
                </a:extLst>
              </a:tr>
            </a:tbl>
          </a:graphicData>
        </a:graphic>
      </p:graphicFrame>
      <p:sp>
        <p:nvSpPr>
          <p:cNvPr id="10" name="모서리가 둥근 직사각형 9"/>
          <p:cNvSpPr/>
          <p:nvPr/>
        </p:nvSpPr>
        <p:spPr>
          <a:xfrm>
            <a:off x="837040" y="5649843"/>
            <a:ext cx="7757951" cy="116353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tested </a:t>
            </a:r>
            <a:r>
              <a:rPr lang="en-US" altLang="ko-KR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cryomodules</a:t>
            </a:r>
            <a:r>
              <a:rPr lang="en-US" altLang="ko-K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meet the total thermal load requirement (20 W) though the </a:t>
            </a:r>
            <a:r>
              <a:rPr lang="en-US" altLang="ko-KR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cryomodules</a:t>
            </a:r>
            <a:r>
              <a:rPr lang="en-US" altLang="ko-K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did not thermalized.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significant performance degradation of cavities during </a:t>
            </a:r>
            <a:r>
              <a:rPr lang="en-US" altLang="ko-KR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cryomodule</a:t>
            </a:r>
            <a:r>
              <a:rPr lang="en-US" altLang="ko-K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assembly.</a:t>
            </a:r>
            <a:endParaRPr lang="ko-KR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36924" y="188640"/>
            <a:ext cx="3995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System – 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QWR HT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1056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3513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System – SCL2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248740" y="908720"/>
            <a:ext cx="1564852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SCL21(SSR1)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0D0F59-8E52-49DF-938B-8F26436F7BED}"/>
              </a:ext>
            </a:extLst>
          </p:cNvPr>
          <p:cNvSpPr txBox="1"/>
          <p:nvPr/>
        </p:nvSpPr>
        <p:spPr>
          <a:xfrm>
            <a:off x="272519" y="1124744"/>
            <a:ext cx="428630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ko-KR" sz="14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prototype was </a:t>
            </a:r>
            <a:r>
              <a:rPr lang="en-US" altLang="ko-KR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manufactured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TRIUMF(2019.6)</a:t>
            </a:r>
          </a:p>
          <a:p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Balloon type(less </a:t>
            </a:r>
            <a:r>
              <a:rPr lang="en-US" altLang="ko-KR" sz="1300" spc="-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multipacting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better mechanical characteristics)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Accelerating gradient over 8.7MV/m, </a:t>
            </a:r>
            <a:r>
              <a:rPr lang="en-US" altLang="ko-KR" sz="1300" spc="-5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Multipacting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below 2MV/m</a:t>
            </a:r>
            <a:endParaRPr lang="en-US" altLang="ko-KR" sz="1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ko-KR" sz="1400" b="1" spc="-5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altLang="ko-KR" sz="1400" b="1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prototype with domestic vendor is </a:t>
            </a:r>
            <a:r>
              <a:rPr lang="en-US" altLang="ko-KR" sz="1400" b="1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fabrication</a:t>
            </a:r>
            <a:endParaRPr lang="en-US" altLang="ko-KR" sz="1400" b="1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622" y="2149331"/>
            <a:ext cx="2226214" cy="17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8247" y="3650647"/>
            <a:ext cx="18075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Deep drawing of half shell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43483"/>
            <a:ext cx="1966338" cy="175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"/>
          <a:stretch/>
        </p:blipFill>
        <p:spPr bwMode="auto">
          <a:xfrm>
            <a:off x="5364088" y="746514"/>
            <a:ext cx="3423902" cy="210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252490" y="4054492"/>
            <a:ext cx="1564852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SCL22(SSR2)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0D0F59-8E52-49DF-938B-8F26436F7BED}"/>
              </a:ext>
            </a:extLst>
          </p:cNvPr>
          <p:cNvSpPr txBox="1"/>
          <p:nvPr/>
        </p:nvSpPr>
        <p:spPr>
          <a:xfrm>
            <a:off x="276269" y="4293096"/>
            <a:ext cx="358611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ko-KR" sz="1400" b="1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prototype of cavity is </a:t>
            </a:r>
            <a:r>
              <a:rPr lang="en-US" altLang="ko-KR" sz="1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fabrication</a:t>
            </a:r>
            <a:endParaRPr lang="en-US" altLang="ko-KR" sz="1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Designed by RISP, </a:t>
            </a:r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being fabricated 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domestic vendor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Balloon type, Deep drawing (depth ~280mm)</a:t>
            </a:r>
            <a:endParaRPr lang="en-US" altLang="ko-KR" sz="13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ko-KR" sz="1400" b="1" spc="-5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altLang="ko-KR" sz="1400" b="1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prototype with IHEP is </a:t>
            </a:r>
            <a:r>
              <a:rPr lang="en-US" altLang="ko-KR" sz="1400" b="1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design stage</a:t>
            </a:r>
            <a:endParaRPr lang="en-US" altLang="ko-KR" sz="1400" b="1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Cylindrical type</a:t>
            </a:r>
            <a:endParaRPr lang="en-US" altLang="ko-KR" sz="1300" b="1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66" y="5229200"/>
            <a:ext cx="2854466" cy="121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23638"/>
            <a:ext cx="964052" cy="98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079155" y="6392618"/>
            <a:ext cx="1771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/>
              <a:t>RISP </a:t>
            </a:r>
            <a:r>
              <a:rPr lang="en-US" altLang="ko-KR" sz="1200"/>
              <a:t>design(balloon type)</a:t>
            </a:r>
            <a:endParaRPr lang="ko-KR" alt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1419501" y="3656057"/>
            <a:ext cx="992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1</a:t>
            </a:r>
            <a:r>
              <a:rPr lang="en-US" altLang="ko-KR" sz="1200" baseline="30000" dirty="0">
                <a:solidFill>
                  <a:schemeClr val="bg1"/>
                </a:solidFill>
              </a:rPr>
              <a:t>st</a:t>
            </a:r>
            <a:r>
              <a:rPr lang="en-US" altLang="ko-KR" sz="1200" dirty="0">
                <a:solidFill>
                  <a:schemeClr val="bg1"/>
                </a:solidFill>
              </a:rPr>
              <a:t> prototype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5341740" y="3140968"/>
            <a:ext cx="3334716" cy="135421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defRPr/>
            </a:pPr>
            <a:r>
              <a:rPr lang="en-US" altLang="ko-KR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SSPA (8, 20 kW): 2020.01~2021.06</a:t>
            </a:r>
          </a:p>
          <a:p>
            <a:pPr algn="just" fontAlgn="base">
              <a:defRPr/>
            </a:pPr>
            <a:r>
              <a:rPr lang="en-US" altLang="ko-KR" sz="1300" b="1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Requirement for RF power </a:t>
            </a:r>
            <a:r>
              <a:rPr lang="en-US" altLang="ko-KR" sz="1300" spc="-5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being optimized</a:t>
            </a:r>
            <a:endParaRPr lang="en-US" altLang="ko-KR" sz="13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fontAlgn="base">
              <a:defRPr/>
            </a:pPr>
            <a:r>
              <a:rPr lang="en-US" altLang="ko-KR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HPRF transmission line </a:t>
            </a:r>
          </a:p>
          <a:p>
            <a:pPr lvl="0" algn="just" fontAlgn="base">
              <a:defRPr/>
            </a:pP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3-1/8”, 4-1/16” rigid coaxial</a:t>
            </a:r>
          </a:p>
          <a:p>
            <a:pPr lvl="0" algn="just" fontAlgn="base">
              <a:defRPr/>
            </a:pPr>
            <a:r>
              <a:rPr lang="en-US" altLang="ko-KR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LLRF control system (2020.04~2021.06</a:t>
            </a:r>
            <a:r>
              <a:rPr lang="en-US" altLang="ko-KR" sz="1000" b="1" kern="0" dirty="0">
                <a:solidFill>
                  <a:srgbClr val="000000"/>
                </a:solidFill>
                <a:latin typeface="+mn-ea"/>
              </a:rPr>
              <a:t>)</a:t>
            </a:r>
          </a:p>
          <a:p>
            <a:pPr lvl="0" algn="just" fontAlgn="base">
              <a:defRPr/>
            </a:pPr>
            <a:r>
              <a:rPr lang="en-US" altLang="ko-KR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 reference line (81.25MHz) : ~2020.12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771" y="4503677"/>
            <a:ext cx="1368152" cy="1888941"/>
          </a:xfrm>
          <a:prstGeom prst="rect">
            <a:avLst/>
          </a:prstGeom>
        </p:spPr>
      </p:pic>
      <p:pic>
        <p:nvPicPr>
          <p:cNvPr id="21" name="Picture 4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0499" y="4525407"/>
            <a:ext cx="1008000" cy="186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직사각형 24"/>
          <p:cNvSpPr/>
          <p:nvPr/>
        </p:nvSpPr>
        <p:spPr>
          <a:xfrm>
            <a:off x="6016708" y="6401110"/>
            <a:ext cx="572621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defRPr/>
            </a:pPr>
            <a:r>
              <a:rPr lang="en-US" altLang="ko-KR" sz="1000" b="1" kern="0" dirty="0">
                <a:solidFill>
                  <a:srgbClr val="000000"/>
                </a:solidFill>
                <a:latin typeface="+mn-ea"/>
              </a:rPr>
              <a:t>SSR1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7137453" y="6392618"/>
            <a:ext cx="1296144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>
              <a:defRPr/>
            </a:pPr>
            <a:r>
              <a:rPr lang="en-US" altLang="ko-KR" sz="1000" b="1" kern="0" dirty="0" err="1">
                <a:solidFill>
                  <a:srgbClr val="000000"/>
                </a:solidFill>
                <a:latin typeface="+mn-ea"/>
              </a:rPr>
              <a:t>SSPA</a:t>
            </a:r>
            <a:r>
              <a:rPr lang="en-US" altLang="ko-KR" sz="1000" b="1" kern="0" dirty="0">
                <a:solidFill>
                  <a:srgbClr val="000000"/>
                </a:solidFill>
                <a:latin typeface="+mn-ea"/>
              </a:rPr>
              <a:t> Prototype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5267016" y="2874422"/>
            <a:ext cx="3265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fontAlgn="base">
              <a:buFont typeface="Wingdings" panose="05000000000000000000" pitchFamily="2" charset="2"/>
              <a:buChar char="u"/>
              <a:defRPr/>
            </a:pP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RF System </a:t>
            </a:r>
          </a:p>
        </p:txBody>
      </p:sp>
    </p:spTree>
    <p:extLst>
      <p:ext uri="{BB962C8B-B14F-4D97-AF65-F5344CB8AC3E}">
        <p14:creationId xmlns:p14="http://schemas.microsoft.com/office/powerpoint/2010/main" val="97204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88" y="64157"/>
            <a:ext cx="9145588" cy="724929"/>
          </a:xfrm>
          <a:prstGeom prst="rect">
            <a:avLst/>
          </a:prstGeom>
        </p:spPr>
      </p:pic>
      <p:sp>
        <p:nvSpPr>
          <p:cNvPr id="44" name="제목 1"/>
          <p:cNvSpPr>
            <a:spLocks noGrp="1"/>
          </p:cNvSpPr>
          <p:nvPr>
            <p:ph type="title"/>
          </p:nvPr>
        </p:nvSpPr>
        <p:spPr>
          <a:xfrm>
            <a:off x="2219046" y="213572"/>
            <a:ext cx="6480968" cy="504825"/>
          </a:xfrm>
        </p:spPr>
        <p:txBody>
          <a:bodyPr/>
          <a:lstStyle/>
          <a:p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ordia New" panose="020B0304020202020204" pitchFamily="34" charset="-34"/>
              </a:rPr>
              <a:t>SCL3 Warm Section – Chamber and magnets 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7" name="TextBox 12"/>
          <p:cNvSpPr txBox="1"/>
          <p:nvPr/>
        </p:nvSpPr>
        <p:spPr>
          <a:xfrm>
            <a:off x="3546533" y="79161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Diagnostic chamber</a:t>
            </a:r>
            <a:endParaRPr lang="en-US" altLang="ko-KR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34"/>
          <p:cNvSpPr txBox="1"/>
          <p:nvPr/>
        </p:nvSpPr>
        <p:spPr>
          <a:xfrm>
            <a:off x="3608268" y="1136323"/>
            <a:ext cx="5087086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ko-K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sets were already fabricated.</a:t>
            </a:r>
          </a:p>
          <a:p>
            <a:pPr>
              <a:lnSpc>
                <a:spcPct val="95000"/>
              </a:lnSpc>
            </a:pPr>
            <a:r>
              <a:rPr lang="en-US" altLang="ko-K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BPMs, Wire scanners and Faraday cups</a:t>
            </a:r>
            <a:endParaRPr lang="en-US" altLang="ko-KR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5000"/>
              </a:lnSpc>
            </a:pPr>
            <a:r>
              <a:rPr lang="en-US" altLang="ko-K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assemble in the clean condition</a:t>
            </a:r>
            <a:endParaRPr lang="en-US" altLang="ko-KR" sz="1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3546533" y="201157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Vacuum chamber</a:t>
            </a:r>
            <a:endParaRPr lang="en-US" altLang="ko-KR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880174"/>
            <a:ext cx="3165876" cy="237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3180595" cy="238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085" y="20200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</a:t>
            </a:r>
            <a:r>
              <a:rPr lang="en-US" altLang="ko-K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4" name="TextBox 34"/>
          <p:cNvSpPr txBox="1"/>
          <p:nvPr/>
        </p:nvSpPr>
        <p:spPr>
          <a:xfrm>
            <a:off x="3616260" y="2400906"/>
            <a:ext cx="5087086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ko-K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 sets were are already fabricated.</a:t>
            </a:r>
          </a:p>
          <a:p>
            <a:pPr>
              <a:lnSpc>
                <a:spcPct val="95000"/>
              </a:lnSpc>
            </a:pPr>
            <a:r>
              <a:rPr lang="en-US" altLang="ko-K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NEG pumps and gauges </a:t>
            </a:r>
            <a:endParaRPr lang="en-US" altLang="ko-KR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5000"/>
              </a:lnSpc>
            </a:pPr>
            <a:r>
              <a:rPr lang="en-US" altLang="ko-K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assemble in the clean condition</a:t>
            </a:r>
            <a:endParaRPr lang="en-US" altLang="ko-KR" sz="1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068" y="3612896"/>
            <a:ext cx="5203907" cy="277347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546533" y="323154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Magnets</a:t>
            </a:r>
            <a:endParaRPr lang="en-US" altLang="ko-KR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15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789086"/>
            <a:ext cx="6912768" cy="59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36924" y="188640"/>
            <a:ext cx="2627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Accelerator System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3. Sys. Install.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2627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Accelerator System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3. Sys. Install.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10" y="739823"/>
            <a:ext cx="8034871" cy="5713513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5411"/>
            <a:ext cx="5182304" cy="1657925"/>
          </a:xfrm>
          <a:prstGeom prst="rect">
            <a:avLst/>
          </a:prstGeom>
        </p:spPr>
      </p:pic>
      <p:sp>
        <p:nvSpPr>
          <p:cNvPr id="4" name="모서리가 둥근 직사각형 3"/>
          <p:cNvSpPr/>
          <p:nvPr/>
        </p:nvSpPr>
        <p:spPr>
          <a:xfrm>
            <a:off x="755576" y="5157192"/>
            <a:ext cx="1728192" cy="576064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자유형 6"/>
          <p:cNvSpPr/>
          <p:nvPr/>
        </p:nvSpPr>
        <p:spPr>
          <a:xfrm rot="12352722">
            <a:off x="1508669" y="3162405"/>
            <a:ext cx="1237257" cy="2085327"/>
          </a:xfrm>
          <a:custGeom>
            <a:avLst/>
            <a:gdLst>
              <a:gd name="connsiteX0" fmla="*/ 0 w 1399855"/>
              <a:gd name="connsiteY0" fmla="*/ 1487978 h 1487978"/>
              <a:gd name="connsiteX1" fmla="*/ 1379913 w 1399855"/>
              <a:gd name="connsiteY1" fmla="*/ 831273 h 1487978"/>
              <a:gd name="connsiteX2" fmla="*/ 689957 w 1399855"/>
              <a:gd name="connsiteY2" fmla="*/ 0 h 148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9855" h="1487978">
                <a:moveTo>
                  <a:pt x="0" y="1487978"/>
                </a:moveTo>
                <a:cubicBezTo>
                  <a:pt x="632460" y="1283623"/>
                  <a:pt x="1264920" y="1079269"/>
                  <a:pt x="1379913" y="831273"/>
                </a:cubicBezTo>
                <a:cubicBezTo>
                  <a:pt x="1494906" y="583277"/>
                  <a:pt x="1092431" y="291638"/>
                  <a:pt x="689957" y="0"/>
                </a:cubicBezTo>
              </a:path>
            </a:pathLst>
          </a:custGeom>
          <a:noFill/>
          <a:ln w="5715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957158" y="5839209"/>
            <a:ext cx="230941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Until September `2020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940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629" y="1196752"/>
            <a:ext cx="4507279" cy="5152450"/>
          </a:xfrm>
          <a:prstGeom prst="rect">
            <a:avLst/>
          </a:prstGeom>
        </p:spPr>
      </p:pic>
      <p:cxnSp>
        <p:nvCxnSpPr>
          <p:cNvPr id="4" name="직선 화살표 연결선 3"/>
          <p:cNvCxnSpPr/>
          <p:nvPr/>
        </p:nvCxnSpPr>
        <p:spPr>
          <a:xfrm flipV="1">
            <a:off x="1903629" y="3975283"/>
            <a:ext cx="513342" cy="8640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H="1">
            <a:off x="1131713" y="4828493"/>
            <a:ext cx="7828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34"/>
          <p:cNvSpPr txBox="1"/>
          <p:nvPr/>
        </p:nvSpPr>
        <p:spPr>
          <a:xfrm>
            <a:off x="899592" y="4515533"/>
            <a:ext cx="1104177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Valve Box</a:t>
            </a:r>
            <a:endParaRPr lang="en-US" altLang="ko-KR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직선 화살표 연결선 22"/>
          <p:cNvCxnSpPr/>
          <p:nvPr/>
        </p:nvCxnSpPr>
        <p:spPr>
          <a:xfrm flipH="1" flipV="1">
            <a:off x="5940152" y="4437112"/>
            <a:ext cx="650769" cy="6631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 flipH="1">
            <a:off x="6590921" y="5100239"/>
            <a:ext cx="1869511" cy="79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34"/>
          <p:cNvSpPr txBox="1"/>
          <p:nvPr/>
        </p:nvSpPr>
        <p:spPr>
          <a:xfrm>
            <a:off x="6732240" y="4795257"/>
            <a:ext cx="2160240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 Section</a:t>
            </a:r>
            <a:endParaRPr lang="en-US" altLang="ko-KR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직선 화살표 연결선 28"/>
          <p:cNvCxnSpPr/>
          <p:nvPr/>
        </p:nvCxnSpPr>
        <p:spPr>
          <a:xfrm flipH="1">
            <a:off x="5796136" y="1643856"/>
            <a:ext cx="650770" cy="6330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 flipH="1">
            <a:off x="6446905" y="1643855"/>
            <a:ext cx="1869511" cy="79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4"/>
          <p:cNvSpPr txBox="1"/>
          <p:nvPr/>
        </p:nvSpPr>
        <p:spPr>
          <a:xfrm>
            <a:off x="6358800" y="1338873"/>
            <a:ext cx="2389664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QWR </a:t>
            </a:r>
            <a:r>
              <a:rPr lang="en-US" altLang="ko-KR" sz="16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Cryomodule</a:t>
            </a:r>
            <a:endParaRPr lang="en-US" altLang="ko-KR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36924" y="188640"/>
            <a:ext cx="3964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Accelerator 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rPr>
              <a:t>System-QWR unit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3. Sys. Install.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6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93" y="64161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3"/>
            <a:ext cx="3143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Procedure 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341" y="201936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</a:t>
            </a:r>
            <a:r>
              <a:rPr lang="en-US" altLang="ko-K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299484" y="860579"/>
            <a:ext cx="3779496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44" indent="-285744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Alignment network Survey (2019. 4 ~ ) </a:t>
            </a:r>
            <a:endParaRPr lang="en-US" altLang="ko-KR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221378"/>
            <a:ext cx="5400041" cy="201622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551" y="843878"/>
            <a:ext cx="1765802" cy="132435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2007596"/>
            <a:ext cx="1640008" cy="12300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289157" y="3356992"/>
            <a:ext cx="4065087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44" indent="-285744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ko-K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Transportation to the accelerator building </a:t>
            </a:r>
            <a:endParaRPr lang="en-US" altLang="ko-KR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04" y="3898270"/>
            <a:ext cx="3384376" cy="233675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898270"/>
            <a:ext cx="3416777" cy="235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2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93" y="64161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3"/>
            <a:ext cx="3143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Procedure 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299484" y="860579"/>
            <a:ext cx="279082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44" indent="-285744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ko-K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Warm section assembly </a:t>
            </a:r>
            <a:endParaRPr lang="en-US" altLang="ko-KR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74833" y="1560769"/>
            <a:ext cx="2147787" cy="16108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82785" y="2513330"/>
            <a:ext cx="990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class 100</a:t>
            </a:r>
            <a:endParaRPr lang="ko-KR" altLang="en-US" sz="1600" b="1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647" y="3770760"/>
            <a:ext cx="1749139" cy="2332186"/>
          </a:xfrm>
          <a:prstGeom prst="rect">
            <a:avLst/>
          </a:prstGeom>
        </p:spPr>
      </p:pic>
      <p:sp>
        <p:nvSpPr>
          <p:cNvPr id="13" name="모서리가 둥근 직사각형 12"/>
          <p:cNvSpPr/>
          <p:nvPr/>
        </p:nvSpPr>
        <p:spPr>
          <a:xfrm>
            <a:off x="539552" y="1665211"/>
            <a:ext cx="2088232" cy="380973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tx1"/>
                </a:solidFill>
              </a:rPr>
              <a:t>Rinse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539552" y="2472642"/>
            <a:ext cx="2088232" cy="411130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tx1"/>
                </a:solidFill>
              </a:rPr>
              <a:t>Dry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539552" y="3261117"/>
            <a:ext cx="2088232" cy="414664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tx1"/>
                </a:solidFill>
              </a:rPr>
              <a:t>Assemble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539552" y="4053126"/>
            <a:ext cx="2088232" cy="383986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tx1"/>
                </a:solidFill>
              </a:rPr>
              <a:t>Leak check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539552" y="4917143"/>
            <a:ext cx="2088232" cy="384065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chemeClr val="tx1"/>
                </a:solidFill>
              </a:rPr>
              <a:t>Conditioning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82785" y="3238707"/>
            <a:ext cx="990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class 10</a:t>
            </a:r>
            <a:endParaRPr lang="ko-KR" alt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823482" y="4744779"/>
            <a:ext cx="151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/>
              <a:t>class 100</a:t>
            </a:r>
          </a:p>
          <a:p>
            <a:pPr algn="ctr"/>
            <a:r>
              <a:rPr lang="en-US" altLang="ko-KR" sz="1600" b="1" dirty="0" smtClean="0"/>
              <a:t> (150</a:t>
            </a:r>
            <a:r>
              <a:rPr lang="en-US" altLang="ko-KR" sz="1600" b="1" dirty="0" smtClean="0">
                <a:ea typeface="맑은 고딕" panose="020B0503020000020004" pitchFamily="50" charset="-127"/>
              </a:rPr>
              <a:t>℃, 120h) </a:t>
            </a:r>
            <a:endParaRPr lang="ko-KR" altLang="en-US" sz="1600" b="1" dirty="0"/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3486" y="1292294"/>
            <a:ext cx="2527340" cy="2147789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417" y="3750233"/>
            <a:ext cx="2126409" cy="2326155"/>
          </a:xfrm>
          <a:prstGeom prst="rect">
            <a:avLst/>
          </a:prstGeom>
        </p:spPr>
      </p:pic>
      <p:sp>
        <p:nvSpPr>
          <p:cNvPr id="2" name="아래쪽 화살표 1"/>
          <p:cNvSpPr/>
          <p:nvPr/>
        </p:nvSpPr>
        <p:spPr>
          <a:xfrm>
            <a:off x="1331640" y="2132856"/>
            <a:ext cx="576064" cy="233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아래쪽 화살표 32"/>
          <p:cNvSpPr/>
          <p:nvPr/>
        </p:nvSpPr>
        <p:spPr>
          <a:xfrm>
            <a:off x="1331640" y="2979644"/>
            <a:ext cx="576064" cy="233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아래쪽 화살표 33"/>
          <p:cNvSpPr/>
          <p:nvPr/>
        </p:nvSpPr>
        <p:spPr>
          <a:xfrm>
            <a:off x="1331640" y="3771732"/>
            <a:ext cx="576064" cy="233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아래쪽 화살표 34"/>
          <p:cNvSpPr/>
          <p:nvPr/>
        </p:nvSpPr>
        <p:spPr>
          <a:xfrm>
            <a:off x="1331640" y="4635828"/>
            <a:ext cx="576064" cy="233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45341" y="201936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</a:t>
            </a:r>
            <a:r>
              <a:rPr lang="en-US" altLang="ko-K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2592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93" y="64161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3"/>
            <a:ext cx="3143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Procedure 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289157" y="1104583"/>
            <a:ext cx="3182090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44" indent="-285744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ko-K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Cryomodule</a:t>
            </a:r>
            <a:r>
              <a:rPr lang="en-US" altLang="ko-K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+ Warm section</a:t>
            </a:r>
            <a:endParaRPr lang="en-US" altLang="ko-KR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00" b="7990"/>
          <a:stretch/>
        </p:blipFill>
        <p:spPr>
          <a:xfrm>
            <a:off x="4494793" y="3140968"/>
            <a:ext cx="2297459" cy="3042381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4043" y="1228045"/>
            <a:ext cx="1782413" cy="5009267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827" y="3140968"/>
            <a:ext cx="4093259" cy="3083962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7505926" y="3702572"/>
            <a:ext cx="576064" cy="8363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34"/>
          <p:cNvSpPr txBox="1"/>
          <p:nvPr/>
        </p:nvSpPr>
        <p:spPr>
          <a:xfrm>
            <a:off x="516288" y="1554816"/>
            <a:ext cx="6989637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ko-K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Assemble in front of the tunnel (ISOL building)</a:t>
            </a:r>
          </a:p>
          <a:p>
            <a:pPr>
              <a:lnSpc>
                <a:spcPct val="95000"/>
              </a:lnSpc>
            </a:pPr>
            <a:r>
              <a:rPr lang="en-US" altLang="ko-K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15-ton crane is available.</a:t>
            </a:r>
          </a:p>
          <a:p>
            <a:pPr>
              <a:lnSpc>
                <a:spcPct val="95000"/>
              </a:lnSpc>
            </a:pP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Need to connect between </a:t>
            </a:r>
            <a:r>
              <a:rPr lang="en-US" altLang="ko-KR" sz="16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cryomodule</a:t>
            </a: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warm section in the clean condition</a:t>
            </a:r>
            <a:endParaRPr lang="en-US" altLang="ko-KR" sz="1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41" y="201936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</a:t>
            </a:r>
            <a:r>
              <a:rPr lang="en-US" altLang="ko-K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8907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5472608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650631" y="3356992"/>
            <a:ext cx="7842738" cy="0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0631" y="2847512"/>
            <a:ext cx="1173719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1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Part 1.</a:t>
            </a:r>
            <a:endParaRPr lang="ko-KR" altLang="en-US" sz="221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144" y="2847512"/>
            <a:ext cx="2744662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1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Project Overview</a:t>
            </a:r>
            <a:endParaRPr lang="ko-KR" altLang="en-US" sz="221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46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93" y="64161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3"/>
            <a:ext cx="3143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Procedure 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299484" y="1052736"/>
            <a:ext cx="425379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44" indent="-285744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ko-K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Transport and positioning in the tunnel </a:t>
            </a:r>
            <a:endParaRPr lang="en-US" altLang="ko-KR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3218997"/>
            <a:ext cx="4464496" cy="297149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2211" y="3393651"/>
            <a:ext cx="2503743" cy="282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4"/>
          <p:cNvSpPr txBox="1"/>
          <p:nvPr/>
        </p:nvSpPr>
        <p:spPr>
          <a:xfrm>
            <a:off x="516289" y="1554816"/>
            <a:ext cx="54958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ko-K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prevent alignment change due to vibration</a:t>
            </a:r>
          </a:p>
          <a:p>
            <a:pPr>
              <a:lnSpc>
                <a:spcPct val="95000"/>
              </a:lnSpc>
            </a:pPr>
            <a:r>
              <a:rPr lang="en-US" altLang="ko-K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transport 10-ton HWR-B </a:t>
            </a:r>
            <a:r>
              <a:rPr lang="en-US" altLang="ko-KR" sz="16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cryomodul</a:t>
            </a: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tunnel</a:t>
            </a:r>
          </a:p>
          <a:p>
            <a:pPr>
              <a:lnSpc>
                <a:spcPct val="95000"/>
              </a:lnSpc>
            </a:pP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For fine positioning</a:t>
            </a:r>
          </a:p>
          <a:p>
            <a:pPr marL="285750" indent="-285750">
              <a:lnSpc>
                <a:spcPct val="95000"/>
              </a:lnSpc>
              <a:buFont typeface="Symbol" panose="05050102010706020507" pitchFamily="18" charset="2"/>
              <a:buChar char="Þ"/>
            </a:pP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Impossible to use wheels</a:t>
            </a:r>
          </a:p>
          <a:p>
            <a:pPr marL="285750" indent="-285750">
              <a:lnSpc>
                <a:spcPct val="95000"/>
              </a:lnSpc>
              <a:buFont typeface="Symbol" panose="05050102010706020507" pitchFamily="18" charset="2"/>
              <a:buChar char="Þ"/>
            </a:pP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Adopting air caster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1" t="43080" r="60058" b="40372"/>
          <a:stretch/>
        </p:blipFill>
        <p:spPr bwMode="auto">
          <a:xfrm>
            <a:off x="5698665" y="1430063"/>
            <a:ext cx="3130734" cy="151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341" y="201936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</a:t>
            </a:r>
            <a:r>
              <a:rPr lang="en-US" altLang="ko-K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6757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268760"/>
            <a:ext cx="7740352" cy="5151858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93" y="64161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3"/>
            <a:ext cx="3143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Procedure 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299484" y="836712"/>
            <a:ext cx="638854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44" indent="-285744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ko-K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Launching celebration of the 1</a:t>
            </a:r>
            <a:r>
              <a:rPr lang="en-US" altLang="ko-KR" b="1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altLang="ko-K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QWR </a:t>
            </a:r>
            <a:r>
              <a:rPr lang="en-US" altLang="ko-K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cryomodule</a:t>
            </a:r>
            <a:r>
              <a:rPr lang="en-US" altLang="ko-K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installation </a:t>
            </a:r>
            <a:endParaRPr lang="en-US" altLang="ko-KR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41" y="201936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</a:t>
            </a:r>
            <a:r>
              <a:rPr lang="en-US" altLang="ko-K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8695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93" y="64161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3"/>
            <a:ext cx="3143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Procedure 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299484" y="908720"/>
            <a:ext cx="640072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44" indent="-285744">
              <a:lnSpc>
                <a:spcPct val="80000"/>
              </a:lnSpc>
              <a:buFont typeface="Wingdings" panose="05000000000000000000" pitchFamily="2" charset="2"/>
              <a:buChar char="u"/>
            </a:pPr>
            <a:r>
              <a:rPr lang="en-US" altLang="ko-K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Cryomodule</a:t>
            </a:r>
            <a:r>
              <a:rPr lang="en-US" altLang="ko-K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+ Warm section</a:t>
            </a:r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 + (</a:t>
            </a:r>
            <a:r>
              <a:rPr lang="en-US" altLang="ko-KR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Cryomodule</a:t>
            </a:r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+ Warm section)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184" y="1933835"/>
            <a:ext cx="1368152" cy="408745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2320" y="1933835"/>
            <a:ext cx="1368152" cy="4087453"/>
          </a:xfrm>
          <a:prstGeom prst="rect">
            <a:avLst/>
          </a:prstGeom>
        </p:spPr>
      </p:pic>
      <p:sp>
        <p:nvSpPr>
          <p:cNvPr id="18" name="TextBox 34"/>
          <p:cNvSpPr txBox="1"/>
          <p:nvPr/>
        </p:nvSpPr>
        <p:spPr>
          <a:xfrm>
            <a:off x="751911" y="1340438"/>
            <a:ext cx="5495872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ko-K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least one port should be assembled in the tunnel</a:t>
            </a:r>
          </a:p>
          <a:p>
            <a:pPr>
              <a:lnSpc>
                <a:spcPct val="95000"/>
              </a:lnSpc>
            </a:pPr>
            <a:r>
              <a:rPr lang="en-US" altLang="ko-K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Difficult to make clean conditions due to the tight space</a:t>
            </a:r>
          </a:p>
          <a:p>
            <a:pPr>
              <a:lnSpc>
                <a:spcPct val="95000"/>
              </a:lnSpc>
            </a:pPr>
            <a:r>
              <a:rPr lang="en-US" altLang="ko-K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Design a simple clean booth is underway</a:t>
            </a:r>
          </a:p>
        </p:txBody>
      </p:sp>
      <p:sp>
        <p:nvSpPr>
          <p:cNvPr id="20" name="타원 19"/>
          <p:cNvSpPr/>
          <p:nvPr/>
        </p:nvSpPr>
        <p:spPr>
          <a:xfrm>
            <a:off x="7164288" y="3801646"/>
            <a:ext cx="576064" cy="8363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2252288"/>
            <a:ext cx="5616624" cy="40722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341" y="201936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</a:t>
            </a:r>
            <a:r>
              <a:rPr lang="en-US" altLang="ko-K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337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2416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 System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131005"/>
              </p:ext>
            </p:extLst>
          </p:nvPr>
        </p:nvGraphicFramePr>
        <p:xfrm>
          <a:off x="255859" y="1147697"/>
          <a:ext cx="8622836" cy="220929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80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1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711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3711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371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3711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3711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3711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3711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3711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37111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37111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37111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37111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37111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37111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37111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337111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337111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337111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337111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</a:tblGrid>
              <a:tr h="227833">
                <a:tc rowSpan="2">
                  <a:txBody>
                    <a:bodyPr/>
                    <a:lstStyle/>
                    <a:p>
                      <a:pPr algn="l" latinLnBrk="1"/>
                      <a:r>
                        <a:rPr lang="en-US" altLang="ko-KR" sz="1400" b="1" dirty="0">
                          <a:latin typeface="+mn-lt"/>
                          <a:ea typeface="+mn-ea"/>
                        </a:rPr>
                        <a:t>Tasks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n-lt"/>
                          <a:ea typeface="+mn-ea"/>
                        </a:rPr>
                        <a:t>2019</a:t>
                      </a:r>
                      <a:endParaRPr lang="ko-KR" altLang="en-US" sz="1400" b="1" dirty="0">
                        <a:latin typeface="+mn-lt"/>
                        <a:ea typeface="+mn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n-lt"/>
                          <a:ea typeface="+mn-ea"/>
                        </a:rPr>
                        <a:t>2020</a:t>
                      </a:r>
                      <a:endParaRPr lang="ko-KR" altLang="en-US" sz="1400" b="1" dirty="0">
                        <a:latin typeface="+mn-lt"/>
                        <a:ea typeface="+mn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+mn-lt"/>
                        <a:ea typeface="+mn-ea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395">
                <a:tc vMerge="1">
                  <a:txBody>
                    <a:bodyPr/>
                    <a:lstStyle/>
                    <a:p>
                      <a:pPr latinLnBrk="1"/>
                      <a:endParaRPr lang="ko-KR" altLang="en-US" sz="400" dirty="0"/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6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7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8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9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10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11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12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1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2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3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4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5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6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7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8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9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10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11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12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1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8015">
                <a:tc>
                  <a:txBody>
                    <a:bodyPr/>
                    <a:lstStyle/>
                    <a:p>
                      <a:pPr marL="0" indent="0" algn="l" latinLnBrk="1">
                        <a:buFont typeface="Arial" panose="020B0604020202020204" pitchFamily="34" charset="0"/>
                        <a:buNone/>
                      </a:pPr>
                      <a:endParaRPr lang="en-US" altLang="ko-KR" sz="1000" b="1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  <a:p>
                      <a:pPr mar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3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SCL3</a:t>
                      </a:r>
                      <a:r>
                        <a:rPr lang="en-US" altLang="ko-KR" sz="1300" b="1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ko-KR" sz="13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Cryoplant (4.2 kW)</a:t>
                      </a:r>
                    </a:p>
                    <a:p>
                      <a:pPr marL="0" indent="0" algn="l" latinLnBrk="1">
                        <a:buFont typeface="Arial" panose="020B0604020202020204" pitchFamily="34" charset="0"/>
                        <a:buNone/>
                      </a:pPr>
                      <a:endParaRPr lang="en-US" altLang="ko-KR" sz="800" b="1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  <a:p>
                      <a:pPr mar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3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SCL2</a:t>
                      </a:r>
                      <a:r>
                        <a:rPr lang="en-US" altLang="ko-KR" sz="1300" b="1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ko-KR" sz="1300" b="1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Cryoplant</a:t>
                      </a:r>
                      <a:r>
                        <a:rPr lang="en-US" altLang="ko-KR" sz="13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(13.4 kW)</a:t>
                      </a:r>
                    </a:p>
                    <a:p>
                      <a:pPr marL="182563" indent="-182563" algn="l" latinLnBrk="1"/>
                      <a:endParaRPr lang="en-US" altLang="ko-KR" sz="800" b="1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  <a:p>
                      <a:pPr marL="0" indent="0" algn="l" latinLnBrk="1">
                        <a:buFont typeface="Arial" panose="020B0604020202020204" pitchFamily="34" charset="0"/>
                        <a:buNone/>
                      </a:pPr>
                      <a:endParaRPr lang="en-US" altLang="ko-KR" sz="1400" b="1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  <a:p>
                      <a:pPr marL="0" indent="0" algn="l" latinLnBrk="1">
                        <a:buFont typeface="Arial" panose="020B0604020202020204" pitchFamily="34" charset="0"/>
                        <a:buNone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Cryogenic</a:t>
                      </a:r>
                      <a:r>
                        <a:rPr lang="en-US" altLang="ko-KR" sz="1400" b="1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Distribution System (SCL3)</a:t>
                      </a:r>
                      <a:endParaRPr lang="en-US" altLang="ko-KR" sz="1400" b="1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  <a:p>
                      <a:pPr algn="l" latinLnBrk="1"/>
                      <a:endParaRPr lang="en-US" altLang="ko-KR" sz="1400" b="1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7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+mn-lt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12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+mn-lt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+mn-ea"/>
                        <a:ea typeface="+mn-ea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+mn-lt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오각형 5"/>
          <p:cNvSpPr/>
          <p:nvPr/>
        </p:nvSpPr>
        <p:spPr bwMode="auto">
          <a:xfrm>
            <a:off x="2147743" y="2476415"/>
            <a:ext cx="756000" cy="180000"/>
          </a:xfrm>
          <a:prstGeom prst="homePlate">
            <a:avLst>
              <a:gd name="adj" fmla="val 19135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700" b="1" dirty="0">
                <a:solidFill>
                  <a:schemeClr val="tx1"/>
                </a:solidFill>
              </a:rPr>
              <a:t>Fabrication (QWR) </a:t>
            </a:r>
            <a:endParaRPr kumimoji="0" lang="ko-KR" altLang="en-US" sz="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오각형 6"/>
          <p:cNvSpPr/>
          <p:nvPr/>
        </p:nvSpPr>
        <p:spPr bwMode="auto">
          <a:xfrm>
            <a:off x="3490768" y="1730457"/>
            <a:ext cx="2664000" cy="180000"/>
          </a:xfrm>
          <a:prstGeom prst="homePlate">
            <a:avLst>
              <a:gd name="adj" fmla="val 19135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900" b="1" dirty="0">
                <a:solidFill>
                  <a:schemeClr val="tx1"/>
                </a:solidFill>
              </a:rPr>
              <a:t>Installation and Inspection</a:t>
            </a:r>
            <a:endParaRPr kumimoji="0" lang="ko-KR" alt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오각형 7"/>
          <p:cNvSpPr/>
          <p:nvPr/>
        </p:nvSpPr>
        <p:spPr bwMode="auto">
          <a:xfrm>
            <a:off x="4852314" y="2771052"/>
            <a:ext cx="684000" cy="249884"/>
          </a:xfrm>
          <a:prstGeom prst="homePlate">
            <a:avLst>
              <a:gd name="adj" fmla="val 19135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600" b="1" dirty="0">
                <a:solidFill>
                  <a:schemeClr val="tx1"/>
                </a:solidFill>
              </a:rPr>
              <a:t>Installation (transfer line) </a:t>
            </a:r>
            <a:endParaRPr lang="ko-KR" altLang="en-US" sz="600" b="1" dirty="0">
              <a:solidFill>
                <a:schemeClr val="tx1"/>
              </a:solidFill>
            </a:endParaRPr>
          </a:p>
        </p:txBody>
      </p:sp>
      <p:sp>
        <p:nvSpPr>
          <p:cNvPr id="10" name="오각형 9"/>
          <p:cNvSpPr/>
          <p:nvPr/>
        </p:nvSpPr>
        <p:spPr bwMode="auto">
          <a:xfrm>
            <a:off x="2990943" y="2764448"/>
            <a:ext cx="1800000" cy="256488"/>
          </a:xfrm>
          <a:prstGeom prst="homePlate">
            <a:avLst>
              <a:gd name="adj" fmla="val 19135"/>
            </a:avLst>
          </a:prstGeom>
          <a:solidFill>
            <a:schemeClr val="accent1">
              <a:lumMod val="60000"/>
              <a:lumOff val="40000"/>
            </a:schemeClr>
          </a:solidFill>
          <a:ln w="127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900" b="1" dirty="0">
                <a:solidFill>
                  <a:schemeClr val="tx1"/>
                </a:solidFill>
              </a:rPr>
              <a:t>Installation (valve boxes)</a:t>
            </a:r>
            <a:endParaRPr kumimoji="0" lang="ko-KR" alt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오각형 10"/>
          <p:cNvSpPr/>
          <p:nvPr/>
        </p:nvSpPr>
        <p:spPr bwMode="auto">
          <a:xfrm>
            <a:off x="2936239" y="2491922"/>
            <a:ext cx="1656000" cy="180000"/>
          </a:xfrm>
          <a:prstGeom prst="homePlate">
            <a:avLst>
              <a:gd name="adj" fmla="val 19135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700" b="1" dirty="0">
                <a:solidFill>
                  <a:schemeClr val="tx1"/>
                </a:solidFill>
              </a:rPr>
              <a:t>Fabrication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(HWR and end box)</a:t>
            </a:r>
            <a:endParaRPr kumimoji="0" lang="ko-KR" altLang="en-US" sz="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오각형 11"/>
          <p:cNvSpPr/>
          <p:nvPr/>
        </p:nvSpPr>
        <p:spPr bwMode="auto">
          <a:xfrm>
            <a:off x="6199249" y="1730457"/>
            <a:ext cx="1296000" cy="180000"/>
          </a:xfrm>
          <a:prstGeom prst="homePlate">
            <a:avLst>
              <a:gd name="adj" fmla="val 15865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900" b="1" dirty="0">
                <a:solidFill>
                  <a:schemeClr val="tx1"/>
                </a:solidFill>
              </a:rPr>
              <a:t>Commissioning</a:t>
            </a:r>
            <a:endParaRPr kumimoji="0" lang="ko-KR" alt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오각형 12"/>
          <p:cNvSpPr/>
          <p:nvPr/>
        </p:nvSpPr>
        <p:spPr bwMode="auto">
          <a:xfrm>
            <a:off x="6279564" y="3092773"/>
            <a:ext cx="1260000" cy="192211"/>
          </a:xfrm>
          <a:prstGeom prst="homePlate">
            <a:avLst>
              <a:gd name="adj" fmla="val 15865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800" b="1" dirty="0">
                <a:solidFill>
                  <a:schemeClr val="tx1"/>
                </a:solidFill>
              </a:rPr>
              <a:t>Inspection </a:t>
            </a:r>
            <a:endParaRPr kumimoji="0" lang="ko-KR" alt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" name="오각형 13"/>
          <p:cNvSpPr/>
          <p:nvPr/>
        </p:nvSpPr>
        <p:spPr bwMode="auto">
          <a:xfrm>
            <a:off x="2147791" y="2019176"/>
            <a:ext cx="4680000" cy="202630"/>
          </a:xfrm>
          <a:prstGeom prst="homePlate">
            <a:avLst>
              <a:gd name="adj" fmla="val 19135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900" b="1" dirty="0">
                <a:solidFill>
                  <a:schemeClr val="tx1"/>
                </a:solidFill>
              </a:rPr>
              <a:t>Design and Fabrication</a:t>
            </a:r>
            <a:endParaRPr kumimoji="0" lang="ko-KR" alt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5" name="오각형 14"/>
          <p:cNvSpPr/>
          <p:nvPr/>
        </p:nvSpPr>
        <p:spPr bwMode="auto">
          <a:xfrm>
            <a:off x="6876256" y="2018489"/>
            <a:ext cx="2016224" cy="209282"/>
          </a:xfrm>
          <a:prstGeom prst="homePlate">
            <a:avLst>
              <a:gd name="adj" fmla="val 19135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900" b="1" dirty="0">
                <a:solidFill>
                  <a:schemeClr val="tx1"/>
                </a:solidFill>
                <a:latin typeface="+mn-ea"/>
              </a:rPr>
              <a:t>Installation &amp; Inspection </a:t>
            </a:r>
            <a:endParaRPr lang="ko-KR" altLang="en-US" sz="900" b="1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16" name="직선 연결선 15"/>
          <p:cNvCxnSpPr/>
          <p:nvPr/>
        </p:nvCxnSpPr>
        <p:spPr bwMode="auto">
          <a:xfrm>
            <a:off x="3779912" y="1142767"/>
            <a:ext cx="0" cy="2260121"/>
          </a:xfrm>
          <a:prstGeom prst="lin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445139" y="812767"/>
            <a:ext cx="742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Now</a:t>
            </a:r>
            <a:endParaRPr lang="ko-KR" altLang="en-US" sz="1600" b="1" dirty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8" name="오각형 17"/>
          <p:cNvSpPr/>
          <p:nvPr/>
        </p:nvSpPr>
        <p:spPr bwMode="auto">
          <a:xfrm>
            <a:off x="2555776" y="2764447"/>
            <a:ext cx="504056" cy="257343"/>
          </a:xfrm>
          <a:prstGeom prst="homePlate">
            <a:avLst>
              <a:gd name="adj" fmla="val 19135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600" b="1" dirty="0">
                <a:solidFill>
                  <a:schemeClr val="tx1"/>
                </a:solidFill>
              </a:rPr>
              <a:t>Prototype test</a:t>
            </a:r>
            <a:endParaRPr kumimoji="0" lang="ko-KR" altLang="en-US" sz="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0" r="3659" b="8265"/>
          <a:stretch/>
        </p:blipFill>
        <p:spPr bwMode="auto">
          <a:xfrm>
            <a:off x="500247" y="3564390"/>
            <a:ext cx="2559753" cy="135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0031" y="4324285"/>
            <a:ext cx="2117653" cy="11911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27584" y="6109366"/>
            <a:ext cx="2062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cs typeface="Times New Roman" panose="02020603050405020304" pitchFamily="18" charset="0"/>
              </a:rPr>
              <a:t>SCL3 Cold Box (95 ton)</a:t>
            </a:r>
            <a:endParaRPr lang="ko-KR" altLang="en-US" sz="1400" b="1" dirty="0"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53333" y="6093296"/>
            <a:ext cx="2062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cs typeface="Times New Roman" panose="02020603050405020304" pitchFamily="18" charset="0"/>
              </a:rPr>
              <a:t>SCL2 Cold Box (130 ton)</a:t>
            </a:r>
            <a:endParaRPr lang="ko-KR" altLang="en-US" sz="1400" b="1" dirty="0"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11664" y="6021288"/>
            <a:ext cx="1470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cs typeface="Times New Roman" panose="02020603050405020304" pitchFamily="18" charset="0"/>
              </a:rPr>
              <a:t>QWR Valve Box</a:t>
            </a:r>
            <a:endParaRPr lang="ko-KR" altLang="en-US" sz="1400" b="1" dirty="0">
              <a:cs typeface="Times New Roman" panose="02020603050405020304" pitchFamily="18" charset="0"/>
            </a:endParaRPr>
          </a:p>
        </p:txBody>
      </p:sp>
      <p:cxnSp>
        <p:nvCxnSpPr>
          <p:cNvPr id="25" name="직선 연결선 24"/>
          <p:cNvCxnSpPr/>
          <p:nvPr/>
        </p:nvCxnSpPr>
        <p:spPr bwMode="auto">
          <a:xfrm flipV="1">
            <a:off x="288488" y="2378529"/>
            <a:ext cx="8244000" cy="0"/>
          </a:xfrm>
          <a:prstGeom prst="line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오각형 25"/>
          <p:cNvSpPr/>
          <p:nvPr/>
        </p:nvSpPr>
        <p:spPr bwMode="auto">
          <a:xfrm>
            <a:off x="7452320" y="2727776"/>
            <a:ext cx="1080168" cy="282117"/>
          </a:xfrm>
          <a:prstGeom prst="homePlate">
            <a:avLst>
              <a:gd name="adj" fmla="val 15865"/>
            </a:avLst>
          </a:prstGeom>
          <a:solidFill>
            <a:schemeClr val="accent1">
              <a:lumMod val="20000"/>
              <a:lumOff val="80000"/>
            </a:schemeClr>
          </a:solidFill>
          <a:ln w="15875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800" b="1" dirty="0">
                <a:solidFill>
                  <a:schemeClr val="tx1"/>
                </a:solidFill>
              </a:rPr>
              <a:t>SCL3 Commissioning </a:t>
            </a:r>
            <a:endParaRPr kumimoji="0" lang="ko-KR" alt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467" y="3755882"/>
            <a:ext cx="3310891" cy="1885411"/>
          </a:xfrm>
          <a:prstGeom prst="rect">
            <a:avLst/>
          </a:prstGeom>
        </p:spPr>
      </p:pic>
      <p:cxnSp>
        <p:nvCxnSpPr>
          <p:cNvPr id="30" name="직선 화살표 연결선 29"/>
          <p:cNvCxnSpPr/>
          <p:nvPr/>
        </p:nvCxnSpPr>
        <p:spPr>
          <a:xfrm>
            <a:off x="4112768" y="4979038"/>
            <a:ext cx="1839458" cy="1068079"/>
          </a:xfrm>
          <a:prstGeom prst="straightConnector1">
            <a:avLst/>
          </a:prstGeom>
          <a:ln w="15875">
            <a:solidFill>
              <a:srgbClr val="0000FF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370400" y="5403382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19.5 m</a:t>
            </a:r>
          </a:p>
        </p:txBody>
      </p:sp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6" r="11133" b="27064"/>
          <a:stretch/>
        </p:blipFill>
        <p:spPr>
          <a:xfrm>
            <a:off x="498162" y="4957238"/>
            <a:ext cx="2554947" cy="1152128"/>
          </a:xfrm>
          <a:prstGeom prst="rect">
            <a:avLst/>
          </a:prstGeom>
        </p:spPr>
      </p:pic>
      <p:cxnSp>
        <p:nvCxnSpPr>
          <p:cNvPr id="43" name="직선 화살표 연결선 42"/>
          <p:cNvCxnSpPr/>
          <p:nvPr/>
        </p:nvCxnSpPr>
        <p:spPr>
          <a:xfrm>
            <a:off x="1024014" y="5085184"/>
            <a:ext cx="1624295" cy="0"/>
          </a:xfrm>
          <a:prstGeom prst="straightConnector1">
            <a:avLst/>
          </a:prstGeom>
          <a:ln w="15875">
            <a:solidFill>
              <a:srgbClr val="0000FF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520291" y="4815348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rgbClr val="0000FF"/>
                </a:solidFill>
                <a:cs typeface="Arial" panose="020B0604020202020204" pitchFamily="34" charset="0"/>
              </a:rPr>
              <a:t>15 m</a:t>
            </a:r>
          </a:p>
        </p:txBody>
      </p:sp>
      <p:sp>
        <p:nvSpPr>
          <p:cNvPr id="9" name="오각형 8"/>
          <p:cNvSpPr/>
          <p:nvPr/>
        </p:nvSpPr>
        <p:spPr bwMode="auto">
          <a:xfrm>
            <a:off x="3204016" y="3092773"/>
            <a:ext cx="3176898" cy="192211"/>
          </a:xfrm>
          <a:prstGeom prst="homePlate">
            <a:avLst>
              <a:gd name="adj" fmla="val 19135"/>
            </a:avLst>
          </a:prstGeom>
          <a:solidFill>
            <a:schemeClr val="bg1"/>
          </a:solidFill>
          <a:ln w="12700"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36000" rIns="0" bIns="360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900" b="1" dirty="0">
                <a:solidFill>
                  <a:schemeClr val="tx1"/>
                </a:solidFill>
              </a:rPr>
              <a:t>Connection ( Valve Box – Cryomodule )</a:t>
            </a:r>
            <a:endParaRPr lang="ko-KR" altLang="en-US" sz="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6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51520" y="1340768"/>
            <a:ext cx="2855634" cy="5040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2112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System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10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1340768"/>
            <a:ext cx="2212634" cy="161323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414" y="3907178"/>
            <a:ext cx="1712666" cy="2232995"/>
          </a:xfrm>
          <a:prstGeom prst="rect">
            <a:avLst/>
          </a:prstGeom>
        </p:spPr>
      </p:pic>
      <p:pic>
        <p:nvPicPr>
          <p:cNvPr id="12" name="그림 5"/>
          <p:cNvPicPr>
            <a:picLocks noChangeAspect="1"/>
          </p:cNvPicPr>
          <p:nvPr/>
        </p:nvPicPr>
        <p:blipFill rotWithShape="1">
          <a:blip r:embed="rId5"/>
          <a:srcRect r="54186"/>
          <a:stretch/>
        </p:blipFill>
        <p:spPr>
          <a:xfrm>
            <a:off x="5940152" y="3924112"/>
            <a:ext cx="1026507" cy="1270707"/>
          </a:xfrm>
          <a:prstGeom prst="rect">
            <a:avLst/>
          </a:prstGeom>
        </p:spPr>
      </p:pic>
      <p:pic>
        <p:nvPicPr>
          <p:cNvPr id="13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299" y="4106973"/>
            <a:ext cx="1244074" cy="81540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335" y="5508288"/>
            <a:ext cx="2267105" cy="618235"/>
          </a:xfrm>
          <a:prstGeom prst="rect">
            <a:avLst/>
          </a:prstGeom>
        </p:spPr>
      </p:pic>
      <p:grpSp>
        <p:nvGrpSpPr>
          <p:cNvPr id="15" name="Group 1"/>
          <p:cNvGrpSpPr>
            <a:grpSpLocks noChangeAspect="1"/>
          </p:cNvGrpSpPr>
          <p:nvPr/>
        </p:nvGrpSpPr>
        <p:grpSpPr>
          <a:xfrm>
            <a:off x="3509055" y="1311095"/>
            <a:ext cx="2359089" cy="1831821"/>
            <a:chOff x="2033652" y="3769077"/>
            <a:chExt cx="3825882" cy="2366900"/>
          </a:xfrm>
        </p:grpSpPr>
        <p:pic>
          <p:nvPicPr>
            <p:cNvPr id="16" name="_x395704800" descr="EMB0000489439f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5126" y="4784640"/>
              <a:ext cx="2611786" cy="1351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_x395705200" descr="EMB0000489439e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3652" y="3769077"/>
              <a:ext cx="3825882" cy="1023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_x337342704" descr="EMB0000499008e9"/>
          <p:cNvPicPr preferRelativeResize="0"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/>
          <a:stretch>
            <a:fillRect/>
          </a:stretch>
        </p:blipFill>
        <p:spPr bwMode="auto">
          <a:xfrm>
            <a:off x="349300" y="1461696"/>
            <a:ext cx="2658814" cy="123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251520" y="862824"/>
            <a:ext cx="2855634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600" b="1" dirty="0">
                <a:cs typeface="Arial" panose="020B0604020202020204" pitchFamily="34" charset="0"/>
              </a:rPr>
              <a:t>Control Center</a:t>
            </a:r>
            <a:endParaRPr kumimoji="1" lang="ko-KR" altLang="en-US" sz="1600" b="1" dirty="0">
              <a:cs typeface="Arial" panose="020B0604020202020204" pitchFamily="34" charset="0"/>
            </a:endParaRP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0B06748D-FE3C-2E42-AC0D-422B0B3CB00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5" b="3463"/>
          <a:stretch/>
        </p:blipFill>
        <p:spPr>
          <a:xfrm>
            <a:off x="611559" y="4843916"/>
            <a:ext cx="2100833" cy="1144145"/>
          </a:xfrm>
          <a:prstGeom prst="rect">
            <a:avLst/>
          </a:prstGeom>
        </p:spPr>
      </p:pic>
      <p:grpSp>
        <p:nvGrpSpPr>
          <p:cNvPr id="24" name="그룹 23"/>
          <p:cNvGrpSpPr/>
          <p:nvPr/>
        </p:nvGrpSpPr>
        <p:grpSpPr>
          <a:xfrm>
            <a:off x="348214" y="2996952"/>
            <a:ext cx="2658814" cy="1440160"/>
            <a:chOff x="348214" y="2915916"/>
            <a:chExt cx="2658814" cy="1440160"/>
          </a:xfrm>
        </p:grpSpPr>
        <p:pic>
          <p:nvPicPr>
            <p:cNvPr id="5" name="그림 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8214" y="2915916"/>
              <a:ext cx="2658814" cy="131337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463029" y="4048299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15m</a:t>
              </a:r>
            </a:p>
          </p:txBody>
        </p:sp>
        <p:cxnSp>
          <p:nvCxnSpPr>
            <p:cNvPr id="3" name="직선 화살표 연결선 2"/>
            <p:cNvCxnSpPr/>
            <p:nvPr/>
          </p:nvCxnSpPr>
          <p:spPr>
            <a:xfrm>
              <a:off x="464376" y="4336331"/>
              <a:ext cx="2451440" cy="0"/>
            </a:xfrm>
            <a:prstGeom prst="straightConnector1">
              <a:avLst/>
            </a:prstGeom>
            <a:ln w="15875">
              <a:solidFill>
                <a:srgbClr val="0000FF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126559" y="4417367"/>
            <a:ext cx="1101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cs typeface="Times New Roman" pitchFamily="18" charset="0"/>
              </a:rPr>
              <a:t>Display Wall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27584" y="5949280"/>
            <a:ext cx="170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cs typeface="Times New Roman" pitchFamily="18" charset="0"/>
              </a:rPr>
              <a:t>Data Storage System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3347864" y="3501008"/>
            <a:ext cx="5613977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600" b="1" dirty="0">
                <a:cs typeface="Arial" panose="020B0604020202020204" pitchFamily="34" charset="0"/>
              </a:rPr>
              <a:t>Local</a:t>
            </a:r>
            <a:r>
              <a:rPr kumimoji="1" lang="ko-KR" altLang="en-US" sz="1600" b="1" dirty="0">
                <a:cs typeface="Arial" panose="020B0604020202020204" pitchFamily="34" charset="0"/>
              </a:rPr>
              <a:t> </a:t>
            </a:r>
            <a:r>
              <a:rPr kumimoji="1" lang="en-US" altLang="ko-KR" sz="1600" b="1" dirty="0">
                <a:cs typeface="Arial" panose="020B0604020202020204" pitchFamily="34" charset="0"/>
              </a:rPr>
              <a:t>Control System</a:t>
            </a:r>
            <a:endParaRPr kumimoji="1" lang="ko-KR" altLang="en-US" sz="1600" b="1" dirty="0"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79562" y="6139426"/>
            <a:ext cx="1694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cs typeface="Times New Roman" pitchFamily="18" charset="0"/>
              </a:rPr>
              <a:t>SCL3 Control System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99919" y="6119681"/>
            <a:ext cx="2529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cs typeface="Times New Roman" pitchFamily="18" charset="0"/>
              </a:rPr>
              <a:t>Embedded</a:t>
            </a:r>
            <a:r>
              <a:rPr lang="ko-KR" altLang="en-US" sz="1400" b="1" dirty="0">
                <a:cs typeface="Times New Roman" pitchFamily="18" charset="0"/>
              </a:rPr>
              <a:t> </a:t>
            </a:r>
            <a:r>
              <a:rPr lang="en-US" altLang="ko-KR" sz="1400" b="1" dirty="0" smtClean="0">
                <a:cs typeface="Times New Roman" pitchFamily="18" charset="0"/>
              </a:rPr>
              <a:t>EPICS </a:t>
            </a:r>
            <a:r>
              <a:rPr lang="en-US" altLang="ko-KR" sz="1400" b="1" dirty="0">
                <a:cs typeface="Times New Roman" pitchFamily="18" charset="0"/>
              </a:rPr>
              <a:t>IOC Controller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32466" y="5085184"/>
            <a:ext cx="2662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cs typeface="Times New Roman" pitchFamily="18" charset="0"/>
              </a:rPr>
              <a:t>Beam Diagnostics Control System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DDE221-2A36-F247-93AE-5ACE3CB18E4E}"/>
              </a:ext>
            </a:extLst>
          </p:cNvPr>
          <p:cNvSpPr txBox="1"/>
          <p:nvPr/>
        </p:nvSpPr>
        <p:spPr>
          <a:xfrm>
            <a:off x="3347864" y="858126"/>
            <a:ext cx="5613977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600" b="1" dirty="0">
                <a:cs typeface="Arial" panose="020B0604020202020204" pitchFamily="34" charset="0"/>
              </a:rPr>
              <a:t>Integrated Control System</a:t>
            </a:r>
            <a:endParaRPr kumimoji="1" lang="ko-KR" altLang="en-US" sz="1600" b="1" dirty="0"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31736" y="3121223"/>
            <a:ext cx="1262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cs typeface="Times New Roman" pitchFamily="18" charset="0"/>
              </a:rPr>
              <a:t>Timing</a:t>
            </a:r>
            <a:r>
              <a:rPr lang="ko-KR" altLang="en-US" sz="1400" b="1" dirty="0">
                <a:cs typeface="Times New Roman" pitchFamily="18" charset="0"/>
              </a:rPr>
              <a:t> </a:t>
            </a:r>
            <a:r>
              <a:rPr lang="en-US" altLang="ko-KR" sz="1400" b="1" dirty="0">
                <a:cs typeface="Times New Roman" pitchFamily="18" charset="0"/>
              </a:rPr>
              <a:t>System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587740" y="2959697"/>
            <a:ext cx="1944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cs typeface="Times New Roman" pitchFamily="18" charset="0"/>
              </a:rPr>
              <a:t>Fast Protection System</a:t>
            </a:r>
          </a:p>
        </p:txBody>
      </p:sp>
    </p:spTree>
    <p:extLst>
      <p:ext uri="{BB962C8B-B14F-4D97-AF65-F5344CB8AC3E}">
        <p14:creationId xmlns:p14="http://schemas.microsoft.com/office/powerpoint/2010/main" val="141155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145161" y="180658"/>
            <a:ext cx="347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 &amp; Experimental </a:t>
            </a:r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" y="2650029"/>
            <a:ext cx="9144000" cy="2925353"/>
          </a:xfrm>
          <a:prstGeom prst="rect">
            <a:avLst/>
          </a:prstGeom>
        </p:spPr>
      </p:pic>
      <p:sp>
        <p:nvSpPr>
          <p:cNvPr id="44" name="TextBox 17"/>
          <p:cNvSpPr txBox="1">
            <a:spLocks noChangeArrowheads="1"/>
          </p:cNvSpPr>
          <p:nvPr/>
        </p:nvSpPr>
        <p:spPr bwMode="auto">
          <a:xfrm>
            <a:off x="69939" y="2202619"/>
            <a:ext cx="1637033" cy="2923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3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Low Energy Exp. </a:t>
            </a:r>
            <a:r>
              <a:rPr lang="en-US" altLang="ko-KR" sz="1300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Bldg</a:t>
            </a:r>
            <a:endParaRPr lang="ko-KR" altLang="en-US" sz="13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5" name="TextBox 17"/>
          <p:cNvSpPr txBox="1">
            <a:spLocks noChangeArrowheads="1"/>
          </p:cNvSpPr>
          <p:nvPr/>
        </p:nvSpPr>
        <p:spPr bwMode="auto">
          <a:xfrm>
            <a:off x="3939220" y="2524778"/>
            <a:ext cx="1800200" cy="2923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3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Ultra-low Exp. </a:t>
            </a:r>
            <a:r>
              <a:rPr lang="en-US" altLang="ko-KR" sz="1300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Bldg</a:t>
            </a:r>
            <a:endParaRPr lang="ko-KR" altLang="en-US" sz="13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48" name="TextBox 17"/>
          <p:cNvSpPr txBox="1">
            <a:spLocks noChangeArrowheads="1"/>
          </p:cNvSpPr>
          <p:nvPr/>
        </p:nvSpPr>
        <p:spPr bwMode="auto">
          <a:xfrm>
            <a:off x="7035564" y="4495262"/>
            <a:ext cx="1872208" cy="2923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300" dirty="0">
                <a:solidFill>
                  <a:prstClr val="black"/>
                </a:solidFill>
                <a:latin typeface="+mn-lt"/>
              </a:rPr>
              <a:t>High Energy Exp. </a:t>
            </a:r>
            <a:r>
              <a:rPr lang="en-US" altLang="ko-KR" sz="1300" dirty="0" err="1">
                <a:solidFill>
                  <a:prstClr val="black"/>
                </a:solidFill>
                <a:latin typeface="+mn-lt"/>
              </a:rPr>
              <a:t>Bldg</a:t>
            </a:r>
            <a:endParaRPr lang="ko-KR" altLang="en-US" sz="13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90" y="1254902"/>
            <a:ext cx="1746446" cy="8995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51" y="1254901"/>
            <a:ext cx="1587753" cy="8995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4333424" y="1020649"/>
            <a:ext cx="404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7030A0"/>
                </a:solidFill>
                <a:cs typeface="Arial" panose="020B0604020202020204" pitchFamily="34" charset="0"/>
              </a:rPr>
              <a:t>CLS</a:t>
            </a:r>
            <a:endParaRPr lang="ko-KR" altLang="en-US" sz="12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141625" y="1009014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7030A0"/>
                </a:solidFill>
                <a:cs typeface="Arial" panose="020B0604020202020204" pitchFamily="34" charset="0"/>
              </a:rPr>
              <a:t>HPMMS</a:t>
            </a:r>
            <a:endParaRPr lang="ko-KR" altLang="en-US" sz="12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pic>
        <p:nvPicPr>
          <p:cNvPr id="56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438322"/>
              </a:clrFrom>
              <a:clrTo>
                <a:srgbClr val="43832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2" y="1124540"/>
            <a:ext cx="1803385" cy="10298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396047" y="882149"/>
            <a:ext cx="1199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7030A0"/>
                </a:solidFill>
                <a:cs typeface="Arial" panose="020B0604020202020204" pitchFamily="34" charset="0"/>
              </a:rPr>
              <a:t>Neutron Facility</a:t>
            </a:r>
            <a:endParaRPr lang="ko-KR" altLang="en-US" sz="12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6" y="5104756"/>
            <a:ext cx="1584176" cy="10557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1047958" y="5104756"/>
            <a:ext cx="63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7030A0"/>
                </a:solidFill>
                <a:cs typeface="Arial" panose="020B0604020202020204" pitchFamily="34" charset="0"/>
              </a:rPr>
              <a:t>KOBRA</a:t>
            </a:r>
            <a:endParaRPr lang="ko-KR" altLang="en-US" sz="12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903" y="966870"/>
            <a:ext cx="1849789" cy="936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903" y="1974982"/>
            <a:ext cx="1849789" cy="8571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7773670" y="1781593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err="1">
                <a:solidFill>
                  <a:srgbClr val="7030A0"/>
                </a:solidFill>
                <a:cs typeface="Arial" panose="020B0604020202020204" pitchFamily="34" charset="0"/>
              </a:rPr>
              <a:t>mSR</a:t>
            </a:r>
            <a:endParaRPr lang="ko-KR" altLang="en-US" sz="12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236" y="5535771"/>
            <a:ext cx="1708006" cy="83169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5076056" y="5949280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7030A0"/>
                </a:solidFill>
                <a:cs typeface="Arial" panose="020B0604020202020204" pitchFamily="34" charset="0"/>
              </a:rPr>
              <a:t>LAMPS</a:t>
            </a:r>
            <a:endParaRPr lang="ko-KR" altLang="en-US" sz="12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pic>
        <p:nvPicPr>
          <p:cNvPr id="66" name="_x256569800" descr="EMB00007ae8019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7" r="1088" b="9746"/>
          <a:stretch/>
        </p:blipFill>
        <p:spPr bwMode="auto">
          <a:xfrm>
            <a:off x="1850988" y="5104756"/>
            <a:ext cx="2185342" cy="12627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그림 6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3848" y="5589240"/>
            <a:ext cx="784523" cy="574524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979712" y="4868964"/>
            <a:ext cx="468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FF0000"/>
                </a:solidFill>
                <a:cs typeface="Arial" panose="020B0604020202020204" pitchFamily="34" charset="0"/>
              </a:rPr>
              <a:t>ISOL</a:t>
            </a:r>
            <a:endParaRPr lang="ko-KR" altLang="en-US" sz="12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70" name="꺾인 연결선 69"/>
          <p:cNvCxnSpPr/>
          <p:nvPr/>
        </p:nvCxnSpPr>
        <p:spPr>
          <a:xfrm rot="5400000" flipH="1" flipV="1">
            <a:off x="3686690" y="4303304"/>
            <a:ext cx="1017474" cy="783729"/>
          </a:xfrm>
          <a:prstGeom prst="bentConnector3">
            <a:avLst>
              <a:gd name="adj1" fmla="val 34739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그룹 70"/>
          <p:cNvGrpSpPr/>
          <p:nvPr/>
        </p:nvGrpSpPr>
        <p:grpSpPr>
          <a:xfrm>
            <a:off x="6994120" y="5072095"/>
            <a:ext cx="2057668" cy="1295376"/>
            <a:chOff x="6094190" y="1667685"/>
            <a:chExt cx="2249592" cy="1164585"/>
          </a:xfrm>
        </p:grpSpPr>
        <p:pic>
          <p:nvPicPr>
            <p:cNvPr id="72" name="그림 7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094190" y="1668014"/>
              <a:ext cx="2249592" cy="1164256"/>
            </a:xfrm>
            <a:prstGeom prst="rect">
              <a:avLst/>
            </a:prstGeom>
            <a:ln w="3175">
              <a:solidFill>
                <a:schemeClr val="tx2"/>
              </a:solidFill>
            </a:ln>
          </p:spPr>
        </p:pic>
        <p:sp>
          <p:nvSpPr>
            <p:cNvPr id="73" name="TextBox 72"/>
            <p:cNvSpPr txBox="1"/>
            <p:nvPr/>
          </p:nvSpPr>
          <p:spPr>
            <a:xfrm>
              <a:off x="6896462" y="1667685"/>
              <a:ext cx="3225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</a:t>
              </a:r>
              <a:endParaRPr lang="ko-KR" alt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1" name="꺾인 연결선 40"/>
          <p:cNvCxnSpPr/>
          <p:nvPr/>
        </p:nvCxnSpPr>
        <p:spPr>
          <a:xfrm rot="5400000">
            <a:off x="559737" y="1925402"/>
            <a:ext cx="1299098" cy="1051436"/>
          </a:xfrm>
          <a:prstGeom prst="bentConnector3">
            <a:avLst>
              <a:gd name="adj1" fmla="val 61067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화살표 연결선 42"/>
          <p:cNvCxnSpPr/>
          <p:nvPr/>
        </p:nvCxnSpPr>
        <p:spPr>
          <a:xfrm flipH="1" flipV="1">
            <a:off x="1202916" y="4135223"/>
            <a:ext cx="6370" cy="1010740"/>
          </a:xfrm>
          <a:prstGeom prst="straightConnector1">
            <a:avLst/>
          </a:prstGeom>
          <a:ln w="19050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꺾인 연결선 73"/>
          <p:cNvCxnSpPr/>
          <p:nvPr/>
        </p:nvCxnSpPr>
        <p:spPr>
          <a:xfrm rot="16200000" flipH="1">
            <a:off x="3206654" y="2398952"/>
            <a:ext cx="1707470" cy="1053806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꺾인 연결선 74"/>
          <p:cNvCxnSpPr/>
          <p:nvPr/>
        </p:nvCxnSpPr>
        <p:spPr>
          <a:xfrm rot="5400000">
            <a:off x="4594330" y="2230139"/>
            <a:ext cx="1565538" cy="911206"/>
          </a:xfrm>
          <a:prstGeom prst="bentConnector3">
            <a:avLst>
              <a:gd name="adj1" fmla="val 64694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꺾인 연결선 75"/>
          <p:cNvCxnSpPr/>
          <p:nvPr/>
        </p:nvCxnSpPr>
        <p:spPr>
          <a:xfrm flipV="1">
            <a:off x="4839320" y="4916887"/>
            <a:ext cx="1398716" cy="783746"/>
          </a:xfrm>
          <a:prstGeom prst="bentConnector3">
            <a:avLst>
              <a:gd name="adj1" fmla="val -573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441090" y="732953"/>
            <a:ext cx="1401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7030A0"/>
                </a:solidFill>
                <a:cs typeface="Arial" panose="020B0604020202020204" pitchFamily="34" charset="0"/>
              </a:rPr>
              <a:t>Bio-medical facility</a:t>
            </a:r>
            <a:endParaRPr lang="ko-KR" altLang="en-US" sz="12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cxnSp>
        <p:nvCxnSpPr>
          <p:cNvPr id="78" name="꺾인 연결선 77"/>
          <p:cNvCxnSpPr/>
          <p:nvPr/>
        </p:nvCxnSpPr>
        <p:spPr>
          <a:xfrm rot="16200000" flipH="1">
            <a:off x="7302713" y="2093735"/>
            <a:ext cx="2022070" cy="396129"/>
          </a:xfrm>
          <a:prstGeom prst="bentConnector3">
            <a:avLst>
              <a:gd name="adj1" fmla="val -56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꺾인 연결선 78"/>
          <p:cNvCxnSpPr/>
          <p:nvPr/>
        </p:nvCxnSpPr>
        <p:spPr>
          <a:xfrm rot="16200000" flipH="1">
            <a:off x="7487496" y="3036534"/>
            <a:ext cx="1479563" cy="208861"/>
          </a:xfrm>
          <a:prstGeom prst="bentConnector3">
            <a:avLst>
              <a:gd name="adj1" fmla="val 247"/>
            </a:avLst>
          </a:prstGeom>
          <a:ln w="190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그림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98" y="233600"/>
            <a:ext cx="360040" cy="360040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80" y="302897"/>
            <a:ext cx="711479" cy="195484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031" y="150830"/>
            <a:ext cx="576064" cy="160381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685" y="331330"/>
            <a:ext cx="576064" cy="132325"/>
          </a:xfrm>
          <a:prstGeom prst="rect">
            <a:avLst/>
          </a:prstGeom>
        </p:spPr>
      </p:pic>
      <p:grpSp>
        <p:nvGrpSpPr>
          <p:cNvPr id="49" name="그룹 48"/>
          <p:cNvGrpSpPr/>
          <p:nvPr/>
        </p:nvGrpSpPr>
        <p:grpSpPr>
          <a:xfrm>
            <a:off x="7918848" y="519975"/>
            <a:ext cx="865485" cy="172306"/>
            <a:chOff x="4614154" y="4257549"/>
            <a:chExt cx="865485" cy="172306"/>
          </a:xfrm>
        </p:grpSpPr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154" y="4259489"/>
              <a:ext cx="170366" cy="170366"/>
            </a:xfrm>
            <a:prstGeom prst="rect">
              <a:avLst/>
            </a:prstGeom>
          </p:spPr>
        </p:pic>
        <p:pic>
          <p:nvPicPr>
            <p:cNvPr id="51" name="그림 5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4369" y="4257549"/>
              <a:ext cx="665270" cy="172305"/>
            </a:xfrm>
            <a:prstGeom prst="rect">
              <a:avLst/>
            </a:prstGeom>
          </p:spPr>
        </p:pic>
      </p:grpSp>
      <p:pic>
        <p:nvPicPr>
          <p:cNvPr id="63" name="그림 6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43" y="473151"/>
            <a:ext cx="361465" cy="120489"/>
          </a:xfrm>
          <a:prstGeom prst="rect">
            <a:avLst/>
          </a:prstGeom>
        </p:spPr>
      </p:pic>
      <p:pic>
        <p:nvPicPr>
          <p:cNvPr id="68" name="그림 6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701" y="187908"/>
            <a:ext cx="240908" cy="240506"/>
          </a:xfrm>
          <a:prstGeom prst="rect">
            <a:avLst/>
          </a:prstGeom>
        </p:spPr>
      </p:pic>
      <p:pic>
        <p:nvPicPr>
          <p:cNvPr id="80" name="그림 7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45" y="187908"/>
            <a:ext cx="250006" cy="247881"/>
          </a:xfrm>
          <a:prstGeom prst="rect">
            <a:avLst/>
          </a:prstGeom>
        </p:spPr>
      </p:pic>
      <p:pic>
        <p:nvPicPr>
          <p:cNvPr id="81" name="그림 8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12" y="516337"/>
            <a:ext cx="544599" cy="15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1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1711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ISOL system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323528" y="928770"/>
            <a:ext cx="6552727" cy="5384391"/>
            <a:chOff x="1561218" y="756197"/>
            <a:chExt cx="6999701" cy="5795416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1218" y="756197"/>
              <a:ext cx="6336704" cy="579541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084168" y="3861048"/>
              <a:ext cx="627095" cy="276999"/>
            </a:xfrm>
            <a:prstGeom prst="rect">
              <a:avLst/>
            </a:prstGeom>
            <a:noFill/>
          </p:spPr>
          <p:txBody>
            <a:bodyPr wrap="none" rtlCol="0">
              <a:normAutofit fontScale="92500" lnSpcReduction="10000"/>
            </a:bodyPr>
            <a:lstStyle/>
            <a:p>
              <a:r>
                <a:rPr lang="en-US" altLang="ko-KR" sz="1200" b="1" dirty="0">
                  <a:solidFill>
                    <a:schemeClr val="tx2"/>
                  </a:solidFill>
                </a:rPr>
                <a:t>Line 2</a:t>
              </a:r>
              <a:endParaRPr lang="ko-KR" alt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95739" y="3515405"/>
              <a:ext cx="62709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rmAutofit fontScale="92500" lnSpcReduction="10000"/>
            </a:bodyPr>
            <a:lstStyle/>
            <a:p>
              <a:r>
                <a:rPr lang="en-US" altLang="ko-KR" sz="1200" b="1" dirty="0">
                  <a:solidFill>
                    <a:schemeClr val="tx2"/>
                  </a:solidFill>
                </a:rPr>
                <a:t>Line 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60793" y="5068574"/>
              <a:ext cx="830868" cy="276999"/>
            </a:xfrm>
            <a:prstGeom prst="rect">
              <a:avLst/>
            </a:prstGeom>
            <a:noFill/>
          </p:spPr>
          <p:txBody>
            <a:bodyPr wrap="none" rtlCol="0">
              <a:normAutofit fontScale="92500" lnSpcReduction="10000"/>
            </a:bodyPr>
            <a:lstStyle/>
            <a:p>
              <a:r>
                <a:rPr lang="en-US" altLang="ko-KR" sz="1200" b="1" dirty="0">
                  <a:solidFill>
                    <a:schemeClr val="tx2"/>
                  </a:solidFill>
                </a:rPr>
                <a:t>Bunker-L</a:t>
              </a:r>
              <a:endParaRPr lang="ko-KR" alt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84168" y="5067830"/>
              <a:ext cx="853311" cy="276999"/>
            </a:xfrm>
            <a:prstGeom prst="rect">
              <a:avLst/>
            </a:prstGeom>
            <a:noFill/>
          </p:spPr>
          <p:txBody>
            <a:bodyPr wrap="none" rtlCol="0">
              <a:normAutofit fontScale="92500" lnSpcReduction="10000"/>
            </a:bodyPr>
            <a:lstStyle/>
            <a:p>
              <a:r>
                <a:rPr lang="en-US" altLang="ko-KR" sz="1200" b="1" dirty="0">
                  <a:solidFill>
                    <a:schemeClr val="tx2"/>
                  </a:solidFill>
                </a:rPr>
                <a:t>Bunker-R</a:t>
              </a:r>
              <a:endParaRPr lang="ko-KR" alt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24473" y="5733503"/>
              <a:ext cx="551754" cy="276999"/>
            </a:xfrm>
            <a:prstGeom prst="rect">
              <a:avLst/>
            </a:prstGeom>
            <a:noFill/>
          </p:spPr>
          <p:txBody>
            <a:bodyPr wrap="none" rtlCol="0">
              <a:normAutofit fontScale="92500" lnSpcReduction="10000"/>
            </a:bodyPr>
            <a:lstStyle/>
            <a:p>
              <a:r>
                <a:rPr lang="en-US" altLang="ko-KR" sz="1200" b="1" dirty="0">
                  <a:solidFill>
                    <a:schemeClr val="tx2"/>
                  </a:solidFill>
                </a:rPr>
                <a:t>TIS-L</a:t>
              </a:r>
              <a:endParaRPr lang="ko-KR" alt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49976" y="5718929"/>
              <a:ext cx="574196" cy="276999"/>
            </a:xfrm>
            <a:prstGeom prst="rect">
              <a:avLst/>
            </a:prstGeom>
            <a:noFill/>
          </p:spPr>
          <p:txBody>
            <a:bodyPr wrap="none" rtlCol="0">
              <a:normAutofit fontScale="92500" lnSpcReduction="10000"/>
            </a:bodyPr>
            <a:lstStyle/>
            <a:p>
              <a:r>
                <a:rPr lang="en-US" altLang="ko-KR" sz="1200" b="1" dirty="0">
                  <a:solidFill>
                    <a:schemeClr val="tx2"/>
                  </a:solidFill>
                </a:rPr>
                <a:t>TIS-R</a:t>
              </a:r>
              <a:endParaRPr lang="ko-KR" alt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33584" y="5588560"/>
              <a:ext cx="1455783" cy="461665"/>
            </a:xfrm>
            <a:prstGeom prst="rect">
              <a:avLst/>
            </a:prstGeom>
            <a:noFill/>
          </p:spPr>
          <p:txBody>
            <a:bodyPr wrap="none" rtlCol="0">
              <a:normAutofit lnSpcReduction="10000"/>
            </a:bodyPr>
            <a:lstStyle/>
            <a:p>
              <a:r>
                <a:rPr lang="en-US" altLang="ko-KR" sz="1200" b="1" dirty="0">
                  <a:solidFill>
                    <a:schemeClr val="tx2"/>
                  </a:solidFill>
                </a:rPr>
                <a:t>pre-mass </a:t>
              </a:r>
              <a:br>
                <a:rPr lang="en-US" altLang="ko-KR" sz="1200" b="1" dirty="0">
                  <a:solidFill>
                    <a:schemeClr val="tx2"/>
                  </a:solidFill>
                </a:rPr>
              </a:br>
              <a:r>
                <a:rPr lang="en-US" altLang="ko-KR" sz="1200" b="1" dirty="0">
                  <a:solidFill>
                    <a:schemeClr val="tx2"/>
                  </a:solidFill>
                </a:rPr>
                <a:t>separator room L</a:t>
              </a:r>
              <a:endParaRPr lang="ko-KR" alt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82694" y="5718929"/>
              <a:ext cx="1478225" cy="461665"/>
            </a:xfrm>
            <a:prstGeom prst="rect">
              <a:avLst/>
            </a:prstGeom>
            <a:noFill/>
          </p:spPr>
          <p:txBody>
            <a:bodyPr wrap="none" rtlCol="0">
              <a:normAutofit lnSpcReduction="10000"/>
            </a:bodyPr>
            <a:lstStyle/>
            <a:p>
              <a:r>
                <a:rPr lang="en-US" altLang="ko-KR" sz="1200" b="1" dirty="0">
                  <a:solidFill>
                    <a:schemeClr val="tx2"/>
                  </a:solidFill>
                </a:rPr>
                <a:t>pre-mass </a:t>
              </a:r>
              <a:br>
                <a:rPr lang="en-US" altLang="ko-KR" sz="1200" b="1" dirty="0">
                  <a:solidFill>
                    <a:schemeClr val="tx2"/>
                  </a:solidFill>
                </a:rPr>
              </a:br>
              <a:r>
                <a:rPr lang="en-US" altLang="ko-KR" sz="1200" b="1" dirty="0">
                  <a:solidFill>
                    <a:schemeClr val="tx2"/>
                  </a:solidFill>
                </a:rPr>
                <a:t>separator room R</a:t>
              </a:r>
              <a:endParaRPr lang="ko-KR" alt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65319" y="1499753"/>
              <a:ext cx="169313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rmAutofit fontScale="92500" lnSpcReduction="10000"/>
            </a:bodyPr>
            <a:lstStyle/>
            <a:p>
              <a:r>
                <a:rPr lang="en-US" altLang="ko-KR" sz="1200" b="1" dirty="0">
                  <a:solidFill>
                    <a:schemeClr val="tx2"/>
                  </a:solidFill>
                </a:rPr>
                <a:t>RFQ-c/b + EBIS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18508" y="960724"/>
              <a:ext cx="169313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rmAutofit fontScale="92500" lnSpcReduction="10000"/>
            </a:bodyPr>
            <a:lstStyle/>
            <a:p>
              <a:r>
                <a:rPr lang="en-US" altLang="ko-KR" sz="1200" b="1" dirty="0">
                  <a:solidFill>
                    <a:schemeClr val="tx2"/>
                  </a:solidFill>
                </a:rPr>
                <a:t>A/Q separator line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960355" y="1416266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MMS</a:t>
            </a:r>
            <a:endParaRPr lang="ko-KR" altLang="en-US" dirty="0"/>
          </a:p>
        </p:txBody>
      </p:sp>
      <p:sp>
        <p:nvSpPr>
          <p:cNvPr id="19" name="타원 18"/>
          <p:cNvSpPr/>
          <p:nvPr/>
        </p:nvSpPr>
        <p:spPr bwMode="auto">
          <a:xfrm>
            <a:off x="3096026" y="1863038"/>
            <a:ext cx="395854" cy="421422"/>
          </a:xfrm>
          <a:prstGeom prst="ellipse">
            <a:avLst/>
          </a:prstGeom>
          <a:noFill/>
          <a:ln w="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0" name="직선 화살표 연결선 19"/>
          <p:cNvCxnSpPr/>
          <p:nvPr/>
        </p:nvCxnSpPr>
        <p:spPr bwMode="auto">
          <a:xfrm flipV="1">
            <a:off x="3491880" y="1376145"/>
            <a:ext cx="590274" cy="486893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693248" y="1114535"/>
            <a:ext cx="10054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>
                <a:solidFill>
                  <a:srgbClr val="FF0000"/>
                </a:solidFill>
              </a:rPr>
              <a:t>Branch</a:t>
            </a:r>
            <a:r>
              <a:rPr lang="ko-KR" altLang="en-US" sz="1050" dirty="0">
                <a:solidFill>
                  <a:srgbClr val="FF0000"/>
                </a:solidFill>
              </a:rPr>
              <a:t> </a:t>
            </a:r>
            <a:r>
              <a:rPr lang="en-US" altLang="ko-KR" sz="1050" dirty="0">
                <a:solidFill>
                  <a:srgbClr val="FF0000"/>
                </a:solidFill>
              </a:rPr>
              <a:t>point</a:t>
            </a:r>
            <a:endParaRPr lang="ko-KR" altLang="en-US" sz="1050" dirty="0">
              <a:solidFill>
                <a:srgbClr val="FF0000"/>
              </a:solidFill>
            </a:endParaRPr>
          </a:p>
        </p:txBody>
      </p:sp>
      <p:cxnSp>
        <p:nvCxnSpPr>
          <p:cNvPr id="22" name="직선 화살표 연결선 21"/>
          <p:cNvCxnSpPr/>
          <p:nvPr/>
        </p:nvCxnSpPr>
        <p:spPr bwMode="auto">
          <a:xfrm>
            <a:off x="3437908" y="2829083"/>
            <a:ext cx="979180" cy="0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직선 화살표 연결선 22"/>
          <p:cNvCxnSpPr/>
          <p:nvPr/>
        </p:nvCxnSpPr>
        <p:spPr bwMode="auto">
          <a:xfrm flipV="1">
            <a:off x="5766004" y="3129361"/>
            <a:ext cx="0" cy="1001555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3565633" y="3385952"/>
            <a:ext cx="1585020" cy="2573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rmAutofit fontScale="92500" lnSpcReduction="10000"/>
          </a:bodyPr>
          <a:lstStyle/>
          <a:p>
            <a:r>
              <a:rPr lang="en-US" altLang="ko-KR" sz="1200" b="1" dirty="0">
                <a:solidFill>
                  <a:schemeClr val="tx2"/>
                </a:solidFill>
              </a:rPr>
              <a:t>HRMS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44153" y="759210"/>
            <a:ext cx="3807902" cy="1538883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</a:rPr>
              <a:t>TIS.L</a:t>
            </a:r>
            <a:r>
              <a:rPr lang="en-US" altLang="ko-KR" sz="1400" dirty="0">
                <a:solidFill>
                  <a:schemeClr val="bg1"/>
                </a:solidFill>
                <a:sym typeface="Wingdings" panose="05000000000000000000" pitchFamily="2" charset="2"/>
              </a:rPr>
              <a:t> Pre-</a:t>
            </a:r>
            <a:r>
              <a:rPr lang="en-US" altLang="ko-KR" sz="1400" dirty="0" err="1">
                <a:solidFill>
                  <a:schemeClr val="bg1"/>
                </a:solidFill>
                <a:sym typeface="Wingdings" panose="05000000000000000000" pitchFamily="2" charset="2"/>
              </a:rPr>
              <a:t>sep</a:t>
            </a:r>
            <a:r>
              <a:rPr lang="en-US" altLang="ko-KR" sz="1400" dirty="0">
                <a:solidFill>
                  <a:schemeClr val="bg1"/>
                </a:solidFill>
                <a:sym typeface="Wingdings" panose="05000000000000000000" pitchFamily="2" charset="2"/>
              </a:rPr>
              <a:t>  HRMS  user</a:t>
            </a:r>
          </a:p>
          <a:p>
            <a:r>
              <a:rPr lang="en-US" altLang="ko-KR" sz="1400" dirty="0">
                <a:solidFill>
                  <a:schemeClr val="bg1"/>
                </a:solidFill>
                <a:sym typeface="Wingdings" panose="05000000000000000000" pitchFamily="2" charset="2"/>
              </a:rPr>
              <a:t>TIS.R Pre-</a:t>
            </a:r>
            <a:r>
              <a:rPr lang="en-US" altLang="ko-KR" sz="1400" dirty="0" err="1">
                <a:solidFill>
                  <a:schemeClr val="bg1"/>
                </a:solidFill>
                <a:sym typeface="Wingdings" panose="05000000000000000000" pitchFamily="2" charset="2"/>
              </a:rPr>
              <a:t>sep.</a:t>
            </a:r>
            <a:r>
              <a:rPr lang="en-US" altLang="ko-KR" sz="1400" dirty="0">
                <a:solidFill>
                  <a:schemeClr val="bg1"/>
                </a:solidFill>
                <a:sym typeface="Wingdings" panose="05000000000000000000" pitchFamily="2" charset="2"/>
              </a:rPr>
              <a:t>  Mass </a:t>
            </a:r>
            <a:r>
              <a:rPr lang="en-US" altLang="ko-KR" sz="1400" dirty="0" err="1">
                <a:solidFill>
                  <a:schemeClr val="bg1"/>
                </a:solidFill>
                <a:sym typeface="Wingdings" panose="05000000000000000000" pitchFamily="2" charset="2"/>
              </a:rPr>
              <a:t>sep.</a:t>
            </a:r>
            <a:r>
              <a:rPr lang="en-US" altLang="ko-KR" sz="1400" dirty="0">
                <a:solidFill>
                  <a:schemeClr val="bg1"/>
                </a:solidFill>
                <a:sym typeface="Wingdings" panose="05000000000000000000" pitchFamily="2" charset="2"/>
              </a:rPr>
              <a:t>  HRMS  user</a:t>
            </a:r>
          </a:p>
          <a:p>
            <a:r>
              <a:rPr lang="en-US" altLang="ko-KR" sz="1400" dirty="0">
                <a:solidFill>
                  <a:schemeClr val="bg1"/>
                </a:solidFill>
                <a:sym typeface="Wingdings" panose="05000000000000000000" pitchFamily="2" charset="2"/>
              </a:rPr>
              <a:t>TIS Pre-</a:t>
            </a:r>
            <a:r>
              <a:rPr lang="en-US" altLang="ko-KR" sz="1400" dirty="0" err="1">
                <a:solidFill>
                  <a:schemeClr val="bg1"/>
                </a:solidFill>
                <a:sym typeface="Wingdings" panose="05000000000000000000" pitchFamily="2" charset="2"/>
              </a:rPr>
              <a:t>sep.</a:t>
            </a:r>
            <a:r>
              <a:rPr lang="en-US" altLang="ko-KR" sz="1400" dirty="0">
                <a:solidFill>
                  <a:schemeClr val="bg1"/>
                </a:solidFill>
                <a:sym typeface="Wingdings" panose="05000000000000000000" pitchFamily="2" charset="2"/>
              </a:rPr>
              <a:t>  HRMS  EBIS  a/</a:t>
            </a:r>
            <a:r>
              <a:rPr lang="en-US" altLang="ko-KR" sz="1400" dirty="0" err="1">
                <a:solidFill>
                  <a:schemeClr val="bg1"/>
                </a:solidFill>
                <a:sym typeface="Wingdings" panose="05000000000000000000" pitchFamily="2" charset="2"/>
              </a:rPr>
              <a:t>qpost</a:t>
            </a:r>
            <a:r>
              <a:rPr lang="en-US" altLang="ko-KR" sz="1400" dirty="0">
                <a:solidFill>
                  <a:schemeClr val="bg1"/>
                </a:solidFill>
                <a:sym typeface="Wingdings" panose="05000000000000000000" pitchFamily="2" charset="2"/>
              </a:rPr>
              <a:t> acc.</a:t>
            </a:r>
          </a:p>
          <a:p>
            <a:r>
              <a:rPr lang="en-US" altLang="ko-KR" sz="1400" dirty="0">
                <a:solidFill>
                  <a:schemeClr val="bg1"/>
                </a:solidFill>
                <a:sym typeface="Wingdings" panose="05000000000000000000" pitchFamily="2" charset="2"/>
              </a:rPr>
              <a:t>Test </a:t>
            </a:r>
            <a:r>
              <a:rPr lang="en-US" altLang="ko-KR" sz="1400" dirty="0" err="1">
                <a:solidFill>
                  <a:schemeClr val="bg1"/>
                </a:solidFill>
                <a:sym typeface="Wingdings" panose="05000000000000000000" pitchFamily="2" charset="2"/>
              </a:rPr>
              <a:t>Facil</a:t>
            </a:r>
            <a:r>
              <a:rPr lang="en-US" altLang="ko-KR" sz="1400" dirty="0">
                <a:solidFill>
                  <a:schemeClr val="bg1"/>
                </a:solidFill>
                <a:sym typeface="Wingdings" panose="05000000000000000000" pitchFamily="2" charset="2"/>
              </a:rPr>
              <a:t>. (low pow., non U)  Pre-</a:t>
            </a:r>
            <a:r>
              <a:rPr lang="en-US" altLang="ko-KR" sz="1400" dirty="0" err="1">
                <a:solidFill>
                  <a:schemeClr val="bg1"/>
                </a:solidFill>
                <a:sym typeface="Wingdings" panose="05000000000000000000" pitchFamily="2" charset="2"/>
              </a:rPr>
              <a:t>sep</a:t>
            </a:r>
            <a:r>
              <a:rPr lang="en-US" altLang="ko-KR" sz="1400" dirty="0">
                <a:solidFill>
                  <a:schemeClr val="bg1"/>
                </a:solidFill>
                <a:sym typeface="Wingdings" panose="05000000000000000000" pitchFamily="2" charset="2"/>
              </a:rPr>
              <a:t>  user</a:t>
            </a:r>
          </a:p>
          <a:p>
            <a:endParaRPr lang="en-US" altLang="ko-KR" sz="9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altLang="ko-KR" sz="1400" dirty="0">
                <a:solidFill>
                  <a:srgbClr val="FF0000"/>
                </a:solidFill>
                <a:sym typeface="Wingdings" panose="05000000000000000000" pitchFamily="2" charset="2"/>
              </a:rPr>
              <a:t>Now concentrating on the shortest line</a:t>
            </a:r>
          </a:p>
          <a:p>
            <a:r>
              <a:rPr lang="en-US" altLang="ko-KR" sz="1400" dirty="0">
                <a:solidFill>
                  <a:srgbClr val="FF0000"/>
                </a:solidFill>
                <a:sym typeface="Wingdings" panose="05000000000000000000" pitchFamily="2" charset="2"/>
              </a:rPr>
              <a:t>TIS.L  </a:t>
            </a:r>
            <a:r>
              <a:rPr lang="en-US" altLang="ko-KR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Pre.sep</a:t>
            </a:r>
            <a:r>
              <a:rPr lang="en-US" altLang="ko-KR" sz="1400" dirty="0">
                <a:solidFill>
                  <a:srgbClr val="FF0000"/>
                </a:solidFill>
                <a:sym typeface="Wingdings" panose="05000000000000000000" pitchFamily="2" charset="2"/>
              </a:rPr>
              <a:t>  EBIS  A/q  </a:t>
            </a:r>
            <a:r>
              <a:rPr lang="en-US" altLang="ko-KR" sz="1400" dirty="0" err="1">
                <a:solidFill>
                  <a:srgbClr val="FF0000"/>
                </a:solidFill>
                <a:sym typeface="Wingdings" panose="05000000000000000000" pitchFamily="2" charset="2"/>
              </a:rPr>
              <a:t>Post.acc</a:t>
            </a:r>
            <a:endParaRPr lang="ko-KR" altLang="en-US" sz="1400" dirty="0">
              <a:solidFill>
                <a:srgbClr val="FF0000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810807" y="4851133"/>
            <a:ext cx="1633531" cy="1462027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2787106" y="2223455"/>
            <a:ext cx="778528" cy="2556112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1324650" y="1150855"/>
            <a:ext cx="3119688" cy="102727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6306580" y="2373011"/>
            <a:ext cx="2657908" cy="138499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1400" kern="100" dirty="0">
                <a:solidFill>
                  <a:srgbClr val="000000"/>
                </a:solidFill>
                <a:cs typeface="Arial Unicode MS" panose="020B0604020202020204" pitchFamily="50" charset="-127"/>
              </a:rPr>
              <a:t>ISOL building ready by ‘19.12</a:t>
            </a:r>
          </a:p>
          <a:p>
            <a:r>
              <a:rPr lang="en-US" altLang="ko-KR" sz="1400" dirty="0"/>
              <a:t> - Ground floor: TIS, beamline, </a:t>
            </a:r>
            <a:endParaRPr lang="en-US" altLang="ko-KR" sz="1400" dirty="0" smtClean="0"/>
          </a:p>
          <a:p>
            <a:r>
              <a:rPr lang="en-US" altLang="ko-KR" sz="1400" dirty="0" smtClean="0"/>
              <a:t>experimental </a:t>
            </a:r>
            <a:r>
              <a:rPr lang="en-US" altLang="ko-KR" sz="1400" dirty="0"/>
              <a:t>hall</a:t>
            </a:r>
          </a:p>
          <a:p>
            <a:r>
              <a:rPr lang="en-US" altLang="ko-KR" sz="1400" dirty="0" smtClean="0"/>
              <a:t>- 1</a:t>
            </a:r>
            <a:r>
              <a:rPr lang="en-US" altLang="ko-KR" sz="1400" baseline="30000" dirty="0" smtClean="0"/>
              <a:t>st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floor: experimental hall</a:t>
            </a:r>
            <a:r>
              <a:rPr lang="en-US" altLang="ko-KR" sz="1400" dirty="0" smtClean="0"/>
              <a:t>,  Laboratory</a:t>
            </a:r>
            <a:r>
              <a:rPr lang="en-US" altLang="ko-KR" sz="1400" dirty="0"/>
              <a:t>, utilities</a:t>
            </a:r>
          </a:p>
          <a:p>
            <a:r>
              <a:rPr lang="en-US" altLang="ko-KR" sz="1400" spc="-80" dirty="0"/>
              <a:t>- 2</a:t>
            </a:r>
            <a:r>
              <a:rPr lang="en-US" altLang="ko-KR" sz="1400" spc="-80" baseline="30000" dirty="0"/>
              <a:t>nd</a:t>
            </a:r>
            <a:r>
              <a:rPr lang="en-US" altLang="ko-KR" sz="1400" spc="-80" dirty="0"/>
              <a:t> floor: Control room, Analysis room</a:t>
            </a:r>
            <a:endParaRPr lang="ko-KR" altLang="en-US" sz="1400" spc="-8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033" y="4561145"/>
            <a:ext cx="2017317" cy="17145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2" name="직사각형 31"/>
          <p:cNvSpPr/>
          <p:nvPr/>
        </p:nvSpPr>
        <p:spPr>
          <a:xfrm>
            <a:off x="6837591" y="4216440"/>
            <a:ext cx="1766857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en-US" altLang="ko-KR" sz="1400" kern="100" dirty="0">
                <a:solidFill>
                  <a:srgbClr val="000000"/>
                </a:solidFill>
                <a:ea typeface="Arial Unicode MS" panose="020B0604020202020204" pitchFamily="50" charset="-127"/>
                <a:cs typeface="Arial Unicode MS" panose="020B0604020202020204" pitchFamily="50" charset="-127"/>
              </a:rPr>
              <a:t>Early stage operation </a:t>
            </a:r>
          </a:p>
        </p:txBody>
      </p:sp>
    </p:spTree>
    <p:extLst>
      <p:ext uri="{BB962C8B-B14F-4D97-AF65-F5344CB8AC3E}">
        <p14:creationId xmlns:p14="http://schemas.microsoft.com/office/powerpoint/2010/main" val="304516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36924" y="188640"/>
            <a:ext cx="1368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</a:t>
            </a: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" y="980728"/>
            <a:ext cx="8906378" cy="540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602" y="841947"/>
            <a:ext cx="4469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solidFill>
                  <a:srgbClr val="0000FF"/>
                </a:solidFill>
                <a:ea typeface="HY헤드라인M" panose="02030600000101010101" pitchFamily="18" charset="-127"/>
              </a:rPr>
              <a:t>In-Flight separator layout</a:t>
            </a:r>
            <a:endParaRPr lang="ko-KR" altLang="en-US" sz="3200" b="1" dirty="0">
              <a:solidFill>
                <a:srgbClr val="0000FF"/>
              </a:solidFill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694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61C3FC61-EF0D-4307-A603-8B70427B4E80}"/>
              </a:ext>
            </a:extLst>
          </p:cNvPr>
          <p:cNvSpPr/>
          <p:nvPr/>
        </p:nvSpPr>
        <p:spPr bwMode="auto">
          <a:xfrm>
            <a:off x="144000" y="775226"/>
            <a:ext cx="8901146" cy="1116000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rgbClr val="113F71"/>
              </a:solidFill>
              <a:latin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68759" y="599340"/>
            <a:ext cx="740811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Nuclear science </a:t>
            </a:r>
            <a:r>
              <a:rPr lang="en-US" altLang="ko-KR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ko-K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KOBRA, LAMPS, NDPS, MMS, CLS </a:t>
            </a:r>
            <a:r>
              <a:rPr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(based on atomic physics)</a:t>
            </a:r>
            <a:r>
              <a:rPr lang="en-US" altLang="ko-KR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ko-KR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Applied science</a:t>
            </a:r>
            <a:r>
              <a:rPr lang="en-US" altLang="ko-K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ko-KR" dirty="0" err="1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altLang="ko-KR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</a:t>
            </a:r>
            <a:r>
              <a:rPr lang="en-US" altLang="ko-K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(Material science), </a:t>
            </a:r>
            <a:r>
              <a:rPr lang="en-US" altLang="ko-KR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 </a:t>
            </a:r>
            <a:r>
              <a:rPr lang="en-US" altLang="ko-K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(Bio &amp; Medical application)   </a:t>
            </a:r>
            <a:endParaRPr lang="ko-KR" alt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오른쪽 화살표 2"/>
          <p:cNvSpPr/>
          <p:nvPr/>
        </p:nvSpPr>
        <p:spPr bwMode="auto">
          <a:xfrm>
            <a:off x="571115" y="1540423"/>
            <a:ext cx="236946" cy="216024"/>
          </a:xfrm>
          <a:prstGeom prst="rightArrow">
            <a:avLst/>
          </a:prstGeom>
          <a:solidFill>
            <a:srgbClr val="FF0000"/>
          </a:solidFill>
          <a:ln w="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68759" y="1464268"/>
            <a:ext cx="813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altLang="ko-KR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(at the beginning of RAON operation) </a:t>
            </a:r>
            <a:r>
              <a:rPr lang="en-US" altLang="ko-K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upgrade + </a:t>
            </a:r>
            <a:r>
              <a:rPr lang="en-US" altLang="ko-KR" dirty="0" smtClean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a</a:t>
            </a:r>
            <a:r>
              <a:rPr lang="en-US" altLang="ko-KR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 the future, space reserved)</a:t>
            </a:r>
            <a:endParaRPr lang="ko-KR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AE53EAAD-A3C6-473F-8211-3172062277DD}"/>
              </a:ext>
            </a:extLst>
          </p:cNvPr>
          <p:cNvSpPr/>
          <p:nvPr/>
        </p:nvSpPr>
        <p:spPr bwMode="auto">
          <a:xfrm>
            <a:off x="144000" y="1898715"/>
            <a:ext cx="8901146" cy="4433956"/>
          </a:xfrm>
          <a:prstGeom prst="rect">
            <a:avLst/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rgbClr val="113F71"/>
              </a:solidFill>
              <a:latin typeface="Times New Roman" pitchFamily="18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B94FE28-3E62-4111-B661-6AD74F7A5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071897"/>
            <a:ext cx="7614592" cy="4165416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04627" y="182711"/>
            <a:ext cx="5282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Layout of Experimental System at RAON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697452" y="882717"/>
            <a:ext cx="154502" cy="164510"/>
            <a:chOff x="1969226" y="3480514"/>
            <a:chExt cx="481373" cy="497205"/>
          </a:xfrm>
          <a:solidFill>
            <a:srgbClr val="0000FF"/>
          </a:solidFill>
        </p:grpSpPr>
        <p:sp>
          <p:nvSpPr>
            <p:cNvPr id="19" name="타원 18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20" name="타원 19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697452" y="1222461"/>
            <a:ext cx="154502" cy="164510"/>
            <a:chOff x="1969226" y="3480514"/>
            <a:chExt cx="481373" cy="497205"/>
          </a:xfrm>
          <a:solidFill>
            <a:schemeClr val="accent6"/>
          </a:solidFill>
        </p:grpSpPr>
        <p:sp>
          <p:nvSpPr>
            <p:cNvPr id="22" name="타원 21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23" name="타원 22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126981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E8E4532-314E-4A84-8B4E-FD19D42D2F92}"/>
              </a:ext>
            </a:extLst>
          </p:cNvPr>
          <p:cNvSpPr/>
          <p:nvPr/>
        </p:nvSpPr>
        <p:spPr bwMode="auto">
          <a:xfrm>
            <a:off x="180000" y="929822"/>
            <a:ext cx="8787600" cy="2653200"/>
          </a:xfrm>
          <a:prstGeom prst="roundRect">
            <a:avLst>
              <a:gd name="adj" fmla="val 4156"/>
            </a:avLst>
          </a:prstGeom>
          <a:solidFill>
            <a:srgbClr val="0000FF">
              <a:alpha val="10000"/>
            </a:srgbClr>
          </a:solidFill>
          <a:ln w="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 dirty="0">
              <a:solidFill>
                <a:srgbClr val="113F71"/>
              </a:solidFill>
              <a:latin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248740" y="1024659"/>
            <a:ext cx="4159728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1. KOBRA </a:t>
            </a:r>
          </a:p>
          <a:p>
            <a:r>
              <a:rPr lang="en-US" altLang="ko-K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ko-KR" sz="1400" b="1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sz="1400" b="1" spc="-8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</a:t>
            </a:r>
            <a:r>
              <a:rPr lang="en-US" altLang="ko-KR" sz="1400" spc="-8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</a:t>
            </a:r>
            <a:r>
              <a:rPr lang="en-US" altLang="ko-KR" sz="1400" b="1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US" altLang="ko-KR" sz="1400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road acceptance</a:t>
            </a:r>
            <a:r>
              <a:rPr lang="en-US" altLang="ko-KR" sz="1400" b="1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Recoil spectrometer &amp;</a:t>
            </a:r>
            <a:r>
              <a:rPr lang="en-US" altLang="ko-KR" sz="1400" b="1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altLang="ko-KR" sz="1400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pparatus</a:t>
            </a:r>
            <a:r>
              <a:rPr lang="en-US" altLang="ko-KR" sz="1400" b="1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sz="1600" b="1" spc="-8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379EB25E-2084-4317-9A64-1C42F15B2663}"/>
              </a:ext>
            </a:extLst>
          </p:cNvPr>
          <p:cNvSpPr/>
          <p:nvPr/>
        </p:nvSpPr>
        <p:spPr bwMode="auto">
          <a:xfrm>
            <a:off x="180000" y="3676873"/>
            <a:ext cx="8787600" cy="2653200"/>
          </a:xfrm>
          <a:prstGeom prst="roundRect">
            <a:avLst>
              <a:gd name="adj" fmla="val 4831"/>
            </a:avLst>
          </a:prstGeom>
          <a:solidFill>
            <a:srgbClr val="0000FF">
              <a:alpha val="10000"/>
            </a:srgbClr>
          </a:solidFill>
          <a:ln w="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 dirty="0">
              <a:solidFill>
                <a:srgbClr val="113F71"/>
              </a:solidFill>
              <a:latin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F1B3CD-F6AB-407D-B4E2-DC26001F9ABF}"/>
              </a:ext>
            </a:extLst>
          </p:cNvPr>
          <p:cNvSpPr txBox="1"/>
          <p:nvPr/>
        </p:nvSpPr>
        <p:spPr>
          <a:xfrm>
            <a:off x="236074" y="3769704"/>
            <a:ext cx="390222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2. LAMPS</a:t>
            </a:r>
          </a:p>
          <a:p>
            <a:r>
              <a:rPr lang="en-US" altLang="ko-K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</a:t>
            </a:r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arge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cceptance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ulti-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urpose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pectrometer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0D0F59-8E52-49DF-938B-8F26436F7BED}"/>
              </a:ext>
            </a:extLst>
          </p:cNvPr>
          <p:cNvSpPr txBox="1"/>
          <p:nvPr/>
        </p:nvSpPr>
        <p:spPr>
          <a:xfrm>
            <a:off x="272519" y="1508907"/>
            <a:ext cx="445147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Studies of nuclear structure and nuclear </a:t>
            </a:r>
          </a:p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astrophysics in the energy range of &lt; a few tens of MeV/u</a:t>
            </a:r>
          </a:p>
          <a:p>
            <a:endParaRPr lang="en-US" altLang="ko-KR" sz="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status  </a:t>
            </a: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fabrication (</a:t>
            </a:r>
            <a:r>
              <a:rPr lang="en-US" altLang="ko-KR" sz="12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installation from Sep. 2019</a:t>
            </a: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41990CFC-669C-4500-872A-068F6839FA36}"/>
              </a:ext>
            </a:extLst>
          </p:cNvPr>
          <p:cNvGrpSpPr/>
          <p:nvPr/>
        </p:nvGrpSpPr>
        <p:grpSpPr>
          <a:xfrm>
            <a:off x="4649337" y="1024659"/>
            <a:ext cx="4135676" cy="2549788"/>
            <a:chOff x="971601" y="3984422"/>
            <a:chExt cx="3022071" cy="1954514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2160FA50-4A69-4E62-9115-4E43F76F3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1601" y="3984422"/>
              <a:ext cx="1009658" cy="1954514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1752FEC5-5CEC-4FD9-8046-9D7DCB123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8229" y="3994741"/>
              <a:ext cx="2005443" cy="193680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89E271F-B6F3-4E78-95E9-0E8CA09AFCF0}"/>
              </a:ext>
            </a:extLst>
          </p:cNvPr>
          <p:cNvSpPr txBox="1"/>
          <p:nvPr/>
        </p:nvSpPr>
        <p:spPr>
          <a:xfrm>
            <a:off x="283452" y="4269968"/>
            <a:ext cx="4511620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400" spc="-7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Studies of nuclear matter and nuclear reactions</a:t>
            </a:r>
          </a:p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stable and RI beams at intermediate energy regime</a:t>
            </a:r>
          </a:p>
          <a:p>
            <a:endParaRPr lang="en-US" altLang="ko-KR" sz="5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400" b="1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status  </a:t>
            </a: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fabrication (</a:t>
            </a:r>
            <a:r>
              <a:rPr lang="en-US" altLang="ko-KR" sz="12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installation from Jan. 2021</a:t>
            </a:r>
            <a:r>
              <a:rPr lang="en-US" altLang="ko-KR" sz="14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CC174FAE-BE1F-4E67-9FAD-D0A4EA6F5D25}"/>
              </a:ext>
            </a:extLst>
          </p:cNvPr>
          <p:cNvGrpSpPr/>
          <p:nvPr/>
        </p:nvGrpSpPr>
        <p:grpSpPr>
          <a:xfrm>
            <a:off x="4709953" y="3901367"/>
            <a:ext cx="4207511" cy="2417688"/>
            <a:chOff x="5093730" y="3961300"/>
            <a:chExt cx="3956893" cy="1978437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94EE6025-B5E6-448A-B2DA-C2CCEF7DFAB3}"/>
                </a:ext>
              </a:extLst>
            </p:cNvPr>
            <p:cNvGrpSpPr/>
            <p:nvPr/>
          </p:nvGrpSpPr>
          <p:grpSpPr>
            <a:xfrm>
              <a:off x="5093730" y="3999731"/>
              <a:ext cx="1747821" cy="1918256"/>
              <a:chOff x="251520" y="2148435"/>
              <a:chExt cx="4224247" cy="4416482"/>
            </a:xfrm>
          </p:grpSpPr>
          <p:pic>
            <p:nvPicPr>
              <p:cNvPr id="24" name="image5.png" descr="image5.png">
                <a:extLst>
                  <a:ext uri="{FF2B5EF4-FFF2-40B4-BE49-F238E27FC236}">
                    <a16:creationId xmlns:a16="http://schemas.microsoft.com/office/drawing/2014/main" id="{AB3CDD01-05E2-472C-AF1D-046856FBC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520" y="2148435"/>
                <a:ext cx="4224247" cy="4416482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5" name="선">
                <a:extLst>
                  <a:ext uri="{FF2B5EF4-FFF2-40B4-BE49-F238E27FC236}">
                    <a16:creationId xmlns:a16="http://schemas.microsoft.com/office/drawing/2014/main" id="{F4124911-B5EE-4F09-A8A8-E8F51A90648D}"/>
                  </a:ext>
                </a:extLst>
              </p:cNvPr>
              <p:cNvSpPr/>
              <p:nvPr/>
            </p:nvSpPr>
            <p:spPr>
              <a:xfrm>
                <a:off x="1835696" y="3793113"/>
                <a:ext cx="368081" cy="211951"/>
              </a:xfrm>
              <a:prstGeom prst="line">
                <a:avLst/>
              </a:prstGeom>
              <a:ln w="31750">
                <a:solidFill>
                  <a:srgbClr val="0000FF"/>
                </a:solidFill>
                <a:tailEnd type="triangle"/>
              </a:ln>
            </p:spPr>
            <p:txBody>
              <a:bodyPr lIns="45719" rIns="45719"/>
              <a:lstStyle/>
              <a:p>
                <a:pPr>
                  <a:defRPr>
                    <a:solidFill>
                      <a:srgbClr val="000000"/>
                    </a:solidFill>
                    <a:uFillTx/>
                    <a:latin typeface="맑은 고딕"/>
                    <a:ea typeface="맑은 고딕"/>
                    <a:cs typeface="맑은 고딕"/>
                    <a:sym typeface="맑은 고딕"/>
                  </a:defRPr>
                </a:pPr>
                <a:endParaRPr>
                  <a:solidFill>
                    <a:srgbClr val="000000"/>
                  </a:solidFill>
                  <a:ea typeface="맑은 고딕"/>
                  <a:cs typeface="맑은 고딕"/>
                  <a:sym typeface="맑은 고딕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C7D3DD-DA69-4966-B8AE-06C08B721DD7}"/>
                  </a:ext>
                </a:extLst>
              </p:cNvPr>
              <p:cNvSpPr txBox="1"/>
              <p:nvPr/>
            </p:nvSpPr>
            <p:spPr>
              <a:xfrm>
                <a:off x="261882" y="3420482"/>
                <a:ext cx="2393808" cy="677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separator</a:t>
                </a:r>
                <a:endParaRPr lang="ko-KR" altLang="en-US" sz="1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6E20210A-30ED-47C7-8B9C-7A295647C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05638" y="4762177"/>
              <a:ext cx="1920423" cy="1177560"/>
            </a:xfrm>
            <a:prstGeom prst="rect">
              <a:avLst/>
            </a:prstGeom>
          </p:spPr>
        </p:pic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DC5C363A-D209-4A8F-AC70-AE2C19DC051B}"/>
                </a:ext>
              </a:extLst>
            </p:cNvPr>
            <p:cNvSpPr/>
            <p:nvPr/>
          </p:nvSpPr>
          <p:spPr bwMode="auto">
            <a:xfrm>
              <a:off x="5652120" y="5301208"/>
              <a:ext cx="389809" cy="412815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b="1">
                <a:solidFill>
                  <a:srgbClr val="113F71"/>
                </a:solidFill>
                <a:latin typeface="Times New Roman" pitchFamily="18" charset="0"/>
              </a:endParaRPr>
            </a:p>
          </p:txBody>
        </p:sp>
        <p:sp>
          <p:nvSpPr>
            <p:cNvPr id="14" name="화살표: 오른쪽 13">
              <a:extLst>
                <a:ext uri="{FF2B5EF4-FFF2-40B4-BE49-F238E27FC236}">
                  <a16:creationId xmlns:a16="http://schemas.microsoft.com/office/drawing/2014/main" id="{4C04CF02-06AC-4BD6-89B9-FE3AB7DB08B7}"/>
                </a:ext>
              </a:extLst>
            </p:cNvPr>
            <p:cNvSpPr/>
            <p:nvPr/>
          </p:nvSpPr>
          <p:spPr bwMode="auto">
            <a:xfrm>
              <a:off x="6066630" y="5394606"/>
              <a:ext cx="1025650" cy="194633"/>
            </a:xfrm>
            <a:prstGeom prst="rightArrow">
              <a:avLst/>
            </a:prstGeom>
            <a:solidFill>
              <a:srgbClr val="FF0000"/>
            </a:solidFill>
            <a:ln w="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b="1">
                <a:solidFill>
                  <a:srgbClr val="113F71"/>
                </a:solidFill>
                <a:latin typeface="Times New Roman" pitchFamily="18" charset="0"/>
              </a:endParaRPr>
            </a:p>
          </p:txBody>
        </p:sp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A647FC57-02A3-4FFA-8018-BEBF26F65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71684" y="3961300"/>
              <a:ext cx="2178939" cy="815608"/>
            </a:xfrm>
            <a:prstGeom prst="rect">
              <a:avLst/>
            </a:prstGeom>
          </p:spPr>
        </p:pic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7E425EA3-C2FC-4FF2-837A-7DD5BFFBAD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526" y="2353561"/>
            <a:ext cx="2301320" cy="120296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05C7444-639E-41A0-BFA3-4BBCC8A90B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7461" y="2353561"/>
            <a:ext cx="1854539" cy="75918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E0C8B34-07AF-4ADA-98F7-508AFF7542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459" y="3090168"/>
            <a:ext cx="1376513" cy="47779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ED2C8AA-F247-4270-9EDD-050475F341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8963" y="3110261"/>
            <a:ext cx="483037" cy="45453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558E2FC-6719-4059-826A-23BD3FFDDB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109" y="5114842"/>
            <a:ext cx="1535493" cy="116132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57E6587-7B09-4973-B6F2-125380B8BF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6911" y="5098650"/>
            <a:ext cx="1145151" cy="119370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F33DC53-9336-4AAC-9CD7-CF800D439C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41455" y="5110396"/>
            <a:ext cx="1476615" cy="119485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5496" y="101963"/>
            <a:ext cx="1956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3. ACC. &amp; Exp.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65837" y="160170"/>
            <a:ext cx="5098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Current Status of Experimental System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2416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46">
            <a:extLst>
              <a:ext uri="{FF2B5EF4-FFF2-40B4-BE49-F238E27FC236}">
                <a16:creationId xmlns:a16="http://schemas.microsoft.com/office/drawing/2014/main" id="{D5B9B892-993F-F948-9BFA-B7E6AAB7EEFC}"/>
              </a:ext>
            </a:extLst>
          </p:cNvPr>
          <p:cNvSpPr/>
          <p:nvPr/>
        </p:nvSpPr>
        <p:spPr>
          <a:xfrm>
            <a:off x="5663818" y="3660016"/>
            <a:ext cx="3516694" cy="193899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Providing high intensity RI beams by ISOL and IF</a:t>
            </a: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ISOL: direct fission of </a:t>
            </a:r>
            <a:r>
              <a:rPr lang="en-US" altLang="ko-KR" sz="12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238</a:t>
            </a:r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 by 70 MeV proton</a:t>
            </a:r>
          </a:p>
          <a:p>
            <a:r>
              <a:rPr lang="en-US" altLang="ko-K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IF: 200 MeV/u </a:t>
            </a:r>
            <a:r>
              <a:rPr lang="en-US" altLang="ko-KR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238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 (intensity: 8.3 p</a:t>
            </a:r>
            <a:r>
              <a:rPr lang="el-GR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μ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A)</a:t>
            </a:r>
          </a:p>
          <a:p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Providing high quality neutron-rich beams</a:t>
            </a:r>
          </a:p>
          <a:p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e.g., </a:t>
            </a:r>
            <a:r>
              <a:rPr lang="en-US" altLang="ko-KR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132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Sn with up to 250 MeV/u,</a:t>
            </a:r>
          </a:p>
          <a:p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up to 10</a:t>
            </a:r>
            <a:r>
              <a:rPr lang="en-US" altLang="ko-KR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particles per second</a:t>
            </a:r>
          </a:p>
          <a:p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Providing More exotic RI beam </a:t>
            </a:r>
          </a:p>
          <a:p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production by combination of ISOL and IF</a:t>
            </a:r>
            <a:endParaRPr lang="ko-KR" alt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4767" y="211851"/>
            <a:ext cx="1460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Overview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2522" y="2132856"/>
            <a:ext cx="8591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Budget:  KRW </a:t>
            </a:r>
            <a:r>
              <a:rPr lang="en-US" altLang="ko-KR" b="1" dirty="0" smtClean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1,498 </a:t>
            </a:r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billion (US$ </a:t>
            </a:r>
            <a:r>
              <a:rPr lang="en-US" altLang="ko-KR" b="1" dirty="0" smtClean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1.23 </a:t>
            </a:r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billion, 1$=</a:t>
            </a:r>
            <a:r>
              <a:rPr lang="en-US" altLang="ko-KR" b="1" dirty="0" smtClean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1,209krw</a:t>
            </a:r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)</a:t>
            </a:r>
            <a:endParaRPr lang="en-US" altLang="ko-KR" dirty="0">
              <a:solidFill>
                <a:srgbClr val="000000"/>
              </a:solidFill>
              <a:ea typeface="HY동녘B" panose="02030600000101010101" pitchFamily="18" charset="-127"/>
              <a:cs typeface="Arial" panose="020B0604020202020204" pitchFamily="34" charset="0"/>
            </a:endParaRPr>
          </a:p>
          <a:p>
            <a:r>
              <a:rPr lang="en-US" altLang="ko-KR" sz="1400" dirty="0">
                <a:solidFill>
                  <a:srgbClr val="113F71"/>
                </a:solidFill>
              </a:rPr>
              <a:t>                    - accelerators and experimental apparatus : </a:t>
            </a:r>
            <a:r>
              <a:rPr lang="en-US" altLang="ko-KR" sz="1400" dirty="0" smtClean="0">
                <a:solidFill>
                  <a:srgbClr val="113F71"/>
                </a:solidFill>
              </a:rPr>
              <a:t>502.8 </a:t>
            </a:r>
            <a:r>
              <a:rPr lang="en-US" altLang="ko-KR" sz="1400" dirty="0">
                <a:solidFill>
                  <a:srgbClr val="113F71"/>
                </a:solidFill>
              </a:rPr>
              <a:t>billion won</a:t>
            </a:r>
          </a:p>
          <a:p>
            <a:r>
              <a:rPr lang="en-US" altLang="ko-KR" sz="1400" dirty="0">
                <a:solidFill>
                  <a:srgbClr val="113F71"/>
                </a:solidFill>
              </a:rPr>
              <a:t>                    - civil engineering &amp; </a:t>
            </a:r>
            <a:r>
              <a:rPr lang="en-US" altLang="ko-KR" sz="1400" dirty="0">
                <a:solidFill>
                  <a:srgbClr val="113F71">
                    <a:lumMod val="60000"/>
                    <a:lumOff val="40000"/>
                  </a:srgbClr>
                </a:solidFill>
              </a:rPr>
              <a:t>conventional facilities : </a:t>
            </a:r>
            <a:r>
              <a:rPr lang="en-US" altLang="ko-KR" sz="1400" dirty="0" smtClean="0">
                <a:solidFill>
                  <a:srgbClr val="113F71">
                    <a:lumMod val="60000"/>
                    <a:lumOff val="40000"/>
                  </a:srgbClr>
                </a:solidFill>
              </a:rPr>
              <a:t>996 </a:t>
            </a:r>
            <a:r>
              <a:rPr lang="en-US" altLang="ko-KR" sz="1400" dirty="0">
                <a:solidFill>
                  <a:srgbClr val="113F71">
                    <a:lumMod val="60000"/>
                    <a:lumOff val="40000"/>
                  </a:srgbClr>
                </a:solidFill>
              </a:rPr>
              <a:t>billion won (incl. site 357 billion won)      </a:t>
            </a:r>
            <a:endParaRPr lang="en-US" altLang="ko-KR" sz="1400" dirty="0">
              <a:solidFill>
                <a:srgbClr val="002060"/>
              </a:solidFill>
              <a:ea typeface="HY동녘B" panose="02030600000101010101" pitchFamily="18" charset="-127"/>
              <a:cs typeface="Arial" panose="020B0604020202020204" pitchFamily="34" charset="0"/>
            </a:endParaRPr>
          </a:p>
          <a:p>
            <a:r>
              <a:rPr lang="en-US" altLang="ko-KR" sz="1400" dirty="0">
                <a:solidFill>
                  <a:srgbClr val="113F71"/>
                </a:solidFill>
              </a:rPr>
              <a:t> </a:t>
            </a:r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Period:   2011.12 ~ 2021.12 </a:t>
            </a:r>
            <a:endParaRPr lang="ko-KR" altLang="en-US" b="1" dirty="0">
              <a:solidFill>
                <a:srgbClr val="000000"/>
              </a:solidFill>
              <a:ea typeface="HY동녘B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3520" y="1049254"/>
            <a:ext cx="8383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Goal: </a:t>
            </a:r>
            <a:r>
              <a:rPr lang="en-US" altLang="ko-KR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To build </a:t>
            </a:r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a heavy ion accelerator complex RAON, </a:t>
            </a:r>
          </a:p>
          <a:p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           </a:t>
            </a:r>
            <a:r>
              <a:rPr lang="en-US" altLang="ko-KR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for </a:t>
            </a:r>
            <a:r>
              <a:rPr lang="en-US" altLang="ko-KR" b="1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rare isotope science </a:t>
            </a:r>
            <a:r>
              <a:rPr lang="en-US" altLang="ko-KR" dirty="0">
                <a:solidFill>
                  <a:srgbClr val="000000"/>
                </a:solidFill>
                <a:ea typeface="HY동녘B" panose="02030600000101010101" pitchFamily="18" charset="-127"/>
                <a:cs typeface="Arial" panose="020B0604020202020204" pitchFamily="34" charset="0"/>
              </a:rPr>
              <a:t>research in Korea.</a:t>
            </a:r>
          </a:p>
          <a:p>
            <a:r>
              <a:rPr lang="en-US" altLang="ko-KR" sz="2400" kern="0" dirty="0">
                <a:solidFill>
                  <a:srgbClr val="113F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50" charset="-127"/>
                <a:cs typeface="Arial Unicode MS" pitchFamily="50" charset="-127"/>
              </a:rPr>
              <a:t>        </a:t>
            </a:r>
            <a:r>
              <a:rPr lang="en-US" altLang="ko-KR" sz="1400" kern="0" dirty="0">
                <a:solidFill>
                  <a:srgbClr val="113F71"/>
                </a:solidFill>
                <a:ea typeface="Arial Unicode MS" pitchFamily="50" charset="-127"/>
                <a:cs typeface="Arial Unicode MS" pitchFamily="50" charset="-127"/>
              </a:rPr>
              <a:t>* RAON - </a:t>
            </a:r>
            <a:r>
              <a:rPr lang="en-US" altLang="ko-KR" sz="1400" kern="0" dirty="0">
                <a:solidFill>
                  <a:srgbClr val="FF0000"/>
                </a:solidFill>
                <a:ea typeface="Arial Unicode MS" pitchFamily="50" charset="-127"/>
                <a:cs typeface="Arial Unicode MS" pitchFamily="50" charset="-127"/>
              </a:rPr>
              <a:t>R</a:t>
            </a:r>
            <a:r>
              <a:rPr lang="en-US" altLang="ko-KR" sz="1400" kern="0" dirty="0">
                <a:solidFill>
                  <a:srgbClr val="113F71"/>
                </a:solidFill>
                <a:ea typeface="Arial Unicode MS" pitchFamily="50" charset="-127"/>
                <a:cs typeface="Arial Unicode MS" pitchFamily="50" charset="-127"/>
              </a:rPr>
              <a:t>are isotope </a:t>
            </a:r>
            <a:r>
              <a:rPr lang="en-US" altLang="ko-KR" sz="1400" kern="0" dirty="0">
                <a:solidFill>
                  <a:srgbClr val="FF0000"/>
                </a:solidFill>
                <a:ea typeface="Arial Unicode MS" pitchFamily="50" charset="-127"/>
                <a:cs typeface="Arial Unicode MS" pitchFamily="50" charset="-127"/>
              </a:rPr>
              <a:t>A</a:t>
            </a:r>
            <a:r>
              <a:rPr lang="en-US" altLang="ko-KR" sz="1400" kern="0" dirty="0">
                <a:solidFill>
                  <a:srgbClr val="113F71"/>
                </a:solidFill>
                <a:ea typeface="Arial Unicode MS" pitchFamily="50" charset="-127"/>
                <a:cs typeface="Arial Unicode MS" pitchFamily="50" charset="-127"/>
              </a:rPr>
              <a:t>ccelerator complex for </a:t>
            </a:r>
            <a:r>
              <a:rPr lang="en-US" altLang="ko-KR" sz="1400" kern="0" dirty="0">
                <a:solidFill>
                  <a:srgbClr val="FF0000"/>
                </a:solidFill>
                <a:ea typeface="Arial Unicode MS" pitchFamily="50" charset="-127"/>
                <a:cs typeface="Arial Unicode MS" pitchFamily="50" charset="-127"/>
              </a:rPr>
              <a:t>ON</a:t>
            </a:r>
            <a:r>
              <a:rPr lang="en-US" altLang="ko-KR" sz="1400" kern="0" dirty="0">
                <a:solidFill>
                  <a:srgbClr val="113F71"/>
                </a:solidFill>
                <a:ea typeface="Arial Unicode MS" pitchFamily="50" charset="-127"/>
                <a:cs typeface="Arial Unicode MS" pitchFamily="50" charset="-127"/>
              </a:rPr>
              <a:t>-line experiments</a:t>
            </a:r>
            <a:endParaRPr lang="ko-KR" altLang="en-US" sz="1400" dirty="0">
              <a:solidFill>
                <a:srgbClr val="000000"/>
              </a:solidFill>
              <a:ea typeface="HY동녘B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428474" y="1154419"/>
            <a:ext cx="154502" cy="164510"/>
            <a:chOff x="1969226" y="3480514"/>
            <a:chExt cx="481373" cy="497205"/>
          </a:xfrm>
        </p:grpSpPr>
        <p:sp>
          <p:nvSpPr>
            <p:cNvPr id="24" name="타원 23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25" name="타원 24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428632" y="2236922"/>
            <a:ext cx="154502" cy="164510"/>
            <a:chOff x="1969226" y="3480514"/>
            <a:chExt cx="481373" cy="497205"/>
          </a:xfrm>
        </p:grpSpPr>
        <p:sp>
          <p:nvSpPr>
            <p:cNvPr id="29" name="타원 28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30" name="타원 29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427874" y="2937546"/>
            <a:ext cx="154502" cy="164510"/>
            <a:chOff x="1969226" y="3480514"/>
            <a:chExt cx="481373" cy="497205"/>
          </a:xfrm>
        </p:grpSpPr>
        <p:sp>
          <p:nvSpPr>
            <p:cNvPr id="32" name="타원 31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33" name="타원 32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sp>
        <p:nvSpPr>
          <p:cNvPr id="34" name="모서리가 둥근 직사각형 33"/>
          <p:cNvSpPr/>
          <p:nvPr/>
        </p:nvSpPr>
        <p:spPr>
          <a:xfrm>
            <a:off x="179512" y="926150"/>
            <a:ext cx="8797946" cy="2430841"/>
          </a:xfrm>
          <a:prstGeom prst="roundRect">
            <a:avLst>
              <a:gd name="adj" fmla="val 6535"/>
            </a:avLst>
          </a:prstGeom>
          <a:noFill/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제목 1"/>
          <p:cNvSpPr>
            <a:spLocks noGrp="1"/>
          </p:cNvSpPr>
          <p:nvPr>
            <p:ph type="title"/>
          </p:nvPr>
        </p:nvSpPr>
        <p:spPr>
          <a:xfrm>
            <a:off x="2195736" y="214235"/>
            <a:ext cx="6480968" cy="504825"/>
          </a:xfrm>
        </p:spPr>
        <p:txBody>
          <a:bodyPr/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ordia New" panose="020B0304020202020204" pitchFamily="34" charset="-34"/>
              </a:rPr>
              <a:t>Rare Isotope Science Project (RISP)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51" name="그룹 50"/>
          <p:cNvGrpSpPr/>
          <p:nvPr/>
        </p:nvGrpSpPr>
        <p:grpSpPr>
          <a:xfrm>
            <a:off x="100117" y="5292697"/>
            <a:ext cx="3202191" cy="967914"/>
            <a:chOff x="5832598" y="3942990"/>
            <a:chExt cx="3363173" cy="1182978"/>
          </a:xfrm>
        </p:grpSpPr>
        <p:sp>
          <p:nvSpPr>
            <p:cNvPr id="73" name="TextBox 72"/>
            <p:cNvSpPr txBox="1"/>
            <p:nvPr/>
          </p:nvSpPr>
          <p:spPr>
            <a:xfrm>
              <a:off x="5832598" y="3942990"/>
              <a:ext cx="3363173" cy="789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600">
                  <a:solidFill>
                    <a:srgbClr val="002060"/>
                  </a:solidFill>
                </a:defRPr>
              </a:lvl1pPr>
            </a:lstStyle>
            <a:p>
              <a:pPr latinLnBrk="0">
                <a:lnSpc>
                  <a:spcPct val="100000"/>
                </a:lnSpc>
              </a:pPr>
              <a:r>
                <a:rPr lang="en-US" altLang="en-US" sz="900" b="1" dirty="0">
                  <a:solidFill>
                    <a:schemeClr val="tx2"/>
                  </a:solidFill>
                  <a:cs typeface="Times New Roman" pitchFamily="18" charset="0"/>
                </a:rPr>
                <a:t>Construction of research and support facility to ensure the stable operation of the heavy-ion accelerator, experiment systems, and to establish a comfortable research environment</a:t>
              </a:r>
              <a:endParaRPr lang="en-US" altLang="ko-KR" sz="900" b="1" dirty="0">
                <a:solidFill>
                  <a:schemeClr val="tx2"/>
                </a:solidFill>
                <a:cs typeface="Times New Roman" pitchFamily="18" charset="0"/>
              </a:endParaRPr>
            </a:p>
            <a:p>
              <a:pPr latinLnBrk="0">
                <a:lnSpc>
                  <a:spcPct val="100000"/>
                </a:lnSpc>
              </a:pPr>
              <a:endParaRPr lang="en-US" altLang="ko-KR" sz="9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51793" y="4674573"/>
              <a:ext cx="3071112" cy="451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 latinLnBrk="0"/>
              <a:r>
                <a:rPr lang="en-US" altLang="ko-KR" sz="900" b="1" dirty="0">
                  <a:solidFill>
                    <a:schemeClr val="tx2"/>
                  </a:solidFill>
                  <a:cs typeface="Times New Roman" pitchFamily="18" charset="0"/>
                </a:rPr>
                <a:t>※ Accelerator and experiment buildings, support facility, administrative buildings, and guest house, etc.</a:t>
              </a:r>
            </a:p>
          </p:txBody>
        </p:sp>
      </p:grpSp>
      <p:sp>
        <p:nvSpPr>
          <p:cNvPr id="57" name="자유형 56"/>
          <p:cNvSpPr/>
          <p:nvPr/>
        </p:nvSpPr>
        <p:spPr>
          <a:xfrm>
            <a:off x="178297" y="3784035"/>
            <a:ext cx="3292562" cy="238898"/>
          </a:xfrm>
          <a:custGeom>
            <a:avLst/>
            <a:gdLst>
              <a:gd name="connsiteX0" fmla="*/ 3072714 w 3072714"/>
              <a:gd name="connsiteY0" fmla="*/ 238898 h 238898"/>
              <a:gd name="connsiteX1" fmla="*/ 2833816 w 3072714"/>
              <a:gd name="connsiteY1" fmla="*/ 0 h 238898"/>
              <a:gd name="connsiteX2" fmla="*/ 0 w 3072714"/>
              <a:gd name="connsiteY2" fmla="*/ 0 h 23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714" h="238898">
                <a:moveTo>
                  <a:pt x="3072714" y="238898"/>
                </a:moveTo>
                <a:lnTo>
                  <a:pt x="2833816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" name="Picture 3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59" y="3741622"/>
            <a:ext cx="2109253" cy="11531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68573" y="3863807"/>
            <a:ext cx="351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altLang="en-US" sz="900" b="1" dirty="0">
                <a:solidFill>
                  <a:schemeClr val="tx2"/>
                </a:solidFill>
                <a:cs typeface="Times New Roman" pitchFamily="18" charset="0"/>
              </a:rPr>
              <a:t>Development, installation, and commissioning of the accelerator systems that provides high-energy (200MeV/u) and high-power (400kW) heavy-ion beam</a:t>
            </a:r>
            <a:endParaRPr lang="en-US" altLang="ko-KR" sz="900" b="1" dirty="0">
              <a:solidFill>
                <a:schemeClr val="tx2"/>
              </a:solidFill>
              <a:cs typeface="Times New Roman" pitchFamily="18" charset="0"/>
            </a:endParaRPr>
          </a:p>
          <a:p>
            <a:pPr latinLnBrk="0"/>
            <a:endParaRPr lang="en-US" altLang="ko-KR" sz="9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09460" y="3445628"/>
            <a:ext cx="2443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en-US" altLang="en-US" sz="1600" b="1" dirty="0">
                <a:solidFill>
                  <a:srgbClr val="0000FF"/>
                </a:solidFill>
                <a:cs typeface="Times New Roman" pitchFamily="18" charset="0"/>
              </a:rPr>
              <a:t>System Installation Project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08131" y="4856032"/>
            <a:ext cx="2567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latinLnBrk="0"/>
            <a:r>
              <a:rPr lang="en-US" altLang="en-US" sz="1600" b="1" dirty="0">
                <a:solidFill>
                  <a:srgbClr val="0000FF"/>
                </a:solidFill>
                <a:cs typeface="Times New Roman" pitchFamily="18" charset="0"/>
              </a:rPr>
              <a:t>Facility Construction Project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2217" r="6688" b="12114"/>
          <a:stretch/>
        </p:blipFill>
        <p:spPr>
          <a:xfrm>
            <a:off x="3470859" y="5189630"/>
            <a:ext cx="2109253" cy="1182646"/>
          </a:xfrm>
          <a:prstGeom prst="rect">
            <a:avLst/>
          </a:prstGeom>
        </p:spPr>
      </p:pic>
      <p:sp>
        <p:nvSpPr>
          <p:cNvPr id="75" name="자유형 74"/>
          <p:cNvSpPr/>
          <p:nvPr/>
        </p:nvSpPr>
        <p:spPr>
          <a:xfrm>
            <a:off x="178297" y="5213855"/>
            <a:ext cx="3292562" cy="238898"/>
          </a:xfrm>
          <a:custGeom>
            <a:avLst/>
            <a:gdLst>
              <a:gd name="connsiteX0" fmla="*/ 3072714 w 3072714"/>
              <a:gd name="connsiteY0" fmla="*/ 238898 h 238898"/>
              <a:gd name="connsiteX1" fmla="*/ 2833816 w 3072714"/>
              <a:gd name="connsiteY1" fmla="*/ 0 h 238898"/>
              <a:gd name="connsiteX2" fmla="*/ 0 w 3072714"/>
              <a:gd name="connsiteY2" fmla="*/ 0 h 238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714" h="238898">
                <a:moveTo>
                  <a:pt x="3072714" y="238898"/>
                </a:moveTo>
                <a:lnTo>
                  <a:pt x="2833816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29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E8E4532-314E-4A84-8B4E-FD19D42D2F92}"/>
              </a:ext>
            </a:extLst>
          </p:cNvPr>
          <p:cNvSpPr/>
          <p:nvPr/>
        </p:nvSpPr>
        <p:spPr bwMode="auto">
          <a:xfrm>
            <a:off x="100512" y="1082824"/>
            <a:ext cx="3024000" cy="2628000"/>
          </a:xfrm>
          <a:prstGeom prst="roundRect">
            <a:avLst>
              <a:gd name="adj" fmla="val 4156"/>
            </a:avLst>
          </a:prstGeom>
          <a:solidFill>
            <a:srgbClr val="0000FF">
              <a:alpha val="10000"/>
            </a:srgbClr>
          </a:solidFill>
          <a:ln w="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 dirty="0">
              <a:solidFill>
                <a:srgbClr val="113F71"/>
              </a:solidFill>
              <a:latin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E3959F-0C95-4FB0-8E24-C958F2EF7E77}"/>
              </a:ext>
            </a:extLst>
          </p:cNvPr>
          <p:cNvSpPr txBox="1"/>
          <p:nvPr/>
        </p:nvSpPr>
        <p:spPr>
          <a:xfrm>
            <a:off x="107504" y="1149096"/>
            <a:ext cx="2736304" cy="281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3. MMS</a:t>
            </a:r>
            <a:r>
              <a:rPr lang="en-US" altLang="ko-KR" sz="15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300" b="1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</a:t>
            </a:r>
            <a:r>
              <a:rPr lang="en-US" altLang="ko-KR" sz="1300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</a:t>
            </a:r>
            <a:r>
              <a:rPr lang="en-US" altLang="ko-KR" sz="1300" b="1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en-US" altLang="ko-KR" sz="1300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easurement  </a:t>
            </a:r>
            <a:r>
              <a:rPr lang="en-US" altLang="ko-KR" sz="1300" b="1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ko-KR" sz="1300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ystem</a:t>
            </a:r>
            <a:r>
              <a:rPr lang="en-US" altLang="ko-KR" sz="1300" b="1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sz="1300" b="1" spc="-8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379EB25E-2084-4317-9A64-1C42F15B2663}"/>
              </a:ext>
            </a:extLst>
          </p:cNvPr>
          <p:cNvSpPr/>
          <p:nvPr/>
        </p:nvSpPr>
        <p:spPr bwMode="auto">
          <a:xfrm>
            <a:off x="4407330" y="3964163"/>
            <a:ext cx="4659187" cy="2484000"/>
          </a:xfrm>
          <a:prstGeom prst="roundRect">
            <a:avLst>
              <a:gd name="adj" fmla="val 4831"/>
            </a:avLst>
          </a:prstGeom>
          <a:solidFill>
            <a:srgbClr val="00B050">
              <a:alpha val="10000"/>
            </a:srgbClr>
          </a:solidFill>
          <a:ln w="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 dirty="0">
              <a:solidFill>
                <a:srgbClr val="113F71"/>
              </a:solidFill>
              <a:latin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0D0F59-8E52-49DF-938B-8F26436F7BED}"/>
              </a:ext>
            </a:extLst>
          </p:cNvPr>
          <p:cNvSpPr txBox="1"/>
          <p:nvPr/>
        </p:nvSpPr>
        <p:spPr>
          <a:xfrm>
            <a:off x="107504" y="1378868"/>
            <a:ext cx="3034036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300" b="1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US" altLang="ko-KR" sz="1300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High precision mass measurement of</a:t>
            </a:r>
          </a:p>
          <a:p>
            <a:r>
              <a:rPr lang="en-US" altLang="ko-KR" sz="1300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short 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lived rare isotopes </a:t>
            </a:r>
          </a:p>
          <a:p>
            <a:endParaRPr lang="en-US" altLang="ko-KR" sz="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status  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assembly and test</a:t>
            </a:r>
          </a:p>
          <a:p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(start installation from Feb. 2020)  </a:t>
            </a:r>
            <a:endParaRPr lang="en-US" altLang="ko-KR" sz="1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50D58E76-8E38-4A57-B1ED-CBD869B60320}"/>
              </a:ext>
            </a:extLst>
          </p:cNvPr>
          <p:cNvSpPr/>
          <p:nvPr/>
        </p:nvSpPr>
        <p:spPr bwMode="auto">
          <a:xfrm>
            <a:off x="101875" y="3956437"/>
            <a:ext cx="4247488" cy="2484000"/>
          </a:xfrm>
          <a:prstGeom prst="roundRect">
            <a:avLst>
              <a:gd name="adj" fmla="val 4156"/>
            </a:avLst>
          </a:prstGeom>
          <a:solidFill>
            <a:srgbClr val="00B050">
              <a:alpha val="10000"/>
            </a:srgbClr>
          </a:solidFill>
          <a:ln w="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 dirty="0">
              <a:solidFill>
                <a:srgbClr val="113F71"/>
              </a:solidFill>
              <a:latin typeface="Times New Roman" pitchFamily="18" charset="0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9EA94B8-7082-4560-A5F0-2644004F9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15" y="2346288"/>
            <a:ext cx="1508593" cy="1220088"/>
          </a:xfrm>
          <a:prstGeom prst="rect">
            <a:avLst/>
          </a:prstGeom>
        </p:spPr>
      </p:pic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D3D7A6B8-3A5E-46D0-9309-84CCA2C19B7F}"/>
              </a:ext>
            </a:extLst>
          </p:cNvPr>
          <p:cNvSpPr/>
          <p:nvPr/>
        </p:nvSpPr>
        <p:spPr bwMode="auto">
          <a:xfrm>
            <a:off x="3135859" y="1082824"/>
            <a:ext cx="3024000" cy="2628000"/>
          </a:xfrm>
          <a:prstGeom prst="roundRect">
            <a:avLst>
              <a:gd name="adj" fmla="val 4156"/>
            </a:avLst>
          </a:prstGeom>
          <a:solidFill>
            <a:srgbClr val="0000FF">
              <a:alpha val="10000"/>
            </a:srgbClr>
          </a:solidFill>
          <a:ln w="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 dirty="0">
              <a:solidFill>
                <a:srgbClr val="113F71"/>
              </a:solidFill>
              <a:latin typeface="Times New Roman" pitchFamily="18" charset="0"/>
            </a:endParaRPr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FF5E7770-7632-4DF1-BBC0-466E4C48E764}"/>
              </a:ext>
            </a:extLst>
          </p:cNvPr>
          <p:cNvSpPr/>
          <p:nvPr/>
        </p:nvSpPr>
        <p:spPr bwMode="auto">
          <a:xfrm>
            <a:off x="6186518" y="1086374"/>
            <a:ext cx="2880000" cy="2628000"/>
          </a:xfrm>
          <a:prstGeom prst="roundRect">
            <a:avLst>
              <a:gd name="adj" fmla="val 2686"/>
            </a:avLst>
          </a:prstGeom>
          <a:solidFill>
            <a:srgbClr val="0000FF">
              <a:alpha val="10000"/>
            </a:srgbClr>
          </a:solidFill>
          <a:ln w="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 dirty="0">
              <a:solidFill>
                <a:srgbClr val="113F71"/>
              </a:solidFill>
              <a:latin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7BDB02-94D2-495A-8ABA-37089667DDA7}"/>
              </a:ext>
            </a:extLst>
          </p:cNvPr>
          <p:cNvSpPr txBox="1"/>
          <p:nvPr/>
        </p:nvSpPr>
        <p:spPr>
          <a:xfrm>
            <a:off x="1696608" y="2356900"/>
            <a:ext cx="9396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>
                <a:solidFill>
                  <a:srgbClr val="000000"/>
                </a:solidFill>
              </a:rPr>
              <a:t>MR-TOF-MS</a:t>
            </a:r>
            <a:endParaRPr lang="ko-KR" altLang="en-US" sz="1000" b="1" dirty="0">
              <a:solidFill>
                <a:srgbClr val="000000"/>
              </a:solidFill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160BE1CE-7BD2-4134-9744-C35BD43F29F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5431" y="2626123"/>
            <a:ext cx="1353121" cy="33702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E866023-DB78-489D-A41F-6034A9FC3309}"/>
              </a:ext>
            </a:extLst>
          </p:cNvPr>
          <p:cNvSpPr txBox="1"/>
          <p:nvPr/>
        </p:nvSpPr>
        <p:spPr>
          <a:xfrm>
            <a:off x="3109200" y="1145311"/>
            <a:ext cx="2637069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4. CLS </a:t>
            </a:r>
            <a:r>
              <a:rPr lang="en-US" altLang="ko-KR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</a:t>
            </a:r>
            <a:r>
              <a:rPr lang="en-US" altLang="ko-K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ollinear</a:t>
            </a:r>
            <a:r>
              <a:rPr lang="en-US" altLang="ko-KR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en-US" altLang="ko-K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aser </a:t>
            </a:r>
            <a:r>
              <a:rPr lang="en-US" altLang="ko-KR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ko-K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pectrometer</a:t>
            </a:r>
            <a:r>
              <a:rPr lang="en-US" altLang="ko-KR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sz="1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D0022AD-DD70-4E90-A146-837CC10D88BC}"/>
              </a:ext>
            </a:extLst>
          </p:cNvPr>
          <p:cNvSpPr txBox="1"/>
          <p:nvPr/>
        </p:nvSpPr>
        <p:spPr>
          <a:xfrm>
            <a:off x="3132015" y="1381503"/>
            <a:ext cx="3068532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 independent Studies of </a:t>
            </a:r>
          </a:p>
          <a:p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ground and isomeric state properties</a:t>
            </a:r>
          </a:p>
          <a:p>
            <a:r>
              <a:rPr lang="en-US" altLang="ko-KR" sz="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altLang="ko-KR" sz="2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status  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Restart development</a:t>
            </a:r>
          </a:p>
          <a:p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(start installation from Jan. 2020)  </a:t>
            </a:r>
            <a:endParaRPr lang="en-US" altLang="ko-KR" sz="1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id="{2E046FD8-1AA4-4BB6-98E5-86B7F32D4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426" y="2329403"/>
            <a:ext cx="2607710" cy="11397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8FCA7A2-A46B-4452-94CE-19E85A671ED1}"/>
              </a:ext>
            </a:extLst>
          </p:cNvPr>
          <p:cNvSpPr txBox="1"/>
          <p:nvPr/>
        </p:nvSpPr>
        <p:spPr>
          <a:xfrm>
            <a:off x="6140295" y="1158950"/>
            <a:ext cx="2960041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5. NDPS </a:t>
            </a:r>
            <a:r>
              <a:rPr lang="en-US" altLang="ko-KR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ko-KR" sz="1300" b="1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ko-KR" sz="1300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eutron  </a:t>
            </a:r>
            <a:r>
              <a:rPr lang="en-US" altLang="ko-KR" sz="1300" b="1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altLang="ko-KR" sz="1300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ata </a:t>
            </a:r>
            <a:r>
              <a:rPr lang="en-US" altLang="ko-KR" sz="1300" b="1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ko-KR" sz="1300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roduction </a:t>
            </a:r>
            <a:r>
              <a:rPr lang="en-US" altLang="ko-KR" sz="1300" b="1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ko-KR" sz="1300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ystem)</a:t>
            </a:r>
            <a:endParaRPr lang="ko-KR" altLang="en-US" sz="1300" b="1" spc="-8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A75A49-85FA-4EB1-BE48-B0F9E7828F2E}"/>
              </a:ext>
            </a:extLst>
          </p:cNvPr>
          <p:cNvSpPr txBox="1"/>
          <p:nvPr/>
        </p:nvSpPr>
        <p:spPr>
          <a:xfrm>
            <a:off x="6186518" y="1366020"/>
            <a:ext cx="3714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Measurement of neutron 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1300" spc="-3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induced reaction data for nuclear science</a:t>
            </a:r>
          </a:p>
          <a:p>
            <a:endParaRPr lang="en-US" altLang="ko-KR" sz="3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status 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Restart development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D773694-2186-42B9-96E0-07204BEB9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740" y="2321794"/>
            <a:ext cx="2575788" cy="122797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1A657B9-4AA0-4DD8-9A8D-1AB7D7876AF7}"/>
              </a:ext>
            </a:extLst>
          </p:cNvPr>
          <p:cNvSpPr txBox="1"/>
          <p:nvPr/>
        </p:nvSpPr>
        <p:spPr>
          <a:xfrm>
            <a:off x="220659" y="4050907"/>
            <a:ext cx="3839769" cy="292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altLang="ko-KR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altLang="ko-KR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SR</a:t>
            </a: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uon</a:t>
            </a:r>
            <a:r>
              <a:rPr lang="en-US" altLang="ko-KR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</a:t>
            </a:r>
            <a:r>
              <a:rPr lang="en-US" altLang="ko-KR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otation/</a:t>
            </a:r>
            <a:r>
              <a:rPr lang="en-US" altLang="ko-KR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elaxation/</a:t>
            </a:r>
            <a:r>
              <a:rPr lang="en-US" altLang="ko-KR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esonance</a:t>
            </a:r>
            <a:r>
              <a:rPr lang="en-US" altLang="ko-KR" sz="1300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</a:t>
            </a:r>
            <a:endParaRPr lang="ko-KR" altLang="en-US" sz="1300" b="1" spc="-8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A0097E-E66F-4E26-AB77-18ED59D6DE95}"/>
              </a:ext>
            </a:extLst>
          </p:cNvPr>
          <p:cNvSpPr txBox="1"/>
          <p:nvPr/>
        </p:nvSpPr>
        <p:spPr>
          <a:xfrm>
            <a:off x="251520" y="4260051"/>
            <a:ext cx="4385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Studies of local electromagnetic structures and</a:t>
            </a:r>
          </a:p>
          <a:p>
            <a:r>
              <a:rPr lang="en-US" altLang="ko-KR" sz="13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exotic properties of material by using polarized muons</a:t>
            </a:r>
          </a:p>
          <a:p>
            <a:endParaRPr lang="en-US" altLang="ko-KR" sz="3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status 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Restart development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50313E4-0208-4E6D-8A00-1ED1BEAD0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030" y="5175389"/>
            <a:ext cx="1203286" cy="115056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6EC0299-4A1B-4CD9-933F-194FE631C5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652" y="5175389"/>
            <a:ext cx="2582748" cy="11558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84B1C27-41DF-410E-9E8C-DC9766D92731}"/>
              </a:ext>
            </a:extLst>
          </p:cNvPr>
          <p:cNvSpPr txBox="1"/>
          <p:nvPr/>
        </p:nvSpPr>
        <p:spPr>
          <a:xfrm>
            <a:off x="4523629" y="4011001"/>
            <a:ext cx="2462982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ko-KR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7. BIS </a:t>
            </a:r>
            <a:r>
              <a:rPr lang="en-US" altLang="ko-KR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eam </a:t>
            </a:r>
            <a:r>
              <a:rPr lang="en-US" altLang="ko-KR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rradiation</a:t>
            </a:r>
            <a:r>
              <a:rPr lang="en-US" altLang="ko-KR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ystem</a:t>
            </a:r>
            <a:r>
              <a:rPr lang="en-US" altLang="ko-KR" sz="1300" spc="-8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ko-KR" altLang="en-US" sz="1300" b="1" spc="-8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734EFC-C053-47A1-A90F-0A5458160CB3}"/>
              </a:ext>
            </a:extLst>
          </p:cNvPr>
          <p:cNvSpPr txBox="1"/>
          <p:nvPr/>
        </p:nvSpPr>
        <p:spPr>
          <a:xfrm>
            <a:off x="4533704" y="4226751"/>
            <a:ext cx="43856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Biomedical studies such as cancer treatment,            </a:t>
            </a:r>
          </a:p>
          <a:p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human body effect by space radiation and cell mutation </a:t>
            </a:r>
          </a:p>
          <a:p>
            <a:r>
              <a:rPr lang="en-US" altLang="ko-KR" sz="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ko-KR" sz="300" spc="-5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 </a:t>
            </a:r>
            <a:r>
              <a:rPr lang="en-US" altLang="ko-KR" sz="1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status </a:t>
            </a:r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Restart development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1A260B0-D603-4BE7-BF19-31EEAC67AF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5926" y="5159433"/>
            <a:ext cx="2109310" cy="1131343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A2DF3F0A-FDF6-4738-A208-3E2F96079AEC}"/>
              </a:ext>
            </a:extLst>
          </p:cNvPr>
          <p:cNvGrpSpPr/>
          <p:nvPr/>
        </p:nvGrpSpPr>
        <p:grpSpPr>
          <a:xfrm>
            <a:off x="6689816" y="5159434"/>
            <a:ext cx="2226820" cy="1131342"/>
            <a:chOff x="6730849" y="5269238"/>
            <a:chExt cx="2226820" cy="743003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39454531-3870-4D24-8FD5-6D29FEF31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30849" y="5269238"/>
              <a:ext cx="2226820" cy="743003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EA683098-2B60-4A3B-B230-370278B59C91}"/>
                </a:ext>
              </a:extLst>
            </p:cNvPr>
            <p:cNvSpPr/>
            <p:nvPr/>
          </p:nvSpPr>
          <p:spPr bwMode="auto">
            <a:xfrm>
              <a:off x="8768387" y="5771625"/>
              <a:ext cx="186106" cy="105647"/>
            </a:xfrm>
            <a:prstGeom prst="rect">
              <a:avLst/>
            </a:prstGeom>
            <a:solidFill>
              <a:schemeClr val="bg1"/>
            </a:solidFill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ko-KR" altLang="en-US" b="1">
                <a:solidFill>
                  <a:srgbClr val="113F71"/>
                </a:solidFill>
                <a:latin typeface="Times New Roman" pitchFamily="18" charset="0"/>
              </a:endParaRPr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A5D7547-465E-469F-9B84-FF0BDE8B16A9}"/>
              </a:ext>
            </a:extLst>
          </p:cNvPr>
          <p:cNvSpPr/>
          <p:nvPr/>
        </p:nvSpPr>
        <p:spPr>
          <a:xfrm>
            <a:off x="6243955" y="2015411"/>
            <a:ext cx="236167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(start installation from Jan. 2021)  </a:t>
            </a:r>
            <a:endParaRPr lang="ko-KR" altLang="en-US" dirty="0">
              <a:solidFill>
                <a:srgbClr val="113F71"/>
              </a:solidFill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53D71694-D998-4DD2-A557-B3B75EA73338}"/>
              </a:ext>
            </a:extLst>
          </p:cNvPr>
          <p:cNvSpPr/>
          <p:nvPr/>
        </p:nvSpPr>
        <p:spPr>
          <a:xfrm>
            <a:off x="286216" y="4883001"/>
            <a:ext cx="239482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(start installation from Nov. 2020)  </a:t>
            </a:r>
            <a:endParaRPr lang="ko-KR" altLang="en-US" dirty="0">
              <a:solidFill>
                <a:srgbClr val="113F71"/>
              </a:solidFill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35FB75B3-0043-48F2-A0BE-9885B00D96A0}"/>
              </a:ext>
            </a:extLst>
          </p:cNvPr>
          <p:cNvSpPr/>
          <p:nvPr/>
        </p:nvSpPr>
        <p:spPr>
          <a:xfrm>
            <a:off x="4602546" y="4873857"/>
            <a:ext cx="238347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(start installation from Feb. 2021)  </a:t>
            </a:r>
            <a:endParaRPr lang="ko-KR" altLang="en-US" dirty="0">
              <a:solidFill>
                <a:srgbClr val="113F7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496" y="91231"/>
            <a:ext cx="1956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+mn-ea"/>
              </a:rPr>
              <a:t>3. ACC. &amp; Exp.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63BC85-82D5-432C-B82F-BF9D5307EA9E}"/>
              </a:ext>
            </a:extLst>
          </p:cNvPr>
          <p:cNvSpPr txBox="1"/>
          <p:nvPr/>
        </p:nvSpPr>
        <p:spPr>
          <a:xfrm>
            <a:off x="2124947" y="165843"/>
            <a:ext cx="5098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7838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Current Status of Experimental System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8881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6FAD2882-BF1D-4B12-8EC7-CD748CFD2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156630"/>
              </p:ext>
            </p:extLst>
          </p:nvPr>
        </p:nvGraphicFramePr>
        <p:xfrm>
          <a:off x="35496" y="980728"/>
          <a:ext cx="9032212" cy="5298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4888">
                  <a:extLst>
                    <a:ext uri="{9D8B030D-6E8A-4147-A177-3AD203B41FA5}">
                      <a16:colId xmlns:a16="http://schemas.microsoft.com/office/drawing/2014/main" val="451221438"/>
                    </a:ext>
                  </a:extLst>
                </a:gridCol>
                <a:gridCol w="7257324">
                  <a:extLst>
                    <a:ext uri="{9D8B030D-6E8A-4147-A177-3AD203B41FA5}">
                      <a16:colId xmlns:a16="http://schemas.microsoft.com/office/drawing/2014/main" val="1462284561"/>
                    </a:ext>
                  </a:extLst>
                </a:gridCol>
              </a:tblGrid>
              <a:tr h="45022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D1D1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Facility</a:t>
                      </a:r>
                      <a:endParaRPr lang="ko-KR" altLang="en-US" sz="1600" dirty="0">
                        <a:solidFill>
                          <a:srgbClr val="D1D1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D1D1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Subject for early phase operation</a:t>
                      </a:r>
                      <a:endParaRPr lang="ko-KR" altLang="en-US" sz="1600" dirty="0">
                        <a:solidFill>
                          <a:srgbClr val="D1D1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650386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KOBRA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0" lang="ko-KR" altLang="en-US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Transfer reaction measurements in inverse kinematics 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0" lang="en-US" altLang="ko-KR" sz="12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29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P(</a:t>
                      </a:r>
                      <a:r>
                        <a:rPr kumimoji="0" lang="en-US" altLang="ko-KR" sz="1200" b="0" i="0" u="none" strike="noStrike" kern="120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d,p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0" lang="en-US" altLang="ko-KR" sz="12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30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P, </a:t>
                      </a:r>
                      <a:r>
                        <a:rPr kumimoji="0" lang="en-US" altLang="ko-KR" sz="12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Al(</a:t>
                      </a:r>
                      <a:r>
                        <a:rPr kumimoji="0" lang="en-US" altLang="ko-KR" sz="1200" b="0" i="0" u="none" strike="noStrike" kern="120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Calibri" panose="020F0502020204030204" pitchFamily="34" charset="0"/>
                        </a:rPr>
                        <a:t>a</a:t>
                      </a:r>
                      <a:r>
                        <a:rPr kumimoji="0" lang="en-US" altLang="ko-KR" sz="1200" b="0" i="0" u="none" strike="noStrike" kern="120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,p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0" lang="en-US" altLang="ko-KR" sz="12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24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Si)</a:t>
                      </a:r>
                    </a:p>
                    <a:p>
                      <a:pPr latinLnBrk="1"/>
                      <a:r>
                        <a:rPr kumimoji="0" lang="ko-KR" altLang="en-US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Radiative capture reactions using batch mode RI beams 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0" lang="en-US" altLang="ko-KR" sz="12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26g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Al(</a:t>
                      </a:r>
                      <a:r>
                        <a:rPr kumimoji="0" lang="en-US" altLang="ko-KR" sz="1200" b="0" i="0" u="none" strike="noStrike" kern="120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p,</a:t>
                      </a:r>
                      <a:r>
                        <a:rPr kumimoji="0" lang="en-US" altLang="ko-KR" sz="1200" b="0" i="0" u="none" strike="noStrike" kern="120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Calibri" panose="020F0502020204030204" pitchFamily="34" charset="0"/>
                        </a:rPr>
                        <a:t>g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0" lang="en-US" altLang="ko-KR" sz="12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27</a:t>
                      </a:r>
                      <a:r>
                        <a:rPr kumimoji="0" lang="en-US" altLang="ko-KR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Si)</a:t>
                      </a:r>
                      <a:endParaRPr kumimoji="0" lang="en-US" altLang="ko-KR" sz="1050" b="0" i="0" u="none" strike="noStrike" kern="1200" cap="none" spc="-1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latinLnBrk="1"/>
                      <a:r>
                        <a:rPr kumimoji="0" lang="ko-KR" altLang="en-US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RI beam production via quasi-projectile-like fragmentation 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for </a:t>
                      </a:r>
                      <a:r>
                        <a:rPr kumimoji="0" lang="en-US" altLang="ko-KR" sz="16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 or </a:t>
                      </a:r>
                      <a:r>
                        <a:rPr kumimoji="0" lang="en-US" altLang="ko-KR" sz="16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Ar</a:t>
                      </a:r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422534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LAMPS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0" lang="ko-KR" altLang="en-US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Ar+KCl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or </a:t>
                      </a:r>
                      <a:r>
                        <a:rPr kumimoji="0" lang="en-US" altLang="ko-KR" sz="1600" b="1" i="0" u="none" strike="noStrike" kern="1200" cap="none" spc="-1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Xe+CsI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 case of IF separator commissioning not completed</a:t>
                      </a:r>
                      <a:endParaRPr lang="ko-KR" altLang="en-US" sz="1600" dirty="0"/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850986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MMS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0" lang="ko-KR" altLang="en-US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Isomer separation 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with using </a:t>
                      </a:r>
                      <a:r>
                        <a:rPr kumimoji="0" lang="en-US" altLang="ko-KR" sz="1600" b="1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26g.s.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 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and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altLang="ko-KR" sz="1600" b="1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26m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 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beams </a:t>
                      </a:r>
                      <a:endParaRPr lang="ko-KR" altLang="en-US" sz="1600" dirty="0"/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425040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CLS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0" lang="ko-KR" altLang="en-US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Laser ionization 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and 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measurement of isomeric property</a:t>
                      </a:r>
                      <a:r>
                        <a:rPr kumimoji="0" lang="en-US" altLang="ko-KR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for </a:t>
                      </a:r>
                      <a:r>
                        <a:rPr kumimoji="0" lang="en-US" altLang="ko-KR" sz="1600" b="1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26</a:t>
                      </a:r>
                      <a:r>
                        <a:rPr kumimoji="0" lang="en-US" altLang="ko-KR" sz="16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 </a:t>
                      </a:r>
                      <a:endParaRPr lang="ko-KR" altLang="en-US" sz="1600" b="1" dirty="0"/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094422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NDPS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kumimoji="0" lang="ko-KR" altLang="en-US" sz="16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kumimoji="0" lang="en-US" altLang="ko-KR" sz="16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Activation experiments with a quasi mono energy neutrons </a:t>
                      </a:r>
                      <a:r>
                        <a:rPr kumimoji="0" lang="en-US" altLang="ko-KR" sz="16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for light and heavy nuclei</a:t>
                      </a:r>
                    </a:p>
                    <a:p>
                      <a:pPr latinLnBrk="1"/>
                      <a:r>
                        <a:rPr kumimoji="0" lang="ko-KR" altLang="en-US" sz="16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 </a:t>
                      </a:r>
                      <a:r>
                        <a:rPr kumimoji="0" lang="en-US" altLang="ko-KR" sz="1600" b="1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Surrogate reactions </a:t>
                      </a:r>
                      <a:r>
                        <a:rPr kumimoji="0" lang="en-US" altLang="ko-KR" sz="1600" b="0" i="0" u="none" strike="noStrike" kern="1200" cap="none" spc="-5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for fission</a:t>
                      </a:r>
                      <a:endParaRPr lang="ko-KR" altLang="en-US" sz="1600" spc="-50" baseline="0" dirty="0"/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291296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altLang="ko-KR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SR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6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∙ </a:t>
                      </a:r>
                      <a:r>
                        <a:rPr lang="en-US" altLang="ko-KR" sz="1600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One of research areas of </a:t>
                      </a:r>
                      <a:r>
                        <a:rPr lang="en-US" altLang="ko-KR" sz="1600" b="1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superconductivity</a:t>
                      </a:r>
                      <a:r>
                        <a:rPr lang="en-US" altLang="ko-KR" sz="1600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en-US" altLang="ko-KR" sz="1600" b="1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quantum magnetism </a:t>
                      </a:r>
                      <a:r>
                        <a:rPr lang="en-US" altLang="ko-KR" sz="1600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 their     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scientific significance at the time of the </a:t>
                      </a:r>
                      <a:r>
                        <a:rPr lang="en-US" altLang="ko-KR" sz="1600" kern="1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μSR</a:t>
                      </a:r>
                      <a:r>
                        <a:rPr lang="en-US" altLang="ko-KR" sz="1600" kern="1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instrument completion</a:t>
                      </a:r>
                      <a:endParaRPr lang="en-US" altLang="ko-KR" sz="1100" kern="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848067"/>
                  </a:ext>
                </a:extLst>
              </a:tr>
              <a:tr h="6709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BIS</a:t>
                      </a:r>
                      <a:endParaRPr lang="ko-KR" altLang="en-US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∙ </a:t>
                      </a:r>
                      <a:r>
                        <a:rPr lang="en-US" altLang="ko-KR" sz="1600" b="1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Physical dose distribution</a:t>
                      </a:r>
                      <a:r>
                        <a:rPr lang="en-US" altLang="ko-KR" sz="1600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en-US" altLang="ko-KR" sz="1600" b="1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linear energy transfer</a:t>
                      </a:r>
                      <a:r>
                        <a:rPr lang="en-US" altLang="ko-KR" sz="1600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measurements with a </a:t>
                      </a:r>
                      <a:r>
                        <a:rPr lang="en-US" altLang="ko-KR" sz="1600" b="1" spc="0" baseline="300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en-US" altLang="ko-KR" sz="1600" b="1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altLang="ko-KR" sz="1600" b="1" spc="0" baseline="3000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</a:t>
                      </a:r>
                      <a:r>
                        <a:rPr lang="en-US" altLang="ko-KR" sz="1600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latinLnBrk="1"/>
                      <a:r>
                        <a:rPr lang="en-US" altLang="ko-KR" sz="1600" b="1" spc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beam (310 MeV/u)</a:t>
                      </a:r>
                      <a:endParaRPr lang="ko-KR" altLang="en-US" sz="1600" b="1" spc="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892794"/>
                  </a:ext>
                </a:extLst>
              </a:tr>
            </a:tbl>
          </a:graphicData>
        </a:graphic>
      </p:graphicFrame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96" y="201935"/>
            <a:ext cx="1843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3. Sys. Install.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51720" y="201935"/>
            <a:ext cx="8496944" cy="504825"/>
          </a:xfrm>
        </p:spPr>
        <p:txBody>
          <a:bodyPr/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 Light" panose="020F0302020204030204" pitchFamily="34" charset="0"/>
              </a:rPr>
              <a:t>Scientific program at early phase operation(candidate)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5" y="0"/>
            <a:ext cx="9181372" cy="6895174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186714" y="386167"/>
            <a:ext cx="8784973" cy="594562"/>
            <a:chOff x="186714" y="386167"/>
            <a:chExt cx="8784973" cy="5945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4" t="9559" r="7626" b="85693"/>
            <a:stretch/>
          </p:blipFill>
          <p:spPr>
            <a:xfrm>
              <a:off x="186714" y="396091"/>
              <a:ext cx="8784973" cy="584637"/>
            </a:xfrm>
            <a:prstGeom prst="rect">
              <a:avLst/>
            </a:prstGeom>
          </p:spPr>
        </p:pic>
        <p:sp>
          <p:nvSpPr>
            <p:cNvPr id="13" name="직사각형 12"/>
            <p:cNvSpPr/>
            <p:nvPr/>
          </p:nvSpPr>
          <p:spPr>
            <a:xfrm flipH="1">
              <a:off x="8827673" y="386167"/>
              <a:ext cx="144013" cy="59456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4" name="제목 1"/>
          <p:cNvSpPr txBox="1">
            <a:spLocks/>
          </p:cNvSpPr>
          <p:nvPr/>
        </p:nvSpPr>
        <p:spPr>
          <a:xfrm>
            <a:off x="2219046" y="442852"/>
            <a:ext cx="6480968" cy="50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300" b="1" i="0" u="none" strike="noStrike" kern="1200" cap="none" spc="-15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SimHei" panose="02010609060101010101" pitchFamily="49" charset="-122"/>
                <a:cs typeface="Cordia New" panose="020B0304020202020204" pitchFamily="34" charset="-34"/>
              </a:rPr>
              <a:t>International Cooperation </a:t>
            </a:r>
            <a:r>
              <a:rPr kumimoji="0" lang="en-US" altLang="ko-KR" sz="1800" b="1" i="0" u="none" strike="noStrike" kern="1200" cap="none" spc="-15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SimHei" panose="02010609060101010101" pitchFamily="49" charset="-122"/>
                <a:cs typeface="Cordia New" panose="020B0304020202020204" pitchFamily="34" charset="-34"/>
              </a:rPr>
              <a:t>(MOUs</a:t>
            </a:r>
            <a:r>
              <a:rPr kumimoji="0" lang="ko-KR" altLang="en-US" sz="1800" b="1" i="0" u="none" strike="noStrike" kern="1200" cap="none" spc="-15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SimHei" panose="02010609060101010101" pitchFamily="49" charset="-122"/>
                <a:cs typeface="Cordia New" panose="020B0304020202020204" pitchFamily="34" charset="-34"/>
              </a:rPr>
              <a:t> </a:t>
            </a:r>
            <a:r>
              <a:rPr kumimoji="0" lang="en-US" altLang="ko-KR" sz="1800" b="1" i="0" u="none" strike="noStrike" kern="1200" cap="none" spc="-15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SimHei" panose="02010609060101010101" pitchFamily="49" charset="-122"/>
                <a:cs typeface="Cordia New" panose="020B0304020202020204" pitchFamily="34" charset="-34"/>
              </a:rPr>
              <a:t>with </a:t>
            </a:r>
            <a:r>
              <a:rPr kumimoji="0" lang="en-US" altLang="ko-KR" sz="18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SimHei" panose="02010609060101010101" pitchFamily="49" charset="-122"/>
                <a:cs typeface="Cordia New" panose="020B0304020202020204" pitchFamily="34" charset="-34"/>
              </a:rPr>
              <a:t>18 </a:t>
            </a:r>
            <a:r>
              <a:rPr kumimoji="0" lang="en-US" altLang="ko-KR" sz="1800" b="1" i="0" u="none" strike="noStrike" kern="1200" cap="none" spc="-15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SimHei" panose="02010609060101010101" pitchFamily="49" charset="-122"/>
                <a:cs typeface="Cordia New" panose="020B0304020202020204" pitchFamily="34" charset="-34"/>
              </a:rPr>
              <a:t>Intl Institutes)</a:t>
            </a:r>
            <a:endParaRPr kumimoji="0" lang="ko-KR" altLang="en-US" sz="1800" b="1" i="0" u="none" strike="noStrike" kern="1200" cap="none" spc="-15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HY동녘B" panose="02030600000101010101" pitchFamily="18" charset="-127"/>
              <a:cs typeface="Cordia New" panose="020B0304020202020204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8202" y="498457"/>
            <a:ext cx="1790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맑은 고딕" panose="020B0503020000020004" pitchFamily="50" charset="-127"/>
                <a:cs typeface="+mn-cs"/>
              </a:rPr>
              <a:t>3. Sys. Install.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" y="1041819"/>
            <a:ext cx="9171087" cy="584356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65" y="3772313"/>
            <a:ext cx="627720" cy="114855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69" y="3939549"/>
            <a:ext cx="318231" cy="318231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481255"/>
            <a:ext cx="711479" cy="195484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49" y="2822368"/>
            <a:ext cx="674362" cy="414992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23" y="3873698"/>
            <a:ext cx="576064" cy="160381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04" y="4087785"/>
            <a:ext cx="576064" cy="132325"/>
          </a:xfrm>
          <a:prstGeom prst="rect">
            <a:avLst/>
          </a:prstGeom>
        </p:spPr>
      </p:pic>
      <p:grpSp>
        <p:nvGrpSpPr>
          <p:cNvPr id="44" name="그룹 43"/>
          <p:cNvGrpSpPr/>
          <p:nvPr/>
        </p:nvGrpSpPr>
        <p:grpSpPr>
          <a:xfrm>
            <a:off x="4566529" y="4252786"/>
            <a:ext cx="865485" cy="172306"/>
            <a:chOff x="4614154" y="4257549"/>
            <a:chExt cx="865485" cy="172306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154" y="4259489"/>
              <a:ext cx="170366" cy="170366"/>
            </a:xfrm>
            <a:prstGeom prst="rect">
              <a:avLst/>
            </a:prstGeom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4369" y="4257549"/>
              <a:ext cx="665270" cy="172305"/>
            </a:xfrm>
            <a:prstGeom prst="rect">
              <a:avLst/>
            </a:prstGeom>
          </p:spPr>
        </p:pic>
      </p:grpSp>
      <p:grpSp>
        <p:nvGrpSpPr>
          <p:cNvPr id="42" name="그룹 41"/>
          <p:cNvGrpSpPr/>
          <p:nvPr/>
        </p:nvGrpSpPr>
        <p:grpSpPr>
          <a:xfrm>
            <a:off x="4283968" y="3953787"/>
            <a:ext cx="288032" cy="390585"/>
            <a:chOff x="4283968" y="3953787"/>
            <a:chExt cx="288032" cy="390585"/>
          </a:xfrm>
        </p:grpSpPr>
        <p:cxnSp>
          <p:nvCxnSpPr>
            <p:cNvPr id="35" name="직선 연결선 34"/>
            <p:cNvCxnSpPr/>
            <p:nvPr/>
          </p:nvCxnSpPr>
          <p:spPr>
            <a:xfrm>
              <a:off x="4427984" y="3953787"/>
              <a:ext cx="0" cy="3905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/>
            <p:cNvCxnSpPr/>
            <p:nvPr/>
          </p:nvCxnSpPr>
          <p:spPr>
            <a:xfrm flipH="1">
              <a:off x="4283968" y="4149080"/>
              <a:ext cx="144016" cy="0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>
              <a:off x="4425603" y="3956869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연결선 38"/>
            <p:cNvCxnSpPr/>
            <p:nvPr/>
          </p:nvCxnSpPr>
          <p:spPr>
            <a:xfrm>
              <a:off x="4427984" y="414908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직선 연결선 39"/>
            <p:cNvCxnSpPr/>
            <p:nvPr/>
          </p:nvCxnSpPr>
          <p:spPr>
            <a:xfrm>
              <a:off x="4423222" y="4341961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그림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852936"/>
            <a:ext cx="384424" cy="384424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45" y="3933056"/>
            <a:ext cx="356766" cy="327642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37" y="3993068"/>
            <a:ext cx="321166" cy="345870"/>
          </a:xfrm>
          <a:prstGeom prst="rect">
            <a:avLst/>
          </a:prstGeom>
        </p:spPr>
      </p:pic>
      <p:grpSp>
        <p:nvGrpSpPr>
          <p:cNvPr id="56" name="그룹 55"/>
          <p:cNvGrpSpPr/>
          <p:nvPr/>
        </p:nvGrpSpPr>
        <p:grpSpPr>
          <a:xfrm rot="16200000">
            <a:off x="892160" y="3256166"/>
            <a:ext cx="285651" cy="390585"/>
            <a:chOff x="156353" y="3427616"/>
            <a:chExt cx="285651" cy="390585"/>
          </a:xfrm>
        </p:grpSpPr>
        <p:cxnSp>
          <p:nvCxnSpPr>
            <p:cNvPr id="50" name="직선 연결선 49"/>
            <p:cNvCxnSpPr/>
            <p:nvPr/>
          </p:nvCxnSpPr>
          <p:spPr>
            <a:xfrm>
              <a:off x="300369" y="3427616"/>
              <a:ext cx="0" cy="3905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/>
            <p:cNvCxnSpPr/>
            <p:nvPr/>
          </p:nvCxnSpPr>
          <p:spPr>
            <a:xfrm flipH="1">
              <a:off x="156353" y="3622909"/>
              <a:ext cx="144016" cy="0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/>
            <p:nvPr/>
          </p:nvCxnSpPr>
          <p:spPr>
            <a:xfrm>
              <a:off x="297988" y="343069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/>
            <p:cNvCxnSpPr/>
            <p:nvPr/>
          </p:nvCxnSpPr>
          <p:spPr>
            <a:xfrm>
              <a:off x="295607" y="381579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7" name="그림 5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1" y="3190689"/>
            <a:ext cx="361465" cy="120489"/>
          </a:xfrm>
          <a:prstGeom prst="rect">
            <a:avLst/>
          </a:prstGeom>
        </p:spPr>
      </p:pic>
      <p:pic>
        <p:nvPicPr>
          <p:cNvPr id="58" name="그림 5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28" y="3150394"/>
            <a:ext cx="342045" cy="165385"/>
          </a:xfrm>
          <a:prstGeom prst="rect">
            <a:avLst/>
          </a:prstGeom>
        </p:spPr>
      </p:pic>
      <p:grpSp>
        <p:nvGrpSpPr>
          <p:cNvPr id="59" name="그룹 58"/>
          <p:cNvGrpSpPr/>
          <p:nvPr/>
        </p:nvGrpSpPr>
        <p:grpSpPr>
          <a:xfrm rot="10800000">
            <a:off x="539552" y="3596665"/>
            <a:ext cx="285651" cy="390585"/>
            <a:chOff x="156353" y="3427616"/>
            <a:chExt cx="285651" cy="390585"/>
          </a:xfrm>
        </p:grpSpPr>
        <p:cxnSp>
          <p:nvCxnSpPr>
            <p:cNvPr id="60" name="직선 연결선 59"/>
            <p:cNvCxnSpPr/>
            <p:nvPr/>
          </p:nvCxnSpPr>
          <p:spPr>
            <a:xfrm>
              <a:off x="300369" y="3427616"/>
              <a:ext cx="0" cy="3905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/>
            <p:cNvCxnSpPr/>
            <p:nvPr/>
          </p:nvCxnSpPr>
          <p:spPr>
            <a:xfrm flipH="1">
              <a:off x="156353" y="3622909"/>
              <a:ext cx="144016" cy="0"/>
            </a:xfrm>
            <a:prstGeom prst="line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 61"/>
            <p:cNvCxnSpPr/>
            <p:nvPr/>
          </p:nvCxnSpPr>
          <p:spPr>
            <a:xfrm>
              <a:off x="297988" y="3430698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/>
            <p:cNvCxnSpPr/>
            <p:nvPr/>
          </p:nvCxnSpPr>
          <p:spPr>
            <a:xfrm>
              <a:off x="295607" y="381579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그림 6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50" y="3857384"/>
            <a:ext cx="299165" cy="243605"/>
          </a:xfrm>
          <a:prstGeom prst="rect">
            <a:avLst/>
          </a:prstGeom>
        </p:spPr>
      </p:pic>
      <p:cxnSp>
        <p:nvCxnSpPr>
          <p:cNvPr id="68" name="직선 연결선 67"/>
          <p:cNvCxnSpPr/>
          <p:nvPr/>
        </p:nvCxnSpPr>
        <p:spPr>
          <a:xfrm flipH="1" flipV="1">
            <a:off x="982734" y="3790786"/>
            <a:ext cx="722" cy="133514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그림 7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19" y="3919538"/>
            <a:ext cx="240908" cy="240506"/>
          </a:xfrm>
          <a:prstGeom prst="rect">
            <a:avLst/>
          </a:prstGeom>
        </p:spPr>
      </p:pic>
      <p:cxnSp>
        <p:nvCxnSpPr>
          <p:cNvPr id="73" name="직선 연결선 72"/>
          <p:cNvCxnSpPr/>
          <p:nvPr/>
        </p:nvCxnSpPr>
        <p:spPr>
          <a:xfrm flipH="1" flipV="1">
            <a:off x="1041780" y="3866299"/>
            <a:ext cx="151226" cy="851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그림 7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40" y="3734933"/>
            <a:ext cx="250006" cy="247881"/>
          </a:xfrm>
          <a:prstGeom prst="rect">
            <a:avLst/>
          </a:prstGeom>
        </p:spPr>
      </p:pic>
      <p:cxnSp>
        <p:nvCxnSpPr>
          <p:cNvPr id="76" name="직선 연결선 75"/>
          <p:cNvCxnSpPr/>
          <p:nvPr/>
        </p:nvCxnSpPr>
        <p:spPr>
          <a:xfrm flipH="1" flipV="1">
            <a:off x="1331640" y="4076221"/>
            <a:ext cx="151226" cy="851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그림 7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12" y="3957240"/>
            <a:ext cx="672718" cy="22603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0" y="3524251"/>
            <a:ext cx="544599" cy="152488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8479043" y="6381328"/>
            <a:ext cx="413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27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69" y="4317035"/>
            <a:ext cx="411436" cy="15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1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5472608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650631" y="3356992"/>
            <a:ext cx="7842738" cy="0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0631" y="2847512"/>
            <a:ext cx="1133644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1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Part </a:t>
            </a:r>
            <a:r>
              <a:rPr lang="en-US" altLang="ko-KR" sz="221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4</a:t>
            </a:r>
            <a:r>
              <a:rPr lang="en-US" altLang="ko-KR" sz="2215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</a:t>
            </a:r>
            <a:endParaRPr lang="ko-KR" altLang="en-US" sz="221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000" y="2847512"/>
            <a:ext cx="3008516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1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Summary &amp; Outlook</a:t>
            </a:r>
            <a:endParaRPr lang="ko-KR" altLang="en-US" sz="221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388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9B79AEA3-2E28-E44E-B54C-A9EC729DA05C}"/>
              </a:ext>
            </a:extLst>
          </p:cNvPr>
          <p:cNvSpPr txBox="1"/>
          <p:nvPr/>
        </p:nvSpPr>
        <p:spPr>
          <a:xfrm>
            <a:off x="251520" y="764704"/>
            <a:ext cx="162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b="1" dirty="0">
                <a:cs typeface="Arial" panose="020B0604020202020204" pitchFamily="34" charset="0"/>
              </a:rPr>
              <a:t>Accelerator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ED6A26-447A-FB48-9ABB-4B7206D918C4}"/>
              </a:ext>
            </a:extLst>
          </p:cNvPr>
          <p:cNvSpPr txBox="1"/>
          <p:nvPr/>
        </p:nvSpPr>
        <p:spPr>
          <a:xfrm>
            <a:off x="419569" y="1142417"/>
            <a:ext cx="84604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</a:rPr>
              <a:t>Mass production for SCL3 is under way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</a:rPr>
              <a:t>SCL2 is under pre-production phase 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2"/>
                </a:solidFill>
                <a:cs typeface="Arial" panose="020B0604020202020204" pitchFamily="34" charset="0"/>
              </a:rPr>
              <a:t>From April, 2019, installation </a:t>
            </a:r>
            <a:r>
              <a:rPr lang="en-US" altLang="ko-KR" sz="1400" b="1">
                <a:solidFill>
                  <a:schemeClr val="tx2"/>
                </a:solidFill>
                <a:cs typeface="Arial" panose="020B0604020202020204" pitchFamily="34" charset="0"/>
              </a:rPr>
              <a:t>for </a:t>
            </a:r>
            <a:r>
              <a:rPr lang="en-US" altLang="ko-KR" sz="1400" b="1" smtClean="0">
                <a:solidFill>
                  <a:schemeClr val="tx2"/>
                </a:solidFill>
                <a:cs typeface="Arial" panose="020B0604020202020204" pitchFamily="34" charset="0"/>
              </a:rPr>
              <a:t>SCL3 </a:t>
            </a:r>
            <a:r>
              <a:rPr lang="en-US" altLang="ko-KR" sz="14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has </a:t>
            </a:r>
            <a:r>
              <a:rPr lang="en-US" altLang="ko-KR" sz="1400" b="1" smtClean="0">
                <a:solidFill>
                  <a:schemeClr val="tx2"/>
                </a:solidFill>
                <a:cs typeface="Arial" panose="020B0604020202020204" pitchFamily="34" charset="0"/>
              </a:rPr>
              <a:t>been started</a:t>
            </a:r>
            <a:r>
              <a:rPr lang="en-US" altLang="ko-KR" sz="1400" smtClean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endParaRPr lang="en-US" altLang="ko-KR" sz="2000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18CCBA-F99E-DF40-9373-49F36AF50443}"/>
              </a:ext>
            </a:extLst>
          </p:cNvPr>
          <p:cNvSpPr txBox="1"/>
          <p:nvPr/>
        </p:nvSpPr>
        <p:spPr>
          <a:xfrm>
            <a:off x="251520" y="2053619"/>
            <a:ext cx="388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b="1" dirty="0">
                <a:cs typeface="Arial" panose="020B0604020202020204" pitchFamily="34" charset="0"/>
              </a:rPr>
              <a:t>By the end of 2021, we will achieve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ACFBF3-B2A6-6B45-A044-D8426574060A}"/>
              </a:ext>
            </a:extLst>
          </p:cNvPr>
          <p:cNvSpPr txBox="1"/>
          <p:nvPr/>
        </p:nvSpPr>
        <p:spPr>
          <a:xfrm>
            <a:off x="428651" y="2451063"/>
            <a:ext cx="8460432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rgbClr val="FF0000"/>
                </a:solidFill>
                <a:cs typeface="Arial" panose="020B0604020202020204" pitchFamily="34" charset="0"/>
              </a:rPr>
              <a:t>SI beams: </a:t>
            </a: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</a:rPr>
              <a:t>Stable ion beams (</a:t>
            </a:r>
            <a:r>
              <a:rPr lang="en-US" altLang="ko-KR" sz="1400" baseline="30000" dirty="0">
                <a:solidFill>
                  <a:schemeClr val="tx2"/>
                </a:solidFill>
                <a:cs typeface="Arial" panose="020B0604020202020204" pitchFamily="34" charset="0"/>
              </a:rPr>
              <a:t>16</a:t>
            </a: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</a:rPr>
              <a:t>O, </a:t>
            </a:r>
            <a:r>
              <a:rPr lang="en-US" altLang="ko-KR" sz="1400" baseline="30000" dirty="0">
                <a:solidFill>
                  <a:schemeClr val="tx2"/>
                </a:solidFill>
                <a:cs typeface="Arial" panose="020B0604020202020204" pitchFamily="34" charset="0"/>
              </a:rPr>
              <a:t>40</a:t>
            </a: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</a:rPr>
              <a:t>Ar) from ECRIS </a:t>
            </a: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  <a:t> SCL3  low E </a:t>
            </a:r>
            <a:r>
              <a:rPr lang="en-US" altLang="ko-KR" sz="1400" dirty="0" err="1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  <a:t>exp</a:t>
            </a: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  <a:t> hall</a:t>
            </a:r>
            <a:endParaRPr lang="en-US" altLang="ko-KR" sz="14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rgbClr val="FF0000"/>
                </a:solidFill>
                <a:cs typeface="Arial" panose="020B0604020202020204" pitchFamily="34" charset="0"/>
              </a:rPr>
              <a:t>RI beams: </a:t>
            </a: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</a:rPr>
              <a:t>RIBs extraction from ISOL </a:t>
            </a: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  <a:t> re-acceleration through SLC3  low E </a:t>
            </a:r>
            <a:r>
              <a:rPr lang="en-US" altLang="ko-KR" sz="1400" dirty="0" err="1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  <a:t>exp</a:t>
            </a: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  <a:t> hall</a:t>
            </a:r>
            <a:endParaRPr lang="en-US" altLang="ko-KR" sz="14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</a:rPr>
              <a:t>Stable / RI beams will be delivered to low-E experimental hall 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rgbClr val="0000FF"/>
                </a:solidFill>
                <a:cs typeface="Arial" panose="020B0604020202020204" pitchFamily="34" charset="0"/>
              </a:rPr>
              <a:t>Early phase experiments are going to be performed using KOBRA</a:t>
            </a:r>
          </a:p>
          <a:p>
            <a:pPr marL="742950" lvl="1" indent="-285750">
              <a:spcBef>
                <a:spcPts val="500"/>
              </a:spcBef>
              <a:buFont typeface="Wingdings" pitchFamily="2" charset="2"/>
              <a:buChar char="à"/>
            </a:pP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  <a:t>RIBs production at KOBRA (A&lt;~50, beam energy &lt; 20 MeV/u) using SI beams from </a:t>
            </a:r>
            <a:r>
              <a:rPr lang="en-US" altLang="ko-KR" sz="1400" dirty="0" smtClean="0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  <a:t>SCL3</a:t>
            </a:r>
            <a:endParaRPr lang="en-US" altLang="ko-KR" sz="14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</a:rPr>
              <a:t>Beam commissioning starts for </a:t>
            </a:r>
            <a:r>
              <a:rPr lang="en-US" altLang="ko-KR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SCL2</a:t>
            </a:r>
            <a:endParaRPr lang="en-US" altLang="ko-KR" sz="14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</a:rPr>
              <a:t>Installation and commissioning for IF, LAMPS, Neutron, bio-medical and </a:t>
            </a:r>
            <a:r>
              <a:rPr lang="en-US" altLang="ko-KR" sz="1400" dirty="0" err="1">
                <a:solidFill>
                  <a:schemeClr val="tx2"/>
                </a:solidFill>
                <a:cs typeface="Arial" panose="020B0604020202020204" pitchFamily="34" charset="0"/>
              </a:rPr>
              <a:t>muSR</a:t>
            </a: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</a:p>
          <a:p>
            <a:pPr lvl="1">
              <a:spcBef>
                <a:spcPts val="500"/>
              </a:spcBef>
            </a:pP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  <a:t> Collaborative works with RUA (RAON Users Association) via RULC (RAON Users </a:t>
            </a:r>
            <a:r>
              <a:rPr lang="en-US" altLang="ko-KR" sz="1400" dirty="0" err="1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  <a:t>Liason</a:t>
            </a: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  <a:t> Center)</a:t>
            </a:r>
            <a:endParaRPr lang="en-US" altLang="ko-KR" sz="14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9224A1-CC6F-9A44-866D-71FDF9C23275}"/>
              </a:ext>
            </a:extLst>
          </p:cNvPr>
          <p:cNvSpPr txBox="1"/>
          <p:nvPr/>
        </p:nvSpPr>
        <p:spPr>
          <a:xfrm>
            <a:off x="323528" y="4725144"/>
            <a:ext cx="240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b="1" dirty="0">
                <a:cs typeface="Arial" panose="020B0604020202020204" pitchFamily="34" charset="0"/>
              </a:rPr>
              <a:t>Post RISP (2021 ~  )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8B6DFA-B6F8-CD4C-B46E-A7603B585228}"/>
              </a:ext>
            </a:extLst>
          </p:cNvPr>
          <p:cNvSpPr txBox="1"/>
          <p:nvPr/>
        </p:nvSpPr>
        <p:spPr>
          <a:xfrm>
            <a:off x="419569" y="5098238"/>
            <a:ext cx="8460432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</a:rPr>
              <a:t>Beam acceleration for ISOL </a:t>
            </a: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  <a:t> SCL3  SCL2  IF </a:t>
            </a:r>
            <a:r>
              <a:rPr lang="en-US" altLang="ko-KR" sz="1400" b="1" dirty="0">
                <a:solidFill>
                  <a:srgbClr val="FF0000"/>
                </a:solidFill>
                <a:cs typeface="Arial" panose="020B0604020202020204" pitchFamily="34" charset="0"/>
                <a:sym typeface="Wingdings" pitchFamily="2" charset="2"/>
              </a:rPr>
              <a:t>(ISOL+IF)</a:t>
            </a:r>
            <a:endParaRPr lang="en-US" altLang="ko-KR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</a:rPr>
              <a:t>Beam commissioning and experiments for IF, LAMPS, Neutron, bio-medical and </a:t>
            </a:r>
            <a:r>
              <a:rPr lang="en-US" altLang="ko-KR" sz="1400" dirty="0" err="1">
                <a:solidFill>
                  <a:schemeClr val="tx2"/>
                </a:solidFill>
                <a:cs typeface="Arial" panose="020B0604020202020204" pitchFamily="34" charset="0"/>
              </a:rPr>
              <a:t>muSR</a:t>
            </a: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chemeClr val="tx2"/>
                </a:solidFill>
                <a:cs typeface="Arial" panose="020B0604020202020204" pitchFamily="34" charset="0"/>
              </a:rPr>
              <a:t>Ramping-up to get the 400kW beams (more than 5 </a:t>
            </a:r>
            <a:r>
              <a:rPr lang="en-US" altLang="ko-KR" sz="1400" b="1" dirty="0" err="1">
                <a:solidFill>
                  <a:schemeClr val="tx2"/>
                </a:solidFill>
                <a:cs typeface="Arial" panose="020B0604020202020204" pitchFamily="34" charset="0"/>
              </a:rPr>
              <a:t>yrs</a:t>
            </a:r>
            <a:r>
              <a:rPr lang="en-US" altLang="ko-KR" sz="1400" b="1" dirty="0">
                <a:solidFill>
                  <a:schemeClr val="tx2"/>
                </a:solidFill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chemeClr val="tx2"/>
                </a:solidFill>
                <a:cs typeface="Arial" panose="020B0604020202020204" pitchFamily="34" charset="0"/>
              </a:rPr>
              <a:t>Energy upgrade to 400MeV/u (requires budget)</a:t>
            </a:r>
          </a:p>
          <a:p>
            <a:pPr marL="342900" indent="-34290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36924" y="188640"/>
            <a:ext cx="2792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&amp; Outlook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201935"/>
            <a:ext cx="1656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4</a:t>
            </a:r>
            <a:r>
              <a:rPr lang="en-US" altLang="ko-K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. 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Summary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61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555"/>
            <a:ext cx="9144000" cy="528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224987" y="3000487"/>
            <a:ext cx="2787173" cy="717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4180"/>
            <a:r>
              <a:rPr lang="en-US" altLang="ko-KR" sz="406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34" charset="-127"/>
                <a:ea typeface="맑은 고딕" panose="020B0503020000020004" pitchFamily="34" charset="-127"/>
              </a:rPr>
              <a:t>Thank you</a:t>
            </a:r>
            <a:endParaRPr lang="ko-KR" altLang="en-US" sz="4062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cxnSp>
        <p:nvCxnSpPr>
          <p:cNvPr id="8" name="직선 연결선 7"/>
          <p:cNvCxnSpPr/>
          <p:nvPr/>
        </p:nvCxnSpPr>
        <p:spPr>
          <a:xfrm>
            <a:off x="650631" y="3397469"/>
            <a:ext cx="1888830" cy="0"/>
          </a:xfrm>
          <a:prstGeom prst="line">
            <a:avLst/>
          </a:prstGeom>
          <a:ln w="57150">
            <a:solidFill>
              <a:schemeClr val="bg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6605176" y="3399892"/>
            <a:ext cx="1888830" cy="0"/>
          </a:xfrm>
          <a:prstGeom prst="line">
            <a:avLst/>
          </a:prstGeom>
          <a:ln w="57150">
            <a:solidFill>
              <a:schemeClr val="bg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309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 b="22990"/>
          <a:stretch/>
        </p:blipFill>
        <p:spPr>
          <a:xfrm>
            <a:off x="-1588" y="602115"/>
            <a:ext cx="9144000" cy="5059133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7070537" y="2582636"/>
            <a:ext cx="672224" cy="33162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IF System</a:t>
            </a:r>
            <a:endParaRPr lang="ko-KR" altLang="en-US" sz="1000" b="1" dirty="0"/>
          </a:p>
        </p:txBody>
      </p:sp>
      <p:cxnSp>
        <p:nvCxnSpPr>
          <p:cNvPr id="7" name="꺾인 연결선 6"/>
          <p:cNvCxnSpPr>
            <a:endCxn id="6" idx="1"/>
          </p:cNvCxnSpPr>
          <p:nvPr/>
        </p:nvCxnSpPr>
        <p:spPr>
          <a:xfrm rot="5400000" flipH="1" flipV="1">
            <a:off x="6633222" y="3031941"/>
            <a:ext cx="720804" cy="153825"/>
          </a:xfrm>
          <a:prstGeom prst="bentConnector2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모서리가 둥근 직사각형 7"/>
          <p:cNvSpPr/>
          <p:nvPr/>
        </p:nvSpPr>
        <p:spPr>
          <a:xfrm>
            <a:off x="7956376" y="2942794"/>
            <a:ext cx="478374" cy="285087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BIS</a:t>
            </a:r>
            <a:endParaRPr lang="ko-KR" altLang="en-US" sz="1000" b="1" dirty="0"/>
          </a:p>
        </p:txBody>
      </p:sp>
      <p:cxnSp>
        <p:nvCxnSpPr>
          <p:cNvPr id="9" name="꺾인 연결선 8"/>
          <p:cNvCxnSpPr>
            <a:endCxn id="8" idx="1"/>
          </p:cNvCxnSpPr>
          <p:nvPr/>
        </p:nvCxnSpPr>
        <p:spPr>
          <a:xfrm flipV="1">
            <a:off x="7599550" y="3085338"/>
            <a:ext cx="356826" cy="314998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모서리가 둥근 직사각형 9"/>
          <p:cNvSpPr/>
          <p:nvPr/>
        </p:nvSpPr>
        <p:spPr>
          <a:xfrm>
            <a:off x="8244408" y="3400336"/>
            <a:ext cx="462757" cy="269635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ko-KR" sz="1000" b="1" dirty="0"/>
              <a:t>μ</a:t>
            </a:r>
            <a:r>
              <a:rPr lang="en-US" altLang="ko-KR" sz="1000" b="1" dirty="0"/>
              <a:t>SR</a:t>
            </a:r>
            <a:endParaRPr lang="ko-KR" altLang="en-US" sz="1000" b="1" dirty="0"/>
          </a:p>
        </p:txBody>
      </p:sp>
      <p:cxnSp>
        <p:nvCxnSpPr>
          <p:cNvPr id="11" name="꺾인 연결선 10"/>
          <p:cNvCxnSpPr>
            <a:endCxn id="10" idx="1"/>
          </p:cNvCxnSpPr>
          <p:nvPr/>
        </p:nvCxnSpPr>
        <p:spPr>
          <a:xfrm flipV="1">
            <a:off x="7763617" y="3535154"/>
            <a:ext cx="480791" cy="250828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모서리가 둥근 직사각형 11"/>
          <p:cNvSpPr/>
          <p:nvPr/>
        </p:nvSpPr>
        <p:spPr>
          <a:xfrm>
            <a:off x="5100371" y="2492408"/>
            <a:ext cx="817118" cy="339056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HPMMS/</a:t>
            </a:r>
          </a:p>
          <a:p>
            <a:pPr algn="ctr"/>
            <a:r>
              <a:rPr lang="en-US" altLang="ko-KR" sz="1000" b="1" dirty="0"/>
              <a:t>CLS</a:t>
            </a:r>
            <a:endParaRPr lang="ko-KR" altLang="en-US" sz="1000" b="1" dirty="0"/>
          </a:p>
        </p:txBody>
      </p:sp>
      <p:cxnSp>
        <p:nvCxnSpPr>
          <p:cNvPr id="13" name="꺾인 연결선 12"/>
          <p:cNvCxnSpPr>
            <a:endCxn id="12" idx="1"/>
          </p:cNvCxnSpPr>
          <p:nvPr/>
        </p:nvCxnSpPr>
        <p:spPr>
          <a:xfrm rot="5400000" flipH="1" flipV="1">
            <a:off x="4666682" y="2904522"/>
            <a:ext cx="676275" cy="191104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모서리가 둥근 직사각형 13"/>
          <p:cNvSpPr/>
          <p:nvPr/>
        </p:nvSpPr>
        <p:spPr>
          <a:xfrm>
            <a:off x="3404935" y="2689838"/>
            <a:ext cx="518993" cy="245530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SCL2</a:t>
            </a:r>
            <a:endParaRPr lang="ko-KR" altLang="en-US" sz="1000" b="1" dirty="0"/>
          </a:p>
        </p:txBody>
      </p:sp>
      <p:cxnSp>
        <p:nvCxnSpPr>
          <p:cNvPr id="15" name="꺾인 연결선 14"/>
          <p:cNvCxnSpPr>
            <a:endCxn id="14" idx="3"/>
          </p:cNvCxnSpPr>
          <p:nvPr/>
        </p:nvCxnSpPr>
        <p:spPr>
          <a:xfrm rot="16200000" flipV="1">
            <a:off x="3781208" y="2955323"/>
            <a:ext cx="415278" cy="129838"/>
          </a:xfrm>
          <a:prstGeom prst="bentConnector2">
            <a:avLst/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모서리가 둥근 직사각형 15"/>
          <p:cNvSpPr/>
          <p:nvPr/>
        </p:nvSpPr>
        <p:spPr>
          <a:xfrm>
            <a:off x="4067944" y="2330307"/>
            <a:ext cx="772617" cy="33162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ISOL System</a:t>
            </a:r>
            <a:endParaRPr lang="ko-KR" altLang="en-US" sz="1000" b="1" dirty="0"/>
          </a:p>
        </p:txBody>
      </p:sp>
      <p:cxnSp>
        <p:nvCxnSpPr>
          <p:cNvPr id="17" name="꺾인 연결선 16"/>
          <p:cNvCxnSpPr>
            <a:endCxn id="16" idx="2"/>
          </p:cNvCxnSpPr>
          <p:nvPr/>
        </p:nvCxnSpPr>
        <p:spPr>
          <a:xfrm rot="16200000" flipV="1">
            <a:off x="4077907" y="3038283"/>
            <a:ext cx="847017" cy="94324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모서리가 둥근 직사각형 17"/>
          <p:cNvSpPr/>
          <p:nvPr/>
        </p:nvSpPr>
        <p:spPr>
          <a:xfrm>
            <a:off x="5148064" y="4835948"/>
            <a:ext cx="685567" cy="261255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LAMPS</a:t>
            </a:r>
            <a:endParaRPr lang="ko-KR" altLang="en-US" sz="1000" b="1" dirty="0"/>
          </a:p>
        </p:txBody>
      </p:sp>
      <p:cxnSp>
        <p:nvCxnSpPr>
          <p:cNvPr id="19" name="꺾인 연결선 18"/>
          <p:cNvCxnSpPr>
            <a:endCxn id="18" idx="3"/>
          </p:cNvCxnSpPr>
          <p:nvPr/>
        </p:nvCxnSpPr>
        <p:spPr>
          <a:xfrm rot="5400000">
            <a:off x="5653192" y="4539124"/>
            <a:ext cx="607891" cy="247012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모서리가 둥근 직사각형 19"/>
          <p:cNvSpPr/>
          <p:nvPr/>
        </p:nvSpPr>
        <p:spPr>
          <a:xfrm>
            <a:off x="3779912" y="4307813"/>
            <a:ext cx="821309" cy="263317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Cyclotron</a:t>
            </a:r>
            <a:endParaRPr lang="ko-KR" altLang="en-US" sz="1000" b="1" dirty="0"/>
          </a:p>
        </p:txBody>
      </p:sp>
      <p:cxnSp>
        <p:nvCxnSpPr>
          <p:cNvPr id="21" name="꺾인 연결선 20"/>
          <p:cNvCxnSpPr>
            <a:endCxn id="20" idx="3"/>
          </p:cNvCxnSpPr>
          <p:nvPr/>
        </p:nvCxnSpPr>
        <p:spPr>
          <a:xfrm rot="5400000">
            <a:off x="4472922" y="4153047"/>
            <a:ext cx="414725" cy="158125"/>
          </a:xfrm>
          <a:prstGeom prst="bentConnector2">
            <a:avLst/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모서리가 둥근 직사각형 21"/>
          <p:cNvSpPr/>
          <p:nvPr/>
        </p:nvSpPr>
        <p:spPr>
          <a:xfrm>
            <a:off x="2843808" y="2689838"/>
            <a:ext cx="519158" cy="252957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SCL3</a:t>
            </a:r>
            <a:endParaRPr lang="ko-KR" altLang="en-US" sz="1000" b="1" dirty="0"/>
          </a:p>
        </p:txBody>
      </p:sp>
      <p:cxnSp>
        <p:nvCxnSpPr>
          <p:cNvPr id="23" name="꺾인 연결선 22"/>
          <p:cNvCxnSpPr>
            <a:endCxn id="22" idx="2"/>
          </p:cNvCxnSpPr>
          <p:nvPr/>
        </p:nvCxnSpPr>
        <p:spPr>
          <a:xfrm rot="16200000" flipV="1">
            <a:off x="2970368" y="3075814"/>
            <a:ext cx="457542" cy="191503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모서리가 둥근 직사각형 23"/>
          <p:cNvSpPr/>
          <p:nvPr/>
        </p:nvSpPr>
        <p:spPr>
          <a:xfrm>
            <a:off x="3131840" y="2298041"/>
            <a:ext cx="519518" cy="245074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SCL1</a:t>
            </a:r>
            <a:endParaRPr lang="ko-KR" altLang="en-US" sz="1000" b="1" dirty="0"/>
          </a:p>
        </p:txBody>
      </p:sp>
      <p:cxnSp>
        <p:nvCxnSpPr>
          <p:cNvPr id="25" name="꺾인 연결선 24"/>
          <p:cNvCxnSpPr>
            <a:endCxn id="24" idx="1"/>
          </p:cNvCxnSpPr>
          <p:nvPr/>
        </p:nvCxnSpPr>
        <p:spPr>
          <a:xfrm flipV="1">
            <a:off x="2775770" y="2420578"/>
            <a:ext cx="356070" cy="183162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모서리가 둥근 직사각형 25"/>
          <p:cNvSpPr/>
          <p:nvPr/>
        </p:nvSpPr>
        <p:spPr>
          <a:xfrm>
            <a:off x="3275856" y="1866893"/>
            <a:ext cx="641645" cy="237615"/>
          </a:xfrm>
          <a:prstGeom prst="roundRect">
            <a:avLst/>
          </a:prstGeom>
          <a:solidFill>
            <a:srgbClr val="78D2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ECR IS</a:t>
            </a:r>
            <a:endParaRPr lang="ko-KR" altLang="en-US" sz="1000" b="1" dirty="0"/>
          </a:p>
        </p:txBody>
      </p:sp>
      <p:cxnSp>
        <p:nvCxnSpPr>
          <p:cNvPr id="27" name="꺾인 연결선 26"/>
          <p:cNvCxnSpPr>
            <a:endCxn id="26" idx="1"/>
          </p:cNvCxnSpPr>
          <p:nvPr/>
        </p:nvCxnSpPr>
        <p:spPr>
          <a:xfrm flipV="1">
            <a:off x="2891237" y="1985701"/>
            <a:ext cx="384619" cy="160498"/>
          </a:xfrm>
          <a:prstGeom prst="bentConnector3">
            <a:avLst>
              <a:gd name="adj1" fmla="val 50000"/>
            </a:avLst>
          </a:prstGeom>
          <a:ln>
            <a:solidFill>
              <a:srgbClr val="92D05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모서리가 둥근 직사각형 27"/>
          <p:cNvSpPr/>
          <p:nvPr/>
        </p:nvSpPr>
        <p:spPr>
          <a:xfrm>
            <a:off x="1043940" y="4265078"/>
            <a:ext cx="645581" cy="252740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KOBRA</a:t>
            </a:r>
            <a:endParaRPr lang="ko-KR" altLang="en-US" sz="1000" b="1" dirty="0"/>
          </a:p>
        </p:txBody>
      </p:sp>
      <p:cxnSp>
        <p:nvCxnSpPr>
          <p:cNvPr id="29" name="꺾인 연결선 28"/>
          <p:cNvCxnSpPr>
            <a:endCxn id="28" idx="3"/>
          </p:cNvCxnSpPr>
          <p:nvPr/>
        </p:nvCxnSpPr>
        <p:spPr>
          <a:xfrm rot="10800000" flipV="1">
            <a:off x="1689522" y="4025098"/>
            <a:ext cx="381915" cy="366350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모서리가 둥근 직사각형 29"/>
          <p:cNvSpPr/>
          <p:nvPr/>
        </p:nvSpPr>
        <p:spPr>
          <a:xfrm>
            <a:off x="791659" y="3931140"/>
            <a:ext cx="587046" cy="241863"/>
          </a:xfrm>
          <a:prstGeom prst="roundRect">
            <a:avLst/>
          </a:prstGeom>
          <a:solidFill>
            <a:srgbClr val="7030A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NDPS</a:t>
            </a:r>
            <a:endParaRPr lang="ko-KR" altLang="en-US" sz="1000" b="1" dirty="0"/>
          </a:p>
        </p:txBody>
      </p:sp>
      <p:cxnSp>
        <p:nvCxnSpPr>
          <p:cNvPr id="31" name="꺾인 연결선 30"/>
          <p:cNvCxnSpPr>
            <a:endCxn id="30" idx="3"/>
          </p:cNvCxnSpPr>
          <p:nvPr/>
        </p:nvCxnSpPr>
        <p:spPr>
          <a:xfrm rot="5400000">
            <a:off x="1164488" y="3489610"/>
            <a:ext cx="776679" cy="348244"/>
          </a:xfrm>
          <a:prstGeom prst="bentConnector2">
            <a:avLst/>
          </a:prstGeom>
          <a:ln>
            <a:solidFill>
              <a:srgbClr val="7030A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모서리가 둥근 직사각형 32"/>
          <p:cNvSpPr/>
          <p:nvPr/>
        </p:nvSpPr>
        <p:spPr>
          <a:xfrm>
            <a:off x="3200508" y="1276443"/>
            <a:ext cx="723420" cy="297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Control</a:t>
            </a:r>
          </a:p>
          <a:p>
            <a:pPr algn="ctr"/>
            <a:r>
              <a:rPr lang="en-US" altLang="ko-KR" sz="1000" b="1" dirty="0"/>
              <a:t>Center</a:t>
            </a:r>
            <a:endParaRPr lang="ko-KR" altLang="en-US" sz="1000" b="1" dirty="0"/>
          </a:p>
        </p:txBody>
      </p:sp>
      <p:cxnSp>
        <p:nvCxnSpPr>
          <p:cNvPr id="34" name="꺾인 연결선 33"/>
          <p:cNvCxnSpPr/>
          <p:nvPr/>
        </p:nvCxnSpPr>
        <p:spPr>
          <a:xfrm flipV="1">
            <a:off x="2883590" y="1425411"/>
            <a:ext cx="316918" cy="268232"/>
          </a:xfrm>
          <a:prstGeom prst="bentConnector3">
            <a:avLst>
              <a:gd name="adj1" fmla="val 50000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모서리가 둥근 직사각형 34"/>
          <p:cNvSpPr/>
          <p:nvPr/>
        </p:nvSpPr>
        <p:spPr>
          <a:xfrm>
            <a:off x="658437" y="1991805"/>
            <a:ext cx="653030" cy="297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Utility</a:t>
            </a:r>
            <a:endParaRPr lang="ko-KR" altLang="en-US" sz="1000" b="1" dirty="0"/>
          </a:p>
        </p:txBody>
      </p:sp>
      <p:cxnSp>
        <p:nvCxnSpPr>
          <p:cNvPr id="36" name="꺾인 연결선 35"/>
          <p:cNvCxnSpPr>
            <a:endCxn id="35" idx="3"/>
          </p:cNvCxnSpPr>
          <p:nvPr/>
        </p:nvCxnSpPr>
        <p:spPr>
          <a:xfrm rot="16200000" flipV="1">
            <a:off x="1285000" y="2167241"/>
            <a:ext cx="364478" cy="311544"/>
          </a:xfrm>
          <a:prstGeom prst="bentConnector2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모서리가 둥근 직사각형 36"/>
          <p:cNvSpPr/>
          <p:nvPr/>
        </p:nvSpPr>
        <p:spPr>
          <a:xfrm>
            <a:off x="2240531" y="4521757"/>
            <a:ext cx="653030" cy="297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/>
              <a:t>HRS</a:t>
            </a:r>
            <a:endParaRPr lang="ko-KR" altLang="en-US" sz="1000" b="1" dirty="0"/>
          </a:p>
        </p:txBody>
      </p:sp>
      <p:cxnSp>
        <p:nvCxnSpPr>
          <p:cNvPr id="38" name="꺾인 연결선 37"/>
          <p:cNvCxnSpPr>
            <a:endCxn id="37" idx="3"/>
          </p:cNvCxnSpPr>
          <p:nvPr/>
        </p:nvCxnSpPr>
        <p:spPr>
          <a:xfrm rot="5400000">
            <a:off x="2813987" y="4222957"/>
            <a:ext cx="527344" cy="368195"/>
          </a:xfrm>
          <a:prstGeom prst="bentConnector2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69690" y="5723964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en-US" sz="1800" b="1" dirty="0">
                <a:solidFill>
                  <a:schemeClr val="tx2"/>
                </a:solidFill>
                <a:cs typeface="Arial" pitchFamily="34" charset="0"/>
              </a:rPr>
              <a:t>SCL1 has been decided to </a:t>
            </a:r>
            <a:r>
              <a:rPr lang="en-US" altLang="en-US" b="1" dirty="0" smtClean="0">
                <a:solidFill>
                  <a:schemeClr val="tx2"/>
                </a:solidFill>
                <a:cs typeface="Arial" pitchFamily="34" charset="0"/>
              </a:rPr>
              <a:t>postpon</a:t>
            </a:r>
            <a:r>
              <a:rPr lang="en-US" altLang="en-US" sz="1800" b="1" dirty="0" smtClean="0">
                <a:solidFill>
                  <a:schemeClr val="tx2"/>
                </a:solidFill>
                <a:cs typeface="Arial" pitchFamily="34" charset="0"/>
              </a:rPr>
              <a:t>e</a:t>
            </a:r>
            <a:endParaRPr lang="en-US" altLang="en-US" sz="18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225791" y="5807828"/>
            <a:ext cx="118808" cy="2285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71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8918" y="6058126"/>
            <a:ext cx="617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en-US" sz="1800" b="1" dirty="0">
                <a:solidFill>
                  <a:schemeClr val="tx2"/>
                </a:solidFill>
                <a:cs typeface="Arial" pitchFamily="34" charset="0"/>
              </a:rPr>
              <a:t>: SCL3 is going to be taking a role of SCL1 in the early operation</a:t>
            </a: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-1588" y="64157"/>
            <a:ext cx="9145588" cy="72492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43478" y="202005"/>
            <a:ext cx="1630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1. Overview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4" name="제목 1"/>
          <p:cNvSpPr>
            <a:spLocks noGrp="1"/>
          </p:cNvSpPr>
          <p:nvPr>
            <p:ph type="title"/>
          </p:nvPr>
        </p:nvSpPr>
        <p:spPr>
          <a:xfrm>
            <a:off x="2219046" y="213572"/>
            <a:ext cx="6480968" cy="504825"/>
          </a:xfrm>
        </p:spPr>
        <p:txBody>
          <a:bodyPr/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ordia New" panose="020B0304020202020204" pitchFamily="34" charset="-34"/>
              </a:rPr>
              <a:t>RAON Layout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2217" r="6688" b="12114"/>
          <a:stretch/>
        </p:blipFill>
        <p:spPr>
          <a:xfrm>
            <a:off x="6640221" y="789086"/>
            <a:ext cx="2490969" cy="139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9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6CF4DA16-BF14-4307-8E08-1868CB884F94}" type="slidenum">
              <a:rPr lang="ko-KR" altLang="en-US">
                <a:solidFill>
                  <a:srgbClr val="C1D1D3">
                    <a:lumMod val="75000"/>
                  </a:srgbClr>
                </a:solidFill>
              </a:rPr>
              <a:pPr>
                <a:defRPr/>
              </a:pPr>
              <a:t>6</a:t>
            </a:fld>
            <a:endParaRPr lang="en-US" altLang="ko-KR">
              <a:solidFill>
                <a:srgbClr val="C1D1D3">
                  <a:lumMod val="75000"/>
                </a:srgb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F1B052-80D2-494B-9080-8F255A546CE4}"/>
              </a:ext>
            </a:extLst>
          </p:cNvPr>
          <p:cNvSpPr txBox="1"/>
          <p:nvPr/>
        </p:nvSpPr>
        <p:spPr>
          <a:xfrm>
            <a:off x="915148" y="5964520"/>
            <a:ext cx="7408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RAON will provide access to unexplored regions of the nuclear chart</a:t>
            </a:r>
            <a:endParaRPr lang="ko-KR" altLang="en-U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7" name="개체 36">
            <a:extLst>
              <a:ext uri="{FF2B5EF4-FFF2-40B4-BE49-F238E27FC236}">
                <a16:creationId xmlns:a16="http://schemas.microsoft.com/office/drawing/2014/main" id="{0E14EF38-1F57-48F6-86FC-9AB12E0867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4446" y="328057"/>
          <a:ext cx="8352234" cy="5836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" name="Graph" r:id="rId3" imgW="4173120" imgH="2916000" progId="Origin50.Graph">
                  <p:embed/>
                </p:oleObj>
              </mc:Choice>
              <mc:Fallback>
                <p:oleObj name="Graph" r:id="rId3" imgW="4173120" imgH="2916000" progId="Origin50.Graph">
                  <p:embed/>
                  <p:pic>
                    <p:nvPicPr>
                      <p:cNvPr id="37" name="개체 36">
                        <a:extLst>
                          <a:ext uri="{FF2B5EF4-FFF2-40B4-BE49-F238E27FC236}">
                            <a16:creationId xmlns:a16="http://schemas.microsoft.com/office/drawing/2014/main" id="{0E14EF38-1F57-48F6-86FC-9AB12E0867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446" y="328057"/>
                        <a:ext cx="8352234" cy="5836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3B785BE4-9D2D-4E24-B93C-B0BA29612B3A}"/>
              </a:ext>
            </a:extLst>
          </p:cNvPr>
          <p:cNvSpPr txBox="1"/>
          <p:nvPr/>
        </p:nvSpPr>
        <p:spPr>
          <a:xfrm>
            <a:off x="1259632" y="3747845"/>
            <a:ext cx="965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KOBRA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245114-A8CA-44E0-8311-CD624C4DAEE0}"/>
              </a:ext>
            </a:extLst>
          </p:cNvPr>
          <p:cNvSpPr txBox="1"/>
          <p:nvPr/>
        </p:nvSpPr>
        <p:spPr>
          <a:xfrm>
            <a:off x="7266987" y="2004119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IF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8BFE65-9C32-4FDE-B5A6-16CF6511269F}"/>
              </a:ext>
            </a:extLst>
          </p:cNvPr>
          <p:cNvSpPr txBox="1"/>
          <p:nvPr/>
        </p:nvSpPr>
        <p:spPr>
          <a:xfrm>
            <a:off x="2987824" y="252370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ISOL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341874-D01B-4C09-B4EE-EF1C7C79DDF7}"/>
              </a:ext>
            </a:extLst>
          </p:cNvPr>
          <p:cNvSpPr txBox="1"/>
          <p:nvPr/>
        </p:nvSpPr>
        <p:spPr>
          <a:xfrm>
            <a:off x="4401973" y="3987201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ISOL+IF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A68DD023-CBCA-4707-9207-0F62C80D2EE7}"/>
              </a:ext>
            </a:extLst>
          </p:cNvPr>
          <p:cNvCxnSpPr>
            <a:stCxn id="40" idx="3"/>
          </p:cNvCxnSpPr>
          <p:nvPr/>
        </p:nvCxnSpPr>
        <p:spPr bwMode="auto">
          <a:xfrm flipV="1">
            <a:off x="3672627" y="2586333"/>
            <a:ext cx="1547445" cy="122042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1E5238E9-AAD3-41E2-8A7F-17BECDB0DAF0}"/>
              </a:ext>
            </a:extLst>
          </p:cNvPr>
          <p:cNvCxnSpPr>
            <a:stCxn id="40" idx="2"/>
          </p:cNvCxnSpPr>
          <p:nvPr/>
        </p:nvCxnSpPr>
        <p:spPr bwMode="auto">
          <a:xfrm>
            <a:off x="3330226" y="2893041"/>
            <a:ext cx="551650" cy="502160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ED088B4E-92A1-4A01-9B35-297C409E4645}"/>
              </a:ext>
            </a:extLst>
          </p:cNvPr>
          <p:cNvCxnSpPr/>
          <p:nvPr/>
        </p:nvCxnSpPr>
        <p:spPr bwMode="auto">
          <a:xfrm>
            <a:off x="1835696" y="4087585"/>
            <a:ext cx="296851" cy="245616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C81AF266-A876-4E10-BF19-5E906DADDF3F}"/>
              </a:ext>
            </a:extLst>
          </p:cNvPr>
          <p:cNvCxnSpPr/>
          <p:nvPr/>
        </p:nvCxnSpPr>
        <p:spPr bwMode="auto">
          <a:xfrm flipH="1" flipV="1">
            <a:off x="4571206" y="3636453"/>
            <a:ext cx="305991" cy="350748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D63510FE-D485-4E3F-A4E6-42D35362D9D5}"/>
              </a:ext>
            </a:extLst>
          </p:cNvPr>
          <p:cNvCxnSpPr/>
          <p:nvPr/>
        </p:nvCxnSpPr>
        <p:spPr bwMode="auto">
          <a:xfrm flipH="1" flipV="1">
            <a:off x="6273482" y="1844279"/>
            <a:ext cx="1002361" cy="350748"/>
          </a:xfrm>
          <a:prstGeom prst="straightConnector1">
            <a:avLst/>
          </a:prstGeom>
          <a:gradFill rotWithShape="1">
            <a:gsLst>
              <a:gs pos="0">
                <a:schemeClr val="accent1">
                  <a:gamma/>
                  <a:tint val="72941"/>
                  <a:invGamma/>
                  <a:alpha val="39999"/>
                </a:schemeClr>
              </a:gs>
              <a:gs pos="100000">
                <a:schemeClr val="accent1"/>
              </a:gs>
            </a:gsLst>
            <a:lin ang="540000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타원 49">
            <a:extLst>
              <a:ext uri="{FF2B5EF4-FFF2-40B4-BE49-F238E27FC236}">
                <a16:creationId xmlns:a16="http://schemas.microsoft.com/office/drawing/2014/main" id="{983568C7-F1ED-45D6-958A-372E388CB811}"/>
              </a:ext>
            </a:extLst>
          </p:cNvPr>
          <p:cNvSpPr/>
          <p:nvPr/>
        </p:nvSpPr>
        <p:spPr bwMode="auto">
          <a:xfrm rot="19929969">
            <a:off x="2737804" y="3493409"/>
            <a:ext cx="3525516" cy="21722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ko-KR" altLang="en-US" b="1">
              <a:solidFill>
                <a:srgbClr val="113F71"/>
              </a:solidFill>
              <a:latin typeface="Times New Roman" pitchFamily="18" charset="0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-1588" y="64157"/>
            <a:ext cx="9145588" cy="72492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5197" y="200778"/>
            <a:ext cx="1630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1. Overview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162744" y="170001"/>
            <a:ext cx="1895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RIBs at RAON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714785" y="6096658"/>
            <a:ext cx="154502" cy="164510"/>
            <a:chOff x="1969226" y="3480514"/>
            <a:chExt cx="481373" cy="497205"/>
          </a:xfrm>
          <a:solidFill>
            <a:srgbClr val="0000FF"/>
          </a:solidFill>
        </p:grpSpPr>
        <p:sp>
          <p:nvSpPr>
            <p:cNvPr id="25" name="타원 24"/>
            <p:cNvSpPr/>
            <p:nvPr/>
          </p:nvSpPr>
          <p:spPr>
            <a:xfrm>
              <a:off x="1969226" y="3480514"/>
              <a:ext cx="481373" cy="49720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26" name="타원 25"/>
            <p:cNvSpPr/>
            <p:nvPr/>
          </p:nvSpPr>
          <p:spPr>
            <a:xfrm>
              <a:off x="2021122" y="3543574"/>
              <a:ext cx="358693" cy="37049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28791" y="6261168"/>
            <a:ext cx="463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“More exotic, more intense, more various RIBs”</a:t>
            </a:r>
            <a:endParaRPr lang="ko-KR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844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36924" y="188640"/>
            <a:ext cx="207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History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201935"/>
            <a:ext cx="16308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1. Overview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711993" y="1237591"/>
            <a:ext cx="328531" cy="20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016696" y="1204679"/>
            <a:ext cx="1587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b="1" dirty="0">
                <a:solidFill>
                  <a:srgbClr val="70AD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Installation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2699792" y="1233488"/>
            <a:ext cx="328531" cy="20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3019365" y="1204679"/>
            <a:ext cx="1717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b="1">
                <a:solidFill>
                  <a:srgbClr val="4472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Construction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4816008" y="1233488"/>
            <a:ext cx="328531" cy="2049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5135908" y="1209841"/>
            <a:ext cx="1321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Project General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1" y="3654652"/>
            <a:ext cx="9143999" cy="142544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20" name="타원 19"/>
          <p:cNvSpPr/>
          <p:nvPr/>
        </p:nvSpPr>
        <p:spPr>
          <a:xfrm>
            <a:off x="699584" y="3477887"/>
            <a:ext cx="481373" cy="49720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21" name="타원 20"/>
          <p:cNvSpPr/>
          <p:nvPr/>
        </p:nvSpPr>
        <p:spPr>
          <a:xfrm>
            <a:off x="761208" y="3540947"/>
            <a:ext cx="358693" cy="3704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600" b="1" dirty="0"/>
          </a:p>
        </p:txBody>
      </p:sp>
      <p:sp>
        <p:nvSpPr>
          <p:cNvPr id="22" name="타원 21"/>
          <p:cNvSpPr/>
          <p:nvPr/>
        </p:nvSpPr>
        <p:spPr>
          <a:xfrm>
            <a:off x="1839544" y="3480514"/>
            <a:ext cx="481373" cy="49720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27" name="타원 26"/>
          <p:cNvSpPr/>
          <p:nvPr/>
        </p:nvSpPr>
        <p:spPr>
          <a:xfrm>
            <a:off x="1901168" y="3543574"/>
            <a:ext cx="358693" cy="3704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28" name="타원 27"/>
          <p:cNvSpPr/>
          <p:nvPr/>
        </p:nvSpPr>
        <p:spPr>
          <a:xfrm>
            <a:off x="3186031" y="3475258"/>
            <a:ext cx="481373" cy="49720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29" name="타원 28"/>
          <p:cNvSpPr/>
          <p:nvPr/>
        </p:nvSpPr>
        <p:spPr>
          <a:xfrm>
            <a:off x="3247656" y="3538318"/>
            <a:ext cx="358693" cy="3704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30" name="타원 29"/>
          <p:cNvSpPr/>
          <p:nvPr/>
        </p:nvSpPr>
        <p:spPr>
          <a:xfrm>
            <a:off x="4133244" y="3477885"/>
            <a:ext cx="481373" cy="49720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31" name="타원 30"/>
          <p:cNvSpPr/>
          <p:nvPr/>
        </p:nvSpPr>
        <p:spPr>
          <a:xfrm>
            <a:off x="4194868" y="3540945"/>
            <a:ext cx="358693" cy="3704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32" name="타원 31"/>
          <p:cNvSpPr/>
          <p:nvPr/>
        </p:nvSpPr>
        <p:spPr>
          <a:xfrm>
            <a:off x="5632479" y="3480512"/>
            <a:ext cx="481373" cy="49720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33" name="타원 32"/>
          <p:cNvSpPr/>
          <p:nvPr/>
        </p:nvSpPr>
        <p:spPr>
          <a:xfrm>
            <a:off x="5694103" y="3543572"/>
            <a:ext cx="358693" cy="3704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34" name="타원 33"/>
          <p:cNvSpPr/>
          <p:nvPr/>
        </p:nvSpPr>
        <p:spPr>
          <a:xfrm>
            <a:off x="6543221" y="3475256"/>
            <a:ext cx="481373" cy="49720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35" name="타원 34"/>
          <p:cNvSpPr/>
          <p:nvPr/>
        </p:nvSpPr>
        <p:spPr>
          <a:xfrm>
            <a:off x="6604845" y="3538316"/>
            <a:ext cx="358693" cy="3704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38" name="TextBox 37"/>
          <p:cNvSpPr txBox="1"/>
          <p:nvPr/>
        </p:nvSpPr>
        <p:spPr>
          <a:xfrm>
            <a:off x="715610" y="3605706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/>
              <a:t>2012</a:t>
            </a:r>
            <a:endParaRPr lang="ko-KR" altLang="en-US" sz="1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1847685" y="3608331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/>
              <a:t>2013</a:t>
            </a:r>
            <a:endParaRPr lang="ko-KR" altLang="en-US" sz="10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3194170" y="3603073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/>
              <a:t>2014</a:t>
            </a:r>
            <a:endParaRPr lang="ko-KR" altLang="en-US" sz="1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4141381" y="3605698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/>
              <a:t>2015</a:t>
            </a:r>
            <a:endParaRPr lang="ko-KR" altLang="en-US" sz="10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5640614" y="3608323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/>
              <a:t>2016</a:t>
            </a:r>
            <a:endParaRPr lang="ko-KR" altLang="en-US" sz="1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6551354" y="3603065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/>
              <a:t>2017</a:t>
            </a:r>
            <a:endParaRPr lang="ko-KR" altLang="en-US" sz="1000" b="1" dirty="0"/>
          </a:p>
        </p:txBody>
      </p:sp>
      <p:grpSp>
        <p:nvGrpSpPr>
          <p:cNvPr id="44" name="그룹 43"/>
          <p:cNvGrpSpPr/>
          <p:nvPr/>
        </p:nvGrpSpPr>
        <p:grpSpPr>
          <a:xfrm>
            <a:off x="882726" y="2124732"/>
            <a:ext cx="115087" cy="1354493"/>
            <a:chOff x="1079320" y="1989138"/>
            <a:chExt cx="118872" cy="1354493"/>
          </a:xfrm>
        </p:grpSpPr>
        <p:cxnSp>
          <p:nvCxnSpPr>
            <p:cNvPr id="45" name="직선 연결선 44"/>
            <p:cNvCxnSpPr/>
            <p:nvPr/>
          </p:nvCxnSpPr>
          <p:spPr>
            <a:xfrm>
              <a:off x="1138756" y="1989138"/>
              <a:ext cx="0" cy="134795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이등변 삼각형 45"/>
            <p:cNvSpPr/>
            <p:nvPr/>
          </p:nvSpPr>
          <p:spPr>
            <a:xfrm>
              <a:off x="1079320" y="3241155"/>
              <a:ext cx="118872" cy="102476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grpSp>
        <p:nvGrpSpPr>
          <p:cNvPr id="47" name="그룹 46"/>
          <p:cNvGrpSpPr/>
          <p:nvPr/>
        </p:nvGrpSpPr>
        <p:grpSpPr>
          <a:xfrm>
            <a:off x="3369174" y="2119917"/>
            <a:ext cx="115087" cy="1354493"/>
            <a:chOff x="1079320" y="1989138"/>
            <a:chExt cx="118872" cy="1354493"/>
          </a:xfrm>
        </p:grpSpPr>
        <p:cxnSp>
          <p:nvCxnSpPr>
            <p:cNvPr id="48" name="직선 연결선 47"/>
            <p:cNvCxnSpPr/>
            <p:nvPr/>
          </p:nvCxnSpPr>
          <p:spPr>
            <a:xfrm>
              <a:off x="1138756" y="1989138"/>
              <a:ext cx="0" cy="134795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이등변 삼각형 48"/>
            <p:cNvSpPr/>
            <p:nvPr/>
          </p:nvSpPr>
          <p:spPr>
            <a:xfrm>
              <a:off x="1079320" y="3241155"/>
              <a:ext cx="118872" cy="102476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grpSp>
        <p:nvGrpSpPr>
          <p:cNvPr id="50" name="그룹 49"/>
          <p:cNvGrpSpPr/>
          <p:nvPr/>
        </p:nvGrpSpPr>
        <p:grpSpPr>
          <a:xfrm>
            <a:off x="5815621" y="2122985"/>
            <a:ext cx="115087" cy="1354493"/>
            <a:chOff x="1079320" y="1989138"/>
            <a:chExt cx="118872" cy="1354493"/>
          </a:xfrm>
        </p:grpSpPr>
        <p:cxnSp>
          <p:nvCxnSpPr>
            <p:cNvPr id="51" name="직선 연결선 50"/>
            <p:cNvCxnSpPr/>
            <p:nvPr/>
          </p:nvCxnSpPr>
          <p:spPr>
            <a:xfrm>
              <a:off x="1138756" y="1989138"/>
              <a:ext cx="0" cy="134795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이등변 삼각형 51"/>
            <p:cNvSpPr/>
            <p:nvPr/>
          </p:nvSpPr>
          <p:spPr>
            <a:xfrm>
              <a:off x="1079320" y="3241155"/>
              <a:ext cx="118872" cy="102476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grpSp>
        <p:nvGrpSpPr>
          <p:cNvPr id="53" name="그룹 52"/>
          <p:cNvGrpSpPr/>
          <p:nvPr/>
        </p:nvGrpSpPr>
        <p:grpSpPr>
          <a:xfrm rot="10800000">
            <a:off x="2015900" y="3973057"/>
            <a:ext cx="115087" cy="1651252"/>
            <a:chOff x="1079320" y="1692379"/>
            <a:chExt cx="118872" cy="1651252"/>
          </a:xfrm>
        </p:grpSpPr>
        <p:cxnSp>
          <p:nvCxnSpPr>
            <p:cNvPr id="54" name="직선 연결선 53"/>
            <p:cNvCxnSpPr/>
            <p:nvPr/>
          </p:nvCxnSpPr>
          <p:spPr>
            <a:xfrm rot="10800000" flipV="1">
              <a:off x="1138757" y="1692379"/>
              <a:ext cx="0" cy="164471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이등변 삼각형 54"/>
            <p:cNvSpPr/>
            <p:nvPr/>
          </p:nvSpPr>
          <p:spPr>
            <a:xfrm>
              <a:off x="1079320" y="3241155"/>
              <a:ext cx="118872" cy="102476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grpSp>
        <p:nvGrpSpPr>
          <p:cNvPr id="56" name="그룹 55"/>
          <p:cNvGrpSpPr/>
          <p:nvPr/>
        </p:nvGrpSpPr>
        <p:grpSpPr>
          <a:xfrm rot="10800000">
            <a:off x="4318055" y="3971715"/>
            <a:ext cx="115087" cy="1652594"/>
            <a:chOff x="1079320" y="1691037"/>
            <a:chExt cx="118872" cy="1652594"/>
          </a:xfrm>
        </p:grpSpPr>
        <p:cxnSp>
          <p:nvCxnSpPr>
            <p:cNvPr id="57" name="직선 연결선 56"/>
            <p:cNvCxnSpPr/>
            <p:nvPr/>
          </p:nvCxnSpPr>
          <p:spPr>
            <a:xfrm rot="10800000" flipV="1">
              <a:off x="1138755" y="1691037"/>
              <a:ext cx="0" cy="164605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이등변 삼각형 57"/>
            <p:cNvSpPr/>
            <p:nvPr/>
          </p:nvSpPr>
          <p:spPr>
            <a:xfrm>
              <a:off x="1079320" y="3241155"/>
              <a:ext cx="118872" cy="102476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cxnSp>
        <p:nvCxnSpPr>
          <p:cNvPr id="59" name="직선 연결선 58"/>
          <p:cNvCxnSpPr/>
          <p:nvPr/>
        </p:nvCxnSpPr>
        <p:spPr>
          <a:xfrm flipV="1">
            <a:off x="6798401" y="3978012"/>
            <a:ext cx="0" cy="2058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이등변 삼각형 59"/>
          <p:cNvSpPr/>
          <p:nvPr/>
        </p:nvSpPr>
        <p:spPr>
          <a:xfrm rot="10800000">
            <a:off x="6746383" y="3963429"/>
            <a:ext cx="122827" cy="125244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61" name="TextBox 60"/>
          <p:cNvSpPr txBox="1"/>
          <p:nvPr/>
        </p:nvSpPr>
        <p:spPr>
          <a:xfrm>
            <a:off x="897868" y="2333055"/>
            <a:ext cx="2632758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6575" indent="-536575" latinLnBrk="0">
              <a:lnSpc>
                <a:spcPct val="150000"/>
              </a:lnSpc>
            </a:pPr>
            <a:r>
              <a:rPr lang="en-US" altLang="ko-KR" sz="1000" b="1" dirty="0">
                <a:solidFill>
                  <a:srgbClr val="000000"/>
                </a:solidFill>
                <a:cs typeface="Arial" panose="020B0604020202020204" pitchFamily="34" charset="0"/>
              </a:rPr>
              <a:t>Jan   2012 Established Master Plan for RISP </a:t>
            </a:r>
          </a:p>
          <a:p>
            <a:pPr>
              <a:lnSpc>
                <a:spcPct val="150000"/>
              </a:lnSpc>
            </a:pPr>
            <a:endParaRPr lang="ko-KR" altLang="en-US" sz="1050" b="1" dirty="0">
              <a:solidFill>
                <a:schemeClr val="accent6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05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2070935" y="4183271"/>
            <a:ext cx="2303836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7188" indent="-357188" latinLnBrk="0"/>
            <a:r>
              <a:rPr lang="en-US" altLang="ko-KR" sz="1000" b="1" dirty="0">
                <a:solidFill>
                  <a:srgbClr val="70AD47"/>
                </a:solidFill>
                <a:cs typeface="Arial" panose="020B0604020202020204" pitchFamily="34" charset="0"/>
              </a:rPr>
              <a:t>June 2013 Completed  Technical Design 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70AD47"/>
                </a:solidFill>
                <a:cs typeface="Arial" panose="020B0604020202020204" pitchFamily="34" charset="0"/>
              </a:rPr>
              <a:t>                   Report  (TDR)</a:t>
            </a:r>
          </a:p>
          <a:p>
            <a:pPr marL="357188" indent="-357188" latinLnBrk="0"/>
            <a:endParaRPr lang="en-US" altLang="ko-KR" sz="10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357188" indent="-357188" latinLnBrk="0"/>
            <a:r>
              <a:rPr lang="en-US" altLang="ko-KR" sz="1000" b="1" dirty="0">
                <a:solidFill>
                  <a:srgbClr val="000000"/>
                </a:solidFill>
                <a:cs typeface="Arial" panose="020B0604020202020204" pitchFamily="34" charset="0"/>
              </a:rPr>
              <a:t>Sep 2013 Revised the Master Plan (1</a:t>
            </a:r>
            <a:r>
              <a:rPr lang="en-US" altLang="ko-KR" sz="1000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st</a:t>
            </a:r>
            <a:r>
              <a:rPr lang="en-US" altLang="ko-KR" sz="1000" b="1" dirty="0">
                <a:solidFill>
                  <a:srgbClr val="000000"/>
                </a:solidFill>
                <a:cs typeface="Arial" panose="020B0604020202020204" pitchFamily="34" charset="0"/>
              </a:rPr>
              <a:t>)  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000000"/>
                </a:solidFill>
                <a:cs typeface="Arial" panose="020B0604020202020204" pitchFamily="34" charset="0"/>
              </a:rPr>
              <a:t>                 (period extension (~2019), 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000000"/>
                </a:solidFill>
                <a:cs typeface="Arial" panose="020B0604020202020204" pitchFamily="34" charset="0"/>
              </a:rPr>
              <a:t>                 implementation schedule 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000000"/>
                </a:solidFill>
                <a:cs typeface="Arial" panose="020B0604020202020204" pitchFamily="34" charset="0"/>
              </a:rPr>
              <a:t>                 change,  etc.)</a:t>
            </a:r>
          </a:p>
          <a:p>
            <a:pPr>
              <a:lnSpc>
                <a:spcPct val="150000"/>
              </a:lnSpc>
            </a:pPr>
            <a:endParaRPr lang="en-US" altLang="ko-KR" sz="105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3420502" y="2380310"/>
            <a:ext cx="2583969" cy="688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 latinLnBrk="0"/>
            <a:endParaRPr lang="en-US" altLang="ko-KR" sz="300" b="1" dirty="0">
              <a:solidFill>
                <a:srgbClr val="4472C4"/>
              </a:solidFill>
              <a:cs typeface="Arial" panose="020B0604020202020204" pitchFamily="34" charset="0"/>
            </a:endParaRPr>
          </a:p>
          <a:p>
            <a:pPr marL="268288" indent="-268288" latinLnBrk="0"/>
            <a:r>
              <a:rPr lang="en-US" altLang="ko-KR" sz="1000" b="1" dirty="0">
                <a:solidFill>
                  <a:srgbClr val="4472C4"/>
                </a:solidFill>
                <a:cs typeface="Arial" panose="020B0604020202020204" pitchFamily="34" charset="0"/>
              </a:rPr>
              <a:t>Dec 2014 Began the basic design of facility  </a:t>
            </a:r>
          </a:p>
          <a:p>
            <a:pPr marL="268288" indent="-268288" latinLnBrk="0"/>
            <a:r>
              <a:rPr lang="en-US" altLang="ko-KR" sz="1000" b="1" dirty="0">
                <a:solidFill>
                  <a:srgbClr val="4472C4"/>
                </a:solidFill>
                <a:cs typeface="Arial" panose="020B0604020202020204" pitchFamily="34" charset="0"/>
              </a:rPr>
              <a:t>                 construction</a:t>
            </a:r>
          </a:p>
          <a:p>
            <a:pPr>
              <a:lnSpc>
                <a:spcPct val="150000"/>
              </a:lnSpc>
            </a:pPr>
            <a:endParaRPr lang="en-US" altLang="ko-KR" sz="1050" b="1" dirty="0">
              <a:solidFill>
                <a:schemeClr val="accent5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373930" y="4170737"/>
            <a:ext cx="23471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7188" indent="-357188" latinLnBrk="0"/>
            <a:r>
              <a:rPr lang="en-US" altLang="ko-KR" sz="1000" b="1" dirty="0">
                <a:solidFill>
                  <a:srgbClr val="000000"/>
                </a:solidFill>
                <a:cs typeface="Arial" panose="020B0604020202020204" pitchFamily="34" charset="0"/>
              </a:rPr>
              <a:t>April 2015 Revised the Master Plan (2</a:t>
            </a:r>
            <a:r>
              <a:rPr lang="en-US" altLang="ko-KR" sz="1000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nd</a:t>
            </a:r>
            <a:r>
              <a:rPr lang="en-US" altLang="ko-KR" sz="1000" b="1" dirty="0">
                <a:solidFill>
                  <a:srgbClr val="000000"/>
                </a:solidFill>
                <a:cs typeface="Arial" panose="020B0604020202020204" pitchFamily="34" charset="0"/>
              </a:rPr>
              <a:t>) 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000000"/>
                </a:solidFill>
                <a:cs typeface="Arial" panose="020B0604020202020204" pitchFamily="34" charset="0"/>
              </a:rPr>
              <a:t>                   (period extension (~2021), 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000000"/>
                </a:solidFill>
                <a:cs typeface="Arial" panose="020B0604020202020204" pitchFamily="34" charset="0"/>
              </a:rPr>
              <a:t>                   implementation strategy 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000000"/>
                </a:solidFill>
                <a:cs typeface="Arial" panose="020B0604020202020204" pitchFamily="34" charset="0"/>
              </a:rPr>
              <a:t>                   change, etc.)</a:t>
            </a:r>
          </a:p>
          <a:p>
            <a:pPr marL="357188" indent="-357188" latinLnBrk="0"/>
            <a:endParaRPr lang="en-US" altLang="ko-KR" sz="10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57188" indent="-357188" latinLnBrk="0"/>
            <a:r>
              <a:rPr lang="en-US" altLang="ko-KR" sz="1000" b="1" dirty="0">
                <a:solidFill>
                  <a:srgbClr val="4472C4"/>
                </a:solidFill>
                <a:cs typeface="Arial" panose="020B0604020202020204" pitchFamily="34" charset="0"/>
              </a:rPr>
              <a:t>Dec 2015 Completed the basic design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4472C4"/>
                </a:solidFill>
                <a:cs typeface="Arial" panose="020B0604020202020204" pitchFamily="34" charset="0"/>
              </a:rPr>
              <a:t>                 of facility construction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873165" y="2433082"/>
            <a:ext cx="1957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 latinLnBrk="0"/>
            <a:r>
              <a:rPr lang="en-US" altLang="ko-KR" sz="1000" b="1" dirty="0">
                <a:solidFill>
                  <a:srgbClr val="70AD47"/>
                </a:solidFill>
                <a:cs typeface="Arial" panose="020B0604020202020204" pitchFamily="34" charset="0"/>
              </a:rPr>
              <a:t>June 2016 Constructed the 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70AD47"/>
                </a:solidFill>
                <a:cs typeface="Arial" panose="020B0604020202020204" pitchFamily="34" charset="0"/>
              </a:rPr>
              <a:t>                   SRF  test facility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70AD47"/>
                </a:solidFill>
                <a:cs typeface="Arial" panose="020B0604020202020204" pitchFamily="34" charset="0"/>
              </a:rPr>
              <a:t>                   at </a:t>
            </a:r>
            <a:r>
              <a:rPr lang="en-US" altLang="ko-KR" sz="1000" b="1" dirty="0" err="1">
                <a:solidFill>
                  <a:srgbClr val="70AD47"/>
                </a:solidFill>
                <a:cs typeface="Arial" panose="020B0604020202020204" pitchFamily="34" charset="0"/>
              </a:rPr>
              <a:t>Munji</a:t>
            </a:r>
            <a:r>
              <a:rPr lang="en-US" altLang="ko-KR" sz="1000" b="1" dirty="0">
                <a:solidFill>
                  <a:srgbClr val="70AD47"/>
                </a:solidFill>
                <a:cs typeface="Arial" panose="020B0604020202020204" pitchFamily="34" charset="0"/>
              </a:rPr>
              <a:t> </a:t>
            </a:r>
          </a:p>
          <a:p>
            <a:pPr marL="357188" indent="-357188" latinLnBrk="0"/>
            <a:endParaRPr lang="en-US" altLang="ko-KR" sz="1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804633" y="4137857"/>
            <a:ext cx="14397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 latinLnBrk="0"/>
            <a:r>
              <a:rPr lang="en-US" altLang="ko-KR" sz="1000" b="1" dirty="0" smtClean="0">
                <a:solidFill>
                  <a:srgbClr val="4472C4"/>
                </a:solidFill>
                <a:cs typeface="Arial" panose="020B0604020202020204" pitchFamily="34" charset="0"/>
              </a:rPr>
              <a:t>Sep </a:t>
            </a:r>
            <a:r>
              <a:rPr lang="en-US" altLang="ko-KR" sz="1000" b="1" dirty="0">
                <a:solidFill>
                  <a:srgbClr val="4472C4"/>
                </a:solidFill>
                <a:cs typeface="Arial" panose="020B0604020202020204" pitchFamily="34" charset="0"/>
              </a:rPr>
              <a:t>2017 Began the facility        </a:t>
            </a:r>
          </a:p>
          <a:p>
            <a:pPr marL="355600" indent="-355600" latinLnBrk="0"/>
            <a:r>
              <a:rPr lang="en-US" altLang="ko-KR" sz="1000" b="1" dirty="0">
                <a:solidFill>
                  <a:srgbClr val="4472C4"/>
                </a:solidFill>
                <a:cs typeface="Arial" panose="020B0604020202020204" pitchFamily="34" charset="0"/>
              </a:rPr>
              <a:t>                 construction</a:t>
            </a:r>
          </a:p>
          <a:p>
            <a:pPr marL="355600" indent="-355600" latinLnBrk="0"/>
            <a:endParaRPr lang="en-US" altLang="ko-KR" sz="500" b="1" dirty="0">
              <a:solidFill>
                <a:srgbClr val="70AD47"/>
              </a:solidFill>
              <a:cs typeface="Arial" panose="020B0604020202020204" pitchFamily="34" charset="0"/>
            </a:endParaRPr>
          </a:p>
          <a:p>
            <a:pPr marL="355600" indent="-355600" latinLnBrk="0"/>
            <a:r>
              <a:rPr lang="en-US" altLang="ko-KR" sz="1000" b="1" dirty="0">
                <a:solidFill>
                  <a:srgbClr val="70AD47"/>
                </a:solidFill>
                <a:cs typeface="Arial" panose="020B0604020202020204" pitchFamily="34" charset="0"/>
              </a:rPr>
              <a:t>Oct  2017 Successfully completed the</a:t>
            </a:r>
          </a:p>
          <a:p>
            <a:pPr marL="355600" indent="-355600" latinLnBrk="0"/>
            <a:r>
              <a:rPr lang="en-US" altLang="ko-KR" sz="1000" b="1" dirty="0">
                <a:solidFill>
                  <a:srgbClr val="70AD47"/>
                </a:solidFill>
                <a:cs typeface="Arial" panose="020B0604020202020204" pitchFamily="34" charset="0"/>
              </a:rPr>
              <a:t>                 SCL demo runs</a:t>
            </a:r>
          </a:p>
          <a:p>
            <a:pPr marL="355600" indent="-355600" latinLnBrk="0"/>
            <a:endParaRPr lang="en-US" altLang="ko-KR" sz="5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355600" indent="-355600" latinLnBrk="0"/>
            <a:r>
              <a:rPr lang="en-US" altLang="ko-KR" sz="1000" b="1" dirty="0">
                <a:solidFill>
                  <a:srgbClr val="000000"/>
                </a:solidFill>
                <a:cs typeface="Arial" panose="020B0604020202020204" pitchFamily="34" charset="0"/>
              </a:rPr>
              <a:t>Dec 2017 Project review by TF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76684" y="4095764"/>
            <a:ext cx="18085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7188" indent="-357188" latinLnBrk="0"/>
            <a:r>
              <a:rPr lang="en-US" altLang="ko-KR" sz="1000" b="1" dirty="0" smtClean="0">
                <a:solidFill>
                  <a:srgbClr val="70AD47"/>
                </a:solidFill>
                <a:cs typeface="Arial" panose="020B0604020202020204" pitchFamily="34" charset="0"/>
              </a:rPr>
              <a:t>Feb </a:t>
            </a:r>
            <a:r>
              <a:rPr lang="en-US" altLang="ko-KR" sz="1000" b="1" dirty="0">
                <a:solidFill>
                  <a:srgbClr val="70AD47"/>
                </a:solidFill>
                <a:cs typeface="Arial" panose="020B0604020202020204" pitchFamily="34" charset="0"/>
              </a:rPr>
              <a:t>2011 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70AD47"/>
                </a:solidFill>
                <a:cs typeface="Arial" panose="020B0604020202020204" pitchFamily="34" charset="0"/>
              </a:rPr>
              <a:t>Completed the Heavy-ion 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70AD47"/>
                </a:solidFill>
                <a:cs typeface="Arial" panose="020B0604020202020204" pitchFamily="34" charset="0"/>
              </a:rPr>
              <a:t>Accelerator Conceptual Design</a:t>
            </a:r>
          </a:p>
          <a:p>
            <a:pPr marL="357188" indent="-357188" latinLnBrk="0"/>
            <a:endParaRPr lang="en-US" altLang="ko-KR" sz="400" b="1" dirty="0">
              <a:cs typeface="Arial" panose="020B0604020202020204" pitchFamily="34" charset="0"/>
            </a:endParaRPr>
          </a:p>
          <a:p>
            <a:pPr marL="357188" indent="-357188" latinLnBrk="0"/>
            <a:r>
              <a:rPr lang="en-US" altLang="ko-KR" sz="1000" b="1" dirty="0">
                <a:solidFill>
                  <a:srgbClr val="000000"/>
                </a:solidFill>
                <a:cs typeface="Arial" panose="020B0604020202020204" pitchFamily="34" charset="0"/>
              </a:rPr>
              <a:t>Dec 2011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000000"/>
                </a:solidFill>
                <a:cs typeface="Arial" panose="020B0604020202020204" pitchFamily="34" charset="0"/>
              </a:rPr>
              <a:t>Launched the Heavy-in</a:t>
            </a:r>
          </a:p>
          <a:p>
            <a:pPr marL="357188" indent="-357188" latinLnBrk="0"/>
            <a:r>
              <a:rPr lang="en-US" altLang="ko-KR" sz="1000" b="1" dirty="0">
                <a:solidFill>
                  <a:srgbClr val="000000"/>
                </a:solidFill>
                <a:cs typeface="Arial" panose="020B0604020202020204" pitchFamily="34" charset="0"/>
              </a:rPr>
              <a:t>Accelerator Project</a:t>
            </a:r>
            <a:endParaRPr lang="en-US" altLang="ko-KR" sz="1000" b="1" dirty="0"/>
          </a:p>
        </p:txBody>
      </p:sp>
      <p:sp>
        <p:nvSpPr>
          <p:cNvPr id="68" name="타원 67"/>
          <p:cNvSpPr/>
          <p:nvPr/>
        </p:nvSpPr>
        <p:spPr>
          <a:xfrm>
            <a:off x="7507781" y="3480512"/>
            <a:ext cx="481373" cy="49720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69" name="타원 68"/>
          <p:cNvSpPr/>
          <p:nvPr/>
        </p:nvSpPr>
        <p:spPr>
          <a:xfrm>
            <a:off x="7569405" y="3543572"/>
            <a:ext cx="358693" cy="3704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70" name="TextBox 69"/>
          <p:cNvSpPr txBox="1"/>
          <p:nvPr/>
        </p:nvSpPr>
        <p:spPr>
          <a:xfrm>
            <a:off x="7515916" y="3608323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/>
              <a:t>2018</a:t>
            </a:r>
            <a:endParaRPr lang="ko-KR" altLang="en-US" sz="1000" b="1" dirty="0"/>
          </a:p>
        </p:txBody>
      </p:sp>
      <p:grpSp>
        <p:nvGrpSpPr>
          <p:cNvPr id="71" name="그룹 70"/>
          <p:cNvGrpSpPr/>
          <p:nvPr/>
        </p:nvGrpSpPr>
        <p:grpSpPr>
          <a:xfrm>
            <a:off x="7686884" y="2135938"/>
            <a:ext cx="115087" cy="1354493"/>
            <a:chOff x="1079320" y="1989138"/>
            <a:chExt cx="118872" cy="1354493"/>
          </a:xfrm>
        </p:grpSpPr>
        <p:cxnSp>
          <p:nvCxnSpPr>
            <p:cNvPr id="72" name="직선 연결선 71"/>
            <p:cNvCxnSpPr/>
            <p:nvPr/>
          </p:nvCxnSpPr>
          <p:spPr>
            <a:xfrm>
              <a:off x="1138756" y="1989138"/>
              <a:ext cx="0" cy="134795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이등변 삼각형 72"/>
            <p:cNvSpPr/>
            <p:nvPr/>
          </p:nvSpPr>
          <p:spPr>
            <a:xfrm>
              <a:off x="1079320" y="3241155"/>
              <a:ext cx="118872" cy="102476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7722190" y="2398529"/>
            <a:ext cx="1184940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ko-KR" sz="1000" b="1" dirty="0">
                <a:solidFill>
                  <a:srgbClr val="70AD47"/>
                </a:solidFill>
                <a:cs typeface="Arial" panose="020B0604020202020204" pitchFamily="34" charset="0"/>
              </a:rPr>
              <a:t>March 2018 </a:t>
            </a:r>
          </a:p>
          <a:p>
            <a:pPr latinLnBrk="0"/>
            <a:r>
              <a:rPr lang="en-US" altLang="ko-KR" sz="1000" b="1" dirty="0">
                <a:solidFill>
                  <a:srgbClr val="70AD47"/>
                </a:solidFill>
                <a:cs typeface="Arial" panose="020B0604020202020204" pitchFamily="34" charset="0"/>
              </a:rPr>
              <a:t> Completed</a:t>
            </a:r>
          </a:p>
          <a:p>
            <a:pPr latinLnBrk="0"/>
            <a:r>
              <a:rPr lang="en-US" altLang="ko-KR" sz="1000" b="1" dirty="0">
                <a:solidFill>
                  <a:srgbClr val="70AD47"/>
                </a:solidFill>
                <a:cs typeface="Arial" panose="020B0604020202020204" pitchFamily="34" charset="0"/>
              </a:rPr>
              <a:t> the SCL3 HWR</a:t>
            </a:r>
          </a:p>
          <a:p>
            <a:pPr latinLnBrk="0"/>
            <a:r>
              <a:rPr lang="en-US" altLang="ko-KR" sz="1000" b="1" dirty="0">
                <a:solidFill>
                  <a:srgbClr val="70AD47"/>
                </a:solidFill>
                <a:cs typeface="Arial" panose="020B0604020202020204" pitchFamily="34" charset="0"/>
              </a:rPr>
              <a:t> prototype module</a:t>
            </a:r>
          </a:p>
          <a:p>
            <a:pPr latinLnBrk="0"/>
            <a:r>
              <a:rPr lang="en-US" altLang="ko-KR" sz="1000" b="1" dirty="0">
                <a:solidFill>
                  <a:srgbClr val="70AD47"/>
                </a:solidFill>
                <a:cs typeface="Arial" panose="020B0604020202020204" pitchFamily="34" charset="0"/>
              </a:rPr>
              <a:t> performance test</a:t>
            </a:r>
          </a:p>
          <a:p>
            <a:pPr latinLnBrk="0"/>
            <a:endParaRPr lang="en-US" altLang="ko-KR" sz="1000" b="1" spc="20" dirty="0">
              <a:solidFill>
                <a:srgbClr val="70AD47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ko-KR" sz="1050" b="1" dirty="0">
              <a:solidFill>
                <a:srgbClr val="0000FF"/>
              </a:solidFill>
            </a:endParaRPr>
          </a:p>
        </p:txBody>
      </p:sp>
      <p:sp>
        <p:nvSpPr>
          <p:cNvPr id="75" name="타원 74"/>
          <p:cNvSpPr/>
          <p:nvPr/>
        </p:nvSpPr>
        <p:spPr>
          <a:xfrm>
            <a:off x="8100392" y="3488480"/>
            <a:ext cx="481373" cy="49720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76" name="TextBox 75"/>
          <p:cNvSpPr txBox="1"/>
          <p:nvPr/>
        </p:nvSpPr>
        <p:spPr>
          <a:xfrm>
            <a:off x="8108527" y="3616291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/>
              <a:t>2018</a:t>
            </a:r>
            <a:endParaRPr lang="ko-KR" altLang="en-US" sz="1000" b="1" dirty="0"/>
          </a:p>
        </p:txBody>
      </p:sp>
      <p:sp>
        <p:nvSpPr>
          <p:cNvPr id="77" name="타원 76"/>
          <p:cNvSpPr/>
          <p:nvPr/>
        </p:nvSpPr>
        <p:spPr>
          <a:xfrm>
            <a:off x="8162350" y="3546188"/>
            <a:ext cx="358693" cy="37049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78" name="TextBox 77"/>
          <p:cNvSpPr txBox="1"/>
          <p:nvPr/>
        </p:nvSpPr>
        <p:spPr>
          <a:xfrm>
            <a:off x="8117299" y="3623433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dirty="0" smtClean="0"/>
              <a:t>2019</a:t>
            </a:r>
            <a:endParaRPr lang="ko-KR" altLang="en-US" sz="1000" b="1" dirty="0"/>
          </a:p>
        </p:txBody>
      </p:sp>
      <p:cxnSp>
        <p:nvCxnSpPr>
          <p:cNvPr id="79" name="직선 연결선 78"/>
          <p:cNvCxnSpPr/>
          <p:nvPr/>
        </p:nvCxnSpPr>
        <p:spPr>
          <a:xfrm flipV="1">
            <a:off x="8346831" y="3990641"/>
            <a:ext cx="0" cy="2058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이등변 삼각형 79"/>
          <p:cNvSpPr/>
          <p:nvPr/>
        </p:nvSpPr>
        <p:spPr>
          <a:xfrm rot="10800000">
            <a:off x="8294813" y="3976058"/>
            <a:ext cx="122827" cy="125244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/>
          </a:p>
        </p:txBody>
      </p:sp>
      <p:sp>
        <p:nvSpPr>
          <p:cNvPr id="81" name="TextBox 80"/>
          <p:cNvSpPr txBox="1"/>
          <p:nvPr/>
        </p:nvSpPr>
        <p:spPr>
          <a:xfrm>
            <a:off x="8263786" y="4150199"/>
            <a:ext cx="10098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 latinLnBrk="0"/>
            <a:r>
              <a:rPr lang="en-US" altLang="ko-KR" sz="1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May 2019 </a:t>
            </a:r>
            <a:r>
              <a:rPr lang="en-US" altLang="ko-KR" sz="1000" b="1" dirty="0">
                <a:solidFill>
                  <a:srgbClr val="000000"/>
                </a:solidFill>
                <a:cs typeface="Arial" panose="020B0604020202020204" pitchFamily="34" charset="0"/>
              </a:rPr>
              <a:t>Revised the Master Plan </a:t>
            </a:r>
            <a:r>
              <a:rPr lang="en-US" altLang="ko-KR" sz="10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(3</a:t>
            </a:r>
            <a:r>
              <a:rPr lang="en-US" altLang="ko-KR" sz="1000" b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r</a:t>
            </a:r>
            <a:r>
              <a:rPr lang="en-US" altLang="ko-KR" sz="1000" b="1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altLang="ko-KR" sz="1000" b="1" dirty="0">
                <a:solidFill>
                  <a:srgbClr val="000000"/>
                </a:solidFill>
                <a:cs typeface="Arial" panose="020B0604020202020204" pitchFamily="34" charset="0"/>
              </a:rPr>
              <a:t>) </a:t>
            </a:r>
          </a:p>
          <a:p>
            <a:pPr marL="357188" indent="-357188" latinLnBrk="0"/>
            <a:endParaRPr lang="en-US" altLang="ko-KR" sz="10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그림 2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grpSp>
        <p:nvGrpSpPr>
          <p:cNvPr id="81" name="그룹 80"/>
          <p:cNvGrpSpPr/>
          <p:nvPr/>
        </p:nvGrpSpPr>
        <p:grpSpPr>
          <a:xfrm>
            <a:off x="232201" y="1914732"/>
            <a:ext cx="8496944" cy="2086736"/>
            <a:chOff x="2241805" y="600924"/>
            <a:chExt cx="7693085" cy="2310227"/>
          </a:xfrm>
        </p:grpSpPr>
        <p:sp>
          <p:nvSpPr>
            <p:cNvPr id="128" name="모서리가 둥근 직사각형 127"/>
            <p:cNvSpPr/>
            <p:nvPr/>
          </p:nvSpPr>
          <p:spPr>
            <a:xfrm>
              <a:off x="2241805" y="789033"/>
              <a:ext cx="7692502" cy="2122118"/>
            </a:xfrm>
            <a:prstGeom prst="roundRect">
              <a:avLst>
                <a:gd name="adj" fmla="val 3476"/>
              </a:avLst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ko-KR" altLang="en-US" sz="2000">
                <a:cs typeface="Times New Roman" pitchFamily="18" charset="0"/>
              </a:endParaRPr>
            </a:p>
          </p:txBody>
        </p:sp>
        <p:cxnSp>
          <p:nvCxnSpPr>
            <p:cNvPr id="129" name="직선 연결선 128"/>
            <p:cNvCxnSpPr/>
            <p:nvPr/>
          </p:nvCxnSpPr>
          <p:spPr bwMode="auto">
            <a:xfrm rot="10800000">
              <a:off x="2459341" y="1848409"/>
              <a:ext cx="6921353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직선 연결선 129"/>
            <p:cNvCxnSpPr/>
            <p:nvPr/>
          </p:nvCxnSpPr>
          <p:spPr bwMode="auto">
            <a:xfrm>
              <a:off x="2459341" y="1800895"/>
              <a:ext cx="0" cy="907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직선 연결선 130"/>
            <p:cNvCxnSpPr/>
            <p:nvPr/>
          </p:nvCxnSpPr>
          <p:spPr bwMode="auto">
            <a:xfrm>
              <a:off x="3324689" y="1805213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직선 연결선 131"/>
            <p:cNvCxnSpPr/>
            <p:nvPr/>
          </p:nvCxnSpPr>
          <p:spPr bwMode="auto">
            <a:xfrm>
              <a:off x="4190038" y="1809533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직선 연결선 132"/>
            <p:cNvCxnSpPr/>
            <p:nvPr/>
          </p:nvCxnSpPr>
          <p:spPr bwMode="auto">
            <a:xfrm>
              <a:off x="5055387" y="1802334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직선 연결선 133"/>
            <p:cNvCxnSpPr/>
            <p:nvPr/>
          </p:nvCxnSpPr>
          <p:spPr bwMode="auto">
            <a:xfrm>
              <a:off x="5920737" y="1795135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직선 연결선 134"/>
            <p:cNvCxnSpPr/>
            <p:nvPr/>
          </p:nvCxnSpPr>
          <p:spPr bwMode="auto">
            <a:xfrm>
              <a:off x="6786086" y="1798015"/>
              <a:ext cx="0" cy="907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직선 연결선 135"/>
            <p:cNvCxnSpPr/>
            <p:nvPr/>
          </p:nvCxnSpPr>
          <p:spPr bwMode="auto">
            <a:xfrm>
              <a:off x="7649995" y="1802334"/>
              <a:ext cx="0" cy="907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직선 연결선 136"/>
            <p:cNvCxnSpPr/>
            <p:nvPr/>
          </p:nvCxnSpPr>
          <p:spPr bwMode="auto">
            <a:xfrm>
              <a:off x="8515345" y="1806654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직선 연결선 137"/>
            <p:cNvCxnSpPr/>
            <p:nvPr/>
          </p:nvCxnSpPr>
          <p:spPr bwMode="auto">
            <a:xfrm>
              <a:off x="9380693" y="1799454"/>
              <a:ext cx="0" cy="89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 bwMode="auto">
            <a:xfrm>
              <a:off x="2626363" y="1521564"/>
              <a:ext cx="451660" cy="306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200" b="1" dirty="0">
                  <a:solidFill>
                    <a:schemeClr val="tx2"/>
                  </a:solidFill>
                  <a:cs typeface="Arial" panose="020B0604020202020204" pitchFamily="34" charset="0"/>
                </a:rPr>
                <a:t>2014</a:t>
              </a:r>
              <a:endParaRPr lang="en-US" altLang="en-US" sz="1200" b="1" dirty="0">
                <a:solidFill>
                  <a:schemeClr val="tx2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0" name="TextBox 139"/>
            <p:cNvSpPr txBox="1"/>
            <p:nvPr/>
          </p:nvSpPr>
          <p:spPr bwMode="auto">
            <a:xfrm>
              <a:off x="3504670" y="1521564"/>
              <a:ext cx="451660" cy="306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200" b="1" dirty="0">
                  <a:solidFill>
                    <a:schemeClr val="tx2"/>
                  </a:solidFill>
                  <a:cs typeface="Arial" panose="020B0604020202020204" pitchFamily="34" charset="0"/>
                </a:rPr>
                <a:t>2015</a:t>
              </a:r>
              <a:endParaRPr lang="en-US" altLang="en-US" sz="1200" b="1" dirty="0">
                <a:solidFill>
                  <a:schemeClr val="tx2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 bwMode="auto">
            <a:xfrm>
              <a:off x="4372899" y="1521564"/>
              <a:ext cx="451660" cy="306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200" b="1" dirty="0">
                  <a:solidFill>
                    <a:schemeClr val="tx2"/>
                  </a:solidFill>
                  <a:cs typeface="Arial" panose="020B0604020202020204" pitchFamily="34" charset="0"/>
                </a:rPr>
                <a:t>2016</a:t>
              </a:r>
              <a:endParaRPr lang="en-US" altLang="en-US" sz="1200" b="1" dirty="0">
                <a:solidFill>
                  <a:schemeClr val="tx2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 bwMode="auto">
            <a:xfrm>
              <a:off x="5231049" y="1521564"/>
              <a:ext cx="451660" cy="306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200" b="1" dirty="0">
                  <a:solidFill>
                    <a:schemeClr val="tx2"/>
                  </a:solidFill>
                  <a:cs typeface="Arial" panose="020B0604020202020204" pitchFamily="34" charset="0"/>
                </a:rPr>
                <a:t>2017</a:t>
              </a:r>
              <a:endParaRPr lang="en-US" altLang="en-US" sz="1200" b="1" dirty="0">
                <a:solidFill>
                  <a:schemeClr val="tx2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 bwMode="auto">
            <a:xfrm>
              <a:off x="6090639" y="1521564"/>
              <a:ext cx="451660" cy="306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200" b="1" dirty="0">
                  <a:solidFill>
                    <a:schemeClr val="tx2"/>
                  </a:solidFill>
                  <a:cs typeface="Arial" panose="020B0604020202020204" pitchFamily="34" charset="0"/>
                </a:rPr>
                <a:t>2018</a:t>
              </a:r>
              <a:endParaRPr lang="en-US" altLang="en-US" sz="1200" b="1" dirty="0">
                <a:solidFill>
                  <a:schemeClr val="tx2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 bwMode="auto">
            <a:xfrm>
              <a:off x="6958868" y="1521564"/>
              <a:ext cx="451660" cy="306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200" b="1" dirty="0">
                  <a:solidFill>
                    <a:schemeClr val="tx2"/>
                  </a:solidFill>
                  <a:cs typeface="Arial" panose="020B0604020202020204" pitchFamily="34" charset="0"/>
                </a:rPr>
                <a:t>2019</a:t>
              </a:r>
              <a:endParaRPr lang="en-US" altLang="en-US" sz="1200" b="1" dirty="0">
                <a:solidFill>
                  <a:schemeClr val="tx2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 bwMode="auto">
            <a:xfrm>
              <a:off x="7837175" y="1521564"/>
              <a:ext cx="451660" cy="306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200" b="1" dirty="0">
                  <a:solidFill>
                    <a:schemeClr val="tx2"/>
                  </a:solidFill>
                  <a:cs typeface="Arial" panose="020B0604020202020204" pitchFamily="34" charset="0"/>
                </a:rPr>
                <a:t>2020</a:t>
              </a:r>
              <a:endParaRPr lang="en-US" altLang="en-US" sz="1200" b="1" dirty="0">
                <a:solidFill>
                  <a:schemeClr val="tx2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 bwMode="auto">
            <a:xfrm>
              <a:off x="8695325" y="1521564"/>
              <a:ext cx="451660" cy="3066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atinLnBrk="0">
                <a:defRPr/>
              </a:pPr>
              <a:r>
                <a:rPr lang="en-US" altLang="ko-KR" sz="1200" b="1" dirty="0">
                  <a:solidFill>
                    <a:schemeClr val="tx2"/>
                  </a:solidFill>
                  <a:cs typeface="Arial" panose="020B0604020202020204" pitchFamily="34" charset="0"/>
                </a:rPr>
                <a:t>2021</a:t>
              </a:r>
              <a:endParaRPr lang="en-US" altLang="en-US" sz="1200" b="1" dirty="0">
                <a:solidFill>
                  <a:schemeClr val="tx2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47" name="직선 연결선 146"/>
            <p:cNvCxnSpPr/>
            <p:nvPr/>
          </p:nvCxnSpPr>
          <p:spPr bwMode="auto">
            <a:xfrm rot="10800000" flipH="1">
              <a:off x="5878981" y="1489849"/>
              <a:ext cx="2880" cy="360000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 bwMode="auto">
            <a:xfrm>
              <a:off x="5393359" y="975132"/>
              <a:ext cx="971244" cy="638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endParaRPr lang="en-US" altLang="ko-KR" sz="1050" b="1" dirty="0">
                <a:solidFill>
                  <a:srgbClr val="0000FF"/>
                </a:solidFill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en-US" sz="1050" b="1" dirty="0">
                  <a:solidFill>
                    <a:srgbClr val="0000FF"/>
                  </a:solidFill>
                  <a:cs typeface="Arial" panose="020B0604020202020204" pitchFamily="34" charset="0"/>
                </a:rPr>
                <a:t>SCL demo beam</a:t>
              </a:r>
              <a:endParaRPr lang="en-US" altLang="ko-KR" sz="1050" b="1" dirty="0">
                <a:solidFill>
                  <a:srgbClr val="0000FF"/>
                </a:solidFill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50" b="1">
                  <a:solidFill>
                    <a:srgbClr val="0000FF"/>
                  </a:solidFill>
                  <a:cs typeface="Arial" panose="020B0604020202020204" pitchFamily="34" charset="0"/>
                </a:rPr>
                <a:t>(Dec </a:t>
              </a:r>
              <a:r>
                <a:rPr lang="en-US" altLang="ko-KR" sz="1050" b="1" dirty="0">
                  <a:solidFill>
                    <a:srgbClr val="0000FF"/>
                  </a:solidFill>
                  <a:cs typeface="Arial" panose="020B0604020202020204" pitchFamily="34" charset="0"/>
                </a:rPr>
                <a:t>2017)</a:t>
              </a:r>
            </a:p>
          </p:txBody>
        </p:sp>
        <p:sp>
          <p:nvSpPr>
            <p:cNvPr id="149" name="TextBox 148"/>
            <p:cNvSpPr txBox="1"/>
            <p:nvPr/>
          </p:nvSpPr>
          <p:spPr bwMode="auto">
            <a:xfrm>
              <a:off x="8290077" y="2185918"/>
              <a:ext cx="797081" cy="613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ko-KR" sz="1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D-1 </a:t>
              </a:r>
            </a:p>
            <a:p>
              <a:pPr algn="ctr" latinLnBrk="0">
                <a:defRPr/>
              </a:pPr>
              <a:r>
                <a:rPr lang="en-US" altLang="en-US" sz="1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Experiment</a:t>
              </a:r>
              <a:endParaRPr lang="en-US" altLang="ko-KR" sz="1000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(Jan 2021)</a:t>
              </a:r>
              <a:endParaRPr lang="en-US" altLang="en-US" sz="1000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0" name="TextBox 149"/>
            <p:cNvSpPr txBox="1"/>
            <p:nvPr/>
          </p:nvSpPr>
          <p:spPr bwMode="auto">
            <a:xfrm>
              <a:off x="7753303" y="829960"/>
              <a:ext cx="1073261" cy="638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ko-KR" sz="1050" b="1">
                  <a:solidFill>
                    <a:srgbClr val="FF0000"/>
                  </a:solidFill>
                  <a:cs typeface="Arial" panose="020B0604020202020204" pitchFamily="34" charset="0"/>
                </a:rPr>
                <a:t>18.5MeV/u</a:t>
              </a:r>
              <a:endParaRPr lang="en-US" altLang="ko-KR" sz="1050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50" b="1" dirty="0">
                  <a:solidFill>
                    <a:srgbClr val="FF0000"/>
                  </a:solidFill>
                  <a:cs typeface="Arial" panose="020B0604020202020204" pitchFamily="34" charset="0"/>
                </a:rPr>
                <a:t>SI beam</a:t>
              </a:r>
            </a:p>
            <a:p>
              <a:pPr algn="ctr" latinLnBrk="0">
                <a:defRPr/>
              </a:pPr>
              <a:r>
                <a:rPr lang="en-US" altLang="ko-KR" sz="1050" b="1">
                  <a:solidFill>
                    <a:srgbClr val="FF0000"/>
                  </a:solidFill>
                  <a:cs typeface="Arial" panose="020B0604020202020204" pitchFamily="34" charset="0"/>
                </a:rPr>
                <a:t>(Dec </a:t>
              </a:r>
              <a:r>
                <a:rPr lang="en-US" altLang="ko-KR" sz="1050" b="1" dirty="0">
                  <a:solidFill>
                    <a:srgbClr val="FF0000"/>
                  </a:solidFill>
                  <a:cs typeface="Arial" panose="020B0604020202020204" pitchFamily="34" charset="0"/>
                </a:rPr>
                <a:t>2020)</a:t>
              </a:r>
              <a:endParaRPr lang="en-US" altLang="en-US" sz="1050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1" name="TextBox 150"/>
            <p:cNvSpPr txBox="1"/>
            <p:nvPr/>
          </p:nvSpPr>
          <p:spPr bwMode="auto">
            <a:xfrm>
              <a:off x="9022151" y="2216405"/>
              <a:ext cx="817700" cy="4429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en-US" sz="1000" b="1">
                  <a:solidFill>
                    <a:srgbClr val="FF0000"/>
                  </a:solidFill>
                  <a:cs typeface="Arial" panose="020B0604020202020204" pitchFamily="34" charset="0"/>
                </a:rPr>
                <a:t>SCL2 </a:t>
              </a:r>
              <a:endParaRPr lang="en-US" altLang="ko-KR" sz="1000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00" b="1">
                  <a:solidFill>
                    <a:srgbClr val="FF0000"/>
                  </a:solidFill>
                  <a:cs typeface="Arial" panose="020B0604020202020204" pitchFamily="34" charset="0"/>
                </a:rPr>
                <a:t>(Dec </a:t>
              </a:r>
              <a:r>
                <a:rPr lang="en-US" altLang="ko-KR" sz="10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2021)</a:t>
              </a:r>
              <a:endParaRPr lang="en-US" altLang="en-US" sz="1000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2" name="TextBox 151"/>
            <p:cNvSpPr txBox="1"/>
            <p:nvPr/>
          </p:nvSpPr>
          <p:spPr bwMode="auto">
            <a:xfrm>
              <a:off x="3493457" y="969229"/>
              <a:ext cx="1264416" cy="638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r>
                <a:rPr lang="en-US" altLang="ko-KR" sz="1050" b="1" dirty="0">
                  <a:solidFill>
                    <a:srgbClr val="0000FF"/>
                  </a:solidFill>
                  <a:cs typeface="Arial" panose="020B0604020202020204" pitchFamily="34" charset="0"/>
                </a:rPr>
                <a:t>ECR-IS beam &amp;</a:t>
              </a:r>
            </a:p>
            <a:p>
              <a:pPr algn="ctr" latinLnBrk="0">
                <a:defRPr/>
              </a:pPr>
              <a:r>
                <a:rPr lang="en-US" altLang="ko-KR" sz="1050" b="1" dirty="0">
                  <a:solidFill>
                    <a:srgbClr val="0000FF"/>
                  </a:solidFill>
                  <a:cs typeface="Arial" panose="020B0604020202020204" pitchFamily="34" charset="0"/>
                </a:rPr>
                <a:t>  ISOL beam (SI beam)</a:t>
              </a:r>
            </a:p>
            <a:p>
              <a:pPr algn="ctr" latinLnBrk="0">
                <a:defRPr/>
              </a:pPr>
              <a:r>
                <a:rPr lang="en-US" altLang="ko-KR" sz="1050" b="1" dirty="0">
                  <a:solidFill>
                    <a:srgbClr val="0000FF"/>
                  </a:solidFill>
                  <a:cs typeface="Arial" panose="020B0604020202020204" pitchFamily="34" charset="0"/>
                </a:rPr>
                <a:t>(Dec  2015)</a:t>
              </a:r>
              <a:endParaRPr lang="en-US" altLang="en-US" sz="1050" b="1" dirty="0">
                <a:solidFill>
                  <a:srgbClr val="0000FF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53" name="직선 연결선 152"/>
            <p:cNvCxnSpPr/>
            <p:nvPr/>
          </p:nvCxnSpPr>
          <p:spPr bwMode="auto">
            <a:xfrm>
              <a:off x="4996354" y="1836569"/>
              <a:ext cx="0" cy="360000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 bwMode="auto">
            <a:xfrm>
              <a:off x="4642079" y="1999862"/>
              <a:ext cx="708550" cy="638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endParaRPr lang="en-US" altLang="ko-KR" sz="1050" b="1" dirty="0">
                <a:solidFill>
                  <a:srgbClr val="0000FF"/>
                </a:solidFill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en-US" sz="1050" b="1" dirty="0">
                  <a:solidFill>
                    <a:srgbClr val="0000FF"/>
                  </a:solidFill>
                  <a:cs typeface="Arial" panose="020B0604020202020204" pitchFamily="34" charset="0"/>
                </a:rPr>
                <a:t>RFQ beam</a:t>
              </a:r>
              <a:endParaRPr lang="en-US" altLang="ko-KR" sz="1050" b="1" dirty="0">
                <a:solidFill>
                  <a:srgbClr val="0000FF"/>
                </a:solidFill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50" b="1">
                  <a:solidFill>
                    <a:srgbClr val="0000FF"/>
                  </a:solidFill>
                  <a:cs typeface="Arial" panose="020B0604020202020204" pitchFamily="34" charset="0"/>
                </a:rPr>
                <a:t>(Dec </a:t>
              </a:r>
              <a:r>
                <a:rPr lang="en-US" altLang="ko-KR" sz="1050" b="1" dirty="0">
                  <a:solidFill>
                    <a:srgbClr val="0000FF"/>
                  </a:solidFill>
                  <a:cs typeface="Arial" panose="020B0604020202020204" pitchFamily="34" charset="0"/>
                </a:rPr>
                <a:t>2016)</a:t>
              </a:r>
              <a:endParaRPr lang="en-US" altLang="en-US" sz="1050" b="1" dirty="0">
                <a:solidFill>
                  <a:srgbClr val="0000FF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55" name="직선 연결선 154"/>
            <p:cNvCxnSpPr/>
            <p:nvPr/>
          </p:nvCxnSpPr>
          <p:spPr bwMode="auto">
            <a:xfrm rot="10800000" flipH="1">
              <a:off x="4119413" y="1482490"/>
              <a:ext cx="2880" cy="360000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직선 연결선 155"/>
            <p:cNvCxnSpPr/>
            <p:nvPr/>
          </p:nvCxnSpPr>
          <p:spPr bwMode="auto">
            <a:xfrm>
              <a:off x="8610889" y="1849848"/>
              <a:ext cx="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직선 연결선 156"/>
            <p:cNvCxnSpPr/>
            <p:nvPr/>
          </p:nvCxnSpPr>
          <p:spPr bwMode="auto">
            <a:xfrm rot="10800000" flipH="1">
              <a:off x="8431229" y="1492158"/>
              <a:ext cx="288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직선 연결선 157"/>
            <p:cNvCxnSpPr/>
            <p:nvPr/>
          </p:nvCxnSpPr>
          <p:spPr bwMode="auto">
            <a:xfrm>
              <a:off x="9309509" y="1850560"/>
              <a:ext cx="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모서리가 둥근 직사각형 158"/>
            <p:cNvSpPr/>
            <p:nvPr/>
          </p:nvSpPr>
          <p:spPr>
            <a:xfrm>
              <a:off x="4985097" y="600924"/>
              <a:ext cx="2230793" cy="286010"/>
            </a:xfrm>
            <a:prstGeom prst="roundRect">
              <a:avLst/>
            </a:prstGeom>
            <a:solidFill>
              <a:srgbClr val="33CCCC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altLang="en-US" b="1" dirty="0">
                  <a:solidFill>
                    <a:schemeClr val="tx2"/>
                  </a:solidFill>
                  <a:cs typeface="Arial" panose="020B0604020202020204" pitchFamily="34" charset="0"/>
                </a:rPr>
                <a:t>System Installation</a:t>
              </a:r>
            </a:p>
          </p:txBody>
        </p:sp>
        <p:sp>
          <p:nvSpPr>
            <p:cNvPr id="160" name="TextBox 159"/>
            <p:cNvSpPr txBox="1"/>
            <p:nvPr/>
          </p:nvSpPr>
          <p:spPr bwMode="auto">
            <a:xfrm>
              <a:off x="8826564" y="817766"/>
              <a:ext cx="1108326" cy="638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ko-KR" sz="1050" b="1">
                  <a:solidFill>
                    <a:srgbClr val="FF0000"/>
                  </a:solidFill>
                  <a:cs typeface="Arial" panose="020B0604020202020204" pitchFamily="34" charset="0"/>
                </a:rPr>
                <a:t>18.5MeV/u</a:t>
              </a:r>
              <a:endParaRPr lang="en-US" altLang="ko-KR" sz="1050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50" b="1" dirty="0">
                  <a:solidFill>
                    <a:srgbClr val="FF0000"/>
                  </a:solidFill>
                  <a:cs typeface="Arial" panose="020B0604020202020204" pitchFamily="34" charset="0"/>
                </a:rPr>
                <a:t>RI beam</a:t>
              </a:r>
            </a:p>
            <a:p>
              <a:pPr algn="ctr" latinLnBrk="0">
                <a:defRPr/>
              </a:pPr>
              <a:r>
                <a:rPr lang="en-US" altLang="ko-KR" sz="1050" b="1">
                  <a:solidFill>
                    <a:srgbClr val="FF0000"/>
                  </a:solidFill>
                  <a:cs typeface="Arial" panose="020B0604020202020204" pitchFamily="34" charset="0"/>
                </a:rPr>
                <a:t>(Sep </a:t>
              </a:r>
              <a:r>
                <a:rPr lang="en-US" altLang="ko-KR" sz="1050" b="1" dirty="0">
                  <a:solidFill>
                    <a:srgbClr val="FF0000"/>
                  </a:solidFill>
                  <a:cs typeface="Arial" panose="020B0604020202020204" pitchFamily="34" charset="0"/>
                </a:rPr>
                <a:t>2021)</a:t>
              </a:r>
              <a:endParaRPr lang="en-US" altLang="en-US" sz="1050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1" name="직선 연결선 160"/>
            <p:cNvCxnSpPr/>
            <p:nvPr/>
          </p:nvCxnSpPr>
          <p:spPr bwMode="auto">
            <a:xfrm rot="10800000" flipH="1">
              <a:off x="9117190" y="1486235"/>
              <a:ext cx="288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/>
            <p:cNvSpPr txBox="1"/>
            <p:nvPr/>
          </p:nvSpPr>
          <p:spPr bwMode="auto">
            <a:xfrm>
              <a:off x="6640873" y="2212283"/>
              <a:ext cx="763701" cy="638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r>
                <a:rPr lang="en-US" altLang="ko-KR" sz="1050" b="1" dirty="0">
                  <a:solidFill>
                    <a:srgbClr val="0000FF"/>
                  </a:solidFill>
                  <a:cs typeface="Arial" panose="020B0604020202020204" pitchFamily="34" charset="0"/>
                </a:rPr>
                <a:t>SCL</a:t>
              </a:r>
            </a:p>
            <a:p>
              <a:pPr algn="ctr" latinLnBrk="0">
                <a:defRPr/>
              </a:pPr>
              <a:r>
                <a:rPr lang="en-US" altLang="en-US" sz="1050" b="1" dirty="0">
                  <a:solidFill>
                    <a:srgbClr val="0000FF"/>
                  </a:solidFill>
                  <a:cs typeface="Arial" panose="020B0604020202020204" pitchFamily="34" charset="0"/>
                </a:rPr>
                <a:t>installation</a:t>
              </a:r>
              <a:endParaRPr lang="en-US" altLang="ko-KR" sz="1050" b="1" dirty="0">
                <a:solidFill>
                  <a:srgbClr val="0000FF"/>
                </a:solidFill>
                <a:cs typeface="Arial" panose="020B0604020202020204" pitchFamily="34" charset="0"/>
              </a:endParaRPr>
            </a:p>
            <a:p>
              <a:pPr algn="ctr" latinLnBrk="0">
                <a:defRPr/>
              </a:pPr>
              <a:r>
                <a:rPr lang="en-US" altLang="ko-KR" sz="1050" b="1" dirty="0">
                  <a:solidFill>
                    <a:srgbClr val="0000FF"/>
                  </a:solidFill>
                  <a:cs typeface="Arial" panose="020B0604020202020204" pitchFamily="34" charset="0"/>
                </a:rPr>
                <a:t>(April 2019)</a:t>
              </a:r>
              <a:endParaRPr lang="en-US" altLang="en-US" sz="1050" b="1" dirty="0">
                <a:solidFill>
                  <a:srgbClr val="0000FF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3" name="직선 연결선 162"/>
            <p:cNvCxnSpPr/>
            <p:nvPr/>
          </p:nvCxnSpPr>
          <p:spPr bwMode="auto">
            <a:xfrm>
              <a:off x="7025959" y="1845726"/>
              <a:ext cx="0" cy="360000"/>
            </a:xfrm>
            <a:prstGeom prst="line">
              <a:avLst/>
            </a:prstGeom>
            <a:ln>
              <a:solidFill>
                <a:srgbClr val="000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 bwMode="auto">
            <a:xfrm>
              <a:off x="7442534" y="2185918"/>
              <a:ext cx="927660" cy="638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>
                <a:defRPr/>
              </a:pPr>
              <a:r>
                <a:rPr lang="en-US" altLang="ko-KR" sz="1050" b="1" dirty="0">
                  <a:solidFill>
                    <a:srgbClr val="FF0000"/>
                  </a:solidFill>
                  <a:cs typeface="Arial" panose="020B0604020202020204" pitchFamily="34" charset="0"/>
                </a:rPr>
                <a:t>ISOL</a:t>
              </a:r>
            </a:p>
            <a:p>
              <a:pPr algn="ctr" latinLnBrk="0">
                <a:defRPr/>
              </a:pPr>
              <a:r>
                <a:rPr lang="en-US" altLang="ko-KR" sz="1050" b="1" spc="-150" dirty="0">
                  <a:solidFill>
                    <a:srgbClr val="FF0000"/>
                  </a:solidFill>
                  <a:cs typeface="Arial" panose="020B0604020202020204" pitchFamily="34" charset="0"/>
                </a:rPr>
                <a:t>Commissioning </a:t>
              </a:r>
            </a:p>
            <a:p>
              <a:pPr algn="ctr" latinLnBrk="0">
                <a:defRPr/>
              </a:pPr>
              <a:r>
                <a:rPr lang="en-US" altLang="ko-KR" sz="1050" b="1" dirty="0">
                  <a:solidFill>
                    <a:srgbClr val="FF0000"/>
                  </a:solidFill>
                  <a:cs typeface="Arial" panose="020B0604020202020204" pitchFamily="34" charset="0"/>
                </a:rPr>
                <a:t>(July 2020)</a:t>
              </a:r>
              <a:endParaRPr lang="en-US" altLang="en-US" sz="1050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5" name="직선 연결선 164"/>
            <p:cNvCxnSpPr/>
            <p:nvPr/>
          </p:nvCxnSpPr>
          <p:spPr bwMode="auto">
            <a:xfrm>
              <a:off x="8092519" y="1853965"/>
              <a:ext cx="0" cy="360000"/>
            </a:xfrm>
            <a:prstGeom prst="line">
              <a:avLst/>
            </a:prstGeom>
            <a:ln>
              <a:solidFill>
                <a:srgbClr val="FF0000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그룹 165"/>
          <p:cNvGrpSpPr/>
          <p:nvPr/>
        </p:nvGrpSpPr>
        <p:grpSpPr>
          <a:xfrm>
            <a:off x="268001" y="4038908"/>
            <a:ext cx="8624480" cy="2294797"/>
            <a:chOff x="2241805" y="3367578"/>
            <a:chExt cx="7808556" cy="2315015"/>
          </a:xfrm>
        </p:grpSpPr>
        <p:sp>
          <p:nvSpPr>
            <p:cNvPr id="199" name="TextBox 198"/>
            <p:cNvSpPr txBox="1"/>
            <p:nvPr/>
          </p:nvSpPr>
          <p:spPr bwMode="auto">
            <a:xfrm>
              <a:off x="6138774" y="3874040"/>
              <a:ext cx="1051068" cy="4191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latinLnBrk="0">
                <a:defRPr/>
              </a:pPr>
              <a:r>
                <a:rPr lang="en-US" altLang="ko-KR" sz="1050" b="1" dirty="0">
                  <a:solidFill>
                    <a:srgbClr val="0000FF"/>
                  </a:solidFill>
                  <a:cs typeface="Arial" panose="020B0604020202020204" pitchFamily="34" charset="0"/>
                </a:rPr>
                <a:t>Supply of utilities</a:t>
              </a:r>
            </a:p>
            <a:p>
              <a:pPr algn="ctr" latinLnBrk="0">
                <a:defRPr/>
              </a:pPr>
              <a:r>
                <a:rPr lang="en-US" altLang="ko-KR" sz="1050" b="1">
                  <a:solidFill>
                    <a:srgbClr val="0000FF"/>
                  </a:solidFill>
                  <a:cs typeface="Arial" panose="020B0604020202020204" pitchFamily="34" charset="0"/>
                </a:rPr>
                <a:t>(Dec </a:t>
              </a:r>
              <a:r>
                <a:rPr lang="en-US" altLang="ko-KR" sz="1050" b="1" dirty="0">
                  <a:solidFill>
                    <a:srgbClr val="0000FF"/>
                  </a:solidFill>
                  <a:cs typeface="Arial" panose="020B0604020202020204" pitchFamily="34" charset="0"/>
                </a:rPr>
                <a:t>2018)</a:t>
              </a:r>
              <a:endParaRPr lang="en-US" altLang="en-US" sz="1050" b="1" dirty="0">
                <a:solidFill>
                  <a:srgbClr val="0000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200" name="그룹 199"/>
            <p:cNvGrpSpPr/>
            <p:nvPr/>
          </p:nvGrpSpPr>
          <p:grpSpPr>
            <a:xfrm>
              <a:off x="2241805" y="3367578"/>
              <a:ext cx="7808556" cy="2315015"/>
              <a:chOff x="2241805" y="596136"/>
              <a:chExt cx="7808556" cy="2315015"/>
            </a:xfrm>
          </p:grpSpPr>
          <p:sp>
            <p:nvSpPr>
              <p:cNvPr id="201" name="모서리가 둥근 직사각형 200"/>
              <p:cNvSpPr/>
              <p:nvPr/>
            </p:nvSpPr>
            <p:spPr>
              <a:xfrm>
                <a:off x="2241805" y="789033"/>
                <a:ext cx="7692502" cy="2122118"/>
              </a:xfrm>
              <a:prstGeom prst="roundRect">
                <a:avLst>
                  <a:gd name="adj" fmla="val 3476"/>
                </a:avLst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2000">
                  <a:cs typeface="Times New Roman" pitchFamily="18" charset="0"/>
                </a:endParaRPr>
              </a:p>
            </p:txBody>
          </p:sp>
          <p:grpSp>
            <p:nvGrpSpPr>
              <p:cNvPr id="202" name="그룹 201"/>
              <p:cNvGrpSpPr/>
              <p:nvPr/>
            </p:nvGrpSpPr>
            <p:grpSpPr>
              <a:xfrm>
                <a:off x="2459341" y="969206"/>
                <a:ext cx="7591020" cy="1812461"/>
                <a:chOff x="3246540" y="828458"/>
                <a:chExt cx="7591020" cy="1812461"/>
              </a:xfrm>
            </p:grpSpPr>
            <p:cxnSp>
              <p:nvCxnSpPr>
                <p:cNvPr id="204" name="직선 연결선 203"/>
                <p:cNvCxnSpPr/>
                <p:nvPr/>
              </p:nvCxnSpPr>
              <p:spPr bwMode="auto">
                <a:xfrm rot="10800000">
                  <a:off x="3246540" y="1707661"/>
                  <a:ext cx="6921353" cy="0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직선 연결선 204"/>
                <p:cNvCxnSpPr/>
                <p:nvPr/>
              </p:nvCxnSpPr>
              <p:spPr bwMode="auto">
                <a:xfrm>
                  <a:off x="3246540" y="1660147"/>
                  <a:ext cx="0" cy="907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직선 연결선 205"/>
                <p:cNvCxnSpPr/>
                <p:nvPr/>
              </p:nvCxnSpPr>
              <p:spPr bwMode="auto">
                <a:xfrm>
                  <a:off x="4111888" y="1664465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직선 연결선 206"/>
                <p:cNvCxnSpPr/>
                <p:nvPr/>
              </p:nvCxnSpPr>
              <p:spPr bwMode="auto">
                <a:xfrm>
                  <a:off x="4977237" y="1668785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직선 연결선 207"/>
                <p:cNvCxnSpPr/>
                <p:nvPr/>
              </p:nvCxnSpPr>
              <p:spPr bwMode="auto">
                <a:xfrm>
                  <a:off x="5842586" y="1661586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직선 연결선 208"/>
                <p:cNvCxnSpPr/>
                <p:nvPr/>
              </p:nvCxnSpPr>
              <p:spPr bwMode="auto">
                <a:xfrm>
                  <a:off x="6707936" y="1654387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직선 연결선 209"/>
                <p:cNvCxnSpPr/>
                <p:nvPr/>
              </p:nvCxnSpPr>
              <p:spPr bwMode="auto">
                <a:xfrm>
                  <a:off x="7573285" y="1657267"/>
                  <a:ext cx="0" cy="9071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직선 연결선 210"/>
                <p:cNvCxnSpPr/>
                <p:nvPr/>
              </p:nvCxnSpPr>
              <p:spPr bwMode="auto">
                <a:xfrm>
                  <a:off x="8437194" y="1661586"/>
                  <a:ext cx="0" cy="907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직선 연결선 211"/>
                <p:cNvCxnSpPr/>
                <p:nvPr/>
              </p:nvCxnSpPr>
              <p:spPr bwMode="auto">
                <a:xfrm>
                  <a:off x="9302544" y="1665906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직선 연결선 212"/>
                <p:cNvCxnSpPr/>
                <p:nvPr/>
              </p:nvCxnSpPr>
              <p:spPr bwMode="auto">
                <a:xfrm>
                  <a:off x="10167892" y="1658706"/>
                  <a:ext cx="0" cy="8927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4" name="TextBox 213"/>
                <p:cNvSpPr txBox="1"/>
                <p:nvPr/>
              </p:nvSpPr>
              <p:spPr bwMode="auto">
                <a:xfrm>
                  <a:off x="3413562" y="1380816"/>
                  <a:ext cx="451661" cy="27944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200" b="1" dirty="0">
                      <a:solidFill>
                        <a:schemeClr val="tx2"/>
                      </a:solidFill>
                      <a:cs typeface="Arial" panose="020B0604020202020204" pitchFamily="34" charset="0"/>
                    </a:rPr>
                    <a:t>2014</a:t>
                  </a:r>
                  <a:endParaRPr lang="en-US" altLang="en-US" sz="1200" b="1" dirty="0">
                    <a:solidFill>
                      <a:schemeClr val="tx2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5" name="TextBox 214"/>
                <p:cNvSpPr txBox="1"/>
                <p:nvPr/>
              </p:nvSpPr>
              <p:spPr bwMode="auto">
                <a:xfrm>
                  <a:off x="4291869" y="1380816"/>
                  <a:ext cx="451661" cy="27944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200" b="1" dirty="0">
                      <a:solidFill>
                        <a:schemeClr val="tx2"/>
                      </a:solidFill>
                      <a:cs typeface="Arial" panose="020B0604020202020204" pitchFamily="34" charset="0"/>
                    </a:rPr>
                    <a:t>2015</a:t>
                  </a:r>
                  <a:endParaRPr lang="en-US" altLang="en-US" sz="1200" b="1" dirty="0">
                    <a:solidFill>
                      <a:schemeClr val="tx2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6" name="TextBox 215"/>
                <p:cNvSpPr txBox="1"/>
                <p:nvPr/>
              </p:nvSpPr>
              <p:spPr bwMode="auto">
                <a:xfrm>
                  <a:off x="5160098" y="1380816"/>
                  <a:ext cx="451661" cy="27944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200" b="1" dirty="0">
                      <a:solidFill>
                        <a:schemeClr val="tx2"/>
                      </a:solidFill>
                      <a:cs typeface="Arial" panose="020B0604020202020204" pitchFamily="34" charset="0"/>
                    </a:rPr>
                    <a:t>2016</a:t>
                  </a:r>
                  <a:endParaRPr lang="en-US" altLang="en-US" sz="1200" b="1" dirty="0">
                    <a:solidFill>
                      <a:schemeClr val="tx2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7" name="TextBox 216"/>
                <p:cNvSpPr txBox="1"/>
                <p:nvPr/>
              </p:nvSpPr>
              <p:spPr bwMode="auto">
                <a:xfrm>
                  <a:off x="6018248" y="1380816"/>
                  <a:ext cx="451661" cy="27944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200" b="1" dirty="0">
                      <a:solidFill>
                        <a:schemeClr val="tx2"/>
                      </a:solidFill>
                      <a:cs typeface="Arial" panose="020B0604020202020204" pitchFamily="34" charset="0"/>
                    </a:rPr>
                    <a:t>2017</a:t>
                  </a:r>
                  <a:endParaRPr lang="en-US" altLang="en-US" sz="1200" b="1" dirty="0">
                    <a:solidFill>
                      <a:schemeClr val="tx2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8" name="TextBox 217"/>
                <p:cNvSpPr txBox="1"/>
                <p:nvPr/>
              </p:nvSpPr>
              <p:spPr bwMode="auto">
                <a:xfrm>
                  <a:off x="6877838" y="1380816"/>
                  <a:ext cx="451661" cy="27944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200" b="1" dirty="0">
                      <a:solidFill>
                        <a:schemeClr val="tx2"/>
                      </a:solidFill>
                      <a:cs typeface="Arial" panose="020B0604020202020204" pitchFamily="34" charset="0"/>
                    </a:rPr>
                    <a:t>2018</a:t>
                  </a:r>
                  <a:endParaRPr lang="en-US" altLang="en-US" sz="1200" b="1" dirty="0">
                    <a:solidFill>
                      <a:schemeClr val="tx2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9" name="TextBox 218"/>
                <p:cNvSpPr txBox="1"/>
                <p:nvPr/>
              </p:nvSpPr>
              <p:spPr bwMode="auto">
                <a:xfrm>
                  <a:off x="7746067" y="1380816"/>
                  <a:ext cx="451661" cy="27944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200" b="1" dirty="0">
                      <a:solidFill>
                        <a:schemeClr val="tx2"/>
                      </a:solidFill>
                      <a:cs typeface="Arial" panose="020B0604020202020204" pitchFamily="34" charset="0"/>
                    </a:rPr>
                    <a:t>2019</a:t>
                  </a:r>
                  <a:endParaRPr lang="en-US" altLang="en-US" sz="1200" b="1" dirty="0">
                    <a:solidFill>
                      <a:schemeClr val="tx2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0" name="TextBox 219"/>
                <p:cNvSpPr txBox="1"/>
                <p:nvPr/>
              </p:nvSpPr>
              <p:spPr bwMode="auto">
                <a:xfrm>
                  <a:off x="8624374" y="1380816"/>
                  <a:ext cx="451661" cy="27944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200" b="1" dirty="0">
                      <a:solidFill>
                        <a:schemeClr val="tx2"/>
                      </a:solidFill>
                      <a:cs typeface="Arial" panose="020B0604020202020204" pitchFamily="34" charset="0"/>
                    </a:rPr>
                    <a:t>2020</a:t>
                  </a:r>
                  <a:endParaRPr lang="en-US" altLang="en-US" sz="1200" b="1" dirty="0">
                    <a:solidFill>
                      <a:schemeClr val="tx2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1" name="TextBox 220"/>
                <p:cNvSpPr txBox="1"/>
                <p:nvPr/>
              </p:nvSpPr>
              <p:spPr bwMode="auto">
                <a:xfrm>
                  <a:off x="9482524" y="1380816"/>
                  <a:ext cx="451661" cy="27944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latinLnBrk="0">
                    <a:defRPr/>
                  </a:pPr>
                  <a:r>
                    <a:rPr lang="en-US" altLang="ko-KR" sz="1200" b="1" dirty="0">
                      <a:solidFill>
                        <a:schemeClr val="tx2"/>
                      </a:solidFill>
                      <a:cs typeface="Arial" panose="020B0604020202020204" pitchFamily="34" charset="0"/>
                    </a:rPr>
                    <a:t>2021</a:t>
                  </a:r>
                  <a:endParaRPr lang="en-US" altLang="en-US" sz="1200" b="1" dirty="0">
                    <a:solidFill>
                      <a:schemeClr val="tx2"/>
                    </a:solidFill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22" name="직선 연결선 221"/>
                <p:cNvCxnSpPr/>
                <p:nvPr/>
              </p:nvCxnSpPr>
              <p:spPr bwMode="auto">
                <a:xfrm rot="10800000" flipH="1">
                  <a:off x="6292951" y="1339770"/>
                  <a:ext cx="2880" cy="3600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3" name="TextBox 222"/>
                <p:cNvSpPr txBox="1"/>
                <p:nvPr/>
              </p:nvSpPr>
              <p:spPr bwMode="auto">
                <a:xfrm>
                  <a:off x="5415675" y="857904"/>
                  <a:ext cx="1329480" cy="582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50" b="1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Completion </a:t>
                  </a:r>
                  <a:r>
                    <a:rPr lang="en-US" altLang="en-US" sz="1050" b="1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of detail </a:t>
                  </a:r>
                  <a:r>
                    <a:rPr lang="en-US" altLang="en-US" sz="1050" b="1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design</a:t>
                  </a:r>
                  <a:endParaRPr lang="en-US" altLang="ko-KR" sz="1050" b="1" dirty="0">
                    <a:solidFill>
                      <a:srgbClr val="0000FF"/>
                    </a:solidFill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50" b="1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(June 2017)</a:t>
                  </a:r>
                </a:p>
              </p:txBody>
            </p:sp>
            <p:sp>
              <p:nvSpPr>
                <p:cNvPr id="224" name="TextBox 223"/>
                <p:cNvSpPr txBox="1"/>
                <p:nvPr/>
              </p:nvSpPr>
              <p:spPr bwMode="auto">
                <a:xfrm>
                  <a:off x="8433287" y="2055844"/>
                  <a:ext cx="1108323" cy="582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50" b="1" dirty="0">
                      <a:solidFill>
                        <a:srgbClr val="FF0000"/>
                      </a:solidFill>
                      <a:cs typeface="Arial" panose="020B0604020202020204" pitchFamily="34" charset="0"/>
                    </a:rPr>
                    <a:t>Completion of construction</a:t>
                  </a:r>
                  <a:endParaRPr lang="en-US" altLang="ko-KR" sz="1050" b="1" dirty="0">
                    <a:solidFill>
                      <a:srgbClr val="FF0000"/>
                    </a:solidFill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50" b="1">
                      <a:solidFill>
                        <a:srgbClr val="FF0000"/>
                      </a:solidFill>
                      <a:cs typeface="Arial" panose="020B0604020202020204" pitchFamily="34" charset="0"/>
                    </a:rPr>
                    <a:t>(Aug </a:t>
                  </a:r>
                  <a:r>
                    <a:rPr lang="en-US" altLang="ko-KR" sz="1050" b="1" dirty="0">
                      <a:solidFill>
                        <a:srgbClr val="FF0000"/>
                      </a:solidFill>
                      <a:cs typeface="Arial" panose="020B0604020202020204" pitchFamily="34" charset="0"/>
                    </a:rPr>
                    <a:t>2020)</a:t>
                  </a:r>
                  <a:endParaRPr lang="en-US" altLang="en-US" sz="1050" b="1" dirty="0">
                    <a:solidFill>
                      <a:srgbClr val="FF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5" name="TextBox 224"/>
                <p:cNvSpPr txBox="1"/>
                <p:nvPr/>
              </p:nvSpPr>
              <p:spPr bwMode="auto">
                <a:xfrm>
                  <a:off x="9338059" y="2082040"/>
                  <a:ext cx="1499501" cy="55887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00" b="1" dirty="0">
                      <a:solidFill>
                        <a:srgbClr val="FF0000"/>
                      </a:solidFill>
                      <a:cs typeface="Arial" panose="020B0604020202020204" pitchFamily="34" charset="0"/>
                    </a:rPr>
                    <a:t>Completion of inspection of </a:t>
                  </a:r>
                  <a:r>
                    <a:rPr lang="en-US" altLang="en-US" sz="1000" b="1">
                      <a:solidFill>
                        <a:srgbClr val="FF0000"/>
                      </a:solidFill>
                      <a:cs typeface="Arial" panose="020B0604020202020204" pitchFamily="34" charset="0"/>
                    </a:rPr>
                    <a:t>the radiation facility </a:t>
                  </a:r>
                  <a:endParaRPr lang="en-US" altLang="ko-KR" sz="1000" b="1" dirty="0">
                    <a:solidFill>
                      <a:srgbClr val="FF0000"/>
                    </a:solidFill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00" b="1">
                      <a:solidFill>
                        <a:srgbClr val="FF0000"/>
                      </a:solidFill>
                      <a:cs typeface="Arial" panose="020B0604020202020204" pitchFamily="34" charset="0"/>
                    </a:rPr>
                    <a:t>(Dec 2021</a:t>
                  </a:r>
                  <a:r>
                    <a:rPr lang="en-US" altLang="ko-KR" sz="1000" b="1" dirty="0">
                      <a:solidFill>
                        <a:srgbClr val="FF0000"/>
                      </a:solidFill>
                      <a:cs typeface="Arial" panose="020B0604020202020204" pitchFamily="34" charset="0"/>
                    </a:rPr>
                    <a:t>)</a:t>
                  </a:r>
                  <a:endParaRPr lang="en-US" altLang="en-US" sz="1000" b="1" dirty="0">
                    <a:solidFill>
                      <a:srgbClr val="FF000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6" name="TextBox 225"/>
                <p:cNvSpPr txBox="1"/>
                <p:nvPr/>
              </p:nvSpPr>
              <p:spPr bwMode="auto">
                <a:xfrm>
                  <a:off x="4063782" y="857904"/>
                  <a:ext cx="1442656" cy="582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50" b="1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Completion of basic design</a:t>
                  </a:r>
                  <a:endParaRPr lang="en-US" altLang="ko-KR" sz="1050" b="1" dirty="0">
                    <a:solidFill>
                      <a:srgbClr val="0000FF"/>
                    </a:solidFill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50" b="1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(Dec </a:t>
                  </a:r>
                  <a:r>
                    <a:rPr lang="en-US" altLang="ko-KR" sz="1050" b="1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2015)</a:t>
                  </a:r>
                  <a:endParaRPr lang="en-US" altLang="en-US" sz="1050" b="1" dirty="0">
                    <a:solidFill>
                      <a:srgbClr val="0000FF"/>
                    </a:solidFill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27" name="직선 연결선 226"/>
                <p:cNvCxnSpPr/>
                <p:nvPr/>
              </p:nvCxnSpPr>
              <p:spPr bwMode="auto">
                <a:xfrm>
                  <a:off x="5914177" y="1714483"/>
                  <a:ext cx="0" cy="3600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8" name="TextBox 227"/>
                <p:cNvSpPr txBox="1"/>
                <p:nvPr/>
              </p:nvSpPr>
              <p:spPr bwMode="auto">
                <a:xfrm>
                  <a:off x="4862593" y="2026947"/>
                  <a:ext cx="1317154" cy="582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50" b="1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Beginning of priority</a:t>
                  </a:r>
                  <a:endParaRPr lang="en-US" altLang="ko-KR" sz="1050" b="1" dirty="0">
                    <a:solidFill>
                      <a:srgbClr val="0000FF"/>
                    </a:solidFill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en-US" sz="1050" b="1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construction</a:t>
                  </a:r>
                  <a:endParaRPr lang="en-US" altLang="ko-KR" sz="1050" b="1" dirty="0">
                    <a:solidFill>
                      <a:srgbClr val="0000FF"/>
                    </a:solidFill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50" b="1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(Feb </a:t>
                  </a:r>
                  <a:r>
                    <a:rPr lang="en-US" altLang="ko-KR" sz="1050" b="1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2017)</a:t>
                  </a:r>
                  <a:endParaRPr lang="en-US" altLang="en-US" sz="1050" b="1" dirty="0">
                    <a:solidFill>
                      <a:srgbClr val="0000FF"/>
                    </a:solidFill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29" name="직선 연결선 228"/>
                <p:cNvCxnSpPr/>
                <p:nvPr/>
              </p:nvCxnSpPr>
              <p:spPr bwMode="auto">
                <a:xfrm rot="10800000" flipH="1">
                  <a:off x="4906612" y="1341742"/>
                  <a:ext cx="2880" cy="3600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직선 연결선 229"/>
                <p:cNvCxnSpPr/>
                <p:nvPr/>
              </p:nvCxnSpPr>
              <p:spPr bwMode="auto">
                <a:xfrm>
                  <a:off x="10096708" y="1709812"/>
                  <a:ext cx="0" cy="3600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직선 연결선 230"/>
                <p:cNvCxnSpPr/>
                <p:nvPr/>
              </p:nvCxnSpPr>
              <p:spPr bwMode="auto">
                <a:xfrm>
                  <a:off x="6517727" y="1708261"/>
                  <a:ext cx="0" cy="3600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2" name="TextBox 231"/>
                <p:cNvSpPr txBox="1"/>
                <p:nvPr/>
              </p:nvSpPr>
              <p:spPr bwMode="auto">
                <a:xfrm>
                  <a:off x="6103264" y="2049590"/>
                  <a:ext cx="1514091" cy="4191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50" b="1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Beginning of construction</a:t>
                  </a:r>
                  <a:endParaRPr lang="en-US" altLang="ko-KR" sz="1050" b="1" dirty="0">
                    <a:solidFill>
                      <a:srgbClr val="0000FF"/>
                    </a:solidFill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50" b="1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(Sep </a:t>
                  </a:r>
                  <a:r>
                    <a:rPr lang="en-US" altLang="ko-KR" sz="1050" b="1" dirty="0">
                      <a:solidFill>
                        <a:srgbClr val="0000FF"/>
                      </a:solidFill>
                      <a:cs typeface="Arial" panose="020B0604020202020204" pitchFamily="34" charset="0"/>
                    </a:rPr>
                    <a:t>2017)</a:t>
                  </a:r>
                  <a:endParaRPr lang="en-US" altLang="en-US" sz="1050" b="1" dirty="0">
                    <a:solidFill>
                      <a:srgbClr val="0000FF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3" name="TextBox 232"/>
                <p:cNvSpPr txBox="1"/>
                <p:nvPr/>
              </p:nvSpPr>
              <p:spPr bwMode="auto">
                <a:xfrm>
                  <a:off x="9092819" y="828458"/>
                  <a:ext cx="763701" cy="58216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 latinLnBrk="0">
                    <a:defRPr/>
                  </a:pPr>
                  <a:r>
                    <a:rPr lang="en-US" altLang="en-US" sz="1050" b="1" dirty="0">
                      <a:solidFill>
                        <a:srgbClr val="FF0000"/>
                      </a:solidFill>
                      <a:cs typeface="Arial" panose="020B0604020202020204" pitchFamily="34" charset="0"/>
                    </a:rPr>
                    <a:t>Building</a:t>
                  </a:r>
                  <a:endParaRPr lang="en-US" altLang="ko-KR" sz="1050" b="1" dirty="0">
                    <a:solidFill>
                      <a:srgbClr val="FF0000"/>
                    </a:solidFill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en-US" sz="1050" b="1" dirty="0">
                      <a:solidFill>
                        <a:srgbClr val="FF0000"/>
                      </a:solidFill>
                      <a:cs typeface="Arial" panose="020B0604020202020204" pitchFamily="34" charset="0"/>
                    </a:rPr>
                    <a:t>Permit</a:t>
                  </a:r>
                  <a:endParaRPr lang="en-US" altLang="ko-KR" sz="1050" b="1" dirty="0">
                    <a:solidFill>
                      <a:srgbClr val="FF0000"/>
                    </a:solidFill>
                    <a:cs typeface="Arial" panose="020B0604020202020204" pitchFamily="34" charset="0"/>
                  </a:endParaRPr>
                </a:p>
                <a:p>
                  <a:pPr algn="ctr" latinLnBrk="0">
                    <a:defRPr/>
                  </a:pPr>
                  <a:r>
                    <a:rPr lang="en-US" altLang="ko-KR" sz="1050" b="1" dirty="0">
                      <a:solidFill>
                        <a:srgbClr val="FF0000"/>
                      </a:solidFill>
                      <a:cs typeface="Arial" panose="020B0604020202020204" pitchFamily="34" charset="0"/>
                    </a:rPr>
                    <a:t>(April 2021)</a:t>
                  </a:r>
                  <a:endParaRPr lang="en-US" altLang="en-US" sz="1050" b="1" dirty="0">
                    <a:solidFill>
                      <a:srgbClr val="FF0000"/>
                    </a:solidFill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34" name="직선 연결선 233"/>
                <p:cNvCxnSpPr/>
                <p:nvPr/>
              </p:nvCxnSpPr>
              <p:spPr bwMode="auto">
                <a:xfrm>
                  <a:off x="9247721" y="1705502"/>
                  <a:ext cx="0" cy="3600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직선 연결선 234"/>
                <p:cNvCxnSpPr/>
                <p:nvPr/>
              </p:nvCxnSpPr>
              <p:spPr bwMode="auto">
                <a:xfrm rot="10800000" flipH="1">
                  <a:off x="9510225" y="1355679"/>
                  <a:ext cx="2880" cy="3600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직선 연결선 235"/>
                <p:cNvCxnSpPr/>
                <p:nvPr/>
              </p:nvCxnSpPr>
              <p:spPr bwMode="auto">
                <a:xfrm rot="10800000" flipH="1">
                  <a:off x="7442465" y="1343888"/>
                  <a:ext cx="2880" cy="3600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headEnd type="oval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3" name="모서리가 둥근 직사각형 202"/>
              <p:cNvSpPr/>
              <p:nvPr/>
            </p:nvSpPr>
            <p:spPr>
              <a:xfrm>
                <a:off x="4985097" y="596136"/>
                <a:ext cx="2230793" cy="290798"/>
              </a:xfrm>
              <a:prstGeom prst="roundRect">
                <a:avLst/>
              </a:prstGeom>
              <a:solidFill>
                <a:srgbClr val="33CCCC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altLang="en-US" b="1" dirty="0">
                    <a:solidFill>
                      <a:schemeClr val="tx2"/>
                    </a:solidFill>
                    <a:cs typeface="Arial" panose="020B0604020202020204" pitchFamily="34" charset="0"/>
                  </a:rPr>
                  <a:t>Facility Construction</a:t>
                </a:r>
              </a:p>
            </p:txBody>
          </p:sp>
        </p:grpSp>
      </p:grpSp>
      <p:sp>
        <p:nvSpPr>
          <p:cNvPr id="237" name="갈매기형 수장 236"/>
          <p:cNvSpPr/>
          <p:nvPr/>
        </p:nvSpPr>
        <p:spPr>
          <a:xfrm>
            <a:off x="268001" y="894415"/>
            <a:ext cx="2478357" cy="841251"/>
          </a:xfrm>
          <a:prstGeom prst="chevron">
            <a:avLst/>
          </a:prstGeom>
          <a:solidFill>
            <a:srgbClr val="CCCCFF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4180"/>
            <a:endParaRPr lang="en-US" altLang="ko-KR" sz="1292" b="1" dirty="0">
              <a:solidFill>
                <a:prstClr val="black"/>
              </a:solidFill>
            </a:endParaRPr>
          </a:p>
          <a:p>
            <a:pPr algn="ctr" defTabSz="884180"/>
            <a:r>
              <a:rPr lang="en-US" altLang="ko-KR" sz="1292" b="1" dirty="0">
                <a:solidFill>
                  <a:prstClr val="black"/>
                </a:solidFill>
              </a:rPr>
              <a:t>(2018) </a:t>
            </a:r>
          </a:p>
          <a:p>
            <a:pPr algn="ctr" defTabSz="884180"/>
            <a:r>
              <a:rPr lang="en-US" altLang="ko-KR" sz="1400" b="1" spc="-150" dirty="0">
                <a:solidFill>
                  <a:prstClr val="black"/>
                </a:solidFill>
              </a:rPr>
              <a:t>SCL3 manufacturing</a:t>
            </a:r>
          </a:p>
          <a:p>
            <a:pPr algn="ctr" defTabSz="884180"/>
            <a:r>
              <a:rPr lang="en-US" altLang="ko-KR" sz="1292" b="1" dirty="0">
                <a:solidFill>
                  <a:prstClr val="black"/>
                </a:solidFill>
              </a:rPr>
              <a:t>SCL2 Prototype</a:t>
            </a:r>
          </a:p>
          <a:p>
            <a:pPr algn="ctr" defTabSz="884180"/>
            <a:r>
              <a:rPr lang="en-US" altLang="ko-KR" sz="1292" b="1" dirty="0">
                <a:solidFill>
                  <a:prstClr val="black"/>
                </a:solidFill>
              </a:rPr>
              <a:t> </a:t>
            </a:r>
            <a:endParaRPr lang="ko-KR" altLang="en-US" sz="1292" b="1" dirty="0">
              <a:solidFill>
                <a:prstClr val="black"/>
              </a:solidFill>
            </a:endParaRPr>
          </a:p>
        </p:txBody>
      </p:sp>
      <p:sp>
        <p:nvSpPr>
          <p:cNvPr id="238" name="갈매기형 수장 237"/>
          <p:cNvSpPr/>
          <p:nvPr/>
        </p:nvSpPr>
        <p:spPr>
          <a:xfrm>
            <a:off x="2480331" y="873759"/>
            <a:ext cx="2315851" cy="853170"/>
          </a:xfrm>
          <a:prstGeom prst="chevron">
            <a:avLst/>
          </a:prstGeom>
          <a:solidFill>
            <a:srgbClr val="CCCCFF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4180"/>
            <a:r>
              <a:rPr lang="en-US" altLang="ko-KR" sz="1292" b="1" dirty="0">
                <a:solidFill>
                  <a:prstClr val="black"/>
                </a:solidFill>
              </a:rPr>
              <a:t>(2019) </a:t>
            </a:r>
          </a:p>
          <a:p>
            <a:pPr algn="ctr" defTabSz="884180"/>
            <a:r>
              <a:rPr lang="en-US" altLang="ko-KR" sz="1292" b="1" dirty="0">
                <a:solidFill>
                  <a:prstClr val="black"/>
                </a:solidFill>
              </a:rPr>
              <a:t>SCL3 Installation</a:t>
            </a:r>
          </a:p>
          <a:p>
            <a:pPr algn="ctr" defTabSz="884180"/>
            <a:r>
              <a:rPr lang="en-US" altLang="ko-KR" sz="1292" b="1" dirty="0">
                <a:solidFill>
                  <a:prstClr val="black"/>
                </a:solidFill>
              </a:rPr>
              <a:t>SCL2 </a:t>
            </a:r>
            <a:r>
              <a:rPr lang="en-US" altLang="ko-KR" sz="1292" b="1" spc="-150" dirty="0">
                <a:solidFill>
                  <a:prstClr val="black"/>
                </a:solidFill>
              </a:rPr>
              <a:t>manufacturing</a:t>
            </a:r>
          </a:p>
        </p:txBody>
      </p:sp>
      <p:sp>
        <p:nvSpPr>
          <p:cNvPr id="239" name="갈매기형 수장 238"/>
          <p:cNvSpPr/>
          <p:nvPr/>
        </p:nvSpPr>
        <p:spPr>
          <a:xfrm>
            <a:off x="4545881" y="891250"/>
            <a:ext cx="2154889" cy="844776"/>
          </a:xfrm>
          <a:prstGeom prst="chevron">
            <a:avLst/>
          </a:prstGeom>
          <a:solidFill>
            <a:srgbClr val="CCCCFF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4180"/>
            <a:r>
              <a:rPr lang="en-US" altLang="ko-KR" sz="1292" b="1" dirty="0">
                <a:solidFill>
                  <a:prstClr val="black"/>
                </a:solidFill>
              </a:rPr>
              <a:t>(2020) </a:t>
            </a:r>
          </a:p>
          <a:p>
            <a:pPr algn="ctr" defTabSz="884180"/>
            <a:r>
              <a:rPr lang="en-US" altLang="ko-KR" sz="1200" b="1" dirty="0">
                <a:solidFill>
                  <a:prstClr val="black"/>
                </a:solidFill>
              </a:rPr>
              <a:t>SCL3 Beam </a:t>
            </a:r>
            <a:r>
              <a:rPr lang="en-US" altLang="ko-KR" sz="1200" b="1" spc="-150" dirty="0">
                <a:solidFill>
                  <a:prstClr val="black"/>
                </a:solidFill>
              </a:rPr>
              <a:t>Commissioning/</a:t>
            </a:r>
          </a:p>
          <a:p>
            <a:pPr algn="ctr" latinLnBrk="0">
              <a:defRPr/>
            </a:pPr>
            <a:r>
              <a:rPr lang="en-US" altLang="en-US" sz="1200" b="1" spc="-150" dirty="0">
                <a:solidFill>
                  <a:prstClr val="black"/>
                </a:solidFill>
              </a:rPr>
              <a:t>Const.  Completion</a:t>
            </a:r>
            <a:endParaRPr lang="en-US" altLang="ko-KR" sz="1200" b="1" spc="-150" dirty="0">
              <a:solidFill>
                <a:prstClr val="black"/>
              </a:solidFill>
            </a:endParaRPr>
          </a:p>
        </p:txBody>
      </p:sp>
      <p:sp>
        <p:nvSpPr>
          <p:cNvPr id="240" name="갈매기형 수장 239"/>
          <p:cNvSpPr/>
          <p:nvPr/>
        </p:nvSpPr>
        <p:spPr>
          <a:xfrm>
            <a:off x="6496001" y="888922"/>
            <a:ext cx="2154889" cy="847554"/>
          </a:xfrm>
          <a:prstGeom prst="chevron">
            <a:avLst/>
          </a:prstGeom>
          <a:solidFill>
            <a:srgbClr val="CCCCFF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4180"/>
            <a:r>
              <a:rPr lang="en-US" altLang="ko-KR" sz="1292" b="1" dirty="0">
                <a:solidFill>
                  <a:prstClr val="black"/>
                </a:solidFill>
              </a:rPr>
              <a:t>(2021) </a:t>
            </a:r>
          </a:p>
          <a:p>
            <a:pPr algn="ctr" defTabSz="884180"/>
            <a:r>
              <a:rPr lang="en-US" altLang="ko-KR" sz="1400" b="1" dirty="0">
                <a:solidFill>
                  <a:prstClr val="black"/>
                </a:solidFill>
              </a:rPr>
              <a:t>SCL3 Beam </a:t>
            </a:r>
            <a:r>
              <a:rPr lang="en-US" altLang="ko-KR" sz="1400" b="1" spc="-150" dirty="0">
                <a:solidFill>
                  <a:prstClr val="black"/>
                </a:solidFill>
              </a:rPr>
              <a:t>Commissioning/</a:t>
            </a:r>
          </a:p>
          <a:p>
            <a:pPr algn="ctr" defTabSz="884180"/>
            <a:r>
              <a:rPr lang="en-US" altLang="en-US" sz="1200" b="1" spc="-150" dirty="0">
                <a:solidFill>
                  <a:prstClr val="black"/>
                </a:solidFill>
              </a:rPr>
              <a:t>Project Completion</a:t>
            </a:r>
            <a:endParaRPr lang="ko-KR" altLang="en-US" sz="1200" b="1" spc="-150" dirty="0">
              <a:solidFill>
                <a:prstClr val="black"/>
              </a:solidFill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2236924" y="188640"/>
            <a:ext cx="2442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Milestone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278002" y="201935"/>
            <a:ext cx="1630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1. Overview</a:t>
            </a:r>
            <a:endParaRPr lang="ko-KR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5976360" y="2247407"/>
            <a:ext cx="0" cy="3845889"/>
          </a:xfrm>
          <a:prstGeom prst="line">
            <a:avLst/>
          </a:prstGeom>
          <a:ln w="127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32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그림 2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9129" r="7295" b="84985"/>
          <a:stretch/>
        </p:blipFill>
        <p:spPr>
          <a:xfrm>
            <a:off x="15292" y="64157"/>
            <a:ext cx="9128708" cy="724929"/>
          </a:xfrm>
          <a:prstGeom prst="rect">
            <a:avLst/>
          </a:prstGeom>
        </p:spPr>
      </p:pic>
      <p:sp>
        <p:nvSpPr>
          <p:cNvPr id="247" name="TextBox 246"/>
          <p:cNvSpPr txBox="1"/>
          <p:nvPr/>
        </p:nvSpPr>
        <p:spPr>
          <a:xfrm>
            <a:off x="2236924" y="188640"/>
            <a:ext cx="192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/>
              <a:t>Progress Rate</a:t>
            </a:r>
            <a:endParaRPr lang="ko-KR" altLang="en-US" sz="2400" b="1" dirty="0"/>
          </a:p>
        </p:txBody>
      </p:sp>
      <p:sp>
        <p:nvSpPr>
          <p:cNvPr id="248" name="TextBox 247"/>
          <p:cNvSpPr txBox="1"/>
          <p:nvPr/>
        </p:nvSpPr>
        <p:spPr>
          <a:xfrm>
            <a:off x="278002" y="201935"/>
            <a:ext cx="1630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>
                <a:solidFill>
                  <a:schemeClr val="bg1"/>
                </a:solidFill>
                <a:latin typeface="+mn-ea"/>
              </a:rPr>
              <a:t>1. Overview</a:t>
            </a:r>
            <a:endParaRPr lang="ko-KR" altLang="en-US" sz="2000" b="1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87" name="차트 86"/>
          <p:cNvGraphicFramePr>
            <a:graphicFrameLocks/>
          </p:cNvGraphicFramePr>
          <p:nvPr>
            <p:extLst/>
          </p:nvPr>
        </p:nvGraphicFramePr>
        <p:xfrm>
          <a:off x="278002" y="1052736"/>
          <a:ext cx="8352927" cy="2520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8" name="TextBox 87"/>
          <p:cNvSpPr txBox="1"/>
          <p:nvPr/>
        </p:nvSpPr>
        <p:spPr>
          <a:xfrm>
            <a:off x="408762" y="858778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Installation Project</a:t>
            </a:r>
            <a:endParaRPr lang="en-US" altLang="en-US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264863" y="934759"/>
            <a:ext cx="118808" cy="2285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1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자유형 90"/>
          <p:cNvSpPr/>
          <p:nvPr/>
        </p:nvSpPr>
        <p:spPr>
          <a:xfrm>
            <a:off x="6228184" y="1089165"/>
            <a:ext cx="141136" cy="1944217"/>
          </a:xfrm>
          <a:custGeom>
            <a:avLst/>
            <a:gdLst>
              <a:gd name="connsiteX0" fmla="*/ 0 w 228600"/>
              <a:gd name="connsiteY0" fmla="*/ 2536722 h 2536722"/>
              <a:gd name="connsiteX1" fmla="*/ 0 w 228600"/>
              <a:gd name="connsiteY1" fmla="*/ 0 h 2536722"/>
              <a:gd name="connsiteX2" fmla="*/ 228600 w 228600"/>
              <a:gd name="connsiteY2" fmla="*/ 0 h 253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" h="2536722">
                <a:moveTo>
                  <a:pt x="0" y="2536722"/>
                </a:moveTo>
                <a:lnTo>
                  <a:pt x="0" y="0"/>
                </a:lnTo>
                <a:lnTo>
                  <a:pt x="228600" y="0"/>
                </a:lnTo>
              </a:path>
            </a:pathLst>
          </a:custGeom>
          <a:noFill/>
          <a:ln w="12700">
            <a:solidFill>
              <a:srgbClr val="FF0000"/>
            </a:solidFill>
            <a:prstDash val="dash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8"/>
          <p:cNvSpPr txBox="1"/>
          <p:nvPr/>
        </p:nvSpPr>
        <p:spPr>
          <a:xfrm>
            <a:off x="6300192" y="772817"/>
            <a:ext cx="1521032" cy="100811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of </a:t>
            </a:r>
            <a:r>
              <a:rPr lang="en-US" altLang="ko-K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Sept. 2019</a:t>
            </a:r>
          </a:p>
          <a:p>
            <a:pPr algn="ctr"/>
            <a:r>
              <a:rPr lang="en-US" altLang="ko-K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(Planned: 72.01%,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Actual: 68.71%)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899592" y="3036154"/>
            <a:ext cx="756084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43608" y="3068961"/>
            <a:ext cx="7200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2011             2012             2013              2014              2015             2016              2017              2018             2019              2020              2021</a:t>
            </a:r>
            <a:endParaRPr lang="ko-KR" altLang="en-US" sz="1000" dirty="0"/>
          </a:p>
        </p:txBody>
      </p:sp>
      <p:sp>
        <p:nvSpPr>
          <p:cNvPr id="96" name="TextBox 95"/>
          <p:cNvSpPr txBox="1"/>
          <p:nvPr/>
        </p:nvSpPr>
        <p:spPr>
          <a:xfrm>
            <a:off x="382280" y="357301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/>
            <a:r>
              <a:rPr lang="en-US" altLang="en-US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Project</a:t>
            </a:r>
            <a:endParaRPr lang="en-US" altLang="en-US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238381" y="3648997"/>
            <a:ext cx="118808" cy="2285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71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8" name="차트 97"/>
          <p:cNvGraphicFramePr>
            <a:graphicFrameLocks/>
          </p:cNvGraphicFramePr>
          <p:nvPr>
            <p:extLst/>
          </p:nvPr>
        </p:nvGraphicFramePr>
        <p:xfrm>
          <a:off x="539552" y="3875667"/>
          <a:ext cx="7772806" cy="2499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0" name="자유형 99"/>
          <p:cNvSpPr/>
          <p:nvPr/>
        </p:nvSpPr>
        <p:spPr>
          <a:xfrm>
            <a:off x="6393835" y="3766302"/>
            <a:ext cx="194389" cy="2052997"/>
          </a:xfrm>
          <a:custGeom>
            <a:avLst/>
            <a:gdLst>
              <a:gd name="connsiteX0" fmla="*/ 0 w 228600"/>
              <a:gd name="connsiteY0" fmla="*/ 2536722 h 2536722"/>
              <a:gd name="connsiteX1" fmla="*/ 0 w 228600"/>
              <a:gd name="connsiteY1" fmla="*/ 0 h 2536722"/>
              <a:gd name="connsiteX2" fmla="*/ 228600 w 228600"/>
              <a:gd name="connsiteY2" fmla="*/ 0 h 253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" h="2536722">
                <a:moveTo>
                  <a:pt x="0" y="2536722"/>
                </a:moveTo>
                <a:lnTo>
                  <a:pt x="0" y="0"/>
                </a:lnTo>
                <a:lnTo>
                  <a:pt x="228600" y="0"/>
                </a:lnTo>
              </a:path>
            </a:pathLst>
          </a:custGeom>
          <a:noFill/>
          <a:ln w="12700">
            <a:solidFill>
              <a:srgbClr val="FF0000"/>
            </a:solidFill>
            <a:prstDash val="dash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8"/>
          <p:cNvSpPr txBox="1"/>
          <p:nvPr/>
        </p:nvSpPr>
        <p:spPr>
          <a:xfrm>
            <a:off x="6464938" y="3419127"/>
            <a:ext cx="1491438" cy="60887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/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of </a:t>
            </a:r>
            <a:r>
              <a:rPr lang="en-US" altLang="ko-K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Sept. </a:t>
            </a:r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algn="ctr" latinLnBrk="0"/>
            <a:r>
              <a:rPr lang="en-US" altLang="ko-K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(Planned: </a:t>
            </a:r>
            <a:r>
              <a:rPr lang="en-US" altLang="ko-K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58.14%,</a:t>
            </a:r>
            <a:endParaRPr lang="en-US" altLang="ko-K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latinLnBrk="0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Actual: 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58.14%)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" name="직선 연결선 101"/>
          <p:cNvCxnSpPr/>
          <p:nvPr/>
        </p:nvCxnSpPr>
        <p:spPr>
          <a:xfrm>
            <a:off x="899592" y="5825633"/>
            <a:ext cx="756084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3491879" y="5858440"/>
            <a:ext cx="4779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2015               2016               2017                2018               2019               2020                2021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1598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28070</TotalTime>
  <Words>3036</Words>
  <Application>Microsoft Office PowerPoint</Application>
  <PresentationFormat>화면 슬라이드 쇼(4:3)</PresentationFormat>
  <Paragraphs>700</Paragraphs>
  <Slides>45</Slides>
  <Notes>6</Notes>
  <HiddenSlides>0</HiddenSlides>
  <MMClips>0</MMClips>
  <ScaleCrop>false</ScaleCrop>
  <HeadingPairs>
    <vt:vector size="8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2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45</vt:i4>
      </vt:variant>
    </vt:vector>
  </HeadingPairs>
  <TitlesOfParts>
    <vt:vector size="64" baseType="lpstr">
      <vt:lpstr>Arial Unicode MS</vt:lpstr>
      <vt:lpstr>Cordia New</vt:lpstr>
      <vt:lpstr>HY견고딕</vt:lpstr>
      <vt:lpstr>HY동녘B</vt:lpstr>
      <vt:lpstr>HY헤드라인M</vt:lpstr>
      <vt:lpstr>SimHei</vt:lpstr>
      <vt:lpstr>굴림</vt:lpstr>
      <vt:lpstr>맑은 고딕</vt:lpstr>
      <vt:lpstr>Arial</vt:lpstr>
      <vt:lpstr>Calibri</vt:lpstr>
      <vt:lpstr>Calibri Light</vt:lpstr>
      <vt:lpstr>Century Gothic</vt:lpstr>
      <vt:lpstr>Constantia</vt:lpstr>
      <vt:lpstr>Symbol</vt:lpstr>
      <vt:lpstr>Times New Roman</vt:lpstr>
      <vt:lpstr>Wingdings</vt:lpstr>
      <vt:lpstr>Office 테마</vt:lpstr>
      <vt:lpstr>1_Office 테마</vt:lpstr>
      <vt:lpstr>Graph</vt:lpstr>
      <vt:lpstr>PowerPoint 프레젠테이션</vt:lpstr>
      <vt:lpstr>PowerPoint 프레젠테이션</vt:lpstr>
      <vt:lpstr>PowerPoint 프레젠테이션</vt:lpstr>
      <vt:lpstr>Rare Isotope Science Project (RISP)</vt:lpstr>
      <vt:lpstr>RAON Layout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SCL3 Warm Section – Chamber and magnets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Scientific program at early phase operation(candidate)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가속기부_001</dc:creator>
  <cp:lastModifiedBy>user</cp:lastModifiedBy>
  <cp:revision>614</cp:revision>
  <cp:lastPrinted>2019-03-25T07:50:09Z</cp:lastPrinted>
  <dcterms:created xsi:type="dcterms:W3CDTF">2013-07-10T02:34:07Z</dcterms:created>
  <dcterms:modified xsi:type="dcterms:W3CDTF">2019-10-31T22:52:32Z</dcterms:modified>
</cp:coreProperties>
</file>