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3" r:id="rId3"/>
    <p:sldId id="364" r:id="rId4"/>
    <p:sldId id="361" r:id="rId5"/>
    <p:sldId id="355" r:id="rId6"/>
    <p:sldId id="328" r:id="rId7"/>
    <p:sldId id="333" r:id="rId8"/>
    <p:sldId id="330" r:id="rId9"/>
    <p:sldId id="356" r:id="rId10"/>
    <p:sldId id="357" r:id="rId11"/>
    <p:sldId id="346" r:id="rId12"/>
    <p:sldId id="362" r:id="rId13"/>
    <p:sldId id="366" r:id="rId14"/>
    <p:sldId id="368" r:id="rId15"/>
    <p:sldId id="367" r:id="rId16"/>
    <p:sldId id="348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CC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5" autoAdjust="0"/>
    <p:restoredTop sz="92733" autoAdjust="0"/>
  </p:normalViewPr>
  <p:slideViewPr>
    <p:cSldViewPr>
      <p:cViewPr varScale="1">
        <p:scale>
          <a:sx n="116" d="100"/>
          <a:sy n="116" d="100"/>
        </p:scale>
        <p:origin x="15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1E8BA-BD93-4520-A33C-9819E146B7ED}" type="datetimeFigureOut">
              <a:rPr lang="ko-KR" altLang="en-US" smtClean="0"/>
              <a:pPr/>
              <a:t>2018-07-31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9442F-B2D0-4433-B735-AD99F01E59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6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9442F-B2D0-4433-B735-AD99F01E59A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98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9442F-B2D0-4433-B735-AD99F01E59A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18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AB34-40E3-4FF5-90C1-B98F100636C6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D611-6517-4A25-BACE-9830A4A13F83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7A02-A34E-4976-B822-11ADB92FBFAE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84E0-069E-40B3-A845-3DC336510CEF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1646-07DA-4764-B2F2-7E66890634B5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99E9-0794-4FF3-B1F0-80F43A1953F5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E906-EA9D-4811-BC63-F073508CEDAD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8BE-F91C-4B51-80BD-D30ABDA53A4A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E5F4-C685-45EA-9142-C5131DD19F0C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4A8-EAD6-4F46-BB7F-AF15F8293FDB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63E4-EDB7-468F-85B7-1D3E20C3C76C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A600-903C-4F91-B4E8-59B27B7E9B10}" type="datetime1">
              <a:rPr lang="ko-KR" altLang="en-US" smtClean="0"/>
              <a:t>2018-07-31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9956-51EF-4AF4-9C23-73A0C1F35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3508" y="3933056"/>
            <a:ext cx="8856984" cy="1752600"/>
          </a:xfrm>
        </p:spPr>
        <p:txBody>
          <a:bodyPr>
            <a:normAutofit fontScale="55000" lnSpcReduction="20000"/>
          </a:bodyPr>
          <a:lstStyle/>
          <a:p>
            <a:r>
              <a:rPr lang="ko-KR" altLang="en-US" sz="7300" b="1" dirty="0" smtClean="0">
                <a:solidFill>
                  <a:schemeClr val="tx1"/>
                </a:solidFill>
                <a:latin typeface="Calibri" pitchFamily="34" charset="0"/>
              </a:rPr>
              <a:t>이효상</a:t>
            </a:r>
            <a:endParaRPr lang="en-US" altLang="ko-KR" sz="73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altLang="ko-KR" sz="51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ko-KR" sz="4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LAMPS kick-off meeting</a:t>
            </a:r>
          </a:p>
          <a:p>
            <a:r>
              <a:rPr lang="en-US" altLang="ko-KR" sz="4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2018.07.31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0" y="1571625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Status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of</a:t>
            </a:r>
            <a:b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</a:b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LAMPS Time Projection Chamber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626505"/>
            <a:ext cx="4788024" cy="45224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88023" y="1223324"/>
            <a:ext cx="427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Drift velocity as TPC electric field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0279" y="3373824"/>
            <a:ext cx="2744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P10 : 5.25 cm/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s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@ 155 V/cm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8183" y="1789648"/>
            <a:ext cx="2744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</a:rPr>
              <a:t>P20 : 6.77 cm/</a:t>
            </a:r>
            <a:r>
              <a:rPr lang="en-US" altLang="ko-KR" sz="1400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lang="en-US" altLang="ko-KR" sz="1400" b="1" dirty="0" err="1" smtClean="0">
                <a:solidFill>
                  <a:srgbClr val="0070C0"/>
                </a:solidFill>
              </a:rPr>
              <a:t>s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@ 205 V/cm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39" y="4607504"/>
            <a:ext cx="2979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ArCO2 : 1.06 cm/</a:t>
            </a:r>
            <a:r>
              <a:rPr lang="en-US" altLang="ko-KR" sz="1400" b="1" dirty="0" err="1" smtClean="0">
                <a:latin typeface="Symbol" panose="05050102010706020507" pitchFamily="18" charset="2"/>
              </a:rPr>
              <a:t>m</a:t>
            </a:r>
            <a:r>
              <a:rPr lang="en-US" altLang="ko-KR" sz="1400" b="1" dirty="0" err="1" smtClean="0"/>
              <a:t>s</a:t>
            </a:r>
            <a:r>
              <a:rPr lang="en-US" altLang="ko-KR" sz="1400" b="1" dirty="0" smtClean="0"/>
              <a:t> @ 170 V/cm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043" y="-27384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latin typeface="Calibri" pitchFamily="34" charset="0"/>
              </a:rPr>
              <a:t>Drift Velocity</a:t>
            </a:r>
            <a:endParaRPr lang="ko-KR" altLang="en-US" sz="2400" b="1" i="1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956376" y="107340"/>
            <a:ext cx="116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latin typeface="Calibri" pitchFamily="34" charset="0"/>
                <a:sym typeface="Wingdings" pitchFamily="2" charset="2"/>
              </a:rPr>
              <a:t>Test result</a:t>
            </a:r>
            <a:endParaRPr lang="ko-KR" altLang="en-US" i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6" y="3955909"/>
            <a:ext cx="4394092" cy="28574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75" y="735212"/>
            <a:ext cx="4213101" cy="31085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Measurement of Drift velocity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/>
              <a:t>ELPH Beam test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- </a:t>
            </a:r>
            <a:r>
              <a:rPr lang="en-US" altLang="ko-KR" sz="1400" b="1" dirty="0"/>
              <a:t>B</a:t>
            </a:r>
            <a:r>
              <a:rPr lang="en-US" altLang="ko-KR" sz="1400" b="1" dirty="0" smtClean="0"/>
              <a:t>eam height : 20.24cm, 35.24cm, 50.24cm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- Gas : Ar-CH4(90:10), Ar-CO2(90:10)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- Electric field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    115V/cm ~ 155V/cm for </a:t>
            </a:r>
            <a:r>
              <a:rPr lang="en-US" altLang="ko-KR" sz="1400" b="1" dirty="0"/>
              <a:t>Ar-CH4(90:10)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1400" b="1" dirty="0" smtClean="0"/>
              <a:t>    170V/cm for ArCO2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4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/>
              <a:t>Cosmic-ray muon test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- trigger counter : 4cm &amp; 20cm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- Gas : </a:t>
            </a:r>
            <a:r>
              <a:rPr lang="en-US" altLang="ko-KR" sz="1400" b="1" dirty="0"/>
              <a:t>Ar-CH4(90:10), </a:t>
            </a:r>
            <a:r>
              <a:rPr lang="en-US" altLang="ko-KR" sz="1400" b="1" dirty="0" smtClean="0"/>
              <a:t>Ar-CO2(80:20</a:t>
            </a:r>
            <a:r>
              <a:rPr lang="en-US" altLang="ko-KR" sz="1400" b="1" dirty="0"/>
              <a:t>)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1400" b="1" dirty="0" smtClean="0"/>
              <a:t>- Electric field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    155V/cm ~ 175V/cm for Ar-CH4(90:10)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    155V/cm ~ 205V/cm for Ar-CH4(80:20</a:t>
            </a:r>
            <a:r>
              <a:rPr lang="en-US" altLang="ko-KR" sz="1400" b="1" dirty="0"/>
              <a:t>)</a:t>
            </a:r>
            <a:endParaRPr lang="en-US" altLang="ko-KR" sz="1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28308" y="3911930"/>
            <a:ext cx="46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Drift Time distribution as beam height @ ELPH test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3819" y="6599567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Time Bucket (</a:t>
            </a:r>
            <a:r>
              <a:rPr lang="en-US" altLang="ko-KR" sz="800" b="1" dirty="0" err="1" smtClean="0"/>
              <a:t>ch</a:t>
            </a:r>
            <a:r>
              <a:rPr lang="en-US" altLang="ko-KR" sz="800" b="1" dirty="0" smtClean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759" y="4149080"/>
            <a:ext cx="307777" cy="4353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ko-KR" sz="800" b="1" dirty="0" smtClean="0"/>
              <a:t>Counts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18" name="직선 연결선 17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  <p:cxnSp>
          <p:nvCxnSpPr>
            <p:cNvPr id="19" name="직선 연결선 18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1637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36" y="2414944"/>
            <a:ext cx="3955935" cy="37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5021792" cy="4090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043" y="-27384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latin typeface="Calibri" pitchFamily="34" charset="0"/>
              </a:rPr>
              <a:t>Diffusion</a:t>
            </a:r>
            <a:endParaRPr lang="ko-KR" altLang="en-US" sz="2400" b="1" i="1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2532" y="721912"/>
                <a:ext cx="2505879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𝒕𝒓𝒂𝒄𝒌</m:t>
                        </m:r>
                      </m:sub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ko-KR" sz="2000" b="1" dirty="0" smtClean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ko-KR" sz="2000" b="1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altLang="ko-KR" sz="20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32" y="721912"/>
                <a:ext cx="2505879" cy="426142"/>
              </a:xfrm>
              <a:prstGeom prst="rect">
                <a:avLst/>
              </a:prstGeom>
              <a:blipFill rotWithShape="1">
                <a:blip r:embed="rId4"/>
                <a:stretch>
                  <a:fillRect t="-2857" b="-2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0564" y="1178168"/>
                <a:ext cx="384541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𝒕𝒓𝒂𝒄𝒌</m:t>
                        </m:r>
                      </m:sub>
                    </m:sSub>
                  </m:oMath>
                </a14:m>
                <a:r>
                  <a:rPr lang="en-US" altLang="ko-KR" sz="1400" b="1" dirty="0" smtClean="0"/>
                  <a:t> : standard deviation of charge cloud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altLang="ko-KR" sz="1400" b="1" dirty="0" smtClean="0"/>
                  <a:t> : transverse diffusion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1400" b="1" dirty="0" smtClean="0"/>
                  <a:t> : from readout system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64" y="1178168"/>
                <a:ext cx="3845412" cy="738664"/>
              </a:xfrm>
              <a:prstGeom prst="rect">
                <a:avLst/>
              </a:prstGeom>
              <a:blipFill rotWithShape="1">
                <a:blip r:embed="rId5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13715" y="6165304"/>
                <a:ext cx="2923493" cy="311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/>
                  <a:t>P10 : 420 </a:t>
                </a:r>
                <a14:m>
                  <m:oMath xmlns:m="http://schemas.openxmlformats.org/officeDocument/2006/math">
                    <m:r>
                      <a:rPr lang="ko-KR" altLang="en-US" sz="14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</m:rad>
                  </m:oMath>
                </a14:m>
                <a:r>
                  <a:rPr lang="en-US" altLang="ko-KR" sz="1400" b="1" dirty="0" smtClean="0"/>
                  <a:t> @ 155 V/cm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15" y="6165304"/>
                <a:ext cx="2923493" cy="311688"/>
              </a:xfrm>
              <a:prstGeom prst="rect">
                <a:avLst/>
              </a:prstGeom>
              <a:blipFill rotWithShape="0">
                <a:blip r:embed="rId6"/>
                <a:stretch>
                  <a:fillRect l="-626"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직사각형 14"/>
          <p:cNvSpPr/>
          <p:nvPr/>
        </p:nvSpPr>
        <p:spPr>
          <a:xfrm>
            <a:off x="7956376" y="107340"/>
            <a:ext cx="116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latin typeface="Calibri" pitchFamily="34" charset="0"/>
                <a:sym typeface="Wingdings" pitchFamily="2" charset="2"/>
              </a:rPr>
              <a:t>Test result</a:t>
            </a:r>
            <a:endParaRPr lang="ko-KR" altLang="en-US" i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18" name="직선 연결선 17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  <p:cxnSp>
          <p:nvCxnSpPr>
            <p:cNvPr id="19" name="직선 연결선 18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948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2043" y="-27384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latin typeface="Calibri" pitchFamily="34" charset="0"/>
              </a:rPr>
              <a:t>Position resolution</a:t>
            </a:r>
            <a:endParaRPr lang="ko-KR" altLang="en-US" sz="2400" b="1" i="1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956376" y="107340"/>
            <a:ext cx="116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latin typeface="Calibri" pitchFamily="34" charset="0"/>
                <a:sym typeface="Wingdings" pitchFamily="2" charset="2"/>
              </a:rPr>
              <a:t>Test result</a:t>
            </a:r>
            <a:endParaRPr lang="ko-KR" altLang="en-US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4391"/>
            <a:ext cx="8978265" cy="330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81751" y="3414382"/>
            <a:ext cx="15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3x10 mm</a:t>
            </a:r>
            <a:r>
              <a:rPr lang="en-US" altLang="ko-KR" sz="1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PAD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3648" y="3414382"/>
            <a:ext cx="15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4x15 mm</a:t>
            </a:r>
            <a:r>
              <a:rPr lang="en-US" altLang="ko-KR" sz="1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PAD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3885853"/>
            <a:ext cx="1603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Resolution : 513</a:t>
            </a:r>
            <a:r>
              <a:rPr lang="en-US" altLang="ko-KR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1250" y="3883634"/>
            <a:ext cx="1603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Resolution : 228</a:t>
            </a:r>
            <a:r>
              <a:rPr lang="en-US" altLang="ko-KR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4359" r="50196" b="11474"/>
          <a:stretch/>
        </p:blipFill>
        <p:spPr bwMode="auto">
          <a:xfrm rot="16200000" flipH="1" flipV="1">
            <a:off x="6872030" y="1705034"/>
            <a:ext cx="1802259" cy="12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 t="44359" r="1325" b="11474"/>
          <a:stretch/>
        </p:blipFill>
        <p:spPr bwMode="auto">
          <a:xfrm rot="5400000" flipH="1" flipV="1">
            <a:off x="935208" y="1692026"/>
            <a:ext cx="1827812" cy="12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F:\Talk\20161109-10 korea_france\ref\IMG_41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8" r="9177" b="59524"/>
          <a:stretch/>
        </p:blipFill>
        <p:spPr bwMode="auto">
          <a:xfrm>
            <a:off x="2699792" y="884263"/>
            <a:ext cx="433449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화살표 연결선 2"/>
          <p:cNvCxnSpPr/>
          <p:nvPr/>
        </p:nvCxnSpPr>
        <p:spPr>
          <a:xfrm flipV="1">
            <a:off x="683568" y="2348880"/>
            <a:ext cx="8136904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7811" y="214388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e+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22" name="직선 연결선 21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  <p:cxnSp>
          <p:nvCxnSpPr>
            <p:cNvPr id="23" name="직선 연결선 22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1109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9239" y="-3647"/>
            <a:ext cx="1806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i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Large GEM test</a:t>
            </a:r>
            <a:endParaRPr lang="ko-KR" altLang="en-US" sz="2000" i="1" dirty="0">
              <a:solidFill>
                <a:srgbClr val="00B05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44408" y="1073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LAMPS</a:t>
            </a:r>
            <a:endParaRPr lang="ko-KR" altLang="en-US" i="1" dirty="0">
              <a:solidFill>
                <a:srgbClr val="00B05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47" y="4456428"/>
            <a:ext cx="2880000" cy="216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" y="4456122"/>
            <a:ext cx="2880000" cy="216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" y="1196752"/>
            <a:ext cx="2880000" cy="216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56" y="1556792"/>
            <a:ext cx="3240048" cy="432006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35" y="1196752"/>
            <a:ext cx="2880000" cy="216000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14" name="직선 연결선 13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rgbClr val="00B050">
                  <a:alpha val="40000"/>
                </a:srgbClr>
              </a:glow>
            </a:effectLst>
          </p:spPr>
        </p:cxnSp>
        <p:cxnSp>
          <p:nvCxnSpPr>
            <p:cNvPr id="15" name="직선 연결선 14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rgbClr val="00B050">
                  <a:alpha val="40000"/>
                </a:srgbClr>
              </a:glow>
            </a:effectLst>
          </p:spPr>
        </p:cxnSp>
      </p:grpSp>
      <p:sp>
        <p:nvSpPr>
          <p:cNvPr id="16" name="직사각형 15"/>
          <p:cNvSpPr/>
          <p:nvPr/>
        </p:nvSpPr>
        <p:spPr>
          <a:xfrm>
            <a:off x="-11300" y="898940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>
                <a:latin typeface="Calibri" pitchFamily="34" charset="0"/>
                <a:sym typeface="Wingdings" pitchFamily="2" charset="2"/>
              </a:rPr>
              <a:t>Large GEM</a:t>
            </a:r>
            <a:endParaRPr lang="ko-KR" altLang="en-US" sz="1400" i="1" dirty="0"/>
          </a:p>
        </p:txBody>
      </p:sp>
      <p:sp>
        <p:nvSpPr>
          <p:cNvPr id="17" name="직사각형 16"/>
          <p:cNvSpPr/>
          <p:nvPr/>
        </p:nvSpPr>
        <p:spPr>
          <a:xfrm>
            <a:off x="2883097" y="876609"/>
            <a:ext cx="2449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>
                <a:latin typeface="Calibri" pitchFamily="34" charset="0"/>
                <a:sym typeface="Wingdings" pitchFamily="2" charset="2"/>
              </a:rPr>
              <a:t>Leakage current measurement</a:t>
            </a:r>
            <a:endParaRPr lang="ko-KR" altLang="en-US" sz="1400" i="1" dirty="0"/>
          </a:p>
        </p:txBody>
      </p:sp>
      <p:sp>
        <p:nvSpPr>
          <p:cNvPr id="18" name="직사각형 17"/>
          <p:cNvSpPr/>
          <p:nvPr/>
        </p:nvSpPr>
        <p:spPr>
          <a:xfrm>
            <a:off x="-36512" y="4129335"/>
            <a:ext cx="493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>
                <a:latin typeface="Calibri" pitchFamily="34" charset="0"/>
                <a:sym typeface="Wingdings" pitchFamily="2" charset="2"/>
              </a:rPr>
              <a:t>PAD</a:t>
            </a:r>
            <a:endParaRPr lang="ko-KR" altLang="en-US" sz="1400" i="1" dirty="0"/>
          </a:p>
        </p:txBody>
      </p:sp>
      <p:sp>
        <p:nvSpPr>
          <p:cNvPr id="19" name="직사각형 18"/>
          <p:cNvSpPr/>
          <p:nvPr/>
        </p:nvSpPr>
        <p:spPr>
          <a:xfrm>
            <a:off x="2935793" y="4129335"/>
            <a:ext cx="493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>
                <a:latin typeface="Calibri" pitchFamily="34" charset="0"/>
                <a:sym typeface="Wingdings" pitchFamily="2" charset="2"/>
              </a:rPr>
              <a:t>PAD</a:t>
            </a:r>
            <a:endParaRPr lang="ko-KR" altLang="en-US" sz="1400" i="1" dirty="0"/>
          </a:p>
        </p:txBody>
      </p:sp>
      <p:sp>
        <p:nvSpPr>
          <p:cNvPr id="20" name="직사각형 19"/>
          <p:cNvSpPr/>
          <p:nvPr/>
        </p:nvSpPr>
        <p:spPr>
          <a:xfrm>
            <a:off x="5863555" y="1261338"/>
            <a:ext cx="1804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>
                <a:latin typeface="Calibri" pitchFamily="34" charset="0"/>
                <a:sym typeface="Wingdings" pitchFamily="2" charset="2"/>
              </a:rPr>
              <a:t>Large GEM test bench</a:t>
            </a:r>
            <a:endParaRPr lang="ko-KR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604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9239" y="-3647"/>
            <a:ext cx="1806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i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Large GEM test</a:t>
            </a:r>
            <a:endParaRPr lang="ko-KR" altLang="en-US" sz="2000" i="1" dirty="0">
              <a:solidFill>
                <a:srgbClr val="00B05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44408" y="1073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LAMPS</a:t>
            </a:r>
            <a:endParaRPr lang="ko-KR" altLang="en-US" i="1" dirty="0">
              <a:solidFill>
                <a:srgbClr val="00B050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14" name="직선 연결선 13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rgbClr val="00B050">
                  <a:alpha val="40000"/>
                </a:srgbClr>
              </a:glow>
            </a:effectLst>
          </p:spPr>
        </p:cxnSp>
        <p:cxnSp>
          <p:nvCxnSpPr>
            <p:cNvPr id="15" name="직선 연결선 14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rgbClr val="00B050">
                  <a:alpha val="40000"/>
                </a:srgbClr>
              </a:glow>
            </a:effectLst>
          </p:spPr>
        </p:cxn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67" y="814025"/>
            <a:ext cx="6232465" cy="604397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-5607" y="1052736"/>
            <a:ext cx="1333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i="1" dirty="0" smtClean="0">
                <a:latin typeface="Calibri" pitchFamily="34" charset="0"/>
                <a:sym typeface="Wingdings" pitchFamily="2" charset="2"/>
              </a:rPr>
              <a:t>Fe55 event</a:t>
            </a:r>
            <a:endParaRPr lang="ko-KR" altLang="en-US" sz="2000" i="1" dirty="0"/>
          </a:p>
        </p:txBody>
      </p:sp>
      <p:sp>
        <p:nvSpPr>
          <p:cNvPr id="12" name="직사각형 11"/>
          <p:cNvSpPr/>
          <p:nvPr/>
        </p:nvSpPr>
        <p:spPr>
          <a:xfrm>
            <a:off x="-39598" y="4005064"/>
            <a:ext cx="144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i="1" dirty="0" smtClean="0">
                <a:latin typeface="Calibri" pitchFamily="34" charset="0"/>
                <a:sym typeface="Wingdings" pitchFamily="2" charset="2"/>
              </a:rPr>
              <a:t>muon event</a:t>
            </a:r>
            <a:endParaRPr lang="ko-KR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603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9239" y="-3647"/>
            <a:ext cx="1806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i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Large GEM test</a:t>
            </a:r>
            <a:endParaRPr lang="ko-KR" altLang="en-US" sz="2000" i="1" dirty="0">
              <a:solidFill>
                <a:srgbClr val="00B05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44408" y="1073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LAMPS</a:t>
            </a:r>
            <a:endParaRPr lang="ko-KR" altLang="en-US" i="1" dirty="0">
              <a:solidFill>
                <a:srgbClr val="00B050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14" name="직선 연결선 13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rgbClr val="00B050">
                  <a:alpha val="40000"/>
                </a:srgbClr>
              </a:glow>
            </a:effectLst>
          </p:spPr>
        </p:cxnSp>
        <p:cxnSp>
          <p:nvCxnSpPr>
            <p:cNvPr id="15" name="직선 연결선 14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rgbClr val="00B050">
                  <a:alpha val="40000"/>
                </a:srgbClr>
              </a:glow>
            </a:effectLst>
          </p:spPr>
        </p:cxn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692"/>
            <a:ext cx="9144000" cy="44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21" name="직선 연결선 20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cxnSp>
        <p:cxnSp>
          <p:nvCxnSpPr>
            <p:cNvPr id="22" name="직선 연결선 21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31" name="TextBox 30"/>
          <p:cNvSpPr txBox="1"/>
          <p:nvPr/>
        </p:nvSpPr>
        <p:spPr>
          <a:xfrm>
            <a:off x="-12043" y="10677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  <a:latin typeface="Calibri" pitchFamily="34" charset="0"/>
              </a:rPr>
              <a:t>Summary</a:t>
            </a:r>
            <a:endParaRPr lang="ko-KR" altLang="en-US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197" y="841930"/>
                <a:ext cx="8749605" cy="591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LAMPS TPC 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To study the symmetry energy in the </a:t>
                </a:r>
                <a:r>
                  <a:rPr lang="en-US" altLang="ko-KR" sz="1400" b="1" dirty="0" err="1" smtClean="0">
                    <a:latin typeface="Calibri" panose="020F0502020204030204" pitchFamily="34" charset="0"/>
                  </a:rPr>
                  <a:t>EoS</a:t>
                </a:r>
                <a:r>
                  <a:rPr lang="en-US" altLang="ko-KR" sz="1400" b="1" dirty="0" smtClean="0">
                    <a:latin typeface="Calibri" panose="020F0502020204030204" pitchFamily="34" charset="0"/>
                  </a:rPr>
                  <a:t> of nuclear matter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Main detector for tracking of charged particles inside of solenoid magnet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Complete information of Momentum &amp; PID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ko-KR" sz="1400" b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Prototype TPC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1/8 volume of LAMPS TPC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Triple GEM system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Readout system : GET system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ELPH beam test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Cosmic ray muon test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ko-KR" sz="1400" b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Test </a:t>
                </a:r>
                <a:r>
                  <a:rPr lang="en-US" altLang="ko-KR" sz="1400" b="1" dirty="0">
                    <a:latin typeface="Calibri" panose="020F0502020204030204" pitchFamily="34" charset="0"/>
                  </a:rPr>
                  <a:t>result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Drift velocity</a:t>
                </a:r>
                <a:br>
                  <a:rPr lang="en-US" altLang="ko-KR" sz="1400" b="1" dirty="0" smtClean="0">
                    <a:latin typeface="Calibri" panose="020F0502020204030204" pitchFamily="34" charset="0"/>
                  </a:rPr>
                </a:b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P10 :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5.25 cm/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@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E=155 V/cm</a:t>
                </a:r>
                <a:b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</a:b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P20 :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6.77 cm/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@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E=205 V/cm</a:t>
                </a:r>
                <a:b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</a:b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ArCO2 :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1.06 cm/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@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E=170 V/cm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Diffusion</a:t>
                </a:r>
                <a:br>
                  <a:rPr lang="en-US" altLang="ko-KR" sz="1400" b="1" dirty="0" smtClean="0">
                    <a:latin typeface="Calibri" panose="020F0502020204030204" pitchFamily="34" charset="0"/>
                  </a:rPr>
                </a:br>
                <a:r>
                  <a:rPr lang="en-US" altLang="ko-KR" sz="1400" b="1" dirty="0" smtClean="0">
                    <a:latin typeface="Calibri" panose="020F0502020204030204" pitchFamily="34" charset="0"/>
                  </a:rPr>
                  <a:t> 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P10 : 414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ko-K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</m:rad>
                  </m:oMath>
                </a14:m>
                <a:r>
                  <a:rPr lang="en-US" altLang="ko-KR" sz="1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@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E=155 V/cm</a:t>
                </a:r>
                <a:endParaRPr lang="en-US" altLang="ko-KR" sz="1400" b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Position resolution</a:t>
                </a:r>
                <a:br>
                  <a:rPr lang="en-US" altLang="ko-KR" sz="1400" b="1" dirty="0" smtClean="0">
                    <a:latin typeface="Calibri" panose="020F0502020204030204" pitchFamily="34" charset="0"/>
                  </a:rPr>
                </a:br>
                <a:r>
                  <a:rPr lang="en-US" altLang="ko-KR" sz="1400" b="1" dirty="0" smtClean="0">
                    <a:latin typeface="Calibri" panose="020F0502020204030204" pitchFamily="34" charset="0"/>
                  </a:rPr>
                  <a:t>  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3x10 mm</a:t>
                </a:r>
                <a:r>
                  <a:rPr lang="en-US" altLang="ko-KR" sz="1400" b="1" baseline="300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PAD : 228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</a:t>
                </a:r>
                <a:b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</a:b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 4x15 mm</a:t>
                </a:r>
                <a:r>
                  <a:rPr lang="en-US" altLang="ko-KR" sz="1400" b="1" baseline="300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PAD : 513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ko-KR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Plan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Large GEM test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ko-KR" sz="1400" b="1" dirty="0" smtClean="0">
                    <a:latin typeface="Calibri" panose="020F0502020204030204" pitchFamily="34" charset="0"/>
                  </a:rPr>
                  <a:t>LAMPS TPC design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97" y="841930"/>
                <a:ext cx="8749605" cy="5913222"/>
              </a:xfrm>
              <a:prstGeom prst="rect">
                <a:avLst/>
              </a:prstGeom>
              <a:blipFill rotWithShape="0">
                <a:blip r:embed="rId3"/>
                <a:stretch>
                  <a:fillRect l="-70" t="-2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-3647"/>
            <a:ext cx="2568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Concept of LAMPS TPC</a:t>
            </a:r>
            <a:endParaRPr lang="ko-KR" altLang="en-US" sz="2000" i="1" dirty="0">
              <a:solidFill>
                <a:srgbClr val="FF000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7" name="직선 연결선 6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cxnSp>
        <p:cxnSp>
          <p:nvCxnSpPr>
            <p:cNvPr id="8" name="직선 연결선 7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9" name="직사각형 8"/>
          <p:cNvSpPr/>
          <p:nvPr/>
        </p:nvSpPr>
        <p:spPr>
          <a:xfrm>
            <a:off x="8244408" y="1073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LAMPS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35496" y="789418"/>
            <a:ext cx="5439183" cy="3363256"/>
            <a:chOff x="284945" y="777938"/>
            <a:chExt cx="5439183" cy="3363256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945" y="777938"/>
              <a:ext cx="5439183" cy="336325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20430347">
              <a:off x="319268" y="1666380"/>
              <a:ext cx="2119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Solenoid spectrometer</a:t>
              </a:r>
            </a:p>
          </p:txBody>
        </p:sp>
        <p:sp>
          <p:nvSpPr>
            <p:cNvPr id="49" name="타원 48"/>
            <p:cNvSpPr/>
            <p:nvPr/>
          </p:nvSpPr>
          <p:spPr>
            <a:xfrm>
              <a:off x="1624130" y="2708920"/>
              <a:ext cx="67550" cy="720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20430347">
              <a:off x="2686687" y="985785"/>
              <a:ext cx="21493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Neutron detector array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63827" y="1753939"/>
              <a:ext cx="1265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Solenoid magnet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3932" y="2503929"/>
              <a:ext cx="578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Target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23859" y="2279537"/>
              <a:ext cx="425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TPC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32971" y="2002538"/>
              <a:ext cx="402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ToF</a:t>
              </a:r>
              <a:endParaRPr lang="en-US" altLang="ko-KR" sz="1200" b="1" dirty="0" smtClean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5" name="직선 화살표 연결선 54"/>
            <p:cNvCxnSpPr>
              <a:endCxn id="51" idx="1"/>
            </p:cNvCxnSpPr>
            <p:nvPr/>
          </p:nvCxnSpPr>
          <p:spPr>
            <a:xfrm flipV="1">
              <a:off x="1979712" y="1892439"/>
              <a:ext cx="484115" cy="24859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>
              <a:endCxn id="54" idx="1"/>
            </p:cNvCxnSpPr>
            <p:nvPr/>
          </p:nvCxnSpPr>
          <p:spPr>
            <a:xfrm flipV="1">
              <a:off x="1979712" y="2141038"/>
              <a:ext cx="653259" cy="17142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>
              <a:endCxn id="53" idx="1"/>
            </p:cNvCxnSpPr>
            <p:nvPr/>
          </p:nvCxnSpPr>
          <p:spPr>
            <a:xfrm flipV="1">
              <a:off x="1979712" y="2418037"/>
              <a:ext cx="844147" cy="6370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>
              <a:stCxn id="49" idx="2"/>
              <a:endCxn id="52" idx="3"/>
            </p:cNvCxnSpPr>
            <p:nvPr/>
          </p:nvCxnSpPr>
          <p:spPr>
            <a:xfrm flipH="1" flipV="1">
              <a:off x="972808" y="2642429"/>
              <a:ext cx="651322" cy="10249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40649" y="4434743"/>
            <a:ext cx="8662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400" b="1" dirty="0" smtClean="0">
                <a:solidFill>
                  <a:srgbClr val="FF0000"/>
                </a:solidFill>
              </a:rPr>
              <a:t>Time Projection Chamber (TPC)</a:t>
            </a:r>
            <a:br>
              <a:rPr lang="en-US" altLang="ko-KR" sz="1400" b="1" dirty="0" smtClean="0">
                <a:solidFill>
                  <a:srgbClr val="FF0000"/>
                </a:solidFill>
              </a:rPr>
            </a:br>
            <a:r>
              <a:rPr lang="en-US" altLang="ko-KR" sz="1400" b="1" dirty="0" smtClean="0"/>
              <a:t>- main detector for tracking of charged particles</a:t>
            </a:r>
            <a:br>
              <a:rPr lang="en-US" altLang="ko-KR" sz="1400" b="1" dirty="0" smtClean="0"/>
            </a:br>
            <a:r>
              <a:rPr lang="en-US" altLang="ko-KR" sz="1400" b="1" dirty="0"/>
              <a:t>- inside of Solenoid </a:t>
            </a:r>
            <a:r>
              <a:rPr lang="en-US" altLang="ko-KR" sz="1400" b="1" dirty="0" smtClean="0"/>
              <a:t>magnet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- complete information of momentum &amp; </a:t>
            </a:r>
            <a:r>
              <a:rPr lang="en-US" altLang="ko-KR" sz="1400" b="1" dirty="0"/>
              <a:t>PID</a:t>
            </a:r>
            <a:br>
              <a:rPr lang="en-US" altLang="ko-KR" sz="1400" b="1" dirty="0"/>
            </a:br>
            <a:r>
              <a:rPr lang="en-US" altLang="ko-KR" sz="1400" b="1" dirty="0"/>
              <a:t>- Gas Electron Multiplier (GEM</a:t>
            </a:r>
            <a:r>
              <a:rPr lang="en-US" altLang="ko-KR" sz="1400" b="1" dirty="0" smtClean="0"/>
              <a:t>)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- </a:t>
            </a:r>
            <a:r>
              <a:rPr lang="en-US" altLang="ko-KR" sz="1400" b="1" dirty="0" err="1" smtClean="0"/>
              <a:t>FrontEnd</a:t>
            </a:r>
            <a:r>
              <a:rPr lang="en-US" altLang="ko-KR" sz="1400" b="1" dirty="0" smtClean="0"/>
              <a:t> electronics </a:t>
            </a:r>
            <a:r>
              <a:rPr lang="en-US" altLang="ko-KR" sz="1400" b="1" dirty="0"/>
              <a:t>: GET </a:t>
            </a:r>
            <a:r>
              <a:rPr lang="en-US" altLang="ko-KR" sz="1400" b="1" dirty="0" smtClean="0"/>
              <a:t>system</a:t>
            </a:r>
            <a:endParaRPr lang="en-US" altLang="ko-KR" sz="1400" b="1" dirty="0"/>
          </a:p>
        </p:txBody>
      </p:sp>
      <p:grpSp>
        <p:nvGrpSpPr>
          <p:cNvPr id="37" name="그룹 36"/>
          <p:cNvGrpSpPr/>
          <p:nvPr/>
        </p:nvGrpSpPr>
        <p:grpSpPr>
          <a:xfrm>
            <a:off x="5488450" y="803199"/>
            <a:ext cx="3669321" cy="3345881"/>
            <a:chOff x="2267744" y="1052736"/>
            <a:chExt cx="3669321" cy="3345881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1" r="21524"/>
            <a:stretch/>
          </p:blipFill>
          <p:spPr bwMode="auto">
            <a:xfrm>
              <a:off x="2267744" y="1052736"/>
              <a:ext cx="3669321" cy="334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 rot="1042131">
              <a:off x="3995936" y="1556792"/>
              <a:ext cx="8851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Outer Field Cage</a:t>
              </a:r>
              <a:endParaRPr lang="ko-KR" altLang="en-US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042131">
              <a:off x="4130390" y="2657886"/>
              <a:ext cx="86113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Inner Field Cage</a:t>
              </a:r>
              <a:endParaRPr lang="ko-KR" altLang="en-US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33805" y="1684003"/>
              <a:ext cx="7473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Readout PAD</a:t>
              </a:r>
              <a:endParaRPr lang="ko-KR" altLang="en-US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22360" y="1900713"/>
              <a:ext cx="6575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Triple GEM</a:t>
              </a:r>
              <a:endParaRPr lang="ko-KR" altLang="en-US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37601" y="2101869"/>
              <a:ext cx="6832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Gas volume</a:t>
              </a:r>
              <a:endParaRPr lang="ko-KR" altLang="en-US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89745" y="2313166"/>
              <a:ext cx="54053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Cathode</a:t>
              </a:r>
              <a:endParaRPr lang="ko-KR" altLang="en-US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2" name="직선 화살표 연결선 61"/>
            <p:cNvCxnSpPr/>
            <p:nvPr/>
          </p:nvCxnSpPr>
          <p:spPr>
            <a:xfrm>
              <a:off x="3059832" y="3501008"/>
              <a:ext cx="1944216" cy="612000"/>
            </a:xfrm>
            <a:prstGeom prst="straightConnector1">
              <a:avLst/>
            </a:prstGeom>
            <a:ln w="12700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1042131">
              <a:off x="3619322" y="3770354"/>
              <a:ext cx="4651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92D050"/>
                  </a:solidFill>
                  <a:latin typeface="Calibri" panose="020F0502020204030204" pitchFamily="34" charset="0"/>
                </a:rPr>
                <a:t>120cm</a:t>
              </a:r>
              <a:endParaRPr lang="ko-KR" altLang="en-US" sz="800" b="1" dirty="0">
                <a:solidFill>
                  <a:srgbClr val="92D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3572242" y="2485236"/>
              <a:ext cx="63654" cy="7966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08984" y="2522803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Target</a:t>
              </a:r>
              <a:endParaRPr lang="ko-KR" altLang="en-US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>
              <a:off x="3175954" y="2386826"/>
              <a:ext cx="387934" cy="108000"/>
            </a:xfrm>
            <a:prstGeom prst="straightConnector1">
              <a:avLst/>
            </a:prstGeom>
            <a:ln w="12700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 rot="1042131">
              <a:off x="3154562" y="2436609"/>
              <a:ext cx="413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92D050"/>
                  </a:solidFill>
                  <a:latin typeface="Calibri" panose="020F0502020204030204" pitchFamily="34" charset="0"/>
                </a:rPr>
                <a:t>30cm</a:t>
              </a:r>
              <a:endParaRPr lang="ko-KR" altLang="en-US" sz="800" b="1" dirty="0">
                <a:solidFill>
                  <a:srgbClr val="92D05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8" name="직선 화살표 연결선 67"/>
            <p:cNvCxnSpPr/>
            <p:nvPr/>
          </p:nvCxnSpPr>
          <p:spPr>
            <a:xfrm rot="240000">
              <a:off x="3123340" y="2393509"/>
              <a:ext cx="0" cy="243699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/>
            <p:cNvCxnSpPr/>
            <p:nvPr/>
          </p:nvCxnSpPr>
          <p:spPr>
            <a:xfrm rot="240000">
              <a:off x="3096067" y="2611477"/>
              <a:ext cx="0" cy="673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771800" y="2348880"/>
              <a:ext cx="413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92D050"/>
                  </a:solidFill>
                  <a:latin typeface="Calibri" panose="020F0502020204030204" pitchFamily="34" charset="0"/>
                </a:rPr>
                <a:t>15cm</a:t>
              </a:r>
              <a:endParaRPr lang="ko-KR" altLang="en-US" sz="800" b="1" dirty="0">
                <a:solidFill>
                  <a:srgbClr val="92D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17944" y="2781508"/>
              <a:ext cx="413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92D050"/>
                  </a:solidFill>
                  <a:latin typeface="Calibri" panose="020F0502020204030204" pitchFamily="34" charset="0"/>
                </a:rPr>
                <a:t>50cm</a:t>
              </a:r>
              <a:endParaRPr lang="ko-KR" altLang="en-US" sz="800" b="1" dirty="0">
                <a:solidFill>
                  <a:srgbClr val="92D05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9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-3647"/>
            <a:ext cx="3013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History of LAMPS TPC R&amp;D</a:t>
            </a:r>
            <a:endParaRPr lang="ko-KR" altLang="en-US" sz="2000" i="1" dirty="0">
              <a:solidFill>
                <a:srgbClr val="FF000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7" name="직선 연결선 6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cxnSp>
        <p:cxnSp>
          <p:nvCxnSpPr>
            <p:cNvPr id="8" name="직선 연결선 7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9" name="직사각형 8"/>
          <p:cNvSpPr/>
          <p:nvPr/>
        </p:nvSpPr>
        <p:spPr>
          <a:xfrm>
            <a:off x="8244408" y="1073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LAMPS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0649" y="908720"/>
            <a:ext cx="86627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solidFill>
                  <a:schemeClr val="accent1"/>
                </a:solidFill>
              </a:rPr>
              <a:t>Small GEM test</a:t>
            </a:r>
            <a:br>
              <a:rPr lang="en-US" altLang="ko-KR" b="1" dirty="0" smtClean="0">
                <a:solidFill>
                  <a:schemeClr val="accent1"/>
                </a:solidFill>
              </a:rPr>
            </a:br>
            <a:r>
              <a:rPr lang="en-US" altLang="ko-KR" b="1" dirty="0" smtClean="0">
                <a:solidFill>
                  <a:schemeClr val="accent1"/>
                </a:solidFill>
              </a:rPr>
              <a:t>- GEM gain test : Fe55 &amp; Cosmic-ray muon</a:t>
            </a:r>
            <a:br>
              <a:rPr lang="en-US" altLang="ko-KR" b="1" dirty="0" smtClean="0">
                <a:solidFill>
                  <a:schemeClr val="accent1"/>
                </a:solidFill>
              </a:rPr>
            </a:br>
            <a:r>
              <a:rPr lang="en-US" altLang="ko-KR" b="1" dirty="0" smtClean="0">
                <a:solidFill>
                  <a:schemeClr val="accent1"/>
                </a:solidFill>
              </a:rPr>
              <a:t>- reduced </a:t>
            </a:r>
            <a:r>
              <a:rPr lang="en-US" altLang="ko-KR" b="1" dirty="0" err="1" smtClean="0">
                <a:solidFill>
                  <a:schemeClr val="accent1"/>
                </a:solidFill>
              </a:rPr>
              <a:t>CoBo</a:t>
            </a:r>
            <a:r>
              <a:rPr lang="en-US" altLang="ko-KR" b="1" dirty="0" smtClean="0">
                <a:solidFill>
                  <a:schemeClr val="accent1"/>
                </a:solidFill>
              </a:rPr>
              <a:t>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solidFill>
                  <a:schemeClr val="accent4"/>
                </a:solidFill>
              </a:rPr>
              <a:t>Prototype TPC test</a:t>
            </a:r>
            <a:br>
              <a:rPr lang="en-US" altLang="ko-KR" b="1" dirty="0" smtClean="0">
                <a:solidFill>
                  <a:schemeClr val="accent4"/>
                </a:solidFill>
              </a:rPr>
            </a:br>
            <a:r>
              <a:rPr lang="en-US" altLang="ko-KR" b="1" dirty="0" smtClean="0">
                <a:solidFill>
                  <a:schemeClr val="accent4"/>
                </a:solidFill>
              </a:rPr>
              <a:t>- prototype TPC design and making</a:t>
            </a:r>
            <a:br>
              <a:rPr lang="en-US" altLang="ko-KR" b="1" dirty="0" smtClean="0">
                <a:solidFill>
                  <a:schemeClr val="accent4"/>
                </a:solidFill>
              </a:rPr>
            </a:br>
            <a:r>
              <a:rPr lang="en-US" altLang="ko-KR" b="1" dirty="0" smtClean="0">
                <a:solidFill>
                  <a:schemeClr val="accent4"/>
                </a:solidFill>
              </a:rPr>
              <a:t>- muon test : drift velocity</a:t>
            </a:r>
            <a:br>
              <a:rPr lang="en-US" altLang="ko-KR" b="1" dirty="0" smtClean="0">
                <a:solidFill>
                  <a:schemeClr val="accent4"/>
                </a:solidFill>
              </a:rPr>
            </a:br>
            <a:r>
              <a:rPr lang="en-US" altLang="ko-KR" b="1" dirty="0" smtClean="0">
                <a:solidFill>
                  <a:schemeClr val="accent4"/>
                </a:solidFill>
              </a:rPr>
              <a:t>- positron beam test : drift velocity, diffusion and position resolution</a:t>
            </a:r>
            <a:br>
              <a:rPr lang="en-US" altLang="ko-KR" b="1" dirty="0" smtClean="0">
                <a:solidFill>
                  <a:schemeClr val="accent4"/>
                </a:solidFill>
              </a:rPr>
            </a:br>
            <a:r>
              <a:rPr lang="en-US" altLang="ko-KR" b="1" dirty="0" smtClean="0">
                <a:solidFill>
                  <a:schemeClr val="accent4"/>
                </a:solidFill>
              </a:rPr>
              <a:t>- </a:t>
            </a:r>
            <a:r>
              <a:rPr lang="en-US" altLang="ko-KR" b="1" dirty="0" err="1" smtClean="0">
                <a:solidFill>
                  <a:schemeClr val="accent4"/>
                </a:solidFill>
              </a:rPr>
              <a:t>CoBo</a:t>
            </a:r>
            <a:r>
              <a:rPr lang="en-US" altLang="ko-KR" b="1" dirty="0" smtClean="0">
                <a:solidFill>
                  <a:schemeClr val="accent4"/>
                </a:solidFill>
              </a:rPr>
              <a:t> system with </a:t>
            </a:r>
            <a:r>
              <a:rPr lang="en-US" altLang="ko-KR" b="1" dirty="0" err="1" smtClean="0">
                <a:solidFill>
                  <a:schemeClr val="accent4"/>
                </a:solidFill>
              </a:rPr>
              <a:t>Narval</a:t>
            </a:r>
            <a:r>
              <a:rPr lang="en-US" altLang="ko-KR" b="1" dirty="0" smtClean="0">
                <a:solidFill>
                  <a:schemeClr val="accent4"/>
                </a:solidFill>
              </a:rPr>
              <a:t> DAQ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solidFill>
                  <a:srgbClr val="00B050"/>
                </a:solidFill>
              </a:rPr>
              <a:t>Large GEM test</a:t>
            </a:r>
            <a:br>
              <a:rPr lang="en-US" altLang="ko-KR" b="1" dirty="0" smtClean="0">
                <a:solidFill>
                  <a:srgbClr val="00B050"/>
                </a:solidFill>
              </a:rPr>
            </a:br>
            <a:r>
              <a:rPr lang="en-US" altLang="ko-KR" b="1" dirty="0" smtClean="0">
                <a:solidFill>
                  <a:srgbClr val="00B050"/>
                </a:solidFill>
              </a:rPr>
              <a:t>- similar size of LAMPS TPC GEM</a:t>
            </a:r>
            <a:br>
              <a:rPr lang="en-US" altLang="ko-KR" b="1" dirty="0" smtClean="0">
                <a:solidFill>
                  <a:srgbClr val="00B050"/>
                </a:solidFill>
              </a:rPr>
            </a:br>
            <a:r>
              <a:rPr lang="en-US" altLang="ko-KR" b="1" dirty="0" smtClean="0">
                <a:solidFill>
                  <a:srgbClr val="00B050"/>
                </a:solidFill>
              </a:rPr>
              <a:t>- modified CMS GEM</a:t>
            </a:r>
            <a:br>
              <a:rPr lang="en-US" altLang="ko-KR" b="1" dirty="0" smtClean="0">
                <a:solidFill>
                  <a:srgbClr val="00B050"/>
                </a:solidFill>
              </a:rPr>
            </a:br>
            <a:r>
              <a:rPr lang="en-US" altLang="ko-KR" b="1" dirty="0">
                <a:solidFill>
                  <a:srgbClr val="00B050"/>
                </a:solidFill>
              </a:rPr>
              <a:t>- </a:t>
            </a:r>
            <a:r>
              <a:rPr lang="en-US" altLang="ko-KR" b="1" dirty="0" smtClean="0">
                <a:solidFill>
                  <a:srgbClr val="00B050"/>
                </a:solidFill>
              </a:rPr>
              <a:t>GEM gain</a:t>
            </a:r>
            <a:br>
              <a:rPr lang="en-US" altLang="ko-KR" b="1" dirty="0" smtClean="0">
                <a:solidFill>
                  <a:srgbClr val="00B050"/>
                </a:solidFill>
              </a:rPr>
            </a:br>
            <a:r>
              <a:rPr lang="en-US" altLang="ko-KR" b="1" dirty="0" smtClean="0">
                <a:solidFill>
                  <a:srgbClr val="00B050"/>
                </a:solidFill>
              </a:rPr>
              <a:t>- gain uniformity</a:t>
            </a:r>
            <a:br>
              <a:rPr lang="en-US" altLang="ko-KR" b="1" dirty="0" smtClean="0">
                <a:solidFill>
                  <a:srgbClr val="00B050"/>
                </a:solidFill>
              </a:rPr>
            </a:br>
            <a:r>
              <a:rPr lang="en-US" altLang="ko-KR" b="1" dirty="0" smtClean="0">
                <a:solidFill>
                  <a:srgbClr val="00B050"/>
                </a:solidFill>
              </a:rPr>
              <a:t>- gain as gas</a:t>
            </a:r>
            <a:br>
              <a:rPr lang="en-US" altLang="ko-KR" b="1" dirty="0" smtClean="0">
                <a:solidFill>
                  <a:srgbClr val="00B050"/>
                </a:solidFill>
              </a:rPr>
            </a:br>
            <a:r>
              <a:rPr lang="en-US" altLang="ko-KR" b="1" dirty="0" smtClean="0">
                <a:solidFill>
                  <a:srgbClr val="00B050"/>
                </a:solidFill>
              </a:rPr>
              <a:t>- gain as number of GEM layers</a:t>
            </a:r>
            <a:endParaRPr lang="en-US" altLang="ko-K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956-51EF-4AF4-9C23-73A0C1F35F24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102" y="-1"/>
            <a:ext cx="275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i="1" dirty="0" smtClean="0">
                <a:solidFill>
                  <a:schemeClr val="accent1"/>
                </a:solidFill>
                <a:latin typeface="Calibri" pitchFamily="34" charset="0"/>
              </a:rPr>
              <a:t>Small GEM gain test</a:t>
            </a:r>
            <a:endParaRPr lang="ko-KR" altLang="en-US" sz="2400" b="1" i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44408" y="1073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LAMPS</a:t>
            </a:r>
            <a:endParaRPr lang="ko-KR" altLang="en-US" i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J:\Talk\201710_KPS\fig\GEM_tes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3" y="764704"/>
            <a:ext cx="3825489" cy="28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505" y="1529917"/>
            <a:ext cx="4500562" cy="4419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38181" y="1207785"/>
            <a:ext cx="4119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 gain-voltage characteristic of Triple GEM (2mm)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3100" y="1700808"/>
            <a:ext cx="114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Fe55 source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5.9keV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5050" y="2420888"/>
            <a:ext cx="996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Triple GEM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8921"/>
            <a:ext cx="3901778" cy="3042168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15" name="직선 연결선 14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rgbClr val="0070C0">
                  <a:alpha val="40000"/>
                </a:srgbClr>
              </a:glow>
            </a:effectLst>
          </p:spPr>
        </p:cxnSp>
        <p:cxnSp>
          <p:nvCxnSpPr>
            <p:cNvPr id="16" name="직선 연결선 15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rgbClr val="0070C0">
                  <a:alpha val="40000"/>
                </a:srgb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2662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256937" y="676675"/>
            <a:ext cx="6801375" cy="4336501"/>
            <a:chOff x="35496" y="692696"/>
            <a:chExt cx="8732225" cy="6006125"/>
          </a:xfrm>
        </p:grpSpPr>
        <p:pic>
          <p:nvPicPr>
            <p:cNvPr id="12" name="Picture 2" descr="J:\Inventor\LAMPS TPC3\final\dwg2\LAMPS_TPC.jpg"/>
            <p:cNvPicPr>
              <a:picLocks noChangeAspect="1" noChangeArrowheads="1"/>
            </p:cNvPicPr>
            <p:nvPr/>
          </p:nvPicPr>
          <p:blipFill>
            <a:blip r:embed="rId2" cstate="print"/>
            <a:srcRect l="9065" t="1130" r="9727" b="5107"/>
            <a:stretch>
              <a:fillRect/>
            </a:stretch>
          </p:blipFill>
          <p:spPr bwMode="auto">
            <a:xfrm>
              <a:off x="144016" y="794303"/>
              <a:ext cx="8604448" cy="5902225"/>
            </a:xfrm>
            <a:prstGeom prst="rect">
              <a:avLst/>
            </a:prstGeom>
            <a:noFill/>
          </p:spPr>
        </p:pic>
        <p:cxnSp>
          <p:nvCxnSpPr>
            <p:cNvPr id="13" name="직선 화살표 연결선 12"/>
            <p:cNvCxnSpPr/>
            <p:nvPr/>
          </p:nvCxnSpPr>
          <p:spPr>
            <a:xfrm>
              <a:off x="2771800" y="5112352"/>
              <a:ext cx="576064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1979712" y="6336488"/>
              <a:ext cx="576064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55776" y="6336487"/>
              <a:ext cx="2885842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Bottom to fix PAD &amp; GEM : Al</a:t>
              </a:r>
              <a:endParaRPr lang="ko-KR" altLang="en-US" sz="11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7863" y="5328376"/>
              <a:ext cx="1644819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Inner Field Cage</a:t>
              </a:r>
              <a:endParaRPr lang="ko-KR" altLang="en-US" sz="11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20" y="1079904"/>
              <a:ext cx="1688040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Outer Field Cage</a:t>
              </a:r>
              <a:endParaRPr lang="ko-KR" altLang="en-US" sz="1100" b="1" dirty="0"/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 flipH="1" flipV="1">
              <a:off x="4860032" y="1511952"/>
              <a:ext cx="720080" cy="10081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812360" y="3096127"/>
              <a:ext cx="955361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Cathode</a:t>
              </a:r>
              <a:endParaRPr lang="ko-KR" altLang="en-US" sz="1100" b="1" dirty="0"/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>
              <a:off x="7884368" y="2448056"/>
              <a:ext cx="216024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43808" y="2232032"/>
              <a:ext cx="1484289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GEM : 3 layers</a:t>
              </a:r>
              <a:endParaRPr lang="ko-KR" altLang="en-US" sz="1100" b="1" dirty="0"/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flipV="1">
              <a:off x="2843808" y="2592072"/>
              <a:ext cx="288032" cy="10801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496" y="3672192"/>
              <a:ext cx="611661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PAD</a:t>
              </a:r>
              <a:endParaRPr lang="ko-KR" altLang="en-US" sz="1100" b="1" dirty="0"/>
            </a:p>
          </p:txBody>
        </p:sp>
        <p:cxnSp>
          <p:nvCxnSpPr>
            <p:cNvPr id="29" name="직선 화살표 연결선 28"/>
            <p:cNvCxnSpPr>
              <a:endCxn id="28" idx="3"/>
            </p:cNvCxnSpPr>
            <p:nvPr/>
          </p:nvCxnSpPr>
          <p:spPr>
            <a:xfrm flipH="1" flipV="1">
              <a:off x="647157" y="3853359"/>
              <a:ext cx="1116531" cy="5389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3671392" y="3429000"/>
              <a:ext cx="288032" cy="5040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flipH="1" flipV="1">
              <a:off x="4247456" y="4365104"/>
              <a:ext cx="216024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103440" y="4725144"/>
              <a:ext cx="949187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1"/>
                  </a:solidFill>
                </a:rPr>
                <a:t>150 mm</a:t>
              </a:r>
              <a:endParaRPr lang="ko-KR" altLang="en-US" sz="11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5183560" y="4653136"/>
              <a:ext cx="36004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7271792" y="3501008"/>
              <a:ext cx="288032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/>
            <p:nvPr/>
          </p:nvCxnSpPr>
          <p:spPr>
            <a:xfrm flipH="1">
              <a:off x="5292080" y="3645024"/>
              <a:ext cx="2016224" cy="1152128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9816795">
              <a:off x="5377307" y="4126999"/>
              <a:ext cx="2134642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1"/>
                  </a:solidFill>
                </a:rPr>
                <a:t>Drift length : 570 mm</a:t>
              </a:r>
              <a:endParaRPr lang="ko-KR" altLang="en-US" sz="11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7" name="직선 화살표 연결선 36"/>
            <p:cNvCxnSpPr/>
            <p:nvPr/>
          </p:nvCxnSpPr>
          <p:spPr>
            <a:xfrm>
              <a:off x="143000" y="5445224"/>
              <a:ext cx="432048" cy="72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 flipH="1" flipV="1">
              <a:off x="2015208" y="5877272"/>
              <a:ext cx="648072" cy="1440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1273" y="5867980"/>
              <a:ext cx="949187" cy="36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1"/>
                  </a:solidFill>
                </a:rPr>
                <a:t>490 mm</a:t>
              </a:r>
              <a:endParaRPr lang="ko-KR" altLang="en-US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5" y="692696"/>
              <a:ext cx="3707905" cy="4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i="1" dirty="0" smtClean="0">
                  <a:solidFill>
                    <a:srgbClr val="FF0000"/>
                  </a:solidFill>
                  <a:latin typeface="Calibri" pitchFamily="34" charset="0"/>
                </a:rPr>
                <a:t>1/8 volume of real TPC design</a:t>
              </a:r>
              <a:endParaRPr lang="ko-KR" altLang="en-US" sz="16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288032" y="0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i="1" dirty="0" smtClean="0">
                <a:latin typeface="Calibri" pitchFamily="34" charset="0"/>
              </a:rPr>
              <a:t>Prototype TPC for LAMPS</a:t>
            </a:r>
            <a:endParaRPr lang="ko-KR" altLang="en-US" sz="2400" b="1" i="1" dirty="0">
              <a:latin typeface="Calibri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8244408" y="1073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latin typeface="Calibri" pitchFamily="34" charset="0"/>
                <a:sym typeface="Wingdings" pitchFamily="2" charset="2"/>
              </a:rPr>
              <a:t>LAMPS</a:t>
            </a:r>
            <a:endParaRPr lang="ko-KR" altLang="en-US" i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6722966" y="3949168"/>
            <a:ext cx="2279239" cy="2869287"/>
            <a:chOff x="6757257" y="3700357"/>
            <a:chExt cx="2279239" cy="2869287"/>
          </a:xfrm>
        </p:grpSpPr>
        <p:sp>
          <p:nvSpPr>
            <p:cNvPr id="61" name="TextBox 60"/>
            <p:cNvSpPr txBox="1"/>
            <p:nvPr/>
          </p:nvSpPr>
          <p:spPr>
            <a:xfrm>
              <a:off x="7433443" y="3700357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Field Cage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_x193111040" descr="EMB000019a01dc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35"/>
            <a:stretch/>
          </p:blipFill>
          <p:spPr bwMode="auto">
            <a:xfrm>
              <a:off x="6779073" y="3949584"/>
              <a:ext cx="2233964" cy="256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6757257" y="3713134"/>
              <a:ext cx="2279239" cy="285651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04318" y="5171708"/>
            <a:ext cx="5417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Concept of prototype TPC for LAMPS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sz="1200" b="1" dirty="0" smtClean="0">
                <a:latin typeface="Calibri" pitchFamily="34" charset="0"/>
              </a:rPr>
              <a:t>Optimized design &amp; fabrication method : 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1/8 </a:t>
            </a:r>
            <a:r>
              <a:rPr lang="en-US" altLang="ko-KR" sz="1200" b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volume</a:t>
            </a:r>
            <a:r>
              <a:rPr lang="ko-KR" altLang="en-US" sz="1200" b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of real TPC</a:t>
            </a:r>
            <a:br>
              <a:rPr lang="en-US" sz="1200" b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</a:b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		                               Honeycomb body for gas chamber</a:t>
            </a:r>
            <a:endParaRPr lang="en-US" sz="12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sz="1200" b="1" dirty="0" smtClean="0">
                <a:latin typeface="Calibri" pitchFamily="34" charset="0"/>
              </a:rPr>
              <a:t>PAD </a:t>
            </a:r>
            <a:r>
              <a:rPr lang="en-US" sz="1200" b="1" dirty="0" smtClean="0">
                <a:latin typeface="Calibri" pitchFamily="34" charset="0"/>
                <a:sym typeface="Wingdings" pitchFamily="2" charset="2"/>
              </a:rPr>
              <a:t>: 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</a:rPr>
              <a:t>3x10 mm</a:t>
            </a:r>
            <a:r>
              <a:rPr lang="en-US" sz="1200" b="1" baseline="30000" dirty="0" smtClean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</a:rPr>
              <a:t>, 4x15 mm</a:t>
            </a:r>
            <a:r>
              <a:rPr lang="en-US" sz="1200" b="1" baseline="30000" dirty="0" smtClean="0">
                <a:solidFill>
                  <a:srgbClr val="00B050"/>
                </a:solidFill>
                <a:latin typeface="Calibri" pitchFamily="34" charset="0"/>
              </a:rPr>
              <a:t>2</a:t>
            </a:r>
            <a:endParaRPr lang="en-US" sz="1200" b="1" baseline="30000" dirty="0">
              <a:solidFill>
                <a:srgbClr val="00B050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sz="1200" b="1" dirty="0" smtClean="0">
                <a:latin typeface="Calibri" pitchFamily="34" charset="0"/>
              </a:rPr>
              <a:t>GEM : 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</a:rPr>
              <a:t>GEM gain test, produced by Korean company (MECARO)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sz="1200" b="1" dirty="0" smtClean="0">
                <a:latin typeface="Calibri" pitchFamily="34" charset="0"/>
              </a:rPr>
              <a:t>Field cage : 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</a:rPr>
              <a:t>Uniform electric field by cu strip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sz="1200" b="1" dirty="0" smtClean="0">
                <a:latin typeface="Calibri" pitchFamily="34" charset="0"/>
              </a:rPr>
              <a:t>Readout system : 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</a:rPr>
              <a:t>GET system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sz="1200" b="1" dirty="0" smtClean="0">
                <a:latin typeface="Calibri" pitchFamily="34" charset="0"/>
              </a:rPr>
              <a:t>Analysis : 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</a:rPr>
              <a:t>Development of reconstruction algorism</a:t>
            </a:r>
            <a:endParaRPr lang="en-US" sz="12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90407" y="764704"/>
            <a:ext cx="2249345" cy="4281199"/>
            <a:chOff x="69625" y="785671"/>
            <a:chExt cx="2249345" cy="4281199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0" r="5857"/>
            <a:stretch/>
          </p:blipFill>
          <p:spPr bwMode="auto">
            <a:xfrm rot="5400000">
              <a:off x="89725" y="1103388"/>
              <a:ext cx="2218061" cy="2175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0653" y="3406722"/>
              <a:ext cx="2146283" cy="1609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336936" y="3716030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3x10</a:t>
              </a:r>
            </a:p>
            <a:p>
              <a:r>
                <a:rPr lang="en-US" altLang="ko-KR" sz="1200" b="1" dirty="0" smtClean="0"/>
                <a:t>357ch</a:t>
              </a:r>
              <a:endParaRPr lang="ko-KR" altLang="en-US" sz="12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74919" y="370342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4x15</a:t>
              </a:r>
            </a:p>
            <a:p>
              <a:r>
                <a:rPr lang="en-US" altLang="ko-KR" sz="1200" b="1" dirty="0" smtClean="0"/>
                <a:t>175ch</a:t>
              </a:r>
              <a:endParaRPr lang="ko-KR" altLang="en-US" sz="12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0778" y="829431"/>
              <a:ext cx="11561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Readout PAD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9625" y="785671"/>
              <a:ext cx="2249345" cy="4281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55" name="직선 연결선 54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  <p:cxnSp>
          <p:nvCxnSpPr>
            <p:cNvPr id="56" name="직선 연결선 55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40367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lk\20161109-10 korea_france\ref\IMG_4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9177"/>
          <a:stretch/>
        </p:blipFill>
        <p:spPr bwMode="auto">
          <a:xfrm>
            <a:off x="1272171" y="764704"/>
            <a:ext cx="667684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344354" y="980728"/>
            <a:ext cx="2304256" cy="18722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116" y="908720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u="sng" dirty="0" smtClean="0">
                <a:solidFill>
                  <a:srgbClr val="00B0F0"/>
                </a:solidFill>
              </a:rPr>
              <a:t>Trigger counter 1</a:t>
            </a:r>
          </a:p>
          <a:p>
            <a:endParaRPr lang="en-US" altLang="ko-KR" sz="1000" b="1" dirty="0" smtClean="0">
              <a:solidFill>
                <a:srgbClr val="00B0F0"/>
              </a:solidFill>
            </a:endParaRPr>
          </a:p>
          <a:p>
            <a:r>
              <a:rPr lang="en-US" altLang="ko-KR" sz="1000" b="1" dirty="0" smtClean="0">
                <a:solidFill>
                  <a:srgbClr val="00B0F0"/>
                </a:solidFill>
              </a:rPr>
              <a:t>Plastic</a:t>
            </a:r>
            <a:r>
              <a:rPr lang="ko-KR" altLang="en-US" sz="1000" b="1" dirty="0" smtClean="0">
                <a:solidFill>
                  <a:srgbClr val="00B0F0"/>
                </a:solidFill>
              </a:rPr>
              <a:t> </a:t>
            </a:r>
            <a:r>
              <a:rPr lang="en-US" altLang="ko-KR" sz="1000" b="1" dirty="0" smtClean="0">
                <a:solidFill>
                  <a:srgbClr val="00B0F0"/>
                </a:solidFill>
              </a:rPr>
              <a:t>scintillators</a:t>
            </a:r>
          </a:p>
          <a:p>
            <a:r>
              <a:rPr lang="en-US" altLang="ko-KR" sz="1000" b="1" dirty="0" smtClean="0">
                <a:solidFill>
                  <a:srgbClr val="00B0F0"/>
                </a:solidFill>
              </a:rPr>
              <a:t>1cm x 1cm</a:t>
            </a:r>
            <a:endParaRPr lang="ko-KR" altLang="en-US" sz="1000" b="1" dirty="0">
              <a:solidFill>
                <a:srgbClr val="00B0F0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808850" y="764704"/>
            <a:ext cx="2016224" cy="18722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896440" y="1002794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u="sng" dirty="0" smtClean="0">
                <a:solidFill>
                  <a:srgbClr val="00B0F0"/>
                </a:solidFill>
              </a:rPr>
              <a:t>Trigger counter 2</a:t>
            </a:r>
          </a:p>
          <a:p>
            <a:endParaRPr lang="en-US" altLang="ko-KR" sz="1000" b="1" dirty="0">
              <a:solidFill>
                <a:srgbClr val="00B0F0"/>
              </a:solidFill>
            </a:endParaRPr>
          </a:p>
          <a:p>
            <a:r>
              <a:rPr lang="en-US" altLang="ko-KR" sz="1000" b="1" dirty="0" smtClean="0">
                <a:solidFill>
                  <a:srgbClr val="00B0F0"/>
                </a:solidFill>
              </a:rPr>
              <a:t>Plastic scintillator</a:t>
            </a:r>
          </a:p>
          <a:p>
            <a:r>
              <a:rPr lang="en-US" altLang="ko-KR" sz="1000" b="1" dirty="0" smtClean="0">
                <a:solidFill>
                  <a:srgbClr val="00B0F0"/>
                </a:solidFill>
              </a:rPr>
              <a:t>4cm x 4cm</a:t>
            </a:r>
            <a:endParaRPr lang="ko-KR" altLang="en-US" sz="1000" b="1" dirty="0">
              <a:solidFill>
                <a:srgbClr val="00B0F0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96754" y="2996952"/>
            <a:ext cx="2304256" cy="28083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-12043" y="3609555"/>
            <a:ext cx="1263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u="sng" dirty="0" smtClean="0">
                <a:solidFill>
                  <a:srgbClr val="00B050"/>
                </a:solidFill>
              </a:rPr>
              <a:t>Electronic &amp; DAQ</a:t>
            </a:r>
          </a:p>
          <a:p>
            <a:endParaRPr lang="en-US" altLang="ko-KR" sz="1000" b="1" dirty="0">
              <a:solidFill>
                <a:srgbClr val="00B050"/>
              </a:solidFill>
            </a:endParaRPr>
          </a:p>
          <a:p>
            <a:r>
              <a:rPr lang="en-US" altLang="ko-KR" sz="1000" b="1" dirty="0" smtClean="0">
                <a:solidFill>
                  <a:srgbClr val="00B050"/>
                </a:solidFill>
              </a:rPr>
              <a:t>Trigger logic</a:t>
            </a:r>
          </a:p>
          <a:p>
            <a:r>
              <a:rPr lang="en-US" altLang="ko-KR" sz="1000" b="1" dirty="0" smtClean="0">
                <a:solidFill>
                  <a:srgbClr val="00B050"/>
                </a:solidFill>
              </a:rPr>
              <a:t>VME DAQ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024874" y="3345783"/>
            <a:ext cx="1800200" cy="28083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949016" y="3284984"/>
            <a:ext cx="1092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u="sng" dirty="0" smtClean="0">
                <a:solidFill>
                  <a:srgbClr val="FF0000"/>
                </a:solidFill>
              </a:rPr>
              <a:t>TPC readout</a:t>
            </a:r>
          </a:p>
          <a:p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GET system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-TCA</a:t>
            </a:r>
          </a:p>
          <a:p>
            <a:r>
              <a:rPr lang="en-US" altLang="ko-KR" sz="1200" b="1" dirty="0" err="1" smtClean="0">
                <a:solidFill>
                  <a:srgbClr val="FF0000"/>
                </a:solidFill>
              </a:rPr>
              <a:t>AsAd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board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0593" y="101647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TPC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025000" y="3034197"/>
            <a:ext cx="1800200" cy="7229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848410" y="5877272"/>
            <a:ext cx="1800200" cy="8640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1116" y="5805264"/>
            <a:ext cx="125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u="sng" dirty="0" smtClean="0">
                <a:solidFill>
                  <a:srgbClr val="FFC000"/>
                </a:solidFill>
              </a:rPr>
              <a:t>HV system</a:t>
            </a:r>
          </a:p>
          <a:p>
            <a:endParaRPr lang="en-US" altLang="ko-KR" sz="1000" b="1" dirty="0">
              <a:solidFill>
                <a:srgbClr val="FFC000"/>
              </a:solidFill>
            </a:endParaRPr>
          </a:p>
          <a:p>
            <a:r>
              <a:rPr lang="en-US" altLang="ko-KR" sz="1000" b="1" dirty="0" smtClean="0">
                <a:solidFill>
                  <a:srgbClr val="FFC000"/>
                </a:solidFill>
              </a:rPr>
              <a:t>PNC 3500 (GEM)</a:t>
            </a:r>
          </a:p>
          <a:p>
            <a:r>
              <a:rPr lang="en-US" altLang="ko-KR" sz="1000" b="1" dirty="0" smtClean="0">
                <a:solidFill>
                  <a:srgbClr val="FFC000"/>
                </a:solidFill>
              </a:rPr>
              <a:t>PNC 60000 (FC)</a:t>
            </a:r>
            <a:endParaRPr lang="ko-KR" altLang="en-US" sz="1000" b="1" dirty="0">
              <a:solidFill>
                <a:srgbClr val="FFC000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19" name="직선 연결선 18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  <p:cxnSp>
          <p:nvCxnSpPr>
            <p:cNvPr id="20" name="직선 연결선 19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</p:grpSp>
      <p:sp>
        <p:nvSpPr>
          <p:cNvPr id="21" name="TextBox 20"/>
          <p:cNvSpPr txBox="1"/>
          <p:nvPr/>
        </p:nvSpPr>
        <p:spPr>
          <a:xfrm>
            <a:off x="-12043" y="10677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latin typeface="Calibri" pitchFamily="34" charset="0"/>
              </a:rPr>
              <a:t>ELPH beam test setup</a:t>
            </a:r>
            <a:endParaRPr lang="ko-KR" altLang="en-US" sz="2400" b="1" i="1" dirty="0">
              <a:latin typeface="Calibri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452320" y="107340"/>
            <a:ext cx="168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latin typeface="Calibri" pitchFamily="34" charset="0"/>
                <a:sym typeface="Wingdings" pitchFamily="2" charset="2"/>
              </a:rPr>
              <a:t>ELPH Beam test</a:t>
            </a:r>
            <a:endParaRPr lang="ko-KR" altLang="en-US" i="1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96" y="1700808"/>
            <a:ext cx="159214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10.1.7.34/Photo/data/IMG_41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6" r="37045"/>
          <a:stretch/>
        </p:blipFill>
        <p:spPr bwMode="auto">
          <a:xfrm>
            <a:off x="63204" y="1623948"/>
            <a:ext cx="1155315" cy="17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위쪽/아래쪽 화살표 23"/>
          <p:cNvSpPr/>
          <p:nvPr/>
        </p:nvSpPr>
        <p:spPr>
          <a:xfrm>
            <a:off x="5040090" y="4031170"/>
            <a:ext cx="242316" cy="1216152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8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lk\20161109-10 korea_france\ref\IMG_41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18608" r="31269" b="5685"/>
          <a:stretch/>
        </p:blipFill>
        <p:spPr bwMode="auto">
          <a:xfrm>
            <a:off x="179512" y="836712"/>
            <a:ext cx="3024336" cy="580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8193" y="5144388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Symbol" panose="05050102010706020507" pitchFamily="18" charset="2"/>
              </a:rPr>
              <a:t>m</a:t>
            </a:r>
            <a:r>
              <a:rPr lang="en-US" altLang="ko-KR" sz="1400" b="1" dirty="0" smtClean="0"/>
              <a:t>-TCA</a:t>
            </a:r>
          </a:p>
          <a:p>
            <a:r>
              <a:rPr lang="en-US" altLang="ko-KR" sz="1400" b="1" dirty="0" smtClean="0"/>
              <a:t>1CoBo + 4AsAd</a:t>
            </a:r>
            <a:endParaRPr lang="en-US" altLang="ko-KR" sz="1400" b="1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267744" y="5298277"/>
            <a:ext cx="11189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14514" y="4067199"/>
            <a:ext cx="2060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Low Voltage for </a:t>
            </a:r>
            <a:r>
              <a:rPr lang="en-US" altLang="ko-KR" sz="1400" b="1" dirty="0" err="1" smtClean="0"/>
              <a:t>AsAd</a:t>
            </a:r>
            <a:endParaRPr lang="en-US" altLang="ko-KR" sz="1400" b="1" dirty="0" smtClean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267744" y="4221087"/>
            <a:ext cx="1025275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48" y="3585900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Gas flow meter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2267744" y="3739789"/>
            <a:ext cx="101460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F:\Talk\20161109-10 korea_france\ref\IMG_4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50" y="968275"/>
            <a:ext cx="3730665" cy="27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2043" y="-27384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latin typeface="Calibri" pitchFamily="34" charset="0"/>
              </a:rPr>
              <a:t>TPC readout system</a:t>
            </a:r>
            <a:endParaRPr lang="ko-KR" altLang="en-US" sz="2400" b="1" i="1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452320" y="107340"/>
            <a:ext cx="168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latin typeface="Calibri" pitchFamily="34" charset="0"/>
                <a:sym typeface="Wingdings" pitchFamily="2" charset="2"/>
              </a:rPr>
              <a:t>ELPH Beam test</a:t>
            </a:r>
            <a:endParaRPr lang="ko-KR" altLang="en-US" i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15" name="직선 연결선 14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  <p:cxnSp>
          <p:nvCxnSpPr>
            <p:cNvPr id="16" name="직선 연결선 15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</p:grpSp>
      <p:sp>
        <p:nvSpPr>
          <p:cNvPr id="17" name="TextBox 16"/>
          <p:cNvSpPr txBox="1"/>
          <p:nvPr/>
        </p:nvSpPr>
        <p:spPr>
          <a:xfrm>
            <a:off x="3611786" y="2715477"/>
            <a:ext cx="119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/>
              <a:t>AsAd</a:t>
            </a:r>
            <a:r>
              <a:rPr lang="en-US" altLang="ko-KR" sz="1400" b="1" dirty="0" smtClean="0"/>
              <a:t> board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 flipH="1">
            <a:off x="4749932" y="2189536"/>
            <a:ext cx="2143454" cy="7034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53575" y="1112347"/>
            <a:ext cx="185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Small test chamber</a:t>
            </a:r>
            <a:r>
              <a:rPr lang="en-US" altLang="ko-KR" sz="1400" b="1" dirty="0"/>
              <a:t> </a:t>
            </a:r>
            <a:r>
              <a:rPr lang="en-US" altLang="ko-KR" sz="1400" b="1" dirty="0" smtClean="0"/>
              <a:t>with 3x10 PAD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1979712" y="1263865"/>
            <a:ext cx="132449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92080" y="4374037"/>
            <a:ext cx="3730664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summary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- beam time : 2days (12h+12h)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- positron beam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- beam height @ TPC 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 : 20.24cm, 35.24cm, 50.24cm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- test gas </a:t>
            </a:r>
            <a:r>
              <a:rPr lang="en-US" altLang="ko-KR" sz="1400" b="1" dirty="0"/>
              <a:t>: Ar-CH4(90:10), Ar-CO2(90:10)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- Electric field of </a:t>
            </a:r>
            <a:r>
              <a:rPr lang="en-US" altLang="ko-KR" sz="1400" b="1" dirty="0" err="1" smtClean="0"/>
              <a:t>FieldCage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 : 115, 125, 135, 145, 155V/cm – P10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   170V/cm – ArCO2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- Operating HV @ GEM : 345V</a:t>
            </a:r>
          </a:p>
        </p:txBody>
      </p:sp>
    </p:spTree>
    <p:extLst>
      <p:ext uri="{BB962C8B-B14F-4D97-AF65-F5344CB8AC3E}">
        <p14:creationId xmlns:p14="http://schemas.microsoft.com/office/powerpoint/2010/main" val="14654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lk\20161109-10 korea_france\ref\IMG_41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r="15831"/>
          <a:stretch/>
        </p:blipFill>
        <p:spPr bwMode="auto">
          <a:xfrm>
            <a:off x="137432" y="709968"/>
            <a:ext cx="2860158" cy="604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2903" y="674112"/>
            <a:ext cx="3959417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Trigger logic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- Coincidence of 6 trigger counters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- monitor trigger counting @ control room</a:t>
            </a:r>
            <a:endParaRPr lang="ko-KR" altLang="en-US" sz="1400" b="1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1821982" y="836712"/>
            <a:ext cx="1610603" cy="22792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5790" y="6231470"/>
            <a:ext cx="314881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VME DAQ for trigger counter ADC</a:t>
            </a:r>
          </a:p>
          <a:p>
            <a:r>
              <a:rPr lang="en-US" altLang="ko-KR" sz="1400" b="1" dirty="0" smtClean="0"/>
              <a:t>V792N</a:t>
            </a:r>
            <a:endParaRPr lang="ko-KR" altLang="en-US" sz="1400" b="1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1938916" y="4764016"/>
            <a:ext cx="1512147" cy="1462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-12043" y="-27384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latin typeface="Calibri" pitchFamily="34" charset="0"/>
              </a:rPr>
              <a:t>Trigger system</a:t>
            </a:r>
            <a:endParaRPr lang="ko-KR" altLang="en-US" sz="2400" b="1" i="1" dirty="0">
              <a:latin typeface="Calibri" pitchFamily="34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7452320" y="107340"/>
            <a:ext cx="168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latin typeface="Calibri" pitchFamily="34" charset="0"/>
                <a:sym typeface="Wingdings" pitchFamily="2" charset="2"/>
              </a:rPr>
              <a:t>ELPH Beam test</a:t>
            </a:r>
            <a:endParaRPr lang="ko-KR" altLang="en-US" i="1" dirty="0"/>
          </a:p>
        </p:txBody>
      </p:sp>
      <p:grpSp>
        <p:nvGrpSpPr>
          <p:cNvPr id="85" name="그룹 84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86" name="직선 연결선 85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  <p:cxnSp>
          <p:nvCxnSpPr>
            <p:cNvPr id="87" name="직선 연결선 86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</p:grpSp>
      <p:grpSp>
        <p:nvGrpSpPr>
          <p:cNvPr id="2" name="그룹 1"/>
          <p:cNvGrpSpPr/>
          <p:nvPr/>
        </p:nvGrpSpPr>
        <p:grpSpPr>
          <a:xfrm>
            <a:off x="2915816" y="1484784"/>
            <a:ext cx="6192688" cy="4680521"/>
            <a:chOff x="2915816" y="1484784"/>
            <a:chExt cx="6192688" cy="4680521"/>
          </a:xfrm>
        </p:grpSpPr>
        <p:sp>
          <p:nvSpPr>
            <p:cNvPr id="12" name="TextBox 11"/>
            <p:cNvSpPr txBox="1"/>
            <p:nvPr/>
          </p:nvSpPr>
          <p:spPr>
            <a:xfrm>
              <a:off x="2915816" y="1489029"/>
              <a:ext cx="666942" cy="1563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Trigger 1</a:t>
              </a:r>
            </a:p>
            <a:p>
              <a:endParaRPr lang="en-US" altLang="ko-KR" sz="800" b="1" dirty="0" smtClean="0"/>
            </a:p>
            <a:p>
              <a:r>
                <a:rPr lang="en-US" altLang="ko-KR" sz="800" b="1" dirty="0" smtClean="0"/>
                <a:t>Trigger 2</a:t>
              </a:r>
            </a:p>
            <a:p>
              <a:endParaRPr lang="en-US" altLang="ko-KR" sz="800" b="1" dirty="0"/>
            </a:p>
            <a:p>
              <a:endParaRPr lang="en-US" altLang="ko-KR" sz="800" b="1" dirty="0" smtClean="0"/>
            </a:p>
            <a:p>
              <a:endParaRPr lang="en-US" altLang="ko-KR" sz="800" b="1" dirty="0" smtClean="0"/>
            </a:p>
            <a:p>
              <a:r>
                <a:rPr lang="en-US" altLang="ko-KR" sz="800" b="1" dirty="0" smtClean="0"/>
                <a:t>Trigger 3</a:t>
              </a:r>
            </a:p>
            <a:p>
              <a:endParaRPr lang="en-US" altLang="ko-KR" sz="800" b="1" dirty="0" smtClean="0"/>
            </a:p>
            <a:p>
              <a:r>
                <a:rPr lang="en-US" altLang="ko-KR" sz="800" b="1" dirty="0" smtClean="0"/>
                <a:t>Trigger 4</a:t>
              </a:r>
            </a:p>
            <a:p>
              <a:endParaRPr lang="en-US" altLang="ko-KR" sz="800" b="1" dirty="0" smtClean="0"/>
            </a:p>
            <a:p>
              <a:r>
                <a:rPr lang="en-US" altLang="ko-KR" sz="800" b="1" dirty="0" smtClean="0"/>
                <a:t>Trigger 5</a:t>
              </a:r>
            </a:p>
            <a:p>
              <a:endParaRPr lang="en-US" altLang="ko-KR" sz="800" b="1" dirty="0" smtClean="0"/>
            </a:p>
            <a:p>
              <a:r>
                <a:rPr lang="en-US" altLang="ko-KR" sz="800" b="1" dirty="0" smtClean="0"/>
                <a:t>Trigger 6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885300" y="1489029"/>
              <a:ext cx="237418" cy="1692444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800" b="1" dirty="0" smtClean="0"/>
                <a:t>Linear Fan out</a:t>
              </a:r>
              <a:endParaRPr lang="ko-KR" altLang="en-US" sz="800" b="1" dirty="0"/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529173" y="1601797"/>
              <a:ext cx="3561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529173" y="1835823"/>
              <a:ext cx="3561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3519336" y="2334347"/>
              <a:ext cx="3561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519336" y="2575382"/>
              <a:ext cx="3561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3519281" y="2830434"/>
              <a:ext cx="3561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3529173" y="3064460"/>
              <a:ext cx="3561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4360137" y="1489029"/>
              <a:ext cx="237418" cy="1692444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800" b="1" dirty="0" smtClean="0"/>
                <a:t>LED</a:t>
              </a:r>
              <a:endParaRPr lang="ko-KR" altLang="en-US" sz="800" b="1" dirty="0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4132610" y="1601797"/>
              <a:ext cx="237392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4132610" y="1835823"/>
              <a:ext cx="237392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4122774" y="2334347"/>
              <a:ext cx="237392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4122774" y="2575382"/>
              <a:ext cx="237392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4122718" y="2830434"/>
              <a:ext cx="237392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4132610" y="3064460"/>
              <a:ext cx="237392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4597555" y="1601797"/>
              <a:ext cx="356128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4597555" y="1835823"/>
              <a:ext cx="356128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4587719" y="2334347"/>
              <a:ext cx="356128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4587719" y="2575382"/>
              <a:ext cx="356128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4587664" y="2830434"/>
              <a:ext cx="356128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4597555" y="3064460"/>
              <a:ext cx="356128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4934892" y="1484784"/>
              <a:ext cx="315562" cy="526559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800" b="1" dirty="0" smtClean="0"/>
                <a:t>Coin.</a:t>
              </a:r>
            </a:p>
            <a:p>
              <a:pPr algn="ctr"/>
              <a:r>
                <a:rPr lang="en-US" altLang="ko-KR" sz="800" b="1" dirty="0" smtClean="0"/>
                <a:t> Level=2</a:t>
              </a:r>
              <a:endParaRPr lang="ko-KR" altLang="en-US" sz="800" b="1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934893" y="2245369"/>
              <a:ext cx="315562" cy="910775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800" b="1" dirty="0" smtClean="0"/>
                <a:t>Coin.</a:t>
              </a:r>
            </a:p>
            <a:p>
              <a:pPr algn="ctr"/>
              <a:r>
                <a:rPr lang="en-US" altLang="ko-KR" sz="800" b="1" dirty="0" smtClean="0"/>
                <a:t>Level=4</a:t>
              </a:r>
              <a:endParaRPr lang="ko-KR" altLang="en-US" sz="800" b="1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784647" y="1703718"/>
              <a:ext cx="315562" cy="102236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800" b="1" dirty="0" smtClean="0"/>
                <a:t>Coin.</a:t>
              </a:r>
            </a:p>
            <a:p>
              <a:pPr algn="ctr"/>
              <a:r>
                <a:rPr lang="en-US" altLang="ko-KR" sz="800" b="1" dirty="0" smtClean="0"/>
                <a:t>Level=4</a:t>
              </a:r>
              <a:endParaRPr lang="ko-KR" altLang="en-US" sz="800" b="1" dirty="0"/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5250455" y="1835823"/>
              <a:ext cx="534192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934892" y="2045314"/>
              <a:ext cx="747947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20ns delay</a:t>
              </a:r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5250454" y="2420888"/>
              <a:ext cx="534192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5590386" y="4236201"/>
              <a:ext cx="1246448" cy="290921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CoBo0,1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309810" y="3234123"/>
              <a:ext cx="730784" cy="239883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Fan In/Out</a:t>
              </a:r>
            </a:p>
            <a:p>
              <a:pPr algn="ctr"/>
              <a:r>
                <a:rPr lang="en-US" altLang="ko-KR" sz="800" b="1" dirty="0" smtClean="0"/>
                <a:t>-1</a:t>
              </a:r>
            </a:p>
          </p:txBody>
        </p:sp>
        <p:cxnSp>
          <p:nvCxnSpPr>
            <p:cNvPr id="41" name="직선 연결선 40"/>
            <p:cNvCxnSpPr/>
            <p:nvPr/>
          </p:nvCxnSpPr>
          <p:spPr>
            <a:xfrm flipV="1">
              <a:off x="6556257" y="3464169"/>
              <a:ext cx="0" cy="762723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525269" y="3767066"/>
              <a:ext cx="1267729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Trigger output pulse</a:t>
              </a: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6111096" y="1840159"/>
              <a:ext cx="267096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직사각형 43"/>
            <p:cNvSpPr/>
            <p:nvPr/>
          </p:nvSpPr>
          <p:spPr>
            <a:xfrm>
              <a:off x="6372335" y="1721201"/>
              <a:ext cx="718114" cy="239883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Gate Generator</a:t>
              </a:r>
            </a:p>
          </p:txBody>
        </p:sp>
        <p:cxnSp>
          <p:nvCxnSpPr>
            <p:cNvPr id="45" name="직선 연결선 44"/>
            <p:cNvCxnSpPr/>
            <p:nvPr/>
          </p:nvCxnSpPr>
          <p:spPr>
            <a:xfrm flipV="1">
              <a:off x="6615611" y="1959648"/>
              <a:ext cx="0" cy="321750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직사각형 45"/>
            <p:cNvSpPr/>
            <p:nvPr/>
          </p:nvSpPr>
          <p:spPr>
            <a:xfrm>
              <a:off x="6372335" y="2298019"/>
              <a:ext cx="718114" cy="239883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Gate Generator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372336" y="2766071"/>
              <a:ext cx="718114" cy="239883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Fan In/Out</a:t>
              </a:r>
            </a:p>
            <a:p>
              <a:pPr algn="ctr"/>
              <a:r>
                <a:rPr lang="en-US" altLang="ko-KR" sz="800" b="1" dirty="0" smtClean="0"/>
                <a:t>+1</a:t>
              </a:r>
            </a:p>
          </p:txBody>
        </p:sp>
        <p:cxnSp>
          <p:nvCxnSpPr>
            <p:cNvPr id="48" name="직선 연결선 47"/>
            <p:cNvCxnSpPr/>
            <p:nvPr/>
          </p:nvCxnSpPr>
          <p:spPr>
            <a:xfrm flipV="1">
              <a:off x="6629932" y="2532828"/>
              <a:ext cx="0" cy="234026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꺾인 연결선 48"/>
            <p:cNvCxnSpPr/>
            <p:nvPr/>
          </p:nvCxnSpPr>
          <p:spPr>
            <a:xfrm>
              <a:off x="4765728" y="1835823"/>
              <a:ext cx="1018919" cy="216392"/>
            </a:xfrm>
            <a:prstGeom prst="bentConnector3">
              <a:avLst>
                <a:gd name="adj1" fmla="val 452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/>
            <p:cNvSpPr/>
            <p:nvPr/>
          </p:nvSpPr>
          <p:spPr>
            <a:xfrm>
              <a:off x="7921412" y="1720218"/>
              <a:ext cx="1187092" cy="239883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Linear Fan out</a:t>
              </a:r>
            </a:p>
          </p:txBody>
        </p:sp>
        <p:cxnSp>
          <p:nvCxnSpPr>
            <p:cNvPr id="51" name="직선 연결선 50"/>
            <p:cNvCxnSpPr>
              <a:stCxn id="44" idx="3"/>
              <a:endCxn id="50" idx="1"/>
            </p:cNvCxnSpPr>
            <p:nvPr/>
          </p:nvCxnSpPr>
          <p:spPr>
            <a:xfrm flipV="1">
              <a:off x="7090449" y="1840159"/>
              <a:ext cx="830963" cy="983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flipV="1">
              <a:off x="8158831" y="1952836"/>
              <a:ext cx="0" cy="2310750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꺾인 연결선 52"/>
            <p:cNvCxnSpPr/>
            <p:nvPr/>
          </p:nvCxnSpPr>
          <p:spPr>
            <a:xfrm rot="16200000" flipV="1">
              <a:off x="6623861" y="2241361"/>
              <a:ext cx="933176" cy="356126"/>
            </a:xfrm>
            <a:prstGeom prst="bentConnector3">
              <a:avLst>
                <a:gd name="adj1" fmla="val 8455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879779" y="2069849"/>
              <a:ext cx="435740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Veto</a:t>
              </a:r>
            </a:p>
          </p:txBody>
        </p:sp>
        <p:cxnSp>
          <p:nvCxnSpPr>
            <p:cNvPr id="55" name="직선 연결선 54"/>
            <p:cNvCxnSpPr/>
            <p:nvPr/>
          </p:nvCxnSpPr>
          <p:spPr>
            <a:xfrm>
              <a:off x="7090450" y="2886012"/>
              <a:ext cx="17804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직사각형 55"/>
            <p:cNvSpPr/>
            <p:nvPr/>
          </p:nvSpPr>
          <p:spPr>
            <a:xfrm>
              <a:off x="5590386" y="4761148"/>
              <a:ext cx="1246448" cy="409546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err="1" smtClean="0"/>
                <a:t>AsAd</a:t>
              </a:r>
              <a:r>
                <a:rPr lang="en-US" altLang="ko-KR" sz="800" b="1" dirty="0" smtClean="0"/>
                <a:t> 1,2,3,4,6</a:t>
              </a: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356031" y="3233594"/>
              <a:ext cx="718114" cy="239883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Fan In/Out</a:t>
              </a:r>
            </a:p>
            <a:p>
              <a:pPr algn="ctr"/>
              <a:r>
                <a:rPr lang="en-US" altLang="ko-KR" sz="800" b="1" dirty="0" smtClean="0"/>
                <a:t>-1</a:t>
              </a:r>
            </a:p>
          </p:txBody>
        </p:sp>
        <p:sp>
          <p:nvSpPr>
            <p:cNvPr id="58" name="아래쪽 화살표 57"/>
            <p:cNvSpPr/>
            <p:nvPr/>
          </p:nvSpPr>
          <p:spPr>
            <a:xfrm flipV="1">
              <a:off x="6022089" y="4537894"/>
              <a:ext cx="445110" cy="20475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cxnSp>
          <p:nvCxnSpPr>
            <p:cNvPr id="59" name="직선 연결선 58"/>
            <p:cNvCxnSpPr/>
            <p:nvPr/>
          </p:nvCxnSpPr>
          <p:spPr>
            <a:xfrm flipV="1">
              <a:off x="6715088" y="3471867"/>
              <a:ext cx="0" cy="762723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731391" y="3782786"/>
              <a:ext cx="650066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/>
                <a:t>b</a:t>
              </a:r>
              <a:r>
                <a:rPr lang="en-US" altLang="ko-KR" sz="800" b="1" dirty="0" smtClean="0"/>
                <a:t>usy out</a:t>
              </a:r>
            </a:p>
          </p:txBody>
        </p:sp>
        <p:cxnSp>
          <p:nvCxnSpPr>
            <p:cNvPr id="61" name="꺾인 연결선 60"/>
            <p:cNvCxnSpPr/>
            <p:nvPr/>
          </p:nvCxnSpPr>
          <p:spPr>
            <a:xfrm flipV="1">
              <a:off x="5517552" y="2567236"/>
              <a:ext cx="267095" cy="643500"/>
            </a:xfrm>
            <a:prstGeom prst="bentConnector3">
              <a:avLst>
                <a:gd name="adj1" fmla="val -3243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V="1">
              <a:off x="5685170" y="3474005"/>
              <a:ext cx="0" cy="762723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V="1">
              <a:off x="5844002" y="3474005"/>
              <a:ext cx="0" cy="762723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직사각형 63"/>
            <p:cNvSpPr/>
            <p:nvPr/>
          </p:nvSpPr>
          <p:spPr>
            <a:xfrm>
              <a:off x="5590386" y="5521733"/>
              <a:ext cx="1246448" cy="643572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VME</a:t>
              </a:r>
            </a:p>
            <a:p>
              <a:pPr algn="ctr"/>
              <a:r>
                <a:rPr lang="en-US" altLang="ko-KR" sz="800" b="1" dirty="0" smtClean="0"/>
                <a:t>V792N</a:t>
              </a: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7862058" y="4271294"/>
              <a:ext cx="718114" cy="239883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800" b="1" dirty="0" smtClean="0"/>
                <a:t>GG8020</a:t>
              </a:r>
            </a:p>
          </p:txBody>
        </p:sp>
        <p:cxnSp>
          <p:nvCxnSpPr>
            <p:cNvPr id="66" name="직선 연결선 65"/>
            <p:cNvCxnSpPr/>
            <p:nvPr/>
          </p:nvCxnSpPr>
          <p:spPr>
            <a:xfrm flipH="1">
              <a:off x="6823351" y="4391235"/>
              <a:ext cx="1038590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793675" y="4410109"/>
              <a:ext cx="1132722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External trigger in</a:t>
              </a:r>
            </a:p>
          </p:txBody>
        </p:sp>
        <p:cxnSp>
          <p:nvCxnSpPr>
            <p:cNvPr id="68" name="꺾인 연결선 67"/>
            <p:cNvCxnSpPr/>
            <p:nvPr/>
          </p:nvCxnSpPr>
          <p:spPr>
            <a:xfrm flipH="1">
              <a:off x="6823351" y="1952836"/>
              <a:ext cx="2047506" cy="3861000"/>
            </a:xfrm>
            <a:prstGeom prst="bentConnector3">
              <a:avLst>
                <a:gd name="adj1" fmla="val 452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972645" y="5814265"/>
              <a:ext cx="1212039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Gate : width=200ns</a:t>
              </a:r>
            </a:p>
          </p:txBody>
        </p:sp>
        <p:sp>
          <p:nvSpPr>
            <p:cNvPr id="70" name="굽은 화살표 69"/>
            <p:cNvSpPr/>
            <p:nvPr/>
          </p:nvSpPr>
          <p:spPr>
            <a:xfrm flipV="1">
              <a:off x="3946175" y="3181771"/>
              <a:ext cx="1632070" cy="2832549"/>
            </a:xfrm>
            <a:prstGeom prst="bentArrow">
              <a:avLst>
                <a:gd name="adj1" fmla="val 8246"/>
                <a:gd name="adj2" fmla="val 10910"/>
                <a:gd name="adj3" fmla="val 12468"/>
                <a:gd name="adj4" fmla="val 1123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47005" y="5755759"/>
              <a:ext cx="1233978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Delay signal : 100ns</a:t>
              </a:r>
            </a:p>
          </p:txBody>
        </p:sp>
        <p:cxnSp>
          <p:nvCxnSpPr>
            <p:cNvPr id="72" name="직선 연결선 71"/>
            <p:cNvCxnSpPr/>
            <p:nvPr/>
          </p:nvCxnSpPr>
          <p:spPr>
            <a:xfrm flipV="1">
              <a:off x="6629932" y="3005953"/>
              <a:ext cx="0" cy="23400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3424789" y="4853933"/>
              <a:ext cx="3561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3424789" y="5109761"/>
              <a:ext cx="356128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 rot="5400000" flipV="1">
              <a:off x="3602833" y="5183112"/>
              <a:ext cx="0" cy="356088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915816" y="4761148"/>
              <a:ext cx="560623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FF0000"/>
                  </a:solidFill>
                </a:rPr>
                <a:t>Analog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53234" y="5001358"/>
              <a:ext cx="418864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/>
                  </a:solidFill>
                </a:rPr>
                <a:t>NIM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073714" y="5261126"/>
              <a:ext cx="374987" cy="19893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00B050"/>
                  </a:solidFill>
                </a:rPr>
                <a:t>TTL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71450" y="5157192"/>
              <a:ext cx="1548822" cy="24622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LAMPS TPC 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58" y="836712"/>
            <a:ext cx="4496138" cy="2189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043" y="-27384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latin typeface="Calibri" pitchFamily="34" charset="0"/>
              </a:rPr>
              <a:t>Event display</a:t>
            </a:r>
            <a:endParaRPr lang="ko-KR" altLang="en-US" sz="2400" b="1" i="1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84368" y="10734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latin typeface="Calibri" pitchFamily="34" charset="0"/>
                <a:sym typeface="Wingdings" pitchFamily="2" charset="2"/>
              </a:rPr>
              <a:t>LAMPS TPC</a:t>
            </a:r>
            <a:endParaRPr lang="ko-KR" altLang="en-US" i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8" y="946228"/>
            <a:ext cx="4361717" cy="183638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005423"/>
            <a:ext cx="2410668" cy="380795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8" y="3180165"/>
            <a:ext cx="4314170" cy="3668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74764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Raw signal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4093" y="673893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X vs 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4690" y="653071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Z vs 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1921" y="3378064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50.24cm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1" y="3824527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35.24cm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4278341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2</a:t>
            </a:r>
            <a:r>
              <a:rPr lang="en-US" altLang="ko-KR" sz="1000" b="1" dirty="0" smtClean="0"/>
              <a:t>0.24cm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131" y="2910529"/>
            <a:ext cx="1028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X @ front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9358" y="2910529"/>
            <a:ext cx="940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X @ rear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3681" y="487953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X position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1640" y="5149166"/>
            <a:ext cx="849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@ front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5353471"/>
            <a:ext cx="760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@ rear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7019" y="4860459"/>
            <a:ext cx="1449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Track direction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6979" y="2709500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Time Bucket (</a:t>
            </a:r>
            <a:r>
              <a:rPr lang="en-US" altLang="ko-KR" sz="800" b="1" dirty="0" err="1" smtClean="0"/>
              <a:t>ch</a:t>
            </a:r>
            <a:r>
              <a:rPr lang="en-US" altLang="ko-KR" sz="800" b="1" dirty="0" smtClean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9904" y="961625"/>
            <a:ext cx="307777" cy="3071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ko-KR" sz="800" b="1" dirty="0" smtClean="0"/>
              <a:t>ADC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142875" y="548680"/>
            <a:ext cx="8858250" cy="3176"/>
            <a:chOff x="142875" y="548680"/>
            <a:chExt cx="8858250" cy="3176"/>
          </a:xfrm>
        </p:grpSpPr>
        <p:cxnSp>
          <p:nvCxnSpPr>
            <p:cNvPr id="29" name="직선 연결선 28"/>
            <p:cNvCxnSpPr/>
            <p:nvPr/>
          </p:nvCxnSpPr>
          <p:spPr bwMode="auto">
            <a:xfrm>
              <a:off x="142875" y="548680"/>
              <a:ext cx="8858250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  <p:cxnSp>
          <p:nvCxnSpPr>
            <p:cNvPr id="30" name="직선 연결선 29"/>
            <p:cNvCxnSpPr/>
            <p:nvPr/>
          </p:nvCxnSpPr>
          <p:spPr bwMode="auto">
            <a:xfrm>
              <a:off x="142875" y="550268"/>
              <a:ext cx="4357688" cy="158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41975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594</Words>
  <Application>Microsoft Office PowerPoint</Application>
  <PresentationFormat>화면 슬라이드 쇼(4:3)</PresentationFormat>
  <Paragraphs>243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Cambria Math</vt:lpstr>
      <vt:lpstr>Symbol</vt:lpstr>
      <vt:lpstr>Tw Cen MT</vt:lpstr>
      <vt:lpstr>Wingdings</vt:lpstr>
      <vt:lpstr>Office 테마</vt:lpstr>
      <vt:lpstr>Status of LAMPS Time Projection Chamber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hslee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hslee</dc:creator>
  <cp:lastModifiedBy>hslee</cp:lastModifiedBy>
  <cp:revision>351</cp:revision>
  <dcterms:created xsi:type="dcterms:W3CDTF">2013-12-18T05:52:54Z</dcterms:created>
  <dcterms:modified xsi:type="dcterms:W3CDTF">2018-07-31T01:02:26Z</dcterms:modified>
</cp:coreProperties>
</file>