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12" r:id="rId2"/>
    <p:sldId id="256" r:id="rId3"/>
    <p:sldId id="306" r:id="rId4"/>
    <p:sldId id="264" r:id="rId5"/>
    <p:sldId id="265" r:id="rId6"/>
    <p:sldId id="266" r:id="rId7"/>
    <p:sldId id="307" r:id="rId8"/>
    <p:sldId id="267" r:id="rId9"/>
    <p:sldId id="304" r:id="rId10"/>
    <p:sldId id="303" r:id="rId11"/>
    <p:sldId id="305" r:id="rId12"/>
    <p:sldId id="268" r:id="rId13"/>
    <p:sldId id="308" r:id="rId14"/>
    <p:sldId id="269" r:id="rId15"/>
    <p:sldId id="270" r:id="rId16"/>
    <p:sldId id="271" r:id="rId17"/>
    <p:sldId id="309" r:id="rId18"/>
    <p:sldId id="261" r:id="rId19"/>
    <p:sldId id="262" r:id="rId20"/>
    <p:sldId id="310" r:id="rId21"/>
    <p:sldId id="276" r:id="rId22"/>
    <p:sldId id="277" r:id="rId23"/>
    <p:sldId id="272" r:id="rId24"/>
    <p:sldId id="273" r:id="rId25"/>
    <p:sldId id="274" r:id="rId26"/>
    <p:sldId id="275" r:id="rId27"/>
    <p:sldId id="283" r:id="rId28"/>
    <p:sldId id="284" r:id="rId29"/>
    <p:sldId id="289" r:id="rId30"/>
    <p:sldId id="290" r:id="rId31"/>
    <p:sldId id="263" r:id="rId32"/>
    <p:sldId id="299" r:id="rId33"/>
    <p:sldId id="278" r:id="rId34"/>
    <p:sldId id="279" r:id="rId35"/>
    <p:sldId id="280" r:id="rId36"/>
    <p:sldId id="281" r:id="rId37"/>
    <p:sldId id="282" r:id="rId38"/>
    <p:sldId id="300" r:id="rId39"/>
    <p:sldId id="302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5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6D5A4-0FD9-4590-8BE6-9BEADA607334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F2A95-02E0-4F96-ADC4-92841FB2B38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363959-3865-41C2-81F1-F2EC0A120045}" type="slidenum">
              <a:rPr lang="de-DE" sz="1200" b="0"/>
              <a:pPr algn="r"/>
              <a:t>21</a:t>
            </a:fld>
            <a:endParaRPr lang="de-DE" sz="1200" b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F5E85D42-ADD1-483E-ABCE-AC2027CAE247}" type="slidenum">
              <a:rPr lang="de-DE" sz="1200" b="0"/>
              <a:pPr algn="r"/>
              <a:t>24</a:t>
            </a:fld>
            <a:endParaRPr lang="de-DE" sz="1200" b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1D9F0-5A2E-4F75-8B1F-1DC2C7EA9FD7}" type="slidenum">
              <a:rPr lang="de-DE"/>
              <a:pPr/>
              <a:t>27</a:t>
            </a:fld>
            <a:endParaRPr lang="de-DE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C6F1AE9C-FB11-4BA5-945F-51D2F1B97C5A}" type="slidenum">
              <a:rPr lang="de-DE" sz="1200" b="0"/>
              <a:pPr algn="r"/>
              <a:t>34</a:t>
            </a:fld>
            <a:endParaRPr lang="de-DE" sz="12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22" tIns="45712" rIns="91422" bIns="45712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74782-16F5-471E-8910-D5FDFDD1EB97}" type="slidenum">
              <a:rPr lang="de-DE"/>
              <a:pPr/>
              <a:t>38</a:t>
            </a:fld>
            <a:endParaRPr lang="de-DE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A3EC6-A60F-4C08-B7BB-BE25D2CCA709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5DF11-8640-41F2-9998-04F28C99BEA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wmf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84.wmf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wmf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Relationship Id="rId9" Type="http://schemas.openxmlformats.org/officeDocument/2006/relationships/image" Target="../media/image10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wmf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wmf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19.png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oto\180910_Busan\20180911_161223.jpg"/>
          <p:cNvPicPr>
            <a:picLocks noChangeAspect="1" noChangeArrowheads="1"/>
          </p:cNvPicPr>
          <p:nvPr/>
        </p:nvPicPr>
        <p:blipFill>
          <a:blip r:embed="rId2" cstate="print"/>
          <a:srcRect l="7254" r="177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467544" y="609329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8th International Symposium on Nuclear Symmetry Energy (NuSYM2018)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Busan</a:t>
            </a:r>
            <a:r>
              <a:rPr lang="en-US" dirty="0" smtClean="0">
                <a:solidFill>
                  <a:schemeClr val="bg1"/>
                </a:solidFill>
              </a:rPr>
              <a:t>, South Korea, September 10 - 13,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06088" y="4869160"/>
            <a:ext cx="193123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0" dirty="0">
                <a:solidFill>
                  <a:schemeClr val="bg1"/>
                </a:solidFill>
                <a:latin typeface="Calibri" pitchFamily="34" charset="0"/>
              </a:rPr>
              <a:t>Hermann Wolter</a:t>
            </a:r>
          </a:p>
          <a:p>
            <a:pPr algn="ctr"/>
            <a:r>
              <a:rPr lang="de-DE" sz="1600" b="0" dirty="0">
                <a:solidFill>
                  <a:schemeClr val="bg1"/>
                </a:solidFill>
                <a:latin typeface="Calibri" pitchFamily="34" charset="0"/>
              </a:rPr>
              <a:t>University </a:t>
            </a:r>
            <a:r>
              <a:rPr lang="de-DE" sz="1600" b="0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de-DE" sz="1600" b="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alibri" pitchFamily="34" charset="0"/>
              </a:rPr>
              <a:t>Munich</a:t>
            </a:r>
            <a:endParaRPr lang="de-DE" sz="1600" b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feld 5"/>
          <p:cNvSpPr txBox="1"/>
          <p:nvPr/>
        </p:nvSpPr>
        <p:spPr bwMode="auto">
          <a:xfrm>
            <a:off x="2699792" y="1052736"/>
            <a:ext cx="3980962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bg1"/>
                </a:solidFill>
                <a:sym typeface="Wingdings" pitchFamily="2" charset="2"/>
              </a:rPr>
              <a:t>Concluding</a:t>
            </a:r>
            <a:r>
              <a:rPr lang="de-DE" sz="3600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3600" dirty="0" err="1" smtClean="0">
                <a:solidFill>
                  <a:schemeClr val="bg1"/>
                </a:solidFill>
                <a:sym typeface="Wingdings" pitchFamily="2" charset="2"/>
              </a:rPr>
              <a:t>Remarks</a:t>
            </a:r>
            <a:endParaRPr lang="en-US" sz="3600" dirty="0" smtClean="0">
              <a:solidFill>
                <a:schemeClr val="bg1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ot"/>
          <p:cNvPicPr>
            <a:picLocks noChangeAspect="1" noChangeArrowheads="1"/>
          </p:cNvPicPr>
          <p:nvPr/>
        </p:nvPicPr>
        <p:blipFill rotWithShape="1">
          <a:blip r:embed="rId3" cstate="print"/>
          <a:srcRect t="6978" r="11776" b="6340"/>
          <a:stretch/>
        </p:blipFill>
        <p:spPr bwMode="auto">
          <a:xfrm>
            <a:off x="1043608" y="908720"/>
            <a:ext cx="1800201" cy="178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6"/>
          <p:cNvSpPr txBox="1"/>
          <p:nvPr/>
        </p:nvSpPr>
        <p:spPr>
          <a:xfrm>
            <a:off x="395536" y="227687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chiral symmetry broken phase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at vacuum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1403648" y="2564904"/>
          <a:ext cx="2160240" cy="343502"/>
        </p:xfrm>
        <a:graphic>
          <a:graphicData uri="http://schemas.openxmlformats.org/presentationml/2006/ole">
            <p:oleObj spid="_x0000_s56322" name="Equation" r:id="rId4" imgW="1892520" imgH="292320" progId="Equation.DSMT4">
              <p:embed/>
            </p:oleObj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83568" y="260648"/>
            <a:ext cx="42014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Parity</a:t>
            </a:r>
            <a:r>
              <a:rPr lang="de-DE" dirty="0" smtClean="0"/>
              <a:t> </a:t>
            </a:r>
            <a:r>
              <a:rPr lang="de-DE" dirty="0" err="1" smtClean="0"/>
              <a:t>doubling</a:t>
            </a:r>
            <a:r>
              <a:rPr lang="de-DE" dirty="0" smtClean="0"/>
              <a:t> Model  (Harada, </a:t>
            </a:r>
            <a:r>
              <a:rPr lang="de-DE" dirty="0" err="1" smtClean="0"/>
              <a:t>Yakhshiev</a:t>
            </a:r>
            <a:r>
              <a:rPr lang="de-DE" sz="1600" dirty="0" smtClean="0"/>
              <a:t>)</a:t>
            </a:r>
            <a:endParaRPr lang="en-US" sz="1600" dirty="0" err="1" smtClean="0"/>
          </a:p>
        </p:txBody>
      </p:sp>
      <p:sp>
        <p:nvSpPr>
          <p:cNvPr id="8" name="Rechteck 7"/>
          <p:cNvSpPr/>
          <p:nvPr/>
        </p:nvSpPr>
        <p:spPr>
          <a:xfrm>
            <a:off x="323528" y="2924944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The spontaneous </a:t>
            </a:r>
            <a:r>
              <a:rPr kumimoji="1" lang="en-US" altLang="ja-JP" sz="1400" dirty="0" err="1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chiral</a:t>
            </a: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 symmetry breaking is expected to generate a part of </a:t>
            </a:r>
            <a:r>
              <a:rPr kumimoji="1" lang="en-US" altLang="ja-JP" sz="1400" dirty="0" err="1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hadron</a:t>
            </a: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 masses.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It causes mass difference between </a:t>
            </a:r>
            <a:r>
              <a:rPr kumimoji="1" lang="en-US" altLang="ja-JP" sz="1400" dirty="0" err="1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chiral</a:t>
            </a: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 partners.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1" lang="en-US" altLang="ja-JP" sz="1400" dirty="0" smtClean="0">
                <a:solidFill>
                  <a:prstClr val="black"/>
                </a:solidFill>
                <a:ea typeface="ＭＳ Ｐゴシック" panose="020B0600070205080204" pitchFamily="34" charset="-128"/>
              </a:rPr>
              <a:t>N-N</a:t>
            </a:r>
            <a:r>
              <a:rPr kumimoji="1" lang="en-US" altLang="ja-JP" sz="1400" dirty="0" smtClean="0">
                <a:solidFill>
                  <a:prstClr val="black"/>
                </a:solidFill>
                <a:latin typeface="Symbol" pitchFamily="18" charset="2"/>
                <a:ea typeface="ＭＳ Ｐゴシック" panose="020B0600070205080204" pitchFamily="34" charset="-128"/>
              </a:rPr>
              <a:t>*,D-D*</a:t>
            </a:r>
            <a:endParaRPr kumimoji="1" lang="en-US" altLang="ja-JP" sz="1400" dirty="0">
              <a:solidFill>
                <a:prstClr val="black"/>
              </a:solidFill>
              <a:latin typeface="Symbol" pitchFamily="18" charset="2"/>
              <a:ea typeface="ＭＳ Ｐゴシック" panose="020B0600070205080204" pitchFamily="34" charset="-128"/>
            </a:endParaRPr>
          </a:p>
        </p:txBody>
      </p:sp>
      <p:pic>
        <p:nvPicPr>
          <p:cNvPr id="9" name="図 6">
            <a:extLst>
              <a:ext uri="{FF2B5EF4-FFF2-40B4-BE49-F238E27FC236}">
                <a16:creationId xmlns="" xmlns:a16="http://schemas.microsoft.com/office/drawing/2014/main" id="{EFF11DC6-11F8-A144-B049-2D869E2D3F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077072"/>
            <a:ext cx="3677179" cy="568877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pic>
        <p:nvPicPr>
          <p:cNvPr id="10" name="図 8">
            <a:extLst>
              <a:ext uri="{FF2B5EF4-FFF2-40B4-BE49-F238E27FC236}">
                <a16:creationId xmlns="" xmlns:a16="http://schemas.microsoft.com/office/drawing/2014/main" id="{79930C16-3232-5A43-B3D3-C005C7BF1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456384" cy="207383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64088" y="836712"/>
            <a:ext cx="2938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Partial restoration of </a:t>
            </a:r>
            <a:r>
              <a:rPr kumimoji="1" lang="en-US" altLang="ja-JP" sz="1400" dirty="0" err="1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chiral</a:t>
            </a:r>
            <a:r>
              <a:rPr kumimoji="1" lang="en-US" altLang="ja-JP" sz="1400" dirty="0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 symmetry </a:t>
            </a:r>
          </a:p>
          <a:p>
            <a:r>
              <a:rPr kumimoji="1" lang="de-DE" sz="1400" dirty="0" err="1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Influenced</a:t>
            </a:r>
            <a:r>
              <a:rPr kumimoji="1" lang="de-DE" sz="1400" dirty="0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kumimoji="1" lang="de-DE" sz="1400" dirty="0" err="1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by</a:t>
            </a:r>
            <a:r>
              <a:rPr kumimoji="1" lang="de-DE" sz="1400" dirty="0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kumimoji="1" lang="de-DE" sz="1400" dirty="0" smtClean="0">
                <a:solidFill>
                  <a:srgbClr val="0000FF"/>
                </a:solidFill>
                <a:latin typeface="Symbol" pitchFamily="18" charset="2"/>
                <a:ea typeface="ＭＳ Ｐゴシック" panose="020B0600070205080204" pitchFamily="34" charset="-128"/>
              </a:rPr>
              <a:t>D</a:t>
            </a:r>
            <a:endParaRPr lang="en-US" sz="1400" dirty="0" smtClean="0">
              <a:latin typeface="Symbol" pitchFamily="18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156176" y="21328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N* </a:t>
            </a:r>
            <a:r>
              <a:rPr lang="de-DE" sz="1200" dirty="0" err="1" smtClean="0"/>
              <a:t>appears</a:t>
            </a:r>
            <a:r>
              <a:rPr lang="de-DE" sz="1200" dirty="0" smtClean="0"/>
              <a:t>, </a:t>
            </a:r>
            <a:r>
              <a:rPr lang="de-DE" sz="1200" dirty="0" err="1" smtClean="0"/>
              <a:t>stronger</a:t>
            </a:r>
            <a:r>
              <a:rPr lang="de-DE" sz="1200" dirty="0" smtClean="0"/>
              <a:t> </a:t>
            </a:r>
            <a:r>
              <a:rPr lang="de-DE" sz="1200" dirty="0" err="1" smtClean="0"/>
              <a:t>restoration</a:t>
            </a:r>
            <a:endParaRPr lang="en-US" sz="1200" dirty="0" err="1" smtClean="0"/>
          </a:p>
        </p:txBody>
      </p:sp>
      <p:grpSp>
        <p:nvGrpSpPr>
          <p:cNvPr id="17" name="Gruppieren 16"/>
          <p:cNvGrpSpPr/>
          <p:nvPr/>
        </p:nvGrpSpPr>
        <p:grpSpPr>
          <a:xfrm>
            <a:off x="4283968" y="3501008"/>
            <a:ext cx="4860032" cy="3356992"/>
            <a:chOff x="4283968" y="3501008"/>
            <a:chExt cx="4860032" cy="3356992"/>
          </a:xfrm>
        </p:grpSpPr>
        <p:pic>
          <p:nvPicPr>
            <p:cNvPr id="13" name="図 6">
              <a:extLst>
                <a:ext uri="{FF2B5EF4-FFF2-40B4-BE49-F238E27FC236}">
                  <a16:creationId xmlns="" xmlns:a16="http://schemas.microsoft.com/office/drawing/2014/main" id="{97DAFB0D-69EE-7041-B9AA-EFD36041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491" y="4107294"/>
              <a:ext cx="4584509" cy="2750706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5292080" y="3501008"/>
              <a:ext cx="26352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Affects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Symmetry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energy</a:t>
              </a:r>
              <a:r>
                <a:rPr lang="de-DE" sz="1600" dirty="0" smtClean="0"/>
                <a:t>.</a:t>
              </a:r>
            </a:p>
            <a:p>
              <a:r>
                <a:rPr lang="de-DE" sz="1600" dirty="0" smtClean="0"/>
                <a:t>Jumps?  </a:t>
              </a:r>
              <a:endParaRPr lang="en-US" sz="1600" dirty="0" err="1" smtClean="0"/>
            </a:p>
          </p:txBody>
        </p:sp>
        <p:grpSp>
          <p:nvGrpSpPr>
            <p:cNvPr id="2" name="Gruppieren 16"/>
            <p:cNvGrpSpPr/>
            <p:nvPr/>
          </p:nvGrpSpPr>
          <p:grpSpPr>
            <a:xfrm>
              <a:off x="4283968" y="3573016"/>
              <a:ext cx="4752528" cy="3096344"/>
              <a:chOff x="1043608" y="4941168"/>
              <a:chExt cx="2975221" cy="191683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43608" y="4941168"/>
                <a:ext cx="2975221" cy="1916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feld 15"/>
              <p:cNvSpPr txBox="1"/>
              <p:nvPr/>
            </p:nvSpPr>
            <p:spPr>
              <a:xfrm>
                <a:off x="2627784" y="4941168"/>
                <a:ext cx="624395" cy="209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err="1" smtClean="0"/>
                  <a:t>Yakhshiev</a:t>
                </a:r>
                <a:endParaRPr lang="en-US" sz="1600" dirty="0" err="1" smtClean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99592" y="332656"/>
            <a:ext cx="381373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J. Holt:  Connect </a:t>
            </a:r>
            <a:r>
              <a:rPr lang="de-DE" sz="1600" dirty="0" err="1" smtClean="0"/>
              <a:t>Symmetry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c</a:t>
            </a:r>
            <a:r>
              <a:rPr lang="de-DE" sz="1600" dirty="0" err="1" smtClean="0"/>
              <a:t>EFT</a:t>
            </a:r>
            <a:r>
              <a:rPr lang="de-DE" sz="1600" dirty="0" smtClean="0"/>
              <a:t>: </a:t>
            </a:r>
            <a:endParaRPr lang="en-US" sz="1600" dirty="0" err="1" smtClean="0"/>
          </a:p>
        </p:txBody>
      </p:sp>
      <p:sp>
        <p:nvSpPr>
          <p:cNvPr id="5" name="Textfeld 4"/>
          <p:cNvSpPr txBox="1"/>
          <p:nvPr/>
        </p:nvSpPr>
        <p:spPr>
          <a:xfrm>
            <a:off x="395536" y="98072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Expand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SE in Fermi Liquid </a:t>
            </a:r>
            <a:r>
              <a:rPr lang="de-DE" sz="1600" dirty="0" err="1" smtClean="0"/>
              <a:t>theory</a:t>
            </a:r>
            <a:endParaRPr lang="de-DE" sz="1600" dirty="0" smtClean="0"/>
          </a:p>
          <a:p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determine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expansion</a:t>
            </a:r>
            <a:r>
              <a:rPr lang="de-DE" sz="1600" dirty="0" smtClean="0"/>
              <a:t> </a:t>
            </a:r>
            <a:r>
              <a:rPr lang="de-DE" sz="1600" dirty="0" err="1" smtClean="0"/>
              <a:t>coefficients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c</a:t>
            </a:r>
            <a:r>
              <a:rPr lang="de-DE" sz="1600" dirty="0" err="1" smtClean="0"/>
              <a:t>EFT</a:t>
            </a:r>
            <a:r>
              <a:rPr lang="de-DE" sz="1600" dirty="0" smtClean="0"/>
              <a:t> .</a:t>
            </a:r>
            <a:r>
              <a:rPr lang="de-DE" sz="1600" dirty="0" err="1" smtClean="0"/>
              <a:t>leads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relations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J,L,K</a:t>
            </a:r>
            <a:r>
              <a:rPr lang="de-DE" sz="1600" baseline="-25000" dirty="0" err="1" smtClean="0"/>
              <a:t>sym</a:t>
            </a:r>
            <a:r>
              <a:rPr lang="de-DE" sz="1600" baseline="-25000" dirty="0" smtClean="0"/>
              <a:t>,</a:t>
            </a:r>
          </a:p>
          <a:p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determine</a:t>
            </a:r>
            <a:r>
              <a:rPr lang="de-DE" sz="1600" dirty="0" smtClean="0"/>
              <a:t> </a:t>
            </a:r>
            <a:r>
              <a:rPr lang="de-DE" sz="1600" dirty="0" err="1" smtClean="0"/>
              <a:t>residuel</a:t>
            </a:r>
            <a:r>
              <a:rPr lang="de-DE" sz="1600" dirty="0" smtClean="0"/>
              <a:t> </a:t>
            </a:r>
            <a:r>
              <a:rPr lang="de-DE" sz="1600" dirty="0" err="1" smtClean="0"/>
              <a:t>parameters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Baysian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analysiis</a:t>
            </a:r>
            <a:endParaRPr lang="en-US" sz="1600" dirty="0" err="1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464" t="20387" r="12109" b="49034"/>
          <a:stretch>
            <a:fillRect/>
          </a:stretch>
        </p:blipFill>
        <p:spPr bwMode="auto">
          <a:xfrm>
            <a:off x="3635896" y="764704"/>
            <a:ext cx="5184576" cy="15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2736304" cy="207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636912"/>
            <a:ext cx="2664296" cy="208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683568" y="3356992"/>
            <a:ext cx="1494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Prior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c</a:t>
            </a:r>
            <a:r>
              <a:rPr lang="de-DE" sz="1600" dirty="0" err="1" smtClean="0"/>
              <a:t>EFT</a:t>
            </a:r>
            <a:endParaRPr lang="en-US" sz="1600" dirty="0" err="1" smtClean="0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769768"/>
            <a:ext cx="23701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660007"/>
            <a:ext cx="2673804" cy="219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467544" y="5301208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Examples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derived</a:t>
            </a:r>
            <a:r>
              <a:rPr lang="de-DE" sz="1600" dirty="0" smtClean="0"/>
              <a:t> </a:t>
            </a:r>
            <a:r>
              <a:rPr lang="de-DE" sz="1600" dirty="0" err="1" smtClean="0"/>
              <a:t>distributions</a:t>
            </a:r>
            <a:endParaRPr lang="en-US" sz="1600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1115616" y="620688"/>
            <a:ext cx="6040821" cy="338554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ym typeface="Wingdings" pitchFamily="2" charset="2"/>
              </a:rPr>
              <a:t>Many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other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contributions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microscopic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methods</a:t>
            </a:r>
            <a:r>
              <a:rPr lang="de-DE" sz="1600" dirty="0" smtClean="0">
                <a:sym typeface="Wingdings" pitchFamily="2" charset="2"/>
              </a:rPr>
              <a:t> (but </a:t>
            </a:r>
            <a:r>
              <a:rPr lang="de-DE" sz="1600" dirty="0" err="1" smtClean="0">
                <a:sym typeface="Wingdings" pitchFamily="2" charset="2"/>
              </a:rPr>
              <a:t>mostly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today</a:t>
            </a:r>
            <a:r>
              <a:rPr lang="de-DE" sz="1600" dirty="0" smtClean="0">
                <a:sym typeface="Wingdings" pitchFamily="2" charset="2"/>
              </a:rPr>
              <a:t>): </a:t>
            </a:r>
            <a:endParaRPr lang="en-US" sz="1600" dirty="0" smtClean="0">
              <a:sym typeface="Wingdings" pitchFamily="2" charset="2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187624" y="11967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J. Holt: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drops</a:t>
            </a:r>
            <a:endParaRPr lang="de-DE" dirty="0" smtClean="0"/>
          </a:p>
          <a:p>
            <a:r>
              <a:rPr lang="de-DE" dirty="0" err="1" smtClean="0"/>
              <a:t>Miyatsu</a:t>
            </a:r>
            <a:r>
              <a:rPr lang="de-DE" dirty="0" smtClean="0"/>
              <a:t>: Fock </a:t>
            </a:r>
            <a:r>
              <a:rPr lang="de-DE" dirty="0" err="1" smtClean="0"/>
              <a:t>terms</a:t>
            </a:r>
            <a:r>
              <a:rPr lang="de-DE" dirty="0" smtClean="0"/>
              <a:t> in RMF</a:t>
            </a:r>
          </a:p>
          <a:p>
            <a:r>
              <a:rPr lang="de-DE" dirty="0" smtClean="0"/>
              <a:t>Jeong: QCD </a:t>
            </a:r>
            <a:r>
              <a:rPr lang="de-DE" dirty="0" err="1" smtClean="0"/>
              <a:t>symm</a:t>
            </a:r>
            <a:r>
              <a:rPr lang="de-DE" dirty="0" smtClean="0"/>
              <a:t> </a:t>
            </a:r>
            <a:r>
              <a:rPr lang="de-DE" dirty="0" err="1" smtClean="0"/>
              <a:t>breaking</a:t>
            </a:r>
            <a:endParaRPr lang="de-DE" dirty="0" smtClean="0"/>
          </a:p>
          <a:p>
            <a:r>
              <a:rPr lang="de-DE" dirty="0" smtClean="0"/>
              <a:t>Bastian: Q-</a:t>
            </a:r>
            <a:r>
              <a:rPr lang="de-DE" dirty="0" err="1" smtClean="0"/>
              <a:t>hadron</a:t>
            </a:r>
            <a:r>
              <a:rPr lang="de-DE" dirty="0" smtClean="0"/>
              <a:t> </a:t>
            </a:r>
            <a:r>
              <a:rPr lang="de-DE" dirty="0" err="1" smtClean="0"/>
              <a:t>EoS</a:t>
            </a:r>
            <a:endParaRPr lang="de-DE" dirty="0" smtClean="0"/>
          </a:p>
          <a:p>
            <a:r>
              <a:rPr lang="de-DE" dirty="0" smtClean="0"/>
              <a:t>Lim: SE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strs</a:t>
            </a:r>
            <a:endParaRPr lang="de-DE" dirty="0" smtClean="0"/>
          </a:p>
          <a:p>
            <a:r>
              <a:rPr lang="de-DE" dirty="0" smtClean="0"/>
              <a:t>Grasso: </a:t>
            </a:r>
            <a:r>
              <a:rPr lang="de-DE" dirty="0" err="1" smtClean="0"/>
              <a:t>dilute</a:t>
            </a:r>
            <a:r>
              <a:rPr lang="de-DE" dirty="0" smtClean="0"/>
              <a:t>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Roca-Maza</a:t>
            </a:r>
            <a:r>
              <a:rPr lang="de-DE" dirty="0" smtClean="0"/>
              <a:t>: </a:t>
            </a:r>
            <a:r>
              <a:rPr lang="de-DE" dirty="0" err="1" smtClean="0"/>
              <a:t>breaking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isospin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endParaRPr lang="de-DE" dirty="0" smtClean="0"/>
          </a:p>
          <a:p>
            <a:r>
              <a:rPr lang="de-DE" dirty="0" smtClean="0"/>
              <a:t>BH Sun: </a:t>
            </a:r>
            <a:r>
              <a:rPr lang="de-DE" dirty="0" err="1" smtClean="0"/>
              <a:t>covariant</a:t>
            </a:r>
            <a:r>
              <a:rPr lang="de-DE" dirty="0" smtClean="0"/>
              <a:t> </a:t>
            </a:r>
            <a:r>
              <a:rPr lang="de-DE" dirty="0" err="1" smtClean="0"/>
              <a:t>nucleon</a:t>
            </a:r>
            <a:r>
              <a:rPr lang="de-DE" dirty="0" smtClean="0"/>
              <a:t> </a:t>
            </a:r>
            <a:r>
              <a:rPr lang="de-DE" dirty="0" err="1" smtClean="0"/>
              <a:t>self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 smtClean="0"/>
          </a:p>
          <a:p>
            <a:r>
              <a:rPr lang="de-DE" dirty="0" err="1" smtClean="0"/>
              <a:t>Carbone</a:t>
            </a:r>
            <a:r>
              <a:rPr lang="de-DE" dirty="0" smtClean="0"/>
              <a:t>: Ab-</a:t>
            </a:r>
            <a:r>
              <a:rPr lang="de-DE" dirty="0" err="1" smtClean="0"/>
              <a:t>initio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 bwMode="auto">
          <a:xfrm>
            <a:off x="1331641" y="4077072"/>
            <a:ext cx="7488832" cy="83099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I </a:t>
            </a:r>
            <a:r>
              <a:rPr lang="de-DE" sz="1600" dirty="0" err="1" smtClean="0">
                <a:sym typeface="Wingdings" pitchFamily="2" charset="2"/>
              </a:rPr>
              <a:t>found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study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neutron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drops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intriguing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done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because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sign-problem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Quantum MC </a:t>
            </a:r>
            <a:r>
              <a:rPr lang="de-DE" sz="1600" dirty="0" err="1" smtClean="0">
                <a:sym typeface="Wingdings" pitchFamily="2" charset="2"/>
              </a:rPr>
              <a:t>prevents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doing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symmetric</a:t>
            </a:r>
            <a:r>
              <a:rPr lang="de-DE" sz="1600" dirty="0" smtClean="0">
                <a:sym typeface="Wingdings" pitchFamily="2" charset="2"/>
              </a:rPr>
              <a:t> matter.  </a:t>
            </a:r>
            <a:r>
              <a:rPr lang="de-DE" sz="1600" dirty="0" err="1" smtClean="0">
                <a:sym typeface="Wingdings" pitchFamily="2" charset="2"/>
              </a:rPr>
              <a:t>One</a:t>
            </a:r>
            <a:r>
              <a:rPr lang="de-DE" sz="1600" dirty="0" smtClean="0">
                <a:sym typeface="Wingdings" pitchFamily="2" charset="2"/>
              </a:rPr>
              <a:t> still </a:t>
            </a:r>
            <a:r>
              <a:rPr lang="de-DE" sz="1600" dirty="0" err="1" smtClean="0">
                <a:sym typeface="Wingdings" pitchFamily="2" charset="2"/>
              </a:rPr>
              <a:t>can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extract</a:t>
            </a:r>
            <a:r>
              <a:rPr lang="de-DE" sz="1600" dirty="0" smtClean="0">
                <a:sym typeface="Wingdings" pitchFamily="2" charset="2"/>
              </a:rPr>
              <a:t> e.g. a </a:t>
            </a:r>
            <a:r>
              <a:rPr lang="de-DE" sz="1600" dirty="0" err="1" smtClean="0">
                <a:sym typeface="Wingdings" pitchFamily="2" charset="2"/>
              </a:rPr>
              <a:t>skin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thickness</a:t>
            </a:r>
            <a:r>
              <a:rPr lang="de-DE" sz="1600" dirty="0" smtClean="0">
                <a:sym typeface="Wingdings" pitchFamily="2" charset="2"/>
              </a:rPr>
              <a:t>.</a:t>
            </a:r>
            <a:endParaRPr lang="en-US" sz="16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59394" name="Equation" r:id="rId3" imgW="2197080" imgH="253800" progId="Equation.DSMT4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115616" y="1196752"/>
            <a:ext cx="135178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1196752"/>
            <a:ext cx="163378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4" y="1916832"/>
            <a:ext cx="192879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Many-body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15816" y="1916832"/>
            <a:ext cx="273061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Lab </a:t>
            </a:r>
            <a:r>
              <a:rPr lang="de-DE" dirty="0" err="1" smtClean="0"/>
              <a:t>exp</a:t>
            </a:r>
            <a:r>
              <a:rPr lang="de-DE" dirty="0" smtClean="0"/>
              <a:t>.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547664" y="2636912"/>
            <a:ext cx="253505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(HIC)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860032" y="2636912"/>
            <a:ext cx="2902141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</a:t>
            </a:r>
            <a:r>
              <a:rPr lang="de-DE" dirty="0" smtClean="0"/>
              <a:t>.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3568" y="3501008"/>
            <a:ext cx="233256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501008"/>
            <a:ext cx="175535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Transport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2915816" y="4365104"/>
            <a:ext cx="1284775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1-body </a:t>
            </a:r>
            <a:r>
              <a:rPr lang="de-DE" dirty="0" err="1" smtClean="0"/>
              <a:t>obs</a:t>
            </a:r>
            <a:r>
              <a:rPr lang="de-DE" dirty="0" smtClean="0"/>
              <a:t>.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particles</a:t>
            </a:r>
            <a:r>
              <a:rPr lang="de-DE" sz="1400" dirty="0" smtClean="0">
                <a:latin typeface="Symbol" pitchFamily="18" charset="2"/>
              </a:rPr>
              <a:t>, p,</a:t>
            </a:r>
            <a:r>
              <a:rPr lang="de-DE" sz="1400" dirty="0" smtClean="0"/>
              <a:t> K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932040" y="4365104"/>
            <a:ext cx="2766911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Beyond</a:t>
            </a:r>
            <a:r>
              <a:rPr lang="de-DE" dirty="0" smtClean="0"/>
              <a:t> 1-body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, </a:t>
            </a:r>
            <a:r>
              <a:rPr lang="de-DE" sz="1400" dirty="0" err="1" smtClean="0"/>
              <a:t>fragmentation</a:t>
            </a:r>
            <a:endParaRPr lang="de-DE" sz="1400" dirty="0" smtClean="0"/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light</a:t>
            </a:r>
            <a:r>
              <a:rPr lang="de-DE" sz="1400" dirty="0" smtClean="0"/>
              <a:t> </a:t>
            </a:r>
            <a:r>
              <a:rPr lang="de-DE" sz="1400" dirty="0" err="1" smtClean="0"/>
              <a:t>clusters</a:t>
            </a:r>
            <a:r>
              <a:rPr lang="de-DE" sz="1400" dirty="0" smtClean="0"/>
              <a:t> (LC)</a:t>
            </a:r>
          </a:p>
          <a:p>
            <a:r>
              <a:rPr lang="de-DE" sz="1400" dirty="0" smtClean="0"/>
              <a:t>- Short-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correaltions</a:t>
            </a:r>
            <a:r>
              <a:rPr lang="de-DE" sz="1400" dirty="0" smtClean="0"/>
              <a:t> (SRC)</a:t>
            </a:r>
            <a:endParaRPr lang="en-US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51722" y="836712"/>
            <a:ext cx="136815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9" idx="0"/>
          </p:cNvCxnSpPr>
          <p:nvPr/>
        </p:nvCxnSpPr>
        <p:spPr>
          <a:xfrm>
            <a:off x="4283968" y="836712"/>
            <a:ext cx="1032915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1" idx="0"/>
          </p:cNvCxnSpPr>
          <p:nvPr/>
        </p:nvCxnSpPr>
        <p:spPr>
          <a:xfrm flipH="1">
            <a:off x="4281126" y="1628800"/>
            <a:ext cx="722922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10" idx="0"/>
          </p:cNvCxnSpPr>
          <p:nvPr/>
        </p:nvCxnSpPr>
        <p:spPr>
          <a:xfrm>
            <a:off x="5940152" y="1556792"/>
            <a:ext cx="1252431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2915816" y="2348880"/>
            <a:ext cx="86409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14" idx="0"/>
          </p:cNvCxnSpPr>
          <p:nvPr/>
        </p:nvCxnSpPr>
        <p:spPr>
          <a:xfrm>
            <a:off x="5076056" y="2348880"/>
            <a:ext cx="1235047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15" idx="0"/>
          </p:cNvCxnSpPr>
          <p:nvPr/>
        </p:nvCxnSpPr>
        <p:spPr>
          <a:xfrm flipH="1">
            <a:off x="1849849" y="2996952"/>
            <a:ext cx="561911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6" idx="0"/>
          </p:cNvCxnSpPr>
          <p:nvPr/>
        </p:nvCxnSpPr>
        <p:spPr>
          <a:xfrm>
            <a:off x="3563888" y="2996952"/>
            <a:ext cx="116570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3707904" y="3861048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5076056" y="3861048"/>
            <a:ext cx="93610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99592" y="404664"/>
            <a:ext cx="35278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Reactions</a:t>
            </a:r>
            <a:endParaRPr lang="en-US" dirty="0"/>
          </a:p>
        </p:txBody>
      </p:sp>
      <p:grpSp>
        <p:nvGrpSpPr>
          <p:cNvPr id="2" name="Gruppieren 38"/>
          <p:cNvGrpSpPr/>
          <p:nvPr/>
        </p:nvGrpSpPr>
        <p:grpSpPr>
          <a:xfrm>
            <a:off x="5076056" y="404664"/>
            <a:ext cx="3062403" cy="2396009"/>
            <a:chOff x="4427984" y="2852936"/>
            <a:chExt cx="3062403" cy="2396009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4427984" y="3429000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" name="Object 5"/>
            <p:cNvGraphicFramePr>
              <a:graphicFrameLocks noChangeAspect="1"/>
            </p:cNvGraphicFramePr>
            <p:nvPr/>
          </p:nvGraphicFramePr>
          <p:xfrm>
            <a:off x="4499992" y="2852936"/>
            <a:ext cx="2952328" cy="2038810"/>
          </p:xfrm>
          <a:graphic>
            <a:graphicData uri="http://schemas.openxmlformats.org/presentationml/2006/ole">
              <p:oleObj spid="_x0000_s20482" name="Fotografia Photo Editor" r:id="rId3" imgW="5133333" imgH="4638095" progId="">
                <p:embed/>
              </p:oleObj>
            </a:graphicData>
          </a:graphic>
        </p:graphicFrame>
        <p:cxnSp>
          <p:nvCxnSpPr>
            <p:cNvPr id="28" name="Gerade Verbindung 27"/>
            <p:cNvCxnSpPr/>
            <p:nvPr/>
          </p:nvCxnSpPr>
          <p:spPr>
            <a:xfrm>
              <a:off x="4860032" y="4293096"/>
              <a:ext cx="1512168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 flipH="1">
              <a:off x="5364088" y="3933056"/>
              <a:ext cx="864096" cy="648072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6156176" y="4221088"/>
              <a:ext cx="1334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S</a:t>
              </a:r>
              <a:r>
                <a:rPr lang="de-DE" sz="1600" baseline="-25000" dirty="0" smtClean="0">
                  <a:solidFill>
                    <a:srgbClr val="FF0000"/>
                  </a:solidFill>
                </a:rPr>
                <a:t>0</a:t>
              </a:r>
              <a:r>
                <a:rPr lang="de-DE" sz="1600" dirty="0" smtClean="0">
                  <a:solidFill>
                    <a:srgbClr val="FF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value</a:t>
              </a:r>
              <a:r>
                <a:rPr lang="de-DE" sz="1600" dirty="0" smtClean="0">
                  <a:solidFill>
                    <a:srgbClr val="FF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FF0000"/>
                  </a:solidFill>
                </a:rPr>
                <a:t>of</a:t>
              </a:r>
              <a:r>
                <a:rPr lang="de-DE" sz="1600" dirty="0" smtClean="0">
                  <a:solidFill>
                    <a:srgbClr val="FF0000"/>
                  </a:solidFill>
                </a:rPr>
                <a:t> SE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004048" y="3501008"/>
              <a:ext cx="1492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rgbClr val="0070C0"/>
                  </a:solidFill>
                </a:rPr>
                <a:t>L </a:t>
              </a:r>
              <a:r>
                <a:rPr lang="de-DE" sz="1400" b="1" dirty="0" err="1" smtClean="0">
                  <a:solidFill>
                    <a:srgbClr val="0070C0"/>
                  </a:solidFill>
                </a:rPr>
                <a:t>slope</a:t>
              </a:r>
              <a:r>
                <a:rPr lang="de-DE" sz="1400" b="1" dirty="0" smtClean="0">
                  <a:solidFill>
                    <a:srgbClr val="0070C0"/>
                  </a:solidFill>
                </a:rPr>
                <a:t> </a:t>
              </a:r>
              <a:r>
                <a:rPr lang="de-DE" sz="1400" b="1" dirty="0" err="1" smtClean="0">
                  <a:solidFill>
                    <a:srgbClr val="0070C0"/>
                  </a:solidFill>
                </a:rPr>
                <a:t>of</a:t>
              </a:r>
              <a:r>
                <a:rPr lang="de-DE" sz="1400" b="1" dirty="0" smtClean="0">
                  <a:solidFill>
                    <a:srgbClr val="0070C0"/>
                  </a:solidFill>
                </a:rPr>
                <a:t> SE </a:t>
              </a:r>
              <a:r>
                <a:rPr lang="de-DE" sz="1400" b="1" dirty="0" err="1" smtClean="0">
                  <a:solidFill>
                    <a:srgbClr val="0070C0"/>
                  </a:solidFill>
                </a:rPr>
                <a:t>at</a:t>
              </a:r>
              <a:r>
                <a:rPr lang="de-DE" sz="1400" b="1" dirty="0" smtClean="0">
                  <a:solidFill>
                    <a:srgbClr val="0070C0"/>
                  </a:solidFill>
                </a:rPr>
                <a:t> </a:t>
              </a:r>
              <a:r>
                <a:rPr lang="de-DE" sz="1400" b="1" dirty="0" smtClean="0">
                  <a:solidFill>
                    <a:srgbClr val="0070C0"/>
                  </a:solidFill>
                  <a:latin typeface="Symbol" pitchFamily="18" charset="2"/>
                </a:rPr>
                <a:t>r</a:t>
              </a:r>
              <a:r>
                <a:rPr lang="de-DE" sz="1400" b="1" baseline="-25000" dirty="0" smtClean="0">
                  <a:solidFill>
                    <a:srgbClr val="0070C0"/>
                  </a:solidFill>
                  <a:latin typeface="Symbol" pitchFamily="18" charset="2"/>
                </a:rPr>
                <a:t>0</a:t>
              </a:r>
              <a:endParaRPr lang="en-US" sz="1400" b="1" baseline="-25000" dirty="0">
                <a:solidFill>
                  <a:srgbClr val="0070C0"/>
                </a:solidFill>
                <a:latin typeface="Symbol" pitchFamily="18" charset="2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436096" y="4941168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latin typeface="Symbol" pitchFamily="18" charset="2"/>
                </a:rPr>
                <a:t>r/r</a:t>
              </a:r>
              <a:r>
                <a:rPr lang="de-DE" sz="1400" baseline="-25000" dirty="0" smtClean="0">
                  <a:latin typeface="Symbol" pitchFamily="18" charset="2"/>
                </a:rPr>
                <a:t>0</a:t>
              </a:r>
              <a:r>
                <a:rPr lang="de-DE" sz="1400" dirty="0" smtClean="0">
                  <a:latin typeface="Times New Roman"/>
                  <a:cs typeface="Times New Roman"/>
                </a:rPr>
                <a:t>≈1</a:t>
              </a:r>
              <a:endParaRPr lang="en-US" sz="1400" baseline="-25000" dirty="0">
                <a:latin typeface="Symbol" pitchFamily="18" charset="2"/>
              </a:endParaRP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539552" y="1124744"/>
            <a:ext cx="455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Search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S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L,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often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a </a:t>
            </a:r>
            <a:r>
              <a:rPr lang="de-DE" sz="1600" dirty="0" err="1" smtClean="0"/>
              <a:t>correlation</a:t>
            </a:r>
            <a:r>
              <a:rPr lang="de-DE" sz="1600" dirty="0" smtClean="0"/>
              <a:t> {S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,L}.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899592" y="3573016"/>
            <a:ext cx="1381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Investigations</a:t>
            </a:r>
            <a:r>
              <a:rPr lang="de-DE" sz="1600" dirty="0" smtClean="0"/>
              <a:t>:</a:t>
            </a:r>
            <a:endParaRPr lang="en-US" sz="1600" dirty="0" err="1" smtClean="0"/>
          </a:p>
        </p:txBody>
      </p:sp>
      <p:sp>
        <p:nvSpPr>
          <p:cNvPr id="65" name="Textfeld 64"/>
          <p:cNvSpPr txBox="1"/>
          <p:nvPr/>
        </p:nvSpPr>
        <p:spPr>
          <a:xfrm>
            <a:off x="971600" y="4005064"/>
            <a:ext cx="605967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1.proton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neutron</a:t>
            </a:r>
            <a:r>
              <a:rPr lang="de-DE" sz="1600" dirty="0" smtClean="0"/>
              <a:t> </a:t>
            </a:r>
            <a:r>
              <a:rPr lang="de-DE" sz="1600" dirty="0" err="1" smtClean="0"/>
              <a:t>densities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r</a:t>
            </a:r>
            <a:r>
              <a:rPr lang="de-DE" sz="1600" baseline="-25000" dirty="0" err="1" smtClean="0"/>
              <a:t>p</a:t>
            </a:r>
            <a:r>
              <a:rPr lang="de-DE" sz="1600" dirty="0" smtClean="0"/>
              <a:t> 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r</a:t>
            </a:r>
            <a:r>
              <a:rPr lang="de-DE" sz="1600" baseline="-25000" dirty="0" err="1" smtClean="0"/>
              <a:t>n</a:t>
            </a:r>
            <a:r>
              <a:rPr lang="de-DE" sz="1600" dirty="0" smtClean="0"/>
              <a:t>:</a:t>
            </a:r>
          </a:p>
          <a:p>
            <a:r>
              <a:rPr lang="de-DE" sz="1600" dirty="0" smtClean="0"/>
              <a:t>a)  </a:t>
            </a:r>
            <a:r>
              <a:rPr lang="de-DE" sz="1600" dirty="0" err="1" smtClean="0"/>
              <a:t>neutron</a:t>
            </a:r>
            <a:r>
              <a:rPr lang="de-DE" sz="1600" dirty="0" smtClean="0"/>
              <a:t> </a:t>
            </a:r>
            <a:r>
              <a:rPr lang="de-DE" sz="1600" dirty="0" err="1" smtClean="0"/>
              <a:t>skin</a:t>
            </a:r>
            <a:r>
              <a:rPr lang="de-DE" sz="1600" dirty="0" smtClean="0"/>
              <a:t> </a:t>
            </a:r>
            <a:r>
              <a:rPr lang="de-DE" sz="1600" dirty="0" err="1" smtClean="0"/>
              <a:t>R</a:t>
            </a:r>
            <a:r>
              <a:rPr lang="de-DE" sz="1600" baseline="-25000" dirty="0" err="1" smtClean="0"/>
              <a:t>np</a:t>
            </a:r>
            <a:r>
              <a:rPr lang="de-DE" sz="1600" dirty="0" smtClean="0"/>
              <a:t>=(</a:t>
            </a:r>
            <a:r>
              <a:rPr lang="de-DE" sz="1600" dirty="0" err="1" smtClean="0"/>
              <a:t>R</a:t>
            </a:r>
            <a:r>
              <a:rPr lang="de-DE" sz="1600" baseline="-25000" dirty="0" err="1" smtClean="0"/>
              <a:t>n</a:t>
            </a:r>
            <a:r>
              <a:rPr lang="de-DE" sz="1600" dirty="0" smtClean="0"/>
              <a:t>-</a:t>
            </a:r>
            <a:r>
              <a:rPr lang="de-DE" sz="1600" dirty="0" err="1" smtClean="0"/>
              <a:t>R</a:t>
            </a:r>
            <a:r>
              <a:rPr lang="de-DE" sz="1600" baseline="-25000" dirty="0" err="1" smtClean="0"/>
              <a:t>p</a:t>
            </a:r>
            <a:r>
              <a:rPr lang="de-DE" sz="1600" dirty="0" smtClean="0"/>
              <a:t>)</a:t>
            </a:r>
            <a:r>
              <a:rPr lang="de-DE" sz="1600" dirty="0" smtClean="0">
                <a:latin typeface="Times New Roman"/>
                <a:cs typeface="Times New Roman"/>
              </a:rPr>
              <a:t>↔L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     PREX, CREX, MREX  </a:t>
            </a:r>
            <a:r>
              <a:rPr lang="de-DE" sz="1600" dirty="0" err="1" smtClean="0"/>
              <a:t>improve</a:t>
            </a:r>
            <a:r>
              <a:rPr lang="de-DE" sz="1600" dirty="0" smtClean="0"/>
              <a:t> </a:t>
            </a:r>
            <a:r>
              <a:rPr lang="de-DE" sz="1600" dirty="0" err="1" smtClean="0"/>
              <a:t>accuracy</a:t>
            </a:r>
            <a:r>
              <a:rPr lang="de-DE" sz="1600" dirty="0" smtClean="0"/>
              <a:t>!</a:t>
            </a:r>
          </a:p>
          <a:p>
            <a:r>
              <a:rPr lang="de-DE" sz="1600" dirty="0" smtClean="0"/>
              <a:t>b) </a:t>
            </a:r>
            <a:r>
              <a:rPr lang="de-DE" sz="1600" dirty="0" err="1" smtClean="0"/>
              <a:t>scalar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vector</a:t>
            </a:r>
            <a:r>
              <a:rPr lang="de-DE" sz="1600" dirty="0" smtClean="0"/>
              <a:t> </a:t>
            </a:r>
            <a:r>
              <a:rPr lang="de-DE" sz="1600" dirty="0" err="1" smtClean="0"/>
              <a:t>densities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r</a:t>
            </a:r>
            <a:r>
              <a:rPr lang="de-DE" sz="1600" baseline="-25000" dirty="0" err="1" smtClean="0"/>
              <a:t>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>
                <a:latin typeface="Symbol" pitchFamily="18" charset="2"/>
              </a:rPr>
              <a:t>r</a:t>
            </a:r>
            <a:r>
              <a:rPr lang="de-DE" sz="1600" baseline="-25000" dirty="0" err="1" smtClean="0"/>
              <a:t>v</a:t>
            </a:r>
            <a:r>
              <a:rPr lang="de-DE" sz="1600" dirty="0" smtClean="0"/>
              <a:t>, </a:t>
            </a:r>
            <a:r>
              <a:rPr lang="de-DE" sz="1600" dirty="0" err="1" smtClean="0"/>
              <a:t>very</a:t>
            </a:r>
            <a:r>
              <a:rPr lang="de-DE" sz="1600" dirty="0" smtClean="0"/>
              <a:t> </a:t>
            </a:r>
            <a:r>
              <a:rPr lang="de-DE" sz="1600" dirty="0" err="1" smtClean="0"/>
              <a:t>diff</a:t>
            </a:r>
            <a:r>
              <a:rPr lang="de-DE" sz="1600" dirty="0" smtClean="0"/>
              <a:t> </a:t>
            </a:r>
            <a:r>
              <a:rPr lang="de-DE" sz="1600" dirty="0" err="1" smtClean="0"/>
              <a:t>shapes</a:t>
            </a:r>
            <a:endParaRPr lang="de-DE" sz="1600" dirty="0" smtClean="0"/>
          </a:p>
          <a:p>
            <a:r>
              <a:rPr lang="de-DE" sz="1600" dirty="0" smtClean="0"/>
              <a:t>     IAS </a:t>
            </a:r>
            <a:r>
              <a:rPr lang="de-DE" sz="1600" dirty="0" err="1" smtClean="0"/>
              <a:t>studies</a:t>
            </a:r>
            <a:r>
              <a:rPr lang="de-DE" sz="1600" dirty="0" smtClean="0"/>
              <a:t>, CEX (</a:t>
            </a:r>
            <a:r>
              <a:rPr lang="de-DE" sz="1600" dirty="0" err="1" smtClean="0"/>
              <a:t>light</a:t>
            </a:r>
            <a:r>
              <a:rPr lang="de-DE" sz="1600" dirty="0" smtClean="0"/>
              <a:t> Ions PD, heavy </a:t>
            </a:r>
            <a:r>
              <a:rPr lang="de-DE" sz="1600" dirty="0" err="1" smtClean="0"/>
              <a:t>ions</a:t>
            </a:r>
            <a:r>
              <a:rPr lang="de-DE" sz="1600" dirty="0" smtClean="0"/>
              <a:t> </a:t>
            </a:r>
            <a:r>
              <a:rPr lang="de-DE" sz="1600" dirty="0" err="1" smtClean="0"/>
              <a:t>Burello</a:t>
            </a:r>
            <a:r>
              <a:rPr lang="de-DE" sz="1600" dirty="0" smtClean="0"/>
              <a:t>)</a:t>
            </a:r>
          </a:p>
          <a:p>
            <a:endParaRPr lang="de-DE" sz="1600" dirty="0" smtClean="0"/>
          </a:p>
          <a:p>
            <a:r>
              <a:rPr lang="de-DE" sz="1600" dirty="0" smtClean="0"/>
              <a:t>2. Dipole </a:t>
            </a:r>
            <a:r>
              <a:rPr lang="de-DE" sz="1600" dirty="0" err="1" smtClean="0"/>
              <a:t>polarizability</a:t>
            </a:r>
            <a:r>
              <a:rPr lang="de-DE" sz="1600" dirty="0" smtClean="0"/>
              <a:t> </a:t>
            </a:r>
            <a:r>
              <a:rPr lang="de-DE" sz="1600" dirty="0" smtClean="0">
                <a:latin typeface="Symbol" pitchFamily="18" charset="2"/>
              </a:rPr>
              <a:t>a: a</a:t>
            </a:r>
            <a:r>
              <a:rPr lang="de-DE" sz="1600" dirty="0" smtClean="0"/>
              <a:t>S</a:t>
            </a:r>
            <a:r>
              <a:rPr lang="de-DE" sz="1600" baseline="-25000" dirty="0" smtClean="0"/>
              <a:t>0 </a:t>
            </a:r>
            <a:r>
              <a:rPr lang="de-DE" sz="1600" dirty="0" smtClean="0">
                <a:latin typeface="Times New Roman"/>
                <a:cs typeface="Times New Roman"/>
              </a:rPr>
              <a:t>↔</a:t>
            </a:r>
            <a:r>
              <a:rPr lang="de-DE" sz="1600" dirty="0" err="1" smtClean="0">
                <a:latin typeface="Times New Roman"/>
                <a:cs typeface="Times New Roman"/>
              </a:rPr>
              <a:t>R</a:t>
            </a:r>
            <a:r>
              <a:rPr lang="de-DE" sz="1600" baseline="-25000" dirty="0" err="1" smtClean="0">
                <a:latin typeface="Times New Roman"/>
                <a:cs typeface="Times New Roman"/>
              </a:rPr>
              <a:t>np</a:t>
            </a:r>
            <a:r>
              <a:rPr lang="de-DE" sz="1600" dirty="0" err="1" smtClean="0">
                <a:latin typeface="Times New Roman"/>
                <a:cs typeface="Times New Roman"/>
              </a:rPr>
              <a:t>↔L</a:t>
            </a:r>
            <a:endParaRPr lang="de-DE" sz="1600" dirty="0" smtClean="0">
              <a:latin typeface="Times New Roman"/>
              <a:cs typeface="Times New Roman"/>
            </a:endParaRPr>
          </a:p>
          <a:p>
            <a:r>
              <a:rPr lang="de-DE" sz="1600" dirty="0" smtClean="0">
                <a:latin typeface="Times New Roman"/>
                <a:cs typeface="Times New Roman"/>
              </a:rPr>
              <a:t>    </a:t>
            </a:r>
            <a:r>
              <a:rPr lang="de-DE" sz="1600" dirty="0" err="1" smtClean="0">
                <a:latin typeface="Times New Roman"/>
                <a:cs typeface="Times New Roman"/>
              </a:rPr>
              <a:t>main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contribution</a:t>
            </a:r>
            <a:r>
              <a:rPr lang="de-DE" sz="1600" dirty="0" smtClean="0">
                <a:latin typeface="Times New Roman"/>
                <a:cs typeface="Times New Roman"/>
              </a:rPr>
              <a:t> GDR, but also PDR, </a:t>
            </a:r>
            <a:r>
              <a:rPr lang="de-DE" sz="1600" dirty="0" err="1" smtClean="0">
                <a:latin typeface="Times New Roman"/>
                <a:cs typeface="Times New Roman"/>
              </a:rPr>
              <a:t>which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is</a:t>
            </a:r>
            <a:r>
              <a:rPr lang="de-DE" sz="1600" dirty="0" smtClean="0">
                <a:latin typeface="Times New Roman"/>
                <a:cs typeface="Times New Roman"/>
              </a:rPr>
              <a:t> not </a:t>
            </a:r>
            <a:r>
              <a:rPr lang="de-DE" sz="1600" dirty="0" err="1" smtClean="0">
                <a:latin typeface="Times New Roman"/>
                <a:cs typeface="Times New Roman"/>
              </a:rPr>
              <a:t>very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collective</a:t>
            </a:r>
            <a:r>
              <a:rPr lang="de-DE" sz="1600" dirty="0" smtClean="0">
                <a:latin typeface="Times New Roman"/>
                <a:cs typeface="Times New Roman"/>
              </a:rPr>
              <a:t>?.</a:t>
            </a:r>
          </a:p>
          <a:p>
            <a:r>
              <a:rPr lang="de-DE" sz="1600" dirty="0" smtClean="0">
                <a:latin typeface="Times New Roman"/>
                <a:cs typeface="Times New Roman"/>
              </a:rPr>
              <a:t>3. </a:t>
            </a:r>
            <a:r>
              <a:rPr lang="de-DE" sz="1600" dirty="0" err="1" smtClean="0">
                <a:latin typeface="Times New Roman"/>
                <a:cs typeface="Times New Roman"/>
              </a:rPr>
              <a:t>HvH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theorem</a:t>
            </a:r>
            <a:r>
              <a:rPr lang="de-DE" sz="1600" dirty="0" smtClean="0">
                <a:latin typeface="Times New Roman"/>
                <a:cs typeface="Times New Roman"/>
              </a:rPr>
              <a:t>: </a:t>
            </a:r>
            <a:r>
              <a:rPr lang="de-DE" sz="1600" dirty="0" smtClean="0"/>
              <a:t>{S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,L}.</a:t>
            </a:r>
            <a:r>
              <a:rPr lang="de-DE" sz="1600" dirty="0" smtClean="0">
                <a:latin typeface="Times New Roman"/>
                <a:cs typeface="Times New Roman"/>
              </a:rPr>
              <a:t>↔{</a:t>
            </a:r>
            <a:r>
              <a:rPr lang="de-DE" sz="1600" dirty="0" err="1" smtClean="0">
                <a:latin typeface="Times New Roman"/>
                <a:cs typeface="Times New Roman"/>
              </a:rPr>
              <a:t>U</a:t>
            </a:r>
            <a:r>
              <a:rPr lang="de-DE" sz="1600" baseline="-25000" dirty="0" err="1" smtClean="0">
                <a:latin typeface="Times New Roman"/>
                <a:cs typeface="Times New Roman"/>
              </a:rPr>
              <a:t>sym,</a:t>
            </a:r>
            <a:r>
              <a:rPr lang="de-DE" sz="1600" dirty="0" err="1" smtClean="0">
                <a:latin typeface="Times New Roman"/>
                <a:cs typeface="Times New Roman"/>
              </a:rPr>
              <a:t>m</a:t>
            </a:r>
            <a:r>
              <a:rPr lang="de-DE" sz="1600" dirty="0" smtClean="0">
                <a:latin typeface="Times New Roman"/>
                <a:cs typeface="Times New Roman"/>
              </a:rPr>
              <a:t>*</a:t>
            </a:r>
            <a:r>
              <a:rPr lang="de-DE" sz="1600" baseline="-25000" dirty="0" err="1" smtClean="0">
                <a:latin typeface="Times New Roman"/>
                <a:cs typeface="Times New Roman"/>
              </a:rPr>
              <a:t>np</a:t>
            </a:r>
            <a:r>
              <a:rPr lang="de-DE" sz="1600" dirty="0" smtClean="0">
                <a:latin typeface="Times New Roman"/>
                <a:cs typeface="Times New Roman"/>
              </a:rPr>
              <a:t>} </a:t>
            </a:r>
            <a:r>
              <a:rPr lang="de-DE" sz="1600" dirty="0" err="1" smtClean="0">
                <a:latin typeface="Times New Roman"/>
                <a:cs typeface="Times New Roman"/>
              </a:rPr>
              <a:t>effective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mass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splitting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</a:p>
          <a:p>
            <a:r>
              <a:rPr lang="de-DE" sz="1600" dirty="0" smtClean="0">
                <a:latin typeface="Times New Roman"/>
                <a:cs typeface="Times New Roman"/>
              </a:rPr>
              <a:t>    </a:t>
            </a:r>
            <a:r>
              <a:rPr lang="de-DE" sz="1200" dirty="0" err="1" smtClean="0">
                <a:latin typeface="Times New Roman"/>
                <a:cs typeface="Times New Roman"/>
              </a:rPr>
              <a:t>B.A.Li</a:t>
            </a:r>
            <a:r>
              <a:rPr lang="de-DE" sz="1200" dirty="0" smtClean="0">
                <a:latin typeface="Times New Roman"/>
                <a:cs typeface="Times New Roman"/>
              </a:rPr>
              <a:t>, </a:t>
            </a:r>
            <a:r>
              <a:rPr lang="de-DE" sz="1200" dirty="0" err="1" smtClean="0">
                <a:latin typeface="Times New Roman"/>
                <a:cs typeface="Times New Roman"/>
              </a:rPr>
              <a:t>X.Han</a:t>
            </a:r>
            <a:endParaRPr lang="de-DE" sz="1200" dirty="0" smtClean="0"/>
          </a:p>
        </p:txBody>
      </p:sp>
      <p:sp>
        <p:nvSpPr>
          <p:cNvPr id="67" name="Text Box 16"/>
          <p:cNvSpPr txBox="1">
            <a:spLocks noChangeArrowheads="1"/>
          </p:cNvSpPr>
          <p:nvPr/>
        </p:nvSpPr>
        <p:spPr bwMode="auto">
          <a:xfrm>
            <a:off x="6372200" y="6453336"/>
            <a:ext cx="301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0" dirty="0" err="1"/>
              <a:t>J.Lattimer</a:t>
            </a:r>
            <a:r>
              <a:rPr lang="de-DE" sz="1200" b="0" dirty="0"/>
              <a:t>, A. Steiner, EPJA 50, 40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1072" b="24612"/>
          <a:stretch>
            <a:fillRect/>
          </a:stretch>
        </p:blipFill>
        <p:spPr bwMode="auto">
          <a:xfrm>
            <a:off x="323528" y="980728"/>
            <a:ext cx="5328592" cy="2170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755576" y="188640"/>
            <a:ext cx="65392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on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skins</a:t>
            </a:r>
            <a:r>
              <a:rPr lang="de-DE" dirty="0" smtClean="0"/>
              <a:t>  </a:t>
            </a:r>
            <a:r>
              <a:rPr lang="de-DE" dirty="0" smtClean="0">
                <a:latin typeface="Times New Roman"/>
                <a:cs typeface="Times New Roman"/>
              </a:rPr>
              <a:t>↔</a:t>
            </a:r>
            <a:r>
              <a:rPr lang="de-DE" dirty="0" smtClean="0"/>
              <a:t>   </a:t>
            </a:r>
            <a:r>
              <a:rPr lang="de-DE" dirty="0" err="1" smtClean="0"/>
              <a:t>closely</a:t>
            </a:r>
            <a:r>
              <a:rPr lang="de-DE" dirty="0" smtClean="0"/>
              <a:t> </a:t>
            </a:r>
            <a:r>
              <a:rPr lang="de-DE" dirty="0" err="1" smtClean="0"/>
              <a:t>correlated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L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620688"/>
            <a:ext cx="5578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Pawel </a:t>
            </a:r>
            <a:r>
              <a:rPr lang="de-DE" sz="1600" dirty="0" err="1" smtClean="0"/>
              <a:t>Danielewicz</a:t>
            </a:r>
            <a:r>
              <a:rPr lang="de-DE" sz="1600" dirty="0" smtClean="0"/>
              <a:t>:  </a:t>
            </a:r>
            <a:r>
              <a:rPr lang="de-DE" sz="1600" dirty="0" err="1" smtClean="0"/>
              <a:t>isovector</a:t>
            </a:r>
            <a:r>
              <a:rPr lang="de-DE" sz="1600" dirty="0" smtClean="0"/>
              <a:t> </a:t>
            </a:r>
            <a:r>
              <a:rPr lang="de-DE" sz="1600" dirty="0" err="1" smtClean="0"/>
              <a:t>density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CEX </a:t>
            </a:r>
            <a:r>
              <a:rPr lang="de-DE" sz="1600" dirty="0" err="1" smtClean="0"/>
              <a:t>reactions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731" y="3068960"/>
            <a:ext cx="277427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2736304" cy="194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7600" t="7021" b="14735"/>
          <a:stretch>
            <a:fillRect/>
          </a:stretch>
        </p:blipFill>
        <p:spPr bwMode="auto">
          <a:xfrm>
            <a:off x="2123728" y="3140968"/>
            <a:ext cx="4062119" cy="29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467544" y="3140968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Strong </a:t>
            </a:r>
            <a:r>
              <a:rPr lang="de-DE" sz="1600" dirty="0" err="1" smtClean="0"/>
              <a:t>constraint</a:t>
            </a:r>
            <a:r>
              <a:rPr lang="de-DE" sz="1600" dirty="0" smtClean="0"/>
              <a:t> on SE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smtClean="0">
                <a:latin typeface="Symbol" pitchFamily="18" charset="2"/>
              </a:rPr>
              <a:t>r&lt;r</a:t>
            </a:r>
            <a:r>
              <a:rPr lang="de-DE" sz="1600" baseline="-25000" dirty="0" smtClean="0">
                <a:latin typeface="Symbol" pitchFamily="18" charset="2"/>
              </a:rPr>
              <a:t>0</a:t>
            </a:r>
            <a:endParaRPr lang="en-US" sz="1600" baseline="-25000" dirty="0" smtClean="0">
              <a:latin typeface="Symbol" pitchFamily="18" charset="2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771800" y="4005064"/>
            <a:ext cx="136815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mit Pfeil 12"/>
          <p:cNvCxnSpPr>
            <a:stCxn id="11" idx="6"/>
          </p:cNvCxnSpPr>
          <p:nvPr/>
        </p:nvCxnSpPr>
        <p:spPr>
          <a:xfrm>
            <a:off x="4139952" y="4149080"/>
            <a:ext cx="576064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467544" y="5085184"/>
            <a:ext cx="8208912" cy="1531913"/>
            <a:chOff x="467544" y="5085184"/>
            <a:chExt cx="8208912" cy="1531913"/>
          </a:xfrm>
        </p:grpSpPr>
        <p:sp>
          <p:nvSpPr>
            <p:cNvPr id="14" name="Textfeld 13"/>
            <p:cNvSpPr txBox="1"/>
            <p:nvPr/>
          </p:nvSpPr>
          <p:spPr>
            <a:xfrm>
              <a:off x="467544" y="6309320"/>
              <a:ext cx="82045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Burello</a:t>
              </a:r>
              <a:r>
                <a:rPr lang="de-DE" sz="1400" dirty="0" smtClean="0"/>
                <a:t>: CEX </a:t>
              </a:r>
              <a:r>
                <a:rPr lang="de-DE" sz="1400" dirty="0" err="1" smtClean="0"/>
                <a:t>reactions</a:t>
              </a:r>
              <a:r>
                <a:rPr lang="de-DE" sz="1400" dirty="0" smtClean="0"/>
                <a:t> also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large </a:t>
              </a:r>
              <a:r>
                <a:rPr lang="de-DE" sz="1400" dirty="0" err="1" smtClean="0"/>
                <a:t>interest</a:t>
              </a:r>
              <a:r>
                <a:rPr lang="de-DE" sz="1400" dirty="0" smtClean="0"/>
                <a:t> on a fundamental </a:t>
              </a:r>
              <a:r>
                <a:rPr lang="de-DE" sz="1400" dirty="0" err="1" smtClean="0"/>
                <a:t>question</a:t>
              </a:r>
              <a:r>
                <a:rPr lang="de-DE" sz="1400" dirty="0" smtClean="0"/>
                <a:t>:  </a:t>
              </a:r>
              <a:r>
                <a:rPr lang="de-DE" sz="1400" dirty="0" err="1" smtClean="0"/>
                <a:t>neutrino-less</a:t>
              </a:r>
              <a:r>
                <a:rPr lang="de-DE" sz="1400" dirty="0" smtClean="0"/>
                <a:t> double </a:t>
              </a:r>
              <a:r>
                <a:rPr lang="de-DE" sz="1400" dirty="0" err="1" smtClean="0"/>
                <a:t>beta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decay</a:t>
              </a:r>
              <a:r>
                <a:rPr lang="de-DE" sz="1400" dirty="0" smtClean="0"/>
                <a:t> </a:t>
              </a:r>
              <a:r>
                <a:rPr lang="de-DE" sz="1400" dirty="0" smtClean="0">
                  <a:latin typeface="Symbol" pitchFamily="18" charset="2"/>
                </a:rPr>
                <a:t>2b0n</a:t>
              </a:r>
              <a:endParaRPr lang="en-US" sz="1400" dirty="0" smtClean="0">
                <a:latin typeface="Symbol" pitchFamily="18" charset="2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4059" t="12684"/>
            <a:stretch>
              <a:fillRect/>
            </a:stretch>
          </p:blipFill>
          <p:spPr bwMode="auto">
            <a:xfrm>
              <a:off x="6804248" y="5085184"/>
              <a:ext cx="1872208" cy="1208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11560" y="188640"/>
            <a:ext cx="30845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Correlations</a:t>
            </a:r>
            <a:r>
              <a:rPr lang="de-DE" dirty="0" smtClean="0"/>
              <a:t>  </a:t>
            </a:r>
            <a:r>
              <a:rPr lang="de-DE" dirty="0" err="1" smtClean="0"/>
              <a:t>of</a:t>
            </a:r>
            <a:r>
              <a:rPr lang="de-DE" dirty="0" smtClean="0"/>
              <a:t> SE </a:t>
            </a:r>
            <a:r>
              <a:rPr lang="de-DE" dirty="0" err="1" smtClean="0"/>
              <a:t>parameters</a:t>
            </a:r>
            <a:r>
              <a:rPr lang="de-DE" dirty="0" smtClean="0"/>
              <a:t>: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4427984" y="188640"/>
          <a:ext cx="3461841" cy="686016"/>
        </p:xfrm>
        <a:graphic>
          <a:graphicData uri="http://schemas.openxmlformats.org/presentationml/2006/ole">
            <p:oleObj spid="_x0000_s21506" name="Equation" r:id="rId3" imgW="2678760" imgH="520920" progId="Equation.DSMT4">
              <p:embed/>
            </p:oleObj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6917" t="8102"/>
          <a:stretch>
            <a:fillRect/>
          </a:stretch>
        </p:blipFill>
        <p:spPr bwMode="auto">
          <a:xfrm>
            <a:off x="6300192" y="1196752"/>
            <a:ext cx="2336018" cy="273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395536" y="836713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Correlation</a:t>
            </a:r>
            <a:r>
              <a:rPr lang="de-DE" sz="1600" dirty="0" smtClean="0"/>
              <a:t> {S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,L}.</a:t>
            </a:r>
          </a:p>
          <a:p>
            <a:r>
              <a:rPr lang="de-DE" sz="1600" dirty="0" smtClean="0"/>
              <a:t>Experiment </a:t>
            </a:r>
            <a:r>
              <a:rPr lang="de-DE" sz="1600" dirty="0" err="1" smtClean="0"/>
              <a:t>often</a:t>
            </a:r>
            <a:r>
              <a:rPr lang="de-DE" sz="1600" dirty="0" smtClean="0"/>
              <a:t> sensitive </a:t>
            </a:r>
            <a:r>
              <a:rPr lang="de-DE" sz="1600" dirty="0" err="1" smtClean="0"/>
              <a:t>to</a:t>
            </a:r>
            <a:r>
              <a:rPr lang="de-DE" sz="1600" dirty="0" smtClean="0"/>
              <a:t> S(</a:t>
            </a:r>
            <a:r>
              <a:rPr lang="de-DE" sz="1600" dirty="0" smtClean="0">
                <a:latin typeface="Symbol" pitchFamily="18" charset="2"/>
              </a:rPr>
              <a:t>r</a:t>
            </a:r>
            <a:r>
              <a:rPr lang="de-DE" sz="1600" dirty="0" smtClean="0"/>
              <a:t>), </a:t>
            </a:r>
            <a:r>
              <a:rPr lang="de-DE" sz="1600" dirty="0" err="1" smtClean="0"/>
              <a:t>at</a:t>
            </a:r>
            <a:r>
              <a:rPr lang="de-DE" sz="1600" dirty="0" smtClean="0"/>
              <a:t> a </a:t>
            </a:r>
            <a:r>
              <a:rPr lang="de-DE" sz="1600" dirty="0" err="1" smtClean="0"/>
              <a:t>particular</a:t>
            </a:r>
            <a:r>
              <a:rPr lang="de-DE" sz="1600" dirty="0" smtClean="0"/>
              <a:t> </a:t>
            </a:r>
            <a:r>
              <a:rPr lang="de-DE" sz="1600" dirty="0" smtClean="0">
                <a:latin typeface="Symbol" pitchFamily="18" charset="2"/>
              </a:rPr>
              <a:t>r, </a:t>
            </a:r>
            <a:r>
              <a:rPr lang="de-DE" sz="1600" dirty="0" err="1" smtClean="0">
                <a:cs typeface="Times New Roman"/>
              </a:rPr>
              <a:t>which</a:t>
            </a:r>
            <a:r>
              <a:rPr lang="de-DE" sz="1600" dirty="0" smtClean="0">
                <a:cs typeface="Times New Roman"/>
              </a:rPr>
              <a:t> </a:t>
            </a:r>
            <a:r>
              <a:rPr lang="de-DE" sz="1600" dirty="0" err="1" smtClean="0">
                <a:cs typeface="Times New Roman"/>
              </a:rPr>
              <a:t>leads</a:t>
            </a:r>
            <a:r>
              <a:rPr lang="de-DE" sz="1600" dirty="0" smtClean="0">
                <a:cs typeface="Times New Roman"/>
              </a:rPr>
              <a:t> </a:t>
            </a:r>
            <a:r>
              <a:rPr lang="de-DE" sz="1600" dirty="0" err="1" smtClean="0">
                <a:cs typeface="Times New Roman"/>
              </a:rPr>
              <a:t>to</a:t>
            </a:r>
            <a:endParaRPr lang="de-DE" sz="1600" dirty="0" smtClean="0">
              <a:cs typeface="Times New Roman"/>
            </a:endParaRPr>
          </a:p>
          <a:p>
            <a:r>
              <a:rPr lang="de-DE" sz="1600" dirty="0" smtClean="0">
                <a:cs typeface="Times New Roman"/>
              </a:rPr>
              <a:t> a trivial  model-</a:t>
            </a:r>
            <a:r>
              <a:rPr lang="de-DE" sz="1600" dirty="0" err="1" smtClean="0">
                <a:cs typeface="Times New Roman"/>
              </a:rPr>
              <a:t>dependent</a:t>
            </a:r>
            <a:r>
              <a:rPr lang="de-DE" sz="1600" dirty="0" smtClean="0">
                <a:cs typeface="Times New Roman"/>
              </a:rPr>
              <a:t> </a:t>
            </a:r>
            <a:r>
              <a:rPr lang="de-DE" sz="1600" dirty="0" err="1" smtClean="0">
                <a:cs typeface="Times New Roman"/>
              </a:rPr>
              <a:t>correlation</a:t>
            </a:r>
            <a:endParaRPr lang="en-US" sz="1600" dirty="0" smtClean="0"/>
          </a:p>
          <a:p>
            <a:r>
              <a:rPr lang="de-DE" sz="1600" dirty="0" smtClean="0"/>
              <a:t>  </a:t>
            </a:r>
            <a:endParaRPr lang="en-US" sz="1600" dirty="0"/>
          </a:p>
        </p:txBody>
      </p:sp>
      <p:grpSp>
        <p:nvGrpSpPr>
          <p:cNvPr id="2" name="Gruppieren 56"/>
          <p:cNvGrpSpPr/>
          <p:nvPr/>
        </p:nvGrpSpPr>
        <p:grpSpPr>
          <a:xfrm>
            <a:off x="3995936" y="692696"/>
            <a:ext cx="2451848" cy="1296144"/>
            <a:chOff x="5464188" y="2924944"/>
            <a:chExt cx="2883896" cy="1346666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5940152" y="2924944"/>
              <a:ext cx="0" cy="108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>
              <a:off x="5796136" y="3933056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7812360" y="3789040"/>
              <a:ext cx="5357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Symbol" pitchFamily="18" charset="2"/>
                </a:rPr>
                <a:t>r/r</a:t>
              </a:r>
              <a:r>
                <a:rPr lang="de-DE" sz="1600" baseline="-25000" dirty="0" smtClean="0">
                  <a:latin typeface="Symbol" pitchFamily="18" charset="2"/>
                </a:rPr>
                <a:t>0</a:t>
              </a:r>
              <a:endParaRPr lang="en-US" sz="1600" baseline="-25000" dirty="0">
                <a:latin typeface="Symbol" pitchFamily="18" charset="2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328284" y="3933056"/>
              <a:ext cx="5375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latin typeface="Symbol" pitchFamily="18" charset="2"/>
                </a:rPr>
                <a:t>r</a:t>
              </a:r>
              <a:r>
                <a:rPr lang="de-DE" sz="1600" baseline="-25000" dirty="0" err="1" smtClean="0"/>
                <a:t>exp</a:t>
              </a:r>
              <a:endParaRPr lang="en-US" sz="1600" baseline="-25000" dirty="0" err="1" smtClean="0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6948264" y="2924944"/>
              <a:ext cx="0" cy="115212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6516216" y="357301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464188" y="3356992"/>
              <a:ext cx="475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S</a:t>
              </a:r>
              <a:r>
                <a:rPr lang="de-DE" sz="1600" baseline="-25000" dirty="0" err="1" smtClean="0"/>
                <a:t>exp</a:t>
              </a:r>
              <a:endParaRPr lang="en-US" sz="1600" baseline="-25000" dirty="0" err="1" smtClean="0"/>
            </a:p>
          </p:txBody>
        </p:sp>
        <p:cxnSp>
          <p:nvCxnSpPr>
            <p:cNvPr id="15" name="Gerade Verbindung 14"/>
            <p:cNvCxnSpPr/>
            <p:nvPr/>
          </p:nvCxnSpPr>
          <p:spPr>
            <a:xfrm flipV="1">
              <a:off x="6300192" y="3284984"/>
              <a:ext cx="936104" cy="43204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flipV="1">
              <a:off x="6444208" y="2996952"/>
              <a:ext cx="576064" cy="792088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2"/>
          <p:cNvSpPr txBox="1">
            <a:spLocks/>
          </p:cNvSpPr>
          <p:nvPr/>
        </p:nvSpPr>
        <p:spPr>
          <a:xfrm>
            <a:off x="107504" y="1988840"/>
            <a:ext cx="3860800" cy="16174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E.g. A. Brown fit the masses of doubly closed shell nuclei, while setting different values neutron skin thicknesses of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ΔR</a:t>
            </a:r>
            <a:r>
              <a:rPr kumimoji="0" lang="en-US" sz="1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=0.16, 0.20 and 0.24 fm. All Brown fits provide S(ρ)=24.8±0.7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ρ/ρ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=0.63±.03 as shown at left. (PRL 111,232502(13).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1"/>
            <a:ext cx="2260446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6" descr="fit_constraint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90516"/>
            <a:ext cx="3488308" cy="296748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23528" y="3933056"/>
            <a:ext cx="311232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Similar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e.g. </a:t>
            </a:r>
          </a:p>
          <a:p>
            <a:r>
              <a:rPr lang="de-DE" sz="1600" dirty="0" smtClean="0"/>
              <a:t>- </a:t>
            </a:r>
            <a:r>
              <a:rPr lang="de-DE" sz="1600" dirty="0" err="1" smtClean="0"/>
              <a:t>dipole</a:t>
            </a:r>
            <a:r>
              <a:rPr lang="de-DE" sz="1600" dirty="0" smtClean="0"/>
              <a:t> </a:t>
            </a:r>
            <a:r>
              <a:rPr lang="de-DE" sz="1600" dirty="0" err="1" smtClean="0"/>
              <a:t>polarizability</a:t>
            </a:r>
            <a:endParaRPr lang="de-DE" sz="1600" dirty="0" smtClean="0"/>
          </a:p>
          <a:p>
            <a:r>
              <a:rPr lang="de-DE" sz="1600" dirty="0" smtClean="0"/>
              <a:t>- </a:t>
            </a:r>
            <a:r>
              <a:rPr lang="de-DE" sz="1600" dirty="0" err="1" smtClean="0"/>
              <a:t>isospin</a:t>
            </a:r>
            <a:r>
              <a:rPr lang="de-DE" sz="1600" dirty="0" smtClean="0"/>
              <a:t> </a:t>
            </a:r>
            <a:r>
              <a:rPr lang="de-DE" sz="1600" dirty="0" err="1" smtClean="0"/>
              <a:t>diffusion</a:t>
            </a:r>
            <a:endParaRPr lang="de-DE" sz="1600" dirty="0" smtClean="0"/>
          </a:p>
          <a:p>
            <a:r>
              <a:rPr lang="de-DE" sz="1600" dirty="0" smtClean="0"/>
              <a:t>- IAS</a:t>
            </a:r>
          </a:p>
          <a:p>
            <a:r>
              <a:rPr lang="de-DE" sz="1600" dirty="0" smtClean="0"/>
              <a:t>These </a:t>
            </a:r>
            <a:r>
              <a:rPr lang="de-DE" sz="1600" dirty="0" err="1" smtClean="0"/>
              <a:t>probes</a:t>
            </a:r>
            <a:r>
              <a:rPr lang="de-DE" sz="1600" dirty="0" smtClean="0"/>
              <a:t> </a:t>
            </a:r>
            <a:r>
              <a:rPr lang="de-DE" sz="1600" dirty="0" err="1" smtClean="0"/>
              <a:t>thus</a:t>
            </a:r>
            <a:r>
              <a:rPr lang="de-DE" sz="1600" dirty="0" smtClean="0"/>
              <a:t> </a:t>
            </a:r>
            <a:r>
              <a:rPr lang="de-DE" sz="1600" dirty="0" err="1" smtClean="0"/>
              <a:t>map</a:t>
            </a:r>
            <a:r>
              <a:rPr lang="de-DE" sz="1600" dirty="0" smtClean="0"/>
              <a:t> out S</a:t>
            </a:r>
            <a:r>
              <a:rPr lang="de-DE" sz="1600" dirty="0" smtClean="0">
                <a:latin typeface="Symbol" pitchFamily="18" charset="2"/>
              </a:rPr>
              <a:t>(r</a:t>
            </a:r>
            <a:r>
              <a:rPr lang="de-DE" dirty="0" smtClean="0"/>
              <a:t>),</a:t>
            </a:r>
          </a:p>
          <a:p>
            <a:r>
              <a:rPr lang="de-DE" sz="1600" dirty="0" err="1" smtClean="0"/>
              <a:t>while</a:t>
            </a:r>
            <a:r>
              <a:rPr lang="de-DE" sz="1600" dirty="0" smtClean="0"/>
              <a:t> I </a:t>
            </a:r>
            <a:r>
              <a:rPr lang="de-DE" sz="1600" dirty="0" err="1" smtClean="0"/>
              <a:t>think</a:t>
            </a:r>
            <a:r>
              <a:rPr lang="de-DE" sz="1600" dirty="0" smtClean="0"/>
              <a:t> </a:t>
            </a:r>
            <a:r>
              <a:rPr lang="de-DE" sz="1600" dirty="0" err="1" smtClean="0"/>
              <a:t>these</a:t>
            </a:r>
            <a:r>
              <a:rPr lang="de-DE" sz="1600" dirty="0" smtClean="0"/>
              <a:t> </a:t>
            </a:r>
            <a:r>
              <a:rPr lang="de-DE" sz="1600" dirty="0" err="1" smtClean="0"/>
              <a:t>correlations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/>
              <a:t>misleading</a:t>
            </a:r>
            <a:endParaRPr lang="de-DE" sz="1600" dirty="0" smtClean="0"/>
          </a:p>
          <a:p>
            <a:endParaRPr lang="de-DE" dirty="0" smtClean="0"/>
          </a:p>
          <a:p>
            <a:endParaRPr lang="en-US" dirty="0"/>
          </a:p>
        </p:txBody>
      </p:sp>
      <p:grpSp>
        <p:nvGrpSpPr>
          <p:cNvPr id="4" name="Gruppieren 30"/>
          <p:cNvGrpSpPr/>
          <p:nvPr/>
        </p:nvGrpSpPr>
        <p:grpSpPr>
          <a:xfrm>
            <a:off x="6588224" y="1196752"/>
            <a:ext cx="2088232" cy="2664296"/>
            <a:chOff x="6588224" y="1196752"/>
            <a:chExt cx="2088232" cy="2664296"/>
          </a:xfrm>
        </p:grpSpPr>
        <p:cxnSp>
          <p:nvCxnSpPr>
            <p:cNvPr id="24" name="Gerade Verbindung 23"/>
            <p:cNvCxnSpPr/>
            <p:nvPr/>
          </p:nvCxnSpPr>
          <p:spPr>
            <a:xfrm>
              <a:off x="6588224" y="1268760"/>
              <a:ext cx="2088232" cy="25922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 flipH="1">
              <a:off x="6588224" y="1196752"/>
              <a:ext cx="2088232" cy="25922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31"/>
          <p:cNvSpPr txBox="1"/>
          <p:nvPr/>
        </p:nvSpPr>
        <p:spPr>
          <a:xfrm>
            <a:off x="539552" y="6021288"/>
            <a:ext cx="180863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W.Lynch</a:t>
            </a:r>
            <a:r>
              <a:rPr lang="de-DE" sz="1600" dirty="0" smtClean="0"/>
              <a:t>, </a:t>
            </a:r>
            <a:r>
              <a:rPr lang="de-DE" sz="1600" dirty="0" err="1" smtClean="0"/>
              <a:t>M.B.Tsang</a:t>
            </a:r>
            <a:endParaRPr lang="en-US" sz="1600" dirty="0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 rot="16200000">
            <a:off x="7160048" y="2209106"/>
            <a:ext cx="3019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b="0" dirty="0" err="1"/>
              <a:t>J.Lattimer</a:t>
            </a:r>
            <a:r>
              <a:rPr lang="de-DE" sz="1200" b="0" dirty="0"/>
              <a:t>, A. Steiner, EPJA 50, 40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60418" name="Equation" r:id="rId3" imgW="2197080" imgH="253800" progId="Equation.DSMT4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115616" y="1196752"/>
            <a:ext cx="135178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1196752"/>
            <a:ext cx="163378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4" y="1916832"/>
            <a:ext cx="192879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Many-body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15816" y="1916832"/>
            <a:ext cx="273061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Lab </a:t>
            </a:r>
            <a:r>
              <a:rPr lang="de-DE" dirty="0" err="1" smtClean="0"/>
              <a:t>exp</a:t>
            </a:r>
            <a:r>
              <a:rPr lang="de-DE" dirty="0" smtClean="0"/>
              <a:t>.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547664" y="2636912"/>
            <a:ext cx="2535053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(HIC)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860032" y="2636912"/>
            <a:ext cx="290214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</a:t>
            </a:r>
            <a:r>
              <a:rPr lang="de-DE" dirty="0" smtClean="0"/>
              <a:t>.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3568" y="3501008"/>
            <a:ext cx="233256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501008"/>
            <a:ext cx="175535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Transport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2915816" y="4365104"/>
            <a:ext cx="1284775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1-body </a:t>
            </a:r>
            <a:r>
              <a:rPr lang="de-DE" dirty="0" err="1" smtClean="0"/>
              <a:t>obs</a:t>
            </a:r>
            <a:r>
              <a:rPr lang="de-DE" dirty="0" smtClean="0"/>
              <a:t>.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particles</a:t>
            </a:r>
            <a:r>
              <a:rPr lang="de-DE" sz="1400" dirty="0" smtClean="0">
                <a:latin typeface="Symbol" pitchFamily="18" charset="2"/>
              </a:rPr>
              <a:t>, p,</a:t>
            </a:r>
            <a:r>
              <a:rPr lang="de-DE" sz="1400" dirty="0" smtClean="0"/>
              <a:t> K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932040" y="4365104"/>
            <a:ext cx="2766911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Beyond</a:t>
            </a:r>
            <a:r>
              <a:rPr lang="de-DE" dirty="0" smtClean="0"/>
              <a:t> 1-body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, </a:t>
            </a:r>
            <a:r>
              <a:rPr lang="de-DE" sz="1400" dirty="0" err="1" smtClean="0"/>
              <a:t>fragmentation</a:t>
            </a:r>
            <a:endParaRPr lang="de-DE" sz="1400" dirty="0" smtClean="0"/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light</a:t>
            </a:r>
            <a:r>
              <a:rPr lang="de-DE" sz="1400" dirty="0" smtClean="0"/>
              <a:t> </a:t>
            </a:r>
            <a:r>
              <a:rPr lang="de-DE" sz="1400" dirty="0" err="1" smtClean="0"/>
              <a:t>clusters</a:t>
            </a:r>
            <a:r>
              <a:rPr lang="de-DE" sz="1400" dirty="0" smtClean="0"/>
              <a:t> (LC)</a:t>
            </a:r>
          </a:p>
          <a:p>
            <a:r>
              <a:rPr lang="de-DE" sz="1400" dirty="0" smtClean="0"/>
              <a:t>- Short-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correaltions</a:t>
            </a:r>
            <a:r>
              <a:rPr lang="de-DE" sz="1400" dirty="0" smtClean="0"/>
              <a:t> (SRC)</a:t>
            </a:r>
            <a:endParaRPr lang="en-US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51722" y="836712"/>
            <a:ext cx="136815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9" idx="0"/>
          </p:cNvCxnSpPr>
          <p:nvPr/>
        </p:nvCxnSpPr>
        <p:spPr>
          <a:xfrm>
            <a:off x="4283968" y="836712"/>
            <a:ext cx="1032915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1" idx="0"/>
          </p:cNvCxnSpPr>
          <p:nvPr/>
        </p:nvCxnSpPr>
        <p:spPr>
          <a:xfrm flipH="1">
            <a:off x="4281126" y="1628800"/>
            <a:ext cx="722922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10" idx="0"/>
          </p:cNvCxnSpPr>
          <p:nvPr/>
        </p:nvCxnSpPr>
        <p:spPr>
          <a:xfrm>
            <a:off x="5940152" y="1556792"/>
            <a:ext cx="1252431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2915816" y="2348880"/>
            <a:ext cx="86409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14" idx="0"/>
          </p:cNvCxnSpPr>
          <p:nvPr/>
        </p:nvCxnSpPr>
        <p:spPr>
          <a:xfrm>
            <a:off x="5076056" y="2348880"/>
            <a:ext cx="1235047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15" idx="0"/>
          </p:cNvCxnSpPr>
          <p:nvPr/>
        </p:nvCxnSpPr>
        <p:spPr>
          <a:xfrm flipH="1">
            <a:off x="1849849" y="2996952"/>
            <a:ext cx="561911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6" idx="0"/>
          </p:cNvCxnSpPr>
          <p:nvPr/>
        </p:nvCxnSpPr>
        <p:spPr>
          <a:xfrm>
            <a:off x="3563888" y="2996952"/>
            <a:ext cx="116570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3707904" y="3861048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5076056" y="3861048"/>
            <a:ext cx="93610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404664"/>
            <a:ext cx="370050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Heavy </a:t>
            </a:r>
            <a:r>
              <a:rPr lang="de-DE" sz="1600" dirty="0" err="1" smtClean="0"/>
              <a:t>ion</a:t>
            </a:r>
            <a:r>
              <a:rPr lang="de-DE" sz="1600" dirty="0" smtClean="0"/>
              <a:t> </a:t>
            </a:r>
            <a:r>
              <a:rPr lang="de-DE" sz="1600" dirty="0" err="1" smtClean="0"/>
              <a:t>collisions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investigate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EoS</a:t>
            </a:r>
            <a:r>
              <a:rPr lang="de-DE" sz="1600" dirty="0" smtClean="0"/>
              <a:t>:</a:t>
            </a:r>
            <a:endParaRPr lang="en-US" sz="1600" dirty="0" err="1" smtClean="0"/>
          </a:p>
        </p:txBody>
      </p:sp>
      <p:pic>
        <p:nvPicPr>
          <p:cNvPr id="9" name="Picture 46" descr="qmdan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60648"/>
            <a:ext cx="2663825" cy="866775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043608" y="1844824"/>
            <a:ext cx="5583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Pro:    - </a:t>
            </a:r>
            <a:r>
              <a:rPr lang="de-DE" sz="1600" dirty="0" err="1" smtClean="0"/>
              <a:t>inc</a:t>
            </a:r>
            <a:r>
              <a:rPr lang="de-DE" sz="1600" dirty="0" smtClean="0"/>
              <a:t>.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smtClean="0">
                <a:latin typeface="Times New Roman"/>
                <a:cs typeface="Times New Roman"/>
              </a:rPr>
              <a:t>↔</a:t>
            </a:r>
            <a:r>
              <a:rPr lang="de-DE" sz="1600" dirty="0" err="1" smtClean="0">
                <a:latin typeface="Times New Roman"/>
                <a:cs typeface="Times New Roman"/>
              </a:rPr>
              <a:t>compression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de-DE" sz="1600" dirty="0" err="1" smtClean="0">
                <a:latin typeface="Times New Roman"/>
                <a:cs typeface="Times New Roman"/>
              </a:rPr>
              <a:t>maximum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density</a:t>
            </a:r>
            <a:endParaRPr lang="de-DE" sz="1600" dirty="0" smtClean="0">
              <a:latin typeface="Times New Roman"/>
              <a:cs typeface="Times New Roman"/>
            </a:endParaRPr>
          </a:p>
          <a:p>
            <a:r>
              <a:rPr lang="de-DE" sz="1600" dirty="0" smtClean="0">
                <a:latin typeface="Times New Roman"/>
                <a:cs typeface="Times New Roman"/>
              </a:rPr>
              <a:t>           - </a:t>
            </a:r>
            <a:r>
              <a:rPr lang="de-DE" sz="1600" dirty="0" err="1" smtClean="0">
                <a:latin typeface="Times New Roman"/>
                <a:cs typeface="Times New Roman"/>
              </a:rPr>
              <a:t>system</a:t>
            </a:r>
            <a:r>
              <a:rPr lang="de-DE" sz="1600" dirty="0" smtClean="0">
                <a:latin typeface="Times New Roman"/>
                <a:cs typeface="Times New Roman"/>
              </a:rPr>
              <a:t> ↔ </a:t>
            </a:r>
            <a:r>
              <a:rPr lang="de-DE" sz="1600" dirty="0" err="1" smtClean="0">
                <a:latin typeface="Times New Roman"/>
                <a:cs typeface="Times New Roman"/>
              </a:rPr>
              <a:t>asymmetry</a:t>
            </a:r>
            <a:endParaRPr lang="de-DE" sz="1600" dirty="0" smtClean="0">
              <a:latin typeface="Times New Roman"/>
              <a:cs typeface="Times New Roman"/>
            </a:endParaRPr>
          </a:p>
          <a:p>
            <a:r>
              <a:rPr lang="de-DE" sz="1600" dirty="0" smtClean="0">
                <a:latin typeface="Times New Roman"/>
                <a:cs typeface="Times New Roman"/>
              </a:rPr>
              <a:t>           - </a:t>
            </a:r>
            <a:r>
              <a:rPr lang="de-DE" sz="1600" dirty="0" err="1" smtClean="0">
                <a:latin typeface="Times New Roman"/>
                <a:cs typeface="Times New Roman"/>
              </a:rPr>
              <a:t>geometry</a:t>
            </a:r>
            <a:r>
              <a:rPr lang="de-DE" sz="1600" dirty="0" smtClean="0">
                <a:latin typeface="Times New Roman"/>
                <a:cs typeface="Times New Roman"/>
              </a:rPr>
              <a:t>. </a:t>
            </a:r>
            <a:r>
              <a:rPr lang="de-DE" sz="1600" dirty="0" err="1" smtClean="0">
                <a:latin typeface="Times New Roman"/>
                <a:cs typeface="Times New Roman"/>
              </a:rPr>
              <a:t>centrality</a:t>
            </a:r>
            <a:r>
              <a:rPr lang="de-DE" sz="1600" dirty="0" smtClean="0">
                <a:latin typeface="Times New Roman"/>
                <a:cs typeface="Times New Roman"/>
              </a:rPr>
              <a:t> ↔ </a:t>
            </a:r>
            <a:r>
              <a:rPr lang="de-DE" sz="1600" dirty="0" err="1" smtClean="0">
                <a:latin typeface="Times New Roman"/>
                <a:cs typeface="Times New Roman"/>
              </a:rPr>
              <a:t>isospin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tranport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de-DE" sz="1600" dirty="0" err="1" smtClean="0">
                <a:latin typeface="Times New Roman"/>
                <a:cs typeface="Times New Roman"/>
              </a:rPr>
              <a:t>very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low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de-DE" sz="1600" dirty="0" err="1" smtClean="0">
                <a:latin typeface="Times New Roman"/>
                <a:cs typeface="Times New Roman"/>
              </a:rPr>
              <a:t>density</a:t>
            </a:r>
            <a:endParaRPr lang="en-US" sz="1600" dirty="0" err="1" smtClean="0"/>
          </a:p>
        </p:txBody>
      </p:sp>
      <p:sp>
        <p:nvSpPr>
          <p:cNvPr id="11" name="Textfeld 10"/>
          <p:cNvSpPr txBox="1"/>
          <p:nvPr/>
        </p:nvSpPr>
        <p:spPr>
          <a:xfrm>
            <a:off x="1115616" y="3068960"/>
            <a:ext cx="2808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Con: - non-</a:t>
            </a:r>
            <a:r>
              <a:rPr lang="de-DE" sz="1600" dirty="0" err="1" smtClean="0"/>
              <a:t>equilibrium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</a:t>
            </a:r>
            <a:endParaRPr lang="en-US" sz="1600" dirty="0" err="1" smtClean="0"/>
          </a:p>
        </p:txBody>
      </p:sp>
      <p:cxnSp>
        <p:nvCxnSpPr>
          <p:cNvPr id="13" name="Gerade Verbindung mit Pfeil 12"/>
          <p:cNvCxnSpPr>
            <a:stCxn id="11" idx="2"/>
          </p:cNvCxnSpPr>
          <p:nvPr/>
        </p:nvCxnSpPr>
        <p:spPr>
          <a:xfrm flipH="1">
            <a:off x="2051720" y="3407514"/>
            <a:ext cx="468063" cy="5255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259632" y="4293096"/>
            <a:ext cx="1582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Transport </a:t>
            </a:r>
            <a:r>
              <a:rPr lang="de-DE" sz="1600" dirty="0" err="1" smtClean="0"/>
              <a:t>theory</a:t>
            </a:r>
            <a:endParaRPr lang="en-US" sz="1600" dirty="0" err="1" smtClean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2843808" y="3429000"/>
            <a:ext cx="108012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347864" y="4149080"/>
            <a:ext cx="538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Often</a:t>
            </a:r>
            <a:r>
              <a:rPr lang="de-DE" sz="1600" dirty="0" smtClean="0"/>
              <a:t> </a:t>
            </a:r>
            <a:r>
              <a:rPr lang="de-DE" sz="1600" dirty="0" err="1" smtClean="0"/>
              <a:t>statistical</a:t>
            </a:r>
            <a:r>
              <a:rPr lang="de-DE" sz="1600" dirty="0" smtClean="0"/>
              <a:t> </a:t>
            </a:r>
            <a:r>
              <a:rPr lang="de-DE" sz="1600" dirty="0" err="1" smtClean="0"/>
              <a:t>methods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used</a:t>
            </a:r>
            <a:r>
              <a:rPr lang="de-DE" sz="1600" dirty="0" smtClean="0"/>
              <a:t> („</a:t>
            </a:r>
            <a:r>
              <a:rPr lang="de-DE" sz="1600" dirty="0" err="1" smtClean="0"/>
              <a:t>un-reasonbaly</a:t>
            </a:r>
            <a:r>
              <a:rPr lang="de-DE" sz="1600" dirty="0" smtClean="0"/>
              <a:t> </a:t>
            </a:r>
            <a:r>
              <a:rPr lang="de-DE" sz="1600" dirty="0" err="1" smtClean="0"/>
              <a:t>succéssful</a:t>
            </a:r>
            <a:r>
              <a:rPr lang="de-DE" sz="1600" dirty="0" smtClean="0"/>
              <a:t>“</a:t>
            </a:r>
          </a:p>
          <a:p>
            <a:r>
              <a:rPr lang="de-DE" sz="1600" dirty="0" smtClean="0"/>
              <a:t>E.g. in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on </a:t>
            </a:r>
            <a:r>
              <a:rPr lang="de-DE" sz="1600" dirty="0" err="1" smtClean="0"/>
              <a:t>very</a:t>
            </a:r>
            <a:r>
              <a:rPr lang="de-DE" sz="1600" dirty="0" smtClean="0"/>
              <a:t> </a:t>
            </a:r>
            <a:r>
              <a:rPr lang="de-DE" sz="1600" dirty="0" err="1" smtClean="0"/>
              <a:t>low</a:t>
            </a:r>
            <a:r>
              <a:rPr lang="de-DE" sz="1600" dirty="0" smtClean="0"/>
              <a:t> </a:t>
            </a:r>
            <a:r>
              <a:rPr lang="de-DE" sz="1600" dirty="0" err="1" smtClean="0"/>
              <a:t>density</a:t>
            </a:r>
            <a:r>
              <a:rPr lang="de-DE" sz="1600" dirty="0" smtClean="0"/>
              <a:t> </a:t>
            </a:r>
            <a:r>
              <a:rPr lang="de-DE" sz="1600" dirty="0" err="1" smtClean="0"/>
              <a:t>cluseriized</a:t>
            </a:r>
            <a:r>
              <a:rPr lang="de-DE" sz="1600" dirty="0" smtClean="0"/>
              <a:t> matter. </a:t>
            </a:r>
            <a:endParaRPr lang="en-US" sz="1600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707904" y="116632"/>
            <a:ext cx="20907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Facilities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detectors</a:t>
            </a:r>
            <a:endParaRPr lang="en-US" sz="1600" dirty="0" err="1" smtClean="0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744416" cy="220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ieren 15"/>
          <p:cNvGrpSpPr/>
          <p:nvPr/>
        </p:nvGrpSpPr>
        <p:grpSpPr>
          <a:xfrm>
            <a:off x="4355976" y="476673"/>
            <a:ext cx="4464496" cy="2207038"/>
            <a:chOff x="4355976" y="476673"/>
            <a:chExt cx="4464496" cy="2207038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8104" y="476673"/>
              <a:ext cx="3312368" cy="220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Pfeil nach rechts 14"/>
            <p:cNvSpPr/>
            <p:nvPr/>
          </p:nvSpPr>
          <p:spPr>
            <a:xfrm>
              <a:off x="4355976" y="1772816"/>
              <a:ext cx="648072" cy="14401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08920"/>
            <a:ext cx="3102265" cy="206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uppieren 16"/>
          <p:cNvGrpSpPr/>
          <p:nvPr/>
        </p:nvGrpSpPr>
        <p:grpSpPr>
          <a:xfrm>
            <a:off x="4427984" y="2564904"/>
            <a:ext cx="4392488" cy="2154490"/>
            <a:chOff x="4427984" y="2564904"/>
            <a:chExt cx="4392488" cy="2154490"/>
          </a:xfrm>
        </p:grpSpPr>
        <p:pic>
          <p:nvPicPr>
            <p:cNvPr id="5018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4128" y="2564904"/>
              <a:ext cx="3096344" cy="2154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Pfeil nach rechts 17"/>
            <p:cNvSpPr/>
            <p:nvPr/>
          </p:nvSpPr>
          <p:spPr>
            <a:xfrm>
              <a:off x="4427984" y="3645024"/>
              <a:ext cx="648072" cy="14401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779150"/>
            <a:ext cx="2771800" cy="2078850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4572000" y="4581129"/>
            <a:ext cx="4429000" cy="2276871"/>
            <a:chOff x="4572000" y="4581129"/>
            <a:chExt cx="4429000" cy="2276871"/>
          </a:xfrm>
        </p:grpSpPr>
        <p:sp>
          <p:nvSpPr>
            <p:cNvPr id="12" name="Textfeld 11"/>
            <p:cNvSpPr txBox="1"/>
            <p:nvPr/>
          </p:nvSpPr>
          <p:spPr>
            <a:xfrm>
              <a:off x="7524328" y="6519446"/>
              <a:ext cx="1186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IMPRESSIVE</a:t>
              </a:r>
              <a:endParaRPr lang="en-US" sz="1600" dirty="0" err="1" smtClean="0">
                <a:solidFill>
                  <a:srgbClr val="FF0000"/>
                </a:solidFill>
              </a:endParaRPr>
            </a:p>
          </p:txBody>
        </p:sp>
        <p:sp>
          <p:nvSpPr>
            <p:cNvPr id="19" name="Pfeil nach rechts 18"/>
            <p:cNvSpPr/>
            <p:nvPr/>
          </p:nvSpPr>
          <p:spPr>
            <a:xfrm>
              <a:off x="4572000" y="5733256"/>
              <a:ext cx="648072" cy="14401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10"/>
            <p:cNvGrpSpPr/>
            <p:nvPr/>
          </p:nvGrpSpPr>
          <p:grpSpPr>
            <a:xfrm>
              <a:off x="5436096" y="4581129"/>
              <a:ext cx="3564904" cy="2276871"/>
              <a:chOff x="1" y="3429000"/>
              <a:chExt cx="4655910" cy="3428999"/>
            </a:xfrm>
          </p:grpSpPr>
          <p:pic>
            <p:nvPicPr>
              <p:cNvPr id="22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" y="3432962"/>
                <a:ext cx="4655910" cy="3425037"/>
              </a:xfrm>
              <a:prstGeom prst="rect">
                <a:avLst/>
              </a:prstGeom>
            </p:spPr>
          </p:pic>
          <p:sp>
            <p:nvSpPr>
              <p:cNvPr id="23" name="TextBox 1"/>
              <p:cNvSpPr txBox="1"/>
              <p:nvPr/>
            </p:nvSpPr>
            <p:spPr>
              <a:xfrm>
                <a:off x="1923038" y="3429000"/>
                <a:ext cx="8098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bg1"/>
                    </a:solidFill>
                  </a:rPr>
                  <a:t>CBM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17"/>
              <p:cNvSpPr txBox="1"/>
              <p:nvPr/>
            </p:nvSpPr>
            <p:spPr>
              <a:xfrm>
                <a:off x="3707904" y="3468152"/>
                <a:ext cx="627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500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1026" name="Equation" r:id="rId3" imgW="2197080" imgH="253800" progId="Equation.DSMT4">
              <p:embed/>
            </p:oleObj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1115616" y="836712"/>
            <a:ext cx="5018157" cy="729372"/>
            <a:chOff x="1115616" y="836712"/>
            <a:chExt cx="5018157" cy="729372"/>
          </a:xfrm>
        </p:grpSpPr>
        <p:sp>
          <p:nvSpPr>
            <p:cNvPr id="7" name="Textfeld 6"/>
            <p:cNvSpPr txBox="1"/>
            <p:nvPr/>
          </p:nvSpPr>
          <p:spPr>
            <a:xfrm>
              <a:off x="1115616" y="1196752"/>
              <a:ext cx="1351780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Astrophysics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99992" y="1196752"/>
              <a:ext cx="1633781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Nuclear</a:t>
              </a:r>
              <a:r>
                <a:rPr lang="de-DE" dirty="0" smtClean="0"/>
                <a:t> </a:t>
              </a:r>
              <a:r>
                <a:rPr lang="de-DE" dirty="0" err="1" smtClean="0"/>
                <a:t>Physics</a:t>
              </a:r>
              <a:endParaRPr lang="en-US" dirty="0"/>
            </a:p>
          </p:txBody>
        </p:sp>
        <p:cxnSp>
          <p:nvCxnSpPr>
            <p:cNvPr id="20" name="Gerade Verbindung mit Pfeil 19"/>
            <p:cNvCxnSpPr/>
            <p:nvPr/>
          </p:nvCxnSpPr>
          <p:spPr>
            <a:xfrm flipH="1">
              <a:off x="2051722" y="836712"/>
              <a:ext cx="1368150" cy="3600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endCxn id="9" idx="0"/>
            </p:cNvCxnSpPr>
            <p:nvPr/>
          </p:nvCxnSpPr>
          <p:spPr>
            <a:xfrm>
              <a:off x="4283968" y="836712"/>
              <a:ext cx="1032915" cy="3600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/>
          <p:cNvGrpSpPr/>
          <p:nvPr/>
        </p:nvGrpSpPr>
        <p:grpSpPr>
          <a:xfrm>
            <a:off x="2915816" y="1556792"/>
            <a:ext cx="5241166" cy="729372"/>
            <a:chOff x="2915816" y="1556792"/>
            <a:chExt cx="5241166" cy="729372"/>
          </a:xfrm>
        </p:grpSpPr>
        <p:sp>
          <p:nvSpPr>
            <p:cNvPr id="10" name="Textfeld 9"/>
            <p:cNvSpPr txBox="1"/>
            <p:nvPr/>
          </p:nvSpPr>
          <p:spPr>
            <a:xfrm>
              <a:off x="6228184" y="1916832"/>
              <a:ext cx="1928798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Many-body</a:t>
              </a:r>
              <a:r>
                <a:rPr lang="de-DE" dirty="0" smtClean="0"/>
                <a:t> </a:t>
              </a:r>
              <a:r>
                <a:rPr lang="de-DE" dirty="0" err="1" smtClean="0"/>
                <a:t>theory</a:t>
              </a:r>
              <a:endParaRPr lang="en-US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915816" y="1916832"/>
              <a:ext cx="2730619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Lab </a:t>
              </a:r>
              <a:r>
                <a:rPr lang="de-DE" dirty="0" err="1" smtClean="0"/>
                <a:t>exp</a:t>
              </a:r>
              <a:r>
                <a:rPr lang="de-DE" dirty="0" smtClean="0"/>
                <a:t>. </a:t>
              </a:r>
              <a:r>
                <a:rPr lang="de-DE" dirty="0" err="1"/>
                <a:t>a</a:t>
              </a:r>
              <a:r>
                <a:rPr lang="de-DE" dirty="0" err="1" smtClean="0"/>
                <a:t>nd</a:t>
              </a:r>
              <a:r>
                <a:rPr lang="de-DE" dirty="0" smtClean="0"/>
                <a:t> </a:t>
              </a:r>
              <a:r>
                <a:rPr lang="de-DE" dirty="0" err="1" smtClean="0"/>
                <a:t>interpretation</a:t>
              </a:r>
              <a:endParaRPr lang="en-US" dirty="0"/>
            </a:p>
          </p:txBody>
        </p:sp>
        <p:cxnSp>
          <p:nvCxnSpPr>
            <p:cNvPr id="24" name="Gerade Verbindung mit Pfeil 23"/>
            <p:cNvCxnSpPr>
              <a:endCxn id="11" idx="0"/>
            </p:cNvCxnSpPr>
            <p:nvPr/>
          </p:nvCxnSpPr>
          <p:spPr>
            <a:xfrm flipH="1">
              <a:off x="4281126" y="1628800"/>
              <a:ext cx="722922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>
              <a:endCxn id="10" idx="0"/>
            </p:cNvCxnSpPr>
            <p:nvPr/>
          </p:nvCxnSpPr>
          <p:spPr>
            <a:xfrm>
              <a:off x="5940152" y="1556792"/>
              <a:ext cx="1252431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1547664" y="2348880"/>
            <a:ext cx="6214509" cy="657364"/>
            <a:chOff x="1547664" y="2348880"/>
            <a:chExt cx="6214509" cy="657364"/>
          </a:xfrm>
        </p:grpSpPr>
        <p:sp>
          <p:nvSpPr>
            <p:cNvPr id="13" name="Textfeld 12"/>
            <p:cNvSpPr txBox="1"/>
            <p:nvPr/>
          </p:nvSpPr>
          <p:spPr>
            <a:xfrm>
              <a:off x="1547664" y="2636912"/>
              <a:ext cx="2535053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Heavy </a:t>
              </a:r>
              <a:r>
                <a:rPr lang="de-DE" dirty="0" err="1" smtClean="0"/>
                <a:t>ion</a:t>
              </a:r>
              <a:r>
                <a:rPr lang="de-DE" dirty="0" smtClean="0"/>
                <a:t> </a:t>
              </a:r>
              <a:r>
                <a:rPr lang="de-DE" dirty="0" err="1" smtClean="0"/>
                <a:t>collisions</a:t>
              </a:r>
              <a:r>
                <a:rPr lang="de-DE" dirty="0" smtClean="0"/>
                <a:t> (HIC)</a:t>
              </a:r>
              <a:endParaRPr lang="en-US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860032" y="2636912"/>
              <a:ext cx="2902141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Nucl</a:t>
              </a:r>
              <a:r>
                <a:rPr lang="de-DE" dirty="0" smtClean="0"/>
                <a:t>. </a:t>
              </a:r>
              <a:r>
                <a:rPr lang="de-DE" dirty="0" err="1" smtClean="0"/>
                <a:t>Structure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QE </a:t>
              </a:r>
              <a:r>
                <a:rPr lang="de-DE" dirty="0" err="1" smtClean="0"/>
                <a:t>react</a:t>
              </a:r>
              <a:r>
                <a:rPr lang="de-DE" dirty="0" smtClean="0"/>
                <a:t>.</a:t>
              </a:r>
              <a:endParaRPr lang="en-US" dirty="0"/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 flipH="1">
              <a:off x="2915816" y="2348880"/>
              <a:ext cx="864096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>
              <a:endCxn id="14" idx="0"/>
            </p:cNvCxnSpPr>
            <p:nvPr/>
          </p:nvCxnSpPr>
          <p:spPr>
            <a:xfrm>
              <a:off x="5076056" y="2348880"/>
              <a:ext cx="1235047" cy="28803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/>
          <p:nvPr/>
        </p:nvGrpSpPr>
        <p:grpSpPr>
          <a:xfrm>
            <a:off x="683568" y="2996952"/>
            <a:ext cx="4923704" cy="873388"/>
            <a:chOff x="683568" y="2996952"/>
            <a:chExt cx="4923704" cy="873388"/>
          </a:xfrm>
        </p:grpSpPr>
        <p:sp>
          <p:nvSpPr>
            <p:cNvPr id="15" name="Textfeld 14"/>
            <p:cNvSpPr txBox="1"/>
            <p:nvPr/>
          </p:nvSpPr>
          <p:spPr>
            <a:xfrm>
              <a:off x="683568" y="3501008"/>
              <a:ext cx="233256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Facilities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detectors</a:t>
              </a:r>
              <a:endParaRPr lang="en-US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851920" y="3501008"/>
              <a:ext cx="1755352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Transport </a:t>
              </a:r>
              <a:r>
                <a:rPr lang="de-DE" dirty="0" err="1" smtClean="0"/>
                <a:t>theory</a:t>
              </a:r>
              <a:endParaRPr lang="en-US" dirty="0"/>
            </a:p>
          </p:txBody>
        </p:sp>
        <p:cxnSp>
          <p:nvCxnSpPr>
            <p:cNvPr id="32" name="Gerade Verbindung mit Pfeil 31"/>
            <p:cNvCxnSpPr>
              <a:endCxn id="15" idx="0"/>
            </p:cNvCxnSpPr>
            <p:nvPr/>
          </p:nvCxnSpPr>
          <p:spPr>
            <a:xfrm flipH="1">
              <a:off x="1849849" y="2996952"/>
              <a:ext cx="561911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>
              <a:endCxn id="16" idx="0"/>
            </p:cNvCxnSpPr>
            <p:nvPr/>
          </p:nvCxnSpPr>
          <p:spPr>
            <a:xfrm>
              <a:off x="3563888" y="2996952"/>
              <a:ext cx="1165708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2915816" y="3861048"/>
            <a:ext cx="4783135" cy="1519719"/>
            <a:chOff x="2915816" y="3861048"/>
            <a:chExt cx="4783135" cy="1519719"/>
          </a:xfrm>
        </p:grpSpPr>
        <p:sp>
          <p:nvSpPr>
            <p:cNvPr id="17" name="Textfeld 16"/>
            <p:cNvSpPr txBox="1"/>
            <p:nvPr/>
          </p:nvSpPr>
          <p:spPr>
            <a:xfrm>
              <a:off x="2915816" y="4365104"/>
              <a:ext cx="1284775" cy="8002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1-body </a:t>
              </a:r>
              <a:r>
                <a:rPr lang="de-DE" dirty="0" err="1" smtClean="0"/>
                <a:t>obs</a:t>
              </a:r>
              <a:r>
                <a:rPr lang="de-DE" dirty="0" smtClean="0"/>
                <a:t>.</a:t>
              </a:r>
            </a:p>
            <a:p>
              <a:r>
                <a:rPr lang="de-DE" sz="1400" dirty="0" smtClean="0"/>
                <a:t>- </a:t>
              </a:r>
              <a:r>
                <a:rPr lang="de-DE" sz="1400" dirty="0" err="1" smtClean="0"/>
                <a:t>flow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- </a:t>
              </a:r>
              <a:r>
                <a:rPr lang="de-DE" sz="1400" dirty="0" err="1" smtClean="0"/>
                <a:t>particles</a:t>
              </a:r>
              <a:r>
                <a:rPr lang="de-DE" sz="1400" dirty="0" smtClean="0">
                  <a:latin typeface="Symbol" pitchFamily="18" charset="2"/>
                </a:rPr>
                <a:t>, p,</a:t>
              </a:r>
              <a:r>
                <a:rPr lang="de-DE" sz="1400" dirty="0" smtClean="0"/>
                <a:t> K</a:t>
              </a:r>
              <a:endParaRPr lang="en-US" sz="14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932040" y="4365104"/>
              <a:ext cx="2766911" cy="101566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Beyond</a:t>
              </a:r>
              <a:r>
                <a:rPr lang="de-DE" dirty="0" smtClean="0"/>
                <a:t> 1-body</a:t>
              </a:r>
            </a:p>
            <a:p>
              <a:r>
                <a:rPr lang="de-DE" sz="1400" dirty="0" smtClean="0"/>
                <a:t>- </a:t>
              </a:r>
              <a:r>
                <a:rPr lang="de-DE" sz="1400" dirty="0" err="1" smtClean="0"/>
                <a:t>Fluctuations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fragmentation</a:t>
              </a:r>
              <a:endParaRPr lang="de-DE" sz="1400" dirty="0" smtClean="0"/>
            </a:p>
            <a:p>
              <a:r>
                <a:rPr lang="de-DE" sz="1400" dirty="0" smtClean="0"/>
                <a:t>- </a:t>
              </a:r>
              <a:r>
                <a:rPr lang="de-DE" sz="1400" dirty="0" err="1" smtClean="0"/>
                <a:t>Correlations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light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clusters</a:t>
              </a:r>
              <a:r>
                <a:rPr lang="de-DE" sz="1400" dirty="0" smtClean="0"/>
                <a:t> (LC)</a:t>
              </a:r>
            </a:p>
            <a:p>
              <a:r>
                <a:rPr lang="de-DE" sz="1400" dirty="0" smtClean="0"/>
                <a:t>- Short-</a:t>
              </a:r>
              <a:r>
                <a:rPr lang="de-DE" sz="1400" dirty="0" err="1" smtClean="0"/>
                <a:t>range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correaltions</a:t>
              </a:r>
              <a:r>
                <a:rPr lang="de-DE" sz="1400" dirty="0" smtClean="0"/>
                <a:t> (SRC)</a:t>
              </a:r>
              <a:endParaRPr lang="en-US" sz="1400" dirty="0"/>
            </a:p>
          </p:txBody>
        </p:sp>
        <p:cxnSp>
          <p:nvCxnSpPr>
            <p:cNvPr id="36" name="Gerade Verbindung mit Pfeil 35"/>
            <p:cNvCxnSpPr/>
            <p:nvPr/>
          </p:nvCxnSpPr>
          <p:spPr>
            <a:xfrm flipH="1">
              <a:off x="3707904" y="3861048"/>
              <a:ext cx="576064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>
              <a:off x="5076056" y="3861048"/>
              <a:ext cx="936104" cy="5040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61442" name="Equation" r:id="rId3" imgW="2197080" imgH="253800" progId="Equation.DSMT4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115616" y="1196752"/>
            <a:ext cx="135178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1196752"/>
            <a:ext cx="163378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4" y="1916832"/>
            <a:ext cx="192879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Many-body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15816" y="1916832"/>
            <a:ext cx="273061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Lab </a:t>
            </a:r>
            <a:r>
              <a:rPr lang="de-DE" dirty="0" err="1" smtClean="0"/>
              <a:t>exp</a:t>
            </a:r>
            <a:r>
              <a:rPr lang="de-DE" dirty="0" smtClean="0"/>
              <a:t>.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547664" y="2636912"/>
            <a:ext cx="253505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(HIC)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860032" y="2636912"/>
            <a:ext cx="290214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</a:t>
            </a:r>
            <a:r>
              <a:rPr lang="de-DE" dirty="0" smtClean="0"/>
              <a:t>.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3568" y="3501008"/>
            <a:ext cx="233256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501008"/>
            <a:ext cx="1755352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Transport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2915816" y="4365104"/>
            <a:ext cx="1284775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1-body </a:t>
            </a:r>
            <a:r>
              <a:rPr lang="de-DE" dirty="0" err="1" smtClean="0"/>
              <a:t>obs</a:t>
            </a:r>
            <a:r>
              <a:rPr lang="de-DE" dirty="0" smtClean="0"/>
              <a:t>.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particles</a:t>
            </a:r>
            <a:r>
              <a:rPr lang="de-DE" sz="1400" dirty="0" smtClean="0">
                <a:latin typeface="Symbol" pitchFamily="18" charset="2"/>
              </a:rPr>
              <a:t>, p,</a:t>
            </a:r>
            <a:r>
              <a:rPr lang="de-DE" sz="1400" dirty="0" smtClean="0"/>
              <a:t> K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932040" y="4365104"/>
            <a:ext cx="2766911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Beyond</a:t>
            </a:r>
            <a:r>
              <a:rPr lang="de-DE" dirty="0" smtClean="0"/>
              <a:t> 1-body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, </a:t>
            </a:r>
            <a:r>
              <a:rPr lang="de-DE" sz="1400" dirty="0" err="1" smtClean="0"/>
              <a:t>fragmentation</a:t>
            </a:r>
            <a:endParaRPr lang="de-DE" sz="1400" dirty="0" smtClean="0"/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light</a:t>
            </a:r>
            <a:r>
              <a:rPr lang="de-DE" sz="1400" dirty="0" smtClean="0"/>
              <a:t> </a:t>
            </a:r>
            <a:r>
              <a:rPr lang="de-DE" sz="1400" dirty="0" err="1" smtClean="0"/>
              <a:t>clusters</a:t>
            </a:r>
            <a:r>
              <a:rPr lang="de-DE" sz="1400" dirty="0" smtClean="0"/>
              <a:t> (LC)</a:t>
            </a:r>
          </a:p>
          <a:p>
            <a:r>
              <a:rPr lang="de-DE" sz="1400" dirty="0" smtClean="0"/>
              <a:t>- Short-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correaltions</a:t>
            </a:r>
            <a:r>
              <a:rPr lang="de-DE" sz="1400" dirty="0" smtClean="0"/>
              <a:t> (SRC)</a:t>
            </a:r>
            <a:endParaRPr lang="en-US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51722" y="836712"/>
            <a:ext cx="136815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9" idx="0"/>
          </p:cNvCxnSpPr>
          <p:nvPr/>
        </p:nvCxnSpPr>
        <p:spPr>
          <a:xfrm>
            <a:off x="4283968" y="836712"/>
            <a:ext cx="1032915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1" idx="0"/>
          </p:cNvCxnSpPr>
          <p:nvPr/>
        </p:nvCxnSpPr>
        <p:spPr>
          <a:xfrm flipH="1">
            <a:off x="4281126" y="1628800"/>
            <a:ext cx="722922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10" idx="0"/>
          </p:cNvCxnSpPr>
          <p:nvPr/>
        </p:nvCxnSpPr>
        <p:spPr>
          <a:xfrm>
            <a:off x="5940152" y="1556792"/>
            <a:ext cx="1252431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2915816" y="2348880"/>
            <a:ext cx="86409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14" idx="0"/>
          </p:cNvCxnSpPr>
          <p:nvPr/>
        </p:nvCxnSpPr>
        <p:spPr>
          <a:xfrm>
            <a:off x="5076056" y="2348880"/>
            <a:ext cx="1235047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15" idx="0"/>
          </p:cNvCxnSpPr>
          <p:nvPr/>
        </p:nvCxnSpPr>
        <p:spPr>
          <a:xfrm flipH="1">
            <a:off x="1849849" y="2996952"/>
            <a:ext cx="561911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6" idx="0"/>
          </p:cNvCxnSpPr>
          <p:nvPr/>
        </p:nvCxnSpPr>
        <p:spPr>
          <a:xfrm>
            <a:off x="3563888" y="2996952"/>
            <a:ext cx="116570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3707904" y="3861048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5076056" y="3861048"/>
            <a:ext cx="93610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5530850" cy="3667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0" dirty="0"/>
              <a:t>Transport </a:t>
            </a:r>
            <a:r>
              <a:rPr lang="de-DE" sz="1800" b="0" dirty="0" err="1"/>
              <a:t>theory</a:t>
            </a:r>
            <a:r>
              <a:rPr lang="de-DE" sz="1800" b="0" dirty="0"/>
              <a:t> </a:t>
            </a:r>
            <a:r>
              <a:rPr lang="de-DE" sz="1800" b="0" dirty="0" err="1"/>
              <a:t>based</a:t>
            </a:r>
            <a:r>
              <a:rPr lang="de-DE" sz="1800" b="0" dirty="0"/>
              <a:t> on a </a:t>
            </a:r>
            <a:r>
              <a:rPr lang="de-DE" sz="1800" b="0" dirty="0" err="1"/>
              <a:t>chain</a:t>
            </a:r>
            <a:r>
              <a:rPr lang="de-DE" sz="1800" b="0" dirty="0"/>
              <a:t> </a:t>
            </a:r>
            <a:r>
              <a:rPr lang="de-DE" sz="1800" b="0" dirty="0" err="1"/>
              <a:t>of</a:t>
            </a:r>
            <a:r>
              <a:rPr lang="de-DE" sz="1800" b="0" dirty="0"/>
              <a:t> </a:t>
            </a:r>
            <a:r>
              <a:rPr lang="de-DE" sz="1800" b="0" dirty="0" err="1"/>
              <a:t>approximations</a:t>
            </a:r>
            <a:endParaRPr lang="de-DE" sz="1800" b="0" dirty="0"/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827584" y="548680"/>
            <a:ext cx="6379054" cy="250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/>
              <a:t>Martin-Schwinger </a:t>
            </a:r>
            <a:r>
              <a:rPr lang="de-DE" sz="1600" dirty="0" err="1"/>
              <a:t>hierarchy</a:t>
            </a:r>
            <a:r>
              <a:rPr lang="de-DE" sz="1600" dirty="0"/>
              <a:t> in </a:t>
            </a:r>
            <a:r>
              <a:rPr lang="de-DE" sz="1600" dirty="0" err="1" smtClean="0"/>
              <a:t>many</a:t>
            </a:r>
            <a:r>
              <a:rPr lang="de-DE" sz="1600" dirty="0" err="1"/>
              <a:t>-</a:t>
            </a:r>
            <a:r>
              <a:rPr lang="de-DE" sz="1600" dirty="0" err="1" smtClean="0"/>
              <a:t>body</a:t>
            </a:r>
            <a:r>
              <a:rPr lang="de-DE" sz="1600" dirty="0" smtClean="0"/>
              <a:t> </a:t>
            </a:r>
            <a:r>
              <a:rPr lang="de-DE" sz="1600" dirty="0" err="1"/>
              <a:t>densities</a:t>
            </a:r>
            <a:r>
              <a:rPr lang="de-DE" sz="1600" dirty="0"/>
              <a:t>: </a:t>
            </a:r>
          </a:p>
          <a:p>
            <a:r>
              <a:rPr lang="de-DE" sz="1600" dirty="0"/>
              <a:t>       </a:t>
            </a:r>
            <a:r>
              <a:rPr lang="de-DE" sz="1600" dirty="0" err="1"/>
              <a:t>truncation</a:t>
            </a:r>
            <a:r>
              <a:rPr lang="de-DE" sz="1600" dirty="0"/>
              <a:t>, </a:t>
            </a:r>
            <a:r>
              <a:rPr lang="de-DE" sz="1600" dirty="0" err="1"/>
              <a:t>introduction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self</a:t>
            </a:r>
            <a:r>
              <a:rPr lang="de-DE" sz="1600" dirty="0"/>
              <a:t> </a:t>
            </a:r>
            <a:r>
              <a:rPr lang="de-DE" sz="1600" dirty="0" err="1"/>
              <a:t>energies</a:t>
            </a:r>
            <a:r>
              <a:rPr lang="de-DE" sz="1600" dirty="0"/>
              <a:t> (1-body </a:t>
            </a:r>
            <a:r>
              <a:rPr lang="de-DE" sz="1600" dirty="0" err="1"/>
              <a:t>quantities</a:t>
            </a:r>
            <a:r>
              <a:rPr lang="de-DE" sz="1600" dirty="0" smtClean="0"/>
              <a:t>)</a:t>
            </a:r>
            <a:endParaRPr lang="de-DE" sz="1600" dirty="0"/>
          </a:p>
          <a:p>
            <a:pPr>
              <a:spcBef>
                <a:spcPts val="500"/>
              </a:spcBef>
            </a:pPr>
            <a:r>
              <a:rPr lang="de-DE" sz="1600" dirty="0"/>
              <a:t>Quantum </a:t>
            </a:r>
            <a:r>
              <a:rPr lang="de-DE" sz="1600" dirty="0" err="1"/>
              <a:t>transport</a:t>
            </a:r>
            <a:r>
              <a:rPr lang="de-DE" sz="1600" dirty="0"/>
              <a:t> </a:t>
            </a:r>
            <a:r>
              <a:rPr lang="de-DE" sz="1600" dirty="0" err="1"/>
              <a:t>theory</a:t>
            </a:r>
            <a:r>
              <a:rPr lang="de-DE" sz="1600" dirty="0"/>
              <a:t>: </a:t>
            </a:r>
            <a:r>
              <a:rPr lang="de-DE" sz="1600" dirty="0" err="1"/>
              <a:t>irreversibility</a:t>
            </a:r>
            <a:r>
              <a:rPr lang="de-DE" sz="1600" dirty="0"/>
              <a:t>, </a:t>
            </a:r>
            <a:r>
              <a:rPr lang="de-DE" sz="1600" dirty="0" err="1" smtClean="0"/>
              <a:t>Kadanoff</a:t>
            </a:r>
            <a:r>
              <a:rPr lang="de-DE" sz="1600" dirty="0" err="1"/>
              <a:t>-</a:t>
            </a:r>
            <a:r>
              <a:rPr lang="de-DE" sz="1600" dirty="0" err="1" smtClean="0"/>
              <a:t>Baym</a:t>
            </a:r>
            <a:r>
              <a:rPr lang="de-DE" sz="1600" dirty="0" smtClean="0"/>
              <a:t> </a:t>
            </a:r>
            <a:r>
              <a:rPr lang="de-DE" sz="1600" dirty="0" err="1" smtClean="0"/>
              <a:t>theory</a:t>
            </a:r>
            <a:endParaRPr lang="de-DE" sz="1600" dirty="0"/>
          </a:p>
          <a:p>
            <a:pPr>
              <a:spcBef>
                <a:spcPts val="500"/>
              </a:spcBef>
            </a:pPr>
            <a:r>
              <a:rPr lang="de-DE" sz="1600" dirty="0" err="1"/>
              <a:t>Semiclassical</a:t>
            </a:r>
            <a:r>
              <a:rPr lang="de-DE" sz="1600" dirty="0"/>
              <a:t> </a:t>
            </a:r>
            <a:r>
              <a:rPr lang="de-DE" sz="1600" dirty="0" err="1"/>
              <a:t>approximation</a:t>
            </a:r>
            <a:r>
              <a:rPr lang="de-DE" sz="1600" dirty="0"/>
              <a:t> :</a:t>
            </a:r>
          </a:p>
          <a:p>
            <a:r>
              <a:rPr lang="de-DE" sz="1600" dirty="0"/>
              <a:t>       Wigner </a:t>
            </a:r>
            <a:r>
              <a:rPr lang="de-DE" sz="1600" dirty="0" err="1"/>
              <a:t>transform</a:t>
            </a:r>
            <a:r>
              <a:rPr lang="de-DE" sz="1600" dirty="0"/>
              <a:t>, </a:t>
            </a:r>
            <a:r>
              <a:rPr lang="de-DE" sz="1600" dirty="0" err="1" smtClean="0"/>
              <a:t>treat</a:t>
            </a:r>
            <a:r>
              <a:rPr lang="de-DE" sz="1600" dirty="0" smtClean="0"/>
              <a:t>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/>
              <a:t>phase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r>
              <a:rPr lang="de-DE" sz="1600" dirty="0"/>
              <a:t> </a:t>
            </a:r>
            <a:r>
              <a:rPr lang="de-DE" sz="1600" dirty="0" err="1" smtClean="0"/>
              <a:t>probabilities</a:t>
            </a:r>
            <a:endParaRPr lang="de-DE" sz="1600" dirty="0"/>
          </a:p>
          <a:p>
            <a:r>
              <a:rPr lang="de-DE" sz="1600" dirty="0"/>
              <a:t>       Gradient </a:t>
            </a:r>
            <a:r>
              <a:rPr lang="de-DE" sz="1600" dirty="0" err="1"/>
              <a:t>approximation</a:t>
            </a:r>
            <a:r>
              <a:rPr lang="de-DE" sz="1600" dirty="0"/>
              <a:t> (</a:t>
            </a:r>
            <a:r>
              <a:rPr lang="de-DE" sz="1600" dirty="0" err="1" smtClean="0"/>
              <a:t>separation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/>
              <a:t>short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long</a:t>
            </a:r>
            <a:r>
              <a:rPr lang="de-DE" sz="1600" dirty="0"/>
              <a:t> </a:t>
            </a:r>
            <a:r>
              <a:rPr lang="de-DE" sz="1600" dirty="0" err="1"/>
              <a:t>scales</a:t>
            </a:r>
            <a:r>
              <a:rPr lang="de-DE" sz="1600" dirty="0" smtClean="0"/>
              <a:t>)</a:t>
            </a:r>
            <a:endParaRPr lang="de-DE" sz="1600" dirty="0"/>
          </a:p>
          <a:p>
            <a:pPr>
              <a:spcBef>
                <a:spcPts val="500"/>
              </a:spcBef>
            </a:pPr>
            <a:r>
              <a:rPr lang="de-DE" sz="1600" dirty="0" err="1"/>
              <a:t>Quasiparticle</a:t>
            </a:r>
            <a:r>
              <a:rPr lang="de-DE" sz="1600" dirty="0"/>
              <a:t> </a:t>
            </a:r>
            <a:r>
              <a:rPr lang="de-DE" sz="1600" dirty="0" err="1"/>
              <a:t>approximation</a:t>
            </a:r>
            <a:endParaRPr lang="de-DE" sz="1600" dirty="0"/>
          </a:p>
          <a:p>
            <a:r>
              <a:rPr lang="de-DE" sz="1600" dirty="0"/>
              <a:t>       </a:t>
            </a:r>
            <a:r>
              <a:rPr lang="de-DE" sz="1600" dirty="0" err="1"/>
              <a:t>Spectral</a:t>
            </a:r>
            <a:r>
              <a:rPr lang="de-DE" sz="1600" dirty="0"/>
              <a:t> </a:t>
            </a:r>
            <a:r>
              <a:rPr lang="de-DE" sz="1600" dirty="0" err="1"/>
              <a:t>function</a:t>
            </a:r>
            <a:r>
              <a:rPr lang="de-DE" sz="1600" dirty="0">
                <a:sym typeface="Wingdings" pitchFamily="2" charset="2"/>
              </a:rPr>
              <a:t> </a:t>
            </a:r>
            <a:r>
              <a:rPr lang="de-DE" sz="1600" dirty="0" err="1">
                <a:sym typeface="Wingdings" pitchFamily="2" charset="2"/>
              </a:rPr>
              <a:t>delta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function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with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>
                <a:sym typeface="Wingdings" pitchFamily="2" charset="2"/>
              </a:rPr>
              <a:t>effective</a:t>
            </a:r>
            <a:r>
              <a:rPr lang="de-DE" sz="1600" dirty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momenta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and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masses</a:t>
            </a:r>
            <a:endParaRPr lang="de-DE" sz="1600" dirty="0" smtClean="0">
              <a:sym typeface="Wingdings" pitchFamily="2" charset="2"/>
            </a:endParaRPr>
          </a:p>
          <a:p>
            <a:r>
              <a:rPr lang="de-DE" sz="1600" dirty="0" smtClean="0">
                <a:sym typeface="Wingdings" pitchFamily="2" charset="2"/>
              </a:rPr>
              <a:t>       </a:t>
            </a:r>
            <a:r>
              <a:rPr lang="de-DE" sz="1600" dirty="0" err="1" smtClean="0">
                <a:sym typeface="Wingdings" pitchFamily="2" charset="2"/>
              </a:rPr>
              <a:t>neglect</a:t>
            </a:r>
            <a:r>
              <a:rPr lang="de-DE" sz="1600" dirty="0" smtClean="0">
                <a:sym typeface="Wingdings" pitchFamily="2" charset="2"/>
              </a:rPr>
              <a:t> off-</a:t>
            </a:r>
            <a:r>
              <a:rPr lang="de-DE" sz="1600" dirty="0" err="1" smtClean="0">
                <a:sym typeface="Wingdings" pitchFamily="2" charset="2"/>
              </a:rPr>
              <a:t>shell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effects</a:t>
            </a:r>
            <a:r>
              <a:rPr lang="de-DE" sz="1600" dirty="0" smtClean="0">
                <a:sym typeface="Wingdings" pitchFamily="2" charset="2"/>
              </a:rPr>
              <a:t> (</a:t>
            </a:r>
            <a:r>
              <a:rPr lang="de-DE" sz="1600" dirty="0" err="1" smtClean="0">
                <a:sym typeface="Wingdings" pitchFamily="2" charset="2"/>
              </a:rPr>
              <a:t>or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treat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approximately</a:t>
            </a:r>
            <a:r>
              <a:rPr lang="de-DE" sz="1600" dirty="0" smtClean="0">
                <a:sym typeface="Wingdings" pitchFamily="2" charset="2"/>
              </a:rPr>
              <a:t>)</a:t>
            </a:r>
            <a:endParaRPr lang="de-DE" sz="1600" dirty="0"/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79388" y="3134295"/>
            <a:ext cx="2058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0" dirty="0">
                <a:sym typeface="Wingdings" pitchFamily="2" charset="2"/>
              </a:rPr>
              <a:t> </a:t>
            </a:r>
            <a:r>
              <a:rPr lang="de-DE" sz="1800" b="0" dirty="0" err="1">
                <a:sym typeface="Wingdings" pitchFamily="2" charset="2"/>
              </a:rPr>
              <a:t>kinetic</a:t>
            </a:r>
            <a:r>
              <a:rPr lang="de-DE" sz="1800" b="0" dirty="0">
                <a:sym typeface="Wingdings" pitchFamily="2" charset="2"/>
              </a:rPr>
              <a:t> </a:t>
            </a:r>
            <a:r>
              <a:rPr lang="de-DE" sz="1800" b="0" dirty="0" err="1">
                <a:sym typeface="Wingdings" pitchFamily="2" charset="2"/>
              </a:rPr>
              <a:t>equation</a:t>
            </a:r>
            <a:endParaRPr lang="de-DE" sz="1800" b="0" dirty="0"/>
          </a:p>
        </p:txBody>
      </p:sp>
      <p:grpSp>
        <p:nvGrpSpPr>
          <p:cNvPr id="2" name="Gruppieren 18"/>
          <p:cNvGrpSpPr/>
          <p:nvPr/>
        </p:nvGrpSpPr>
        <p:grpSpPr>
          <a:xfrm>
            <a:off x="827584" y="3429000"/>
            <a:ext cx="7920880" cy="2230507"/>
            <a:chOff x="827584" y="3429000"/>
            <a:chExt cx="7920880" cy="2230507"/>
          </a:xfrm>
        </p:grpSpPr>
        <p:sp>
          <p:nvSpPr>
            <p:cNvPr id="21" name="Abgerundetes Rechteck 20"/>
            <p:cNvSpPr/>
            <p:nvPr/>
          </p:nvSpPr>
          <p:spPr>
            <a:xfrm>
              <a:off x="827584" y="3429000"/>
              <a:ext cx="7776864" cy="158417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4834" name="Object 18"/>
            <p:cNvGraphicFramePr>
              <a:graphicFrameLocks noChangeAspect="1"/>
            </p:cNvGraphicFramePr>
            <p:nvPr/>
          </p:nvGraphicFramePr>
          <p:xfrm>
            <a:off x="7380288" y="4581525"/>
            <a:ext cx="1175755" cy="359643"/>
          </p:xfrm>
          <a:graphic>
            <a:graphicData uri="http://schemas.openxmlformats.org/presentationml/2006/ole">
              <p:oleObj spid="_x0000_s24579" name="Formel" r:id="rId4" imgW="787320" imgH="241200" progId="Equation.3">
                <p:embed/>
              </p:oleObj>
            </a:graphicData>
          </a:graphic>
        </p:graphicFrame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5103472" y="4509120"/>
              <a:ext cx="2420856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dirty="0"/>
                <a:t>Pauli </a:t>
              </a:r>
              <a:r>
                <a:rPr lang="de-DE" sz="1400" dirty="0" err="1"/>
                <a:t>blocking</a:t>
              </a:r>
              <a:r>
                <a:rPr lang="de-DE" sz="1400" dirty="0"/>
                <a:t> </a:t>
              </a:r>
              <a:r>
                <a:rPr lang="de-DE" sz="1400" dirty="0" err="1"/>
                <a:t>factors</a:t>
              </a:r>
              <a:r>
                <a:rPr lang="de-DE" sz="1400" dirty="0"/>
                <a:t>,</a:t>
              </a:r>
            </a:p>
            <a:p>
              <a:r>
                <a:rPr lang="de-DE" sz="1400" dirty="0" err="1"/>
                <a:t>main</a:t>
              </a:r>
              <a:r>
                <a:rPr lang="de-DE" sz="1400" dirty="0"/>
                <a:t> </a:t>
              </a:r>
              <a:r>
                <a:rPr lang="de-DE" sz="1400" dirty="0" err="1" smtClean="0"/>
                <a:t>quantum</a:t>
              </a:r>
              <a:r>
                <a:rPr lang="de-DE" sz="1400" dirty="0" smtClean="0"/>
                <a:t> </a:t>
              </a:r>
              <a:r>
                <a:rPr lang="de-DE" sz="1400" dirty="0" err="1"/>
                <a:t>ingredienet</a:t>
              </a:r>
              <a:endParaRPr lang="de-DE" sz="1400" dirty="0"/>
            </a:p>
          </p:txBody>
        </p:sp>
        <p:graphicFrame>
          <p:nvGraphicFramePr>
            <p:cNvPr id="34830" name="Object 7"/>
            <p:cNvGraphicFramePr>
              <a:graphicFrameLocks noChangeAspect="1"/>
            </p:cNvGraphicFramePr>
            <p:nvPr/>
          </p:nvGraphicFramePr>
          <p:xfrm>
            <a:off x="971600" y="3429000"/>
            <a:ext cx="7527925" cy="1177925"/>
          </p:xfrm>
          <a:graphic>
            <a:graphicData uri="http://schemas.openxmlformats.org/presentationml/2006/ole">
              <p:oleObj spid="_x0000_s24578" name="Formel" r:id="rId5" imgW="4622760" imgH="711000" progId="Equation.3">
                <p:embed/>
              </p:oleObj>
            </a:graphicData>
          </a:graphic>
        </p:graphicFrame>
        <p:sp>
          <p:nvSpPr>
            <p:cNvPr id="34837" name="Oval 21"/>
            <p:cNvSpPr>
              <a:spLocks noChangeArrowheads="1"/>
            </p:cNvSpPr>
            <p:nvPr/>
          </p:nvSpPr>
          <p:spPr bwMode="auto">
            <a:xfrm>
              <a:off x="6732240" y="4147740"/>
              <a:ext cx="504825" cy="433388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38" name="Oval 22"/>
            <p:cNvSpPr>
              <a:spLocks noChangeArrowheads="1"/>
            </p:cNvSpPr>
            <p:nvPr/>
          </p:nvSpPr>
          <p:spPr bwMode="auto">
            <a:xfrm>
              <a:off x="7955607" y="4149353"/>
              <a:ext cx="504825" cy="433388"/>
            </a:xfrm>
            <a:prstGeom prst="ellips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uppieren 18"/>
            <p:cNvGrpSpPr/>
            <p:nvPr/>
          </p:nvGrpSpPr>
          <p:grpSpPr>
            <a:xfrm>
              <a:off x="2483818" y="3501008"/>
              <a:ext cx="3096294" cy="1080145"/>
              <a:chOff x="2483818" y="3501008"/>
              <a:chExt cx="3096294" cy="1080145"/>
            </a:xfrm>
          </p:grpSpPr>
          <p:sp>
            <p:nvSpPr>
              <p:cNvPr id="34832" name="Oval 16"/>
              <p:cNvSpPr>
                <a:spLocks noChangeArrowheads="1"/>
              </p:cNvSpPr>
              <p:nvPr/>
            </p:nvSpPr>
            <p:spPr bwMode="auto">
              <a:xfrm>
                <a:off x="2915816" y="3515236"/>
                <a:ext cx="720080" cy="476071"/>
              </a:xfrm>
              <a:prstGeom prst="ellipse">
                <a:avLst/>
              </a:prstGeom>
              <a:noFill/>
              <a:ln w="2857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833" name="Oval 17"/>
              <p:cNvSpPr>
                <a:spLocks noChangeArrowheads="1"/>
              </p:cNvSpPr>
              <p:nvPr/>
            </p:nvSpPr>
            <p:spPr bwMode="auto">
              <a:xfrm>
                <a:off x="2483818" y="4076328"/>
                <a:ext cx="1008062" cy="504825"/>
              </a:xfrm>
              <a:prstGeom prst="ellipse">
                <a:avLst/>
              </a:prstGeom>
              <a:noFill/>
              <a:ln w="2857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4788024" y="3501008"/>
                <a:ext cx="792088" cy="476071"/>
              </a:xfrm>
              <a:prstGeom prst="ellipse">
                <a:avLst/>
              </a:prstGeom>
              <a:noFill/>
              <a:ln w="28575" algn="ctr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1043608" y="5013176"/>
              <a:ext cx="7704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Mean</a:t>
              </a:r>
              <a:r>
                <a:rPr lang="de-DE" dirty="0" smtClean="0"/>
                <a:t> </a:t>
              </a:r>
              <a:r>
                <a:rPr lang="de-DE" dirty="0" err="1" smtClean="0"/>
                <a:t>field</a:t>
              </a:r>
              <a:r>
                <a:rPr lang="de-DE" dirty="0" smtClean="0"/>
                <a:t> </a:t>
              </a:r>
              <a:r>
                <a:rPr lang="de-DE" dirty="0" err="1" smtClean="0"/>
                <a:t>evolution</a:t>
              </a:r>
              <a:r>
                <a:rPr lang="de-DE" dirty="0" smtClean="0"/>
                <a:t> (</a:t>
              </a:r>
              <a:r>
                <a:rPr lang="de-DE" dirty="0" err="1" smtClean="0"/>
                <a:t>Vlasov</a:t>
              </a:r>
              <a:r>
                <a:rPr lang="de-DE" dirty="0" smtClean="0"/>
                <a:t>) + </a:t>
              </a:r>
              <a:r>
                <a:rPr lang="de-DE" dirty="0" err="1" smtClean="0"/>
                <a:t>uncorr</a:t>
              </a:r>
              <a:r>
                <a:rPr lang="de-DE" dirty="0" smtClean="0"/>
                <a:t>. 2-body </a:t>
              </a:r>
              <a:r>
                <a:rPr lang="de-DE" dirty="0" err="1" smtClean="0"/>
                <a:t>collisions</a:t>
              </a:r>
              <a:r>
                <a:rPr lang="de-DE" dirty="0" smtClean="0"/>
                <a:t> (Boltzmann)</a:t>
              </a:r>
            </a:p>
            <a:p>
              <a:r>
                <a:rPr lang="de-DE" dirty="0" smtClean="0"/>
                <a:t>                                                  + Pauli-</a:t>
              </a:r>
              <a:r>
                <a:rPr lang="de-DE" dirty="0" err="1" smtClean="0"/>
                <a:t>blocking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final </a:t>
              </a:r>
              <a:r>
                <a:rPr lang="de-DE" dirty="0" err="1" smtClean="0"/>
                <a:t>states</a:t>
              </a:r>
              <a:r>
                <a:rPr lang="de-DE" dirty="0" smtClean="0"/>
                <a:t> (</a:t>
              </a:r>
              <a:r>
                <a:rPr lang="de-DE" dirty="0" err="1" smtClean="0"/>
                <a:t>Uehling-Uhlenbeck</a:t>
              </a:r>
              <a:r>
                <a:rPr lang="de-DE" dirty="0" smtClean="0"/>
                <a:t>)                                      </a:t>
              </a:r>
              <a:endParaRPr lang="en-US" dirty="0"/>
            </a:p>
          </p:txBody>
        </p:sp>
      </p:grpSp>
      <p:grpSp>
        <p:nvGrpSpPr>
          <p:cNvPr id="4" name="Gruppieren 21"/>
          <p:cNvGrpSpPr/>
          <p:nvPr/>
        </p:nvGrpSpPr>
        <p:grpSpPr>
          <a:xfrm>
            <a:off x="1043608" y="5733256"/>
            <a:ext cx="7126961" cy="830997"/>
            <a:chOff x="1043608" y="5733256"/>
            <a:chExt cx="7126961" cy="830997"/>
          </a:xfrm>
        </p:grpSpPr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1043608" y="5733256"/>
              <a:ext cx="4317079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 err="1">
                  <a:solidFill>
                    <a:srgbClr val="FF3300"/>
                  </a:solidFill>
                </a:rPr>
                <a:t>physical</a:t>
              </a:r>
              <a:r>
                <a:rPr lang="de-DE" dirty="0">
                  <a:solidFill>
                    <a:srgbClr val="FF3300"/>
                  </a:solidFill>
                </a:rPr>
                <a:t> </a:t>
              </a:r>
              <a:r>
                <a:rPr lang="de-DE" dirty="0" err="1">
                  <a:solidFill>
                    <a:srgbClr val="FF3300"/>
                  </a:solidFill>
                </a:rPr>
                <a:t>input</a:t>
              </a:r>
              <a:r>
                <a:rPr lang="de-DE" dirty="0">
                  <a:solidFill>
                    <a:srgbClr val="FF3300"/>
                  </a:solidFill>
                </a:rPr>
                <a:t>:</a:t>
              </a:r>
            </a:p>
            <a:p>
              <a:r>
                <a:rPr lang="de-DE" dirty="0"/>
                <a:t>mf potential U(</a:t>
              </a:r>
              <a:r>
                <a:rPr lang="de-DE" dirty="0" err="1"/>
                <a:t>r,p</a:t>
              </a:r>
              <a:r>
                <a:rPr lang="de-DE" dirty="0"/>
                <a:t>), </a:t>
              </a:r>
              <a:r>
                <a:rPr lang="de-DE" dirty="0" smtClean="0"/>
                <a:t> </a:t>
              </a:r>
              <a:r>
                <a:rPr lang="de-DE" dirty="0" err="1"/>
                <a:t>momentum</a:t>
              </a:r>
              <a:r>
                <a:rPr lang="de-DE" dirty="0"/>
                <a:t> </a:t>
              </a:r>
              <a:r>
                <a:rPr lang="de-DE" dirty="0" err="1" smtClean="0"/>
                <a:t>dependent</a:t>
              </a:r>
              <a:endParaRPr lang="de-DE" dirty="0"/>
            </a:p>
            <a:p>
              <a:r>
                <a:rPr lang="de-DE" dirty="0">
                  <a:latin typeface="Symbol" pitchFamily="18" charset="2"/>
                </a:rPr>
                <a:t>s</a:t>
              </a:r>
              <a:r>
                <a:rPr lang="de-DE" baseline="30000" dirty="0">
                  <a:latin typeface="Symbol" pitchFamily="18" charset="2"/>
                </a:rPr>
                <a:t>i</a:t>
              </a:r>
              <a:r>
                <a:rPr lang="de-DE" baseline="30000" dirty="0"/>
                <a:t>n-</a:t>
              </a:r>
              <a:r>
                <a:rPr lang="de-DE" baseline="30000" dirty="0" err="1"/>
                <a:t>med</a:t>
              </a:r>
              <a:r>
                <a:rPr lang="de-DE" baseline="30000" dirty="0"/>
                <a:t>     </a:t>
              </a:r>
              <a:r>
                <a:rPr lang="de-DE" dirty="0"/>
                <a:t>in-medium </a:t>
              </a:r>
              <a:r>
                <a:rPr lang="de-DE" dirty="0" err="1"/>
                <a:t>cross</a:t>
              </a:r>
              <a:r>
                <a:rPr lang="de-DE" dirty="0"/>
                <a:t> </a:t>
              </a:r>
              <a:r>
                <a:rPr lang="de-DE" dirty="0" err="1"/>
                <a:t>sections</a:t>
              </a:r>
              <a:endParaRPr lang="de-DE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796136" y="5949280"/>
              <a:ext cx="2374433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cs typeface="Arial" pitchFamily="34" charset="0"/>
                </a:rPr>
                <a:t>Obtainable</a:t>
              </a:r>
              <a:r>
                <a:rPr lang="de-DE" sz="1600" dirty="0" smtClean="0">
                  <a:cs typeface="Arial" pitchFamily="34" charset="0"/>
                </a:rPr>
                <a:t> </a:t>
              </a:r>
            </a:p>
            <a:p>
              <a:r>
                <a:rPr lang="de-DE" sz="1600" dirty="0" smtClean="0">
                  <a:cs typeface="Arial" pitchFamily="34" charset="0"/>
                </a:rPr>
                <a:t>e.g. </a:t>
              </a:r>
              <a:r>
                <a:rPr lang="de-DE" sz="1600" dirty="0" err="1" smtClean="0">
                  <a:cs typeface="Arial" pitchFamily="34" charset="0"/>
                </a:rPr>
                <a:t>from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Bruecker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theory</a:t>
              </a:r>
              <a:endParaRPr lang="en-US" sz="1600" dirty="0" smtClean="0">
                <a:cs typeface="Arial" pitchFamily="34" charset="0"/>
              </a:endParaRPr>
            </a:p>
          </p:txBody>
        </p:sp>
        <p:sp>
          <p:nvSpPr>
            <p:cNvPr id="20" name="Geschweifte Klammer rechts 19"/>
            <p:cNvSpPr/>
            <p:nvPr/>
          </p:nvSpPr>
          <p:spPr>
            <a:xfrm>
              <a:off x="5292080" y="5877272"/>
              <a:ext cx="144016" cy="648072"/>
            </a:xfrm>
            <a:prstGeom prst="righ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69787" y="116632"/>
            <a:ext cx="5548891" cy="400110"/>
          </a:xfrm>
          <a:prstGeom prst="rect">
            <a:avLst/>
          </a:prstGeom>
          <a:solidFill>
            <a:srgbClr val="FFFF00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2000" dirty="0" err="1" smtClean="0"/>
              <a:t>Two</a:t>
            </a:r>
            <a:r>
              <a:rPr lang="de-DE" sz="2000" dirty="0" smtClean="0"/>
              <a:t> </a:t>
            </a:r>
            <a:r>
              <a:rPr lang="de-DE" sz="2000" dirty="0" err="1" smtClean="0"/>
              <a:t>families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approaches</a:t>
            </a:r>
            <a:r>
              <a:rPr lang="de-DE" sz="2000" dirty="0" smtClean="0"/>
              <a:t>, </a:t>
            </a:r>
            <a:r>
              <a:rPr lang="de-DE" sz="2000" dirty="0" err="1" smtClean="0"/>
              <a:t>fluctuations</a:t>
            </a:r>
            <a:endParaRPr lang="de-DE" sz="2000" dirty="0"/>
          </a:p>
        </p:txBody>
      </p:sp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539552" y="908720"/>
          <a:ext cx="3674587" cy="1051644"/>
        </p:xfrm>
        <a:graphic>
          <a:graphicData uri="http://schemas.openxmlformats.org/presentationml/2006/ole">
            <p:oleObj spid="_x0000_s25605" name="Formel" r:id="rId4" imgW="2489040" imgH="711000" progId="Equation.3">
              <p:embed/>
            </p:oleObj>
          </a:graphicData>
        </a:graphic>
      </p:graphicFrame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39750" y="514350"/>
            <a:ext cx="3751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Boltzmann-Vlasov-like </a:t>
            </a:r>
            <a:r>
              <a:rPr lang="de-DE" sz="1400"/>
              <a:t>(BUU/</a:t>
            </a:r>
            <a:r>
              <a:rPr lang="de-DE" sz="1400">
                <a:solidFill>
                  <a:srgbClr val="FF3300"/>
                </a:solidFill>
              </a:rPr>
              <a:t>BL/BLOB)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11560" y="1988840"/>
            <a:ext cx="36718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/>
              <a:t>Dynamics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1-body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smtClean="0"/>
              <a:t>f </a:t>
            </a:r>
            <a:r>
              <a:rPr lang="de-DE" dirty="0" err="1"/>
              <a:t>with</a:t>
            </a:r>
            <a:r>
              <a:rPr lang="de-DE" dirty="0"/>
              <a:t> 2-body </a:t>
            </a:r>
            <a:r>
              <a:rPr lang="de-DE" dirty="0" err="1"/>
              <a:t>dissipation</a:t>
            </a:r>
            <a:r>
              <a:rPr lang="de-DE" dirty="0"/>
              <a:t> </a:t>
            </a:r>
            <a:endParaRPr lang="de-DE" dirty="0">
              <a:solidFill>
                <a:srgbClr val="FF3300"/>
              </a:solidFill>
            </a:endParaRP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195736" y="1556792"/>
            <a:ext cx="648072" cy="431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11188" y="2997200"/>
            <a:ext cx="3529012" cy="1387475"/>
            <a:chOff x="385" y="1888"/>
            <a:chExt cx="2223" cy="874"/>
          </a:xfrm>
        </p:grpSpPr>
        <p:graphicFrame>
          <p:nvGraphicFramePr>
            <p:cNvPr id="39949" name="Object 13"/>
            <p:cNvGraphicFramePr>
              <a:graphicFrameLocks noChangeAspect="1"/>
            </p:cNvGraphicFramePr>
            <p:nvPr/>
          </p:nvGraphicFramePr>
          <p:xfrm>
            <a:off x="476" y="2115"/>
            <a:ext cx="1588" cy="186"/>
          </p:xfrm>
          <a:graphic>
            <a:graphicData uri="http://schemas.openxmlformats.org/presentationml/2006/ole">
              <p:oleObj spid="_x0000_s25603" name="Formel" r:id="rId5" imgW="1879560" imgH="241200" progId="Equation.3">
                <p:embed/>
              </p:oleObj>
            </a:graphicData>
          </a:graphic>
        </p:graphicFrame>
        <p:graphicFrame>
          <p:nvGraphicFramePr>
            <p:cNvPr id="39950" name="Object 14"/>
            <p:cNvGraphicFramePr>
              <a:graphicFrameLocks noChangeAspect="1"/>
            </p:cNvGraphicFramePr>
            <p:nvPr/>
          </p:nvGraphicFramePr>
          <p:xfrm>
            <a:off x="540" y="2430"/>
            <a:ext cx="889" cy="332"/>
          </p:xfrm>
          <a:graphic>
            <a:graphicData uri="http://schemas.openxmlformats.org/presentationml/2006/ole">
              <p:oleObj spid="_x0000_s25604" name="Formel" r:id="rId6" imgW="1054080" imgH="393480" progId="Equation.3">
                <p:embed/>
              </p:oleObj>
            </a:graphicData>
          </a:graphic>
        </p:graphicFrame>
        <p:sp>
          <p:nvSpPr>
            <p:cNvPr id="39951" name="Text Box 15"/>
            <p:cNvSpPr txBox="1">
              <a:spLocks noChangeArrowheads="1"/>
            </p:cNvSpPr>
            <p:nvPr/>
          </p:nvSpPr>
          <p:spPr bwMode="auto">
            <a:xfrm>
              <a:off x="1519" y="2387"/>
              <a:ext cx="108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/>
                <a:t>Boltzmann-</a:t>
              </a:r>
            </a:p>
            <a:p>
              <a:r>
                <a:rPr lang="de-DE"/>
                <a:t>Langevin eq.</a:t>
              </a:r>
            </a:p>
          </p:txBody>
        </p:sp>
        <p:sp>
          <p:nvSpPr>
            <p:cNvPr id="39952" name="Text Box 16"/>
            <p:cNvSpPr txBox="1">
              <a:spLocks noChangeArrowheads="1"/>
            </p:cNvSpPr>
            <p:nvPr/>
          </p:nvSpPr>
          <p:spPr bwMode="auto">
            <a:xfrm>
              <a:off x="385" y="1888"/>
              <a:ext cx="2173" cy="212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 err="1">
                  <a:solidFill>
                    <a:srgbClr val="FF0000"/>
                  </a:solidFill>
                  <a:sym typeface="Wingdings" pitchFamily="2" charset="2"/>
                </a:rPr>
                <a:t>fluctuations</a:t>
              </a:r>
              <a:r>
                <a:rPr lang="de-DE" dirty="0">
                  <a:sym typeface="Wingdings" pitchFamily="2" charset="2"/>
                </a:rPr>
                <a:t> </a:t>
              </a:r>
              <a:r>
                <a:rPr lang="de-DE" dirty="0" err="1">
                  <a:sym typeface="Wingdings" pitchFamily="2" charset="2"/>
                </a:rPr>
                <a:t>around</a:t>
              </a:r>
              <a:r>
                <a:rPr lang="de-DE" dirty="0">
                  <a:sym typeface="Wingdings" pitchFamily="2" charset="2"/>
                </a:rPr>
                <a:t> </a:t>
              </a:r>
              <a:r>
                <a:rPr lang="de-DE" dirty="0" err="1">
                  <a:sym typeface="Wingdings" pitchFamily="2" charset="2"/>
                </a:rPr>
                <a:t>diss</a:t>
              </a:r>
              <a:r>
                <a:rPr lang="de-DE" dirty="0">
                  <a:sym typeface="Wingdings" pitchFamily="2" charset="2"/>
                </a:rPr>
                <a:t>. </a:t>
              </a:r>
              <a:r>
                <a:rPr lang="de-DE" dirty="0" err="1">
                  <a:sym typeface="Wingdings" pitchFamily="2" charset="2"/>
                </a:rPr>
                <a:t>solution</a:t>
              </a:r>
              <a:endParaRPr lang="de-DE" dirty="0"/>
            </a:p>
          </p:txBody>
        </p:sp>
      </p:grpSp>
      <p:graphicFrame>
        <p:nvGraphicFramePr>
          <p:cNvPr id="39980" name="Object 44"/>
          <p:cNvGraphicFramePr>
            <a:graphicFrameLocks noChangeAspect="1"/>
          </p:cNvGraphicFramePr>
          <p:nvPr/>
        </p:nvGraphicFramePr>
        <p:xfrm>
          <a:off x="4462463" y="873125"/>
          <a:ext cx="4449762" cy="1054100"/>
        </p:xfrm>
        <a:graphic>
          <a:graphicData uri="http://schemas.openxmlformats.org/presentationml/2006/ole">
            <p:oleObj spid="_x0000_s25602" name="Formel" r:id="rId7" imgW="3429000" imgH="812520" progId="Equation.3">
              <p:embed/>
            </p:oleObj>
          </a:graphicData>
        </a:graphic>
      </p:graphicFrame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4678363" y="514350"/>
            <a:ext cx="3756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Molecular-Dynamics-like (QMD/</a:t>
            </a:r>
            <a:r>
              <a:rPr lang="de-DE">
                <a:solidFill>
                  <a:schemeClr val="hlink"/>
                </a:solidFill>
              </a:rPr>
              <a:t>AMD)</a:t>
            </a:r>
          </a:p>
        </p:txBody>
      </p:sp>
      <p:sp>
        <p:nvSpPr>
          <p:cNvPr id="39982" name="Oval 46"/>
          <p:cNvSpPr>
            <a:spLocks noChangeArrowheads="1"/>
          </p:cNvSpPr>
          <p:nvPr/>
        </p:nvSpPr>
        <p:spPr bwMode="auto">
          <a:xfrm>
            <a:off x="4892675" y="946150"/>
            <a:ext cx="361950" cy="3603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533900" y="2098675"/>
            <a:ext cx="4321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/>
              <a:t>TD-</a:t>
            </a:r>
            <a:r>
              <a:rPr lang="de-DE" dirty="0" err="1"/>
              <a:t>Hartree</a:t>
            </a:r>
            <a:r>
              <a:rPr lang="de-DE" dirty="0"/>
              <a:t>(</a:t>
            </a:r>
            <a:r>
              <a:rPr lang="de-DE" dirty="0">
                <a:solidFill>
                  <a:srgbClr val="6699FF"/>
                </a:solidFill>
              </a:rPr>
              <a:t>-Fock)</a:t>
            </a:r>
            <a:r>
              <a:rPr lang="de-DE" dirty="0"/>
              <a:t> 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classical</a:t>
            </a:r>
            <a:r>
              <a:rPr lang="de-DE" dirty="0" smtClean="0"/>
              <a:t> </a:t>
            </a:r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extended</a:t>
            </a:r>
            <a:r>
              <a:rPr lang="de-DE" dirty="0" smtClean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>
                <a:solidFill>
                  <a:srgbClr val="FF3300"/>
                </a:solidFill>
              </a:rPr>
              <a:t>plus </a:t>
            </a:r>
            <a:r>
              <a:rPr lang="de-DE" dirty="0" err="1">
                <a:solidFill>
                  <a:srgbClr val="FF3300"/>
                </a:solidFill>
              </a:rPr>
              <a:t>stochastic</a:t>
            </a:r>
            <a:r>
              <a:rPr lang="de-DE" dirty="0">
                <a:solidFill>
                  <a:srgbClr val="FF3300"/>
                </a:solidFill>
              </a:rPr>
              <a:t> NN </a:t>
            </a:r>
            <a:r>
              <a:rPr lang="de-DE" dirty="0" err="1">
                <a:solidFill>
                  <a:srgbClr val="FF3300"/>
                </a:solidFill>
              </a:rPr>
              <a:t>collisions</a:t>
            </a:r>
            <a:endParaRPr lang="de-DE" dirty="0">
              <a:solidFill>
                <a:srgbClr val="FF3300"/>
              </a:solidFill>
            </a:endParaRP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7229475" y="809625"/>
            <a:ext cx="1374775" cy="747713"/>
            <a:chOff x="4014" y="2795"/>
            <a:chExt cx="1275" cy="672"/>
          </a:xfrm>
        </p:grpSpPr>
        <p:sp>
          <p:nvSpPr>
            <p:cNvPr id="39985" name="Line 10"/>
            <p:cNvSpPr>
              <a:spLocks noChangeShapeType="1"/>
            </p:cNvSpPr>
            <p:nvPr/>
          </p:nvSpPr>
          <p:spPr bwMode="auto">
            <a:xfrm>
              <a:off x="4014" y="3266"/>
              <a:ext cx="1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86" name="Line 11"/>
            <p:cNvSpPr>
              <a:spLocks noChangeShapeType="1"/>
            </p:cNvSpPr>
            <p:nvPr/>
          </p:nvSpPr>
          <p:spPr bwMode="auto">
            <a:xfrm>
              <a:off x="4649" y="2795"/>
              <a:ext cx="0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87" name="Freeform 12"/>
            <p:cNvSpPr>
              <a:spLocks/>
            </p:cNvSpPr>
            <p:nvPr/>
          </p:nvSpPr>
          <p:spPr bwMode="auto">
            <a:xfrm>
              <a:off x="4095" y="2883"/>
              <a:ext cx="1082" cy="385"/>
            </a:xfrm>
            <a:custGeom>
              <a:avLst/>
              <a:gdLst>
                <a:gd name="T0" fmla="*/ 0 w 2317"/>
                <a:gd name="T1" fmla="*/ 1134 h 1137"/>
                <a:gd name="T2" fmla="*/ 344 w 2317"/>
                <a:gd name="T3" fmla="*/ 1039 h 1137"/>
                <a:gd name="T4" fmla="*/ 647 w 2317"/>
                <a:gd name="T5" fmla="*/ 750 h 1137"/>
                <a:gd name="T6" fmla="*/ 803 w 2317"/>
                <a:gd name="T7" fmla="*/ 462 h 1137"/>
                <a:gd name="T8" fmla="*/ 943 w 2317"/>
                <a:gd name="T9" fmla="*/ 199 h 1137"/>
                <a:gd name="T10" fmla="*/ 1173 w 2317"/>
                <a:gd name="T11" fmla="*/ 1 h 1137"/>
                <a:gd name="T12" fmla="*/ 1396 w 2317"/>
                <a:gd name="T13" fmla="*/ 190 h 1137"/>
                <a:gd name="T14" fmla="*/ 1568 w 2317"/>
                <a:gd name="T15" fmla="*/ 462 h 1137"/>
                <a:gd name="T16" fmla="*/ 1741 w 2317"/>
                <a:gd name="T17" fmla="*/ 733 h 1137"/>
                <a:gd name="T18" fmla="*/ 2013 w 2317"/>
                <a:gd name="T19" fmla="*/ 1030 h 1137"/>
                <a:gd name="T20" fmla="*/ 2317 w 2317"/>
                <a:gd name="T21" fmla="*/ 1137 h 11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17"/>
                <a:gd name="T34" fmla="*/ 0 h 1137"/>
                <a:gd name="T35" fmla="*/ 2317 w 2317"/>
                <a:gd name="T36" fmla="*/ 1137 h 11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17" h="1137">
                  <a:moveTo>
                    <a:pt x="0" y="1134"/>
                  </a:moveTo>
                  <a:cubicBezTo>
                    <a:pt x="122" y="1117"/>
                    <a:pt x="236" y="1103"/>
                    <a:pt x="344" y="1039"/>
                  </a:cubicBezTo>
                  <a:cubicBezTo>
                    <a:pt x="452" y="975"/>
                    <a:pt x="571" y="846"/>
                    <a:pt x="647" y="750"/>
                  </a:cubicBezTo>
                  <a:cubicBezTo>
                    <a:pt x="723" y="654"/>
                    <a:pt x="754" y="554"/>
                    <a:pt x="803" y="462"/>
                  </a:cubicBezTo>
                  <a:cubicBezTo>
                    <a:pt x="852" y="370"/>
                    <a:pt x="881" y="276"/>
                    <a:pt x="943" y="199"/>
                  </a:cubicBezTo>
                  <a:cubicBezTo>
                    <a:pt x="1005" y="122"/>
                    <a:pt x="1098" y="2"/>
                    <a:pt x="1173" y="1"/>
                  </a:cubicBezTo>
                  <a:cubicBezTo>
                    <a:pt x="1248" y="0"/>
                    <a:pt x="1330" y="113"/>
                    <a:pt x="1396" y="190"/>
                  </a:cubicBezTo>
                  <a:cubicBezTo>
                    <a:pt x="1462" y="267"/>
                    <a:pt x="1511" y="372"/>
                    <a:pt x="1568" y="462"/>
                  </a:cubicBezTo>
                  <a:cubicBezTo>
                    <a:pt x="1625" y="552"/>
                    <a:pt x="1667" y="638"/>
                    <a:pt x="1741" y="733"/>
                  </a:cubicBezTo>
                  <a:cubicBezTo>
                    <a:pt x="1815" y="828"/>
                    <a:pt x="1917" y="963"/>
                    <a:pt x="2013" y="1030"/>
                  </a:cubicBezTo>
                  <a:cubicBezTo>
                    <a:pt x="2109" y="1097"/>
                    <a:pt x="2254" y="1115"/>
                    <a:pt x="2317" y="1137"/>
                  </a:cubicBezTo>
                </a:path>
              </a:pathLst>
            </a:custGeom>
            <a:noFill/>
            <a:ln w="28575" cmpd="sng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88" name="Text Box 13"/>
            <p:cNvSpPr txBox="1">
              <a:spLocks noChangeArrowheads="1"/>
            </p:cNvSpPr>
            <p:nvPr/>
          </p:nvSpPr>
          <p:spPr bwMode="auto">
            <a:xfrm>
              <a:off x="5134" y="3164"/>
              <a:ext cx="15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r</a:t>
              </a:r>
            </a:p>
          </p:txBody>
        </p:sp>
        <p:sp>
          <p:nvSpPr>
            <p:cNvPr id="39989" name="Line 14"/>
            <p:cNvSpPr>
              <a:spLocks noChangeShapeType="1"/>
            </p:cNvSpPr>
            <p:nvPr/>
          </p:nvSpPr>
          <p:spPr bwMode="auto">
            <a:xfrm>
              <a:off x="4648" y="3100"/>
              <a:ext cx="21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90" name="Text Box 54"/>
            <p:cNvSpPr txBox="1">
              <a:spLocks noChangeArrowheads="1"/>
            </p:cNvSpPr>
            <p:nvPr/>
          </p:nvSpPr>
          <p:spPr bwMode="auto">
            <a:xfrm>
              <a:off x="4649" y="3068"/>
              <a:ext cx="388" cy="2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latin typeface="Symbol" pitchFamily="18" charset="2"/>
                </a:rPr>
                <a:t>D</a:t>
              </a:r>
              <a:r>
                <a:rPr lang="de-DE" sz="1400" dirty="0" smtClean="0">
                  <a:latin typeface="+mn-lt"/>
                </a:rPr>
                <a:t>L</a:t>
              </a:r>
              <a:endParaRPr lang="de-DE" sz="1400" dirty="0">
                <a:latin typeface="+mn-lt"/>
              </a:endParaRPr>
            </a:p>
          </p:txBody>
        </p:sp>
      </p:grp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572000" y="3179564"/>
            <a:ext cx="4124325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 err="1">
                <a:solidFill>
                  <a:srgbClr val="FF3300"/>
                </a:solidFill>
              </a:rPr>
              <a:t>No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>
                <a:solidFill>
                  <a:srgbClr val="FF3300"/>
                </a:solidFill>
              </a:rPr>
              <a:t>quantum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 smtClean="0">
                <a:solidFill>
                  <a:srgbClr val="FF3300"/>
                </a:solidFill>
              </a:rPr>
              <a:t>fluctuations</a:t>
            </a:r>
            <a:r>
              <a:rPr lang="de-DE" dirty="0" smtClean="0">
                <a:solidFill>
                  <a:srgbClr val="FF3300"/>
                </a:solidFill>
              </a:rPr>
              <a:t>,</a:t>
            </a:r>
            <a:endParaRPr lang="de-DE" dirty="0">
              <a:solidFill>
                <a:srgbClr val="FF3300"/>
              </a:solidFill>
            </a:endParaRPr>
          </a:p>
          <a:p>
            <a:r>
              <a:rPr lang="de-DE" dirty="0">
                <a:solidFill>
                  <a:srgbClr val="FF3300"/>
                </a:solidFill>
              </a:rPr>
              <a:t>but </a:t>
            </a:r>
            <a:r>
              <a:rPr lang="de-DE" dirty="0" err="1">
                <a:solidFill>
                  <a:srgbClr val="FF3300"/>
                </a:solidFill>
              </a:rPr>
              <a:t>classical</a:t>
            </a:r>
            <a:r>
              <a:rPr lang="de-DE" dirty="0">
                <a:solidFill>
                  <a:srgbClr val="FF3300"/>
                </a:solidFill>
              </a:rPr>
              <a:t> N-</a:t>
            </a:r>
            <a:r>
              <a:rPr lang="de-DE" dirty="0" err="1">
                <a:solidFill>
                  <a:srgbClr val="FF3300"/>
                </a:solidFill>
              </a:rPr>
              <a:t>body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 smtClean="0">
                <a:solidFill>
                  <a:srgbClr val="FF3300"/>
                </a:solidFill>
              </a:rPr>
              <a:t>fluctuations</a:t>
            </a:r>
            <a:r>
              <a:rPr lang="de-DE" dirty="0" smtClean="0">
                <a:solidFill>
                  <a:srgbClr val="FF3300"/>
                </a:solidFill>
              </a:rPr>
              <a:t>, </a:t>
            </a:r>
            <a:r>
              <a:rPr lang="de-DE" dirty="0" err="1">
                <a:solidFill>
                  <a:srgbClr val="FF3300"/>
                </a:solidFill>
              </a:rPr>
              <a:t>damped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>
                <a:solidFill>
                  <a:srgbClr val="FF3300"/>
                </a:solidFill>
              </a:rPr>
              <a:t>by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>
                <a:solidFill>
                  <a:srgbClr val="FF3300"/>
                </a:solidFill>
              </a:rPr>
              <a:t>the</a:t>
            </a:r>
            <a:r>
              <a:rPr lang="de-DE" dirty="0">
                <a:solidFill>
                  <a:srgbClr val="FF3300"/>
                </a:solidFill>
              </a:rPr>
              <a:t> </a:t>
            </a:r>
            <a:r>
              <a:rPr lang="de-DE" dirty="0" err="1">
                <a:solidFill>
                  <a:srgbClr val="FF3300"/>
                </a:solidFill>
              </a:rPr>
              <a:t>smoothing</a:t>
            </a:r>
            <a:r>
              <a:rPr lang="de-DE" dirty="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4643438" y="4221088"/>
            <a:ext cx="4249737" cy="14773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dirty="0" err="1"/>
              <a:t>However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BUU,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dof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nucleons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>
                <a:solidFill>
                  <a:srgbClr val="CC0099"/>
                </a:solidFill>
              </a:rPr>
              <a:t>not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 smtClean="0"/>
              <a:t>particles</a:t>
            </a:r>
            <a:r>
              <a:rPr lang="de-DE" dirty="0" smtClean="0"/>
              <a:t>:</a:t>
            </a:r>
            <a:endParaRPr lang="de-DE" dirty="0"/>
          </a:p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amount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controlled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width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single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particle</a:t>
            </a:r>
            <a:r>
              <a:rPr lang="de-DE" dirty="0">
                <a:sym typeface="Wingdings" pitchFamily="2" charset="2"/>
              </a:rPr>
              <a:t> packet </a:t>
            </a:r>
            <a:r>
              <a:rPr lang="de-DE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de-DE" dirty="0" smtClean="0">
                <a:sym typeface="Wingdings" pitchFamily="2" charset="2"/>
              </a:rPr>
              <a:t>L</a:t>
            </a:r>
            <a:endParaRPr lang="de-DE" dirty="0"/>
          </a:p>
        </p:txBody>
      </p:sp>
      <p:grpSp>
        <p:nvGrpSpPr>
          <p:cNvPr id="4" name="Gruppieren 57"/>
          <p:cNvGrpSpPr/>
          <p:nvPr/>
        </p:nvGrpSpPr>
        <p:grpSpPr>
          <a:xfrm>
            <a:off x="395288" y="4437063"/>
            <a:ext cx="3386137" cy="2173287"/>
            <a:chOff x="395288" y="4437063"/>
            <a:chExt cx="3386137" cy="2173287"/>
          </a:xfrm>
        </p:grpSpPr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1455738" y="5705475"/>
              <a:ext cx="184150" cy="3365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de-DE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116013" y="4659313"/>
              <a:ext cx="2508250" cy="1951037"/>
              <a:chOff x="657" y="568"/>
              <a:chExt cx="1892" cy="1555"/>
            </a:xfrm>
          </p:grpSpPr>
          <p:sp>
            <p:nvSpPr>
              <p:cNvPr id="39954" name="Freeform 18"/>
              <p:cNvSpPr>
                <a:spLocks/>
              </p:cNvSpPr>
              <p:nvPr/>
            </p:nvSpPr>
            <p:spPr bwMode="auto">
              <a:xfrm>
                <a:off x="657" y="1498"/>
                <a:ext cx="543" cy="625"/>
              </a:xfrm>
              <a:custGeom>
                <a:avLst/>
                <a:gdLst/>
                <a:ahLst/>
                <a:cxnLst>
                  <a:cxn ang="0">
                    <a:pos x="0" y="625"/>
                  </a:cxn>
                  <a:cxn ang="0">
                    <a:pos x="148" y="420"/>
                  </a:cxn>
                  <a:cxn ang="0">
                    <a:pos x="370" y="156"/>
                  </a:cxn>
                  <a:cxn ang="0">
                    <a:pos x="543" y="0"/>
                  </a:cxn>
                </a:cxnLst>
                <a:rect l="0" t="0" r="r" b="b"/>
                <a:pathLst>
                  <a:path w="543" h="625">
                    <a:moveTo>
                      <a:pt x="0" y="625"/>
                    </a:moveTo>
                    <a:cubicBezTo>
                      <a:pt x="25" y="591"/>
                      <a:pt x="86" y="498"/>
                      <a:pt x="148" y="420"/>
                    </a:cubicBezTo>
                    <a:cubicBezTo>
                      <a:pt x="210" y="342"/>
                      <a:pt x="304" y="226"/>
                      <a:pt x="370" y="156"/>
                    </a:cubicBezTo>
                    <a:cubicBezTo>
                      <a:pt x="436" y="86"/>
                      <a:pt x="507" y="32"/>
                      <a:pt x="543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5" name="Freeform 19"/>
              <p:cNvSpPr>
                <a:spLocks/>
              </p:cNvSpPr>
              <p:nvPr/>
            </p:nvSpPr>
            <p:spPr bwMode="auto">
              <a:xfrm>
                <a:off x="1340" y="938"/>
                <a:ext cx="633" cy="445"/>
              </a:xfrm>
              <a:custGeom>
                <a:avLst/>
                <a:gdLst/>
                <a:ahLst/>
                <a:cxnLst>
                  <a:cxn ang="0">
                    <a:pos x="0" y="445"/>
                  </a:cxn>
                  <a:cxn ang="0">
                    <a:pos x="313" y="181"/>
                  </a:cxn>
                  <a:cxn ang="0">
                    <a:pos x="633" y="0"/>
                  </a:cxn>
                </a:cxnLst>
                <a:rect l="0" t="0" r="r" b="b"/>
                <a:pathLst>
                  <a:path w="633" h="445">
                    <a:moveTo>
                      <a:pt x="0" y="445"/>
                    </a:moveTo>
                    <a:cubicBezTo>
                      <a:pt x="52" y="401"/>
                      <a:pt x="208" y="255"/>
                      <a:pt x="313" y="181"/>
                    </a:cubicBezTo>
                    <a:cubicBezTo>
                      <a:pt x="418" y="107"/>
                      <a:pt x="566" y="38"/>
                      <a:pt x="633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6" name="Freeform 20"/>
              <p:cNvSpPr>
                <a:spLocks/>
              </p:cNvSpPr>
              <p:nvPr/>
            </p:nvSpPr>
            <p:spPr bwMode="auto">
              <a:xfrm>
                <a:off x="2080" y="568"/>
                <a:ext cx="469" cy="321"/>
              </a:xfrm>
              <a:custGeom>
                <a:avLst/>
                <a:gdLst/>
                <a:ahLst/>
                <a:cxnLst>
                  <a:cxn ang="0">
                    <a:pos x="0" y="321"/>
                  </a:cxn>
                  <a:cxn ang="0">
                    <a:pos x="209" y="166"/>
                  </a:cxn>
                  <a:cxn ang="0">
                    <a:pos x="469" y="0"/>
                  </a:cxn>
                </a:cxnLst>
                <a:rect l="0" t="0" r="r" b="b"/>
                <a:pathLst>
                  <a:path w="469" h="321">
                    <a:moveTo>
                      <a:pt x="0" y="321"/>
                    </a:moveTo>
                    <a:cubicBezTo>
                      <a:pt x="35" y="297"/>
                      <a:pt x="131" y="219"/>
                      <a:pt x="209" y="166"/>
                    </a:cubicBezTo>
                    <a:cubicBezTo>
                      <a:pt x="287" y="113"/>
                      <a:pt x="415" y="35"/>
                      <a:pt x="469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838325" y="4835525"/>
              <a:ext cx="1263650" cy="911225"/>
              <a:chOff x="1200" y="2639"/>
              <a:chExt cx="953" cy="726"/>
            </a:xfrm>
          </p:grpSpPr>
          <p:sp>
            <p:nvSpPr>
              <p:cNvPr id="39958" name="Freeform 22"/>
              <p:cNvSpPr>
                <a:spLocks/>
              </p:cNvSpPr>
              <p:nvPr/>
            </p:nvSpPr>
            <p:spPr bwMode="auto">
              <a:xfrm>
                <a:off x="1336" y="3206"/>
                <a:ext cx="817" cy="159"/>
              </a:xfrm>
              <a:custGeom>
                <a:avLst/>
                <a:gdLst/>
                <a:ahLst/>
                <a:cxnLst>
                  <a:cxn ang="0">
                    <a:pos x="0" y="159"/>
                  </a:cxn>
                  <a:cxn ang="0">
                    <a:pos x="363" y="23"/>
                  </a:cxn>
                  <a:cxn ang="0">
                    <a:pos x="817" y="23"/>
                  </a:cxn>
                </a:cxnLst>
                <a:rect l="0" t="0" r="r" b="b"/>
                <a:pathLst>
                  <a:path w="817" h="159">
                    <a:moveTo>
                      <a:pt x="0" y="159"/>
                    </a:moveTo>
                    <a:cubicBezTo>
                      <a:pt x="113" y="102"/>
                      <a:pt x="227" y="46"/>
                      <a:pt x="363" y="23"/>
                    </a:cubicBezTo>
                    <a:cubicBezTo>
                      <a:pt x="499" y="0"/>
                      <a:pt x="658" y="11"/>
                      <a:pt x="817" y="2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59" name="Freeform 23"/>
              <p:cNvSpPr>
                <a:spLocks/>
              </p:cNvSpPr>
              <p:nvPr/>
            </p:nvSpPr>
            <p:spPr bwMode="auto">
              <a:xfrm>
                <a:off x="1200" y="2639"/>
                <a:ext cx="106" cy="681"/>
              </a:xfrm>
              <a:custGeom>
                <a:avLst/>
                <a:gdLst/>
                <a:ahLst/>
                <a:cxnLst>
                  <a:cxn ang="0">
                    <a:pos x="45" y="681"/>
                  </a:cxn>
                  <a:cxn ang="0">
                    <a:pos x="91" y="409"/>
                  </a:cxn>
                  <a:cxn ang="0">
                    <a:pos x="91" y="182"/>
                  </a:cxn>
                  <a:cxn ang="0">
                    <a:pos x="0" y="0"/>
                  </a:cxn>
                </a:cxnLst>
                <a:rect l="0" t="0" r="r" b="b"/>
                <a:pathLst>
                  <a:path w="106" h="681">
                    <a:moveTo>
                      <a:pt x="45" y="681"/>
                    </a:moveTo>
                    <a:cubicBezTo>
                      <a:pt x="64" y="586"/>
                      <a:pt x="83" y="492"/>
                      <a:pt x="91" y="409"/>
                    </a:cubicBezTo>
                    <a:cubicBezTo>
                      <a:pt x="99" y="326"/>
                      <a:pt x="106" y="250"/>
                      <a:pt x="91" y="182"/>
                    </a:cubicBezTo>
                    <a:cubicBezTo>
                      <a:pt x="76" y="114"/>
                      <a:pt x="38" y="57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0" name="Freeform 24"/>
              <p:cNvSpPr>
                <a:spLocks/>
              </p:cNvSpPr>
              <p:nvPr/>
            </p:nvSpPr>
            <p:spPr bwMode="auto">
              <a:xfrm>
                <a:off x="1381" y="3176"/>
                <a:ext cx="681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91" y="53"/>
                  </a:cxn>
                  <a:cxn ang="0">
                    <a:pos x="227" y="98"/>
                  </a:cxn>
                  <a:cxn ang="0">
                    <a:pos x="318" y="8"/>
                  </a:cxn>
                  <a:cxn ang="0">
                    <a:pos x="409" y="98"/>
                  </a:cxn>
                  <a:cxn ang="0">
                    <a:pos x="545" y="8"/>
                  </a:cxn>
                  <a:cxn ang="0">
                    <a:pos x="635" y="53"/>
                  </a:cxn>
                  <a:cxn ang="0">
                    <a:pos x="681" y="8"/>
                  </a:cxn>
                </a:cxnLst>
                <a:rect l="0" t="0" r="r" b="b"/>
                <a:pathLst>
                  <a:path w="681" h="144">
                    <a:moveTo>
                      <a:pt x="0" y="144"/>
                    </a:moveTo>
                    <a:cubicBezTo>
                      <a:pt x="26" y="102"/>
                      <a:pt x="53" y="61"/>
                      <a:pt x="91" y="53"/>
                    </a:cubicBezTo>
                    <a:cubicBezTo>
                      <a:pt x="129" y="45"/>
                      <a:pt x="189" y="105"/>
                      <a:pt x="227" y="98"/>
                    </a:cubicBezTo>
                    <a:cubicBezTo>
                      <a:pt x="265" y="91"/>
                      <a:pt x="288" y="8"/>
                      <a:pt x="318" y="8"/>
                    </a:cubicBezTo>
                    <a:cubicBezTo>
                      <a:pt x="348" y="8"/>
                      <a:pt x="371" y="98"/>
                      <a:pt x="409" y="98"/>
                    </a:cubicBezTo>
                    <a:cubicBezTo>
                      <a:pt x="447" y="98"/>
                      <a:pt x="507" y="16"/>
                      <a:pt x="545" y="8"/>
                    </a:cubicBezTo>
                    <a:cubicBezTo>
                      <a:pt x="583" y="0"/>
                      <a:pt x="612" y="53"/>
                      <a:pt x="635" y="53"/>
                    </a:cubicBezTo>
                    <a:cubicBezTo>
                      <a:pt x="658" y="53"/>
                      <a:pt x="669" y="30"/>
                      <a:pt x="681" y="8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1" name="Freeform 25"/>
              <p:cNvSpPr>
                <a:spLocks/>
              </p:cNvSpPr>
              <p:nvPr/>
            </p:nvSpPr>
            <p:spPr bwMode="auto">
              <a:xfrm>
                <a:off x="1238" y="2730"/>
                <a:ext cx="106" cy="544"/>
              </a:xfrm>
              <a:custGeom>
                <a:avLst/>
                <a:gdLst/>
                <a:ahLst/>
                <a:cxnLst>
                  <a:cxn ang="0">
                    <a:pos x="7" y="544"/>
                  </a:cxn>
                  <a:cxn ang="0">
                    <a:pos x="53" y="454"/>
                  </a:cxn>
                  <a:cxn ang="0">
                    <a:pos x="7" y="318"/>
                  </a:cxn>
                  <a:cxn ang="0">
                    <a:pos x="98" y="227"/>
                  </a:cxn>
                  <a:cxn ang="0">
                    <a:pos x="53" y="136"/>
                  </a:cxn>
                  <a:cxn ang="0">
                    <a:pos x="53" y="0"/>
                  </a:cxn>
                </a:cxnLst>
                <a:rect l="0" t="0" r="r" b="b"/>
                <a:pathLst>
                  <a:path w="106" h="544">
                    <a:moveTo>
                      <a:pt x="7" y="544"/>
                    </a:moveTo>
                    <a:cubicBezTo>
                      <a:pt x="30" y="518"/>
                      <a:pt x="53" y="492"/>
                      <a:pt x="53" y="454"/>
                    </a:cubicBezTo>
                    <a:cubicBezTo>
                      <a:pt x="53" y="416"/>
                      <a:pt x="0" y="356"/>
                      <a:pt x="7" y="318"/>
                    </a:cubicBezTo>
                    <a:cubicBezTo>
                      <a:pt x="14" y="280"/>
                      <a:pt x="90" y="257"/>
                      <a:pt x="98" y="227"/>
                    </a:cubicBezTo>
                    <a:cubicBezTo>
                      <a:pt x="106" y="197"/>
                      <a:pt x="60" y="174"/>
                      <a:pt x="53" y="136"/>
                    </a:cubicBezTo>
                    <a:cubicBezTo>
                      <a:pt x="46" y="98"/>
                      <a:pt x="61" y="23"/>
                      <a:pt x="53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2740025" y="4437063"/>
              <a:ext cx="1041400" cy="668337"/>
              <a:chOff x="1867" y="2341"/>
              <a:chExt cx="785" cy="533"/>
            </a:xfrm>
          </p:grpSpPr>
          <p:sp>
            <p:nvSpPr>
              <p:cNvPr id="39963" name="Freeform 27"/>
              <p:cNvSpPr>
                <a:spLocks/>
              </p:cNvSpPr>
              <p:nvPr/>
            </p:nvSpPr>
            <p:spPr bwMode="auto">
              <a:xfrm>
                <a:off x="2062" y="2814"/>
                <a:ext cx="590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317" y="7"/>
                  </a:cxn>
                  <a:cxn ang="0">
                    <a:pos x="590" y="7"/>
                  </a:cxn>
                </a:cxnLst>
                <a:rect l="0" t="0" r="r" b="b"/>
                <a:pathLst>
                  <a:path w="590" h="52">
                    <a:moveTo>
                      <a:pt x="0" y="52"/>
                    </a:moveTo>
                    <a:cubicBezTo>
                      <a:pt x="109" y="33"/>
                      <a:pt x="219" y="14"/>
                      <a:pt x="317" y="7"/>
                    </a:cubicBezTo>
                    <a:cubicBezTo>
                      <a:pt x="415" y="0"/>
                      <a:pt x="502" y="3"/>
                      <a:pt x="590" y="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4" name="Freeform 28"/>
              <p:cNvSpPr>
                <a:spLocks/>
              </p:cNvSpPr>
              <p:nvPr/>
            </p:nvSpPr>
            <p:spPr bwMode="auto">
              <a:xfrm>
                <a:off x="2062" y="2367"/>
                <a:ext cx="227" cy="408"/>
              </a:xfrm>
              <a:custGeom>
                <a:avLst/>
                <a:gdLst/>
                <a:ahLst/>
                <a:cxnLst>
                  <a:cxn ang="0">
                    <a:pos x="0" y="408"/>
                  </a:cxn>
                  <a:cxn ang="0">
                    <a:pos x="136" y="182"/>
                  </a:cxn>
                  <a:cxn ang="0">
                    <a:pos x="227" y="0"/>
                  </a:cxn>
                </a:cxnLst>
                <a:rect l="0" t="0" r="r" b="b"/>
                <a:pathLst>
                  <a:path w="227" h="408">
                    <a:moveTo>
                      <a:pt x="0" y="408"/>
                    </a:moveTo>
                    <a:cubicBezTo>
                      <a:pt x="49" y="329"/>
                      <a:pt x="98" y="250"/>
                      <a:pt x="136" y="182"/>
                    </a:cubicBezTo>
                    <a:cubicBezTo>
                      <a:pt x="174" y="114"/>
                      <a:pt x="200" y="57"/>
                      <a:pt x="227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5" name="Freeform 29"/>
              <p:cNvSpPr>
                <a:spLocks/>
              </p:cNvSpPr>
              <p:nvPr/>
            </p:nvSpPr>
            <p:spPr bwMode="auto">
              <a:xfrm>
                <a:off x="1867" y="2341"/>
                <a:ext cx="146" cy="445"/>
              </a:xfrm>
              <a:custGeom>
                <a:avLst/>
                <a:gdLst/>
                <a:ahLst/>
                <a:cxnLst>
                  <a:cxn ang="0">
                    <a:pos x="131" y="445"/>
                  </a:cxn>
                  <a:cxn ang="0">
                    <a:pos x="139" y="239"/>
                  </a:cxn>
                  <a:cxn ang="0">
                    <a:pos x="90" y="124"/>
                  </a:cxn>
                  <a:cxn ang="0">
                    <a:pos x="0" y="0"/>
                  </a:cxn>
                </a:cxnLst>
                <a:rect l="0" t="0" r="r" b="b"/>
                <a:pathLst>
                  <a:path w="146" h="445">
                    <a:moveTo>
                      <a:pt x="131" y="445"/>
                    </a:moveTo>
                    <a:cubicBezTo>
                      <a:pt x="132" y="411"/>
                      <a:pt x="146" y="292"/>
                      <a:pt x="139" y="239"/>
                    </a:cubicBezTo>
                    <a:cubicBezTo>
                      <a:pt x="132" y="186"/>
                      <a:pt x="113" y="164"/>
                      <a:pt x="90" y="124"/>
                    </a:cubicBezTo>
                    <a:cubicBezTo>
                      <a:pt x="67" y="84"/>
                      <a:pt x="15" y="21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6" name="Freeform 30"/>
              <p:cNvSpPr>
                <a:spLocks/>
              </p:cNvSpPr>
              <p:nvPr/>
            </p:nvSpPr>
            <p:spPr bwMode="auto">
              <a:xfrm>
                <a:off x="2153" y="2768"/>
                <a:ext cx="408" cy="10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36" y="98"/>
                  </a:cxn>
                  <a:cxn ang="0">
                    <a:pos x="272" y="7"/>
                  </a:cxn>
                  <a:cxn ang="0">
                    <a:pos x="408" y="53"/>
                  </a:cxn>
                </a:cxnLst>
                <a:rect l="0" t="0" r="r" b="b"/>
                <a:pathLst>
                  <a:path w="408" h="106">
                    <a:moveTo>
                      <a:pt x="0" y="53"/>
                    </a:moveTo>
                    <a:cubicBezTo>
                      <a:pt x="45" y="79"/>
                      <a:pt x="91" y="106"/>
                      <a:pt x="136" y="98"/>
                    </a:cubicBezTo>
                    <a:cubicBezTo>
                      <a:pt x="181" y="90"/>
                      <a:pt x="227" y="14"/>
                      <a:pt x="272" y="7"/>
                    </a:cubicBezTo>
                    <a:cubicBezTo>
                      <a:pt x="317" y="0"/>
                      <a:pt x="362" y="26"/>
                      <a:pt x="408" y="53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7" name="Freeform 31"/>
              <p:cNvSpPr>
                <a:spLocks/>
              </p:cNvSpPr>
              <p:nvPr/>
            </p:nvSpPr>
            <p:spPr bwMode="auto">
              <a:xfrm>
                <a:off x="2153" y="2413"/>
                <a:ext cx="90" cy="181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45" y="136"/>
                  </a:cxn>
                  <a:cxn ang="0">
                    <a:pos x="45" y="45"/>
                  </a:cxn>
                  <a:cxn ang="0">
                    <a:pos x="90" y="0"/>
                  </a:cxn>
                </a:cxnLst>
                <a:rect l="0" t="0" r="r" b="b"/>
                <a:pathLst>
                  <a:path w="90" h="181">
                    <a:moveTo>
                      <a:pt x="0" y="181"/>
                    </a:moveTo>
                    <a:cubicBezTo>
                      <a:pt x="19" y="170"/>
                      <a:pt x="38" y="159"/>
                      <a:pt x="45" y="136"/>
                    </a:cubicBezTo>
                    <a:cubicBezTo>
                      <a:pt x="52" y="113"/>
                      <a:pt x="38" y="68"/>
                      <a:pt x="45" y="45"/>
                    </a:cubicBezTo>
                    <a:cubicBezTo>
                      <a:pt x="52" y="22"/>
                      <a:pt x="71" y="11"/>
                      <a:pt x="90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68" name="Freeform 32"/>
              <p:cNvSpPr>
                <a:spLocks/>
              </p:cNvSpPr>
              <p:nvPr/>
            </p:nvSpPr>
            <p:spPr bwMode="auto">
              <a:xfrm>
                <a:off x="1921" y="2413"/>
                <a:ext cx="139" cy="272"/>
              </a:xfrm>
              <a:custGeom>
                <a:avLst/>
                <a:gdLst/>
                <a:ahLst/>
                <a:cxnLst>
                  <a:cxn ang="0">
                    <a:pos x="95" y="272"/>
                  </a:cxn>
                  <a:cxn ang="0">
                    <a:pos x="127" y="167"/>
                  </a:cxn>
                  <a:cxn ang="0">
                    <a:pos x="20" y="101"/>
                  </a:cxn>
                  <a:cxn ang="0">
                    <a:pos x="5" y="0"/>
                  </a:cxn>
                </a:cxnLst>
                <a:rect l="0" t="0" r="r" b="b"/>
                <a:pathLst>
                  <a:path w="139" h="272">
                    <a:moveTo>
                      <a:pt x="95" y="272"/>
                    </a:moveTo>
                    <a:cubicBezTo>
                      <a:pt x="100" y="255"/>
                      <a:pt x="139" y="195"/>
                      <a:pt x="127" y="167"/>
                    </a:cubicBezTo>
                    <a:cubicBezTo>
                      <a:pt x="115" y="139"/>
                      <a:pt x="40" y="129"/>
                      <a:pt x="20" y="101"/>
                    </a:cubicBezTo>
                    <a:cubicBezTo>
                      <a:pt x="0" y="73"/>
                      <a:pt x="8" y="21"/>
                      <a:pt x="5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1176338" y="4692650"/>
              <a:ext cx="2311400" cy="1849438"/>
              <a:chOff x="2017" y="2531"/>
              <a:chExt cx="1743" cy="1474"/>
            </a:xfrm>
          </p:grpSpPr>
          <p:sp>
            <p:nvSpPr>
              <p:cNvPr id="39970" name="Freeform 34"/>
              <p:cNvSpPr>
                <a:spLocks/>
              </p:cNvSpPr>
              <p:nvPr/>
            </p:nvSpPr>
            <p:spPr bwMode="auto">
              <a:xfrm>
                <a:off x="2017" y="3483"/>
                <a:ext cx="454" cy="522"/>
              </a:xfrm>
              <a:custGeom>
                <a:avLst/>
                <a:gdLst/>
                <a:ahLst/>
                <a:cxnLst>
                  <a:cxn ang="0">
                    <a:pos x="0" y="522"/>
                  </a:cxn>
                  <a:cxn ang="0">
                    <a:pos x="91" y="476"/>
                  </a:cxn>
                  <a:cxn ang="0">
                    <a:pos x="91" y="340"/>
                  </a:cxn>
                  <a:cxn ang="0">
                    <a:pos x="181" y="340"/>
                  </a:cxn>
                  <a:cxn ang="0">
                    <a:pos x="203" y="200"/>
                  </a:cxn>
                  <a:cxn ang="0">
                    <a:pos x="363" y="159"/>
                  </a:cxn>
                  <a:cxn ang="0">
                    <a:pos x="363" y="23"/>
                  </a:cxn>
                  <a:cxn ang="0">
                    <a:pos x="454" y="23"/>
                  </a:cxn>
                </a:cxnLst>
                <a:rect l="0" t="0" r="r" b="b"/>
                <a:pathLst>
                  <a:path w="454" h="522">
                    <a:moveTo>
                      <a:pt x="0" y="522"/>
                    </a:moveTo>
                    <a:cubicBezTo>
                      <a:pt x="38" y="514"/>
                      <a:pt x="76" y="506"/>
                      <a:pt x="91" y="476"/>
                    </a:cubicBezTo>
                    <a:cubicBezTo>
                      <a:pt x="106" y="446"/>
                      <a:pt x="76" y="363"/>
                      <a:pt x="91" y="340"/>
                    </a:cubicBezTo>
                    <a:cubicBezTo>
                      <a:pt x="106" y="317"/>
                      <a:pt x="162" y="363"/>
                      <a:pt x="181" y="340"/>
                    </a:cubicBezTo>
                    <a:cubicBezTo>
                      <a:pt x="200" y="317"/>
                      <a:pt x="173" y="230"/>
                      <a:pt x="203" y="200"/>
                    </a:cubicBezTo>
                    <a:cubicBezTo>
                      <a:pt x="233" y="170"/>
                      <a:pt x="336" y="188"/>
                      <a:pt x="363" y="159"/>
                    </a:cubicBezTo>
                    <a:cubicBezTo>
                      <a:pt x="390" y="130"/>
                      <a:pt x="348" y="46"/>
                      <a:pt x="363" y="23"/>
                    </a:cubicBezTo>
                    <a:cubicBezTo>
                      <a:pt x="378" y="0"/>
                      <a:pt x="439" y="31"/>
                      <a:pt x="454" y="23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71" name="Freeform 35"/>
              <p:cNvSpPr>
                <a:spLocks/>
              </p:cNvSpPr>
              <p:nvPr/>
            </p:nvSpPr>
            <p:spPr bwMode="auto">
              <a:xfrm>
                <a:off x="2667" y="2871"/>
                <a:ext cx="598" cy="453"/>
              </a:xfrm>
              <a:custGeom>
                <a:avLst/>
                <a:gdLst/>
                <a:ahLst/>
                <a:cxnLst>
                  <a:cxn ang="0">
                    <a:pos x="30" y="453"/>
                  </a:cxn>
                  <a:cxn ang="0">
                    <a:pos x="30" y="363"/>
                  </a:cxn>
                  <a:cxn ang="0">
                    <a:pos x="212" y="317"/>
                  </a:cxn>
                  <a:cxn ang="0">
                    <a:pos x="244" y="179"/>
                  </a:cxn>
                  <a:cxn ang="0">
                    <a:pos x="393" y="181"/>
                  </a:cxn>
                  <a:cxn ang="0">
                    <a:pos x="439" y="91"/>
                  </a:cxn>
                  <a:cxn ang="0">
                    <a:pos x="575" y="91"/>
                  </a:cxn>
                  <a:cxn ang="0">
                    <a:pos x="575" y="0"/>
                  </a:cxn>
                </a:cxnLst>
                <a:rect l="0" t="0" r="r" b="b"/>
                <a:pathLst>
                  <a:path w="598" h="453">
                    <a:moveTo>
                      <a:pt x="30" y="453"/>
                    </a:moveTo>
                    <a:cubicBezTo>
                      <a:pt x="15" y="419"/>
                      <a:pt x="0" y="386"/>
                      <a:pt x="30" y="363"/>
                    </a:cubicBezTo>
                    <a:cubicBezTo>
                      <a:pt x="60" y="340"/>
                      <a:pt x="176" y="348"/>
                      <a:pt x="212" y="317"/>
                    </a:cubicBezTo>
                    <a:cubicBezTo>
                      <a:pt x="248" y="286"/>
                      <a:pt x="214" y="202"/>
                      <a:pt x="244" y="179"/>
                    </a:cubicBezTo>
                    <a:cubicBezTo>
                      <a:pt x="274" y="156"/>
                      <a:pt x="360" y="196"/>
                      <a:pt x="393" y="181"/>
                    </a:cubicBezTo>
                    <a:cubicBezTo>
                      <a:pt x="426" y="166"/>
                      <a:pt x="409" y="106"/>
                      <a:pt x="439" y="91"/>
                    </a:cubicBezTo>
                    <a:cubicBezTo>
                      <a:pt x="469" y="76"/>
                      <a:pt x="552" y="106"/>
                      <a:pt x="575" y="91"/>
                    </a:cubicBezTo>
                    <a:cubicBezTo>
                      <a:pt x="598" y="76"/>
                      <a:pt x="575" y="15"/>
                      <a:pt x="575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72" name="Freeform 36"/>
              <p:cNvSpPr>
                <a:spLocks/>
              </p:cNvSpPr>
              <p:nvPr/>
            </p:nvSpPr>
            <p:spPr bwMode="auto">
              <a:xfrm>
                <a:off x="3423" y="2531"/>
                <a:ext cx="337" cy="294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46" y="204"/>
                  </a:cxn>
                  <a:cxn ang="0">
                    <a:pos x="227" y="158"/>
                  </a:cxn>
                  <a:cxn ang="0">
                    <a:pos x="272" y="22"/>
                  </a:cxn>
                  <a:cxn ang="0">
                    <a:pos x="337" y="25"/>
                  </a:cxn>
                </a:cxnLst>
                <a:rect l="0" t="0" r="r" b="b"/>
                <a:pathLst>
                  <a:path w="337" h="294">
                    <a:moveTo>
                      <a:pt x="0" y="294"/>
                    </a:moveTo>
                    <a:cubicBezTo>
                      <a:pt x="4" y="260"/>
                      <a:pt x="8" y="227"/>
                      <a:pt x="46" y="204"/>
                    </a:cubicBezTo>
                    <a:cubicBezTo>
                      <a:pt x="84" y="181"/>
                      <a:pt x="190" y="188"/>
                      <a:pt x="227" y="158"/>
                    </a:cubicBezTo>
                    <a:cubicBezTo>
                      <a:pt x="264" y="128"/>
                      <a:pt x="254" y="44"/>
                      <a:pt x="272" y="22"/>
                    </a:cubicBezTo>
                    <a:cubicBezTo>
                      <a:pt x="290" y="0"/>
                      <a:pt x="324" y="25"/>
                      <a:pt x="337" y="25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1778000" y="4948238"/>
              <a:ext cx="1263650" cy="911225"/>
              <a:chOff x="1156" y="799"/>
              <a:chExt cx="953" cy="726"/>
            </a:xfrm>
          </p:grpSpPr>
          <p:sp>
            <p:nvSpPr>
              <p:cNvPr id="39974" name="Oval 38"/>
              <p:cNvSpPr>
                <a:spLocks noChangeArrowheads="1"/>
              </p:cNvSpPr>
              <p:nvPr/>
            </p:nvSpPr>
            <p:spPr bwMode="auto">
              <a:xfrm>
                <a:off x="1156" y="1344"/>
                <a:ext cx="182" cy="181"/>
              </a:xfrm>
              <a:prstGeom prst="ellipse">
                <a:avLst/>
              </a:prstGeom>
              <a:noFill/>
              <a:ln w="38100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75" name="Oval 39"/>
              <p:cNvSpPr>
                <a:spLocks noChangeArrowheads="1"/>
              </p:cNvSpPr>
              <p:nvPr/>
            </p:nvSpPr>
            <p:spPr bwMode="auto">
              <a:xfrm>
                <a:off x="1927" y="799"/>
                <a:ext cx="182" cy="181"/>
              </a:xfrm>
              <a:prstGeom prst="ellipse">
                <a:avLst/>
              </a:prstGeom>
              <a:noFill/>
              <a:ln w="38100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395288" y="5445125"/>
              <a:ext cx="989012" cy="377825"/>
              <a:chOff x="2517" y="3657"/>
              <a:chExt cx="680" cy="272"/>
            </a:xfrm>
          </p:grpSpPr>
          <p:sp>
            <p:nvSpPr>
              <p:cNvPr id="39977" name="AutoShape 41"/>
              <p:cNvSpPr>
                <a:spLocks noChangeArrowheads="1"/>
              </p:cNvSpPr>
              <p:nvPr/>
            </p:nvSpPr>
            <p:spPr bwMode="auto">
              <a:xfrm>
                <a:off x="2517" y="3657"/>
                <a:ext cx="680" cy="27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78" name="Text Box 42"/>
              <p:cNvSpPr txBox="1">
                <a:spLocks noChangeArrowheads="1"/>
              </p:cNvSpPr>
              <p:nvPr/>
            </p:nvSpPr>
            <p:spPr bwMode="auto">
              <a:xfrm>
                <a:off x="2562" y="3672"/>
                <a:ext cx="615" cy="24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/>
                  <a:t>f-space</a:t>
                </a:r>
              </a:p>
            </p:txBody>
          </p:sp>
        </p:grpSp>
        <p:grpSp>
          <p:nvGrpSpPr>
            <p:cNvPr id="11" name="Group 57"/>
            <p:cNvGrpSpPr>
              <a:grpSpLocks/>
            </p:cNvGrpSpPr>
            <p:nvPr/>
          </p:nvGrpSpPr>
          <p:grpSpPr bwMode="auto">
            <a:xfrm>
              <a:off x="1908175" y="5489575"/>
              <a:ext cx="1539875" cy="963613"/>
              <a:chOff x="1202" y="3458"/>
              <a:chExt cx="970" cy="607"/>
            </a:xfrm>
          </p:grpSpPr>
          <p:sp>
            <p:nvSpPr>
              <p:cNvPr id="39994" name="Text Box 58"/>
              <p:cNvSpPr txBox="1">
                <a:spLocks noChangeArrowheads="1"/>
              </p:cNvSpPr>
              <p:nvPr/>
            </p:nvSpPr>
            <p:spPr bwMode="auto">
              <a:xfrm>
                <a:off x="1234" y="3458"/>
                <a:ext cx="116" cy="212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9995" name="Text Box 59"/>
              <p:cNvSpPr txBox="1">
                <a:spLocks noChangeArrowheads="1"/>
              </p:cNvSpPr>
              <p:nvPr/>
            </p:nvSpPr>
            <p:spPr bwMode="auto">
              <a:xfrm>
                <a:off x="1202" y="3793"/>
                <a:ext cx="970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/>
                  <a:t>Instabiity points</a:t>
                </a:r>
              </a:p>
            </p:txBody>
          </p:sp>
          <p:sp>
            <p:nvSpPr>
              <p:cNvPr id="39996" name="AutoShape 60"/>
              <p:cNvSpPr>
                <a:spLocks noChangeArrowheads="1"/>
              </p:cNvSpPr>
              <p:nvPr/>
            </p:nvSpPr>
            <p:spPr bwMode="auto">
              <a:xfrm>
                <a:off x="1247" y="3793"/>
                <a:ext cx="907" cy="272"/>
              </a:xfrm>
              <a:prstGeom prst="roundRect">
                <a:avLst>
                  <a:gd name="adj" fmla="val 16667"/>
                </a:avLst>
              </a:prstGeom>
              <a:noFill/>
              <a:ln w="28575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97" name="Line 61"/>
              <p:cNvSpPr>
                <a:spLocks noChangeShapeType="1"/>
              </p:cNvSpPr>
              <p:nvPr/>
            </p:nvSpPr>
            <p:spPr bwMode="auto">
              <a:xfrm flipH="1" flipV="1">
                <a:off x="1292" y="3702"/>
                <a:ext cx="137" cy="91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9998" name="Line 62"/>
            <p:cNvSpPr>
              <a:spLocks noChangeShapeType="1"/>
            </p:cNvSpPr>
            <p:nvPr/>
          </p:nvSpPr>
          <p:spPr bwMode="auto">
            <a:xfrm flipV="1">
              <a:off x="2627313" y="5229225"/>
              <a:ext cx="288925" cy="792163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59" name="Rectangle 1"/>
          <p:cNvSpPr/>
          <p:nvPr/>
        </p:nvSpPr>
        <p:spPr>
          <a:xfrm>
            <a:off x="4427984" y="5949280"/>
            <a:ext cx="416081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</a:rPr>
              <a:t>“</a:t>
            </a:r>
            <a:r>
              <a:rPr lang="en-US" sz="1600" dirty="0" smtClean="0"/>
              <a:t>All </a:t>
            </a:r>
            <a:r>
              <a:rPr lang="en-US" sz="1600" dirty="0"/>
              <a:t>models are wrong; some models are </a:t>
            </a:r>
            <a:r>
              <a:rPr lang="en-US" sz="1600" dirty="0" smtClean="0"/>
              <a:t>useful</a:t>
            </a:r>
            <a:r>
              <a:rPr lang="en-US" sz="1600" dirty="0" smtClean="0">
                <a:latin typeface="Arial" panose="020B0604020202020204" pitchFamily="34" charset="0"/>
              </a:rPr>
              <a:t>”</a:t>
            </a:r>
          </a:p>
          <a:p>
            <a:pPr algn="ctr"/>
            <a:r>
              <a:rPr lang="en-US" sz="1200" dirty="0" smtClean="0">
                <a:solidFill>
                  <a:srgbClr val="222222"/>
                </a:solidFill>
                <a:latin typeface="Arial" panose="020B0604020202020204" pitchFamily="34" charset="0"/>
              </a:rPr>
              <a:t>George Box, 1919-2013 (quoted by B. Tsang)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  <p:bldP spid="39991" grpId="0"/>
      <p:bldP spid="39992" grpId="0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390085" y="153988"/>
            <a:ext cx="3668505" cy="369332"/>
          </a:xfrm>
          <a:prstGeom prst="rect">
            <a:avLst/>
          </a:prstGeom>
          <a:solidFill>
            <a:srgbClr val="FFFF00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1800" dirty="0" err="1"/>
              <a:t>Two</a:t>
            </a:r>
            <a:r>
              <a:rPr lang="de-DE" sz="1800" dirty="0"/>
              <a:t> </a:t>
            </a:r>
            <a:r>
              <a:rPr lang="de-DE" sz="1800" dirty="0" err="1"/>
              <a:t>main</a:t>
            </a:r>
            <a:r>
              <a:rPr lang="de-DE" sz="1800" dirty="0"/>
              <a:t> </a:t>
            </a:r>
            <a:r>
              <a:rPr lang="de-DE" sz="1800" dirty="0" err="1"/>
              <a:t>transport</a:t>
            </a:r>
            <a:r>
              <a:rPr lang="de-DE" sz="1800" dirty="0"/>
              <a:t> </a:t>
            </a:r>
            <a:r>
              <a:rPr lang="de-DE" sz="1800" dirty="0" err="1"/>
              <a:t>approaches</a:t>
            </a:r>
            <a:endParaRPr lang="de-DE" sz="1800" dirty="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39750" y="514350"/>
            <a:ext cx="3751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Boltzmann-Vlasov-like </a:t>
            </a:r>
            <a:r>
              <a:rPr lang="de-DE" sz="1400"/>
              <a:t>(BUU/</a:t>
            </a:r>
            <a:r>
              <a:rPr lang="de-DE" sz="1400">
                <a:solidFill>
                  <a:srgbClr val="FF3300"/>
                </a:solidFill>
              </a:rPr>
              <a:t>BL/BLOB)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74675" y="2098675"/>
            <a:ext cx="36718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 dirty="0"/>
              <a:t>Dynamics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1-body </a:t>
            </a:r>
            <a:r>
              <a:rPr lang="de-DE" sz="1600" dirty="0" err="1"/>
              <a:t>phase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r>
              <a:rPr lang="de-DE" sz="1600" dirty="0"/>
              <a:t> </a:t>
            </a:r>
            <a:r>
              <a:rPr lang="de-DE" sz="1600" dirty="0" err="1"/>
              <a:t>function</a:t>
            </a:r>
            <a:r>
              <a:rPr lang="de-DE" sz="1600" dirty="0"/>
              <a:t>  f </a:t>
            </a:r>
          </a:p>
          <a:p>
            <a:r>
              <a:rPr lang="de-DE" sz="1600" dirty="0" err="1"/>
              <a:t>with</a:t>
            </a:r>
            <a:r>
              <a:rPr lang="de-DE" sz="1600" dirty="0"/>
              <a:t> 2-body </a:t>
            </a:r>
            <a:r>
              <a:rPr lang="de-DE" sz="1600" dirty="0" err="1"/>
              <a:t>dissipation</a:t>
            </a:r>
            <a:endParaRPr lang="de-DE" sz="1600" dirty="0">
              <a:solidFill>
                <a:srgbClr val="FF3300"/>
              </a:solidFill>
            </a:endParaRPr>
          </a:p>
        </p:txBody>
      </p:sp>
      <p:graphicFrame>
        <p:nvGraphicFramePr>
          <p:cNvPr id="42028" name="Object 44"/>
          <p:cNvGraphicFramePr>
            <a:graphicFrameLocks noChangeAspect="1"/>
          </p:cNvGraphicFramePr>
          <p:nvPr/>
        </p:nvGraphicFramePr>
        <p:xfrm>
          <a:off x="4462463" y="873125"/>
          <a:ext cx="4449762" cy="1054100"/>
        </p:xfrm>
        <a:graphic>
          <a:graphicData uri="http://schemas.openxmlformats.org/presentationml/2006/ole">
            <p:oleObj spid="_x0000_s22530" name="Formel" r:id="rId4" imgW="3429000" imgH="812520" progId="Equation.3">
              <p:embed/>
            </p:oleObj>
          </a:graphicData>
        </a:graphic>
      </p:graphicFrame>
      <p:sp>
        <p:nvSpPr>
          <p:cNvPr id="42029" name="Text Box 45"/>
          <p:cNvSpPr txBox="1">
            <a:spLocks noChangeArrowheads="1"/>
          </p:cNvSpPr>
          <p:nvPr/>
        </p:nvSpPr>
        <p:spPr bwMode="auto">
          <a:xfrm>
            <a:off x="4678363" y="514350"/>
            <a:ext cx="3756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Molecular-Dynamics-like (QMD/</a:t>
            </a:r>
            <a:r>
              <a:rPr lang="de-DE">
                <a:solidFill>
                  <a:schemeClr val="hlink"/>
                </a:solidFill>
              </a:rPr>
              <a:t>AMD)</a:t>
            </a:r>
          </a:p>
        </p:txBody>
      </p:sp>
      <p:sp>
        <p:nvSpPr>
          <p:cNvPr id="42030" name="Oval 46"/>
          <p:cNvSpPr>
            <a:spLocks noChangeArrowheads="1"/>
          </p:cNvSpPr>
          <p:nvPr/>
        </p:nvSpPr>
        <p:spPr bwMode="auto">
          <a:xfrm>
            <a:off x="4892675" y="946150"/>
            <a:ext cx="361950" cy="360363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31" name="Text Box 47"/>
          <p:cNvSpPr txBox="1">
            <a:spLocks noChangeArrowheads="1"/>
          </p:cNvSpPr>
          <p:nvPr/>
        </p:nvSpPr>
        <p:spPr bwMode="auto">
          <a:xfrm>
            <a:off x="4533900" y="2098675"/>
            <a:ext cx="4321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 dirty="0"/>
              <a:t>TD-</a:t>
            </a:r>
            <a:r>
              <a:rPr lang="de-DE" sz="1600" dirty="0" err="1"/>
              <a:t>Hartree</a:t>
            </a:r>
            <a:r>
              <a:rPr lang="de-DE" sz="1600" dirty="0"/>
              <a:t>(</a:t>
            </a:r>
            <a:r>
              <a:rPr lang="de-DE" sz="1600" dirty="0">
                <a:solidFill>
                  <a:srgbClr val="6699FF"/>
                </a:solidFill>
              </a:rPr>
              <a:t>-</a:t>
            </a:r>
            <a:r>
              <a:rPr lang="de-DE" sz="1600" dirty="0" smtClean="0">
                <a:solidFill>
                  <a:srgbClr val="6699FF"/>
                </a:solidFill>
              </a:rPr>
              <a:t>Fock (AMD))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(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classical</a:t>
            </a:r>
            <a:r>
              <a:rPr lang="de-DE" sz="1600" dirty="0" smtClean="0"/>
              <a:t> </a:t>
            </a:r>
            <a:r>
              <a:rPr lang="de-DE" sz="1600" dirty="0" err="1" smtClean="0"/>
              <a:t>molecular</a:t>
            </a:r>
            <a:r>
              <a:rPr lang="de-DE" sz="1600" dirty="0" smtClean="0"/>
              <a:t> </a:t>
            </a:r>
            <a:r>
              <a:rPr lang="de-DE" sz="1600" dirty="0" err="1" smtClean="0"/>
              <a:t>dynamics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extended</a:t>
            </a:r>
            <a:r>
              <a:rPr lang="de-DE" sz="1600" dirty="0" smtClean="0"/>
              <a:t> </a:t>
            </a:r>
            <a:r>
              <a:rPr lang="de-DE" sz="1600" dirty="0" err="1" smtClean="0"/>
              <a:t>particles</a:t>
            </a:r>
            <a:r>
              <a:rPr lang="de-DE" sz="1600" dirty="0" smtClean="0"/>
              <a:t>)</a:t>
            </a:r>
            <a:endParaRPr lang="de-DE" sz="1600" dirty="0"/>
          </a:p>
          <a:p>
            <a:r>
              <a:rPr lang="de-DE" sz="1600" dirty="0"/>
              <a:t>plus </a:t>
            </a:r>
            <a:r>
              <a:rPr lang="de-DE" sz="1600" dirty="0" err="1"/>
              <a:t>stochastic</a:t>
            </a:r>
            <a:r>
              <a:rPr lang="de-DE" sz="1600" dirty="0"/>
              <a:t> NN </a:t>
            </a:r>
            <a:r>
              <a:rPr lang="de-DE" sz="1600" dirty="0" err="1"/>
              <a:t>collisions</a:t>
            </a:r>
            <a:endParaRPr lang="de-DE" sz="1600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7229475" y="809625"/>
            <a:ext cx="1374775" cy="747713"/>
            <a:chOff x="4014" y="2795"/>
            <a:chExt cx="1275" cy="672"/>
          </a:xfrm>
        </p:grpSpPr>
        <p:sp>
          <p:nvSpPr>
            <p:cNvPr id="42033" name="Line 10"/>
            <p:cNvSpPr>
              <a:spLocks noChangeShapeType="1"/>
            </p:cNvSpPr>
            <p:nvPr/>
          </p:nvSpPr>
          <p:spPr bwMode="auto">
            <a:xfrm>
              <a:off x="4014" y="3266"/>
              <a:ext cx="1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4" name="Line 11"/>
            <p:cNvSpPr>
              <a:spLocks noChangeShapeType="1"/>
            </p:cNvSpPr>
            <p:nvPr/>
          </p:nvSpPr>
          <p:spPr bwMode="auto">
            <a:xfrm>
              <a:off x="4649" y="2795"/>
              <a:ext cx="0" cy="5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5" name="Freeform 12"/>
            <p:cNvSpPr>
              <a:spLocks/>
            </p:cNvSpPr>
            <p:nvPr/>
          </p:nvSpPr>
          <p:spPr bwMode="auto">
            <a:xfrm>
              <a:off x="4095" y="2883"/>
              <a:ext cx="1082" cy="385"/>
            </a:xfrm>
            <a:custGeom>
              <a:avLst/>
              <a:gdLst>
                <a:gd name="T0" fmla="*/ 0 w 2317"/>
                <a:gd name="T1" fmla="*/ 1134 h 1137"/>
                <a:gd name="T2" fmla="*/ 344 w 2317"/>
                <a:gd name="T3" fmla="*/ 1039 h 1137"/>
                <a:gd name="T4" fmla="*/ 647 w 2317"/>
                <a:gd name="T5" fmla="*/ 750 h 1137"/>
                <a:gd name="T6" fmla="*/ 803 w 2317"/>
                <a:gd name="T7" fmla="*/ 462 h 1137"/>
                <a:gd name="T8" fmla="*/ 943 w 2317"/>
                <a:gd name="T9" fmla="*/ 199 h 1137"/>
                <a:gd name="T10" fmla="*/ 1173 w 2317"/>
                <a:gd name="T11" fmla="*/ 1 h 1137"/>
                <a:gd name="T12" fmla="*/ 1396 w 2317"/>
                <a:gd name="T13" fmla="*/ 190 h 1137"/>
                <a:gd name="T14" fmla="*/ 1568 w 2317"/>
                <a:gd name="T15" fmla="*/ 462 h 1137"/>
                <a:gd name="T16" fmla="*/ 1741 w 2317"/>
                <a:gd name="T17" fmla="*/ 733 h 1137"/>
                <a:gd name="T18" fmla="*/ 2013 w 2317"/>
                <a:gd name="T19" fmla="*/ 1030 h 1137"/>
                <a:gd name="T20" fmla="*/ 2317 w 2317"/>
                <a:gd name="T21" fmla="*/ 1137 h 11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17"/>
                <a:gd name="T34" fmla="*/ 0 h 1137"/>
                <a:gd name="T35" fmla="*/ 2317 w 2317"/>
                <a:gd name="T36" fmla="*/ 1137 h 11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17" h="1137">
                  <a:moveTo>
                    <a:pt x="0" y="1134"/>
                  </a:moveTo>
                  <a:cubicBezTo>
                    <a:pt x="122" y="1117"/>
                    <a:pt x="236" y="1103"/>
                    <a:pt x="344" y="1039"/>
                  </a:cubicBezTo>
                  <a:cubicBezTo>
                    <a:pt x="452" y="975"/>
                    <a:pt x="571" y="846"/>
                    <a:pt x="647" y="750"/>
                  </a:cubicBezTo>
                  <a:cubicBezTo>
                    <a:pt x="723" y="654"/>
                    <a:pt x="754" y="554"/>
                    <a:pt x="803" y="462"/>
                  </a:cubicBezTo>
                  <a:cubicBezTo>
                    <a:pt x="852" y="370"/>
                    <a:pt x="881" y="276"/>
                    <a:pt x="943" y="199"/>
                  </a:cubicBezTo>
                  <a:cubicBezTo>
                    <a:pt x="1005" y="122"/>
                    <a:pt x="1098" y="2"/>
                    <a:pt x="1173" y="1"/>
                  </a:cubicBezTo>
                  <a:cubicBezTo>
                    <a:pt x="1248" y="0"/>
                    <a:pt x="1330" y="113"/>
                    <a:pt x="1396" y="190"/>
                  </a:cubicBezTo>
                  <a:cubicBezTo>
                    <a:pt x="1462" y="267"/>
                    <a:pt x="1511" y="372"/>
                    <a:pt x="1568" y="462"/>
                  </a:cubicBezTo>
                  <a:cubicBezTo>
                    <a:pt x="1625" y="552"/>
                    <a:pt x="1667" y="638"/>
                    <a:pt x="1741" y="733"/>
                  </a:cubicBezTo>
                  <a:cubicBezTo>
                    <a:pt x="1815" y="828"/>
                    <a:pt x="1917" y="963"/>
                    <a:pt x="2013" y="1030"/>
                  </a:cubicBezTo>
                  <a:cubicBezTo>
                    <a:pt x="2109" y="1097"/>
                    <a:pt x="2254" y="1115"/>
                    <a:pt x="2317" y="1137"/>
                  </a:cubicBezTo>
                </a:path>
              </a:pathLst>
            </a:custGeom>
            <a:noFill/>
            <a:ln w="28575" cmpd="sng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6" name="Text Box 13"/>
            <p:cNvSpPr txBox="1">
              <a:spLocks noChangeArrowheads="1"/>
            </p:cNvSpPr>
            <p:nvPr/>
          </p:nvSpPr>
          <p:spPr bwMode="auto">
            <a:xfrm>
              <a:off x="5134" y="3164"/>
              <a:ext cx="15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r</a:t>
              </a:r>
            </a:p>
          </p:txBody>
        </p:sp>
        <p:sp>
          <p:nvSpPr>
            <p:cNvPr id="42037" name="Line 14"/>
            <p:cNvSpPr>
              <a:spLocks noChangeShapeType="1"/>
            </p:cNvSpPr>
            <p:nvPr/>
          </p:nvSpPr>
          <p:spPr bwMode="auto">
            <a:xfrm>
              <a:off x="4648" y="3100"/>
              <a:ext cx="21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8" name="Text Box 54"/>
            <p:cNvSpPr txBox="1">
              <a:spLocks noChangeArrowheads="1"/>
            </p:cNvSpPr>
            <p:nvPr/>
          </p:nvSpPr>
          <p:spPr bwMode="auto">
            <a:xfrm>
              <a:off x="4649" y="3068"/>
              <a:ext cx="270" cy="2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latin typeface="Symbol" pitchFamily="18" charset="2"/>
                </a:rPr>
                <a:t>s</a:t>
              </a:r>
            </a:p>
          </p:txBody>
        </p:sp>
      </p:grpSp>
      <p:graphicFrame>
        <p:nvGraphicFramePr>
          <p:cNvPr id="42106" name="Object 7"/>
          <p:cNvGraphicFramePr>
            <a:graphicFrameLocks noChangeAspect="1"/>
          </p:cNvGraphicFramePr>
          <p:nvPr/>
        </p:nvGraphicFramePr>
        <p:xfrm>
          <a:off x="777875" y="873125"/>
          <a:ext cx="3355975" cy="1023938"/>
        </p:xfrm>
        <a:graphic>
          <a:graphicData uri="http://schemas.openxmlformats.org/presentationml/2006/ole">
            <p:oleObj spid="_x0000_s22531" name="Formel" r:id="rId5" imgW="2286000" imgH="685800" progId="Equation.3">
              <p:embed/>
            </p:oleObj>
          </a:graphicData>
        </a:graphic>
      </p:graphicFrame>
      <p:grpSp>
        <p:nvGrpSpPr>
          <p:cNvPr id="30" name="Gruppieren 29"/>
          <p:cNvGrpSpPr/>
          <p:nvPr/>
        </p:nvGrpSpPr>
        <p:grpSpPr>
          <a:xfrm>
            <a:off x="539750" y="3204265"/>
            <a:ext cx="6538962" cy="2754655"/>
            <a:chOff x="539750" y="3204265"/>
            <a:chExt cx="6538962" cy="2754655"/>
          </a:xfrm>
        </p:grpSpPr>
        <p:sp>
          <p:nvSpPr>
            <p:cNvPr id="3086" name="Text Box 14"/>
            <p:cNvSpPr txBox="1">
              <a:spLocks noChangeArrowheads="1"/>
            </p:cNvSpPr>
            <p:nvPr/>
          </p:nvSpPr>
          <p:spPr bwMode="auto">
            <a:xfrm>
              <a:off x="539750" y="3204265"/>
              <a:ext cx="37449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600" dirty="0"/>
                <a:t>6-dim </a:t>
              </a:r>
              <a:r>
                <a:rPr lang="de-DE" sz="1600" dirty="0" err="1"/>
                <a:t>integro</a:t>
              </a:r>
              <a:r>
                <a:rPr lang="de-DE" sz="1600" dirty="0"/>
                <a:t>-differential, non-linear </a:t>
              </a:r>
              <a:r>
                <a:rPr lang="de-DE" sz="1600" dirty="0" err="1"/>
                <a:t>eq</a:t>
              </a:r>
              <a:r>
                <a:rPr lang="de-DE" sz="1600" dirty="0"/>
                <a:t>.</a:t>
              </a:r>
            </a:p>
          </p:txBody>
        </p:sp>
        <p:sp>
          <p:nvSpPr>
            <p:cNvPr id="42109" name="Text Box 125"/>
            <p:cNvSpPr txBox="1">
              <a:spLocks noChangeArrowheads="1"/>
            </p:cNvSpPr>
            <p:nvPr/>
          </p:nvSpPr>
          <p:spPr bwMode="auto">
            <a:xfrm>
              <a:off x="4572000" y="3212976"/>
              <a:ext cx="250671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/>
                <a:t>6A-dim </a:t>
              </a:r>
              <a:r>
                <a:rPr lang="de-DE" sz="1600" dirty="0" err="1"/>
                <a:t>many</a:t>
              </a:r>
              <a:r>
                <a:rPr lang="de-DE" sz="1600" dirty="0"/>
                <a:t> </a:t>
              </a:r>
              <a:r>
                <a:rPr lang="de-DE" sz="1600" dirty="0" err="1"/>
                <a:t>body</a:t>
              </a:r>
              <a:r>
                <a:rPr lang="de-DE" sz="1600" dirty="0"/>
                <a:t> </a:t>
              </a:r>
              <a:r>
                <a:rPr lang="de-DE" sz="1600" dirty="0" err="1"/>
                <a:t>problem</a:t>
              </a:r>
              <a:endParaRPr lang="de-DE" sz="1600" dirty="0"/>
            </a:p>
          </p:txBody>
        </p:sp>
        <p:grpSp>
          <p:nvGrpSpPr>
            <p:cNvPr id="3" name="Gruppieren 28"/>
            <p:cNvGrpSpPr/>
            <p:nvPr/>
          </p:nvGrpSpPr>
          <p:grpSpPr>
            <a:xfrm>
              <a:off x="971550" y="3716338"/>
              <a:ext cx="5972175" cy="2242582"/>
              <a:chOff x="971550" y="3716338"/>
              <a:chExt cx="5972175" cy="2242582"/>
            </a:xfrm>
          </p:grpSpPr>
          <p:sp>
            <p:nvSpPr>
              <p:cNvPr id="42110" name="Rectangle 126"/>
              <p:cNvSpPr>
                <a:spLocks noChangeArrowheads="1"/>
              </p:cNvSpPr>
              <p:nvPr/>
            </p:nvSpPr>
            <p:spPr bwMode="auto">
              <a:xfrm>
                <a:off x="2124075" y="3716338"/>
                <a:ext cx="4572000" cy="5810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b="0" dirty="0">
                    <a:sym typeface="Wingdings" pitchFamily="2" charset="2"/>
                  </a:rPr>
                  <a:t> </a:t>
                </a:r>
                <a:r>
                  <a:rPr lang="de-DE" b="0" dirty="0" err="1">
                    <a:sym typeface="Wingdings" pitchFamily="2" charset="2"/>
                  </a:rPr>
                  <a:t>very</a:t>
                </a:r>
                <a:r>
                  <a:rPr lang="de-DE" b="0" dirty="0">
                    <a:sym typeface="Wingdings" pitchFamily="2" charset="2"/>
                  </a:rPr>
                  <a:t> </a:t>
                </a:r>
                <a:r>
                  <a:rPr lang="de-DE" b="0" dirty="0" err="1">
                    <a:sym typeface="Wingdings" pitchFamily="2" charset="2"/>
                  </a:rPr>
                  <a:t>complex</a:t>
                </a:r>
                <a:r>
                  <a:rPr lang="de-DE" b="0" dirty="0">
                    <a:sym typeface="Wingdings" pitchFamily="2" charset="2"/>
                  </a:rPr>
                  <a:t>, </a:t>
                </a:r>
                <a:r>
                  <a:rPr lang="de-DE" b="0" dirty="0" err="1">
                    <a:sym typeface="Wingdings" pitchFamily="2" charset="2"/>
                  </a:rPr>
                  <a:t>simulate</a:t>
                </a:r>
                <a:r>
                  <a:rPr lang="de-DE" b="0" dirty="0">
                    <a:sym typeface="Wingdings" pitchFamily="2" charset="2"/>
                  </a:rPr>
                  <a:t> </a:t>
                </a:r>
                <a:r>
                  <a:rPr lang="de-DE" b="0" dirty="0" err="1">
                    <a:sym typeface="Wingdings" pitchFamily="2" charset="2"/>
                  </a:rPr>
                  <a:t>solutions</a:t>
                </a:r>
                <a:endParaRPr lang="de-DE" b="0" dirty="0">
                  <a:sym typeface="Wingdings" pitchFamily="2" charset="2"/>
                </a:endParaRPr>
              </a:p>
              <a:p>
                <a:r>
                  <a:rPr lang="de-DE" b="0" dirty="0">
                    <a:sym typeface="Wingdings" pitchFamily="2" charset="2"/>
                  </a:rPr>
                  <a:t>     </a:t>
                </a:r>
                <a:r>
                  <a:rPr lang="de-DE" b="0" dirty="0" err="1">
                    <a:sym typeface="Wingdings" pitchFamily="2" charset="2"/>
                  </a:rPr>
                  <a:t>introduces</a:t>
                </a:r>
                <a:r>
                  <a:rPr lang="de-DE" b="0" dirty="0">
                    <a:sym typeface="Wingdings" pitchFamily="2" charset="2"/>
                  </a:rPr>
                  <a:t> </a:t>
                </a:r>
                <a:r>
                  <a:rPr lang="de-DE" b="0" dirty="0" err="1">
                    <a:sym typeface="Wingdings" pitchFamily="2" charset="2"/>
                  </a:rPr>
                  <a:t>many</a:t>
                </a:r>
                <a:r>
                  <a:rPr lang="de-DE" b="0" dirty="0">
                    <a:sym typeface="Wingdings" pitchFamily="2" charset="2"/>
                  </a:rPr>
                  <a:t> </a:t>
                </a:r>
                <a:r>
                  <a:rPr lang="de-DE" b="0" dirty="0" err="1">
                    <a:sym typeface="Wingdings" pitchFamily="2" charset="2"/>
                  </a:rPr>
                  <a:t>technical</a:t>
                </a:r>
                <a:r>
                  <a:rPr lang="de-DE" b="0" dirty="0">
                    <a:sym typeface="Wingdings" pitchFamily="2" charset="2"/>
                  </a:rPr>
                  <a:t> </a:t>
                </a:r>
                <a:r>
                  <a:rPr lang="de-DE" b="0" dirty="0" err="1">
                    <a:sym typeface="Wingdings" pitchFamily="2" charset="2"/>
                  </a:rPr>
                  <a:t>details</a:t>
                </a:r>
                <a:endParaRPr lang="de-DE" b="0" dirty="0">
                  <a:sym typeface="Wingdings" pitchFamily="2" charset="2"/>
                </a:endParaRPr>
              </a:p>
            </p:txBody>
          </p:sp>
          <p:grpSp>
            <p:nvGrpSpPr>
              <p:cNvPr id="4" name="Gruppieren 10"/>
              <p:cNvGrpSpPr>
                <a:grpSpLocks/>
              </p:cNvGrpSpPr>
              <p:nvPr/>
            </p:nvGrpSpPr>
            <p:grpSpPr bwMode="auto">
              <a:xfrm>
                <a:off x="971550" y="4437063"/>
                <a:ext cx="5972175" cy="915987"/>
                <a:chOff x="663575" y="1865313"/>
                <a:chExt cx="5972175" cy="915987"/>
              </a:xfrm>
            </p:grpSpPr>
            <p:sp>
              <p:nvSpPr>
                <p:cNvPr id="42112" name="Rectangle 5"/>
                <p:cNvSpPr>
                  <a:spLocks noChangeArrowheads="1"/>
                </p:cNvSpPr>
                <p:nvPr/>
              </p:nvSpPr>
              <p:spPr bwMode="auto">
                <a:xfrm>
                  <a:off x="3132138" y="1916113"/>
                  <a:ext cx="1152525" cy="504825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de-DE" sz="1800" b="0">
                      <a:solidFill>
                        <a:schemeClr val="bg1"/>
                      </a:solidFill>
                    </a:rPr>
                    <a:t>transport </a:t>
                  </a:r>
                </a:p>
                <a:p>
                  <a:pPr algn="ctr"/>
                  <a:r>
                    <a:rPr lang="de-DE" sz="1800" b="0">
                      <a:solidFill>
                        <a:schemeClr val="bg1"/>
                      </a:solidFill>
                    </a:rPr>
                    <a:t>code</a:t>
                  </a:r>
                </a:p>
              </p:txBody>
            </p:sp>
            <p:sp>
              <p:nvSpPr>
                <p:cNvPr id="42113" name="Line 6"/>
                <p:cNvSpPr>
                  <a:spLocks noChangeShapeType="1"/>
                </p:cNvSpPr>
                <p:nvPr/>
              </p:nvSpPr>
              <p:spPr bwMode="auto">
                <a:xfrm>
                  <a:off x="2484438" y="2205038"/>
                  <a:ext cx="57467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1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63575" y="1865313"/>
                  <a:ext cx="1598613" cy="915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b="0"/>
                    <a:t>physical input</a:t>
                  </a:r>
                </a:p>
                <a:p>
                  <a:r>
                    <a:rPr lang="de-DE" sz="1800" b="0"/>
                    <a:t>(EOS, </a:t>
                  </a:r>
                  <a:r>
                    <a:rPr lang="de-DE" sz="1800" b="0">
                      <a:latin typeface="Symbol" pitchFamily="18" charset="2"/>
                    </a:rPr>
                    <a:t>s</a:t>
                  </a:r>
                  <a:r>
                    <a:rPr lang="de-DE" sz="1800" b="0" baseline="-25000"/>
                    <a:t>inmed,</a:t>
                  </a:r>
                </a:p>
                <a:p>
                  <a:r>
                    <a:rPr lang="de-DE" sz="1800" b="0">
                      <a:latin typeface="Symbol" pitchFamily="18" charset="2"/>
                    </a:rPr>
                    <a:t>pD </a:t>
                  </a:r>
                  <a:r>
                    <a:rPr lang="de-DE" sz="1800" b="0"/>
                    <a:t>physics, ..)</a:t>
                  </a:r>
                </a:p>
              </p:txBody>
            </p:sp>
            <p:sp>
              <p:nvSpPr>
                <p:cNvPr id="42115" name="Line 8"/>
                <p:cNvSpPr>
                  <a:spLocks noChangeShapeType="1"/>
                </p:cNvSpPr>
                <p:nvPr/>
              </p:nvSpPr>
              <p:spPr bwMode="auto">
                <a:xfrm>
                  <a:off x="4356100" y="2205038"/>
                  <a:ext cx="6477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1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219700" y="1989138"/>
                  <a:ext cx="1416050" cy="366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800" b="0"/>
                    <a:t>observables</a:t>
                  </a:r>
                </a:p>
              </p:txBody>
            </p:sp>
          </p:grpSp>
          <p:sp>
            <p:nvSpPr>
              <p:cNvPr id="2059" name="Text Box 11"/>
              <p:cNvSpPr txBox="1">
                <a:spLocks noChangeArrowheads="1"/>
              </p:cNvSpPr>
              <p:nvPr/>
            </p:nvSpPr>
            <p:spPr bwMode="auto">
              <a:xfrm>
                <a:off x="2268538" y="5589588"/>
                <a:ext cx="33217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800" b="0" dirty="0">
                    <a:sym typeface="Wingdings" pitchFamily="2" charset="2"/>
                  </a:rPr>
                  <a:t> </a:t>
                </a:r>
                <a:r>
                  <a:rPr lang="de-DE" sz="1800" b="0" dirty="0" err="1" smtClean="0">
                    <a:sym typeface="Wingdings" pitchFamily="2" charset="2"/>
                  </a:rPr>
                  <a:t>unique</a:t>
                </a:r>
                <a:r>
                  <a:rPr lang="de-DE" sz="1800" b="0" dirty="0" smtClean="0">
                    <a:sym typeface="Wingdings" pitchFamily="2" charset="2"/>
                  </a:rPr>
                  <a:t>? </a:t>
                </a:r>
                <a:r>
                  <a:rPr lang="de-DE" sz="1800" b="0" dirty="0" err="1" smtClean="0">
                    <a:sym typeface="Wingdings" pitchFamily="2" charset="2"/>
                  </a:rPr>
                  <a:t>code</a:t>
                </a:r>
                <a:r>
                  <a:rPr lang="de-DE" sz="1800" b="0" dirty="0" smtClean="0">
                    <a:sym typeface="Wingdings" pitchFamily="2" charset="2"/>
                  </a:rPr>
                  <a:t> </a:t>
                </a:r>
                <a:r>
                  <a:rPr lang="de-DE" sz="1800" b="0" dirty="0" err="1" smtClean="0">
                    <a:sym typeface="Wingdings" pitchFamily="2" charset="2"/>
                  </a:rPr>
                  <a:t>independent</a:t>
                </a:r>
                <a:r>
                  <a:rPr lang="de-DE" sz="1800" b="0" dirty="0" smtClean="0">
                    <a:sym typeface="Wingdings" pitchFamily="2" charset="2"/>
                  </a:rPr>
                  <a:t>?</a:t>
                </a:r>
                <a:endParaRPr lang="de-DE" sz="1800" b="0" dirty="0"/>
              </a:p>
            </p:txBody>
          </p:sp>
          <p:sp>
            <p:nvSpPr>
              <p:cNvPr id="13" name="Pfeil nach unten 12"/>
              <p:cNvSpPr>
                <a:spLocks noChangeArrowheads="1"/>
              </p:cNvSpPr>
              <p:nvPr/>
            </p:nvSpPr>
            <p:spPr bwMode="auto">
              <a:xfrm rot="10800000">
                <a:off x="3779838" y="5084763"/>
                <a:ext cx="287337" cy="503237"/>
              </a:xfrm>
              <a:prstGeom prst="downArrow">
                <a:avLst>
                  <a:gd name="adj1" fmla="val 50000"/>
                  <a:gd name="adj2" fmla="val 50036"/>
                </a:avLst>
              </a:prstGeom>
              <a:solidFill>
                <a:schemeClr val="accent1"/>
              </a:solidFill>
              <a:ln w="25400" algn="ctr">
                <a:solidFill>
                  <a:srgbClr val="89A4A7"/>
                </a:solidFill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>
                  <a:defRPr/>
                </a:pPr>
                <a:endParaRPr lang="de-DE" sz="1800" b="0">
                  <a:solidFill>
                    <a:schemeClr val="lt1"/>
                  </a:solidFill>
                  <a:latin typeface="+mn-lt"/>
                </a:endParaRPr>
              </a:p>
            </p:txBody>
          </p:sp>
        </p:grpSp>
      </p:grpSp>
      <p:sp>
        <p:nvSpPr>
          <p:cNvPr id="42119" name="Text Box 135"/>
          <p:cNvSpPr txBox="1">
            <a:spLocks noChangeArrowheads="1"/>
          </p:cNvSpPr>
          <p:nvPr/>
        </p:nvSpPr>
        <p:spPr bwMode="auto">
          <a:xfrm>
            <a:off x="1311275" y="6208713"/>
            <a:ext cx="519712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dirty="0" smtClean="0">
                <a:solidFill>
                  <a:srgbClr val="FF0000"/>
                </a:solidFill>
              </a:rPr>
              <a:t>Transport Code Evaluation (</a:t>
            </a:r>
            <a:r>
              <a:rPr lang="de-DE" dirty="0" err="1" smtClean="0">
                <a:solidFill>
                  <a:srgbClr val="FF0000"/>
                </a:solidFill>
              </a:rPr>
              <a:t>Comparison</a:t>
            </a:r>
            <a:r>
              <a:rPr lang="de-DE" dirty="0" smtClean="0">
                <a:solidFill>
                  <a:srgbClr val="FF0000"/>
                </a:solidFill>
              </a:rPr>
              <a:t>) Project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19113" y="182563"/>
            <a:ext cx="2825517" cy="40011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/>
              <a:t>Code </a:t>
            </a:r>
            <a:r>
              <a:rPr lang="de-DE" sz="2000" dirty="0" err="1"/>
              <a:t>Comparison</a:t>
            </a:r>
            <a:r>
              <a:rPr lang="de-DE" sz="2000" dirty="0"/>
              <a:t> </a:t>
            </a:r>
            <a:r>
              <a:rPr lang="de-DE" sz="2000" dirty="0" smtClean="0"/>
              <a:t>Project</a:t>
            </a:r>
            <a:endParaRPr lang="de-DE" sz="1400" dirty="0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9750" y="692150"/>
            <a:ext cx="855186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/>
              <a:t>check </a:t>
            </a:r>
            <a:r>
              <a:rPr lang="de-DE" sz="1400" dirty="0" err="1"/>
              <a:t>consistency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transport</a:t>
            </a:r>
            <a:r>
              <a:rPr lang="de-DE" sz="1400" dirty="0"/>
              <a:t> </a:t>
            </a:r>
            <a:r>
              <a:rPr lang="de-DE" sz="1400" dirty="0" err="1"/>
              <a:t>codes</a:t>
            </a:r>
            <a:r>
              <a:rPr lang="de-DE" sz="1400" dirty="0"/>
              <a:t> in </a:t>
            </a:r>
            <a:r>
              <a:rPr lang="de-DE" sz="1400" dirty="0" err="1"/>
              <a:t>calculations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same </a:t>
            </a:r>
            <a:r>
              <a:rPr lang="de-DE" sz="1400" dirty="0" err="1"/>
              <a:t>system</a:t>
            </a:r>
            <a:r>
              <a:rPr lang="de-DE" sz="1400" dirty="0"/>
              <a:t> (</a:t>
            </a:r>
            <a:r>
              <a:rPr lang="de-DE" sz="1400" dirty="0" err="1"/>
              <a:t>Au+Au</a:t>
            </a:r>
            <a:r>
              <a:rPr lang="de-DE" sz="1400" dirty="0"/>
              <a:t>), E=100,400 </a:t>
            </a:r>
            <a:r>
              <a:rPr lang="de-DE" sz="1400" dirty="0" err="1"/>
              <a:t>AMeV</a:t>
            </a:r>
            <a:r>
              <a:rPr lang="de-DE" sz="1400" dirty="0"/>
              <a:t>, </a:t>
            </a:r>
            <a:r>
              <a:rPr lang="de-DE" sz="1400" dirty="0" err="1"/>
              <a:t>identical</a:t>
            </a:r>
            <a:r>
              <a:rPr lang="de-DE" sz="1400" dirty="0"/>
              <a:t> </a:t>
            </a:r>
            <a:r>
              <a:rPr lang="de-DE" sz="1400" dirty="0" err="1"/>
              <a:t>physical</a:t>
            </a:r>
            <a:r>
              <a:rPr lang="de-DE" sz="1400" dirty="0"/>
              <a:t> </a:t>
            </a:r>
            <a:r>
              <a:rPr lang="de-DE" sz="1400" dirty="0" err="1"/>
              <a:t>input</a:t>
            </a:r>
            <a:r>
              <a:rPr lang="de-DE" sz="1400" dirty="0"/>
              <a:t> (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field</a:t>
            </a:r>
            <a:r>
              <a:rPr lang="de-DE" sz="1400" dirty="0"/>
              <a:t> (EOS)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cross</a:t>
            </a:r>
            <a:r>
              <a:rPr lang="de-DE" sz="1400" dirty="0"/>
              <a:t> </a:t>
            </a:r>
            <a:r>
              <a:rPr lang="de-DE" sz="1400" dirty="0" err="1"/>
              <a:t>sections</a:t>
            </a:r>
            <a:r>
              <a:rPr lang="de-DE" sz="1400" dirty="0"/>
              <a:t>, BUU </a:t>
            </a:r>
            <a:r>
              <a:rPr lang="de-DE" sz="1400" dirty="0" err="1"/>
              <a:t>and</a:t>
            </a:r>
            <a:r>
              <a:rPr lang="de-DE" sz="1400" dirty="0"/>
              <a:t> QMD </a:t>
            </a:r>
            <a:r>
              <a:rPr lang="de-DE" sz="1400" dirty="0" err="1" smtClean="0"/>
              <a:t>codes</a:t>
            </a:r>
            <a:endParaRPr lang="de-DE" sz="1400" dirty="0">
              <a:solidFill>
                <a:srgbClr val="FF3300"/>
              </a:solidFill>
            </a:endParaRPr>
          </a:p>
          <a:p>
            <a:r>
              <a:rPr lang="de-DE" sz="1400" dirty="0" smtClean="0"/>
              <a:t> J. </a:t>
            </a:r>
            <a:r>
              <a:rPr lang="de-DE" sz="1400" dirty="0" err="1" smtClean="0"/>
              <a:t>Xu</a:t>
            </a:r>
            <a:r>
              <a:rPr lang="de-DE" sz="1400" dirty="0" smtClean="0"/>
              <a:t>, et al. (31 </a:t>
            </a:r>
            <a:r>
              <a:rPr lang="de-DE" sz="1400" dirty="0" err="1" smtClean="0"/>
              <a:t>authors</a:t>
            </a:r>
            <a:r>
              <a:rPr lang="de-DE" sz="1400" dirty="0" smtClean="0"/>
              <a:t>); PRC 93</a:t>
            </a:r>
            <a:r>
              <a:rPr lang="en-US" sz="1400" dirty="0" smtClean="0"/>
              <a:t>, 044609 (2016)</a:t>
            </a:r>
            <a:endParaRPr lang="de-DE" sz="140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7544" y="1484784"/>
            <a:ext cx="8208531" cy="2209800"/>
            <a:chOff x="239" y="2614"/>
            <a:chExt cx="5405" cy="1574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200" y="2614"/>
              <a:ext cx="3444" cy="1574"/>
              <a:chOff x="952" y="1720"/>
              <a:chExt cx="3784" cy="1791"/>
            </a:xfrm>
          </p:grpSpPr>
          <p:pic>
            <p:nvPicPr>
              <p:cNvPr id="48139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23" y="1720"/>
                <a:ext cx="3713" cy="879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140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11" y="2597"/>
                <a:ext cx="3402" cy="91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8141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52" y="2341"/>
                <a:ext cx="222" cy="448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48142" name="Text Box 14"/>
            <p:cNvSpPr txBox="1">
              <a:spLocks noChangeArrowheads="1"/>
            </p:cNvSpPr>
            <p:nvPr/>
          </p:nvSpPr>
          <p:spPr bwMode="auto">
            <a:xfrm>
              <a:off x="239" y="2614"/>
              <a:ext cx="2087" cy="94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HIC </a:t>
              </a:r>
              <a:r>
                <a:rPr lang="de-DE" dirty="0" err="1"/>
                <a:t>at</a:t>
              </a:r>
              <a:r>
                <a:rPr lang="de-DE" dirty="0"/>
                <a:t> b=7m (</a:t>
              </a:r>
              <a:r>
                <a:rPr lang="de-DE" dirty="0" err="1"/>
                <a:t>midcentral</a:t>
              </a:r>
              <a:r>
                <a:rPr lang="de-DE" dirty="0"/>
                <a:t>)</a:t>
              </a:r>
            </a:p>
            <a:p>
              <a:r>
                <a:rPr lang="de-DE" dirty="0" err="1"/>
                <a:t>selected</a:t>
              </a:r>
              <a:r>
                <a:rPr lang="de-DE" dirty="0"/>
                <a:t> </a:t>
              </a:r>
              <a:r>
                <a:rPr lang="de-DE" dirty="0" err="1"/>
                <a:t>contour</a:t>
              </a:r>
              <a:r>
                <a:rPr lang="de-DE" dirty="0"/>
                <a:t> </a:t>
              </a:r>
              <a:r>
                <a:rPr lang="de-DE" dirty="0" err="1" smtClean="0"/>
                <a:t>plots</a:t>
              </a:r>
              <a:r>
                <a:rPr lang="de-DE" dirty="0" smtClean="0"/>
                <a:t>;</a:t>
              </a:r>
            </a:p>
            <a:p>
              <a:r>
                <a:rPr lang="de-DE" dirty="0" smtClean="0"/>
                <a:t>different </a:t>
              </a:r>
              <a:r>
                <a:rPr lang="de-DE" dirty="0" err="1" smtClean="0"/>
                <a:t>evolution</a:t>
              </a:r>
              <a:r>
                <a:rPr lang="de-DE" dirty="0" smtClean="0"/>
                <a:t> </a:t>
              </a:r>
              <a:r>
                <a:rPr lang="de-DE" dirty="0" err="1" smtClean="0"/>
                <a:t>apparent</a:t>
              </a:r>
              <a:endParaRPr lang="de-DE" dirty="0"/>
            </a:p>
            <a:p>
              <a:r>
                <a:rPr lang="de-DE" dirty="0" smtClean="0">
                  <a:sym typeface="Wingdings" pitchFamily="2" charset="2"/>
                </a:rPr>
                <a:t></a:t>
              </a:r>
              <a:r>
                <a:rPr lang="de-DE" dirty="0" err="1" smtClean="0">
                  <a:sym typeface="Wingdings" pitchFamily="2" charset="2"/>
                </a:rPr>
                <a:t>compare</a:t>
              </a:r>
              <a:r>
                <a:rPr lang="de-DE" dirty="0" smtClean="0"/>
                <a:t> </a:t>
              </a:r>
              <a:r>
                <a:rPr lang="de-DE" dirty="0" err="1"/>
                <a:t>collision</a:t>
              </a:r>
              <a:r>
                <a:rPr lang="de-DE" dirty="0"/>
                <a:t> </a:t>
              </a:r>
              <a:r>
                <a:rPr lang="de-DE" dirty="0" err="1" smtClean="0"/>
                <a:t>numbers</a:t>
              </a:r>
              <a:r>
                <a:rPr lang="de-DE" dirty="0" smtClean="0"/>
                <a:t>, </a:t>
              </a:r>
            </a:p>
            <a:p>
              <a:r>
                <a:rPr lang="de-DE" dirty="0" err="1" smtClean="0"/>
                <a:t>blocking</a:t>
              </a:r>
              <a:r>
                <a:rPr lang="de-DE" dirty="0" smtClean="0"/>
                <a:t>,  </a:t>
              </a:r>
              <a:r>
                <a:rPr lang="de-DE" dirty="0" err="1"/>
                <a:t>and</a:t>
              </a:r>
              <a:r>
                <a:rPr lang="de-DE" dirty="0"/>
                <a:t> observables</a:t>
              </a:r>
            </a:p>
          </p:txBody>
        </p:sp>
      </p:grpSp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89040"/>
            <a:ext cx="3598862" cy="27416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0825" y="4365625"/>
            <a:ext cx="3765550" cy="1727200"/>
            <a:chOff x="158" y="3158"/>
            <a:chExt cx="2372" cy="1088"/>
          </a:xfrm>
        </p:grpSpPr>
        <p:sp>
          <p:nvSpPr>
            <p:cNvPr id="48145" name="Text Box 17"/>
            <p:cNvSpPr txBox="1">
              <a:spLocks noChangeArrowheads="1"/>
            </p:cNvSpPr>
            <p:nvPr/>
          </p:nvSpPr>
          <p:spPr bwMode="auto">
            <a:xfrm>
              <a:off x="158" y="3158"/>
              <a:ext cx="2372" cy="91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dirty="0" err="1"/>
                <a:t>quantify</a:t>
              </a:r>
              <a:r>
                <a:rPr lang="de-DE" dirty="0"/>
                <a:t> </a:t>
              </a:r>
              <a:r>
                <a:rPr lang="de-DE" dirty="0" err="1"/>
                <a:t>spread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simulations</a:t>
              </a:r>
              <a:r>
                <a:rPr lang="de-DE" dirty="0"/>
                <a:t> </a:t>
              </a:r>
              <a:r>
                <a:rPr lang="de-DE" dirty="0" err="1"/>
                <a:t>by</a:t>
              </a:r>
              <a:r>
                <a:rPr lang="de-DE" dirty="0"/>
                <a:t> </a:t>
              </a:r>
              <a:r>
                <a:rPr lang="de-DE" dirty="0" err="1"/>
                <a:t>value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„</a:t>
              </a:r>
              <a:r>
                <a:rPr lang="de-DE" dirty="0" err="1"/>
                <a:t>flow</a:t>
              </a:r>
              <a:r>
                <a:rPr lang="de-DE" dirty="0"/>
                <a:t>“=</a:t>
              </a:r>
              <a:r>
                <a:rPr lang="de-DE" dirty="0" err="1"/>
                <a:t>slope</a:t>
              </a:r>
              <a:r>
                <a:rPr lang="de-DE" dirty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transverse</a:t>
              </a:r>
              <a:r>
                <a:rPr lang="de-DE" dirty="0" smtClean="0"/>
                <a:t> </a:t>
              </a:r>
              <a:r>
                <a:rPr lang="de-DE" dirty="0" err="1" smtClean="0"/>
                <a:t>momentum</a:t>
              </a:r>
              <a:r>
                <a:rPr lang="de-DE" dirty="0" smtClean="0"/>
                <a:t> </a:t>
              </a:r>
              <a:r>
                <a:rPr lang="de-DE" dirty="0" err="1" smtClean="0"/>
                <a:t>at</a:t>
              </a:r>
              <a:r>
                <a:rPr lang="de-DE" dirty="0" smtClean="0"/>
                <a:t> </a:t>
              </a:r>
              <a:r>
                <a:rPr lang="de-DE" dirty="0" err="1" smtClean="0"/>
                <a:t>midrapidity</a:t>
              </a:r>
              <a:endParaRPr lang="de-DE" dirty="0"/>
            </a:p>
            <a:p>
              <a:pPr>
                <a:spcBef>
                  <a:spcPts val="500"/>
                </a:spcBef>
              </a:pPr>
              <a:r>
                <a:rPr lang="de-DE" dirty="0"/>
                <a:t>BUU </a:t>
              </a:r>
              <a:r>
                <a:rPr lang="de-DE" dirty="0" err="1"/>
                <a:t>and</a:t>
              </a:r>
              <a:r>
                <a:rPr lang="de-DE" dirty="0"/>
                <a:t> QMD </a:t>
              </a:r>
              <a:r>
                <a:rPr lang="de-DE" dirty="0" err="1"/>
                <a:t>approx</a:t>
              </a:r>
              <a:r>
                <a:rPr lang="de-DE" dirty="0"/>
                <a:t>. </a:t>
              </a:r>
              <a:r>
                <a:rPr lang="de-DE" dirty="0" err="1" smtClean="0"/>
                <a:t>consistent</a:t>
              </a:r>
              <a:endParaRPr lang="de-DE" dirty="0"/>
            </a:p>
            <a:p>
              <a:pPr>
                <a:spcBef>
                  <a:spcPts val="500"/>
                </a:spcBef>
              </a:pPr>
              <a:r>
                <a:rPr lang="de-DE" dirty="0" err="1"/>
                <a:t>uncertainity</a:t>
              </a:r>
              <a:endParaRPr lang="de-DE" dirty="0"/>
            </a:p>
          </p:txBody>
        </p:sp>
        <p:sp>
          <p:nvSpPr>
            <p:cNvPr id="48146" name="Text Box 18"/>
            <p:cNvSpPr txBox="1">
              <a:spLocks noChangeArrowheads="1"/>
            </p:cNvSpPr>
            <p:nvPr/>
          </p:nvSpPr>
          <p:spPr bwMode="auto">
            <a:xfrm>
              <a:off x="1202" y="3880"/>
              <a:ext cx="1130" cy="366"/>
            </a:xfrm>
            <a:prstGeom prst="rect">
              <a:avLst/>
            </a:prstGeom>
            <a:solidFill>
              <a:srgbClr val="FFFF66"/>
            </a:solidFill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/>
                <a:t>100 </a:t>
              </a:r>
              <a:r>
                <a:rPr lang="de-DE" dirty="0" err="1"/>
                <a:t>AMeV</a:t>
              </a:r>
              <a:r>
                <a:rPr lang="de-DE" dirty="0"/>
                <a:t>: ~30%</a:t>
              </a:r>
            </a:p>
            <a:p>
              <a:r>
                <a:rPr lang="de-DE" dirty="0"/>
                <a:t>400 </a:t>
              </a:r>
              <a:r>
                <a:rPr lang="de-DE" dirty="0" err="1"/>
                <a:t>AMeV</a:t>
              </a:r>
              <a:r>
                <a:rPr lang="de-DE" dirty="0"/>
                <a:t>: ~13%</a:t>
              </a:r>
            </a:p>
          </p:txBody>
        </p:sp>
      </p:grpSp>
      <p:sp>
        <p:nvSpPr>
          <p:cNvPr id="14" name="Textfeld 13"/>
          <p:cNvSpPr txBox="1"/>
          <p:nvPr/>
        </p:nvSpPr>
        <p:spPr bwMode="auto">
          <a:xfrm>
            <a:off x="395536" y="6309320"/>
            <a:ext cx="3919663" cy="307777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Understand </a:t>
            </a:r>
            <a:r>
              <a:rPr lang="de-DE" sz="1400" dirty="0" err="1" smtClean="0">
                <a:solidFill>
                  <a:srgbClr val="FF0000"/>
                </a:solidFill>
              </a:rPr>
              <a:t>differences</a:t>
            </a:r>
            <a:r>
              <a:rPr lang="de-DE" sz="1400" dirty="0" smtClean="0">
                <a:solidFill>
                  <a:srgbClr val="FF0000"/>
                </a:solidFill>
              </a:rPr>
              <a:t> </a:t>
            </a:r>
            <a:r>
              <a:rPr lang="de-DE" sz="1400" dirty="0" err="1" smtClean="0">
                <a:solidFill>
                  <a:srgbClr val="FF0000"/>
                </a:solidFill>
              </a:rPr>
              <a:t>better</a:t>
            </a:r>
            <a:r>
              <a:rPr lang="de-DE" sz="1400" dirty="0" smtClean="0">
                <a:solidFill>
                  <a:srgbClr val="FF0000"/>
                </a:solidFill>
              </a:rPr>
              <a:t> („</a:t>
            </a:r>
            <a:r>
              <a:rPr lang="de-DE" sz="1400" dirty="0" err="1" smtClean="0">
                <a:solidFill>
                  <a:srgbClr val="FF0000"/>
                </a:solidFill>
              </a:rPr>
              <a:t>entangled</a:t>
            </a:r>
            <a:r>
              <a:rPr lang="de-DE" sz="1400" dirty="0" smtClean="0">
                <a:solidFill>
                  <a:srgbClr val="FF0000"/>
                </a:solidFill>
              </a:rPr>
              <a:t>“)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23850" y="692150"/>
            <a:ext cx="5668963" cy="6000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simulation of the static system of infinite nuclear matter,</a:t>
            </a:r>
          </a:p>
          <a:p>
            <a:r>
              <a:rPr lang="de-DE">
                <a:sym typeface="Wingdings" pitchFamily="2" charset="2"/>
              </a:rPr>
              <a:t> solve transport equation in a periodic box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323850" y="188913"/>
            <a:ext cx="4118435" cy="338554"/>
          </a:xfrm>
          <a:prstGeom prst="rect">
            <a:avLst/>
          </a:prstGeom>
          <a:solidFill>
            <a:srgbClr val="FFFF00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2nd </a:t>
            </a:r>
            <a:r>
              <a:rPr lang="de-DE" dirty="0" err="1" smtClean="0"/>
              <a:t>stage</a:t>
            </a:r>
            <a:r>
              <a:rPr lang="de-DE" dirty="0" smtClean="0"/>
              <a:t>: Box </a:t>
            </a:r>
            <a:r>
              <a:rPr lang="de-DE" dirty="0" err="1" smtClean="0"/>
              <a:t>calcualation</a:t>
            </a:r>
            <a:r>
              <a:rPr lang="de-DE" dirty="0" smtClean="0"/>
              <a:t> </a:t>
            </a:r>
            <a:r>
              <a:rPr lang="de-DE" dirty="0" err="1" smtClean="0"/>
              <a:t>comparison</a:t>
            </a:r>
            <a:endParaRPr lang="de-DE" dirty="0"/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4767263" y="1600200"/>
            <a:ext cx="4204164" cy="45037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:</a:t>
            </a:r>
            <a:endParaRPr lang="de-DE" dirty="0"/>
          </a:p>
          <a:p>
            <a:pPr>
              <a:spcBef>
                <a:spcPts val="500"/>
              </a:spcBef>
            </a:pPr>
            <a:r>
              <a:rPr lang="de-DE" dirty="0"/>
              <a:t>- check </a:t>
            </a:r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calculation</a:t>
            </a:r>
            <a:endParaRPr lang="de-DE" dirty="0"/>
          </a:p>
          <a:p>
            <a:r>
              <a:rPr lang="de-DE" dirty="0"/>
              <a:t>   e.g. </a:t>
            </a:r>
            <a:r>
              <a:rPr lang="de-DE" dirty="0" err="1"/>
              <a:t>EoS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 err="1" smtClean="0"/>
              <a:t>nergy</a:t>
            </a:r>
            <a:r>
              <a:rPr lang="de-DE" dirty="0" smtClean="0"/>
              <a:t> </a:t>
            </a:r>
            <a:r>
              <a:rPr lang="de-DE" dirty="0" err="1"/>
              <a:t>dens</a:t>
            </a:r>
            <a:r>
              <a:rPr lang="de-DE" dirty="0"/>
              <a:t> </a:t>
            </a:r>
            <a:r>
              <a:rPr lang="de-DE" dirty="0">
                <a:latin typeface="Symbol" pitchFamily="18" charset="2"/>
              </a:rPr>
              <a:t>e</a:t>
            </a:r>
            <a:r>
              <a:rPr lang="de-DE" dirty="0"/>
              <a:t> vs. </a:t>
            </a:r>
            <a:r>
              <a:rPr lang="de-DE" dirty="0" err="1"/>
              <a:t>pressure</a:t>
            </a:r>
            <a:r>
              <a:rPr lang="de-DE" dirty="0"/>
              <a:t> P</a:t>
            </a:r>
          </a:p>
          <a:p>
            <a:pPr>
              <a:spcBef>
                <a:spcPts val="500"/>
              </a:spcBef>
            </a:pPr>
            <a:r>
              <a:rPr lang="de-DE" dirty="0"/>
              <a:t>- check </a:t>
            </a:r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:</a:t>
            </a:r>
          </a:p>
          <a:p>
            <a:r>
              <a:rPr lang="de-DE" dirty="0"/>
              <a:t>   </a:t>
            </a:r>
            <a:r>
              <a:rPr lang="de-DE" dirty="0" err="1"/>
              <a:t>collision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, </a:t>
            </a:r>
            <a:r>
              <a:rPr lang="de-DE" dirty="0" err="1"/>
              <a:t>blocking</a:t>
            </a:r>
            <a:endParaRPr lang="de-DE" dirty="0"/>
          </a:p>
          <a:p>
            <a:r>
              <a:rPr lang="de-DE" dirty="0"/>
              <a:t>   (</a:t>
            </a:r>
            <a:r>
              <a:rPr lang="de-DE" dirty="0" err="1"/>
              <a:t>exact</a:t>
            </a:r>
            <a:r>
              <a:rPr lang="de-DE" dirty="0"/>
              <a:t> </a:t>
            </a:r>
            <a:r>
              <a:rPr lang="de-DE" dirty="0" err="1"/>
              <a:t>limits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)</a:t>
            </a:r>
          </a:p>
          <a:p>
            <a:pPr>
              <a:spcBef>
                <a:spcPts val="500"/>
              </a:spcBef>
            </a:pPr>
            <a:r>
              <a:rPr lang="de-DE" dirty="0"/>
              <a:t>-  check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separately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 </a:t>
            </a:r>
            <a:r>
              <a:rPr lang="de-DE" dirty="0" err="1" smtClean="0"/>
              <a:t>Cascade</a:t>
            </a:r>
            <a:r>
              <a:rPr lang="de-DE" dirty="0"/>
              <a:t>: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  <a:p>
            <a:r>
              <a:rPr lang="de-DE" dirty="0"/>
              <a:t>                    </a:t>
            </a:r>
            <a:r>
              <a:rPr lang="de-DE" dirty="0" err="1"/>
              <a:t>without</a:t>
            </a:r>
            <a:r>
              <a:rPr lang="de-DE" dirty="0"/>
              <a:t>/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blocking</a:t>
            </a:r>
            <a:endParaRPr lang="de-DE" dirty="0"/>
          </a:p>
          <a:p>
            <a:r>
              <a:rPr lang="de-DE" dirty="0" smtClean="0"/>
              <a:t>  </a:t>
            </a:r>
            <a:r>
              <a:rPr lang="de-DE" dirty="0" smtClean="0">
                <a:sym typeface="Symbol"/>
              </a:rPr>
              <a:t> </a:t>
            </a:r>
            <a:r>
              <a:rPr lang="de-DE" dirty="0" err="1" smtClean="0"/>
              <a:t>Vlasov</a:t>
            </a:r>
            <a:r>
              <a:rPr lang="de-DE" dirty="0"/>
              <a:t>:    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mean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propagation</a:t>
            </a:r>
            <a:endParaRPr lang="de-DE" dirty="0"/>
          </a:p>
          <a:p>
            <a:pPr>
              <a:spcBef>
                <a:spcPts val="500"/>
              </a:spcBef>
            </a:pP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 </a:t>
            </a:r>
            <a:r>
              <a:rPr lang="de-DE" dirty="0" smtClean="0"/>
              <a:t>check </a:t>
            </a:r>
            <a:r>
              <a:rPr lang="de-DE" dirty="0" err="1"/>
              <a:t>ingredients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/>
              <a:t>e.g. </a:t>
            </a:r>
            <a:r>
              <a:rPr lang="de-DE" dirty="0" err="1"/>
              <a:t>pion</a:t>
            </a:r>
            <a:r>
              <a:rPr lang="de-DE" dirty="0"/>
              <a:t> </a:t>
            </a:r>
            <a:r>
              <a:rPr lang="de-DE" dirty="0" err="1" smtClean="0"/>
              <a:t>production</a:t>
            </a:r>
            <a:endParaRPr lang="de-DE" dirty="0" smtClean="0"/>
          </a:p>
          <a:p>
            <a:endParaRPr lang="de-DE" dirty="0"/>
          </a:p>
          <a:p>
            <a:pPr>
              <a:buFont typeface="Wingdings"/>
              <a:buChar char="à"/>
            </a:pP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Code </a:t>
            </a:r>
            <a:r>
              <a:rPr lang="de-DE" dirty="0" err="1" smtClean="0">
                <a:solidFill>
                  <a:srgbClr val="0070C0"/>
                </a:solidFill>
                <a:sym typeface="Wingdings" pitchFamily="2" charset="2"/>
              </a:rPr>
              <a:t>comparison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de-DE" dirty="0">
                <a:solidFill>
                  <a:srgbClr val="0070C0"/>
                </a:solidFill>
                <a:sym typeface="Wingdings" pitchFamily="2" charset="2"/>
              </a:rPr>
              <a:t>in box </a:t>
            </a:r>
            <a:r>
              <a:rPr lang="de-DE" dirty="0" err="1">
                <a:solidFill>
                  <a:srgbClr val="0070C0"/>
                </a:solidFill>
                <a:sym typeface="Wingdings" pitchFamily="2" charset="2"/>
              </a:rPr>
              <a:t>calculations</a:t>
            </a:r>
            <a:endParaRPr lang="de-DE" dirty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de-DE" dirty="0">
                <a:solidFill>
                  <a:srgbClr val="0070C0"/>
                </a:solidFill>
                <a:sym typeface="Wingdings" pitchFamily="2" charset="2"/>
              </a:rPr>
              <a:t>      </a:t>
            </a:r>
            <a:r>
              <a:rPr lang="de-DE" dirty="0" err="1" smtClean="0">
                <a:solidFill>
                  <a:srgbClr val="0070C0"/>
                </a:solidFill>
                <a:sym typeface="Wingdings" pitchFamily="2" charset="2"/>
              </a:rPr>
              <a:t>workshop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 14,-15.9.18</a:t>
            </a:r>
            <a:endParaRPr lang="de-DE" dirty="0">
              <a:solidFill>
                <a:srgbClr val="0070C0"/>
              </a:solidFill>
              <a:sym typeface="Wingdings" pitchFamily="2" charset="2"/>
            </a:endParaRPr>
          </a:p>
        </p:txBody>
      </p:sp>
      <p:pic>
        <p:nvPicPr>
          <p:cNvPr id="55321" name="Picture 25" descr="box-N16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060575"/>
            <a:ext cx="3600450" cy="3600450"/>
          </a:xfrm>
          <a:prstGeom prst="rect">
            <a:avLst/>
          </a:prstGeom>
          <a:noFill/>
        </p:spPr>
      </p:pic>
      <p:pic>
        <p:nvPicPr>
          <p:cNvPr id="55318" name="Picture 22" descr="box-N128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773238"/>
            <a:ext cx="3810000" cy="3810000"/>
          </a:xfrm>
          <a:prstGeom prst="rect">
            <a:avLst/>
          </a:prstGeom>
          <a:noFill/>
        </p:spPr>
      </p:pic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323528" y="6237312"/>
            <a:ext cx="4756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 will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illustrate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0" grpId="0"/>
      <p:bldP spid="553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5040560" cy="321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bgerundetes Rechteck 12"/>
          <p:cNvSpPr/>
          <p:nvPr/>
        </p:nvSpPr>
        <p:spPr>
          <a:xfrm>
            <a:off x="323528" y="0"/>
            <a:ext cx="8496944" cy="4766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539552" y="908720"/>
            <a:ext cx="2671757" cy="73866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cs typeface="Arial" pitchFamily="34" charset="0"/>
              </a:rPr>
              <a:t>Collision</a:t>
            </a:r>
            <a:r>
              <a:rPr lang="de-DE" sz="1400" b="1" dirty="0" smtClean="0">
                <a:cs typeface="Arial" pitchFamily="34" charset="0"/>
              </a:rPr>
              <a:t> </a:t>
            </a:r>
            <a:r>
              <a:rPr lang="de-DE" sz="1400" b="1" dirty="0" err="1" smtClean="0">
                <a:cs typeface="Arial" pitchFamily="34" charset="0"/>
              </a:rPr>
              <a:t>rates</a:t>
            </a:r>
            <a:r>
              <a:rPr lang="de-DE" sz="1400" b="1" dirty="0" smtClean="0">
                <a:cs typeface="Arial" pitchFamily="34" charset="0"/>
              </a:rPr>
              <a:t> in a </a:t>
            </a:r>
          </a:p>
          <a:p>
            <a:r>
              <a:rPr lang="de-DE" sz="1400" b="1" dirty="0" err="1" smtClean="0">
                <a:cs typeface="Arial" pitchFamily="34" charset="0"/>
              </a:rPr>
              <a:t>cascade</a:t>
            </a:r>
            <a:r>
              <a:rPr lang="de-DE" sz="1400" b="1" dirty="0" smtClean="0">
                <a:cs typeface="Arial" pitchFamily="34" charset="0"/>
              </a:rPr>
              <a:t> box </a:t>
            </a:r>
            <a:r>
              <a:rPr lang="de-DE" sz="1400" b="1" dirty="0" err="1" smtClean="0">
                <a:cs typeface="Arial" pitchFamily="34" charset="0"/>
              </a:rPr>
              <a:t>calculation</a:t>
            </a:r>
            <a:endParaRPr lang="de-DE" sz="1400" b="1" dirty="0" smtClean="0">
              <a:cs typeface="Arial" pitchFamily="34" charset="0"/>
            </a:endParaRPr>
          </a:p>
          <a:p>
            <a:r>
              <a:rPr lang="de-DE" sz="1400" b="1" dirty="0" smtClean="0">
                <a:cs typeface="Arial" pitchFamily="34" charset="0"/>
              </a:rPr>
              <a:t>(w/o </a:t>
            </a:r>
            <a:r>
              <a:rPr lang="de-DE" sz="1400" b="1" dirty="0" err="1" smtClean="0">
                <a:cs typeface="Arial" pitchFamily="34" charset="0"/>
              </a:rPr>
              <a:t>mean</a:t>
            </a:r>
            <a:r>
              <a:rPr lang="de-DE" sz="1400" b="1" dirty="0" smtClean="0">
                <a:cs typeface="Arial" pitchFamily="34" charset="0"/>
              </a:rPr>
              <a:t> </a:t>
            </a:r>
            <a:r>
              <a:rPr lang="de-DE" sz="1400" b="1" dirty="0" err="1" smtClean="0">
                <a:cs typeface="Arial" pitchFamily="34" charset="0"/>
              </a:rPr>
              <a:t>field</a:t>
            </a:r>
            <a:r>
              <a:rPr lang="de-DE" sz="1400" b="1" dirty="0" smtClean="0">
                <a:cs typeface="Arial" pitchFamily="34" charset="0"/>
              </a:rPr>
              <a:t>, T=0 </a:t>
            </a:r>
            <a:r>
              <a:rPr lang="de-DE" sz="1400" b="1" dirty="0" err="1" smtClean="0">
                <a:cs typeface="Arial" pitchFamily="34" charset="0"/>
              </a:rPr>
              <a:t>and</a:t>
            </a:r>
            <a:r>
              <a:rPr lang="de-DE" sz="1400" b="1" dirty="0" smtClean="0">
                <a:cs typeface="Arial" pitchFamily="34" charset="0"/>
              </a:rPr>
              <a:t> 5 </a:t>
            </a:r>
            <a:r>
              <a:rPr lang="de-DE" sz="1400" b="1" dirty="0" err="1" smtClean="0">
                <a:cs typeface="Arial" pitchFamily="34" charset="0"/>
              </a:rPr>
              <a:t>MeV</a:t>
            </a:r>
            <a:r>
              <a:rPr lang="de-DE" sz="1400" b="1" dirty="0" smtClean="0">
                <a:cs typeface="Arial" pitchFamily="34" charset="0"/>
              </a:rPr>
              <a:t>) </a:t>
            </a:r>
            <a:endParaRPr lang="en-US" sz="1400" b="1" dirty="0" smtClean="0"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1640" y="1844824"/>
            <a:ext cx="226728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cs typeface="Arial" pitchFamily="34" charset="0"/>
              </a:rPr>
              <a:t>without</a:t>
            </a:r>
            <a:r>
              <a:rPr lang="de-DE" sz="1400" b="1" dirty="0" smtClean="0">
                <a:cs typeface="Arial" pitchFamily="34" charset="0"/>
              </a:rPr>
              <a:t> </a:t>
            </a:r>
            <a:r>
              <a:rPr lang="de-DE" sz="1400" b="1" dirty="0" err="1" smtClean="0">
                <a:cs typeface="Arial" pitchFamily="34" charset="0"/>
              </a:rPr>
              <a:t>blocking</a:t>
            </a:r>
            <a:endParaRPr lang="de-DE" sz="1400" b="1" dirty="0" smtClean="0">
              <a:cs typeface="Arial" pitchFamily="34" charset="0"/>
            </a:endParaRPr>
          </a:p>
          <a:p>
            <a:r>
              <a:rPr lang="de-DE" sz="1400" dirty="0" err="1" smtClean="0">
                <a:cs typeface="Arial" pitchFamily="34" charset="0"/>
              </a:rPr>
              <a:t>Comparison</a:t>
            </a:r>
            <a:r>
              <a:rPr lang="de-DE" sz="1400" dirty="0" smtClean="0">
                <a:cs typeface="Arial" pitchFamily="34" charset="0"/>
              </a:rPr>
              <a:t> </a:t>
            </a:r>
            <a:r>
              <a:rPr lang="de-DE" sz="1400" dirty="0" err="1" smtClean="0">
                <a:cs typeface="Arial" pitchFamily="34" charset="0"/>
              </a:rPr>
              <a:t>to</a:t>
            </a:r>
            <a:r>
              <a:rPr lang="de-DE" sz="1400" dirty="0" smtClean="0">
                <a:cs typeface="Arial" pitchFamily="34" charset="0"/>
              </a:rPr>
              <a:t> </a:t>
            </a:r>
            <a:r>
              <a:rPr lang="de-DE" sz="1400" dirty="0" err="1" smtClean="0">
                <a:cs typeface="Arial" pitchFamily="34" charset="0"/>
              </a:rPr>
              <a:t>exact</a:t>
            </a:r>
            <a:r>
              <a:rPr lang="de-DE" sz="1400" dirty="0" smtClean="0">
                <a:cs typeface="Arial" pitchFamily="34" charset="0"/>
              </a:rPr>
              <a:t> </a:t>
            </a:r>
            <a:r>
              <a:rPr lang="de-DE" sz="1400" dirty="0" err="1" smtClean="0">
                <a:cs typeface="Arial" pitchFamily="34" charset="0"/>
              </a:rPr>
              <a:t>limit</a:t>
            </a:r>
            <a:r>
              <a:rPr lang="de-DE" sz="1400" dirty="0" smtClean="0">
                <a:cs typeface="Arial" pitchFamily="34" charset="0"/>
              </a:rPr>
              <a:t> ok</a:t>
            </a:r>
            <a:endParaRPr lang="en-US" sz="1400" dirty="0" smtClean="0">
              <a:cs typeface="Arial" pitchFamily="34" charset="0"/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0" y="2636912"/>
            <a:ext cx="9015349" cy="4196209"/>
            <a:chOff x="0" y="2636912"/>
            <a:chExt cx="9015349" cy="4196209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573016"/>
              <a:ext cx="3612122" cy="295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95936" y="3356992"/>
              <a:ext cx="5019413" cy="321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>
            <a:xfrm>
              <a:off x="251520" y="2636912"/>
              <a:ext cx="1497526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blocking</a:t>
              </a:r>
              <a:endParaRPr lang="en-US" sz="16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79512" y="2996952"/>
              <a:ext cx="342433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Sampling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occupation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prob. </a:t>
              </a:r>
            </a:p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in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comp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to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prescribed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FD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distribution</a:t>
              </a:r>
              <a:endParaRPr lang="de-DE" sz="14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red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67544" y="6525344"/>
              <a:ext cx="5804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--&gt;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characteristically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different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fluctuation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in BUU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QMD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models</a:t>
              </a:r>
              <a:endParaRPr lang="en-US" sz="14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23528" y="476672"/>
            <a:ext cx="155523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 smtClean="0">
                <a:latin typeface="Arial" pitchFamily="34" charset="0"/>
                <a:cs typeface="Arial" pitchFamily="34" charset="0"/>
              </a:rPr>
              <a:t>Collision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 smtClean="0">
                <a:latin typeface="Arial" pitchFamily="34" charset="0"/>
                <a:cs typeface="Arial" pitchFamily="34" charset="0"/>
              </a:rPr>
              <a:t>term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7825" name="Object 7"/>
          <p:cNvGraphicFramePr>
            <a:graphicFrameLocks noChangeAspect="1"/>
          </p:cNvGraphicFramePr>
          <p:nvPr/>
        </p:nvGraphicFramePr>
        <p:xfrm>
          <a:off x="395536" y="0"/>
          <a:ext cx="8148637" cy="504825"/>
        </p:xfrm>
        <a:graphic>
          <a:graphicData uri="http://schemas.openxmlformats.org/presentationml/2006/ole">
            <p:oleObj spid="_x0000_s23554" name="Formel" r:id="rId6" imgW="5003640" imgH="304560" progId="Equation.3">
              <p:embed/>
            </p:oleObj>
          </a:graphicData>
        </a:graphic>
      </p:graphicFrame>
      <p:grpSp>
        <p:nvGrpSpPr>
          <p:cNvPr id="3" name="Gruppieren 13"/>
          <p:cNvGrpSpPr/>
          <p:nvPr/>
        </p:nvGrpSpPr>
        <p:grpSpPr>
          <a:xfrm>
            <a:off x="0" y="2996952"/>
            <a:ext cx="3816424" cy="3456384"/>
            <a:chOff x="611560" y="3429000"/>
            <a:chExt cx="3384376" cy="321253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1560" y="3645024"/>
              <a:ext cx="3384376" cy="2996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939137" y="3429000"/>
              <a:ext cx="29847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/>
                <a:t>Evolution </a:t>
              </a:r>
              <a:r>
                <a:rPr lang="de-DE" sz="1400" b="1" dirty="0" err="1" smtClean="0"/>
                <a:t>of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momentum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distributions</a:t>
              </a:r>
              <a:endParaRPr lang="en-US" sz="1400" b="1" dirty="0" err="1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39975" y="765175"/>
            <a:ext cx="3689350" cy="388938"/>
            <a:chOff x="1053" y="1026"/>
            <a:chExt cx="2324" cy="245"/>
          </a:xfrm>
        </p:grpSpPr>
        <p:sp>
          <p:nvSpPr>
            <p:cNvPr id="78851" name="Text Box 3"/>
            <p:cNvSpPr txBox="1">
              <a:spLocks noChangeArrowheads="1"/>
            </p:cNvSpPr>
            <p:nvPr/>
          </p:nvSpPr>
          <p:spPr bwMode="auto">
            <a:xfrm>
              <a:off x="1053" y="1026"/>
              <a:ext cx="867" cy="230"/>
            </a:xfrm>
            <a:prstGeom prst="rect">
              <a:avLst/>
            </a:prstGeom>
            <a:solidFill>
              <a:srgbClr val="FDE7EC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 err="1"/>
                <a:t>correlations</a:t>
              </a:r>
              <a:endParaRPr lang="de-DE" sz="1600" dirty="0"/>
            </a:p>
          </p:txBody>
        </p:sp>
        <p:sp>
          <p:nvSpPr>
            <p:cNvPr id="78852" name="Text Box 4"/>
            <p:cNvSpPr txBox="1">
              <a:spLocks noChangeArrowheads="1"/>
            </p:cNvSpPr>
            <p:nvPr/>
          </p:nvSpPr>
          <p:spPr bwMode="auto">
            <a:xfrm>
              <a:off x="2517" y="1041"/>
              <a:ext cx="860" cy="230"/>
            </a:xfrm>
            <a:prstGeom prst="rect">
              <a:avLst/>
            </a:prstGeom>
            <a:solidFill>
              <a:srgbClr val="DCFCD4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 err="1"/>
                <a:t>fluctuations</a:t>
              </a:r>
              <a:endParaRPr lang="de-DE" sz="1600" dirty="0"/>
            </a:p>
          </p:txBody>
        </p:sp>
        <p:sp>
          <p:nvSpPr>
            <p:cNvPr id="78853" name="AutoShape 5"/>
            <p:cNvSpPr>
              <a:spLocks noChangeArrowheads="1"/>
            </p:cNvSpPr>
            <p:nvPr/>
          </p:nvSpPr>
          <p:spPr bwMode="auto">
            <a:xfrm>
              <a:off x="2064" y="1044"/>
              <a:ext cx="317" cy="182"/>
            </a:xfrm>
            <a:prstGeom prst="leftRightArrow">
              <a:avLst>
                <a:gd name="adj1" fmla="val 50000"/>
                <a:gd name="adj2" fmla="val 34835"/>
              </a:avLst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1177925" y="260350"/>
            <a:ext cx="6130925" cy="336550"/>
          </a:xfrm>
          <a:prstGeom prst="rect">
            <a:avLst/>
          </a:prstGeom>
          <a:solidFill>
            <a:srgbClr val="FFFF00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/>
              <a:t>The </a:t>
            </a:r>
            <a:r>
              <a:rPr lang="de-DE" sz="1600" dirty="0" err="1"/>
              <a:t>issue</a:t>
            </a:r>
            <a:r>
              <a:rPr lang="de-DE" sz="1600" dirty="0"/>
              <a:t> in </a:t>
            </a:r>
            <a:r>
              <a:rPr lang="de-DE" sz="1600" dirty="0" err="1"/>
              <a:t>fragment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cluster</a:t>
            </a:r>
            <a:r>
              <a:rPr lang="de-DE" sz="1600" dirty="0"/>
              <a:t> </a:t>
            </a:r>
            <a:r>
              <a:rPr lang="de-DE" sz="1600" dirty="0" err="1"/>
              <a:t>formation</a:t>
            </a:r>
            <a:r>
              <a:rPr lang="de-DE" sz="1600" dirty="0"/>
              <a:t> in HIC </a:t>
            </a:r>
            <a:r>
              <a:rPr lang="de-DE" sz="1600" dirty="0" err="1"/>
              <a:t>collisions</a:t>
            </a:r>
            <a:r>
              <a:rPr lang="de-DE" sz="1600" dirty="0"/>
              <a:t>: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116013" y="1196975"/>
            <a:ext cx="6886575" cy="944563"/>
            <a:chOff x="703" y="754"/>
            <a:chExt cx="4338" cy="595"/>
          </a:xfrm>
          <a:solidFill>
            <a:srgbClr val="FFCCFF"/>
          </a:solidFill>
        </p:grpSpPr>
        <p:sp>
          <p:nvSpPr>
            <p:cNvPr id="78863" name="Text Box 15"/>
            <p:cNvSpPr txBox="1">
              <a:spLocks noChangeArrowheads="1"/>
            </p:cNvSpPr>
            <p:nvPr/>
          </p:nvSpPr>
          <p:spPr bwMode="auto">
            <a:xfrm>
              <a:off x="703" y="981"/>
              <a:ext cx="1637" cy="368"/>
            </a:xfrm>
            <a:prstGeom prst="rect">
              <a:avLst/>
            </a:prstGeom>
            <a:solidFill>
              <a:srgbClr val="FDE7EC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/>
                <a:t>L</a:t>
              </a:r>
              <a:r>
                <a:rPr lang="de-DE" sz="1600" dirty="0" smtClean="0"/>
                <a:t>ight </a:t>
              </a:r>
              <a:r>
                <a:rPr lang="de-DE" sz="1600" dirty="0" err="1"/>
                <a:t>cluster</a:t>
              </a:r>
              <a:r>
                <a:rPr lang="de-DE" sz="1600" dirty="0"/>
                <a:t> (LC) </a:t>
              </a:r>
              <a:r>
                <a:rPr lang="de-DE" sz="1600" dirty="0" err="1"/>
                <a:t>formation</a:t>
              </a:r>
              <a:endParaRPr lang="de-DE" sz="1600" dirty="0"/>
            </a:p>
            <a:p>
              <a:r>
                <a:rPr lang="de-DE" sz="1600" dirty="0" smtClean="0"/>
                <a:t>Short  </a:t>
              </a:r>
              <a:r>
                <a:rPr lang="de-DE" sz="1600" dirty="0" err="1" smtClean="0"/>
                <a:t>range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correlations</a:t>
              </a:r>
              <a:r>
                <a:rPr lang="de-DE" sz="1600" dirty="0" smtClean="0"/>
                <a:t> SRC</a:t>
              </a:r>
              <a:endParaRPr lang="de-DE" sz="1600" dirty="0"/>
            </a:p>
          </p:txBody>
        </p:sp>
        <p:sp>
          <p:nvSpPr>
            <p:cNvPr id="78864" name="Text Box 16"/>
            <p:cNvSpPr txBox="1">
              <a:spLocks noChangeArrowheads="1"/>
            </p:cNvSpPr>
            <p:nvPr/>
          </p:nvSpPr>
          <p:spPr bwMode="auto">
            <a:xfrm>
              <a:off x="2925" y="981"/>
              <a:ext cx="2116" cy="368"/>
            </a:xfrm>
            <a:prstGeom prst="rect">
              <a:avLst/>
            </a:prstGeom>
            <a:solidFill>
              <a:srgbClr val="DCFCD4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dirty="0" smtClean="0"/>
                <a:t>Intermediate </a:t>
              </a:r>
              <a:r>
                <a:rPr lang="de-DE" sz="1600" dirty="0" err="1"/>
                <a:t>mass</a:t>
              </a:r>
              <a:r>
                <a:rPr lang="de-DE" sz="1600" dirty="0"/>
                <a:t> </a:t>
              </a:r>
              <a:r>
                <a:rPr lang="de-DE" sz="1600" dirty="0" err="1" smtClean="0"/>
                <a:t>fragment</a:t>
              </a:r>
              <a:r>
                <a:rPr lang="de-DE" sz="1600" dirty="0" smtClean="0"/>
                <a:t> </a:t>
              </a:r>
              <a:r>
                <a:rPr lang="de-DE" sz="1600" dirty="0"/>
                <a:t>(IMF</a:t>
              </a:r>
              <a:r>
                <a:rPr lang="de-DE" sz="1600" dirty="0" smtClean="0"/>
                <a:t>) </a:t>
              </a:r>
              <a:r>
                <a:rPr lang="de-DE" sz="1600" dirty="0" err="1"/>
                <a:t>formation</a:t>
              </a:r>
              <a:endParaRPr lang="de-DE" sz="1600" dirty="0"/>
            </a:p>
          </p:txBody>
        </p:sp>
        <p:sp>
          <p:nvSpPr>
            <p:cNvPr id="78865" name="AutoShape 17"/>
            <p:cNvSpPr>
              <a:spLocks noChangeArrowheads="1"/>
            </p:cNvSpPr>
            <p:nvPr/>
          </p:nvSpPr>
          <p:spPr bwMode="auto">
            <a:xfrm>
              <a:off x="1791" y="754"/>
              <a:ext cx="91" cy="181"/>
            </a:xfrm>
            <a:prstGeom prst="downArrow">
              <a:avLst>
                <a:gd name="adj1" fmla="val 50000"/>
                <a:gd name="adj2" fmla="val 49725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8866" name="AutoShape 18"/>
            <p:cNvSpPr>
              <a:spLocks noChangeArrowheads="1"/>
            </p:cNvSpPr>
            <p:nvPr/>
          </p:nvSpPr>
          <p:spPr bwMode="auto">
            <a:xfrm>
              <a:off x="3288" y="754"/>
              <a:ext cx="91" cy="181"/>
            </a:xfrm>
            <a:prstGeom prst="downArrow">
              <a:avLst>
                <a:gd name="adj1" fmla="val 50000"/>
                <a:gd name="adj2" fmla="val 49725"/>
              </a:avLst>
            </a:prstGeom>
            <a:solidFill>
              <a:srgbClr val="DCFCD4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uppieren 43"/>
          <p:cNvGrpSpPr/>
          <p:nvPr/>
        </p:nvGrpSpPr>
        <p:grpSpPr>
          <a:xfrm>
            <a:off x="4572000" y="2348880"/>
            <a:ext cx="4321176" cy="2538864"/>
            <a:chOff x="4572000" y="2348880"/>
            <a:chExt cx="4321176" cy="2538864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644008" y="2996952"/>
              <a:ext cx="3744789" cy="1135509"/>
              <a:chOff x="2744" y="1842"/>
              <a:chExt cx="2495" cy="806"/>
            </a:xfrm>
          </p:grpSpPr>
          <p:pic>
            <p:nvPicPr>
              <p:cNvPr id="21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41803"/>
              <a:stretch>
                <a:fillRect/>
              </a:stretch>
            </p:blipFill>
            <p:spPr bwMode="auto">
              <a:xfrm>
                <a:off x="2744" y="1842"/>
                <a:ext cx="2495" cy="8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2961" y="1888"/>
                <a:ext cx="50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dirty="0"/>
                  <a:t>t=0 </a:t>
                </a:r>
                <a:r>
                  <a:rPr lang="de-DE" sz="1200" dirty="0" err="1"/>
                  <a:t>fm</a:t>
                </a:r>
                <a:r>
                  <a:rPr lang="de-DE" sz="1200" dirty="0"/>
                  <a:t>/c</a:t>
                </a:r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3579" y="1884"/>
                <a:ext cx="61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t=100 fm/c</a:t>
                </a: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4231" y="1884"/>
                <a:ext cx="64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t=200 fm/c</a:t>
                </a:r>
              </a:p>
            </p:txBody>
          </p:sp>
        </p:grp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4572000" y="4149080"/>
              <a:ext cx="432117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dirty="0"/>
                <a:t>BUU </a:t>
              </a:r>
              <a:r>
                <a:rPr lang="de-DE" sz="1400" dirty="0" err="1"/>
                <a:t>calculation</a:t>
              </a:r>
              <a:r>
                <a:rPr lang="de-DE" sz="1400" dirty="0"/>
                <a:t> in a box </a:t>
              </a:r>
              <a:r>
                <a:rPr lang="de-DE" sz="1400" dirty="0" err="1" smtClean="0"/>
                <a:t>with</a:t>
              </a:r>
              <a:r>
                <a:rPr lang="de-DE" sz="1400" dirty="0" smtClean="0"/>
                <a:t> </a:t>
              </a:r>
              <a:r>
                <a:rPr lang="de-DE" sz="1400" dirty="0" err="1"/>
                <a:t>initial</a:t>
              </a:r>
              <a:r>
                <a:rPr lang="de-DE" sz="1400" dirty="0"/>
                <a:t> </a:t>
              </a:r>
              <a:r>
                <a:rPr lang="de-DE" sz="1400" dirty="0" err="1"/>
                <a:t>conditions</a:t>
              </a:r>
              <a:r>
                <a:rPr lang="de-DE" sz="1400" dirty="0"/>
                <a:t> </a:t>
              </a:r>
              <a:r>
                <a:rPr lang="de-DE" sz="1400" dirty="0" err="1"/>
                <a:t>inside</a:t>
              </a:r>
              <a:r>
                <a:rPr lang="de-DE" sz="1400" dirty="0"/>
                <a:t> </a:t>
              </a:r>
              <a:r>
                <a:rPr lang="de-DE" sz="1400" dirty="0" err="1"/>
                <a:t>the</a:t>
              </a:r>
              <a:r>
                <a:rPr lang="de-DE" sz="1400" dirty="0"/>
                <a:t> </a:t>
              </a:r>
              <a:r>
                <a:rPr lang="de-DE" sz="1400" dirty="0" err="1"/>
                <a:t>instability</a:t>
              </a:r>
              <a:r>
                <a:rPr lang="de-DE" sz="1400" dirty="0"/>
                <a:t> </a:t>
              </a:r>
              <a:r>
                <a:rPr lang="de-DE" sz="1400" dirty="0" err="1"/>
                <a:t>region</a:t>
              </a:r>
              <a:r>
                <a:rPr lang="de-DE" sz="1400" dirty="0"/>
                <a:t>: </a:t>
              </a:r>
              <a:r>
                <a:rPr lang="de-DE" sz="1400" dirty="0">
                  <a:latin typeface="Symbol" pitchFamily="18" charset="2"/>
                </a:rPr>
                <a:t>r</a:t>
              </a:r>
              <a:r>
                <a:rPr lang="de-DE" sz="1400" dirty="0"/>
                <a:t>=</a:t>
              </a:r>
              <a:r>
                <a:rPr lang="de-DE" sz="1400" dirty="0">
                  <a:latin typeface="Symbol" pitchFamily="18" charset="2"/>
                </a:rPr>
                <a:t>r</a:t>
              </a:r>
              <a:r>
                <a:rPr lang="de-DE" sz="1400" baseline="-25000" dirty="0"/>
                <a:t>0</a:t>
              </a:r>
              <a:r>
                <a:rPr lang="de-DE" sz="1400" dirty="0"/>
                <a:t>/3, T=5 </a:t>
              </a:r>
              <a:r>
                <a:rPr lang="de-DE" sz="1400" dirty="0" err="1"/>
                <a:t>MeV</a:t>
              </a:r>
              <a:r>
                <a:rPr lang="de-DE" sz="1400" dirty="0"/>
                <a:t>, </a:t>
              </a:r>
              <a:r>
                <a:rPr lang="de-DE" sz="1400" dirty="0" smtClean="0">
                  <a:latin typeface="Symbol" pitchFamily="18" charset="2"/>
                </a:rPr>
                <a:t>d</a:t>
              </a:r>
              <a:r>
                <a:rPr lang="de-DE" sz="1400" dirty="0" smtClean="0"/>
                <a:t>=0</a:t>
              </a:r>
            </a:p>
            <a:p>
              <a:endParaRPr lang="de-DE" sz="1400" dirty="0" smtClean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4008" y="2348880"/>
              <a:ext cx="36687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cs typeface="Arial" pitchFamily="34" charset="0"/>
                </a:rPr>
                <a:t>Fluctuation</a:t>
              </a:r>
              <a:r>
                <a:rPr lang="de-DE" sz="1600" dirty="0" smtClean="0">
                  <a:cs typeface="Arial" pitchFamily="34" charset="0"/>
                </a:rPr>
                <a:t> in </a:t>
              </a:r>
              <a:r>
                <a:rPr lang="de-DE" sz="1600" dirty="0" err="1" smtClean="0">
                  <a:cs typeface="Arial" pitchFamily="34" charset="0"/>
                </a:rPr>
                <a:t>the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instable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region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are</a:t>
              </a:r>
              <a:r>
                <a:rPr lang="de-DE" sz="1600" dirty="0" smtClean="0">
                  <a:cs typeface="Arial" pitchFamily="34" charset="0"/>
                </a:rPr>
                <a:t> </a:t>
              </a:r>
            </a:p>
            <a:p>
              <a:r>
                <a:rPr lang="de-DE" sz="1600" dirty="0" err="1" smtClean="0">
                  <a:cs typeface="Arial" pitchFamily="34" charset="0"/>
                </a:rPr>
                <a:t>Amplified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and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stabilized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by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the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mean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field</a:t>
              </a:r>
              <a:endParaRPr lang="en-US" sz="1600" dirty="0" err="1" smtClean="0">
                <a:cs typeface="Arial" pitchFamily="34" charset="0"/>
              </a:endParaRPr>
            </a:p>
          </p:txBody>
        </p:sp>
        <p:sp>
          <p:nvSpPr>
            <p:cNvPr id="41" name="Rechteck 40"/>
            <p:cNvSpPr/>
            <p:nvPr/>
          </p:nvSpPr>
          <p:spPr>
            <a:xfrm>
              <a:off x="4644008" y="4581128"/>
              <a:ext cx="294696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de-DE" sz="1200" dirty="0" smtClean="0">
                  <a:solidFill>
                    <a:srgbClr val="000000"/>
                  </a:solidFill>
                  <a:sym typeface="Wingdings" pitchFamily="2" charset="2"/>
                </a:rPr>
                <a:t>(</a:t>
              </a:r>
              <a:r>
                <a:rPr lang="de-DE" sz="1200" dirty="0" err="1" smtClean="0">
                  <a:solidFill>
                    <a:srgbClr val="000000"/>
                  </a:solidFill>
                  <a:sym typeface="Wingdings" pitchFamily="2" charset="2"/>
                </a:rPr>
                <a:t>V.Baran</a:t>
              </a:r>
              <a:r>
                <a:rPr lang="de-DE" sz="1200" dirty="0" smtClean="0">
                  <a:solidFill>
                    <a:srgbClr val="000000"/>
                  </a:solidFill>
                  <a:sym typeface="Wingdings" pitchFamily="2" charset="2"/>
                </a:rPr>
                <a:t>, et al., Phys.Rep.410,335(05))</a:t>
              </a:r>
              <a:endParaRPr lang="de-DE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755576" y="3789040"/>
            <a:ext cx="3340100" cy="863600"/>
            <a:chOff x="1066" y="1344"/>
            <a:chExt cx="2104" cy="544"/>
          </a:xfrm>
        </p:grpSpPr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108" y="1498"/>
              <a:ext cx="7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066" y="1665"/>
              <a:ext cx="77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817" y="1428"/>
              <a:ext cx="165" cy="259"/>
            </a:xfrm>
            <a:custGeom>
              <a:avLst/>
              <a:gdLst/>
              <a:ahLst/>
              <a:cxnLst>
                <a:cxn ang="0">
                  <a:pos x="23" y="30"/>
                </a:cxn>
                <a:cxn ang="0">
                  <a:pos x="23" y="257"/>
                </a:cxn>
                <a:cxn ang="0">
                  <a:pos x="159" y="166"/>
                </a:cxn>
                <a:cxn ang="0">
                  <a:pos x="114" y="76"/>
                </a:cxn>
                <a:cxn ang="0">
                  <a:pos x="23" y="30"/>
                </a:cxn>
              </a:cxnLst>
              <a:rect l="0" t="0" r="r" b="b"/>
              <a:pathLst>
                <a:path w="174" h="280">
                  <a:moveTo>
                    <a:pt x="23" y="30"/>
                  </a:moveTo>
                  <a:cubicBezTo>
                    <a:pt x="8" y="60"/>
                    <a:pt x="0" y="234"/>
                    <a:pt x="23" y="257"/>
                  </a:cubicBezTo>
                  <a:cubicBezTo>
                    <a:pt x="46" y="280"/>
                    <a:pt x="144" y="196"/>
                    <a:pt x="159" y="166"/>
                  </a:cubicBezTo>
                  <a:cubicBezTo>
                    <a:pt x="174" y="136"/>
                    <a:pt x="137" y="99"/>
                    <a:pt x="114" y="76"/>
                  </a:cubicBezTo>
                  <a:cubicBezTo>
                    <a:pt x="91" y="53"/>
                    <a:pt x="38" y="0"/>
                    <a:pt x="23" y="3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1968" y="1581"/>
              <a:ext cx="68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2011" y="1344"/>
              <a:ext cx="11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deutron (in-medium)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1906" y="1650"/>
              <a:ext cx="1035" cy="17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200"/>
                <a:t>transition amplitude</a:t>
              </a: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 flipH="1" flipV="1">
              <a:off x="1882" y="1554"/>
              <a:ext cx="85" cy="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1111" y="1888"/>
              <a:ext cx="11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064" y="1570"/>
              <a:ext cx="91" cy="31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37" y="91"/>
                </a:cxn>
                <a:cxn ang="0">
                  <a:pos x="1" y="182"/>
                </a:cxn>
                <a:cxn ang="0">
                  <a:pos x="144" y="267"/>
                </a:cxn>
                <a:cxn ang="0">
                  <a:pos x="1" y="363"/>
                </a:cxn>
                <a:cxn ang="0">
                  <a:pos x="144" y="430"/>
                </a:cxn>
                <a:cxn ang="0">
                  <a:pos x="20" y="500"/>
                </a:cxn>
                <a:cxn ang="0">
                  <a:pos x="160" y="570"/>
                </a:cxn>
                <a:cxn ang="0">
                  <a:pos x="4" y="648"/>
                </a:cxn>
                <a:cxn ang="0">
                  <a:pos x="144" y="702"/>
                </a:cxn>
              </a:cxnLst>
              <a:rect l="0" t="0" r="r" b="b"/>
              <a:pathLst>
                <a:path w="163" h="702">
                  <a:moveTo>
                    <a:pt x="1" y="0"/>
                  </a:moveTo>
                  <a:cubicBezTo>
                    <a:pt x="69" y="30"/>
                    <a:pt x="137" y="61"/>
                    <a:pt x="137" y="91"/>
                  </a:cubicBezTo>
                  <a:cubicBezTo>
                    <a:pt x="137" y="121"/>
                    <a:pt x="0" y="153"/>
                    <a:pt x="1" y="182"/>
                  </a:cubicBezTo>
                  <a:cubicBezTo>
                    <a:pt x="2" y="211"/>
                    <a:pt x="144" y="237"/>
                    <a:pt x="144" y="267"/>
                  </a:cubicBezTo>
                  <a:cubicBezTo>
                    <a:pt x="144" y="297"/>
                    <a:pt x="1" y="336"/>
                    <a:pt x="1" y="363"/>
                  </a:cubicBezTo>
                  <a:cubicBezTo>
                    <a:pt x="1" y="390"/>
                    <a:pt x="141" y="407"/>
                    <a:pt x="144" y="430"/>
                  </a:cubicBezTo>
                  <a:cubicBezTo>
                    <a:pt x="147" y="453"/>
                    <a:pt x="17" y="477"/>
                    <a:pt x="20" y="500"/>
                  </a:cubicBezTo>
                  <a:cubicBezTo>
                    <a:pt x="23" y="523"/>
                    <a:pt x="163" y="545"/>
                    <a:pt x="160" y="570"/>
                  </a:cubicBezTo>
                  <a:cubicBezTo>
                    <a:pt x="157" y="595"/>
                    <a:pt x="7" y="626"/>
                    <a:pt x="4" y="648"/>
                  </a:cubicBezTo>
                  <a:cubicBezTo>
                    <a:pt x="1" y="670"/>
                    <a:pt x="115" y="691"/>
                    <a:pt x="144" y="70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467544" y="2420888"/>
            <a:ext cx="3312369" cy="2808312"/>
            <a:chOff x="467544" y="2420888"/>
            <a:chExt cx="3312369" cy="2808312"/>
          </a:xfrm>
        </p:grpSpPr>
        <p:sp>
          <p:nvSpPr>
            <p:cNvPr id="30" name="Textfeld 29"/>
            <p:cNvSpPr txBox="1"/>
            <p:nvPr/>
          </p:nvSpPr>
          <p:spPr bwMode="auto">
            <a:xfrm>
              <a:off x="755576" y="4767535"/>
              <a:ext cx="2822183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en-US" sz="1200" dirty="0" smtClean="0"/>
                <a:t>(P. </a:t>
              </a:r>
              <a:r>
                <a:rPr lang="en-US" sz="1200" dirty="0" err="1" smtClean="0"/>
                <a:t>Danielewicz</a:t>
              </a:r>
              <a:r>
                <a:rPr lang="en-US" sz="1200" dirty="0" smtClean="0"/>
                <a:t> and Q. Pan, PRC 46 (1992))</a:t>
              </a:r>
            </a:p>
            <a:p>
              <a:pPr marL="342900" indent="-342900"/>
              <a:r>
                <a:rPr lang="en-US" sz="1200" dirty="0" smtClean="0"/>
                <a:t> (d,t,3He, but no </a:t>
              </a:r>
              <a:r>
                <a:rPr lang="en-US" sz="1200" dirty="0" smtClean="0">
                  <a:latin typeface="Symbol" pitchFamily="18" charset="2"/>
                </a:rPr>
                <a:t>a</a:t>
              </a:r>
              <a:r>
                <a:rPr lang="en-US" sz="1200" dirty="0" smtClean="0"/>
                <a:t>!) </a:t>
              </a:r>
              <a:endParaRPr lang="en-US" sz="14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7544" y="2420888"/>
              <a:ext cx="33123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cs typeface="Arial" pitchFamily="34" charset="0"/>
                </a:rPr>
                <a:t>LC‘s</a:t>
              </a:r>
              <a:r>
                <a:rPr lang="de-DE" sz="1600" dirty="0" smtClean="0">
                  <a:cs typeface="Arial" pitchFamily="34" charset="0"/>
                </a:rPr>
                <a:t>  </a:t>
              </a:r>
              <a:r>
                <a:rPr lang="de-DE" sz="1600" dirty="0" err="1" smtClean="0">
                  <a:cs typeface="Arial" pitchFamily="34" charset="0"/>
                </a:rPr>
                <a:t>are</a:t>
              </a:r>
              <a:r>
                <a:rPr lang="de-DE" sz="1600" dirty="0" smtClean="0">
                  <a:cs typeface="Arial" pitchFamily="34" charset="0"/>
                </a:rPr>
                <a:t> not </a:t>
              </a:r>
              <a:r>
                <a:rPr lang="de-DE" sz="1600" dirty="0" err="1" smtClean="0">
                  <a:cs typeface="Arial" pitchFamily="34" charset="0"/>
                </a:rPr>
                <a:t>stabilized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by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the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mean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field</a:t>
              </a:r>
              <a:r>
                <a:rPr lang="de-DE" sz="1600" dirty="0" smtClean="0">
                  <a:cs typeface="Arial" pitchFamily="34" charset="0"/>
                </a:rPr>
                <a:t> but </a:t>
              </a:r>
              <a:r>
                <a:rPr lang="de-DE" sz="1600" dirty="0" err="1" smtClean="0">
                  <a:cs typeface="Arial" pitchFamily="34" charset="0"/>
                </a:rPr>
                <a:t>by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many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body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correlations</a:t>
              </a:r>
              <a:r>
                <a:rPr lang="de-DE" sz="1600" dirty="0" smtClean="0">
                  <a:cs typeface="Arial" pitchFamily="34" charset="0"/>
                </a:rPr>
                <a:t>.</a:t>
              </a:r>
            </a:p>
            <a:p>
              <a:endParaRPr lang="de-DE" sz="1600" dirty="0" smtClean="0">
                <a:cs typeface="Arial" pitchFamily="34" charset="0"/>
              </a:endParaRPr>
            </a:p>
            <a:p>
              <a:r>
                <a:rPr lang="de-DE" sz="1600" dirty="0" smtClean="0">
                  <a:cs typeface="Arial" pitchFamily="34" charset="0"/>
                </a:rPr>
                <a:t>1: </a:t>
              </a:r>
              <a:r>
                <a:rPr lang="de-DE" sz="1600" dirty="0" err="1" smtClean="0">
                  <a:cs typeface="Arial" pitchFamily="34" charset="0"/>
                </a:rPr>
                <a:t>Introduce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as</a:t>
              </a:r>
              <a:r>
                <a:rPr lang="de-DE" sz="1600" dirty="0" smtClean="0">
                  <a:cs typeface="Arial" pitchFamily="34" charset="0"/>
                </a:rPr>
                <a:t> explicit </a:t>
              </a:r>
              <a:r>
                <a:rPr lang="de-DE" sz="1600" dirty="0" err="1" smtClean="0">
                  <a:cs typeface="Arial" pitchFamily="34" charset="0"/>
                </a:rPr>
                <a:t>degrees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of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freedom</a:t>
              </a:r>
              <a:r>
                <a:rPr lang="de-DE" sz="1600" dirty="0" smtClean="0">
                  <a:cs typeface="Arial" pitchFamily="34" charset="0"/>
                </a:rPr>
                <a:t>, </a:t>
              </a:r>
              <a:r>
                <a:rPr lang="de-DE" sz="1600" dirty="0" err="1" smtClean="0">
                  <a:cs typeface="Arial" pitchFamily="34" charset="0"/>
                </a:rPr>
                <a:t>generated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by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the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collision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term</a:t>
              </a:r>
              <a:r>
                <a:rPr lang="de-DE" sz="1600" dirty="0" smtClean="0">
                  <a:cs typeface="Arial" pitchFamily="34" charset="0"/>
                </a:rPr>
                <a:t> (</a:t>
              </a:r>
              <a:r>
                <a:rPr lang="de-DE" sz="1600" dirty="0" err="1" smtClean="0">
                  <a:cs typeface="Arial" pitchFamily="34" charset="0"/>
                </a:rPr>
                <a:t>Danielewicz</a:t>
              </a:r>
              <a:r>
                <a:rPr lang="de-DE" sz="1600" dirty="0" smtClean="0">
                  <a:cs typeface="Arial" pitchFamily="34" charset="0"/>
                </a:rPr>
                <a:t>)</a:t>
              </a:r>
              <a:endParaRPr lang="en-US" sz="1600" dirty="0" err="1" smtClean="0">
                <a:cs typeface="Arial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395536" y="5229200"/>
            <a:ext cx="3883948" cy="1532197"/>
            <a:chOff x="395536" y="5229200"/>
            <a:chExt cx="3883948" cy="1532197"/>
          </a:xfrm>
        </p:grpSpPr>
        <p:pic>
          <p:nvPicPr>
            <p:cNvPr id="43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3648" y="5373216"/>
              <a:ext cx="2016224" cy="13881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42" name="Textfeld 41"/>
            <p:cNvSpPr txBox="1"/>
            <p:nvPr/>
          </p:nvSpPr>
          <p:spPr>
            <a:xfrm>
              <a:off x="395536" y="5229200"/>
              <a:ext cx="3883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cs typeface="Arial" pitchFamily="34" charset="0"/>
                </a:rPr>
                <a:t>2: </a:t>
              </a:r>
              <a:r>
                <a:rPr lang="de-DE" sz="1600" dirty="0" err="1" smtClean="0">
                  <a:cs typeface="Arial" pitchFamily="34" charset="0"/>
                </a:rPr>
                <a:t>Ono</a:t>
              </a:r>
              <a:r>
                <a:rPr lang="de-DE" sz="1600" dirty="0" smtClean="0">
                  <a:cs typeface="Arial" pitchFamily="34" charset="0"/>
                </a:rPr>
                <a:t>, </a:t>
              </a:r>
              <a:r>
                <a:rPr lang="de-DE" sz="1600" dirty="0" err="1" smtClean="0">
                  <a:cs typeface="Arial" pitchFamily="34" charset="0"/>
                </a:rPr>
                <a:t>Ikeno</a:t>
              </a:r>
              <a:r>
                <a:rPr lang="de-DE" sz="1600" dirty="0" smtClean="0">
                  <a:cs typeface="Arial" pitchFamily="34" charset="0"/>
                </a:rPr>
                <a:t>: </a:t>
              </a:r>
              <a:r>
                <a:rPr lang="de-DE" sz="1600" dirty="0" err="1" smtClean="0">
                  <a:cs typeface="Arial" pitchFamily="34" charset="0"/>
                </a:rPr>
                <a:t>dynamical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cluster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correlations</a:t>
              </a:r>
              <a:endParaRPr lang="en-US" sz="1600" dirty="0" err="1" smtClean="0">
                <a:cs typeface="Arial" pitchFamily="34" charset="0"/>
              </a:endParaRP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4283968" y="5013176"/>
            <a:ext cx="4680519" cy="156966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BUU: </a:t>
            </a:r>
            <a:r>
              <a:rPr lang="de-DE" sz="1600" dirty="0" err="1" smtClean="0">
                <a:sym typeface="Wingdings" pitchFamily="2" charset="2"/>
              </a:rPr>
              <a:t>Approximations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Boltzmann-</a:t>
            </a:r>
            <a:r>
              <a:rPr lang="de-DE" sz="1600" dirty="0" err="1" smtClean="0">
                <a:sym typeface="Wingdings" pitchFamily="2" charset="2"/>
              </a:rPr>
              <a:t>Langevin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eq</a:t>
            </a:r>
            <a:r>
              <a:rPr lang="de-DE" sz="1600" dirty="0" smtClean="0">
                <a:sym typeface="Wingdings" pitchFamily="2" charset="2"/>
              </a:rPr>
              <a:t>.</a:t>
            </a:r>
          </a:p>
          <a:p>
            <a:r>
              <a:rPr lang="de-DE" sz="1600" dirty="0" smtClean="0">
                <a:sym typeface="Wingdings" pitchFamily="2" charset="2"/>
              </a:rPr>
              <a:t>           </a:t>
            </a:r>
            <a:r>
              <a:rPr lang="de-DE" sz="1600" dirty="0" err="1" smtClean="0">
                <a:sym typeface="Wingdings" pitchFamily="2" charset="2"/>
              </a:rPr>
              <a:t>Numerical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noise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small</a:t>
            </a:r>
            <a:r>
              <a:rPr lang="de-DE" sz="1600" dirty="0" smtClean="0">
                <a:sym typeface="Wingdings" pitchFamily="2" charset="2"/>
              </a:rPr>
              <a:t> (</a:t>
            </a:r>
            <a:r>
              <a:rPr lang="de-DE" sz="1600" dirty="0" err="1" smtClean="0">
                <a:sym typeface="Wingdings" pitchFamily="2" charset="2"/>
              </a:rPr>
              <a:t>many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test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particles</a:t>
            </a:r>
            <a:r>
              <a:rPr lang="de-DE" sz="1600" dirty="0" smtClean="0">
                <a:sym typeface="Wingdings" pitchFamily="2" charset="2"/>
              </a:rPr>
              <a:t>)</a:t>
            </a:r>
          </a:p>
          <a:p>
            <a:r>
              <a:rPr lang="de-DE" sz="1600" dirty="0" smtClean="0">
                <a:sym typeface="Wingdings" pitchFamily="2" charset="2"/>
              </a:rPr>
              <a:t>           </a:t>
            </a:r>
            <a:r>
              <a:rPr lang="de-DE" sz="1600" dirty="0" err="1" smtClean="0">
                <a:sym typeface="Wingdings" pitchFamily="2" charset="2"/>
              </a:rPr>
              <a:t>and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inject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physical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fluctuations</a:t>
            </a:r>
            <a:r>
              <a:rPr lang="de-DE" sz="1600" dirty="0" smtClean="0">
                <a:sym typeface="Wingdings" pitchFamily="2" charset="2"/>
              </a:rPr>
              <a:t> </a:t>
            </a:r>
          </a:p>
          <a:p>
            <a:r>
              <a:rPr lang="de-DE" sz="1600" dirty="0" smtClean="0">
                <a:sym typeface="Wingdings" pitchFamily="2" charset="2"/>
              </a:rPr>
              <a:t>QMD: </a:t>
            </a:r>
            <a:r>
              <a:rPr lang="de-DE" sz="1600" dirty="0" err="1" smtClean="0">
                <a:sym typeface="Wingdings" pitchFamily="2" charset="2"/>
              </a:rPr>
              <a:t>Rely</a:t>
            </a:r>
            <a:r>
              <a:rPr lang="de-DE" sz="1600" dirty="0" smtClean="0">
                <a:sym typeface="Wingdings" pitchFamily="2" charset="2"/>
              </a:rPr>
              <a:t> on </a:t>
            </a:r>
            <a:r>
              <a:rPr lang="de-DE" sz="1600" dirty="0" err="1" smtClean="0">
                <a:sym typeface="Wingdings" pitchFamily="2" charset="2"/>
              </a:rPr>
              <a:t>fluctuations</a:t>
            </a:r>
            <a:r>
              <a:rPr lang="de-DE" sz="1600" dirty="0" smtClean="0">
                <a:sym typeface="Wingdings" pitchFamily="2" charset="2"/>
              </a:rPr>
              <a:t> due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classical</a:t>
            </a:r>
            <a:endParaRPr lang="de-DE" sz="1600" dirty="0" smtClean="0">
              <a:sym typeface="Wingdings" pitchFamily="2" charset="2"/>
            </a:endParaRPr>
          </a:p>
          <a:p>
            <a:r>
              <a:rPr lang="de-DE" sz="1600" dirty="0" smtClean="0">
                <a:sym typeface="Wingdings" pitchFamily="2" charset="2"/>
              </a:rPr>
              <a:t>            </a:t>
            </a:r>
            <a:r>
              <a:rPr lang="de-DE" sz="1600" dirty="0" err="1" smtClean="0">
                <a:sym typeface="Wingdings" pitchFamily="2" charset="2"/>
              </a:rPr>
              <a:t>representation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phase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space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nucleons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endParaRPr lang="de-DE" sz="1600" dirty="0" smtClean="0">
              <a:sym typeface="Wingdings" pitchFamily="2" charset="2"/>
            </a:endParaRPr>
          </a:p>
          <a:p>
            <a:r>
              <a:rPr lang="de-DE" sz="1600" dirty="0" smtClean="0">
                <a:sym typeface="Wingdings" pitchFamily="2" charset="2"/>
              </a:rPr>
              <a:t>            finite </a:t>
            </a:r>
            <a:r>
              <a:rPr lang="de-DE" sz="1600" dirty="0" err="1" smtClean="0">
                <a:sym typeface="Wingdings" pitchFamily="2" charset="2"/>
              </a:rPr>
              <a:t>size</a:t>
            </a:r>
            <a:r>
              <a:rPr lang="de-DE" sz="1600" dirty="0" smtClean="0">
                <a:sym typeface="Wingdings" pitchFamily="2" charset="2"/>
              </a:rPr>
              <a:t> (</a:t>
            </a:r>
            <a:r>
              <a:rPr lang="de-DE" sz="1600" dirty="0" err="1" smtClean="0">
                <a:sym typeface="Wingdings" pitchFamily="2" charset="2"/>
              </a:rPr>
              <a:t>parameter</a:t>
            </a:r>
            <a:r>
              <a:rPr lang="de-DE" sz="1600" dirty="0" smtClean="0">
                <a:sym typeface="Wingdings" pitchFamily="2" charset="2"/>
              </a:rPr>
              <a:t>: </a:t>
            </a:r>
            <a:r>
              <a:rPr lang="de-DE" sz="1600" dirty="0" err="1" smtClean="0">
                <a:sym typeface="Wingdings" pitchFamily="2" charset="2"/>
              </a:rPr>
              <a:t>width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wave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paket</a:t>
            </a:r>
            <a:r>
              <a:rPr lang="de-DE" sz="1600" dirty="0" smtClean="0">
                <a:sym typeface="Wingdings" pitchFamily="2" charset="2"/>
              </a:rPr>
              <a:t>)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3275856" y="116632"/>
            <a:ext cx="1714252" cy="461665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ym typeface="Wingdings" pitchFamily="2" charset="2"/>
              </a:rPr>
              <a:t>Fluctuations</a:t>
            </a:r>
            <a:endParaRPr lang="en-US" sz="2400" dirty="0" smtClean="0">
              <a:sym typeface="Wingdings" pitchFamily="2" charset="2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552" y="548680"/>
            <a:ext cx="8372475" cy="58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 dirty="0"/>
              <a:t>BUU: </a:t>
            </a:r>
            <a:r>
              <a:rPr lang="de-DE" sz="1600" dirty="0" err="1"/>
              <a:t>statistical</a:t>
            </a:r>
            <a:r>
              <a:rPr lang="de-DE" sz="1600" dirty="0"/>
              <a:t> </a:t>
            </a:r>
            <a:r>
              <a:rPr lang="de-DE" sz="1600" dirty="0" err="1"/>
              <a:t>fluctuation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mean</a:t>
            </a:r>
            <a:r>
              <a:rPr lang="de-DE" sz="1600" dirty="0"/>
              <a:t> </a:t>
            </a:r>
            <a:r>
              <a:rPr lang="de-DE" sz="1600" dirty="0" err="1"/>
              <a:t>field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r>
              <a:rPr lang="de-DE" sz="1600" dirty="0"/>
              <a:t> </a:t>
            </a:r>
            <a:r>
              <a:rPr lang="de-DE" sz="1600" dirty="0" err="1"/>
              <a:t>function</a:t>
            </a:r>
            <a:r>
              <a:rPr lang="de-DE" sz="1600" dirty="0"/>
              <a:t> f in a Fermi </a:t>
            </a:r>
          </a:p>
          <a:p>
            <a:r>
              <a:rPr lang="de-DE" sz="1600" dirty="0"/>
              <a:t>          </a:t>
            </a:r>
            <a:r>
              <a:rPr lang="de-DE" sz="1600" dirty="0" err="1"/>
              <a:t>system</a:t>
            </a:r>
            <a:r>
              <a:rPr lang="de-DE" sz="1600" dirty="0"/>
              <a:t>  </a:t>
            </a:r>
            <a:r>
              <a:rPr lang="de-DE" sz="1600" dirty="0" err="1"/>
              <a:t>is</a:t>
            </a:r>
            <a:endParaRPr lang="de-DE" sz="1600" dirty="0"/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979712" y="836712"/>
          <a:ext cx="2093912" cy="290513"/>
        </p:xfrm>
        <a:graphic>
          <a:graphicData uri="http://schemas.openxmlformats.org/presentationml/2006/ole">
            <p:oleObj spid="_x0000_s52226" name="Equation" r:id="rId3" imgW="1739880" imgH="241200" progId="Equation.DSMT4">
              <p:embed/>
            </p:oleObj>
          </a:graphicData>
        </a:graphic>
      </p:graphicFrame>
      <p:grpSp>
        <p:nvGrpSpPr>
          <p:cNvPr id="5" name="Gruppieren 57"/>
          <p:cNvGrpSpPr/>
          <p:nvPr/>
        </p:nvGrpSpPr>
        <p:grpSpPr>
          <a:xfrm>
            <a:off x="6660232" y="188640"/>
            <a:ext cx="2232248" cy="1165175"/>
            <a:chOff x="395287" y="4437063"/>
            <a:chExt cx="3386138" cy="2173287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455738" y="5705475"/>
              <a:ext cx="184150" cy="3365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endParaRPr lang="de-DE"/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116013" y="4659313"/>
              <a:ext cx="2508250" cy="1951037"/>
              <a:chOff x="657" y="568"/>
              <a:chExt cx="1892" cy="1555"/>
            </a:xfrm>
          </p:grpSpPr>
          <p:sp>
            <p:nvSpPr>
              <p:cNvPr id="36" name="Freeform 18"/>
              <p:cNvSpPr>
                <a:spLocks/>
              </p:cNvSpPr>
              <p:nvPr/>
            </p:nvSpPr>
            <p:spPr bwMode="auto">
              <a:xfrm>
                <a:off x="657" y="1498"/>
                <a:ext cx="543" cy="625"/>
              </a:xfrm>
              <a:custGeom>
                <a:avLst/>
                <a:gdLst/>
                <a:ahLst/>
                <a:cxnLst>
                  <a:cxn ang="0">
                    <a:pos x="0" y="625"/>
                  </a:cxn>
                  <a:cxn ang="0">
                    <a:pos x="148" y="420"/>
                  </a:cxn>
                  <a:cxn ang="0">
                    <a:pos x="370" y="156"/>
                  </a:cxn>
                  <a:cxn ang="0">
                    <a:pos x="543" y="0"/>
                  </a:cxn>
                </a:cxnLst>
                <a:rect l="0" t="0" r="r" b="b"/>
                <a:pathLst>
                  <a:path w="543" h="625">
                    <a:moveTo>
                      <a:pt x="0" y="625"/>
                    </a:moveTo>
                    <a:cubicBezTo>
                      <a:pt x="25" y="591"/>
                      <a:pt x="86" y="498"/>
                      <a:pt x="148" y="420"/>
                    </a:cubicBezTo>
                    <a:cubicBezTo>
                      <a:pt x="210" y="342"/>
                      <a:pt x="304" y="226"/>
                      <a:pt x="370" y="156"/>
                    </a:cubicBezTo>
                    <a:cubicBezTo>
                      <a:pt x="436" y="86"/>
                      <a:pt x="507" y="32"/>
                      <a:pt x="543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" name="Freeform 19"/>
              <p:cNvSpPr>
                <a:spLocks/>
              </p:cNvSpPr>
              <p:nvPr/>
            </p:nvSpPr>
            <p:spPr bwMode="auto">
              <a:xfrm>
                <a:off x="1340" y="938"/>
                <a:ext cx="633" cy="445"/>
              </a:xfrm>
              <a:custGeom>
                <a:avLst/>
                <a:gdLst/>
                <a:ahLst/>
                <a:cxnLst>
                  <a:cxn ang="0">
                    <a:pos x="0" y="445"/>
                  </a:cxn>
                  <a:cxn ang="0">
                    <a:pos x="313" y="181"/>
                  </a:cxn>
                  <a:cxn ang="0">
                    <a:pos x="633" y="0"/>
                  </a:cxn>
                </a:cxnLst>
                <a:rect l="0" t="0" r="r" b="b"/>
                <a:pathLst>
                  <a:path w="633" h="445">
                    <a:moveTo>
                      <a:pt x="0" y="445"/>
                    </a:moveTo>
                    <a:cubicBezTo>
                      <a:pt x="52" y="401"/>
                      <a:pt x="208" y="255"/>
                      <a:pt x="313" y="181"/>
                    </a:cubicBezTo>
                    <a:cubicBezTo>
                      <a:pt x="418" y="107"/>
                      <a:pt x="566" y="38"/>
                      <a:pt x="633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Freeform 20"/>
              <p:cNvSpPr>
                <a:spLocks/>
              </p:cNvSpPr>
              <p:nvPr/>
            </p:nvSpPr>
            <p:spPr bwMode="auto">
              <a:xfrm>
                <a:off x="2080" y="568"/>
                <a:ext cx="469" cy="321"/>
              </a:xfrm>
              <a:custGeom>
                <a:avLst/>
                <a:gdLst/>
                <a:ahLst/>
                <a:cxnLst>
                  <a:cxn ang="0">
                    <a:pos x="0" y="321"/>
                  </a:cxn>
                  <a:cxn ang="0">
                    <a:pos x="209" y="166"/>
                  </a:cxn>
                  <a:cxn ang="0">
                    <a:pos x="469" y="0"/>
                  </a:cxn>
                </a:cxnLst>
                <a:rect l="0" t="0" r="r" b="b"/>
                <a:pathLst>
                  <a:path w="469" h="321">
                    <a:moveTo>
                      <a:pt x="0" y="321"/>
                    </a:moveTo>
                    <a:cubicBezTo>
                      <a:pt x="35" y="297"/>
                      <a:pt x="131" y="219"/>
                      <a:pt x="209" y="166"/>
                    </a:cubicBezTo>
                    <a:cubicBezTo>
                      <a:pt x="287" y="113"/>
                      <a:pt x="415" y="35"/>
                      <a:pt x="469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838325" y="4835525"/>
              <a:ext cx="1263650" cy="911225"/>
              <a:chOff x="1200" y="2639"/>
              <a:chExt cx="953" cy="726"/>
            </a:xfrm>
          </p:grpSpPr>
          <p:sp>
            <p:nvSpPr>
              <p:cNvPr id="32" name="Freeform 22"/>
              <p:cNvSpPr>
                <a:spLocks/>
              </p:cNvSpPr>
              <p:nvPr/>
            </p:nvSpPr>
            <p:spPr bwMode="auto">
              <a:xfrm>
                <a:off x="1336" y="3206"/>
                <a:ext cx="817" cy="159"/>
              </a:xfrm>
              <a:custGeom>
                <a:avLst/>
                <a:gdLst/>
                <a:ahLst/>
                <a:cxnLst>
                  <a:cxn ang="0">
                    <a:pos x="0" y="159"/>
                  </a:cxn>
                  <a:cxn ang="0">
                    <a:pos x="363" y="23"/>
                  </a:cxn>
                  <a:cxn ang="0">
                    <a:pos x="817" y="23"/>
                  </a:cxn>
                </a:cxnLst>
                <a:rect l="0" t="0" r="r" b="b"/>
                <a:pathLst>
                  <a:path w="817" h="159">
                    <a:moveTo>
                      <a:pt x="0" y="159"/>
                    </a:moveTo>
                    <a:cubicBezTo>
                      <a:pt x="113" y="102"/>
                      <a:pt x="227" y="46"/>
                      <a:pt x="363" y="23"/>
                    </a:cubicBezTo>
                    <a:cubicBezTo>
                      <a:pt x="499" y="0"/>
                      <a:pt x="658" y="11"/>
                      <a:pt x="817" y="2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Freeform 23"/>
              <p:cNvSpPr>
                <a:spLocks/>
              </p:cNvSpPr>
              <p:nvPr/>
            </p:nvSpPr>
            <p:spPr bwMode="auto">
              <a:xfrm>
                <a:off x="1200" y="2639"/>
                <a:ext cx="106" cy="681"/>
              </a:xfrm>
              <a:custGeom>
                <a:avLst/>
                <a:gdLst/>
                <a:ahLst/>
                <a:cxnLst>
                  <a:cxn ang="0">
                    <a:pos x="45" y="681"/>
                  </a:cxn>
                  <a:cxn ang="0">
                    <a:pos x="91" y="409"/>
                  </a:cxn>
                  <a:cxn ang="0">
                    <a:pos x="91" y="182"/>
                  </a:cxn>
                  <a:cxn ang="0">
                    <a:pos x="0" y="0"/>
                  </a:cxn>
                </a:cxnLst>
                <a:rect l="0" t="0" r="r" b="b"/>
                <a:pathLst>
                  <a:path w="106" h="681">
                    <a:moveTo>
                      <a:pt x="45" y="681"/>
                    </a:moveTo>
                    <a:cubicBezTo>
                      <a:pt x="64" y="586"/>
                      <a:pt x="83" y="492"/>
                      <a:pt x="91" y="409"/>
                    </a:cubicBezTo>
                    <a:cubicBezTo>
                      <a:pt x="99" y="326"/>
                      <a:pt x="106" y="250"/>
                      <a:pt x="91" y="182"/>
                    </a:cubicBezTo>
                    <a:cubicBezTo>
                      <a:pt x="76" y="114"/>
                      <a:pt x="38" y="57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1381" y="3176"/>
                <a:ext cx="681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91" y="53"/>
                  </a:cxn>
                  <a:cxn ang="0">
                    <a:pos x="227" y="98"/>
                  </a:cxn>
                  <a:cxn ang="0">
                    <a:pos x="318" y="8"/>
                  </a:cxn>
                  <a:cxn ang="0">
                    <a:pos x="409" y="98"/>
                  </a:cxn>
                  <a:cxn ang="0">
                    <a:pos x="545" y="8"/>
                  </a:cxn>
                  <a:cxn ang="0">
                    <a:pos x="635" y="53"/>
                  </a:cxn>
                  <a:cxn ang="0">
                    <a:pos x="681" y="8"/>
                  </a:cxn>
                </a:cxnLst>
                <a:rect l="0" t="0" r="r" b="b"/>
                <a:pathLst>
                  <a:path w="681" h="144">
                    <a:moveTo>
                      <a:pt x="0" y="144"/>
                    </a:moveTo>
                    <a:cubicBezTo>
                      <a:pt x="26" y="102"/>
                      <a:pt x="53" y="61"/>
                      <a:pt x="91" y="53"/>
                    </a:cubicBezTo>
                    <a:cubicBezTo>
                      <a:pt x="129" y="45"/>
                      <a:pt x="189" y="105"/>
                      <a:pt x="227" y="98"/>
                    </a:cubicBezTo>
                    <a:cubicBezTo>
                      <a:pt x="265" y="91"/>
                      <a:pt x="288" y="8"/>
                      <a:pt x="318" y="8"/>
                    </a:cubicBezTo>
                    <a:cubicBezTo>
                      <a:pt x="348" y="8"/>
                      <a:pt x="371" y="98"/>
                      <a:pt x="409" y="98"/>
                    </a:cubicBezTo>
                    <a:cubicBezTo>
                      <a:pt x="447" y="98"/>
                      <a:pt x="507" y="16"/>
                      <a:pt x="545" y="8"/>
                    </a:cubicBezTo>
                    <a:cubicBezTo>
                      <a:pt x="583" y="0"/>
                      <a:pt x="612" y="53"/>
                      <a:pt x="635" y="53"/>
                    </a:cubicBezTo>
                    <a:cubicBezTo>
                      <a:pt x="658" y="53"/>
                      <a:pt x="669" y="30"/>
                      <a:pt x="681" y="8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1238" y="2730"/>
                <a:ext cx="106" cy="544"/>
              </a:xfrm>
              <a:custGeom>
                <a:avLst/>
                <a:gdLst/>
                <a:ahLst/>
                <a:cxnLst>
                  <a:cxn ang="0">
                    <a:pos x="7" y="544"/>
                  </a:cxn>
                  <a:cxn ang="0">
                    <a:pos x="53" y="454"/>
                  </a:cxn>
                  <a:cxn ang="0">
                    <a:pos x="7" y="318"/>
                  </a:cxn>
                  <a:cxn ang="0">
                    <a:pos x="98" y="227"/>
                  </a:cxn>
                  <a:cxn ang="0">
                    <a:pos x="53" y="136"/>
                  </a:cxn>
                  <a:cxn ang="0">
                    <a:pos x="53" y="0"/>
                  </a:cxn>
                </a:cxnLst>
                <a:rect l="0" t="0" r="r" b="b"/>
                <a:pathLst>
                  <a:path w="106" h="544">
                    <a:moveTo>
                      <a:pt x="7" y="544"/>
                    </a:moveTo>
                    <a:cubicBezTo>
                      <a:pt x="30" y="518"/>
                      <a:pt x="53" y="492"/>
                      <a:pt x="53" y="454"/>
                    </a:cubicBezTo>
                    <a:cubicBezTo>
                      <a:pt x="53" y="416"/>
                      <a:pt x="0" y="356"/>
                      <a:pt x="7" y="318"/>
                    </a:cubicBezTo>
                    <a:cubicBezTo>
                      <a:pt x="14" y="280"/>
                      <a:pt x="90" y="257"/>
                      <a:pt x="98" y="227"/>
                    </a:cubicBezTo>
                    <a:cubicBezTo>
                      <a:pt x="106" y="197"/>
                      <a:pt x="60" y="174"/>
                      <a:pt x="53" y="136"/>
                    </a:cubicBezTo>
                    <a:cubicBezTo>
                      <a:pt x="46" y="98"/>
                      <a:pt x="61" y="23"/>
                      <a:pt x="53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2740025" y="4437063"/>
              <a:ext cx="1041400" cy="668337"/>
              <a:chOff x="1867" y="2341"/>
              <a:chExt cx="785" cy="533"/>
            </a:xfrm>
          </p:grpSpPr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062" y="2814"/>
                <a:ext cx="590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317" y="7"/>
                  </a:cxn>
                  <a:cxn ang="0">
                    <a:pos x="590" y="7"/>
                  </a:cxn>
                </a:cxnLst>
                <a:rect l="0" t="0" r="r" b="b"/>
                <a:pathLst>
                  <a:path w="590" h="52">
                    <a:moveTo>
                      <a:pt x="0" y="52"/>
                    </a:moveTo>
                    <a:cubicBezTo>
                      <a:pt x="109" y="33"/>
                      <a:pt x="219" y="14"/>
                      <a:pt x="317" y="7"/>
                    </a:cubicBezTo>
                    <a:cubicBezTo>
                      <a:pt x="415" y="0"/>
                      <a:pt x="502" y="3"/>
                      <a:pt x="590" y="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062" y="2367"/>
                <a:ext cx="227" cy="408"/>
              </a:xfrm>
              <a:custGeom>
                <a:avLst/>
                <a:gdLst/>
                <a:ahLst/>
                <a:cxnLst>
                  <a:cxn ang="0">
                    <a:pos x="0" y="408"/>
                  </a:cxn>
                  <a:cxn ang="0">
                    <a:pos x="136" y="182"/>
                  </a:cxn>
                  <a:cxn ang="0">
                    <a:pos x="227" y="0"/>
                  </a:cxn>
                </a:cxnLst>
                <a:rect l="0" t="0" r="r" b="b"/>
                <a:pathLst>
                  <a:path w="227" h="408">
                    <a:moveTo>
                      <a:pt x="0" y="408"/>
                    </a:moveTo>
                    <a:cubicBezTo>
                      <a:pt x="49" y="329"/>
                      <a:pt x="98" y="250"/>
                      <a:pt x="136" y="182"/>
                    </a:cubicBezTo>
                    <a:cubicBezTo>
                      <a:pt x="174" y="114"/>
                      <a:pt x="200" y="57"/>
                      <a:pt x="227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1867" y="2341"/>
                <a:ext cx="146" cy="445"/>
              </a:xfrm>
              <a:custGeom>
                <a:avLst/>
                <a:gdLst/>
                <a:ahLst/>
                <a:cxnLst>
                  <a:cxn ang="0">
                    <a:pos x="131" y="445"/>
                  </a:cxn>
                  <a:cxn ang="0">
                    <a:pos x="139" y="239"/>
                  </a:cxn>
                  <a:cxn ang="0">
                    <a:pos x="90" y="124"/>
                  </a:cxn>
                  <a:cxn ang="0">
                    <a:pos x="0" y="0"/>
                  </a:cxn>
                </a:cxnLst>
                <a:rect l="0" t="0" r="r" b="b"/>
                <a:pathLst>
                  <a:path w="146" h="445">
                    <a:moveTo>
                      <a:pt x="131" y="445"/>
                    </a:moveTo>
                    <a:cubicBezTo>
                      <a:pt x="132" y="411"/>
                      <a:pt x="146" y="292"/>
                      <a:pt x="139" y="239"/>
                    </a:cubicBezTo>
                    <a:cubicBezTo>
                      <a:pt x="132" y="186"/>
                      <a:pt x="113" y="164"/>
                      <a:pt x="90" y="124"/>
                    </a:cubicBezTo>
                    <a:cubicBezTo>
                      <a:pt x="67" y="84"/>
                      <a:pt x="15" y="21"/>
                      <a:pt x="0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153" y="2768"/>
                <a:ext cx="408" cy="10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136" y="98"/>
                  </a:cxn>
                  <a:cxn ang="0">
                    <a:pos x="272" y="7"/>
                  </a:cxn>
                  <a:cxn ang="0">
                    <a:pos x="408" y="53"/>
                  </a:cxn>
                </a:cxnLst>
                <a:rect l="0" t="0" r="r" b="b"/>
                <a:pathLst>
                  <a:path w="408" h="106">
                    <a:moveTo>
                      <a:pt x="0" y="53"/>
                    </a:moveTo>
                    <a:cubicBezTo>
                      <a:pt x="45" y="79"/>
                      <a:pt x="91" y="106"/>
                      <a:pt x="136" y="98"/>
                    </a:cubicBezTo>
                    <a:cubicBezTo>
                      <a:pt x="181" y="90"/>
                      <a:pt x="227" y="14"/>
                      <a:pt x="272" y="7"/>
                    </a:cubicBezTo>
                    <a:cubicBezTo>
                      <a:pt x="317" y="0"/>
                      <a:pt x="362" y="26"/>
                      <a:pt x="408" y="53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2153" y="2413"/>
                <a:ext cx="90" cy="181"/>
              </a:xfrm>
              <a:custGeom>
                <a:avLst/>
                <a:gdLst/>
                <a:ahLst/>
                <a:cxnLst>
                  <a:cxn ang="0">
                    <a:pos x="0" y="181"/>
                  </a:cxn>
                  <a:cxn ang="0">
                    <a:pos x="45" y="136"/>
                  </a:cxn>
                  <a:cxn ang="0">
                    <a:pos x="45" y="45"/>
                  </a:cxn>
                  <a:cxn ang="0">
                    <a:pos x="90" y="0"/>
                  </a:cxn>
                </a:cxnLst>
                <a:rect l="0" t="0" r="r" b="b"/>
                <a:pathLst>
                  <a:path w="90" h="181">
                    <a:moveTo>
                      <a:pt x="0" y="181"/>
                    </a:moveTo>
                    <a:cubicBezTo>
                      <a:pt x="19" y="170"/>
                      <a:pt x="38" y="159"/>
                      <a:pt x="45" y="136"/>
                    </a:cubicBezTo>
                    <a:cubicBezTo>
                      <a:pt x="52" y="113"/>
                      <a:pt x="38" y="68"/>
                      <a:pt x="45" y="45"/>
                    </a:cubicBezTo>
                    <a:cubicBezTo>
                      <a:pt x="52" y="22"/>
                      <a:pt x="71" y="11"/>
                      <a:pt x="90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1921" y="2413"/>
                <a:ext cx="139" cy="272"/>
              </a:xfrm>
              <a:custGeom>
                <a:avLst/>
                <a:gdLst/>
                <a:ahLst/>
                <a:cxnLst>
                  <a:cxn ang="0">
                    <a:pos x="95" y="272"/>
                  </a:cxn>
                  <a:cxn ang="0">
                    <a:pos x="127" y="167"/>
                  </a:cxn>
                  <a:cxn ang="0">
                    <a:pos x="20" y="101"/>
                  </a:cxn>
                  <a:cxn ang="0">
                    <a:pos x="5" y="0"/>
                  </a:cxn>
                </a:cxnLst>
                <a:rect l="0" t="0" r="r" b="b"/>
                <a:pathLst>
                  <a:path w="139" h="272">
                    <a:moveTo>
                      <a:pt x="95" y="272"/>
                    </a:moveTo>
                    <a:cubicBezTo>
                      <a:pt x="100" y="255"/>
                      <a:pt x="139" y="195"/>
                      <a:pt x="127" y="167"/>
                    </a:cubicBezTo>
                    <a:cubicBezTo>
                      <a:pt x="115" y="139"/>
                      <a:pt x="40" y="129"/>
                      <a:pt x="20" y="101"/>
                    </a:cubicBezTo>
                    <a:cubicBezTo>
                      <a:pt x="0" y="73"/>
                      <a:pt x="8" y="21"/>
                      <a:pt x="5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3"/>
            <p:cNvGrpSpPr>
              <a:grpSpLocks/>
            </p:cNvGrpSpPr>
            <p:nvPr/>
          </p:nvGrpSpPr>
          <p:grpSpPr bwMode="auto">
            <a:xfrm>
              <a:off x="1176338" y="4692650"/>
              <a:ext cx="2311400" cy="1849438"/>
              <a:chOff x="2017" y="2531"/>
              <a:chExt cx="1743" cy="1474"/>
            </a:xfrm>
          </p:grpSpPr>
          <p:sp>
            <p:nvSpPr>
              <p:cNvPr id="23" name="Freeform 34"/>
              <p:cNvSpPr>
                <a:spLocks/>
              </p:cNvSpPr>
              <p:nvPr/>
            </p:nvSpPr>
            <p:spPr bwMode="auto">
              <a:xfrm>
                <a:off x="2017" y="3483"/>
                <a:ext cx="454" cy="522"/>
              </a:xfrm>
              <a:custGeom>
                <a:avLst/>
                <a:gdLst/>
                <a:ahLst/>
                <a:cxnLst>
                  <a:cxn ang="0">
                    <a:pos x="0" y="522"/>
                  </a:cxn>
                  <a:cxn ang="0">
                    <a:pos x="91" y="476"/>
                  </a:cxn>
                  <a:cxn ang="0">
                    <a:pos x="91" y="340"/>
                  </a:cxn>
                  <a:cxn ang="0">
                    <a:pos x="181" y="340"/>
                  </a:cxn>
                  <a:cxn ang="0">
                    <a:pos x="203" y="200"/>
                  </a:cxn>
                  <a:cxn ang="0">
                    <a:pos x="363" y="159"/>
                  </a:cxn>
                  <a:cxn ang="0">
                    <a:pos x="363" y="23"/>
                  </a:cxn>
                  <a:cxn ang="0">
                    <a:pos x="454" y="23"/>
                  </a:cxn>
                </a:cxnLst>
                <a:rect l="0" t="0" r="r" b="b"/>
                <a:pathLst>
                  <a:path w="454" h="522">
                    <a:moveTo>
                      <a:pt x="0" y="522"/>
                    </a:moveTo>
                    <a:cubicBezTo>
                      <a:pt x="38" y="514"/>
                      <a:pt x="76" y="506"/>
                      <a:pt x="91" y="476"/>
                    </a:cubicBezTo>
                    <a:cubicBezTo>
                      <a:pt x="106" y="446"/>
                      <a:pt x="76" y="363"/>
                      <a:pt x="91" y="340"/>
                    </a:cubicBezTo>
                    <a:cubicBezTo>
                      <a:pt x="106" y="317"/>
                      <a:pt x="162" y="363"/>
                      <a:pt x="181" y="340"/>
                    </a:cubicBezTo>
                    <a:cubicBezTo>
                      <a:pt x="200" y="317"/>
                      <a:pt x="173" y="230"/>
                      <a:pt x="203" y="200"/>
                    </a:cubicBezTo>
                    <a:cubicBezTo>
                      <a:pt x="233" y="170"/>
                      <a:pt x="336" y="188"/>
                      <a:pt x="363" y="159"/>
                    </a:cubicBezTo>
                    <a:cubicBezTo>
                      <a:pt x="390" y="130"/>
                      <a:pt x="348" y="46"/>
                      <a:pt x="363" y="23"/>
                    </a:cubicBezTo>
                    <a:cubicBezTo>
                      <a:pt x="378" y="0"/>
                      <a:pt x="439" y="31"/>
                      <a:pt x="454" y="23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Freeform 35"/>
              <p:cNvSpPr>
                <a:spLocks/>
              </p:cNvSpPr>
              <p:nvPr/>
            </p:nvSpPr>
            <p:spPr bwMode="auto">
              <a:xfrm>
                <a:off x="2667" y="2871"/>
                <a:ext cx="598" cy="453"/>
              </a:xfrm>
              <a:custGeom>
                <a:avLst/>
                <a:gdLst/>
                <a:ahLst/>
                <a:cxnLst>
                  <a:cxn ang="0">
                    <a:pos x="30" y="453"/>
                  </a:cxn>
                  <a:cxn ang="0">
                    <a:pos x="30" y="363"/>
                  </a:cxn>
                  <a:cxn ang="0">
                    <a:pos x="212" y="317"/>
                  </a:cxn>
                  <a:cxn ang="0">
                    <a:pos x="244" y="179"/>
                  </a:cxn>
                  <a:cxn ang="0">
                    <a:pos x="393" y="181"/>
                  </a:cxn>
                  <a:cxn ang="0">
                    <a:pos x="439" y="91"/>
                  </a:cxn>
                  <a:cxn ang="0">
                    <a:pos x="575" y="91"/>
                  </a:cxn>
                  <a:cxn ang="0">
                    <a:pos x="575" y="0"/>
                  </a:cxn>
                </a:cxnLst>
                <a:rect l="0" t="0" r="r" b="b"/>
                <a:pathLst>
                  <a:path w="598" h="453">
                    <a:moveTo>
                      <a:pt x="30" y="453"/>
                    </a:moveTo>
                    <a:cubicBezTo>
                      <a:pt x="15" y="419"/>
                      <a:pt x="0" y="386"/>
                      <a:pt x="30" y="363"/>
                    </a:cubicBezTo>
                    <a:cubicBezTo>
                      <a:pt x="60" y="340"/>
                      <a:pt x="176" y="348"/>
                      <a:pt x="212" y="317"/>
                    </a:cubicBezTo>
                    <a:cubicBezTo>
                      <a:pt x="248" y="286"/>
                      <a:pt x="214" y="202"/>
                      <a:pt x="244" y="179"/>
                    </a:cubicBezTo>
                    <a:cubicBezTo>
                      <a:pt x="274" y="156"/>
                      <a:pt x="360" y="196"/>
                      <a:pt x="393" y="181"/>
                    </a:cubicBezTo>
                    <a:cubicBezTo>
                      <a:pt x="426" y="166"/>
                      <a:pt x="409" y="106"/>
                      <a:pt x="439" y="91"/>
                    </a:cubicBezTo>
                    <a:cubicBezTo>
                      <a:pt x="469" y="76"/>
                      <a:pt x="552" y="106"/>
                      <a:pt x="575" y="91"/>
                    </a:cubicBezTo>
                    <a:cubicBezTo>
                      <a:pt x="598" y="76"/>
                      <a:pt x="575" y="15"/>
                      <a:pt x="575" y="0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Freeform 36"/>
              <p:cNvSpPr>
                <a:spLocks/>
              </p:cNvSpPr>
              <p:nvPr/>
            </p:nvSpPr>
            <p:spPr bwMode="auto">
              <a:xfrm>
                <a:off x="3423" y="2531"/>
                <a:ext cx="337" cy="294"/>
              </a:xfrm>
              <a:custGeom>
                <a:avLst/>
                <a:gdLst/>
                <a:ahLst/>
                <a:cxnLst>
                  <a:cxn ang="0">
                    <a:pos x="0" y="294"/>
                  </a:cxn>
                  <a:cxn ang="0">
                    <a:pos x="46" y="204"/>
                  </a:cxn>
                  <a:cxn ang="0">
                    <a:pos x="227" y="158"/>
                  </a:cxn>
                  <a:cxn ang="0">
                    <a:pos x="272" y="22"/>
                  </a:cxn>
                  <a:cxn ang="0">
                    <a:pos x="337" y="25"/>
                  </a:cxn>
                </a:cxnLst>
                <a:rect l="0" t="0" r="r" b="b"/>
                <a:pathLst>
                  <a:path w="337" h="294">
                    <a:moveTo>
                      <a:pt x="0" y="294"/>
                    </a:moveTo>
                    <a:cubicBezTo>
                      <a:pt x="4" y="260"/>
                      <a:pt x="8" y="227"/>
                      <a:pt x="46" y="204"/>
                    </a:cubicBezTo>
                    <a:cubicBezTo>
                      <a:pt x="84" y="181"/>
                      <a:pt x="190" y="188"/>
                      <a:pt x="227" y="158"/>
                    </a:cubicBezTo>
                    <a:cubicBezTo>
                      <a:pt x="264" y="128"/>
                      <a:pt x="254" y="44"/>
                      <a:pt x="272" y="22"/>
                    </a:cubicBezTo>
                    <a:cubicBezTo>
                      <a:pt x="290" y="0"/>
                      <a:pt x="324" y="25"/>
                      <a:pt x="337" y="25"/>
                    </a:cubicBezTo>
                  </a:path>
                </a:pathLst>
              </a:custGeom>
              <a:noFill/>
              <a:ln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37"/>
            <p:cNvGrpSpPr>
              <a:grpSpLocks/>
            </p:cNvGrpSpPr>
            <p:nvPr/>
          </p:nvGrpSpPr>
          <p:grpSpPr bwMode="auto">
            <a:xfrm>
              <a:off x="1778000" y="4948238"/>
              <a:ext cx="1263650" cy="911225"/>
              <a:chOff x="1156" y="799"/>
              <a:chExt cx="953" cy="726"/>
            </a:xfrm>
          </p:grpSpPr>
          <p:sp>
            <p:nvSpPr>
              <p:cNvPr id="21" name="Oval 38"/>
              <p:cNvSpPr>
                <a:spLocks noChangeArrowheads="1"/>
              </p:cNvSpPr>
              <p:nvPr/>
            </p:nvSpPr>
            <p:spPr bwMode="auto">
              <a:xfrm>
                <a:off x="1156" y="1344"/>
                <a:ext cx="182" cy="181"/>
              </a:xfrm>
              <a:prstGeom prst="ellipse">
                <a:avLst/>
              </a:prstGeom>
              <a:noFill/>
              <a:ln w="38100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Oval 39"/>
              <p:cNvSpPr>
                <a:spLocks noChangeArrowheads="1"/>
              </p:cNvSpPr>
              <p:nvPr/>
            </p:nvSpPr>
            <p:spPr bwMode="auto">
              <a:xfrm>
                <a:off x="1927" y="799"/>
                <a:ext cx="182" cy="181"/>
              </a:xfrm>
              <a:prstGeom prst="ellipse">
                <a:avLst/>
              </a:prstGeom>
              <a:noFill/>
              <a:ln w="38100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0"/>
            <p:cNvGrpSpPr>
              <a:grpSpLocks/>
            </p:cNvGrpSpPr>
            <p:nvPr/>
          </p:nvGrpSpPr>
          <p:grpSpPr bwMode="auto">
            <a:xfrm>
              <a:off x="395287" y="5445128"/>
              <a:ext cx="993375" cy="505619"/>
              <a:chOff x="2517" y="3657"/>
              <a:chExt cx="683" cy="364"/>
            </a:xfrm>
          </p:grpSpPr>
          <p:sp>
            <p:nvSpPr>
              <p:cNvPr id="19" name="AutoShape 41"/>
              <p:cNvSpPr>
                <a:spLocks noChangeArrowheads="1"/>
              </p:cNvSpPr>
              <p:nvPr/>
            </p:nvSpPr>
            <p:spPr bwMode="auto">
              <a:xfrm>
                <a:off x="2517" y="3657"/>
                <a:ext cx="680" cy="27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Text Box 42"/>
              <p:cNvSpPr txBox="1">
                <a:spLocks noChangeArrowheads="1"/>
              </p:cNvSpPr>
              <p:nvPr/>
            </p:nvSpPr>
            <p:spPr bwMode="auto">
              <a:xfrm>
                <a:off x="2562" y="3672"/>
                <a:ext cx="638" cy="349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 dirty="0"/>
                  <a:t>f-</a:t>
                </a:r>
                <a:r>
                  <a:rPr lang="de-DE" sz="1400" dirty="0" err="1"/>
                  <a:t>space</a:t>
                </a:r>
                <a:endParaRPr lang="de-DE" sz="1400" dirty="0"/>
              </a:p>
            </p:txBody>
          </p:sp>
        </p:grpSp>
        <p:grpSp>
          <p:nvGrpSpPr>
            <p:cNvPr id="13" name="Group 57"/>
            <p:cNvGrpSpPr>
              <a:grpSpLocks/>
            </p:cNvGrpSpPr>
            <p:nvPr/>
          </p:nvGrpSpPr>
          <p:grpSpPr bwMode="auto">
            <a:xfrm>
              <a:off x="1908175" y="5489578"/>
              <a:ext cx="1587500" cy="968376"/>
              <a:chOff x="1202" y="3458"/>
              <a:chExt cx="1000" cy="610"/>
            </a:xfrm>
          </p:grpSpPr>
          <p:sp>
            <p:nvSpPr>
              <p:cNvPr id="15" name="Text Box 58"/>
              <p:cNvSpPr txBox="1">
                <a:spLocks noChangeArrowheads="1"/>
              </p:cNvSpPr>
              <p:nvPr/>
            </p:nvSpPr>
            <p:spPr bwMode="auto">
              <a:xfrm>
                <a:off x="1234" y="3458"/>
                <a:ext cx="116" cy="212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16" name="Text Box 59"/>
              <p:cNvSpPr txBox="1">
                <a:spLocks noChangeArrowheads="1"/>
              </p:cNvSpPr>
              <p:nvPr/>
            </p:nvSpPr>
            <p:spPr bwMode="auto">
              <a:xfrm>
                <a:off x="1202" y="3793"/>
                <a:ext cx="1000" cy="27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dirty="0" err="1" smtClean="0"/>
                  <a:t>Instability</a:t>
                </a:r>
                <a:r>
                  <a:rPr lang="de-DE" sz="1200" dirty="0" smtClean="0"/>
                  <a:t> </a:t>
                </a:r>
                <a:r>
                  <a:rPr lang="de-DE" sz="1200" dirty="0" err="1"/>
                  <a:t>points</a:t>
                </a:r>
                <a:endParaRPr lang="de-DE" sz="1200" dirty="0"/>
              </a:p>
            </p:txBody>
          </p:sp>
          <p:sp>
            <p:nvSpPr>
              <p:cNvPr id="17" name="AutoShape 60"/>
              <p:cNvSpPr>
                <a:spLocks noChangeArrowheads="1"/>
              </p:cNvSpPr>
              <p:nvPr/>
            </p:nvSpPr>
            <p:spPr bwMode="auto">
              <a:xfrm>
                <a:off x="1247" y="3793"/>
                <a:ext cx="907" cy="272"/>
              </a:xfrm>
              <a:prstGeom prst="roundRect">
                <a:avLst>
                  <a:gd name="adj" fmla="val 16667"/>
                </a:avLst>
              </a:prstGeom>
              <a:noFill/>
              <a:ln w="28575" algn="ctr">
                <a:solidFill>
                  <a:srgbClr val="CC0099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Line 61"/>
              <p:cNvSpPr>
                <a:spLocks noChangeShapeType="1"/>
              </p:cNvSpPr>
              <p:nvPr/>
            </p:nvSpPr>
            <p:spPr bwMode="auto">
              <a:xfrm flipH="1" flipV="1">
                <a:off x="1292" y="3702"/>
                <a:ext cx="137" cy="91"/>
              </a:xfrm>
              <a:prstGeom prst="line">
                <a:avLst/>
              </a:prstGeom>
              <a:noFill/>
              <a:ln w="38100">
                <a:solidFill>
                  <a:srgbClr val="CC0099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" name="Line 62"/>
            <p:cNvSpPr>
              <a:spLocks noChangeShapeType="1"/>
            </p:cNvSpPr>
            <p:nvPr/>
          </p:nvSpPr>
          <p:spPr bwMode="auto">
            <a:xfrm flipV="1">
              <a:off x="2627313" y="5229225"/>
              <a:ext cx="288925" cy="792163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539552" y="1196752"/>
            <a:ext cx="5184775" cy="138499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SMF</a:t>
            </a:r>
            <a:r>
              <a:rPr lang="de-DE" sz="1400" dirty="0"/>
              <a:t> (</a:t>
            </a:r>
            <a:r>
              <a:rPr lang="de-DE" sz="1400" dirty="0" err="1"/>
              <a:t>stochastic</a:t>
            </a:r>
            <a:r>
              <a:rPr lang="de-DE" sz="1400" dirty="0"/>
              <a:t>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field</a:t>
            </a:r>
            <a:r>
              <a:rPr lang="de-DE" sz="1400" dirty="0"/>
              <a:t>): </a:t>
            </a:r>
            <a:r>
              <a:rPr lang="de-DE" sz="1400" dirty="0" err="1"/>
              <a:t>project</a:t>
            </a:r>
            <a:r>
              <a:rPr lang="de-DE" sz="1400" dirty="0"/>
              <a:t> on </a:t>
            </a:r>
            <a:r>
              <a:rPr lang="de-DE" sz="1400" dirty="0" err="1"/>
              <a:t>density</a:t>
            </a:r>
            <a:r>
              <a:rPr lang="de-DE" sz="1400" dirty="0"/>
              <a:t> </a:t>
            </a:r>
            <a:r>
              <a:rPr lang="de-DE" sz="1400" dirty="0" err="1"/>
              <a:t>fluctuations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introduce</a:t>
            </a:r>
            <a:r>
              <a:rPr lang="de-DE" sz="1400" dirty="0"/>
              <a:t> </a:t>
            </a:r>
            <a:r>
              <a:rPr lang="de-DE" sz="1400" dirty="0" err="1"/>
              <a:t>these</a:t>
            </a:r>
            <a:r>
              <a:rPr lang="de-DE" sz="1400" dirty="0"/>
              <a:t> „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hand</a:t>
            </a:r>
            <a:r>
              <a:rPr lang="de-DE" sz="1400" dirty="0"/>
              <a:t>“</a:t>
            </a:r>
          </a:p>
          <a:p>
            <a:r>
              <a:rPr lang="de-DE" sz="1400" dirty="0">
                <a:solidFill>
                  <a:srgbClr val="FF0000"/>
                </a:solidFill>
              </a:rPr>
              <a:t>BLOB</a:t>
            </a:r>
            <a:r>
              <a:rPr lang="de-DE" sz="1400" dirty="0"/>
              <a:t> (Boltzmann-</a:t>
            </a:r>
            <a:r>
              <a:rPr lang="de-DE" sz="1400" dirty="0" err="1"/>
              <a:t>Langevin</a:t>
            </a:r>
            <a:r>
              <a:rPr lang="de-DE" sz="1400" dirty="0"/>
              <a:t> </a:t>
            </a:r>
            <a:r>
              <a:rPr lang="de-DE" sz="1400" dirty="0" err="1"/>
              <a:t>One</a:t>
            </a:r>
            <a:r>
              <a:rPr lang="de-DE" sz="1400" dirty="0"/>
              <a:t>-Body </a:t>
            </a:r>
            <a:r>
              <a:rPr lang="de-DE" sz="1400" dirty="0" err="1"/>
              <a:t>dynamics</a:t>
            </a:r>
            <a:r>
              <a:rPr lang="de-DE" sz="1400" dirty="0"/>
              <a:t>)  Move N</a:t>
            </a:r>
            <a:r>
              <a:rPr lang="de-DE" sz="1400" baseline="-25000" dirty="0"/>
              <a:t>TP</a:t>
            </a:r>
            <a:r>
              <a:rPr lang="de-DE" sz="1400" dirty="0"/>
              <a:t> </a:t>
            </a:r>
            <a:r>
              <a:rPr lang="de-DE" sz="1400" dirty="0" err="1"/>
              <a:t>testparticles</a:t>
            </a:r>
            <a:r>
              <a:rPr lang="de-DE" sz="1400" dirty="0"/>
              <a:t> </a:t>
            </a:r>
            <a:r>
              <a:rPr lang="de-DE" sz="1400" dirty="0" err="1"/>
              <a:t>simultaneously</a:t>
            </a:r>
            <a:r>
              <a:rPr lang="de-DE" sz="1400" dirty="0"/>
              <a:t> (in p-</a:t>
            </a:r>
            <a:r>
              <a:rPr lang="de-DE" sz="1400" dirty="0" err="1"/>
              <a:t>space</a:t>
            </a:r>
            <a:r>
              <a:rPr lang="de-DE" sz="1400" dirty="0"/>
              <a:t>)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simulate</a:t>
            </a:r>
            <a:r>
              <a:rPr lang="de-DE" sz="1400" dirty="0"/>
              <a:t> </a:t>
            </a:r>
            <a:r>
              <a:rPr lang="de-DE" sz="1400" dirty="0" err="1"/>
              <a:t>fluctuation</a:t>
            </a:r>
            <a:r>
              <a:rPr lang="de-DE" sz="1400" dirty="0"/>
              <a:t> </a:t>
            </a:r>
            <a:r>
              <a:rPr lang="de-DE" sz="1400" dirty="0" err="1"/>
              <a:t>connected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NN </a:t>
            </a:r>
            <a:r>
              <a:rPr lang="de-DE" sz="1400" dirty="0" err="1" smtClean="0"/>
              <a:t>collisions</a:t>
            </a:r>
            <a:r>
              <a:rPr lang="de-DE" sz="1400" dirty="0" smtClean="0"/>
              <a:t> (Bertsch model)</a:t>
            </a:r>
          </a:p>
          <a:p>
            <a:r>
              <a:rPr lang="de-DE" sz="1400" dirty="0" smtClean="0"/>
              <a:t>(</a:t>
            </a:r>
            <a:r>
              <a:rPr lang="de-DE" sz="1400" dirty="0" err="1" smtClean="0"/>
              <a:t>Napolitani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 r="56488"/>
          <a:stretch>
            <a:fillRect/>
          </a:stretch>
        </p:blipFill>
        <p:spPr bwMode="auto">
          <a:xfrm>
            <a:off x="6084168" y="1268760"/>
            <a:ext cx="2528888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Gruppieren 46"/>
          <p:cNvGrpSpPr/>
          <p:nvPr/>
        </p:nvGrpSpPr>
        <p:grpSpPr>
          <a:xfrm>
            <a:off x="611560" y="2708920"/>
            <a:ext cx="5184576" cy="3717652"/>
            <a:chOff x="611560" y="2708920"/>
            <a:chExt cx="5184576" cy="3717652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1560" y="3284984"/>
              <a:ext cx="2343455" cy="314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b="6467"/>
            <a:stretch>
              <a:fillRect/>
            </a:stretch>
          </p:blipFill>
          <p:spPr bwMode="auto">
            <a:xfrm>
              <a:off x="3059832" y="3284984"/>
              <a:ext cx="2442065" cy="2940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feld 42"/>
            <p:cNvSpPr txBox="1"/>
            <p:nvPr/>
          </p:nvSpPr>
          <p:spPr bwMode="auto">
            <a:xfrm>
              <a:off x="611560" y="2708920"/>
              <a:ext cx="5184576" cy="5847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rgbClr val="FF0000"/>
                  </a:solidFill>
                  <a:sym typeface="Wingdings" pitchFamily="2" charset="2"/>
                </a:rPr>
                <a:t>Napolitani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showed</a:t>
              </a:r>
              <a:r>
                <a:rPr lang="de-DE" sz="1600" dirty="0" smtClean="0">
                  <a:sym typeface="Wingdings" pitchFamily="2" charset="2"/>
                </a:rPr>
                <a:t>, </a:t>
              </a:r>
              <a:r>
                <a:rPr lang="de-DE" sz="1600" dirty="0" err="1" smtClean="0">
                  <a:sym typeface="Wingdings" pitchFamily="2" charset="2"/>
                </a:rPr>
                <a:t>how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volumne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and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surface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instabilities</a:t>
              </a:r>
              <a:r>
                <a:rPr lang="de-DE" sz="1600" dirty="0" smtClean="0">
                  <a:sym typeface="Wingdings" pitchFamily="2" charset="2"/>
                </a:rPr>
                <a:t>  </a:t>
              </a:r>
              <a:r>
                <a:rPr lang="de-DE" sz="1600" dirty="0" err="1" smtClean="0">
                  <a:sym typeface="Wingdings" pitchFamily="2" charset="2"/>
                </a:rPr>
                <a:t>can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be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excited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and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checked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against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the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dispersion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relation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endParaRPr lang="en-US" sz="1600" dirty="0" smtClean="0">
                <a:sym typeface="Wingdings" pitchFamily="2" charset="2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6323129" y="4077072"/>
            <a:ext cx="2820872" cy="2780928"/>
            <a:chOff x="6323129" y="4077072"/>
            <a:chExt cx="2820872" cy="2780928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3129" y="4547572"/>
              <a:ext cx="2820871" cy="2310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feld 50"/>
            <p:cNvSpPr txBox="1"/>
            <p:nvPr/>
          </p:nvSpPr>
          <p:spPr bwMode="auto">
            <a:xfrm>
              <a:off x="6372201" y="4077072"/>
              <a:ext cx="2771800" cy="523220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ym typeface="Wingdings" pitchFamily="2" charset="2"/>
                </a:rPr>
                <a:t>Fluctuations</a:t>
              </a:r>
              <a:r>
                <a:rPr lang="de-DE" sz="1400" dirty="0" smtClean="0">
                  <a:sym typeface="Wingdings" pitchFamily="2" charset="2"/>
                </a:rPr>
                <a:t> </a:t>
              </a:r>
              <a:r>
                <a:rPr lang="de-DE" sz="1400" dirty="0" err="1" smtClean="0">
                  <a:sym typeface="Wingdings" pitchFamily="2" charset="2"/>
                </a:rPr>
                <a:t>of</a:t>
              </a:r>
              <a:r>
                <a:rPr lang="de-DE" sz="1400" dirty="0" smtClean="0">
                  <a:sym typeface="Wingdings" pitchFamily="2" charset="2"/>
                </a:rPr>
                <a:t> </a:t>
              </a:r>
              <a:r>
                <a:rPr lang="de-DE" sz="1400" dirty="0" err="1" smtClean="0">
                  <a:sym typeface="Wingdings" pitchFamily="2" charset="2"/>
                </a:rPr>
                <a:t>occupation</a:t>
              </a:r>
              <a:r>
                <a:rPr lang="de-DE" sz="1400" dirty="0" smtClean="0">
                  <a:sym typeface="Wingdings" pitchFamily="2" charset="2"/>
                </a:rPr>
                <a:t> </a:t>
              </a:r>
              <a:r>
                <a:rPr lang="de-DE" sz="1400" dirty="0" err="1" smtClean="0">
                  <a:sym typeface="Wingdings" pitchFamily="2" charset="2"/>
                </a:rPr>
                <a:t>numbers</a:t>
              </a:r>
              <a:r>
                <a:rPr lang="de-DE" sz="1400" dirty="0" smtClean="0">
                  <a:sym typeface="Wingdings" pitchFamily="2" charset="2"/>
                </a:rPr>
                <a:t> in box </a:t>
              </a:r>
              <a:r>
                <a:rPr lang="de-DE" sz="1400" dirty="0" err="1" smtClean="0">
                  <a:sym typeface="Wingdings" pitchFamily="2" charset="2"/>
                </a:rPr>
                <a:t>calculation</a:t>
              </a:r>
              <a:endParaRPr lang="en-US" sz="1400" dirty="0" smtClean="0">
                <a:sym typeface="Wingdings" pitchFamily="2" charset="2"/>
              </a:endParaRPr>
            </a:p>
          </p:txBody>
        </p:sp>
      </p:grpSp>
      <p:sp>
        <p:nvSpPr>
          <p:cNvPr id="52" name="Textfeld 51"/>
          <p:cNvSpPr txBox="1"/>
          <p:nvPr/>
        </p:nvSpPr>
        <p:spPr bwMode="auto">
          <a:xfrm>
            <a:off x="395536" y="6273225"/>
            <a:ext cx="597666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The </a:t>
            </a:r>
            <a:r>
              <a:rPr lang="de-DE" sz="1600" dirty="0" err="1" smtClean="0">
                <a:sym typeface="Wingdings" pitchFamily="2" charset="2"/>
              </a:rPr>
              <a:t>role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fluctuations</a:t>
            </a:r>
            <a:r>
              <a:rPr lang="de-DE" sz="1600" dirty="0" smtClean="0">
                <a:sym typeface="Wingdings" pitchFamily="2" charset="2"/>
              </a:rPr>
              <a:t> in </a:t>
            </a:r>
            <a:r>
              <a:rPr lang="de-DE" sz="1600" dirty="0" err="1" smtClean="0">
                <a:sym typeface="Wingdings" pitchFamily="2" charset="2"/>
              </a:rPr>
              <a:t>transport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codes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is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one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main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systematical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uncertainities</a:t>
            </a:r>
            <a:r>
              <a:rPr lang="de-DE" sz="1600" dirty="0" smtClean="0">
                <a:sym typeface="Wingdings" pitchFamily="2" charset="2"/>
              </a:rPr>
              <a:t>. </a:t>
            </a:r>
            <a:r>
              <a:rPr lang="de-DE" sz="1600" dirty="0" err="1" smtClean="0">
                <a:sym typeface="Wingdings" pitchFamily="2" charset="2"/>
              </a:rPr>
              <a:t>It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should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be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further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discussed</a:t>
            </a:r>
            <a:r>
              <a:rPr lang="de-DE" sz="1600" dirty="0" smtClean="0">
                <a:sym typeface="Wingdings" pitchFamily="2" charset="2"/>
              </a:rPr>
              <a:t>.</a:t>
            </a:r>
            <a:endParaRPr lang="en-US" sz="16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39552" y="260648"/>
            <a:ext cx="361579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Dynamical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clusters</a:t>
            </a:r>
            <a:r>
              <a:rPr lang="de-DE" sz="2000" dirty="0" smtClean="0"/>
              <a:t> in AMD (</a:t>
            </a:r>
            <a:r>
              <a:rPr lang="de-DE" sz="2000" dirty="0" err="1" smtClean="0"/>
              <a:t>Ono</a:t>
            </a:r>
            <a:r>
              <a:rPr lang="de-DE" sz="2000" dirty="0" smtClean="0"/>
              <a:t>)</a:t>
            </a:r>
            <a:endParaRPr lang="en-US" sz="2000" dirty="0" err="1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0"/>
            <a:ext cx="1780605" cy="111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692696"/>
            <a:ext cx="4248472" cy="120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7668344" y="11663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7668344" y="83671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1259632" y="14847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2051720" y="14847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683568" y="2132856"/>
            <a:ext cx="5328592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Ono</a:t>
            </a:r>
            <a:r>
              <a:rPr lang="de-DE" sz="1400" dirty="0" smtClean="0"/>
              <a:t> </a:t>
            </a:r>
            <a:r>
              <a:rPr lang="de-DE" sz="1400" dirty="0" err="1" smtClean="0"/>
              <a:t>considers</a:t>
            </a:r>
            <a:r>
              <a:rPr lang="de-DE" sz="1400" dirty="0" smtClean="0"/>
              <a:t> </a:t>
            </a:r>
            <a:r>
              <a:rPr lang="de-DE" sz="1400" dirty="0" err="1" smtClean="0"/>
              <a:t>effect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momentum</a:t>
            </a:r>
            <a:r>
              <a:rPr lang="de-DE" sz="1400" dirty="0" smtClean="0"/>
              <a:t> P,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density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a </a:t>
            </a:r>
            <a:r>
              <a:rPr lang="de-DE" sz="1400" dirty="0" err="1" smtClean="0"/>
              <a:t>empirical</a:t>
            </a:r>
            <a:r>
              <a:rPr lang="de-DE" sz="1400" dirty="0" smtClean="0"/>
              <a:t> </a:t>
            </a:r>
            <a:r>
              <a:rPr lang="de-DE" sz="1400" dirty="0" err="1" smtClean="0"/>
              <a:t>suppression</a:t>
            </a:r>
            <a:r>
              <a:rPr lang="de-DE" sz="1400" dirty="0" smtClean="0"/>
              <a:t> </a:t>
            </a:r>
            <a:r>
              <a:rPr lang="de-DE" sz="1400" dirty="0" err="1" smtClean="0"/>
              <a:t>factor.Couold</a:t>
            </a:r>
            <a:r>
              <a:rPr lang="de-DE" sz="1400" dirty="0" smtClean="0"/>
              <a:t> </a:t>
            </a:r>
            <a:r>
              <a:rPr lang="de-DE" sz="1400" dirty="0" err="1" smtClean="0"/>
              <a:t>be</a:t>
            </a:r>
            <a:r>
              <a:rPr lang="de-DE" sz="1400" dirty="0" smtClean="0"/>
              <a:t> </a:t>
            </a:r>
            <a:r>
              <a:rPr lang="de-DE" sz="1400" dirty="0" err="1" smtClean="0"/>
              <a:t>done</a:t>
            </a:r>
            <a:r>
              <a:rPr lang="de-DE" sz="1400" dirty="0" smtClean="0"/>
              <a:t> </a:t>
            </a:r>
            <a:r>
              <a:rPr lang="de-DE" sz="1400" dirty="0" err="1" smtClean="0"/>
              <a:t>more</a:t>
            </a:r>
            <a:r>
              <a:rPr lang="de-DE" sz="1400" dirty="0" smtClean="0"/>
              <a:t> </a:t>
            </a:r>
            <a:r>
              <a:rPr lang="de-DE" sz="1400" dirty="0" err="1" smtClean="0"/>
              <a:t>microscopically</a:t>
            </a:r>
            <a:r>
              <a:rPr lang="de-DE" sz="1400" dirty="0" smtClean="0"/>
              <a:t>?</a:t>
            </a:r>
            <a:endParaRPr lang="en-US" sz="1400" dirty="0" smtClean="0"/>
          </a:p>
        </p:txBody>
      </p:sp>
      <p:grpSp>
        <p:nvGrpSpPr>
          <p:cNvPr id="18" name="Gruppieren 17"/>
          <p:cNvGrpSpPr/>
          <p:nvPr/>
        </p:nvGrpSpPr>
        <p:grpSpPr>
          <a:xfrm>
            <a:off x="5148064" y="1196752"/>
            <a:ext cx="3816424" cy="3157319"/>
            <a:chOff x="5148064" y="1196752"/>
            <a:chExt cx="3816424" cy="3157319"/>
          </a:xfrm>
        </p:grpSpPr>
        <p:sp>
          <p:nvSpPr>
            <p:cNvPr id="11" name="Textfeld 10"/>
            <p:cNvSpPr txBox="1"/>
            <p:nvPr/>
          </p:nvSpPr>
          <p:spPr>
            <a:xfrm>
              <a:off x="5148064" y="1196752"/>
              <a:ext cx="3816424" cy="738664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In-medium </a:t>
              </a:r>
              <a:r>
                <a:rPr lang="de-DE" sz="1400" dirty="0" err="1" smtClean="0"/>
                <a:t>wave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function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cluster</a:t>
              </a:r>
              <a:r>
                <a:rPr lang="de-DE" sz="1400" dirty="0" smtClean="0"/>
                <a:t>               ,</a:t>
              </a:r>
            </a:p>
            <a:p>
              <a:r>
                <a:rPr lang="de-DE" sz="1400" dirty="0" err="1" smtClean="0"/>
                <a:t>depending</a:t>
              </a:r>
              <a:r>
                <a:rPr lang="de-DE" sz="1400" dirty="0" smtClean="0"/>
                <a:t> on </a:t>
              </a:r>
              <a:r>
                <a:rPr lang="de-DE" sz="1400" dirty="0" err="1" smtClean="0"/>
                <a:t>density</a:t>
              </a:r>
              <a:r>
                <a:rPr lang="de-DE" sz="1400" dirty="0" smtClean="0"/>
                <a:t> (Mott </a:t>
              </a:r>
              <a:r>
                <a:rPr lang="de-DE" sz="1400" dirty="0" err="1" smtClean="0"/>
                <a:t>effect</a:t>
              </a:r>
              <a:r>
                <a:rPr lang="de-DE" sz="1400" dirty="0" smtClean="0"/>
                <a:t>)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total </a:t>
              </a:r>
              <a:r>
                <a:rPr lang="de-DE" sz="1400" dirty="0" err="1" smtClean="0"/>
                <a:t>momentum</a:t>
              </a:r>
              <a:r>
                <a:rPr lang="de-DE" sz="1400" dirty="0" smtClean="0"/>
                <a:t> relative </a:t>
              </a:r>
              <a:r>
                <a:rPr lang="de-DE" sz="1400" dirty="0" err="1" smtClean="0"/>
                <a:t>to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the</a:t>
              </a:r>
              <a:r>
                <a:rPr lang="de-DE" sz="1400" dirty="0" smtClean="0"/>
                <a:t> medium           </a:t>
              </a:r>
              <a:endParaRPr lang="en-US" sz="1400" dirty="0" err="1" smtClean="0"/>
            </a:p>
          </p:txBody>
        </p:sp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lum contrast="-12000"/>
            </a:blip>
            <a:srcRect r="47273" b="50811"/>
            <a:stretch>
              <a:fillRect/>
            </a:stretch>
          </p:blipFill>
          <p:spPr bwMode="auto">
            <a:xfrm>
              <a:off x="6660232" y="2060848"/>
              <a:ext cx="2088231" cy="193764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aphicFrame>
          <p:nvGraphicFramePr>
            <p:cNvPr id="13" name="Objekt 12"/>
            <p:cNvGraphicFramePr>
              <a:graphicFrameLocks noChangeAspect="1"/>
            </p:cNvGraphicFramePr>
            <p:nvPr/>
          </p:nvGraphicFramePr>
          <p:xfrm>
            <a:off x="7956376" y="1268760"/>
            <a:ext cx="508000" cy="258316"/>
          </p:xfrm>
          <a:graphic>
            <a:graphicData uri="http://schemas.openxmlformats.org/presentationml/2006/ole">
              <p:oleObj spid="_x0000_s53250" name="Equation" r:id="rId6" imgW="507960" imgH="228600" progId="Equation.DSMT4">
                <p:embed/>
              </p:oleObj>
            </a:graphicData>
          </a:graphic>
        </p:graphicFrame>
        <p:sp>
          <p:nvSpPr>
            <p:cNvPr id="17" name="Rechteck 16"/>
            <p:cNvSpPr/>
            <p:nvPr/>
          </p:nvSpPr>
          <p:spPr>
            <a:xfrm>
              <a:off x="6732240" y="4077072"/>
              <a:ext cx="20052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err="1" smtClean="0"/>
                <a:t>Typel</a:t>
              </a:r>
              <a:r>
                <a:rPr lang="de-DE" sz="1200" dirty="0" smtClean="0"/>
                <a:t>, Röpke,.., PRC81 (2010)</a:t>
              </a:r>
              <a:endParaRPr lang="en-US" sz="1200" dirty="0"/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683568" y="2708920"/>
            <a:ext cx="5400600" cy="4120138"/>
            <a:chOff x="683568" y="2708920"/>
            <a:chExt cx="5400600" cy="4120138"/>
          </a:xfrm>
        </p:grpSpPr>
        <p:pic>
          <p:nvPicPr>
            <p:cNvPr id="9318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708920"/>
              <a:ext cx="2209103" cy="2176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5856" y="3429000"/>
              <a:ext cx="2808312" cy="3177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feld 20"/>
            <p:cNvSpPr txBox="1"/>
            <p:nvPr/>
          </p:nvSpPr>
          <p:spPr>
            <a:xfrm>
              <a:off x="683568" y="5013176"/>
              <a:ext cx="288031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>
                  <a:solidFill>
                    <a:srgbClr val="FF0000"/>
                  </a:solidFill>
                </a:rPr>
                <a:t>Ikeno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calculated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ratios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with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clusters</a:t>
              </a:r>
              <a:r>
                <a:rPr lang="de-DE" sz="1400" dirty="0" smtClean="0"/>
                <a:t> (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with</a:t>
              </a:r>
              <a:r>
                <a:rPr lang="de-DE" sz="1400" dirty="0" smtClean="0"/>
                <a:t> different </a:t>
              </a:r>
              <a:r>
                <a:rPr lang="de-DE" sz="1400" dirty="0" err="1" smtClean="0"/>
                <a:t>prescriptions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for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the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blocking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the</a:t>
              </a:r>
              <a:r>
                <a:rPr lang="de-DE" sz="1400" dirty="0" smtClean="0"/>
                <a:t> final </a:t>
              </a:r>
              <a:r>
                <a:rPr lang="de-DE" sz="1400" dirty="0" err="1" smtClean="0"/>
                <a:t>nucleons</a:t>
              </a:r>
              <a:r>
                <a:rPr lang="de-DE" sz="1400" dirty="0" smtClean="0"/>
                <a:t> in </a:t>
              </a:r>
              <a:r>
                <a:rPr lang="de-DE" sz="1400" dirty="0" smtClean="0">
                  <a:latin typeface="Symbol" pitchFamily="18" charset="2"/>
                </a:rPr>
                <a:t>D</a:t>
              </a:r>
              <a:r>
                <a:rPr lang="de-DE" sz="1400" dirty="0" smtClean="0"/>
                <a:t>-&gt;</a:t>
              </a:r>
              <a:r>
                <a:rPr lang="de-DE" sz="1400" dirty="0" err="1" smtClean="0"/>
                <a:t>N</a:t>
              </a:r>
              <a:r>
                <a:rPr lang="de-DE" sz="1400" dirty="0" err="1" smtClean="0">
                  <a:latin typeface="Symbol" pitchFamily="18" charset="2"/>
                </a:rPr>
                <a:t>p</a:t>
              </a:r>
              <a:r>
                <a:rPr lang="de-DE" sz="1400" dirty="0" smtClean="0"/>
                <a:t> ). Big </a:t>
              </a:r>
              <a:r>
                <a:rPr lang="de-DE" sz="1400" dirty="0" err="1" smtClean="0"/>
                <a:t>effect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clustering</a:t>
              </a:r>
              <a:r>
                <a:rPr lang="de-DE" sz="1400" dirty="0" smtClean="0"/>
                <a:t>?</a:t>
              </a:r>
            </a:p>
            <a:p>
              <a:r>
                <a:rPr lang="de-DE" sz="1400" dirty="0" smtClean="0"/>
                <a:t>Not </a:t>
              </a:r>
              <a:r>
                <a:rPr lang="de-DE" sz="1400" dirty="0" err="1" smtClean="0"/>
                <a:t>immediately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obvious</a:t>
              </a:r>
              <a:r>
                <a:rPr lang="de-DE" sz="1400" dirty="0" smtClean="0"/>
                <a:t>, but </a:t>
              </a:r>
              <a:r>
                <a:rPr lang="de-DE" sz="1400" dirty="0" err="1" smtClean="0"/>
                <a:t>clustering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changes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dynmaics</a:t>
              </a:r>
              <a:r>
                <a:rPr lang="de-DE" sz="1400" dirty="0" smtClean="0"/>
                <a:t>. More dissipative ? (</a:t>
              </a:r>
              <a:r>
                <a:rPr lang="de-DE" sz="1400" dirty="0" err="1" smtClean="0"/>
                <a:t>see</a:t>
              </a:r>
              <a:r>
                <a:rPr lang="de-DE" sz="1400" dirty="0" smtClean="0"/>
                <a:t> also Kaneko)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57346" name="Equation" r:id="rId3" imgW="2197080" imgH="253800" progId="Equation.DSMT4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115616" y="1196752"/>
            <a:ext cx="1351780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1196752"/>
            <a:ext cx="163378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4" y="1916832"/>
            <a:ext cx="192879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Many-body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15816" y="1916832"/>
            <a:ext cx="273061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Lab </a:t>
            </a:r>
            <a:r>
              <a:rPr lang="de-DE" dirty="0" err="1" smtClean="0"/>
              <a:t>exp</a:t>
            </a:r>
            <a:r>
              <a:rPr lang="de-DE" dirty="0" smtClean="0"/>
              <a:t>.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547664" y="2636912"/>
            <a:ext cx="253505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(HIC)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860032" y="2636912"/>
            <a:ext cx="290214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</a:t>
            </a:r>
            <a:r>
              <a:rPr lang="de-DE" dirty="0" smtClean="0"/>
              <a:t>.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3568" y="3501008"/>
            <a:ext cx="233256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501008"/>
            <a:ext cx="175535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Transport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2915816" y="4365104"/>
            <a:ext cx="1284775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1-body </a:t>
            </a:r>
            <a:r>
              <a:rPr lang="de-DE" dirty="0" err="1" smtClean="0"/>
              <a:t>obs</a:t>
            </a:r>
            <a:r>
              <a:rPr lang="de-DE" dirty="0" smtClean="0"/>
              <a:t>.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particles</a:t>
            </a:r>
            <a:r>
              <a:rPr lang="de-DE" sz="1400" dirty="0" smtClean="0">
                <a:latin typeface="Symbol" pitchFamily="18" charset="2"/>
              </a:rPr>
              <a:t>, p,</a:t>
            </a:r>
            <a:r>
              <a:rPr lang="de-DE" sz="1400" dirty="0" smtClean="0"/>
              <a:t> K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932040" y="4365104"/>
            <a:ext cx="2766911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Beyond</a:t>
            </a:r>
            <a:r>
              <a:rPr lang="de-DE" dirty="0" smtClean="0"/>
              <a:t> 1-body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, </a:t>
            </a:r>
            <a:r>
              <a:rPr lang="de-DE" sz="1400" dirty="0" err="1" smtClean="0"/>
              <a:t>fragmentation</a:t>
            </a:r>
            <a:endParaRPr lang="de-DE" sz="1400" dirty="0" smtClean="0"/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light</a:t>
            </a:r>
            <a:r>
              <a:rPr lang="de-DE" sz="1400" dirty="0" smtClean="0"/>
              <a:t> </a:t>
            </a:r>
            <a:r>
              <a:rPr lang="de-DE" sz="1400" dirty="0" err="1" smtClean="0"/>
              <a:t>clusters</a:t>
            </a:r>
            <a:r>
              <a:rPr lang="de-DE" sz="1400" dirty="0" smtClean="0"/>
              <a:t> (LC)</a:t>
            </a:r>
          </a:p>
          <a:p>
            <a:r>
              <a:rPr lang="de-DE" sz="1400" dirty="0" smtClean="0"/>
              <a:t>- Short-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correaltions</a:t>
            </a:r>
            <a:r>
              <a:rPr lang="de-DE" sz="1400" dirty="0" smtClean="0"/>
              <a:t> (SRC)</a:t>
            </a:r>
            <a:endParaRPr lang="en-US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51722" y="836712"/>
            <a:ext cx="136815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9" idx="0"/>
          </p:cNvCxnSpPr>
          <p:nvPr/>
        </p:nvCxnSpPr>
        <p:spPr>
          <a:xfrm>
            <a:off x="4283968" y="836712"/>
            <a:ext cx="1032915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1" idx="0"/>
          </p:cNvCxnSpPr>
          <p:nvPr/>
        </p:nvCxnSpPr>
        <p:spPr>
          <a:xfrm flipH="1">
            <a:off x="4281126" y="1628800"/>
            <a:ext cx="722922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10" idx="0"/>
          </p:cNvCxnSpPr>
          <p:nvPr/>
        </p:nvCxnSpPr>
        <p:spPr>
          <a:xfrm>
            <a:off x="5940152" y="1556792"/>
            <a:ext cx="1252431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2915816" y="2348880"/>
            <a:ext cx="86409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14" idx="0"/>
          </p:cNvCxnSpPr>
          <p:nvPr/>
        </p:nvCxnSpPr>
        <p:spPr>
          <a:xfrm>
            <a:off x="5076056" y="2348880"/>
            <a:ext cx="1235047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15" idx="0"/>
          </p:cNvCxnSpPr>
          <p:nvPr/>
        </p:nvCxnSpPr>
        <p:spPr>
          <a:xfrm flipH="1">
            <a:off x="1849849" y="2996952"/>
            <a:ext cx="561911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6" idx="0"/>
          </p:cNvCxnSpPr>
          <p:nvPr/>
        </p:nvCxnSpPr>
        <p:spPr>
          <a:xfrm>
            <a:off x="3563888" y="2996952"/>
            <a:ext cx="116570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3707904" y="3861048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5076056" y="3861048"/>
            <a:ext cx="93610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auto">
          <a:xfrm>
            <a:off x="467544" y="1268760"/>
            <a:ext cx="8424936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1600" dirty="0" err="1" smtClean="0"/>
              <a:t>Could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important</a:t>
            </a:r>
            <a:r>
              <a:rPr lang="de-DE" sz="1600" dirty="0" smtClean="0"/>
              <a:t> in HIC in </a:t>
            </a:r>
            <a:r>
              <a:rPr lang="de-DE" sz="1600" dirty="0" err="1" smtClean="0"/>
              <a:t>particle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 .</a:t>
            </a:r>
          </a:p>
          <a:p>
            <a:pPr marL="342900" indent="-342900"/>
            <a:r>
              <a:rPr lang="de-DE" sz="1600" dirty="0" err="1" smtClean="0"/>
              <a:t>Current</a:t>
            </a:r>
            <a:r>
              <a:rPr lang="de-DE" sz="1600" dirty="0" smtClean="0"/>
              <a:t> </a:t>
            </a:r>
            <a:r>
              <a:rPr lang="de-DE" sz="1600" dirty="0" err="1" smtClean="0"/>
              <a:t>debate</a:t>
            </a:r>
            <a:r>
              <a:rPr lang="de-DE" sz="1600" dirty="0" smtClean="0"/>
              <a:t>, </a:t>
            </a:r>
            <a:r>
              <a:rPr lang="de-DE" sz="1600" dirty="0" err="1" smtClean="0"/>
              <a:t>how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take</a:t>
            </a:r>
            <a:r>
              <a:rPr lang="de-DE" sz="1600" dirty="0" smtClean="0"/>
              <a:t> </a:t>
            </a:r>
            <a:r>
              <a:rPr lang="de-DE" sz="1600" dirty="0" err="1" smtClean="0"/>
              <a:t>into</a:t>
            </a:r>
            <a:r>
              <a:rPr lang="de-DE" sz="1600" dirty="0" smtClean="0"/>
              <a:t> </a:t>
            </a:r>
            <a:r>
              <a:rPr lang="de-DE" sz="1600" dirty="0" err="1" smtClean="0"/>
              <a:t>account</a:t>
            </a:r>
            <a:r>
              <a:rPr lang="de-DE" sz="1600" dirty="0" smtClean="0"/>
              <a:t> in </a:t>
            </a:r>
            <a:r>
              <a:rPr lang="de-DE" sz="1600" dirty="0" err="1" smtClean="0"/>
              <a:t>transport</a:t>
            </a:r>
            <a:r>
              <a:rPr lang="de-DE" sz="1600" dirty="0" smtClean="0"/>
              <a:t>:</a:t>
            </a:r>
            <a:endParaRPr lang="de-DE" dirty="0" smtClean="0"/>
          </a:p>
          <a:p>
            <a:pPr marL="342900" indent="-342900">
              <a:buAutoNum type="arabicPeriod"/>
            </a:pPr>
            <a:r>
              <a:rPr lang="de-DE" sz="1600" dirty="0" smtClean="0"/>
              <a:t>Initialize </a:t>
            </a:r>
            <a:r>
              <a:rPr lang="de-DE" sz="1600" dirty="0" err="1" smtClean="0"/>
              <a:t>momentum</a:t>
            </a:r>
            <a:r>
              <a:rPr lang="de-DE" sz="1600" dirty="0" smtClean="0"/>
              <a:t> </a:t>
            </a:r>
            <a:r>
              <a:rPr lang="de-DE" sz="1600" dirty="0" err="1" smtClean="0"/>
              <a:t>distribution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high</a:t>
            </a:r>
            <a:r>
              <a:rPr lang="de-DE" sz="1600" dirty="0" smtClean="0"/>
              <a:t> </a:t>
            </a:r>
            <a:r>
              <a:rPr lang="de-DE" sz="1600" dirty="0" err="1" smtClean="0"/>
              <a:t>momentum</a:t>
            </a:r>
            <a:r>
              <a:rPr lang="de-DE" sz="1600" dirty="0" smtClean="0"/>
              <a:t> </a:t>
            </a:r>
            <a:r>
              <a:rPr lang="de-DE" sz="1600" dirty="0" err="1" smtClean="0"/>
              <a:t>tail</a:t>
            </a:r>
            <a:r>
              <a:rPr lang="de-DE" sz="1600" dirty="0" smtClean="0"/>
              <a:t>, e.g. GC Yong, </a:t>
            </a:r>
            <a:r>
              <a:rPr lang="en-US" sz="1600" dirty="0" smtClean="0"/>
              <a:t>PLB 765 (2017) 104 </a:t>
            </a:r>
            <a:endParaRPr lang="de-DE" sz="1600" dirty="0" smtClean="0"/>
          </a:p>
          <a:p>
            <a:pPr marL="342900" indent="-342900"/>
            <a:r>
              <a:rPr lang="de-DE" sz="1600" dirty="0" smtClean="0"/>
              <a:t>      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quickly</a:t>
            </a:r>
            <a:r>
              <a:rPr lang="de-DE" sz="1600" dirty="0" smtClean="0"/>
              <a:t> lost due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colliusions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not </a:t>
            </a:r>
            <a:r>
              <a:rPr lang="de-DE" sz="1600" dirty="0" err="1" smtClean="0"/>
              <a:t>regenerated</a:t>
            </a:r>
            <a:r>
              <a:rPr lang="de-DE" sz="1600" dirty="0" smtClean="0"/>
              <a:t>, </a:t>
            </a:r>
            <a:r>
              <a:rPr lang="de-DE" sz="1600" dirty="0" err="1" smtClean="0"/>
              <a:t>which</a:t>
            </a:r>
            <a:r>
              <a:rPr lang="de-DE" sz="1600" dirty="0" smtClean="0"/>
              <a:t> </a:t>
            </a:r>
            <a:r>
              <a:rPr lang="de-DE" sz="1600" dirty="0" err="1" smtClean="0"/>
              <a:t>should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main</a:t>
            </a:r>
            <a:r>
              <a:rPr lang="de-DE" sz="1600" dirty="0" smtClean="0"/>
              <a:t> </a:t>
            </a:r>
            <a:r>
              <a:rPr lang="de-DE" sz="1600" dirty="0" err="1" smtClean="0"/>
              <a:t>effect</a:t>
            </a:r>
            <a:r>
              <a:rPr lang="de-DE" sz="1600" dirty="0" smtClean="0"/>
              <a:t>. </a:t>
            </a:r>
          </a:p>
          <a:p>
            <a:pPr marL="342900" indent="-342900">
              <a:buAutoNum type="arabicPeriod" startAt="2"/>
            </a:pPr>
            <a:r>
              <a:rPr lang="de-DE" sz="1600" dirty="0" err="1" smtClean="0"/>
              <a:t>Subtract</a:t>
            </a:r>
            <a:r>
              <a:rPr lang="de-DE" sz="1600" dirty="0" smtClean="0"/>
              <a:t> </a:t>
            </a:r>
            <a:r>
              <a:rPr lang="de-DE" sz="1600" dirty="0" err="1" smtClean="0"/>
              <a:t>correlation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mean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r>
              <a:rPr lang="de-DE" sz="1600" dirty="0" smtClean="0"/>
              <a:t> potential, e.g. </a:t>
            </a:r>
            <a:r>
              <a:rPr lang="de-DE" sz="1600" dirty="0" err="1" smtClean="0"/>
              <a:t>B.A.Li</a:t>
            </a:r>
            <a:r>
              <a:rPr lang="de-DE" sz="1600" dirty="0" smtClean="0"/>
              <a:t>+,</a:t>
            </a:r>
            <a:r>
              <a:rPr lang="en-US" sz="1600" dirty="0" smtClean="0"/>
              <a:t> PRC 91, 044601 (2015)</a:t>
            </a:r>
            <a:r>
              <a:rPr lang="de-DE" sz="1600" dirty="0" smtClean="0"/>
              <a:t>.</a:t>
            </a:r>
          </a:p>
          <a:p>
            <a:pPr marL="342900" indent="-342900"/>
            <a:r>
              <a:rPr lang="de-DE" sz="1600" dirty="0" smtClean="0"/>
              <a:t> 	</a:t>
            </a:r>
          </a:p>
          <a:p>
            <a:pPr marL="342900" indent="-342900"/>
            <a:endParaRPr lang="de-DE" sz="1600" dirty="0" smtClean="0"/>
          </a:p>
          <a:p>
            <a:pPr marL="342900" indent="-342900"/>
            <a:r>
              <a:rPr lang="de-DE" sz="1600" dirty="0" smtClean="0"/>
              <a:t>	</a:t>
            </a:r>
            <a:r>
              <a:rPr lang="de-DE" sz="1600" dirty="0" err="1" smtClean="0"/>
              <a:t>argument</a:t>
            </a:r>
            <a:r>
              <a:rPr lang="de-DE" sz="1600" dirty="0" smtClean="0"/>
              <a:t>: </a:t>
            </a:r>
            <a:r>
              <a:rPr lang="de-DE" sz="1600" dirty="0" err="1" smtClean="0"/>
              <a:t>determination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U</a:t>
            </a:r>
            <a:r>
              <a:rPr lang="de-DE" sz="1600" baseline="-25000" dirty="0" err="1" smtClean="0"/>
              <a:t>sym</a:t>
            </a:r>
            <a:r>
              <a:rPr lang="de-DE" sz="1600" dirty="0" smtClean="0"/>
              <a:t> </a:t>
            </a:r>
            <a:r>
              <a:rPr lang="de-DE" sz="1600" dirty="0" err="1" smtClean="0"/>
              <a:t>more</a:t>
            </a:r>
            <a:r>
              <a:rPr lang="de-DE" sz="1600" dirty="0" smtClean="0"/>
              <a:t> </a:t>
            </a:r>
            <a:r>
              <a:rPr lang="de-DE" sz="1600" dirty="0" err="1" smtClean="0"/>
              <a:t>realistic</a:t>
            </a:r>
            <a:r>
              <a:rPr lang="de-DE" sz="1600" dirty="0" smtClean="0"/>
              <a:t>, </a:t>
            </a:r>
            <a:r>
              <a:rPr lang="de-DE" sz="1600" dirty="0" err="1" smtClean="0"/>
              <a:t>since</a:t>
            </a:r>
            <a:r>
              <a:rPr lang="de-DE" sz="1600" dirty="0" smtClean="0"/>
              <a:t> </a:t>
            </a:r>
            <a:r>
              <a:rPr lang="de-DE" sz="1600" dirty="0" err="1" smtClean="0"/>
              <a:t>correlation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not </a:t>
            </a:r>
            <a:r>
              <a:rPr lang="de-DE" sz="1600" dirty="0" err="1" smtClean="0"/>
              <a:t>assumed</a:t>
            </a:r>
            <a:r>
              <a:rPr lang="de-DE" sz="1600" dirty="0" smtClean="0"/>
              <a:t> </a:t>
            </a:r>
            <a:r>
              <a:rPr lang="de-DE" sz="1600" dirty="0" err="1" smtClean="0"/>
              <a:t>as</a:t>
            </a:r>
            <a:r>
              <a:rPr lang="de-DE" sz="1600" dirty="0" smtClean="0"/>
              <a:t> </a:t>
            </a:r>
            <a:r>
              <a:rPr lang="de-DE" sz="1600" dirty="0" err="1" smtClean="0"/>
              <a:t>symmetry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. </a:t>
            </a:r>
          </a:p>
          <a:p>
            <a:pPr marL="342900" indent="-342900"/>
            <a:r>
              <a:rPr lang="de-DE" sz="1600" dirty="0" smtClean="0"/>
              <a:t>	but: but </a:t>
            </a:r>
            <a:r>
              <a:rPr lang="de-DE" sz="1600" dirty="0" err="1" smtClean="0"/>
              <a:t>does</a:t>
            </a:r>
            <a:r>
              <a:rPr lang="de-DE" sz="1600" dirty="0" smtClean="0"/>
              <a:t> not </a:t>
            </a:r>
            <a:r>
              <a:rPr lang="de-DE" sz="1600" dirty="0" err="1" smtClean="0"/>
              <a:t>affect</a:t>
            </a:r>
            <a:r>
              <a:rPr lang="de-DE" sz="1600" dirty="0" smtClean="0"/>
              <a:t> </a:t>
            </a:r>
            <a:r>
              <a:rPr lang="de-DE" sz="1600" dirty="0" err="1" smtClean="0"/>
              <a:t>kinetic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produces</a:t>
            </a:r>
            <a:r>
              <a:rPr lang="de-DE" sz="1600" dirty="0" smtClean="0"/>
              <a:t> 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high</a:t>
            </a:r>
            <a:r>
              <a:rPr lang="de-DE" sz="1600" dirty="0" smtClean="0"/>
              <a:t> </a:t>
            </a:r>
            <a:r>
              <a:rPr lang="de-DE" sz="1600" dirty="0" err="1" smtClean="0"/>
              <a:t>momentum</a:t>
            </a:r>
            <a:r>
              <a:rPr lang="de-DE" sz="1600" dirty="0" smtClean="0"/>
              <a:t> </a:t>
            </a:r>
            <a:r>
              <a:rPr lang="de-DE" sz="1600" dirty="0" err="1" smtClean="0"/>
              <a:t>tails</a:t>
            </a:r>
            <a:endParaRPr lang="de-DE" sz="1600" dirty="0" smtClean="0"/>
          </a:p>
          <a:p>
            <a:pPr marL="342900" indent="-342900"/>
            <a:r>
              <a:rPr lang="de-DE" sz="1600" dirty="0" smtClean="0"/>
              <a:t>3.?	</a:t>
            </a:r>
            <a:r>
              <a:rPr lang="de-DE" sz="1600" dirty="0" err="1" smtClean="0"/>
              <a:t>Treat</a:t>
            </a:r>
            <a:r>
              <a:rPr lang="de-DE" sz="1600" dirty="0" smtClean="0"/>
              <a:t> </a:t>
            </a:r>
            <a:r>
              <a:rPr lang="de-DE" sz="1600" dirty="0" err="1" smtClean="0"/>
              <a:t>explicitely</a:t>
            </a:r>
            <a:r>
              <a:rPr lang="de-DE" sz="1600" dirty="0" smtClean="0"/>
              <a:t> in 3-body </a:t>
            </a:r>
            <a:r>
              <a:rPr lang="de-DE" sz="1600" dirty="0" err="1" smtClean="0"/>
              <a:t>collision</a:t>
            </a:r>
            <a:r>
              <a:rPr lang="de-DE" sz="1600" dirty="0" smtClean="0"/>
              <a:t>, in a sense </a:t>
            </a:r>
            <a:r>
              <a:rPr lang="de-DE" sz="1600" dirty="0" err="1" smtClean="0"/>
              <a:t>similar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problem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LC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.</a:t>
            </a:r>
          </a:p>
        </p:txBody>
      </p:sp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4464496" cy="538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 bwMode="auto">
          <a:xfrm>
            <a:off x="611560" y="476672"/>
            <a:ext cx="54006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High </a:t>
            </a:r>
            <a:r>
              <a:rPr lang="de-DE" sz="1400" dirty="0" err="1" smtClean="0"/>
              <a:t>momentum</a:t>
            </a:r>
            <a:r>
              <a:rPr lang="de-DE" sz="1400" dirty="0" smtClean="0"/>
              <a:t> </a:t>
            </a:r>
            <a:r>
              <a:rPr lang="de-DE" sz="1400" dirty="0" err="1" smtClean="0"/>
              <a:t>tail</a:t>
            </a:r>
            <a:r>
              <a:rPr lang="de-DE" sz="1400" dirty="0" smtClean="0"/>
              <a:t> due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short</a:t>
            </a:r>
            <a:r>
              <a:rPr lang="de-DE" sz="1400" dirty="0" smtClean="0"/>
              <a:t> 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.</a:t>
            </a:r>
          </a:p>
          <a:p>
            <a:r>
              <a:rPr lang="de-DE" sz="1400" dirty="0" smtClean="0"/>
              <a:t>In </a:t>
            </a:r>
            <a:r>
              <a:rPr lang="de-DE" sz="1400" dirty="0" err="1" smtClean="0"/>
              <a:t>asymmetric</a:t>
            </a:r>
            <a:r>
              <a:rPr lang="de-DE" sz="1400" dirty="0" smtClean="0"/>
              <a:t> </a:t>
            </a:r>
            <a:r>
              <a:rPr lang="de-DE" sz="1400" dirty="0" err="1" smtClean="0"/>
              <a:t>nuclear</a:t>
            </a:r>
            <a:r>
              <a:rPr lang="de-DE" sz="1400" dirty="0" smtClean="0"/>
              <a:t> matter, </a:t>
            </a:r>
            <a:r>
              <a:rPr lang="de-DE" sz="1400" dirty="0" err="1" smtClean="0"/>
              <a:t>this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different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neutrons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protons</a:t>
            </a:r>
            <a:r>
              <a:rPr lang="de-DE" sz="1400" dirty="0" smtClean="0"/>
              <a:t>, </a:t>
            </a:r>
            <a:r>
              <a:rPr lang="de-DE" sz="1400" dirty="0" err="1" smtClean="0"/>
              <a:t>for</a:t>
            </a:r>
            <a:r>
              <a:rPr lang="de-DE" sz="1400" dirty="0" smtClean="0"/>
              <a:t> k&lt;</a:t>
            </a:r>
            <a:r>
              <a:rPr lang="de-DE" sz="1400" dirty="0" err="1" smtClean="0"/>
              <a:t>k</a:t>
            </a:r>
            <a:r>
              <a:rPr lang="de-DE" sz="1400" baseline="-25000" dirty="0" err="1" smtClean="0"/>
              <a:t>F</a:t>
            </a:r>
            <a:r>
              <a:rPr lang="de-DE" sz="1400" dirty="0" smtClean="0"/>
              <a:t>, but </a:t>
            </a:r>
            <a:r>
              <a:rPr lang="de-DE" sz="1400" dirty="0" err="1" smtClean="0"/>
              <a:t>similar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k&gt;</a:t>
            </a:r>
            <a:r>
              <a:rPr lang="de-DE" sz="1400" dirty="0" err="1" smtClean="0"/>
              <a:t>k</a:t>
            </a:r>
            <a:r>
              <a:rPr lang="de-DE" sz="1400" baseline="-25000" dirty="0" err="1" smtClean="0"/>
              <a:t>F</a:t>
            </a:r>
            <a:r>
              <a:rPr lang="de-DE" sz="1400" dirty="0" smtClean="0"/>
              <a:t>. </a:t>
            </a:r>
          </a:p>
        </p:txBody>
      </p:sp>
      <p:sp>
        <p:nvSpPr>
          <p:cNvPr id="3" name="Textfeld 2"/>
          <p:cNvSpPr txBox="1"/>
          <p:nvPr/>
        </p:nvSpPr>
        <p:spPr bwMode="auto">
          <a:xfrm>
            <a:off x="611560" y="116632"/>
            <a:ext cx="3445174" cy="338554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Short-Range-</a:t>
            </a:r>
            <a:r>
              <a:rPr lang="de-DE" dirty="0" err="1" smtClean="0"/>
              <a:t>Correlations</a:t>
            </a:r>
            <a:endParaRPr lang="en-US" dirty="0" smtClean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"/>
            <a:ext cx="2376264" cy="180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en 16"/>
          <p:cNvGrpSpPr/>
          <p:nvPr/>
        </p:nvGrpSpPr>
        <p:grpSpPr>
          <a:xfrm>
            <a:off x="395536" y="4509120"/>
            <a:ext cx="3451211" cy="1152128"/>
            <a:chOff x="2123728" y="4509120"/>
            <a:chExt cx="4859869" cy="1584176"/>
          </a:xfrm>
        </p:grpSpPr>
        <p:grpSp>
          <p:nvGrpSpPr>
            <p:cNvPr id="6" name="Gruppieren 15"/>
            <p:cNvGrpSpPr/>
            <p:nvPr/>
          </p:nvGrpSpPr>
          <p:grpSpPr>
            <a:xfrm>
              <a:off x="2123728" y="4509120"/>
              <a:ext cx="4320480" cy="1584176"/>
              <a:chOff x="2123728" y="4725144"/>
              <a:chExt cx="2736304" cy="648072"/>
            </a:xfrm>
          </p:grpSpPr>
          <p:cxnSp>
            <p:nvCxnSpPr>
              <p:cNvPr id="24" name="Gerade Verbindung mit Pfeil 23"/>
              <p:cNvCxnSpPr/>
              <p:nvPr/>
            </p:nvCxnSpPr>
            <p:spPr>
              <a:xfrm>
                <a:off x="2123728" y="4725144"/>
                <a:ext cx="2736304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/>
              <p:cNvCxnSpPr/>
              <p:nvPr/>
            </p:nvCxnSpPr>
            <p:spPr>
              <a:xfrm>
                <a:off x="2123728" y="5085184"/>
                <a:ext cx="2736304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2123728" y="5373216"/>
                <a:ext cx="2736304" cy="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ihandform 18"/>
            <p:cNvSpPr/>
            <p:nvPr/>
          </p:nvSpPr>
          <p:spPr>
            <a:xfrm rot="167387">
              <a:off x="3655644" y="4515762"/>
              <a:ext cx="292847" cy="818583"/>
            </a:xfrm>
            <a:custGeom>
              <a:avLst/>
              <a:gdLst>
                <a:gd name="connsiteX0" fmla="*/ 0 w 292847"/>
                <a:gd name="connsiteY0" fmla="*/ 0 h 1371600"/>
                <a:gd name="connsiteX1" fmla="*/ 206189 w 292847"/>
                <a:gd name="connsiteY1" fmla="*/ 125506 h 1371600"/>
                <a:gd name="connsiteX2" fmla="*/ 53789 w 292847"/>
                <a:gd name="connsiteY2" fmla="*/ 242047 h 1371600"/>
                <a:gd name="connsiteX3" fmla="*/ 215153 w 292847"/>
                <a:gd name="connsiteY3" fmla="*/ 358588 h 1371600"/>
                <a:gd name="connsiteX4" fmla="*/ 62753 w 292847"/>
                <a:gd name="connsiteY4" fmla="*/ 466165 h 1371600"/>
                <a:gd name="connsiteX5" fmla="*/ 224118 w 292847"/>
                <a:gd name="connsiteY5" fmla="*/ 582706 h 1371600"/>
                <a:gd name="connsiteX6" fmla="*/ 80683 w 292847"/>
                <a:gd name="connsiteY6" fmla="*/ 699247 h 1371600"/>
                <a:gd name="connsiteX7" fmla="*/ 233083 w 292847"/>
                <a:gd name="connsiteY7" fmla="*/ 806823 h 1371600"/>
                <a:gd name="connsiteX8" fmla="*/ 80683 w 292847"/>
                <a:gd name="connsiteY8" fmla="*/ 932329 h 1371600"/>
                <a:gd name="connsiteX9" fmla="*/ 268942 w 292847"/>
                <a:gd name="connsiteY9" fmla="*/ 1057835 h 1371600"/>
                <a:gd name="connsiteX10" fmla="*/ 107577 w 292847"/>
                <a:gd name="connsiteY10" fmla="*/ 1183341 h 1371600"/>
                <a:gd name="connsiteX11" fmla="*/ 277906 w 292847"/>
                <a:gd name="connsiteY11" fmla="*/ 1308847 h 1371600"/>
                <a:gd name="connsiteX12" fmla="*/ 197224 w 292847"/>
                <a:gd name="connsiteY12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847" h="1371600">
                  <a:moveTo>
                    <a:pt x="0" y="0"/>
                  </a:moveTo>
                  <a:cubicBezTo>
                    <a:pt x="98612" y="42582"/>
                    <a:pt x="197224" y="85165"/>
                    <a:pt x="206189" y="125506"/>
                  </a:cubicBezTo>
                  <a:cubicBezTo>
                    <a:pt x="215154" y="165847"/>
                    <a:pt x="52295" y="203200"/>
                    <a:pt x="53789" y="242047"/>
                  </a:cubicBezTo>
                  <a:cubicBezTo>
                    <a:pt x="55283" y="280894"/>
                    <a:pt x="213659" y="321235"/>
                    <a:pt x="215153" y="358588"/>
                  </a:cubicBezTo>
                  <a:cubicBezTo>
                    <a:pt x="216647" y="395941"/>
                    <a:pt x="61259" y="428812"/>
                    <a:pt x="62753" y="466165"/>
                  </a:cubicBezTo>
                  <a:cubicBezTo>
                    <a:pt x="64247" y="503518"/>
                    <a:pt x="221130" y="543859"/>
                    <a:pt x="224118" y="582706"/>
                  </a:cubicBezTo>
                  <a:cubicBezTo>
                    <a:pt x="227106" y="621553"/>
                    <a:pt x="79189" y="661894"/>
                    <a:pt x="80683" y="699247"/>
                  </a:cubicBezTo>
                  <a:cubicBezTo>
                    <a:pt x="82177" y="736600"/>
                    <a:pt x="233083" y="767976"/>
                    <a:pt x="233083" y="806823"/>
                  </a:cubicBezTo>
                  <a:cubicBezTo>
                    <a:pt x="233083" y="845670"/>
                    <a:pt x="74707" y="890494"/>
                    <a:pt x="80683" y="932329"/>
                  </a:cubicBezTo>
                  <a:cubicBezTo>
                    <a:pt x="86659" y="974164"/>
                    <a:pt x="264460" y="1016000"/>
                    <a:pt x="268942" y="1057835"/>
                  </a:cubicBezTo>
                  <a:cubicBezTo>
                    <a:pt x="273424" y="1099670"/>
                    <a:pt x="106083" y="1141506"/>
                    <a:pt x="107577" y="1183341"/>
                  </a:cubicBezTo>
                  <a:cubicBezTo>
                    <a:pt x="109071" y="1225176"/>
                    <a:pt x="262965" y="1277471"/>
                    <a:pt x="277906" y="1308847"/>
                  </a:cubicBezTo>
                  <a:cubicBezTo>
                    <a:pt x="292847" y="1340223"/>
                    <a:pt x="245035" y="1355911"/>
                    <a:pt x="197224" y="1371600"/>
                  </a:cubicBezTo>
                </a:path>
              </a:pathLst>
            </a:cu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ihandform 19"/>
            <p:cNvSpPr/>
            <p:nvPr/>
          </p:nvSpPr>
          <p:spPr>
            <a:xfrm>
              <a:off x="4788025" y="5373216"/>
              <a:ext cx="72008" cy="717799"/>
            </a:xfrm>
            <a:custGeom>
              <a:avLst/>
              <a:gdLst>
                <a:gd name="connsiteX0" fmla="*/ 19423 w 146423"/>
                <a:gd name="connsiteY0" fmla="*/ 0 h 933823"/>
                <a:gd name="connsiteX1" fmla="*/ 135965 w 146423"/>
                <a:gd name="connsiteY1" fmla="*/ 233082 h 933823"/>
                <a:gd name="connsiteX2" fmla="*/ 1494 w 146423"/>
                <a:gd name="connsiteY2" fmla="*/ 421341 h 933823"/>
                <a:gd name="connsiteX3" fmla="*/ 144929 w 146423"/>
                <a:gd name="connsiteY3" fmla="*/ 618565 h 933823"/>
                <a:gd name="connsiteX4" fmla="*/ 10459 w 146423"/>
                <a:gd name="connsiteY4" fmla="*/ 797859 h 933823"/>
                <a:gd name="connsiteX5" fmla="*/ 82176 w 146423"/>
                <a:gd name="connsiteY5" fmla="*/ 914400 h 933823"/>
                <a:gd name="connsiteX6" fmla="*/ 73212 w 146423"/>
                <a:gd name="connsiteY6" fmla="*/ 914400 h 933823"/>
                <a:gd name="connsiteX7" fmla="*/ 73212 w 146423"/>
                <a:gd name="connsiteY7" fmla="*/ 914400 h 9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423" h="933823">
                  <a:moveTo>
                    <a:pt x="19423" y="0"/>
                  </a:moveTo>
                  <a:cubicBezTo>
                    <a:pt x="79188" y="81429"/>
                    <a:pt x="138953" y="162859"/>
                    <a:pt x="135965" y="233082"/>
                  </a:cubicBezTo>
                  <a:cubicBezTo>
                    <a:pt x="132977" y="303305"/>
                    <a:pt x="0" y="357094"/>
                    <a:pt x="1494" y="421341"/>
                  </a:cubicBezTo>
                  <a:cubicBezTo>
                    <a:pt x="2988" y="485588"/>
                    <a:pt x="143435" y="555812"/>
                    <a:pt x="144929" y="618565"/>
                  </a:cubicBezTo>
                  <a:cubicBezTo>
                    <a:pt x="146423" y="681318"/>
                    <a:pt x="20918" y="748553"/>
                    <a:pt x="10459" y="797859"/>
                  </a:cubicBezTo>
                  <a:cubicBezTo>
                    <a:pt x="0" y="847165"/>
                    <a:pt x="71717" y="894977"/>
                    <a:pt x="82176" y="914400"/>
                  </a:cubicBezTo>
                  <a:cubicBezTo>
                    <a:pt x="92635" y="933823"/>
                    <a:pt x="73212" y="914400"/>
                    <a:pt x="73212" y="914400"/>
                  </a:cubicBezTo>
                  <a:lnTo>
                    <a:pt x="73212" y="91440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feld 20"/>
            <p:cNvSpPr txBox="1"/>
            <p:nvPr/>
          </p:nvSpPr>
          <p:spPr bwMode="auto">
            <a:xfrm>
              <a:off x="5796136" y="4581128"/>
              <a:ext cx="615874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dirty="0" smtClean="0"/>
                <a:t>k&gt;</a:t>
              </a:r>
              <a:r>
                <a:rPr lang="de-DE" dirty="0" err="1" smtClean="0"/>
                <a:t>k</a:t>
              </a:r>
              <a:r>
                <a:rPr lang="de-DE" baseline="-25000" dirty="0" err="1" smtClean="0"/>
                <a:t>F</a:t>
              </a:r>
              <a:endParaRPr lang="en-US" baseline="-25000" dirty="0" smtClean="0"/>
            </a:p>
          </p:txBody>
        </p:sp>
        <p:sp>
          <p:nvSpPr>
            <p:cNvPr id="22" name="Textfeld 21"/>
            <p:cNvSpPr txBox="1"/>
            <p:nvPr/>
          </p:nvSpPr>
          <p:spPr bwMode="auto">
            <a:xfrm>
              <a:off x="2123728" y="4581128"/>
              <a:ext cx="1394934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sz="1200" dirty="0" err="1" smtClean="0"/>
                <a:t>short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range</a:t>
              </a:r>
              <a:r>
                <a:rPr lang="de-DE" sz="1200" dirty="0" smtClean="0"/>
                <a:t> int. </a:t>
              </a:r>
            </a:p>
            <a:p>
              <a:pPr marL="342900" indent="-342900"/>
              <a:r>
                <a:rPr lang="de-DE" sz="1200" dirty="0" err="1" smtClean="0"/>
                <a:t>to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produce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high</a:t>
              </a:r>
              <a:r>
                <a:rPr lang="de-DE" sz="1200" dirty="0" smtClean="0"/>
                <a:t> </a:t>
              </a:r>
            </a:p>
            <a:p>
              <a:pPr marL="342900" indent="-342900"/>
              <a:r>
                <a:rPr lang="de-DE" sz="1200" dirty="0" err="1" smtClean="0"/>
                <a:t>momentum</a:t>
              </a:r>
              <a:endParaRPr lang="en-US" sz="1200" dirty="0" smtClean="0"/>
            </a:p>
          </p:txBody>
        </p:sp>
        <p:sp>
          <p:nvSpPr>
            <p:cNvPr id="23" name="Textfeld 22"/>
            <p:cNvSpPr txBox="1"/>
            <p:nvPr/>
          </p:nvSpPr>
          <p:spPr bwMode="auto">
            <a:xfrm>
              <a:off x="4760103" y="5400219"/>
              <a:ext cx="2223494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sz="1200" dirty="0" smtClean="0"/>
                <a:t>normal </a:t>
              </a:r>
              <a:r>
                <a:rPr lang="de-DE" sz="1200" dirty="0" err="1" smtClean="0"/>
                <a:t>interaction</a:t>
              </a:r>
              <a:r>
                <a:rPr lang="de-DE" sz="1200" dirty="0" smtClean="0"/>
                <a:t>  </a:t>
              </a:r>
              <a:r>
                <a:rPr lang="de-DE" sz="1200" dirty="0" err="1" smtClean="0"/>
                <a:t>for</a:t>
              </a:r>
              <a:endParaRPr lang="de-DE" sz="1200" dirty="0" smtClean="0"/>
            </a:p>
            <a:p>
              <a:pPr marL="342900" indent="-342900"/>
              <a:r>
                <a:rPr lang="de-DE" sz="1200" dirty="0" err="1" smtClean="0"/>
                <a:t>energy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momentum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conserv</a:t>
              </a:r>
              <a:r>
                <a:rPr lang="de-DE" sz="1200" dirty="0" smtClean="0"/>
                <a:t>.</a:t>
              </a:r>
              <a:endParaRPr lang="en-US" sz="1200" dirty="0" smtClean="0"/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51126"/>
            <a:ext cx="3024336" cy="228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feld 17"/>
          <p:cNvSpPr txBox="1"/>
          <p:nvPr/>
        </p:nvSpPr>
        <p:spPr bwMode="auto">
          <a:xfrm>
            <a:off x="3419872" y="6381328"/>
            <a:ext cx="2170594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Rechnung von </a:t>
            </a:r>
            <a:r>
              <a:rPr lang="de-DE" sz="1600" dirty="0" err="1" smtClean="0">
                <a:sym typeface="Wingdings" pitchFamily="2" charset="2"/>
              </a:rPr>
              <a:t>G.C.Yong</a:t>
            </a:r>
            <a:r>
              <a:rPr lang="de-DE" sz="1600" dirty="0" smtClean="0">
                <a:sym typeface="Wingdings" pitchFamily="2" charset="2"/>
              </a:rPr>
              <a:t> </a:t>
            </a:r>
            <a:endParaRPr lang="en-US" sz="16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 bwMode="auto">
          <a:xfrm>
            <a:off x="899592" y="260648"/>
            <a:ext cx="6400022" cy="646331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ym typeface="Wingdings" pitchFamily="2" charset="2"/>
              </a:rPr>
              <a:t>Symmetry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energy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err="1" smtClean="0">
                <a:sym typeface="Wingdings" pitchFamily="2" charset="2"/>
              </a:rPr>
              <a:t>at</a:t>
            </a:r>
            <a:r>
              <a:rPr lang="de-DE" sz="2000" dirty="0" smtClean="0">
                <a:sym typeface="Wingdings" pitchFamily="2" charset="2"/>
              </a:rPr>
              <a:t> </a:t>
            </a:r>
            <a:r>
              <a:rPr lang="de-DE" sz="2000" dirty="0" smtClean="0">
                <a:latin typeface="Symbol" pitchFamily="18" charset="2"/>
                <a:sym typeface="Wingdings" pitchFamily="2" charset="2"/>
              </a:rPr>
              <a:t>r</a:t>
            </a:r>
            <a:r>
              <a:rPr lang="de-DE" sz="2000" dirty="0" smtClean="0">
                <a:latin typeface="Calibri"/>
                <a:sym typeface="Wingdings" pitchFamily="2" charset="2"/>
              </a:rPr>
              <a:t>≤</a:t>
            </a:r>
            <a:r>
              <a:rPr lang="de-DE" sz="2000" dirty="0" smtClean="0">
                <a:latin typeface="Symbol" pitchFamily="18" charset="2"/>
                <a:sym typeface="Wingdings" pitchFamily="2" charset="2"/>
              </a:rPr>
              <a:t>r</a:t>
            </a:r>
            <a:r>
              <a:rPr lang="de-DE" sz="2000" baseline="-25000" dirty="0" smtClean="0">
                <a:latin typeface="Symbol" pitchFamily="18" charset="2"/>
                <a:sym typeface="Wingdings" pitchFamily="2" charset="2"/>
              </a:rPr>
              <a:t>0</a:t>
            </a:r>
            <a:r>
              <a:rPr lang="de-DE" sz="2000" dirty="0" smtClean="0">
                <a:latin typeface="Symbol" pitchFamily="18" charset="2"/>
                <a:sym typeface="Wingdings" pitchFamily="2" charset="2"/>
              </a:rPr>
              <a:t>:  </a:t>
            </a:r>
            <a:r>
              <a:rPr lang="de-DE" sz="1600" dirty="0" smtClean="0">
                <a:latin typeface="Symbol" pitchFamily="18" charset="2"/>
                <a:sym typeface="Wingdings" pitchFamily="2" charset="2"/>
              </a:rPr>
              <a:t>- </a:t>
            </a:r>
            <a:r>
              <a:rPr lang="de-DE" sz="1600" dirty="0" err="1" smtClean="0">
                <a:sym typeface="Wingdings" pitchFamily="2" charset="2"/>
              </a:rPr>
              <a:t>Isospin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transport</a:t>
            </a:r>
            <a:r>
              <a:rPr lang="de-DE" sz="1600" dirty="0" smtClean="0">
                <a:sym typeface="Wingdings" pitchFamily="2" charset="2"/>
              </a:rPr>
              <a:t> in </a:t>
            </a:r>
            <a:r>
              <a:rPr lang="de-DE" sz="1600" dirty="0" err="1" smtClean="0">
                <a:sym typeface="Wingdings" pitchFamily="2" charset="2"/>
              </a:rPr>
              <a:t>Fragmentation</a:t>
            </a:r>
            <a:endParaRPr lang="de-DE" sz="1600" dirty="0" smtClean="0">
              <a:sym typeface="Wingdings" pitchFamily="2" charset="2"/>
            </a:endParaRPr>
          </a:p>
          <a:p>
            <a:r>
              <a:rPr lang="de-DE" sz="1600" dirty="0" smtClean="0">
                <a:sym typeface="Wingdings" pitchFamily="2" charset="2"/>
              </a:rPr>
              <a:t>                                                               - </a:t>
            </a:r>
            <a:r>
              <a:rPr lang="de-DE" sz="1600" dirty="0" err="1" smtClean="0">
                <a:sym typeface="Wingdings" pitchFamily="2" charset="2"/>
              </a:rPr>
              <a:t>pre-equilibrium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light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cluster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emmision</a:t>
            </a:r>
            <a:endParaRPr lang="en-US" sz="1600" dirty="0" smtClean="0">
              <a:sym typeface="Wingdings" pitchFamily="2" charset="2"/>
            </a:endParaRPr>
          </a:p>
        </p:txBody>
      </p:sp>
      <p:sp>
        <p:nvSpPr>
          <p:cNvPr id="4" name="Textfeld 3"/>
          <p:cNvSpPr txBox="1"/>
          <p:nvPr/>
        </p:nvSpPr>
        <p:spPr bwMode="auto">
          <a:xfrm>
            <a:off x="395536" y="1340768"/>
            <a:ext cx="926472" cy="338554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A. </a:t>
            </a:r>
            <a:r>
              <a:rPr lang="de-DE" sz="1600" dirty="0" err="1" smtClean="0">
                <a:sym typeface="Wingdings" pitchFamily="2" charset="2"/>
              </a:rPr>
              <a:t>Chbihi</a:t>
            </a:r>
            <a:endParaRPr lang="en-US" sz="1600" dirty="0" smtClean="0">
              <a:sym typeface="Wingdings" pitchFamily="2" charset="2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5472608" cy="112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276872"/>
            <a:ext cx="2232248" cy="63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pieren 11"/>
          <p:cNvGrpSpPr/>
          <p:nvPr/>
        </p:nvGrpSpPr>
        <p:grpSpPr>
          <a:xfrm>
            <a:off x="179512" y="2924944"/>
            <a:ext cx="8640960" cy="3803464"/>
            <a:chOff x="179512" y="2924944"/>
            <a:chExt cx="8640960" cy="3803464"/>
          </a:xfrm>
        </p:grpSpPr>
        <p:pic>
          <p:nvPicPr>
            <p:cNvPr id="4300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2924944"/>
              <a:ext cx="6367363" cy="1868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feld 7"/>
            <p:cNvSpPr txBox="1"/>
            <p:nvPr/>
          </p:nvSpPr>
          <p:spPr bwMode="auto">
            <a:xfrm>
              <a:off x="251520" y="3356992"/>
              <a:ext cx="1540422" cy="5847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ym typeface="Wingdings" pitchFamily="2" charset="2"/>
                </a:rPr>
                <a:t>Isospin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diffusion</a:t>
              </a:r>
              <a:endParaRPr lang="de-DE" sz="1600" dirty="0" smtClean="0">
                <a:sym typeface="Wingdings" pitchFamily="2" charset="2"/>
              </a:endParaRPr>
            </a:p>
            <a:p>
              <a:r>
                <a:rPr lang="de-DE" sz="1600" dirty="0" smtClean="0">
                  <a:sym typeface="Wingdings" pitchFamily="2" charset="2"/>
                </a:rPr>
                <a:t>&lt;N/Z&gt;</a:t>
              </a:r>
              <a:r>
                <a:rPr lang="de-DE" sz="1600" baseline="30000" dirty="0" smtClean="0">
                  <a:sym typeface="Wingdings" pitchFamily="2" charset="2"/>
                </a:rPr>
                <a:t>PLF</a:t>
              </a:r>
              <a:endParaRPr lang="en-US" sz="1600" baseline="30000" dirty="0" smtClean="0">
                <a:sym typeface="Wingdings" pitchFamily="2" charset="2"/>
              </a:endParaRPr>
            </a:p>
          </p:txBody>
        </p:sp>
        <p:pic>
          <p:nvPicPr>
            <p:cNvPr id="430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736" y="4797152"/>
              <a:ext cx="3739842" cy="193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feld 9"/>
            <p:cNvSpPr txBox="1"/>
            <p:nvPr/>
          </p:nvSpPr>
          <p:spPr bwMode="auto">
            <a:xfrm>
              <a:off x="179512" y="4941168"/>
              <a:ext cx="2143792" cy="584775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ym typeface="Wingdings" pitchFamily="2" charset="2"/>
                </a:rPr>
                <a:t>Isospin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drift</a:t>
              </a:r>
              <a:r>
                <a:rPr lang="de-DE" sz="1600" dirty="0" smtClean="0">
                  <a:sym typeface="Wingdings" pitchFamily="2" charset="2"/>
                </a:rPr>
                <a:t> (</a:t>
              </a:r>
              <a:r>
                <a:rPr lang="de-DE" sz="1600" dirty="0" err="1" smtClean="0">
                  <a:sym typeface="Wingdings" pitchFamily="2" charset="2"/>
                </a:rPr>
                <a:t>migration</a:t>
              </a:r>
              <a:r>
                <a:rPr lang="de-DE" sz="1600" dirty="0" smtClean="0">
                  <a:sym typeface="Wingdings" pitchFamily="2" charset="2"/>
                </a:rPr>
                <a:t>)</a:t>
              </a:r>
            </a:p>
            <a:p>
              <a:r>
                <a:rPr lang="de-DE" sz="1600" dirty="0" smtClean="0">
                  <a:sym typeface="Wingdings" pitchFamily="2" charset="2"/>
                </a:rPr>
                <a:t>&lt;N/Z&gt;</a:t>
              </a:r>
              <a:r>
                <a:rPr lang="de-DE" sz="1600" baseline="30000" dirty="0" smtClean="0">
                  <a:sym typeface="Wingdings" pitchFamily="2" charset="2"/>
                </a:rPr>
                <a:t>LCP </a:t>
              </a:r>
              <a:r>
                <a:rPr lang="de-DE" sz="1600" dirty="0" err="1" smtClean="0">
                  <a:sym typeface="Wingdings" pitchFamily="2" charset="2"/>
                </a:rPr>
                <a:t>at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diff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angles</a:t>
              </a:r>
              <a:endParaRPr lang="en-US" sz="1600" dirty="0" smtClean="0">
                <a:sym typeface="Wingdings" pitchFamily="2" charset="2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6372200" y="5157192"/>
              <a:ext cx="2448272" cy="830997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ym typeface="Wingdings" pitchFamily="2" charset="2"/>
                </a:rPr>
                <a:t>AMD </a:t>
              </a:r>
              <a:r>
                <a:rPr lang="de-DE" sz="1600" dirty="0" err="1" smtClean="0">
                  <a:sym typeface="Wingdings" pitchFamily="2" charset="2"/>
                </a:rPr>
                <a:t>describes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diffusion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with</a:t>
              </a:r>
              <a:r>
                <a:rPr lang="de-DE" sz="1600" dirty="0" smtClean="0">
                  <a:sym typeface="Wingdings" pitchFamily="2" charset="2"/>
                </a:rPr>
                <a:t> soft SE,  but not </a:t>
              </a:r>
              <a:r>
                <a:rPr lang="de-DE" sz="1600" dirty="0" err="1" smtClean="0">
                  <a:sym typeface="Wingdings" pitchFamily="2" charset="2"/>
                </a:rPr>
                <a:t>migration</a:t>
              </a:r>
              <a:r>
                <a:rPr lang="de-DE" sz="1600" dirty="0" smtClean="0">
                  <a:sym typeface="Wingdings" pitchFamily="2" charset="2"/>
                </a:rPr>
                <a:t> ?</a:t>
              </a:r>
              <a:endParaRPr lang="en-US" sz="1600" dirty="0" smtClean="0">
                <a:sym typeface="Wingdings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 l="10330" r="35269" b="14574"/>
          <a:stretch>
            <a:fillRect/>
          </a:stretch>
        </p:blipFill>
        <p:spPr bwMode="auto">
          <a:xfrm>
            <a:off x="827584" y="692696"/>
            <a:ext cx="2592288" cy="229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23528" y="69850"/>
            <a:ext cx="7956024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 smtClean="0"/>
              <a:t>Light </a:t>
            </a:r>
            <a:r>
              <a:rPr lang="de-DE" sz="1800" dirty="0" err="1" smtClean="0"/>
              <a:t>cluster</a:t>
            </a:r>
            <a:r>
              <a:rPr lang="de-DE" sz="1800" dirty="0" smtClean="0"/>
              <a:t> </a:t>
            </a:r>
            <a:r>
              <a:rPr lang="de-DE" sz="1800" dirty="0" err="1" smtClean="0"/>
              <a:t>description</a:t>
            </a:r>
            <a:r>
              <a:rPr lang="de-DE" sz="1800" dirty="0" smtClean="0"/>
              <a:t> in </a:t>
            </a:r>
            <a:r>
              <a:rPr lang="de-DE" sz="1800" dirty="0" err="1" smtClean="0"/>
              <a:t>transport</a:t>
            </a:r>
            <a:r>
              <a:rPr lang="de-DE" sz="1800" dirty="0" smtClean="0"/>
              <a:t> </a:t>
            </a:r>
            <a:r>
              <a:rPr lang="de-DE" sz="1800" dirty="0" err="1" smtClean="0"/>
              <a:t>approaches</a:t>
            </a:r>
            <a:r>
              <a:rPr lang="de-DE" sz="1800" dirty="0" smtClean="0"/>
              <a:t>: </a:t>
            </a:r>
            <a:r>
              <a:rPr lang="de-DE" sz="1800" dirty="0" err="1" smtClean="0"/>
              <a:t>Comparison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endParaRPr lang="de-DE" sz="1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64088" y="548680"/>
            <a:ext cx="1944191" cy="2448272"/>
            <a:chOff x="3651" y="455"/>
            <a:chExt cx="2058" cy="2509"/>
          </a:xfrm>
        </p:grpSpPr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96" y="1706"/>
              <a:ext cx="1725" cy="1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99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1" y="455"/>
              <a:ext cx="1679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999" name="Text Box 7"/>
            <p:cNvSpPr txBox="1">
              <a:spLocks noChangeArrowheads="1"/>
            </p:cNvSpPr>
            <p:nvPr/>
          </p:nvSpPr>
          <p:spPr bwMode="auto">
            <a:xfrm rot="16200000">
              <a:off x="4398" y="1542"/>
              <a:ext cx="233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000"/>
                <a:t>Y.X. Zhang, M.B.Tsang,et al., PLB 732, 186 (2014)</a:t>
              </a:r>
            </a:p>
            <a:p>
              <a:r>
                <a:rPr lang="de-DE" sz="1000"/>
                <a:t>D.D.S.Coupland, arXiv 1406.4546</a:t>
              </a:r>
            </a:p>
          </p:txBody>
        </p:sp>
      </p:grp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51520" y="476672"/>
            <a:ext cx="438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 err="1"/>
              <a:t>p,n</a:t>
            </a:r>
            <a:r>
              <a:rPr lang="de-DE" sz="1400" dirty="0"/>
              <a:t> </a:t>
            </a:r>
            <a:r>
              <a:rPr lang="de-DE" sz="1400" dirty="0" err="1"/>
              <a:t>spectra</a:t>
            </a:r>
            <a:r>
              <a:rPr lang="de-DE" sz="1400" dirty="0"/>
              <a:t>:    </a:t>
            </a:r>
            <a:r>
              <a:rPr lang="de-DE" sz="1400" dirty="0" err="1"/>
              <a:t>free</a:t>
            </a:r>
            <a:r>
              <a:rPr lang="de-DE" sz="1400" dirty="0"/>
              <a:t>         </a:t>
            </a:r>
            <a:r>
              <a:rPr lang="de-DE" sz="1400" dirty="0" err="1"/>
              <a:t>coalescence</a:t>
            </a:r>
            <a:r>
              <a:rPr lang="de-DE" sz="1400" dirty="0"/>
              <a:t> invariant (CI) 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23928" y="692696"/>
            <a:ext cx="1531937" cy="1595437"/>
            <a:chOff x="2777" y="709"/>
            <a:chExt cx="965" cy="1005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782" y="709"/>
              <a:ext cx="960" cy="567"/>
              <a:chOff x="3825" y="754"/>
              <a:chExt cx="960" cy="567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825" y="935"/>
                <a:ext cx="892" cy="386"/>
                <a:chOff x="3243" y="754"/>
                <a:chExt cx="816" cy="341"/>
              </a:xfrm>
            </p:grpSpPr>
            <p:sp>
              <p:nvSpPr>
                <p:cNvPr id="85004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244" y="754"/>
                  <a:ext cx="815" cy="1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400" baseline="30000" dirty="0"/>
                    <a:t>124</a:t>
                  </a:r>
                  <a:r>
                    <a:rPr lang="de-DE" sz="1400" dirty="0"/>
                    <a:t>Sn + </a:t>
                  </a:r>
                  <a:r>
                    <a:rPr lang="de-DE" sz="1400" baseline="30000" dirty="0"/>
                    <a:t>124</a:t>
                  </a:r>
                  <a:r>
                    <a:rPr lang="de-DE" sz="1400" dirty="0"/>
                    <a:t>Sn</a:t>
                  </a:r>
                </a:p>
              </p:txBody>
            </p:sp>
            <p:sp>
              <p:nvSpPr>
                <p:cNvPr id="8500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43" y="925"/>
                  <a:ext cx="771" cy="170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400" baseline="30000"/>
                    <a:t>112</a:t>
                  </a:r>
                  <a:r>
                    <a:rPr lang="de-DE" sz="1400"/>
                    <a:t>Sn + </a:t>
                  </a:r>
                  <a:r>
                    <a:rPr lang="de-DE" sz="1400" baseline="30000"/>
                    <a:t>112</a:t>
                  </a:r>
                  <a:r>
                    <a:rPr lang="de-DE" sz="1400"/>
                    <a:t>Sn</a:t>
                  </a:r>
                </a:p>
              </p:txBody>
            </p:sp>
            <p:sp>
              <p:nvSpPr>
                <p:cNvPr id="85006" name="Line 14"/>
                <p:cNvSpPr>
                  <a:spLocks noChangeShapeType="1"/>
                </p:cNvSpPr>
                <p:nvPr/>
              </p:nvSpPr>
              <p:spPr bwMode="auto">
                <a:xfrm>
                  <a:off x="3334" y="935"/>
                  <a:ext cx="589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5007" name="Text Box 15"/>
              <p:cNvSpPr txBox="1">
                <a:spLocks noChangeArrowheads="1"/>
              </p:cNvSpPr>
              <p:nvPr/>
            </p:nvSpPr>
            <p:spPr bwMode="auto">
              <a:xfrm>
                <a:off x="3833" y="754"/>
                <a:ext cx="952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/>
                  <a:t>Double Ratios</a:t>
                </a:r>
              </a:p>
            </p:txBody>
          </p:sp>
        </p:grpSp>
        <p:sp>
          <p:nvSpPr>
            <p:cNvPr id="85008" name="Text Box 16"/>
            <p:cNvSpPr txBox="1">
              <a:spLocks noChangeArrowheads="1"/>
            </p:cNvSpPr>
            <p:nvPr/>
          </p:nvSpPr>
          <p:spPr bwMode="auto">
            <a:xfrm>
              <a:off x="2777" y="1388"/>
              <a:ext cx="88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/>
                <a:t>agree only for </a:t>
              </a:r>
            </a:p>
            <a:p>
              <a:r>
                <a:rPr lang="de-DE" sz="1400"/>
                <a:t>CI spectra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395536" y="2780928"/>
            <a:ext cx="8674843" cy="4077072"/>
            <a:chOff x="395536" y="2780928"/>
            <a:chExt cx="8674843" cy="4077072"/>
          </a:xfrm>
        </p:grpSpPr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395536" y="2924944"/>
              <a:ext cx="5647700" cy="369332"/>
            </a:xfrm>
            <a:prstGeom prst="rect">
              <a:avLst/>
            </a:prstGeom>
            <a:solidFill>
              <a:srgbClr val="FFFF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 err="1" smtClean="0"/>
                <a:t>Role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of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effective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mass</a:t>
              </a:r>
              <a:r>
                <a:rPr lang="de-DE" sz="1800" dirty="0" smtClean="0"/>
                <a:t> in </a:t>
              </a:r>
              <a:r>
                <a:rPr lang="de-DE" sz="1800" dirty="0"/>
                <a:t>Light </a:t>
              </a:r>
              <a:r>
                <a:rPr lang="de-DE" sz="1800" dirty="0" smtClean="0"/>
                <a:t>Cluster </a:t>
              </a:r>
              <a:r>
                <a:rPr lang="de-DE" sz="1800" dirty="0" err="1" smtClean="0"/>
                <a:t>production</a:t>
              </a:r>
              <a:endParaRPr lang="de-DE" sz="1800" dirty="0"/>
            </a:p>
          </p:txBody>
        </p:sp>
        <p:grpSp>
          <p:nvGrpSpPr>
            <p:cNvPr id="6" name="Gruppieren 31"/>
            <p:cNvGrpSpPr/>
            <p:nvPr/>
          </p:nvGrpSpPr>
          <p:grpSpPr>
            <a:xfrm>
              <a:off x="467544" y="3356992"/>
              <a:ext cx="2807151" cy="3068960"/>
              <a:chOff x="27984" y="692149"/>
              <a:chExt cx="2951150" cy="3202172"/>
            </a:xfrm>
          </p:grpSpPr>
          <p:grpSp>
            <p:nvGrpSpPr>
              <p:cNvPr id="7" name="Group 2"/>
              <p:cNvGrpSpPr>
                <a:grpSpLocks/>
              </p:cNvGrpSpPr>
              <p:nvPr/>
            </p:nvGrpSpPr>
            <p:grpSpPr bwMode="auto">
              <a:xfrm>
                <a:off x="611190" y="836613"/>
                <a:ext cx="1944688" cy="2305050"/>
                <a:chOff x="1927" y="1389"/>
                <a:chExt cx="1225" cy="1452"/>
              </a:xfrm>
            </p:grpSpPr>
            <p:pic>
              <p:nvPicPr>
                <p:cNvPr id="44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68488" r="2158" b="47882"/>
                <a:stretch>
                  <a:fillRect/>
                </a:stretch>
              </p:blipFill>
              <p:spPr bwMode="auto">
                <a:xfrm>
                  <a:off x="1927" y="1389"/>
                  <a:ext cx="1225" cy="1452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5" name="Freeform 4"/>
                <p:cNvSpPr>
                  <a:spLocks/>
                </p:cNvSpPr>
                <p:nvPr/>
              </p:nvSpPr>
              <p:spPr bwMode="auto">
                <a:xfrm>
                  <a:off x="2068" y="1686"/>
                  <a:ext cx="822" cy="249"/>
                </a:xfrm>
                <a:custGeom>
                  <a:avLst/>
                  <a:gdLst/>
                  <a:ahLst/>
                  <a:cxnLst>
                    <a:cxn ang="0">
                      <a:pos x="0" y="182"/>
                    </a:cxn>
                    <a:cxn ang="0">
                      <a:pos x="272" y="91"/>
                    </a:cxn>
                    <a:cxn ang="0">
                      <a:pos x="499" y="46"/>
                    </a:cxn>
                    <a:cxn ang="0">
                      <a:pos x="635" y="0"/>
                    </a:cxn>
                  </a:cxnLst>
                  <a:rect l="0" t="0" r="r" b="b"/>
                  <a:pathLst>
                    <a:path w="635" h="182">
                      <a:moveTo>
                        <a:pt x="0" y="182"/>
                      </a:moveTo>
                      <a:cubicBezTo>
                        <a:pt x="94" y="148"/>
                        <a:pt x="189" y="114"/>
                        <a:pt x="272" y="91"/>
                      </a:cubicBezTo>
                      <a:cubicBezTo>
                        <a:pt x="355" y="68"/>
                        <a:pt x="439" y="61"/>
                        <a:pt x="499" y="46"/>
                      </a:cubicBezTo>
                      <a:cubicBezTo>
                        <a:pt x="559" y="31"/>
                        <a:pt x="597" y="15"/>
                        <a:pt x="635" y="0"/>
                      </a:cubicBezTo>
                    </a:path>
                  </a:pathLst>
                </a:custGeom>
                <a:noFill/>
                <a:ln w="28575" cmpd="sng">
                  <a:solidFill>
                    <a:srgbClr val="33CC33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>
                  <a:off x="2068" y="1811"/>
                  <a:ext cx="881" cy="184"/>
                </a:xfrm>
                <a:custGeom>
                  <a:avLst/>
                  <a:gdLst/>
                  <a:ahLst/>
                  <a:cxnLst>
                    <a:cxn ang="0">
                      <a:pos x="0" y="91"/>
                    </a:cxn>
                    <a:cxn ang="0">
                      <a:pos x="90" y="136"/>
                    </a:cxn>
                    <a:cxn ang="0">
                      <a:pos x="317" y="91"/>
                    </a:cxn>
                    <a:cxn ang="0">
                      <a:pos x="544" y="45"/>
                    </a:cxn>
                    <a:cxn ang="0">
                      <a:pos x="680" y="0"/>
                    </a:cxn>
                  </a:cxnLst>
                  <a:rect l="0" t="0" r="r" b="b"/>
                  <a:pathLst>
                    <a:path w="680" h="136">
                      <a:moveTo>
                        <a:pt x="0" y="91"/>
                      </a:moveTo>
                      <a:cubicBezTo>
                        <a:pt x="18" y="113"/>
                        <a:pt x="37" y="136"/>
                        <a:pt x="90" y="136"/>
                      </a:cubicBezTo>
                      <a:cubicBezTo>
                        <a:pt x="143" y="136"/>
                        <a:pt x="241" y="106"/>
                        <a:pt x="317" y="91"/>
                      </a:cubicBezTo>
                      <a:cubicBezTo>
                        <a:pt x="393" y="76"/>
                        <a:pt x="484" y="60"/>
                        <a:pt x="544" y="45"/>
                      </a:cubicBezTo>
                      <a:cubicBezTo>
                        <a:pt x="604" y="30"/>
                        <a:pt x="642" y="15"/>
                        <a:pt x="680" y="0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6"/>
                <p:cNvSpPr>
                  <a:spLocks/>
                </p:cNvSpPr>
                <p:nvPr/>
              </p:nvSpPr>
              <p:spPr bwMode="auto">
                <a:xfrm>
                  <a:off x="2127" y="1995"/>
                  <a:ext cx="822" cy="24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8" y="21"/>
                    </a:cxn>
                    <a:cxn ang="0">
                      <a:pos x="528" y="125"/>
                    </a:cxn>
                    <a:cxn ang="0">
                      <a:pos x="822" y="249"/>
                    </a:cxn>
                  </a:cxnLst>
                  <a:rect l="0" t="0" r="r" b="b"/>
                  <a:pathLst>
                    <a:path w="822" h="249">
                      <a:moveTo>
                        <a:pt x="0" y="0"/>
                      </a:moveTo>
                      <a:cubicBezTo>
                        <a:pt x="36" y="3"/>
                        <a:pt x="130" y="0"/>
                        <a:pt x="218" y="21"/>
                      </a:cubicBezTo>
                      <a:cubicBezTo>
                        <a:pt x="306" y="42"/>
                        <a:pt x="427" y="87"/>
                        <a:pt x="528" y="125"/>
                      </a:cubicBezTo>
                      <a:cubicBezTo>
                        <a:pt x="629" y="163"/>
                        <a:pt x="724" y="207"/>
                        <a:pt x="822" y="249"/>
                      </a:cubicBezTo>
                    </a:path>
                  </a:pathLst>
                </a:custGeom>
                <a:noFill/>
                <a:ln w="381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7"/>
                <p:cNvSpPr>
                  <a:spLocks/>
                </p:cNvSpPr>
                <p:nvPr/>
              </p:nvSpPr>
              <p:spPr bwMode="auto">
                <a:xfrm>
                  <a:off x="2068" y="1877"/>
                  <a:ext cx="944" cy="270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136" y="3"/>
                    </a:cxn>
                    <a:cxn ang="0">
                      <a:pos x="347" y="70"/>
                    </a:cxn>
                    <a:cxn ang="0">
                      <a:pos x="478" y="131"/>
                    </a:cxn>
                    <a:cxn ang="0">
                      <a:pos x="688" y="192"/>
                    </a:cxn>
                    <a:cxn ang="0">
                      <a:pos x="723" y="175"/>
                    </a:cxn>
                  </a:cxnLst>
                  <a:rect l="0" t="0" r="r" b="b"/>
                  <a:pathLst>
                    <a:path w="729" h="199">
                      <a:moveTo>
                        <a:pt x="0" y="49"/>
                      </a:moveTo>
                      <a:cubicBezTo>
                        <a:pt x="41" y="26"/>
                        <a:pt x="78" y="0"/>
                        <a:pt x="136" y="3"/>
                      </a:cubicBezTo>
                      <a:cubicBezTo>
                        <a:pt x="194" y="6"/>
                        <a:pt x="290" y="49"/>
                        <a:pt x="347" y="70"/>
                      </a:cubicBezTo>
                      <a:cubicBezTo>
                        <a:pt x="404" y="91"/>
                        <a:pt x="421" y="111"/>
                        <a:pt x="478" y="131"/>
                      </a:cubicBezTo>
                      <a:cubicBezTo>
                        <a:pt x="535" y="151"/>
                        <a:pt x="647" y="185"/>
                        <a:pt x="688" y="192"/>
                      </a:cubicBezTo>
                      <a:cubicBezTo>
                        <a:pt x="729" y="199"/>
                        <a:pt x="716" y="179"/>
                        <a:pt x="723" y="175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017" y="2529"/>
                  <a:ext cx="670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de-DE" dirty="0" err="1"/>
                    <a:t>E</a:t>
                  </a:r>
                  <a:r>
                    <a:rPr lang="de-DE" baseline="-25000" dirty="0" err="1"/>
                    <a:t>transverse</a:t>
                  </a:r>
                  <a:r>
                    <a:rPr lang="de-DE" baseline="-25000" dirty="0"/>
                    <a:t> </a:t>
                  </a:r>
                </a:p>
              </p:txBody>
            </p:sp>
            <p:sp>
              <p:nvSpPr>
                <p:cNvPr id="50" name="Line 9"/>
                <p:cNvSpPr>
                  <a:spLocks noChangeShapeType="1"/>
                </p:cNvSpPr>
                <p:nvPr/>
              </p:nvSpPr>
              <p:spPr bwMode="auto">
                <a:xfrm>
                  <a:off x="2607" y="2750"/>
                  <a:ext cx="38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15081" y="2008982"/>
                <a:ext cx="92233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/>
                  <a:t>Y(n)/Y(p)</a:t>
                </a:r>
              </a:p>
            </p:txBody>
          </p:sp>
          <p:sp>
            <p:nvSpPr>
              <p:cNvPr id="35" name="Text Box 12"/>
              <p:cNvSpPr txBox="1">
                <a:spLocks noChangeArrowheads="1"/>
              </p:cNvSpPr>
              <p:nvPr/>
            </p:nvSpPr>
            <p:spPr bwMode="auto">
              <a:xfrm>
                <a:off x="27984" y="3027254"/>
                <a:ext cx="2876669" cy="867067"/>
              </a:xfrm>
              <a:prstGeom prst="rect">
                <a:avLst/>
              </a:prstGeom>
              <a:noFill/>
              <a:ln w="28575">
                <a:solidFill>
                  <a:srgbClr val="CC00FF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de-DE" sz="1200" dirty="0" err="1">
                    <a:solidFill>
                      <a:srgbClr val="3333FF"/>
                    </a:solidFill>
                  </a:rPr>
                  <a:t>density</a:t>
                </a:r>
                <a:r>
                  <a:rPr lang="de-DE" sz="1200" dirty="0">
                    <a:solidFill>
                      <a:srgbClr val="3333FF"/>
                    </a:solidFill>
                  </a:rPr>
                  <a:t> </a:t>
                </a:r>
                <a:r>
                  <a:rPr lang="de-DE" sz="1200" dirty="0" err="1">
                    <a:solidFill>
                      <a:srgbClr val="3333FF"/>
                    </a:solidFill>
                  </a:rPr>
                  <a:t>dep</a:t>
                </a:r>
                <a:r>
                  <a:rPr lang="de-DE" sz="1200" dirty="0">
                    <a:solidFill>
                      <a:srgbClr val="3333FF"/>
                    </a:solidFill>
                  </a:rPr>
                  <a:t>. </a:t>
                </a:r>
                <a:r>
                  <a:rPr lang="de-DE" sz="1200" dirty="0" err="1"/>
                  <a:t>dominates</a:t>
                </a:r>
                <a:r>
                  <a:rPr lang="de-DE" sz="1200" dirty="0"/>
                  <a:t>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</a:t>
                </a:r>
                <a:r>
                  <a:rPr lang="de-DE" sz="1200" dirty="0" err="1"/>
                  <a:t>slow</a:t>
                </a:r>
                <a:r>
                  <a:rPr lang="de-DE" sz="1200" dirty="0"/>
                  <a:t> </a:t>
                </a:r>
                <a:r>
                  <a:rPr lang="de-DE" sz="1200" dirty="0" err="1"/>
                  <a:t>particles</a:t>
                </a:r>
                <a:r>
                  <a:rPr lang="de-DE" sz="1200" dirty="0"/>
                  <a:t>;     </a:t>
                </a:r>
              </a:p>
              <a:p>
                <a:r>
                  <a:rPr lang="de-DE" sz="1200" dirty="0">
                    <a:solidFill>
                      <a:srgbClr val="33CC33"/>
                    </a:solidFill>
                  </a:rPr>
                  <a:t>mom.dep. (</a:t>
                </a:r>
                <a:r>
                  <a:rPr lang="de-DE" sz="1200" dirty="0" err="1">
                    <a:solidFill>
                      <a:srgbClr val="33CC33"/>
                    </a:solidFill>
                  </a:rPr>
                  <a:t>effective</a:t>
                </a:r>
                <a:r>
                  <a:rPr lang="de-DE" sz="1200" dirty="0">
                    <a:solidFill>
                      <a:srgbClr val="33CC33"/>
                    </a:solidFill>
                  </a:rPr>
                  <a:t> </a:t>
                </a:r>
                <a:r>
                  <a:rPr lang="de-DE" sz="1200" dirty="0" err="1">
                    <a:solidFill>
                      <a:srgbClr val="33CC33"/>
                    </a:solidFill>
                  </a:rPr>
                  <a:t>mass</a:t>
                </a:r>
                <a:r>
                  <a:rPr lang="de-DE" sz="1200" dirty="0">
                    <a:solidFill>
                      <a:srgbClr val="33CC33"/>
                    </a:solidFill>
                  </a:rPr>
                  <a:t>)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fast </a:t>
                </a:r>
                <a:r>
                  <a:rPr lang="de-DE" sz="1200" dirty="0" err="1"/>
                  <a:t>particles</a:t>
                </a:r>
                <a:r>
                  <a:rPr lang="de-DE" sz="1200" dirty="0" smtClean="0"/>
                  <a:t>,</a:t>
                </a:r>
                <a:endParaRPr lang="de-DE" sz="1200" dirty="0"/>
              </a:p>
            </p:txBody>
          </p:sp>
          <p:sp>
            <p:nvSpPr>
              <p:cNvPr id="36" name="Text Box 22"/>
              <p:cNvSpPr txBox="1">
                <a:spLocks noChangeArrowheads="1"/>
              </p:cNvSpPr>
              <p:nvPr/>
            </p:nvSpPr>
            <p:spPr bwMode="auto">
              <a:xfrm>
                <a:off x="395288" y="692149"/>
                <a:ext cx="1965319" cy="28902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136Xe+124Sn, 150 </a:t>
                </a:r>
                <a:r>
                  <a:rPr lang="de-DE" sz="1200" dirty="0" err="1"/>
                  <a:t>MeV</a:t>
                </a:r>
                <a:endParaRPr lang="de-DE" sz="1200" dirty="0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 flipV="1">
                <a:off x="709301" y="2194820"/>
                <a:ext cx="302807" cy="90160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 flipV="1">
                <a:off x="1693424" y="2492895"/>
                <a:ext cx="70264" cy="753796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Textfeld 38"/>
              <p:cNvSpPr txBox="1"/>
              <p:nvPr/>
            </p:nvSpPr>
            <p:spPr bwMode="auto">
              <a:xfrm>
                <a:off x="827584" y="1196752"/>
                <a:ext cx="561372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dirty="0" smtClean="0"/>
                  <a:t>soft</a:t>
                </a:r>
                <a:endParaRPr lang="en-US" dirty="0" smtClean="0"/>
              </a:p>
            </p:txBody>
          </p:sp>
          <p:sp>
            <p:nvSpPr>
              <p:cNvPr id="40" name="Textfeld 39"/>
              <p:cNvSpPr txBox="1"/>
              <p:nvPr/>
            </p:nvSpPr>
            <p:spPr bwMode="auto">
              <a:xfrm>
                <a:off x="827584" y="1916832"/>
                <a:ext cx="562975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dirty="0" err="1" smtClean="0">
                    <a:solidFill>
                      <a:srgbClr val="FF0000"/>
                    </a:solidFill>
                  </a:rPr>
                  <a:t>stiff</a:t>
                </a:r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 bwMode="auto">
              <a:xfrm>
                <a:off x="1475656" y="1052736"/>
                <a:ext cx="997389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dirty="0" err="1" smtClean="0">
                    <a:solidFill>
                      <a:srgbClr val="33CC33"/>
                    </a:solidFill>
                  </a:rPr>
                  <a:t>m</a:t>
                </a:r>
                <a:r>
                  <a:rPr lang="de-DE" baseline="-25000" dirty="0" err="1" smtClean="0">
                    <a:solidFill>
                      <a:srgbClr val="33CC33"/>
                    </a:solidFill>
                  </a:rPr>
                  <a:t>n</a:t>
                </a:r>
                <a:r>
                  <a:rPr lang="de-DE" dirty="0" smtClean="0">
                    <a:solidFill>
                      <a:srgbClr val="33CC33"/>
                    </a:solidFill>
                  </a:rPr>
                  <a:t>*&lt;m</a:t>
                </a:r>
                <a:r>
                  <a:rPr lang="de-DE" baseline="-25000" dirty="0" smtClean="0">
                    <a:solidFill>
                      <a:srgbClr val="33CC33"/>
                    </a:solidFill>
                  </a:rPr>
                  <a:t>p</a:t>
                </a:r>
                <a:r>
                  <a:rPr lang="de-DE" dirty="0" smtClean="0">
                    <a:solidFill>
                      <a:srgbClr val="33CC33"/>
                    </a:solidFill>
                  </a:rPr>
                  <a:t>*</a:t>
                </a:r>
                <a:endParaRPr lang="en-US" dirty="0" smtClean="0"/>
              </a:p>
            </p:txBody>
          </p:sp>
          <p:sp>
            <p:nvSpPr>
              <p:cNvPr id="42" name="Textfeld 41"/>
              <p:cNvSpPr txBox="1"/>
              <p:nvPr/>
            </p:nvSpPr>
            <p:spPr bwMode="auto">
              <a:xfrm>
                <a:off x="1486379" y="2132856"/>
                <a:ext cx="997389" cy="3385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dirty="0" err="1" smtClean="0"/>
                  <a:t>m</a:t>
                </a:r>
                <a:r>
                  <a:rPr lang="de-DE" baseline="-25000" dirty="0" err="1" smtClean="0"/>
                  <a:t>n</a:t>
                </a:r>
                <a:r>
                  <a:rPr lang="de-DE" dirty="0" smtClean="0"/>
                  <a:t>*&gt;m</a:t>
                </a:r>
                <a:r>
                  <a:rPr lang="de-DE" baseline="-25000" dirty="0" smtClean="0"/>
                  <a:t>p</a:t>
                </a:r>
                <a:r>
                  <a:rPr lang="de-DE" dirty="0" smtClean="0"/>
                  <a:t>*</a:t>
                </a:r>
                <a:endParaRPr lang="en-US" dirty="0" smtClean="0"/>
              </a:p>
            </p:txBody>
          </p:sp>
          <p:sp>
            <p:nvSpPr>
              <p:cNvPr id="43" name="Textfeld 42"/>
              <p:cNvSpPr txBox="1"/>
              <p:nvPr/>
            </p:nvSpPr>
            <p:spPr bwMode="auto">
              <a:xfrm rot="16200000">
                <a:off x="1850915" y="1667912"/>
                <a:ext cx="1803447" cy="45299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181717"/>
                    </a:solidFill>
                    <a:latin typeface="+mn-lt"/>
                  </a:rPr>
                  <a:t>H</a:t>
                </a:r>
                <a:r>
                  <a:rPr lang="en-US" sz="1000" dirty="0" smtClean="0">
                    <a:solidFill>
                      <a:srgbClr val="181717"/>
                    </a:solidFill>
                    <a:latin typeface="+mn-lt"/>
                  </a:rPr>
                  <a:t>. H. </a:t>
                </a:r>
                <a:r>
                  <a:rPr lang="en-US" sz="1000" dirty="0" err="1" smtClean="0">
                    <a:solidFill>
                      <a:srgbClr val="181717"/>
                    </a:solidFill>
                    <a:latin typeface="+mn-lt"/>
                  </a:rPr>
                  <a:t>Wolter</a:t>
                </a:r>
                <a:r>
                  <a:rPr lang="en-US" sz="1000" dirty="0" smtClean="0">
                    <a:solidFill>
                      <a:srgbClr val="181717"/>
                    </a:solidFill>
                    <a:latin typeface="+mn-lt"/>
                  </a:rPr>
                  <a:t>, </a:t>
                </a:r>
                <a:r>
                  <a:rPr lang="en-US" sz="1000" dirty="0" smtClean="0">
                    <a:solidFill>
                      <a:srgbClr val="000000"/>
                    </a:solidFill>
                    <a:latin typeface="+mn-lt"/>
                  </a:rPr>
                  <a:t>et. al, </a:t>
                </a:r>
              </a:p>
              <a:p>
                <a:r>
                  <a:rPr lang="en-US" sz="1000" dirty="0" smtClean="0">
                    <a:solidFill>
                      <a:srgbClr val="181717"/>
                    </a:solidFill>
                    <a:latin typeface="+mn-lt"/>
                  </a:rPr>
                  <a:t>EPJ </a:t>
                </a:r>
                <a:r>
                  <a:rPr lang="en-US" sz="1000" dirty="0" err="1" smtClean="0">
                    <a:solidFill>
                      <a:srgbClr val="181717"/>
                    </a:solidFill>
                    <a:latin typeface="+mn-lt"/>
                  </a:rPr>
                  <a:t>WoC</a:t>
                </a:r>
                <a:r>
                  <a:rPr lang="en-US" sz="1000" dirty="0" smtClean="0">
                    <a:solidFill>
                      <a:srgbClr val="181717"/>
                    </a:solidFill>
                    <a:latin typeface="+mn-lt"/>
                  </a:rPr>
                  <a:t>, 03097 (2014)</a:t>
                </a:r>
                <a:endParaRPr lang="en-US" sz="1000" dirty="0" smtClean="0">
                  <a:latin typeface="+mn-lt"/>
                </a:endParaRPr>
              </a:p>
            </p:txBody>
          </p:sp>
        </p:grpSp>
        <p:grpSp>
          <p:nvGrpSpPr>
            <p:cNvPr id="61" name="Group 37"/>
            <p:cNvGrpSpPr>
              <a:grpSpLocks/>
            </p:cNvGrpSpPr>
            <p:nvPr/>
          </p:nvGrpSpPr>
          <p:grpSpPr bwMode="auto">
            <a:xfrm>
              <a:off x="3203848" y="3789040"/>
              <a:ext cx="2768649" cy="2480891"/>
              <a:chOff x="1771" y="2194"/>
              <a:chExt cx="2127" cy="1937"/>
            </a:xfrm>
          </p:grpSpPr>
          <p:sp>
            <p:nvSpPr>
              <p:cNvPr id="62" name="Text Box 38"/>
              <p:cNvSpPr txBox="1">
                <a:spLocks noChangeArrowheads="1"/>
              </p:cNvSpPr>
              <p:nvPr/>
            </p:nvSpPr>
            <p:spPr bwMode="auto">
              <a:xfrm>
                <a:off x="1927" y="3958"/>
                <a:ext cx="171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Y. </a:t>
                </a:r>
                <a:r>
                  <a:rPr lang="de-DE" sz="1200" dirty="0" err="1"/>
                  <a:t>Zhang,et</a:t>
                </a:r>
                <a:r>
                  <a:rPr lang="de-DE" sz="1200" dirty="0"/>
                  <a:t> al., PLB 732, 186 (2014)</a:t>
                </a:r>
              </a:p>
            </p:txBody>
          </p:sp>
          <p:pic>
            <p:nvPicPr>
              <p:cNvPr id="63" name="Picture 3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37" y="2364"/>
                <a:ext cx="2061" cy="1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4" name="Text Box 40"/>
              <p:cNvSpPr txBox="1">
                <a:spLocks noChangeArrowheads="1"/>
              </p:cNvSpPr>
              <p:nvPr/>
            </p:nvSpPr>
            <p:spPr bwMode="auto">
              <a:xfrm>
                <a:off x="2777" y="2731"/>
                <a:ext cx="55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dirty="0" err="1">
                    <a:solidFill>
                      <a:srgbClr val="FF3300"/>
                    </a:solidFill>
                  </a:rPr>
                  <a:t>m</a:t>
                </a:r>
                <a:r>
                  <a:rPr lang="de-DE" baseline="-25000" dirty="0" err="1">
                    <a:solidFill>
                      <a:srgbClr val="FF3300"/>
                    </a:solidFill>
                  </a:rPr>
                  <a:t>n</a:t>
                </a:r>
                <a:r>
                  <a:rPr lang="de-DE" dirty="0">
                    <a:solidFill>
                      <a:srgbClr val="FF3300"/>
                    </a:solidFill>
                  </a:rPr>
                  <a:t>*&lt;m</a:t>
                </a:r>
                <a:r>
                  <a:rPr lang="de-DE" baseline="-25000" dirty="0">
                    <a:solidFill>
                      <a:srgbClr val="FF3300"/>
                    </a:solidFill>
                  </a:rPr>
                  <a:t>p</a:t>
                </a:r>
                <a:r>
                  <a:rPr lang="de-DE" dirty="0">
                    <a:solidFill>
                      <a:srgbClr val="FF3300"/>
                    </a:solidFill>
                  </a:rPr>
                  <a:t>*</a:t>
                </a:r>
              </a:p>
            </p:txBody>
          </p:sp>
          <p:sp>
            <p:nvSpPr>
              <p:cNvPr id="65" name="Text Box 41"/>
              <p:cNvSpPr txBox="1">
                <a:spLocks noChangeArrowheads="1"/>
              </p:cNvSpPr>
              <p:nvPr/>
            </p:nvSpPr>
            <p:spPr bwMode="auto">
              <a:xfrm>
                <a:off x="2641" y="3411"/>
                <a:ext cx="55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dirty="0" err="1">
                    <a:solidFill>
                      <a:schemeClr val="accent2"/>
                    </a:solidFill>
                  </a:rPr>
                  <a:t>m</a:t>
                </a:r>
                <a:r>
                  <a:rPr lang="de-DE" baseline="-25000" dirty="0" err="1">
                    <a:solidFill>
                      <a:schemeClr val="accent2"/>
                    </a:solidFill>
                  </a:rPr>
                  <a:t>n</a:t>
                </a:r>
                <a:r>
                  <a:rPr lang="de-DE" dirty="0">
                    <a:solidFill>
                      <a:schemeClr val="accent2"/>
                    </a:solidFill>
                  </a:rPr>
                  <a:t>*&gt;m</a:t>
                </a:r>
                <a:r>
                  <a:rPr lang="de-DE" baseline="-25000" dirty="0">
                    <a:solidFill>
                      <a:schemeClr val="accent2"/>
                    </a:solidFill>
                  </a:rPr>
                  <a:t>p</a:t>
                </a:r>
                <a:r>
                  <a:rPr lang="de-DE" dirty="0">
                    <a:solidFill>
                      <a:schemeClr val="accent2"/>
                    </a:solidFill>
                  </a:rPr>
                  <a:t>*</a:t>
                </a:r>
              </a:p>
            </p:txBody>
          </p:sp>
          <p:sp>
            <p:nvSpPr>
              <p:cNvPr id="66" name="Text Box 42"/>
              <p:cNvSpPr txBox="1">
                <a:spLocks noChangeArrowheads="1"/>
              </p:cNvSpPr>
              <p:nvPr/>
            </p:nvSpPr>
            <p:spPr bwMode="auto">
              <a:xfrm>
                <a:off x="2187" y="2533"/>
                <a:ext cx="56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dirty="0" err="1"/>
                  <a:t>asysoft</a:t>
                </a:r>
                <a:endParaRPr lang="de-DE" sz="1600" dirty="0"/>
              </a:p>
            </p:txBody>
          </p:sp>
          <p:sp>
            <p:nvSpPr>
              <p:cNvPr id="67" name="Text Box 43"/>
              <p:cNvSpPr txBox="1">
                <a:spLocks noChangeArrowheads="1"/>
              </p:cNvSpPr>
              <p:nvPr/>
            </p:nvSpPr>
            <p:spPr bwMode="auto">
              <a:xfrm>
                <a:off x="2233" y="2194"/>
                <a:ext cx="121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aseline="30000" dirty="0"/>
                  <a:t>124</a:t>
                </a:r>
                <a:r>
                  <a:rPr lang="de-DE" dirty="0"/>
                  <a:t>Sn+</a:t>
                </a:r>
                <a:r>
                  <a:rPr lang="de-DE" baseline="30000" dirty="0"/>
                  <a:t>124</a:t>
                </a:r>
                <a:r>
                  <a:rPr lang="de-DE" dirty="0"/>
                  <a:t>Sn, 150 </a:t>
                </a:r>
                <a:r>
                  <a:rPr lang="de-DE" dirty="0" err="1"/>
                  <a:t>MeV</a:t>
                </a:r>
                <a:endParaRPr lang="de-DE" dirty="0"/>
              </a:p>
            </p:txBody>
          </p:sp>
          <p:sp>
            <p:nvSpPr>
              <p:cNvPr id="68" name="Text Box 44"/>
              <p:cNvSpPr txBox="1">
                <a:spLocks noChangeArrowheads="1"/>
              </p:cNvSpPr>
              <p:nvPr/>
            </p:nvSpPr>
            <p:spPr bwMode="auto">
              <a:xfrm>
                <a:off x="1771" y="2946"/>
                <a:ext cx="5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dirty="0" err="1"/>
                  <a:t>asystiff</a:t>
                </a:r>
                <a:endParaRPr lang="de-DE" sz="1600" dirty="0"/>
              </a:p>
            </p:txBody>
          </p:sp>
        </p:grpSp>
        <p:grpSp>
          <p:nvGrpSpPr>
            <p:cNvPr id="97" name="Gruppieren 96"/>
            <p:cNvGrpSpPr/>
            <p:nvPr/>
          </p:nvGrpSpPr>
          <p:grpSpPr>
            <a:xfrm>
              <a:off x="6300192" y="2780928"/>
              <a:ext cx="2770187" cy="4025900"/>
              <a:chOff x="6373813" y="1543050"/>
              <a:chExt cx="2770187" cy="4025900"/>
            </a:xfrm>
          </p:grpSpPr>
          <p:sp>
            <p:nvSpPr>
              <p:cNvPr id="84" name="Text Box 46"/>
              <p:cNvSpPr txBox="1">
                <a:spLocks noChangeArrowheads="1"/>
              </p:cNvSpPr>
              <p:nvPr/>
            </p:nvSpPr>
            <p:spPr bwMode="auto">
              <a:xfrm>
                <a:off x="6373813" y="1543050"/>
                <a:ext cx="2447925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altLang="zh-CN" sz="1400" baseline="30000" dirty="0">
                    <a:ea typeface="SimSun" pitchFamily="2" charset="-122"/>
                  </a:rPr>
                  <a:t>197</a:t>
                </a:r>
                <a:r>
                  <a:rPr lang="it-IT" altLang="zh-CN" sz="1400" dirty="0">
                    <a:ea typeface="SimSun" pitchFamily="2" charset="-122"/>
                  </a:rPr>
                  <a:t>Au+</a:t>
                </a:r>
                <a:r>
                  <a:rPr lang="it-IT" altLang="zh-CN" sz="1400" baseline="30000" dirty="0">
                    <a:ea typeface="SimSun" pitchFamily="2" charset="-122"/>
                  </a:rPr>
                  <a:t>197</a:t>
                </a:r>
                <a:r>
                  <a:rPr lang="it-IT" altLang="zh-CN" sz="1400" dirty="0">
                    <a:ea typeface="SimSun" pitchFamily="2" charset="-122"/>
                  </a:rPr>
                  <a:t>Au</a:t>
                </a:r>
              </a:p>
              <a:p>
                <a:r>
                  <a:rPr lang="it-IT" altLang="zh-CN" sz="1400" dirty="0">
                    <a:ea typeface="SimSun" pitchFamily="2" charset="-122"/>
                  </a:rPr>
                  <a:t> 600 </a:t>
                </a:r>
                <a:r>
                  <a:rPr lang="it-IT" altLang="zh-CN" sz="1400" dirty="0" err="1">
                    <a:ea typeface="SimSun" pitchFamily="2" charset="-122"/>
                  </a:rPr>
                  <a:t>AMeV</a:t>
                </a:r>
                <a:r>
                  <a:rPr lang="it-IT" altLang="zh-CN" sz="1400" dirty="0">
                    <a:ea typeface="SimSun" pitchFamily="2" charset="-122"/>
                  </a:rPr>
                  <a:t> b=5 </a:t>
                </a:r>
                <a:r>
                  <a:rPr lang="it-IT" altLang="zh-CN" sz="1400" dirty="0" err="1">
                    <a:ea typeface="SimSun" pitchFamily="2" charset="-122"/>
                  </a:rPr>
                  <a:t>fm</a:t>
                </a:r>
                <a:r>
                  <a:rPr lang="it-IT" altLang="zh-CN" sz="1400" dirty="0">
                    <a:ea typeface="SimSun" pitchFamily="2" charset="-122"/>
                  </a:rPr>
                  <a:t>, |y</a:t>
                </a:r>
                <a:r>
                  <a:rPr lang="it-IT" altLang="zh-CN" sz="1400" baseline="-25000" dirty="0">
                    <a:ea typeface="SimSun" pitchFamily="2" charset="-122"/>
                  </a:rPr>
                  <a:t>0</a:t>
                </a:r>
                <a:r>
                  <a:rPr lang="it-IT" altLang="zh-CN" sz="1400" dirty="0">
                    <a:ea typeface="SimSun" pitchFamily="2" charset="-122"/>
                  </a:rPr>
                  <a:t>|</a:t>
                </a:r>
                <a:r>
                  <a:rPr lang="it-IT" altLang="zh-CN" sz="1400" dirty="0">
                    <a:ea typeface="SimSun" pitchFamily="2" charset="-122"/>
                    <a:sym typeface="Symbol" pitchFamily="18" charset="2"/>
                  </a:rPr>
                  <a:t>0.3</a:t>
                </a:r>
                <a:endParaRPr lang="it-IT" sz="1400" dirty="0"/>
              </a:p>
            </p:txBody>
          </p:sp>
          <p:sp>
            <p:nvSpPr>
              <p:cNvPr id="85" name="Rectangle 47"/>
              <p:cNvSpPr>
                <a:spLocks noChangeArrowheads="1"/>
              </p:cNvSpPr>
              <p:nvPr/>
            </p:nvSpPr>
            <p:spPr bwMode="auto">
              <a:xfrm rot="16200000">
                <a:off x="7707312" y="3582938"/>
                <a:ext cx="2598738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dirty="0"/>
                  <a:t>(</a:t>
                </a:r>
                <a:r>
                  <a:rPr lang="it-IT" sz="1200" dirty="0" err="1"/>
                  <a:t>V.Giordano</a:t>
                </a:r>
                <a:r>
                  <a:rPr lang="it-IT" sz="1200" dirty="0"/>
                  <a:t>, </a:t>
                </a:r>
                <a:r>
                  <a:rPr lang="it-IT" sz="1200" dirty="0" err="1"/>
                  <a:t>et</a:t>
                </a:r>
                <a:r>
                  <a:rPr lang="it-IT" sz="1200" dirty="0"/>
                  <a:t> al., PRC 81(2010))</a:t>
                </a:r>
                <a:endParaRPr lang="de-DE" sz="1200" dirty="0"/>
              </a:p>
            </p:txBody>
          </p:sp>
          <p:grpSp>
            <p:nvGrpSpPr>
              <p:cNvPr id="87" name="Group 49"/>
              <p:cNvGrpSpPr>
                <a:grpSpLocks/>
              </p:cNvGrpSpPr>
              <p:nvPr/>
            </p:nvGrpSpPr>
            <p:grpSpPr bwMode="auto">
              <a:xfrm>
                <a:off x="6443668" y="2178050"/>
                <a:ext cx="2663827" cy="3390900"/>
                <a:chOff x="3969" y="981"/>
                <a:chExt cx="1678" cy="2136"/>
              </a:xfrm>
            </p:grpSpPr>
            <p:sp>
              <p:nvSpPr>
                <p:cNvPr id="88" name="Rectangle 50"/>
                <p:cNvSpPr>
                  <a:spLocks noChangeArrowheads="1"/>
                </p:cNvSpPr>
                <p:nvPr/>
              </p:nvSpPr>
              <p:spPr bwMode="auto">
                <a:xfrm>
                  <a:off x="3969" y="981"/>
                  <a:ext cx="1088" cy="1815"/>
                </a:xfrm>
                <a:prstGeom prst="rect">
                  <a:avLst/>
                </a:prstGeom>
                <a:solidFill>
                  <a:srgbClr val="CCFFFF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607" y="1113"/>
                  <a:ext cx="1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endParaRPr lang="en-US" sz="1800" b="0">
                    <a:latin typeface="Arial Narrow" pitchFamily="34" charset="0"/>
                  </a:endParaRPr>
                </a:p>
              </p:txBody>
            </p:sp>
            <p:pic>
              <p:nvPicPr>
                <p:cNvPr id="90" name="Immagine 2" descr="stiff600.eps"/>
                <p:cNvPicPr>
                  <a:picLocks noChangeAspect="1"/>
                </p:cNvPicPr>
                <p:nvPr/>
              </p:nvPicPr>
              <p:blipFill>
                <a:blip r:embed="rId8" cstate="print"/>
                <a:srcRect l="49854" t="13112" b="43443"/>
                <a:stretch>
                  <a:fillRect/>
                </a:stretch>
              </p:blipFill>
              <p:spPr bwMode="auto">
                <a:xfrm>
                  <a:off x="3997" y="998"/>
                  <a:ext cx="1040" cy="8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Immagine 1" descr="soft600.eps"/>
                <p:cNvPicPr>
                  <a:picLocks noChangeAspect="1"/>
                </p:cNvPicPr>
                <p:nvPr/>
              </p:nvPicPr>
              <p:blipFill>
                <a:blip r:embed="rId9" cstate="print"/>
                <a:srcRect l="49887" t="13333" b="43333"/>
                <a:stretch>
                  <a:fillRect/>
                </a:stretch>
              </p:blipFill>
              <p:spPr bwMode="auto">
                <a:xfrm>
                  <a:off x="4000" y="1875"/>
                  <a:ext cx="1033" cy="8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433" y="1119"/>
                  <a:ext cx="638" cy="2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it-IT" sz="2000" i="1" dirty="0" err="1">
                      <a:solidFill>
                        <a:srgbClr val="009999"/>
                      </a:solidFill>
                      <a:latin typeface="Times New Roman" pitchFamily="18" charset="0"/>
                    </a:rPr>
                    <a:t>asy-stiff</a:t>
                  </a:r>
                  <a:endParaRPr lang="en-US" sz="2000" i="1" dirty="0">
                    <a:solidFill>
                      <a:srgbClr val="0099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441" y="1955"/>
                  <a:ext cx="621" cy="25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it-IT" sz="2000" i="1">
                      <a:solidFill>
                        <a:srgbClr val="009999"/>
                      </a:solidFill>
                      <a:latin typeface="Times New Roman" pitchFamily="18" charset="0"/>
                    </a:rPr>
                    <a:t>asy-soft</a:t>
                  </a:r>
                  <a:endParaRPr lang="en-US" sz="2000" i="1">
                    <a:solidFill>
                      <a:srgbClr val="009999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5012" y="1298"/>
                  <a:ext cx="635" cy="288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buClr>
                      <a:srgbClr val="FF0000"/>
                    </a:buClr>
                    <a:buFontTx/>
                    <a:buChar char="•"/>
                  </a:pPr>
                  <a:r>
                    <a:rPr lang="it-IT" sz="1200">
                      <a:solidFill>
                        <a:schemeClr val="accent2"/>
                      </a:solidFill>
                    </a:rPr>
                    <a:t> </a:t>
                  </a:r>
                  <a:r>
                    <a:rPr lang="it-IT" sz="1200">
                      <a:solidFill>
                        <a:srgbClr val="FF0000"/>
                      </a:solidFill>
                    </a:rPr>
                    <a:t>m*</a:t>
                  </a:r>
                  <a:r>
                    <a:rPr lang="it-IT" sz="1200" baseline="-25000">
                      <a:solidFill>
                        <a:srgbClr val="FF0000"/>
                      </a:solidFill>
                    </a:rPr>
                    <a:t>n</a:t>
                  </a:r>
                  <a:r>
                    <a:rPr lang="it-IT" sz="1200">
                      <a:solidFill>
                        <a:srgbClr val="FF0000"/>
                      </a:solidFill>
                    </a:rPr>
                    <a:t>&lt;m*</a:t>
                  </a:r>
                  <a:r>
                    <a:rPr lang="it-IT" sz="1200" baseline="-25000">
                      <a:solidFill>
                        <a:srgbClr val="FF0000"/>
                      </a:solidFill>
                    </a:rPr>
                    <a:t>p</a:t>
                  </a:r>
                </a:p>
                <a:p>
                  <a:pPr>
                    <a:buClr>
                      <a:srgbClr val="1C1C1C"/>
                    </a:buClr>
                    <a:buFontTx/>
                    <a:buChar char="•"/>
                  </a:pPr>
                  <a:r>
                    <a:rPr lang="it-IT" sz="1200">
                      <a:solidFill>
                        <a:srgbClr val="1C1C1C"/>
                      </a:solidFill>
                    </a:rPr>
                    <a:t> m*</a:t>
                  </a:r>
                  <a:r>
                    <a:rPr lang="it-IT" sz="1200" baseline="-25000">
                      <a:solidFill>
                        <a:srgbClr val="1C1C1C"/>
                      </a:solidFill>
                    </a:rPr>
                    <a:t>n</a:t>
                  </a:r>
                  <a:r>
                    <a:rPr lang="it-IT" sz="1200">
                      <a:solidFill>
                        <a:srgbClr val="1C1C1C"/>
                      </a:solidFill>
                    </a:rPr>
                    <a:t>&gt;m*</a:t>
                  </a:r>
                  <a:r>
                    <a:rPr lang="it-IT" sz="1200" baseline="-25000">
                      <a:solidFill>
                        <a:srgbClr val="1C1C1C"/>
                      </a:solidFill>
                    </a:rPr>
                    <a:t>p</a:t>
                  </a:r>
                </a:p>
              </p:txBody>
            </p:sp>
            <p:sp>
              <p:nvSpPr>
                <p:cNvPr id="9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059" y="2787"/>
                  <a:ext cx="1544" cy="33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de-DE" sz="1400" dirty="0" err="1" smtClean="0"/>
                    <a:t>At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high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energy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effective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mass</a:t>
                  </a:r>
                  <a:r>
                    <a:rPr lang="de-DE" sz="1400" dirty="0" smtClean="0"/>
                    <a:t> </a:t>
                  </a:r>
                  <a:r>
                    <a:rPr lang="de-DE" sz="1400" dirty="0" err="1" smtClean="0"/>
                    <a:t>effect</a:t>
                  </a:r>
                  <a:r>
                    <a:rPr lang="de-DE" sz="1400" dirty="0" smtClean="0"/>
                    <a:t> dominant</a:t>
                  </a:r>
                  <a:endParaRPr lang="de-DE" sz="1400" dirty="0"/>
                </a:p>
              </p:txBody>
            </p:sp>
          </p:grpSp>
        </p:grpSp>
        <p:sp>
          <p:nvSpPr>
            <p:cNvPr id="98" name="Textfeld 97"/>
            <p:cNvSpPr txBox="1"/>
            <p:nvPr/>
          </p:nvSpPr>
          <p:spPr bwMode="auto">
            <a:xfrm>
              <a:off x="395536" y="6519446"/>
              <a:ext cx="5138651" cy="33855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ym typeface="Wingdings" pitchFamily="2" charset="2"/>
                </a:rPr>
                <a:t>Jun </a:t>
              </a:r>
              <a:r>
                <a:rPr lang="de-DE" sz="1600" dirty="0" err="1" smtClean="0">
                  <a:sym typeface="Wingdings" pitchFamily="2" charset="2"/>
                </a:rPr>
                <a:t>Xu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gave</a:t>
              </a:r>
              <a:r>
                <a:rPr lang="de-DE" sz="1600" dirty="0" smtClean="0">
                  <a:sym typeface="Wingdings" pitchFamily="2" charset="2"/>
                </a:rPr>
                <a:t> a </a:t>
              </a:r>
              <a:r>
                <a:rPr lang="de-DE" sz="1600" dirty="0" err="1" smtClean="0">
                  <a:sym typeface="Wingdings" pitchFamily="2" charset="2"/>
                </a:rPr>
                <a:t>nice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overview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of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the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effective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mass</a:t>
              </a:r>
              <a:r>
                <a:rPr lang="de-DE" sz="1600" dirty="0" smtClean="0">
                  <a:sym typeface="Wingdings" pitchFamily="2" charset="2"/>
                </a:rPr>
                <a:t> </a:t>
              </a:r>
              <a:r>
                <a:rPr lang="de-DE" sz="1600" dirty="0" err="1" smtClean="0">
                  <a:sym typeface="Wingdings" pitchFamily="2" charset="2"/>
                </a:rPr>
                <a:t>studies</a:t>
              </a:r>
              <a:r>
                <a:rPr lang="de-DE" sz="1600" dirty="0" smtClean="0">
                  <a:sym typeface="Wingdings" pitchFamily="2" charset="2"/>
                </a:rPr>
                <a:t>. </a:t>
              </a:r>
              <a:endParaRPr lang="en-US" sz="1600" dirty="0" smtClean="0">
                <a:sym typeface="Wingdings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2915816" y="138118"/>
            <a:ext cx="4507003" cy="523220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sz="2800" dirty="0" err="1" smtClean="0"/>
              <a:t>Probes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High-</a:t>
            </a:r>
            <a:r>
              <a:rPr lang="de-DE" sz="2800" dirty="0" err="1" smtClean="0"/>
              <a:t>Density</a:t>
            </a:r>
            <a:r>
              <a:rPr lang="de-DE" sz="2800" dirty="0" smtClean="0"/>
              <a:t> SE</a:t>
            </a:r>
            <a:endParaRPr lang="en-US" sz="2800" dirty="0" smtClean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71600" y="1988840"/>
            <a:ext cx="2736304" cy="4535661"/>
            <a:chOff x="1020" y="663"/>
            <a:chExt cx="1996" cy="3674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1" y="663"/>
              <a:ext cx="1859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9" descr="kaonfin1"/>
            <p:cNvPicPr>
              <a:picLocks noChangeAspect="1" noChangeArrowheads="1"/>
            </p:cNvPicPr>
            <p:nvPr/>
          </p:nvPicPr>
          <p:blipFill>
            <a:blip r:embed="rId3" cstate="print"/>
            <a:srcRect r="50719"/>
            <a:stretch>
              <a:fillRect/>
            </a:stretch>
          </p:blipFill>
          <p:spPr bwMode="auto">
            <a:xfrm>
              <a:off x="1020" y="1480"/>
              <a:ext cx="1860" cy="1400"/>
            </a:xfrm>
            <a:prstGeom prst="rect">
              <a:avLst/>
            </a:prstGeom>
            <a:noFill/>
          </p:spPr>
        </p:pic>
        <p:pic>
          <p:nvPicPr>
            <p:cNvPr id="21" name="Picture 10" descr="kaonfin1"/>
            <p:cNvPicPr>
              <a:picLocks noChangeAspect="1" noChangeArrowheads="1"/>
            </p:cNvPicPr>
            <p:nvPr/>
          </p:nvPicPr>
          <p:blipFill>
            <a:blip r:embed="rId3" cstate="print"/>
            <a:srcRect l="47842"/>
            <a:stretch>
              <a:fillRect/>
            </a:stretch>
          </p:blipFill>
          <p:spPr bwMode="auto">
            <a:xfrm>
              <a:off x="1020" y="2884"/>
              <a:ext cx="1996" cy="1453"/>
            </a:xfrm>
            <a:prstGeom prst="rect">
              <a:avLst/>
            </a:prstGeom>
            <a:noFill/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701" y="3374"/>
              <a:ext cx="645" cy="871"/>
              <a:chOff x="2925" y="1525"/>
              <a:chExt cx="645" cy="871"/>
            </a:xfrm>
          </p:grpSpPr>
          <p:sp>
            <p:nvSpPr>
              <p:cNvPr id="23" name="Text Box 12"/>
              <p:cNvSpPr txBox="1">
                <a:spLocks noChangeArrowheads="1"/>
              </p:cNvSpPr>
              <p:nvPr/>
            </p:nvSpPr>
            <p:spPr bwMode="auto">
              <a:xfrm>
                <a:off x="2925" y="2122"/>
                <a:ext cx="645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0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stiff</a:t>
                </a:r>
                <a:endParaRPr lang="it-IT" b="0" baseline="-25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2925" y="1525"/>
                <a:ext cx="600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0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soft</a:t>
                </a:r>
                <a:endParaRPr lang="it-IT" b="0" baseline="-250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5" name="AutoShape 14"/>
              <p:cNvSpPr>
                <a:spLocks noChangeArrowheads="1"/>
              </p:cNvSpPr>
              <p:nvPr/>
            </p:nvSpPr>
            <p:spPr bwMode="auto">
              <a:xfrm rot="16205059">
                <a:off x="2880" y="1908"/>
                <a:ext cx="486" cy="132"/>
              </a:xfrm>
              <a:prstGeom prst="leftRightArrow">
                <a:avLst>
                  <a:gd name="adj1" fmla="val 50000"/>
                  <a:gd name="adj2" fmla="val 73636"/>
                </a:avLst>
              </a:prstGeom>
              <a:gradFill rotWithShape="0">
                <a:gsLst>
                  <a:gs pos="0">
                    <a:schemeClr val="accent2"/>
                  </a:gs>
                  <a:gs pos="100000">
                    <a:srgbClr val="FF33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uppieren 56"/>
          <p:cNvGrpSpPr/>
          <p:nvPr/>
        </p:nvGrpSpPr>
        <p:grpSpPr>
          <a:xfrm>
            <a:off x="0" y="1844824"/>
            <a:ext cx="1403921" cy="3384376"/>
            <a:chOff x="0" y="1844824"/>
            <a:chExt cx="1403921" cy="3384376"/>
          </a:xfrm>
        </p:grpSpPr>
        <p:sp>
          <p:nvSpPr>
            <p:cNvPr id="26" name="Textfeld 25"/>
            <p:cNvSpPr txBox="1"/>
            <p:nvPr/>
          </p:nvSpPr>
          <p:spPr bwMode="auto">
            <a:xfrm>
              <a:off x="107504" y="1844824"/>
              <a:ext cx="115288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dirty="0" smtClean="0">
                  <a:solidFill>
                    <a:srgbClr val="FF0000"/>
                  </a:solidFill>
                </a:rPr>
                <a:t>Dynamics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107504" y="2204864"/>
              <a:ext cx="10429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/>
                <a:t>Central </a:t>
              </a:r>
              <a:r>
                <a:rPr lang="de-DE" sz="1400" dirty="0" err="1"/>
                <a:t>density</a:t>
              </a:r>
              <a:endParaRPr lang="de-DE" sz="1400" dirty="0"/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0" y="3212976"/>
              <a:ext cx="13684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>
                  <a:latin typeface="Symbol" pitchFamily="18" charset="2"/>
                </a:rPr>
                <a:t>p</a:t>
              </a:r>
              <a:r>
                <a:rPr lang="de-DE" sz="1400" dirty="0"/>
                <a:t> </a:t>
              </a:r>
              <a:r>
                <a:rPr lang="de-DE" sz="1400" dirty="0" err="1"/>
                <a:t>and</a:t>
              </a:r>
              <a:r>
                <a:rPr lang="de-DE" sz="1400" dirty="0"/>
                <a:t> </a:t>
              </a:r>
              <a:r>
                <a:rPr lang="de-DE" sz="1400" dirty="0">
                  <a:latin typeface="Symbol" pitchFamily="18" charset="2"/>
                </a:rPr>
                <a:t>D </a:t>
              </a:r>
              <a:r>
                <a:rPr lang="de-DE" sz="1400" dirty="0" err="1"/>
                <a:t>multiplicity</a:t>
              </a:r>
              <a:endParaRPr lang="de-DE" sz="1400" dirty="0"/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35496" y="4705980"/>
              <a:ext cx="13684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/>
                <a:t>K</a:t>
              </a:r>
              <a:r>
                <a:rPr lang="de-DE" sz="1400" baseline="30000" dirty="0"/>
                <a:t>0,+</a:t>
              </a:r>
              <a:r>
                <a:rPr lang="de-DE" sz="1400" dirty="0"/>
                <a:t> </a:t>
              </a:r>
              <a:r>
                <a:rPr lang="de-DE" sz="1400" dirty="0" err="1"/>
                <a:t>multiplicity</a:t>
              </a:r>
              <a:endParaRPr lang="de-DE" sz="14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835696" y="2060848"/>
            <a:ext cx="0" cy="432048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707904" y="3068960"/>
            <a:ext cx="194409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K: </a:t>
            </a:r>
            <a:r>
              <a:rPr lang="de-DE" sz="1400" dirty="0" err="1">
                <a:solidFill>
                  <a:srgbClr val="FF0000"/>
                </a:solidFill>
              </a:rPr>
              <a:t>production</a:t>
            </a:r>
            <a:r>
              <a:rPr lang="de-DE" sz="1400" dirty="0">
                <a:solidFill>
                  <a:srgbClr val="FF0000"/>
                </a:solidFill>
              </a:rPr>
              <a:t> in </a:t>
            </a:r>
            <a:r>
              <a:rPr lang="de-DE" sz="1400" dirty="0" err="1">
                <a:solidFill>
                  <a:srgbClr val="FF0000"/>
                </a:solidFill>
              </a:rPr>
              <a:t>high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density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phase</a:t>
            </a:r>
            <a:endParaRPr lang="de-DE" sz="1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accent2"/>
                </a:solidFill>
              </a:rPr>
              <a:t>Pions: </a:t>
            </a:r>
            <a:r>
              <a:rPr lang="de-DE" sz="1400" dirty="0" err="1">
                <a:solidFill>
                  <a:schemeClr val="accent2"/>
                </a:solidFill>
              </a:rPr>
              <a:t>low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and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high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density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phase</a:t>
            </a:r>
            <a:endParaRPr lang="de-DE" sz="14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dirty="0" err="1">
                <a:solidFill>
                  <a:srgbClr val="CC0099"/>
                </a:solidFill>
              </a:rPr>
              <a:t>Sensitivity</a:t>
            </a:r>
            <a:r>
              <a:rPr lang="de-DE" sz="1400" dirty="0">
                <a:solidFill>
                  <a:srgbClr val="CC0099"/>
                </a:solidFill>
              </a:rPr>
              <a:t> </a:t>
            </a:r>
            <a:r>
              <a:rPr lang="de-DE" sz="1400" dirty="0" err="1">
                <a:solidFill>
                  <a:srgbClr val="CC0099"/>
                </a:solidFill>
              </a:rPr>
              <a:t>to</a:t>
            </a:r>
            <a:r>
              <a:rPr lang="de-DE" sz="1400" dirty="0">
                <a:solidFill>
                  <a:srgbClr val="CC0099"/>
                </a:solidFill>
              </a:rPr>
              <a:t> </a:t>
            </a:r>
            <a:r>
              <a:rPr lang="de-DE" sz="1400" dirty="0" err="1">
                <a:solidFill>
                  <a:srgbClr val="CC0099"/>
                </a:solidFill>
              </a:rPr>
              <a:t>asy-stiffness</a:t>
            </a:r>
            <a:endParaRPr lang="de-DE" sz="1400" dirty="0">
              <a:solidFill>
                <a:srgbClr val="CC0099"/>
              </a:solidFill>
            </a:endParaRPr>
          </a:p>
        </p:txBody>
      </p:sp>
      <p:cxnSp>
        <p:nvCxnSpPr>
          <p:cNvPr id="34" name="Gerade Verbindung 33"/>
          <p:cNvCxnSpPr/>
          <p:nvPr/>
        </p:nvCxnSpPr>
        <p:spPr>
          <a:xfrm>
            <a:off x="2267744" y="2060848"/>
            <a:ext cx="0" cy="2448272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3707904" y="5085184"/>
            <a:ext cx="2016223" cy="1107852"/>
            <a:chOff x="2699" y="3521"/>
            <a:chExt cx="1360" cy="743"/>
          </a:xfrm>
        </p:grpSpPr>
        <p:pic>
          <p:nvPicPr>
            <p:cNvPr id="40" name="Picture 37" descr="esym2"/>
            <p:cNvPicPr>
              <a:picLocks noChangeAspect="1" noChangeArrowheads="1"/>
            </p:cNvPicPr>
            <p:nvPr/>
          </p:nvPicPr>
          <p:blipFill>
            <a:blip r:embed="rId4" cstate="print">
              <a:lum bright="-6000"/>
            </a:blip>
            <a:srcRect l="517" t="10808" r="31815" b="2933"/>
            <a:stretch>
              <a:fillRect/>
            </a:stretch>
          </p:blipFill>
          <p:spPr bwMode="auto">
            <a:xfrm>
              <a:off x="2699" y="3566"/>
              <a:ext cx="975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8" descr="BD10301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" y="4024"/>
              <a:ext cx="40" cy="30"/>
            </a:xfrm>
            <a:prstGeom prst="rect">
              <a:avLst/>
            </a:prstGeom>
            <a:noFill/>
          </p:spPr>
        </p:pic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3651" y="3521"/>
              <a:ext cx="408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NL</a:t>
              </a:r>
              <a:r>
                <a:rPr lang="de-DE" sz="1200">
                  <a:latin typeface="Symbol" pitchFamily="18" charset="2"/>
                </a:rPr>
                <a:t>rd</a:t>
              </a:r>
            </a:p>
            <a:p>
              <a:pPr>
                <a:spcBef>
                  <a:spcPct val="50000"/>
                </a:spcBef>
              </a:pPr>
              <a:r>
                <a:rPr lang="de-DE" sz="1200"/>
                <a:t>NL</a:t>
              </a:r>
              <a:r>
                <a:rPr lang="de-DE" sz="1200">
                  <a:latin typeface="Symbol" pitchFamily="18" charset="2"/>
                </a:rPr>
                <a:t>r</a:t>
              </a:r>
            </a:p>
            <a:p>
              <a:pPr>
                <a:spcBef>
                  <a:spcPct val="50000"/>
                </a:spcBef>
              </a:pPr>
              <a:r>
                <a:rPr lang="de-DE" sz="1200"/>
                <a:t>NL</a:t>
              </a:r>
            </a:p>
          </p:txBody>
        </p:sp>
      </p:grpSp>
      <p:sp>
        <p:nvSpPr>
          <p:cNvPr id="44" name="Freihandform 43"/>
          <p:cNvSpPr/>
          <p:nvPr/>
        </p:nvSpPr>
        <p:spPr>
          <a:xfrm>
            <a:off x="1891553" y="2389094"/>
            <a:ext cx="2106706" cy="694765"/>
          </a:xfrm>
          <a:custGeom>
            <a:avLst/>
            <a:gdLst>
              <a:gd name="connsiteX0" fmla="*/ 0 w 2106706"/>
              <a:gd name="connsiteY0" fmla="*/ 58271 h 694765"/>
              <a:gd name="connsiteX1" fmla="*/ 448235 w 2106706"/>
              <a:gd name="connsiteY1" fmla="*/ 67235 h 694765"/>
              <a:gd name="connsiteX2" fmla="*/ 744071 w 2106706"/>
              <a:gd name="connsiteY2" fmla="*/ 76200 h 694765"/>
              <a:gd name="connsiteX3" fmla="*/ 1658471 w 2106706"/>
              <a:gd name="connsiteY3" fmla="*/ 103094 h 694765"/>
              <a:gd name="connsiteX4" fmla="*/ 2106706 w 2106706"/>
              <a:gd name="connsiteY4" fmla="*/ 694765 h 69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6706" h="694765">
                <a:moveTo>
                  <a:pt x="0" y="58271"/>
                </a:moveTo>
                <a:lnTo>
                  <a:pt x="448235" y="67235"/>
                </a:lnTo>
                <a:lnTo>
                  <a:pt x="744071" y="76200"/>
                </a:lnTo>
                <a:cubicBezTo>
                  <a:pt x="945777" y="82176"/>
                  <a:pt x="1431365" y="0"/>
                  <a:pt x="1658471" y="103094"/>
                </a:cubicBezTo>
                <a:cubicBezTo>
                  <a:pt x="1885577" y="206188"/>
                  <a:pt x="1996141" y="450476"/>
                  <a:pt x="2106706" y="694765"/>
                </a:cubicBezTo>
              </a:path>
            </a:pathLst>
          </a:cu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ihandform 44"/>
          <p:cNvSpPr/>
          <p:nvPr/>
        </p:nvSpPr>
        <p:spPr>
          <a:xfrm>
            <a:off x="2348753" y="3550024"/>
            <a:ext cx="1550894" cy="322729"/>
          </a:xfrm>
          <a:custGeom>
            <a:avLst/>
            <a:gdLst>
              <a:gd name="connsiteX0" fmla="*/ 0 w 1550894"/>
              <a:gd name="connsiteY0" fmla="*/ 53788 h 322729"/>
              <a:gd name="connsiteX1" fmla="*/ 1129553 w 1550894"/>
              <a:gd name="connsiteY1" fmla="*/ 44823 h 322729"/>
              <a:gd name="connsiteX2" fmla="*/ 1550894 w 1550894"/>
              <a:gd name="connsiteY2" fmla="*/ 322729 h 32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0894" h="322729">
                <a:moveTo>
                  <a:pt x="0" y="53788"/>
                </a:moveTo>
                <a:cubicBezTo>
                  <a:pt x="435535" y="26894"/>
                  <a:pt x="871071" y="0"/>
                  <a:pt x="1129553" y="44823"/>
                </a:cubicBezTo>
                <a:cubicBezTo>
                  <a:pt x="1388035" y="89646"/>
                  <a:pt x="1469464" y="206187"/>
                  <a:pt x="1550894" y="322729"/>
                </a:cubicBezTo>
              </a:path>
            </a:pathLst>
          </a:custGeom>
          <a:ln w="285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ihandform 45"/>
          <p:cNvSpPr/>
          <p:nvPr/>
        </p:nvSpPr>
        <p:spPr>
          <a:xfrm>
            <a:off x="3173506" y="4912659"/>
            <a:ext cx="618565" cy="1021976"/>
          </a:xfrm>
          <a:custGeom>
            <a:avLst/>
            <a:gdLst>
              <a:gd name="connsiteX0" fmla="*/ 618565 w 618565"/>
              <a:gd name="connsiteY0" fmla="*/ 0 h 1021976"/>
              <a:gd name="connsiteX1" fmla="*/ 430306 w 618565"/>
              <a:gd name="connsiteY1" fmla="*/ 546847 h 1021976"/>
              <a:gd name="connsiteX2" fmla="*/ 224118 w 618565"/>
              <a:gd name="connsiteY2" fmla="*/ 932329 h 1021976"/>
              <a:gd name="connsiteX3" fmla="*/ 0 w 618565"/>
              <a:gd name="connsiteY3" fmla="*/ 1021976 h 102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565" h="1021976">
                <a:moveTo>
                  <a:pt x="618565" y="0"/>
                </a:moveTo>
                <a:cubicBezTo>
                  <a:pt x="557306" y="195729"/>
                  <a:pt x="496047" y="391459"/>
                  <a:pt x="430306" y="546847"/>
                </a:cubicBezTo>
                <a:cubicBezTo>
                  <a:pt x="364565" y="702235"/>
                  <a:pt x="295836" y="853141"/>
                  <a:pt x="224118" y="932329"/>
                </a:cubicBezTo>
                <a:cubicBezTo>
                  <a:pt x="152400" y="1011517"/>
                  <a:pt x="76200" y="1016746"/>
                  <a:pt x="0" y="1021976"/>
                </a:cubicBezTo>
              </a:path>
            </a:pathLst>
          </a:custGeom>
          <a:ln w="38100">
            <a:solidFill>
              <a:srgbClr val="BE95E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164288" y="1772816"/>
            <a:ext cx="2123826" cy="4698851"/>
            <a:chOff x="3833" y="754"/>
            <a:chExt cx="1587" cy="3368"/>
          </a:xfrm>
        </p:grpSpPr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r="65933"/>
            <a:stretch>
              <a:fillRect/>
            </a:stretch>
          </p:blipFill>
          <p:spPr bwMode="auto">
            <a:xfrm>
              <a:off x="3833" y="901"/>
              <a:ext cx="1270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 l="32860" r="34280"/>
            <a:stretch>
              <a:fillRect/>
            </a:stretch>
          </p:blipFill>
          <p:spPr bwMode="auto">
            <a:xfrm>
              <a:off x="3879" y="1895"/>
              <a:ext cx="1225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 l="64485" r="5096"/>
            <a:stretch>
              <a:fillRect/>
            </a:stretch>
          </p:blipFill>
          <p:spPr bwMode="auto">
            <a:xfrm>
              <a:off x="4105" y="2886"/>
              <a:ext cx="1134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4468" y="2670"/>
              <a:ext cx="38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Symbol" pitchFamily="18" charset="2"/>
                </a:rPr>
                <a:t>D</a:t>
              </a:r>
              <a:r>
                <a:rPr lang="de-DE" baseline="30000">
                  <a:latin typeface="Symbol" pitchFamily="18" charset="2"/>
                </a:rPr>
                <a:t>+,++</a:t>
              </a:r>
              <a:endParaRPr lang="de-DE">
                <a:latin typeface="Symbol" pitchFamily="18" charset="2"/>
              </a:endParaRPr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3924" y="754"/>
              <a:ext cx="149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dirty="0" err="1"/>
                <a:t>Au+Au</a:t>
              </a:r>
              <a:r>
                <a:rPr lang="de-DE" sz="1400" dirty="0"/>
                <a:t>, 0.6AMeV</a:t>
              </a:r>
            </a:p>
          </p:txBody>
        </p:sp>
        <p:sp>
          <p:nvSpPr>
            <p:cNvPr id="53" name="Text Box 21"/>
            <p:cNvSpPr txBox="1">
              <a:spLocks noChangeArrowheads="1"/>
            </p:cNvSpPr>
            <p:nvPr/>
          </p:nvSpPr>
          <p:spPr bwMode="auto">
            <a:xfrm>
              <a:off x="4378" y="3949"/>
              <a:ext cx="8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/>
                <a:t>time [fm/c]</a:t>
              </a:r>
            </a:p>
          </p:txBody>
        </p:sp>
        <p:pic>
          <p:nvPicPr>
            <p:cNvPr id="54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 l="94904"/>
            <a:stretch>
              <a:fillRect/>
            </a:stretch>
          </p:blipFill>
          <p:spPr bwMode="auto">
            <a:xfrm>
              <a:off x="3969" y="2931"/>
              <a:ext cx="190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uppieren 58"/>
          <p:cNvGrpSpPr/>
          <p:nvPr/>
        </p:nvGrpSpPr>
        <p:grpSpPr>
          <a:xfrm>
            <a:off x="5508104" y="1700808"/>
            <a:ext cx="1944216" cy="3794938"/>
            <a:chOff x="5508104" y="1700808"/>
            <a:chExt cx="1944216" cy="3794938"/>
          </a:xfrm>
        </p:grpSpPr>
        <p:sp>
          <p:nvSpPr>
            <p:cNvPr id="55" name="Textfeld 54"/>
            <p:cNvSpPr txBox="1"/>
            <p:nvPr/>
          </p:nvSpPr>
          <p:spPr bwMode="auto">
            <a:xfrm>
              <a:off x="5508104" y="1700808"/>
              <a:ext cx="176683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dirty="0" err="1" smtClean="0">
                  <a:solidFill>
                    <a:srgbClr val="FF0000"/>
                  </a:solidFill>
                </a:rPr>
                <a:t>Dependence</a:t>
              </a:r>
              <a:r>
                <a:rPr lang="de-DE" dirty="0" smtClean="0">
                  <a:solidFill>
                    <a:srgbClr val="FF0000"/>
                  </a:solidFill>
                </a:rPr>
                <a:t> on </a:t>
              </a:r>
            </a:p>
            <a:p>
              <a:pPr marL="342900" indent="-342900"/>
              <a:r>
                <a:rPr lang="de-DE" dirty="0" err="1" smtClean="0">
                  <a:solidFill>
                    <a:srgbClr val="FF0000"/>
                  </a:solidFill>
                </a:rPr>
                <a:t>asy-stiffness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56" name="Textfeld 55"/>
            <p:cNvSpPr txBox="1"/>
            <p:nvPr/>
          </p:nvSpPr>
          <p:spPr bwMode="auto">
            <a:xfrm>
              <a:off x="6156176" y="2492896"/>
              <a:ext cx="995785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marL="342900" indent="-342900"/>
              <a:r>
                <a:rPr lang="de-DE" dirty="0" smtClean="0"/>
                <a:t>n/p </a:t>
              </a:r>
              <a:r>
                <a:rPr lang="de-DE" dirty="0" err="1" smtClean="0"/>
                <a:t>ratio</a:t>
              </a:r>
              <a:endParaRPr lang="en-US" dirty="0" smtClean="0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5903498" y="3697287"/>
              <a:ext cx="15488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ym typeface="Wingdings" pitchFamily="2" charset="2"/>
                </a:rPr>
                <a:t>Y(</a:t>
              </a:r>
              <a:r>
                <a:rPr lang="de-DE" sz="1400" dirty="0" smtClean="0">
                  <a:latin typeface="Symbol" pitchFamily="18" charset="2"/>
                  <a:sym typeface="Wingdings" pitchFamily="2" charset="2"/>
                </a:rPr>
                <a:t>D</a:t>
              </a:r>
              <a:r>
                <a:rPr lang="de-DE" sz="1400" baseline="30000" dirty="0" smtClean="0">
                  <a:sym typeface="Wingdings" pitchFamily="2" charset="2"/>
                </a:rPr>
                <a:t>0,-</a:t>
              </a:r>
              <a:r>
                <a:rPr lang="de-DE" sz="1400" dirty="0" smtClean="0">
                  <a:sym typeface="Wingdings" pitchFamily="2" charset="2"/>
                </a:rPr>
                <a:t>) </a:t>
              </a:r>
              <a:r>
                <a:rPr lang="de-DE" sz="1400" dirty="0" err="1" smtClean="0">
                  <a:sym typeface="Wingdings" pitchFamily="2" charset="2"/>
                </a:rPr>
                <a:t>vs.Y</a:t>
              </a:r>
              <a:r>
                <a:rPr lang="de-DE" sz="1400" dirty="0" smtClean="0">
                  <a:sym typeface="Wingdings" pitchFamily="2" charset="2"/>
                </a:rPr>
                <a:t>(</a:t>
              </a:r>
              <a:r>
                <a:rPr lang="de-DE" sz="1400" dirty="0" smtClean="0">
                  <a:latin typeface="Symbol" pitchFamily="18" charset="2"/>
                  <a:sym typeface="Wingdings" pitchFamily="2" charset="2"/>
                </a:rPr>
                <a:t>D</a:t>
              </a:r>
              <a:r>
                <a:rPr lang="de-DE" sz="1400" baseline="30000" dirty="0" smtClean="0">
                  <a:sym typeface="Wingdings" pitchFamily="2" charset="2"/>
                </a:rPr>
                <a:t>+,++)</a:t>
              </a:r>
              <a:endParaRPr lang="en-US" sz="1400" dirty="0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6444208" y="5157192"/>
              <a:ext cx="5918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de-DE" baseline="30000" dirty="0" smtClean="0">
                  <a:sym typeface="Wingdings" pitchFamily="2" charset="2"/>
                </a:rPr>
                <a:t>-</a:t>
              </a:r>
              <a:r>
                <a:rPr lang="de-DE" dirty="0" smtClean="0">
                  <a:sym typeface="Wingdings" pitchFamily="2" charset="2"/>
                </a:rPr>
                <a:t>/</a:t>
              </a:r>
              <a:r>
                <a:rPr lang="de-DE" dirty="0" smtClean="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de-DE" baseline="30000" dirty="0" smtClean="0">
                  <a:sym typeface="Wingdings" pitchFamily="2" charset="2"/>
                </a:rPr>
                <a:t>+</a:t>
              </a:r>
              <a:endParaRPr lang="en-US" dirty="0"/>
            </a:p>
          </p:txBody>
        </p:sp>
        <p:cxnSp>
          <p:nvCxnSpPr>
            <p:cNvPr id="62" name="Gerade Verbindung mit Pfeil 61"/>
            <p:cNvCxnSpPr>
              <a:endCxn id="58" idx="0"/>
            </p:cNvCxnSpPr>
            <p:nvPr/>
          </p:nvCxnSpPr>
          <p:spPr>
            <a:xfrm>
              <a:off x="6660232" y="2924944"/>
              <a:ext cx="17677" cy="7723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/>
            <p:cNvCxnSpPr/>
            <p:nvPr/>
          </p:nvCxnSpPr>
          <p:spPr>
            <a:xfrm>
              <a:off x="6732240" y="4149080"/>
              <a:ext cx="0" cy="9361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619672" y="1700808"/>
            <a:ext cx="1516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/>
              <a:t>Au+Au@1AGeV</a:t>
            </a:r>
            <a:endParaRPr lang="en-US" sz="1400" dirty="0"/>
          </a:p>
        </p:txBody>
      </p:sp>
      <p:sp>
        <p:nvSpPr>
          <p:cNvPr id="59" name="Textfeld 58"/>
          <p:cNvSpPr txBox="1"/>
          <p:nvPr/>
        </p:nvSpPr>
        <p:spPr>
          <a:xfrm>
            <a:off x="1259632" y="908720"/>
            <a:ext cx="2836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Central </a:t>
            </a:r>
            <a:r>
              <a:rPr lang="de-DE" sz="1600" dirty="0" err="1" smtClean="0"/>
              <a:t>higher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r>
              <a:rPr lang="de-DE" sz="1600" dirty="0" smtClean="0"/>
              <a:t> </a:t>
            </a:r>
            <a:r>
              <a:rPr lang="de-DE" sz="1600" dirty="0" err="1" smtClean="0"/>
              <a:t>collisions</a:t>
            </a:r>
            <a:r>
              <a:rPr lang="de-DE" sz="1600" dirty="0" smtClean="0"/>
              <a:t>:</a:t>
            </a:r>
            <a:endParaRPr lang="en-US" sz="1600" dirty="0" err="1" smtClean="0"/>
          </a:p>
        </p:txBody>
      </p:sp>
      <p:sp>
        <p:nvSpPr>
          <p:cNvPr id="61" name="Textfeld 60"/>
          <p:cNvSpPr txBox="1"/>
          <p:nvPr/>
        </p:nvSpPr>
        <p:spPr>
          <a:xfrm>
            <a:off x="3635896" y="1988840"/>
            <a:ext cx="1728192" cy="954107"/>
          </a:xfrm>
          <a:prstGeom prst="rect">
            <a:avLst/>
          </a:prstGeom>
          <a:noFill/>
          <a:ln w="63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srgbClr val="0070C0"/>
                </a:solidFill>
              </a:rPr>
              <a:t>directed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and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elliptic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flow</a:t>
            </a:r>
            <a:r>
              <a:rPr lang="de-DE" sz="1400" dirty="0" smtClean="0">
                <a:solidFill>
                  <a:srgbClr val="0070C0"/>
                </a:solidFill>
              </a:rPr>
              <a:t>,</a:t>
            </a:r>
          </a:p>
          <a:p>
            <a:r>
              <a:rPr lang="de-DE" sz="1400" dirty="0" smtClean="0">
                <a:solidFill>
                  <a:srgbClr val="0070C0"/>
                </a:solidFill>
              </a:rPr>
              <a:t>differential </a:t>
            </a:r>
            <a:r>
              <a:rPr lang="de-DE" sz="1400" dirty="0" err="1" smtClean="0">
                <a:solidFill>
                  <a:srgbClr val="0070C0"/>
                </a:solidFill>
              </a:rPr>
              <a:t>flow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of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isospin</a:t>
            </a:r>
            <a:r>
              <a:rPr lang="de-DE" sz="1400" dirty="0" smtClean="0">
                <a:solidFill>
                  <a:srgbClr val="0070C0"/>
                </a:solidFill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</a:rPr>
              <a:t>partners</a:t>
            </a:r>
            <a:endParaRPr lang="en-US" sz="1400" dirty="0" err="1" smtClean="0">
              <a:solidFill>
                <a:srgbClr val="0070C0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1115616" y="18448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3</a:t>
            </a:r>
            <a:endParaRPr lang="en-US" sz="1200" dirty="0" err="1" smtClean="0"/>
          </a:p>
        </p:txBody>
      </p:sp>
      <p:grpSp>
        <p:nvGrpSpPr>
          <p:cNvPr id="66" name="Gruppieren 65"/>
          <p:cNvGrpSpPr/>
          <p:nvPr/>
        </p:nvGrpSpPr>
        <p:grpSpPr>
          <a:xfrm>
            <a:off x="1378830" y="2143889"/>
            <a:ext cx="1430796" cy="276999"/>
            <a:chOff x="1378830" y="2143889"/>
            <a:chExt cx="1430796" cy="276999"/>
          </a:xfrm>
        </p:grpSpPr>
        <p:sp>
          <p:nvSpPr>
            <p:cNvPr id="63" name="Textfeld 62"/>
            <p:cNvSpPr txBox="1"/>
            <p:nvPr/>
          </p:nvSpPr>
          <p:spPr>
            <a:xfrm>
              <a:off x="2411760" y="214388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070C0"/>
                  </a:solidFill>
                  <a:latin typeface="Symbol" pitchFamily="18" charset="2"/>
                </a:rPr>
                <a:t>2r</a:t>
              </a:r>
              <a:r>
                <a:rPr lang="de-DE" sz="1200" baseline="-25000" dirty="0" smtClean="0">
                  <a:solidFill>
                    <a:srgbClr val="0070C0"/>
                  </a:solidFill>
                  <a:latin typeface="Symbol" pitchFamily="18" charset="2"/>
                </a:rPr>
                <a:t>0</a:t>
              </a:r>
              <a:endParaRPr lang="en-US" sz="1200" baseline="-25000" dirty="0" err="1" smtClean="0">
                <a:solidFill>
                  <a:srgbClr val="0070C0"/>
                </a:solidFill>
                <a:latin typeface="Symbol" pitchFamily="18" charset="2"/>
              </a:endParaRPr>
            </a:p>
          </p:txBody>
        </p:sp>
        <p:cxnSp>
          <p:nvCxnSpPr>
            <p:cNvPr id="67" name="Gerade Verbindung 66"/>
            <p:cNvCxnSpPr/>
            <p:nvPr/>
          </p:nvCxnSpPr>
          <p:spPr>
            <a:xfrm flipV="1">
              <a:off x="1378830" y="2276872"/>
              <a:ext cx="1032930" cy="55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/>
          <p:cNvGrpSpPr/>
          <p:nvPr/>
        </p:nvGrpSpPr>
        <p:grpSpPr>
          <a:xfrm>
            <a:off x="6516216" y="5589240"/>
            <a:ext cx="614271" cy="986626"/>
            <a:chOff x="6516216" y="5589240"/>
            <a:chExt cx="614271" cy="986626"/>
          </a:xfrm>
        </p:grpSpPr>
        <p:sp>
          <p:nvSpPr>
            <p:cNvPr id="69" name="Textfeld 68"/>
            <p:cNvSpPr txBox="1"/>
            <p:nvPr/>
          </p:nvSpPr>
          <p:spPr>
            <a:xfrm>
              <a:off x="6516216" y="6237312"/>
              <a:ext cx="614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K</a:t>
              </a:r>
              <a:r>
                <a:rPr lang="de-DE" sz="1600" baseline="30000" dirty="0" smtClean="0"/>
                <a:t>0</a:t>
              </a:r>
              <a:r>
                <a:rPr lang="de-DE" sz="1600" dirty="0" smtClean="0"/>
                <a:t>/K</a:t>
              </a:r>
              <a:r>
                <a:rPr lang="de-DE" sz="1600" baseline="30000" dirty="0" smtClean="0"/>
                <a:t>+</a:t>
              </a:r>
              <a:endParaRPr lang="en-US" sz="1600" baseline="30000" dirty="0" err="1" smtClean="0"/>
            </a:p>
          </p:txBody>
        </p:sp>
        <p:cxnSp>
          <p:nvCxnSpPr>
            <p:cNvPr id="71" name="Gerade Verbindung mit Pfeil 70"/>
            <p:cNvCxnSpPr/>
            <p:nvPr/>
          </p:nvCxnSpPr>
          <p:spPr>
            <a:xfrm>
              <a:off x="6804248" y="5589240"/>
              <a:ext cx="0" cy="5760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6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964612" cy="6769100"/>
            <a:chOff x="68" y="73"/>
            <a:chExt cx="5647" cy="4174"/>
          </a:xfrm>
        </p:grpSpPr>
        <p:sp>
          <p:nvSpPr>
            <p:cNvPr id="61443" name="Text Box 3"/>
            <p:cNvSpPr txBox="1">
              <a:spLocks noChangeArrowheads="1"/>
            </p:cNvSpPr>
            <p:nvPr/>
          </p:nvSpPr>
          <p:spPr bwMode="auto">
            <a:xfrm>
              <a:off x="68" y="73"/>
              <a:ext cx="5647" cy="22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altLang="zh-CN" sz="1800" dirty="0">
                  <a:ea typeface="SimSun" pitchFamily="2" charset="-122"/>
                </a:rPr>
                <a:t>The </a:t>
              </a:r>
              <a:r>
                <a:rPr lang="it-IT" altLang="zh-CN" sz="1800" dirty="0" err="1">
                  <a:ea typeface="SimSun" pitchFamily="2" charset="-122"/>
                </a:rPr>
                <a:t>Symmetry</a:t>
              </a:r>
              <a:r>
                <a:rPr lang="it-IT" altLang="zh-CN" sz="1800" dirty="0">
                  <a:ea typeface="SimSun" pitchFamily="2" charset="-122"/>
                </a:rPr>
                <a:t> Energy at High </a:t>
              </a:r>
              <a:r>
                <a:rPr lang="it-IT" altLang="zh-CN" sz="1800" dirty="0" smtClean="0">
                  <a:ea typeface="SimSun" pitchFamily="2" charset="-122"/>
                </a:rPr>
                <a:t>Density: Flow a success story</a:t>
              </a:r>
              <a:endParaRPr lang="de-DE" sz="1800" dirty="0"/>
            </a:p>
          </p:txBody>
        </p:sp>
        <p:sp>
          <p:nvSpPr>
            <p:cNvPr id="61444" name="Rectangle 4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395288" y="2205038"/>
            <a:ext cx="446405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 err="1">
                <a:solidFill>
                  <a:srgbClr val="FF3300"/>
                </a:solidFill>
              </a:rPr>
              <a:t>ratio</a:t>
            </a:r>
            <a:r>
              <a:rPr lang="de-DE" sz="1400" dirty="0">
                <a:solidFill>
                  <a:srgbClr val="FF3300"/>
                </a:solidFill>
              </a:rPr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neutron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smtClean="0"/>
              <a:t>hydrogen </a:t>
            </a:r>
            <a:r>
              <a:rPr lang="de-DE" sz="1400" dirty="0" err="1"/>
              <a:t>flow</a:t>
            </a:r>
            <a:endParaRPr lang="de-DE" sz="1400" dirty="0"/>
          </a:p>
          <a:p>
            <a:r>
              <a:rPr lang="de-DE" sz="1400" dirty="0"/>
              <a:t>- </a:t>
            </a:r>
            <a:r>
              <a:rPr lang="de-DE" sz="1400" dirty="0" err="1">
                <a:solidFill>
                  <a:srgbClr val="FF3300"/>
                </a:solidFill>
              </a:rPr>
              <a:t>Elliptic</a:t>
            </a:r>
            <a:r>
              <a:rPr lang="de-DE" sz="1400" dirty="0">
                <a:solidFill>
                  <a:srgbClr val="FF3300"/>
                </a:solidFill>
              </a:rPr>
              <a:t> </a:t>
            </a:r>
            <a:r>
              <a:rPr lang="de-DE" sz="1400" dirty="0" err="1">
                <a:solidFill>
                  <a:srgbClr val="FF3300"/>
                </a:solidFill>
              </a:rPr>
              <a:t>flow</a:t>
            </a:r>
            <a:r>
              <a:rPr lang="de-DE" sz="1400" dirty="0"/>
              <a:t> v</a:t>
            </a:r>
            <a:r>
              <a:rPr lang="de-DE" sz="1400" baseline="-25000" dirty="0"/>
              <a:t>2</a:t>
            </a:r>
            <a:r>
              <a:rPr lang="de-DE" sz="1400" dirty="0"/>
              <a:t> in </a:t>
            </a:r>
            <a:r>
              <a:rPr lang="de-DE" sz="1400" dirty="0" err="1"/>
              <a:t>this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region</a:t>
            </a:r>
            <a:r>
              <a:rPr lang="de-DE" sz="1400" dirty="0"/>
              <a:t> </a:t>
            </a:r>
            <a:r>
              <a:rPr lang="de-DE" sz="1400" dirty="0" err="1"/>
              <a:t>good</a:t>
            </a:r>
            <a:r>
              <a:rPr lang="de-DE" sz="1400" dirty="0"/>
              <a:t> probe </a:t>
            </a:r>
          </a:p>
          <a:p>
            <a:r>
              <a:rPr lang="de-DE" sz="1400" dirty="0" err="1"/>
              <a:t>of</a:t>
            </a:r>
            <a:r>
              <a:rPr lang="de-DE" sz="1400" dirty="0"/>
              <a:t>  </a:t>
            </a:r>
            <a:r>
              <a:rPr lang="de-DE" sz="1400" dirty="0" err="1"/>
              <a:t>high</a:t>
            </a:r>
            <a:r>
              <a:rPr lang="de-DE" sz="1400" dirty="0"/>
              <a:t> </a:t>
            </a:r>
            <a:r>
              <a:rPr lang="de-DE" sz="1400" dirty="0" err="1"/>
              <a:t>density</a:t>
            </a:r>
            <a:endParaRPr lang="de-DE" sz="1400" dirty="0"/>
          </a:p>
        </p:txBody>
      </p:sp>
      <p:sp>
        <p:nvSpPr>
          <p:cNvPr id="61446" name="Text Box 19"/>
          <p:cNvSpPr txBox="1">
            <a:spLocks noChangeArrowheads="1"/>
          </p:cNvSpPr>
          <p:nvPr/>
        </p:nvSpPr>
        <p:spPr bwMode="auto">
          <a:xfrm>
            <a:off x="467544" y="548680"/>
            <a:ext cx="3097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 err="1"/>
              <a:t>Au+Au</a:t>
            </a:r>
            <a:r>
              <a:rPr lang="de-DE" sz="1400" dirty="0"/>
              <a:t> @ 400 </a:t>
            </a:r>
            <a:r>
              <a:rPr lang="de-DE" sz="1400" dirty="0" err="1"/>
              <a:t>AMeV</a:t>
            </a:r>
            <a:endParaRPr lang="de-DE" sz="1400" dirty="0"/>
          </a:p>
          <a:p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experiment</a:t>
            </a:r>
            <a:r>
              <a:rPr lang="de-DE" sz="1400" dirty="0"/>
              <a:t> ASY-EOS</a:t>
            </a:r>
          </a:p>
          <a:p>
            <a:r>
              <a:rPr lang="de-DE" sz="1200" dirty="0"/>
              <a:t>(</a:t>
            </a:r>
            <a:r>
              <a:rPr lang="de-DE" sz="1200" dirty="0" err="1" smtClean="0"/>
              <a:t>Russotto</a:t>
            </a:r>
            <a:r>
              <a:rPr lang="de-DE" sz="1200" dirty="0" smtClean="0"/>
              <a:t>, et al., PRC)</a:t>
            </a:r>
            <a:endParaRPr lang="de-DE" sz="1400" dirty="0"/>
          </a:p>
        </p:txBody>
      </p:sp>
      <p:pic>
        <p:nvPicPr>
          <p:cNvPr id="11983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384376" cy="2487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19835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836613"/>
            <a:ext cx="3744913" cy="2290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83216" y="3501008"/>
            <a:ext cx="2956207" cy="576064"/>
            <a:chOff x="3657" y="628"/>
            <a:chExt cx="1996" cy="456"/>
          </a:xfrm>
        </p:grpSpPr>
        <p:graphicFrame>
          <p:nvGraphicFramePr>
            <p:cNvPr id="61454" name="Object 35"/>
            <p:cNvGraphicFramePr>
              <a:graphicFrameLocks noChangeAspect="1"/>
            </p:cNvGraphicFramePr>
            <p:nvPr/>
          </p:nvGraphicFramePr>
          <p:xfrm>
            <a:off x="3657" y="628"/>
            <a:ext cx="1996" cy="456"/>
          </p:xfrm>
          <a:graphic>
            <a:graphicData uri="http://schemas.openxmlformats.org/presentationml/2006/ole">
              <p:oleObj spid="_x0000_s26627" name="Formel" r:id="rId6" imgW="2222280" imgH="507960" progId="Equation.3">
                <p:embed/>
              </p:oleObj>
            </a:graphicData>
          </a:graphic>
        </p:graphicFrame>
        <p:sp>
          <p:nvSpPr>
            <p:cNvPr id="61455" name="Oval 36"/>
            <p:cNvSpPr>
              <a:spLocks noChangeArrowheads="1"/>
            </p:cNvSpPr>
            <p:nvPr/>
          </p:nvSpPr>
          <p:spPr bwMode="auto">
            <a:xfrm>
              <a:off x="5420" y="799"/>
              <a:ext cx="182" cy="136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 b="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39750" y="1700213"/>
            <a:ext cx="3457575" cy="287337"/>
            <a:chOff x="3424" y="300"/>
            <a:chExt cx="2178" cy="181"/>
          </a:xfrm>
        </p:grpSpPr>
        <p:graphicFrame>
          <p:nvGraphicFramePr>
            <p:cNvPr id="61457" name="Object 31"/>
            <p:cNvGraphicFramePr>
              <a:graphicFrameLocks noChangeAspect="1"/>
            </p:cNvGraphicFramePr>
            <p:nvPr/>
          </p:nvGraphicFramePr>
          <p:xfrm>
            <a:off x="3424" y="300"/>
            <a:ext cx="2178" cy="157"/>
          </p:xfrm>
          <a:graphic>
            <a:graphicData uri="http://schemas.openxmlformats.org/presentationml/2006/ole">
              <p:oleObj spid="_x0000_s26626" name="Formel" r:id="rId7" imgW="3174840" imgH="228600" progId="Equation.3">
                <p:embed/>
              </p:oleObj>
            </a:graphicData>
          </a:graphic>
        </p:graphicFrame>
        <p:sp>
          <p:nvSpPr>
            <p:cNvPr id="61458" name="Oval 32"/>
            <p:cNvSpPr>
              <a:spLocks noChangeArrowheads="1"/>
            </p:cNvSpPr>
            <p:nvPr/>
          </p:nvSpPr>
          <p:spPr bwMode="auto">
            <a:xfrm>
              <a:off x="4377" y="300"/>
              <a:ext cx="136" cy="181"/>
            </a:xfrm>
            <a:prstGeom prst="ellipse">
              <a:avLst/>
            </a:prstGeom>
            <a:noFill/>
            <a:ln w="28575">
              <a:solidFill>
                <a:srgbClr val="D455D7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 b="0"/>
            </a:p>
          </p:txBody>
        </p:sp>
        <p:sp>
          <p:nvSpPr>
            <p:cNvPr id="61459" name="Oval 33"/>
            <p:cNvSpPr>
              <a:spLocks noChangeArrowheads="1"/>
            </p:cNvSpPr>
            <p:nvPr/>
          </p:nvSpPr>
          <p:spPr bwMode="auto">
            <a:xfrm>
              <a:off x="4876" y="300"/>
              <a:ext cx="136" cy="181"/>
            </a:xfrm>
            <a:prstGeom prst="ellipse">
              <a:avLst/>
            </a:prstGeom>
            <a:noFill/>
            <a:ln w="28575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800" b="0"/>
            </a:p>
          </p:txBody>
        </p:sp>
      </p:grpSp>
      <p:sp>
        <p:nvSpPr>
          <p:cNvPr id="61460" name="Line 20"/>
          <p:cNvSpPr>
            <a:spLocks noChangeShapeType="1"/>
          </p:cNvSpPr>
          <p:nvPr/>
        </p:nvSpPr>
        <p:spPr bwMode="auto">
          <a:xfrm flipV="1">
            <a:off x="2987824" y="1412874"/>
            <a:ext cx="4321026" cy="2808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2" name="Textfeld 21"/>
          <p:cNvSpPr txBox="1"/>
          <p:nvPr/>
        </p:nvSpPr>
        <p:spPr bwMode="auto">
          <a:xfrm>
            <a:off x="467544" y="6453336"/>
            <a:ext cx="6768752" cy="307777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Big </a:t>
            </a:r>
            <a:r>
              <a:rPr lang="de-DE" sz="1400" dirty="0" err="1" smtClean="0"/>
              <a:t>step</a:t>
            </a:r>
            <a:r>
              <a:rPr lang="de-DE" sz="1400" dirty="0" smtClean="0"/>
              <a:t> </a:t>
            </a:r>
            <a:r>
              <a:rPr lang="de-DE" sz="1400" dirty="0" err="1" smtClean="0"/>
              <a:t>forward</a:t>
            </a:r>
            <a:r>
              <a:rPr lang="de-DE" sz="1400" dirty="0" smtClean="0"/>
              <a:t> in </a:t>
            </a:r>
            <a:r>
              <a:rPr lang="de-DE" sz="1400" dirty="0" err="1" smtClean="0"/>
              <a:t>constraining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high-density</a:t>
            </a:r>
            <a:r>
              <a:rPr lang="de-DE" sz="1400" dirty="0" smtClean="0"/>
              <a:t> </a:t>
            </a:r>
            <a:r>
              <a:rPr lang="de-DE" sz="1400" dirty="0" err="1" smtClean="0"/>
              <a:t>symmetry</a:t>
            </a:r>
            <a:r>
              <a:rPr lang="de-DE" sz="1400" dirty="0" smtClean="0"/>
              <a:t> </a:t>
            </a:r>
            <a:r>
              <a:rPr lang="de-DE" sz="1400" dirty="0" err="1" smtClean="0"/>
              <a:t>energy</a:t>
            </a:r>
            <a:r>
              <a:rPr lang="de-DE" sz="1400" dirty="0" smtClean="0"/>
              <a:t>;   ASYEOS II? </a:t>
            </a:r>
            <a:r>
              <a:rPr lang="de-DE" sz="1400" dirty="0" err="1" smtClean="0"/>
              <a:t>S</a:t>
            </a:r>
            <a:r>
              <a:rPr lang="de-DE" sz="1400" dirty="0" err="1" smtClean="0">
                <a:latin typeface="Symbol" pitchFamily="18" charset="2"/>
              </a:rPr>
              <a:t>p</a:t>
            </a:r>
            <a:r>
              <a:rPr lang="de-DE" sz="1400" dirty="0" err="1" smtClean="0"/>
              <a:t>RIT</a:t>
            </a:r>
            <a:r>
              <a:rPr lang="de-DE" sz="1400" dirty="0" smtClean="0"/>
              <a:t>?</a:t>
            </a:r>
            <a:endParaRPr lang="en-US" sz="1400" dirty="0"/>
          </a:p>
        </p:txBody>
      </p:sp>
      <p:sp>
        <p:nvSpPr>
          <p:cNvPr id="20" name="Textfeld 19"/>
          <p:cNvSpPr txBox="1"/>
          <p:nvPr/>
        </p:nvSpPr>
        <p:spPr bwMode="auto">
          <a:xfrm>
            <a:off x="5436096" y="620688"/>
            <a:ext cx="17363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dirty="0" err="1" smtClean="0"/>
              <a:t>ratio</a:t>
            </a:r>
            <a:r>
              <a:rPr lang="de-DE" dirty="0" smtClean="0"/>
              <a:t> v</a:t>
            </a:r>
            <a:r>
              <a:rPr lang="de-DE" baseline="-25000" dirty="0" smtClean="0"/>
              <a:t>2</a:t>
            </a:r>
            <a:r>
              <a:rPr lang="de-DE" baseline="30000" dirty="0" smtClean="0"/>
              <a:t>n</a:t>
            </a:r>
            <a:r>
              <a:rPr lang="de-DE" dirty="0" smtClean="0"/>
              <a:t>/v</a:t>
            </a:r>
            <a:r>
              <a:rPr lang="de-DE" baseline="-25000" dirty="0" smtClean="0"/>
              <a:t>2</a:t>
            </a:r>
            <a:r>
              <a:rPr lang="de-DE" baseline="30000" dirty="0" smtClean="0"/>
              <a:t>charged</a:t>
            </a:r>
            <a:endParaRPr lang="en-US" baseline="30000" dirty="0" smtClean="0"/>
          </a:p>
        </p:txBody>
      </p:sp>
      <p:sp>
        <p:nvSpPr>
          <p:cNvPr id="21" name="Textfeld 20"/>
          <p:cNvSpPr txBox="1"/>
          <p:nvPr/>
        </p:nvSpPr>
        <p:spPr bwMode="auto">
          <a:xfrm>
            <a:off x="395536" y="2977788"/>
            <a:ext cx="417934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sz="1400" dirty="0" err="1" smtClean="0"/>
              <a:t>analysis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density</a:t>
            </a:r>
            <a:r>
              <a:rPr lang="de-DE" sz="1400" dirty="0" smtClean="0"/>
              <a:t> </a:t>
            </a:r>
            <a:r>
              <a:rPr lang="de-DE" sz="1400" dirty="0" err="1" smtClean="0"/>
              <a:t>dependence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SE in </a:t>
            </a:r>
            <a:r>
              <a:rPr lang="de-DE" sz="1400" dirty="0" err="1" smtClean="0"/>
              <a:t>terms</a:t>
            </a:r>
            <a:r>
              <a:rPr lang="de-DE" sz="1400" dirty="0" smtClean="0"/>
              <a:t> </a:t>
            </a:r>
          </a:p>
          <a:p>
            <a:pPr marL="342900" indent="-342900"/>
            <a:r>
              <a:rPr lang="de-DE" sz="1400" dirty="0" err="1" smtClean="0"/>
              <a:t>of</a:t>
            </a:r>
            <a:r>
              <a:rPr lang="de-DE" sz="1400" dirty="0" smtClean="0"/>
              <a:t> power </a:t>
            </a:r>
            <a:r>
              <a:rPr lang="de-DE" sz="1400" dirty="0" err="1" smtClean="0"/>
              <a:t>law</a:t>
            </a:r>
            <a:r>
              <a:rPr lang="de-DE" sz="1400" dirty="0" smtClean="0"/>
              <a:t> </a:t>
            </a:r>
            <a:r>
              <a:rPr lang="de-DE" sz="1400" dirty="0" err="1" smtClean="0"/>
              <a:t>exponent</a:t>
            </a:r>
            <a:r>
              <a:rPr lang="de-DE" sz="1400" dirty="0" smtClean="0"/>
              <a:t> </a:t>
            </a:r>
            <a:r>
              <a:rPr lang="de-DE" sz="1400" dirty="0" smtClean="0">
                <a:latin typeface="Symbol" pitchFamily="18" charset="2"/>
              </a:rPr>
              <a:t>g</a:t>
            </a:r>
            <a:endParaRPr lang="en-US" sz="1400" dirty="0" smtClean="0">
              <a:latin typeface="Symbol" pitchFamily="18" charset="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212976"/>
            <a:ext cx="3240360" cy="282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6588224" y="6165304"/>
            <a:ext cx="1529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Cozma.arxiv170.1300</a:t>
            </a:r>
            <a:endParaRPr lang="en-US" sz="1200" dirty="0" err="1" smtClean="0"/>
          </a:p>
        </p:txBody>
      </p:sp>
      <p:sp>
        <p:nvSpPr>
          <p:cNvPr id="119836" name="Text Box 28"/>
          <p:cNvSpPr txBox="1">
            <a:spLocks noChangeArrowheads="1"/>
          </p:cNvSpPr>
          <p:nvPr/>
        </p:nvSpPr>
        <p:spPr bwMode="auto">
          <a:xfrm>
            <a:off x="3419872" y="2924944"/>
            <a:ext cx="2674938" cy="5175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dirty="0"/>
              <a:t>not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precise</a:t>
            </a:r>
            <a:r>
              <a:rPr lang="de-DE" sz="1400" dirty="0"/>
              <a:t> (</a:t>
            </a:r>
            <a:r>
              <a:rPr lang="de-DE" sz="1400" dirty="0" err="1"/>
              <a:t>yet</a:t>
            </a:r>
            <a:r>
              <a:rPr lang="de-DE" sz="1400" dirty="0"/>
              <a:t>) but </a:t>
            </a:r>
            <a:r>
              <a:rPr lang="de-DE" sz="1400" dirty="0" err="1"/>
              <a:t>indicates</a:t>
            </a:r>
            <a:r>
              <a:rPr lang="de-DE" sz="1400" dirty="0"/>
              <a:t> </a:t>
            </a:r>
            <a:r>
              <a:rPr lang="de-DE" sz="1400" dirty="0" err="1"/>
              <a:t>rather</a:t>
            </a:r>
            <a:r>
              <a:rPr lang="de-DE" sz="1400" dirty="0"/>
              <a:t> </a:t>
            </a:r>
            <a:r>
              <a:rPr lang="de-DE" sz="1400" dirty="0" err="1"/>
              <a:t>stiff</a:t>
            </a:r>
            <a:r>
              <a:rPr lang="de-DE" sz="1400" dirty="0"/>
              <a:t> SE, </a:t>
            </a:r>
            <a:r>
              <a:rPr lang="de-DE" sz="1400" dirty="0">
                <a:latin typeface="Symbol" pitchFamily="18" charset="2"/>
              </a:rPr>
              <a:t>g</a:t>
            </a:r>
            <a:r>
              <a:rPr lang="de-DE" sz="1400" dirty="0"/>
              <a:t>~1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0" grpId="0" animBg="1"/>
      <p:bldP spid="22" grpId="0" animBg="1"/>
      <p:bldP spid="1198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44"/>
          <p:cNvGrpSpPr/>
          <p:nvPr/>
        </p:nvGrpSpPr>
        <p:grpSpPr>
          <a:xfrm>
            <a:off x="971600" y="620688"/>
            <a:ext cx="4248471" cy="648072"/>
            <a:chOff x="148531" y="5877272"/>
            <a:chExt cx="4318053" cy="922338"/>
          </a:xfrm>
        </p:grpSpPr>
        <p:sp>
          <p:nvSpPr>
            <p:cNvPr id="4" name="Freeform 27"/>
            <p:cNvSpPr>
              <a:spLocks/>
            </p:cNvSpPr>
            <p:nvPr/>
          </p:nvSpPr>
          <p:spPr bwMode="auto">
            <a:xfrm>
              <a:off x="1763688" y="6134447"/>
              <a:ext cx="496117" cy="319088"/>
            </a:xfrm>
            <a:custGeom>
              <a:avLst/>
              <a:gdLst>
                <a:gd name="T0" fmla="*/ 6 w 324"/>
                <a:gd name="T1" fmla="*/ 0 h 275"/>
                <a:gd name="T2" fmla="*/ 0 w 324"/>
                <a:gd name="T3" fmla="*/ 275 h 275"/>
                <a:gd name="T4" fmla="*/ 324 w 324"/>
                <a:gd name="T5" fmla="*/ 272 h 275"/>
                <a:gd name="T6" fmla="*/ 0 60000 65536"/>
                <a:gd name="T7" fmla="*/ 0 60000 65536"/>
                <a:gd name="T8" fmla="*/ 0 60000 65536"/>
                <a:gd name="T9" fmla="*/ 0 w 324"/>
                <a:gd name="T10" fmla="*/ 0 h 275"/>
                <a:gd name="T11" fmla="*/ 324 w 324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" h="275">
                  <a:moveTo>
                    <a:pt x="6" y="0"/>
                  </a:moveTo>
                  <a:lnTo>
                    <a:pt x="0" y="275"/>
                  </a:lnTo>
                  <a:lnTo>
                    <a:pt x="324" y="272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 Box 28"/>
            <p:cNvSpPr txBox="1">
              <a:spLocks noChangeArrowheads="1"/>
            </p:cNvSpPr>
            <p:nvPr/>
          </p:nvSpPr>
          <p:spPr bwMode="auto">
            <a:xfrm>
              <a:off x="2267744" y="6296372"/>
              <a:ext cx="49945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 err="1"/>
                <a:t>N</a:t>
              </a:r>
              <a:r>
                <a:rPr lang="de-DE" dirty="0" err="1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1663608" y="6230193"/>
              <a:ext cx="2174895" cy="511175"/>
            </a:xfrm>
            <a:custGeom>
              <a:avLst/>
              <a:gdLst>
                <a:gd name="T0" fmla="*/ 0 w 772"/>
                <a:gd name="T1" fmla="*/ 0 h 544"/>
                <a:gd name="T2" fmla="*/ 0 w 772"/>
                <a:gd name="T3" fmla="*/ 544 h 544"/>
                <a:gd name="T4" fmla="*/ 772 w 772"/>
                <a:gd name="T5" fmla="*/ 544 h 544"/>
                <a:gd name="T6" fmla="*/ 0 60000 65536"/>
                <a:gd name="T7" fmla="*/ 0 60000 65536"/>
                <a:gd name="T8" fmla="*/ 0 60000 65536"/>
                <a:gd name="T9" fmla="*/ 0 w 772"/>
                <a:gd name="T10" fmla="*/ 0 h 544"/>
                <a:gd name="T11" fmla="*/ 772 w 772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72" h="544">
                  <a:moveTo>
                    <a:pt x="0" y="0"/>
                  </a:moveTo>
                  <a:lnTo>
                    <a:pt x="0" y="544"/>
                  </a:lnTo>
                  <a:lnTo>
                    <a:pt x="772" y="544"/>
                  </a:lnTo>
                </a:path>
              </a:pathLst>
            </a:custGeom>
            <a:noFill/>
            <a:ln w="28575" cmpd="sng">
              <a:solidFill>
                <a:srgbClr val="CC00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3840174" y="6494810"/>
              <a:ext cx="62641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N</a:t>
              </a:r>
              <a:r>
                <a:rPr lang="de-DE">
                  <a:latin typeface="Symbol" pitchFamily="18" charset="2"/>
                </a:rPr>
                <a:t>L</a:t>
              </a:r>
              <a:r>
                <a:rPr lang="de-DE">
                  <a:solidFill>
                    <a:srgbClr val="CC0099"/>
                  </a:solidFill>
                </a:rPr>
                <a:t>K</a:t>
              </a:r>
            </a:p>
          </p:txBody>
        </p:sp>
        <p:sp>
          <p:nvSpPr>
            <p:cNvPr id="8" name="Line 32"/>
            <p:cNvSpPr>
              <a:spLocks noChangeShapeType="1"/>
            </p:cNvSpPr>
            <p:nvPr/>
          </p:nvSpPr>
          <p:spPr bwMode="auto">
            <a:xfrm>
              <a:off x="2771800" y="6481612"/>
              <a:ext cx="417416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203848" y="6292552"/>
              <a:ext cx="6261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dirty="0">
                  <a:latin typeface="Symbol" pitchFamily="18" charset="2"/>
                </a:rPr>
                <a:t>L</a:t>
              </a:r>
              <a:r>
                <a:rPr lang="de-DE" dirty="0">
                  <a:solidFill>
                    <a:srgbClr val="CC0099"/>
                  </a:solidFill>
                </a:rPr>
                <a:t>K</a:t>
              </a:r>
              <a:endParaRPr lang="de-DE" dirty="0">
                <a:solidFill>
                  <a:srgbClr val="CC0099"/>
                </a:solidFill>
                <a:latin typeface="Symbol" pitchFamily="18" charset="2"/>
              </a:endParaRP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148531" y="5877272"/>
              <a:ext cx="2019546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600"/>
                <a:t>NN </a:t>
              </a:r>
              <a:r>
                <a:rPr lang="de-DE" sz="1600">
                  <a:sym typeface="Wingdings" pitchFamily="2" charset="2"/>
                </a:rPr>
                <a:t>                N</a:t>
              </a:r>
              <a:r>
                <a:rPr lang="de-DE" sz="1600">
                  <a:solidFill>
                    <a:srgbClr val="FF0000"/>
                  </a:solidFill>
                  <a:latin typeface="Symbol" pitchFamily="18" charset="2"/>
                  <a:sym typeface="Wingdings" pitchFamily="2" charset="2"/>
                </a:rPr>
                <a:t>D</a:t>
              </a:r>
              <a:endParaRPr lang="de-DE" sz="1600">
                <a:solidFill>
                  <a:srgbClr val="FF0000"/>
                </a:solidFill>
              </a:endParaRPr>
            </a:p>
          </p:txBody>
        </p:sp>
        <p:sp>
          <p:nvSpPr>
            <p:cNvPr id="11" name="Line 35"/>
            <p:cNvSpPr>
              <a:spLocks noChangeShapeType="1"/>
            </p:cNvSpPr>
            <p:nvPr/>
          </p:nvSpPr>
          <p:spPr bwMode="auto">
            <a:xfrm>
              <a:off x="803338" y="6093172"/>
              <a:ext cx="557922" cy="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feld 11"/>
          <p:cNvSpPr txBox="1"/>
          <p:nvPr/>
        </p:nvSpPr>
        <p:spPr bwMode="auto">
          <a:xfrm>
            <a:off x="539552" y="260648"/>
            <a:ext cx="2960619" cy="369332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dirty="0" smtClean="0"/>
              <a:t>Pions: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endParaRPr lang="en-US" sz="1800" dirty="0" smtClean="0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1043608" y="1340768"/>
            <a:ext cx="627306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de-DE" sz="1600" dirty="0" err="1" smtClean="0"/>
              <a:t>potentials</a:t>
            </a:r>
            <a:r>
              <a:rPr lang="de-DE" sz="1600" dirty="0" smtClean="0"/>
              <a:t> </a:t>
            </a:r>
            <a:r>
              <a:rPr lang="de-DE" sz="1600" dirty="0" err="1" smtClean="0"/>
              <a:t>U</a:t>
            </a:r>
            <a:r>
              <a:rPr lang="de-DE" sz="1600" baseline="-25000" dirty="0" err="1" smtClean="0"/>
              <a:t>p</a:t>
            </a:r>
            <a:r>
              <a:rPr lang="de-DE" sz="1600" dirty="0" smtClean="0"/>
              <a:t>, U</a:t>
            </a:r>
            <a:r>
              <a:rPr lang="de-DE" sz="1600" baseline="-25000" dirty="0" smtClean="0"/>
              <a:t>D</a:t>
            </a:r>
            <a:r>
              <a:rPr lang="de-DE" sz="1600" dirty="0" smtClean="0"/>
              <a:t>, U</a:t>
            </a:r>
            <a:r>
              <a:rPr lang="de-DE" sz="1600" baseline="-25000" dirty="0" smtClean="0"/>
              <a:t>K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itchFamily="2" charset="2"/>
              </a:rPr>
              <a:t></a:t>
            </a:r>
            <a:r>
              <a:rPr lang="de-DE" sz="1600" dirty="0" err="1" smtClean="0"/>
              <a:t>effective</a:t>
            </a:r>
            <a:r>
              <a:rPr lang="de-DE" sz="1600" dirty="0" smtClean="0"/>
              <a:t> </a:t>
            </a:r>
            <a:r>
              <a:rPr lang="de-DE" sz="1600" dirty="0" err="1" smtClean="0"/>
              <a:t>masses</a:t>
            </a:r>
            <a:r>
              <a:rPr lang="de-DE" sz="1600" dirty="0" smtClean="0"/>
              <a:t> in medium, </a:t>
            </a:r>
            <a:r>
              <a:rPr lang="de-DE" sz="1600" dirty="0" err="1" smtClean="0"/>
              <a:t>threshold</a:t>
            </a:r>
            <a:r>
              <a:rPr lang="de-DE" sz="1600" dirty="0" smtClean="0"/>
              <a:t> </a:t>
            </a:r>
            <a:r>
              <a:rPr lang="de-DE" sz="1600" dirty="0" err="1" smtClean="0"/>
              <a:t>effects</a:t>
            </a:r>
            <a:endParaRPr lang="de-DE" sz="1600" dirty="0" smtClean="0"/>
          </a:p>
          <a:p>
            <a:pPr marL="342900" indent="-342900">
              <a:buFont typeface="Wingdings"/>
              <a:buChar char="à"/>
            </a:pPr>
            <a:r>
              <a:rPr lang="de-DE" sz="1600" dirty="0" err="1" smtClean="0"/>
              <a:t>inelastic</a:t>
            </a:r>
            <a:r>
              <a:rPr lang="de-DE" sz="1600" dirty="0" smtClean="0"/>
              <a:t> </a:t>
            </a:r>
            <a:r>
              <a:rPr lang="de-DE" sz="1600" dirty="0" err="1" smtClean="0"/>
              <a:t>cross</a:t>
            </a:r>
            <a:r>
              <a:rPr lang="de-DE" sz="1600" dirty="0" smtClean="0"/>
              <a:t> </a:t>
            </a:r>
            <a:r>
              <a:rPr lang="de-DE" sz="1600" dirty="0" err="1" smtClean="0"/>
              <a:t>sections</a:t>
            </a:r>
            <a:r>
              <a:rPr lang="de-DE" sz="1600" dirty="0" smtClean="0"/>
              <a:t>, e.g. NN</a:t>
            </a:r>
            <a:r>
              <a:rPr lang="de-DE" sz="1600" dirty="0" smtClean="0">
                <a:sym typeface="Wingdings" pitchFamily="2" charset="2"/>
              </a:rPr>
              <a:t>N</a:t>
            </a:r>
            <a:r>
              <a:rPr lang="de-DE" sz="1600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de-DE" sz="1600" dirty="0" smtClean="0">
                <a:sym typeface="Wingdings" pitchFamily="2" charset="2"/>
              </a:rPr>
              <a:t>,  in medium</a:t>
            </a:r>
          </a:p>
          <a:p>
            <a:pPr marL="342900" indent="-342900">
              <a:buFont typeface="Wingdings"/>
              <a:buChar char="à"/>
            </a:pPr>
            <a:r>
              <a:rPr lang="de-DE" sz="1600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Resonances</a:t>
            </a:r>
            <a:r>
              <a:rPr lang="de-DE" sz="1600" dirty="0" smtClean="0">
                <a:sym typeface="Wingdings" pitchFamily="2" charset="2"/>
              </a:rPr>
              <a:t>  </a:t>
            </a:r>
            <a:r>
              <a:rPr lang="de-DE" sz="1600" dirty="0" err="1" smtClean="0">
                <a:sym typeface="Wingdings" pitchFamily="2" charset="2"/>
              </a:rPr>
              <a:t>with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decay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widths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mass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distributions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spectral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fcts</a:t>
            </a:r>
            <a:r>
              <a:rPr lang="de-DE" sz="1600" dirty="0" smtClean="0">
                <a:sym typeface="Wingdings" pitchFamily="2" charset="2"/>
              </a:rPr>
              <a:t>,</a:t>
            </a:r>
          </a:p>
          <a:p>
            <a:pPr marL="342900" indent="-342900"/>
            <a:r>
              <a:rPr lang="de-DE" sz="1600" dirty="0" smtClean="0">
                <a:sym typeface="Wingdings" pitchFamily="2" charset="2"/>
              </a:rPr>
              <a:t>      </a:t>
            </a:r>
            <a:r>
              <a:rPr lang="de-DE" sz="1600" dirty="0" err="1" smtClean="0">
                <a:sym typeface="Wingdings" pitchFamily="2" charset="2"/>
              </a:rPr>
              <a:t>more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general</a:t>
            </a:r>
            <a:r>
              <a:rPr lang="de-DE" sz="1600" dirty="0" smtClean="0">
                <a:sym typeface="Wingdings" pitchFamily="2" charset="2"/>
              </a:rPr>
              <a:t>: off-</a:t>
            </a:r>
            <a:r>
              <a:rPr lang="de-DE" sz="1600" dirty="0" err="1" smtClean="0">
                <a:sym typeface="Wingdings" pitchFamily="2" charset="2"/>
              </a:rPr>
              <a:t>shell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transport</a:t>
            </a:r>
            <a:r>
              <a:rPr lang="de-DE" sz="1600" dirty="0" smtClean="0">
                <a:sym typeface="Wingdings" pitchFamily="2" charset="2"/>
              </a:rPr>
              <a:t> </a:t>
            </a:r>
            <a:endParaRPr lang="en-US" baseline="-25000" dirty="0" smtClean="0"/>
          </a:p>
        </p:txBody>
      </p:sp>
      <p:sp>
        <p:nvSpPr>
          <p:cNvPr id="17" name="Textfeld 16"/>
          <p:cNvSpPr txBox="1"/>
          <p:nvPr/>
        </p:nvSpPr>
        <p:spPr bwMode="auto">
          <a:xfrm>
            <a:off x="539552" y="2420888"/>
            <a:ext cx="3368230" cy="338554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</a:t>
            </a:r>
            <a:r>
              <a:rPr lang="de-DE" dirty="0" err="1" smtClean="0"/>
              <a:t>unsatisfactory</a:t>
            </a:r>
            <a:r>
              <a:rPr lang="de-DE" dirty="0" smtClean="0"/>
              <a:t>:</a:t>
            </a:r>
            <a:endParaRPr lang="en-US" dirty="0" smtClean="0"/>
          </a:p>
        </p:txBody>
      </p:sp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251520" y="2852936"/>
            <a:ext cx="7489527" cy="2376240"/>
            <a:chOff x="158" y="2205"/>
            <a:chExt cx="5370" cy="1724"/>
          </a:xfrm>
        </p:grpSpPr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2154" y="2341"/>
              <a:ext cx="1950" cy="1587"/>
              <a:chOff x="112" y="1933"/>
              <a:chExt cx="2541" cy="2086"/>
            </a:xfrm>
          </p:grpSpPr>
          <p:pic>
            <p:nvPicPr>
              <p:cNvPr id="4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2" y="1933"/>
                <a:ext cx="2541" cy="2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530" y="3046"/>
                <a:ext cx="988" cy="629"/>
              </a:xfrm>
              <a:custGeom>
                <a:avLst/>
                <a:gdLst>
                  <a:gd name="T0" fmla="*/ 0 w 1497"/>
                  <a:gd name="T1" fmla="*/ 862 h 907"/>
                  <a:gd name="T2" fmla="*/ 454 w 1497"/>
                  <a:gd name="T3" fmla="*/ 590 h 907"/>
                  <a:gd name="T4" fmla="*/ 907 w 1497"/>
                  <a:gd name="T5" fmla="*/ 318 h 907"/>
                  <a:gd name="T6" fmla="*/ 1134 w 1497"/>
                  <a:gd name="T7" fmla="*/ 182 h 907"/>
                  <a:gd name="T8" fmla="*/ 1497 w 1497"/>
                  <a:gd name="T9" fmla="*/ 0 h 907"/>
                  <a:gd name="T10" fmla="*/ 1315 w 1497"/>
                  <a:gd name="T11" fmla="*/ 272 h 907"/>
                  <a:gd name="T12" fmla="*/ 680 w 1497"/>
                  <a:gd name="T13" fmla="*/ 726 h 907"/>
                  <a:gd name="T14" fmla="*/ 408 w 1497"/>
                  <a:gd name="T15" fmla="*/ 862 h 907"/>
                  <a:gd name="T16" fmla="*/ 91 w 1497"/>
                  <a:gd name="T17" fmla="*/ 907 h 907"/>
                  <a:gd name="T18" fmla="*/ 0 w 1497"/>
                  <a:gd name="T19" fmla="*/ 862 h 9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97"/>
                  <a:gd name="T31" fmla="*/ 0 h 907"/>
                  <a:gd name="T32" fmla="*/ 1497 w 1497"/>
                  <a:gd name="T33" fmla="*/ 907 h 9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97" h="907">
                    <a:moveTo>
                      <a:pt x="0" y="862"/>
                    </a:moveTo>
                    <a:lnTo>
                      <a:pt x="454" y="590"/>
                    </a:lnTo>
                    <a:lnTo>
                      <a:pt x="907" y="318"/>
                    </a:lnTo>
                    <a:lnTo>
                      <a:pt x="1134" y="182"/>
                    </a:lnTo>
                    <a:lnTo>
                      <a:pt x="1497" y="0"/>
                    </a:lnTo>
                    <a:lnTo>
                      <a:pt x="1315" y="272"/>
                    </a:lnTo>
                    <a:lnTo>
                      <a:pt x="680" y="726"/>
                    </a:lnTo>
                    <a:lnTo>
                      <a:pt x="408" y="862"/>
                    </a:lnTo>
                    <a:lnTo>
                      <a:pt x="91" y="907"/>
                    </a:lnTo>
                    <a:lnTo>
                      <a:pt x="0" y="86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1547" y="2070"/>
                <a:ext cx="956" cy="945"/>
              </a:xfrm>
              <a:custGeom>
                <a:avLst/>
                <a:gdLst>
                  <a:gd name="T0" fmla="*/ 0 w 1452"/>
                  <a:gd name="T1" fmla="*/ 1361 h 1361"/>
                  <a:gd name="T2" fmla="*/ 499 w 1452"/>
                  <a:gd name="T3" fmla="*/ 1089 h 1361"/>
                  <a:gd name="T4" fmla="*/ 998 w 1452"/>
                  <a:gd name="T5" fmla="*/ 816 h 1361"/>
                  <a:gd name="T6" fmla="*/ 1225 w 1452"/>
                  <a:gd name="T7" fmla="*/ 635 h 1361"/>
                  <a:gd name="T8" fmla="*/ 1406 w 1452"/>
                  <a:gd name="T9" fmla="*/ 272 h 1361"/>
                  <a:gd name="T10" fmla="*/ 1452 w 1452"/>
                  <a:gd name="T11" fmla="*/ 45 h 1361"/>
                  <a:gd name="T12" fmla="*/ 953 w 1452"/>
                  <a:gd name="T13" fmla="*/ 0 h 1361"/>
                  <a:gd name="T14" fmla="*/ 681 w 1452"/>
                  <a:gd name="T15" fmla="*/ 363 h 1361"/>
                  <a:gd name="T16" fmla="*/ 0 w 1452"/>
                  <a:gd name="T17" fmla="*/ 1225 h 1361"/>
                  <a:gd name="T18" fmla="*/ 0 w 1452"/>
                  <a:gd name="T19" fmla="*/ 1361 h 1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52"/>
                  <a:gd name="T31" fmla="*/ 0 h 1361"/>
                  <a:gd name="T32" fmla="*/ 1452 w 1452"/>
                  <a:gd name="T33" fmla="*/ 1361 h 1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52" h="1361">
                    <a:moveTo>
                      <a:pt x="0" y="1361"/>
                    </a:moveTo>
                    <a:lnTo>
                      <a:pt x="499" y="1089"/>
                    </a:lnTo>
                    <a:lnTo>
                      <a:pt x="998" y="816"/>
                    </a:lnTo>
                    <a:lnTo>
                      <a:pt x="1225" y="635"/>
                    </a:lnTo>
                    <a:lnTo>
                      <a:pt x="1406" y="272"/>
                    </a:lnTo>
                    <a:lnTo>
                      <a:pt x="1452" y="45"/>
                    </a:lnTo>
                    <a:lnTo>
                      <a:pt x="953" y="0"/>
                    </a:lnTo>
                    <a:lnTo>
                      <a:pt x="681" y="363"/>
                    </a:lnTo>
                    <a:lnTo>
                      <a:pt x="0" y="1225"/>
                    </a:lnTo>
                    <a:lnTo>
                      <a:pt x="0" y="136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501" y="3021"/>
                <a:ext cx="2002" cy="654"/>
              </a:xfrm>
              <a:custGeom>
                <a:avLst/>
                <a:gdLst>
                  <a:gd name="T0" fmla="*/ 0 w 3039"/>
                  <a:gd name="T1" fmla="*/ 944 h 944"/>
                  <a:gd name="T2" fmla="*/ 317 w 3039"/>
                  <a:gd name="T3" fmla="*/ 536 h 944"/>
                  <a:gd name="T4" fmla="*/ 909 w 3039"/>
                  <a:gd name="T5" fmla="*/ 177 h 944"/>
                  <a:gd name="T6" fmla="*/ 1453 w 3039"/>
                  <a:gd name="T7" fmla="*/ 23 h 944"/>
                  <a:gd name="T8" fmla="*/ 2222 w 3039"/>
                  <a:gd name="T9" fmla="*/ 37 h 944"/>
                  <a:gd name="T10" fmla="*/ 2721 w 3039"/>
                  <a:gd name="T11" fmla="*/ 128 h 944"/>
                  <a:gd name="T12" fmla="*/ 3039 w 3039"/>
                  <a:gd name="T13" fmla="*/ 219 h 9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39"/>
                  <a:gd name="T22" fmla="*/ 0 h 944"/>
                  <a:gd name="T23" fmla="*/ 3039 w 3039"/>
                  <a:gd name="T24" fmla="*/ 944 h 9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39" h="944">
                    <a:moveTo>
                      <a:pt x="0" y="944"/>
                    </a:moveTo>
                    <a:cubicBezTo>
                      <a:pt x="87" y="804"/>
                      <a:pt x="166" y="664"/>
                      <a:pt x="317" y="536"/>
                    </a:cubicBezTo>
                    <a:cubicBezTo>
                      <a:pt x="468" y="408"/>
                      <a:pt x="720" y="263"/>
                      <a:pt x="909" y="177"/>
                    </a:cubicBezTo>
                    <a:cubicBezTo>
                      <a:pt x="1098" y="91"/>
                      <a:pt x="1234" y="46"/>
                      <a:pt x="1453" y="23"/>
                    </a:cubicBezTo>
                    <a:cubicBezTo>
                      <a:pt x="1672" y="0"/>
                      <a:pt x="2011" y="19"/>
                      <a:pt x="2222" y="37"/>
                    </a:cubicBezTo>
                    <a:cubicBezTo>
                      <a:pt x="2433" y="55"/>
                      <a:pt x="2585" y="98"/>
                      <a:pt x="2721" y="128"/>
                    </a:cubicBezTo>
                    <a:cubicBezTo>
                      <a:pt x="2857" y="158"/>
                      <a:pt x="2986" y="204"/>
                      <a:pt x="3039" y="219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530" y="2701"/>
                <a:ext cx="1973" cy="974"/>
              </a:xfrm>
              <a:custGeom>
                <a:avLst/>
                <a:gdLst>
                  <a:gd name="T0" fmla="*/ 0 w 2994"/>
                  <a:gd name="T1" fmla="*/ 1406 h 1406"/>
                  <a:gd name="T2" fmla="*/ 207 w 2994"/>
                  <a:gd name="T3" fmla="*/ 1158 h 1406"/>
                  <a:gd name="T4" fmla="*/ 443 w 2994"/>
                  <a:gd name="T5" fmla="*/ 988 h 1406"/>
                  <a:gd name="T6" fmla="*/ 783 w 2994"/>
                  <a:gd name="T7" fmla="*/ 801 h 1406"/>
                  <a:gd name="T8" fmla="*/ 1262 w 2994"/>
                  <a:gd name="T9" fmla="*/ 566 h 1406"/>
                  <a:gd name="T10" fmla="*/ 1950 w 2994"/>
                  <a:gd name="T11" fmla="*/ 318 h 1406"/>
                  <a:gd name="T12" fmla="*/ 2527 w 2994"/>
                  <a:gd name="T13" fmla="*/ 136 h 1406"/>
                  <a:gd name="T14" fmla="*/ 2994 w 2994"/>
                  <a:gd name="T15" fmla="*/ 0 h 14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94"/>
                  <a:gd name="T25" fmla="*/ 0 h 1406"/>
                  <a:gd name="T26" fmla="*/ 2994 w 2994"/>
                  <a:gd name="T27" fmla="*/ 1406 h 14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94" h="1406">
                    <a:moveTo>
                      <a:pt x="0" y="1406"/>
                    </a:moveTo>
                    <a:cubicBezTo>
                      <a:pt x="34" y="1365"/>
                      <a:pt x="133" y="1227"/>
                      <a:pt x="207" y="1158"/>
                    </a:cubicBezTo>
                    <a:cubicBezTo>
                      <a:pt x="281" y="1089"/>
                      <a:pt x="347" y="1048"/>
                      <a:pt x="443" y="988"/>
                    </a:cubicBezTo>
                    <a:cubicBezTo>
                      <a:pt x="539" y="928"/>
                      <a:pt x="646" y="871"/>
                      <a:pt x="783" y="801"/>
                    </a:cubicBezTo>
                    <a:cubicBezTo>
                      <a:pt x="920" y="731"/>
                      <a:pt x="1068" y="647"/>
                      <a:pt x="1262" y="566"/>
                    </a:cubicBezTo>
                    <a:cubicBezTo>
                      <a:pt x="1456" y="485"/>
                      <a:pt x="1739" y="390"/>
                      <a:pt x="1950" y="318"/>
                    </a:cubicBezTo>
                    <a:cubicBezTo>
                      <a:pt x="2161" y="246"/>
                      <a:pt x="2353" y="189"/>
                      <a:pt x="2527" y="136"/>
                    </a:cubicBezTo>
                    <a:cubicBezTo>
                      <a:pt x="2701" y="83"/>
                      <a:pt x="2897" y="28"/>
                      <a:pt x="2994" y="0"/>
                    </a:cubicBez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25"/>
              <p:cNvSpPr>
                <a:spLocks noChangeArrowheads="1"/>
              </p:cNvSpPr>
              <p:nvPr/>
            </p:nvSpPr>
            <p:spPr bwMode="auto">
              <a:xfrm>
                <a:off x="650" y="2133"/>
                <a:ext cx="628" cy="1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 flipV="1">
                <a:off x="498" y="2528"/>
                <a:ext cx="2004" cy="11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470" y="2110"/>
                <a:ext cx="2040" cy="1551"/>
              </a:xfrm>
              <a:custGeom>
                <a:avLst/>
                <a:gdLst>
                  <a:gd name="T0" fmla="*/ 0 w 1617"/>
                  <a:gd name="T1" fmla="*/ 1193 h 1193"/>
                  <a:gd name="T2" fmla="*/ 499 w 1617"/>
                  <a:gd name="T3" fmla="*/ 1012 h 1193"/>
                  <a:gd name="T4" fmla="*/ 992 w 1617"/>
                  <a:gd name="T5" fmla="*/ 641 h 1193"/>
                  <a:gd name="T6" fmla="*/ 1349 w 1617"/>
                  <a:gd name="T7" fmla="*/ 292 h 1193"/>
                  <a:gd name="T8" fmla="*/ 1617 w 1617"/>
                  <a:gd name="T9" fmla="*/ 0 h 1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7"/>
                  <a:gd name="T16" fmla="*/ 0 h 1193"/>
                  <a:gd name="T17" fmla="*/ 1617 w 1617"/>
                  <a:gd name="T18" fmla="*/ 1193 h 1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7" h="1193">
                    <a:moveTo>
                      <a:pt x="0" y="1193"/>
                    </a:moveTo>
                    <a:cubicBezTo>
                      <a:pt x="178" y="1140"/>
                      <a:pt x="334" y="1104"/>
                      <a:pt x="499" y="1012"/>
                    </a:cubicBezTo>
                    <a:cubicBezTo>
                      <a:pt x="664" y="920"/>
                      <a:pt x="850" y="761"/>
                      <a:pt x="992" y="641"/>
                    </a:cubicBezTo>
                    <a:cubicBezTo>
                      <a:pt x="1134" y="521"/>
                      <a:pt x="1245" y="399"/>
                      <a:pt x="1349" y="292"/>
                    </a:cubicBezTo>
                    <a:cubicBezTo>
                      <a:pt x="1453" y="185"/>
                      <a:pt x="1561" y="61"/>
                      <a:pt x="1617" y="0"/>
                    </a:cubicBezTo>
                  </a:path>
                </a:pathLst>
              </a:custGeom>
              <a:noFill/>
              <a:ln w="38100" cap="flat" cmpd="sng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506" y="3003"/>
                <a:ext cx="2004" cy="637"/>
              </a:xfrm>
              <a:custGeom>
                <a:avLst/>
                <a:gdLst>
                  <a:gd name="T0" fmla="*/ 0 w 2394"/>
                  <a:gd name="T1" fmla="*/ 755 h 755"/>
                  <a:gd name="T2" fmla="*/ 630 w 2394"/>
                  <a:gd name="T3" fmla="*/ 191 h 755"/>
                  <a:gd name="T4" fmla="*/ 1233 w 2394"/>
                  <a:gd name="T5" fmla="*/ 7 h 755"/>
                  <a:gd name="T6" fmla="*/ 1870 w 2394"/>
                  <a:gd name="T7" fmla="*/ 150 h 755"/>
                  <a:gd name="T8" fmla="*/ 2394 w 2394"/>
                  <a:gd name="T9" fmla="*/ 480 h 7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755"/>
                  <a:gd name="T17" fmla="*/ 2394 w 2394"/>
                  <a:gd name="T18" fmla="*/ 755 h 7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755">
                    <a:moveTo>
                      <a:pt x="0" y="755"/>
                    </a:moveTo>
                    <a:cubicBezTo>
                      <a:pt x="204" y="534"/>
                      <a:pt x="424" y="315"/>
                      <a:pt x="630" y="191"/>
                    </a:cubicBezTo>
                    <a:cubicBezTo>
                      <a:pt x="835" y="66"/>
                      <a:pt x="1026" y="14"/>
                      <a:pt x="1233" y="7"/>
                    </a:cubicBezTo>
                    <a:cubicBezTo>
                      <a:pt x="1440" y="0"/>
                      <a:pt x="1677" y="71"/>
                      <a:pt x="1870" y="150"/>
                    </a:cubicBezTo>
                    <a:cubicBezTo>
                      <a:pt x="2063" y="229"/>
                      <a:pt x="2285" y="411"/>
                      <a:pt x="2394" y="480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1495" y="2230"/>
                <a:ext cx="1029" cy="858"/>
              </a:xfrm>
              <a:custGeom>
                <a:avLst/>
                <a:gdLst>
                  <a:gd name="T0" fmla="*/ 0 w 1451"/>
                  <a:gd name="T1" fmla="*/ 1044 h 1044"/>
                  <a:gd name="T2" fmla="*/ 519 w 1451"/>
                  <a:gd name="T3" fmla="*/ 761 h 1044"/>
                  <a:gd name="T4" fmla="*/ 889 w 1451"/>
                  <a:gd name="T5" fmla="*/ 498 h 1044"/>
                  <a:gd name="T6" fmla="*/ 1451 w 1451"/>
                  <a:gd name="T7" fmla="*/ 0 h 10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51"/>
                  <a:gd name="T13" fmla="*/ 0 h 1044"/>
                  <a:gd name="T14" fmla="*/ 1451 w 1451"/>
                  <a:gd name="T15" fmla="*/ 1044 h 10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51" h="1044">
                    <a:moveTo>
                      <a:pt x="0" y="1044"/>
                    </a:moveTo>
                    <a:cubicBezTo>
                      <a:pt x="86" y="997"/>
                      <a:pt x="371" y="852"/>
                      <a:pt x="519" y="761"/>
                    </a:cubicBezTo>
                    <a:cubicBezTo>
                      <a:pt x="667" y="670"/>
                      <a:pt x="734" y="625"/>
                      <a:pt x="889" y="498"/>
                    </a:cubicBezTo>
                    <a:cubicBezTo>
                      <a:pt x="1044" y="371"/>
                      <a:pt x="1334" y="104"/>
                      <a:pt x="1451" y="0"/>
                    </a:cubicBezTo>
                  </a:path>
                </a:pathLst>
              </a:custGeom>
              <a:noFill/>
              <a:ln w="38100" cap="flat" cmpd="sng">
                <a:solidFill>
                  <a:srgbClr val="0033CC"/>
                </a:solidFill>
                <a:prstDash val="sysDot"/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158" y="2387"/>
              <a:ext cx="1996" cy="1542"/>
              <a:chOff x="2699" y="1979"/>
              <a:chExt cx="2857" cy="2041"/>
            </a:xfrm>
          </p:grpSpPr>
          <p:sp>
            <p:nvSpPr>
              <p:cNvPr id="24" name="Rectangle 16"/>
              <p:cNvSpPr>
                <a:spLocks noChangeArrowheads="1"/>
              </p:cNvSpPr>
              <p:nvPr/>
            </p:nvSpPr>
            <p:spPr bwMode="auto">
              <a:xfrm>
                <a:off x="4785" y="2115"/>
                <a:ext cx="726" cy="58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pic>
            <p:nvPicPr>
              <p:cNvPr id="25" name="Picture 3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99" y="1979"/>
                <a:ext cx="2857" cy="204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3932" y="2107"/>
                <a:ext cx="1128" cy="1155"/>
              </a:xfrm>
              <a:custGeom>
                <a:avLst/>
                <a:gdLst>
                  <a:gd name="T0" fmla="*/ 0 w 1701"/>
                  <a:gd name="T1" fmla="*/ 0 h 2054"/>
                  <a:gd name="T2" fmla="*/ 239 w 1701"/>
                  <a:gd name="T3" fmla="*/ 568 h 2054"/>
                  <a:gd name="T4" fmla="*/ 724 w 1701"/>
                  <a:gd name="T5" fmla="*/ 1275 h 2054"/>
                  <a:gd name="T6" fmla="*/ 1211 w 1701"/>
                  <a:gd name="T7" fmla="*/ 1802 h 2054"/>
                  <a:gd name="T8" fmla="*/ 1701 w 1701"/>
                  <a:gd name="T9" fmla="*/ 2054 h 20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1"/>
                  <a:gd name="T16" fmla="*/ 0 h 2054"/>
                  <a:gd name="T17" fmla="*/ 1701 w 1701"/>
                  <a:gd name="T18" fmla="*/ 2054 h 20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1" h="2054">
                    <a:moveTo>
                      <a:pt x="0" y="0"/>
                    </a:moveTo>
                    <a:lnTo>
                      <a:pt x="239" y="568"/>
                    </a:lnTo>
                    <a:lnTo>
                      <a:pt x="724" y="1275"/>
                    </a:lnTo>
                    <a:lnTo>
                      <a:pt x="1211" y="1802"/>
                    </a:lnTo>
                    <a:lnTo>
                      <a:pt x="1701" y="2054"/>
                    </a:lnTo>
                  </a:path>
                </a:pathLst>
              </a:custGeom>
              <a:noFill/>
              <a:ln w="381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3721" y="2646"/>
                <a:ext cx="1292" cy="537"/>
              </a:xfrm>
              <a:custGeom>
                <a:avLst/>
                <a:gdLst>
                  <a:gd name="T0" fmla="*/ 0 w 2089"/>
                  <a:gd name="T1" fmla="*/ 0 h 827"/>
                  <a:gd name="T2" fmla="*/ 518 w 2089"/>
                  <a:gd name="T3" fmla="*/ 337 h 827"/>
                  <a:gd name="T4" fmla="*/ 1046 w 2089"/>
                  <a:gd name="T5" fmla="*/ 509 h 827"/>
                  <a:gd name="T6" fmla="*/ 1545 w 2089"/>
                  <a:gd name="T7" fmla="*/ 736 h 827"/>
                  <a:gd name="T8" fmla="*/ 2089 w 2089"/>
                  <a:gd name="T9" fmla="*/ 827 h 8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9"/>
                  <a:gd name="T16" fmla="*/ 0 h 827"/>
                  <a:gd name="T17" fmla="*/ 2089 w 2089"/>
                  <a:gd name="T18" fmla="*/ 827 h 8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9" h="827">
                    <a:moveTo>
                      <a:pt x="0" y="0"/>
                    </a:moveTo>
                    <a:lnTo>
                      <a:pt x="518" y="337"/>
                    </a:lnTo>
                    <a:lnTo>
                      <a:pt x="1046" y="509"/>
                    </a:lnTo>
                    <a:lnTo>
                      <a:pt x="1545" y="736"/>
                    </a:lnTo>
                    <a:lnTo>
                      <a:pt x="2089" y="827"/>
                    </a:lnTo>
                  </a:path>
                </a:pathLst>
              </a:custGeom>
              <a:noFill/>
              <a:ln w="38100" cap="flat" cmpd="sng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3735" y="2949"/>
                <a:ext cx="1289" cy="234"/>
              </a:xfrm>
              <a:custGeom>
                <a:avLst/>
                <a:gdLst>
                  <a:gd name="T0" fmla="*/ 0 w 2087"/>
                  <a:gd name="T1" fmla="*/ 0 h 362"/>
                  <a:gd name="T2" fmla="*/ 590 w 2087"/>
                  <a:gd name="T3" fmla="*/ 45 h 362"/>
                  <a:gd name="T4" fmla="*/ 1044 w 2087"/>
                  <a:gd name="T5" fmla="*/ 136 h 362"/>
                  <a:gd name="T6" fmla="*/ 1543 w 2087"/>
                  <a:gd name="T7" fmla="*/ 272 h 362"/>
                  <a:gd name="T8" fmla="*/ 2087 w 2087"/>
                  <a:gd name="T9" fmla="*/ 362 h 3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7"/>
                  <a:gd name="T16" fmla="*/ 0 h 362"/>
                  <a:gd name="T17" fmla="*/ 2087 w 2087"/>
                  <a:gd name="T18" fmla="*/ 362 h 3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7" h="362">
                    <a:moveTo>
                      <a:pt x="0" y="0"/>
                    </a:moveTo>
                    <a:lnTo>
                      <a:pt x="590" y="45"/>
                    </a:lnTo>
                    <a:lnTo>
                      <a:pt x="1044" y="136"/>
                    </a:lnTo>
                    <a:lnTo>
                      <a:pt x="1543" y="272"/>
                    </a:lnTo>
                    <a:lnTo>
                      <a:pt x="2087" y="362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34"/>
              <p:cNvSpPr>
                <a:spLocks noChangeArrowheads="1"/>
              </p:cNvSpPr>
              <p:nvPr/>
            </p:nvSpPr>
            <p:spPr bwMode="auto">
              <a:xfrm>
                <a:off x="3708" y="2625"/>
                <a:ext cx="83" cy="8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0" name="Oval 35"/>
              <p:cNvSpPr>
                <a:spLocks noChangeArrowheads="1"/>
              </p:cNvSpPr>
              <p:nvPr/>
            </p:nvSpPr>
            <p:spPr bwMode="auto">
              <a:xfrm>
                <a:off x="4015" y="2977"/>
                <a:ext cx="84" cy="8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1" name="Oval 36"/>
              <p:cNvSpPr>
                <a:spLocks noChangeArrowheads="1"/>
              </p:cNvSpPr>
              <p:nvPr/>
            </p:nvSpPr>
            <p:spPr bwMode="auto">
              <a:xfrm>
                <a:off x="4351" y="3125"/>
                <a:ext cx="84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2" name="Oval 37"/>
              <p:cNvSpPr>
                <a:spLocks noChangeArrowheads="1"/>
              </p:cNvSpPr>
              <p:nvPr/>
            </p:nvSpPr>
            <p:spPr bwMode="auto">
              <a:xfrm>
                <a:off x="4660" y="3212"/>
                <a:ext cx="84" cy="8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3" name="Oval 38"/>
              <p:cNvSpPr>
                <a:spLocks noChangeArrowheads="1"/>
              </p:cNvSpPr>
              <p:nvPr/>
            </p:nvSpPr>
            <p:spPr bwMode="auto">
              <a:xfrm>
                <a:off x="4996" y="3271"/>
                <a:ext cx="84" cy="8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4" name="Rectangle 39"/>
              <p:cNvSpPr>
                <a:spLocks noChangeArrowheads="1"/>
              </p:cNvSpPr>
              <p:nvPr/>
            </p:nvSpPr>
            <p:spPr bwMode="auto">
              <a:xfrm>
                <a:off x="3400" y="2449"/>
                <a:ext cx="308" cy="64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>
                <a:off x="3739" y="3054"/>
                <a:ext cx="1289" cy="247"/>
              </a:xfrm>
              <a:custGeom>
                <a:avLst/>
                <a:gdLst>
                  <a:gd name="T0" fmla="*/ 0 w 1331"/>
                  <a:gd name="T1" fmla="*/ 0 h 291"/>
                  <a:gd name="T2" fmla="*/ 341 w 1331"/>
                  <a:gd name="T3" fmla="*/ 154 h 291"/>
                  <a:gd name="T4" fmla="*/ 666 w 1331"/>
                  <a:gd name="T5" fmla="*/ 235 h 291"/>
                  <a:gd name="T6" fmla="*/ 998 w 1331"/>
                  <a:gd name="T7" fmla="*/ 284 h 291"/>
                  <a:gd name="T8" fmla="*/ 1331 w 1331"/>
                  <a:gd name="T9" fmla="*/ 276 h 2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1"/>
                  <a:gd name="T16" fmla="*/ 0 h 291"/>
                  <a:gd name="T17" fmla="*/ 1331 w 1331"/>
                  <a:gd name="T18" fmla="*/ 291 h 2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1" h="291">
                    <a:moveTo>
                      <a:pt x="0" y="0"/>
                    </a:moveTo>
                    <a:cubicBezTo>
                      <a:pt x="57" y="26"/>
                      <a:pt x="230" y="115"/>
                      <a:pt x="341" y="154"/>
                    </a:cubicBezTo>
                    <a:cubicBezTo>
                      <a:pt x="452" y="193"/>
                      <a:pt x="557" y="213"/>
                      <a:pt x="666" y="235"/>
                    </a:cubicBezTo>
                    <a:cubicBezTo>
                      <a:pt x="775" y="257"/>
                      <a:pt x="887" y="277"/>
                      <a:pt x="998" y="284"/>
                    </a:cubicBezTo>
                    <a:cubicBezTo>
                      <a:pt x="1109" y="291"/>
                      <a:pt x="1262" y="278"/>
                      <a:pt x="1331" y="276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3753" y="2864"/>
                <a:ext cx="1275" cy="388"/>
              </a:xfrm>
              <a:custGeom>
                <a:avLst/>
                <a:gdLst>
                  <a:gd name="T0" fmla="*/ 0 w 1316"/>
                  <a:gd name="T1" fmla="*/ 0 h 457"/>
                  <a:gd name="T2" fmla="*/ 318 w 1316"/>
                  <a:gd name="T3" fmla="*/ 227 h 457"/>
                  <a:gd name="T4" fmla="*/ 659 w 1316"/>
                  <a:gd name="T5" fmla="*/ 393 h 457"/>
                  <a:gd name="T6" fmla="*/ 998 w 1316"/>
                  <a:gd name="T7" fmla="*/ 454 h 457"/>
                  <a:gd name="T8" fmla="*/ 1316 w 1316"/>
                  <a:gd name="T9" fmla="*/ 409 h 4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6"/>
                  <a:gd name="T16" fmla="*/ 0 h 457"/>
                  <a:gd name="T17" fmla="*/ 1316 w 1316"/>
                  <a:gd name="T18" fmla="*/ 457 h 4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6" h="457">
                    <a:moveTo>
                      <a:pt x="0" y="0"/>
                    </a:moveTo>
                    <a:cubicBezTo>
                      <a:pt x="102" y="83"/>
                      <a:pt x="208" y="162"/>
                      <a:pt x="318" y="227"/>
                    </a:cubicBezTo>
                    <a:cubicBezTo>
                      <a:pt x="428" y="292"/>
                      <a:pt x="546" y="355"/>
                      <a:pt x="659" y="393"/>
                    </a:cubicBezTo>
                    <a:cubicBezTo>
                      <a:pt x="772" y="431"/>
                      <a:pt x="889" y="451"/>
                      <a:pt x="998" y="454"/>
                    </a:cubicBezTo>
                    <a:cubicBezTo>
                      <a:pt x="1107" y="457"/>
                      <a:pt x="1210" y="435"/>
                      <a:pt x="1316" y="409"/>
                    </a:cubicBezTo>
                  </a:path>
                </a:pathLst>
              </a:cu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42"/>
              <p:cNvSpPr>
                <a:spLocks noChangeArrowheads="1"/>
              </p:cNvSpPr>
              <p:nvPr/>
            </p:nvSpPr>
            <p:spPr bwMode="auto">
              <a:xfrm>
                <a:off x="4557" y="2188"/>
                <a:ext cx="744" cy="5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US" sz="1800" b="0"/>
              </a:p>
            </p:txBody>
          </p:sp>
          <p:sp>
            <p:nvSpPr>
              <p:cNvPr id="38" name="Freeform 43"/>
              <p:cNvSpPr>
                <a:spLocks/>
              </p:cNvSpPr>
              <p:nvPr/>
            </p:nvSpPr>
            <p:spPr bwMode="auto">
              <a:xfrm>
                <a:off x="3992" y="2081"/>
                <a:ext cx="1023" cy="1122"/>
              </a:xfrm>
              <a:custGeom>
                <a:avLst/>
                <a:gdLst>
                  <a:gd name="T0" fmla="*/ 1543 w 1543"/>
                  <a:gd name="T1" fmla="*/ 1996 h 1996"/>
                  <a:gd name="T2" fmla="*/ 1089 w 1543"/>
                  <a:gd name="T3" fmla="*/ 1679 h 1996"/>
                  <a:gd name="T4" fmla="*/ 590 w 1543"/>
                  <a:gd name="T5" fmla="*/ 1089 h 1996"/>
                  <a:gd name="T6" fmla="*/ 165 w 1543"/>
                  <a:gd name="T7" fmla="*/ 399 h 1996"/>
                  <a:gd name="T8" fmla="*/ 0 w 1543"/>
                  <a:gd name="T9" fmla="*/ 0 h 19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3"/>
                  <a:gd name="T16" fmla="*/ 0 h 1996"/>
                  <a:gd name="T17" fmla="*/ 1543 w 1543"/>
                  <a:gd name="T18" fmla="*/ 1996 h 19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3" h="1996">
                    <a:moveTo>
                      <a:pt x="1543" y="1996"/>
                    </a:moveTo>
                    <a:cubicBezTo>
                      <a:pt x="1395" y="1913"/>
                      <a:pt x="1248" y="1830"/>
                      <a:pt x="1089" y="1679"/>
                    </a:cubicBezTo>
                    <a:cubicBezTo>
                      <a:pt x="930" y="1528"/>
                      <a:pt x="744" y="1302"/>
                      <a:pt x="590" y="1089"/>
                    </a:cubicBezTo>
                    <a:cubicBezTo>
                      <a:pt x="436" y="876"/>
                      <a:pt x="263" y="580"/>
                      <a:pt x="165" y="399"/>
                    </a:cubicBezTo>
                    <a:cubicBezTo>
                      <a:pt x="67" y="218"/>
                      <a:pt x="34" y="83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0033CC"/>
                </a:solidFill>
                <a:prstDash val="sysDot"/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Freeform 44"/>
              <p:cNvSpPr>
                <a:spLocks/>
              </p:cNvSpPr>
              <p:nvPr/>
            </p:nvSpPr>
            <p:spPr bwMode="auto">
              <a:xfrm>
                <a:off x="3751" y="2464"/>
                <a:ext cx="1294" cy="791"/>
              </a:xfrm>
              <a:custGeom>
                <a:avLst/>
                <a:gdLst>
                  <a:gd name="T0" fmla="*/ 0 w 2404"/>
                  <a:gd name="T1" fmla="*/ 0 h 1542"/>
                  <a:gd name="T2" fmla="*/ 998 w 2404"/>
                  <a:gd name="T3" fmla="*/ 1179 h 1542"/>
                  <a:gd name="T4" fmla="*/ 2404 w 2404"/>
                  <a:gd name="T5" fmla="*/ 1542 h 1542"/>
                  <a:gd name="T6" fmla="*/ 0 60000 65536"/>
                  <a:gd name="T7" fmla="*/ 0 60000 65536"/>
                  <a:gd name="T8" fmla="*/ 0 60000 65536"/>
                  <a:gd name="T9" fmla="*/ 0 w 2404"/>
                  <a:gd name="T10" fmla="*/ 0 h 1542"/>
                  <a:gd name="T11" fmla="*/ 2404 w 2404"/>
                  <a:gd name="T12" fmla="*/ 1542 h 15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4" h="1542">
                    <a:moveTo>
                      <a:pt x="0" y="0"/>
                    </a:moveTo>
                    <a:lnTo>
                      <a:pt x="998" y="1179"/>
                    </a:lnTo>
                    <a:lnTo>
                      <a:pt x="2404" y="1542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dashDot"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pic>
          <p:nvPicPr>
            <p:cNvPr id="21" name="Picture 8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2" y="2648"/>
              <a:ext cx="1196" cy="78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2" y="2568"/>
              <a:ext cx="1315" cy="12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Text Box 86"/>
            <p:cNvSpPr txBox="1">
              <a:spLocks noChangeArrowheads="1"/>
            </p:cNvSpPr>
            <p:nvPr/>
          </p:nvSpPr>
          <p:spPr bwMode="auto">
            <a:xfrm>
              <a:off x="554" y="2205"/>
              <a:ext cx="2049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/>
                <a:t>FOPI exp, Au+Au, 0.4-1.2 GeV/A</a:t>
              </a:r>
            </a:p>
          </p:txBody>
        </p:sp>
      </p:grpSp>
      <p:sp>
        <p:nvSpPr>
          <p:cNvPr id="50" name="Textfeld 49"/>
          <p:cNvSpPr txBox="1"/>
          <p:nvPr/>
        </p:nvSpPr>
        <p:spPr bwMode="auto">
          <a:xfrm>
            <a:off x="467545" y="5589240"/>
            <a:ext cx="439248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de-DE" sz="1600" dirty="0" smtClean="0">
                <a:sym typeface="Wingdings" pitchFamily="2" charset="2"/>
              </a:rPr>
              <a:t>check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(</a:t>
            </a:r>
            <a:r>
              <a:rPr lang="de-DE" sz="1600" dirty="0" err="1" smtClean="0">
                <a:latin typeface="Symbol" pitchFamily="18" charset="2"/>
                <a:sym typeface="Wingdings" pitchFamily="2" charset="2"/>
              </a:rPr>
              <a:t>p,D</a:t>
            </a:r>
            <a:r>
              <a:rPr lang="de-DE" sz="1600" dirty="0" smtClean="0">
                <a:sym typeface="Wingdings" pitchFamily="2" charset="2"/>
              </a:rPr>
              <a:t>) </a:t>
            </a:r>
            <a:r>
              <a:rPr lang="de-DE" sz="1600" dirty="0" err="1" smtClean="0">
                <a:sym typeface="Wingdings" pitchFamily="2" charset="2"/>
              </a:rPr>
              <a:t>physics</a:t>
            </a:r>
            <a:r>
              <a:rPr lang="de-DE" sz="1600" dirty="0" smtClean="0">
                <a:sym typeface="Wingdings" pitchFamily="2" charset="2"/>
              </a:rPr>
              <a:t> in box </a:t>
            </a:r>
            <a:r>
              <a:rPr lang="de-DE" sz="1600" dirty="0" err="1" smtClean="0">
                <a:sym typeface="Wingdings" pitchFamily="2" charset="2"/>
              </a:rPr>
              <a:t>calculations</a:t>
            </a:r>
            <a:endParaRPr lang="de-DE" sz="1600" dirty="0" smtClean="0">
              <a:sym typeface="Wingdings" pitchFamily="2" charset="2"/>
            </a:endParaRPr>
          </a:p>
          <a:p>
            <a:pPr marL="342900" indent="-342900">
              <a:buFont typeface="Wingdings"/>
              <a:buChar char="à"/>
            </a:pPr>
            <a:r>
              <a:rPr lang="de-DE" sz="1600" dirty="0" err="1" smtClean="0">
                <a:sym typeface="Wingdings" pitchFamily="2" charset="2"/>
              </a:rPr>
              <a:t>more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sensitivity</a:t>
            </a:r>
            <a:r>
              <a:rPr lang="de-DE" sz="1600" dirty="0" smtClean="0">
                <a:sym typeface="Wingdings" pitchFamily="2" charset="2"/>
              </a:rPr>
              <a:t> in </a:t>
            </a:r>
            <a:r>
              <a:rPr lang="de-DE" sz="1600" dirty="0" err="1" smtClean="0">
                <a:sym typeface="Wingdings" pitchFamily="2" charset="2"/>
              </a:rPr>
              <a:t>spectral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distributions</a:t>
            </a:r>
            <a:r>
              <a:rPr lang="de-DE" sz="1600" dirty="0" smtClean="0">
                <a:sym typeface="Wingdings" pitchFamily="2" charset="2"/>
              </a:rPr>
              <a:t>, Sprit </a:t>
            </a:r>
            <a:r>
              <a:rPr lang="de-DE" sz="1600" dirty="0" err="1" smtClean="0">
                <a:sym typeface="Wingdings" pitchFamily="2" charset="2"/>
              </a:rPr>
              <a:t>experiment</a:t>
            </a:r>
            <a:r>
              <a:rPr lang="de-DE" sz="1600" dirty="0" smtClean="0">
                <a:sym typeface="Wingdings" pitchFamily="2" charset="2"/>
              </a:rPr>
              <a:t> (MSU-RIKEN)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7596336" y="1700808"/>
            <a:ext cx="124803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Discussed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endParaRPr lang="de-DE" sz="1600" dirty="0" smtClean="0"/>
          </a:p>
          <a:p>
            <a:r>
              <a:rPr lang="de-DE" sz="1600" dirty="0" smtClean="0"/>
              <a:t>C.M. Ko</a:t>
            </a:r>
            <a:endParaRPr lang="en-US" sz="1600" dirty="0" err="1" smtClean="0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6" cstate="print"/>
          <a:srcRect l="43758" t="20902"/>
          <a:stretch>
            <a:fillRect/>
          </a:stretch>
        </p:blipFill>
        <p:spPr bwMode="auto">
          <a:xfrm>
            <a:off x="4788024" y="3889054"/>
            <a:ext cx="4139952" cy="29689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Textfeld 52"/>
          <p:cNvSpPr txBox="1"/>
          <p:nvPr/>
        </p:nvSpPr>
        <p:spPr>
          <a:xfrm>
            <a:off x="8100392" y="5877272"/>
            <a:ext cx="88678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G. </a:t>
            </a:r>
            <a:r>
              <a:rPr lang="de-DE" sz="1600" dirty="0" err="1" smtClean="0"/>
              <a:t>Jhang</a:t>
            </a:r>
            <a:endParaRPr lang="en-US" sz="1600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0" grpId="0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422" y="1772816"/>
            <a:ext cx="6892578" cy="190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221088"/>
            <a:ext cx="6840760" cy="19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107504" y="116632"/>
            <a:ext cx="45365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Symbol" pitchFamily="18" charset="2"/>
                <a:cs typeface="Arial" pitchFamily="34" charset="0"/>
              </a:rPr>
              <a:t>p,D</a:t>
            </a:r>
            <a:r>
              <a:rPr lang="de-DE" sz="2000" dirty="0" smtClean="0">
                <a:cs typeface="Arial" pitchFamily="34" charset="0"/>
              </a:rPr>
              <a:t> </a:t>
            </a:r>
            <a:r>
              <a:rPr lang="de-DE" sz="2000" dirty="0" err="1" smtClean="0">
                <a:cs typeface="Arial" pitchFamily="34" charset="0"/>
              </a:rPr>
              <a:t>production</a:t>
            </a:r>
            <a:r>
              <a:rPr lang="de-DE" sz="2000" dirty="0" smtClean="0">
                <a:cs typeface="Arial" pitchFamily="34" charset="0"/>
              </a:rPr>
              <a:t> in box </a:t>
            </a:r>
            <a:r>
              <a:rPr lang="de-DE" sz="2000" dirty="0" err="1" smtClean="0">
                <a:cs typeface="Arial" pitchFamily="34" charset="0"/>
              </a:rPr>
              <a:t>cascade</a:t>
            </a:r>
            <a:r>
              <a:rPr lang="de-DE" sz="2000" dirty="0" smtClean="0">
                <a:cs typeface="Arial" pitchFamily="34" charset="0"/>
              </a:rPr>
              <a:t> </a:t>
            </a:r>
            <a:r>
              <a:rPr lang="de-DE" sz="2000" dirty="0" err="1" smtClean="0">
                <a:cs typeface="Arial" pitchFamily="34" charset="0"/>
              </a:rPr>
              <a:t>calculation</a:t>
            </a:r>
            <a:r>
              <a:rPr lang="de-DE" sz="2000" dirty="0" smtClean="0">
                <a:cs typeface="Arial" pitchFamily="34" charset="0"/>
              </a:rPr>
              <a:t>:</a:t>
            </a:r>
          </a:p>
          <a:p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(in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progress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preliminary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!)</a:t>
            </a:r>
            <a:endParaRPr lang="en-US" sz="2000" dirty="0" err="1" smtClean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2" name="Gruppieren 21"/>
          <p:cNvGrpSpPr/>
          <p:nvPr/>
        </p:nvGrpSpPr>
        <p:grpSpPr>
          <a:xfrm>
            <a:off x="395536" y="4437112"/>
            <a:ext cx="1296144" cy="609848"/>
            <a:chOff x="323528" y="4797152"/>
            <a:chExt cx="1296144" cy="609848"/>
          </a:xfrm>
        </p:grpSpPr>
        <p:graphicFrame>
          <p:nvGraphicFramePr>
            <p:cNvPr id="16" name="Objekt 15"/>
            <p:cNvGraphicFramePr>
              <a:graphicFrameLocks noChangeAspect="1"/>
            </p:cNvGraphicFramePr>
            <p:nvPr/>
          </p:nvGraphicFramePr>
          <p:xfrm>
            <a:off x="395536" y="5157192"/>
            <a:ext cx="1224136" cy="249808"/>
          </p:xfrm>
          <a:graphic>
            <a:graphicData uri="http://schemas.openxmlformats.org/presentationml/2006/ole">
              <p:oleObj spid="_x0000_s27651" name="Equation" r:id="rId5" imgW="711000" imgH="177480" progId="Equation.DSMT4">
                <p:embed/>
              </p:oleObj>
            </a:graphicData>
          </a:graphic>
        </p:graphicFrame>
        <p:sp>
          <p:nvSpPr>
            <p:cNvPr id="18" name="Textfeld 17"/>
            <p:cNvSpPr txBox="1"/>
            <p:nvPr/>
          </p:nvSpPr>
          <p:spPr>
            <a:xfrm>
              <a:off x="323528" y="4797152"/>
              <a:ext cx="1027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two</a:t>
              </a:r>
              <a:r>
                <a:rPr lang="de-DE" sz="1600" dirty="0" smtClean="0"/>
                <a:t>- </a:t>
              </a:r>
              <a:r>
                <a:rPr lang="de-DE" sz="1600" dirty="0" err="1" smtClean="0"/>
                <a:t>ways</a:t>
              </a:r>
              <a:endParaRPr lang="en-US" sz="1600" dirty="0" err="1" smtClean="0"/>
            </a:p>
          </p:txBody>
        </p:sp>
      </p:grpSp>
      <p:grpSp>
        <p:nvGrpSpPr>
          <p:cNvPr id="3" name="Gruppieren 25"/>
          <p:cNvGrpSpPr/>
          <p:nvPr/>
        </p:nvGrpSpPr>
        <p:grpSpPr>
          <a:xfrm>
            <a:off x="5076056" y="548680"/>
            <a:ext cx="2674322" cy="584775"/>
            <a:chOff x="5076056" y="548680"/>
            <a:chExt cx="2674322" cy="584775"/>
          </a:xfrm>
        </p:grpSpPr>
        <p:sp>
          <p:nvSpPr>
            <p:cNvPr id="10" name="Textfeld 9"/>
            <p:cNvSpPr txBox="1"/>
            <p:nvPr/>
          </p:nvSpPr>
          <p:spPr>
            <a:xfrm>
              <a:off x="5076056" y="548680"/>
              <a:ext cx="2674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cs typeface="Arial" pitchFamily="34" charset="0"/>
                </a:rPr>
                <a:t>N,</a:t>
              </a:r>
              <a:r>
                <a:rPr lang="de-DE" sz="1600" dirty="0" smtClean="0">
                  <a:latin typeface="Symbol" pitchFamily="18" charset="2"/>
                  <a:cs typeface="Arial" pitchFamily="34" charset="0"/>
                </a:rPr>
                <a:t>D</a:t>
              </a:r>
              <a:r>
                <a:rPr lang="de-DE" sz="1600" dirty="0" smtClean="0">
                  <a:cs typeface="Arial" pitchFamily="34" charset="0"/>
                </a:rPr>
                <a:t>, </a:t>
              </a:r>
              <a:r>
                <a:rPr lang="de-DE" sz="1600" dirty="0" err="1" smtClean="0">
                  <a:cs typeface="Arial" pitchFamily="34" charset="0"/>
                </a:rPr>
                <a:t>no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pions</a:t>
              </a:r>
              <a:endParaRPr lang="de-DE" sz="1600" dirty="0" smtClean="0">
                <a:cs typeface="Arial" pitchFamily="34" charset="0"/>
              </a:endParaRPr>
            </a:p>
            <a:p>
              <a:r>
                <a:rPr lang="de-DE" sz="1600" dirty="0" smtClean="0">
                  <a:cs typeface="Arial" pitchFamily="34" charset="0"/>
                </a:rPr>
                <a:t>       </a:t>
              </a:r>
              <a:r>
                <a:rPr lang="de-DE" sz="1600" dirty="0" err="1" smtClean="0">
                  <a:cs typeface="Arial" pitchFamily="34" charset="0"/>
                </a:rPr>
                <a:t>kinetic</a:t>
              </a:r>
              <a:r>
                <a:rPr lang="de-DE" sz="1600" dirty="0" smtClean="0">
                  <a:cs typeface="Arial" pitchFamily="34" charset="0"/>
                </a:rPr>
                <a:t> </a:t>
              </a:r>
              <a:r>
                <a:rPr lang="de-DE" sz="1600" dirty="0" err="1" smtClean="0">
                  <a:cs typeface="Arial" pitchFamily="34" charset="0"/>
                </a:rPr>
                <a:t>solution</a:t>
              </a:r>
              <a:r>
                <a:rPr lang="de-DE" sz="1600" dirty="0" smtClean="0">
                  <a:cs typeface="Arial" pitchFamily="34" charset="0"/>
                </a:rPr>
                <a:t> (rate </a:t>
              </a:r>
              <a:r>
                <a:rPr lang="de-DE" sz="1600" dirty="0" err="1" smtClean="0">
                  <a:cs typeface="Arial" pitchFamily="34" charset="0"/>
                </a:rPr>
                <a:t>eqs</a:t>
              </a:r>
              <a:r>
                <a:rPr lang="de-DE" sz="1600" dirty="0" smtClean="0">
                  <a:cs typeface="Arial" pitchFamily="34" charset="0"/>
                </a:rPr>
                <a:t>.)</a:t>
              </a:r>
              <a:endParaRPr lang="en-US" sz="1600" dirty="0" err="1" smtClean="0">
                <a:cs typeface="Arial" pitchFamily="34" charset="0"/>
              </a:endParaRPr>
            </a:p>
          </p:txBody>
        </p:sp>
        <p:cxnSp>
          <p:nvCxnSpPr>
            <p:cNvPr id="20" name="Gerade Verbindung 19"/>
            <p:cNvCxnSpPr/>
            <p:nvPr/>
          </p:nvCxnSpPr>
          <p:spPr>
            <a:xfrm>
              <a:off x="5148064" y="980728"/>
              <a:ext cx="28803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/>
          <p:cNvSpPr txBox="1"/>
          <p:nvPr/>
        </p:nvSpPr>
        <p:spPr>
          <a:xfrm>
            <a:off x="6876256" y="188640"/>
            <a:ext cx="2005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Akira </a:t>
            </a:r>
            <a:r>
              <a:rPr lang="de-DE" sz="1600" b="1" dirty="0" err="1" smtClean="0"/>
              <a:t>Ono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and</a:t>
            </a:r>
            <a:r>
              <a:rPr lang="de-DE" sz="1600" b="1" dirty="0" smtClean="0"/>
              <a:t> Jun </a:t>
            </a:r>
            <a:r>
              <a:rPr lang="de-DE" sz="1600" b="1" dirty="0" err="1" smtClean="0"/>
              <a:t>Xu</a:t>
            </a:r>
            <a:endParaRPr lang="en-US" sz="1600" b="1" dirty="0" err="1" smtClean="0"/>
          </a:p>
        </p:txBody>
      </p:sp>
      <p:sp>
        <p:nvSpPr>
          <p:cNvPr id="21" name="Textfeld 20"/>
          <p:cNvSpPr txBox="1"/>
          <p:nvPr/>
        </p:nvSpPr>
        <p:spPr>
          <a:xfrm>
            <a:off x="3995936" y="6381328"/>
            <a:ext cx="3791294" cy="338554"/>
          </a:xfrm>
          <a:prstGeom prst="rect">
            <a:avLst/>
          </a:prstGeom>
          <a:solidFill>
            <a:srgbClr val="FEE2DA"/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Looks </a:t>
            </a:r>
            <a:r>
              <a:rPr lang="de-DE" sz="1600" b="1" dirty="0" err="1" smtClean="0"/>
              <a:t>reasonably</a:t>
            </a:r>
            <a:r>
              <a:rPr lang="de-DE" sz="1600" b="1" dirty="0" smtClean="0"/>
              <a:t> ok! </a:t>
            </a:r>
            <a:r>
              <a:rPr lang="de-DE" sz="1600" b="1" dirty="0" err="1" smtClean="0"/>
              <a:t>Now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switch</a:t>
            </a:r>
            <a:r>
              <a:rPr lang="de-DE" sz="1600" b="1" dirty="0" smtClean="0"/>
              <a:t> on </a:t>
            </a:r>
            <a:r>
              <a:rPr lang="de-DE" sz="1600" b="1" dirty="0" err="1" smtClean="0"/>
              <a:t>pions</a:t>
            </a:r>
            <a:endParaRPr lang="en-US" sz="1600" b="1" dirty="0" err="1" smtClean="0"/>
          </a:p>
        </p:txBody>
      </p:sp>
      <p:grpSp>
        <p:nvGrpSpPr>
          <p:cNvPr id="4" name="Gruppieren 24"/>
          <p:cNvGrpSpPr/>
          <p:nvPr/>
        </p:nvGrpSpPr>
        <p:grpSpPr>
          <a:xfrm>
            <a:off x="107504" y="1052736"/>
            <a:ext cx="2170789" cy="2736303"/>
            <a:chOff x="107504" y="1052736"/>
            <a:chExt cx="2170789" cy="2736303"/>
          </a:xfrm>
        </p:grpSpPr>
        <p:graphicFrame>
          <p:nvGraphicFramePr>
            <p:cNvPr id="74760" name="Object 8"/>
            <p:cNvGraphicFramePr>
              <a:graphicFrameLocks noChangeAspect="1"/>
            </p:cNvGraphicFramePr>
            <p:nvPr/>
          </p:nvGraphicFramePr>
          <p:xfrm>
            <a:off x="323528" y="1484784"/>
            <a:ext cx="998538" cy="266700"/>
          </p:xfrm>
          <a:graphic>
            <a:graphicData uri="http://schemas.openxmlformats.org/presentationml/2006/ole">
              <p:oleObj spid="_x0000_s27650" name="Equation" r:id="rId6" imgW="698400" imgH="177480" progId="Equation.DSMT4">
                <p:embed/>
              </p:oleObj>
            </a:graphicData>
          </a:graphic>
        </p:graphicFrame>
        <p:sp>
          <p:nvSpPr>
            <p:cNvPr id="14" name="Textfeld 13"/>
            <p:cNvSpPr txBox="1"/>
            <p:nvPr/>
          </p:nvSpPr>
          <p:spPr>
            <a:xfrm>
              <a:off x="323528" y="1052736"/>
              <a:ext cx="13471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one</a:t>
              </a:r>
              <a:r>
                <a:rPr lang="de-DE" sz="1600" dirty="0" smtClean="0"/>
                <a:t>- </a:t>
              </a:r>
              <a:r>
                <a:rPr lang="de-DE" sz="1600" dirty="0" err="1" smtClean="0"/>
                <a:t>way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only</a:t>
              </a:r>
              <a:endParaRPr lang="en-US" sz="1600" dirty="0" err="1" smtClean="0"/>
            </a:p>
          </p:txBody>
        </p:sp>
        <p:grpSp>
          <p:nvGrpSpPr>
            <p:cNvPr id="5" name="Gruppieren 20"/>
            <p:cNvGrpSpPr/>
            <p:nvPr/>
          </p:nvGrpSpPr>
          <p:grpSpPr>
            <a:xfrm>
              <a:off x="107504" y="1916832"/>
              <a:ext cx="2170789" cy="1872207"/>
              <a:chOff x="35496" y="2636912"/>
              <a:chExt cx="2170789" cy="1872207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179512" y="2636912"/>
                <a:ext cx="202677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err="1" smtClean="0">
                    <a:cs typeface="Arial" pitchFamily="34" charset="0"/>
                  </a:rPr>
                  <a:t>energy</a:t>
                </a:r>
                <a:r>
                  <a:rPr lang="de-DE" sz="1600" dirty="0" smtClean="0"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cs typeface="Arial" pitchFamily="34" charset="0"/>
                  </a:rPr>
                  <a:t>dep</a:t>
                </a:r>
                <a:r>
                  <a:rPr lang="de-DE" sz="1600" dirty="0" smtClean="0"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cs typeface="Arial" pitchFamily="34" charset="0"/>
                  </a:rPr>
                  <a:t>cross</a:t>
                </a:r>
                <a:r>
                  <a:rPr lang="de-DE" sz="1600" dirty="0" smtClean="0"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cs typeface="Arial" pitchFamily="34" charset="0"/>
                  </a:rPr>
                  <a:t>sect</a:t>
                </a:r>
                <a:r>
                  <a:rPr lang="de-DE" sz="1600" dirty="0" smtClean="0">
                    <a:cs typeface="Arial" pitchFamily="34" charset="0"/>
                  </a:rPr>
                  <a:t>.</a:t>
                </a:r>
              </a:p>
              <a:p>
                <a:endParaRPr lang="de-DE" sz="1600" dirty="0" smtClean="0">
                  <a:cs typeface="Arial" pitchFamily="34" charset="0"/>
                </a:endParaRPr>
              </a:p>
              <a:p>
                <a:endParaRPr lang="de-DE" sz="1600" dirty="0" smtClean="0">
                  <a:cs typeface="Arial" pitchFamily="34" charset="0"/>
                </a:endParaRPr>
              </a:p>
              <a:p>
                <a:endParaRPr lang="de-DE" sz="1600" dirty="0" smtClean="0">
                  <a:cs typeface="Arial" pitchFamily="34" charset="0"/>
                </a:endParaRPr>
              </a:p>
              <a:p>
                <a:r>
                  <a:rPr lang="de-DE" sz="1600" dirty="0" smtClean="0">
                    <a:latin typeface="Symbol" pitchFamily="18" charset="2"/>
                    <a:cs typeface="Arial" pitchFamily="34" charset="0"/>
                  </a:rPr>
                  <a:t>D</a:t>
                </a:r>
                <a:r>
                  <a:rPr lang="de-DE" sz="1600" dirty="0" smtClean="0"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cs typeface="Arial" pitchFamily="34" charset="0"/>
                  </a:rPr>
                  <a:t>spectral</a:t>
                </a:r>
                <a:r>
                  <a:rPr lang="de-DE" sz="1600" dirty="0" smtClean="0">
                    <a:cs typeface="Arial" pitchFamily="34" charset="0"/>
                  </a:rPr>
                  <a:t> </a:t>
                </a:r>
                <a:r>
                  <a:rPr lang="de-DE" sz="1600" dirty="0" err="1" smtClean="0">
                    <a:cs typeface="Arial" pitchFamily="34" charset="0"/>
                  </a:rPr>
                  <a:t>function</a:t>
                </a:r>
                <a:endParaRPr lang="de-DE" sz="1600" dirty="0" smtClean="0">
                  <a:cs typeface="Arial" pitchFamily="34" charset="0"/>
                </a:endParaRPr>
              </a:p>
            </p:txBody>
          </p:sp>
          <p:pic>
            <p:nvPicPr>
              <p:cNvPr id="74765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5496" y="3930582"/>
                <a:ext cx="1837184" cy="57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766" name="Picture 1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5496" y="2924944"/>
                <a:ext cx="1008112" cy="253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767" name="Picture 1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496" y="3140968"/>
                <a:ext cx="2145904" cy="413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Textfeld 21"/>
            <p:cNvSpPr txBox="1"/>
            <p:nvPr/>
          </p:nvSpPr>
          <p:spPr>
            <a:xfrm>
              <a:off x="395536" y="3068960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 err="1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5508104" y="404664"/>
          <a:ext cx="2513012" cy="284163"/>
        </p:xfrm>
        <a:graphic>
          <a:graphicData uri="http://schemas.openxmlformats.org/presentationml/2006/ole">
            <p:oleObj spid="_x0000_s28674" name="Equation" r:id="rId3" imgW="1460160" imgH="203040" progId="Equation.DSMT4">
              <p:embed/>
            </p:oleObj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107504" y="116632"/>
            <a:ext cx="45365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Symbol" pitchFamily="18" charset="2"/>
                <a:cs typeface="Arial" pitchFamily="34" charset="0"/>
              </a:rPr>
              <a:t>p,D</a:t>
            </a:r>
            <a:r>
              <a:rPr lang="de-DE" sz="2000" dirty="0" smtClean="0">
                <a:cs typeface="Arial" pitchFamily="34" charset="0"/>
              </a:rPr>
              <a:t> </a:t>
            </a:r>
            <a:r>
              <a:rPr lang="de-DE" sz="2000" dirty="0" err="1" smtClean="0">
                <a:cs typeface="Arial" pitchFamily="34" charset="0"/>
              </a:rPr>
              <a:t>production</a:t>
            </a:r>
            <a:r>
              <a:rPr lang="de-DE" sz="2000" dirty="0" smtClean="0">
                <a:cs typeface="Arial" pitchFamily="34" charset="0"/>
              </a:rPr>
              <a:t> in box </a:t>
            </a:r>
            <a:r>
              <a:rPr lang="de-DE" sz="2000" dirty="0" err="1" smtClean="0">
                <a:cs typeface="Arial" pitchFamily="34" charset="0"/>
              </a:rPr>
              <a:t>cascade</a:t>
            </a:r>
            <a:r>
              <a:rPr lang="de-DE" sz="2000" dirty="0" smtClean="0">
                <a:cs typeface="Arial" pitchFamily="34" charset="0"/>
              </a:rPr>
              <a:t> </a:t>
            </a:r>
            <a:r>
              <a:rPr lang="de-DE" sz="2000" dirty="0" err="1" smtClean="0">
                <a:cs typeface="Arial" pitchFamily="34" charset="0"/>
              </a:rPr>
              <a:t>calculation</a:t>
            </a:r>
            <a:r>
              <a:rPr lang="de-DE" sz="2000" dirty="0" smtClean="0">
                <a:cs typeface="Arial" pitchFamily="34" charset="0"/>
              </a:rPr>
              <a:t>:</a:t>
            </a:r>
          </a:p>
          <a:p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(in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progress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de-DE" sz="2000" dirty="0" err="1" smtClean="0">
                <a:solidFill>
                  <a:srgbClr val="FF0000"/>
                </a:solidFill>
                <a:cs typeface="Arial" pitchFamily="34" charset="0"/>
              </a:rPr>
              <a:t>preliminary</a:t>
            </a:r>
            <a:r>
              <a:rPr lang="de-DE" sz="2000" dirty="0" smtClean="0">
                <a:solidFill>
                  <a:srgbClr val="FF0000"/>
                </a:solidFill>
                <a:cs typeface="Arial" pitchFamily="34" charset="0"/>
              </a:rPr>
              <a:t>!)</a:t>
            </a:r>
            <a:endParaRPr lang="en-US" sz="2000" dirty="0" err="1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0" y="1412776"/>
            <a:ext cx="10801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large </a:t>
            </a:r>
          </a:p>
          <a:p>
            <a:r>
              <a:rPr lang="de-DE" sz="1400" b="1" dirty="0" err="1" smtClean="0"/>
              <a:t>differences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between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models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and</a:t>
            </a:r>
            <a:endParaRPr lang="de-DE" sz="1400" b="1" dirty="0" smtClean="0"/>
          </a:p>
          <a:p>
            <a:r>
              <a:rPr lang="de-DE" sz="1400" b="1" dirty="0" err="1" smtClean="0"/>
              <a:t>exact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result</a:t>
            </a:r>
            <a:endParaRPr lang="en-US" sz="1400" b="1" dirty="0" err="1" smtClean="0"/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980728"/>
            <a:ext cx="8100392" cy="244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645024"/>
            <a:ext cx="60945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5436096" y="116632"/>
            <a:ext cx="1913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 smtClean="0"/>
              <a:t>now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including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pions</a:t>
            </a:r>
            <a:endParaRPr lang="en-US" sz="1600" b="1" dirty="0" err="1" smtClean="0"/>
          </a:p>
        </p:txBody>
      </p:sp>
      <p:sp>
        <p:nvSpPr>
          <p:cNvPr id="20" name="Textfeld 19"/>
          <p:cNvSpPr txBox="1"/>
          <p:nvPr/>
        </p:nvSpPr>
        <p:spPr>
          <a:xfrm>
            <a:off x="5508104" y="692696"/>
            <a:ext cx="2453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cs typeface="Arial" pitchFamily="34" charset="0"/>
              </a:rPr>
              <a:t>       </a:t>
            </a:r>
            <a:r>
              <a:rPr lang="de-DE" sz="1400" b="1" dirty="0" err="1" smtClean="0">
                <a:cs typeface="Arial" pitchFamily="34" charset="0"/>
              </a:rPr>
              <a:t>kinetic</a:t>
            </a:r>
            <a:r>
              <a:rPr lang="de-DE" sz="1400" b="1" dirty="0" smtClean="0">
                <a:cs typeface="Arial" pitchFamily="34" charset="0"/>
              </a:rPr>
              <a:t> </a:t>
            </a:r>
            <a:r>
              <a:rPr lang="de-DE" sz="1400" b="1" dirty="0" err="1" smtClean="0">
                <a:cs typeface="Arial" pitchFamily="34" charset="0"/>
              </a:rPr>
              <a:t>solution</a:t>
            </a:r>
            <a:r>
              <a:rPr lang="de-DE" sz="1400" b="1" dirty="0" smtClean="0">
                <a:cs typeface="Arial" pitchFamily="34" charset="0"/>
              </a:rPr>
              <a:t> (rate </a:t>
            </a:r>
            <a:r>
              <a:rPr lang="de-DE" sz="1400" b="1" dirty="0" err="1" smtClean="0">
                <a:cs typeface="Arial" pitchFamily="34" charset="0"/>
              </a:rPr>
              <a:t>eqs</a:t>
            </a:r>
            <a:r>
              <a:rPr lang="de-DE" sz="1400" b="1" dirty="0" smtClean="0">
                <a:cs typeface="Arial" pitchFamily="34" charset="0"/>
              </a:rPr>
              <a:t>.)</a:t>
            </a:r>
            <a:endParaRPr lang="en-US" sz="1400" b="1" dirty="0" err="1" smtClean="0">
              <a:cs typeface="Arial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5508104" y="908720"/>
            <a:ext cx="2880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42"/>
          <p:cNvGrpSpPr/>
          <p:nvPr/>
        </p:nvGrpSpPr>
        <p:grpSpPr>
          <a:xfrm>
            <a:off x="179512" y="3356992"/>
            <a:ext cx="3024336" cy="3456384"/>
            <a:chOff x="179512" y="3356992"/>
            <a:chExt cx="3024336" cy="3456384"/>
          </a:xfrm>
        </p:grpSpPr>
        <p:pic>
          <p:nvPicPr>
            <p:cNvPr id="22426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3831741"/>
              <a:ext cx="1755751" cy="2981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feld 21"/>
            <p:cNvSpPr txBox="1"/>
            <p:nvPr/>
          </p:nvSpPr>
          <p:spPr>
            <a:xfrm>
              <a:off x="179512" y="3356992"/>
              <a:ext cx="3024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(</a:t>
              </a:r>
              <a:r>
                <a:rPr lang="de-DE" sz="1400" b="1" dirty="0" err="1" smtClean="0"/>
                <a:t>partly</a:t>
              </a:r>
              <a:r>
                <a:rPr lang="de-DE" sz="1400" b="1" dirty="0" smtClean="0"/>
                <a:t>) due </a:t>
              </a:r>
              <a:r>
                <a:rPr lang="de-DE" sz="1400" b="1" dirty="0" err="1" smtClean="0"/>
                <a:t>to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sequence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of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handling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collisions</a:t>
              </a:r>
              <a:r>
                <a:rPr lang="de-DE" sz="1400" b="1" dirty="0" smtClean="0"/>
                <a:t> (</a:t>
              </a:r>
              <a:r>
                <a:rPr lang="de-DE" sz="1400" b="1" dirty="0" err="1" smtClean="0"/>
                <a:t>C</a:t>
              </a:r>
              <a:r>
                <a:rPr lang="de-DE" sz="1400" b="1" baseline="-25000" dirty="0" err="1" smtClean="0"/>
                <a:t>k</a:t>
              </a:r>
              <a:r>
                <a:rPr lang="de-DE" sz="1400" b="1" dirty="0" smtClean="0"/>
                <a:t>) </a:t>
              </a:r>
              <a:r>
                <a:rPr lang="de-DE" sz="1400" b="1" dirty="0" err="1" smtClean="0"/>
                <a:t>and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decays</a:t>
              </a:r>
              <a:r>
                <a:rPr lang="de-DE" sz="1400" b="1" dirty="0" smtClean="0"/>
                <a:t> (</a:t>
              </a:r>
              <a:r>
                <a:rPr lang="de-DE" sz="1400" b="1" dirty="0" err="1" smtClean="0"/>
                <a:t>D</a:t>
              </a:r>
              <a:r>
                <a:rPr lang="de-DE" sz="1400" b="1" baseline="-25000" dirty="0" err="1" smtClean="0"/>
                <a:t>k</a:t>
              </a:r>
              <a:r>
                <a:rPr lang="de-DE" sz="1400" b="1" dirty="0" smtClean="0"/>
                <a:t>)</a:t>
              </a:r>
              <a:endParaRPr lang="en-US" sz="1400" b="1" dirty="0" err="1" smtClean="0"/>
            </a:p>
          </p:txBody>
        </p:sp>
        <p:cxnSp>
          <p:nvCxnSpPr>
            <p:cNvPr id="24" name="Gerade Verbindung mit Pfeil 23"/>
            <p:cNvCxnSpPr/>
            <p:nvPr/>
          </p:nvCxnSpPr>
          <p:spPr>
            <a:xfrm flipH="1">
              <a:off x="827584" y="3861048"/>
              <a:ext cx="216024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>
              <a:off x="1043608" y="3861048"/>
              <a:ext cx="1080120" cy="36004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/>
          <p:cNvSpPr txBox="1"/>
          <p:nvPr/>
        </p:nvSpPr>
        <p:spPr>
          <a:xfrm>
            <a:off x="2771800" y="6237312"/>
            <a:ext cx="806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sym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asym</a:t>
            </a:r>
            <a:endParaRPr lang="en-US" sz="1200" b="1" dirty="0" err="1" smtClean="0"/>
          </a:p>
        </p:txBody>
      </p:sp>
      <p:grpSp>
        <p:nvGrpSpPr>
          <p:cNvPr id="3" name="Gruppieren 44"/>
          <p:cNvGrpSpPr/>
          <p:nvPr/>
        </p:nvGrpSpPr>
        <p:grpSpPr>
          <a:xfrm>
            <a:off x="8388472" y="4773706"/>
            <a:ext cx="674928" cy="535484"/>
            <a:chOff x="8388472" y="4773706"/>
            <a:chExt cx="674928" cy="535484"/>
          </a:xfrm>
        </p:grpSpPr>
        <p:sp>
          <p:nvSpPr>
            <p:cNvPr id="32" name="Textfeld 31"/>
            <p:cNvSpPr txBox="1"/>
            <p:nvPr/>
          </p:nvSpPr>
          <p:spPr>
            <a:xfrm>
              <a:off x="8388472" y="4880193"/>
              <a:ext cx="674928" cy="276999"/>
            </a:xfrm>
            <a:prstGeom prst="rect">
              <a:avLst/>
            </a:prstGeom>
            <a:solidFill>
              <a:srgbClr val="FFFFC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rate </a:t>
              </a:r>
              <a:r>
                <a:rPr lang="de-DE" sz="1200" b="1" dirty="0" err="1" smtClean="0"/>
                <a:t>eq</a:t>
              </a:r>
              <a:r>
                <a:rPr lang="de-DE" sz="1200" b="1" dirty="0" smtClean="0"/>
                <a:t>.</a:t>
              </a:r>
              <a:endParaRPr lang="en-US" sz="1200" b="1" dirty="0" err="1" smtClean="0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8453718" y="4773706"/>
              <a:ext cx="268941" cy="94129"/>
            </a:xfrm>
            <a:custGeom>
              <a:avLst/>
              <a:gdLst>
                <a:gd name="connsiteX0" fmla="*/ 268941 w 268941"/>
                <a:gd name="connsiteY0" fmla="*/ 94129 h 94129"/>
                <a:gd name="connsiteX1" fmla="*/ 215153 w 268941"/>
                <a:gd name="connsiteY1" fmla="*/ 13447 h 94129"/>
                <a:gd name="connsiteX2" fmla="*/ 0 w 268941"/>
                <a:gd name="connsiteY2" fmla="*/ 13447 h 9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941" h="94129">
                  <a:moveTo>
                    <a:pt x="268941" y="94129"/>
                  </a:moveTo>
                  <a:cubicBezTo>
                    <a:pt x="264458" y="60511"/>
                    <a:pt x="259976" y="26894"/>
                    <a:pt x="215153" y="13447"/>
                  </a:cubicBezTo>
                  <a:cubicBezTo>
                    <a:pt x="170330" y="0"/>
                    <a:pt x="85165" y="6723"/>
                    <a:pt x="0" y="13447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8532441" y="5163671"/>
              <a:ext cx="229296" cy="145519"/>
            </a:xfrm>
            <a:custGeom>
              <a:avLst/>
              <a:gdLst>
                <a:gd name="connsiteX0" fmla="*/ 107577 w 152401"/>
                <a:gd name="connsiteY0" fmla="*/ 0 h 134470"/>
                <a:gd name="connsiteX1" fmla="*/ 107577 w 152401"/>
                <a:gd name="connsiteY1" fmla="*/ 89647 h 134470"/>
                <a:gd name="connsiteX2" fmla="*/ 134471 w 152401"/>
                <a:gd name="connsiteY2" fmla="*/ 107576 h 134470"/>
                <a:gd name="connsiteX3" fmla="*/ 0 w 152401"/>
                <a:gd name="connsiteY3" fmla="*/ 134470 h 134470"/>
                <a:gd name="connsiteX0" fmla="*/ 217113 w 280192"/>
                <a:gd name="connsiteY0" fmla="*/ 0 h 137537"/>
                <a:gd name="connsiteX1" fmla="*/ 217113 w 280192"/>
                <a:gd name="connsiteY1" fmla="*/ 89647 h 137537"/>
                <a:gd name="connsiteX2" fmla="*/ 244007 w 280192"/>
                <a:gd name="connsiteY2" fmla="*/ 107576 h 137537"/>
                <a:gd name="connsiteX3" fmla="*/ 0 w 280192"/>
                <a:gd name="connsiteY3" fmla="*/ 137537 h 137537"/>
                <a:gd name="connsiteX0" fmla="*/ 217113 w 229296"/>
                <a:gd name="connsiteY0" fmla="*/ 0 h 145519"/>
                <a:gd name="connsiteX1" fmla="*/ 217113 w 229296"/>
                <a:gd name="connsiteY1" fmla="*/ 89647 h 145519"/>
                <a:gd name="connsiteX2" fmla="*/ 144015 w 229296"/>
                <a:gd name="connsiteY2" fmla="*/ 137537 h 145519"/>
                <a:gd name="connsiteX3" fmla="*/ 0 w 229296"/>
                <a:gd name="connsiteY3" fmla="*/ 137537 h 145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296" h="145519">
                  <a:moveTo>
                    <a:pt x="217113" y="0"/>
                  </a:moveTo>
                  <a:cubicBezTo>
                    <a:pt x="214872" y="35859"/>
                    <a:pt x="229296" y="66724"/>
                    <a:pt x="217113" y="89647"/>
                  </a:cubicBezTo>
                  <a:cubicBezTo>
                    <a:pt x="204930" y="112570"/>
                    <a:pt x="180200" y="129555"/>
                    <a:pt x="144015" y="137537"/>
                  </a:cubicBezTo>
                  <a:cubicBezTo>
                    <a:pt x="107830" y="145519"/>
                    <a:pt x="58271" y="127825"/>
                    <a:pt x="0" y="137537"/>
                  </a:cubicBezTo>
                </a:path>
              </a:pathLst>
            </a:custGeom>
            <a:ln w="28575">
              <a:solidFill>
                <a:srgbClr val="3B76F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Gerade Verbindung 35"/>
          <p:cNvCxnSpPr>
            <a:endCxn id="33" idx="2"/>
          </p:cNvCxnSpPr>
          <p:nvPr/>
        </p:nvCxnSpPr>
        <p:spPr>
          <a:xfrm flipV="1">
            <a:off x="2915816" y="4787153"/>
            <a:ext cx="5537902" cy="99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508104" y="5589240"/>
            <a:ext cx="2809872" cy="461665"/>
          </a:xfrm>
          <a:prstGeom prst="rect">
            <a:avLst/>
          </a:prstGeom>
          <a:solidFill>
            <a:srgbClr val="E7FDE3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full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symbol</a:t>
            </a:r>
            <a:r>
              <a:rPr lang="de-DE" sz="1200" b="1" dirty="0" smtClean="0"/>
              <a:t> </a:t>
            </a:r>
            <a:r>
              <a:rPr lang="de-DE" sz="1200" b="1" dirty="0" err="1" smtClean="0">
                <a:latin typeface="Symbol" pitchFamily="18" charset="2"/>
              </a:rPr>
              <a:t>D</a:t>
            </a:r>
            <a:r>
              <a:rPr lang="de-DE" sz="1200" b="1" dirty="0" err="1" smtClean="0"/>
              <a:t>t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as</a:t>
            </a:r>
            <a:r>
              <a:rPr lang="de-DE" sz="1200" b="1" dirty="0" smtClean="0"/>
              <a:t> in </a:t>
            </a:r>
            <a:r>
              <a:rPr lang="de-DE" sz="1200" b="1" dirty="0" err="1" smtClean="0"/>
              <a:t>code</a:t>
            </a:r>
            <a:r>
              <a:rPr lang="de-DE" sz="1200" b="1" dirty="0" smtClean="0"/>
              <a:t>, </a:t>
            </a:r>
            <a:r>
              <a:rPr lang="de-DE" sz="1200" b="1" dirty="0" err="1" smtClean="0"/>
              <a:t>usually</a:t>
            </a:r>
            <a:r>
              <a:rPr lang="de-DE" sz="1200" b="1" dirty="0" smtClean="0"/>
              <a:t> 0.5 </a:t>
            </a:r>
            <a:r>
              <a:rPr lang="de-DE" sz="1200" b="1" dirty="0" err="1" smtClean="0"/>
              <a:t>fm</a:t>
            </a:r>
            <a:endParaRPr lang="de-DE" sz="1200" b="1" dirty="0" smtClean="0"/>
          </a:p>
          <a:p>
            <a:r>
              <a:rPr lang="de-DE" sz="1200" b="1" dirty="0" smtClean="0"/>
              <a:t>open </a:t>
            </a:r>
            <a:r>
              <a:rPr lang="de-DE" sz="1200" b="1" dirty="0" err="1" smtClean="0"/>
              <a:t>symbol</a:t>
            </a:r>
            <a:r>
              <a:rPr lang="de-DE" sz="1200" b="1" dirty="0" smtClean="0"/>
              <a:t> </a:t>
            </a:r>
            <a:r>
              <a:rPr lang="de-DE" sz="1200" b="1" dirty="0" err="1" smtClean="0">
                <a:latin typeface="Symbol" pitchFamily="18" charset="2"/>
              </a:rPr>
              <a:t>D</a:t>
            </a:r>
            <a:r>
              <a:rPr lang="de-DE" sz="1200" b="1" dirty="0" err="1" smtClean="0"/>
              <a:t>t</a:t>
            </a:r>
            <a:r>
              <a:rPr lang="de-DE" sz="1200" b="1" dirty="0" smtClean="0"/>
              <a:t>=0.2 </a:t>
            </a:r>
            <a:r>
              <a:rPr lang="de-DE" sz="1200" b="1" dirty="0" err="1" smtClean="0"/>
              <a:t>fm</a:t>
            </a:r>
            <a:r>
              <a:rPr lang="de-DE" sz="1200" b="1" dirty="0" smtClean="0"/>
              <a:t>,  </a:t>
            </a:r>
            <a:r>
              <a:rPr lang="de-DE" sz="1200" b="1" dirty="0" smtClean="0">
                <a:sym typeface="Symbol"/>
              </a:rPr>
              <a:t></a:t>
            </a:r>
            <a:r>
              <a:rPr lang="de-DE" sz="1200" b="1" dirty="0" err="1" smtClean="0"/>
              <a:t>convergence</a:t>
            </a:r>
            <a:r>
              <a:rPr lang="de-DE" sz="1200" b="1" dirty="0" smtClean="0"/>
              <a:t>?</a:t>
            </a:r>
            <a:endParaRPr lang="en-US" sz="1200" b="1" dirty="0" err="1" smtClean="0"/>
          </a:p>
        </p:txBody>
      </p:sp>
      <p:sp>
        <p:nvSpPr>
          <p:cNvPr id="41" name="Textfeld 40"/>
          <p:cNvSpPr txBox="1"/>
          <p:nvPr/>
        </p:nvSpPr>
        <p:spPr>
          <a:xfrm>
            <a:off x="7596336" y="3140968"/>
            <a:ext cx="1512168" cy="646331"/>
          </a:xfrm>
          <a:prstGeom prst="rect">
            <a:avLst/>
          </a:prstGeom>
          <a:solidFill>
            <a:srgbClr val="FFF5F3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b="1" dirty="0" err="1" smtClean="0"/>
              <a:t>equilibrium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values</a:t>
            </a:r>
            <a:r>
              <a:rPr lang="de-DE" sz="1200" b="1" dirty="0" smtClean="0"/>
              <a:t>,</a:t>
            </a:r>
          </a:p>
          <a:p>
            <a:r>
              <a:rPr lang="de-DE" sz="1200" b="1" dirty="0" smtClean="0"/>
              <a:t>not </a:t>
            </a:r>
            <a:r>
              <a:rPr lang="de-DE" sz="1200" b="1" dirty="0" err="1" smtClean="0"/>
              <a:t>quite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as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good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for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small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times</a:t>
            </a:r>
            <a:endParaRPr lang="en-US" sz="1200" b="1" dirty="0" err="1" smtClean="0"/>
          </a:p>
        </p:txBody>
      </p:sp>
      <p:sp>
        <p:nvSpPr>
          <p:cNvPr id="42" name="Textfeld 41"/>
          <p:cNvSpPr txBox="1"/>
          <p:nvPr/>
        </p:nvSpPr>
        <p:spPr>
          <a:xfrm>
            <a:off x="3995936" y="6519446"/>
            <a:ext cx="463364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sym typeface="Symbol"/>
              </a:rPr>
              <a:t> </a:t>
            </a:r>
            <a:r>
              <a:rPr lang="de-DE" sz="1600" b="1" dirty="0" err="1" smtClean="0"/>
              <a:t>towards</a:t>
            </a:r>
            <a:r>
              <a:rPr lang="de-DE" sz="1600" b="1" dirty="0" smtClean="0"/>
              <a:t> a </a:t>
            </a:r>
            <a:r>
              <a:rPr lang="de-DE" sz="1600" b="1" dirty="0" err="1" smtClean="0"/>
              <a:t>better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understanding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pion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ratios</a:t>
            </a:r>
            <a:endParaRPr lang="en-US" sz="1600" b="1" dirty="0" err="1" smtClean="0"/>
          </a:p>
        </p:txBody>
      </p:sp>
      <p:grpSp>
        <p:nvGrpSpPr>
          <p:cNvPr id="4" name="Gruppieren 45"/>
          <p:cNvGrpSpPr/>
          <p:nvPr/>
        </p:nvGrpSpPr>
        <p:grpSpPr>
          <a:xfrm>
            <a:off x="3203848" y="3356992"/>
            <a:ext cx="4320480" cy="439655"/>
            <a:chOff x="3203848" y="3356992"/>
            <a:chExt cx="4320480" cy="439655"/>
          </a:xfrm>
        </p:grpSpPr>
        <p:pic>
          <p:nvPicPr>
            <p:cNvPr id="2242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95936" y="3501008"/>
              <a:ext cx="1110233" cy="178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426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2120" y="3356992"/>
              <a:ext cx="1804417" cy="439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Ellipse 28"/>
            <p:cNvSpPr/>
            <p:nvPr/>
          </p:nvSpPr>
          <p:spPr>
            <a:xfrm>
              <a:off x="3923928" y="3573016"/>
              <a:ext cx="72008" cy="72008"/>
            </a:xfrm>
            <a:prstGeom prst="ellipse">
              <a:avLst/>
            </a:prstGeom>
            <a:solidFill>
              <a:srgbClr val="3B7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508104" y="3573016"/>
              <a:ext cx="72008" cy="720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275856" y="3429000"/>
              <a:ext cx="60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/>
                <a:t>ratios</a:t>
              </a:r>
              <a:endParaRPr lang="en-US" sz="1400" b="1" dirty="0" err="1" smtClean="0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3203848" y="3356992"/>
              <a:ext cx="4320480" cy="432048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feld 46"/>
          <p:cNvSpPr txBox="1"/>
          <p:nvPr/>
        </p:nvSpPr>
        <p:spPr>
          <a:xfrm rot="16200000">
            <a:off x="2110525" y="4882363"/>
            <a:ext cx="105426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ratio</a:t>
            </a:r>
            <a:r>
              <a:rPr lang="de-DE" sz="1400" b="1" dirty="0" smtClean="0"/>
              <a:t>/(n/p)</a:t>
            </a:r>
            <a:r>
              <a:rPr lang="de-DE" sz="1400" b="1" baseline="30000" dirty="0" smtClean="0"/>
              <a:t>2</a:t>
            </a:r>
            <a:endParaRPr lang="en-US" sz="1400" b="1" baseline="30000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 animBg="1"/>
      <p:bldP spid="41" grpId="0" animBg="1"/>
      <p:bldP spid="42" grpId="0" animBg="1"/>
      <p:bldP spid="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950" y="115888"/>
            <a:ext cx="8964613" cy="6626225"/>
            <a:chOff x="68" y="73"/>
            <a:chExt cx="5647" cy="4174"/>
          </a:xfrm>
        </p:grpSpPr>
        <p:sp>
          <p:nvSpPr>
            <p:cNvPr id="435203" name="Text Box 3"/>
            <p:cNvSpPr txBox="1">
              <a:spLocks noChangeArrowheads="1"/>
            </p:cNvSpPr>
            <p:nvPr/>
          </p:nvSpPr>
          <p:spPr bwMode="auto">
            <a:xfrm>
              <a:off x="68" y="73"/>
              <a:ext cx="5647" cy="25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chemeClr val="bg1"/>
                  </a:solidFill>
                </a:rPr>
                <a:t>                                    Strangeness production in HIC:  Kaons</a:t>
              </a:r>
              <a:r>
                <a:rPr lang="de-DE" sz="2000" b="1">
                  <a:solidFill>
                    <a:schemeClr val="bg1"/>
                  </a:solidFill>
                </a:rPr>
                <a:t>                                      </a:t>
              </a:r>
            </a:p>
          </p:txBody>
        </p:sp>
        <p:sp>
          <p:nvSpPr>
            <p:cNvPr id="435204" name="Rectangle 4"/>
            <p:cNvSpPr>
              <a:spLocks noChangeArrowheads="1"/>
            </p:cNvSpPr>
            <p:nvPr/>
          </p:nvSpPr>
          <p:spPr bwMode="auto">
            <a:xfrm>
              <a:off x="68" y="73"/>
              <a:ext cx="5624" cy="4174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600" b="1"/>
            </a:p>
          </p:txBody>
        </p:sp>
      </p:grpSp>
      <p:sp>
        <p:nvSpPr>
          <p:cNvPr id="435205" name="Text Box 5"/>
          <p:cNvSpPr txBox="1">
            <a:spLocks noChangeArrowheads="1"/>
          </p:cNvSpPr>
          <p:nvPr/>
        </p:nvSpPr>
        <p:spPr bwMode="auto">
          <a:xfrm>
            <a:off x="323850" y="765175"/>
            <a:ext cx="345598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Kaons were a decisive observable to determine the symmetric EOS; </a:t>
            </a:r>
          </a:p>
          <a:p>
            <a:pPr>
              <a:spcBef>
                <a:spcPct val="50000"/>
              </a:spcBef>
            </a:pPr>
            <a:r>
              <a:rPr lang="de-DE" sz="1400" b="1"/>
              <a:t>perhaps also useful for SE?</a:t>
            </a:r>
          </a:p>
          <a:p>
            <a:r>
              <a:rPr lang="it-IT" sz="1400" b="1"/>
              <a:t>Kaons are </a:t>
            </a:r>
            <a:r>
              <a:rPr lang="it-IT" sz="1400" b="1">
                <a:solidFill>
                  <a:srgbClr val="FF0000"/>
                </a:solidFill>
              </a:rPr>
              <a:t>closer to threshold</a:t>
            </a:r>
            <a:r>
              <a:rPr lang="it-IT" sz="1400" b="1"/>
              <a:t>, come only </a:t>
            </a:r>
            <a:r>
              <a:rPr lang="it-IT" sz="1400" b="1">
                <a:solidFill>
                  <a:srgbClr val="FF0000"/>
                </a:solidFill>
              </a:rPr>
              <a:t>from high density</a:t>
            </a:r>
            <a:r>
              <a:rPr lang="it-IT" sz="1400" b="1"/>
              <a:t>, have </a:t>
            </a:r>
            <a:r>
              <a:rPr lang="it-IT" sz="1400" b="1">
                <a:solidFill>
                  <a:srgbClr val="FF0000"/>
                </a:solidFill>
              </a:rPr>
              <a:t>large mean free path</a:t>
            </a:r>
            <a:r>
              <a:rPr lang="it-IT" sz="1400" b="1"/>
              <a:t>, </a:t>
            </a:r>
            <a:r>
              <a:rPr lang="it-IT" sz="1400" b="1">
                <a:solidFill>
                  <a:srgbClr val="FF0000"/>
                </a:solidFill>
              </a:rPr>
              <a:t>small width</a:t>
            </a:r>
            <a:r>
              <a:rPr lang="it-IT" sz="1400" b="1"/>
              <a:t>:</a:t>
            </a:r>
            <a:endParaRPr lang="de-DE" sz="1400" b="1"/>
          </a:p>
        </p:txBody>
      </p:sp>
      <p:pic>
        <p:nvPicPr>
          <p:cNvPr id="435206" name="Picture 6"/>
          <p:cNvPicPr>
            <a:picLocks noChangeAspect="1" noChangeArrowheads="1"/>
          </p:cNvPicPr>
          <p:nvPr/>
        </p:nvPicPr>
        <p:blipFill>
          <a:blip r:embed="rId3" cstate="print"/>
          <a:srcRect l="6660"/>
          <a:stretch>
            <a:fillRect/>
          </a:stretch>
        </p:blipFill>
        <p:spPr bwMode="auto">
          <a:xfrm>
            <a:off x="3781425" y="546100"/>
            <a:ext cx="21590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39750" y="2840038"/>
            <a:ext cx="5400675" cy="3697287"/>
            <a:chOff x="340" y="1789"/>
            <a:chExt cx="3402" cy="2329"/>
          </a:xfrm>
        </p:grpSpPr>
        <p:pic>
          <p:nvPicPr>
            <p:cNvPr id="435208" name="Picture 8" descr="kaonfin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" y="1789"/>
              <a:ext cx="3402" cy="2004"/>
            </a:xfrm>
            <a:prstGeom prst="rect">
              <a:avLst/>
            </a:prstGeom>
            <a:noFill/>
          </p:spPr>
        </p:pic>
        <p:sp>
          <p:nvSpPr>
            <p:cNvPr id="435209" name="Text Box 9"/>
            <p:cNvSpPr txBox="1">
              <a:spLocks noChangeArrowheads="1"/>
            </p:cNvSpPr>
            <p:nvPr/>
          </p:nvSpPr>
          <p:spPr bwMode="auto">
            <a:xfrm>
              <a:off x="1247" y="2387"/>
              <a:ext cx="666" cy="185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/>
                <a:t>Small effect</a:t>
              </a:r>
            </a:p>
          </p:txBody>
        </p:sp>
        <p:sp>
          <p:nvSpPr>
            <p:cNvPr id="435210" name="Line 10"/>
            <p:cNvSpPr>
              <a:spLocks noChangeShapeType="1"/>
            </p:cNvSpPr>
            <p:nvPr/>
          </p:nvSpPr>
          <p:spPr bwMode="auto">
            <a:xfrm flipH="1" flipV="1">
              <a:off x="1474" y="2160"/>
              <a:ext cx="45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35211" name="Line 11"/>
            <p:cNvSpPr>
              <a:spLocks noChangeShapeType="1"/>
            </p:cNvSpPr>
            <p:nvPr/>
          </p:nvSpPr>
          <p:spPr bwMode="auto">
            <a:xfrm>
              <a:off x="1519" y="2568"/>
              <a:ext cx="46" cy="4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435212" name="Text Box 12"/>
            <p:cNvSpPr txBox="1">
              <a:spLocks noChangeArrowheads="1"/>
            </p:cNvSpPr>
            <p:nvPr/>
          </p:nvSpPr>
          <p:spPr bwMode="auto">
            <a:xfrm>
              <a:off x="509" y="3792"/>
              <a:ext cx="2987" cy="326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400" b="1"/>
                <a:t>Larger (or equally large) effect for kaons, which come </a:t>
              </a:r>
            </a:p>
            <a:p>
              <a:r>
                <a:rPr lang="de-DE" sz="1400" b="1"/>
                <a:t>directly from high density region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580063" y="836613"/>
            <a:ext cx="3384550" cy="4794250"/>
            <a:chOff x="0" y="501"/>
            <a:chExt cx="2472" cy="3292"/>
          </a:xfrm>
        </p:grpSpPr>
        <p:pic>
          <p:nvPicPr>
            <p:cNvPr id="435214" name="Picture 14" descr="kaon_vs_a"/>
            <p:cNvPicPr>
              <a:picLocks noChangeAspect="1" noChangeArrowheads="1"/>
            </p:cNvPicPr>
            <p:nvPr/>
          </p:nvPicPr>
          <p:blipFill>
            <a:blip r:embed="rId5" cstate="print"/>
            <a:srcRect l="48650" t="13203" r="6567" b="5893"/>
            <a:stretch>
              <a:fillRect/>
            </a:stretch>
          </p:blipFill>
          <p:spPr bwMode="auto">
            <a:xfrm>
              <a:off x="295" y="663"/>
              <a:ext cx="2177" cy="313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884" y="501"/>
              <a:ext cx="589" cy="389"/>
              <a:chOff x="3289" y="799"/>
              <a:chExt cx="589" cy="389"/>
            </a:xfrm>
          </p:grpSpPr>
          <p:sp>
            <p:nvSpPr>
              <p:cNvPr id="435216" name="AutoShape 16"/>
              <p:cNvSpPr>
                <a:spLocks noChangeArrowheads="1"/>
              </p:cNvSpPr>
              <p:nvPr/>
            </p:nvSpPr>
            <p:spPr bwMode="auto">
              <a:xfrm>
                <a:off x="3572" y="1026"/>
                <a:ext cx="79" cy="162"/>
              </a:xfrm>
              <a:prstGeom prst="downArrow">
                <a:avLst>
                  <a:gd name="adj1" fmla="val 50000"/>
                  <a:gd name="adj2" fmla="val 51266"/>
                </a:avLst>
              </a:prstGeom>
              <a:solidFill>
                <a:srgbClr val="FFFF66"/>
              </a:solidFill>
              <a:ln w="1905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5217" name="Text Box 17"/>
              <p:cNvSpPr txBox="1">
                <a:spLocks noChangeArrowheads="1"/>
              </p:cNvSpPr>
              <p:nvPr/>
            </p:nvSpPr>
            <p:spPr bwMode="auto">
              <a:xfrm>
                <a:off x="3289" y="799"/>
                <a:ext cx="589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folHlink">
                    <a:gamma/>
                    <a:shade val="60000"/>
                    <a:invGamma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400">
                    <a:solidFill>
                      <a:srgbClr val="FF6600"/>
                    </a:solidFill>
                    <a:latin typeface="Symbol" pitchFamily="18" charset="2"/>
                  </a:rPr>
                  <a:t>a</a:t>
                </a:r>
                <a:r>
                  <a:rPr lang="de-DE" sz="1400" baseline="-25000">
                    <a:solidFill>
                      <a:srgbClr val="FF6600"/>
                    </a:solidFill>
                  </a:rPr>
                  <a:t>Au</a:t>
                </a:r>
                <a:r>
                  <a:rPr lang="de-DE" sz="1400">
                    <a:solidFill>
                      <a:srgbClr val="FF6600"/>
                    </a:solidFill>
                  </a:rPr>
                  <a:t>≈0.2</a:t>
                </a:r>
              </a:p>
            </p:txBody>
          </p:sp>
        </p:grpSp>
        <p:sp>
          <p:nvSpPr>
            <p:cNvPr id="435218" name="Oval 18"/>
            <p:cNvSpPr>
              <a:spLocks noChangeArrowheads="1"/>
            </p:cNvSpPr>
            <p:nvPr/>
          </p:nvSpPr>
          <p:spPr bwMode="auto">
            <a:xfrm>
              <a:off x="1156" y="1298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19" name="Oval 19"/>
            <p:cNvSpPr>
              <a:spLocks noChangeArrowheads="1"/>
            </p:cNvSpPr>
            <p:nvPr/>
          </p:nvSpPr>
          <p:spPr bwMode="auto">
            <a:xfrm>
              <a:off x="1156" y="1570"/>
              <a:ext cx="91" cy="91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20" name="Oval 20"/>
            <p:cNvSpPr>
              <a:spLocks noChangeArrowheads="1"/>
            </p:cNvSpPr>
            <p:nvPr/>
          </p:nvSpPr>
          <p:spPr bwMode="auto">
            <a:xfrm>
              <a:off x="1156" y="1706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21" name="Text Box 21"/>
            <p:cNvSpPr txBox="1">
              <a:spLocks noChangeArrowheads="1"/>
            </p:cNvSpPr>
            <p:nvPr/>
          </p:nvSpPr>
          <p:spPr bwMode="auto">
            <a:xfrm>
              <a:off x="1111" y="1026"/>
              <a:ext cx="1315" cy="189"/>
            </a:xfrm>
            <a:prstGeom prst="rect">
              <a:avLst/>
            </a:prstGeom>
            <a:solidFill>
              <a:srgbClr val="D60093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D60093">
                  <a:gamma/>
                  <a:shade val="60000"/>
                  <a:invGamma/>
                </a:srgbClr>
              </a:prst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200" b="1">
                  <a:solidFill>
                    <a:schemeClr val="bg1"/>
                  </a:solidFill>
                </a:rPr>
                <a:t>Au+Au@1AGeV (HIC)</a:t>
              </a:r>
            </a:p>
          </p:txBody>
        </p:sp>
        <p:sp>
          <p:nvSpPr>
            <p:cNvPr id="435222" name="Line 22"/>
            <p:cNvSpPr>
              <a:spLocks noChangeShapeType="1"/>
            </p:cNvSpPr>
            <p:nvPr/>
          </p:nvSpPr>
          <p:spPr bwMode="auto">
            <a:xfrm flipH="1">
              <a:off x="1247" y="1207"/>
              <a:ext cx="635" cy="137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23" name="Line 23"/>
            <p:cNvSpPr>
              <a:spLocks noChangeShapeType="1"/>
            </p:cNvSpPr>
            <p:nvPr/>
          </p:nvSpPr>
          <p:spPr bwMode="auto">
            <a:xfrm flipH="1">
              <a:off x="1247" y="1207"/>
              <a:ext cx="635" cy="363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24" name="Line 24"/>
            <p:cNvSpPr>
              <a:spLocks noChangeShapeType="1"/>
            </p:cNvSpPr>
            <p:nvPr/>
          </p:nvSpPr>
          <p:spPr bwMode="auto">
            <a:xfrm flipH="1">
              <a:off x="1247" y="1207"/>
              <a:ext cx="635" cy="499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0" y="1842"/>
              <a:ext cx="1565" cy="552"/>
              <a:chOff x="0" y="1842"/>
              <a:chExt cx="1565" cy="552"/>
            </a:xfrm>
          </p:grpSpPr>
          <p:sp>
            <p:nvSpPr>
              <p:cNvPr id="435226" name="Text Box 26"/>
              <p:cNvSpPr txBox="1">
                <a:spLocks noChangeArrowheads="1"/>
              </p:cNvSpPr>
              <p:nvPr/>
            </p:nvSpPr>
            <p:spPr bwMode="auto">
              <a:xfrm>
                <a:off x="0" y="2205"/>
                <a:ext cx="726" cy="18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 b="1">
                    <a:solidFill>
                      <a:schemeClr val="bg1"/>
                    </a:solidFill>
                  </a:rPr>
                  <a:t>Inf. NM</a:t>
                </a:r>
              </a:p>
            </p:txBody>
          </p:sp>
          <p:sp>
            <p:nvSpPr>
              <p:cNvPr id="435227" name="Line 27"/>
              <p:cNvSpPr>
                <a:spLocks noChangeShapeType="1"/>
              </p:cNvSpPr>
              <p:nvPr/>
            </p:nvSpPr>
            <p:spPr bwMode="auto">
              <a:xfrm flipV="1">
                <a:off x="703" y="1842"/>
                <a:ext cx="862" cy="45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28" name="Line 28"/>
              <p:cNvSpPr>
                <a:spLocks noChangeShapeType="1"/>
              </p:cNvSpPr>
              <p:nvPr/>
            </p:nvSpPr>
            <p:spPr bwMode="auto">
              <a:xfrm flipV="1">
                <a:off x="703" y="2251"/>
                <a:ext cx="408" cy="45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29" name="Line 29"/>
              <p:cNvSpPr>
                <a:spLocks noChangeShapeType="1"/>
              </p:cNvSpPr>
              <p:nvPr/>
            </p:nvSpPr>
            <p:spPr bwMode="auto">
              <a:xfrm>
                <a:off x="703" y="2296"/>
                <a:ext cx="27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5230" name="Text Box 30"/>
          <p:cNvSpPr txBox="1">
            <a:spLocks noChangeArrowheads="1"/>
          </p:cNvSpPr>
          <p:nvPr/>
        </p:nvSpPr>
        <p:spPr bwMode="auto">
          <a:xfrm>
            <a:off x="6084888" y="5661025"/>
            <a:ext cx="2808287" cy="942975"/>
          </a:xfrm>
          <a:prstGeom prst="rect">
            <a:avLst/>
          </a:prstGeom>
          <a:solidFill>
            <a:srgbClr val="DEF1F2"/>
          </a:solidFill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Dynamic reduction of asymmetry in HIC, thus reduction of sensitivity rel. to nuclear matter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1979712" y="260648"/>
            <a:ext cx="5276701" cy="461665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2400" dirty="0" smtClean="0">
                <a:sym typeface="Wingdings" pitchFamily="2" charset="2"/>
              </a:rPr>
              <a:t>The Status </a:t>
            </a:r>
            <a:r>
              <a:rPr lang="de-DE" sz="2400" dirty="0" err="1" smtClean="0">
                <a:sym typeface="Wingdings" pitchFamily="2" charset="2"/>
              </a:rPr>
              <a:t>of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Symmetry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Energy</a:t>
            </a:r>
            <a:r>
              <a:rPr lang="de-DE" sz="2400" dirty="0" smtClean="0">
                <a:sym typeface="Wingdings" pitchFamily="2" charset="2"/>
              </a:rPr>
              <a:t> Research</a:t>
            </a:r>
            <a:endParaRPr lang="en-US" sz="2400" dirty="0" smtClean="0">
              <a:sym typeface="Wingdings" pitchFamily="2" charset="2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251520" y="1412776"/>
            <a:ext cx="4104456" cy="4219196"/>
            <a:chOff x="2483767" y="1154020"/>
            <a:chExt cx="4464497" cy="4579236"/>
          </a:xfrm>
        </p:grpSpPr>
        <p:pic>
          <p:nvPicPr>
            <p:cNvPr id="3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46" t="2702" r="743" b="3631"/>
            <a:stretch/>
          </p:blipFill>
          <p:spPr>
            <a:xfrm>
              <a:off x="2483767" y="1154020"/>
              <a:ext cx="4464497" cy="45792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</p:pic>
        <p:sp>
          <p:nvSpPr>
            <p:cNvPr id="5" name="Rectangle 11"/>
            <p:cNvSpPr/>
            <p:nvPr/>
          </p:nvSpPr>
          <p:spPr>
            <a:xfrm>
              <a:off x="6275040" y="2420888"/>
              <a:ext cx="457200" cy="7899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3"/>
            <p:cNvSpPr txBox="1"/>
            <p:nvPr/>
          </p:nvSpPr>
          <p:spPr>
            <a:xfrm>
              <a:off x="5148064" y="3356992"/>
              <a:ext cx="11913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L=63±11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MeV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4"/>
            <p:cNvCxnSpPr/>
            <p:nvPr/>
          </p:nvCxnSpPr>
          <p:spPr>
            <a:xfrm flipV="1">
              <a:off x="5815074" y="2852936"/>
              <a:ext cx="197086" cy="4320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4572000" y="1268760"/>
            <a:ext cx="4320480" cy="4320480"/>
            <a:chOff x="4572000" y="1268760"/>
            <a:chExt cx="4320480" cy="4320480"/>
          </a:xfrm>
        </p:grpSpPr>
        <p:sp>
          <p:nvSpPr>
            <p:cNvPr id="14" name="Rechteck 13"/>
            <p:cNvSpPr/>
            <p:nvPr/>
          </p:nvSpPr>
          <p:spPr>
            <a:xfrm>
              <a:off x="6804248" y="3212976"/>
              <a:ext cx="1800200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uppieren 14"/>
            <p:cNvGrpSpPr/>
            <p:nvPr/>
          </p:nvGrpSpPr>
          <p:grpSpPr>
            <a:xfrm>
              <a:off x="4572000" y="1268760"/>
              <a:ext cx="4320480" cy="4320480"/>
              <a:chOff x="1691680" y="1124744"/>
              <a:chExt cx="5616624" cy="5149892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1124744"/>
                <a:ext cx="5616624" cy="51498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7" name="Rechteck 16"/>
              <p:cNvSpPr/>
              <p:nvPr/>
            </p:nvSpPr>
            <p:spPr>
              <a:xfrm>
                <a:off x="4572000" y="3284984"/>
                <a:ext cx="2376264" cy="2232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Gerade Verbindung 17"/>
              <p:cNvCxnSpPr/>
              <p:nvPr/>
            </p:nvCxnSpPr>
            <p:spPr>
              <a:xfrm>
                <a:off x="3131840" y="2586390"/>
                <a:ext cx="0" cy="33843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Ellipse 18"/>
              <p:cNvSpPr/>
              <p:nvPr/>
            </p:nvSpPr>
            <p:spPr>
              <a:xfrm>
                <a:off x="3059832" y="3933056"/>
                <a:ext cx="144016" cy="144016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2932106" y="2226350"/>
                <a:ext cx="3994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dirty="0" smtClean="0"/>
                  <a:t>ρ</a:t>
                </a:r>
                <a:r>
                  <a:rPr lang="de-DE" sz="1600" baseline="-25000" dirty="0" smtClean="0"/>
                  <a:t>0</a:t>
                </a:r>
                <a:endParaRPr lang="de-DE" sz="1600" baseline="-25000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763688" y="1556792"/>
                <a:ext cx="2654894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33399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err="1" smtClean="0"/>
                  <a:t>neutron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star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pressure</a:t>
                </a:r>
                <a:endParaRPr lang="de-DE" sz="1600" dirty="0" smtClean="0"/>
              </a:p>
              <a:p>
                <a:r>
                  <a:rPr lang="de-DE" sz="1600" dirty="0" smtClean="0"/>
                  <a:t>p</a:t>
                </a:r>
                <a:r>
                  <a:rPr lang="de-DE" sz="1600" baseline="-25000" dirty="0" smtClean="0"/>
                  <a:t>0</a:t>
                </a:r>
                <a:r>
                  <a:rPr lang="de-DE" sz="1600" dirty="0" smtClean="0"/>
                  <a:t> = 3.4 ± 0.7 </a:t>
                </a:r>
                <a:r>
                  <a:rPr lang="de-DE" sz="1600" dirty="0" err="1" smtClean="0"/>
                  <a:t>MeV</a:t>
                </a:r>
                <a:r>
                  <a:rPr lang="de-DE" sz="1600" dirty="0" smtClean="0"/>
                  <a:t>/fm</a:t>
                </a:r>
                <a:r>
                  <a:rPr lang="de-DE" sz="1600" baseline="30000" dirty="0" smtClean="0"/>
                  <a:t>3</a:t>
                </a:r>
                <a:endParaRPr lang="de-DE" sz="1600" baseline="30000" dirty="0"/>
              </a:p>
            </p:txBody>
          </p:sp>
          <p:sp>
            <p:nvSpPr>
              <p:cNvPr id="22" name="Textfeld 13"/>
              <p:cNvSpPr txBox="1"/>
              <p:nvPr/>
            </p:nvSpPr>
            <p:spPr>
              <a:xfrm>
                <a:off x="3603554" y="2226350"/>
                <a:ext cx="5293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2</a:t>
                </a:r>
                <a:r>
                  <a:rPr lang="el-GR" sz="1600" dirty="0" smtClean="0"/>
                  <a:t>ρ</a:t>
                </a:r>
                <a:r>
                  <a:rPr lang="de-DE" sz="1600" baseline="-25000" dirty="0" smtClean="0"/>
                  <a:t>0</a:t>
                </a:r>
                <a:endParaRPr lang="de-DE" sz="1600" baseline="-25000" dirty="0"/>
              </a:p>
            </p:txBody>
          </p:sp>
          <p:cxnSp>
            <p:nvCxnSpPr>
              <p:cNvPr id="23" name="Gerade Verbindung 2"/>
              <p:cNvCxnSpPr/>
              <p:nvPr/>
            </p:nvCxnSpPr>
            <p:spPr>
              <a:xfrm>
                <a:off x="3923928" y="2586390"/>
                <a:ext cx="0" cy="33843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6"/>
              <p:cNvCxnSpPr/>
              <p:nvPr/>
            </p:nvCxnSpPr>
            <p:spPr>
              <a:xfrm>
                <a:off x="3923928" y="2852936"/>
                <a:ext cx="0" cy="50405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e 5"/>
              <p:cNvSpPr/>
              <p:nvPr/>
            </p:nvSpPr>
            <p:spPr>
              <a:xfrm>
                <a:off x="3851920" y="2996952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6" name="Gerade Verbindung 6"/>
              <p:cNvCxnSpPr/>
              <p:nvPr/>
            </p:nvCxnSpPr>
            <p:spPr>
              <a:xfrm>
                <a:off x="3131840" y="3882534"/>
                <a:ext cx="0" cy="288032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6"/>
              <p:cNvCxnSpPr/>
              <p:nvPr/>
            </p:nvCxnSpPr>
            <p:spPr>
              <a:xfrm>
                <a:off x="3203848" y="3933056"/>
                <a:ext cx="0" cy="43204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5"/>
              <p:cNvSpPr/>
              <p:nvPr/>
            </p:nvSpPr>
            <p:spPr>
              <a:xfrm>
                <a:off x="3131840" y="4077072"/>
                <a:ext cx="144016" cy="14401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788024" y="3140968"/>
                <a:ext cx="1609415" cy="95410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</a:rPr>
                  <a:t>GW170817</a:t>
                </a:r>
              </a:p>
              <a:p>
                <a:r>
                  <a:rPr lang="en-US" sz="1400" dirty="0" smtClean="0">
                    <a:solidFill>
                      <a:srgbClr val="002060"/>
                    </a:solidFill>
                  </a:rPr>
                  <a:t>Abbott et al. (2018)</a:t>
                </a:r>
              </a:p>
              <a:p>
                <a:r>
                  <a:rPr lang="en-US" sz="1400" dirty="0" smtClean="0">
                    <a:solidFill>
                      <a:srgbClr val="002060"/>
                    </a:solidFill>
                  </a:rPr>
                  <a:t>LIGO &amp; VIRGO</a:t>
                </a:r>
              </a:p>
              <a:p>
                <a:r>
                  <a:rPr lang="en-US" sz="1400" dirty="0" smtClean="0">
                    <a:solidFill>
                      <a:srgbClr val="002060"/>
                    </a:solidFill>
                  </a:rPr>
                  <a:t>tidal effects </a:t>
                </a:r>
              </a:p>
            </p:txBody>
          </p:sp>
          <p:cxnSp>
            <p:nvCxnSpPr>
              <p:cNvPr id="30" name="Straight Arrow Connector 32"/>
              <p:cNvCxnSpPr/>
              <p:nvPr/>
            </p:nvCxnSpPr>
            <p:spPr>
              <a:xfrm flipH="1">
                <a:off x="3347864" y="3501008"/>
                <a:ext cx="1343922" cy="531058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eck 30"/>
              <p:cNvSpPr/>
              <p:nvPr/>
            </p:nvSpPr>
            <p:spPr>
              <a:xfrm>
                <a:off x="3563888" y="4386342"/>
                <a:ext cx="3384376" cy="12840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lvl="0">
                  <a:spcBef>
                    <a:spcPct val="0"/>
                  </a:spcBef>
                </a:pPr>
                <a:r>
                  <a:rPr lang="en-US" sz="1400" b="1" dirty="0" smtClean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Soft </a:t>
                </a:r>
                <a:r>
                  <a:rPr lang="en-US" sz="1400" b="1" dirty="0" err="1" smtClean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EoS</a:t>
                </a:r>
                <a:r>
                  <a:rPr lang="en-US" sz="1400" b="1" dirty="0" smtClean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  </a:t>
                </a:r>
                <a:r>
                  <a:rPr lang="en-US" sz="1400" b="1" dirty="0" err="1" smtClean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symm</a:t>
                </a:r>
                <a:r>
                  <a:rPr lang="en-US" sz="1400" b="1" dirty="0" smtClean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 matter confirmed </a:t>
                </a:r>
                <a:r>
                  <a:rPr lang="en-US" sz="1400" b="1" dirty="0">
                    <a:solidFill>
                      <a:srgbClr val="000066"/>
                    </a:solidFill>
                    <a:uFill>
                      <a:solidFill>
                        <a:srgbClr val="008F00"/>
                      </a:solidFill>
                    </a:uFill>
                    <a:ea typeface="Comic Sans MS"/>
                    <a:cs typeface="Comic Sans MS"/>
                    <a:sym typeface="Comic Sans MS"/>
                  </a:rPr>
                  <a:t>with FOPI data</a:t>
                </a:r>
              </a:p>
              <a:p>
                <a:pPr>
                  <a:spcBef>
                    <a:spcPct val="0"/>
                  </a:spcBef>
                </a:pPr>
                <a:r>
                  <a:rPr lang="de-DE" sz="1200" dirty="0">
                    <a:solidFill>
                      <a:srgbClr val="002060"/>
                    </a:solidFill>
                  </a:rPr>
                  <a:t>  </a:t>
                </a:r>
                <a:r>
                  <a:rPr lang="de-DE" sz="1200" dirty="0" smtClean="0">
                    <a:solidFill>
                      <a:srgbClr val="002060"/>
                    </a:solidFill>
                  </a:rPr>
                  <a:t>Le </a:t>
                </a:r>
                <a:r>
                  <a:rPr lang="de-DE" sz="1200" dirty="0" err="1">
                    <a:solidFill>
                      <a:srgbClr val="002060"/>
                    </a:solidFill>
                  </a:rPr>
                  <a:t>Fèvre</a:t>
                </a:r>
                <a:r>
                  <a:rPr lang="de-DE" sz="1200" dirty="0">
                    <a:solidFill>
                      <a:srgbClr val="002060"/>
                    </a:solidFill>
                  </a:rPr>
                  <a:t> et al., NPA</a:t>
                </a:r>
                <a:r>
                  <a:rPr lang="de-DE" altLang="de-DE" sz="1200" dirty="0">
                    <a:solidFill>
                      <a:srgbClr val="002060"/>
                    </a:solidFill>
                  </a:rPr>
                  <a:t> 945, 112 </a:t>
                </a:r>
                <a:r>
                  <a:rPr lang="de-DE" altLang="de-DE" sz="1200" dirty="0" smtClean="0">
                    <a:solidFill>
                      <a:srgbClr val="002060"/>
                    </a:solidFill>
                  </a:rPr>
                  <a:t>(2016</a:t>
                </a:r>
                <a:r>
                  <a:rPr lang="de-DE" altLang="de-DE" sz="1200" dirty="0">
                    <a:solidFill>
                      <a:srgbClr val="002060"/>
                    </a:solidFill>
                  </a:rPr>
                  <a:t>)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1200" dirty="0">
                    <a:solidFill>
                      <a:srgbClr val="000066"/>
                    </a:solidFill>
                  </a:rPr>
                  <a:t>  </a:t>
                </a:r>
                <a:r>
                  <a:rPr lang="en-US" altLang="en-US" sz="1200" dirty="0" err="1" smtClean="0">
                    <a:solidFill>
                      <a:srgbClr val="000066"/>
                    </a:solidFill>
                  </a:rPr>
                  <a:t>Yongjia</a:t>
                </a:r>
                <a:r>
                  <a:rPr lang="en-US" altLang="en-US" sz="1200" dirty="0" smtClean="0">
                    <a:solidFill>
                      <a:srgbClr val="000066"/>
                    </a:solidFill>
                  </a:rPr>
                  <a:t> </a:t>
                </a:r>
                <a:r>
                  <a:rPr lang="en-US" altLang="en-US" sz="1200" dirty="0">
                    <a:solidFill>
                      <a:srgbClr val="000066"/>
                    </a:solidFill>
                  </a:rPr>
                  <a:t>Wang et al., </a:t>
                </a:r>
                <a:r>
                  <a:rPr lang="de-DE" sz="1200" dirty="0">
                    <a:solidFill>
                      <a:srgbClr val="002060"/>
                    </a:solidFill>
                  </a:rPr>
                  <a:t>PLB</a:t>
                </a:r>
                <a:r>
                  <a:rPr lang="de-DE" altLang="de-DE" sz="1200" dirty="0">
                    <a:solidFill>
                      <a:srgbClr val="002060"/>
                    </a:solidFill>
                  </a:rPr>
                  <a:t> 778, </a:t>
                </a:r>
                <a:r>
                  <a:rPr lang="de-DE" altLang="de-DE" sz="1200" dirty="0" smtClean="0">
                    <a:solidFill>
                      <a:srgbClr val="002060"/>
                    </a:solidFill>
                  </a:rPr>
                  <a:t>207 (2018</a:t>
                </a:r>
                <a:r>
                  <a:rPr lang="de-DE" altLang="de-DE" sz="1200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  <p:cxnSp>
            <p:nvCxnSpPr>
              <p:cNvPr id="32" name="Straight Arrow Connector 30"/>
              <p:cNvCxnSpPr/>
              <p:nvPr/>
            </p:nvCxnSpPr>
            <p:spPr>
              <a:xfrm flipH="1" flipV="1">
                <a:off x="4132866" y="3122966"/>
                <a:ext cx="583150" cy="37804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feld 32"/>
          <p:cNvSpPr txBox="1"/>
          <p:nvPr/>
        </p:nvSpPr>
        <p:spPr bwMode="auto">
          <a:xfrm>
            <a:off x="2627784" y="5949280"/>
            <a:ext cx="3442224" cy="338554"/>
          </a:xfrm>
          <a:prstGeom prst="rect">
            <a:avLst/>
          </a:prstGeom>
          <a:solidFill>
            <a:srgbClr val="FFFF00"/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Looks </a:t>
            </a:r>
            <a:r>
              <a:rPr lang="de-DE" sz="1600" dirty="0" err="1" smtClean="0">
                <a:sym typeface="Wingdings" pitchFamily="2" charset="2"/>
              </a:rPr>
              <a:t>encouraging</a:t>
            </a:r>
            <a:r>
              <a:rPr lang="de-DE" sz="1600" dirty="0" smtClean="0">
                <a:sym typeface="Wingdings" pitchFamily="2" charset="2"/>
              </a:rPr>
              <a:t>, but still a </a:t>
            </a:r>
            <a:r>
              <a:rPr lang="de-DE" sz="1600" dirty="0" err="1" smtClean="0">
                <a:sym typeface="Wingdings" pitchFamily="2" charset="2"/>
              </a:rPr>
              <a:t>way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go</a:t>
            </a:r>
            <a:endParaRPr lang="en-US" sz="1600" dirty="0" smtClean="0">
              <a:sym typeface="Wingdings" pitchFamily="2" charset="2"/>
            </a:endParaRPr>
          </a:p>
        </p:txBody>
      </p:sp>
      <p:sp>
        <p:nvSpPr>
          <p:cNvPr id="34" name="Textfeld 33"/>
          <p:cNvSpPr txBox="1"/>
          <p:nvPr/>
        </p:nvSpPr>
        <p:spPr bwMode="auto">
          <a:xfrm>
            <a:off x="3059832" y="836712"/>
            <a:ext cx="2999924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smtClean="0">
                <a:sym typeface="Wingdings" pitchFamily="2" charset="2"/>
              </a:rPr>
              <a:t>(</a:t>
            </a:r>
            <a:r>
              <a:rPr lang="de-DE" sz="1600" dirty="0" err="1" smtClean="0">
                <a:sym typeface="Wingdings" pitchFamily="2" charset="2"/>
              </a:rPr>
              <a:t>taken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from</a:t>
            </a:r>
            <a:r>
              <a:rPr lang="de-DE" sz="1600" dirty="0" smtClean="0">
                <a:sym typeface="Wingdings" pitchFamily="2" charset="2"/>
              </a:rPr>
              <a:t> talk </a:t>
            </a:r>
            <a:r>
              <a:rPr lang="de-DE" sz="1600" dirty="0" err="1" smtClean="0">
                <a:sym typeface="Wingdings" pitchFamily="2" charset="2"/>
              </a:rPr>
              <a:t>of</a:t>
            </a:r>
            <a:r>
              <a:rPr lang="de-DE" sz="1600" dirty="0" smtClean="0">
                <a:sym typeface="Wingdings" pitchFamily="2" charset="2"/>
              </a:rPr>
              <a:t> W. Trautmann)</a:t>
            </a:r>
            <a:endParaRPr lang="en-US" sz="1600" dirty="0" smtClean="0">
              <a:sym typeface="Wingdings" pitchFamily="2" charset="2"/>
            </a:endParaRPr>
          </a:p>
        </p:txBody>
      </p:sp>
      <p:sp>
        <p:nvSpPr>
          <p:cNvPr id="36" name="Textfeld 35"/>
          <p:cNvSpPr txBox="1"/>
          <p:nvPr/>
        </p:nvSpPr>
        <p:spPr bwMode="auto">
          <a:xfrm>
            <a:off x="107504" y="6381328"/>
            <a:ext cx="866641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ym typeface="Wingdings" pitchFamily="2" charset="2"/>
              </a:rPr>
              <a:t>Thank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you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for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attention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apologies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those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whom</a:t>
            </a:r>
            <a:r>
              <a:rPr lang="de-DE" sz="1600" dirty="0" smtClean="0">
                <a:sym typeface="Wingdings" pitchFamily="2" charset="2"/>
              </a:rPr>
              <a:t> I </a:t>
            </a:r>
            <a:r>
              <a:rPr lang="de-DE" sz="1600" dirty="0" err="1" smtClean="0">
                <a:sym typeface="Wingdings" pitchFamily="2" charset="2"/>
              </a:rPr>
              <a:t>did</a:t>
            </a:r>
            <a:r>
              <a:rPr lang="de-DE" sz="1600" dirty="0" smtClean="0">
                <a:sym typeface="Wingdings" pitchFamily="2" charset="2"/>
              </a:rPr>
              <a:t> not </a:t>
            </a:r>
            <a:r>
              <a:rPr lang="de-DE" sz="1600" dirty="0" err="1" smtClean="0">
                <a:sym typeface="Wingdings" pitchFamily="2" charset="2"/>
              </a:rPr>
              <a:t>mention</a:t>
            </a:r>
            <a:r>
              <a:rPr lang="de-DE" sz="1600" dirty="0" smtClean="0">
                <a:sym typeface="Wingdings" pitchFamily="2" charset="2"/>
              </a:rPr>
              <a:t>, </a:t>
            </a:r>
            <a:r>
              <a:rPr lang="de-DE" sz="1600" dirty="0" err="1" smtClean="0">
                <a:sym typeface="Wingdings" pitchFamily="2" charset="2"/>
              </a:rPr>
              <a:t>and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thanks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to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the</a:t>
            </a:r>
            <a:r>
              <a:rPr lang="de-DE" sz="1600" dirty="0" smtClean="0">
                <a:sym typeface="Wingdings" pitchFamily="2" charset="2"/>
              </a:rPr>
              <a:t> </a:t>
            </a:r>
            <a:r>
              <a:rPr lang="de-DE" sz="1600" dirty="0" err="1" smtClean="0">
                <a:sym typeface="Wingdings" pitchFamily="2" charset="2"/>
              </a:rPr>
              <a:t>organizers</a:t>
            </a:r>
            <a:endParaRPr lang="en-US" sz="16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404664"/>
            <a:ext cx="562339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r>
              <a:rPr lang="de-DE" dirty="0" smtClean="0"/>
              <a:t>:               </a:t>
            </a:r>
            <a:r>
              <a:rPr lang="de-DE" dirty="0" err="1"/>
              <a:t>s</a:t>
            </a:r>
            <a:r>
              <a:rPr lang="de-DE" dirty="0" err="1" smtClean="0"/>
              <a:t>ymbiosis</a:t>
            </a:r>
            <a:r>
              <a:rPr lang="de-DE" dirty="0" smtClean="0"/>
              <a:t>              </a:t>
            </a:r>
            <a:r>
              <a:rPr lang="de-DE" dirty="0" err="1" smtClean="0"/>
              <a:t>competition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                             </a:t>
            </a:r>
            <a:r>
              <a:rPr lang="de-DE" sz="1400" dirty="0" err="1" smtClean="0"/>
              <a:t>main</a:t>
            </a:r>
            <a:r>
              <a:rPr lang="de-DE" sz="1400" dirty="0" smtClean="0"/>
              <a:t> </a:t>
            </a:r>
            <a:r>
              <a:rPr lang="de-DE" sz="1400" dirty="0" err="1" smtClean="0"/>
              <a:t>motivation</a:t>
            </a:r>
            <a:r>
              <a:rPr lang="de-DE" sz="1400" dirty="0" smtClean="0"/>
              <a:t>       </a:t>
            </a:r>
            <a:r>
              <a:rPr lang="de-DE" sz="1400" dirty="0" err="1" smtClean="0"/>
              <a:t>some</a:t>
            </a:r>
            <a:r>
              <a:rPr lang="de-DE" sz="1400" dirty="0" smtClean="0"/>
              <a:t> </a:t>
            </a:r>
            <a:r>
              <a:rPr lang="de-DE" sz="1400" dirty="0" err="1" smtClean="0"/>
              <a:t>very</a:t>
            </a:r>
            <a:r>
              <a:rPr lang="de-DE" sz="1400" dirty="0" smtClean="0"/>
              <a:t> </a:t>
            </a:r>
            <a:r>
              <a:rPr lang="de-DE" sz="1400" dirty="0" err="1" smtClean="0"/>
              <a:t>precise</a:t>
            </a:r>
            <a:r>
              <a:rPr lang="de-DE" sz="1400" dirty="0" smtClean="0"/>
              <a:t> </a:t>
            </a:r>
            <a:r>
              <a:rPr lang="de-DE" sz="1400" dirty="0" err="1" smtClean="0"/>
              <a:t>constraints</a:t>
            </a:r>
            <a:endParaRPr lang="en-US" sz="1400" dirty="0"/>
          </a:p>
        </p:txBody>
      </p:sp>
      <p:grpSp>
        <p:nvGrpSpPr>
          <p:cNvPr id="2" name="Gruppieren 6"/>
          <p:cNvGrpSpPr/>
          <p:nvPr/>
        </p:nvGrpSpPr>
        <p:grpSpPr>
          <a:xfrm>
            <a:off x="6012160" y="260648"/>
            <a:ext cx="2979452" cy="1728192"/>
            <a:chOff x="2267744" y="1844824"/>
            <a:chExt cx="4369654" cy="2448272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2267744" y="4149080"/>
              <a:ext cx="2952328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2411760" y="1844824"/>
              <a:ext cx="0" cy="2448272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ihandform 7"/>
            <p:cNvSpPr/>
            <p:nvPr/>
          </p:nvSpPr>
          <p:spPr>
            <a:xfrm>
              <a:off x="2795776" y="2096722"/>
              <a:ext cx="1679104" cy="2000147"/>
            </a:xfrm>
            <a:custGeom>
              <a:avLst/>
              <a:gdLst>
                <a:gd name="connsiteX0" fmla="*/ 1541929 w 1570317"/>
                <a:gd name="connsiteY0" fmla="*/ 1710765 h 1710765"/>
                <a:gd name="connsiteX1" fmla="*/ 1452282 w 1570317"/>
                <a:gd name="connsiteY1" fmla="*/ 1683870 h 1710765"/>
                <a:gd name="connsiteX2" fmla="*/ 833717 w 1570317"/>
                <a:gd name="connsiteY2" fmla="*/ 1567329 h 1710765"/>
                <a:gd name="connsiteX3" fmla="*/ 986117 w 1570317"/>
                <a:gd name="connsiteY3" fmla="*/ 886012 h 1710765"/>
                <a:gd name="connsiteX4" fmla="*/ 1111623 w 1570317"/>
                <a:gd name="connsiteY4" fmla="*/ 294341 h 1710765"/>
                <a:gd name="connsiteX5" fmla="*/ 510988 w 1570317"/>
                <a:gd name="connsiteY5" fmla="*/ 7470 h 1710765"/>
                <a:gd name="connsiteX6" fmla="*/ 0 w 1570317"/>
                <a:gd name="connsiteY6" fmla="*/ 249518 h 1710765"/>
                <a:gd name="connsiteX0" fmla="*/ 1541929 w 1570317"/>
                <a:gd name="connsiteY0" fmla="*/ 1715082 h 1715082"/>
                <a:gd name="connsiteX1" fmla="*/ 1452282 w 1570317"/>
                <a:gd name="connsiteY1" fmla="*/ 1688187 h 1715082"/>
                <a:gd name="connsiteX2" fmla="*/ 833717 w 1570317"/>
                <a:gd name="connsiteY2" fmla="*/ 1571646 h 1715082"/>
                <a:gd name="connsiteX3" fmla="*/ 986117 w 1570317"/>
                <a:gd name="connsiteY3" fmla="*/ 890329 h 1715082"/>
                <a:gd name="connsiteX4" fmla="*/ 1019363 w 1570317"/>
                <a:gd name="connsiteY4" fmla="*/ 183115 h 1715082"/>
                <a:gd name="connsiteX5" fmla="*/ 510988 w 1570317"/>
                <a:gd name="connsiteY5" fmla="*/ 11787 h 1715082"/>
                <a:gd name="connsiteX6" fmla="*/ 0 w 1570317"/>
                <a:gd name="connsiteY6" fmla="*/ 253835 h 1715082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986117 w 1570317"/>
                <a:gd name="connsiteY3" fmla="*/ 878757 h 1703510"/>
                <a:gd name="connsiteX4" fmla="*/ 1091371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986117 w 1570317"/>
                <a:gd name="connsiteY3" fmla="*/ 878757 h 1703510"/>
                <a:gd name="connsiteX4" fmla="*/ 803339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803339 w 1570317"/>
                <a:gd name="connsiteY3" fmla="*/ 891623 h 1703510"/>
                <a:gd name="connsiteX4" fmla="*/ 803339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803339 w 1570317"/>
                <a:gd name="connsiteY3" fmla="*/ 891623 h 1703510"/>
                <a:gd name="connsiteX4" fmla="*/ 947355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875347 w 1570317"/>
                <a:gd name="connsiteY3" fmla="*/ 1035639 h 1703510"/>
                <a:gd name="connsiteX4" fmla="*/ 947355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703510 h 1703510"/>
                <a:gd name="connsiteX1" fmla="*/ 1452282 w 1570317"/>
                <a:gd name="connsiteY1" fmla="*/ 1676615 h 1703510"/>
                <a:gd name="connsiteX2" fmla="*/ 833717 w 1570317"/>
                <a:gd name="connsiteY2" fmla="*/ 1560074 h 1703510"/>
                <a:gd name="connsiteX3" fmla="*/ 875347 w 1570317"/>
                <a:gd name="connsiteY3" fmla="*/ 891623 h 1703510"/>
                <a:gd name="connsiteX4" fmla="*/ 947355 w 1570317"/>
                <a:gd name="connsiteY4" fmla="*/ 243551 h 1703510"/>
                <a:gd name="connsiteX5" fmla="*/ 510988 w 1570317"/>
                <a:gd name="connsiteY5" fmla="*/ 215 h 1703510"/>
                <a:gd name="connsiteX6" fmla="*/ 0 w 1570317"/>
                <a:gd name="connsiteY6" fmla="*/ 242263 h 1703510"/>
                <a:gd name="connsiteX0" fmla="*/ 1541929 w 1570317"/>
                <a:gd name="connsiteY0" fmla="*/ 1875604 h 1875604"/>
                <a:gd name="connsiteX1" fmla="*/ 1452282 w 1570317"/>
                <a:gd name="connsiteY1" fmla="*/ 1848709 h 1875604"/>
                <a:gd name="connsiteX2" fmla="*/ 833717 w 1570317"/>
                <a:gd name="connsiteY2" fmla="*/ 1732168 h 1875604"/>
                <a:gd name="connsiteX3" fmla="*/ 875347 w 1570317"/>
                <a:gd name="connsiteY3" fmla="*/ 1063717 h 1875604"/>
                <a:gd name="connsiteX4" fmla="*/ 947355 w 1570317"/>
                <a:gd name="connsiteY4" fmla="*/ 415645 h 1875604"/>
                <a:gd name="connsiteX5" fmla="*/ 630459 w 1570317"/>
                <a:gd name="connsiteY5" fmla="*/ 215 h 1875604"/>
                <a:gd name="connsiteX6" fmla="*/ 0 w 1570317"/>
                <a:gd name="connsiteY6" fmla="*/ 414357 h 1875604"/>
                <a:gd name="connsiteX0" fmla="*/ 1650717 w 1679105"/>
                <a:gd name="connsiteY0" fmla="*/ 2000147 h 2000147"/>
                <a:gd name="connsiteX1" fmla="*/ 1561070 w 1679105"/>
                <a:gd name="connsiteY1" fmla="*/ 1973252 h 2000147"/>
                <a:gd name="connsiteX2" fmla="*/ 942505 w 1679105"/>
                <a:gd name="connsiteY2" fmla="*/ 1856711 h 2000147"/>
                <a:gd name="connsiteX3" fmla="*/ 984135 w 1679105"/>
                <a:gd name="connsiteY3" fmla="*/ 1188260 h 2000147"/>
                <a:gd name="connsiteX4" fmla="*/ 1056143 w 1679105"/>
                <a:gd name="connsiteY4" fmla="*/ 540188 h 2000147"/>
                <a:gd name="connsiteX5" fmla="*/ 739247 w 1679105"/>
                <a:gd name="connsiteY5" fmla="*/ 124758 h 2000147"/>
                <a:gd name="connsiteX6" fmla="*/ 0 w 1679105"/>
                <a:gd name="connsiteY6" fmla="*/ 124759 h 200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9105" h="2000147">
                  <a:moveTo>
                    <a:pt x="1650717" y="2000147"/>
                  </a:moveTo>
                  <a:cubicBezTo>
                    <a:pt x="1664911" y="1998652"/>
                    <a:pt x="1679105" y="1997158"/>
                    <a:pt x="1561070" y="1973252"/>
                  </a:cubicBezTo>
                  <a:cubicBezTo>
                    <a:pt x="1443035" y="1949346"/>
                    <a:pt x="1038661" y="1987543"/>
                    <a:pt x="942505" y="1856711"/>
                  </a:cubicBezTo>
                  <a:cubicBezTo>
                    <a:pt x="846349" y="1725879"/>
                    <a:pt x="965195" y="1407681"/>
                    <a:pt x="984135" y="1188260"/>
                  </a:cubicBezTo>
                  <a:cubicBezTo>
                    <a:pt x="1003075" y="968839"/>
                    <a:pt x="1096958" y="717438"/>
                    <a:pt x="1056143" y="540188"/>
                  </a:cubicBezTo>
                  <a:cubicBezTo>
                    <a:pt x="1015328" y="362938"/>
                    <a:pt x="915271" y="193996"/>
                    <a:pt x="739247" y="124758"/>
                  </a:cubicBezTo>
                  <a:cubicBezTo>
                    <a:pt x="563223" y="55520"/>
                    <a:pt x="162859" y="0"/>
                    <a:pt x="0" y="124759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/>
            <p:cNvSpPr/>
            <p:nvPr/>
          </p:nvSpPr>
          <p:spPr>
            <a:xfrm>
              <a:off x="3779912" y="3140968"/>
              <a:ext cx="72008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716016" y="3789040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R [km]</a:t>
              </a:r>
              <a:endParaRPr lang="en-US" sz="12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483768" y="1844824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M/M</a:t>
              </a:r>
              <a:r>
                <a:rPr lang="de-DE" sz="1200" baseline="-25000" dirty="0" smtClean="0">
                  <a:sym typeface="Symbol"/>
                </a:rPr>
                <a:t></a:t>
              </a:r>
              <a:endParaRPr lang="en-US" sz="1200" baseline="-250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211961" y="2780928"/>
              <a:ext cx="2425437" cy="8854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{M,R} </a:t>
              </a:r>
              <a:r>
                <a:rPr lang="de-DE" sz="1400" dirty="0" err="1" smtClean="0"/>
                <a:t>measurement</a:t>
              </a:r>
              <a:endParaRPr lang="de-DE" sz="1400" dirty="0" smtClean="0"/>
            </a:p>
            <a:p>
              <a:r>
                <a:rPr lang="de-DE" sz="1200" dirty="0" err="1"/>
                <a:t>w</a:t>
              </a:r>
              <a:r>
                <a:rPr lang="de-DE" sz="1200" dirty="0" err="1" smtClean="0"/>
                <a:t>ould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be</a:t>
              </a:r>
              <a:r>
                <a:rPr lang="de-DE" sz="1200" dirty="0" smtClean="0"/>
                <a:t> fix </a:t>
              </a:r>
              <a:r>
                <a:rPr lang="de-DE" sz="1200" dirty="0" err="1" smtClean="0"/>
                <a:t>point</a:t>
              </a:r>
              <a:r>
                <a:rPr lang="de-DE" sz="1200" dirty="0" smtClean="0"/>
                <a:t> </a:t>
              </a:r>
            </a:p>
            <a:p>
              <a:r>
                <a:rPr lang="de-DE" sz="1200" dirty="0" err="1" smtClean="0"/>
                <a:t>for</a:t>
              </a:r>
              <a:r>
                <a:rPr lang="de-DE" sz="1200" dirty="0" smtClean="0"/>
                <a:t> all </a:t>
              </a:r>
              <a:r>
                <a:rPr lang="de-DE" sz="1200" dirty="0" err="1" smtClean="0"/>
                <a:t>EoS</a:t>
              </a:r>
              <a:endParaRPr lang="en-US" sz="1200" dirty="0"/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2267744" y="2348880"/>
              <a:ext cx="1800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4168664" y="2033153"/>
              <a:ext cx="1616083" cy="4924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M</a:t>
              </a:r>
              <a:r>
                <a:rPr lang="de-DE" sz="1400" baseline="-25000" dirty="0" err="1" smtClean="0"/>
                <a:t>max</a:t>
              </a:r>
              <a:r>
                <a:rPr lang="de-DE" sz="1400" baseline="-25000" dirty="0" smtClean="0"/>
                <a:t> </a:t>
              </a:r>
              <a:r>
                <a:rPr lang="de-DE" sz="1200" dirty="0" smtClean="0"/>
                <a:t>must </a:t>
              </a:r>
              <a:r>
                <a:rPr lang="de-DE" sz="1200" dirty="0" err="1" smtClean="0"/>
                <a:t>be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reached</a:t>
              </a:r>
              <a:endParaRPr lang="de-DE" sz="1200" dirty="0" smtClean="0"/>
            </a:p>
            <a:p>
              <a:r>
                <a:rPr lang="de-DE" sz="1200" dirty="0" smtClean="0"/>
                <a:t> </a:t>
              </a:r>
              <a:r>
                <a:rPr lang="de-DE" sz="1200" dirty="0" err="1" smtClean="0"/>
                <a:t>by</a:t>
              </a:r>
              <a:r>
                <a:rPr lang="de-DE" sz="1200" dirty="0" smtClean="0"/>
                <a:t> valid </a:t>
              </a:r>
              <a:r>
                <a:rPr lang="de-DE" sz="1200" dirty="0" err="1" smtClean="0"/>
                <a:t>EoS</a:t>
              </a:r>
              <a:endParaRPr lang="en-US" sz="1200" dirty="0"/>
            </a:p>
          </p:txBody>
        </p:sp>
      </p:grpSp>
      <p:grpSp>
        <p:nvGrpSpPr>
          <p:cNvPr id="3" name="Gruppieren 23"/>
          <p:cNvGrpSpPr/>
          <p:nvPr/>
        </p:nvGrpSpPr>
        <p:grpSpPr>
          <a:xfrm>
            <a:off x="5436096" y="692696"/>
            <a:ext cx="1800200" cy="1560369"/>
            <a:chOff x="5436096" y="692696"/>
            <a:chExt cx="1800200" cy="1560369"/>
          </a:xfrm>
        </p:grpSpPr>
        <p:sp>
          <p:nvSpPr>
            <p:cNvPr id="15" name="Textfeld 14"/>
            <p:cNvSpPr txBox="1"/>
            <p:nvPr/>
          </p:nvSpPr>
          <p:spPr>
            <a:xfrm>
              <a:off x="5436096" y="1052736"/>
              <a:ext cx="1512168" cy="1200329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/>
                <a:t>Two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solutions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with</a:t>
              </a:r>
              <a:r>
                <a:rPr lang="de-DE" sz="1200" dirty="0" smtClean="0"/>
                <a:t> same </a:t>
              </a:r>
              <a:r>
                <a:rPr lang="de-DE" sz="1200" dirty="0" err="1" smtClean="0"/>
                <a:t>mass</a:t>
              </a:r>
              <a:r>
                <a:rPr lang="de-DE" sz="1200" dirty="0" smtClean="0"/>
                <a:t>: </a:t>
              </a:r>
            </a:p>
            <a:p>
              <a:r>
                <a:rPr lang="de-DE" sz="1200" dirty="0" smtClean="0"/>
                <a:t>„</a:t>
              </a:r>
              <a:r>
                <a:rPr lang="de-DE" sz="1200" dirty="0" err="1" smtClean="0"/>
                <a:t>Twin</a:t>
              </a:r>
              <a:r>
                <a:rPr lang="de-DE" sz="1200" dirty="0" smtClean="0"/>
                <a:t>“ </a:t>
              </a:r>
              <a:r>
                <a:rPr lang="de-DE" sz="1200" dirty="0" err="1" smtClean="0"/>
                <a:t>conjecture</a:t>
              </a:r>
              <a:r>
                <a:rPr lang="de-DE" sz="1200" dirty="0" smtClean="0"/>
                <a:t>:</a:t>
              </a:r>
            </a:p>
            <a:p>
              <a:r>
                <a:rPr lang="de-DE" sz="1200" dirty="0" err="1" smtClean="0"/>
                <a:t>quark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phase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transition</a:t>
              </a:r>
              <a:r>
                <a:rPr lang="de-DE" sz="1200" dirty="0" smtClean="0"/>
                <a:t> in </a:t>
              </a:r>
              <a:r>
                <a:rPr lang="de-DE" sz="1200" dirty="0" err="1" smtClean="0"/>
                <a:t>the</a:t>
              </a:r>
              <a:r>
                <a:rPr lang="de-DE" sz="1200" dirty="0" smtClean="0"/>
                <a:t> NS </a:t>
              </a:r>
              <a:r>
                <a:rPr lang="de-DE" sz="1200" dirty="0" err="1" smtClean="0"/>
                <a:t>core</a:t>
              </a:r>
              <a:r>
                <a:rPr lang="de-DE" sz="1200" dirty="0" smtClean="0"/>
                <a:t> (Blaschke et al.)</a:t>
              </a:r>
              <a:endParaRPr lang="en-US" sz="1200" dirty="0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6228183" y="692696"/>
              <a:ext cx="864097" cy="324036"/>
            </a:xfrm>
            <a:custGeom>
              <a:avLst/>
              <a:gdLst>
                <a:gd name="connsiteX0" fmla="*/ 788894 w 788894"/>
                <a:gd name="connsiteY0" fmla="*/ 242047 h 388470"/>
                <a:gd name="connsiteX1" fmla="*/ 537882 w 788894"/>
                <a:gd name="connsiteY1" fmla="*/ 358588 h 388470"/>
                <a:gd name="connsiteX2" fmla="*/ 313765 w 788894"/>
                <a:gd name="connsiteY2" fmla="*/ 349623 h 388470"/>
                <a:gd name="connsiteX3" fmla="*/ 71718 w 788894"/>
                <a:gd name="connsiteY3" fmla="*/ 125506 h 388470"/>
                <a:gd name="connsiteX4" fmla="*/ 0 w 788894"/>
                <a:gd name="connsiteY4" fmla="*/ 0 h 388470"/>
                <a:gd name="connsiteX0" fmla="*/ 781127 w 781127"/>
                <a:gd name="connsiteY0" fmla="*/ 128500 h 395442"/>
                <a:gd name="connsiteX1" fmla="*/ 537882 w 781127"/>
                <a:gd name="connsiteY1" fmla="*/ 358588 h 395442"/>
                <a:gd name="connsiteX2" fmla="*/ 313765 w 781127"/>
                <a:gd name="connsiteY2" fmla="*/ 349623 h 395442"/>
                <a:gd name="connsiteX3" fmla="*/ 71718 w 781127"/>
                <a:gd name="connsiteY3" fmla="*/ 125506 h 395442"/>
                <a:gd name="connsiteX4" fmla="*/ 0 w 781127"/>
                <a:gd name="connsiteY4" fmla="*/ 0 h 395442"/>
                <a:gd name="connsiteX0" fmla="*/ 781127 w 781127"/>
                <a:gd name="connsiteY0" fmla="*/ 128500 h 386126"/>
                <a:gd name="connsiteX1" fmla="*/ 565104 w 781127"/>
                <a:gd name="connsiteY1" fmla="*/ 344524 h 386126"/>
                <a:gd name="connsiteX2" fmla="*/ 313765 w 781127"/>
                <a:gd name="connsiteY2" fmla="*/ 349623 h 386126"/>
                <a:gd name="connsiteX3" fmla="*/ 71718 w 781127"/>
                <a:gd name="connsiteY3" fmla="*/ 125506 h 386126"/>
                <a:gd name="connsiteX4" fmla="*/ 0 w 781127"/>
                <a:gd name="connsiteY4" fmla="*/ 0 h 386126"/>
                <a:gd name="connsiteX0" fmla="*/ 781128 w 781128"/>
                <a:gd name="connsiteY0" fmla="*/ 56492 h 393379"/>
                <a:gd name="connsiteX1" fmla="*/ 565104 w 781128"/>
                <a:gd name="connsiteY1" fmla="*/ 344524 h 393379"/>
                <a:gd name="connsiteX2" fmla="*/ 313765 w 781128"/>
                <a:gd name="connsiteY2" fmla="*/ 349623 h 393379"/>
                <a:gd name="connsiteX3" fmla="*/ 71718 w 781128"/>
                <a:gd name="connsiteY3" fmla="*/ 125506 h 393379"/>
                <a:gd name="connsiteX4" fmla="*/ 0 w 781128"/>
                <a:gd name="connsiteY4" fmla="*/ 0 h 393379"/>
                <a:gd name="connsiteX0" fmla="*/ 781128 w 781128"/>
                <a:gd name="connsiteY0" fmla="*/ 56492 h 374125"/>
                <a:gd name="connsiteX1" fmla="*/ 493095 w 781128"/>
                <a:gd name="connsiteY1" fmla="*/ 272516 h 374125"/>
                <a:gd name="connsiteX2" fmla="*/ 313765 w 781128"/>
                <a:gd name="connsiteY2" fmla="*/ 349623 h 374125"/>
                <a:gd name="connsiteX3" fmla="*/ 71718 w 781128"/>
                <a:gd name="connsiteY3" fmla="*/ 125506 h 374125"/>
                <a:gd name="connsiteX4" fmla="*/ 0 w 781128"/>
                <a:gd name="connsiteY4" fmla="*/ 0 h 374125"/>
                <a:gd name="connsiteX0" fmla="*/ 781128 w 781128"/>
                <a:gd name="connsiteY0" fmla="*/ 56492 h 308520"/>
                <a:gd name="connsiteX1" fmla="*/ 493095 w 781128"/>
                <a:gd name="connsiteY1" fmla="*/ 272516 h 308520"/>
                <a:gd name="connsiteX2" fmla="*/ 277071 w 781128"/>
                <a:gd name="connsiteY2" fmla="*/ 272516 h 308520"/>
                <a:gd name="connsiteX3" fmla="*/ 71718 w 781128"/>
                <a:gd name="connsiteY3" fmla="*/ 125506 h 308520"/>
                <a:gd name="connsiteX4" fmla="*/ 0 w 781128"/>
                <a:gd name="connsiteY4" fmla="*/ 0 h 308520"/>
                <a:gd name="connsiteX0" fmla="*/ 864097 w 864097"/>
                <a:gd name="connsiteY0" fmla="*/ 72008 h 324036"/>
                <a:gd name="connsiteX1" fmla="*/ 576064 w 864097"/>
                <a:gd name="connsiteY1" fmla="*/ 288032 h 324036"/>
                <a:gd name="connsiteX2" fmla="*/ 360040 w 864097"/>
                <a:gd name="connsiteY2" fmla="*/ 288032 h 324036"/>
                <a:gd name="connsiteX3" fmla="*/ 154687 w 864097"/>
                <a:gd name="connsiteY3" fmla="*/ 141022 h 324036"/>
                <a:gd name="connsiteX4" fmla="*/ 0 w 864097"/>
                <a:gd name="connsiteY4" fmla="*/ 0 h 32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097" h="324036">
                  <a:moveTo>
                    <a:pt x="864097" y="72008"/>
                  </a:moveTo>
                  <a:cubicBezTo>
                    <a:pt x="778185" y="121314"/>
                    <a:pt x="660073" y="252028"/>
                    <a:pt x="576064" y="288032"/>
                  </a:cubicBezTo>
                  <a:cubicBezTo>
                    <a:pt x="492055" y="324036"/>
                    <a:pt x="430270" y="312534"/>
                    <a:pt x="360040" y="288032"/>
                  </a:cubicBezTo>
                  <a:cubicBezTo>
                    <a:pt x="289811" y="263530"/>
                    <a:pt x="214694" y="189027"/>
                    <a:pt x="154687" y="141022"/>
                  </a:cubicBezTo>
                  <a:cubicBezTo>
                    <a:pt x="94680" y="93017"/>
                    <a:pt x="9712" y="33618"/>
                    <a:pt x="0" y="0"/>
                  </a:cubicBez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Gerade Verbindung 18"/>
            <p:cNvCxnSpPr/>
            <p:nvPr/>
          </p:nvCxnSpPr>
          <p:spPr>
            <a:xfrm>
              <a:off x="6012160" y="908720"/>
              <a:ext cx="1224136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6300192" y="69269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sym typeface="Symbol"/>
                </a:rPr>
                <a:t>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804248" y="69269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sym typeface="Symbol"/>
                </a:rPr>
                <a:t>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25" name="Gerade Verbindung 24"/>
          <p:cNvCxnSpPr/>
          <p:nvPr/>
        </p:nvCxnSpPr>
        <p:spPr>
          <a:xfrm>
            <a:off x="3347864" y="620688"/>
            <a:ext cx="360040" cy="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ieren 32"/>
          <p:cNvGrpSpPr/>
          <p:nvPr/>
        </p:nvGrpSpPr>
        <p:grpSpPr>
          <a:xfrm>
            <a:off x="467544" y="1196752"/>
            <a:ext cx="4662973" cy="2378377"/>
            <a:chOff x="467544" y="1196752"/>
            <a:chExt cx="4662973" cy="2378377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9972" r="50175"/>
            <a:stretch>
              <a:fillRect/>
            </a:stretch>
          </p:blipFill>
          <p:spPr bwMode="auto">
            <a:xfrm>
              <a:off x="467544" y="1700809"/>
              <a:ext cx="2160240" cy="18009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9792" y="1628800"/>
              <a:ext cx="2430725" cy="1946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feld 29"/>
            <p:cNvSpPr txBox="1"/>
            <p:nvPr/>
          </p:nvSpPr>
          <p:spPr>
            <a:xfrm>
              <a:off x="539552" y="1196752"/>
              <a:ext cx="3580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{M,R} </a:t>
              </a:r>
              <a:r>
                <a:rPr lang="de-DE" sz="1600" dirty="0" err="1" smtClean="0"/>
                <a:t>determination</a:t>
              </a:r>
              <a:r>
                <a:rPr lang="de-DE" sz="1600" dirty="0" smtClean="0"/>
                <a:t> not </a:t>
              </a:r>
              <a:r>
                <a:rPr lang="de-DE" sz="1600" dirty="0" err="1" smtClean="0"/>
                <a:t>yet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very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precise</a:t>
              </a:r>
              <a:endParaRPr lang="en-US" sz="16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683568" y="1556792"/>
              <a:ext cx="17721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(Steiner, </a:t>
              </a:r>
              <a:r>
                <a:rPr lang="de-DE" sz="1200" dirty="0" err="1" smtClean="0"/>
                <a:t>Lattimer</a:t>
              </a:r>
              <a:r>
                <a:rPr lang="de-DE" sz="1200" dirty="0" smtClean="0"/>
                <a:t>, Brown)</a:t>
              </a:r>
              <a:endParaRPr lang="en-US" sz="1200" dirty="0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251520" y="2492896"/>
            <a:ext cx="8598746" cy="4276991"/>
            <a:chOff x="251520" y="2492896"/>
            <a:chExt cx="8598746" cy="4276991"/>
          </a:xfrm>
        </p:grpSpPr>
        <p:sp>
          <p:nvSpPr>
            <p:cNvPr id="32" name="Textfeld 31"/>
            <p:cNvSpPr txBox="1"/>
            <p:nvPr/>
          </p:nvSpPr>
          <p:spPr>
            <a:xfrm>
              <a:off x="539552" y="3645024"/>
              <a:ext cx="39014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However</a:t>
              </a:r>
              <a:r>
                <a:rPr lang="de-DE" sz="1600" dirty="0" smtClean="0"/>
                <a:t>, NICER will </a:t>
              </a:r>
              <a:r>
                <a:rPr lang="de-DE" sz="1600" dirty="0" err="1" smtClean="0"/>
                <a:t>change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this</a:t>
              </a:r>
              <a:r>
                <a:rPr lang="de-DE" sz="1600" dirty="0" smtClean="0"/>
                <a:t> (</a:t>
              </a:r>
              <a:r>
                <a:rPr lang="de-DE" sz="1600" dirty="0" err="1" smtClean="0"/>
                <a:t>Bogdanov</a:t>
              </a:r>
              <a:r>
                <a:rPr lang="de-DE" sz="1600" dirty="0" smtClean="0"/>
                <a:t>):</a:t>
              </a:r>
              <a:endParaRPr lang="en-US" sz="16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6022222" y="2050786"/>
              <a:ext cx="1852083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64087" y="4509120"/>
              <a:ext cx="3486179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feld 36"/>
            <p:cNvSpPr txBox="1"/>
            <p:nvPr/>
          </p:nvSpPr>
          <p:spPr>
            <a:xfrm>
              <a:off x="4139952" y="5373216"/>
              <a:ext cx="1218026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Demorest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pulsar</a:t>
              </a:r>
              <a:endParaRPr lang="en-US" sz="1200" dirty="0"/>
            </a:p>
          </p:txBody>
        </p:sp>
        <p:pic>
          <p:nvPicPr>
            <p:cNvPr id="38" name="Picture 7"/>
            <p:cNvPicPr>
              <a:picLocks noChangeAspect="1"/>
            </p:cNvPicPr>
            <p:nvPr/>
          </p:nvPicPr>
          <p:blipFill rotWithShape="1">
            <a:blip r:embed="rId6" cstate="print"/>
            <a:srcRect l="1" t="4295" r="1114"/>
            <a:stretch/>
          </p:blipFill>
          <p:spPr>
            <a:xfrm>
              <a:off x="1628199" y="3933056"/>
              <a:ext cx="2583761" cy="2836831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>
              <a:off x="251520" y="4437112"/>
              <a:ext cx="1368152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Improvement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the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data</a:t>
              </a:r>
              <a:r>
                <a:rPr lang="de-DE" sz="1400" dirty="0" smtClean="0"/>
                <a:t>,</a:t>
              </a:r>
            </a:p>
            <a:p>
              <a:r>
                <a:rPr lang="de-DE" sz="1400" dirty="0" err="1" smtClean="0"/>
                <a:t>determine</a:t>
              </a:r>
              <a:r>
                <a:rPr lang="de-DE" sz="1400" dirty="0" smtClean="0"/>
                <a:t> M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R,</a:t>
              </a:r>
            </a:p>
            <a:p>
              <a:r>
                <a:rPr lang="de-DE" sz="1400" dirty="0" err="1" smtClean="0"/>
                <a:t>independent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NS </a:t>
              </a:r>
              <a:r>
                <a:rPr lang="de-DE" sz="1400" dirty="0" err="1" smtClean="0"/>
                <a:t>atmospheric</a:t>
              </a:r>
              <a:r>
                <a:rPr lang="de-DE" sz="1400" dirty="0" smtClean="0"/>
                <a:t> model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332656"/>
            <a:ext cx="23353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New </a:t>
            </a:r>
            <a:r>
              <a:rPr lang="de-DE" dirty="0" err="1" smtClean="0"/>
              <a:t>Era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NS </a:t>
            </a:r>
            <a:r>
              <a:rPr lang="de-DE" dirty="0" err="1" smtClean="0"/>
              <a:t>mergers</a:t>
            </a:r>
            <a:endParaRPr lang="en-US" dirty="0"/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27984" y="237538"/>
            <a:ext cx="2376264" cy="537881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9061" b="23096"/>
          <a:stretch>
            <a:fillRect/>
          </a:stretch>
        </p:blipFill>
        <p:spPr bwMode="auto">
          <a:xfrm>
            <a:off x="3923928" y="764704"/>
            <a:ext cx="4815128" cy="202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331236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948264" y="260648"/>
            <a:ext cx="1690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{M,</a:t>
            </a:r>
            <a:r>
              <a:rPr lang="de-DE" sz="1400" dirty="0" smtClean="0">
                <a:latin typeface="Symbol" pitchFamily="18" charset="2"/>
              </a:rPr>
              <a:t>L</a:t>
            </a:r>
            <a:r>
              <a:rPr lang="de-DE" sz="1400" dirty="0" smtClean="0"/>
              <a:t>} </a:t>
            </a:r>
            <a:r>
              <a:rPr lang="de-DE" sz="1400" dirty="0" err="1" smtClean="0"/>
              <a:t>is</a:t>
            </a:r>
            <a:r>
              <a:rPr lang="de-DE" sz="1400" dirty="0" smtClean="0"/>
              <a:t> also a fix-</a:t>
            </a:r>
            <a:r>
              <a:rPr lang="de-DE" sz="1400" dirty="0" err="1" smtClean="0"/>
              <a:t>point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any</a:t>
            </a:r>
            <a:r>
              <a:rPr lang="de-DE" sz="1400" dirty="0" smtClean="0"/>
              <a:t> </a:t>
            </a:r>
            <a:r>
              <a:rPr lang="de-DE" sz="1400" dirty="0" err="1" smtClean="0"/>
              <a:t>EoS</a:t>
            </a:r>
            <a:endParaRPr lang="en-US" sz="1400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539552" y="3212976"/>
            <a:ext cx="8561577" cy="3319054"/>
            <a:chOff x="539552" y="3212976"/>
            <a:chExt cx="8561577" cy="3319054"/>
          </a:xfrm>
        </p:grpSpPr>
        <p:pic>
          <p:nvPicPr>
            <p:cNvPr id="11" name="Picture 1" descr="test.pdf - Adobe Acrobat Pro 20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635896" y="3717032"/>
              <a:ext cx="2407372" cy="2814998"/>
            </a:xfrm>
            <a:prstGeom prst="rect">
              <a:avLst/>
            </a:prstGeom>
          </p:spPr>
        </p:pic>
        <p:grpSp>
          <p:nvGrpSpPr>
            <p:cNvPr id="2" name="Gruppieren 12"/>
            <p:cNvGrpSpPr/>
            <p:nvPr/>
          </p:nvGrpSpPr>
          <p:grpSpPr>
            <a:xfrm>
              <a:off x="539552" y="3645024"/>
              <a:ext cx="2899311" cy="2880320"/>
              <a:chOff x="107504" y="836712"/>
              <a:chExt cx="4393454" cy="5469378"/>
            </a:xfrm>
          </p:grpSpPr>
          <p:pic>
            <p:nvPicPr>
              <p:cNvPr id="14" name="Picture 9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107504" y="836712"/>
                <a:ext cx="4393454" cy="546937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sp>
            <p:nvSpPr>
              <p:cNvPr id="15" name="Oval 15"/>
              <p:cNvSpPr/>
              <p:nvPr/>
            </p:nvSpPr>
            <p:spPr>
              <a:xfrm>
                <a:off x="1649357" y="1932920"/>
                <a:ext cx="513932" cy="2268415"/>
              </a:xfrm>
              <a:prstGeom prst="ellipse">
                <a:avLst/>
              </a:prstGeom>
              <a:noFill/>
              <a:ln w="57150">
                <a:solidFill>
                  <a:srgbClr val="0A0A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5"/>
              <p:cNvSpPr/>
              <p:nvPr/>
            </p:nvSpPr>
            <p:spPr>
              <a:xfrm>
                <a:off x="2180725" y="4255073"/>
                <a:ext cx="2179154" cy="1227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105420"/>
                <a:r>
                  <a:rPr lang="en-US" sz="12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GW170817</a:t>
                </a:r>
                <a:endParaRPr lang="en-US" sz="1200" dirty="0"/>
              </a:p>
              <a:p>
                <a:pPr marR="105420"/>
                <a:r>
                  <a:rPr lang="en-US" sz="12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arXiv:1805.11581 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2018)</a:t>
                </a:r>
                <a:endParaRPr lang="en-US" sz="1200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83568" y="3212976"/>
              <a:ext cx="84175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Constrain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EoS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from</a:t>
              </a:r>
              <a:r>
                <a:rPr lang="de-DE" sz="1600" dirty="0" smtClean="0"/>
                <a:t> NS </a:t>
              </a:r>
              <a:r>
                <a:rPr lang="de-DE" sz="1600" dirty="0" err="1" smtClean="0"/>
                <a:t>merger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and</a:t>
              </a:r>
              <a:r>
                <a:rPr lang="de-DE" sz="1600" dirty="0" smtClean="0"/>
                <a:t> HIC: not </a:t>
              </a:r>
              <a:r>
                <a:rPr lang="de-DE" sz="1600" dirty="0" err="1" smtClean="0"/>
                <a:t>yet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very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constraining</a:t>
              </a:r>
              <a:r>
                <a:rPr lang="de-DE" sz="1600" dirty="0" smtClean="0"/>
                <a:t>, but </a:t>
              </a:r>
              <a:r>
                <a:rPr lang="de-DE" sz="1600" dirty="0" err="1" smtClean="0"/>
                <a:t>more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events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may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change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this</a:t>
              </a:r>
              <a:r>
                <a:rPr lang="de-DE" sz="1600" dirty="0" smtClean="0"/>
                <a:t>.</a:t>
              </a:r>
              <a:endParaRPr lang="en-US" sz="1600" dirty="0" err="1" smtClean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372200" y="3933056"/>
              <a:ext cx="14538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from</a:t>
              </a:r>
              <a:r>
                <a:rPr lang="de-DE" sz="1600" dirty="0" smtClean="0"/>
                <a:t> B. Tsang,</a:t>
              </a:r>
            </a:p>
            <a:p>
              <a:r>
                <a:rPr lang="de-DE" sz="1600" dirty="0" err="1" smtClean="0"/>
                <a:t>similar</a:t>
              </a:r>
              <a:r>
                <a:rPr lang="de-DE" sz="1600" dirty="0" smtClean="0"/>
                <a:t> </a:t>
              </a:r>
            </a:p>
            <a:p>
              <a:r>
                <a:rPr lang="de-DE" sz="1600" dirty="0" smtClean="0"/>
                <a:t>Alvarez-Castillo</a:t>
              </a:r>
            </a:p>
            <a:p>
              <a:r>
                <a:rPr lang="de-DE" sz="1600" dirty="0" smtClean="0"/>
                <a:t>S. Choi</a:t>
              </a:r>
              <a:endParaRPr lang="en-US" sz="1600" dirty="0" err="1" smtClean="0"/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7092280" y="2852936"/>
            <a:ext cx="1383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From</a:t>
            </a:r>
            <a:r>
              <a:rPr lang="de-DE" sz="1600" dirty="0" smtClean="0"/>
              <a:t> Y.M. Kim</a:t>
            </a:r>
            <a:endParaRPr lang="en-US" sz="1600" dirty="0" err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25200"/>
          <a:stretch>
            <a:fillRect/>
          </a:stretch>
        </p:blipFill>
        <p:spPr bwMode="auto">
          <a:xfrm>
            <a:off x="1475656" y="620688"/>
            <a:ext cx="3816424" cy="27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683568" y="260648"/>
            <a:ext cx="578318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Core </a:t>
            </a:r>
            <a:r>
              <a:rPr lang="de-DE" sz="1600" dirty="0" err="1" smtClean="0"/>
              <a:t>Collapse</a:t>
            </a:r>
            <a:r>
              <a:rPr lang="de-DE" sz="1600" dirty="0" smtClean="0"/>
              <a:t> Supernovae: </a:t>
            </a:r>
            <a:r>
              <a:rPr lang="de-DE" sz="1600" dirty="0" err="1" smtClean="0"/>
              <a:t>many</a:t>
            </a:r>
            <a:r>
              <a:rPr lang="de-DE" sz="1600" dirty="0" smtClean="0"/>
              <a:t> </a:t>
            </a:r>
            <a:r>
              <a:rPr lang="de-DE" sz="1600" dirty="0" err="1" smtClean="0"/>
              <a:t>aspects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Symmetry</a:t>
            </a:r>
            <a:r>
              <a:rPr lang="de-DE" sz="1600" dirty="0" smtClean="0"/>
              <a:t> </a:t>
            </a:r>
            <a:r>
              <a:rPr lang="de-DE" sz="1600" dirty="0" err="1" smtClean="0"/>
              <a:t>Energy</a:t>
            </a:r>
            <a:endParaRPr lang="en-US" sz="16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467544" y="2276872"/>
            <a:ext cx="1368152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Shock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depends</a:t>
            </a:r>
            <a:r>
              <a:rPr lang="de-DE" sz="1200" dirty="0" smtClean="0"/>
              <a:t> on </a:t>
            </a:r>
            <a:r>
              <a:rPr lang="de-DE" sz="1200" dirty="0" err="1" smtClean="0"/>
              <a:t>stiffness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EoS</a:t>
            </a:r>
            <a:endParaRPr lang="en-US" sz="1200" dirty="0" err="1" smtClean="0"/>
          </a:p>
        </p:txBody>
      </p:sp>
      <p:sp>
        <p:nvSpPr>
          <p:cNvPr id="5" name="Textfeld 4"/>
          <p:cNvSpPr txBox="1"/>
          <p:nvPr/>
        </p:nvSpPr>
        <p:spPr>
          <a:xfrm>
            <a:off x="395536" y="3284984"/>
            <a:ext cx="2785827" cy="3077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Cooling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Proto-Neutron </a:t>
            </a:r>
            <a:r>
              <a:rPr lang="de-DE" sz="1200" dirty="0" err="1" smtClean="0"/>
              <a:t>star</a:t>
            </a:r>
            <a:r>
              <a:rPr lang="de-DE" sz="1200" dirty="0" smtClean="0"/>
              <a:t> (</a:t>
            </a:r>
            <a:r>
              <a:rPr lang="de-DE" sz="1200" dirty="0" err="1" smtClean="0"/>
              <a:t>Nakazato</a:t>
            </a:r>
            <a:r>
              <a:rPr lang="de-DE" sz="1400" dirty="0" smtClean="0"/>
              <a:t>) </a:t>
            </a:r>
            <a:endParaRPr lang="en-US" sz="1400" dirty="0" err="1" smtClean="0"/>
          </a:p>
        </p:txBody>
      </p:sp>
      <p:sp>
        <p:nvSpPr>
          <p:cNvPr id="6" name="Textfeld 5"/>
          <p:cNvSpPr txBox="1"/>
          <p:nvPr/>
        </p:nvSpPr>
        <p:spPr>
          <a:xfrm>
            <a:off x="3347864" y="3212976"/>
            <a:ext cx="2592288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Symbol" pitchFamily="18" charset="2"/>
              </a:rPr>
              <a:t>n</a:t>
            </a:r>
            <a:r>
              <a:rPr lang="de-DE" sz="1200" dirty="0" smtClean="0"/>
              <a:t>-</a:t>
            </a:r>
            <a:r>
              <a:rPr lang="de-DE" sz="1200" dirty="0" err="1" smtClean="0"/>
              <a:t>sphere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revival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shock</a:t>
            </a:r>
            <a:r>
              <a:rPr lang="de-DE" sz="1200" dirty="0" smtClean="0"/>
              <a:t>, </a:t>
            </a:r>
            <a:r>
              <a:rPr lang="de-DE" sz="1200" dirty="0" err="1" smtClean="0"/>
              <a:t>clusterization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low</a:t>
            </a:r>
            <a:r>
              <a:rPr lang="de-DE" sz="1200" dirty="0" smtClean="0"/>
              <a:t> </a:t>
            </a:r>
            <a:r>
              <a:rPr lang="de-DE" sz="1200" dirty="0" err="1" smtClean="0"/>
              <a:t>density</a:t>
            </a:r>
            <a:r>
              <a:rPr lang="de-DE" sz="1200" dirty="0" smtClean="0"/>
              <a:t> matter (K. Hagel)</a:t>
            </a:r>
            <a:endParaRPr lang="en-US" sz="1200" dirty="0" err="1" smtClean="0"/>
          </a:p>
        </p:txBody>
      </p:sp>
      <p:pic>
        <p:nvPicPr>
          <p:cNvPr id="17" name="Picture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" t="639" r="814"/>
          <a:stretch/>
        </p:blipFill>
        <p:spPr>
          <a:xfrm>
            <a:off x="6804248" y="4077072"/>
            <a:ext cx="2232248" cy="2366297"/>
          </a:xfrm>
          <a:prstGeom prst="rect">
            <a:avLst/>
          </a:prstGeom>
        </p:spPr>
      </p:pic>
      <p:cxnSp>
        <p:nvCxnSpPr>
          <p:cNvPr id="30" name="Gerade Verbindung mit Pfeil 29"/>
          <p:cNvCxnSpPr>
            <a:stCxn id="4" idx="3"/>
          </p:cNvCxnSpPr>
          <p:nvPr/>
        </p:nvCxnSpPr>
        <p:spPr>
          <a:xfrm>
            <a:off x="1835696" y="2600038"/>
            <a:ext cx="432048" cy="368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2195736" y="2780928"/>
            <a:ext cx="216024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 flipV="1">
            <a:off x="3635896" y="2852936"/>
            <a:ext cx="216024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ieren 34"/>
          <p:cNvGrpSpPr/>
          <p:nvPr/>
        </p:nvGrpSpPr>
        <p:grpSpPr>
          <a:xfrm>
            <a:off x="5796136" y="260648"/>
            <a:ext cx="3137847" cy="3908177"/>
            <a:chOff x="5796136" y="260648"/>
            <a:chExt cx="3137847" cy="3908177"/>
          </a:xfrm>
        </p:grpSpPr>
        <p:grpSp>
          <p:nvGrpSpPr>
            <p:cNvPr id="7" name="Group 11"/>
            <p:cNvGrpSpPr/>
            <p:nvPr/>
          </p:nvGrpSpPr>
          <p:grpSpPr>
            <a:xfrm>
              <a:off x="6948264" y="260648"/>
              <a:ext cx="1872208" cy="1603648"/>
              <a:chOff x="4768850" y="2450147"/>
              <a:chExt cx="4151293" cy="395065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46" r="976" b="1"/>
              <a:stretch/>
            </p:blipFill>
            <p:spPr bwMode="auto">
              <a:xfrm>
                <a:off x="4768850" y="2450147"/>
                <a:ext cx="4151293" cy="3950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22"/>
              <p:cNvSpPr>
                <a:spLocks noChangeAspect="1"/>
              </p:cNvSpPr>
              <p:nvPr/>
            </p:nvSpPr>
            <p:spPr>
              <a:xfrm>
                <a:off x="7586272" y="4168233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23"/>
              <p:cNvSpPr>
                <a:spLocks noChangeAspect="1"/>
              </p:cNvSpPr>
              <p:nvPr/>
            </p:nvSpPr>
            <p:spPr>
              <a:xfrm>
                <a:off x="7691705" y="4093169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24"/>
              <p:cNvSpPr>
                <a:spLocks noChangeAspect="1"/>
              </p:cNvSpPr>
              <p:nvPr/>
            </p:nvSpPr>
            <p:spPr>
              <a:xfrm>
                <a:off x="7765643" y="4022592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25"/>
              <p:cNvSpPr>
                <a:spLocks noChangeAspect="1"/>
              </p:cNvSpPr>
              <p:nvPr/>
            </p:nvSpPr>
            <p:spPr>
              <a:xfrm>
                <a:off x="7812694" y="3958736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26"/>
              <p:cNvSpPr>
                <a:spLocks noChangeAspect="1"/>
              </p:cNvSpPr>
              <p:nvPr/>
            </p:nvSpPr>
            <p:spPr>
              <a:xfrm>
                <a:off x="7860437" y="3886198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27"/>
              <p:cNvSpPr>
                <a:spLocks noChangeAspect="1"/>
              </p:cNvSpPr>
              <p:nvPr/>
            </p:nvSpPr>
            <p:spPr>
              <a:xfrm>
                <a:off x="7891787" y="3831849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28"/>
              <p:cNvSpPr>
                <a:spLocks noChangeAspect="1"/>
              </p:cNvSpPr>
              <p:nvPr/>
            </p:nvSpPr>
            <p:spPr>
              <a:xfrm>
                <a:off x="7910573" y="3794322"/>
                <a:ext cx="62239" cy="622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7633" r="6100"/>
            <a:stretch/>
          </p:blipFill>
          <p:spPr>
            <a:xfrm>
              <a:off x="6930034" y="1988840"/>
              <a:ext cx="1962446" cy="1872208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5868144" y="1268760"/>
              <a:ext cx="9361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Ranges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smtClean="0">
                  <a:latin typeface="Symbol" pitchFamily="18" charset="2"/>
                </a:rPr>
                <a:t>r</a:t>
              </a:r>
              <a:r>
                <a:rPr lang="de-DE" sz="1400" dirty="0" smtClean="0"/>
                <a:t>, T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Y</a:t>
              </a:r>
              <a:r>
                <a:rPr lang="de-DE" sz="1400" baseline="-25000" dirty="0" err="1" smtClean="0"/>
                <a:t>p</a:t>
              </a:r>
              <a:r>
                <a:rPr lang="de-DE" sz="1400" dirty="0" smtClean="0"/>
                <a:t> in CCSN</a:t>
              </a:r>
              <a:endParaRPr lang="en-US" sz="1400" dirty="0" err="1" smtClean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940152" y="2260029"/>
              <a:ext cx="9361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matched</a:t>
              </a:r>
              <a:r>
                <a:rPr lang="de-DE" sz="1400" dirty="0" smtClean="0"/>
                <a:t> in </a:t>
              </a:r>
              <a:r>
                <a:rPr lang="de-DE" sz="1400" dirty="0" err="1" smtClean="0"/>
                <a:t>low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energy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central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collisions</a:t>
              </a:r>
              <a:r>
                <a:rPr lang="de-DE" sz="1400" dirty="0" smtClean="0"/>
                <a:t>, K. Hagel</a:t>
              </a:r>
              <a:endParaRPr lang="en-US" sz="1400" dirty="0" err="1" smtClean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796136" y="3861048"/>
              <a:ext cx="3137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Clustering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low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density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nuclear</a:t>
              </a:r>
              <a:r>
                <a:rPr lang="de-DE" sz="1400" dirty="0" smtClean="0"/>
                <a:t> matter</a:t>
              </a:r>
              <a:endParaRPr lang="en-US" sz="1400" dirty="0" err="1" smtClean="0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0" y="3933056"/>
            <a:ext cx="6588224" cy="2924944"/>
            <a:chOff x="0" y="3933056"/>
            <a:chExt cx="6588224" cy="2924944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0" y="4437112"/>
              <a:ext cx="2555776" cy="2276079"/>
              <a:chOff x="4139952" y="1080912"/>
              <a:chExt cx="3024336" cy="2564111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1311" b="3805"/>
              <a:stretch>
                <a:fillRect/>
              </a:stretch>
            </p:blipFill>
            <p:spPr bwMode="auto">
              <a:xfrm>
                <a:off x="4139952" y="1080912"/>
                <a:ext cx="3024336" cy="25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feld 19"/>
              <p:cNvSpPr txBox="1"/>
              <p:nvPr/>
            </p:nvSpPr>
            <p:spPr>
              <a:xfrm>
                <a:off x="5119260" y="1567635"/>
                <a:ext cx="1677456" cy="520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1D CCSN </a:t>
                </a:r>
                <a:r>
                  <a:rPr lang="de-DE" sz="1200" dirty="0" err="1" smtClean="0"/>
                  <a:t>simulation</a:t>
                </a:r>
                <a:endParaRPr lang="de-DE" sz="1200" dirty="0" smtClean="0"/>
              </a:p>
              <a:p>
                <a:r>
                  <a:rPr lang="de-DE" sz="1200" dirty="0" err="1" smtClean="0"/>
                  <a:t>change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K</a:t>
                </a:r>
                <a:r>
                  <a:rPr lang="de-DE" sz="1200" baseline="-25000" dirty="0" err="1" smtClean="0"/>
                  <a:t>sat</a:t>
                </a:r>
                <a:r>
                  <a:rPr lang="de-DE" sz="1200" dirty="0" smtClean="0"/>
                  <a:t>, </a:t>
                </a:r>
                <a:r>
                  <a:rPr lang="de-DE" sz="1200" dirty="0" err="1" smtClean="0"/>
                  <a:t>K</a:t>
                </a:r>
                <a:r>
                  <a:rPr lang="de-DE" sz="1200" baseline="-25000" dirty="0" err="1" smtClean="0"/>
                  <a:t>sym</a:t>
                </a:r>
                <a:endParaRPr lang="en-US" sz="1200" baseline="-25000" dirty="0" err="1" smtClean="0"/>
              </a:p>
            </p:txBody>
          </p:sp>
        </p:grpSp>
        <p:grpSp>
          <p:nvGrpSpPr>
            <p:cNvPr id="21" name="Gruppieren 20"/>
            <p:cNvGrpSpPr/>
            <p:nvPr/>
          </p:nvGrpSpPr>
          <p:grpSpPr>
            <a:xfrm>
              <a:off x="2483768" y="4467826"/>
              <a:ext cx="2088231" cy="2390174"/>
              <a:chOff x="4029071" y="4208602"/>
              <a:chExt cx="2776033" cy="2606198"/>
            </a:xfrm>
          </p:grpSpPr>
          <p:pic>
            <p:nvPicPr>
              <p:cNvPr id="22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7140" r="30977"/>
              <a:stretch>
                <a:fillRect/>
              </a:stretch>
            </p:blipFill>
            <p:spPr bwMode="auto">
              <a:xfrm>
                <a:off x="4029071" y="4208602"/>
                <a:ext cx="2776033" cy="2606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4890599" y="4567692"/>
                <a:ext cx="1723056" cy="503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 smtClean="0"/>
                  <a:t>1D</a:t>
                </a:r>
              </a:p>
              <a:p>
                <a:r>
                  <a:rPr lang="de-DE" sz="1200" dirty="0" err="1" smtClean="0"/>
                  <a:t>change</a:t>
                </a:r>
                <a:r>
                  <a:rPr lang="de-DE" sz="1200" dirty="0" smtClean="0"/>
                  <a:t> m*, </a:t>
                </a:r>
                <a:r>
                  <a:rPr lang="de-DE" sz="1200" dirty="0" err="1" smtClean="0">
                    <a:latin typeface="Symbol" pitchFamily="18" charset="2"/>
                  </a:rPr>
                  <a:t>D</a:t>
                </a:r>
                <a:r>
                  <a:rPr lang="de-DE" sz="1200" dirty="0" err="1" smtClean="0"/>
                  <a:t>m</a:t>
                </a:r>
                <a:r>
                  <a:rPr lang="de-DE" sz="1200" dirty="0" smtClean="0"/>
                  <a:t>*</a:t>
                </a:r>
                <a:endParaRPr lang="en-US" sz="1200" dirty="0"/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4427984" y="4581128"/>
              <a:ext cx="2160240" cy="2068583"/>
              <a:chOff x="-1005347" y="3775945"/>
              <a:chExt cx="2553011" cy="2297702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6353" r="30115"/>
              <a:stretch>
                <a:fillRect/>
              </a:stretch>
            </p:blipFill>
            <p:spPr bwMode="auto">
              <a:xfrm>
                <a:off x="-1005347" y="3775945"/>
                <a:ext cx="2553011" cy="2297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feld 25"/>
              <p:cNvSpPr txBox="1"/>
              <p:nvPr/>
            </p:nvSpPr>
            <p:spPr>
              <a:xfrm>
                <a:off x="-428494" y="3861048"/>
                <a:ext cx="444352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3D</a:t>
                </a:r>
                <a:endParaRPr lang="en-US" dirty="0"/>
              </a:p>
            </p:txBody>
          </p: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-612575" y="4149081"/>
                <a:ext cx="131634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feld 27"/>
            <p:cNvSpPr txBox="1"/>
            <p:nvPr/>
          </p:nvSpPr>
          <p:spPr>
            <a:xfrm>
              <a:off x="539552" y="4221088"/>
              <a:ext cx="4905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Effect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EoS</a:t>
              </a:r>
              <a:r>
                <a:rPr lang="de-DE" sz="1600" dirty="0" smtClean="0"/>
                <a:t> on CCSN </a:t>
              </a:r>
              <a:r>
                <a:rPr lang="de-DE" sz="1600" dirty="0" err="1" smtClean="0"/>
                <a:t>properties</a:t>
              </a:r>
              <a:r>
                <a:rPr lang="de-DE" sz="1600" dirty="0" smtClean="0"/>
                <a:t>: Shock Radius </a:t>
              </a:r>
              <a:r>
                <a:rPr lang="de-DE" sz="1600" dirty="0" err="1" smtClean="0"/>
                <a:t>R</a:t>
              </a:r>
              <a:r>
                <a:rPr lang="de-DE" sz="1600" baseline="-25000" dirty="0" err="1" smtClean="0"/>
                <a:t>shock</a:t>
              </a:r>
              <a:r>
                <a:rPr lang="de-DE" sz="1600" dirty="0" smtClean="0"/>
                <a:t>(t)</a:t>
              </a:r>
              <a:endParaRPr lang="en-US" sz="1600" dirty="0" err="1" smtClean="0"/>
            </a:p>
          </p:txBody>
        </p:sp>
        <p:sp>
          <p:nvSpPr>
            <p:cNvPr id="40" name="Textfeld 39"/>
            <p:cNvSpPr txBox="1"/>
            <p:nvPr/>
          </p:nvSpPr>
          <p:spPr bwMode="auto">
            <a:xfrm>
              <a:off x="251520" y="3933056"/>
              <a:ext cx="1902893" cy="33855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ym typeface="Wingdings" pitchFamily="2" charset="2"/>
                </a:rPr>
                <a:t>A. da Silva Schneider</a:t>
              </a:r>
              <a:endParaRPr lang="en-US" sz="1600" dirty="0" smtClean="0">
                <a:sym typeface="Wingdings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116632"/>
            <a:ext cx="21141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The  </a:t>
            </a:r>
            <a:r>
              <a:rPr lang="de-DE" sz="2000" b="1" dirty="0" err="1" smtClean="0"/>
              <a:t>grand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picture</a:t>
            </a:r>
            <a:endParaRPr lang="en-US" sz="2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404664"/>
            <a:ext cx="191148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NuSym</a:t>
            </a:r>
            <a:r>
              <a:rPr lang="de-DE" dirty="0" smtClean="0"/>
              <a:t> </a:t>
            </a:r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2010)</a:t>
            </a:r>
            <a:endParaRPr lang="en-US" sz="16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4940300" y="404813"/>
          <a:ext cx="3441700" cy="398462"/>
        </p:xfrm>
        <a:graphic>
          <a:graphicData uri="http://schemas.openxmlformats.org/presentationml/2006/ole">
            <p:oleObj spid="_x0000_s58370" name="Equation" r:id="rId3" imgW="2197080" imgH="253800" progId="Equation.DSMT4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115616" y="1196752"/>
            <a:ext cx="135178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Astrophysics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1556792"/>
            <a:ext cx="159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Neutron </a:t>
            </a:r>
            <a:r>
              <a:rPr lang="de-DE" sz="1400" dirty="0" err="1" smtClean="0"/>
              <a:t>star</a:t>
            </a:r>
            <a:r>
              <a:rPr lang="de-DE" sz="1400" dirty="0" smtClean="0"/>
              <a:t> (NS),</a:t>
            </a:r>
          </a:p>
          <a:p>
            <a:r>
              <a:rPr lang="de-DE" sz="1400" dirty="0" smtClean="0"/>
              <a:t>Supernovae (CCSN)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499992" y="1196752"/>
            <a:ext cx="163378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228184" y="1916832"/>
            <a:ext cx="192879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Many-body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15816" y="1916832"/>
            <a:ext cx="2730619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Lab </a:t>
            </a:r>
            <a:r>
              <a:rPr lang="de-DE" dirty="0" err="1" smtClean="0"/>
              <a:t>exp</a:t>
            </a:r>
            <a:r>
              <a:rPr lang="de-DE" dirty="0" smtClean="0"/>
              <a:t>.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interpretation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547664" y="2636912"/>
            <a:ext cx="253505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(HIC)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860032" y="2636912"/>
            <a:ext cx="290214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</a:t>
            </a:r>
            <a:r>
              <a:rPr lang="de-DE" dirty="0" smtClean="0"/>
              <a:t>.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QE </a:t>
            </a:r>
            <a:r>
              <a:rPr lang="de-DE" dirty="0" err="1" smtClean="0"/>
              <a:t>react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683568" y="3501008"/>
            <a:ext cx="233256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51920" y="3501008"/>
            <a:ext cx="175535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Transport </a:t>
            </a:r>
            <a:r>
              <a:rPr lang="de-DE" dirty="0" err="1" smtClean="0"/>
              <a:t>theory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2915816" y="4365104"/>
            <a:ext cx="1284775" cy="80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1-body </a:t>
            </a:r>
            <a:r>
              <a:rPr lang="de-DE" dirty="0" err="1" smtClean="0"/>
              <a:t>obs</a:t>
            </a:r>
            <a:r>
              <a:rPr lang="de-DE" dirty="0" smtClean="0"/>
              <a:t>.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particles</a:t>
            </a:r>
            <a:r>
              <a:rPr lang="de-DE" sz="1400" dirty="0" smtClean="0">
                <a:latin typeface="Symbol" pitchFamily="18" charset="2"/>
              </a:rPr>
              <a:t>, p,</a:t>
            </a:r>
            <a:r>
              <a:rPr lang="de-DE" sz="1400" dirty="0" smtClean="0"/>
              <a:t> K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4932040" y="4365104"/>
            <a:ext cx="2766911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Beyond</a:t>
            </a:r>
            <a:r>
              <a:rPr lang="de-DE" dirty="0" smtClean="0"/>
              <a:t> 1-body</a:t>
            </a:r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Fluctuations</a:t>
            </a:r>
            <a:r>
              <a:rPr lang="de-DE" sz="1400" dirty="0" smtClean="0"/>
              <a:t>, </a:t>
            </a:r>
            <a:r>
              <a:rPr lang="de-DE" sz="1400" dirty="0" err="1" smtClean="0"/>
              <a:t>fragmentation</a:t>
            </a:r>
            <a:endParaRPr lang="de-DE" sz="1400" dirty="0" smtClean="0"/>
          </a:p>
          <a:p>
            <a:r>
              <a:rPr lang="de-DE" sz="1400" dirty="0" smtClean="0"/>
              <a:t>- </a:t>
            </a:r>
            <a:r>
              <a:rPr lang="de-DE" sz="1400" dirty="0" err="1" smtClean="0"/>
              <a:t>Correlations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light</a:t>
            </a:r>
            <a:r>
              <a:rPr lang="de-DE" sz="1400" dirty="0" smtClean="0"/>
              <a:t> </a:t>
            </a:r>
            <a:r>
              <a:rPr lang="de-DE" sz="1400" dirty="0" err="1" smtClean="0"/>
              <a:t>clusters</a:t>
            </a:r>
            <a:r>
              <a:rPr lang="de-DE" sz="1400" dirty="0" smtClean="0"/>
              <a:t> (LC)</a:t>
            </a:r>
          </a:p>
          <a:p>
            <a:r>
              <a:rPr lang="de-DE" sz="1400" dirty="0" smtClean="0"/>
              <a:t>- Short-</a:t>
            </a:r>
            <a:r>
              <a:rPr lang="de-DE" sz="1400" dirty="0" err="1" smtClean="0"/>
              <a:t>range</a:t>
            </a:r>
            <a:r>
              <a:rPr lang="de-DE" sz="1400" dirty="0" smtClean="0"/>
              <a:t> </a:t>
            </a:r>
            <a:r>
              <a:rPr lang="de-DE" sz="1400" dirty="0" err="1" smtClean="0"/>
              <a:t>correaltions</a:t>
            </a:r>
            <a:r>
              <a:rPr lang="de-DE" sz="1400" dirty="0" smtClean="0"/>
              <a:t> (SRC)</a:t>
            </a:r>
            <a:endParaRPr lang="en-US" sz="1400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2051722" y="836712"/>
            <a:ext cx="136815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endCxn id="9" idx="0"/>
          </p:cNvCxnSpPr>
          <p:nvPr/>
        </p:nvCxnSpPr>
        <p:spPr>
          <a:xfrm>
            <a:off x="4283968" y="836712"/>
            <a:ext cx="1032915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endCxn id="11" idx="0"/>
          </p:cNvCxnSpPr>
          <p:nvPr/>
        </p:nvCxnSpPr>
        <p:spPr>
          <a:xfrm flipH="1">
            <a:off x="4281126" y="1628800"/>
            <a:ext cx="722922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endCxn id="10" idx="0"/>
          </p:cNvCxnSpPr>
          <p:nvPr/>
        </p:nvCxnSpPr>
        <p:spPr>
          <a:xfrm>
            <a:off x="5940152" y="1556792"/>
            <a:ext cx="1252431" cy="3600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2915816" y="2348880"/>
            <a:ext cx="86409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>
            <a:endCxn id="14" idx="0"/>
          </p:cNvCxnSpPr>
          <p:nvPr/>
        </p:nvCxnSpPr>
        <p:spPr>
          <a:xfrm>
            <a:off x="5076056" y="2348880"/>
            <a:ext cx="1235047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endCxn id="15" idx="0"/>
          </p:cNvCxnSpPr>
          <p:nvPr/>
        </p:nvCxnSpPr>
        <p:spPr>
          <a:xfrm flipH="1">
            <a:off x="1849849" y="2996952"/>
            <a:ext cx="561911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>
            <a:endCxn id="16" idx="0"/>
          </p:cNvCxnSpPr>
          <p:nvPr/>
        </p:nvCxnSpPr>
        <p:spPr>
          <a:xfrm>
            <a:off x="3563888" y="2996952"/>
            <a:ext cx="1165708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3707904" y="3861048"/>
            <a:ext cx="57606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5076056" y="3861048"/>
            <a:ext cx="936104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971600" y="5733256"/>
            <a:ext cx="722620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 NuSym2018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all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impossible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summarize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endParaRPr lang="de-DE" dirty="0" smtClean="0"/>
          </a:p>
          <a:p>
            <a:r>
              <a:rPr lang="de-DE" dirty="0" smtClean="0"/>
              <a:t>- </a:t>
            </a:r>
            <a:r>
              <a:rPr lang="de-DE" dirty="0" err="1" smtClean="0"/>
              <a:t>remarks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I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improvements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475656" y="188640"/>
            <a:ext cx="53346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Microscopic</a:t>
            </a:r>
            <a:r>
              <a:rPr lang="de-DE" dirty="0" smtClean="0"/>
              <a:t> </a:t>
            </a:r>
            <a:r>
              <a:rPr lang="de-DE" dirty="0" err="1" smtClean="0"/>
              <a:t>Calculation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Symmetry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: </a:t>
            </a:r>
            <a:r>
              <a:rPr lang="de-DE" dirty="0" err="1" smtClean="0"/>
              <a:t>why</a:t>
            </a:r>
            <a:r>
              <a:rPr lang="de-DE" dirty="0" smtClean="0"/>
              <a:t> not?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888412"/>
            <a:ext cx="4176464" cy="25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2706091" cy="224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971600" y="3356992"/>
            <a:ext cx="5471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Microscopic</a:t>
            </a:r>
            <a:r>
              <a:rPr lang="de-DE" sz="1600" dirty="0" smtClean="0"/>
              <a:t> </a:t>
            </a:r>
            <a:r>
              <a:rPr lang="de-DE" sz="1600" dirty="0" err="1" smtClean="0"/>
              <a:t>calculations</a:t>
            </a:r>
            <a:r>
              <a:rPr lang="de-DE" sz="1600" dirty="0" smtClean="0"/>
              <a:t> still </a:t>
            </a:r>
            <a:r>
              <a:rPr lang="de-DE" sz="1600" dirty="0" err="1" smtClean="0"/>
              <a:t>differ</a:t>
            </a:r>
            <a:r>
              <a:rPr lang="de-DE" sz="1600" dirty="0" smtClean="0"/>
              <a:t> a </a:t>
            </a:r>
            <a:r>
              <a:rPr lang="de-DE" sz="1600" dirty="0" err="1" smtClean="0"/>
              <a:t>lot</a:t>
            </a:r>
            <a:r>
              <a:rPr lang="de-DE" sz="1600" dirty="0" smtClean="0"/>
              <a:t>, </a:t>
            </a:r>
            <a:r>
              <a:rPr lang="de-DE" sz="1600" dirty="0" err="1" smtClean="0"/>
              <a:t>less</a:t>
            </a:r>
            <a:r>
              <a:rPr lang="de-DE" sz="1600" dirty="0" smtClean="0"/>
              <a:t> </a:t>
            </a:r>
            <a:r>
              <a:rPr lang="de-DE" sz="1600" dirty="0" err="1" smtClean="0"/>
              <a:t>than</a:t>
            </a:r>
            <a:r>
              <a:rPr lang="de-DE" sz="1600" dirty="0" smtClean="0"/>
              <a:t> 12 </a:t>
            </a:r>
            <a:r>
              <a:rPr lang="de-DE" sz="1600" dirty="0" err="1" smtClean="0"/>
              <a:t>years</a:t>
            </a:r>
            <a:r>
              <a:rPr lang="de-DE" sz="1600" dirty="0" smtClean="0"/>
              <a:t> </a:t>
            </a:r>
            <a:r>
              <a:rPr lang="de-DE" sz="1600" dirty="0" err="1" smtClean="0"/>
              <a:t>ago</a:t>
            </a:r>
            <a:r>
              <a:rPr lang="de-DE" sz="1600" dirty="0" smtClean="0"/>
              <a:t>. </a:t>
            </a:r>
          </a:p>
          <a:p>
            <a:r>
              <a:rPr lang="de-DE" sz="1600" dirty="0" smtClean="0"/>
              <a:t>--&gt; Short </a:t>
            </a:r>
            <a:r>
              <a:rPr lang="de-DE" sz="1600" dirty="0" err="1" smtClean="0"/>
              <a:t>range</a:t>
            </a:r>
            <a:r>
              <a:rPr lang="de-DE" sz="1600" dirty="0" smtClean="0"/>
              <a:t> </a:t>
            </a:r>
            <a:r>
              <a:rPr lang="de-DE" sz="1600" dirty="0" err="1" smtClean="0"/>
              <a:t>isovector</a:t>
            </a:r>
            <a:r>
              <a:rPr lang="de-DE" sz="1600" dirty="0" smtClean="0"/>
              <a:t> </a:t>
            </a:r>
            <a:r>
              <a:rPr lang="de-DE" sz="1600" dirty="0" err="1" smtClean="0"/>
              <a:t>correlations</a:t>
            </a:r>
            <a:r>
              <a:rPr lang="de-DE" sz="1600" dirty="0" smtClean="0"/>
              <a:t>: </a:t>
            </a:r>
            <a:r>
              <a:rPr lang="de-DE" sz="1600" dirty="0" err="1" smtClean="0"/>
              <a:t>tensor</a:t>
            </a:r>
            <a:r>
              <a:rPr lang="de-DE" sz="1600" dirty="0" smtClean="0"/>
              <a:t> </a:t>
            </a:r>
            <a:r>
              <a:rPr lang="de-DE" sz="1600" dirty="0" err="1" smtClean="0"/>
              <a:t>force</a:t>
            </a:r>
            <a:endParaRPr lang="en-US" sz="16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323528" y="4077072"/>
            <a:ext cx="8712968" cy="2063264"/>
            <a:chOff x="323528" y="4077072"/>
            <a:chExt cx="8712968" cy="2063264"/>
          </a:xfrm>
        </p:grpSpPr>
        <p:sp>
          <p:nvSpPr>
            <p:cNvPr id="8" name="Textfeld 7"/>
            <p:cNvSpPr txBox="1"/>
            <p:nvPr/>
          </p:nvSpPr>
          <p:spPr>
            <a:xfrm>
              <a:off x="539552" y="4077072"/>
              <a:ext cx="8280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                                      </a:t>
              </a:r>
              <a:r>
                <a:rPr lang="de-DE" sz="1600" dirty="0" err="1" smtClean="0"/>
                <a:t>Perhaps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classify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into</a:t>
              </a:r>
              <a:r>
                <a:rPr lang="de-DE" sz="1600" dirty="0" smtClean="0"/>
                <a:t> 3 </a:t>
              </a:r>
              <a:r>
                <a:rPr lang="de-DE" sz="1600" dirty="0" err="1" smtClean="0"/>
                <a:t>classes</a:t>
              </a:r>
              <a:endParaRPr lang="en-US" sz="1600" dirty="0" err="1" smtClean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3528" y="4509120"/>
              <a:ext cx="309634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„fundamental“ (</a:t>
              </a:r>
              <a:r>
                <a:rPr lang="de-DE" sz="1600" dirty="0" err="1" smtClean="0"/>
                <a:t>field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theoretical</a:t>
              </a:r>
              <a:r>
                <a:rPr lang="de-DE" sz="1600" dirty="0" smtClean="0"/>
                <a:t>) </a:t>
              </a:r>
            </a:p>
            <a:p>
              <a:r>
                <a:rPr lang="de-DE" sz="1400" dirty="0" err="1" smtClean="0"/>
                <a:t>Based</a:t>
              </a:r>
              <a:r>
                <a:rPr lang="de-DE" sz="1400" dirty="0" smtClean="0"/>
                <a:t> on QCD-</a:t>
              </a:r>
              <a:r>
                <a:rPr lang="de-DE" sz="1400" dirty="0" err="1" smtClean="0"/>
                <a:t>inspired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other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parton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field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theories</a:t>
              </a:r>
              <a:r>
                <a:rPr lang="de-DE" sz="1400" dirty="0" smtClean="0"/>
                <a:t> ,</a:t>
              </a:r>
            </a:p>
            <a:p>
              <a:r>
                <a:rPr lang="de-DE" sz="1400" dirty="0" err="1" smtClean="0"/>
                <a:t>Beautiful</a:t>
              </a:r>
              <a:r>
                <a:rPr lang="de-DE" sz="1400" dirty="0" smtClean="0"/>
                <a:t>, but </a:t>
              </a:r>
              <a:r>
                <a:rPr lang="de-DE" sz="1400" dirty="0" err="1" smtClean="0"/>
                <a:t>often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only</a:t>
              </a:r>
              <a:r>
                <a:rPr lang="de-DE" sz="1400" dirty="0" smtClean="0"/>
                <a:t> qualitative,</a:t>
              </a:r>
            </a:p>
            <a:p>
              <a:r>
                <a:rPr lang="de-DE" sz="1400" dirty="0" err="1" smtClean="0"/>
                <a:t>Chiral</a:t>
              </a:r>
              <a:r>
                <a:rPr lang="de-DE" sz="1400" dirty="0" smtClean="0"/>
                <a:t> EFT, </a:t>
              </a:r>
              <a:r>
                <a:rPr lang="de-DE" sz="1400" dirty="0" err="1" smtClean="0"/>
                <a:t>phenomenological</a:t>
              </a:r>
              <a:r>
                <a:rPr lang="de-DE" sz="1400" dirty="0" smtClean="0"/>
                <a:t> „</a:t>
              </a:r>
              <a:r>
                <a:rPr lang="de-DE" sz="1400" dirty="0" err="1" smtClean="0"/>
                <a:t>low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energy</a:t>
              </a:r>
              <a:r>
                <a:rPr lang="de-DE" sz="1400" dirty="0" smtClean="0"/>
                <a:t>“ </a:t>
              </a:r>
              <a:r>
                <a:rPr lang="de-DE" sz="1400" dirty="0" err="1" smtClean="0"/>
                <a:t>constants</a:t>
              </a:r>
              <a:r>
                <a:rPr lang="de-DE" sz="1400" dirty="0" smtClean="0"/>
                <a:t> (not </a:t>
              </a:r>
              <a:r>
                <a:rPr lang="de-DE" sz="1400" dirty="0" err="1" smtClean="0"/>
                <a:t>density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dependent</a:t>
              </a:r>
              <a:r>
                <a:rPr lang="de-DE" sz="1400" dirty="0" smtClean="0"/>
                <a:t>), </a:t>
              </a:r>
              <a:r>
                <a:rPr lang="de-DE" sz="1400" dirty="0" err="1" smtClean="0"/>
                <a:t>convergent</a:t>
              </a:r>
              <a:endParaRPr lang="en-US" sz="1400" dirty="0" err="1" smtClean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419872" y="4509120"/>
              <a:ext cx="28083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 „</a:t>
              </a:r>
              <a:r>
                <a:rPr lang="de-DE" sz="1600" dirty="0" err="1" smtClean="0"/>
                <a:t>realistic</a:t>
              </a:r>
              <a:r>
                <a:rPr lang="de-DE" sz="1600" dirty="0" smtClean="0"/>
                <a:t>“,</a:t>
              </a:r>
            </a:p>
            <a:p>
              <a:r>
                <a:rPr lang="de-DE" sz="1400" dirty="0" err="1" smtClean="0"/>
                <a:t>Based</a:t>
              </a:r>
              <a:r>
                <a:rPr lang="de-DE" sz="1400" dirty="0" smtClean="0"/>
                <a:t> on bare NN </a:t>
              </a:r>
              <a:r>
                <a:rPr lang="de-DE" sz="1400" dirty="0" err="1" smtClean="0"/>
                <a:t>interact</a:t>
              </a:r>
              <a:r>
                <a:rPr lang="de-DE" sz="1400" dirty="0" smtClean="0"/>
                <a:t>, plus 3-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higher</a:t>
              </a:r>
              <a:r>
                <a:rPr lang="de-DE" sz="1400" dirty="0" smtClean="0"/>
                <a:t> order </a:t>
              </a:r>
              <a:r>
                <a:rPr lang="de-DE" sz="1400" dirty="0" err="1" smtClean="0"/>
                <a:t>phenomenological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interactions</a:t>
              </a:r>
              <a:r>
                <a:rPr lang="de-DE" sz="1400" dirty="0" smtClean="0"/>
                <a:t>, </a:t>
              </a:r>
            </a:p>
            <a:p>
              <a:r>
                <a:rPr lang="de-DE" sz="1400" dirty="0" smtClean="0"/>
                <a:t>Heavy  </a:t>
              </a:r>
              <a:r>
                <a:rPr lang="de-DE" sz="1400" dirty="0" err="1" smtClean="0"/>
                <a:t>many-body</a:t>
              </a:r>
              <a:r>
                <a:rPr lang="de-DE" sz="1400" dirty="0" smtClean="0"/>
                <a:t> „</a:t>
              </a:r>
              <a:r>
                <a:rPr lang="de-DE" sz="1400" dirty="0" err="1" smtClean="0"/>
                <a:t>machinery</a:t>
              </a:r>
              <a:r>
                <a:rPr lang="de-DE" sz="1400" dirty="0" smtClean="0"/>
                <a:t>“:</a:t>
              </a:r>
            </a:p>
            <a:p>
              <a:r>
                <a:rPr lang="de-DE" sz="1400" dirty="0" smtClean="0"/>
                <a:t>QMC, GFMC, </a:t>
              </a:r>
              <a:r>
                <a:rPr lang="de-DE" sz="1400" dirty="0" err="1" smtClean="0"/>
                <a:t>Variational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Coupled</a:t>
              </a:r>
              <a:r>
                <a:rPr lang="de-DE" sz="1400" dirty="0" smtClean="0"/>
                <a:t> Cluster, (D)BHF, </a:t>
              </a:r>
              <a:r>
                <a:rPr lang="de-DE" sz="1400" dirty="0" err="1" smtClean="0"/>
                <a:t>No-core_SM</a:t>
              </a:r>
              <a:r>
                <a:rPr lang="de-DE" sz="1400" dirty="0" smtClean="0"/>
                <a:t>,…</a:t>
              </a:r>
              <a:endParaRPr lang="en-US" sz="1400" dirty="0" err="1" smtClean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72200" y="4509120"/>
              <a:ext cx="266429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Density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functional</a:t>
              </a:r>
              <a:endParaRPr lang="de-DE" sz="1600" dirty="0" smtClean="0"/>
            </a:p>
            <a:p>
              <a:r>
                <a:rPr lang="de-DE" sz="1400" dirty="0" smtClean="0"/>
                <a:t>Not </a:t>
              </a:r>
              <a:r>
                <a:rPr lang="de-DE" sz="1400" dirty="0" err="1" smtClean="0"/>
                <a:t>really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microscopic</a:t>
              </a:r>
              <a:r>
                <a:rPr lang="de-DE" sz="1400" dirty="0" smtClean="0"/>
                <a:t>, </a:t>
              </a:r>
              <a:r>
                <a:rPr lang="de-DE" sz="1400" dirty="0" err="1" smtClean="0"/>
                <a:t>since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depends</a:t>
              </a:r>
              <a:r>
                <a:rPr lang="de-DE" sz="1400" dirty="0" smtClean="0"/>
                <a:t> on </a:t>
              </a:r>
              <a:r>
                <a:rPr lang="de-DE" sz="1400" dirty="0" err="1" smtClean="0"/>
                <a:t>parameters</a:t>
              </a:r>
              <a:r>
                <a:rPr lang="de-DE" sz="1400" dirty="0" smtClean="0"/>
                <a:t> , </a:t>
              </a:r>
              <a:r>
                <a:rPr lang="de-DE" sz="1400" dirty="0" err="1" smtClean="0"/>
                <a:t>which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are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fitted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to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nuclei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and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nucl</a:t>
              </a:r>
              <a:r>
                <a:rPr lang="de-DE" sz="1400" dirty="0" smtClean="0"/>
                <a:t>. Matter, </a:t>
              </a:r>
            </a:p>
            <a:p>
              <a:r>
                <a:rPr lang="de-DE" sz="1400" dirty="0" err="1" smtClean="0"/>
                <a:t>Many</a:t>
              </a:r>
              <a:r>
                <a:rPr lang="de-DE" sz="1400" dirty="0" smtClean="0"/>
                <a:t> different </a:t>
              </a:r>
              <a:r>
                <a:rPr lang="de-DE" sz="1400" dirty="0" err="1" smtClean="0"/>
                <a:t>parametrizations</a:t>
              </a:r>
              <a:r>
                <a:rPr lang="de-DE" sz="1400" dirty="0" smtClean="0"/>
                <a:t>,</a:t>
              </a:r>
            </a:p>
            <a:p>
              <a:r>
                <a:rPr lang="de-DE" sz="1400" dirty="0" err="1" smtClean="0"/>
                <a:t>Skyrme</a:t>
              </a:r>
              <a:r>
                <a:rPr lang="de-DE" sz="1400" dirty="0" smtClean="0"/>
                <a:t>, RMF (RH), RHF, </a:t>
              </a:r>
              <a:endParaRPr lang="en-US" sz="1400" dirty="0" err="1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1440160" cy="7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/>
          <p:nvPr/>
        </p:nvSpPr>
        <p:spPr>
          <a:xfrm>
            <a:off x="539552" y="620688"/>
            <a:ext cx="4712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“Symmetry energy is dominated by the tensor forces”:</a:t>
            </a:r>
            <a:endParaRPr lang="ko-KR" alt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827584" y="188640"/>
            <a:ext cx="214353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M. </a:t>
            </a:r>
            <a:r>
              <a:rPr lang="de-DE" sz="1600" dirty="0" err="1" smtClean="0"/>
              <a:t>Rho</a:t>
            </a:r>
            <a:r>
              <a:rPr lang="de-DE" sz="1600" dirty="0" smtClean="0"/>
              <a:t>: Half-</a:t>
            </a:r>
            <a:r>
              <a:rPr lang="de-DE" sz="1600" dirty="0" err="1" smtClean="0"/>
              <a:t>Skyrmions</a:t>
            </a:r>
            <a:endParaRPr lang="en-US" sz="1600" dirty="0" err="1" smtClean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7696" y="1052736"/>
            <a:ext cx="2736304" cy="224890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5576" y="1196752"/>
            <a:ext cx="5472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But T=1 </a:t>
            </a:r>
            <a:r>
              <a:rPr lang="de-DE" sz="1600" dirty="0" err="1" smtClean="0"/>
              <a:t>tensor</a:t>
            </a:r>
            <a:r>
              <a:rPr lang="de-DE" sz="1600" dirty="0" smtClean="0"/>
              <a:t> </a:t>
            </a:r>
            <a:r>
              <a:rPr lang="de-DE" sz="1600" dirty="0" err="1" smtClean="0"/>
              <a:t>force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not </a:t>
            </a:r>
            <a:r>
              <a:rPr lang="de-DE" sz="1600" dirty="0" err="1" smtClean="0"/>
              <a:t>renormalized</a:t>
            </a:r>
            <a:r>
              <a:rPr lang="de-DE" sz="1600" dirty="0" smtClean="0"/>
              <a:t> (</a:t>
            </a:r>
            <a:r>
              <a:rPr lang="de-DE" sz="1600" dirty="0" err="1" smtClean="0"/>
              <a:t>reduced</a:t>
            </a:r>
            <a:r>
              <a:rPr lang="de-DE" sz="1600" dirty="0" smtClean="0"/>
              <a:t>) in matter (in </a:t>
            </a:r>
            <a:r>
              <a:rPr lang="de-DE" sz="1600" dirty="0" err="1" smtClean="0"/>
              <a:t>contrast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T=0 </a:t>
            </a:r>
            <a:r>
              <a:rPr lang="de-DE" sz="1600" dirty="0" err="1" smtClean="0"/>
              <a:t>tensor</a:t>
            </a:r>
            <a:r>
              <a:rPr lang="de-DE" sz="1600" dirty="0" smtClean="0"/>
              <a:t>)</a:t>
            </a:r>
            <a:endParaRPr lang="en-US" sz="1600" dirty="0" err="1" smtClean="0"/>
          </a:p>
        </p:txBody>
      </p:sp>
      <p:grpSp>
        <p:nvGrpSpPr>
          <p:cNvPr id="22" name="Gruppieren 21"/>
          <p:cNvGrpSpPr/>
          <p:nvPr/>
        </p:nvGrpSpPr>
        <p:grpSpPr>
          <a:xfrm>
            <a:off x="899592" y="2204864"/>
            <a:ext cx="5120697" cy="4653136"/>
            <a:chOff x="899592" y="2204864"/>
            <a:chExt cx="5120697" cy="4653136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2780928"/>
              <a:ext cx="4968552" cy="207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feld 9"/>
            <p:cNvSpPr txBox="1"/>
            <p:nvPr/>
          </p:nvSpPr>
          <p:spPr>
            <a:xfrm>
              <a:off x="899592" y="2204864"/>
              <a:ext cx="5120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This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would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explained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by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half-</a:t>
              </a:r>
              <a:r>
                <a:rPr lang="de-DE" sz="1600" dirty="0" err="1" smtClean="0"/>
                <a:t>skyrmion</a:t>
              </a:r>
              <a:r>
                <a:rPr lang="de-DE" sz="1600" dirty="0" smtClean="0"/>
                <a:t> model </a:t>
              </a:r>
              <a:r>
                <a:rPr lang="de-DE" sz="1600" dirty="0" err="1" smtClean="0"/>
                <a:t>or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</a:p>
            <a:p>
              <a:r>
                <a:rPr lang="de-DE" sz="1600" dirty="0" err="1" smtClean="0"/>
                <a:t>Parity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doubling</a:t>
              </a:r>
              <a:r>
                <a:rPr lang="de-DE" sz="1600" dirty="0" smtClean="0"/>
                <a:t> model (Harada) </a:t>
              </a:r>
              <a:endParaRPr lang="en-US" sz="1600" dirty="0" err="1" smtClean="0"/>
            </a:p>
          </p:txBody>
        </p:sp>
        <p:grpSp>
          <p:nvGrpSpPr>
            <p:cNvPr id="2" name="Gruppieren 10"/>
            <p:cNvGrpSpPr/>
            <p:nvPr/>
          </p:nvGrpSpPr>
          <p:grpSpPr>
            <a:xfrm>
              <a:off x="1259632" y="5013176"/>
              <a:ext cx="3821038" cy="1440013"/>
              <a:chOff x="1543050" y="3733802"/>
              <a:chExt cx="5772150" cy="2719387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43101" y="3733802"/>
                <a:ext cx="2345177" cy="2719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029200" y="3886200"/>
                <a:ext cx="2286000" cy="2453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543050" y="4038600"/>
                <a:ext cx="547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err="1"/>
                  <a:t>E</a:t>
                </a:r>
                <a:r>
                  <a:rPr lang="en-US" altLang="ko-KR" baseline="-25000" dirty="0" err="1"/>
                  <a:t>sym</a:t>
                </a:r>
                <a:endParaRPr lang="ko-KR" alt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86250" y="6019800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n</a:t>
                </a:r>
                <a:endParaRPr lang="ko-KR" alt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143250" y="4114799"/>
                <a:ext cx="11480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(a) Without ½-s</a:t>
                </a:r>
                <a:endParaRPr lang="ko-KR" altLang="en-US" sz="1200" dirty="0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5425722" y="4114800"/>
                <a:ext cx="9412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(b) With ½-s</a:t>
                </a:r>
                <a:endParaRPr lang="ko-KR" altLang="en-US" sz="1200" dirty="0"/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1043608" y="6519446"/>
              <a:ext cx="45808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Also </a:t>
              </a:r>
              <a:r>
                <a:rPr lang="de-DE" sz="1600" dirty="0" err="1" smtClean="0"/>
                <a:t>important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consequences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for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the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speed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sound</a:t>
              </a:r>
              <a:endParaRPr lang="en-US" sz="1600" dirty="0" err="1" smtClean="0"/>
            </a:p>
          </p:txBody>
        </p:sp>
      </p:grpSp>
      <p:grpSp>
        <p:nvGrpSpPr>
          <p:cNvPr id="3" name="Gruppieren 21"/>
          <p:cNvGrpSpPr/>
          <p:nvPr/>
        </p:nvGrpSpPr>
        <p:grpSpPr>
          <a:xfrm>
            <a:off x="5436096" y="3284984"/>
            <a:ext cx="3707904" cy="3384376"/>
            <a:chOff x="5436096" y="3284984"/>
            <a:chExt cx="3707904" cy="3384376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6136" y="4293096"/>
              <a:ext cx="3236143" cy="229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feld 19"/>
            <p:cNvSpPr txBox="1"/>
            <p:nvPr/>
          </p:nvSpPr>
          <p:spPr>
            <a:xfrm>
              <a:off x="5652120" y="3429000"/>
              <a:ext cx="3347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Manque </a:t>
              </a:r>
              <a:r>
                <a:rPr lang="de-DE" sz="1600" dirty="0" err="1" smtClean="0"/>
                <a:t>told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us</a:t>
              </a:r>
              <a:r>
                <a:rPr lang="de-DE" sz="1600" dirty="0" smtClean="0"/>
                <a:t>, </a:t>
              </a:r>
              <a:r>
                <a:rPr lang="de-DE" sz="1600" dirty="0" err="1" smtClean="0"/>
                <a:t>that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we</a:t>
              </a:r>
              <a:r>
                <a:rPr lang="de-DE" sz="1600" dirty="0" smtClean="0"/>
                <a:t> all </a:t>
              </a:r>
              <a:r>
                <a:rPr lang="de-DE" sz="1600" dirty="0" err="1" smtClean="0"/>
                <a:t>here</a:t>
              </a:r>
              <a:r>
                <a:rPr lang="de-DE" sz="1600" dirty="0" smtClean="0"/>
                <a:t>,</a:t>
              </a:r>
            </a:p>
            <a:p>
              <a:r>
                <a:rPr lang="de-DE" sz="1600" dirty="0" err="1" smtClean="0"/>
                <a:t>only</a:t>
              </a:r>
              <a:r>
                <a:rPr lang="de-DE" sz="1600" dirty="0" smtClean="0"/>
                <a:t>, </a:t>
              </a:r>
              <a:r>
                <a:rPr lang="de-DE" sz="1600" dirty="0" err="1" smtClean="0"/>
                <a:t>because</a:t>
              </a:r>
              <a:r>
                <a:rPr lang="de-DE" sz="1600" dirty="0" smtClean="0"/>
                <a:t> a </a:t>
              </a:r>
              <a:r>
                <a:rPr lang="de-DE" sz="1600" dirty="0" err="1" smtClean="0"/>
                <a:t>committee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drank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some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very</a:t>
              </a:r>
              <a:r>
                <a:rPr lang="de-DE" sz="1600" dirty="0" smtClean="0"/>
                <a:t> expensive French </a:t>
              </a:r>
              <a:r>
                <a:rPr lang="de-DE" sz="1600" dirty="0" err="1" smtClean="0"/>
                <a:t>wine</a:t>
              </a:r>
              <a:endParaRPr lang="en-US" sz="1600" dirty="0" err="1" smtClean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5436096" y="3284984"/>
              <a:ext cx="3707904" cy="33843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38100" algn="ctr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600" dirty="0" smtClean="0">
            <a:sym typeface="Wingdings" pitchFamily="2" charset="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3714</Words>
  <Application>Microsoft Office PowerPoint</Application>
  <PresentationFormat>Bildschirmpräsentation (4:3)</PresentationFormat>
  <Paragraphs>624</Paragraphs>
  <Slides>40</Slides>
  <Notes>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Larissa-Design</vt:lpstr>
      <vt:lpstr>Equation</vt:lpstr>
      <vt:lpstr>Fotografia Photo Editor</vt:lpstr>
      <vt:lpstr>Formel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wolter</dc:creator>
  <cp:lastModifiedBy>wolter</cp:lastModifiedBy>
  <cp:revision>113</cp:revision>
  <dcterms:created xsi:type="dcterms:W3CDTF">2018-09-08T12:33:54Z</dcterms:created>
  <dcterms:modified xsi:type="dcterms:W3CDTF">2018-09-13T03:34:10Z</dcterms:modified>
</cp:coreProperties>
</file>