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694" r:id="rId4"/>
    <p:sldMasterId id="2147483696" r:id="rId5"/>
    <p:sldMasterId id="2147483698" r:id="rId6"/>
  </p:sldMasterIdLst>
  <p:notesMasterIdLst>
    <p:notesMasterId r:id="rId25"/>
  </p:notesMasterIdLst>
  <p:handoutMasterIdLst>
    <p:handoutMasterId r:id="rId26"/>
  </p:handoutMasterIdLst>
  <p:sldIdLst>
    <p:sldId id="589" r:id="rId7"/>
    <p:sldId id="632" r:id="rId8"/>
    <p:sldId id="652" r:id="rId9"/>
    <p:sldId id="651" r:id="rId10"/>
    <p:sldId id="636" r:id="rId11"/>
    <p:sldId id="637" r:id="rId12"/>
    <p:sldId id="638" r:id="rId13"/>
    <p:sldId id="644" r:id="rId14"/>
    <p:sldId id="639" r:id="rId15"/>
    <p:sldId id="640" r:id="rId16"/>
    <p:sldId id="643" r:id="rId17"/>
    <p:sldId id="641" r:id="rId18"/>
    <p:sldId id="645" r:id="rId19"/>
    <p:sldId id="646" r:id="rId20"/>
    <p:sldId id="647" r:id="rId21"/>
    <p:sldId id="648" r:id="rId22"/>
    <p:sldId id="653" r:id="rId23"/>
    <p:sldId id="650" r:id="rId24"/>
  </p:sldIdLst>
  <p:sldSz cx="9144000" cy="6858000" type="screen4x3"/>
  <p:notesSz cx="6794500" cy="9931400"/>
  <p:defaultText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DDD9C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38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4283" cy="496571"/>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7" y="0"/>
            <a:ext cx="2944283" cy="496571"/>
          </a:xfrm>
          <a:prstGeom prst="rect">
            <a:avLst/>
          </a:prstGeom>
        </p:spPr>
        <p:txBody>
          <a:bodyPr vert="horz" lIns="91425" tIns="45713" rIns="91425" bIns="45713" rtlCol="0"/>
          <a:lstStyle>
            <a:lvl1pPr algn="r">
              <a:defRPr sz="1200"/>
            </a:lvl1pPr>
          </a:lstStyle>
          <a:p>
            <a:fld id="{B6DF3A6F-8FF3-4E5C-BAE3-5056363E0E0F}" type="datetimeFigureOut">
              <a:rPr kumimoji="1" lang="ja-JP" altLang="en-US" smtClean="0"/>
              <a:t>2019/5/6</a:t>
            </a:fld>
            <a:endParaRPr kumimoji="1" lang="ja-JP" altLang="en-US"/>
          </a:p>
        </p:txBody>
      </p:sp>
      <p:sp>
        <p:nvSpPr>
          <p:cNvPr id="4" name="フッター プレースホルダー 3"/>
          <p:cNvSpPr>
            <a:spLocks noGrp="1"/>
          </p:cNvSpPr>
          <p:nvPr>
            <p:ph type="ftr" sz="quarter" idx="2"/>
          </p:nvPr>
        </p:nvSpPr>
        <p:spPr>
          <a:xfrm>
            <a:off x="2" y="9433107"/>
            <a:ext cx="2944283" cy="496571"/>
          </a:xfrm>
          <a:prstGeom prst="rect">
            <a:avLst/>
          </a:prstGeom>
        </p:spPr>
        <p:txBody>
          <a:bodyPr vert="horz" lIns="91425" tIns="45713" rIns="91425" bIns="4571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7" y="9433107"/>
            <a:ext cx="2944283" cy="496571"/>
          </a:xfrm>
          <a:prstGeom prst="rect">
            <a:avLst/>
          </a:prstGeom>
        </p:spPr>
        <p:txBody>
          <a:bodyPr vert="horz" lIns="91425" tIns="45713" rIns="91425" bIns="45713" rtlCol="0" anchor="b"/>
          <a:lstStyle>
            <a:lvl1pPr algn="r">
              <a:defRPr sz="1200"/>
            </a:lvl1pPr>
          </a:lstStyle>
          <a:p>
            <a:fld id="{D048C87E-9E76-4B9F-A84D-D89B35E3480A}" type="slidenum">
              <a:rPr kumimoji="1" lang="ja-JP" altLang="en-US" smtClean="0"/>
              <a:t>‹#›</a:t>
            </a:fld>
            <a:endParaRPr kumimoji="1" lang="ja-JP" altLang="en-US"/>
          </a:p>
        </p:txBody>
      </p:sp>
    </p:spTree>
    <p:extLst>
      <p:ext uri="{BB962C8B-B14F-4D97-AF65-F5344CB8AC3E}">
        <p14:creationId xmlns:p14="http://schemas.microsoft.com/office/powerpoint/2010/main" val="2598417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4283" cy="496571"/>
          </a:xfrm>
          <a:prstGeom prst="rect">
            <a:avLst/>
          </a:prstGeom>
        </p:spPr>
        <p:txBody>
          <a:bodyPr vert="horz" lIns="91425" tIns="45713" rIns="91425"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7" y="0"/>
            <a:ext cx="2944283" cy="496571"/>
          </a:xfrm>
          <a:prstGeom prst="rect">
            <a:avLst/>
          </a:prstGeom>
        </p:spPr>
        <p:txBody>
          <a:bodyPr vert="horz" lIns="91425" tIns="45713" rIns="91425" bIns="45713" rtlCol="0"/>
          <a:lstStyle>
            <a:lvl1pPr algn="r">
              <a:defRPr sz="1200"/>
            </a:lvl1pPr>
          </a:lstStyle>
          <a:p>
            <a:fld id="{BB227C70-C224-4FF7-93E6-AB0BEF1F1E18}" type="datetimeFigureOut">
              <a:rPr kumimoji="1" lang="ja-JP" altLang="en-US" smtClean="0"/>
              <a:t>2019/5/6</a:t>
            </a:fld>
            <a:endParaRPr kumimoji="1" lang="ja-JP" altLang="en-US"/>
          </a:p>
        </p:txBody>
      </p:sp>
      <p:sp>
        <p:nvSpPr>
          <p:cNvPr id="4" name="スライド イメージ プレースホルダー 3"/>
          <p:cNvSpPr>
            <a:spLocks noGrp="1" noRot="1" noChangeAspect="1"/>
          </p:cNvSpPr>
          <p:nvPr>
            <p:ph type="sldImg" idx="2"/>
          </p:nvPr>
        </p:nvSpPr>
        <p:spPr>
          <a:xfrm>
            <a:off x="915988" y="746125"/>
            <a:ext cx="4962525" cy="3722688"/>
          </a:xfrm>
          <a:prstGeom prst="rect">
            <a:avLst/>
          </a:prstGeom>
          <a:noFill/>
          <a:ln w="12700">
            <a:solidFill>
              <a:prstClr val="black"/>
            </a:solidFill>
          </a:ln>
        </p:spPr>
        <p:txBody>
          <a:bodyPr vert="horz" lIns="91425" tIns="45713" rIns="91425" bIns="45713" rtlCol="0" anchor="ctr"/>
          <a:lstStyle/>
          <a:p>
            <a:endParaRPr lang="ja-JP" altLang="en-US"/>
          </a:p>
        </p:txBody>
      </p:sp>
      <p:sp>
        <p:nvSpPr>
          <p:cNvPr id="5" name="ノート プレースホルダー 4"/>
          <p:cNvSpPr>
            <a:spLocks noGrp="1"/>
          </p:cNvSpPr>
          <p:nvPr>
            <p:ph type="body" sz="quarter" idx="3"/>
          </p:nvPr>
        </p:nvSpPr>
        <p:spPr>
          <a:xfrm>
            <a:off x="679450" y="4717415"/>
            <a:ext cx="5435600" cy="4469130"/>
          </a:xfrm>
          <a:prstGeom prst="rect">
            <a:avLst/>
          </a:prstGeom>
        </p:spPr>
        <p:txBody>
          <a:bodyPr vert="horz" lIns="91425" tIns="45713" rIns="91425"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33107"/>
            <a:ext cx="2944283" cy="496571"/>
          </a:xfrm>
          <a:prstGeom prst="rect">
            <a:avLst/>
          </a:prstGeom>
        </p:spPr>
        <p:txBody>
          <a:bodyPr vert="horz" lIns="91425" tIns="45713" rIns="91425"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7" y="9433107"/>
            <a:ext cx="2944283" cy="496571"/>
          </a:xfrm>
          <a:prstGeom prst="rect">
            <a:avLst/>
          </a:prstGeom>
        </p:spPr>
        <p:txBody>
          <a:bodyPr vert="horz" lIns="91425" tIns="45713" rIns="91425" bIns="45713" rtlCol="0" anchor="b"/>
          <a:lstStyle>
            <a:lvl1pPr algn="r">
              <a:defRPr sz="1200"/>
            </a:lvl1pPr>
          </a:lstStyle>
          <a:p>
            <a:fld id="{09D3EF8C-EB0C-4B6B-8544-066368651C2D}" type="slidenum">
              <a:rPr kumimoji="1" lang="ja-JP" altLang="en-US" smtClean="0"/>
              <a:t>‹#›</a:t>
            </a:fld>
            <a:endParaRPr kumimoji="1" lang="ja-JP" altLang="en-US"/>
          </a:p>
        </p:txBody>
      </p:sp>
    </p:spTree>
    <p:extLst>
      <p:ext uri="{BB962C8B-B14F-4D97-AF65-F5344CB8AC3E}">
        <p14:creationId xmlns:p14="http://schemas.microsoft.com/office/powerpoint/2010/main" val="1218283251"/>
      </p:ext>
    </p:extLst>
  </p:cSld>
  <p:clrMap bg1="lt1" tx1="dk1" bg2="lt2" tx2="dk2" accent1="accent1" accent2="accent2" accent3="accent3" accent4="accent4" accent5="accent5" accent6="accent6" hlink="hlink" folHlink="folHlink"/>
  <p:notesStyle>
    <a:lvl1pPr marL="0" algn="l" defTabSz="912386" rtl="0" eaLnBrk="1" latinLnBrk="0" hangingPunct="1">
      <a:defRPr kumimoji="1" sz="1200" kern="1200">
        <a:solidFill>
          <a:schemeClr val="tx1"/>
        </a:solidFill>
        <a:latin typeface="+mn-lt"/>
        <a:ea typeface="+mn-ea"/>
        <a:cs typeface="+mn-cs"/>
      </a:defRPr>
    </a:lvl1pPr>
    <a:lvl2pPr marL="456183" algn="l" defTabSz="912386" rtl="0" eaLnBrk="1" latinLnBrk="0" hangingPunct="1">
      <a:defRPr kumimoji="1" sz="1200" kern="1200">
        <a:solidFill>
          <a:schemeClr val="tx1"/>
        </a:solidFill>
        <a:latin typeface="+mn-lt"/>
        <a:ea typeface="+mn-ea"/>
        <a:cs typeface="+mn-cs"/>
      </a:defRPr>
    </a:lvl2pPr>
    <a:lvl3pPr marL="912386" algn="l" defTabSz="912386" rtl="0" eaLnBrk="1" latinLnBrk="0" hangingPunct="1">
      <a:defRPr kumimoji="1" sz="1200" kern="1200">
        <a:solidFill>
          <a:schemeClr val="tx1"/>
        </a:solidFill>
        <a:latin typeface="+mn-lt"/>
        <a:ea typeface="+mn-ea"/>
        <a:cs typeface="+mn-cs"/>
      </a:defRPr>
    </a:lvl3pPr>
    <a:lvl4pPr marL="1368590" algn="l" defTabSz="912386" rtl="0" eaLnBrk="1" latinLnBrk="0" hangingPunct="1">
      <a:defRPr kumimoji="1" sz="1200" kern="1200">
        <a:solidFill>
          <a:schemeClr val="tx1"/>
        </a:solidFill>
        <a:latin typeface="+mn-lt"/>
        <a:ea typeface="+mn-ea"/>
        <a:cs typeface="+mn-cs"/>
      </a:defRPr>
    </a:lvl4pPr>
    <a:lvl5pPr marL="1824781" algn="l" defTabSz="912386" rtl="0" eaLnBrk="1" latinLnBrk="0" hangingPunct="1">
      <a:defRPr kumimoji="1" sz="1200" kern="1200">
        <a:solidFill>
          <a:schemeClr val="tx1"/>
        </a:solidFill>
        <a:latin typeface="+mn-lt"/>
        <a:ea typeface="+mn-ea"/>
        <a:cs typeface="+mn-cs"/>
      </a:defRPr>
    </a:lvl5pPr>
    <a:lvl6pPr marL="2280970" algn="l" defTabSz="912386" rtl="0" eaLnBrk="1" latinLnBrk="0" hangingPunct="1">
      <a:defRPr kumimoji="1" sz="1200" kern="1200">
        <a:solidFill>
          <a:schemeClr val="tx1"/>
        </a:solidFill>
        <a:latin typeface="+mn-lt"/>
        <a:ea typeface="+mn-ea"/>
        <a:cs typeface="+mn-cs"/>
      </a:defRPr>
    </a:lvl6pPr>
    <a:lvl7pPr marL="2737175" algn="l" defTabSz="912386" rtl="0" eaLnBrk="1" latinLnBrk="0" hangingPunct="1">
      <a:defRPr kumimoji="1" sz="1200" kern="1200">
        <a:solidFill>
          <a:schemeClr val="tx1"/>
        </a:solidFill>
        <a:latin typeface="+mn-lt"/>
        <a:ea typeface="+mn-ea"/>
        <a:cs typeface="+mn-cs"/>
      </a:defRPr>
    </a:lvl7pPr>
    <a:lvl8pPr marL="3193366" algn="l" defTabSz="912386" rtl="0" eaLnBrk="1" latinLnBrk="0" hangingPunct="1">
      <a:defRPr kumimoji="1" sz="1200" kern="1200">
        <a:solidFill>
          <a:schemeClr val="tx1"/>
        </a:solidFill>
        <a:latin typeface="+mn-lt"/>
        <a:ea typeface="+mn-ea"/>
        <a:cs typeface="+mn-cs"/>
      </a:defRPr>
    </a:lvl8pPr>
    <a:lvl9pPr marL="3649559" algn="l" defTabSz="912386"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D3EF8C-EB0C-4B6B-8544-066368651C2D}" type="slidenum">
              <a:rPr kumimoji="1" lang="ja-JP" altLang="en-US" smtClean="0"/>
              <a:t>2</a:t>
            </a:fld>
            <a:endParaRPr kumimoji="1" lang="ja-JP" altLang="en-US"/>
          </a:p>
        </p:txBody>
      </p:sp>
    </p:spTree>
    <p:extLst>
      <p:ext uri="{BB962C8B-B14F-4D97-AF65-F5344CB8AC3E}">
        <p14:creationId xmlns:p14="http://schemas.microsoft.com/office/powerpoint/2010/main" val="401964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AF13DB-AFD8-4606-8509-6D0FA709431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48062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83" indent="0" algn="ctr">
              <a:buNone/>
              <a:defRPr>
                <a:solidFill>
                  <a:schemeClr val="tx1">
                    <a:tint val="75000"/>
                  </a:schemeClr>
                </a:solidFill>
              </a:defRPr>
            </a:lvl2pPr>
            <a:lvl3pPr marL="912386" indent="0" algn="ctr">
              <a:buNone/>
              <a:defRPr>
                <a:solidFill>
                  <a:schemeClr val="tx1">
                    <a:tint val="75000"/>
                  </a:schemeClr>
                </a:solidFill>
              </a:defRPr>
            </a:lvl3pPr>
            <a:lvl4pPr marL="1368590" indent="0" algn="ctr">
              <a:buNone/>
              <a:defRPr>
                <a:solidFill>
                  <a:schemeClr val="tx1">
                    <a:tint val="75000"/>
                  </a:schemeClr>
                </a:solidFill>
              </a:defRPr>
            </a:lvl4pPr>
            <a:lvl5pPr marL="1824781" indent="0" algn="ctr">
              <a:buNone/>
              <a:defRPr>
                <a:solidFill>
                  <a:schemeClr val="tx1">
                    <a:tint val="75000"/>
                  </a:schemeClr>
                </a:solidFill>
              </a:defRPr>
            </a:lvl5pPr>
            <a:lvl6pPr marL="2280970" indent="0" algn="ctr">
              <a:buNone/>
              <a:defRPr>
                <a:solidFill>
                  <a:schemeClr val="tx1">
                    <a:tint val="75000"/>
                  </a:schemeClr>
                </a:solidFill>
              </a:defRPr>
            </a:lvl6pPr>
            <a:lvl7pPr marL="2737175" indent="0" algn="ctr">
              <a:buNone/>
              <a:defRPr>
                <a:solidFill>
                  <a:schemeClr val="tx1">
                    <a:tint val="75000"/>
                  </a:schemeClr>
                </a:solidFill>
              </a:defRPr>
            </a:lvl7pPr>
            <a:lvl8pPr marL="3193366" indent="0" algn="ctr">
              <a:buNone/>
              <a:defRPr>
                <a:solidFill>
                  <a:schemeClr val="tx1">
                    <a:tint val="75000"/>
                  </a:schemeClr>
                </a:solidFill>
              </a:defRPr>
            </a:lvl8pPr>
            <a:lvl9pPr marL="364955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pic>
        <p:nvPicPr>
          <p:cNvPr id="7" name="Picture 13" descr="keklogo-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76" y="41617"/>
            <a:ext cx="671979" cy="461665"/>
          </a:xfrm>
          <a:prstGeom prst="rect">
            <a:avLst/>
          </a:prstGeom>
          <a:noFill/>
        </p:spPr>
        <p:txBody>
          <a:bodyPr wrap="none" lIns="91236" tIns="45619" rIns="91236" bIns="45619" rtlCol="0">
            <a:spAutoFit/>
          </a:bodyPr>
          <a:lstStyle/>
          <a:p>
            <a:r>
              <a:rPr kumimoji="1" lang="en-US" altLang="ja-JP" sz="2400" b="1" dirty="0"/>
              <a:t>KEK</a:t>
            </a:r>
            <a:endParaRPr kumimoji="1" lang="ja-JP" altLang="en-US" sz="2400" b="1" dirty="0"/>
          </a:p>
        </p:txBody>
      </p:sp>
      <p:sp>
        <p:nvSpPr>
          <p:cNvPr id="9" name="テキスト ボックス 8"/>
          <p:cNvSpPr txBox="1"/>
          <p:nvPr userDrawn="1"/>
        </p:nvSpPr>
        <p:spPr>
          <a:xfrm>
            <a:off x="44077" y="395442"/>
            <a:ext cx="1186131" cy="322961"/>
          </a:xfrm>
          <a:prstGeom prst="rect">
            <a:avLst/>
          </a:prstGeom>
          <a:noFill/>
        </p:spPr>
        <p:txBody>
          <a:bodyPr wrap="none" lIns="91236" tIns="45619" rIns="91236" bIns="45619" rtlCol="0">
            <a:spAutoFit/>
          </a:bodyPr>
          <a:lstStyle/>
          <a:p>
            <a:pPr>
              <a:lnSpc>
                <a:spcPts val="900"/>
              </a:lnSpc>
            </a:pPr>
            <a:r>
              <a:rPr kumimoji="1" lang="en-US" altLang="ja-JP" sz="800" dirty="0"/>
              <a:t>High Energy Accelerator</a:t>
            </a:r>
          </a:p>
          <a:p>
            <a:pPr>
              <a:lnSpc>
                <a:spcPts val="900"/>
              </a:lnSpc>
            </a:pPr>
            <a:r>
              <a:rPr kumimoji="1" lang="en-US" altLang="ja-JP" sz="800" dirty="0"/>
              <a:t>Research Organization</a:t>
            </a:r>
            <a:endParaRPr kumimoji="1" lang="ja-JP" altLang="en-US" sz="800" dirty="0"/>
          </a:p>
        </p:txBody>
      </p:sp>
      <p:sp>
        <p:nvSpPr>
          <p:cNvPr id="10" name="正方形/長方形 9"/>
          <p:cNvSpPr/>
          <p:nvPr userDrawn="1"/>
        </p:nvSpPr>
        <p:spPr>
          <a:xfrm>
            <a:off x="123262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a:endParaRPr kumimoji="1" lang="ja-JP" altLang="en-US" sz="3200" dirty="0"/>
          </a:p>
        </p:txBody>
      </p:sp>
    </p:spTree>
    <p:extLst>
      <p:ext uri="{BB962C8B-B14F-4D97-AF65-F5344CB8AC3E}">
        <p14:creationId xmlns:p14="http://schemas.microsoft.com/office/powerpoint/2010/main" val="332967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49511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1"/>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1"/>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77637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83" indent="0" algn="ctr">
              <a:buNone/>
              <a:defRPr>
                <a:solidFill>
                  <a:schemeClr val="tx1">
                    <a:tint val="75000"/>
                  </a:schemeClr>
                </a:solidFill>
              </a:defRPr>
            </a:lvl2pPr>
            <a:lvl3pPr marL="912386" indent="0" algn="ctr">
              <a:buNone/>
              <a:defRPr>
                <a:solidFill>
                  <a:schemeClr val="tx1">
                    <a:tint val="75000"/>
                  </a:schemeClr>
                </a:solidFill>
              </a:defRPr>
            </a:lvl3pPr>
            <a:lvl4pPr marL="1368590" indent="0" algn="ctr">
              <a:buNone/>
              <a:defRPr>
                <a:solidFill>
                  <a:schemeClr val="tx1">
                    <a:tint val="75000"/>
                  </a:schemeClr>
                </a:solidFill>
              </a:defRPr>
            </a:lvl4pPr>
            <a:lvl5pPr marL="1824781" indent="0" algn="ctr">
              <a:buNone/>
              <a:defRPr>
                <a:solidFill>
                  <a:schemeClr val="tx1">
                    <a:tint val="75000"/>
                  </a:schemeClr>
                </a:solidFill>
              </a:defRPr>
            </a:lvl5pPr>
            <a:lvl6pPr marL="2280970" indent="0" algn="ctr">
              <a:buNone/>
              <a:defRPr>
                <a:solidFill>
                  <a:schemeClr val="tx1">
                    <a:tint val="75000"/>
                  </a:schemeClr>
                </a:solidFill>
              </a:defRPr>
            </a:lvl6pPr>
            <a:lvl7pPr marL="2737175" indent="0" algn="ctr">
              <a:buNone/>
              <a:defRPr>
                <a:solidFill>
                  <a:schemeClr val="tx1">
                    <a:tint val="75000"/>
                  </a:schemeClr>
                </a:solidFill>
              </a:defRPr>
            </a:lvl7pPr>
            <a:lvl8pPr marL="3193366" indent="0" algn="ctr">
              <a:buNone/>
              <a:defRPr>
                <a:solidFill>
                  <a:schemeClr val="tx1">
                    <a:tint val="75000"/>
                  </a:schemeClr>
                </a:solidFill>
              </a:defRPr>
            </a:lvl8pPr>
            <a:lvl9pPr marL="364955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631391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291508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3"/>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6183" indent="0">
              <a:buNone/>
              <a:defRPr sz="1800">
                <a:solidFill>
                  <a:schemeClr val="tx1">
                    <a:tint val="75000"/>
                  </a:schemeClr>
                </a:solidFill>
              </a:defRPr>
            </a:lvl2pPr>
            <a:lvl3pPr marL="912386" indent="0">
              <a:buNone/>
              <a:defRPr sz="1600">
                <a:solidFill>
                  <a:schemeClr val="tx1">
                    <a:tint val="75000"/>
                  </a:schemeClr>
                </a:solidFill>
              </a:defRPr>
            </a:lvl3pPr>
            <a:lvl4pPr marL="1368590" indent="0">
              <a:buNone/>
              <a:defRPr sz="1400">
                <a:solidFill>
                  <a:schemeClr val="tx1">
                    <a:tint val="75000"/>
                  </a:schemeClr>
                </a:solidFill>
              </a:defRPr>
            </a:lvl4pPr>
            <a:lvl5pPr marL="1824781" indent="0">
              <a:buNone/>
              <a:defRPr sz="1400">
                <a:solidFill>
                  <a:schemeClr val="tx1">
                    <a:tint val="75000"/>
                  </a:schemeClr>
                </a:solidFill>
              </a:defRPr>
            </a:lvl5pPr>
            <a:lvl6pPr marL="2280970" indent="0">
              <a:buNone/>
              <a:defRPr sz="1400">
                <a:solidFill>
                  <a:schemeClr val="tx1">
                    <a:tint val="75000"/>
                  </a:schemeClr>
                </a:solidFill>
              </a:defRPr>
            </a:lvl6pPr>
            <a:lvl7pPr marL="2737175" indent="0">
              <a:buNone/>
              <a:defRPr sz="1400">
                <a:solidFill>
                  <a:schemeClr val="tx1">
                    <a:tint val="75000"/>
                  </a:schemeClr>
                </a:solidFill>
              </a:defRPr>
            </a:lvl7pPr>
            <a:lvl8pPr marL="3193366" indent="0">
              <a:buNone/>
              <a:defRPr sz="1400">
                <a:solidFill>
                  <a:schemeClr val="tx1">
                    <a:tint val="75000"/>
                  </a:schemeClr>
                </a:solidFill>
              </a:defRPr>
            </a:lvl8pPr>
            <a:lvl9pPr marL="364955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117709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133146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288325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2044747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729119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317299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KEK Standar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80628"/>
            <a:ext cx="6876764" cy="54006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marL="342155" indent="-342155">
              <a:buSzPct val="80000"/>
              <a:buFont typeface="Wingdings" panose="05000000000000000000" pitchFamily="2" charset="2"/>
              <a:buChar char="n"/>
              <a:defRPr/>
            </a:lvl1pPr>
            <a:lvl2pPr marL="741316" indent="-285134">
              <a:buSzPct val="80000"/>
              <a:buFontTx/>
              <a:buBlip>
                <a:blip r:embed="rId2"/>
              </a:buBlip>
              <a:defRPr/>
            </a:lvl2pPr>
            <a:lvl3pPr marL="1140486" indent="-228091">
              <a:buFont typeface="Wingdings" panose="05000000000000000000" pitchFamily="2" charset="2"/>
              <a:buChar char="ü"/>
              <a:defRPr/>
            </a:lvl3pPr>
            <a:lvl4pPr marL="1596676" indent="-228091">
              <a:buFont typeface="Arial" panose="020B0604020202020204" pitchFamily="34" charset="0"/>
              <a:buChar char="•"/>
              <a:defRPr/>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99764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1724210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386460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1"/>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1"/>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020183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1312537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2386"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2386"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FA354905-BC75-FA47-ADD8-FB9750FD945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38644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24066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0" name="スライド番号"/>
          <p:cNvSpPr txBox="1">
            <a:spLocks noGrp="1"/>
          </p:cNvSpPr>
          <p:nvPr>
            <p:ph type="sldNum" sz="quarter" idx="2"/>
          </p:nvPr>
        </p:nvSpPr>
        <p:spPr>
          <a:xfrm>
            <a:off x="8822460" y="6585680"/>
            <a:ext cx="259104" cy="263391"/>
          </a:xfrm>
          <a:prstGeom prst="rect">
            <a:avLst/>
          </a:prstGeom>
        </p:spPr>
        <p:txBody>
          <a:bodyPr anchor="b"/>
          <a:lstStyle>
            <a:lvl1pPr>
              <a:defRPr sz="1266">
                <a:uFillTx/>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8688374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3"/>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6183" indent="0">
              <a:buNone/>
              <a:defRPr sz="1800">
                <a:solidFill>
                  <a:schemeClr val="tx1">
                    <a:tint val="75000"/>
                  </a:schemeClr>
                </a:solidFill>
              </a:defRPr>
            </a:lvl2pPr>
            <a:lvl3pPr marL="912386" indent="0">
              <a:buNone/>
              <a:defRPr sz="1600">
                <a:solidFill>
                  <a:schemeClr val="tx1">
                    <a:tint val="75000"/>
                  </a:schemeClr>
                </a:solidFill>
              </a:defRPr>
            </a:lvl3pPr>
            <a:lvl4pPr marL="1368590" indent="0">
              <a:buNone/>
              <a:defRPr sz="1400">
                <a:solidFill>
                  <a:schemeClr val="tx1">
                    <a:tint val="75000"/>
                  </a:schemeClr>
                </a:solidFill>
              </a:defRPr>
            </a:lvl4pPr>
            <a:lvl5pPr marL="1824781" indent="0">
              <a:buNone/>
              <a:defRPr sz="1400">
                <a:solidFill>
                  <a:schemeClr val="tx1">
                    <a:tint val="75000"/>
                  </a:schemeClr>
                </a:solidFill>
              </a:defRPr>
            </a:lvl5pPr>
            <a:lvl6pPr marL="2280970" indent="0">
              <a:buNone/>
              <a:defRPr sz="1400">
                <a:solidFill>
                  <a:schemeClr val="tx1">
                    <a:tint val="75000"/>
                  </a:schemeClr>
                </a:solidFill>
              </a:defRPr>
            </a:lvl6pPr>
            <a:lvl7pPr marL="2737175" indent="0">
              <a:buNone/>
              <a:defRPr sz="1400">
                <a:solidFill>
                  <a:schemeClr val="tx1">
                    <a:tint val="75000"/>
                  </a:schemeClr>
                </a:solidFill>
              </a:defRPr>
            </a:lvl7pPr>
            <a:lvl8pPr marL="3193366" indent="0">
              <a:buNone/>
              <a:defRPr sz="1400">
                <a:solidFill>
                  <a:schemeClr val="tx1">
                    <a:tint val="75000"/>
                  </a:schemeClr>
                </a:solidFill>
              </a:defRPr>
            </a:lvl8pPr>
            <a:lvl9pPr marL="364955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274545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404134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63582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5614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92712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154599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BDA9AB-68BF-4C1C-A55C-6322ECA17994}" type="slidenum">
              <a:rPr kumimoji="1" lang="ja-JP" altLang="en-US" smtClean="0"/>
              <a:t>‹#›</a:t>
            </a:fld>
            <a:endParaRPr kumimoji="1" lang="ja-JP" altLang="en-US"/>
          </a:p>
        </p:txBody>
      </p:sp>
    </p:spTree>
    <p:extLst>
      <p:ext uri="{BB962C8B-B14F-4D97-AF65-F5344CB8AC3E}">
        <p14:creationId xmlns:p14="http://schemas.microsoft.com/office/powerpoint/2010/main" val="320102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gi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236" tIns="45619" rIns="91236" bIns="45619"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918"/>
            <a:ext cx="2133600" cy="365125"/>
          </a:xfrm>
          <a:prstGeom prst="rect">
            <a:avLst/>
          </a:prstGeom>
        </p:spPr>
        <p:txBody>
          <a:bodyPr vert="horz" lIns="91236" tIns="45619" rIns="91236" bIns="45619"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095837" y="6492918"/>
            <a:ext cx="2895600" cy="365125"/>
          </a:xfrm>
          <a:prstGeom prst="rect">
            <a:avLst/>
          </a:prstGeom>
        </p:spPr>
        <p:txBody>
          <a:bodyPr vert="horz" lIns="91236" tIns="45619" rIns="91236" bIns="45619"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24836" y="6492918"/>
            <a:ext cx="2133600" cy="365125"/>
          </a:xfrm>
          <a:prstGeom prst="rect">
            <a:avLst/>
          </a:prstGeom>
        </p:spPr>
        <p:txBody>
          <a:bodyPr vert="horz" lIns="91236" tIns="45619" rIns="91236" bIns="45619" rtlCol="0" anchor="ctr"/>
          <a:lstStyle>
            <a:lvl1pPr algn="r">
              <a:defRPr sz="1200">
                <a:solidFill>
                  <a:schemeClr val="tx1">
                    <a:tint val="75000"/>
                  </a:schemeClr>
                </a:solidFill>
              </a:defRPr>
            </a:lvl1pPr>
          </a:lstStyle>
          <a:p>
            <a:fld id="{F5BDA9AB-68BF-4C1C-A55C-6322ECA17994}" type="slidenum">
              <a:rPr kumimoji="1" lang="ja-JP" altLang="en-US" smtClean="0"/>
              <a:t>‹#›</a:t>
            </a:fld>
            <a:endParaRPr kumimoji="1" lang="ja-JP" altLang="en-US"/>
          </a:p>
        </p:txBody>
      </p:sp>
      <p:pic>
        <p:nvPicPr>
          <p:cNvPr id="7" name="Picture 13" descr="keklogo-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560676" y="41617"/>
            <a:ext cx="671979" cy="461665"/>
          </a:xfrm>
          <a:prstGeom prst="rect">
            <a:avLst/>
          </a:prstGeom>
          <a:noFill/>
        </p:spPr>
        <p:txBody>
          <a:bodyPr wrap="none" lIns="91236" tIns="45619" rIns="91236" bIns="45619" rtlCol="0">
            <a:spAutoFit/>
          </a:bodyPr>
          <a:lstStyle/>
          <a:p>
            <a:r>
              <a:rPr kumimoji="1" lang="en-US" altLang="ja-JP" sz="2400" b="1" dirty="0"/>
              <a:t>KEK</a:t>
            </a:r>
            <a:endParaRPr kumimoji="1" lang="ja-JP" altLang="en-US" sz="2400" b="1" dirty="0"/>
          </a:p>
        </p:txBody>
      </p:sp>
      <p:sp>
        <p:nvSpPr>
          <p:cNvPr id="9" name="テキスト ボックス 8"/>
          <p:cNvSpPr txBox="1"/>
          <p:nvPr/>
        </p:nvSpPr>
        <p:spPr>
          <a:xfrm>
            <a:off x="44077" y="395442"/>
            <a:ext cx="1186131" cy="322961"/>
          </a:xfrm>
          <a:prstGeom prst="rect">
            <a:avLst/>
          </a:prstGeom>
          <a:noFill/>
        </p:spPr>
        <p:txBody>
          <a:bodyPr wrap="none" lIns="91236" tIns="45619" rIns="91236" bIns="45619" rtlCol="0">
            <a:spAutoFit/>
          </a:bodyPr>
          <a:lstStyle/>
          <a:p>
            <a:pPr>
              <a:lnSpc>
                <a:spcPts val="900"/>
              </a:lnSpc>
            </a:pPr>
            <a:r>
              <a:rPr kumimoji="1" lang="en-US" altLang="ja-JP" sz="800" dirty="0"/>
              <a:t>High Energy Accelerator</a:t>
            </a:r>
          </a:p>
          <a:p>
            <a:pPr>
              <a:lnSpc>
                <a:spcPts val="900"/>
              </a:lnSpc>
            </a:pPr>
            <a:r>
              <a:rPr kumimoji="1" lang="en-US" altLang="ja-JP" sz="800" dirty="0"/>
              <a:t>Research Organization</a:t>
            </a:r>
            <a:endParaRPr kumimoji="1" lang="ja-JP" altLang="en-US" sz="800" dirty="0"/>
          </a:p>
        </p:txBody>
      </p:sp>
      <p:sp>
        <p:nvSpPr>
          <p:cNvPr id="10" name="正方形/長方形 9"/>
          <p:cNvSpPr/>
          <p:nvPr/>
        </p:nvSpPr>
        <p:spPr>
          <a:xfrm>
            <a:off x="123271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a:endParaRPr kumimoji="1" lang="ja-JP" altLang="en-US" sz="3200" dirty="0"/>
          </a:p>
        </p:txBody>
      </p:sp>
      <p:sp>
        <p:nvSpPr>
          <p:cNvPr id="2" name="タイトル プレースホルダー 1"/>
          <p:cNvSpPr>
            <a:spLocks noGrp="1"/>
          </p:cNvSpPr>
          <p:nvPr>
            <p:ph type="title"/>
          </p:nvPr>
        </p:nvSpPr>
        <p:spPr>
          <a:xfrm>
            <a:off x="1232738" y="13226"/>
            <a:ext cx="6903701" cy="598078"/>
          </a:xfrm>
          <a:prstGeom prst="rect">
            <a:avLst/>
          </a:prstGeom>
        </p:spPr>
        <p:txBody>
          <a:bodyPr vert="horz" lIns="91236" tIns="45619" rIns="91236" bIns="45619"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535337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2386" rtl="0" eaLnBrk="1" latinLnBrk="0" hangingPunct="1">
        <a:spcBef>
          <a:spcPct val="0"/>
        </a:spcBef>
        <a:buNone/>
        <a:defRPr kumimoji="1" sz="2800" kern="1200">
          <a:solidFill>
            <a:schemeClr val="bg1"/>
          </a:solidFill>
          <a:latin typeface="+mj-lt"/>
          <a:ea typeface="+mj-ea"/>
          <a:cs typeface="+mj-cs"/>
        </a:defRPr>
      </a:lvl1pPr>
    </p:titleStyle>
    <p:bodyStyle>
      <a:lvl1pPr marL="342155" indent="-342155" algn="l" defTabSz="912386"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1316" indent="-285134" algn="l" defTabSz="912386" rtl="0" eaLnBrk="1" latinLnBrk="0" hangingPunct="1">
        <a:spcBef>
          <a:spcPct val="20000"/>
        </a:spcBef>
        <a:buClr>
          <a:srgbClr val="002060"/>
        </a:buClr>
        <a:buFontTx/>
        <a:buBlip>
          <a:blip r:embed="rId14"/>
        </a:buBlip>
        <a:defRPr kumimoji="1" sz="2800" kern="1200">
          <a:solidFill>
            <a:schemeClr val="tx1"/>
          </a:solidFill>
          <a:latin typeface="+mn-lt"/>
          <a:ea typeface="+mn-ea"/>
          <a:cs typeface="+mn-cs"/>
        </a:defRPr>
      </a:lvl2pPr>
      <a:lvl3pPr marL="1140486" indent="-228091" algn="l" defTabSz="912386"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596676" indent="-228091" algn="l" defTabSz="912386"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Tx/>
        <a:buBlip>
          <a:blip r:embed="rId15"/>
        </a:buBlip>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236" tIns="45619" rIns="91236" bIns="45619"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43"/>
            <a:ext cx="8229600" cy="4525963"/>
          </a:xfrm>
          <a:prstGeom prst="rect">
            <a:avLst/>
          </a:prstGeom>
        </p:spPr>
        <p:txBody>
          <a:bodyPr vert="horz" lIns="91236" tIns="45619" rIns="91236" bIns="45619"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93"/>
            <a:ext cx="2133600" cy="365125"/>
          </a:xfrm>
          <a:prstGeom prst="rect">
            <a:avLst/>
          </a:prstGeom>
        </p:spPr>
        <p:txBody>
          <a:bodyPr vert="horz" lIns="91236" tIns="45619" rIns="91236" bIns="45619"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1" y="6356393"/>
            <a:ext cx="2895600" cy="365125"/>
          </a:xfrm>
          <a:prstGeom prst="rect">
            <a:avLst/>
          </a:prstGeom>
        </p:spPr>
        <p:txBody>
          <a:bodyPr vert="horz" lIns="91236" tIns="45619" rIns="91236" bIns="45619"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93"/>
            <a:ext cx="2133600" cy="365125"/>
          </a:xfrm>
          <a:prstGeom prst="rect">
            <a:avLst/>
          </a:prstGeom>
        </p:spPr>
        <p:txBody>
          <a:bodyPr vert="horz" lIns="91236" tIns="45619" rIns="91236" bIns="45619" rtlCol="0" anchor="ctr"/>
          <a:lstStyle>
            <a:lvl1pPr algn="r">
              <a:defRPr sz="1200">
                <a:solidFill>
                  <a:schemeClr val="tx1">
                    <a:tint val="75000"/>
                  </a:schemeClr>
                </a:solidFill>
              </a:defRPr>
            </a:lvl1pPr>
          </a:lstStyle>
          <a:p>
            <a:fld id="{45A3D400-FC8D-4D4E-AA79-EEFF69F4899E}" type="slidenum">
              <a:rPr kumimoji="1" lang="ja-JP" altLang="en-US" smtClean="0"/>
              <a:t>‹#›</a:t>
            </a:fld>
            <a:endParaRPr kumimoji="1" lang="ja-JP" altLang="en-US"/>
          </a:p>
        </p:txBody>
      </p:sp>
    </p:spTree>
    <p:extLst>
      <p:ext uri="{BB962C8B-B14F-4D97-AF65-F5344CB8AC3E}">
        <p14:creationId xmlns:p14="http://schemas.microsoft.com/office/powerpoint/2010/main" val="4017908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2386" rtl="0" eaLnBrk="1" latinLnBrk="0" hangingPunct="1">
        <a:spcBef>
          <a:spcPct val="0"/>
        </a:spcBef>
        <a:buNone/>
        <a:defRPr kumimoji="1" sz="4400" kern="1200">
          <a:solidFill>
            <a:schemeClr val="tx1"/>
          </a:solidFill>
          <a:latin typeface="+mj-lt"/>
          <a:ea typeface="+mj-ea"/>
          <a:cs typeface="+mj-cs"/>
        </a:defRPr>
      </a:lvl1pPr>
    </p:titleStyle>
    <p:bodyStyle>
      <a:lvl1pPr marL="342155" indent="-342155" algn="l" defTabSz="912386"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1316" indent="-285134" algn="l" defTabSz="912386"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0486" indent="-228091" algn="l" defTabSz="91238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667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BDA9AB-68BF-4C1C-A55C-6322ECA17994}" type="slidenum">
              <a:rPr lang="ja-JP" altLang="en-US" smtClean="0">
                <a:solidFill>
                  <a:prstClr val="black">
                    <a:tint val="75000"/>
                  </a:prstClr>
                </a:solidFill>
              </a:rPr>
              <a:pPr defTabSz="914400"/>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019" y="86757"/>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33" y="41617"/>
            <a:ext cx="671979" cy="461665"/>
          </a:xfrm>
          <a:prstGeom prst="rect">
            <a:avLst/>
          </a:prstGeom>
          <a:noFill/>
        </p:spPr>
        <p:txBody>
          <a:bodyPr wrap="none" rtlCol="0">
            <a:spAutoFit/>
          </a:bodyPr>
          <a:lstStyle/>
          <a:p>
            <a:pPr defTabSz="914400"/>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58" y="395428"/>
            <a:ext cx="1186542" cy="323165"/>
          </a:xfrm>
          <a:prstGeom prst="rect">
            <a:avLst/>
          </a:prstGeom>
          <a:noFill/>
        </p:spPr>
        <p:txBody>
          <a:bodyPr wrap="none" rtlCol="0">
            <a:spAutoFit/>
          </a:bodyPr>
          <a:lstStyle/>
          <a:p>
            <a:pPr defTabSz="914400">
              <a:lnSpc>
                <a:spcPts val="900"/>
              </a:lnSpc>
            </a:pPr>
            <a:r>
              <a:rPr lang="en-US" altLang="ja-JP" sz="800" dirty="0">
                <a:solidFill>
                  <a:prstClr val="black"/>
                </a:solidFill>
              </a:rPr>
              <a:t>High Energy Accelerator</a:t>
            </a:r>
          </a:p>
          <a:p>
            <a:pPr defTabSz="914400">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9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3200" dirty="0">
              <a:solidFill>
                <a:prstClr val="white"/>
              </a:solidFill>
            </a:endParaRPr>
          </a:p>
        </p:txBody>
      </p:sp>
      <p:sp>
        <p:nvSpPr>
          <p:cNvPr id="2" name="タイトル プレースホルダー 1"/>
          <p:cNvSpPr>
            <a:spLocks noGrp="1"/>
          </p:cNvSpPr>
          <p:nvPr>
            <p:ph type="title"/>
          </p:nvPr>
        </p:nvSpPr>
        <p:spPr>
          <a:xfrm>
            <a:off x="1232695" y="13226"/>
            <a:ext cx="6903701" cy="598078"/>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436872646"/>
      </p:ext>
    </p:extLst>
  </p:cSld>
  <p:clrMap bg1="lt1" tx1="dk1" bg2="lt2" tx2="dk2" accent1="accent1" accent2="accent2" accent3="accent3" accent4="accent4" accent5="accent5" accent6="accent6" hlink="hlink" folHlink="folHlink"/>
  <p:sldLayoutIdLst>
    <p:sldLayoutId id="2147483703" r:id="rId1"/>
    <p:sldLayoutId id="2147483732" r:id="rId2"/>
    <p:sldLayoutId id="2147483735" r:id="rId3"/>
  </p:sldLayoutIdLst>
  <p:hf hdr="0" ftr="0" dt="0"/>
  <p:txStyles>
    <p:titleStyle>
      <a:lvl1pPr algn="ctr" defTabSz="9144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6"/>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7"/>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 name="フローチャート : 手操作入力 29"/>
          <p:cNvSpPr/>
          <p:nvPr/>
        </p:nvSpPr>
        <p:spPr>
          <a:xfrm rot="16200000" flipH="1">
            <a:off x="7358078" y="5072078"/>
            <a:ext cx="357166" cy="3214678"/>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28" name="フローチャート : 手操作入力 27"/>
          <p:cNvSpPr/>
          <p:nvPr/>
        </p:nvSpPr>
        <p:spPr>
          <a:xfrm rot="5400000">
            <a:off x="1464475" y="5036359"/>
            <a:ext cx="357166" cy="3286116"/>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31" name="台形 30"/>
          <p:cNvSpPr/>
          <p:nvPr/>
        </p:nvSpPr>
        <p:spPr>
          <a:xfrm flipV="1">
            <a:off x="2643174" y="6500834"/>
            <a:ext cx="3929090" cy="357166"/>
          </a:xfrm>
          <a:prstGeom prst="trapezoid">
            <a:avLst>
              <a:gd name="adj" fmla="val 1435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457200"/>
            <a:endParaRPr lang="ja-JP" altLang="en-US">
              <a:solidFill>
                <a:prstClr val="black"/>
              </a:solidFill>
            </a:endParaRPr>
          </a:p>
        </p:txBody>
      </p:sp>
      <p:grpSp>
        <p:nvGrpSpPr>
          <p:cNvPr id="2" name="Group 3"/>
          <p:cNvGrpSpPr>
            <a:grpSpLocks/>
          </p:cNvGrpSpPr>
          <p:nvPr/>
        </p:nvGrpSpPr>
        <p:grpSpPr bwMode="auto">
          <a:xfrm>
            <a:off x="152400" y="260350"/>
            <a:ext cx="1981200" cy="927100"/>
            <a:chOff x="96" y="0"/>
            <a:chExt cx="1248" cy="912"/>
          </a:xfrm>
        </p:grpSpPr>
        <p:sp>
          <p:nvSpPr>
            <p:cNvPr id="3076"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w="9525">
              <a:noFill/>
              <a:round/>
              <a:headEnd/>
              <a:tailEnd/>
            </a:ln>
            <a:effectLst/>
          </p:spPr>
          <p:txBody>
            <a:bodyPr wrap="none" anchor="ctr"/>
            <a:lstStyle/>
            <a:p>
              <a:pPr defTabSz="457200"/>
              <a:endParaRPr lang="ja-JP" altLang="en-US">
                <a:solidFill>
                  <a:prstClr val="black"/>
                </a:solidFill>
              </a:endParaRPr>
            </a:p>
          </p:txBody>
        </p:sp>
        <p:sp>
          <p:nvSpPr>
            <p:cNvPr id="3077" name="Oval 5" descr="75%"/>
            <p:cNvSpPr>
              <a:spLocks noChangeArrowheads="1"/>
            </p:cNvSpPr>
            <p:nvPr userDrawn="1"/>
          </p:nvSpPr>
          <p:spPr bwMode="gray">
            <a:xfrm>
              <a:off x="288" y="104"/>
              <a:ext cx="816" cy="672"/>
            </a:xfrm>
            <a:prstGeom prst="ellipse">
              <a:avLst/>
            </a:prstGeom>
            <a:pattFill prst="pct75">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sp>
          <p:nvSpPr>
            <p:cNvPr id="3078"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3" name="Group 8"/>
          <p:cNvGrpSpPr>
            <a:grpSpLocks/>
          </p:cNvGrpSpPr>
          <p:nvPr/>
        </p:nvGrpSpPr>
        <p:grpSpPr bwMode="auto">
          <a:xfrm>
            <a:off x="395288" y="0"/>
            <a:ext cx="1143000" cy="304800"/>
            <a:chOff x="4704" y="0"/>
            <a:chExt cx="720" cy="336"/>
          </a:xfrm>
        </p:grpSpPr>
        <p:sp>
          <p:nvSpPr>
            <p:cNvPr id="3081" name="Rectangle 9"/>
            <p:cNvSpPr>
              <a:spLocks noChangeArrowheads="1"/>
            </p:cNvSpPr>
            <p:nvPr userDrawn="1"/>
          </p:nvSpPr>
          <p:spPr bwMode="gray">
            <a:xfrm>
              <a:off x="4704" y="0"/>
              <a:ext cx="48" cy="33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82" name="Rectangle 10"/>
            <p:cNvSpPr>
              <a:spLocks noChangeArrowheads="1"/>
            </p:cNvSpPr>
            <p:nvPr userDrawn="1"/>
          </p:nvSpPr>
          <p:spPr bwMode="gray">
            <a:xfrm>
              <a:off x="5040" y="0"/>
              <a:ext cx="48" cy="336"/>
            </a:xfrm>
            <a:prstGeom prst="rect">
              <a:avLst/>
            </a:prstGeom>
            <a:solidFill>
              <a:schemeClr val="folHlink"/>
            </a:solidFill>
            <a:ln w="9525">
              <a:noFill/>
              <a:miter lim="800000"/>
              <a:headEnd/>
              <a:tailEnd/>
            </a:ln>
            <a:effectLst/>
          </p:spPr>
          <p:txBody>
            <a:bodyPr wrap="none" anchor="ctr"/>
            <a:lstStyle/>
            <a:p>
              <a:pPr defTabSz="457200"/>
              <a:endParaRPr lang="ja-JP" altLang="en-US">
                <a:solidFill>
                  <a:prstClr val="black"/>
                </a:solidFill>
              </a:endParaRPr>
            </a:p>
          </p:txBody>
        </p:sp>
        <p:sp>
          <p:nvSpPr>
            <p:cNvPr id="3083" name="Rectangle 11"/>
            <p:cNvSpPr>
              <a:spLocks noChangeArrowheads="1"/>
            </p:cNvSpPr>
            <p:nvPr userDrawn="1"/>
          </p:nvSpPr>
          <p:spPr bwMode="gray">
            <a:xfrm>
              <a:off x="5376" y="0"/>
              <a:ext cx="48" cy="336"/>
            </a:xfrm>
            <a:prstGeom prst="rect">
              <a:avLst/>
            </a:prstGeom>
            <a:solidFill>
              <a:schemeClr val="accent2"/>
            </a:solidFill>
            <a:ln w="9525">
              <a:noFill/>
              <a:miter lim="800000"/>
              <a:headEnd/>
              <a:tailEnd/>
            </a:ln>
            <a:effectLst/>
          </p:spPr>
          <p:txBody>
            <a:bodyPr wrap="none" anchor="ctr"/>
            <a:lstStyle/>
            <a:p>
              <a:pPr defTabSz="457200"/>
              <a:endParaRPr lang="ja-JP" altLang="en-US">
                <a:solidFill>
                  <a:prstClr val="black"/>
                </a:solidFill>
              </a:endParaRPr>
            </a:p>
          </p:txBody>
        </p:sp>
      </p:grpSp>
      <p:sp>
        <p:nvSpPr>
          <p:cNvPr id="3084" name="Text Box 12"/>
          <p:cNvSpPr txBox="1">
            <a:spLocks noChangeArrowheads="1"/>
          </p:cNvSpPr>
          <p:nvPr/>
        </p:nvSpPr>
        <p:spPr bwMode="gray">
          <a:xfrm>
            <a:off x="5029200" y="0"/>
            <a:ext cx="4100995" cy="307777"/>
          </a:xfrm>
          <a:prstGeom prst="rect">
            <a:avLst/>
          </a:prstGeom>
          <a:noFill/>
          <a:ln w="9525">
            <a:noFill/>
            <a:miter lim="800000"/>
            <a:headEnd/>
            <a:tailEnd/>
          </a:ln>
          <a:effectLst/>
        </p:spPr>
        <p:txBody>
          <a:bodyPr wrap="none">
            <a:spAutoFit/>
          </a:bodyPr>
          <a:lstStyle/>
          <a:p>
            <a:pPr algn="ctr" defTabSz="457200"/>
            <a:r>
              <a:rPr lang="en-US" altLang="ja-JP" sz="1400" b="1" dirty="0">
                <a:solidFill>
                  <a:srgbClr val="FFFFFF"/>
                </a:solidFill>
              </a:rPr>
              <a:t>KEK (High Energy Accelerator Research Organization)</a:t>
            </a:r>
          </a:p>
        </p:txBody>
      </p:sp>
      <p:sp>
        <p:nvSpPr>
          <p:cNvPr id="3085" name="Rectangle 13"/>
          <p:cNvSpPr>
            <a:spLocks noGrp="1" noChangeArrowheads="1"/>
          </p:cNvSpPr>
          <p:nvPr>
            <p:ph type="body" idx="1"/>
          </p:nvPr>
        </p:nvSpPr>
        <p:spPr bwMode="gray">
          <a:xfrm>
            <a:off x="684213" y="1412875"/>
            <a:ext cx="7848600" cy="4897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509574"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defTabSz="457200"/>
            <a:endParaRPr lang="ja-JP" altLang="en-US">
              <a:solidFill>
                <a:prstClr val="black"/>
              </a:solidFill>
            </a:endParaRPr>
          </a:p>
        </p:txBody>
      </p:sp>
      <p:sp>
        <p:nvSpPr>
          <p:cNvPr id="3087" name="Rectangle 15"/>
          <p:cNvSpPr>
            <a:spLocks noGrp="1" noChangeArrowheads="1"/>
          </p:cNvSpPr>
          <p:nvPr>
            <p:ph type="ftr" sz="quarter" idx="3"/>
          </p:nvPr>
        </p:nvSpPr>
        <p:spPr bwMode="gray">
          <a:xfrm>
            <a:off x="2714612" y="6429396"/>
            <a:ext cx="3786214" cy="357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spcBef>
                <a:spcPct val="50000"/>
              </a:spcBef>
              <a:defRPr kumimoji="0" sz="1200">
                <a:latin typeface="Verdana" pitchFamily="34" charset="0"/>
              </a:defRPr>
            </a:lvl1pPr>
          </a:lstStyle>
          <a:p>
            <a:pPr defTabSz="457200"/>
            <a:endParaRPr kumimoji="1" lang="ja-JP" altLang="en-US">
              <a:solidFill>
                <a:prstClr val="black"/>
              </a:solidFill>
            </a:endParaRPr>
          </a:p>
        </p:txBody>
      </p:sp>
      <p:sp>
        <p:nvSpPr>
          <p:cNvPr id="3088" name="Rectangle 16"/>
          <p:cNvSpPr>
            <a:spLocks noGrp="1" noChangeArrowheads="1"/>
          </p:cNvSpPr>
          <p:nvPr>
            <p:ph type="sldNum" sz="quarter" idx="4"/>
          </p:nvPr>
        </p:nvSpPr>
        <p:spPr bwMode="gray">
          <a:xfrm>
            <a:off x="6858016"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defTabSz="457200"/>
            <a:fld id="{C9AA4D9D-43B5-3F43-A2BF-956775D4AAB2}" type="slidenum">
              <a:rPr lang="ja-JP" altLang="en-US" smtClean="0">
                <a:solidFill>
                  <a:prstClr val="black"/>
                </a:solidFill>
              </a:rPr>
              <a:pPr defTabSz="457200"/>
              <a:t>‹#›</a:t>
            </a:fld>
            <a:endParaRPr lang="ja-JP" altLang="en-US">
              <a:solidFill>
                <a:prstClr val="black"/>
              </a:solidFill>
            </a:endParaRPr>
          </a:p>
        </p:txBody>
      </p:sp>
      <p:grpSp>
        <p:nvGrpSpPr>
          <p:cNvPr id="4"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5" name="Group 19"/>
            <p:cNvGrpSpPr>
              <a:grpSpLocks/>
            </p:cNvGrpSpPr>
            <p:nvPr/>
          </p:nvGrpSpPr>
          <p:grpSpPr bwMode="auto">
            <a:xfrm>
              <a:off x="0" y="562"/>
              <a:ext cx="5760" cy="138"/>
              <a:chOff x="0" y="576"/>
              <a:chExt cx="5760" cy="138"/>
            </a:xfrm>
          </p:grpSpPr>
          <p:sp>
            <p:nvSpPr>
              <p:cNvPr id="3092" name="Rectangle 20"/>
              <p:cNvSpPr>
                <a:spLocks noChangeArrowheads="1"/>
              </p:cNvSpPr>
              <p:nvPr/>
            </p:nvSpPr>
            <p:spPr bwMode="gray">
              <a:xfrm flipH="1" flipV="1">
                <a:off x="0" y="666"/>
                <a:ext cx="5760" cy="48"/>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3" name="Rectangle 21"/>
              <p:cNvSpPr>
                <a:spLocks noChangeArrowheads="1"/>
              </p:cNvSpPr>
              <p:nvPr/>
            </p:nvSpPr>
            <p:spPr bwMode="gray">
              <a:xfrm flipH="1" flipV="1">
                <a:off x="4656" y="576"/>
                <a:ext cx="1104" cy="96"/>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4" name="Freeform 22"/>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bg1"/>
              </a:solidFill>
              <a:ln w="9525">
                <a:noFill/>
                <a:round/>
                <a:headEnd/>
                <a:tailEnd/>
              </a:ln>
              <a:effectLst/>
            </p:spPr>
            <p:txBody>
              <a:bodyPr/>
              <a:lstStyle/>
              <a:p>
                <a:pPr defTabSz="457200"/>
                <a:endParaRPr lang="ja-JP" altLang="en-US">
                  <a:solidFill>
                    <a:prstClr val="black"/>
                  </a:solidFill>
                </a:endParaRPr>
              </a:p>
            </p:txBody>
          </p:sp>
        </p:grpSp>
        <p:grpSp>
          <p:nvGrpSpPr>
            <p:cNvPr id="6" name="Group 23"/>
            <p:cNvGrpSpPr>
              <a:grpSpLocks/>
            </p:cNvGrpSpPr>
            <p:nvPr userDrawn="1"/>
          </p:nvGrpSpPr>
          <p:grpSpPr bwMode="auto">
            <a:xfrm>
              <a:off x="0" y="571"/>
              <a:ext cx="5760" cy="138"/>
              <a:chOff x="0" y="576"/>
              <a:chExt cx="5760" cy="138"/>
            </a:xfrm>
          </p:grpSpPr>
          <p:sp>
            <p:nvSpPr>
              <p:cNvPr id="3096" name="Rectangle 24"/>
              <p:cNvSpPr>
                <a:spLocks noChangeArrowheads="1"/>
              </p:cNvSpPr>
              <p:nvPr/>
            </p:nvSpPr>
            <p:spPr bwMode="gray">
              <a:xfrm flipH="1" flipV="1">
                <a:off x="0" y="666"/>
                <a:ext cx="5760" cy="48"/>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7" name="Rectangle 25"/>
              <p:cNvSpPr>
                <a:spLocks noChangeArrowheads="1"/>
              </p:cNvSpPr>
              <p:nvPr/>
            </p:nvSpPr>
            <p:spPr bwMode="gray">
              <a:xfrm flipH="1" flipV="1">
                <a:off x="4656" y="576"/>
                <a:ext cx="1104" cy="9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8" name="Freeform 26"/>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accent1"/>
              </a:solidFill>
              <a:ln w="9525">
                <a:noFill/>
                <a:round/>
                <a:headEnd/>
                <a:tailEnd/>
              </a:ln>
              <a:effectLst/>
            </p:spPr>
            <p:txBody>
              <a:bodyPr/>
              <a:lstStyle/>
              <a:p>
                <a:pPr defTabSz="457200"/>
                <a:endParaRPr lang="ja-JP" altLang="en-US">
                  <a:solidFill>
                    <a:prstClr val="black"/>
                  </a:solidFill>
                </a:endParaRPr>
              </a:p>
            </p:txBody>
          </p:sp>
        </p:grpSp>
      </p:grpSp>
      <p:sp>
        <p:nvSpPr>
          <p:cNvPr id="3099" name="Rectangle 27"/>
          <p:cNvSpPr>
            <a:spLocks noGrp="1" noChangeArrowheads="1"/>
          </p:cNvSpPr>
          <p:nvPr>
            <p:ph type="title"/>
          </p:nvPr>
        </p:nvSpPr>
        <p:spPr bwMode="gray">
          <a:xfrm>
            <a:off x="0" y="333375"/>
            <a:ext cx="9144000"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ja-JP" altLang="ja-JP" dirty="0"/>
          </a:p>
        </p:txBody>
      </p:sp>
    </p:spTree>
    <p:extLst>
      <p:ext uri="{BB962C8B-B14F-4D97-AF65-F5344CB8AC3E}">
        <p14:creationId xmlns:p14="http://schemas.microsoft.com/office/powerpoint/2010/main" val="1095107776"/>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kumimoji="1" sz="4000" b="1">
          <a:ln>
            <a:solidFill>
              <a:sysClr val="windowText" lastClr="000000"/>
            </a:solidFill>
          </a:ln>
          <a:solidFill>
            <a:schemeClr val="bg1"/>
          </a:solidFill>
          <a:effectLst>
            <a:glow rad="63500">
              <a:schemeClr val="tx1">
                <a:alpha val="40000"/>
              </a:schemeClr>
            </a:glow>
          </a:effectLst>
          <a:latin typeface="+mj-lt"/>
          <a:ea typeface="+mj-ea"/>
          <a:cs typeface="+mj-cs"/>
        </a:defRPr>
      </a:lvl1pPr>
      <a:lvl2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2pPr>
      <a:lvl3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3pPr>
      <a:lvl4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4pPr>
      <a:lvl5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 name="フローチャート : 手操作入力 29"/>
          <p:cNvSpPr/>
          <p:nvPr/>
        </p:nvSpPr>
        <p:spPr>
          <a:xfrm rot="16200000" flipH="1">
            <a:off x="7358078" y="5072078"/>
            <a:ext cx="357166" cy="3214678"/>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28" name="フローチャート : 手操作入力 27"/>
          <p:cNvSpPr/>
          <p:nvPr/>
        </p:nvSpPr>
        <p:spPr>
          <a:xfrm rot="5400000">
            <a:off x="1464475" y="5036359"/>
            <a:ext cx="357166" cy="3286116"/>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31" name="台形 30"/>
          <p:cNvSpPr/>
          <p:nvPr/>
        </p:nvSpPr>
        <p:spPr>
          <a:xfrm flipV="1">
            <a:off x="2643174" y="6500834"/>
            <a:ext cx="3929090" cy="357166"/>
          </a:xfrm>
          <a:prstGeom prst="trapezoid">
            <a:avLst>
              <a:gd name="adj" fmla="val 1435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457200"/>
            <a:endParaRPr lang="ja-JP" altLang="en-US">
              <a:solidFill>
                <a:prstClr val="black"/>
              </a:solidFill>
            </a:endParaRPr>
          </a:p>
        </p:txBody>
      </p:sp>
      <p:grpSp>
        <p:nvGrpSpPr>
          <p:cNvPr id="2" name="Group 3"/>
          <p:cNvGrpSpPr>
            <a:grpSpLocks/>
          </p:cNvGrpSpPr>
          <p:nvPr/>
        </p:nvGrpSpPr>
        <p:grpSpPr bwMode="auto">
          <a:xfrm>
            <a:off x="152400" y="260350"/>
            <a:ext cx="1981200" cy="927100"/>
            <a:chOff x="96" y="0"/>
            <a:chExt cx="1248" cy="912"/>
          </a:xfrm>
        </p:grpSpPr>
        <p:sp>
          <p:nvSpPr>
            <p:cNvPr id="3076"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w="9525">
              <a:noFill/>
              <a:round/>
              <a:headEnd/>
              <a:tailEnd/>
            </a:ln>
            <a:effectLst/>
          </p:spPr>
          <p:txBody>
            <a:bodyPr wrap="none" anchor="ctr"/>
            <a:lstStyle/>
            <a:p>
              <a:pPr defTabSz="457200"/>
              <a:endParaRPr lang="ja-JP" altLang="en-US">
                <a:solidFill>
                  <a:prstClr val="black"/>
                </a:solidFill>
              </a:endParaRPr>
            </a:p>
          </p:txBody>
        </p:sp>
        <p:sp>
          <p:nvSpPr>
            <p:cNvPr id="3077" name="Oval 5" descr="75%"/>
            <p:cNvSpPr>
              <a:spLocks noChangeArrowheads="1"/>
            </p:cNvSpPr>
            <p:nvPr userDrawn="1"/>
          </p:nvSpPr>
          <p:spPr bwMode="gray">
            <a:xfrm>
              <a:off x="288" y="104"/>
              <a:ext cx="816" cy="672"/>
            </a:xfrm>
            <a:prstGeom prst="ellipse">
              <a:avLst/>
            </a:prstGeom>
            <a:pattFill prst="pct75">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sp>
          <p:nvSpPr>
            <p:cNvPr id="3078"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3" name="Group 8"/>
          <p:cNvGrpSpPr>
            <a:grpSpLocks/>
          </p:cNvGrpSpPr>
          <p:nvPr/>
        </p:nvGrpSpPr>
        <p:grpSpPr bwMode="auto">
          <a:xfrm>
            <a:off x="395288" y="0"/>
            <a:ext cx="1143000" cy="304800"/>
            <a:chOff x="4704" y="0"/>
            <a:chExt cx="720" cy="336"/>
          </a:xfrm>
        </p:grpSpPr>
        <p:sp>
          <p:nvSpPr>
            <p:cNvPr id="3081" name="Rectangle 9"/>
            <p:cNvSpPr>
              <a:spLocks noChangeArrowheads="1"/>
            </p:cNvSpPr>
            <p:nvPr userDrawn="1"/>
          </p:nvSpPr>
          <p:spPr bwMode="gray">
            <a:xfrm>
              <a:off x="4704" y="0"/>
              <a:ext cx="48" cy="33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82" name="Rectangle 10"/>
            <p:cNvSpPr>
              <a:spLocks noChangeArrowheads="1"/>
            </p:cNvSpPr>
            <p:nvPr userDrawn="1"/>
          </p:nvSpPr>
          <p:spPr bwMode="gray">
            <a:xfrm>
              <a:off x="5040" y="0"/>
              <a:ext cx="48" cy="336"/>
            </a:xfrm>
            <a:prstGeom prst="rect">
              <a:avLst/>
            </a:prstGeom>
            <a:solidFill>
              <a:schemeClr val="folHlink"/>
            </a:solidFill>
            <a:ln w="9525">
              <a:noFill/>
              <a:miter lim="800000"/>
              <a:headEnd/>
              <a:tailEnd/>
            </a:ln>
            <a:effectLst/>
          </p:spPr>
          <p:txBody>
            <a:bodyPr wrap="none" anchor="ctr"/>
            <a:lstStyle/>
            <a:p>
              <a:pPr defTabSz="457200"/>
              <a:endParaRPr lang="ja-JP" altLang="en-US">
                <a:solidFill>
                  <a:prstClr val="black"/>
                </a:solidFill>
              </a:endParaRPr>
            </a:p>
          </p:txBody>
        </p:sp>
        <p:sp>
          <p:nvSpPr>
            <p:cNvPr id="3083" name="Rectangle 11"/>
            <p:cNvSpPr>
              <a:spLocks noChangeArrowheads="1"/>
            </p:cNvSpPr>
            <p:nvPr userDrawn="1"/>
          </p:nvSpPr>
          <p:spPr bwMode="gray">
            <a:xfrm>
              <a:off x="5376" y="0"/>
              <a:ext cx="48" cy="336"/>
            </a:xfrm>
            <a:prstGeom prst="rect">
              <a:avLst/>
            </a:prstGeom>
            <a:solidFill>
              <a:schemeClr val="accent2"/>
            </a:solidFill>
            <a:ln w="9525">
              <a:noFill/>
              <a:miter lim="800000"/>
              <a:headEnd/>
              <a:tailEnd/>
            </a:ln>
            <a:effectLst/>
          </p:spPr>
          <p:txBody>
            <a:bodyPr wrap="none" anchor="ctr"/>
            <a:lstStyle/>
            <a:p>
              <a:pPr defTabSz="457200"/>
              <a:endParaRPr lang="ja-JP" altLang="en-US">
                <a:solidFill>
                  <a:prstClr val="black"/>
                </a:solidFill>
              </a:endParaRPr>
            </a:p>
          </p:txBody>
        </p:sp>
      </p:grpSp>
      <p:sp>
        <p:nvSpPr>
          <p:cNvPr id="3084" name="Text Box 12"/>
          <p:cNvSpPr txBox="1">
            <a:spLocks noChangeArrowheads="1"/>
          </p:cNvSpPr>
          <p:nvPr/>
        </p:nvSpPr>
        <p:spPr bwMode="gray">
          <a:xfrm>
            <a:off x="5029200" y="0"/>
            <a:ext cx="4100995" cy="307777"/>
          </a:xfrm>
          <a:prstGeom prst="rect">
            <a:avLst/>
          </a:prstGeom>
          <a:noFill/>
          <a:ln w="9525">
            <a:noFill/>
            <a:miter lim="800000"/>
            <a:headEnd/>
            <a:tailEnd/>
          </a:ln>
          <a:effectLst/>
        </p:spPr>
        <p:txBody>
          <a:bodyPr wrap="none">
            <a:spAutoFit/>
          </a:bodyPr>
          <a:lstStyle/>
          <a:p>
            <a:pPr algn="ctr" defTabSz="457200"/>
            <a:r>
              <a:rPr lang="en-US" altLang="ja-JP" sz="1400" b="1" dirty="0">
                <a:solidFill>
                  <a:srgbClr val="FFFFFF"/>
                </a:solidFill>
              </a:rPr>
              <a:t>KEK (High Energy Accelerator Research Organization)</a:t>
            </a:r>
          </a:p>
        </p:txBody>
      </p:sp>
      <p:sp>
        <p:nvSpPr>
          <p:cNvPr id="3085" name="Rectangle 13"/>
          <p:cNvSpPr>
            <a:spLocks noGrp="1" noChangeArrowheads="1"/>
          </p:cNvSpPr>
          <p:nvPr>
            <p:ph type="body" idx="1"/>
          </p:nvPr>
        </p:nvSpPr>
        <p:spPr bwMode="gray">
          <a:xfrm>
            <a:off x="684213" y="1412875"/>
            <a:ext cx="7848600" cy="4897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509574"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defTabSz="457200"/>
            <a:endParaRPr lang="ja-JP" altLang="en-US">
              <a:solidFill>
                <a:prstClr val="black"/>
              </a:solidFill>
            </a:endParaRPr>
          </a:p>
        </p:txBody>
      </p:sp>
      <p:sp>
        <p:nvSpPr>
          <p:cNvPr id="3087" name="Rectangle 15"/>
          <p:cNvSpPr>
            <a:spLocks noGrp="1" noChangeArrowheads="1"/>
          </p:cNvSpPr>
          <p:nvPr>
            <p:ph type="ftr" sz="quarter" idx="3"/>
          </p:nvPr>
        </p:nvSpPr>
        <p:spPr bwMode="gray">
          <a:xfrm>
            <a:off x="2714612" y="6429396"/>
            <a:ext cx="3786214" cy="357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spcBef>
                <a:spcPct val="50000"/>
              </a:spcBef>
              <a:defRPr kumimoji="0" sz="1200">
                <a:latin typeface="Verdana" pitchFamily="34" charset="0"/>
              </a:defRPr>
            </a:lvl1pPr>
          </a:lstStyle>
          <a:p>
            <a:pPr defTabSz="457200"/>
            <a:endParaRPr kumimoji="1" lang="ja-JP" altLang="en-US">
              <a:solidFill>
                <a:prstClr val="black"/>
              </a:solidFill>
            </a:endParaRPr>
          </a:p>
        </p:txBody>
      </p:sp>
      <p:sp>
        <p:nvSpPr>
          <p:cNvPr id="3088" name="Rectangle 16"/>
          <p:cNvSpPr>
            <a:spLocks noGrp="1" noChangeArrowheads="1"/>
          </p:cNvSpPr>
          <p:nvPr>
            <p:ph type="sldNum" sz="quarter" idx="4"/>
          </p:nvPr>
        </p:nvSpPr>
        <p:spPr bwMode="gray">
          <a:xfrm>
            <a:off x="6858016"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defTabSz="457200"/>
            <a:fld id="{C9AA4D9D-43B5-3F43-A2BF-956775D4AAB2}" type="slidenum">
              <a:rPr lang="ja-JP" altLang="en-US" smtClean="0">
                <a:solidFill>
                  <a:prstClr val="black"/>
                </a:solidFill>
              </a:rPr>
              <a:pPr defTabSz="457200"/>
              <a:t>‹#›</a:t>
            </a:fld>
            <a:endParaRPr lang="ja-JP" altLang="en-US">
              <a:solidFill>
                <a:prstClr val="black"/>
              </a:solidFill>
            </a:endParaRPr>
          </a:p>
        </p:txBody>
      </p:sp>
      <p:grpSp>
        <p:nvGrpSpPr>
          <p:cNvPr id="4"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5" name="Group 19"/>
            <p:cNvGrpSpPr>
              <a:grpSpLocks/>
            </p:cNvGrpSpPr>
            <p:nvPr/>
          </p:nvGrpSpPr>
          <p:grpSpPr bwMode="auto">
            <a:xfrm>
              <a:off x="0" y="562"/>
              <a:ext cx="5760" cy="138"/>
              <a:chOff x="0" y="576"/>
              <a:chExt cx="5760" cy="138"/>
            </a:xfrm>
          </p:grpSpPr>
          <p:sp>
            <p:nvSpPr>
              <p:cNvPr id="3092" name="Rectangle 20"/>
              <p:cNvSpPr>
                <a:spLocks noChangeArrowheads="1"/>
              </p:cNvSpPr>
              <p:nvPr/>
            </p:nvSpPr>
            <p:spPr bwMode="gray">
              <a:xfrm flipH="1" flipV="1">
                <a:off x="0" y="666"/>
                <a:ext cx="5760" cy="48"/>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3" name="Rectangle 21"/>
              <p:cNvSpPr>
                <a:spLocks noChangeArrowheads="1"/>
              </p:cNvSpPr>
              <p:nvPr/>
            </p:nvSpPr>
            <p:spPr bwMode="gray">
              <a:xfrm flipH="1" flipV="1">
                <a:off x="4656" y="576"/>
                <a:ext cx="1104" cy="96"/>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4" name="Freeform 22"/>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bg1"/>
              </a:solidFill>
              <a:ln w="9525">
                <a:noFill/>
                <a:round/>
                <a:headEnd/>
                <a:tailEnd/>
              </a:ln>
              <a:effectLst/>
            </p:spPr>
            <p:txBody>
              <a:bodyPr/>
              <a:lstStyle/>
              <a:p>
                <a:pPr defTabSz="457200"/>
                <a:endParaRPr lang="ja-JP" altLang="en-US">
                  <a:solidFill>
                    <a:prstClr val="black"/>
                  </a:solidFill>
                </a:endParaRPr>
              </a:p>
            </p:txBody>
          </p:sp>
        </p:grpSp>
        <p:grpSp>
          <p:nvGrpSpPr>
            <p:cNvPr id="6" name="Group 23"/>
            <p:cNvGrpSpPr>
              <a:grpSpLocks/>
            </p:cNvGrpSpPr>
            <p:nvPr userDrawn="1"/>
          </p:nvGrpSpPr>
          <p:grpSpPr bwMode="auto">
            <a:xfrm>
              <a:off x="0" y="571"/>
              <a:ext cx="5760" cy="138"/>
              <a:chOff x="0" y="576"/>
              <a:chExt cx="5760" cy="138"/>
            </a:xfrm>
          </p:grpSpPr>
          <p:sp>
            <p:nvSpPr>
              <p:cNvPr id="3096" name="Rectangle 24"/>
              <p:cNvSpPr>
                <a:spLocks noChangeArrowheads="1"/>
              </p:cNvSpPr>
              <p:nvPr/>
            </p:nvSpPr>
            <p:spPr bwMode="gray">
              <a:xfrm flipH="1" flipV="1">
                <a:off x="0" y="666"/>
                <a:ext cx="5760" cy="48"/>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7" name="Rectangle 25"/>
              <p:cNvSpPr>
                <a:spLocks noChangeArrowheads="1"/>
              </p:cNvSpPr>
              <p:nvPr/>
            </p:nvSpPr>
            <p:spPr bwMode="gray">
              <a:xfrm flipH="1" flipV="1">
                <a:off x="4656" y="576"/>
                <a:ext cx="1104" cy="9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8" name="Freeform 26"/>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accent1"/>
              </a:solidFill>
              <a:ln w="9525">
                <a:noFill/>
                <a:round/>
                <a:headEnd/>
                <a:tailEnd/>
              </a:ln>
              <a:effectLst/>
            </p:spPr>
            <p:txBody>
              <a:bodyPr/>
              <a:lstStyle/>
              <a:p>
                <a:pPr defTabSz="457200"/>
                <a:endParaRPr lang="ja-JP" altLang="en-US">
                  <a:solidFill>
                    <a:prstClr val="black"/>
                  </a:solidFill>
                </a:endParaRPr>
              </a:p>
            </p:txBody>
          </p:sp>
        </p:grpSp>
      </p:grpSp>
      <p:sp>
        <p:nvSpPr>
          <p:cNvPr id="3099" name="Rectangle 27"/>
          <p:cNvSpPr>
            <a:spLocks noGrp="1" noChangeArrowheads="1"/>
          </p:cNvSpPr>
          <p:nvPr>
            <p:ph type="title"/>
          </p:nvPr>
        </p:nvSpPr>
        <p:spPr bwMode="gray">
          <a:xfrm>
            <a:off x="0" y="333375"/>
            <a:ext cx="9144000"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ja-JP" altLang="ja-JP" dirty="0"/>
          </a:p>
        </p:txBody>
      </p:sp>
    </p:spTree>
    <p:extLst>
      <p:ext uri="{BB962C8B-B14F-4D97-AF65-F5344CB8AC3E}">
        <p14:creationId xmlns:p14="http://schemas.microsoft.com/office/powerpoint/2010/main" val="1095107776"/>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kumimoji="1" sz="4000" b="1">
          <a:ln>
            <a:solidFill>
              <a:sysClr val="windowText" lastClr="000000"/>
            </a:solidFill>
          </a:ln>
          <a:solidFill>
            <a:schemeClr val="bg1"/>
          </a:solidFill>
          <a:effectLst>
            <a:glow rad="63500">
              <a:schemeClr val="tx1">
                <a:alpha val="40000"/>
              </a:schemeClr>
            </a:glow>
          </a:effectLst>
          <a:latin typeface="+mj-lt"/>
          <a:ea typeface="+mj-ea"/>
          <a:cs typeface="+mj-cs"/>
        </a:defRPr>
      </a:lvl1pPr>
      <a:lvl2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2pPr>
      <a:lvl3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3pPr>
      <a:lvl4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4pPr>
      <a:lvl5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 name="フローチャート : 手操作入力 29"/>
          <p:cNvSpPr/>
          <p:nvPr/>
        </p:nvSpPr>
        <p:spPr>
          <a:xfrm rot="16200000" flipH="1">
            <a:off x="7358078" y="5072078"/>
            <a:ext cx="357166" cy="3214678"/>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28" name="フローチャート : 手操作入力 27"/>
          <p:cNvSpPr/>
          <p:nvPr/>
        </p:nvSpPr>
        <p:spPr>
          <a:xfrm rot="5400000">
            <a:off x="1464475" y="5036359"/>
            <a:ext cx="357166" cy="3286116"/>
          </a:xfrm>
          <a:prstGeom prst="flowChartManualInp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endParaRPr lang="ja-JP" altLang="en-US">
              <a:solidFill>
                <a:prstClr val="black"/>
              </a:solidFill>
            </a:endParaRPr>
          </a:p>
        </p:txBody>
      </p:sp>
      <p:sp>
        <p:nvSpPr>
          <p:cNvPr id="31" name="台形 30"/>
          <p:cNvSpPr/>
          <p:nvPr/>
        </p:nvSpPr>
        <p:spPr>
          <a:xfrm flipV="1">
            <a:off x="2643174" y="6500834"/>
            <a:ext cx="3929090" cy="357166"/>
          </a:xfrm>
          <a:prstGeom prst="trapezoid">
            <a:avLst>
              <a:gd name="adj" fmla="val 1435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lang="ja-JP" altLang="en-US">
              <a:solidFill>
                <a:prstClr val="black"/>
              </a:solidFill>
            </a:endParaRPr>
          </a:p>
        </p:txBody>
      </p:sp>
      <p:sp>
        <p:nvSpPr>
          <p:cNvPr id="3074" name="Rectangle 2"/>
          <p:cNvSpPr>
            <a:spLocks noChangeArrowheads="1"/>
          </p:cNvSpPr>
          <p:nvPr/>
        </p:nvSpPr>
        <p:spPr bwMode="gray">
          <a:xfrm>
            <a:off x="-14288" y="0"/>
            <a:ext cx="9158288" cy="1268413"/>
          </a:xfrm>
          <a:prstGeom prst="rect">
            <a:avLst/>
          </a:prstGeom>
          <a:gradFill rotWithShape="1">
            <a:gsLst>
              <a:gs pos="0">
                <a:schemeClr val="accent2"/>
              </a:gs>
              <a:gs pos="100000">
                <a:schemeClr val="accent2">
                  <a:gamma/>
                  <a:shade val="78824"/>
                  <a:invGamma/>
                </a:schemeClr>
              </a:gs>
            </a:gsLst>
            <a:lin ang="0" scaled="1"/>
          </a:gradFill>
          <a:ln w="9525">
            <a:solidFill>
              <a:schemeClr val="tx1"/>
            </a:solidFill>
            <a:miter lim="800000"/>
            <a:headEnd/>
            <a:tailEnd/>
          </a:ln>
          <a:effectLst/>
        </p:spPr>
        <p:txBody>
          <a:bodyPr wrap="none" anchor="ctr"/>
          <a:lstStyle/>
          <a:p>
            <a:pPr defTabSz="457200"/>
            <a:endParaRPr lang="ja-JP" altLang="en-US">
              <a:solidFill>
                <a:prstClr val="black"/>
              </a:solidFill>
            </a:endParaRPr>
          </a:p>
        </p:txBody>
      </p:sp>
      <p:grpSp>
        <p:nvGrpSpPr>
          <p:cNvPr id="2" name="Group 3"/>
          <p:cNvGrpSpPr>
            <a:grpSpLocks/>
          </p:cNvGrpSpPr>
          <p:nvPr/>
        </p:nvGrpSpPr>
        <p:grpSpPr bwMode="auto">
          <a:xfrm>
            <a:off x="152400" y="260350"/>
            <a:ext cx="1981200" cy="927100"/>
            <a:chOff x="96" y="0"/>
            <a:chExt cx="1248" cy="912"/>
          </a:xfrm>
        </p:grpSpPr>
        <p:sp>
          <p:nvSpPr>
            <p:cNvPr id="3076" name="Oval 4" descr="80%"/>
            <p:cNvSpPr>
              <a:spLocks noChangeArrowheads="1"/>
            </p:cNvSpPr>
            <p:nvPr userDrawn="1"/>
          </p:nvSpPr>
          <p:spPr bwMode="gray">
            <a:xfrm>
              <a:off x="96" y="0"/>
              <a:ext cx="1248" cy="912"/>
            </a:xfrm>
            <a:prstGeom prst="ellipse">
              <a:avLst/>
            </a:prstGeom>
            <a:pattFill prst="pct80">
              <a:fgClr>
                <a:schemeClr val="accent2"/>
              </a:fgClr>
              <a:bgClr>
                <a:schemeClr val="tx2"/>
              </a:bgClr>
            </a:pattFill>
            <a:ln w="9525">
              <a:noFill/>
              <a:round/>
              <a:headEnd/>
              <a:tailEnd/>
            </a:ln>
            <a:effectLst/>
          </p:spPr>
          <p:txBody>
            <a:bodyPr wrap="none" anchor="ctr"/>
            <a:lstStyle/>
            <a:p>
              <a:pPr defTabSz="457200"/>
              <a:endParaRPr lang="ja-JP" altLang="en-US">
                <a:solidFill>
                  <a:prstClr val="black"/>
                </a:solidFill>
              </a:endParaRPr>
            </a:p>
          </p:txBody>
        </p:sp>
        <p:sp>
          <p:nvSpPr>
            <p:cNvPr id="3077" name="Oval 5" descr="75%"/>
            <p:cNvSpPr>
              <a:spLocks noChangeArrowheads="1"/>
            </p:cNvSpPr>
            <p:nvPr userDrawn="1"/>
          </p:nvSpPr>
          <p:spPr bwMode="gray">
            <a:xfrm>
              <a:off x="288" y="104"/>
              <a:ext cx="816" cy="672"/>
            </a:xfrm>
            <a:prstGeom prst="ellipse">
              <a:avLst/>
            </a:prstGeom>
            <a:pattFill prst="pct75">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sp>
          <p:nvSpPr>
            <p:cNvPr id="3078" name="Oval 6" descr="80%"/>
            <p:cNvSpPr>
              <a:spLocks noChangeArrowheads="1"/>
            </p:cNvSpPr>
            <p:nvPr userDrawn="1"/>
          </p:nvSpPr>
          <p:spPr bwMode="gray">
            <a:xfrm>
              <a:off x="440" y="248"/>
              <a:ext cx="480" cy="384"/>
            </a:xfrm>
            <a:prstGeom prst="ellipse">
              <a:avLst/>
            </a:prstGeom>
            <a:pattFill prst="pct80">
              <a:fgClr>
                <a:schemeClr val="accent2"/>
              </a:fgClr>
              <a:bgClr>
                <a:schemeClr val="tx1"/>
              </a:bgClr>
            </a:pattFill>
            <a:ln w="9525">
              <a:noFill/>
              <a:round/>
              <a:headEnd/>
              <a:tailEnd/>
            </a:ln>
            <a:effectLst/>
          </p:spPr>
          <p:txBody>
            <a:bodyPr wrap="none" anchor="ctr"/>
            <a:lstStyle/>
            <a:p>
              <a:pPr defTabSz="457200"/>
              <a:endParaRPr lang="ja-JP" altLang="en-US">
                <a:solidFill>
                  <a:prstClr val="black"/>
                </a:solidFill>
              </a:endParaRPr>
            </a:p>
          </p:txBody>
        </p:sp>
      </p:grpSp>
      <p:sp>
        <p:nvSpPr>
          <p:cNvPr id="3079" name="Rectangle 7"/>
          <p:cNvSpPr>
            <a:spLocks noChangeArrowheads="1"/>
          </p:cNvSpPr>
          <p:nvPr/>
        </p:nvSpPr>
        <p:spPr bwMode="gray">
          <a:xfrm>
            <a:off x="0" y="0"/>
            <a:ext cx="9144000" cy="333375"/>
          </a:xfrm>
          <a:prstGeom prst="rect">
            <a:avLst/>
          </a:prstGeom>
          <a:gradFill rotWithShape="0">
            <a:gsLst>
              <a:gs pos="0">
                <a:schemeClr val="hlink">
                  <a:gamma/>
                  <a:tint val="0"/>
                  <a:invGamma/>
                </a:schemeClr>
              </a:gs>
              <a:gs pos="100000">
                <a:schemeClr val="hlink"/>
              </a:gs>
            </a:gsLst>
            <a:lin ang="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3" name="Group 8"/>
          <p:cNvGrpSpPr>
            <a:grpSpLocks/>
          </p:cNvGrpSpPr>
          <p:nvPr/>
        </p:nvGrpSpPr>
        <p:grpSpPr bwMode="auto">
          <a:xfrm>
            <a:off x="395288" y="0"/>
            <a:ext cx="1143000" cy="304800"/>
            <a:chOff x="4704" y="0"/>
            <a:chExt cx="720" cy="336"/>
          </a:xfrm>
        </p:grpSpPr>
        <p:sp>
          <p:nvSpPr>
            <p:cNvPr id="3081" name="Rectangle 9"/>
            <p:cNvSpPr>
              <a:spLocks noChangeArrowheads="1"/>
            </p:cNvSpPr>
            <p:nvPr userDrawn="1"/>
          </p:nvSpPr>
          <p:spPr bwMode="gray">
            <a:xfrm>
              <a:off x="4704" y="0"/>
              <a:ext cx="48" cy="33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82" name="Rectangle 10"/>
            <p:cNvSpPr>
              <a:spLocks noChangeArrowheads="1"/>
            </p:cNvSpPr>
            <p:nvPr userDrawn="1"/>
          </p:nvSpPr>
          <p:spPr bwMode="gray">
            <a:xfrm>
              <a:off x="5040" y="0"/>
              <a:ext cx="48" cy="336"/>
            </a:xfrm>
            <a:prstGeom prst="rect">
              <a:avLst/>
            </a:prstGeom>
            <a:solidFill>
              <a:schemeClr val="folHlink"/>
            </a:solidFill>
            <a:ln w="9525">
              <a:noFill/>
              <a:miter lim="800000"/>
              <a:headEnd/>
              <a:tailEnd/>
            </a:ln>
            <a:effectLst/>
          </p:spPr>
          <p:txBody>
            <a:bodyPr wrap="none" anchor="ctr"/>
            <a:lstStyle/>
            <a:p>
              <a:pPr defTabSz="457200"/>
              <a:endParaRPr lang="ja-JP" altLang="en-US">
                <a:solidFill>
                  <a:prstClr val="black"/>
                </a:solidFill>
              </a:endParaRPr>
            </a:p>
          </p:txBody>
        </p:sp>
        <p:sp>
          <p:nvSpPr>
            <p:cNvPr id="3083" name="Rectangle 11"/>
            <p:cNvSpPr>
              <a:spLocks noChangeArrowheads="1"/>
            </p:cNvSpPr>
            <p:nvPr userDrawn="1"/>
          </p:nvSpPr>
          <p:spPr bwMode="gray">
            <a:xfrm>
              <a:off x="5376" y="0"/>
              <a:ext cx="48" cy="336"/>
            </a:xfrm>
            <a:prstGeom prst="rect">
              <a:avLst/>
            </a:prstGeom>
            <a:solidFill>
              <a:schemeClr val="accent2"/>
            </a:solidFill>
            <a:ln w="9525">
              <a:noFill/>
              <a:miter lim="800000"/>
              <a:headEnd/>
              <a:tailEnd/>
            </a:ln>
            <a:effectLst/>
          </p:spPr>
          <p:txBody>
            <a:bodyPr wrap="none" anchor="ctr"/>
            <a:lstStyle/>
            <a:p>
              <a:pPr defTabSz="457200"/>
              <a:endParaRPr lang="ja-JP" altLang="en-US">
                <a:solidFill>
                  <a:prstClr val="black"/>
                </a:solidFill>
              </a:endParaRPr>
            </a:p>
          </p:txBody>
        </p:sp>
      </p:grpSp>
      <p:sp>
        <p:nvSpPr>
          <p:cNvPr id="3084" name="Text Box 12"/>
          <p:cNvSpPr txBox="1">
            <a:spLocks noChangeArrowheads="1"/>
          </p:cNvSpPr>
          <p:nvPr/>
        </p:nvSpPr>
        <p:spPr bwMode="gray">
          <a:xfrm>
            <a:off x="5029200" y="0"/>
            <a:ext cx="4100995" cy="307777"/>
          </a:xfrm>
          <a:prstGeom prst="rect">
            <a:avLst/>
          </a:prstGeom>
          <a:noFill/>
          <a:ln w="9525">
            <a:noFill/>
            <a:miter lim="800000"/>
            <a:headEnd/>
            <a:tailEnd/>
          </a:ln>
          <a:effectLst/>
        </p:spPr>
        <p:txBody>
          <a:bodyPr wrap="none">
            <a:spAutoFit/>
          </a:bodyPr>
          <a:lstStyle/>
          <a:p>
            <a:pPr algn="ctr" defTabSz="457200"/>
            <a:r>
              <a:rPr lang="en-US" altLang="ja-JP" sz="1400" b="1" dirty="0">
                <a:solidFill>
                  <a:srgbClr val="FFFFFF"/>
                </a:solidFill>
              </a:rPr>
              <a:t>KEK (High Energy Accelerator Research Organization)</a:t>
            </a:r>
          </a:p>
        </p:txBody>
      </p:sp>
      <p:sp>
        <p:nvSpPr>
          <p:cNvPr id="3085" name="Rectangle 13"/>
          <p:cNvSpPr>
            <a:spLocks noGrp="1" noChangeArrowheads="1"/>
          </p:cNvSpPr>
          <p:nvPr>
            <p:ph type="body" idx="1"/>
          </p:nvPr>
        </p:nvSpPr>
        <p:spPr bwMode="gray">
          <a:xfrm>
            <a:off x="684213" y="1412875"/>
            <a:ext cx="7848600" cy="4897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ja-JP" altLang="ja-JP"/>
          </a:p>
        </p:txBody>
      </p:sp>
      <p:sp>
        <p:nvSpPr>
          <p:cNvPr id="3086" name="Rectangle 14"/>
          <p:cNvSpPr>
            <a:spLocks noGrp="1" noChangeArrowheads="1"/>
          </p:cNvSpPr>
          <p:nvPr>
            <p:ph type="dt" sz="half" idx="2"/>
          </p:nvPr>
        </p:nvSpPr>
        <p:spPr bwMode="gray">
          <a:xfrm>
            <a:off x="509574"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defTabSz="457200"/>
            <a:endParaRPr lang="ja-JP" altLang="en-US">
              <a:solidFill>
                <a:prstClr val="black"/>
              </a:solidFill>
            </a:endParaRPr>
          </a:p>
        </p:txBody>
      </p:sp>
      <p:sp>
        <p:nvSpPr>
          <p:cNvPr id="3087" name="Rectangle 15"/>
          <p:cNvSpPr>
            <a:spLocks noGrp="1" noChangeArrowheads="1"/>
          </p:cNvSpPr>
          <p:nvPr>
            <p:ph type="ftr" sz="quarter" idx="3"/>
          </p:nvPr>
        </p:nvSpPr>
        <p:spPr bwMode="gray">
          <a:xfrm>
            <a:off x="2714612" y="6429396"/>
            <a:ext cx="3786214" cy="3571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latinLnBrk="1">
              <a:spcBef>
                <a:spcPct val="50000"/>
              </a:spcBef>
              <a:defRPr kumimoji="0" sz="1200">
                <a:latin typeface="Verdana" pitchFamily="34" charset="0"/>
              </a:defRPr>
            </a:lvl1pPr>
          </a:lstStyle>
          <a:p>
            <a:pPr defTabSz="457200"/>
            <a:endParaRPr kumimoji="1" lang="ja-JP" altLang="en-US">
              <a:solidFill>
                <a:prstClr val="black"/>
              </a:solidFill>
            </a:endParaRPr>
          </a:p>
        </p:txBody>
      </p:sp>
      <p:sp>
        <p:nvSpPr>
          <p:cNvPr id="3088" name="Rectangle 16"/>
          <p:cNvSpPr>
            <a:spLocks noGrp="1" noChangeArrowheads="1"/>
          </p:cNvSpPr>
          <p:nvPr>
            <p:ph type="sldNum" sz="quarter" idx="4"/>
          </p:nvPr>
        </p:nvSpPr>
        <p:spPr bwMode="gray">
          <a:xfrm>
            <a:off x="6858016" y="6500834"/>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defTabSz="457200"/>
            <a:fld id="{C9AA4D9D-43B5-3F43-A2BF-956775D4AAB2}" type="slidenum">
              <a:rPr lang="ja-JP" altLang="en-US" smtClean="0">
                <a:solidFill>
                  <a:prstClr val="black"/>
                </a:solidFill>
              </a:rPr>
              <a:pPr defTabSz="457200"/>
              <a:t>‹#›</a:t>
            </a:fld>
            <a:endParaRPr lang="ja-JP" altLang="en-US">
              <a:solidFill>
                <a:prstClr val="black"/>
              </a:solidFill>
            </a:endParaRPr>
          </a:p>
        </p:txBody>
      </p:sp>
      <p:grpSp>
        <p:nvGrpSpPr>
          <p:cNvPr id="4" name="Group 17"/>
          <p:cNvGrpSpPr>
            <a:grpSpLocks/>
          </p:cNvGrpSpPr>
          <p:nvPr/>
        </p:nvGrpSpPr>
        <p:grpSpPr bwMode="auto">
          <a:xfrm>
            <a:off x="0" y="892175"/>
            <a:ext cx="9144000" cy="400050"/>
            <a:chOff x="0" y="562"/>
            <a:chExt cx="5760" cy="252"/>
          </a:xfrm>
        </p:grpSpPr>
        <p:sp>
          <p:nvSpPr>
            <p:cNvPr id="3090" name="Rectangle 18"/>
            <p:cNvSpPr>
              <a:spLocks noChangeArrowheads="1"/>
            </p:cNvSpPr>
            <p:nvPr/>
          </p:nvSpPr>
          <p:spPr bwMode="gray">
            <a:xfrm>
              <a:off x="0" y="678"/>
              <a:ext cx="5760" cy="136"/>
            </a:xfrm>
            <a:prstGeom prst="rect">
              <a:avLst/>
            </a:prstGeom>
            <a:gradFill rotWithShape="1">
              <a:gsLst>
                <a:gs pos="0">
                  <a:schemeClr val="tx2"/>
                </a:gs>
                <a:gs pos="100000">
                  <a:schemeClr val="tx2">
                    <a:gamma/>
                    <a:tint val="0"/>
                    <a:invGamma/>
                  </a:schemeClr>
                </a:gs>
              </a:gsLst>
              <a:lin ang="5400000" scaled="1"/>
            </a:gradFill>
            <a:ln w="9525">
              <a:noFill/>
              <a:miter lim="800000"/>
              <a:headEnd/>
              <a:tailEnd/>
            </a:ln>
            <a:effectLst/>
          </p:spPr>
          <p:txBody>
            <a:bodyPr wrap="none" anchor="ctr"/>
            <a:lstStyle/>
            <a:p>
              <a:pPr defTabSz="457200"/>
              <a:endParaRPr lang="ja-JP" altLang="en-US">
                <a:solidFill>
                  <a:prstClr val="black"/>
                </a:solidFill>
              </a:endParaRPr>
            </a:p>
          </p:txBody>
        </p:sp>
        <p:grpSp>
          <p:nvGrpSpPr>
            <p:cNvPr id="5" name="Group 19"/>
            <p:cNvGrpSpPr>
              <a:grpSpLocks/>
            </p:cNvGrpSpPr>
            <p:nvPr/>
          </p:nvGrpSpPr>
          <p:grpSpPr bwMode="auto">
            <a:xfrm>
              <a:off x="0" y="562"/>
              <a:ext cx="5760" cy="138"/>
              <a:chOff x="0" y="576"/>
              <a:chExt cx="5760" cy="138"/>
            </a:xfrm>
          </p:grpSpPr>
          <p:sp>
            <p:nvSpPr>
              <p:cNvPr id="3092" name="Rectangle 20"/>
              <p:cNvSpPr>
                <a:spLocks noChangeArrowheads="1"/>
              </p:cNvSpPr>
              <p:nvPr/>
            </p:nvSpPr>
            <p:spPr bwMode="gray">
              <a:xfrm flipH="1" flipV="1">
                <a:off x="0" y="666"/>
                <a:ext cx="5760" cy="48"/>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3" name="Rectangle 21"/>
              <p:cNvSpPr>
                <a:spLocks noChangeArrowheads="1"/>
              </p:cNvSpPr>
              <p:nvPr/>
            </p:nvSpPr>
            <p:spPr bwMode="gray">
              <a:xfrm flipH="1" flipV="1">
                <a:off x="4656" y="576"/>
                <a:ext cx="1104" cy="96"/>
              </a:xfrm>
              <a:prstGeom prst="rect">
                <a:avLst/>
              </a:prstGeom>
              <a:solidFill>
                <a:schemeClr val="bg1"/>
              </a:solidFill>
              <a:ln w="9525">
                <a:noFill/>
                <a:miter lim="800000"/>
                <a:headEnd/>
                <a:tailEnd/>
              </a:ln>
              <a:effectLst/>
            </p:spPr>
            <p:txBody>
              <a:bodyPr wrap="none" anchor="ctr"/>
              <a:lstStyle/>
              <a:p>
                <a:pPr defTabSz="457200"/>
                <a:endParaRPr lang="ja-JP" altLang="en-US">
                  <a:solidFill>
                    <a:prstClr val="black"/>
                  </a:solidFill>
                </a:endParaRPr>
              </a:p>
            </p:txBody>
          </p:sp>
          <p:sp>
            <p:nvSpPr>
              <p:cNvPr id="3094" name="Freeform 22"/>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bg1"/>
              </a:solidFill>
              <a:ln w="9525">
                <a:noFill/>
                <a:round/>
                <a:headEnd/>
                <a:tailEnd/>
              </a:ln>
              <a:effectLst/>
            </p:spPr>
            <p:txBody>
              <a:bodyPr/>
              <a:lstStyle/>
              <a:p>
                <a:pPr defTabSz="457200"/>
                <a:endParaRPr lang="ja-JP" altLang="en-US">
                  <a:solidFill>
                    <a:prstClr val="black"/>
                  </a:solidFill>
                </a:endParaRPr>
              </a:p>
            </p:txBody>
          </p:sp>
        </p:grpSp>
        <p:grpSp>
          <p:nvGrpSpPr>
            <p:cNvPr id="6" name="Group 23"/>
            <p:cNvGrpSpPr>
              <a:grpSpLocks/>
            </p:cNvGrpSpPr>
            <p:nvPr userDrawn="1"/>
          </p:nvGrpSpPr>
          <p:grpSpPr bwMode="auto">
            <a:xfrm>
              <a:off x="0" y="571"/>
              <a:ext cx="5760" cy="138"/>
              <a:chOff x="0" y="576"/>
              <a:chExt cx="5760" cy="138"/>
            </a:xfrm>
          </p:grpSpPr>
          <p:sp>
            <p:nvSpPr>
              <p:cNvPr id="3096" name="Rectangle 24"/>
              <p:cNvSpPr>
                <a:spLocks noChangeArrowheads="1"/>
              </p:cNvSpPr>
              <p:nvPr/>
            </p:nvSpPr>
            <p:spPr bwMode="gray">
              <a:xfrm flipH="1" flipV="1">
                <a:off x="0" y="666"/>
                <a:ext cx="5760" cy="48"/>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7" name="Rectangle 25"/>
              <p:cNvSpPr>
                <a:spLocks noChangeArrowheads="1"/>
              </p:cNvSpPr>
              <p:nvPr/>
            </p:nvSpPr>
            <p:spPr bwMode="gray">
              <a:xfrm flipH="1" flipV="1">
                <a:off x="4656" y="576"/>
                <a:ext cx="1104" cy="96"/>
              </a:xfrm>
              <a:prstGeom prst="rect">
                <a:avLst/>
              </a:prstGeom>
              <a:solidFill>
                <a:schemeClr val="accent1"/>
              </a:solidFill>
              <a:ln w="9525">
                <a:noFill/>
                <a:miter lim="800000"/>
                <a:headEnd/>
                <a:tailEnd/>
              </a:ln>
              <a:effectLst/>
            </p:spPr>
            <p:txBody>
              <a:bodyPr wrap="none" anchor="ctr"/>
              <a:lstStyle/>
              <a:p>
                <a:pPr defTabSz="457200"/>
                <a:endParaRPr lang="ja-JP" altLang="en-US">
                  <a:solidFill>
                    <a:prstClr val="black"/>
                  </a:solidFill>
                </a:endParaRPr>
              </a:p>
            </p:txBody>
          </p:sp>
          <p:sp>
            <p:nvSpPr>
              <p:cNvPr id="3098" name="Freeform 26"/>
              <p:cNvSpPr>
                <a:spLocks/>
              </p:cNvSpPr>
              <p:nvPr/>
            </p:nvSpPr>
            <p:spPr bwMode="gray">
              <a:xfrm flipH="1" flipV="1">
                <a:off x="4560" y="576"/>
                <a:ext cx="96" cy="96"/>
              </a:xfrm>
              <a:custGeom>
                <a:avLst/>
                <a:gdLst/>
                <a:ahLst/>
                <a:cxnLst>
                  <a:cxn ang="0">
                    <a:pos x="192" y="0"/>
                  </a:cxn>
                  <a:cxn ang="0">
                    <a:pos x="0" y="0"/>
                  </a:cxn>
                  <a:cxn ang="0">
                    <a:pos x="0" y="192"/>
                  </a:cxn>
                  <a:cxn ang="0">
                    <a:pos x="192" y="0"/>
                  </a:cxn>
                </a:cxnLst>
                <a:rect l="0" t="0" r="r" b="b"/>
                <a:pathLst>
                  <a:path w="192" h="192">
                    <a:moveTo>
                      <a:pt x="192" y="0"/>
                    </a:moveTo>
                    <a:lnTo>
                      <a:pt x="0" y="0"/>
                    </a:lnTo>
                    <a:lnTo>
                      <a:pt x="0" y="192"/>
                    </a:lnTo>
                    <a:lnTo>
                      <a:pt x="192" y="0"/>
                    </a:lnTo>
                    <a:close/>
                  </a:path>
                </a:pathLst>
              </a:custGeom>
              <a:solidFill>
                <a:schemeClr val="accent1"/>
              </a:solidFill>
              <a:ln w="9525">
                <a:noFill/>
                <a:round/>
                <a:headEnd/>
                <a:tailEnd/>
              </a:ln>
              <a:effectLst/>
            </p:spPr>
            <p:txBody>
              <a:bodyPr/>
              <a:lstStyle/>
              <a:p>
                <a:pPr defTabSz="457200"/>
                <a:endParaRPr lang="ja-JP" altLang="en-US">
                  <a:solidFill>
                    <a:prstClr val="black"/>
                  </a:solidFill>
                </a:endParaRPr>
              </a:p>
            </p:txBody>
          </p:sp>
        </p:grpSp>
      </p:grpSp>
      <p:sp>
        <p:nvSpPr>
          <p:cNvPr id="3099" name="Rectangle 27"/>
          <p:cNvSpPr>
            <a:spLocks noGrp="1" noChangeArrowheads="1"/>
          </p:cNvSpPr>
          <p:nvPr>
            <p:ph type="title"/>
          </p:nvPr>
        </p:nvSpPr>
        <p:spPr bwMode="gray">
          <a:xfrm>
            <a:off x="0" y="333375"/>
            <a:ext cx="9144000" cy="574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ja-JP" altLang="ja-JP" dirty="0"/>
          </a:p>
        </p:txBody>
      </p:sp>
    </p:spTree>
    <p:extLst>
      <p:ext uri="{BB962C8B-B14F-4D97-AF65-F5344CB8AC3E}">
        <p14:creationId xmlns:p14="http://schemas.microsoft.com/office/powerpoint/2010/main" val="1095107776"/>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kumimoji="1" sz="4000" b="1">
          <a:ln>
            <a:solidFill>
              <a:sysClr val="windowText" lastClr="000000"/>
            </a:solidFill>
          </a:ln>
          <a:solidFill>
            <a:schemeClr val="bg1"/>
          </a:solidFill>
          <a:effectLst>
            <a:glow rad="63500">
              <a:schemeClr val="tx1">
                <a:alpha val="40000"/>
              </a:schemeClr>
            </a:glow>
          </a:effectLst>
          <a:latin typeface="+mj-lt"/>
          <a:ea typeface="+mj-ea"/>
          <a:cs typeface="+mj-cs"/>
        </a:defRPr>
      </a:lvl1pPr>
      <a:lvl2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2pPr>
      <a:lvl3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3pPr>
      <a:lvl4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4pPr>
      <a:lvl5pPr algn="l" rtl="0" eaLnBrk="1" fontAlgn="base" hangingPunct="1">
        <a:spcBef>
          <a:spcPct val="0"/>
        </a:spcBef>
        <a:spcAft>
          <a:spcPct val="0"/>
        </a:spcAft>
        <a:defRPr kumimoji="1" sz="3600">
          <a:solidFill>
            <a:schemeClr val="bg1"/>
          </a:solidFill>
          <a:latin typeface="ＭＳ Ｐゴシック" charset="-128"/>
          <a:ea typeface="ＭＳ Ｐゴシック" charset="-128"/>
        </a:defRPr>
      </a:lvl5pPr>
      <a:lvl6pPr marL="4572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6pPr>
      <a:lvl7pPr marL="9144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7pPr>
      <a:lvl8pPr marL="13716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8pPr>
      <a:lvl9pPr marL="1828800" algn="l" rtl="0" eaLnBrk="1" fontAlgn="base" hangingPunct="1">
        <a:spcBef>
          <a:spcPct val="0"/>
        </a:spcBef>
        <a:spcAft>
          <a:spcPct val="0"/>
        </a:spcAft>
        <a:defRPr kumimoji="1" sz="3600">
          <a:solidFill>
            <a:schemeClr val="bg1"/>
          </a:solidFill>
          <a:latin typeface="ＭＳ Ｐゴシック" charset="-128"/>
          <a:ea typeface="ＭＳ Ｐゴシック" charset="-128"/>
        </a:defRPr>
      </a:lvl9pPr>
    </p:titleStyle>
    <p:bodyStyle>
      <a:lvl1pPr marL="342900" indent="-342900" algn="l" rtl="0" eaLnBrk="1" fontAlgn="base" hangingPunct="1">
        <a:spcBef>
          <a:spcPct val="20000"/>
        </a:spcBef>
        <a:spcAft>
          <a:spcPct val="0"/>
        </a:spcAft>
        <a:buClr>
          <a:schemeClr val="folHlink"/>
        </a:buClr>
        <a:buSzPct val="50000"/>
        <a:buFont typeface="Wingdings" pitchFamily="2" charset="2"/>
        <a:buChar char="n"/>
        <a:defRPr kumimoji="1" sz="24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lr>
          <a:schemeClr val="hlink"/>
        </a:buClr>
        <a:buSzPct val="60000"/>
        <a:buFont typeface="Wingdings" pitchFamily="2" charset="2"/>
        <a:buChar char="n"/>
        <a:defRPr kumimoji="1">
          <a:solidFill>
            <a:schemeClr val="tx1"/>
          </a:solidFill>
          <a:latin typeface="+mn-lt"/>
          <a:ea typeface="+mn-ea"/>
        </a:defRPr>
      </a:lvl3pPr>
      <a:lvl4pPr marL="1600200" indent="-228600" algn="l" rtl="0" eaLnBrk="1" fontAlgn="base" hangingPunct="1">
        <a:spcBef>
          <a:spcPct val="20000"/>
        </a:spcBef>
        <a:spcAft>
          <a:spcPct val="0"/>
        </a:spcAft>
        <a:buChar char="–"/>
        <a:defRPr kumimoji="1">
          <a:solidFill>
            <a:schemeClr val="tx1"/>
          </a:solidFill>
          <a:latin typeface="+mn-lt"/>
          <a:ea typeface="+mn-ea"/>
        </a:defRPr>
      </a:lvl4pPr>
      <a:lvl5pPr marL="2057400" indent="-228600" algn="l" rtl="0" eaLnBrk="1" fontAlgn="base" hangingPunct="1">
        <a:spcBef>
          <a:spcPct val="20000"/>
        </a:spcBef>
        <a:spcAft>
          <a:spcPct val="0"/>
        </a:spcAft>
        <a:buChar char="•"/>
        <a:defRPr kumimoji="1">
          <a:solidFill>
            <a:schemeClr val="tx1"/>
          </a:solidFill>
          <a:latin typeface="+mn-lt"/>
          <a:ea typeface="+mn-ea"/>
        </a:defRPr>
      </a:lvl5pPr>
      <a:lvl6pPr marL="2514600" indent="-228600" algn="l" rtl="0" eaLnBrk="1" fontAlgn="base" hangingPunct="1">
        <a:spcBef>
          <a:spcPct val="20000"/>
        </a:spcBef>
        <a:spcAft>
          <a:spcPct val="0"/>
        </a:spcAft>
        <a:buChar char="•"/>
        <a:defRPr kumimoji="1">
          <a:solidFill>
            <a:schemeClr val="tx1"/>
          </a:solidFill>
          <a:latin typeface="+mn-lt"/>
          <a:ea typeface="+mn-ea"/>
        </a:defRPr>
      </a:lvl6pPr>
      <a:lvl7pPr marL="2971800" indent="-228600" algn="l" rtl="0" eaLnBrk="1" fontAlgn="base" hangingPunct="1">
        <a:spcBef>
          <a:spcPct val="20000"/>
        </a:spcBef>
        <a:spcAft>
          <a:spcPct val="0"/>
        </a:spcAft>
        <a:buChar char="•"/>
        <a:defRPr kumimoji="1">
          <a:solidFill>
            <a:schemeClr val="tx1"/>
          </a:solidFill>
          <a:latin typeface="+mn-lt"/>
          <a:ea typeface="+mn-ea"/>
        </a:defRPr>
      </a:lvl7pPr>
      <a:lvl8pPr marL="3429000" indent="-228600" algn="l" rtl="0" eaLnBrk="1" fontAlgn="base" hangingPunct="1">
        <a:spcBef>
          <a:spcPct val="20000"/>
        </a:spcBef>
        <a:spcAft>
          <a:spcPct val="0"/>
        </a:spcAft>
        <a:buChar char="•"/>
        <a:defRPr kumimoji="1">
          <a:solidFill>
            <a:schemeClr val="tx1"/>
          </a:solidFill>
          <a:latin typeface="+mn-lt"/>
          <a:ea typeface="+mn-ea"/>
        </a:defRPr>
      </a:lvl8pPr>
      <a:lvl9pPr marL="3886200" indent="-228600" algn="l" rtl="0" eaLnBrk="1" fontAlgn="base" hangingPunct="1">
        <a:spcBef>
          <a:spcPct val="20000"/>
        </a:spcBef>
        <a:spcAft>
          <a:spcPct val="0"/>
        </a:spcAft>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hyperlink" Target="http://www.tohoku-ilc.jp/en" TargetMode="External"/><Relationship Id="rId3" Type="http://schemas.openxmlformats.org/officeDocument/2006/relationships/image" Target="../media/image11.png"/><Relationship Id="rId7" Type="http://schemas.openxmlformats.org/officeDocument/2006/relationships/hyperlink" Target="http://www.iwate-ilc.jp/eng/" TargetMode="External"/><Relationship Id="rId2"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aaa-sentan.org/en/" TargetMode="External"/><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5.xml"/><Relationship Id="rId5" Type="http://schemas.openxmlformats.org/officeDocument/2006/relationships/image" Target="../media/image9.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sz="3200" dirty="0" smtClean="0">
                <a:solidFill>
                  <a:schemeClr val="tx1"/>
                </a:solidFill>
              </a:rPr>
              <a:t>Status of ILC  </a:t>
            </a:r>
            <a:endParaRPr kumimoji="1" lang="ja-JP" altLang="en-US" sz="3200" dirty="0">
              <a:solidFill>
                <a:schemeClr val="tx1"/>
              </a:solidFill>
            </a:endParaRPr>
          </a:p>
        </p:txBody>
      </p:sp>
      <p:sp>
        <p:nvSpPr>
          <p:cNvPr id="5" name="サブタイトル 4"/>
          <p:cNvSpPr>
            <a:spLocks noGrp="1"/>
          </p:cNvSpPr>
          <p:nvPr>
            <p:ph type="subTitle" idx="1"/>
          </p:nvPr>
        </p:nvSpPr>
        <p:spPr/>
        <p:txBody>
          <a:bodyPr>
            <a:normAutofit fontScale="55000" lnSpcReduction="20000"/>
          </a:bodyPr>
          <a:lstStyle/>
          <a:p>
            <a:r>
              <a:rPr kumimoji="1" lang="en-US" altLang="ja-JP" dirty="0" smtClean="0"/>
              <a:t>Yasuhiro Okada </a:t>
            </a:r>
          </a:p>
          <a:p>
            <a:r>
              <a:rPr lang="en-US" altLang="ja-JP" dirty="0" smtClean="0"/>
              <a:t>Executive Director</a:t>
            </a:r>
          </a:p>
          <a:p>
            <a:r>
              <a:rPr lang="en-US" altLang="ja-JP" dirty="0" smtClean="0"/>
              <a:t>High Energy Accelerator Research Organization (KEK)</a:t>
            </a:r>
          </a:p>
          <a:p>
            <a:r>
              <a:rPr lang="en-US" altLang="ja-JP" dirty="0" smtClean="0"/>
              <a:t>2019 Joint workshop of FKPPL and TYL/FJPPL</a:t>
            </a:r>
          </a:p>
          <a:p>
            <a:r>
              <a:rPr lang="en-US" altLang="ja-JP" dirty="0" smtClean="0"/>
              <a:t> May 8, 2019, </a:t>
            </a:r>
            <a:r>
              <a:rPr lang="en-US" altLang="ja-JP" dirty="0" err="1" smtClean="0"/>
              <a:t>Seogwipo</a:t>
            </a:r>
            <a:r>
              <a:rPr lang="en-US" altLang="ja-JP" dirty="0" smtClean="0"/>
              <a:t> KAL Hotel,  </a:t>
            </a:r>
            <a:r>
              <a:rPr lang="en-US" altLang="ja-JP" dirty="0" err="1" smtClean="0"/>
              <a:t>Jeju</a:t>
            </a:r>
            <a:r>
              <a:rPr lang="en-US" altLang="ja-JP" dirty="0" smtClean="0"/>
              <a:t> Island , Korea</a:t>
            </a:r>
          </a:p>
          <a:p>
            <a:r>
              <a:rPr lang="en-US" altLang="ja-JP" dirty="0" smtClean="0"/>
              <a:t>  </a:t>
            </a:r>
            <a:endParaRPr kumimoji="1" lang="ja-JP" altLang="en-US" dirty="0"/>
          </a:p>
        </p:txBody>
      </p:sp>
      <p:sp>
        <p:nvSpPr>
          <p:cNvPr id="2" name="スライド番号プレースホルダー 1"/>
          <p:cNvSpPr>
            <a:spLocks noGrp="1"/>
          </p:cNvSpPr>
          <p:nvPr>
            <p:ph type="sldNum" sz="quarter" idx="12"/>
          </p:nvPr>
        </p:nvSpPr>
        <p:spPr/>
        <p:txBody>
          <a:bodyPr/>
          <a:lstStyle/>
          <a:p>
            <a:fld id="{F5BDA9AB-68BF-4C1C-A55C-6322ECA17994}" type="slidenum">
              <a:rPr kumimoji="1" lang="ja-JP" altLang="en-US" smtClean="0"/>
              <a:t>1</a:t>
            </a:fld>
            <a:endParaRPr kumimoji="1" lang="ja-JP" altLang="en-US" dirty="0"/>
          </a:p>
        </p:txBody>
      </p:sp>
    </p:spTree>
    <p:extLst>
      <p:ext uri="{BB962C8B-B14F-4D97-AF65-F5344CB8AC3E}">
        <p14:creationId xmlns:p14="http://schemas.microsoft.com/office/powerpoint/2010/main" val="121805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t>Actions to be done by KEK</a:t>
            </a:r>
            <a:endParaRPr kumimoji="1" lang="ja-JP" altLang="en-US" sz="2400" b="1" dirty="0"/>
          </a:p>
        </p:txBody>
      </p:sp>
      <p:sp>
        <p:nvSpPr>
          <p:cNvPr id="3" name="コンテンツ プレースホルダー 2"/>
          <p:cNvSpPr>
            <a:spLocks noGrp="1"/>
          </p:cNvSpPr>
          <p:nvPr>
            <p:ph idx="1"/>
          </p:nvPr>
        </p:nvSpPr>
        <p:spPr>
          <a:xfrm>
            <a:off x="467544" y="872716"/>
            <a:ext cx="8244916" cy="5832648"/>
          </a:xfrm>
        </p:spPr>
        <p:txBody>
          <a:bodyPr>
            <a:noAutofit/>
          </a:bodyPr>
          <a:lstStyle/>
          <a:p>
            <a:r>
              <a:rPr kumimoji="1" lang="en-US" altLang="ja-JP" sz="2000" dirty="0" smtClean="0"/>
              <a:t>Organize the international working group with close consultation with MEXT.</a:t>
            </a:r>
          </a:p>
          <a:p>
            <a:endParaRPr lang="en-US" altLang="ja-JP" sz="2000" dirty="0"/>
          </a:p>
          <a:p>
            <a:r>
              <a:rPr lang="en-US" altLang="ja-JP" sz="2000" dirty="0"/>
              <a:t>Promote activities to gain a </a:t>
            </a:r>
            <a:r>
              <a:rPr lang="en-US" altLang="ja-JP" sz="2000" dirty="0" smtClean="0"/>
              <a:t>better </a:t>
            </a:r>
            <a:r>
              <a:rPr lang="en-US" altLang="ja-JP" sz="2000" dirty="0"/>
              <a:t>understanding of the </a:t>
            </a:r>
            <a:r>
              <a:rPr lang="en-US" altLang="ja-JP" sz="2000" dirty="0" smtClean="0"/>
              <a:t>broader academic community in Japan.</a:t>
            </a:r>
            <a:endParaRPr lang="en-US" altLang="ja-JP" sz="2000" dirty="0"/>
          </a:p>
          <a:p>
            <a:pPr lvl="1"/>
            <a:r>
              <a:rPr kumimoji="1" lang="en-US" altLang="ja-JP" sz="1800" dirty="0" smtClean="0"/>
              <a:t>Propose the ILC project to the SCJ Master Plan</a:t>
            </a:r>
          </a:p>
          <a:p>
            <a:pPr lvl="1"/>
            <a:r>
              <a:rPr lang="en-US" altLang="ja-JP" sz="1800" dirty="0" smtClean="0"/>
              <a:t>Organize a symposium</a:t>
            </a:r>
            <a:endParaRPr kumimoji="1" lang="en-US" altLang="ja-JP" sz="1800" dirty="0" smtClean="0"/>
          </a:p>
          <a:p>
            <a:pPr lvl="1"/>
            <a:endParaRPr lang="en-US" altLang="ja-JP" sz="1800" dirty="0"/>
          </a:p>
          <a:p>
            <a:r>
              <a:rPr lang="en-US" altLang="ja-JP" sz="2000" dirty="0" smtClean="0"/>
              <a:t>Cooperate</a:t>
            </a:r>
            <a:r>
              <a:rPr kumimoji="1" lang="en-US" altLang="ja-JP" sz="2000" dirty="0" smtClean="0"/>
              <a:t> MEXT to establish </a:t>
            </a:r>
            <a:r>
              <a:rPr lang="en-US" altLang="ja-JP" sz="2000" dirty="0"/>
              <a:t>the governmental level discussion </a:t>
            </a:r>
            <a:r>
              <a:rPr kumimoji="1" lang="en-US" altLang="ja-JP" sz="2000" dirty="0" smtClean="0"/>
              <a:t>groups with France and Germany. Also, we need to strengthen the discussion group with the US DOE.</a:t>
            </a:r>
          </a:p>
          <a:p>
            <a:endParaRPr lang="en-US" altLang="ja-JP" sz="2000" dirty="0"/>
          </a:p>
          <a:p>
            <a:r>
              <a:rPr lang="en-US" altLang="ja-JP" sz="2000" dirty="0"/>
              <a:t>Conducts R&amp;D program at ATF, STF and CFF facilities collaborating with the international teams</a:t>
            </a:r>
            <a:r>
              <a:rPr lang="en-US" altLang="ja-JP" sz="2000" dirty="0" smtClean="0"/>
              <a:t>.</a:t>
            </a:r>
          </a:p>
          <a:p>
            <a:endParaRPr kumimoji="1" lang="en-US" altLang="ja-JP" sz="2000" dirty="0" smtClean="0"/>
          </a:p>
          <a:p>
            <a:r>
              <a:rPr lang="en-US" altLang="ja-JP" sz="2000" dirty="0" smtClean="0"/>
              <a:t>… and so on.</a:t>
            </a:r>
            <a:endParaRPr kumimoji="1" lang="en-US" altLang="ja-JP" sz="2000" dirty="0" smtClean="0"/>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10</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24040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t>International WG initiated by KEK</a:t>
            </a:r>
            <a:endParaRPr kumimoji="1" lang="ja-JP" altLang="en-US" sz="2400" b="1" dirty="0"/>
          </a:p>
        </p:txBody>
      </p:sp>
      <p:sp>
        <p:nvSpPr>
          <p:cNvPr id="3" name="コンテンツ プレースホルダー 2"/>
          <p:cNvSpPr>
            <a:spLocks noGrp="1"/>
          </p:cNvSpPr>
          <p:nvPr>
            <p:ph idx="1"/>
          </p:nvPr>
        </p:nvSpPr>
        <p:spPr/>
        <p:txBody>
          <a:bodyPr>
            <a:normAutofit/>
          </a:bodyPr>
          <a:lstStyle/>
          <a:p>
            <a:r>
              <a:rPr lang="en-US" altLang="ja-JP" sz="2400" dirty="0" smtClean="0"/>
              <a:t>As requested by MEXT, KEK will organize </a:t>
            </a:r>
            <a:r>
              <a:rPr lang="en-US" altLang="ja-JP" sz="2400" dirty="0"/>
              <a:t>the international working group with close consultation with </a:t>
            </a:r>
            <a:r>
              <a:rPr lang="en-US" altLang="ja-JP" sz="2400" dirty="0" smtClean="0"/>
              <a:t>MEXT.</a:t>
            </a:r>
            <a:endParaRPr lang="en-US" altLang="ja-JP" sz="2400" dirty="0"/>
          </a:p>
          <a:p>
            <a:pPr lvl="1"/>
            <a:r>
              <a:rPr lang="en-US" altLang="ja-JP" sz="2000" dirty="0"/>
              <a:t>Members: 2 from Europe, 2 from North America, </a:t>
            </a:r>
            <a:r>
              <a:rPr lang="en-US" altLang="ja-JP" sz="2000" dirty="0" smtClean="0"/>
              <a:t>3 </a:t>
            </a:r>
            <a:r>
              <a:rPr lang="en-US" altLang="ja-JP" sz="2000" dirty="0"/>
              <a:t>from Asia (incl. Japan)</a:t>
            </a:r>
          </a:p>
          <a:p>
            <a:pPr lvl="1"/>
            <a:r>
              <a:rPr lang="en-US" altLang="ja-JP" sz="2000" dirty="0"/>
              <a:t>Update ILC-PIP to describe:</a:t>
            </a:r>
          </a:p>
          <a:p>
            <a:pPr lvl="2"/>
            <a:r>
              <a:rPr lang="en-US" altLang="ja-JP" sz="1800" dirty="0"/>
              <a:t>International share of the remaining technical development</a:t>
            </a:r>
          </a:p>
          <a:p>
            <a:pPr lvl="2"/>
            <a:r>
              <a:rPr lang="en-US" altLang="ja-JP" sz="1800" dirty="0"/>
              <a:t>Organization </a:t>
            </a:r>
            <a:r>
              <a:rPr lang="en-US" altLang="ja-JP" sz="1800" dirty="0" smtClean="0"/>
              <a:t>and governance of </a:t>
            </a:r>
            <a:r>
              <a:rPr lang="en-US" altLang="ja-JP" sz="1800" dirty="0"/>
              <a:t>the ILC Laboratory</a:t>
            </a:r>
          </a:p>
          <a:p>
            <a:pPr lvl="2"/>
            <a:r>
              <a:rPr lang="en-US" altLang="ja-JP" sz="1800" dirty="0"/>
              <a:t>Model of international cost-sharing for construction and </a:t>
            </a:r>
            <a:r>
              <a:rPr lang="en-US" altLang="ja-JP" sz="1800" dirty="0" smtClean="0"/>
              <a:t>operation</a:t>
            </a:r>
            <a:endParaRPr lang="en-US" altLang="ja-JP" sz="1800" dirty="0"/>
          </a:p>
          <a:p>
            <a:pPr lvl="1"/>
            <a:r>
              <a:rPr lang="en-US" altLang="ja-JP" sz="2000" dirty="0" smtClean="0"/>
              <a:t>The report will be submitted to MEXT and other governments as a recommendation from the international ILC community. Target date will be September 2019.</a:t>
            </a:r>
          </a:p>
          <a:p>
            <a:pPr lvl="1"/>
            <a:r>
              <a:rPr lang="en-US" altLang="ja-JP" sz="2000" dirty="0" smtClean="0"/>
              <a:t>Draft report will be presented at the LCB meeting in August 2019. Input from LCB will be highly appreciated.</a:t>
            </a:r>
          </a:p>
          <a:p>
            <a:pPr lvl="1"/>
            <a:r>
              <a:rPr lang="en-US" altLang="ja-JP" sz="2000" dirty="0" smtClean="0"/>
              <a:t>Also, a preparatory group will be organized to help discussions and report drafting at the working group.</a:t>
            </a:r>
            <a:endParaRPr lang="en-US" altLang="ja-JP" sz="2000" dirty="0"/>
          </a:p>
          <a:p>
            <a:endParaRPr kumimoji="1" lang="ja-JP" altLang="en-US" sz="2400" dirty="0"/>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11</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90374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コネクタ 42"/>
          <p:cNvCxnSpPr/>
          <p:nvPr/>
        </p:nvCxnSpPr>
        <p:spPr>
          <a:xfrm>
            <a:off x="-220687" y="3432300"/>
            <a:ext cx="942449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946" y="1811477"/>
            <a:ext cx="1698542" cy="319639"/>
          </a:xfrm>
          <a:prstGeom prst="rect">
            <a:avLst/>
          </a:prstGeom>
          <a:noFill/>
        </p:spPr>
        <p:txBody>
          <a:bodyPr wrap="none" rtlCol="0">
            <a:spAutoFit/>
          </a:bodyPr>
          <a:lstStyle/>
          <a:p>
            <a:pPr defTabSz="422041">
              <a:defRPr/>
            </a:pPr>
            <a:r>
              <a:rPr lang="en-US" altLang="en-US" sz="1477" dirty="0">
                <a:solidFill>
                  <a:prstClr val="black"/>
                </a:solidFill>
                <a:latin typeface="Gadugi"/>
                <a:ea typeface="MS UI Gothic"/>
              </a:rPr>
              <a:t>Government Level</a:t>
            </a:r>
            <a:endParaRPr lang="ja-JP" altLang="en-US" sz="1477" dirty="0">
              <a:solidFill>
                <a:prstClr val="black"/>
              </a:solidFill>
              <a:latin typeface="Gadugi"/>
              <a:ea typeface="MS UI Gothic"/>
            </a:endParaRPr>
          </a:p>
        </p:txBody>
      </p:sp>
      <p:cxnSp>
        <p:nvCxnSpPr>
          <p:cNvPr id="3" name="直線矢印コネクタ 2"/>
          <p:cNvCxnSpPr/>
          <p:nvPr/>
        </p:nvCxnSpPr>
        <p:spPr>
          <a:xfrm flipV="1">
            <a:off x="1025459" y="1055521"/>
            <a:ext cx="764307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13803" y="711250"/>
            <a:ext cx="1005403" cy="376385"/>
          </a:xfrm>
          <a:prstGeom prst="rect">
            <a:avLst/>
          </a:prstGeom>
          <a:noFill/>
        </p:spPr>
        <p:txBody>
          <a:bodyPr wrap="none" rtlCol="0">
            <a:spAutoFit/>
          </a:bodyPr>
          <a:lstStyle/>
          <a:p>
            <a:pPr defTabSz="422041">
              <a:defRPr/>
            </a:pPr>
            <a:r>
              <a:rPr lang="en-US" altLang="ja-JP" sz="1846" dirty="0">
                <a:solidFill>
                  <a:prstClr val="black"/>
                </a:solidFill>
                <a:latin typeface="Gadugi"/>
                <a:ea typeface="MS UI Gothic"/>
              </a:rPr>
              <a:t>2018.12</a:t>
            </a:r>
            <a:endParaRPr lang="ja-JP" altLang="en-US" sz="1846" dirty="0">
              <a:solidFill>
                <a:prstClr val="black"/>
              </a:solidFill>
              <a:latin typeface="Gadugi"/>
              <a:ea typeface="MS UI Gothic"/>
            </a:endParaRPr>
          </a:p>
        </p:txBody>
      </p:sp>
      <p:sp>
        <p:nvSpPr>
          <p:cNvPr id="5" name="テキスト ボックス 4"/>
          <p:cNvSpPr txBox="1"/>
          <p:nvPr/>
        </p:nvSpPr>
        <p:spPr>
          <a:xfrm>
            <a:off x="1708522" y="702802"/>
            <a:ext cx="877163" cy="376385"/>
          </a:xfrm>
          <a:prstGeom prst="rect">
            <a:avLst/>
          </a:prstGeom>
          <a:noFill/>
        </p:spPr>
        <p:txBody>
          <a:bodyPr wrap="none" rtlCol="0">
            <a:spAutoFit/>
          </a:bodyPr>
          <a:lstStyle/>
          <a:p>
            <a:pPr defTabSz="422041">
              <a:defRPr/>
            </a:pPr>
            <a:r>
              <a:rPr lang="en-US" altLang="ja-JP" sz="1846" dirty="0">
                <a:solidFill>
                  <a:prstClr val="black"/>
                </a:solidFill>
                <a:latin typeface="Gadugi"/>
                <a:ea typeface="MS UI Gothic"/>
              </a:rPr>
              <a:t>2019.3</a:t>
            </a:r>
            <a:endParaRPr lang="ja-JP" altLang="en-US" sz="1846" dirty="0">
              <a:solidFill>
                <a:prstClr val="black"/>
              </a:solidFill>
              <a:latin typeface="Gadugi"/>
              <a:ea typeface="MS UI Gothic"/>
            </a:endParaRPr>
          </a:p>
        </p:txBody>
      </p:sp>
      <p:sp>
        <p:nvSpPr>
          <p:cNvPr id="6" name="テキスト ボックス 5"/>
          <p:cNvSpPr txBox="1"/>
          <p:nvPr/>
        </p:nvSpPr>
        <p:spPr>
          <a:xfrm>
            <a:off x="3852995" y="697611"/>
            <a:ext cx="877163" cy="376385"/>
          </a:xfrm>
          <a:prstGeom prst="rect">
            <a:avLst/>
          </a:prstGeom>
          <a:noFill/>
        </p:spPr>
        <p:txBody>
          <a:bodyPr wrap="none" rtlCol="0">
            <a:spAutoFit/>
          </a:bodyPr>
          <a:lstStyle/>
          <a:p>
            <a:pPr defTabSz="422041">
              <a:defRPr/>
            </a:pPr>
            <a:r>
              <a:rPr lang="en-US" altLang="ja-JP" sz="1846" dirty="0">
                <a:solidFill>
                  <a:prstClr val="black"/>
                </a:solidFill>
                <a:latin typeface="Gadugi"/>
                <a:ea typeface="MS UI Gothic"/>
              </a:rPr>
              <a:t>2020.5</a:t>
            </a:r>
            <a:endParaRPr lang="ja-JP" altLang="en-US" sz="1846" dirty="0">
              <a:solidFill>
                <a:prstClr val="black"/>
              </a:solidFill>
              <a:latin typeface="Gadugi"/>
              <a:ea typeface="MS UI Gothic"/>
            </a:endParaRPr>
          </a:p>
        </p:txBody>
      </p:sp>
      <p:sp>
        <p:nvSpPr>
          <p:cNvPr id="7" name="テキスト ボックス 6"/>
          <p:cNvSpPr txBox="1"/>
          <p:nvPr/>
        </p:nvSpPr>
        <p:spPr>
          <a:xfrm>
            <a:off x="7826788" y="712893"/>
            <a:ext cx="792205" cy="376385"/>
          </a:xfrm>
          <a:prstGeom prst="rect">
            <a:avLst/>
          </a:prstGeom>
          <a:noFill/>
        </p:spPr>
        <p:txBody>
          <a:bodyPr wrap="none" rtlCol="0">
            <a:spAutoFit/>
          </a:bodyPr>
          <a:lstStyle/>
          <a:p>
            <a:pPr defTabSz="422041">
              <a:defRPr/>
            </a:pPr>
            <a:r>
              <a:rPr lang="en-US" altLang="ja-JP" sz="1846" dirty="0">
                <a:solidFill>
                  <a:prstClr val="black"/>
                </a:solidFill>
                <a:latin typeface="Gadugi"/>
                <a:ea typeface="MS UI Gothic"/>
              </a:rPr>
              <a:t>2024-</a:t>
            </a:r>
            <a:endParaRPr lang="ja-JP" altLang="en-US" sz="1846" dirty="0">
              <a:solidFill>
                <a:prstClr val="black"/>
              </a:solidFill>
              <a:latin typeface="Gadugi"/>
              <a:ea typeface="MS UI Gothic"/>
            </a:endParaRPr>
          </a:p>
        </p:txBody>
      </p:sp>
      <p:sp>
        <p:nvSpPr>
          <p:cNvPr id="15" name="右矢印 14"/>
          <p:cNvSpPr/>
          <p:nvPr/>
        </p:nvSpPr>
        <p:spPr>
          <a:xfrm>
            <a:off x="2371082" y="1193983"/>
            <a:ext cx="2631301" cy="1125284"/>
          </a:xfrm>
          <a:prstGeom prst="rightArrow">
            <a:avLst>
              <a:gd name="adj1" fmla="val 50000"/>
              <a:gd name="adj2" fmla="val 7183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a:solidFill>
                <a:prstClr val="white"/>
              </a:solidFill>
              <a:latin typeface="Gadugi"/>
              <a:ea typeface="MS UI Gothic"/>
            </a:endParaRPr>
          </a:p>
        </p:txBody>
      </p:sp>
      <p:sp>
        <p:nvSpPr>
          <p:cNvPr id="18" name="テキスト ボックス 17"/>
          <p:cNvSpPr txBox="1"/>
          <p:nvPr/>
        </p:nvSpPr>
        <p:spPr>
          <a:xfrm>
            <a:off x="2233682" y="1087278"/>
            <a:ext cx="2229260" cy="404726"/>
          </a:xfrm>
          <a:prstGeom prst="rect">
            <a:avLst/>
          </a:prstGeom>
          <a:noFill/>
        </p:spPr>
        <p:txBody>
          <a:bodyPr wrap="square" rtlCol="0">
            <a:spAutoFit/>
          </a:bodyPr>
          <a:lstStyle/>
          <a:p>
            <a:pPr algn="ctr" defTabSz="422041">
              <a:defRPr/>
            </a:pPr>
            <a:r>
              <a:rPr lang="en-US" altLang="en-US" sz="1015" dirty="0">
                <a:solidFill>
                  <a:prstClr val="black"/>
                </a:solidFill>
                <a:latin typeface="Gadugi"/>
                <a:ea typeface="MS UI Gothic"/>
              </a:rPr>
              <a:t>Discussion among governments</a:t>
            </a:r>
            <a:endParaRPr lang="en-US" altLang="ja-JP" sz="1015" dirty="0">
              <a:solidFill>
                <a:prstClr val="black"/>
              </a:solidFill>
              <a:latin typeface="Gadugi"/>
              <a:ea typeface="MS UI Gothic"/>
            </a:endParaRPr>
          </a:p>
          <a:p>
            <a:pPr algn="ctr" defTabSz="422041">
              <a:defRPr/>
            </a:pPr>
            <a:r>
              <a:rPr lang="en-US" altLang="en-US" sz="1015" dirty="0">
                <a:solidFill>
                  <a:prstClr val="black"/>
                </a:solidFill>
                <a:latin typeface="Gadugi"/>
                <a:ea typeface="MS UI Gothic"/>
              </a:rPr>
              <a:t>Exchange of information</a:t>
            </a:r>
            <a:endParaRPr lang="ja-JP" altLang="en-US" sz="1015" dirty="0">
              <a:solidFill>
                <a:prstClr val="black"/>
              </a:solidFill>
              <a:latin typeface="Gadugi"/>
              <a:ea typeface="MS UI Gothic"/>
            </a:endParaRPr>
          </a:p>
        </p:txBody>
      </p:sp>
      <p:sp>
        <p:nvSpPr>
          <p:cNvPr id="16" name="テキスト ボックス 15"/>
          <p:cNvSpPr txBox="1"/>
          <p:nvPr/>
        </p:nvSpPr>
        <p:spPr>
          <a:xfrm>
            <a:off x="99575" y="3900807"/>
            <a:ext cx="1914293" cy="319639"/>
          </a:xfrm>
          <a:prstGeom prst="rect">
            <a:avLst/>
          </a:prstGeom>
          <a:noFill/>
        </p:spPr>
        <p:txBody>
          <a:bodyPr wrap="square" rtlCol="0">
            <a:spAutoFit/>
          </a:bodyPr>
          <a:lstStyle/>
          <a:p>
            <a:pPr defTabSz="422041">
              <a:defRPr/>
            </a:pPr>
            <a:r>
              <a:rPr lang="en-US" altLang="en-US" sz="1477" dirty="0">
                <a:solidFill>
                  <a:prstClr val="black"/>
                </a:solidFill>
                <a:latin typeface="Gadugi"/>
                <a:ea typeface="MS UI Gothic"/>
              </a:rPr>
              <a:t>Physicists Level</a:t>
            </a:r>
            <a:endParaRPr lang="en-US" altLang="ja-JP" sz="1477" dirty="0">
              <a:solidFill>
                <a:prstClr val="black"/>
              </a:solidFill>
              <a:latin typeface="Gadugi"/>
              <a:ea typeface="MS UI Gothic"/>
            </a:endParaRPr>
          </a:p>
        </p:txBody>
      </p:sp>
      <p:sp>
        <p:nvSpPr>
          <p:cNvPr id="22" name="テキスト ボックス 21"/>
          <p:cNvSpPr txBox="1"/>
          <p:nvPr/>
        </p:nvSpPr>
        <p:spPr>
          <a:xfrm>
            <a:off x="2371082" y="1479565"/>
            <a:ext cx="2265647" cy="560923"/>
          </a:xfrm>
          <a:prstGeom prst="rect">
            <a:avLst/>
          </a:prstGeom>
          <a:noFill/>
        </p:spPr>
        <p:txBody>
          <a:bodyPr wrap="square" rtlCol="0">
            <a:spAutoFit/>
          </a:bodyPr>
          <a:lstStyle/>
          <a:p>
            <a:pPr defTabSz="422041">
              <a:defRPr/>
            </a:pPr>
            <a:r>
              <a:rPr lang="en-US" altLang="en-US" sz="1015" dirty="0">
                <a:solidFill>
                  <a:prstClr val="white"/>
                </a:solidFill>
                <a:latin typeface="Gadugi"/>
                <a:ea typeface="MS UI Gothic"/>
              </a:rPr>
              <a:t>Strengthen US-Japan Discussion Group, cost reduction R&amp;D, </a:t>
            </a:r>
            <a:endParaRPr lang="en-US" altLang="ja-JP" sz="1015" dirty="0">
              <a:solidFill>
                <a:prstClr val="white"/>
              </a:solidFill>
              <a:latin typeface="Gadugi"/>
              <a:ea typeface="MS UI Gothic"/>
            </a:endParaRPr>
          </a:p>
          <a:p>
            <a:pPr defTabSz="422041">
              <a:defRPr/>
            </a:pPr>
            <a:r>
              <a:rPr lang="en-US" altLang="en-US" sz="1015" dirty="0">
                <a:solidFill>
                  <a:prstClr val="white"/>
                </a:solidFill>
                <a:latin typeface="Gadugi"/>
                <a:ea typeface="MS UI Gothic"/>
              </a:rPr>
              <a:t>governance discussion</a:t>
            </a:r>
            <a:endParaRPr lang="ja-JP" altLang="en-US" sz="1015" dirty="0">
              <a:solidFill>
                <a:prstClr val="white"/>
              </a:solidFill>
              <a:latin typeface="Gadugi"/>
              <a:ea typeface="MS UI Gothic"/>
            </a:endParaRPr>
          </a:p>
        </p:txBody>
      </p:sp>
      <p:sp>
        <p:nvSpPr>
          <p:cNvPr id="25" name="右矢印 24"/>
          <p:cNvSpPr/>
          <p:nvPr/>
        </p:nvSpPr>
        <p:spPr>
          <a:xfrm>
            <a:off x="2371083" y="2036337"/>
            <a:ext cx="2608362" cy="99726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a:solidFill>
                <a:prstClr val="white"/>
              </a:solidFill>
              <a:latin typeface="Gadugi"/>
              <a:ea typeface="MS UI Gothic"/>
            </a:endParaRPr>
          </a:p>
        </p:txBody>
      </p:sp>
      <p:sp>
        <p:nvSpPr>
          <p:cNvPr id="24" name="テキスト ボックス 23"/>
          <p:cNvSpPr txBox="1"/>
          <p:nvPr/>
        </p:nvSpPr>
        <p:spPr>
          <a:xfrm>
            <a:off x="2372928" y="2317951"/>
            <a:ext cx="2201244" cy="433324"/>
          </a:xfrm>
          <a:prstGeom prst="rect">
            <a:avLst/>
          </a:prstGeom>
          <a:noFill/>
        </p:spPr>
        <p:txBody>
          <a:bodyPr wrap="none" rtlCol="0">
            <a:spAutoFit/>
          </a:bodyPr>
          <a:lstStyle/>
          <a:p>
            <a:pPr defTabSz="422041">
              <a:defRPr/>
            </a:pPr>
            <a:r>
              <a:rPr lang="en-US" altLang="en-US" sz="1108" dirty="0">
                <a:solidFill>
                  <a:prstClr val="white"/>
                </a:solidFill>
                <a:latin typeface="Gadugi"/>
                <a:ea typeface="MS UI Gothic"/>
              </a:rPr>
              <a:t>Establish Discussion Group with </a:t>
            </a:r>
          </a:p>
          <a:p>
            <a:pPr defTabSz="422041">
              <a:defRPr/>
            </a:pPr>
            <a:r>
              <a:rPr lang="en-US" altLang="en-US" sz="1108" dirty="0">
                <a:solidFill>
                  <a:prstClr val="white"/>
                </a:solidFill>
                <a:latin typeface="Gadugi"/>
                <a:ea typeface="MS UI Gothic"/>
              </a:rPr>
              <a:t>the  European partners </a:t>
            </a:r>
            <a:endParaRPr lang="en-US" altLang="ja-JP" sz="1108" dirty="0">
              <a:solidFill>
                <a:prstClr val="white"/>
              </a:solidFill>
              <a:latin typeface="Gadugi"/>
              <a:ea typeface="MS UI Gothic"/>
            </a:endParaRPr>
          </a:p>
        </p:txBody>
      </p:sp>
      <p:sp>
        <p:nvSpPr>
          <p:cNvPr id="28" name="右矢印 27"/>
          <p:cNvSpPr/>
          <p:nvPr/>
        </p:nvSpPr>
        <p:spPr>
          <a:xfrm>
            <a:off x="2274633" y="5686430"/>
            <a:ext cx="2704812" cy="345481"/>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dirty="0">
              <a:solidFill>
                <a:prstClr val="white"/>
              </a:solidFill>
              <a:latin typeface="Gadugi"/>
              <a:ea typeface="MS UI Gothic"/>
            </a:endParaRPr>
          </a:p>
        </p:txBody>
      </p:sp>
      <p:sp>
        <p:nvSpPr>
          <p:cNvPr id="9" name="テキスト ボックス 8"/>
          <p:cNvSpPr txBox="1"/>
          <p:nvPr/>
        </p:nvSpPr>
        <p:spPr>
          <a:xfrm>
            <a:off x="1562584" y="3970133"/>
            <a:ext cx="1626094" cy="2485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422041">
              <a:defRPr/>
            </a:pPr>
            <a:r>
              <a:rPr lang="en-US" altLang="en-US" sz="1015" dirty="0">
                <a:solidFill>
                  <a:prstClr val="black"/>
                </a:solidFill>
                <a:latin typeface="Gadugi"/>
                <a:ea typeface="MS UI Gothic"/>
              </a:rPr>
              <a:t>LCB/ICFA mtgs. @ Tokyo</a:t>
            </a:r>
            <a:endParaRPr lang="ja-JP" altLang="en-US" sz="1015" dirty="0">
              <a:solidFill>
                <a:prstClr val="black"/>
              </a:solidFill>
              <a:latin typeface="Gadugi"/>
              <a:ea typeface="MS UI Gothic"/>
            </a:endParaRPr>
          </a:p>
        </p:txBody>
      </p:sp>
      <p:cxnSp>
        <p:nvCxnSpPr>
          <p:cNvPr id="30" name="直線矢印コネクタ 29"/>
          <p:cNvCxnSpPr>
            <a:cxnSpLocks/>
          </p:cNvCxnSpPr>
          <p:nvPr/>
        </p:nvCxnSpPr>
        <p:spPr>
          <a:xfrm>
            <a:off x="2249313" y="4213318"/>
            <a:ext cx="0" cy="5972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cxnSpLocks/>
          </p:cNvCxnSpPr>
          <p:nvPr/>
        </p:nvCxnSpPr>
        <p:spPr>
          <a:xfrm flipV="1">
            <a:off x="4689596" y="4389805"/>
            <a:ext cx="0" cy="4044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1788743" y="1082225"/>
            <a:ext cx="582339" cy="1985164"/>
          </a:xfrm>
          <a:prstGeom prst="rect">
            <a:avLst/>
          </a:prstGeom>
          <a:solidFill>
            <a:schemeClr val="accent2"/>
          </a:solidFill>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defTabSz="422041">
              <a:defRPr/>
            </a:pPr>
            <a:r>
              <a:rPr lang="en-US" altLang="ja-JP" sz="1292" dirty="0">
                <a:solidFill>
                  <a:prstClr val="black"/>
                </a:solidFill>
                <a:latin typeface="Gadugi"/>
                <a:ea typeface="MS UI Gothic"/>
              </a:rPr>
              <a:t>Announcement</a:t>
            </a:r>
          </a:p>
          <a:p>
            <a:pPr algn="ctr" defTabSz="422041">
              <a:defRPr/>
            </a:pPr>
            <a:r>
              <a:rPr lang="en-US" altLang="ja-JP" sz="1292" dirty="0">
                <a:solidFill>
                  <a:prstClr val="black"/>
                </a:solidFill>
                <a:latin typeface="Gadugi"/>
                <a:ea typeface="MS UI Gothic"/>
              </a:rPr>
              <a:t>by</a:t>
            </a:r>
            <a:r>
              <a:rPr lang="ja-JP" altLang="en-US" sz="1292" dirty="0">
                <a:solidFill>
                  <a:prstClr val="black"/>
                </a:solidFill>
                <a:latin typeface="Gadugi"/>
                <a:ea typeface="MS UI Gothic"/>
              </a:rPr>
              <a:t> </a:t>
            </a:r>
            <a:r>
              <a:rPr lang="en-US" altLang="ja-JP" sz="1292" dirty="0">
                <a:solidFill>
                  <a:prstClr val="black"/>
                </a:solidFill>
                <a:latin typeface="Gadugi"/>
                <a:ea typeface="MS UI Gothic"/>
              </a:rPr>
              <a:t>Japanese government</a:t>
            </a:r>
            <a:endParaRPr lang="ja-JP" altLang="en-US" sz="1292" dirty="0">
              <a:solidFill>
                <a:prstClr val="black"/>
              </a:solidFill>
              <a:latin typeface="Gadugi"/>
              <a:ea typeface="MS UI Gothic"/>
            </a:endParaRPr>
          </a:p>
        </p:txBody>
      </p:sp>
      <p:sp>
        <p:nvSpPr>
          <p:cNvPr id="55" name="テキスト ボックス 54"/>
          <p:cNvSpPr txBox="1"/>
          <p:nvPr/>
        </p:nvSpPr>
        <p:spPr>
          <a:xfrm>
            <a:off x="2537447" y="5748619"/>
            <a:ext cx="2343912" cy="220188"/>
          </a:xfrm>
          <a:prstGeom prst="rect">
            <a:avLst/>
          </a:prstGeom>
          <a:noFill/>
        </p:spPr>
        <p:txBody>
          <a:bodyPr wrap="square" rtlCol="0">
            <a:spAutoFit/>
          </a:bodyPr>
          <a:lstStyle/>
          <a:p>
            <a:pPr defTabSz="422041">
              <a:defRPr/>
            </a:pPr>
            <a:r>
              <a:rPr lang="en-US" altLang="en-US" sz="831" dirty="0">
                <a:solidFill>
                  <a:prstClr val="black"/>
                </a:solidFill>
                <a:latin typeface="Gadugi"/>
                <a:ea typeface="MS UI Gothic"/>
              </a:rPr>
              <a:t>Talks with other countries</a:t>
            </a:r>
          </a:p>
        </p:txBody>
      </p:sp>
      <p:sp>
        <p:nvSpPr>
          <p:cNvPr id="58" name="テキスト ボックス 57"/>
          <p:cNvSpPr txBox="1"/>
          <p:nvPr/>
        </p:nvSpPr>
        <p:spPr>
          <a:xfrm>
            <a:off x="4958036" y="1193982"/>
            <a:ext cx="582339" cy="4612416"/>
          </a:xfrm>
          <a:prstGeom prst="rect">
            <a:avLst/>
          </a:prstGeom>
          <a:solidFill>
            <a:schemeClr val="accent2"/>
          </a:solidFill>
        </p:spPr>
        <p:style>
          <a:lnRef idx="2">
            <a:schemeClr val="accent5"/>
          </a:lnRef>
          <a:fillRef idx="1">
            <a:schemeClr val="lt1"/>
          </a:fillRef>
          <a:effectRef idx="0">
            <a:schemeClr val="accent5"/>
          </a:effectRef>
          <a:fontRef idx="minor">
            <a:schemeClr val="dk1"/>
          </a:fontRef>
        </p:style>
        <p:txBody>
          <a:bodyPr vert="eaVert" wrap="square" rtlCol="0">
            <a:spAutoFit/>
          </a:bodyPr>
          <a:lstStyle/>
          <a:p>
            <a:pPr algn="ctr" defTabSz="422041">
              <a:defRPr/>
            </a:pPr>
            <a:r>
              <a:rPr lang="en-US" altLang="ja-JP" sz="1292" dirty="0">
                <a:solidFill>
                  <a:prstClr val="black"/>
                </a:solidFill>
                <a:latin typeface="Gadugi"/>
                <a:ea typeface="MS UI Gothic"/>
              </a:rPr>
              <a:t>Start negotiations among governments </a:t>
            </a:r>
            <a:endParaRPr lang="ja-JP" altLang="en-US" sz="1292" dirty="0">
              <a:solidFill>
                <a:prstClr val="black"/>
              </a:solidFill>
              <a:latin typeface="Gadugi"/>
              <a:ea typeface="MS UI Gothic"/>
            </a:endParaRPr>
          </a:p>
          <a:p>
            <a:pPr algn="ctr" defTabSz="422041">
              <a:defRPr/>
            </a:pPr>
            <a:r>
              <a:rPr lang="en-US" altLang="ja-JP" sz="1292" dirty="0">
                <a:solidFill>
                  <a:prstClr val="black"/>
                </a:solidFill>
                <a:latin typeface="Gadugi"/>
                <a:ea typeface="MS UI Gothic"/>
              </a:rPr>
              <a:t> on international sharing</a:t>
            </a:r>
          </a:p>
        </p:txBody>
      </p:sp>
      <p:sp>
        <p:nvSpPr>
          <p:cNvPr id="60" name="右矢印 59"/>
          <p:cNvSpPr/>
          <p:nvPr/>
        </p:nvSpPr>
        <p:spPr>
          <a:xfrm>
            <a:off x="5531329" y="1289456"/>
            <a:ext cx="2703576" cy="129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a:solidFill>
                <a:prstClr val="white"/>
              </a:solidFill>
              <a:latin typeface="Gadugi"/>
              <a:ea typeface="MS UI Gothic"/>
            </a:endParaRPr>
          </a:p>
        </p:txBody>
      </p:sp>
      <p:sp>
        <p:nvSpPr>
          <p:cNvPr id="61" name="右矢印 60"/>
          <p:cNvSpPr/>
          <p:nvPr/>
        </p:nvSpPr>
        <p:spPr>
          <a:xfrm>
            <a:off x="6831629" y="3950287"/>
            <a:ext cx="1399589" cy="132852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a:solidFill>
                <a:prstClr val="white"/>
              </a:solidFill>
              <a:latin typeface="Gadugi"/>
              <a:ea typeface="MS UI Gothic"/>
            </a:endParaRPr>
          </a:p>
        </p:txBody>
      </p:sp>
      <p:sp>
        <p:nvSpPr>
          <p:cNvPr id="62" name="テキスト ボックス 61"/>
          <p:cNvSpPr txBox="1"/>
          <p:nvPr/>
        </p:nvSpPr>
        <p:spPr>
          <a:xfrm>
            <a:off x="5531330" y="1633255"/>
            <a:ext cx="2435310" cy="603820"/>
          </a:xfrm>
          <a:prstGeom prst="rect">
            <a:avLst/>
          </a:prstGeom>
          <a:noFill/>
        </p:spPr>
        <p:txBody>
          <a:bodyPr wrap="square" rtlCol="0">
            <a:spAutoFit/>
          </a:bodyPr>
          <a:lstStyle/>
          <a:p>
            <a:pPr defTabSz="422041">
              <a:defRPr/>
            </a:pPr>
            <a:r>
              <a:rPr lang="en-US" altLang="en-US" sz="1108" b="1" dirty="0">
                <a:solidFill>
                  <a:prstClr val="white"/>
                </a:solidFill>
                <a:latin typeface="Gadugi"/>
                <a:ea typeface="MS UI Gothic"/>
              </a:rPr>
              <a:t>Full-scale negotiation among </a:t>
            </a:r>
          </a:p>
          <a:p>
            <a:pPr defTabSz="422041">
              <a:defRPr/>
            </a:pPr>
            <a:r>
              <a:rPr lang="en-US" altLang="en-US" sz="1108" b="1" dirty="0">
                <a:solidFill>
                  <a:prstClr val="white"/>
                </a:solidFill>
                <a:latin typeface="Gadugi"/>
                <a:ea typeface="MS UI Gothic"/>
              </a:rPr>
              <a:t>governments </a:t>
            </a:r>
            <a:r>
              <a:rPr lang="mr-IN" altLang="en-US" sz="1108" b="1" dirty="0">
                <a:solidFill>
                  <a:prstClr val="white"/>
                </a:solidFill>
                <a:latin typeface="Gadugi"/>
                <a:ea typeface="MS UI Gothic"/>
                <a:cs typeface="Mangal" panose="02040503050203030202" pitchFamily="18" charset="0"/>
              </a:rPr>
              <a:t>–</a:t>
            </a:r>
            <a:r>
              <a:rPr lang="en-US" altLang="en-US" sz="1108" b="1" dirty="0">
                <a:solidFill>
                  <a:prstClr val="white"/>
                </a:solidFill>
                <a:latin typeface="Gadugi"/>
                <a:ea typeface="MS UI Gothic"/>
              </a:rPr>
              <a:t> specification of</a:t>
            </a:r>
          </a:p>
          <a:p>
            <a:pPr defTabSz="422041">
              <a:defRPr/>
            </a:pPr>
            <a:r>
              <a:rPr lang="en-US" altLang="en-US" sz="1108" b="1" dirty="0">
                <a:solidFill>
                  <a:prstClr val="white"/>
                </a:solidFill>
                <a:latin typeface="Gadugi"/>
                <a:ea typeface="MS UI Gothic"/>
              </a:rPr>
              <a:t>conditions and processes</a:t>
            </a:r>
          </a:p>
        </p:txBody>
      </p:sp>
      <p:sp>
        <p:nvSpPr>
          <p:cNvPr id="63" name="テキスト ボックス 62"/>
          <p:cNvSpPr txBox="1"/>
          <p:nvPr/>
        </p:nvSpPr>
        <p:spPr>
          <a:xfrm>
            <a:off x="6841033" y="4327924"/>
            <a:ext cx="1260454" cy="461665"/>
          </a:xfrm>
          <a:prstGeom prst="rect">
            <a:avLst/>
          </a:prstGeom>
          <a:noFill/>
        </p:spPr>
        <p:txBody>
          <a:bodyPr wrap="square" rtlCol="0">
            <a:spAutoFit/>
          </a:bodyPr>
          <a:lstStyle/>
          <a:p>
            <a:pPr defTabSz="422041">
              <a:defRPr/>
            </a:pPr>
            <a:r>
              <a:rPr lang="en-US" altLang="ja-JP" sz="1200" dirty="0">
                <a:solidFill>
                  <a:prstClr val="black"/>
                </a:solidFill>
                <a:latin typeface="Gadugi"/>
                <a:ea typeface="MS UI Gothic"/>
              </a:rPr>
              <a:t>ILC pre-lab</a:t>
            </a:r>
          </a:p>
          <a:p>
            <a:pPr defTabSz="422041">
              <a:defRPr/>
            </a:pPr>
            <a:r>
              <a:rPr lang="en-US" altLang="ja-JP" sz="1200" dirty="0">
                <a:solidFill>
                  <a:prstClr val="black"/>
                </a:solidFill>
                <a:latin typeface="Gadugi"/>
                <a:ea typeface="MS UI Gothic"/>
              </a:rPr>
              <a:t>(4 years)</a:t>
            </a:r>
            <a:endParaRPr lang="ja-JP" altLang="en-US" sz="1200" dirty="0">
              <a:solidFill>
                <a:prstClr val="black"/>
              </a:solidFill>
              <a:latin typeface="Gadugi"/>
              <a:ea typeface="MS UI Gothic"/>
            </a:endParaRPr>
          </a:p>
        </p:txBody>
      </p:sp>
      <p:grpSp>
        <p:nvGrpSpPr>
          <p:cNvPr id="38" name="グループ化 37"/>
          <p:cNvGrpSpPr/>
          <p:nvPr/>
        </p:nvGrpSpPr>
        <p:grpSpPr>
          <a:xfrm>
            <a:off x="8117454" y="1483099"/>
            <a:ext cx="1005008" cy="3633455"/>
            <a:chOff x="7737475" y="2151218"/>
            <a:chExt cx="1053325" cy="3523399"/>
          </a:xfrm>
        </p:grpSpPr>
        <p:sp>
          <p:nvSpPr>
            <p:cNvPr id="37" name="正方形/長方形 36"/>
            <p:cNvSpPr/>
            <p:nvPr/>
          </p:nvSpPr>
          <p:spPr>
            <a:xfrm>
              <a:off x="7856708" y="2151218"/>
              <a:ext cx="910997" cy="3523399"/>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a:solidFill>
                  <a:prstClr val="white"/>
                </a:solidFill>
                <a:latin typeface="Gadugi"/>
                <a:ea typeface="MS UI Gothic"/>
              </a:endParaRPr>
            </a:p>
          </p:txBody>
        </p:sp>
        <p:sp>
          <p:nvSpPr>
            <p:cNvPr id="68" name="テキスト ボックス 67"/>
            <p:cNvSpPr txBox="1"/>
            <p:nvPr/>
          </p:nvSpPr>
          <p:spPr>
            <a:xfrm>
              <a:off x="7737475" y="2296824"/>
              <a:ext cx="610335" cy="33777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eaVert" wrap="square" rtlCol="0">
              <a:spAutoFit/>
            </a:bodyPr>
            <a:lstStyle/>
            <a:p>
              <a:pPr algn="ctr" defTabSz="422041">
                <a:defRPr/>
              </a:pPr>
              <a:r>
                <a:rPr lang="en-US" altLang="en-US" sz="1292" dirty="0">
                  <a:solidFill>
                    <a:prstClr val="black"/>
                  </a:solidFill>
                  <a:latin typeface="Gadugi"/>
                  <a:ea typeface="MS UI Gothic"/>
                </a:rPr>
                <a:t>Final agreement among governments</a:t>
              </a:r>
            </a:p>
            <a:p>
              <a:pPr algn="ctr" defTabSz="422041">
                <a:defRPr/>
              </a:pPr>
              <a:r>
                <a:rPr lang="en-US" altLang="en-US" sz="1292" dirty="0">
                  <a:solidFill>
                    <a:prstClr val="black"/>
                  </a:solidFill>
                  <a:latin typeface="Gadugi"/>
                  <a:ea typeface="MS UI Gothic"/>
                </a:rPr>
                <a:t> on construction</a:t>
              </a:r>
              <a:endParaRPr lang="en-US" altLang="ja-JP" sz="1292" dirty="0">
                <a:solidFill>
                  <a:prstClr val="black"/>
                </a:solidFill>
                <a:latin typeface="Gadugi"/>
                <a:ea typeface="MS UI Gothic"/>
              </a:endParaRPr>
            </a:p>
          </p:txBody>
        </p:sp>
        <p:sp>
          <p:nvSpPr>
            <p:cNvPr id="12" name="テキスト ボックス 11"/>
            <p:cNvSpPr txBox="1"/>
            <p:nvPr/>
          </p:nvSpPr>
          <p:spPr>
            <a:xfrm>
              <a:off x="8329183" y="2168875"/>
              <a:ext cx="461617" cy="2270241"/>
            </a:xfrm>
            <a:prstGeom prst="rect">
              <a:avLst/>
            </a:prstGeom>
            <a:noFill/>
          </p:spPr>
          <p:txBody>
            <a:bodyPr vert="eaVert" wrap="none" rtlCol="0">
              <a:spAutoFit/>
            </a:bodyPr>
            <a:lstStyle/>
            <a:p>
              <a:pPr defTabSz="422041">
                <a:defRPr/>
              </a:pPr>
              <a:r>
                <a:rPr lang="en-US" altLang="en-US" sz="1662" dirty="0">
                  <a:solidFill>
                    <a:prstClr val="black"/>
                  </a:solidFill>
                  <a:latin typeface="Gadugi"/>
                  <a:ea typeface="MS UI Gothic"/>
                </a:rPr>
                <a:t>Start construction of ILC</a:t>
              </a:r>
              <a:endParaRPr lang="ja-JP" altLang="en-US" sz="1662" dirty="0">
                <a:solidFill>
                  <a:prstClr val="black"/>
                </a:solidFill>
                <a:latin typeface="Gadugi"/>
                <a:ea typeface="MS UI Gothic"/>
              </a:endParaRPr>
            </a:p>
          </p:txBody>
        </p:sp>
        <p:sp>
          <p:nvSpPr>
            <p:cNvPr id="13" name="右矢印 12"/>
            <p:cNvSpPr/>
            <p:nvPr/>
          </p:nvSpPr>
          <p:spPr>
            <a:xfrm>
              <a:off x="8236859" y="3459651"/>
              <a:ext cx="214687" cy="45536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a:solidFill>
                  <a:prstClr val="white"/>
                </a:solidFill>
                <a:latin typeface="Gadugi"/>
                <a:ea typeface="MS UI Gothic"/>
              </a:endParaRPr>
            </a:p>
          </p:txBody>
        </p:sp>
      </p:grpSp>
      <p:sp>
        <p:nvSpPr>
          <p:cNvPr id="39" name="テキスト ボックス 38"/>
          <p:cNvSpPr txBox="1"/>
          <p:nvPr/>
        </p:nvSpPr>
        <p:spPr>
          <a:xfrm>
            <a:off x="15571" y="6257556"/>
            <a:ext cx="8854892" cy="348044"/>
          </a:xfrm>
          <a:prstGeom prst="rect">
            <a:avLst/>
          </a:prstGeom>
          <a:noFill/>
        </p:spPr>
        <p:txBody>
          <a:bodyPr wrap="square" rtlCol="0">
            <a:spAutoFit/>
          </a:bodyPr>
          <a:lstStyle/>
          <a:p>
            <a:pPr defTabSz="422041">
              <a:defRPr/>
            </a:pPr>
            <a:r>
              <a:rPr lang="ja-JP" altLang="en-US" sz="831" dirty="0">
                <a:solidFill>
                  <a:prstClr val="black"/>
                </a:solidFill>
                <a:latin typeface="Gadugi"/>
                <a:ea typeface="MS UI Gothic"/>
              </a:rPr>
              <a:t>＊</a:t>
            </a:r>
            <a:r>
              <a:rPr lang="en-US" altLang="ja-JP" sz="831" dirty="0">
                <a:solidFill>
                  <a:prstClr val="black"/>
                </a:solidFill>
                <a:latin typeface="Gadugi"/>
                <a:ea typeface="MS UI Gothic"/>
              </a:rPr>
              <a:t>ICFA: international organization of researchers consisting of directors of world’s major accelerator labs and representatives of researchers</a:t>
            </a:r>
          </a:p>
          <a:p>
            <a:pPr defTabSz="422041">
              <a:defRPr/>
            </a:pPr>
            <a:r>
              <a:rPr lang="ja-JP" altLang="en-US" sz="831" dirty="0">
                <a:solidFill>
                  <a:prstClr val="black"/>
                </a:solidFill>
                <a:latin typeface="Gadugi"/>
                <a:ea typeface="MS UI Gothic"/>
              </a:rPr>
              <a:t>＊</a:t>
            </a:r>
            <a:r>
              <a:rPr lang="en-US" altLang="ja-JP" sz="831" dirty="0">
                <a:solidFill>
                  <a:prstClr val="black"/>
                </a:solidFill>
                <a:latin typeface="Gadugi"/>
                <a:ea typeface="MS UI Gothic"/>
              </a:rPr>
              <a:t>ILC pre-lab: International research organization for the preparation of ILC based on agreements among world’s major accelerator labs such as KEK, CERN, FNAL, DESY etc.</a:t>
            </a:r>
            <a:endParaRPr lang="ja-JP" altLang="en-US" sz="831" dirty="0">
              <a:solidFill>
                <a:prstClr val="black"/>
              </a:solidFill>
              <a:latin typeface="Gadugi"/>
              <a:ea typeface="MS UI Gothic"/>
            </a:endParaRPr>
          </a:p>
        </p:txBody>
      </p:sp>
      <p:sp>
        <p:nvSpPr>
          <p:cNvPr id="40" name="タイトル 1">
            <a:extLst>
              <a:ext uri="{FF2B5EF4-FFF2-40B4-BE49-F238E27FC236}">
                <a16:creationId xmlns:a16="http://schemas.microsoft.com/office/drawing/2014/main" id="{D95508A8-E95B-4C4E-85F7-1CCDBCFF0F86}"/>
              </a:ext>
            </a:extLst>
          </p:cNvPr>
          <p:cNvSpPr txBox="1">
            <a:spLocks/>
          </p:cNvSpPr>
          <p:nvPr/>
        </p:nvSpPr>
        <p:spPr>
          <a:xfrm>
            <a:off x="2303748" y="-11964"/>
            <a:ext cx="5328592" cy="770206"/>
          </a:xfrm>
          <a:prstGeom prst="rect">
            <a:avLst/>
          </a:prstGeom>
        </p:spPr>
        <p:txBody>
          <a:bodyPr vert="horz" lIns="84406" tIns="42203" rIns="84406" bIns="42203"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defTabSz="844083">
              <a:defRPr/>
            </a:pPr>
            <a:r>
              <a:rPr lang="en-US" altLang="ja-JP" sz="2400" b="1" dirty="0">
                <a:solidFill>
                  <a:schemeClr val="bg1"/>
                </a:solidFill>
                <a:latin typeface="Gadugi"/>
                <a:ea typeface="MS UI Gothic"/>
              </a:rPr>
              <a:t>Processes t</a:t>
            </a:r>
            <a:r>
              <a:rPr lang="en-US" altLang="ja-JP" sz="2400" b="1" dirty="0" smtClean="0">
                <a:solidFill>
                  <a:schemeClr val="bg1"/>
                </a:solidFill>
                <a:latin typeface="Gadugi"/>
                <a:ea typeface="MS UI Gothic"/>
              </a:rPr>
              <a:t>oward </a:t>
            </a:r>
            <a:r>
              <a:rPr lang="en-US" altLang="ja-JP" sz="2400" b="1" dirty="0">
                <a:solidFill>
                  <a:schemeClr val="bg1"/>
                </a:solidFill>
                <a:latin typeface="Gadugi"/>
                <a:ea typeface="MS UI Gothic"/>
              </a:rPr>
              <a:t>Realization of </a:t>
            </a:r>
            <a:r>
              <a:rPr lang="en-US" altLang="ja-JP" sz="2400" b="1" dirty="0" smtClean="0">
                <a:solidFill>
                  <a:schemeClr val="bg1"/>
                </a:solidFill>
                <a:latin typeface="Gadugi"/>
                <a:ea typeface="MS UI Gothic"/>
              </a:rPr>
              <a:t>ILC</a:t>
            </a:r>
            <a:endParaRPr lang="ja-JP" altLang="en-US" sz="2400" b="1" dirty="0">
              <a:solidFill>
                <a:schemeClr val="bg1"/>
              </a:solidFill>
              <a:latin typeface="Gadugi"/>
              <a:ea typeface="MS UI Gothic"/>
            </a:endParaRPr>
          </a:p>
        </p:txBody>
      </p:sp>
      <p:cxnSp>
        <p:nvCxnSpPr>
          <p:cNvPr id="42" name="直線矢印コネクタ 41">
            <a:extLst>
              <a:ext uri="{FF2B5EF4-FFF2-40B4-BE49-F238E27FC236}">
                <a16:creationId xmlns:a16="http://schemas.microsoft.com/office/drawing/2014/main" id="{5782BE94-9808-E24A-AC6D-66508F4B5724}"/>
              </a:ext>
            </a:extLst>
          </p:cNvPr>
          <p:cNvCxnSpPr>
            <a:cxnSpLocks/>
          </p:cNvCxnSpPr>
          <p:nvPr/>
        </p:nvCxnSpPr>
        <p:spPr>
          <a:xfrm>
            <a:off x="2122278" y="3060259"/>
            <a:ext cx="0" cy="92406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D415DB7-340F-2941-A9D5-58B34B0AA675}"/>
              </a:ext>
            </a:extLst>
          </p:cNvPr>
          <p:cNvSpPr txBox="1"/>
          <p:nvPr/>
        </p:nvSpPr>
        <p:spPr>
          <a:xfrm>
            <a:off x="1654199" y="3658521"/>
            <a:ext cx="481222" cy="348109"/>
          </a:xfrm>
          <a:prstGeom prst="rect">
            <a:avLst/>
          </a:prstGeom>
          <a:noFill/>
        </p:spPr>
        <p:txBody>
          <a:bodyPr wrap="none" rtlCol="0">
            <a:spAutoFit/>
          </a:bodyPr>
          <a:lstStyle/>
          <a:p>
            <a:pPr defTabSz="844083">
              <a:defRPr/>
            </a:pPr>
            <a:r>
              <a:rPr lang="en-US" altLang="ja-JP" sz="1662" dirty="0">
                <a:solidFill>
                  <a:prstClr val="black"/>
                </a:solidFill>
                <a:latin typeface="Calibri"/>
                <a:ea typeface="游ゴシック" panose="020B0400000000000000" pitchFamily="50" charset="-128"/>
              </a:rPr>
              <a:t>3/7</a:t>
            </a:r>
            <a:endParaRPr lang="ja-JP" altLang="en-US" sz="1662" dirty="0">
              <a:solidFill>
                <a:prstClr val="black"/>
              </a:solidFill>
              <a:latin typeface="Calibri"/>
              <a:ea typeface="游ゴシック" panose="020B0400000000000000" pitchFamily="50" charset="-128"/>
            </a:endParaRPr>
          </a:p>
        </p:txBody>
      </p:sp>
      <p:sp>
        <p:nvSpPr>
          <p:cNvPr id="51" name="右矢印 50">
            <a:extLst>
              <a:ext uri="{FF2B5EF4-FFF2-40B4-BE49-F238E27FC236}">
                <a16:creationId xmlns:a16="http://schemas.microsoft.com/office/drawing/2014/main" id="{950EA246-08C0-2649-91D3-C1BAD89A4C1C}"/>
              </a:ext>
            </a:extLst>
          </p:cNvPr>
          <p:cNvSpPr/>
          <p:nvPr/>
        </p:nvSpPr>
        <p:spPr>
          <a:xfrm>
            <a:off x="146793" y="5962537"/>
            <a:ext cx="6607354" cy="368613"/>
          </a:xfrm>
          <a:prstGeom prst="rightArrow">
            <a:avLst>
              <a:gd name="adj1" fmla="val 64434"/>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dirty="0">
              <a:solidFill>
                <a:prstClr val="white"/>
              </a:solidFill>
              <a:latin typeface="Gadugi"/>
              <a:ea typeface="MS UI Gothic"/>
            </a:endParaRPr>
          </a:p>
        </p:txBody>
      </p:sp>
      <p:sp>
        <p:nvSpPr>
          <p:cNvPr id="8" name="正方形/長方形 7"/>
          <p:cNvSpPr/>
          <p:nvPr/>
        </p:nvSpPr>
        <p:spPr>
          <a:xfrm>
            <a:off x="168670" y="6009811"/>
            <a:ext cx="6580396" cy="262829"/>
          </a:xfrm>
          <a:prstGeom prst="rect">
            <a:avLst/>
          </a:prstGeom>
        </p:spPr>
        <p:txBody>
          <a:bodyPr wrap="square">
            <a:spAutoFit/>
          </a:bodyPr>
          <a:lstStyle/>
          <a:p>
            <a:pPr defTabSz="422041">
              <a:defRPr/>
            </a:pPr>
            <a:r>
              <a:rPr lang="en-US" altLang="ja-JP" sz="1108" dirty="0">
                <a:solidFill>
                  <a:prstClr val="black"/>
                </a:solidFill>
                <a:latin typeface="Gadugi"/>
                <a:ea typeface="MS UI Gothic"/>
              </a:rPr>
              <a:t>Good enough design f</a:t>
            </a:r>
            <a:r>
              <a:rPr lang="en-US" altLang="en-US" sz="1108" dirty="0">
                <a:solidFill>
                  <a:prstClr val="black"/>
                </a:solidFill>
                <a:latin typeface="Gadugi"/>
                <a:ea typeface="MS UI Gothic"/>
              </a:rPr>
              <a:t>or the final approval of construction, resolution of  remaining technical issues </a:t>
            </a:r>
            <a:endParaRPr lang="en-US" altLang="ja-JP" sz="1108" dirty="0">
              <a:solidFill>
                <a:prstClr val="black"/>
              </a:solidFill>
              <a:latin typeface="Gadugi"/>
              <a:ea typeface="MS UI Gothic"/>
            </a:endParaRPr>
          </a:p>
        </p:txBody>
      </p:sp>
      <p:sp>
        <p:nvSpPr>
          <p:cNvPr id="54" name="テキスト ボックス 53">
            <a:extLst>
              <a:ext uri="{FF2B5EF4-FFF2-40B4-BE49-F238E27FC236}">
                <a16:creationId xmlns:a16="http://schemas.microsoft.com/office/drawing/2014/main" id="{2103AD1E-2E7E-C54A-8652-2B725DAD3288}"/>
              </a:ext>
            </a:extLst>
          </p:cNvPr>
          <p:cNvSpPr txBox="1"/>
          <p:nvPr/>
        </p:nvSpPr>
        <p:spPr>
          <a:xfrm>
            <a:off x="2200355" y="3479354"/>
            <a:ext cx="1302018" cy="262829"/>
          </a:xfrm>
          <a:prstGeom prst="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422041">
              <a:defRPr/>
            </a:pPr>
            <a:r>
              <a:rPr lang="en-US" altLang="en-US" sz="1108" b="1" dirty="0">
                <a:solidFill>
                  <a:prstClr val="black"/>
                </a:solidFill>
                <a:latin typeface="Gadugi"/>
                <a:ea typeface="MS UI Gothic"/>
              </a:rPr>
              <a:t>SCJ Master Plan</a:t>
            </a:r>
            <a:endParaRPr lang="en-US" altLang="ja-JP" sz="1108" b="1" dirty="0">
              <a:solidFill>
                <a:prstClr val="black"/>
              </a:solidFill>
              <a:latin typeface="Gadugi"/>
              <a:ea typeface="MS UI Gothic"/>
            </a:endParaRPr>
          </a:p>
        </p:txBody>
      </p:sp>
      <p:sp>
        <p:nvSpPr>
          <p:cNvPr id="47" name="屈折矢印 46">
            <a:extLst>
              <a:ext uri="{FF2B5EF4-FFF2-40B4-BE49-F238E27FC236}">
                <a16:creationId xmlns:a16="http://schemas.microsoft.com/office/drawing/2014/main" id="{7BB357DF-BD16-C94E-933D-6861C8ABC2A1}"/>
              </a:ext>
            </a:extLst>
          </p:cNvPr>
          <p:cNvSpPr/>
          <p:nvPr/>
        </p:nvSpPr>
        <p:spPr>
          <a:xfrm>
            <a:off x="6760789" y="5138226"/>
            <a:ext cx="499267" cy="1101168"/>
          </a:xfrm>
          <a:prstGeom prst="bentUpArrow">
            <a:avLst>
              <a:gd name="adj1" fmla="val 50000"/>
              <a:gd name="adj2" fmla="val 25000"/>
              <a:gd name="adj3" fmla="val 25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Calibri"/>
              <a:ea typeface="游ゴシック" panose="020B0400000000000000" pitchFamily="50" charset="-128"/>
            </a:endParaRPr>
          </a:p>
        </p:txBody>
      </p:sp>
      <p:sp>
        <p:nvSpPr>
          <p:cNvPr id="64" name="右矢印 63">
            <a:extLst>
              <a:ext uri="{FF2B5EF4-FFF2-40B4-BE49-F238E27FC236}">
                <a16:creationId xmlns:a16="http://schemas.microsoft.com/office/drawing/2014/main" id="{89B0C4D7-8FD3-AA46-80A6-49E04C7E014C}"/>
              </a:ext>
            </a:extLst>
          </p:cNvPr>
          <p:cNvSpPr/>
          <p:nvPr/>
        </p:nvSpPr>
        <p:spPr>
          <a:xfrm>
            <a:off x="110854" y="5138228"/>
            <a:ext cx="2163779" cy="750369"/>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dirty="0">
              <a:solidFill>
                <a:prstClr val="white"/>
              </a:solidFill>
              <a:latin typeface="Gadugi"/>
              <a:ea typeface="MS UI Gothic"/>
            </a:endParaRPr>
          </a:p>
        </p:txBody>
      </p:sp>
      <p:sp>
        <p:nvSpPr>
          <p:cNvPr id="48" name="テキスト ボックス 47">
            <a:extLst>
              <a:ext uri="{FF2B5EF4-FFF2-40B4-BE49-F238E27FC236}">
                <a16:creationId xmlns:a16="http://schemas.microsoft.com/office/drawing/2014/main" id="{31F99040-18B8-494C-83E4-007901F77652}"/>
              </a:ext>
            </a:extLst>
          </p:cNvPr>
          <p:cNvSpPr txBox="1"/>
          <p:nvPr/>
        </p:nvSpPr>
        <p:spPr>
          <a:xfrm>
            <a:off x="180393" y="5300049"/>
            <a:ext cx="2200234" cy="433324"/>
          </a:xfrm>
          <a:prstGeom prst="rect">
            <a:avLst/>
          </a:prstGeom>
          <a:noFill/>
        </p:spPr>
        <p:txBody>
          <a:bodyPr wrap="square" rtlCol="0">
            <a:spAutoFit/>
          </a:bodyPr>
          <a:lstStyle/>
          <a:p>
            <a:pPr defTabSz="844083">
              <a:defRPr/>
            </a:pPr>
            <a:r>
              <a:rPr lang="en-US" altLang="en-US" sz="1108" dirty="0">
                <a:solidFill>
                  <a:prstClr val="black"/>
                </a:solidFill>
                <a:latin typeface="Calibri"/>
              </a:rPr>
              <a:t>Draft proposal by researchers</a:t>
            </a:r>
          </a:p>
          <a:p>
            <a:pPr defTabSz="844083">
              <a:defRPr/>
            </a:pPr>
            <a:r>
              <a:rPr lang="en-US" altLang="en-US" sz="1108" dirty="0">
                <a:solidFill>
                  <a:prstClr val="black"/>
                </a:solidFill>
                <a:latin typeface="Calibri"/>
              </a:rPr>
              <a:t>on international cost sharing </a:t>
            </a:r>
            <a:endParaRPr lang="ja-JP" altLang="en-US" sz="1108" dirty="0">
              <a:solidFill>
                <a:prstClr val="black"/>
              </a:solidFill>
              <a:latin typeface="Calibri"/>
              <a:ea typeface="游ゴシック" panose="020B0400000000000000" pitchFamily="50" charset="-128"/>
            </a:endParaRPr>
          </a:p>
        </p:txBody>
      </p:sp>
      <p:sp>
        <p:nvSpPr>
          <p:cNvPr id="49" name="テキスト ボックス 48">
            <a:extLst>
              <a:ext uri="{FF2B5EF4-FFF2-40B4-BE49-F238E27FC236}">
                <a16:creationId xmlns:a16="http://schemas.microsoft.com/office/drawing/2014/main" id="{A12C5C3F-C969-7F49-8D27-3F7A4C091089}"/>
              </a:ext>
            </a:extLst>
          </p:cNvPr>
          <p:cNvSpPr txBox="1"/>
          <p:nvPr/>
        </p:nvSpPr>
        <p:spPr>
          <a:xfrm>
            <a:off x="6562549" y="2248370"/>
            <a:ext cx="1117614" cy="433324"/>
          </a:xfrm>
          <a:prstGeom prst="rect">
            <a:avLst/>
          </a:prstGeom>
          <a:noFill/>
        </p:spPr>
        <p:txBody>
          <a:bodyPr wrap="none" rtlCol="0">
            <a:spAutoFit/>
          </a:bodyPr>
          <a:lstStyle/>
          <a:p>
            <a:pPr defTabSz="844083">
              <a:defRPr/>
            </a:pPr>
            <a:r>
              <a:rPr lang="en-US" altLang="en-US" sz="1108" b="1" dirty="0">
                <a:solidFill>
                  <a:prstClr val="black"/>
                </a:solidFill>
                <a:latin typeface="Calibri"/>
              </a:rPr>
              <a:t>Critical decision</a:t>
            </a:r>
          </a:p>
          <a:p>
            <a:pPr defTabSz="844083">
              <a:defRPr/>
            </a:pPr>
            <a:r>
              <a:rPr lang="en-US" altLang="en-US" sz="1108" b="1" dirty="0">
                <a:solidFill>
                  <a:prstClr val="black"/>
                </a:solidFill>
                <a:latin typeface="Calibri"/>
              </a:rPr>
              <a:t>process</a:t>
            </a:r>
            <a:endParaRPr lang="en-US" altLang="ja-JP" sz="1108" b="1" dirty="0">
              <a:solidFill>
                <a:prstClr val="black"/>
              </a:solidFill>
              <a:latin typeface="Calibri"/>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43C1F801-8C9F-5B48-9E35-1FF03A99D438}"/>
              </a:ext>
            </a:extLst>
          </p:cNvPr>
          <p:cNvSpPr txBox="1"/>
          <p:nvPr/>
        </p:nvSpPr>
        <p:spPr>
          <a:xfrm>
            <a:off x="109358" y="2186114"/>
            <a:ext cx="606049" cy="433324"/>
          </a:xfrm>
          <a:prstGeom prst="rect">
            <a:avLst/>
          </a:prstGeom>
          <a:noFill/>
          <a:ln>
            <a:solidFill>
              <a:schemeClr val="tx1"/>
            </a:solidFill>
          </a:ln>
        </p:spPr>
        <p:txBody>
          <a:bodyPr wrap="square" rtlCol="0">
            <a:spAutoFit/>
          </a:bodyPr>
          <a:lstStyle/>
          <a:p>
            <a:pPr defTabSz="844083">
              <a:defRPr/>
            </a:pPr>
            <a:r>
              <a:rPr lang="en-US" altLang="en-US" sz="1108" dirty="0">
                <a:solidFill>
                  <a:prstClr val="black"/>
                </a:solidFill>
                <a:latin typeface="Calibri"/>
              </a:rPr>
              <a:t>MEXT</a:t>
            </a:r>
          </a:p>
          <a:p>
            <a:pPr defTabSz="844083">
              <a:defRPr/>
            </a:pPr>
            <a:r>
              <a:rPr lang="en-US" altLang="en-US" sz="1108" dirty="0">
                <a:solidFill>
                  <a:prstClr val="black"/>
                </a:solidFill>
                <a:latin typeface="Calibri"/>
              </a:rPr>
              <a:t>panel</a:t>
            </a:r>
            <a:endParaRPr lang="en-US" altLang="ja-JP" sz="1108" dirty="0">
              <a:solidFill>
                <a:prstClr val="black"/>
              </a:solidFill>
              <a:latin typeface="Calibri"/>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B9A4E32E-2011-444D-9E2D-E62B2D0151F3}"/>
              </a:ext>
            </a:extLst>
          </p:cNvPr>
          <p:cNvSpPr txBox="1"/>
          <p:nvPr/>
        </p:nvSpPr>
        <p:spPr>
          <a:xfrm>
            <a:off x="170584" y="3458906"/>
            <a:ext cx="1418978" cy="262829"/>
          </a:xfrm>
          <a:prstGeom prst="rect">
            <a:avLst/>
          </a:prstGeom>
          <a:noFill/>
          <a:ln>
            <a:solidFill>
              <a:schemeClr val="tx1"/>
            </a:solidFill>
          </a:ln>
        </p:spPr>
        <p:txBody>
          <a:bodyPr wrap="none" rtlCol="0">
            <a:spAutoFit/>
          </a:bodyPr>
          <a:lstStyle/>
          <a:p>
            <a:pPr defTabSz="844083">
              <a:defRPr/>
            </a:pPr>
            <a:r>
              <a:rPr lang="en-US" altLang="ja-JP" sz="1108" dirty="0">
                <a:solidFill>
                  <a:prstClr val="black"/>
                </a:solidFill>
                <a:latin typeface="Calibri"/>
                <a:ea typeface="游ゴシック" panose="020B0400000000000000" pitchFamily="50" charset="-128"/>
              </a:rPr>
              <a:t>SCJ committee on ILC</a:t>
            </a:r>
          </a:p>
        </p:txBody>
      </p:sp>
      <p:sp>
        <p:nvSpPr>
          <p:cNvPr id="65" name="テキスト ボックス 64">
            <a:extLst>
              <a:ext uri="{FF2B5EF4-FFF2-40B4-BE49-F238E27FC236}">
                <a16:creationId xmlns:a16="http://schemas.microsoft.com/office/drawing/2014/main" id="{78FBE27F-CDB2-8D4E-A3EA-77306E3AC67B}"/>
              </a:ext>
            </a:extLst>
          </p:cNvPr>
          <p:cNvSpPr txBox="1"/>
          <p:nvPr/>
        </p:nvSpPr>
        <p:spPr>
          <a:xfrm>
            <a:off x="820947" y="2181303"/>
            <a:ext cx="864339" cy="774315"/>
          </a:xfrm>
          <a:prstGeom prst="rect">
            <a:avLst/>
          </a:prstGeom>
          <a:noFill/>
          <a:ln>
            <a:solidFill>
              <a:schemeClr val="tx1"/>
            </a:solidFill>
          </a:ln>
        </p:spPr>
        <p:txBody>
          <a:bodyPr wrap="none" rtlCol="0">
            <a:spAutoFit/>
          </a:bodyPr>
          <a:lstStyle/>
          <a:p>
            <a:pPr defTabSz="844083">
              <a:defRPr/>
            </a:pPr>
            <a:r>
              <a:rPr lang="en-US" altLang="ja-JP" sz="1108" dirty="0">
                <a:solidFill>
                  <a:prstClr val="black"/>
                </a:solidFill>
                <a:latin typeface="Calibri"/>
                <a:ea typeface="游ゴシック" panose="020B0400000000000000" pitchFamily="50" charset="-128"/>
              </a:rPr>
              <a:t>Summarize</a:t>
            </a:r>
          </a:p>
          <a:p>
            <a:pPr defTabSz="844083">
              <a:defRPr/>
            </a:pPr>
            <a:r>
              <a:rPr lang="en-US" altLang="ja-JP" sz="1108" dirty="0">
                <a:solidFill>
                  <a:prstClr val="black"/>
                </a:solidFill>
                <a:latin typeface="Calibri"/>
                <a:ea typeface="游ゴシック" panose="020B0400000000000000" pitchFamily="50" charset="-128"/>
              </a:rPr>
              <a:t>opinions of </a:t>
            </a:r>
          </a:p>
          <a:p>
            <a:pPr defTabSz="844083">
              <a:defRPr/>
            </a:pPr>
            <a:r>
              <a:rPr lang="en-US" altLang="ja-JP" sz="1108" dirty="0">
                <a:solidFill>
                  <a:prstClr val="black"/>
                </a:solidFill>
                <a:latin typeface="Calibri"/>
                <a:ea typeface="游ゴシック" panose="020B0400000000000000" pitchFamily="50" charset="-128"/>
              </a:rPr>
              <a:t>relevant </a:t>
            </a:r>
          </a:p>
          <a:p>
            <a:pPr defTabSz="844083">
              <a:defRPr/>
            </a:pPr>
            <a:r>
              <a:rPr lang="en-US" altLang="ja-JP" sz="1108" dirty="0">
                <a:solidFill>
                  <a:prstClr val="black"/>
                </a:solidFill>
                <a:latin typeface="Calibri"/>
                <a:ea typeface="游ゴシック" panose="020B0400000000000000" pitchFamily="50" charset="-128"/>
              </a:rPr>
              <a:t>ministries</a:t>
            </a:r>
          </a:p>
        </p:txBody>
      </p:sp>
      <p:sp>
        <p:nvSpPr>
          <p:cNvPr id="73" name="テキスト ボックス 72">
            <a:extLst/>
          </p:cNvPr>
          <p:cNvSpPr txBox="1"/>
          <p:nvPr/>
        </p:nvSpPr>
        <p:spPr>
          <a:xfrm>
            <a:off x="5800481" y="2693404"/>
            <a:ext cx="696153" cy="3112995"/>
          </a:xfrm>
          <a:prstGeom prst="rect">
            <a:avLst/>
          </a:prstGeom>
          <a:solidFill>
            <a:srgbClr val="FF9933"/>
          </a:solidFill>
        </p:spPr>
        <p:style>
          <a:lnRef idx="2">
            <a:schemeClr val="accent1"/>
          </a:lnRef>
          <a:fillRef idx="1">
            <a:schemeClr val="lt1"/>
          </a:fillRef>
          <a:effectRef idx="0">
            <a:schemeClr val="accent1"/>
          </a:effectRef>
          <a:fontRef idx="minor">
            <a:schemeClr val="dk1"/>
          </a:fontRef>
        </p:style>
        <p:txBody>
          <a:bodyPr vert="eaVert" wrap="square" rtlCol="0">
            <a:spAutoFit/>
          </a:bodyPr>
          <a:lstStyle/>
          <a:p>
            <a:pPr algn="ctr" defTabSz="422041">
              <a:defRPr/>
            </a:pPr>
            <a:r>
              <a:rPr lang="en-US" altLang="ja-JP" sz="1108" b="1" dirty="0">
                <a:solidFill>
                  <a:prstClr val="black"/>
                </a:solidFill>
                <a:latin typeface="Gadugi"/>
                <a:ea typeface="MS UI Gothic"/>
              </a:rPr>
              <a:t>MOU among research labs on start of </a:t>
            </a:r>
          </a:p>
          <a:p>
            <a:pPr algn="ctr" defTabSz="422041">
              <a:defRPr/>
            </a:pPr>
            <a:r>
              <a:rPr lang="en-US" altLang="ja-JP" sz="1108" b="1" dirty="0">
                <a:solidFill>
                  <a:prstClr val="black"/>
                </a:solidFill>
                <a:latin typeface="Gadugi"/>
                <a:ea typeface="MS UI Gothic"/>
              </a:rPr>
              <a:t>the preparation phase under approval by each government </a:t>
            </a:r>
            <a:endParaRPr lang="ja-JP" altLang="en-US" sz="1108" b="1" dirty="0">
              <a:solidFill>
                <a:prstClr val="black"/>
              </a:solidFill>
              <a:latin typeface="Gadugi"/>
              <a:ea typeface="MS UI Gothic"/>
            </a:endParaRPr>
          </a:p>
        </p:txBody>
      </p:sp>
      <p:sp>
        <p:nvSpPr>
          <p:cNvPr id="83" name="矢印: 下 82"/>
          <p:cNvSpPr/>
          <p:nvPr/>
        </p:nvSpPr>
        <p:spPr>
          <a:xfrm>
            <a:off x="5586354" y="2286497"/>
            <a:ext cx="1084722" cy="406907"/>
          </a:xfrm>
          <a:prstGeom prst="downArrow">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Calibri"/>
              <a:ea typeface="游ゴシック" panose="020B0400000000000000" pitchFamily="50" charset="-128"/>
            </a:endParaRPr>
          </a:p>
        </p:txBody>
      </p:sp>
      <p:sp>
        <p:nvSpPr>
          <p:cNvPr id="71" name="矢印: 右 70"/>
          <p:cNvSpPr/>
          <p:nvPr/>
        </p:nvSpPr>
        <p:spPr>
          <a:xfrm>
            <a:off x="6514123" y="4524131"/>
            <a:ext cx="307099" cy="17607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Calibri"/>
              <a:ea typeface="游ゴシック" panose="020B0400000000000000" pitchFamily="50" charset="-128"/>
            </a:endParaRPr>
          </a:p>
        </p:txBody>
      </p:sp>
      <p:sp>
        <p:nvSpPr>
          <p:cNvPr id="26" name="テキスト ボックス 25"/>
          <p:cNvSpPr txBox="1"/>
          <p:nvPr/>
        </p:nvSpPr>
        <p:spPr>
          <a:xfrm>
            <a:off x="1641584" y="4810531"/>
            <a:ext cx="3137980" cy="262829"/>
          </a:xfrm>
          <a:prstGeom prst="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22041">
              <a:defRPr/>
            </a:pPr>
            <a:r>
              <a:rPr lang="en-US" altLang="en-US" sz="1108" b="1" dirty="0">
                <a:solidFill>
                  <a:prstClr val="black"/>
                </a:solidFill>
                <a:latin typeface="Gadugi"/>
                <a:ea typeface="MS UI Gothic"/>
              </a:rPr>
              <a:t>European Particle Physics Strategy Update </a:t>
            </a:r>
            <a:endParaRPr lang="ja-JP" altLang="en-US" sz="1108" dirty="0">
              <a:solidFill>
                <a:prstClr val="black"/>
              </a:solidFill>
              <a:latin typeface="Gadugi"/>
              <a:ea typeface="MS UI Gothic"/>
            </a:endParaRPr>
          </a:p>
        </p:txBody>
      </p:sp>
      <p:sp>
        <p:nvSpPr>
          <p:cNvPr id="11" name="テキスト ボックス 10"/>
          <p:cNvSpPr txBox="1"/>
          <p:nvPr/>
        </p:nvSpPr>
        <p:spPr>
          <a:xfrm>
            <a:off x="3753907" y="3992063"/>
            <a:ext cx="1193766" cy="404726"/>
          </a:xfrm>
          <a:prstGeom prst="rect">
            <a:avLst/>
          </a:prstGeom>
          <a:noFill/>
          <a:ln>
            <a:solidFill>
              <a:schemeClr val="accent1"/>
            </a:solidFill>
          </a:ln>
        </p:spPr>
        <p:txBody>
          <a:bodyPr wrap="square" rtlCol="0">
            <a:spAutoFit/>
          </a:bodyPr>
          <a:lstStyle/>
          <a:p>
            <a:pPr defTabSz="422041">
              <a:defRPr/>
            </a:pPr>
            <a:r>
              <a:rPr lang="en-US" altLang="en-US" sz="1015" dirty="0">
                <a:solidFill>
                  <a:prstClr val="black"/>
                </a:solidFill>
                <a:latin typeface="Gadugi"/>
                <a:ea typeface="MS UI Gothic"/>
              </a:rPr>
              <a:t>EPPSU submitted to CERN</a:t>
            </a:r>
            <a:endParaRPr lang="en-US" altLang="ja-JP" sz="1015" dirty="0">
              <a:solidFill>
                <a:prstClr val="black"/>
              </a:solidFill>
              <a:latin typeface="Gadugi"/>
              <a:ea typeface="MS UI Gothic"/>
            </a:endParaRPr>
          </a:p>
        </p:txBody>
      </p:sp>
      <p:cxnSp>
        <p:nvCxnSpPr>
          <p:cNvPr id="34" name="直線矢印コネクタ 33"/>
          <p:cNvCxnSpPr>
            <a:cxnSpLocks/>
          </p:cNvCxnSpPr>
          <p:nvPr/>
        </p:nvCxnSpPr>
        <p:spPr>
          <a:xfrm flipV="1">
            <a:off x="4681920" y="2612775"/>
            <a:ext cx="0" cy="1397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p:cNvPr>
          <p:cNvSpPr txBox="1"/>
          <p:nvPr/>
        </p:nvSpPr>
        <p:spPr>
          <a:xfrm>
            <a:off x="3506356" y="3035710"/>
            <a:ext cx="1130373" cy="404726"/>
          </a:xfrm>
          <a:prstGeom prst="rect">
            <a:avLst/>
          </a:prstGeom>
          <a:solidFill>
            <a:srgbClr val="FF9933"/>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defTabSz="422041">
              <a:defRPr/>
            </a:pPr>
            <a:r>
              <a:rPr lang="en-US" altLang="en-US" sz="1015" b="1" dirty="0">
                <a:solidFill>
                  <a:prstClr val="black"/>
                </a:solidFill>
                <a:latin typeface="Gadugi"/>
                <a:ea typeface="MS UI Gothic"/>
              </a:rPr>
              <a:t>Next Roadmap</a:t>
            </a:r>
          </a:p>
          <a:p>
            <a:pPr defTabSz="422041">
              <a:defRPr/>
            </a:pPr>
            <a:r>
              <a:rPr lang="en-US" altLang="en-US" sz="1015" b="1" dirty="0">
                <a:solidFill>
                  <a:prstClr val="black"/>
                </a:solidFill>
                <a:latin typeface="Gadugi"/>
                <a:ea typeface="MS UI Gothic"/>
              </a:rPr>
              <a:t>by MEXT</a:t>
            </a:r>
            <a:endParaRPr lang="en-US" altLang="ja-JP" sz="1015" b="1" dirty="0">
              <a:solidFill>
                <a:prstClr val="black"/>
              </a:solidFill>
              <a:latin typeface="Gadugi"/>
              <a:ea typeface="MS UI Gothic"/>
            </a:endParaRPr>
          </a:p>
        </p:txBody>
      </p:sp>
      <p:sp>
        <p:nvSpPr>
          <p:cNvPr id="21" name="テキスト ボックス 20"/>
          <p:cNvSpPr txBox="1"/>
          <p:nvPr/>
        </p:nvSpPr>
        <p:spPr>
          <a:xfrm>
            <a:off x="5627481" y="1054681"/>
            <a:ext cx="2086313" cy="560923"/>
          </a:xfrm>
          <a:prstGeom prst="rect">
            <a:avLst/>
          </a:prstGeom>
          <a:noFill/>
        </p:spPr>
        <p:txBody>
          <a:bodyPr wrap="square" rtlCol="0">
            <a:spAutoFit/>
          </a:bodyPr>
          <a:lstStyle/>
          <a:p>
            <a:pPr defTabSz="422041">
              <a:defRPr/>
            </a:pPr>
            <a:r>
              <a:rPr lang="en-US" altLang="ja-JP" sz="1015" dirty="0">
                <a:solidFill>
                  <a:prstClr val="black"/>
                </a:solidFill>
                <a:latin typeface="Gadugi"/>
                <a:ea typeface="MS UI Gothic"/>
              </a:rPr>
              <a:t>Agreement on governance, </a:t>
            </a:r>
          </a:p>
          <a:p>
            <a:pPr defTabSz="422041">
              <a:defRPr/>
            </a:pPr>
            <a:r>
              <a:rPr lang="en-US" altLang="ja-JP" sz="1015" dirty="0">
                <a:solidFill>
                  <a:prstClr val="black"/>
                </a:solidFill>
                <a:latin typeface="Gadugi"/>
                <a:ea typeface="MS UI Gothic"/>
              </a:rPr>
              <a:t>operation, sharing of cost </a:t>
            </a:r>
          </a:p>
          <a:p>
            <a:pPr defTabSz="422041">
              <a:defRPr/>
            </a:pPr>
            <a:r>
              <a:rPr lang="en-US" altLang="ja-JP" sz="1015" dirty="0">
                <a:solidFill>
                  <a:prstClr val="black"/>
                </a:solidFill>
                <a:latin typeface="Gadugi"/>
                <a:ea typeface="MS UI Gothic"/>
              </a:rPr>
              <a:t>and human resources</a:t>
            </a:r>
          </a:p>
        </p:txBody>
      </p:sp>
      <p:sp>
        <p:nvSpPr>
          <p:cNvPr id="44" name="矢印: 上向き折線 43"/>
          <p:cNvSpPr/>
          <p:nvPr/>
        </p:nvSpPr>
        <p:spPr>
          <a:xfrm rot="5400000" flipH="1">
            <a:off x="3226522" y="3197674"/>
            <a:ext cx="283456" cy="279900"/>
          </a:xfrm>
          <a:prstGeom prst="ben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Calibri"/>
              <a:ea typeface="游ゴシック" panose="020B0400000000000000" pitchFamily="50" charset="-128"/>
            </a:endParaRPr>
          </a:p>
        </p:txBody>
      </p:sp>
      <p:sp>
        <p:nvSpPr>
          <p:cNvPr id="17" name="右矢印 16"/>
          <p:cNvSpPr/>
          <p:nvPr/>
        </p:nvSpPr>
        <p:spPr>
          <a:xfrm>
            <a:off x="2288391" y="5024884"/>
            <a:ext cx="2691054" cy="748036"/>
          </a:xfrm>
          <a:prstGeom prst="rightArrow">
            <a:avLst>
              <a:gd name="adj1" fmla="val 64434"/>
              <a:gd name="adj2" fmla="val 50000"/>
            </a:avLst>
          </a:prstGeom>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defRPr/>
            </a:pPr>
            <a:endParaRPr lang="ja-JP" altLang="en-US" sz="1662" dirty="0">
              <a:solidFill>
                <a:prstClr val="white"/>
              </a:solidFill>
              <a:latin typeface="Gadugi"/>
              <a:ea typeface="MS UI Gothic"/>
            </a:endParaRPr>
          </a:p>
        </p:txBody>
      </p:sp>
      <p:sp>
        <p:nvSpPr>
          <p:cNvPr id="59" name="テキスト ボックス 58"/>
          <p:cNvSpPr txBox="1"/>
          <p:nvPr/>
        </p:nvSpPr>
        <p:spPr>
          <a:xfrm>
            <a:off x="2274633" y="5133497"/>
            <a:ext cx="2658086" cy="546816"/>
          </a:xfrm>
          <a:prstGeom prst="rect">
            <a:avLst/>
          </a:prstGeom>
          <a:noFill/>
        </p:spPr>
        <p:txBody>
          <a:bodyPr wrap="square" rtlCol="0">
            <a:spAutoFit/>
          </a:bodyPr>
          <a:lstStyle/>
          <a:p>
            <a:pPr defTabSz="422041">
              <a:defRPr/>
            </a:pPr>
            <a:r>
              <a:rPr lang="en-US" altLang="ja-JP" sz="1015" b="1" dirty="0">
                <a:solidFill>
                  <a:prstClr val="black"/>
                </a:solidFill>
                <a:latin typeface="Gadugi"/>
                <a:ea typeface="MS UI Gothic"/>
              </a:rPr>
              <a:t>Establish KEK International WG</a:t>
            </a:r>
          </a:p>
          <a:p>
            <a:pPr defTabSz="422041">
              <a:defRPr/>
            </a:pPr>
            <a:r>
              <a:rPr lang="en-US" altLang="en-US" sz="969" dirty="0">
                <a:solidFill>
                  <a:prstClr val="black"/>
                </a:solidFill>
                <a:latin typeface="Gadugi"/>
                <a:ea typeface="MS UI Gothic"/>
              </a:rPr>
              <a:t>Produce draft for international sharing of</a:t>
            </a:r>
          </a:p>
          <a:p>
            <a:pPr defTabSz="422041">
              <a:defRPr/>
            </a:pPr>
            <a:r>
              <a:rPr lang="en-US" altLang="en-US" sz="969" dirty="0">
                <a:solidFill>
                  <a:prstClr val="black"/>
                </a:solidFill>
                <a:latin typeface="Gadugi"/>
                <a:ea typeface="MS UI Gothic"/>
              </a:rPr>
              <a:t>human and material resources</a:t>
            </a:r>
            <a:endParaRPr lang="en-US" altLang="ja-JP" sz="969" dirty="0">
              <a:solidFill>
                <a:prstClr val="black"/>
              </a:solidFill>
              <a:latin typeface="Gadugi"/>
              <a:ea typeface="MS UI Gothic"/>
            </a:endParaRPr>
          </a:p>
        </p:txBody>
      </p:sp>
      <p:sp>
        <p:nvSpPr>
          <p:cNvPr id="74" name="矢印: 右 73"/>
          <p:cNvSpPr/>
          <p:nvPr/>
        </p:nvSpPr>
        <p:spPr>
          <a:xfrm>
            <a:off x="5552096" y="3033597"/>
            <a:ext cx="258787" cy="1748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Calibri"/>
              <a:ea typeface="游ゴシック" panose="020B0400000000000000" pitchFamily="50" charset="-128"/>
            </a:endParaRPr>
          </a:p>
        </p:txBody>
      </p:sp>
      <p:sp>
        <p:nvSpPr>
          <p:cNvPr id="2" name="テキスト ボックス 1"/>
          <p:cNvSpPr txBox="1"/>
          <p:nvPr/>
        </p:nvSpPr>
        <p:spPr>
          <a:xfrm>
            <a:off x="2680847" y="2976598"/>
            <a:ext cx="832279" cy="291170"/>
          </a:xfrm>
          <a:prstGeom prst="rect">
            <a:avLst/>
          </a:prstGeom>
          <a:noFill/>
        </p:spPr>
        <p:txBody>
          <a:bodyPr wrap="none" rtlCol="0">
            <a:spAutoFit/>
          </a:bodyPr>
          <a:lstStyle/>
          <a:p>
            <a:pPr defTabSz="844083"/>
            <a:r>
              <a:rPr lang="en-US" altLang="ja-JP" sz="1292" dirty="0">
                <a:solidFill>
                  <a:prstClr val="black"/>
                </a:solidFill>
                <a:latin typeface="Calibri"/>
                <a:ea typeface="游ゴシック" panose="020B0400000000000000" pitchFamily="50" charset="-128"/>
              </a:rPr>
              <a:t>Oct. 2019</a:t>
            </a:r>
            <a:endParaRPr lang="ja-JP" altLang="en-US" sz="1292" dirty="0">
              <a:solidFill>
                <a:prstClr val="black"/>
              </a:solidFill>
              <a:latin typeface="Calibri"/>
              <a:ea typeface="游ゴシック" panose="020B0400000000000000" pitchFamily="50" charset="-128"/>
            </a:endParaRPr>
          </a:p>
        </p:txBody>
      </p:sp>
      <p:sp>
        <p:nvSpPr>
          <p:cNvPr id="10" name="スライド番号プレースホルダー 9"/>
          <p:cNvSpPr>
            <a:spLocks noGrp="1"/>
          </p:cNvSpPr>
          <p:nvPr>
            <p:ph type="sldNum" sz="quarter" idx="12"/>
          </p:nvPr>
        </p:nvSpPr>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FA354905-BC75-FA47-ADD8-FB9750FD945D}"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64557934"/>
      </p:ext>
    </p:extLst>
  </p:cSld>
  <p:clrMapOvr>
    <a:masterClrMapping/>
  </p:clrMapOvr>
  <mc:AlternateContent xmlns:mc="http://schemas.openxmlformats.org/markup-compatibility/2006" xmlns:p14="http://schemas.microsoft.com/office/powerpoint/2010/main">
    <mc:Choice Requires="p14">
      <p:transition spd="slow" p14:dur="1200" advTm="39010">
        <p14:prism/>
      </p:transition>
    </mc:Choice>
    <mc:Fallback xmlns="">
      <p:transition spd="slow" advTm="3901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3"/>
          <p:cNvSpPr>
            <a:spLocks noChangeArrowheads="1"/>
          </p:cNvSpPr>
          <p:nvPr/>
        </p:nvSpPr>
        <p:spPr bwMode="auto">
          <a:xfrm>
            <a:off x="575556" y="1928632"/>
            <a:ext cx="7992888" cy="3015652"/>
          </a:xfrm>
          <a:prstGeom prst="ellipse">
            <a:avLst/>
          </a:prstGeom>
          <a:solidFill>
            <a:srgbClr val="FFFF99"/>
          </a:solidFill>
          <a:ln w="76200">
            <a:solidFill>
              <a:srgbClr val="FFC000">
                <a:alpha val="92000"/>
              </a:srgbClr>
            </a:solidFill>
            <a:round/>
            <a:headEnd/>
            <a:tailEnd/>
          </a:ln>
        </p:spPr>
        <p:txBody>
          <a:bodyPr vert="horz" wrap="square" lIns="74295" tIns="8890" rIns="74295" bIns="889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pitchFamily="2" charset="0"/>
                <a:ea typeface="メイリオ" pitchFamily="50" charset="-128"/>
                <a:cs typeface="メイリオ" pitchFamily="50" charset="-128"/>
              </a:rPr>
              <a:t>Coordination Council for Realization of ILC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pitchFamily="2" charset="0"/>
                <a:ea typeface="メイリオ" pitchFamily="50" charset="-128"/>
                <a:cs typeface="メイリオ" pitchFamily="50" charset="-128"/>
              </a:rPr>
              <a:t>(Representative: Hon. Takeo KAWAMURA)</a:t>
            </a:r>
            <a:endParaRPr kumimoji="1" lang="ja-JP" altLang="en-US" sz="1400" b="0" i="0" u="none" strike="noStrike" kern="1200" cap="none" spc="0" normalizeH="0" baseline="0" noProof="0" dirty="0">
              <a:ln>
                <a:noFill/>
              </a:ln>
              <a:solidFill>
                <a:srgbClr val="000000"/>
              </a:solidFill>
              <a:effectLst/>
              <a:uLnTx/>
              <a:uFillTx/>
              <a:latin typeface="Times" pitchFamily="2" charset="0"/>
              <a:ea typeface="メイリオ" pitchFamily="50" charset="-128"/>
              <a:cs typeface="メイリオ" pitchFamily="50" charset="-128"/>
            </a:endParaRPr>
          </a:p>
        </p:txBody>
      </p:sp>
      <p:sp>
        <p:nvSpPr>
          <p:cNvPr id="5" name="テキスト ボックス 5"/>
          <p:cNvSpPr txBox="1">
            <a:spLocks noChangeArrowheads="1"/>
          </p:cNvSpPr>
          <p:nvPr/>
        </p:nvSpPr>
        <p:spPr bwMode="auto">
          <a:xfrm>
            <a:off x="98711" y="1584017"/>
            <a:ext cx="1728192" cy="1584335"/>
          </a:xfrm>
          <a:prstGeom prst="rect">
            <a:avLst/>
          </a:prstGeom>
          <a:solidFill>
            <a:srgbClr val="0000FF"/>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Unified HQ for Implementing Regional Revitalization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Head: Hon. Takeo KAWAMURA</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6" name="Text Box 11"/>
          <p:cNvSpPr txBox="1">
            <a:spLocks noChangeArrowheads="1"/>
          </p:cNvSpPr>
          <p:nvPr/>
        </p:nvSpPr>
        <p:spPr bwMode="auto">
          <a:xfrm>
            <a:off x="5613810" y="4366656"/>
            <a:ext cx="1728188" cy="1720310"/>
          </a:xfrm>
          <a:prstGeom prst="rect">
            <a:avLst/>
          </a:prstGeom>
          <a:solidFill>
            <a:srgbClr val="008000"/>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Tohoku ILC Promotion Council</a:t>
            </a:r>
            <a:endParaRPr kumimoji="1" lang="ja-JP" altLang="ja-JP" sz="1400" b="0" i="0" u="none" strike="noStrike" kern="1200" cap="none" spc="0" normalizeH="0" baseline="0" noProof="0" dirty="0">
              <a:ln>
                <a:noFill/>
              </a:ln>
              <a:solidFill>
                <a:srgbClr val="FFFFFF"/>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Representative: Mr. Hiroaki TAKAHASHI,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Prof. Hideo OHNO</a:t>
            </a:r>
          </a:p>
        </p:txBody>
      </p:sp>
      <p:sp>
        <p:nvSpPr>
          <p:cNvPr id="7" name="Text Box 10"/>
          <p:cNvSpPr txBox="1">
            <a:spLocks noChangeArrowheads="1"/>
          </p:cNvSpPr>
          <p:nvPr/>
        </p:nvSpPr>
        <p:spPr bwMode="auto">
          <a:xfrm>
            <a:off x="1940755" y="1088568"/>
            <a:ext cx="1728190" cy="1526543"/>
          </a:xfrm>
          <a:prstGeom prst="rect">
            <a:avLst/>
          </a:prstGeom>
          <a:solidFill>
            <a:srgbClr val="0000FF"/>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HQ for Promoting National Land Resilience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Head: Hon. Toshihiro NIKAI</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8" name="Text Box 9"/>
          <p:cNvSpPr txBox="1">
            <a:spLocks noChangeArrowheads="1"/>
          </p:cNvSpPr>
          <p:nvPr/>
        </p:nvSpPr>
        <p:spPr bwMode="auto">
          <a:xfrm>
            <a:off x="3767480" y="821705"/>
            <a:ext cx="1728190" cy="1793406"/>
          </a:xfrm>
          <a:prstGeom prst="rect">
            <a:avLst/>
          </a:prstGeom>
          <a:solidFill>
            <a:srgbClr val="0000FF"/>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Research Council for Strategy on Science, Technology and Innovation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Chair: Hon. </a:t>
            </a:r>
            <a:r>
              <a:rPr kumimoji="1" lang="en-US" altLang="ja-JP" sz="1400" b="1" i="0" u="none" strike="noStrike" kern="1200" cap="none" spc="0" normalizeH="0" baseline="0" noProof="0" dirty="0" err="1">
                <a:ln>
                  <a:noFill/>
                </a:ln>
                <a:solidFill>
                  <a:srgbClr val="FFFFFF"/>
                </a:solidFill>
                <a:effectLst/>
                <a:uLnTx/>
                <a:uFillTx/>
                <a:latin typeface="Times" pitchFamily="2" charset="0"/>
                <a:ea typeface="メイリオ" pitchFamily="50" charset="-128"/>
                <a:cs typeface="メイリオ" pitchFamily="50" charset="-128"/>
              </a:rPr>
              <a:t>Kisaburo</a:t>
            </a: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TOKAI</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9" name="Text Box 8"/>
          <p:cNvSpPr txBox="1">
            <a:spLocks noChangeArrowheads="1"/>
          </p:cNvSpPr>
          <p:nvPr/>
        </p:nvSpPr>
        <p:spPr bwMode="auto">
          <a:xfrm>
            <a:off x="5579109" y="958986"/>
            <a:ext cx="1728189" cy="1940825"/>
          </a:xfrm>
          <a:prstGeom prst="rect">
            <a:avLst/>
          </a:prstGeom>
          <a:solidFill>
            <a:srgbClr val="0000FF"/>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HQ for Accelerating Reconstruction from Great East Japan Earthquake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a:t>
            </a:r>
            <a:endParaRPr kumimoji="1" lang="ja-JP" altLang="en-US"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Head: Hon. </a:t>
            </a:r>
            <a:r>
              <a:rPr kumimoji="1" lang="en-US" altLang="ja-JP" sz="1400" b="1" i="0" u="none" strike="noStrike" kern="1200" cap="none" spc="0" normalizeH="0" baseline="0" noProof="0" dirty="0" err="1">
                <a:ln>
                  <a:noFill/>
                </a:ln>
                <a:solidFill>
                  <a:srgbClr val="FFFFFF"/>
                </a:solidFill>
                <a:effectLst/>
                <a:uLnTx/>
                <a:uFillTx/>
                <a:latin typeface="Times" pitchFamily="2" charset="0"/>
                <a:ea typeface="メイリオ" pitchFamily="50" charset="-128"/>
                <a:cs typeface="メイリオ" pitchFamily="50" charset="-128"/>
              </a:rPr>
              <a:t>Fukushiro</a:t>
            </a: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NUKAGA</a:t>
            </a:r>
            <a:endParaRPr kumimoji="1" lang="ja-JP" altLang="en-US"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10" name="Text Box 7"/>
          <p:cNvSpPr txBox="1">
            <a:spLocks noChangeArrowheads="1"/>
          </p:cNvSpPr>
          <p:nvPr/>
        </p:nvSpPr>
        <p:spPr bwMode="auto">
          <a:xfrm>
            <a:off x="36970" y="3714848"/>
            <a:ext cx="1728192" cy="1526741"/>
          </a:xfrm>
          <a:prstGeom prst="rect">
            <a:avLst/>
          </a:prstGeom>
          <a:solidFill>
            <a:srgbClr val="00B0F0"/>
          </a:solidFill>
          <a:ln>
            <a:noFill/>
          </a:ln>
          <a:effectLst>
            <a:outerShdw dist="28398" dir="3806097" algn="ctr" rotWithShape="0">
              <a:srgbClr val="525252">
                <a:alpha val="50000"/>
              </a:srgbClr>
            </a:outerShdw>
          </a:effectLst>
          <a:extLst/>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a:t>
            </a: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Across-party group) Science and Technology Group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Chair: Hon. Hiroyuki HOSODA</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11" name="Text Box 6"/>
          <p:cNvSpPr txBox="1">
            <a:spLocks noChangeArrowheads="1"/>
          </p:cNvSpPr>
          <p:nvPr/>
        </p:nvSpPr>
        <p:spPr bwMode="auto">
          <a:xfrm>
            <a:off x="7378840" y="1401454"/>
            <a:ext cx="1728190" cy="1766897"/>
          </a:xfrm>
          <a:prstGeom prst="rect">
            <a:avLst/>
          </a:prstGeom>
          <a:solidFill>
            <a:srgbClr val="0000FF"/>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Research Council for Strategy on Intellectual Property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Chair: Hon. Akira AMARI</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12" name="Text Box 5"/>
          <p:cNvSpPr txBox="1">
            <a:spLocks noChangeArrowheads="1"/>
          </p:cNvSpPr>
          <p:nvPr/>
        </p:nvSpPr>
        <p:spPr bwMode="auto">
          <a:xfrm>
            <a:off x="7379174" y="3580909"/>
            <a:ext cx="1728191" cy="2506057"/>
          </a:xfrm>
          <a:prstGeom prst="rect">
            <a:avLst/>
          </a:prstGeom>
          <a:solidFill>
            <a:srgbClr val="00B0F0"/>
          </a:solidFill>
          <a:ln>
            <a:noFill/>
          </a:ln>
          <a:effectLst>
            <a:outerShdw dist="28398" dir="3806097" algn="ctr" rotWithShape="0">
              <a:srgbClr val="525252">
                <a:alpha val="50000"/>
              </a:srgbClr>
            </a:outerShdw>
          </a:effectLst>
          <a:extLst/>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(Across-party group)</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Federation of Diet Members in Support of ILC</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Chair: Hon. Takeo KAWAMURA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Secretary General: Hon. </a:t>
            </a:r>
            <a:r>
              <a:rPr kumimoji="1" lang="en-US" altLang="ja-JP" sz="1400" b="1" i="0" u="none" strike="noStrike" kern="1200" cap="none" spc="0" normalizeH="0" baseline="0" noProof="0" dirty="0" err="1">
                <a:ln>
                  <a:noFill/>
                </a:ln>
                <a:solidFill>
                  <a:srgbClr val="FFFFFF"/>
                </a:solidFill>
                <a:effectLst/>
                <a:uLnTx/>
                <a:uFillTx/>
                <a:latin typeface="Times" pitchFamily="2" charset="0"/>
                <a:ea typeface="メイリオ" pitchFamily="50" charset="-128"/>
                <a:cs typeface="メイリオ" pitchFamily="50" charset="-128"/>
              </a:rPr>
              <a:t>Ryu</a:t>
            </a: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SHIONOYA</a:t>
            </a:r>
            <a:endParaRPr kumimoji="1" lang="ja-JP" altLang="ja-JP" sz="1400" b="0" i="0" u="none" strike="noStrike" kern="1200" cap="none" spc="0" normalizeH="0" baseline="0" noProof="0" dirty="0">
              <a:ln>
                <a:noFill/>
              </a:ln>
              <a:solidFill>
                <a:srgbClr val="000000"/>
              </a:solidFill>
              <a:effectLst/>
              <a:uLnTx/>
              <a:uFillTx/>
              <a:latin typeface="Times" pitchFamily="2" charset="0"/>
              <a:ea typeface="ＭＳ Ｐゴシック" pitchFamily="50" charset="-128"/>
              <a:cs typeface="ＭＳ Ｐゴシック" pitchFamily="50" charset="-128"/>
            </a:endParaRPr>
          </a:p>
        </p:txBody>
      </p:sp>
      <p:sp>
        <p:nvSpPr>
          <p:cNvPr id="13" name="Text Box 4"/>
          <p:cNvSpPr txBox="1">
            <a:spLocks noChangeArrowheads="1"/>
          </p:cNvSpPr>
          <p:nvPr/>
        </p:nvSpPr>
        <p:spPr bwMode="auto">
          <a:xfrm>
            <a:off x="3747464" y="3929372"/>
            <a:ext cx="1728191" cy="2739988"/>
          </a:xfrm>
          <a:prstGeom prst="rect">
            <a:avLst/>
          </a:prstGeom>
          <a:solidFill>
            <a:srgbClr val="008000"/>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lvl1pPr indent="66675"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66675"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Knowledgeable Advisors</a:t>
            </a:r>
          </a:p>
          <a:p>
            <a:pPr marL="0" marR="0" lvl="0" indent="66675" algn="ctr" defTabSz="914400" rtl="0" eaLnBrk="1" fontAlgn="base" latinLnBrk="0" hangingPunct="1">
              <a:lnSpc>
                <a:spcPct val="100000"/>
              </a:lnSpc>
              <a:spcBef>
                <a:spcPct val="0"/>
              </a:spcBef>
              <a:spcAft>
                <a:spcPct val="0"/>
              </a:spcAft>
              <a:buClrTx/>
              <a:buSzTx/>
              <a:buFontTx/>
              <a:buNone/>
              <a:tabLst/>
              <a:defRPr/>
            </a:pPr>
            <a:endParaRPr kumimoji="1" lang="ja-JP" altLang="ja-JP" sz="1200" b="0" i="0" u="none" strike="noStrike" kern="1200" cap="none" spc="0" normalizeH="0" baseline="0" noProof="0" dirty="0">
              <a:ln>
                <a:noFill/>
              </a:ln>
              <a:solidFill>
                <a:srgbClr val="FFFFFF"/>
              </a:solidFill>
              <a:effectLst/>
              <a:uLnTx/>
              <a:uFillTx/>
              <a:latin typeface="Times" pitchFamily="2" charset="0"/>
              <a:ea typeface="ＭＳ Ｐゴシック" pitchFamily="50" charset="-128"/>
            </a:endParaRPr>
          </a:p>
          <a:p>
            <a:pPr marL="0" marR="0" lvl="0" indent="66675" algn="ctr"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Hon. </a:t>
            </a:r>
            <a:r>
              <a:rPr kumimoji="1" lang="en-US" altLang="ja-JP" sz="1200" b="1" i="0" u="none" strike="noStrike" kern="1200" cap="none" spc="0" normalizeH="0" baseline="0" noProof="0" dirty="0" err="1">
                <a:ln>
                  <a:noFill/>
                </a:ln>
                <a:solidFill>
                  <a:srgbClr val="FFFFFF"/>
                </a:solidFill>
                <a:effectLst/>
                <a:uLnTx/>
                <a:uFillTx/>
                <a:latin typeface="Times" pitchFamily="2" charset="0"/>
                <a:ea typeface="メイリオ" pitchFamily="50" charset="-128"/>
                <a:cs typeface="メイリオ" pitchFamily="50" charset="-128"/>
              </a:rPr>
              <a:t>Hiroya</a:t>
            </a: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MASUDA (former Minister for Internal Affairs)</a:t>
            </a:r>
            <a:endParaRPr kumimoji="1" lang="ja-JP" altLang="ja-JP" sz="1200" b="0" i="0" u="none" strike="noStrike" kern="1200" cap="none" spc="0" normalizeH="0" baseline="0" noProof="0" dirty="0">
              <a:ln>
                <a:noFill/>
              </a:ln>
              <a:solidFill>
                <a:srgbClr val="FFFFFF"/>
              </a:solidFill>
              <a:effectLst/>
              <a:uLnTx/>
              <a:uFillTx/>
              <a:latin typeface="Times" pitchFamily="2" charset="0"/>
              <a:ea typeface="ＭＳ Ｐゴシック" pitchFamily="50" charset="-128"/>
            </a:endParaRPr>
          </a:p>
          <a:p>
            <a:pPr marL="0" marR="0" lvl="0" indent="66675" algn="ctr"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Prof. Satoshi FUJII</a:t>
            </a:r>
          </a:p>
          <a:p>
            <a:pPr marL="0" marR="0" lvl="0" indent="66675" algn="ctr"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(Counselor, Cabinet Secretariat)</a:t>
            </a:r>
            <a:endParaRPr kumimoji="1" lang="ja-JP" altLang="ja-JP" sz="1200" b="0" i="0" u="none" strike="noStrike" kern="1200" cap="none" spc="0" normalizeH="0" baseline="0" noProof="0" dirty="0">
              <a:ln>
                <a:noFill/>
              </a:ln>
              <a:solidFill>
                <a:srgbClr val="FFFFFF"/>
              </a:solidFill>
              <a:effectLst/>
              <a:uLnTx/>
              <a:uFillTx/>
              <a:latin typeface="Times" pitchFamily="2" charset="0"/>
              <a:ea typeface="ＭＳ Ｐゴシック" pitchFamily="50" charset="-128"/>
            </a:endParaRPr>
          </a:p>
          <a:p>
            <a:pPr marL="0" marR="0" lvl="0" indent="66675"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a:t>
            </a: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Prof. Atsushi SUNAMI</a:t>
            </a:r>
          </a:p>
          <a:p>
            <a:pPr marL="0" marR="0" lvl="0" indent="66675" algn="ctr"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(Vice President, GRIPS)</a:t>
            </a:r>
            <a:r>
              <a:rPr kumimoji="1" lang="ja-JP" altLang="en-US" sz="12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　</a:t>
            </a:r>
            <a:endParaRPr kumimoji="1" lang="ja-JP" altLang="en-US" sz="1200" b="0" i="0" u="none" strike="noStrike" kern="1200" cap="none" spc="0" normalizeH="0" baseline="0" noProof="0" dirty="0">
              <a:ln>
                <a:noFill/>
              </a:ln>
              <a:solidFill>
                <a:srgbClr val="FFFFFF"/>
              </a:solidFill>
              <a:effectLst/>
              <a:uLnTx/>
              <a:uFillTx/>
              <a:latin typeface="Times" pitchFamily="2" charset="0"/>
              <a:ea typeface="ＭＳ Ｐゴシック" pitchFamily="50" charset="-128"/>
            </a:endParaRPr>
          </a:p>
          <a:p>
            <a:pPr marL="0" marR="0" lvl="0" indent="66675"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Times" pitchFamily="2" charset="0"/>
              <a:ea typeface="ＭＳ Ｐゴシック" pitchFamily="50" charset="-128"/>
            </a:endParaRPr>
          </a:p>
        </p:txBody>
      </p:sp>
      <p:sp>
        <p:nvSpPr>
          <p:cNvPr id="14" name="Text Box 3"/>
          <p:cNvSpPr txBox="1">
            <a:spLocks noChangeArrowheads="1"/>
          </p:cNvSpPr>
          <p:nvPr/>
        </p:nvSpPr>
        <p:spPr bwMode="auto">
          <a:xfrm>
            <a:off x="1877844" y="4405701"/>
            <a:ext cx="1728190" cy="1645509"/>
          </a:xfrm>
          <a:prstGeom prst="rect">
            <a:avLst/>
          </a:prstGeom>
          <a:solidFill>
            <a:srgbClr val="008000"/>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Advanced Accelerator Assoc. Promoting Science and Technology</a:t>
            </a:r>
            <a:endParaRPr kumimoji="1" lang="ja-JP" altLang="ja-JP" sz="1400" b="0" i="0" u="none" strike="noStrike" kern="1200" cap="none" spc="0" normalizeH="0" baseline="0" noProof="0" dirty="0">
              <a:ln>
                <a:noFill/>
              </a:ln>
              <a:solidFill>
                <a:srgbClr val="FFFFFF"/>
              </a:solidFill>
              <a:effectLst/>
              <a:uLnTx/>
              <a:uFillTx/>
              <a:latin typeface="Times" pitchFamily="2" charset="0"/>
              <a:ea typeface="ＭＳ Ｐゴシック" pitchFamily="50" charset="-128"/>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Chair: Mr. Takashi NISHIOKA</a:t>
            </a:r>
            <a:endParaRPr kumimoji="1" lang="ja-JP" altLang="ja-JP" sz="1400" b="0" i="0" u="none" strike="noStrike" kern="1200" cap="none" spc="0" normalizeH="0" baseline="0" noProof="0" dirty="0">
              <a:ln>
                <a:noFill/>
              </a:ln>
              <a:solidFill>
                <a:srgbClr val="FFFFFF"/>
              </a:solidFill>
              <a:effectLst/>
              <a:uLnTx/>
              <a:uFillTx/>
              <a:latin typeface="Times" pitchFamily="2" charset="0"/>
              <a:ea typeface="ＭＳ Ｐゴシック" pitchFamily="50" charset="-128"/>
              <a:cs typeface="ＭＳ Ｐゴシック" pitchFamily="50" charset="-128"/>
            </a:endParaRPr>
          </a:p>
        </p:txBody>
      </p:sp>
      <p:sp>
        <p:nvSpPr>
          <p:cNvPr id="15" name="Text Box 2"/>
          <p:cNvSpPr txBox="1">
            <a:spLocks noChangeArrowheads="1"/>
          </p:cNvSpPr>
          <p:nvPr/>
        </p:nvSpPr>
        <p:spPr bwMode="auto">
          <a:xfrm>
            <a:off x="1877844" y="6089652"/>
            <a:ext cx="1584176" cy="579707"/>
          </a:xfrm>
          <a:prstGeom prst="rect">
            <a:avLst/>
          </a:prstGeom>
          <a:solidFill>
            <a:srgbClr val="008000"/>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ILC 100 People Committee</a:t>
            </a:r>
            <a:endParaRPr kumimoji="1" lang="ja-JP" altLang="ja-JP" sz="1400" b="0" i="0" u="none" strike="noStrike" kern="1200" cap="none" spc="0" normalizeH="0" baseline="0" noProof="0" dirty="0">
              <a:ln>
                <a:noFill/>
              </a:ln>
              <a:solidFill>
                <a:srgbClr val="FFFFFF"/>
              </a:solidFill>
              <a:effectLst/>
              <a:uLnTx/>
              <a:uFillTx/>
              <a:latin typeface="Times" pitchFamily="2" charset="0"/>
              <a:ea typeface="ＭＳ Ｐゴシック" pitchFamily="50" charset="-128"/>
              <a:cs typeface="ＭＳ Ｐゴシック" pitchFamily="50" charset="-128"/>
            </a:endParaRPr>
          </a:p>
        </p:txBody>
      </p:sp>
      <p:sp>
        <p:nvSpPr>
          <p:cNvPr id="16" name="Text Box 1"/>
          <p:cNvSpPr txBox="1">
            <a:spLocks noChangeArrowheads="1"/>
          </p:cNvSpPr>
          <p:nvPr/>
        </p:nvSpPr>
        <p:spPr bwMode="auto">
          <a:xfrm>
            <a:off x="5724127" y="6152504"/>
            <a:ext cx="1584177" cy="660872"/>
          </a:xfrm>
          <a:prstGeom prst="rect">
            <a:avLst/>
          </a:prstGeom>
          <a:solidFill>
            <a:srgbClr val="008000"/>
          </a:solidFill>
          <a:ln w="9525">
            <a:solidFill>
              <a:srgbClr val="FFFFFF"/>
            </a:solidFill>
            <a:miter lim="800000"/>
            <a:headEnd/>
            <a:tailEnd/>
          </a:ln>
        </p:spPr>
        <p:txBody>
          <a:bodyPr vert="horz" wrap="square" lIns="91439" tIns="108000" rIns="91439"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FFFF"/>
                </a:solidFill>
                <a:effectLst/>
                <a:uLnTx/>
                <a:uFillTx/>
                <a:latin typeface="Times" pitchFamily="2" charset="0"/>
                <a:ea typeface="メイリオ" pitchFamily="50" charset="-128"/>
                <a:cs typeface="メイリオ" pitchFamily="50" charset="-128"/>
              </a:rPr>
              <a:t>ILC Supporters</a:t>
            </a:r>
            <a:endParaRPr kumimoji="1" lang="ja-JP" altLang="ja-JP" sz="1400" b="0" i="0" u="none" strike="noStrike" kern="1200" cap="none" spc="0" normalizeH="0" baseline="0" noProof="0" dirty="0">
              <a:ln>
                <a:noFill/>
              </a:ln>
              <a:solidFill>
                <a:srgbClr val="FFFFFF"/>
              </a:solidFill>
              <a:effectLst/>
              <a:uLnTx/>
              <a:uFillTx/>
              <a:latin typeface="Times" pitchFamily="2" charset="0"/>
              <a:ea typeface="ＭＳ Ｐゴシック" pitchFamily="50" charset="-128"/>
              <a:cs typeface="ＭＳ Ｐゴシック" pitchFamily="50" charset="-128"/>
            </a:endParaRPr>
          </a:p>
        </p:txBody>
      </p:sp>
      <p:sp>
        <p:nvSpPr>
          <p:cNvPr id="17" name="Rectangle 28"/>
          <p:cNvSpPr>
            <a:spLocks noChangeArrowheads="1"/>
          </p:cNvSpPr>
          <p:nvPr/>
        </p:nvSpPr>
        <p:spPr bwMode="auto">
          <a:xfrm>
            <a:off x="-73812" y="3600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ＭＳ Ｐゴシック" pitchFamily="50" charset="-128"/>
            </a:endParaRPr>
          </a:p>
        </p:txBody>
      </p:sp>
      <p:sp>
        <p:nvSpPr>
          <p:cNvPr id="19" name="テキスト ボックス 18">
            <a:extLst>
              <a:ext uri="{FF2B5EF4-FFF2-40B4-BE49-F238E27FC236}">
                <a16:creationId xmlns:a16="http://schemas.microsoft.com/office/drawing/2014/main" id="{F496924A-9D4B-F940-99DA-A70B50624BF3}"/>
              </a:ext>
            </a:extLst>
          </p:cNvPr>
          <p:cNvSpPr txBox="1"/>
          <p:nvPr/>
        </p:nvSpPr>
        <p:spPr>
          <a:xfrm>
            <a:off x="1907704" y="2705501"/>
            <a:ext cx="3307316" cy="461665"/>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pitchFamily="2" charset="0"/>
                <a:ea typeface="ＭＳ Ｐゴシック" charset="-128"/>
                <a:cs typeface="+mn-cs"/>
              </a:rPr>
              <a:t>Liberal Democratic Party</a:t>
            </a:r>
            <a:endParaRPr kumimoji="1" lang="ja-JP" altLang="en-US" sz="2400" b="0" i="0" u="none" strike="noStrike" kern="1200" cap="none" spc="0" normalizeH="0" baseline="0" noProof="0">
              <a:ln>
                <a:noFill/>
              </a:ln>
              <a:solidFill>
                <a:srgbClr val="000000"/>
              </a:solidFill>
              <a:effectLst/>
              <a:uLnTx/>
              <a:uFillTx/>
              <a:latin typeface="Times" pitchFamily="2" charset="0"/>
              <a:ea typeface="ＭＳ Ｐゴシック" charset="-128"/>
              <a:cs typeface="+mn-cs"/>
            </a:endParaRPr>
          </a:p>
        </p:txBody>
      </p:sp>
      <p:sp>
        <p:nvSpPr>
          <p:cNvPr id="21" name="テキスト ボックス 20">
            <a:extLst>
              <a:ext uri="{FF2B5EF4-FFF2-40B4-BE49-F238E27FC236}">
                <a16:creationId xmlns:a16="http://schemas.microsoft.com/office/drawing/2014/main" id="{7CBDA95B-C92D-EA45-BBC0-2065E37C63EF}"/>
              </a:ext>
            </a:extLst>
          </p:cNvPr>
          <p:cNvSpPr txBox="1"/>
          <p:nvPr/>
        </p:nvSpPr>
        <p:spPr>
          <a:xfrm>
            <a:off x="1907704" y="152636"/>
            <a:ext cx="5542736" cy="461665"/>
          </a:xfrm>
          <a:prstGeom prst="rect">
            <a:avLst/>
          </a:prstGeom>
          <a:noFill/>
        </p:spPr>
        <p:txBody>
          <a:bodyPr wrap="none" rtlCol="0">
            <a:spAutoFit/>
          </a:bodyPr>
          <a:lstStyle/>
          <a:p>
            <a:pPr defTabSz="457200" eaLnBrk="0" fontAlgn="base" hangingPunct="0">
              <a:spcBef>
                <a:spcPct val="0"/>
              </a:spcBef>
              <a:spcAft>
                <a:spcPct val="0"/>
              </a:spcAft>
              <a:defRPr/>
            </a:pPr>
            <a:r>
              <a:rPr lang="en-US" altLang="ja-JP" sz="2400" b="1" dirty="0" smtClean="0">
                <a:solidFill>
                  <a:schemeClr val="bg1"/>
                </a:solidFill>
                <a:latin typeface="+mj-lt"/>
                <a:ea typeface="メイリオ" pitchFamily="50" charset="-128"/>
                <a:cs typeface="Arial" panose="020B0604020202020204" pitchFamily="34" charset="0"/>
              </a:rPr>
              <a:t>Coordination </a:t>
            </a:r>
            <a:r>
              <a:rPr lang="en-US" altLang="ja-JP" sz="2400" b="1" dirty="0">
                <a:solidFill>
                  <a:schemeClr val="bg1"/>
                </a:solidFill>
                <a:latin typeface="+mj-lt"/>
                <a:ea typeface="メイリオ" pitchFamily="50" charset="-128"/>
                <a:cs typeface="Arial" panose="020B0604020202020204" pitchFamily="34" charset="0"/>
              </a:rPr>
              <a:t>Council for Realization of </a:t>
            </a:r>
            <a:r>
              <a:rPr lang="en-US" altLang="ja-JP" sz="2400" b="1" dirty="0" smtClean="0">
                <a:solidFill>
                  <a:schemeClr val="bg1"/>
                </a:solidFill>
                <a:latin typeface="+mj-lt"/>
                <a:ea typeface="メイリオ" pitchFamily="50" charset="-128"/>
                <a:cs typeface="Arial" panose="020B0604020202020204" pitchFamily="34" charset="0"/>
              </a:rPr>
              <a:t>ILC</a:t>
            </a:r>
            <a:endParaRPr lang="en-US" altLang="ja-JP" sz="2400" b="1" dirty="0">
              <a:solidFill>
                <a:schemeClr val="bg1"/>
              </a:solidFill>
              <a:latin typeface="+mj-lt"/>
              <a:ea typeface="メイリオ" pitchFamily="50" charset="-128"/>
              <a:cs typeface="Arial" panose="020B0604020202020204" pitchFamily="34" charset="0"/>
            </a:endParaRPr>
          </a:p>
        </p:txBody>
      </p:sp>
      <p:grpSp>
        <p:nvGrpSpPr>
          <p:cNvPr id="22" name="グループ化 21"/>
          <p:cNvGrpSpPr/>
          <p:nvPr/>
        </p:nvGrpSpPr>
        <p:grpSpPr>
          <a:xfrm>
            <a:off x="7704348" y="584684"/>
            <a:ext cx="1337094" cy="570087"/>
            <a:chOff x="7749978" y="209179"/>
            <a:chExt cx="1337094" cy="570087"/>
          </a:xfrm>
        </p:grpSpPr>
        <p:sp>
          <p:nvSpPr>
            <p:cNvPr id="23" name="楕円 22"/>
            <p:cNvSpPr/>
            <p:nvPr/>
          </p:nvSpPr>
          <p:spPr>
            <a:xfrm rot="1189864">
              <a:off x="7749978" y="209922"/>
              <a:ext cx="1337094" cy="569344"/>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テキスト ボックス 23"/>
            <p:cNvSpPr txBox="1"/>
            <p:nvPr/>
          </p:nvSpPr>
          <p:spPr>
            <a:xfrm rot="1189864">
              <a:off x="7826679" y="209179"/>
              <a:ext cx="1187633" cy="52322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Arial"/>
                  <a:ea typeface="ＭＳ Ｐゴシック"/>
                  <a:cs typeface="+mn-cs"/>
                </a:rPr>
                <a:t>Courtesy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smtClean="0">
                  <a:ln>
                    <a:noFill/>
                  </a:ln>
                  <a:solidFill>
                    <a:srgbClr val="000000"/>
                  </a:solidFill>
                  <a:effectLst/>
                  <a:uLnTx/>
                  <a:uFillTx/>
                  <a:latin typeface="Arial"/>
                  <a:ea typeface="ＭＳ Ｐゴシック"/>
                  <a:cs typeface="+mn-cs"/>
                </a:rPr>
                <a:t>S.Yamashita</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2" name="スライド番号プレースホルダー 1"/>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13</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0021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259632" y="80628"/>
            <a:ext cx="6876764" cy="540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2800" kern="1200">
                <a:solidFill>
                  <a:schemeClr val="bg1"/>
                </a:solidFill>
                <a:latin typeface="+mj-lt"/>
                <a:ea typeface="+mj-ea"/>
                <a:cs typeface="+mj-cs"/>
              </a:defRPr>
            </a:lvl1pPr>
          </a:lstStyle>
          <a:p>
            <a:r>
              <a:rPr lang="en-US" altLang="ja-JP" sz="2400" b="1" smtClean="0"/>
              <a:t>Resolution by the ILC Coordination Council</a:t>
            </a:r>
            <a:endParaRPr lang="ja-JP" altLang="en-US" sz="2400" b="1" dirty="0"/>
          </a:p>
        </p:txBody>
      </p:sp>
      <p:sp>
        <p:nvSpPr>
          <p:cNvPr id="5" name="コンテンツ プレースホルダー 2"/>
          <p:cNvSpPr txBox="1">
            <a:spLocks/>
          </p:cNvSpPr>
          <p:nvPr/>
        </p:nvSpPr>
        <p:spPr>
          <a:xfrm>
            <a:off x="475928" y="1550872"/>
            <a:ext cx="8229600" cy="474339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SzPct val="80000"/>
              <a:buFontTx/>
              <a:buBlip>
                <a:blip r:embed="rId2"/>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smtClean="0"/>
              <a:t>To position ILC as </a:t>
            </a:r>
            <a:r>
              <a:rPr lang="en-US" altLang="ja-JP" smtClean="0">
                <a:solidFill>
                  <a:srgbClr val="FF0000"/>
                </a:solidFill>
              </a:rPr>
              <a:t>a cross-policy “national project”, </a:t>
            </a:r>
            <a:r>
              <a:rPr lang="en-US" altLang="ja-JP" smtClean="0"/>
              <a:t>covering not only science, technology and innovation but also many challenges faced by the national government;</a:t>
            </a:r>
          </a:p>
          <a:p>
            <a:endParaRPr lang="en-US" altLang="ja-JP" smtClean="0"/>
          </a:p>
          <a:p>
            <a:r>
              <a:rPr lang="en-US" altLang="ja-JP" smtClean="0"/>
              <a:t>To secure the financial resources for the realization of ILC (beyond the Olympic Games) </a:t>
            </a:r>
            <a:r>
              <a:rPr lang="en-US" altLang="ja-JP" smtClean="0">
                <a:solidFill>
                  <a:srgbClr val="FF0000"/>
                </a:solidFill>
              </a:rPr>
              <a:t>outside the ordinary science and technology, </a:t>
            </a:r>
            <a:r>
              <a:rPr lang="en-US" altLang="ja-JP" smtClean="0"/>
              <a:t>academic or university budgets; and in addition,</a:t>
            </a:r>
          </a:p>
          <a:p>
            <a:endParaRPr lang="en-US" altLang="ja-JP" smtClean="0"/>
          </a:p>
          <a:p>
            <a:r>
              <a:rPr lang="en-US" altLang="ja-JP" smtClean="0"/>
              <a:t>To make sure that, as for the international agreement of ILC, certain critical decisions, such as the share of oversea investments be roughly half, be satisfied before the international agreement necessary for the start of construction of ILC is reached.</a:t>
            </a:r>
            <a:endParaRPr lang="ja-JP" altLang="en-US" dirty="0"/>
          </a:p>
        </p:txBody>
      </p:sp>
      <p:sp>
        <p:nvSpPr>
          <p:cNvPr id="6" name="スライド番号プレースホルダー 3"/>
          <p:cNvSpPr>
            <a:spLocks noGrp="1"/>
          </p:cNvSpPr>
          <p:nvPr>
            <p:ph type="sldNum" sz="quarter" idx="12"/>
          </p:nvPr>
        </p:nvSpPr>
        <p:spPr>
          <a:xfrm>
            <a:off x="6524836" y="64929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DA9AB-68BF-4C1C-A55C-6322ECA17994}"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6631619" y="1065320"/>
            <a:ext cx="22935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September 18, 2018</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84390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四角形"/>
          <p:cNvSpPr/>
          <p:nvPr/>
        </p:nvSpPr>
        <p:spPr>
          <a:xfrm>
            <a:off x="5132233" y="2985771"/>
            <a:ext cx="4065997" cy="4028917"/>
          </a:xfrm>
          <a:prstGeom prst="rect">
            <a:avLst/>
          </a:prstGeom>
          <a:blipFill>
            <a:blip r:embed="rId2"/>
          </a:blipFill>
          <a:ln w="12700">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71" name="四角形"/>
          <p:cNvSpPr/>
          <p:nvPr/>
        </p:nvSpPr>
        <p:spPr>
          <a:xfrm>
            <a:off x="-11907" y="1399033"/>
            <a:ext cx="5346977" cy="5465339"/>
          </a:xfrm>
          <a:prstGeom prst="rect">
            <a:avLst/>
          </a:prstGeom>
          <a:blipFill>
            <a:blip r:embed="rId2"/>
          </a:blipFill>
          <a:ln w="12700">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72" name="スライド番号"/>
          <p:cNvSpPr txBox="1">
            <a:spLocks noGrp="1"/>
          </p:cNvSpPr>
          <p:nvPr>
            <p:ph type="sldNum" sz="quarter" idx="2"/>
          </p:nvPr>
        </p:nvSpPr>
        <p:spPr>
          <a:xfrm>
            <a:off x="8867144" y="6585680"/>
            <a:ext cx="169736" cy="2633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273" name="March 28, 2019: two graduates of Ichinoseki Daiichi High School submitted a petition with signatures of 5,664 people to MEXT Minister."/>
          <p:cNvSpPr txBox="1"/>
          <p:nvPr/>
        </p:nvSpPr>
        <p:spPr>
          <a:xfrm>
            <a:off x="184756" y="1810588"/>
            <a:ext cx="2585064" cy="1629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2400">
                <a:solidFill>
                  <a:srgbClr val="333333"/>
                </a:solidFill>
                <a:latin typeface="+mn-lt"/>
                <a:ea typeface="+mn-ea"/>
                <a:cs typeface="+mn-cs"/>
                <a:sym typeface="Helvetica Neue"/>
              </a:defRPr>
            </a:lvl1pPr>
          </a:lstStyle>
          <a:p>
            <a:r>
              <a:rPr sz="1687"/>
              <a:t>March 28, 2019: two graduates of Ichinoseki Daiichi High School submitted a petition with signatures of 5,664 people to MEXT Minister.</a:t>
            </a:r>
          </a:p>
        </p:txBody>
      </p:sp>
      <p:pic>
        <p:nvPicPr>
          <p:cNvPr id="274" name="イメージ" descr="イメージ"/>
          <p:cNvPicPr>
            <a:picLocks noChangeAspect="1"/>
          </p:cNvPicPr>
          <p:nvPr/>
        </p:nvPicPr>
        <p:blipFill>
          <a:blip r:embed="rId3">
            <a:extLst/>
          </a:blip>
          <a:stretch>
            <a:fillRect/>
          </a:stretch>
        </p:blipFill>
        <p:spPr>
          <a:xfrm>
            <a:off x="2831370" y="1508370"/>
            <a:ext cx="2310751" cy="1883880"/>
          </a:xfrm>
          <a:prstGeom prst="rect">
            <a:avLst/>
          </a:prstGeom>
          <a:ln w="12700">
            <a:miter lim="400000"/>
          </a:ln>
        </p:spPr>
      </p:pic>
      <p:pic>
        <p:nvPicPr>
          <p:cNvPr id="275" name="イメージ" descr="イメージ"/>
          <p:cNvPicPr>
            <a:picLocks noChangeAspect="1"/>
          </p:cNvPicPr>
          <p:nvPr/>
        </p:nvPicPr>
        <p:blipFill>
          <a:blip r:embed="rId4">
            <a:extLst/>
          </a:blip>
          <a:stretch>
            <a:fillRect/>
          </a:stretch>
        </p:blipFill>
        <p:spPr>
          <a:xfrm>
            <a:off x="183052" y="3541711"/>
            <a:ext cx="4957060" cy="2397629"/>
          </a:xfrm>
          <a:prstGeom prst="rect">
            <a:avLst/>
          </a:prstGeom>
          <a:ln w="12700">
            <a:miter lim="400000"/>
          </a:ln>
        </p:spPr>
      </p:pic>
      <p:sp>
        <p:nvSpPr>
          <p:cNvPr id="276" name="March 29, 2019: A 7m-long banner installed at 7 local public facilities including the Iwate prefectural government office as shown above."/>
          <p:cNvSpPr txBox="1"/>
          <p:nvPr/>
        </p:nvSpPr>
        <p:spPr>
          <a:xfrm>
            <a:off x="183052" y="5973112"/>
            <a:ext cx="4957060" cy="851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2400">
                <a:solidFill>
                  <a:srgbClr val="333333"/>
                </a:solidFill>
                <a:latin typeface="+mn-lt"/>
                <a:ea typeface="+mn-ea"/>
                <a:cs typeface="+mn-cs"/>
                <a:sym typeface="Helvetica Neue"/>
              </a:defRPr>
            </a:lvl1pPr>
          </a:lstStyle>
          <a:p>
            <a:r>
              <a:rPr sz="1687"/>
              <a:t>March 29, 2019: A 7m-long banner installed at 7 local public facilities including the Iwate prefectural government office as shown above.</a:t>
            </a:r>
          </a:p>
        </p:txBody>
      </p:sp>
      <p:pic>
        <p:nvPicPr>
          <p:cNvPr id="277" name="UNADJUSTEDNONRAW_thumb_210f.jpg" descr="UNADJUSTEDNONRAW_thumb_210f.jpg"/>
          <p:cNvPicPr>
            <a:picLocks noChangeAspect="1"/>
          </p:cNvPicPr>
          <p:nvPr/>
        </p:nvPicPr>
        <p:blipFill>
          <a:blip r:embed="rId5">
            <a:extLst/>
          </a:blip>
          <a:stretch>
            <a:fillRect/>
          </a:stretch>
        </p:blipFill>
        <p:spPr>
          <a:xfrm>
            <a:off x="6912260" y="692696"/>
            <a:ext cx="1922933" cy="2563911"/>
          </a:xfrm>
          <a:prstGeom prst="rect">
            <a:avLst/>
          </a:prstGeom>
          <a:ln w="12700">
            <a:miter lim="400000"/>
          </a:ln>
        </p:spPr>
      </p:pic>
      <p:sp>
        <p:nvSpPr>
          <p:cNvPr id="278" name="ILC Diorama permanently exhibited at Ichinoseki Station"/>
          <p:cNvSpPr txBox="1"/>
          <p:nvPr/>
        </p:nvSpPr>
        <p:spPr>
          <a:xfrm>
            <a:off x="5528204" y="1486352"/>
            <a:ext cx="1399369" cy="1370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2400">
                <a:solidFill>
                  <a:srgbClr val="333333"/>
                </a:solidFill>
                <a:latin typeface="+mn-lt"/>
                <a:ea typeface="+mn-ea"/>
                <a:cs typeface="+mn-cs"/>
                <a:sym typeface="Helvetica Neue"/>
              </a:defRPr>
            </a:lvl1pPr>
          </a:lstStyle>
          <a:p>
            <a:r>
              <a:rPr sz="1687"/>
              <a:t>ILC Diorama permanently exhibited at Ichinoseki Station </a:t>
            </a:r>
          </a:p>
        </p:txBody>
      </p:sp>
      <p:sp>
        <p:nvSpPr>
          <p:cNvPr id="279" name="From Iwate-Nippo"/>
          <p:cNvSpPr txBox="1"/>
          <p:nvPr/>
        </p:nvSpPr>
        <p:spPr>
          <a:xfrm>
            <a:off x="98167" y="1440082"/>
            <a:ext cx="1395703"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2000"/>
            </a:lvl1pPr>
          </a:lstStyle>
          <a:p>
            <a:r>
              <a:rPr sz="1406"/>
              <a:t>From Iwate-Nippo</a:t>
            </a:r>
          </a:p>
        </p:txBody>
      </p:sp>
      <p:sp>
        <p:nvSpPr>
          <p:cNvPr id="282" name="Support from  Local Governments and Community"/>
          <p:cNvSpPr txBox="1"/>
          <p:nvPr/>
        </p:nvSpPr>
        <p:spPr>
          <a:xfrm>
            <a:off x="1899293" y="85273"/>
            <a:ext cx="7245311"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642915">
              <a:defRPr sz="4000" b="1" i="1">
                <a:solidFill>
                  <a:srgbClr val="2E467F"/>
                </a:solidFill>
                <a:uFill>
                  <a:solidFill>
                    <a:srgbClr val="000000"/>
                  </a:solidFill>
                </a:uFill>
                <a:latin typeface="+mn-lt"/>
                <a:ea typeface="+mn-ea"/>
                <a:cs typeface="+mn-cs"/>
                <a:sym typeface="Helvetica Neue"/>
              </a:defRPr>
            </a:pPr>
            <a:r>
              <a:rPr sz="2400" dirty="0">
                <a:solidFill>
                  <a:schemeClr val="bg1"/>
                </a:solidFill>
              </a:rPr>
              <a:t>Support from </a:t>
            </a:r>
            <a:r>
              <a:rPr sz="2400" dirty="0" smtClean="0">
                <a:solidFill>
                  <a:schemeClr val="bg1"/>
                </a:solidFill>
              </a:rPr>
              <a:t>Local </a:t>
            </a:r>
            <a:r>
              <a:rPr sz="2400" dirty="0">
                <a:solidFill>
                  <a:schemeClr val="bg1"/>
                </a:solidFill>
              </a:rPr>
              <a:t>Governments and Community</a:t>
            </a:r>
          </a:p>
        </p:txBody>
      </p:sp>
      <p:pic>
        <p:nvPicPr>
          <p:cNvPr id="280" name="イメージ" descr="イメージ"/>
          <p:cNvPicPr>
            <a:picLocks noChangeAspect="1"/>
          </p:cNvPicPr>
          <p:nvPr/>
        </p:nvPicPr>
        <p:blipFill>
          <a:blip r:embed="rId6">
            <a:extLst/>
          </a:blip>
          <a:stretch>
            <a:fillRect/>
          </a:stretch>
        </p:blipFill>
        <p:spPr>
          <a:xfrm>
            <a:off x="5426273" y="3105642"/>
            <a:ext cx="3644651" cy="2343758"/>
          </a:xfrm>
          <a:prstGeom prst="rect">
            <a:avLst/>
          </a:prstGeom>
          <a:ln w="12700">
            <a:miter lim="400000"/>
          </a:ln>
        </p:spPr>
      </p:pic>
      <p:sp>
        <p:nvSpPr>
          <p:cNvPr id="281" name="April 18, 2019: 15 members of prefectural assemblies of Iwate and Miyagi submitted a petition to Chairman Kawamura of the federation of diet member for ILC"/>
          <p:cNvSpPr txBox="1"/>
          <p:nvPr/>
        </p:nvSpPr>
        <p:spPr>
          <a:xfrm>
            <a:off x="5342906" y="5437878"/>
            <a:ext cx="3644651" cy="1370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2400">
                <a:solidFill>
                  <a:srgbClr val="333333"/>
                </a:solidFill>
                <a:latin typeface="+mn-lt"/>
                <a:ea typeface="+mn-ea"/>
                <a:cs typeface="+mn-cs"/>
                <a:sym typeface="Helvetica Neue"/>
              </a:defRPr>
            </a:lvl1pPr>
          </a:lstStyle>
          <a:p>
            <a:r>
              <a:rPr sz="1687"/>
              <a:t>April 18, 2019: 15 members of prefectural assemblies of Iwate and Miyagi submitted a petition to Chairman Kawamura of the federation of diet member for ILC </a:t>
            </a:r>
          </a:p>
        </p:txBody>
      </p:sp>
      <p:sp>
        <p:nvSpPr>
          <p:cNvPr id="283" name="http://www.iwate-ilc.jp/eng/">
            <a:hlinkClick r:id="rId7"/>
          </p:cNvPr>
          <p:cNvSpPr txBox="1"/>
          <p:nvPr/>
        </p:nvSpPr>
        <p:spPr>
          <a:xfrm>
            <a:off x="3547118" y="1090520"/>
            <a:ext cx="1891544" cy="256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700">
                <a:solidFill>
                  <a:srgbClr val="942192"/>
                </a:solidFill>
                <a:latin typeface="+mn-lt"/>
                <a:ea typeface="+mn-ea"/>
                <a:cs typeface="+mn-cs"/>
                <a:sym typeface="Helvetica Neue"/>
              </a:defRPr>
            </a:lvl1pPr>
          </a:lstStyle>
          <a:p>
            <a:r>
              <a:rPr sz="1195"/>
              <a:t>http://www.iwate-ilc.jp/eng/</a:t>
            </a:r>
          </a:p>
        </p:txBody>
      </p:sp>
      <p:sp>
        <p:nvSpPr>
          <p:cNvPr id="284" name="Iwate Prefectural  ILC Promotion Council:"/>
          <p:cNvSpPr txBox="1"/>
          <p:nvPr/>
        </p:nvSpPr>
        <p:spPr>
          <a:xfrm>
            <a:off x="88337" y="1094860"/>
            <a:ext cx="3269407" cy="256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1700">
                <a:solidFill>
                  <a:srgbClr val="942192"/>
                </a:solidFill>
                <a:latin typeface="+mn-lt"/>
                <a:ea typeface="+mn-ea"/>
                <a:cs typeface="+mn-cs"/>
                <a:sym typeface="Helvetica Neue"/>
              </a:defRPr>
            </a:lvl1pPr>
          </a:lstStyle>
          <a:p>
            <a:r>
              <a:rPr sz="1195"/>
              <a:t>Iwate Prefectural  ILC Promotion Council: </a:t>
            </a:r>
          </a:p>
        </p:txBody>
      </p:sp>
      <p:sp>
        <p:nvSpPr>
          <p:cNvPr id="285" name="http://www.tohoku-ilc.jp/en">
            <a:hlinkClick r:id="rId8"/>
          </p:cNvPr>
          <p:cNvSpPr txBox="1"/>
          <p:nvPr/>
        </p:nvSpPr>
        <p:spPr>
          <a:xfrm>
            <a:off x="3544680" y="892069"/>
            <a:ext cx="1854675" cy="256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700">
                <a:solidFill>
                  <a:srgbClr val="942192"/>
                </a:solidFill>
                <a:latin typeface="+mn-lt"/>
                <a:ea typeface="+mn-ea"/>
                <a:cs typeface="+mn-cs"/>
                <a:sym typeface="Helvetica Neue"/>
              </a:defRPr>
            </a:lvl1pPr>
          </a:lstStyle>
          <a:p>
            <a:r>
              <a:rPr sz="1195"/>
              <a:t>http://www.tohoku-ilc.jp/en</a:t>
            </a:r>
          </a:p>
        </p:txBody>
      </p:sp>
      <p:sp>
        <p:nvSpPr>
          <p:cNvPr id="286" name="Tohoku ILC Promotion Council:"/>
          <p:cNvSpPr txBox="1"/>
          <p:nvPr/>
        </p:nvSpPr>
        <p:spPr>
          <a:xfrm>
            <a:off x="88337" y="896409"/>
            <a:ext cx="3269407" cy="256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defRPr sz="1700">
                <a:solidFill>
                  <a:srgbClr val="942192"/>
                </a:solidFill>
                <a:latin typeface="+mn-lt"/>
                <a:ea typeface="+mn-ea"/>
                <a:cs typeface="+mn-cs"/>
                <a:sym typeface="Helvetica Neue"/>
              </a:defRPr>
            </a:lvl1pPr>
          </a:lstStyle>
          <a:p>
            <a:r>
              <a:rPr sz="1195"/>
              <a:t>Tohoku ILC Promotion Council: </a:t>
            </a:r>
          </a:p>
        </p:txBody>
      </p:sp>
    </p:spTree>
    <p:extLst>
      <p:ext uri="{BB962C8B-B14F-4D97-AF65-F5344CB8AC3E}">
        <p14:creationId xmlns:p14="http://schemas.microsoft.com/office/powerpoint/2010/main" val="32670805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Unofficial Translation"/>
          <p:cNvSpPr txBox="1"/>
          <p:nvPr/>
        </p:nvSpPr>
        <p:spPr>
          <a:xfrm rot="19581694">
            <a:off x="2147946" y="4662961"/>
            <a:ext cx="3381824" cy="515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4100" b="1" i="1">
                <a:solidFill>
                  <a:srgbClr val="FF2600">
                    <a:alpha val="50000"/>
                  </a:srgbClr>
                </a:solidFill>
                <a:latin typeface="+mn-lt"/>
                <a:ea typeface="+mn-ea"/>
                <a:cs typeface="+mn-cs"/>
                <a:sym typeface="Helvetica Neue"/>
              </a:defRPr>
            </a:lvl1pPr>
          </a:lstStyle>
          <a:p>
            <a:r>
              <a:rPr sz="2883"/>
              <a:t>Unofficial Translation</a:t>
            </a:r>
          </a:p>
        </p:txBody>
      </p:sp>
      <p:sp>
        <p:nvSpPr>
          <p:cNvPr id="311" name="スライド番号"/>
          <p:cNvSpPr txBox="1">
            <a:spLocks noGrp="1"/>
          </p:cNvSpPr>
          <p:nvPr>
            <p:ph type="sldNum" sz="quarter" idx="2"/>
          </p:nvPr>
        </p:nvSpPr>
        <p:spPr>
          <a:xfrm>
            <a:off x="8867144" y="6585680"/>
            <a:ext cx="169736" cy="2633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12" name="Support from Industries"/>
          <p:cNvSpPr txBox="1"/>
          <p:nvPr/>
        </p:nvSpPr>
        <p:spPr>
          <a:xfrm>
            <a:off x="2735796" y="116632"/>
            <a:ext cx="3978177"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914400">
              <a:defRPr sz="4000" b="1" i="1">
                <a:solidFill>
                  <a:srgbClr val="2E467F"/>
                </a:solidFill>
                <a:uFill>
                  <a:solidFill>
                    <a:srgbClr val="000000"/>
                  </a:solidFill>
                </a:uFill>
                <a:latin typeface="+mn-lt"/>
                <a:ea typeface="+mn-ea"/>
                <a:cs typeface="+mn-cs"/>
                <a:sym typeface="Helvetica Neue"/>
              </a:defRPr>
            </a:lvl1pPr>
          </a:lstStyle>
          <a:p>
            <a:r>
              <a:rPr sz="2400" dirty="0">
                <a:solidFill>
                  <a:schemeClr val="bg1"/>
                </a:solidFill>
              </a:rPr>
              <a:t>Support from Industries</a:t>
            </a:r>
          </a:p>
        </p:txBody>
      </p:sp>
      <p:pic>
        <p:nvPicPr>
          <p:cNvPr id="313" name="イメージ" descr="イメージ"/>
          <p:cNvPicPr>
            <a:picLocks noChangeAspect="1"/>
          </p:cNvPicPr>
          <p:nvPr/>
        </p:nvPicPr>
        <p:blipFill>
          <a:blip r:embed="rId2">
            <a:extLst/>
          </a:blip>
          <a:stretch>
            <a:fillRect/>
          </a:stretch>
        </p:blipFill>
        <p:spPr>
          <a:xfrm>
            <a:off x="6381750" y="117002"/>
            <a:ext cx="2683943" cy="2004041"/>
          </a:xfrm>
          <a:prstGeom prst="rect">
            <a:avLst/>
          </a:prstGeom>
          <a:ln w="12700">
            <a:miter lim="400000"/>
          </a:ln>
        </p:spPr>
      </p:pic>
      <p:sp>
        <p:nvSpPr>
          <p:cNvPr id="314" name="http://aaa-sentan.org/en/">
            <a:hlinkClick r:id="rId3"/>
          </p:cNvPr>
          <p:cNvSpPr txBox="1"/>
          <p:nvPr/>
        </p:nvSpPr>
        <p:spPr>
          <a:xfrm>
            <a:off x="6483342" y="2211058"/>
            <a:ext cx="2554097"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600">
                <a:solidFill>
                  <a:srgbClr val="942192"/>
                </a:solidFill>
                <a:latin typeface="+mn-lt"/>
                <a:ea typeface="+mn-ea"/>
                <a:cs typeface="+mn-cs"/>
                <a:sym typeface="Helvetica Neue"/>
              </a:defRPr>
            </a:lvl1pPr>
          </a:lstStyle>
          <a:p>
            <a:r>
              <a:rPr sz="1828"/>
              <a:t>http://aaa-sentan.org/en/</a:t>
            </a:r>
          </a:p>
        </p:txBody>
      </p:sp>
      <p:pic>
        <p:nvPicPr>
          <p:cNvPr id="315" name="イメージ" descr="イメージ"/>
          <p:cNvPicPr>
            <a:picLocks noChangeAspect="1"/>
          </p:cNvPicPr>
          <p:nvPr/>
        </p:nvPicPr>
        <p:blipFill>
          <a:blip r:embed="rId4">
            <a:extLst/>
          </a:blip>
          <a:stretch>
            <a:fillRect/>
          </a:stretch>
        </p:blipFill>
        <p:spPr>
          <a:xfrm>
            <a:off x="143508" y="692696"/>
            <a:ext cx="1536329" cy="2880617"/>
          </a:xfrm>
          <a:prstGeom prst="rect">
            <a:avLst/>
          </a:prstGeom>
          <a:ln w="12700">
            <a:miter lim="400000"/>
          </a:ln>
        </p:spPr>
      </p:pic>
      <p:sp>
        <p:nvSpPr>
          <p:cNvPr id="316" name="Advanced Accelerator Association Promoting Science &amp; Technology (AAA) (since 2008 with 100 companies and 40 universities and research institutions)"/>
          <p:cNvSpPr txBox="1"/>
          <p:nvPr/>
        </p:nvSpPr>
        <p:spPr>
          <a:xfrm>
            <a:off x="1785184" y="682772"/>
            <a:ext cx="4512388" cy="1110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defTabSz="320899">
              <a:spcBef>
                <a:spcPts val="2250"/>
              </a:spcBef>
              <a:defRPr sz="2400">
                <a:latin typeface="+mn-lt"/>
                <a:ea typeface="+mn-ea"/>
                <a:cs typeface="+mn-cs"/>
                <a:sym typeface="Helvetica Neue"/>
              </a:defRPr>
            </a:pPr>
            <a:r>
              <a:rPr sz="1687" b="1" i="1"/>
              <a:t>Advanced Accelerator Association</a:t>
            </a:r>
            <a:r>
              <a:rPr sz="1687" i="1"/>
              <a:t> Promoting Science &amp; Technology</a:t>
            </a:r>
            <a:r>
              <a:rPr sz="1687"/>
              <a:t> (AAA) (since 2008 with 100 companies and 40 universities and research institutions)</a:t>
            </a:r>
          </a:p>
        </p:txBody>
      </p:sp>
      <p:sp>
        <p:nvSpPr>
          <p:cNvPr id="317" name="Regarding the Government’s View on the International Linear Collider (ILC)…"/>
          <p:cNvSpPr txBox="1"/>
          <p:nvPr/>
        </p:nvSpPr>
        <p:spPr>
          <a:xfrm>
            <a:off x="250982" y="2852142"/>
            <a:ext cx="8642037" cy="3652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defTabSz="375034">
              <a:defRPr sz="1800" b="1">
                <a:latin typeface="Times"/>
                <a:ea typeface="Times"/>
                <a:cs typeface="Times"/>
                <a:sym typeface="Times"/>
              </a:defRPr>
            </a:pPr>
            <a:r>
              <a:rPr sz="1266"/>
              <a:t>Regarding the Government’s View on the International Linear Collider (ILC) </a:t>
            </a:r>
          </a:p>
          <a:p>
            <a:pPr algn="r" defTabSz="375034">
              <a:spcBef>
                <a:spcPts val="352"/>
              </a:spcBef>
              <a:tabLst>
                <a:tab pos="357175" algn="l"/>
                <a:tab pos="723279" algn="l"/>
              </a:tabLst>
              <a:defRPr sz="1800">
                <a:latin typeface="Times"/>
                <a:ea typeface="Times"/>
                <a:cs typeface="Times"/>
                <a:sym typeface="Times"/>
              </a:defRPr>
            </a:pPr>
            <a:r>
              <a:rPr sz="1266"/>
              <a:t>March 7, 2019</a:t>
            </a:r>
          </a:p>
          <a:p>
            <a:pPr algn="r" defTabSz="375034">
              <a:tabLst>
                <a:tab pos="357175" algn="l"/>
                <a:tab pos="723279" algn="l"/>
              </a:tabLst>
              <a:defRPr sz="1800">
                <a:latin typeface="Times"/>
                <a:ea typeface="Times"/>
                <a:cs typeface="Times"/>
                <a:sym typeface="Times"/>
              </a:defRPr>
            </a:pPr>
            <a:r>
              <a:rPr sz="1266"/>
              <a:t>Advanced Accelerator Association      </a:t>
            </a:r>
          </a:p>
          <a:p>
            <a:pPr algn="r" defTabSz="375034">
              <a:tabLst>
                <a:tab pos="357175" algn="l"/>
                <a:tab pos="723279" algn="l"/>
              </a:tabLst>
              <a:defRPr sz="1800">
                <a:latin typeface="Times"/>
                <a:ea typeface="Times"/>
                <a:cs typeface="Times"/>
                <a:sym typeface="Times"/>
              </a:defRPr>
            </a:pPr>
            <a:r>
              <a:rPr sz="1266"/>
              <a:t>Promoting Science and Technology</a:t>
            </a:r>
          </a:p>
          <a:p>
            <a:pPr algn="r" defTabSz="375034">
              <a:tabLst>
                <a:tab pos="357175" algn="l"/>
                <a:tab pos="723279" algn="l"/>
              </a:tabLst>
              <a:defRPr sz="1800">
                <a:latin typeface="Times"/>
                <a:ea typeface="Times"/>
                <a:cs typeface="Times"/>
                <a:sym typeface="Times"/>
              </a:defRPr>
            </a:pPr>
            <a:r>
              <a:rPr sz="1266"/>
              <a:t>Takashi Nishioka, Chariman</a:t>
            </a:r>
            <a:endParaRPr sz="1266">
              <a:latin typeface="Helvetica"/>
              <a:ea typeface="Helvetica"/>
              <a:cs typeface="Helvetica"/>
              <a:sym typeface="Helvetica"/>
            </a:endParaRPr>
          </a:p>
          <a:p>
            <a:pPr algn="just" defTabSz="375034">
              <a:spcBef>
                <a:spcPts val="492"/>
              </a:spcBef>
              <a:defRPr sz="1800">
                <a:latin typeface="Times"/>
                <a:ea typeface="Times"/>
                <a:cs typeface="Times"/>
                <a:sym typeface="Times"/>
              </a:defRPr>
            </a:pPr>
            <a:r>
              <a:rPr sz="1266"/>
              <a:t>Today, at the ICFA/LCB meeting, the Ministry of Education, Culture, Sports, Science, and Technology (MEXT) presented its view that it “will continue to discuss the ILC project with other governments while having an interest in the ILC project”. </a:t>
            </a:r>
            <a:r>
              <a:rPr sz="1266" b="1" i="1">
                <a:solidFill>
                  <a:schemeClr val="accent5"/>
                </a:solidFill>
              </a:rPr>
              <a:t>This is the first official opinion expressed in regard to the ILC</a:t>
            </a:r>
            <a:r>
              <a:rPr sz="1266"/>
              <a:t> project and we would like to express our respect to MEXT for having made this forward-looking decision. </a:t>
            </a:r>
          </a:p>
          <a:p>
            <a:pPr algn="just" defTabSz="375034">
              <a:spcBef>
                <a:spcPts val="352"/>
              </a:spcBef>
              <a:defRPr sz="1800">
                <a:latin typeface="Times"/>
                <a:ea typeface="Times"/>
                <a:cs typeface="Times"/>
                <a:sym typeface="Times"/>
              </a:defRPr>
            </a:pPr>
            <a:r>
              <a:rPr sz="1266"/>
              <a:t>In addition to international discussions by researchers and parliamentarians, there have been discussions between the US and Japanese governments. </a:t>
            </a:r>
            <a:r>
              <a:rPr sz="1266" b="1" i="1">
                <a:solidFill>
                  <a:schemeClr val="accent5"/>
                </a:solidFill>
              </a:rPr>
              <a:t>We expect that this announcement of the government’s view will expand such government-to-government discussions to Europe.</a:t>
            </a:r>
          </a:p>
          <a:p>
            <a:pPr algn="just" defTabSz="375034">
              <a:spcBef>
                <a:spcPts val="352"/>
              </a:spcBef>
              <a:defRPr sz="1800">
                <a:latin typeface="Times"/>
                <a:ea typeface="Times"/>
                <a:cs typeface="Times"/>
                <a:sym typeface="Times"/>
              </a:defRPr>
            </a:pPr>
            <a:r>
              <a:rPr sz="1266"/>
              <a:t>It is our great pleasure that this government statement was positively received at the ICFA/LCB meeting. We are aware that the European position regarding the ILC will be discussed in the European Particle Physics Strategy Update process.</a:t>
            </a:r>
            <a:endParaRPr sz="1266">
              <a:latin typeface="Helvetica"/>
              <a:ea typeface="Helvetica"/>
              <a:cs typeface="Helvetica"/>
              <a:sym typeface="Helvetica"/>
            </a:endParaRPr>
          </a:p>
          <a:p>
            <a:pPr algn="just" defTabSz="375034">
              <a:spcBef>
                <a:spcPts val="352"/>
              </a:spcBef>
              <a:defRPr sz="1800">
                <a:latin typeface="Times"/>
                <a:ea typeface="Times"/>
                <a:cs typeface="Times"/>
                <a:sym typeface="Times"/>
              </a:defRPr>
            </a:pPr>
            <a:r>
              <a:rPr sz="1266" b="1" i="1">
                <a:solidFill>
                  <a:schemeClr val="accent5"/>
                </a:solidFill>
              </a:rPr>
              <a:t>We hope that European countries will interpret this presentation of the Japanese government positively</a:t>
            </a:r>
            <a:r>
              <a:rPr sz="1266"/>
              <a:t>, and position the ILC as a high priority among the policies of each country. We sincerely hope that this will make countries around the world get together and move forward toward ILC realization.</a:t>
            </a:r>
          </a:p>
        </p:txBody>
      </p:sp>
      <p:grpSp>
        <p:nvGrpSpPr>
          <p:cNvPr id="320" name="About MEXT’s view on ILC"/>
          <p:cNvGrpSpPr/>
          <p:nvPr/>
        </p:nvGrpSpPr>
        <p:grpSpPr>
          <a:xfrm>
            <a:off x="1785185" y="1968079"/>
            <a:ext cx="4107348" cy="839391"/>
            <a:chOff x="0" y="0"/>
            <a:chExt cx="5841560" cy="1193800"/>
          </a:xfrm>
        </p:grpSpPr>
        <p:sp>
          <p:nvSpPr>
            <p:cNvPr id="319" name="About MEXT’s view on ILC"/>
            <p:cNvSpPr txBox="1"/>
            <p:nvPr/>
          </p:nvSpPr>
          <p:spPr>
            <a:xfrm>
              <a:off x="215900" y="152023"/>
              <a:ext cx="5432006" cy="61035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defTabSz="457200">
                <a:defRPr sz="3300" b="1" i="1">
                  <a:solidFill>
                    <a:schemeClr val="accent5"/>
                  </a:solidFill>
                  <a:latin typeface="Helvetica"/>
                  <a:ea typeface="Helvetica"/>
                  <a:cs typeface="Helvetica"/>
                  <a:sym typeface="Helvetica"/>
                </a:defRPr>
              </a:lvl1pPr>
            </a:lstStyle>
            <a:p>
              <a:r>
                <a:rPr sz="2320"/>
                <a:t>About MEXT’s view on ILC</a:t>
              </a:r>
            </a:p>
          </p:txBody>
        </p:sp>
        <p:pic>
          <p:nvPicPr>
            <p:cNvPr id="318" name="About MEXT’s view on ILC" descr="About MEXT’s view on ILC"/>
            <p:cNvPicPr>
              <a:picLocks/>
            </p:cNvPicPr>
            <p:nvPr/>
          </p:nvPicPr>
          <p:blipFill>
            <a:blip r:embed="rId5">
              <a:extLst/>
            </a:blip>
            <a:stretch>
              <a:fillRect/>
            </a:stretch>
          </p:blipFill>
          <p:spPr>
            <a:xfrm>
              <a:off x="0" y="0"/>
              <a:ext cx="5841560" cy="1193800"/>
            </a:xfrm>
            <a:prstGeom prst="rect">
              <a:avLst/>
            </a:prstGeom>
            <a:effectLst/>
          </p:spPr>
        </p:pic>
      </p:grpSp>
    </p:spTree>
    <p:extLst>
      <p:ext uri="{BB962C8B-B14F-4D97-AF65-F5344CB8AC3E}">
        <p14:creationId xmlns:p14="http://schemas.microsoft.com/office/powerpoint/2010/main" val="3231795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t>P</a:t>
            </a:r>
            <a:r>
              <a:rPr lang="en-US" altLang="ja-JP" sz="2400" dirty="0" smtClean="0"/>
              <a:t>olitical/governmental communications with possible foreign partners </a:t>
            </a:r>
            <a:endParaRPr kumimoji="1" lang="ja-JP" altLang="en-US" sz="2400" dirty="0"/>
          </a:p>
        </p:txBody>
      </p:sp>
      <p:sp>
        <p:nvSpPr>
          <p:cNvPr id="3" name="コンテンツ プレースホルダー 2"/>
          <p:cNvSpPr>
            <a:spLocks noGrp="1"/>
          </p:cNvSpPr>
          <p:nvPr>
            <p:ph idx="1"/>
          </p:nvPr>
        </p:nvSpPr>
        <p:spPr>
          <a:xfrm>
            <a:off x="154983" y="724023"/>
            <a:ext cx="8799387" cy="3522513"/>
          </a:xfrm>
        </p:spPr>
        <p:txBody>
          <a:bodyPr>
            <a:normAutofit fontScale="62500" lnSpcReduction="20000"/>
          </a:bodyPr>
          <a:lstStyle/>
          <a:p>
            <a:r>
              <a:rPr lang="en-US" altLang="ja-JP" dirty="0"/>
              <a:t>Non-patrician Federation of Diet members for the ILC was formed in 2008. Advanced Accelerator Association Promoting Science and Technology (AAA) was also established in 2008 as an industry and academia collaboration.</a:t>
            </a:r>
          </a:p>
          <a:p>
            <a:r>
              <a:rPr lang="en-US" altLang="ja-JP" dirty="0"/>
              <a:t>These organizations have vigorously promoted the ILC project last ten years. Many visits were made to Europe and US. </a:t>
            </a:r>
          </a:p>
          <a:p>
            <a:r>
              <a:rPr lang="en-US" altLang="ja-JP" dirty="0"/>
              <a:t>The MEXT-DOE discussion group on the ILC was formed in </a:t>
            </a:r>
            <a:r>
              <a:rPr lang="en-US" altLang="ja-JP" dirty="0" smtClean="0"/>
              <a:t>2016. </a:t>
            </a:r>
            <a:r>
              <a:rPr lang="en-US" altLang="ja-JP" dirty="0"/>
              <a:t>Joint R&amp;D program between </a:t>
            </a:r>
            <a:r>
              <a:rPr lang="en-US" altLang="ja-JP" dirty="0" err="1"/>
              <a:t>Fermilab</a:t>
            </a:r>
            <a:r>
              <a:rPr lang="en-US" altLang="ja-JP" dirty="0"/>
              <a:t> and KEK is being carried out under this framework</a:t>
            </a:r>
            <a:r>
              <a:rPr lang="en-US" altLang="ja-JP" dirty="0" smtClean="0"/>
              <a:t>.</a:t>
            </a:r>
            <a:endParaRPr lang="en-US" altLang="ja-JP" dirty="0"/>
          </a:p>
          <a:p>
            <a:r>
              <a:rPr lang="en-US" altLang="ja-JP" dirty="0"/>
              <a:t>Diet members together with governmental officials, industrial representatives and researchers visited Europe in January, 2018 and identified counterparts of Japanese representatives in France and Germany at each level.</a:t>
            </a:r>
          </a:p>
          <a:p>
            <a:r>
              <a:rPr lang="en-US" altLang="ja-JP" dirty="0"/>
              <a:t>Recent visits of the DOE Undersecretary (Dr. Paul Dabber), a German parliament member (Dr. Stefan </a:t>
            </a:r>
            <a:r>
              <a:rPr lang="en-US" altLang="ja-JP" dirty="0" smtClean="0"/>
              <a:t>Kaufmann)  </a:t>
            </a:r>
            <a:r>
              <a:rPr lang="en-US" altLang="ja-JP" dirty="0"/>
              <a:t>and French National Assembly members to Diet members </a:t>
            </a:r>
            <a:r>
              <a:rPr lang="en-US" altLang="ja-JP" dirty="0" smtClean="0"/>
              <a:t>in the fall of 2018 produced encouraging </a:t>
            </a:r>
            <a:r>
              <a:rPr lang="en-US" altLang="ja-JP" dirty="0"/>
              <a:t>results.    </a:t>
            </a:r>
            <a:endParaRPr lang="en-US" altLang="ja-JP" dirty="0" smtClean="0"/>
          </a:p>
        </p:txBody>
      </p:sp>
      <p:sp>
        <p:nvSpPr>
          <p:cNvPr id="4" name="スライド番号プレースホルダー 3"/>
          <p:cNvSpPr>
            <a:spLocks noGrp="1"/>
          </p:cNvSpPr>
          <p:nvPr>
            <p:ph type="sldNum" sz="quarter" idx="12"/>
          </p:nvPr>
        </p:nvSpPr>
        <p:spPr/>
        <p:txBody>
          <a:bodyPr/>
          <a:lstStyle/>
          <a:p>
            <a:fld id="{0498F24A-11F8-4879-AB2B-FDE14143D8E6}" type="slidenum">
              <a:rPr kumimoji="1" lang="ja-JP" altLang="en-US" smtClean="0"/>
              <a:t>17</a:t>
            </a:fld>
            <a:endParaRPr kumimoji="1" lang="ja-JP" altLang="en-US" dirty="0"/>
          </a:p>
        </p:txBody>
      </p:sp>
      <p:pic>
        <p:nvPicPr>
          <p:cNvPr id="9" name="図 8">
            <a:extLst>
              <a:ext uri="{FF2B5EF4-FFF2-40B4-BE49-F238E27FC236}">
                <a16:creationId xmlns:a16="http://schemas.microsoft.com/office/drawing/2014/main" id="{09EBBB1C-8D36-854D-8572-C9A08D978606}"/>
              </a:ext>
            </a:extLst>
          </p:cNvPr>
          <p:cNvPicPr>
            <a:picLocks noChangeAspect="1"/>
          </p:cNvPicPr>
          <p:nvPr/>
        </p:nvPicPr>
        <p:blipFill>
          <a:blip r:embed="rId2"/>
          <a:stretch>
            <a:fillRect/>
          </a:stretch>
        </p:blipFill>
        <p:spPr>
          <a:xfrm>
            <a:off x="571343" y="4305567"/>
            <a:ext cx="3783681" cy="2128320"/>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520" y="4276460"/>
            <a:ext cx="3224566" cy="2201474"/>
          </a:xfrm>
          <a:prstGeom prst="rect">
            <a:avLst/>
          </a:prstGeom>
        </p:spPr>
      </p:pic>
      <p:sp>
        <p:nvSpPr>
          <p:cNvPr id="13" name="テキスト ボックス 12"/>
          <p:cNvSpPr txBox="1"/>
          <p:nvPr/>
        </p:nvSpPr>
        <p:spPr>
          <a:xfrm>
            <a:off x="344128" y="6477934"/>
            <a:ext cx="3930371" cy="369332"/>
          </a:xfrm>
          <a:prstGeom prst="rect">
            <a:avLst/>
          </a:prstGeom>
          <a:noFill/>
        </p:spPr>
        <p:txBody>
          <a:bodyPr wrap="none" rtlCol="0">
            <a:spAutoFit/>
          </a:bodyPr>
          <a:lstStyle/>
          <a:p>
            <a:r>
              <a:rPr kumimoji="1" lang="en-US" altLang="ja-JP" dirty="0" smtClean="0"/>
              <a:t>Dr. P. </a:t>
            </a:r>
            <a:r>
              <a:rPr kumimoji="1" lang="en-US" altLang="ja-JP" dirty="0" err="1" smtClean="0"/>
              <a:t>Dabbar</a:t>
            </a:r>
            <a:r>
              <a:rPr lang="en-US" altLang="ja-JP" dirty="0" smtClean="0"/>
              <a:t> at a Diet member meeting </a:t>
            </a:r>
            <a:endParaRPr kumimoji="1" lang="ja-JP" altLang="en-US" dirty="0"/>
          </a:p>
        </p:txBody>
      </p:sp>
      <p:sp>
        <p:nvSpPr>
          <p:cNvPr id="14" name="テキスト ボックス 13"/>
          <p:cNvSpPr txBox="1"/>
          <p:nvPr/>
        </p:nvSpPr>
        <p:spPr>
          <a:xfrm>
            <a:off x="4564948" y="6433887"/>
            <a:ext cx="3629199" cy="369332"/>
          </a:xfrm>
          <a:prstGeom prst="rect">
            <a:avLst/>
          </a:prstGeom>
          <a:noFill/>
        </p:spPr>
        <p:txBody>
          <a:bodyPr wrap="none" rtlCol="0">
            <a:spAutoFit/>
          </a:bodyPr>
          <a:lstStyle/>
          <a:p>
            <a:r>
              <a:rPr kumimoji="1" lang="en-US" altLang="ja-JP" dirty="0" smtClean="0"/>
              <a:t>	Dr.</a:t>
            </a:r>
            <a:r>
              <a:rPr kumimoji="1" lang="ja-JP" altLang="en-US" dirty="0" smtClean="0"/>
              <a:t> </a:t>
            </a:r>
            <a:r>
              <a:rPr kumimoji="1" lang="en-US" altLang="ja-JP" smtClean="0"/>
              <a:t>S.</a:t>
            </a:r>
            <a:r>
              <a:rPr kumimoji="1" lang="ja-JP" altLang="en-US" smtClean="0"/>
              <a:t> </a:t>
            </a:r>
            <a:r>
              <a:rPr kumimoji="1" lang="en-US" altLang="ja-JP" dirty="0" smtClean="0"/>
              <a:t>Kaufmann at KEK-STF</a:t>
            </a:r>
            <a:endParaRPr kumimoji="1" lang="ja-JP" altLang="en-US" dirty="0"/>
          </a:p>
        </p:txBody>
      </p:sp>
    </p:spTree>
    <p:extLst>
      <p:ext uri="{BB962C8B-B14F-4D97-AF65-F5344CB8AC3E}">
        <p14:creationId xmlns:p14="http://schemas.microsoft.com/office/powerpoint/2010/main" val="5353282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en-US" altLang="ja-JP" dirty="0"/>
              <a:t>Summary and </a:t>
            </a:r>
            <a:r>
              <a:rPr kumimoji="0" lang="en-US" altLang="ja-JP" dirty="0" smtClean="0"/>
              <a:t>Outlook</a:t>
            </a:r>
            <a:endParaRPr kumimoji="1" lang="ja-JP" altLang="en-US" dirty="0"/>
          </a:p>
        </p:txBody>
      </p:sp>
      <p:sp>
        <p:nvSpPr>
          <p:cNvPr id="3" name="コンテンツ プレースホルダー 2"/>
          <p:cNvSpPr>
            <a:spLocks noGrp="1"/>
          </p:cNvSpPr>
          <p:nvPr>
            <p:ph idx="1"/>
          </p:nvPr>
        </p:nvSpPr>
        <p:spPr/>
        <p:txBody>
          <a:bodyPr/>
          <a:lstStyle/>
          <a:p>
            <a:r>
              <a:rPr lang="en-US" altLang="ja-JP" sz="2000" dirty="0"/>
              <a:t>Japanese MEXT released its statement on March 7 at the LCB meeting in Tokyo.</a:t>
            </a:r>
          </a:p>
          <a:p>
            <a:pPr lvl="1"/>
            <a:r>
              <a:rPr lang="en-US" altLang="ja-JP" sz="2000" dirty="0"/>
              <a:t>MEXT has not yet reached declaration for hosting the ILC in Japan at this moment. </a:t>
            </a:r>
          </a:p>
          <a:p>
            <a:pPr lvl="1"/>
            <a:r>
              <a:rPr lang="en-US" altLang="ja-JP" sz="2000" dirty="0"/>
              <a:t>MEXT will continue to discuss the ILC project with other governments having an interest in the project. </a:t>
            </a:r>
          </a:p>
          <a:p>
            <a:pPr lvl="1"/>
            <a:r>
              <a:rPr lang="en-US" altLang="ja-JP" sz="2000" dirty="0" smtClean="0"/>
              <a:t>“We’re </a:t>
            </a:r>
            <a:r>
              <a:rPr lang="en-US" altLang="ja-JP" sz="2000" dirty="0"/>
              <a:t>proceeding to realize a budgeting as a national project with a separate budget </a:t>
            </a:r>
            <a:r>
              <a:rPr lang="en-US" altLang="ja-JP" sz="2000" dirty="0" smtClean="0"/>
              <a:t>outside the </a:t>
            </a:r>
            <a:r>
              <a:rPr lang="en-US" altLang="ja-JP" sz="2000" dirty="0"/>
              <a:t>regular science and technology budget.”</a:t>
            </a:r>
          </a:p>
          <a:p>
            <a:pPr lvl="1"/>
            <a:endParaRPr lang="en-US" altLang="ja-JP" sz="2000" dirty="0"/>
          </a:p>
          <a:p>
            <a:r>
              <a:rPr lang="en-US" altLang="ja-JP" sz="2000" dirty="0"/>
              <a:t>Actions to be taken in Japan:</a:t>
            </a:r>
          </a:p>
          <a:p>
            <a:pPr lvl="1"/>
            <a:r>
              <a:rPr lang="en-US" altLang="ja-JP" sz="2000" dirty="0"/>
              <a:t>International discussions at the government level ← MEXT</a:t>
            </a:r>
          </a:p>
          <a:p>
            <a:pPr lvl="1"/>
            <a:r>
              <a:rPr lang="en-US" altLang="ja-JP" sz="2000" dirty="0"/>
              <a:t>Funding plan ← Legislative sector + MEXT + other ministries</a:t>
            </a:r>
          </a:p>
          <a:p>
            <a:pPr lvl="1"/>
            <a:r>
              <a:rPr lang="en-US" altLang="ja-JP" sz="2000" dirty="0"/>
              <a:t>International working group ← KEK</a:t>
            </a:r>
          </a:p>
          <a:p>
            <a:pPr lvl="1"/>
            <a:r>
              <a:rPr lang="en-US" altLang="ja-JP" sz="2000" dirty="0"/>
              <a:t>Obtaining support from the broader academic community in Japan     </a:t>
            </a:r>
            <a:r>
              <a:rPr lang="en-US" altLang="ja-JP" sz="2000" dirty="0" smtClean="0"/>
              <a:t>  ← </a:t>
            </a:r>
            <a:r>
              <a:rPr lang="en-US" altLang="ja-JP" sz="2000" dirty="0"/>
              <a:t>KEK and Japanese HEP </a:t>
            </a:r>
            <a:r>
              <a:rPr lang="en-US" altLang="ja-JP" sz="2000" dirty="0" smtClean="0"/>
              <a:t>community</a:t>
            </a:r>
            <a:endParaRPr lang="ja-JP" altLang="en-US" sz="2000" dirty="0"/>
          </a:p>
          <a:p>
            <a:endParaRPr kumimoji="1" lang="ja-JP" altLang="en-US" sz="1200" dirty="0"/>
          </a:p>
        </p:txBody>
      </p:sp>
      <p:sp>
        <p:nvSpPr>
          <p:cNvPr id="4" name="スライド番号プレースホルダー 3"/>
          <p:cNvSpPr>
            <a:spLocks noGrp="1"/>
          </p:cNvSpPr>
          <p:nvPr>
            <p:ph type="sldNum" sz="quarter" idx="12"/>
          </p:nvPr>
        </p:nvSpPr>
        <p:spPr/>
        <p:txBody>
          <a:bodyPr/>
          <a:lstStyle/>
          <a:p>
            <a:fld id="{F5BDA9AB-68BF-4C1C-A55C-6322ECA17994}" type="slidenum">
              <a:rPr kumimoji="1" lang="ja-JP" altLang="en-US" smtClean="0"/>
              <a:t>18</a:t>
            </a:fld>
            <a:endParaRPr kumimoji="1" lang="ja-JP" altLang="en-US"/>
          </a:p>
        </p:txBody>
      </p:sp>
    </p:spTree>
    <p:extLst>
      <p:ext uri="{BB962C8B-B14F-4D97-AF65-F5344CB8AC3E}">
        <p14:creationId xmlns:p14="http://schemas.microsoft.com/office/powerpoint/2010/main" val="168343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43508" y="1124744"/>
            <a:ext cx="4896544" cy="5292588"/>
          </a:xfrm>
          <a:prstGeom prst="rect">
            <a:avLst/>
          </a:prstGeom>
        </p:spPr>
        <p:txBody>
          <a:bodyPr>
            <a:noAutofit/>
          </a:bodyPr>
          <a:lst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3"/>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4"/>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R&amp;D for a future </a:t>
            </a:r>
            <a:r>
              <a:rPr kumimoji="1" lang="en-US" altLang="ja-JP" sz="1800" b="0"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e</a:t>
            </a:r>
            <a:r>
              <a:rPr kumimoji="1" lang="en-US" altLang="ja-JP" sz="1800" b="0" i="0" u="none" strike="noStrike" kern="1200" cap="none" spc="0" normalizeH="0" baseline="30000" noProof="0" dirty="0" err="1">
                <a:ln>
                  <a:noFill/>
                </a:ln>
                <a:solidFill>
                  <a:prstClr val="black"/>
                </a:solidFill>
                <a:effectLst/>
                <a:uLnTx/>
                <a:uFillTx/>
                <a:latin typeface="Symbol" panose="05050102010706020507" pitchFamily="18" charset="2"/>
                <a:ea typeface="ＭＳ Ｐゴシック" panose="020B0600070205080204" pitchFamily="50" charset="-128"/>
              </a:rPr>
              <a:t>+</a:t>
            </a:r>
            <a:r>
              <a:rPr kumimoji="1" lang="en-US" altLang="ja-JP" sz="1800" b="0"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e</a:t>
            </a:r>
            <a:r>
              <a:rPr kumimoji="1" lang="en-US" altLang="ja-JP" sz="1800" b="0" i="0" u="none" strike="noStrike" kern="120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50" charset="-128"/>
              </a:rPr>
              <a:t>-</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 linear collider </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rPr>
              <a:t>began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more </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rPr>
              <a:t>than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20 years ago </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rPr>
              <a:t>in the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three regions. </a:t>
            </a:r>
            <a:endPar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By early </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rPr>
              <a:t>2000’s,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it became a consensus among the world HEP community that an </a:t>
            </a:r>
            <a:r>
              <a:rPr kumimoji="1" lang="en-US" altLang="ja-JP" sz="1800" b="0"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e</a:t>
            </a:r>
            <a:r>
              <a:rPr kumimoji="1" lang="en-US" altLang="ja-JP" sz="1800" b="0" i="0" u="none" strike="noStrike" kern="1200" cap="none" spc="0" normalizeH="0" baseline="30000" noProof="0" dirty="0" err="1">
                <a:ln>
                  <a:noFill/>
                </a:ln>
                <a:solidFill>
                  <a:prstClr val="black"/>
                </a:solidFill>
                <a:effectLst/>
                <a:uLnTx/>
                <a:uFillTx/>
                <a:latin typeface="Symbol" panose="05050102010706020507" pitchFamily="18" charset="2"/>
                <a:ea typeface="ＭＳ Ｐゴシック" panose="020B0600070205080204" pitchFamily="50" charset="-128"/>
              </a:rPr>
              <a:t>+</a:t>
            </a:r>
            <a:r>
              <a:rPr kumimoji="1" lang="en-US" altLang="ja-JP" sz="1800" b="0"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e</a:t>
            </a:r>
            <a:r>
              <a:rPr kumimoji="1" lang="en-US" altLang="ja-JP" sz="1800" b="0" i="0" u="none" strike="noStrike" kern="120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50" charset="-128"/>
              </a:rPr>
              <a:t>-</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 linear collider with the CM energy of about 500 GeV should be the next collider beyond the LHC.</a:t>
            </a:r>
          </a:p>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endPar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endParaRPr>
          </a:p>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rPr>
              <a:t>ICFA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rPr>
              <a:t>chose the cold technology for LC as a global project, and set up a global team (GDE) for design and coordination of R&amp;D for the ILC</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rPr>
              <a:t>.</a:t>
            </a:r>
          </a:p>
          <a:p>
            <a:pPr>
              <a:defRPr/>
            </a:pPr>
            <a:endParaRPr lang="en-US" altLang="ja-JP" sz="1800" dirty="0" smtClean="0">
              <a:solidFill>
                <a:prstClr val="black"/>
              </a:solidFill>
            </a:endParaRPr>
          </a:p>
          <a:p>
            <a:pPr>
              <a:defRPr/>
            </a:pPr>
            <a:r>
              <a:rPr lang="en-US" altLang="ja-JP" sz="1800" dirty="0" smtClean="0">
                <a:solidFill>
                  <a:prstClr val="black"/>
                </a:solidFill>
              </a:rPr>
              <a:t>After </a:t>
            </a:r>
            <a:r>
              <a:rPr lang="en-US" altLang="ja-JP" sz="1800" dirty="0">
                <a:solidFill>
                  <a:prstClr val="black"/>
                </a:solidFill>
              </a:rPr>
              <a:t>eight years of works, the TDR of the ILC was published in June 2013.  ICFA set up the Linear Collider Collaboration for engineering design phase.</a:t>
            </a:r>
          </a:p>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872716"/>
            <a:ext cx="3840427" cy="2880320"/>
          </a:xfrm>
          <a:prstGeom prst="rect">
            <a:avLst/>
          </a:prstGeom>
        </p:spPr>
      </p:pic>
      <p:sp>
        <p:nvSpPr>
          <p:cNvPr id="7" name="スライド番号プレースホルダー 6"/>
          <p:cNvSpPr>
            <a:spLocks noGrp="1"/>
          </p:cNvSpPr>
          <p:nvPr>
            <p:ph type="sldNum" sz="quarter" idx="12"/>
          </p:nvPr>
        </p:nvSpPr>
        <p:spPr>
          <a:xfrm>
            <a:off x="6437677" y="6163971"/>
            <a:ext cx="2057400" cy="365125"/>
          </a:xfrm>
        </p:spPr>
        <p:txBody>
          <a:bodyPr/>
          <a:lstStyle/>
          <a:p>
            <a:pPr marL="0" marR="0" lvl="0" indent="0" algn="r" defTabSz="912386" rtl="0" eaLnBrk="1" fontAlgn="auto" latinLnBrk="0" hangingPunct="1">
              <a:lnSpc>
                <a:spcPct val="100000"/>
              </a:lnSpc>
              <a:spcBef>
                <a:spcPts val="0"/>
              </a:spcBef>
              <a:spcAft>
                <a:spcPts val="0"/>
              </a:spcAft>
              <a:buClrTx/>
              <a:buSzTx/>
              <a:buFontTx/>
              <a:buNone/>
              <a:tabLst/>
              <a:defRPr/>
            </a:pPr>
            <a:fld id="{02ABB5C9-076F-4944-9E1F-A584E6F9BCF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2386"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3167844" y="116632"/>
            <a:ext cx="2685415" cy="461665"/>
          </a:xfrm>
          <a:prstGeom prst="rect">
            <a:avLst/>
          </a:prstGeom>
          <a:noFill/>
        </p:spPr>
        <p:txBody>
          <a:bodyPr wrap="none" rtlCol="0">
            <a:spAutoFit/>
          </a:bodyPr>
          <a:lstStyle/>
          <a:p>
            <a:pPr marL="0" marR="0" lvl="0" indent="0" algn="l" defTabSz="91238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Brief history of ILC </a:t>
            </a:r>
            <a:endParaRPr kumimoji="1" lang="ja-JP" altLang="en-US" sz="2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rotWithShape="1">
          <a:blip r:embed="rId6">
            <a:extLst>
              <a:ext uri="{28A0092B-C50C-407E-A947-70E740481C1C}">
                <a14:useLocalDpi xmlns:a14="http://schemas.microsoft.com/office/drawing/2010/main" val="0"/>
              </a:ext>
            </a:extLst>
          </a:blip>
          <a:srcRect l="11826" t="6783" r="18828" b="16520"/>
          <a:stretch/>
        </p:blipFill>
        <p:spPr>
          <a:xfrm>
            <a:off x="5148064" y="3933056"/>
            <a:ext cx="3840319" cy="2808312"/>
          </a:xfrm>
          <a:prstGeom prst="rect">
            <a:avLst/>
          </a:prstGeom>
        </p:spPr>
      </p:pic>
    </p:spTree>
    <p:extLst>
      <p:ext uri="{BB962C8B-B14F-4D97-AF65-F5344CB8AC3E}">
        <p14:creationId xmlns:p14="http://schemas.microsoft.com/office/powerpoint/2010/main" val="245401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55576" y="4581128"/>
            <a:ext cx="7899329" cy="122677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コンテンツ プレースホルダー 2"/>
          <p:cNvSpPr txBox="1">
            <a:spLocks/>
          </p:cNvSpPr>
          <p:nvPr/>
        </p:nvSpPr>
        <p:spPr>
          <a:xfrm>
            <a:off x="683568" y="836712"/>
            <a:ext cx="7886700" cy="4932548"/>
          </a:xfrm>
          <a:prstGeom prst="rect">
            <a:avLst/>
          </a:prstGeom>
        </p:spPr>
        <p:txBody>
          <a:bodyPr>
            <a:noAutofit/>
          </a:bodyPr>
          <a:lst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2"/>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defRPr/>
            </a:pPr>
            <a:r>
              <a:rPr kumimoji="1" lang="en-US" altLang="ja-JP" sz="2000" b="0" i="0" u="none" strike="noStrike" kern="1200" cap="none" spc="0" normalizeH="0" baseline="0" noProof="0" dirty="0">
                <a:ln>
                  <a:noFill/>
                </a:ln>
                <a:solidFill>
                  <a:prstClr val="black"/>
                </a:solidFill>
                <a:effectLst/>
                <a:uLnTx/>
                <a:uFillTx/>
                <a:ea typeface="ＭＳ Ｐゴシック" panose="020B0600070205080204" pitchFamily="50" charset="-128"/>
                <a:cs typeface="Arial" panose="020B0604020202020204" pitchFamily="34" charset="0"/>
              </a:rPr>
              <a:t>In October 2012, after the discovery of the Higgs boson at LHC, Japanese HEP community proposed to host the ILC in Japan as a global project</a:t>
            </a:r>
            <a:r>
              <a:rPr lang="en-US" altLang="ja-JP" sz="2000" dirty="0">
                <a:solidFill>
                  <a:prstClr val="black"/>
                </a:solidFill>
                <a:cs typeface="Arial" panose="020B0604020202020204" pitchFamily="34" charset="0"/>
              </a:rPr>
              <a:t>. This proposal was welcomed by </a:t>
            </a:r>
            <a:r>
              <a:rPr lang="en-US" altLang="ja-JP" sz="2000" dirty="0" smtClean="0">
                <a:solidFill>
                  <a:prstClr val="black"/>
                </a:solidFill>
                <a:cs typeface="Arial" panose="020B0604020202020204" pitchFamily="34" charset="0"/>
              </a:rPr>
              <a:t>the HEP communities across the world.</a:t>
            </a:r>
          </a:p>
          <a:p>
            <a:pPr>
              <a:defRPr/>
            </a:pPr>
            <a:r>
              <a:rPr lang="en-US" altLang="ja-JP" sz="2000" dirty="0" smtClean="0"/>
              <a:t>MEXT </a:t>
            </a:r>
            <a:r>
              <a:rPr lang="en-US" altLang="ja-JP" sz="2000" dirty="0"/>
              <a:t>set up </a:t>
            </a:r>
            <a:r>
              <a:rPr lang="en-US" altLang="ja-JP" sz="2000" dirty="0" smtClean="0"/>
              <a:t>the ILC </a:t>
            </a:r>
            <a:r>
              <a:rPr lang="en-US" altLang="ja-JP" sz="2000" dirty="0"/>
              <a:t>Advisory Panel in May </a:t>
            </a:r>
            <a:r>
              <a:rPr lang="en-US" altLang="ja-JP" sz="2000" dirty="0" smtClean="0"/>
              <a:t>2014. </a:t>
            </a:r>
            <a:endParaRPr lang="en-US" altLang="ja-JP" sz="2000" noProof="0" dirty="0">
              <a:solidFill>
                <a:prstClr val="black"/>
              </a:solidFill>
              <a:ea typeface="ＭＳ Ｐゴシック" panose="020B0600070205080204" pitchFamily="50" charset="-128"/>
              <a:cs typeface="Arial" panose="020B0604020202020204" pitchFamily="34" charset="0"/>
            </a:endParaRPr>
          </a:p>
          <a:p>
            <a:pPr>
              <a:defRPr/>
            </a:pPr>
            <a:r>
              <a:rPr lang="en-US" altLang="ja-JP" sz="2000" noProof="0" dirty="0" smtClean="0">
                <a:solidFill>
                  <a:prstClr val="black"/>
                </a:solidFill>
                <a:ea typeface="ＭＳ Ｐゴシック" panose="020B0600070205080204" pitchFamily="50" charset="-128"/>
                <a:cs typeface="Arial" panose="020B0604020202020204" pitchFamily="34" charset="0"/>
              </a:rPr>
              <a:t>Japanese HEP community proposed to </a:t>
            </a:r>
            <a:r>
              <a:rPr lang="en-US" altLang="ja-JP" sz="2000" dirty="0" smtClean="0">
                <a:solidFill>
                  <a:prstClr val="black"/>
                </a:solidFill>
                <a:ea typeface="ＭＳ Ｐゴシック" panose="020B0600070205080204" pitchFamily="50" charset="-128"/>
                <a:cs typeface="Arial" panose="020B0604020202020204" pitchFamily="34" charset="0"/>
              </a:rPr>
              <a:t>construct</a:t>
            </a:r>
            <a:r>
              <a:rPr lang="en-US" altLang="ja-JP" sz="2000" noProof="0" dirty="0" smtClean="0">
                <a:solidFill>
                  <a:prstClr val="black"/>
                </a:solidFill>
                <a:ea typeface="ＭＳ Ｐゴシック" panose="020B0600070205080204" pitchFamily="50" charset="-128"/>
                <a:cs typeface="Arial" panose="020B0604020202020204" pitchFamily="34" charset="0"/>
              </a:rPr>
              <a:t> the ILC as a 250GeV Higgs factory. This proposal was strongly endorsed by LCB/ICFA  (November 2017).</a:t>
            </a:r>
          </a:p>
          <a:p>
            <a:pPr>
              <a:defRPr/>
            </a:pPr>
            <a:r>
              <a:rPr lang="en-US" altLang="ja-JP" sz="2000" dirty="0">
                <a:solidFill>
                  <a:prstClr val="black"/>
                </a:solidFill>
                <a:cs typeface="Arial" panose="020B0604020202020204" pitchFamily="34" charset="0"/>
              </a:rPr>
              <a:t>July 2018: ILC Advisory panel of MEXT released its final report, where the panel recommended the ILC proposal be reviewed by the SCJ</a:t>
            </a:r>
            <a:r>
              <a:rPr lang="en-US" altLang="ja-JP" sz="2000" dirty="0" smtClean="0">
                <a:solidFill>
                  <a:prstClr val="black"/>
                </a:solidFill>
                <a:cs typeface="Arial" panose="020B0604020202020204" pitchFamily="34" charset="0"/>
              </a:rPr>
              <a:t>.</a:t>
            </a:r>
          </a:p>
          <a:p>
            <a:pPr>
              <a:defRPr/>
            </a:pPr>
            <a:r>
              <a:rPr lang="en-US" altLang="ja-JP" sz="2000" dirty="0"/>
              <a:t>December 2018: SCJ released its </a:t>
            </a:r>
            <a:r>
              <a:rPr lang="en-US" altLang="ja-JP" sz="2000" dirty="0" smtClean="0"/>
              <a:t>report.</a:t>
            </a:r>
          </a:p>
          <a:p>
            <a:pPr>
              <a:defRPr/>
            </a:pPr>
            <a:r>
              <a:rPr lang="en-US" altLang="ja-JP" sz="2000" dirty="0" smtClean="0">
                <a:solidFill>
                  <a:prstClr val="black"/>
                </a:solidFill>
                <a:cs typeface="Arial" panose="020B0604020202020204" pitchFamily="34" charset="0"/>
              </a:rPr>
              <a:t>March </a:t>
            </a:r>
            <a:r>
              <a:rPr lang="en-US" altLang="ja-JP" sz="2000" dirty="0">
                <a:solidFill>
                  <a:prstClr val="black"/>
                </a:solidFill>
                <a:cs typeface="Arial" panose="020B0604020202020204" pitchFamily="34" charset="0"/>
              </a:rPr>
              <a:t>2019: MEXT presented its view with regard to the ILC project at the LCB meeting in Tokyo. Also, ILC Federation of Diet Members presented supplemental message to the LCB. According to them, MEXT and KEK released their action plans.</a:t>
            </a:r>
          </a:p>
          <a:p>
            <a:pPr lvl="0">
              <a:defRPr/>
            </a:pPr>
            <a:endParaRPr kumimoji="1" lang="en-US" altLang="ja-JP" sz="2000" b="0" i="0" u="none" strike="noStrike" kern="1200" cap="none" spc="0" normalizeH="0" baseline="0" noProof="0" dirty="0">
              <a:ln>
                <a:noFill/>
              </a:ln>
              <a:solidFill>
                <a:prstClr val="black"/>
              </a:solidFill>
              <a:effectLst/>
              <a:uLnTx/>
              <a:uFillTx/>
              <a:ea typeface="ＭＳ Ｐゴシック" panose="020B0600070205080204" pitchFamily="50" charset="-128"/>
              <a:cs typeface="Arial" panose="020B0604020202020204" pitchFamily="34" charset="0"/>
            </a:endParaRPr>
          </a:p>
        </p:txBody>
      </p:sp>
      <p:sp>
        <p:nvSpPr>
          <p:cNvPr id="5" name="コンテンツ プレースホルダー 2"/>
          <p:cNvSpPr txBox="1">
            <a:spLocks/>
          </p:cNvSpPr>
          <p:nvPr/>
        </p:nvSpPr>
        <p:spPr>
          <a:xfrm>
            <a:off x="598931" y="4519145"/>
            <a:ext cx="7886700" cy="1116124"/>
          </a:xfrm>
          <a:prstGeom prst="rect">
            <a:avLst/>
          </a:prstGeom>
        </p:spPr>
        <p:txBody>
          <a:bodyPr>
            <a:noAutofit/>
          </a:bodyPr>
          <a:lst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2"/>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2060"/>
              </a:buClr>
              <a:buSzPct val="80000"/>
              <a:buFont typeface="Wingdings" panose="05000000000000000000" pitchFamily="2" charset="2"/>
              <a:buChar char="n"/>
              <a:tabLst/>
              <a:defRPr/>
            </a:pPr>
            <a:endParaRPr kumimoji="1" lang="en-US" altLang="ja-JP" sz="2000" i="0" u="none" strike="noStrike" kern="1200" cap="none" spc="0" normalizeH="0" baseline="0" noProof="0" dirty="0">
              <a:ln>
                <a:noFill/>
              </a:ln>
              <a:effectLst/>
              <a:uLnTx/>
              <a:uFillTx/>
              <a:ea typeface="ＭＳ Ｐゴシック" panose="020B0600070205080204" pitchFamily="50" charset="-128"/>
              <a:cs typeface="+mn-cs"/>
            </a:endParaRPr>
          </a:p>
        </p:txBody>
      </p:sp>
      <p:sp>
        <p:nvSpPr>
          <p:cNvPr id="6" name="テキスト ボックス 5"/>
          <p:cNvSpPr txBox="1"/>
          <p:nvPr/>
        </p:nvSpPr>
        <p:spPr>
          <a:xfrm>
            <a:off x="860984" y="6029106"/>
            <a:ext cx="73625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MEXT= Ministry of Education, Culture, Sports, Science &amp; Technology in </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Japan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prstClr val="black"/>
                </a:solidFill>
                <a:latin typeface="Calibri"/>
                <a:ea typeface="ＭＳ Ｐゴシック" panose="020B0600070205080204" pitchFamily="50" charset="-128"/>
              </a:rPr>
              <a:t>SCJ=Science Council of Japan</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タイトル 6"/>
          <p:cNvSpPr txBox="1">
            <a:spLocks noGrp="1"/>
          </p:cNvSpPr>
          <p:nvPr>
            <p:ph type="title"/>
          </p:nvPr>
        </p:nvSpPr>
        <p:spPr>
          <a:xfrm>
            <a:off x="2873716" y="59635"/>
            <a:ext cx="472262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i="0" u="none" strike="noStrike" kern="1200" cap="none" spc="0" normalizeH="0" baseline="0" noProof="0" dirty="0" smtClean="0">
                <a:ln>
                  <a:noFill/>
                </a:ln>
                <a:solidFill>
                  <a:prstClr val="white"/>
                </a:solidFill>
                <a:effectLst/>
                <a:uLnTx/>
                <a:uFillTx/>
                <a:ea typeface="ＭＳ Ｐゴシック" panose="020B0600070205080204" pitchFamily="50" charset="-128"/>
                <a:cs typeface="+mn-cs"/>
              </a:rPr>
              <a:t>Recent history </a:t>
            </a:r>
            <a:r>
              <a:rPr kumimoji="1" lang="en-US" altLang="ja-JP" i="0" u="none" strike="noStrike" kern="1200" cap="none" spc="0" normalizeH="0" baseline="0" noProof="0" dirty="0">
                <a:ln>
                  <a:noFill/>
                </a:ln>
                <a:solidFill>
                  <a:prstClr val="white"/>
                </a:solidFill>
                <a:effectLst/>
                <a:uLnTx/>
                <a:uFillTx/>
                <a:ea typeface="ＭＳ Ｐゴシック" panose="020B0600070205080204" pitchFamily="50" charset="-128"/>
                <a:cs typeface="+mn-cs"/>
              </a:rPr>
              <a:t>of ILC in </a:t>
            </a:r>
            <a:r>
              <a:rPr kumimoji="1" lang="en-US" altLang="ja-JP" i="0" u="none" strike="noStrike" kern="1200" cap="none" spc="0" normalizeH="0" baseline="0" noProof="0" dirty="0" smtClean="0">
                <a:ln>
                  <a:noFill/>
                </a:ln>
                <a:solidFill>
                  <a:prstClr val="white"/>
                </a:solidFill>
                <a:effectLst/>
                <a:uLnTx/>
                <a:uFillTx/>
                <a:ea typeface="ＭＳ Ｐゴシック" panose="020B0600070205080204" pitchFamily="50" charset="-128"/>
                <a:cs typeface="+mn-cs"/>
              </a:rPr>
              <a:t>Japan</a:t>
            </a:r>
            <a:endParaRPr kumimoji="1" lang="ja-JP" altLang="en-US" i="0" u="none" strike="noStrike" kern="1200" cap="none" spc="0" normalizeH="0" baseline="0" noProof="0" dirty="0">
              <a:ln>
                <a:noFill/>
              </a:ln>
              <a:solidFill>
                <a:prstClr val="white"/>
              </a:solidFill>
              <a:effectLst/>
              <a:uLnTx/>
              <a:uFillTx/>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3</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19364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SCJ report : Executive summary  </a:t>
            </a:r>
            <a:endParaRPr kumimoji="1" lang="ja-JP" altLang="en-US" dirty="0"/>
          </a:p>
        </p:txBody>
      </p:sp>
      <p:sp>
        <p:nvSpPr>
          <p:cNvPr id="3" name="コンテンツ プレースホルダー 2"/>
          <p:cNvSpPr>
            <a:spLocks noGrp="1"/>
          </p:cNvSpPr>
          <p:nvPr>
            <p:ph idx="1"/>
          </p:nvPr>
        </p:nvSpPr>
        <p:spPr>
          <a:xfrm>
            <a:off x="428836" y="692696"/>
            <a:ext cx="8229600" cy="4967078"/>
          </a:xfrm>
        </p:spPr>
        <p:txBody>
          <a:bodyPr>
            <a:noAutofit/>
          </a:bodyPr>
          <a:lstStyle/>
          <a:p>
            <a:r>
              <a:rPr kumimoji="1" lang="en-US" altLang="ja-JP" sz="2000" dirty="0" smtClean="0"/>
              <a:t>The SCJ recognizes the importance of the Higgs physics</a:t>
            </a:r>
            <a:r>
              <a:rPr lang="en-US" altLang="ja-JP" sz="2000" dirty="0" smtClean="0"/>
              <a:t> </a:t>
            </a:r>
            <a:r>
              <a:rPr lang="en-US" altLang="ja-JP" sz="2000" i="1" dirty="0" smtClean="0"/>
              <a:t>“ It is agreed upon  in Japanese high energy physics community that the precision measurement of the Higgs coupling is an important one among those approaches</a:t>
            </a:r>
            <a:r>
              <a:rPr lang="en-US" altLang="ja-JP" sz="2000" i="1" dirty="0" smtClean="0"/>
              <a:t>.”</a:t>
            </a:r>
          </a:p>
          <a:p>
            <a:endParaRPr lang="en-US" altLang="ja-JP" sz="2000" i="1" dirty="0" smtClean="0"/>
          </a:p>
          <a:p>
            <a:r>
              <a:rPr lang="en-US" altLang="ja-JP" sz="2000" i="1" dirty="0" smtClean="0"/>
              <a:t>“</a:t>
            </a:r>
            <a:r>
              <a:rPr lang="en-US" altLang="ja-JP" sz="2000" i="1" dirty="0" smtClean="0"/>
              <a:t>Judging from the plan and preparatory status of the project presented at the moment, the Science Council of Japan does not reach a consensus to support hosting the 250GeV ILC project in Japan</a:t>
            </a:r>
            <a:r>
              <a:rPr lang="en-US" altLang="ja-JP" sz="2000" dirty="0" smtClean="0"/>
              <a:t>.</a:t>
            </a:r>
            <a:r>
              <a:rPr lang="en-US" altLang="ja-JP" sz="2000" i="1" dirty="0" smtClean="0"/>
              <a:t>”                                                                                                   </a:t>
            </a:r>
            <a:r>
              <a:rPr lang="en-US" altLang="ja-JP" sz="2000" dirty="0" smtClean="0"/>
              <a:t>Their main concerns are </a:t>
            </a:r>
            <a:r>
              <a:rPr lang="en-US" altLang="ja-JP" sz="2000" i="1" dirty="0" smtClean="0"/>
              <a:t>“</a:t>
            </a:r>
            <a:r>
              <a:rPr lang="en-US" altLang="ja-JP" sz="2000" i="1" dirty="0" smtClean="0">
                <a:solidFill>
                  <a:srgbClr val="0070C0"/>
                </a:solidFill>
              </a:rPr>
              <a:t>Japan’s large share of the overall cost required for the project implementation </a:t>
            </a:r>
            <a:r>
              <a:rPr lang="en-US" altLang="ja-JP" sz="2000" i="1" dirty="0" smtClean="0"/>
              <a:t>”</a:t>
            </a:r>
            <a:r>
              <a:rPr lang="en-US" altLang="ja-JP" sz="2000" dirty="0" smtClean="0"/>
              <a:t>, </a:t>
            </a:r>
            <a:r>
              <a:rPr lang="en-US" altLang="ja-JP" sz="2000" i="1" dirty="0" smtClean="0"/>
              <a:t>“</a:t>
            </a:r>
            <a:r>
              <a:rPr lang="en-US" altLang="ja-JP" sz="2000" i="1" dirty="0" smtClean="0">
                <a:solidFill>
                  <a:srgbClr val="0070C0"/>
                </a:solidFill>
              </a:rPr>
              <a:t>considerable hurdles remain to be cleared  </a:t>
            </a:r>
            <a:r>
              <a:rPr lang="en-US" altLang="ja-JP" sz="2000" dirty="0" smtClean="0"/>
              <a:t>(for technical issues)”, and </a:t>
            </a:r>
            <a:r>
              <a:rPr lang="en-US" altLang="ja-JP" sz="2000" i="1" dirty="0" smtClean="0"/>
              <a:t>“</a:t>
            </a:r>
            <a:r>
              <a:rPr lang="en-US" altLang="ja-JP" sz="2000" dirty="0" smtClean="0">
                <a:solidFill>
                  <a:srgbClr val="0070C0"/>
                </a:solidFill>
              </a:rPr>
              <a:t>the uncertainty surrounding proper international cost-sharing with respect to the long-term commitment to large budget</a:t>
            </a:r>
            <a:r>
              <a:rPr lang="en-US" altLang="ja-JP" sz="2000" i="1" dirty="0" smtClean="0"/>
              <a:t>”</a:t>
            </a:r>
          </a:p>
        </p:txBody>
      </p:sp>
      <p:sp>
        <p:nvSpPr>
          <p:cNvPr id="4" name="スライド番号プレースホルダー 3"/>
          <p:cNvSpPr>
            <a:spLocks noGrp="1"/>
          </p:cNvSpPr>
          <p:nvPr>
            <p:ph type="sldNum" sz="quarter" idx="12"/>
          </p:nvPr>
        </p:nvSpPr>
        <p:spPr/>
        <p:txBody>
          <a:bodyPr/>
          <a:lstStyle/>
          <a:p>
            <a:fld id="{0498F24A-11F8-4879-AB2B-FDE14143D8E6}" type="slidenum">
              <a:rPr kumimoji="1" lang="ja-JP" altLang="en-US" smtClean="0"/>
              <a:t>4</a:t>
            </a:fld>
            <a:endParaRPr kumimoji="1" lang="ja-JP" altLang="en-US"/>
          </a:p>
        </p:txBody>
      </p:sp>
      <p:sp>
        <p:nvSpPr>
          <p:cNvPr id="5" name="正方形/長方形 4"/>
          <p:cNvSpPr/>
          <p:nvPr/>
        </p:nvSpPr>
        <p:spPr>
          <a:xfrm>
            <a:off x="611560" y="5666000"/>
            <a:ext cx="7668852" cy="1015663"/>
          </a:xfrm>
          <a:prstGeom prst="rect">
            <a:avLst/>
          </a:prstGeom>
        </p:spPr>
        <p:txBody>
          <a:bodyPr wrap="square">
            <a:spAutoFit/>
          </a:bodyPr>
          <a:lstStyle/>
          <a:p>
            <a:r>
              <a:rPr lang="en-US" altLang="ja-JP" sz="2000" dirty="0"/>
              <a:t>It should be noted that in the decision-making process by the Japanese government, the SCJ report will be taken into account along with other factors such as merit to the society. </a:t>
            </a:r>
          </a:p>
        </p:txBody>
      </p:sp>
    </p:spTree>
    <p:extLst>
      <p:ext uri="{BB962C8B-B14F-4D97-AF65-F5344CB8AC3E}">
        <p14:creationId xmlns:p14="http://schemas.microsoft.com/office/powerpoint/2010/main" val="1710142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t>LCB and ICFA meetings in Tokyo</a:t>
            </a:r>
            <a:endParaRPr kumimoji="1" lang="ja-JP" altLang="en-US" sz="2400" b="1"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492" y="728700"/>
            <a:ext cx="4572508" cy="3049455"/>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8" y="3869668"/>
            <a:ext cx="4480858" cy="2988332"/>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718" y="3825044"/>
            <a:ext cx="4549434" cy="3032956"/>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64704"/>
            <a:ext cx="4482498" cy="2988332"/>
          </a:xfrm>
          <a:prstGeom prst="rect">
            <a:avLst/>
          </a:prstGeom>
        </p:spPr>
      </p:pic>
      <p:sp>
        <p:nvSpPr>
          <p:cNvPr id="3" name="スライド番号プレースホルダー 2"/>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5</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23685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t>Statement by MEXT at LCB Meeting in March 2019</a:t>
            </a:r>
            <a:endParaRPr kumimoji="1" lang="ja-JP" altLang="en-US" sz="2400" b="1" dirty="0"/>
          </a:p>
        </p:txBody>
      </p:sp>
      <p:sp>
        <p:nvSpPr>
          <p:cNvPr id="3" name="コンテンツ プレースホルダー 2"/>
          <p:cNvSpPr>
            <a:spLocks noGrp="1"/>
          </p:cNvSpPr>
          <p:nvPr>
            <p:ph idx="1"/>
          </p:nvPr>
        </p:nvSpPr>
        <p:spPr>
          <a:xfrm>
            <a:off x="467544" y="980728"/>
            <a:ext cx="8229600" cy="5616624"/>
          </a:xfrm>
        </p:spPr>
        <p:txBody>
          <a:bodyPr>
            <a:noAutofit/>
          </a:bodyPr>
          <a:lstStyle/>
          <a:p>
            <a:r>
              <a:rPr lang="en-US" altLang="ja-JP" sz="2000" dirty="0"/>
              <a:t>Following the opinion of the SCJ, </a:t>
            </a:r>
            <a:r>
              <a:rPr lang="en-US" altLang="ja-JP" sz="2000" b="1" dirty="0">
                <a:solidFill>
                  <a:srgbClr val="FF0000"/>
                </a:solidFill>
              </a:rPr>
              <a:t>MEXT has not yet reached declaration for hosting the ILC in Japan at this moment. </a:t>
            </a:r>
            <a:r>
              <a:rPr lang="en-US" altLang="ja-JP" sz="2000" dirty="0"/>
              <a:t>The ILC project requires further discussion in formal academic decision-making processes such as the SCJ Master Plan, where it has to be clarified whether the ILC project can gain </a:t>
            </a:r>
            <a:r>
              <a:rPr lang="en-US" altLang="ja-JP" sz="2000" b="1" dirty="0">
                <a:solidFill>
                  <a:srgbClr val="FF0000"/>
                </a:solidFill>
              </a:rPr>
              <a:t>understanding and support from the domestic academic community</a:t>
            </a:r>
            <a:r>
              <a:rPr lang="en-US" altLang="ja-JP" sz="2000" dirty="0" smtClean="0"/>
              <a:t>.</a:t>
            </a:r>
          </a:p>
          <a:p>
            <a:endParaRPr lang="en-US" altLang="ja-JP" sz="2000" dirty="0" smtClean="0"/>
          </a:p>
          <a:p>
            <a:r>
              <a:rPr lang="en-US" altLang="ja-JP" sz="2000" dirty="0"/>
              <a:t>MEXT will pay close attention to the progress of the discussions at the European Strategy for Particle Physics Update</a:t>
            </a:r>
            <a:r>
              <a:rPr lang="en-US" altLang="ja-JP" sz="2000" dirty="0" smtClean="0"/>
              <a:t>.</a:t>
            </a:r>
          </a:p>
          <a:p>
            <a:endParaRPr lang="ja-JP" altLang="ja-JP" sz="2000" dirty="0"/>
          </a:p>
          <a:p>
            <a:r>
              <a:rPr lang="en-US" altLang="ja-JP" sz="2000" dirty="0"/>
              <a:t>The ILC project has certain scientific significance in particle physics particularly in </a:t>
            </a:r>
            <a:r>
              <a:rPr lang="en-US" altLang="ja-JP" sz="2000" b="1" dirty="0">
                <a:solidFill>
                  <a:srgbClr val="FF0000"/>
                </a:solidFill>
              </a:rPr>
              <a:t>the precision measurements of the Higgs boson</a:t>
            </a:r>
            <a:r>
              <a:rPr lang="en-US" altLang="ja-JP" sz="2000" dirty="0">
                <a:solidFill>
                  <a:srgbClr val="FF0000"/>
                </a:solidFill>
              </a:rPr>
              <a:t>, </a:t>
            </a:r>
            <a:r>
              <a:rPr lang="en-US" altLang="ja-JP" sz="2000" dirty="0"/>
              <a:t>and also has possibility in </a:t>
            </a:r>
            <a:r>
              <a:rPr lang="en-US" altLang="ja-JP" sz="2000" b="1" dirty="0">
                <a:solidFill>
                  <a:srgbClr val="FF0000"/>
                </a:solidFill>
              </a:rPr>
              <a:t>the technological advancement and in its effect on the local community,</a:t>
            </a:r>
            <a:r>
              <a:rPr lang="en-US" altLang="ja-JP" sz="2000" dirty="0"/>
              <a:t> although the SCJ pointed out some concerns with the ILC project. Therefore, considering the above points, </a:t>
            </a:r>
            <a:r>
              <a:rPr lang="en-US" altLang="ja-JP" sz="2000" b="1" dirty="0">
                <a:solidFill>
                  <a:srgbClr val="FF0000"/>
                </a:solidFill>
              </a:rPr>
              <a:t>MEXT will continue to discuss the ILC project with other governments </a:t>
            </a:r>
            <a:r>
              <a:rPr lang="en-US" altLang="ja-JP" sz="2000" b="1" dirty="0" smtClean="0">
                <a:solidFill>
                  <a:srgbClr val="FF0000"/>
                </a:solidFill>
              </a:rPr>
              <a:t>having </a:t>
            </a:r>
            <a:r>
              <a:rPr lang="en-US" altLang="ja-JP" sz="2000" b="1" dirty="0">
                <a:solidFill>
                  <a:srgbClr val="FF0000"/>
                </a:solidFill>
              </a:rPr>
              <a:t>an interest in the ILC project</a:t>
            </a:r>
            <a:r>
              <a:rPr lang="en-US" altLang="ja-JP" sz="2000" b="1" dirty="0" smtClean="0">
                <a:solidFill>
                  <a:srgbClr val="FF0000"/>
                </a:solidFill>
              </a:rPr>
              <a:t>.</a:t>
            </a:r>
            <a:endParaRPr lang="ja-JP" altLang="ja-JP" sz="2000" b="1" dirty="0">
              <a:solidFill>
                <a:srgbClr val="FF0000"/>
              </a:solidFill>
            </a:endParaRPr>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6</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25956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23628" y="116632"/>
            <a:ext cx="7704856" cy="540060"/>
          </a:xfrm>
        </p:spPr>
        <p:txBody>
          <a:bodyPr/>
          <a:lstStyle/>
          <a:p>
            <a:r>
              <a:rPr lang="en-US" altLang="ja-JP" sz="2400" b="1" dirty="0" smtClean="0"/>
              <a:t>Message from the Federation of the Diet Members for ILC</a:t>
            </a:r>
            <a:endParaRPr kumimoji="1" lang="ja-JP" altLang="en-US" sz="2400" b="1" dirty="0"/>
          </a:p>
        </p:txBody>
      </p:sp>
      <p:sp>
        <p:nvSpPr>
          <p:cNvPr id="3" name="コンテンツ プレースホルダー 2"/>
          <p:cNvSpPr>
            <a:spLocks noGrp="1"/>
          </p:cNvSpPr>
          <p:nvPr>
            <p:ph idx="1"/>
          </p:nvPr>
        </p:nvSpPr>
        <p:spPr>
          <a:xfrm>
            <a:off x="611560" y="908720"/>
            <a:ext cx="8229600" cy="5616624"/>
          </a:xfrm>
        </p:spPr>
        <p:txBody>
          <a:bodyPr>
            <a:normAutofit fontScale="70000" lnSpcReduction="20000"/>
          </a:bodyPr>
          <a:lstStyle/>
          <a:p>
            <a:pPr marL="0" indent="0">
              <a:buNone/>
            </a:pPr>
            <a:endParaRPr lang="en-US" altLang="ja-JP" dirty="0" smtClean="0"/>
          </a:p>
          <a:p>
            <a:r>
              <a:rPr lang="en-US" altLang="ja-JP" dirty="0"/>
              <a:t>I believe the ILC should be realized through politically-led efforts, cutting across different ministries and agencies. As such, </a:t>
            </a:r>
            <a:r>
              <a:rPr lang="en-US" altLang="ja-JP" b="1" dirty="0">
                <a:solidFill>
                  <a:srgbClr val="FF0000"/>
                </a:solidFill>
              </a:rPr>
              <a:t>we’re proceeding to realize a budgeting as a national project with a separate budget outside of the regular science and technology budget.</a:t>
            </a:r>
          </a:p>
          <a:p>
            <a:pPr marL="0" indent="0">
              <a:buNone/>
            </a:pPr>
            <a:endParaRPr kumimoji="1" lang="en-US" altLang="ja-JP" dirty="0"/>
          </a:p>
          <a:p>
            <a:r>
              <a:rPr lang="en-US" altLang="ja-JP" b="1" dirty="0">
                <a:solidFill>
                  <a:srgbClr val="FF0000"/>
                </a:solidFill>
              </a:rPr>
              <a:t>On the international cost sharing, we have to separate the infrastructure part of civil engineering and conventional equipment that is natural to be taken up by the host country and the apparatus part that is natural to be internationally cost-shared among technically competent countries. </a:t>
            </a:r>
            <a:endParaRPr lang="en-US" altLang="ja-JP" b="1" dirty="0" smtClean="0">
              <a:solidFill>
                <a:srgbClr val="FF0000"/>
              </a:solidFill>
            </a:endParaRPr>
          </a:p>
          <a:p>
            <a:endParaRPr kumimoji="1" lang="en-US" altLang="ja-JP" dirty="0"/>
          </a:p>
          <a:p>
            <a:r>
              <a:rPr lang="en-US" altLang="ja-JP" dirty="0"/>
              <a:t>As the environment has ripened </a:t>
            </a:r>
            <a:r>
              <a:rPr lang="en-US" altLang="ja-JP" dirty="0" smtClean="0"/>
              <a:t>socially</a:t>
            </a:r>
            <a:r>
              <a:rPr lang="en-US" altLang="ja-JP" dirty="0"/>
              <a:t>, </a:t>
            </a:r>
            <a:r>
              <a:rPr lang="en-US" altLang="ja-JP" dirty="0" smtClean="0"/>
              <a:t>politically</a:t>
            </a:r>
            <a:r>
              <a:rPr lang="en-US" altLang="ja-JP" dirty="0"/>
              <a:t>, and administratively, </a:t>
            </a:r>
            <a:r>
              <a:rPr lang="en-US" altLang="ja-JP" b="1" dirty="0">
                <a:solidFill>
                  <a:srgbClr val="FF0000"/>
                </a:solidFill>
              </a:rPr>
              <a:t>the next mission for politics is to secure the budget for the construction. </a:t>
            </a:r>
            <a:r>
              <a:rPr lang="en-US" altLang="ja-JP" dirty="0"/>
              <a:t>In parallel, with the government’s administrative process, we will begin in earnest from our role as political and legislative body to obtain the necessary budget for construction.</a:t>
            </a:r>
            <a:endParaRPr kumimoji="1" lang="ja-JP" altLang="en-US" dirty="0"/>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7</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28682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t>ICFA Statement </a:t>
            </a:r>
            <a:endParaRPr kumimoji="1" lang="ja-JP" altLang="en-US" sz="2400" b="1" dirty="0"/>
          </a:p>
        </p:txBody>
      </p:sp>
      <p:sp>
        <p:nvSpPr>
          <p:cNvPr id="3" name="コンテンツ プレースホルダー 2"/>
          <p:cNvSpPr>
            <a:spLocks noGrp="1"/>
          </p:cNvSpPr>
          <p:nvPr>
            <p:ph idx="1"/>
          </p:nvPr>
        </p:nvSpPr>
        <p:spPr>
          <a:xfrm>
            <a:off x="467544" y="800708"/>
            <a:ext cx="8229600" cy="5949280"/>
          </a:xfrm>
        </p:spPr>
        <p:txBody>
          <a:bodyPr>
            <a:noAutofit/>
          </a:bodyPr>
          <a:lstStyle/>
          <a:p>
            <a:r>
              <a:rPr lang="en-US" altLang="ja-JP" sz="2000" dirty="0" smtClean="0"/>
              <a:t>ICFA </a:t>
            </a:r>
            <a:r>
              <a:rPr lang="en-US" altLang="ja-JP" sz="2000" dirty="0"/>
              <a:t>views the statement of continuing interest in the ILC within MEXT and related ministries and agencies as </a:t>
            </a:r>
            <a:r>
              <a:rPr lang="en-US" altLang="ja-JP" sz="2000" b="1" dirty="0">
                <a:solidFill>
                  <a:srgbClr val="FF0000"/>
                </a:solidFill>
              </a:rPr>
              <a:t>an important milestone along the path to the </a:t>
            </a:r>
            <a:r>
              <a:rPr lang="en-US" altLang="ja-JP" sz="2000" b="1" dirty="0" smtClean="0">
                <a:solidFill>
                  <a:srgbClr val="FF0000"/>
                </a:solidFill>
              </a:rPr>
              <a:t>ILC.</a:t>
            </a:r>
            <a:endParaRPr lang="en-US" altLang="ja-JP" sz="2000" b="1" dirty="0" smtClean="0">
              <a:solidFill>
                <a:srgbClr val="FF0000"/>
              </a:solidFill>
            </a:endParaRPr>
          </a:p>
          <a:p>
            <a:r>
              <a:rPr lang="en-US" altLang="ja-JP" sz="2000" dirty="0" smtClean="0"/>
              <a:t>ICFA </a:t>
            </a:r>
            <a:r>
              <a:rPr lang="en-US" altLang="ja-JP" sz="2000" dirty="0"/>
              <a:t>confirms the international consensus that </a:t>
            </a:r>
            <a:r>
              <a:rPr lang="en-US" altLang="ja-JP" sz="2000" b="1" dirty="0">
                <a:solidFill>
                  <a:srgbClr val="FF0000"/>
                </a:solidFill>
              </a:rPr>
              <a:t>the highest priority for the next global machine is a “Higgs Factory”</a:t>
            </a:r>
            <a:r>
              <a:rPr lang="en-US" altLang="ja-JP" sz="2000" dirty="0"/>
              <a:t> capable of precision studies of the Higgs boson. At this ICFA meeting </a:t>
            </a:r>
            <a:r>
              <a:rPr lang="en-US" altLang="ja-JP" sz="2000" b="1" dirty="0">
                <a:solidFill>
                  <a:srgbClr val="FF0000"/>
                </a:solidFill>
              </a:rPr>
              <a:t>options for a Higgs Factory were discussed </a:t>
            </a:r>
            <a:r>
              <a:rPr lang="en-US" altLang="ja-JP" sz="2000" dirty="0"/>
              <a:t>-- the ILC, as well as other collider technologies</a:t>
            </a:r>
            <a:r>
              <a:rPr lang="en-US" altLang="ja-JP" sz="2000" dirty="0" smtClean="0"/>
              <a:t>.</a:t>
            </a:r>
            <a:endParaRPr lang="en-US" altLang="ja-JP" sz="2000" dirty="0"/>
          </a:p>
          <a:p>
            <a:r>
              <a:rPr lang="en-US" altLang="ja-JP" sz="2000" b="1" dirty="0">
                <a:solidFill>
                  <a:srgbClr val="FF0000"/>
                </a:solidFill>
              </a:rPr>
              <a:t>ICFA reaffirms the scientific significance of the ILC </a:t>
            </a:r>
            <a:r>
              <a:rPr lang="en-US" altLang="ja-JP" sz="2000" dirty="0"/>
              <a:t>and that the ILC is in a sufficient state of technical readiness for approval for construction</a:t>
            </a:r>
            <a:r>
              <a:rPr lang="en-US" altLang="ja-JP" sz="2000" dirty="0" smtClean="0"/>
              <a:t>.</a:t>
            </a:r>
          </a:p>
          <a:p>
            <a:r>
              <a:rPr lang="en-US" altLang="ja-JP" sz="2000" dirty="0" smtClean="0"/>
              <a:t>ICFA recognizes </a:t>
            </a:r>
            <a:r>
              <a:rPr lang="en-US" altLang="ja-JP" sz="2000" dirty="0"/>
              <a:t>that although MEXT has interest in the ILC, and will continue to discuss the project with other governments, </a:t>
            </a:r>
            <a:r>
              <a:rPr lang="en-US" altLang="ja-JP" sz="2000" b="1" dirty="0">
                <a:solidFill>
                  <a:srgbClr val="FF0000"/>
                </a:solidFill>
              </a:rPr>
              <a:t>Japan is not yet able to declare its willingness to host the ILC</a:t>
            </a:r>
            <a:r>
              <a:rPr lang="en-US" altLang="ja-JP" sz="2000" dirty="0"/>
              <a:t>. A clear statement of Japan’s position towards hosting the ILC would have had significant impact in the ongoing discussions on the formulation of the European Strategy for Particle Physics Update</a:t>
            </a:r>
            <a:r>
              <a:rPr lang="en-US" altLang="ja-JP" sz="2000" dirty="0" smtClean="0"/>
              <a:t>.</a:t>
            </a:r>
          </a:p>
          <a:p>
            <a:r>
              <a:rPr lang="en-US" altLang="ja-JP" sz="2000" dirty="0" smtClean="0"/>
              <a:t>ICFA </a:t>
            </a:r>
            <a:r>
              <a:rPr lang="en-US" altLang="ja-JP" sz="2000" dirty="0"/>
              <a:t>notes with satisfaction the great progress of the various options for Higgs factories proposed across the world. </a:t>
            </a:r>
            <a:r>
              <a:rPr lang="en-US" altLang="ja-JP" sz="2000" b="1" dirty="0">
                <a:solidFill>
                  <a:srgbClr val="FF0000"/>
                </a:solidFill>
              </a:rPr>
              <a:t>All options will be considered in the European Strategy for Particle Physics Update and by ICFA</a:t>
            </a:r>
            <a:r>
              <a:rPr lang="en-US" altLang="ja-JP" sz="2000" dirty="0"/>
              <a:t>.</a:t>
            </a:r>
          </a:p>
          <a:p>
            <a:endParaRPr lang="ja-JP" altLang="en-US" sz="2000" dirty="0"/>
          </a:p>
        </p:txBody>
      </p:sp>
      <p:sp>
        <p:nvSpPr>
          <p:cNvPr id="4" name="スライド番号プレースホルダー 3"/>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8</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96591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t>Actions to be done by MEXT</a:t>
            </a:r>
            <a:endParaRPr kumimoji="1" lang="ja-JP" altLang="en-US" sz="2400" b="1" dirty="0"/>
          </a:p>
        </p:txBody>
      </p:sp>
      <p:sp>
        <p:nvSpPr>
          <p:cNvPr id="3" name="コンテンツ プレースホルダー 2"/>
          <p:cNvSpPr>
            <a:spLocks noGrp="1"/>
          </p:cNvSpPr>
          <p:nvPr>
            <p:ph idx="1"/>
          </p:nvPr>
        </p:nvSpPr>
        <p:spPr>
          <a:xfrm>
            <a:off x="395536" y="1556792"/>
            <a:ext cx="8229600" cy="5004556"/>
          </a:xfrm>
        </p:spPr>
        <p:txBody>
          <a:bodyPr>
            <a:normAutofit fontScale="62500" lnSpcReduction="20000"/>
          </a:bodyPr>
          <a:lstStyle/>
          <a:p>
            <a:r>
              <a:rPr lang="en-US" altLang="ja-JP" dirty="0">
                <a:latin typeface="Arial" panose="020B0604020202020204" pitchFamily="34" charset="0"/>
                <a:cs typeface="Arial" panose="020B0604020202020204" pitchFamily="34" charset="0"/>
              </a:rPr>
              <a:t>In the future, while paying close attention to the progress of discussions on the European Elementary Particle Physics Strategy, we would like to </a:t>
            </a:r>
            <a:r>
              <a:rPr lang="en-US" altLang="ja-JP" b="1" dirty="0">
                <a:solidFill>
                  <a:srgbClr val="FF0000"/>
                </a:solidFill>
                <a:latin typeface="Arial" panose="020B0604020202020204" pitchFamily="34" charset="0"/>
                <a:cs typeface="Arial" panose="020B0604020202020204" pitchFamily="34" charset="0"/>
              </a:rPr>
              <a:t>deepen discussions with France and Germany at the governmental level</a:t>
            </a:r>
            <a:r>
              <a:rPr lang="en-US" altLang="ja-JP" dirty="0">
                <a:latin typeface="Arial" panose="020B0604020202020204" pitchFamily="34" charset="0"/>
                <a:cs typeface="Arial" panose="020B0604020202020204" pitchFamily="34" charset="0"/>
              </a:rPr>
              <a:t>, by proposing, for instance, to establish a standing discussion group similar to the one with the US</a:t>
            </a:r>
            <a:r>
              <a:rPr lang="en-US" altLang="ja-JP" dirty="0" smtClean="0">
                <a:latin typeface="Arial" panose="020B0604020202020204" pitchFamily="34" charset="0"/>
                <a:cs typeface="Arial" panose="020B0604020202020204" pitchFamily="34" charset="0"/>
              </a:rPr>
              <a:t>. (</a:t>
            </a:r>
            <a:r>
              <a:rPr lang="en-US" altLang="ja-JP" dirty="0" err="1" smtClean="0">
                <a:latin typeface="Arial" panose="020B0604020202020204" pitchFamily="34" charset="0"/>
                <a:cs typeface="Arial" panose="020B0604020202020204" pitchFamily="34" charset="0"/>
              </a:rPr>
              <a:t>Mr.Isogai</a:t>
            </a:r>
            <a:r>
              <a:rPr lang="en-US" altLang="ja-JP" dirty="0" smtClean="0">
                <a:latin typeface="Arial" panose="020B0604020202020204" pitchFamily="34" charset="0"/>
                <a:cs typeface="Arial" panose="020B0604020202020204" pitchFamily="34" charset="0"/>
              </a:rPr>
              <a:t>)</a:t>
            </a:r>
          </a:p>
          <a:p>
            <a:endParaRPr lang="ja-JP"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So, also for the ILC project, we expect there will be </a:t>
            </a:r>
            <a:r>
              <a:rPr lang="en-US" altLang="ja-JP" b="1" dirty="0">
                <a:solidFill>
                  <a:srgbClr val="FF0000"/>
                </a:solidFill>
                <a:latin typeface="Arial" panose="020B0604020202020204" pitchFamily="34" charset="0"/>
                <a:cs typeface="Arial" panose="020B0604020202020204" pitchFamily="34" charset="0"/>
              </a:rPr>
              <a:t>a working group set up in the High Energy Accelerator Research Organization, so-called KEK, and at its initiative, </a:t>
            </a:r>
            <a:r>
              <a:rPr lang="en-US" altLang="ja-JP" dirty="0">
                <a:latin typeface="Arial" panose="020B0604020202020204" pitchFamily="34" charset="0"/>
                <a:cs typeface="Arial" panose="020B0604020202020204" pitchFamily="34" charset="0"/>
              </a:rPr>
              <a:t>discussions within the community of domestic and foreign researchers will proceed regarding international cost sharing, etc</a:t>
            </a:r>
            <a:r>
              <a:rPr lang="en-US" altLang="ja-JP" dirty="0" smtClean="0">
                <a:latin typeface="Arial" panose="020B0604020202020204" pitchFamily="34" charset="0"/>
                <a:cs typeface="Arial" panose="020B0604020202020204" pitchFamily="34" charset="0"/>
              </a:rPr>
              <a:t>. (</a:t>
            </a:r>
            <a:r>
              <a:rPr lang="en-US" altLang="ja-JP" dirty="0" err="1" smtClean="0">
                <a:latin typeface="Arial" panose="020B0604020202020204" pitchFamily="34" charset="0"/>
                <a:cs typeface="Arial" panose="020B0604020202020204" pitchFamily="34" charset="0"/>
              </a:rPr>
              <a:t>Mr.Isogai</a:t>
            </a:r>
            <a:r>
              <a:rPr lang="en-US" altLang="ja-JP" dirty="0" smtClean="0">
                <a:latin typeface="Arial" panose="020B0604020202020204" pitchFamily="34" charset="0"/>
                <a:cs typeface="Arial" panose="020B0604020202020204" pitchFamily="34" charset="0"/>
              </a:rPr>
              <a:t>)</a:t>
            </a:r>
          </a:p>
          <a:p>
            <a:endParaRPr lang="ja-JP"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As I mentioned earlier, I am also aware that this is a project of great significance both from the academic research point of view and from the perspective of regional revitalization. Therefore, I would like to </a:t>
            </a:r>
            <a:r>
              <a:rPr lang="en-US" altLang="ja-JP" b="1" dirty="0">
                <a:solidFill>
                  <a:srgbClr val="FF0000"/>
                </a:solidFill>
                <a:latin typeface="Arial" panose="020B0604020202020204" pitchFamily="34" charset="0"/>
                <a:cs typeface="Arial" panose="020B0604020202020204" pitchFamily="34" charset="0"/>
              </a:rPr>
              <a:t>continue our investigations, closely collaborating with related communities while keeping an eye on the international situation</a:t>
            </a:r>
            <a:r>
              <a:rPr lang="en-US" altLang="ja-JP" b="1" dirty="0" smtClean="0">
                <a:solidFill>
                  <a:srgbClr val="FF0000"/>
                </a:solidFill>
                <a:latin typeface="Arial" panose="020B0604020202020204" pitchFamily="34" charset="0"/>
                <a:cs typeface="Arial" panose="020B0604020202020204" pitchFamily="34" charset="0"/>
              </a:rPr>
              <a:t>. </a:t>
            </a:r>
            <a:r>
              <a:rPr lang="en-US" altLang="ja-JP" dirty="0" smtClean="0">
                <a:latin typeface="Arial" panose="020B0604020202020204" pitchFamily="34" charset="0"/>
                <a:cs typeface="Arial" panose="020B0604020202020204" pitchFamily="34" charset="0"/>
              </a:rPr>
              <a:t>(Minister </a:t>
            </a:r>
            <a:r>
              <a:rPr lang="en-US" altLang="ja-JP" dirty="0" err="1" smtClean="0">
                <a:latin typeface="Arial" panose="020B0604020202020204" pitchFamily="34" charset="0"/>
                <a:cs typeface="Arial" panose="020B0604020202020204" pitchFamily="34" charset="0"/>
              </a:rPr>
              <a:t>Shibayama</a:t>
            </a:r>
            <a:r>
              <a:rPr lang="en-US" altLang="ja-JP" dirty="0" smtClean="0">
                <a:latin typeface="Arial" panose="020B0604020202020204" pitchFamily="34" charset="0"/>
                <a:cs typeface="Arial" panose="020B0604020202020204" pitchFamily="34" charset="0"/>
              </a:rPr>
              <a:t>)</a:t>
            </a:r>
            <a:endParaRPr lang="ja-JP" altLang="ja-JP" dirty="0">
              <a:latin typeface="Arial" panose="020B0604020202020204" pitchFamily="34" charset="0"/>
              <a:cs typeface="Arial" panose="020B0604020202020204" pitchFamily="34" charset="0"/>
            </a:endParaRPr>
          </a:p>
          <a:p>
            <a:endParaRPr kumimoji="1" lang="en-US" altLang="ja-JP" dirty="0" smtClean="0"/>
          </a:p>
          <a:p>
            <a:endParaRPr kumimoji="1" lang="ja-JP" altLang="en-US" dirty="0"/>
          </a:p>
        </p:txBody>
      </p:sp>
      <p:sp>
        <p:nvSpPr>
          <p:cNvPr id="4" name="テキスト ボックス 3"/>
          <p:cNvSpPr txBox="1"/>
          <p:nvPr/>
        </p:nvSpPr>
        <p:spPr>
          <a:xfrm>
            <a:off x="503548" y="1016732"/>
            <a:ext cx="5997476" cy="369332"/>
          </a:xfrm>
          <a:prstGeom prst="rect">
            <a:avLst/>
          </a:prstGeom>
          <a:noFill/>
        </p:spPr>
        <p:txBody>
          <a:bodyPr wrap="none" rtlCol="0">
            <a:spAutoFit/>
          </a:bodyPr>
          <a:lstStyle/>
          <a:p>
            <a:r>
              <a:rPr kumimoji="1" lang="en-US" altLang="ja-JP" dirty="0" smtClean="0"/>
              <a:t>Answers given by MEXT at the Diet session on March 13, 2019.</a:t>
            </a:r>
            <a:endParaRPr kumimoji="1" lang="ja-JP" altLang="en-US" dirty="0"/>
          </a:p>
        </p:txBody>
      </p:sp>
      <p:sp>
        <p:nvSpPr>
          <p:cNvPr id="5" name="スライド番号プレースホルダー 4"/>
          <p:cNvSpPr>
            <a:spLocks noGrp="1"/>
          </p:cNvSpPr>
          <p:nvPr>
            <p:ph type="sldNum" sz="quarter" idx="12"/>
          </p:nvPr>
        </p:nvSpPr>
        <p:spPr/>
        <p:txBody>
          <a:bodyPr/>
          <a:lstStyle/>
          <a:p>
            <a:fld id="{690BD53D-0F42-B742-A897-5EF936631EAF}" type="slidenum">
              <a:rPr lang="ja-JP" altLang="en-US" smtClean="0">
                <a:solidFill>
                  <a:prstClr val="black">
                    <a:tint val="75000"/>
                  </a:prstClr>
                </a:solidFill>
                <a:latin typeface="Calibri"/>
                <a:ea typeface="ＭＳ Ｐゴシック"/>
              </a:rPr>
              <a:pPr/>
              <a:t>9</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17775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ference_Katsuro">
  <a:themeElements>
    <a:clrScheme name="Katsuro-Presentation">
      <a:dk1>
        <a:sysClr val="windowText" lastClr="000000"/>
      </a:dk1>
      <a:lt1>
        <a:srgbClr val="FFFFFF"/>
      </a:lt1>
      <a:dk2>
        <a:srgbClr val="1F497D"/>
      </a:dk2>
      <a:lt2>
        <a:srgbClr val="EEECE1"/>
      </a:lt2>
      <a:accent1>
        <a:srgbClr val="FFC000"/>
      </a:accent1>
      <a:accent2>
        <a:srgbClr val="0070C0"/>
      </a:accent2>
      <a:accent3>
        <a:srgbClr val="FFFF00"/>
      </a:accent3>
      <a:accent4>
        <a:srgbClr val="92D050"/>
      </a:accent4>
      <a:accent5>
        <a:srgbClr val="00B050"/>
      </a:accent5>
      <a:accent6>
        <a:srgbClr val="FF0000"/>
      </a:accent6>
      <a:hlink>
        <a:srgbClr val="33CC33"/>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ference_Katsuro">
  <a:themeElements>
    <a:clrScheme name="Katsuro-Presentation">
      <a:dk1>
        <a:sysClr val="windowText" lastClr="000000"/>
      </a:dk1>
      <a:lt1>
        <a:srgbClr val="FFFFFF"/>
      </a:lt1>
      <a:dk2>
        <a:srgbClr val="1F497D"/>
      </a:dk2>
      <a:lt2>
        <a:srgbClr val="EEECE1"/>
      </a:lt2>
      <a:accent1>
        <a:srgbClr val="FFC000"/>
      </a:accent1>
      <a:accent2>
        <a:srgbClr val="0070C0"/>
      </a:accent2>
      <a:accent3>
        <a:srgbClr val="FFFF00"/>
      </a:accent3>
      <a:accent4>
        <a:srgbClr val="92D050"/>
      </a:accent4>
      <a:accent5>
        <a:srgbClr val="00B050"/>
      </a:accent5>
      <a:accent6>
        <a:srgbClr val="FF0000"/>
      </a:accent6>
      <a:hlink>
        <a:srgbClr val="33CC33"/>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ference_Katsuro">
  <a:themeElements>
    <a:clrScheme name="Katsuro-Presentation">
      <a:dk1>
        <a:sysClr val="windowText" lastClr="000000"/>
      </a:dk1>
      <a:lt1>
        <a:srgbClr val="FFFFFF"/>
      </a:lt1>
      <a:dk2>
        <a:srgbClr val="1F497D"/>
      </a:dk2>
      <a:lt2>
        <a:srgbClr val="EEECE1"/>
      </a:lt2>
      <a:accent1>
        <a:srgbClr val="FFC000"/>
      </a:accent1>
      <a:accent2>
        <a:srgbClr val="0070C0"/>
      </a:accent2>
      <a:accent3>
        <a:srgbClr val="FFFF00"/>
      </a:accent3>
      <a:accent4>
        <a:srgbClr val="92D050"/>
      </a:accent4>
      <a:accent5>
        <a:srgbClr val="00B050"/>
      </a:accent5>
      <a:accent6>
        <a:srgbClr val="FF0000"/>
      </a:accent6>
      <a:hlink>
        <a:srgbClr val="33CC33"/>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G-kiosk1 1">
        <a:dk1>
          <a:srgbClr val="000000"/>
        </a:dk1>
        <a:lt1>
          <a:srgbClr val="FFFFFF"/>
        </a:lt1>
        <a:dk2>
          <a:srgbClr val="000000"/>
        </a:dk2>
        <a:lt2>
          <a:srgbClr val="808080"/>
        </a:lt2>
        <a:accent1>
          <a:srgbClr val="EBCEB1"/>
        </a:accent1>
        <a:accent2>
          <a:srgbClr val="3366CC"/>
        </a:accent2>
        <a:accent3>
          <a:srgbClr val="FFFFFF"/>
        </a:accent3>
        <a:accent4>
          <a:srgbClr val="000000"/>
        </a:accent4>
        <a:accent5>
          <a:srgbClr val="F3E3D5"/>
        </a:accent5>
        <a:accent6>
          <a:srgbClr val="2D5C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TG-kiosk1 2">
        <a:dk1>
          <a:srgbClr val="000000"/>
        </a:dk1>
        <a:lt1>
          <a:srgbClr val="FFFFFF"/>
        </a:lt1>
        <a:dk2>
          <a:srgbClr val="000000"/>
        </a:dk2>
        <a:lt2>
          <a:srgbClr val="C0C0C0"/>
        </a:lt2>
        <a:accent1>
          <a:srgbClr val="FFB727"/>
        </a:accent1>
        <a:accent2>
          <a:srgbClr val="4F78BA"/>
        </a:accent2>
        <a:accent3>
          <a:srgbClr val="FFFFFF"/>
        </a:accent3>
        <a:accent4>
          <a:srgbClr val="000000"/>
        </a:accent4>
        <a:accent5>
          <a:srgbClr val="FFD8AC"/>
        </a:accent5>
        <a:accent6>
          <a:srgbClr val="476CA8"/>
        </a:accent6>
        <a:hlink>
          <a:srgbClr val="93CE4C"/>
        </a:hlink>
        <a:folHlink>
          <a:srgbClr val="FF9999"/>
        </a:folHlink>
      </a:clrScheme>
      <a:clrMap bg1="lt1" tx1="dk1" bg2="lt2" tx2="dk2" accent1="accent1" accent2="accent2" accent3="accent3" accent4="accent4" accent5="accent5" accent6="accent6" hlink="hlink" folHlink="folHlink"/>
    </a:extraClrScheme>
    <a:extraClrScheme>
      <a:clrScheme name="TG-kiosk1 3">
        <a:dk1>
          <a:srgbClr val="000000"/>
        </a:dk1>
        <a:lt1>
          <a:srgbClr val="FFFFFF"/>
        </a:lt1>
        <a:dk2>
          <a:srgbClr val="000000"/>
        </a:dk2>
        <a:lt2>
          <a:srgbClr val="808080"/>
        </a:lt2>
        <a:accent1>
          <a:srgbClr val="63DDD7"/>
        </a:accent1>
        <a:accent2>
          <a:srgbClr val="4454CE"/>
        </a:accent2>
        <a:accent3>
          <a:srgbClr val="FFFFFF"/>
        </a:accent3>
        <a:accent4>
          <a:srgbClr val="000000"/>
        </a:accent4>
        <a:accent5>
          <a:srgbClr val="B7EBE8"/>
        </a:accent5>
        <a:accent6>
          <a:srgbClr val="3D4BBA"/>
        </a:accent6>
        <a:hlink>
          <a:srgbClr val="9999FF"/>
        </a:hlink>
        <a:folHlink>
          <a:srgbClr val="9933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57868</TotalTime>
  <Words>2692</Words>
  <Application>Microsoft Office PowerPoint</Application>
  <PresentationFormat>画面に合わせる (4:3)</PresentationFormat>
  <Paragraphs>249</Paragraphs>
  <Slides>18</Slides>
  <Notes>2</Notes>
  <HiddenSlides>0</HiddenSlides>
  <MMClips>0</MMClips>
  <ScaleCrop>false</ScaleCrop>
  <HeadingPairs>
    <vt:vector size="6" baseType="variant">
      <vt:variant>
        <vt:lpstr>使用されているフォント</vt:lpstr>
      </vt:variant>
      <vt:variant>
        <vt:i4>15</vt:i4>
      </vt:variant>
      <vt:variant>
        <vt:lpstr>テーマ</vt:lpstr>
      </vt:variant>
      <vt:variant>
        <vt:i4>6</vt:i4>
      </vt:variant>
      <vt:variant>
        <vt:lpstr>スライド タイトル</vt:lpstr>
      </vt:variant>
      <vt:variant>
        <vt:i4>18</vt:i4>
      </vt:variant>
    </vt:vector>
  </HeadingPairs>
  <TitlesOfParts>
    <vt:vector size="39" baseType="lpstr">
      <vt:lpstr>Helvetica Neue</vt:lpstr>
      <vt:lpstr>ＭＳ Ｐゴシック</vt:lpstr>
      <vt:lpstr>MS UI Gothic</vt:lpstr>
      <vt:lpstr>メイリオ</vt:lpstr>
      <vt:lpstr>游ゴシック</vt:lpstr>
      <vt:lpstr>Arial</vt:lpstr>
      <vt:lpstr>Calibri</vt:lpstr>
      <vt:lpstr>Gadugi</vt:lpstr>
      <vt:lpstr>Helvetica</vt:lpstr>
      <vt:lpstr>Mangal</vt:lpstr>
      <vt:lpstr>Symbol</vt:lpstr>
      <vt:lpstr>Times</vt:lpstr>
      <vt:lpstr>Times New Roman</vt:lpstr>
      <vt:lpstr>Verdana</vt:lpstr>
      <vt:lpstr>Wingdings</vt:lpstr>
      <vt:lpstr>KEK Standard</vt:lpstr>
      <vt:lpstr>デザインの設定</vt:lpstr>
      <vt:lpstr>1_KEK Standard</vt:lpstr>
      <vt:lpstr>Conference_Katsuro</vt:lpstr>
      <vt:lpstr>1_Conference_Katsuro</vt:lpstr>
      <vt:lpstr>2_Conference_Katsuro</vt:lpstr>
      <vt:lpstr>Status of ILC  </vt:lpstr>
      <vt:lpstr>PowerPoint プレゼンテーション</vt:lpstr>
      <vt:lpstr>Recent history of ILC in Japan</vt:lpstr>
      <vt:lpstr>The SCJ report : Executive summary  </vt:lpstr>
      <vt:lpstr>LCB and ICFA meetings in Tokyo</vt:lpstr>
      <vt:lpstr>Statement by MEXT at LCB Meeting in March 2019</vt:lpstr>
      <vt:lpstr>Message from the Federation of the Diet Members for ILC</vt:lpstr>
      <vt:lpstr>ICFA Statement </vt:lpstr>
      <vt:lpstr>Actions to be done by MEXT</vt:lpstr>
      <vt:lpstr>Actions to be done by KEK</vt:lpstr>
      <vt:lpstr>International WG initiated by KEK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Political/governmental communications with possible foreign partners </vt:lpstr>
      <vt:lpstr>Summary and 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yamauchi</dc:creator>
  <cp:lastModifiedBy>岡田 安弘</cp:lastModifiedBy>
  <cp:revision>326</cp:revision>
  <cp:lastPrinted>2019-05-06T08:54:35Z</cp:lastPrinted>
  <dcterms:created xsi:type="dcterms:W3CDTF">2015-02-23T05:26:10Z</dcterms:created>
  <dcterms:modified xsi:type="dcterms:W3CDTF">2019-05-06T10:06:56Z</dcterms:modified>
</cp:coreProperties>
</file>