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tmp" ContentType="image/png"/>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xml" ContentType="application/vnd.openxmlformats-officedocument.presentationml.notesSlide+xml"/>
  <Override PartName="/ppt/embeddings/oleObject5.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6.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7.bin" ContentType="application/vnd.openxmlformats-officedocument.oleObject"/>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993" r:id="rId2"/>
    <p:sldId id="1002" r:id="rId3"/>
    <p:sldId id="1003" r:id="rId4"/>
    <p:sldId id="1019" r:id="rId5"/>
    <p:sldId id="1020" r:id="rId6"/>
    <p:sldId id="1022" r:id="rId7"/>
    <p:sldId id="1023" r:id="rId8"/>
    <p:sldId id="1024" r:id="rId9"/>
    <p:sldId id="1008" r:id="rId10"/>
    <p:sldId id="1009" r:id="rId11"/>
    <p:sldId id="1010" r:id="rId12"/>
    <p:sldId id="1025" r:id="rId13"/>
    <p:sldId id="1014" r:id="rId14"/>
    <p:sldId id="1017" r:id="rId15"/>
    <p:sldId id="1016" r:id="rId16"/>
    <p:sldId id="1028" r:id="rId17"/>
    <p:sldId id="923" r:id="rId18"/>
    <p:sldId id="880" r:id="rId19"/>
    <p:sldId id="998" r:id="rId20"/>
    <p:sldId id="999" r:id="rId21"/>
    <p:sldId id="1001" r:id="rId22"/>
    <p:sldId id="925" r:id="rId23"/>
    <p:sldId id="934" r:id="rId24"/>
    <p:sldId id="990" r:id="rId25"/>
    <p:sldId id="985" r:id="rId26"/>
  </p:sldIdLst>
  <p:sldSz cx="9144000" cy="6858000" type="screen4x3"/>
  <p:notesSz cx="9601200" cy="7315200"/>
  <p:defaultTextStyle>
    <a:defPPr>
      <a:defRPr lang="en-US"/>
    </a:defPPr>
    <a:lvl1pPr algn="l" rtl="0" fontAlgn="base">
      <a:spcBef>
        <a:spcPct val="20000"/>
      </a:spcBef>
      <a:spcAft>
        <a:spcPct val="0"/>
      </a:spcAft>
      <a:buChar char="•"/>
      <a:defRPr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nch" initials="lwg" lastIdx="15" clrIdx="0"/>
  <p:cmAuthor id="1" name="William Lynch" initials="W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00"/>
    <a:srgbClr val="FFFFCC"/>
    <a:srgbClr val="FF00FF"/>
    <a:srgbClr val="99FFCC"/>
    <a:srgbClr val="D9E1D9"/>
    <a:srgbClr val="BC8F00"/>
    <a:srgbClr val="FFFFFF"/>
    <a:srgbClr val="FFFF9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7" autoAdjust="0"/>
    <p:restoredTop sz="99435" autoAdjust="0"/>
  </p:normalViewPr>
  <p:slideViewPr>
    <p:cSldViewPr snapToGrid="0">
      <p:cViewPr>
        <p:scale>
          <a:sx n="100" d="100"/>
          <a:sy n="100" d="100"/>
        </p:scale>
        <p:origin x="-552" y="624"/>
      </p:cViewPr>
      <p:guideLst>
        <p:guide orient="horz" pos="583"/>
        <p:guide pos="4336"/>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1144" y="-72"/>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slide" Target="slides/slide17.xml"/><Relationship Id="rId3"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03T11:59:53.263" idx="1">
    <p:pos x="10" y="10"/>
    <p:text>add the 345 MeV/A figure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4167188" cy="354013"/>
          </a:xfrm>
          <a:prstGeom prst="rect">
            <a:avLst/>
          </a:prstGeom>
          <a:noFill/>
          <a:ln w="9525">
            <a:noFill/>
            <a:miter lim="800000"/>
            <a:headEnd/>
            <a:tailEnd/>
          </a:ln>
          <a:effectLst/>
        </p:spPr>
        <p:txBody>
          <a:bodyPr vert="horz" wrap="square" lIns="91874" tIns="45937" rIns="91874" bIns="45937" numCol="1" anchor="t" anchorCtr="0" compatLnSpc="1">
            <a:prstTxWarp prst="textNoShape">
              <a:avLst/>
            </a:prstTxWarp>
          </a:bodyPr>
          <a:lstStyle>
            <a:lvl1pPr defTabSz="922338">
              <a:spcBef>
                <a:spcPct val="0"/>
              </a:spcBef>
              <a:buFontTx/>
              <a:buNone/>
              <a:defRPr sz="1700"/>
            </a:lvl1pPr>
          </a:lstStyle>
          <a:p>
            <a:endParaRPr lang="en-US"/>
          </a:p>
        </p:txBody>
      </p:sp>
      <p:sp>
        <p:nvSpPr>
          <p:cNvPr id="18435" name="Rectangle 3"/>
          <p:cNvSpPr>
            <a:spLocks noGrp="1" noChangeArrowheads="1"/>
          </p:cNvSpPr>
          <p:nvPr>
            <p:ph type="dt" sz="quarter" idx="1"/>
          </p:nvPr>
        </p:nvSpPr>
        <p:spPr bwMode="auto">
          <a:xfrm>
            <a:off x="5434013" y="0"/>
            <a:ext cx="4167187" cy="354013"/>
          </a:xfrm>
          <a:prstGeom prst="rect">
            <a:avLst/>
          </a:prstGeom>
          <a:noFill/>
          <a:ln w="9525">
            <a:noFill/>
            <a:miter lim="800000"/>
            <a:headEnd/>
            <a:tailEnd/>
          </a:ln>
          <a:effectLst/>
        </p:spPr>
        <p:txBody>
          <a:bodyPr vert="horz" wrap="square" lIns="91874" tIns="45937" rIns="91874" bIns="45937" numCol="1" anchor="t" anchorCtr="0" compatLnSpc="1">
            <a:prstTxWarp prst="textNoShape">
              <a:avLst/>
            </a:prstTxWarp>
          </a:bodyPr>
          <a:lstStyle>
            <a:lvl1pPr algn="r" defTabSz="922338">
              <a:spcBef>
                <a:spcPct val="0"/>
              </a:spcBef>
              <a:buFontTx/>
              <a:buNone/>
              <a:defRPr sz="1700"/>
            </a:lvl1pPr>
          </a:lstStyle>
          <a:p>
            <a:endParaRPr lang="en-US"/>
          </a:p>
        </p:txBody>
      </p:sp>
      <p:sp>
        <p:nvSpPr>
          <p:cNvPr id="18436" name="Rectangle 4"/>
          <p:cNvSpPr>
            <a:spLocks noGrp="1" noChangeArrowheads="1"/>
          </p:cNvSpPr>
          <p:nvPr>
            <p:ph type="ftr" sz="quarter" idx="2"/>
          </p:nvPr>
        </p:nvSpPr>
        <p:spPr bwMode="auto">
          <a:xfrm>
            <a:off x="0" y="6961188"/>
            <a:ext cx="4167188" cy="354012"/>
          </a:xfrm>
          <a:prstGeom prst="rect">
            <a:avLst/>
          </a:prstGeom>
          <a:noFill/>
          <a:ln w="9525">
            <a:noFill/>
            <a:miter lim="800000"/>
            <a:headEnd/>
            <a:tailEnd/>
          </a:ln>
          <a:effectLst/>
        </p:spPr>
        <p:txBody>
          <a:bodyPr vert="horz" wrap="square" lIns="91874" tIns="45937" rIns="91874" bIns="45937" numCol="1" anchor="b" anchorCtr="0" compatLnSpc="1">
            <a:prstTxWarp prst="textNoShape">
              <a:avLst/>
            </a:prstTxWarp>
          </a:bodyPr>
          <a:lstStyle>
            <a:lvl1pPr defTabSz="922338">
              <a:spcBef>
                <a:spcPct val="0"/>
              </a:spcBef>
              <a:buFontTx/>
              <a:buNone/>
              <a:defRPr sz="1700"/>
            </a:lvl1pPr>
          </a:lstStyle>
          <a:p>
            <a:endParaRPr lang="en-US"/>
          </a:p>
        </p:txBody>
      </p:sp>
      <p:sp>
        <p:nvSpPr>
          <p:cNvPr id="18437" name="Rectangle 5"/>
          <p:cNvSpPr>
            <a:spLocks noGrp="1" noChangeArrowheads="1"/>
          </p:cNvSpPr>
          <p:nvPr>
            <p:ph type="sldNum" sz="quarter" idx="3"/>
          </p:nvPr>
        </p:nvSpPr>
        <p:spPr bwMode="auto">
          <a:xfrm>
            <a:off x="5434013" y="6961188"/>
            <a:ext cx="4167187" cy="354012"/>
          </a:xfrm>
          <a:prstGeom prst="rect">
            <a:avLst/>
          </a:prstGeom>
          <a:noFill/>
          <a:ln w="9525">
            <a:noFill/>
            <a:miter lim="800000"/>
            <a:headEnd/>
            <a:tailEnd/>
          </a:ln>
          <a:effectLst/>
        </p:spPr>
        <p:txBody>
          <a:bodyPr vert="horz" wrap="square" lIns="91874" tIns="45937" rIns="91874" bIns="45937" numCol="1" anchor="b" anchorCtr="0" compatLnSpc="1">
            <a:prstTxWarp prst="textNoShape">
              <a:avLst/>
            </a:prstTxWarp>
          </a:bodyPr>
          <a:lstStyle>
            <a:lvl1pPr algn="r" defTabSz="922338">
              <a:spcBef>
                <a:spcPct val="0"/>
              </a:spcBef>
              <a:buFontTx/>
              <a:buNone/>
              <a:defRPr sz="1700"/>
            </a:lvl1pPr>
          </a:lstStyle>
          <a:p>
            <a:fld id="{EA648718-3A6B-4ED3-9605-8CB2B13BC75F}" type="slidenum">
              <a:rPr lang="en-US"/>
              <a:pPr/>
              <a:t>‹#›</a:t>
            </a:fld>
            <a:endParaRPr lang="en-US"/>
          </a:p>
        </p:txBody>
      </p:sp>
    </p:spTree>
    <p:extLst>
      <p:ext uri="{BB962C8B-B14F-4D97-AF65-F5344CB8AC3E}">
        <p14:creationId xmlns:p14="http://schemas.microsoft.com/office/powerpoint/2010/main" val="2050705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3522" name="Rectangle 1026"/>
          <p:cNvSpPr>
            <a:spLocks noGrp="1" noChangeArrowheads="1"/>
          </p:cNvSpPr>
          <p:nvPr>
            <p:ph type="hdr" sz="quarter"/>
          </p:nvPr>
        </p:nvSpPr>
        <p:spPr bwMode="auto">
          <a:xfrm>
            <a:off x="0" y="0"/>
            <a:ext cx="4176713" cy="396875"/>
          </a:xfrm>
          <a:prstGeom prst="rect">
            <a:avLst/>
          </a:prstGeom>
          <a:noFill/>
          <a:ln w="9525">
            <a:noFill/>
            <a:miter lim="800000"/>
            <a:headEnd/>
            <a:tailEnd/>
          </a:ln>
          <a:effectLst/>
        </p:spPr>
        <p:txBody>
          <a:bodyPr vert="horz" wrap="square" lIns="95002" tIns="47502" rIns="95002" bIns="47502" numCol="1" anchor="t" anchorCtr="0" compatLnSpc="1">
            <a:prstTxWarp prst="textNoShape">
              <a:avLst/>
            </a:prstTxWarp>
          </a:bodyPr>
          <a:lstStyle>
            <a:lvl1pPr defTabSz="950913">
              <a:spcBef>
                <a:spcPct val="0"/>
              </a:spcBef>
              <a:buFontTx/>
              <a:buNone/>
              <a:defRPr sz="1200"/>
            </a:lvl1pPr>
          </a:lstStyle>
          <a:p>
            <a:endParaRPr lang="en-US"/>
          </a:p>
        </p:txBody>
      </p:sp>
      <p:sp>
        <p:nvSpPr>
          <p:cNvPr id="363523" name="Rectangle 1027"/>
          <p:cNvSpPr>
            <a:spLocks noGrp="1" noChangeArrowheads="1"/>
          </p:cNvSpPr>
          <p:nvPr>
            <p:ph type="dt" idx="1"/>
          </p:nvPr>
        </p:nvSpPr>
        <p:spPr bwMode="auto">
          <a:xfrm>
            <a:off x="5440363" y="0"/>
            <a:ext cx="4175125" cy="396875"/>
          </a:xfrm>
          <a:prstGeom prst="rect">
            <a:avLst/>
          </a:prstGeom>
          <a:noFill/>
          <a:ln w="9525">
            <a:noFill/>
            <a:miter lim="800000"/>
            <a:headEnd/>
            <a:tailEnd/>
          </a:ln>
          <a:effectLst/>
        </p:spPr>
        <p:txBody>
          <a:bodyPr vert="horz" wrap="square" lIns="95002" tIns="47502" rIns="95002" bIns="47502" numCol="1" anchor="t" anchorCtr="0" compatLnSpc="1">
            <a:prstTxWarp prst="textNoShape">
              <a:avLst/>
            </a:prstTxWarp>
          </a:bodyPr>
          <a:lstStyle>
            <a:lvl1pPr algn="r" defTabSz="950913">
              <a:spcBef>
                <a:spcPct val="0"/>
              </a:spcBef>
              <a:buFontTx/>
              <a:buNone/>
              <a:defRPr sz="1200"/>
            </a:lvl1pPr>
          </a:lstStyle>
          <a:p>
            <a:endParaRPr lang="en-US"/>
          </a:p>
        </p:txBody>
      </p:sp>
      <p:sp>
        <p:nvSpPr>
          <p:cNvPr id="363524" name="Rectangle 1028"/>
          <p:cNvSpPr>
            <a:spLocks noGrp="1" noRot="1" noChangeAspect="1" noChangeArrowheads="1" noTextEdit="1"/>
          </p:cNvSpPr>
          <p:nvPr>
            <p:ph type="sldImg" idx="2"/>
          </p:nvPr>
        </p:nvSpPr>
        <p:spPr bwMode="auto">
          <a:xfrm>
            <a:off x="3000375" y="558800"/>
            <a:ext cx="3611563" cy="2708275"/>
          </a:xfrm>
          <a:prstGeom prst="rect">
            <a:avLst/>
          </a:prstGeom>
          <a:noFill/>
          <a:ln w="9525">
            <a:solidFill>
              <a:srgbClr val="000000"/>
            </a:solidFill>
            <a:miter lim="800000"/>
            <a:headEnd/>
            <a:tailEnd/>
          </a:ln>
          <a:effectLst/>
        </p:spPr>
      </p:sp>
      <p:sp>
        <p:nvSpPr>
          <p:cNvPr id="363525" name="Rectangle 1029"/>
          <p:cNvSpPr>
            <a:spLocks noGrp="1" noChangeArrowheads="1"/>
          </p:cNvSpPr>
          <p:nvPr>
            <p:ph type="body" sz="quarter" idx="3"/>
          </p:nvPr>
        </p:nvSpPr>
        <p:spPr bwMode="auto">
          <a:xfrm>
            <a:off x="1260475" y="3505200"/>
            <a:ext cx="7094538" cy="3267075"/>
          </a:xfrm>
          <a:prstGeom prst="rect">
            <a:avLst/>
          </a:prstGeom>
          <a:noFill/>
          <a:ln w="9525">
            <a:noFill/>
            <a:miter lim="800000"/>
            <a:headEnd/>
            <a:tailEnd/>
          </a:ln>
          <a:effectLst/>
        </p:spPr>
        <p:txBody>
          <a:bodyPr vert="horz" wrap="square" lIns="95002" tIns="47502" rIns="95002" bIns="47502"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63526" name="Rectangle 1030"/>
          <p:cNvSpPr>
            <a:spLocks noGrp="1" noChangeArrowheads="1"/>
          </p:cNvSpPr>
          <p:nvPr>
            <p:ph type="ftr" sz="quarter" idx="4"/>
          </p:nvPr>
        </p:nvSpPr>
        <p:spPr bwMode="auto">
          <a:xfrm>
            <a:off x="0" y="6932613"/>
            <a:ext cx="4176713" cy="396875"/>
          </a:xfrm>
          <a:prstGeom prst="rect">
            <a:avLst/>
          </a:prstGeom>
          <a:noFill/>
          <a:ln w="9525">
            <a:noFill/>
            <a:miter lim="800000"/>
            <a:headEnd/>
            <a:tailEnd/>
          </a:ln>
          <a:effectLst/>
        </p:spPr>
        <p:txBody>
          <a:bodyPr vert="horz" wrap="square" lIns="95002" tIns="47502" rIns="95002" bIns="47502" numCol="1" anchor="b" anchorCtr="0" compatLnSpc="1">
            <a:prstTxWarp prst="textNoShape">
              <a:avLst/>
            </a:prstTxWarp>
          </a:bodyPr>
          <a:lstStyle>
            <a:lvl1pPr defTabSz="950913">
              <a:spcBef>
                <a:spcPct val="0"/>
              </a:spcBef>
              <a:buFontTx/>
              <a:buNone/>
              <a:defRPr sz="1200"/>
            </a:lvl1pPr>
          </a:lstStyle>
          <a:p>
            <a:endParaRPr lang="en-US"/>
          </a:p>
        </p:txBody>
      </p:sp>
      <p:sp>
        <p:nvSpPr>
          <p:cNvPr id="363527" name="Rectangle 1031"/>
          <p:cNvSpPr>
            <a:spLocks noGrp="1" noChangeArrowheads="1"/>
          </p:cNvSpPr>
          <p:nvPr>
            <p:ph type="sldNum" sz="quarter" idx="5"/>
          </p:nvPr>
        </p:nvSpPr>
        <p:spPr bwMode="auto">
          <a:xfrm>
            <a:off x="5440363" y="6932613"/>
            <a:ext cx="4175125" cy="396875"/>
          </a:xfrm>
          <a:prstGeom prst="rect">
            <a:avLst/>
          </a:prstGeom>
          <a:noFill/>
          <a:ln w="9525">
            <a:noFill/>
            <a:miter lim="800000"/>
            <a:headEnd/>
            <a:tailEnd/>
          </a:ln>
          <a:effectLst/>
        </p:spPr>
        <p:txBody>
          <a:bodyPr vert="horz" wrap="square" lIns="95002" tIns="47502" rIns="95002" bIns="47502" numCol="1" anchor="b" anchorCtr="0" compatLnSpc="1">
            <a:prstTxWarp prst="textNoShape">
              <a:avLst/>
            </a:prstTxWarp>
          </a:bodyPr>
          <a:lstStyle>
            <a:lvl1pPr algn="r" defTabSz="950913">
              <a:spcBef>
                <a:spcPct val="0"/>
              </a:spcBef>
              <a:buFontTx/>
              <a:buNone/>
              <a:defRPr sz="1200"/>
            </a:lvl1pPr>
          </a:lstStyle>
          <a:p>
            <a:fld id="{C14EFD22-C355-49D3-908C-1755D96773B8}" type="slidenum">
              <a:rPr lang="en-US"/>
              <a:pPr/>
              <a:t>‹#›</a:t>
            </a:fld>
            <a:endParaRPr lang="en-US"/>
          </a:p>
        </p:txBody>
      </p:sp>
    </p:spTree>
    <p:extLst>
      <p:ext uri="{BB962C8B-B14F-4D97-AF65-F5344CB8AC3E}">
        <p14:creationId xmlns:p14="http://schemas.microsoft.com/office/powerpoint/2010/main" val="6445213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want to ultimately constraint the Symmetry energy at high densities with HIC, so we started at low </a:t>
            </a:r>
            <a:r>
              <a:rPr lang="en-US" dirty="0" err="1" smtClean="0"/>
              <a:t>densites</a:t>
            </a:r>
            <a:r>
              <a:rPr lang="en-US" dirty="0" smtClean="0"/>
              <a:t>.</a:t>
            </a:r>
          </a:p>
          <a:p>
            <a:r>
              <a:rPr lang="en-US" dirty="0" smtClean="0"/>
              <a:t> I want </a:t>
            </a:r>
            <a:r>
              <a:rPr lang="en-US" dirty="0" err="1" smtClean="0"/>
              <a:t>desribe</a:t>
            </a:r>
            <a:r>
              <a:rPr lang="en-US" dirty="0" smtClean="0"/>
              <a:t> isospin diffusion.</a:t>
            </a:r>
          </a:p>
          <a:p>
            <a:r>
              <a:rPr lang="en-US" dirty="0" smtClean="0"/>
              <a:t>gas in the room analogy</a:t>
            </a:r>
          </a:p>
          <a:p>
            <a:r>
              <a:rPr lang="en-US" dirty="0" smtClean="0"/>
              <a:t>two nuclei one neutron rich and the other neutron deficient. are put in contact, symmetry energy speed s the equilibration process. How much this speed it is assessed by comparing </a:t>
            </a:r>
            <a:r>
              <a:rPr lang="en-US" dirty="0" err="1" smtClean="0"/>
              <a:t>collsions</a:t>
            </a:r>
            <a:r>
              <a:rPr lang="en-US" dirty="0" smtClean="0"/>
              <a:t> of neutron-rich with </a:t>
            </a:r>
            <a:r>
              <a:rPr lang="en-US" dirty="0" err="1" smtClean="0"/>
              <a:t>nuetonr</a:t>
            </a:r>
            <a:r>
              <a:rPr lang="en-US" dirty="0" smtClean="0"/>
              <a:t> </a:t>
            </a:r>
            <a:r>
              <a:rPr lang="en-US" dirty="0" err="1" smtClean="0"/>
              <a:t>deficeint</a:t>
            </a:r>
            <a:r>
              <a:rPr lang="en-US" dirty="0" smtClean="0"/>
              <a:t> to </a:t>
            </a:r>
            <a:r>
              <a:rPr lang="en-US" dirty="0" err="1" smtClean="0"/>
              <a:t>neuton</a:t>
            </a:r>
            <a:r>
              <a:rPr lang="en-US" dirty="0" smtClean="0"/>
              <a:t> rich on neutron rich.</a:t>
            </a:r>
          </a:p>
          <a:p>
            <a:r>
              <a:rPr lang="en-US" dirty="0" smtClean="0"/>
              <a:t>isospin transport ratio measures the degree to which </a:t>
            </a:r>
            <a:r>
              <a:rPr lang="en-US" dirty="0" err="1" smtClean="0"/>
              <a:t>equilibrum</a:t>
            </a:r>
            <a:r>
              <a:rPr lang="en-US" dirty="0" smtClean="0"/>
              <a:t> is achieve 0 = </a:t>
            </a:r>
            <a:r>
              <a:rPr lang="en-US" dirty="0" err="1" smtClean="0"/>
              <a:t>equilibrum</a:t>
            </a:r>
            <a:r>
              <a:rPr lang="en-US" dirty="0" smtClean="0"/>
              <a:t> 1 is no </a:t>
            </a:r>
            <a:r>
              <a:rPr lang="en-US" dirty="0" err="1" smtClean="0"/>
              <a:t>difussion</a:t>
            </a:r>
            <a:r>
              <a:rPr lang="en-US" dirty="0" smtClean="0"/>
              <a:t>.</a:t>
            </a:r>
          </a:p>
          <a:p>
            <a:r>
              <a:rPr lang="en-US" dirty="0" smtClean="0"/>
              <a:t>Mainly sensitive to symmetry energy in between, which is a </a:t>
            </a:r>
            <a:r>
              <a:rPr lang="en-US" dirty="0" err="1" smtClean="0"/>
              <a:t>subsaturation</a:t>
            </a:r>
            <a:r>
              <a:rPr lang="en-US" dirty="0" smtClean="0"/>
              <a:t>.  If the symmetry energy is larger in this </a:t>
            </a:r>
            <a:r>
              <a:rPr lang="en-US" dirty="0" err="1" smtClean="0"/>
              <a:t>subsaturation</a:t>
            </a:r>
            <a:r>
              <a:rPr lang="en-US" dirty="0" smtClean="0"/>
              <a:t> region, then the diffusion is faster. This is true for the softer Symmetry energy, because less rapidly with decreasing density.</a:t>
            </a:r>
          </a:p>
          <a:p>
            <a:r>
              <a:rPr lang="en-US" dirty="0" smtClean="0"/>
              <a:t> </a:t>
            </a:r>
          </a:p>
          <a:p>
            <a:r>
              <a:rPr lang="en-US" dirty="0" smtClean="0"/>
              <a:t>Transport </a:t>
            </a:r>
            <a:r>
              <a:rPr lang="en-US" dirty="0" err="1" smtClean="0"/>
              <a:t>calcuatlinos</a:t>
            </a:r>
            <a:r>
              <a:rPr lang="en-US" dirty="0" smtClean="0"/>
              <a:t> show this effect. </a:t>
            </a:r>
            <a:endParaRPr lang="en-US" dirty="0"/>
          </a:p>
        </p:txBody>
      </p:sp>
      <p:sp>
        <p:nvSpPr>
          <p:cNvPr id="4" name="Slide Number Placeholder 3"/>
          <p:cNvSpPr>
            <a:spLocks noGrp="1"/>
          </p:cNvSpPr>
          <p:nvPr>
            <p:ph type="sldNum" sz="quarter" idx="10"/>
          </p:nvPr>
        </p:nvSpPr>
        <p:spPr/>
        <p:txBody>
          <a:bodyPr/>
          <a:lstStyle/>
          <a:p>
            <a:fld id="{C14EFD22-C355-49D3-908C-1755D96773B8}"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instead will discuss what happens when you have the neutron skin and it gets excited, but before I talk specifically about skin in the point now that you can excite a nucleus with a coulomb force because the coulomb force accelerates oh pounds but not the neutrons. In most nuclei when the coulomb excitation occurs quickly as in I velocity collision youth site the giant dipole resonance neutrons off against protons from the nucleus but when there isn’t skin bound weakly to the core you can ask late but at the </a:t>
            </a:r>
            <a:r>
              <a:rPr lang="en-US" dirty="0" err="1" smtClean="0"/>
              <a:t>differenti.e</a:t>
            </a:r>
            <a:r>
              <a:rPr lang="en-US" dirty="0" smtClean="0"/>
              <a:t>. lower frequency. you can see this happening in the extremely neutron rich tan isotopes. Where there is a second peek at low energies in addition to the giant dipole at higher energies. This is the measured and the probability of excitation term</a:t>
            </a:r>
            <a:endParaRPr lang="en-US" dirty="0"/>
          </a:p>
        </p:txBody>
      </p:sp>
      <p:sp>
        <p:nvSpPr>
          <p:cNvPr id="4" name="Slide Number Placeholder 3"/>
          <p:cNvSpPr>
            <a:spLocks noGrp="1"/>
          </p:cNvSpPr>
          <p:nvPr>
            <p:ph type="sldNum" sz="quarter" idx="10"/>
          </p:nvPr>
        </p:nvSpPr>
        <p:spPr/>
        <p:txBody>
          <a:bodyPr/>
          <a:lstStyle/>
          <a:p>
            <a:fld id="{1D42F116-55AE-4C6F-BC40-67F6354BA86B}"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EFD22-C355-49D3-908C-1755D96773B8}" type="slidenum">
              <a:rPr lang="en-US" smtClean="0"/>
              <a:pPr/>
              <a:t>13</a:t>
            </a:fld>
            <a:endParaRPr lang="en-US"/>
          </a:p>
        </p:txBody>
      </p:sp>
    </p:spTree>
    <p:extLst>
      <p:ext uri="{BB962C8B-B14F-4D97-AF65-F5344CB8AC3E}">
        <p14:creationId xmlns:p14="http://schemas.microsoft.com/office/powerpoint/2010/main" val="4095935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Danielewicz and play an extra click just like to point out using isospin symmetry you realize that you can extract the symmetry energy by just comparing the energy of ground state’s analog states than the coulomb doesn’t matter. Of course isospin symmetry says this energy component is proportional to the square of the isospin not just the Z. component cf. reformulate a little your symmetry energy. But small correction mainly important for any posting nuclei and it basically takes care of the figures are large extent if you then applied nuclear symmetry energy which has both surface and volume components as a function of mass you can isolate the volume of the symmetry in surface symmetry energy components that was done here this figure </a:t>
            </a:r>
            <a:r>
              <a:rPr lang="en-US" dirty="0" err="1" smtClean="0"/>
              <a:t>laterin</a:t>
            </a:r>
            <a:r>
              <a:rPr lang="en-US" dirty="0" smtClean="0"/>
              <a:t> our final lecture I’ll show you what that means in terms of this of the symmetry energy term of the equation of state</a:t>
            </a:r>
            <a:endParaRPr lang="en-US" dirty="0"/>
          </a:p>
        </p:txBody>
      </p:sp>
      <p:sp>
        <p:nvSpPr>
          <p:cNvPr id="4" name="Slide Number Placeholder 3"/>
          <p:cNvSpPr>
            <a:spLocks noGrp="1"/>
          </p:cNvSpPr>
          <p:nvPr>
            <p:ph type="sldNum" sz="quarter" idx="10"/>
          </p:nvPr>
        </p:nvSpPr>
        <p:spPr/>
        <p:txBody>
          <a:bodyPr/>
          <a:lstStyle/>
          <a:p>
            <a:fld id="{1D42F116-55AE-4C6F-BC40-67F6354BA86B}"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neutron star observations since 2000 have really stimulated efforts to constraint the EoS from them. </a:t>
            </a:r>
          </a:p>
          <a:p>
            <a:r>
              <a:rPr lang="en-US" dirty="0" smtClean="0"/>
              <a:t>I show two figures from the work of Steiner, Lattimer and collaborators where observations of extra </a:t>
            </a:r>
            <a:r>
              <a:rPr lang="en-US" dirty="0" err="1" smtClean="0"/>
              <a:t>bursters</a:t>
            </a:r>
            <a:r>
              <a:rPr lang="en-US" dirty="0" smtClean="0"/>
              <a:t>, and quiescent x-ray binary systems were used to </a:t>
            </a:r>
            <a:r>
              <a:rPr lang="en-US" dirty="0" err="1" smtClean="0"/>
              <a:t>constain</a:t>
            </a:r>
            <a:r>
              <a:rPr lang="en-US" dirty="0" smtClean="0"/>
              <a:t> the </a:t>
            </a:r>
            <a:r>
              <a:rPr lang="en-US" dirty="0" err="1" smtClean="0"/>
              <a:t>eos</a:t>
            </a:r>
            <a:r>
              <a:rPr lang="en-US" dirty="0" smtClean="0"/>
              <a:t>. The mass versus radii regions are shown in the </a:t>
            </a:r>
            <a:r>
              <a:rPr lang="en-US" dirty="0" err="1" smtClean="0"/>
              <a:t>lsft</a:t>
            </a:r>
            <a:r>
              <a:rPr lang="en-US" dirty="0" smtClean="0"/>
              <a:t> figure. Curve obtained by </a:t>
            </a:r>
            <a:r>
              <a:rPr lang="en-US" dirty="0" err="1" smtClean="0"/>
              <a:t>solvign</a:t>
            </a:r>
            <a:r>
              <a:rPr lang="en-US" dirty="0" smtClean="0"/>
              <a:t> the </a:t>
            </a:r>
            <a:r>
              <a:rPr lang="en-US" dirty="0" err="1" smtClean="0"/>
              <a:t>Tolman</a:t>
            </a:r>
            <a:r>
              <a:rPr lang="en-US" dirty="0" smtClean="0"/>
              <a:t> Oppenheimer </a:t>
            </a:r>
            <a:r>
              <a:rPr lang="en-US" dirty="0" err="1" smtClean="0"/>
              <a:t>Volkov</a:t>
            </a:r>
            <a:r>
              <a:rPr lang="en-US" dirty="0" smtClean="0"/>
              <a:t> equation for different </a:t>
            </a:r>
            <a:r>
              <a:rPr lang="en-US" dirty="0" err="1" smtClean="0"/>
              <a:t>EoS’s</a:t>
            </a:r>
            <a:r>
              <a:rPr lang="en-US" dirty="0" smtClean="0"/>
              <a:t> are shown as lines. From such comparisons, a contour of likely EoS was obtained brown and </a:t>
            </a:r>
            <a:r>
              <a:rPr lang="en-US" dirty="0" err="1" smtClean="0"/>
              <a:t>gree</a:t>
            </a:r>
            <a:r>
              <a:rPr lang="en-US" dirty="0" smtClean="0"/>
              <a:t> regions. Red shows that it is probably inaccurate to try to </a:t>
            </a:r>
            <a:r>
              <a:rPr lang="en-US" dirty="0" err="1" smtClean="0"/>
              <a:t>expolate</a:t>
            </a:r>
            <a:r>
              <a:rPr lang="en-US" dirty="0" smtClean="0"/>
              <a:t> from </a:t>
            </a:r>
            <a:r>
              <a:rPr lang="en-US" dirty="0" err="1" smtClean="0"/>
              <a:t>nucleaer</a:t>
            </a:r>
            <a:r>
              <a:rPr lang="en-US" dirty="0" smtClean="0"/>
              <a:t> </a:t>
            </a:r>
            <a:r>
              <a:rPr lang="en-US" dirty="0" err="1" smtClean="0"/>
              <a:t>propeties</a:t>
            </a:r>
            <a:r>
              <a:rPr lang="en-US" dirty="0" smtClean="0"/>
              <a:t>. The blue region is the </a:t>
            </a:r>
            <a:r>
              <a:rPr lang="en-US" dirty="0" err="1" smtClean="0"/>
              <a:t>constrainf</a:t>
            </a:r>
            <a:r>
              <a:rPr lang="en-US" dirty="0" smtClean="0"/>
              <a:t> from HIC.  Before passing on to how that was obtained and its uncertainties, it useful to note that the uncertainty is about a factor o 3 in pressure, which represents a huge improvement in understand. But clearly there is </a:t>
            </a:r>
            <a:r>
              <a:rPr lang="en-US" dirty="0" err="1" smtClean="0"/>
              <a:t>noom</a:t>
            </a:r>
            <a:r>
              <a:rPr lang="en-US" dirty="0" smtClean="0"/>
              <a:t> to improve.</a:t>
            </a:r>
          </a:p>
          <a:p>
            <a:endParaRPr lang="en-US" dirty="0" smtClean="0"/>
          </a:p>
        </p:txBody>
      </p:sp>
      <p:sp>
        <p:nvSpPr>
          <p:cNvPr id="4" name="Slide Number Placeholder 3"/>
          <p:cNvSpPr>
            <a:spLocks noGrp="1"/>
          </p:cNvSpPr>
          <p:nvPr>
            <p:ph type="sldNum" sz="quarter" idx="10"/>
          </p:nvPr>
        </p:nvSpPr>
        <p:spPr/>
        <p:txBody>
          <a:bodyPr/>
          <a:lstStyle/>
          <a:p>
            <a:fld id="{C14EFD22-C355-49D3-908C-1755D96773B8}"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7260FBD-B928-46F4-86C5-233311A68CC4}" type="slidenum">
              <a:rPr lang="en-US"/>
              <a:pPr/>
              <a:t>18</a:t>
            </a:fld>
            <a:endParaRPr lang="en-US" dirty="0"/>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a:xfrm>
            <a:off x="466725" y="3429000"/>
            <a:ext cx="8362950" cy="3267075"/>
          </a:xfrm>
        </p:spPr>
        <p:txBody>
          <a:bodyPr/>
          <a:lstStyle/>
          <a:p>
            <a:r>
              <a:rPr lang="en-US" dirty="0" smtClean="0"/>
              <a:t>Transverse and elliptical flow data were compared to transport calculations with different EOS;s in order to determine which EOS describes the data best.</a:t>
            </a:r>
          </a:p>
          <a:p>
            <a:r>
              <a:rPr lang="en-US" dirty="0" smtClean="0"/>
              <a:t>other quantities such as the effective masses and in-medium cross sections were varied to understand the model dependence of the calculations.</a:t>
            </a:r>
          </a:p>
          <a:p>
            <a:r>
              <a:rPr lang="en-US" dirty="0" smtClean="0"/>
              <a:t>The boundary shows the pressure at 0 temperature consistent with these constraints. the line shows a quadratic EOS consistent with the monopole resonance. This shows that higher order terms soften the symmetric matter EOS.</a:t>
            </a:r>
          </a:p>
          <a:p>
            <a:r>
              <a:rPr lang="en-US" dirty="0" smtClean="0"/>
              <a:t>These constraints though conservative, do rule out various theories.</a:t>
            </a:r>
          </a:p>
          <a:p>
            <a:r>
              <a:rPr lang="en-US" dirty="0" smtClean="0"/>
              <a:t>If you add the constraint from kaon production, you get a consistent picture and an existence proof that such constraints can be obtained from nucleus-nucleus collisions.</a:t>
            </a:r>
          </a:p>
          <a:p>
            <a:r>
              <a:rPr lang="en-US" dirty="0" smtClean="0"/>
              <a:t>However, when you add the pressure from the symmetry energy to get the pressure in neutron matter, you see that the uncertainties in the symmetry energy outweigh the remaining uncertainties in the symmetric matter </a:t>
            </a:r>
            <a:r>
              <a:rPr lang="en-US" dirty="0" err="1" smtClean="0"/>
              <a:t>eos</a:t>
            </a:r>
            <a:r>
              <a:rPr lang="en-US" dirty="0" smtClean="0"/>
              <a:t> Because the symmetry energy has not been experimentally constrained at high densities the contour </a:t>
            </a:r>
            <a:r>
              <a:rPr lang="en-US" dirty="0" err="1" smtClean="0"/>
              <a:t>lable</a:t>
            </a:r>
            <a:r>
              <a:rPr lang="en-US" dirty="0" smtClean="0"/>
              <a:t> HIC in Andrew Steiner’s </a:t>
            </a:r>
            <a:r>
              <a:rPr lang="en-US" dirty="0" err="1" smtClean="0"/>
              <a:t>graf</a:t>
            </a:r>
            <a:r>
              <a:rPr lang="en-US" dirty="0" smtClean="0"/>
              <a:t> is much wider our goal is to provide </a:t>
            </a:r>
            <a:r>
              <a:rPr lang="en-US" dirty="0" err="1" smtClean="0"/>
              <a:t>contraints</a:t>
            </a:r>
            <a:r>
              <a:rPr lang="en-US" dirty="0" smtClean="0"/>
              <a:t> on </a:t>
            </a:r>
            <a:r>
              <a:rPr lang="en-US" dirty="0" err="1" smtClean="0"/>
              <a:t>th</a:t>
            </a:r>
            <a:r>
              <a:rPr lang="en-US" dirty="0" smtClean="0"/>
              <a:t> e symmetry energy and </a:t>
            </a:r>
            <a:r>
              <a:rPr lang="en-US" dirty="0" err="1" smtClean="0"/>
              <a:t>strink</a:t>
            </a:r>
            <a:r>
              <a:rPr lang="en-US" dirty="0" smtClean="0"/>
              <a:t> it.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past decade or more, considerable progress has been made towards constraining the density dependence of the symmetry energy.</a:t>
            </a:r>
          </a:p>
          <a:p>
            <a:r>
              <a:rPr lang="en-US" dirty="0" smtClean="0"/>
              <a:t>The figure here shows the constraints in a recent report (2014). Data at </a:t>
            </a:r>
            <a:r>
              <a:rPr lang="en-US" dirty="0" err="1" smtClean="0"/>
              <a:t>subsaturation</a:t>
            </a:r>
            <a:r>
              <a:rPr lang="en-US" dirty="0" smtClean="0"/>
              <a:t> density, masses, Isobaric analog resonances and HIC have really tightened. Not shown are the new results from polarizability. The current situation is probably tighter still. Theoretical error bars are key to this enterprise.</a:t>
            </a:r>
          </a:p>
          <a:p>
            <a:r>
              <a:rPr lang="en-US" dirty="0" err="1" smtClean="0"/>
              <a:t>THe</a:t>
            </a:r>
            <a:r>
              <a:rPr lang="en-US" dirty="0" smtClean="0"/>
              <a:t> situation at high </a:t>
            </a:r>
            <a:r>
              <a:rPr lang="en-US" dirty="0" err="1" smtClean="0"/>
              <a:t>denity</a:t>
            </a:r>
            <a:r>
              <a:rPr lang="en-US" dirty="0" smtClean="0"/>
              <a:t> is up in the air. and leaves room for experimental and probably theoretical </a:t>
            </a:r>
            <a:r>
              <a:rPr lang="en-US" dirty="0" err="1" smtClean="0"/>
              <a:t>improveme</a:t>
            </a:r>
            <a:endParaRPr lang="en-US" dirty="0" smtClean="0"/>
          </a:p>
          <a:p>
            <a:r>
              <a:rPr lang="en-US" dirty="0" smtClean="0"/>
              <a:t>Two results n/p </a:t>
            </a:r>
            <a:r>
              <a:rPr lang="en-US" dirty="0" err="1" smtClean="0"/>
              <a:t>elliptial</a:t>
            </a:r>
            <a:r>
              <a:rPr lang="en-US" dirty="0" smtClean="0"/>
              <a:t> flow almost linear</a:t>
            </a:r>
          </a:p>
          <a:p>
            <a:r>
              <a:rPr lang="en-US" dirty="0" err="1" smtClean="0"/>
              <a:t>pions</a:t>
            </a:r>
            <a:r>
              <a:rPr lang="en-US" dirty="0" smtClean="0"/>
              <a:t>: paper suggested </a:t>
            </a:r>
            <a:r>
              <a:rPr lang="en-US" dirty="0" err="1" smtClean="0"/>
              <a:t>considerabl</a:t>
            </a:r>
            <a:r>
              <a:rPr lang="en-US" dirty="0" smtClean="0"/>
              <a:t> softening.</a:t>
            </a:r>
          </a:p>
        </p:txBody>
      </p:sp>
      <p:sp>
        <p:nvSpPr>
          <p:cNvPr id="4" name="Slide Number Placeholder 3"/>
          <p:cNvSpPr>
            <a:spLocks noGrp="1"/>
          </p:cNvSpPr>
          <p:nvPr>
            <p:ph type="sldNum" sz="quarter" idx="10"/>
          </p:nvPr>
        </p:nvSpPr>
        <p:spPr/>
        <p:txBody>
          <a:bodyPr/>
          <a:lstStyle/>
          <a:p>
            <a:fld id="{C14EFD22-C355-49D3-908C-1755D96773B8}" type="slidenum">
              <a:rPr lang="en-US"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7B6F4E7-1EFE-4846-9E12-FF96E0B14BE5}" type="slidenum">
              <a:rPr kumimoji="1" lang="ja-JP" altLang="en-US" smtClean="0"/>
              <a:pPr/>
              <a:t>23</a:t>
            </a:fld>
            <a:endParaRPr kumimoji="1" lang="ja-JP" altLang="en-US"/>
          </a:p>
        </p:txBody>
      </p:sp>
    </p:spTree>
    <p:extLst>
      <p:ext uri="{BB962C8B-B14F-4D97-AF65-F5344CB8AC3E}">
        <p14:creationId xmlns:p14="http://schemas.microsoft.com/office/powerpoint/2010/main" val="394036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9807F4-5C82-4D1F-A2F8-71C33CBEA84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F5F330-9DB0-4653-9662-349F3D1E370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F081C1-25CC-488C-874A-8969E526280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77813"/>
            <a:ext cx="1968500" cy="5259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5753100" cy="5259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0DD3A5-8478-439D-88FE-3D81FEBEE9B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7772400" cy="865187"/>
          </a:xfrm>
          <a:noFill/>
          <a:ln>
            <a:noFill/>
          </a:ln>
          <a:effectLst/>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711200" y="1422400"/>
            <a:ext cx="3810000" cy="4114800"/>
          </a:xfrm>
          <a:noFill/>
          <a:effec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73600" y="1472504"/>
            <a:ext cx="3810000" cy="4114800"/>
          </a:xfrm>
          <a:noFill/>
          <a:effectLst/>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69DEBC8-CDF9-4BFF-8A32-52933E7183A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7772400" cy="8651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11200" y="1422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422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7948A14-8592-4DAD-9DE8-7873FDEA997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7772400" cy="8651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11200" y="1422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3600" y="1422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73600" y="3556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D4AA4D49-CC7D-43C3-A072-EB8D2E6292EF}"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7772400" cy="8651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11200" y="1422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73600" y="1422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F8AEC83-6A76-445C-A42A-E4625A39AA9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제목 및 구분점">
    <p:spTree>
      <p:nvGrpSpPr>
        <p:cNvPr id="1" name=""/>
        <p:cNvGrpSpPr/>
        <p:nvPr/>
      </p:nvGrpSpPr>
      <p:grpSpPr>
        <a:xfrm>
          <a:off x="0" y="0"/>
          <a:ext cx="0" cy="0"/>
          <a:chOff x="0" y="0"/>
          <a:chExt cx="0" cy="0"/>
        </a:xfrm>
      </p:grpSpPr>
      <p:sp>
        <p:nvSpPr>
          <p:cNvPr id="63" name="Shape 63"/>
          <p:cNvSpPr/>
          <p:nvPr/>
        </p:nvSpPr>
        <p:spPr>
          <a:xfrm>
            <a:off x="357188" y="1812727"/>
            <a:ext cx="8429625" cy="0"/>
          </a:xfrm>
          <a:prstGeom prst="line">
            <a:avLst/>
          </a:prstGeom>
          <a:ln w="12700">
            <a:solidFill>
              <a:srgbClr val="444444">
                <a:alpha val="30000"/>
              </a:srgbClr>
            </a:solidFill>
            <a:miter lim="400000"/>
          </a:ln>
        </p:spPr>
        <p:txBody>
          <a:bodyPr lIns="35719" tIns="35719" rIns="35719" bIns="35719" anchor="ctr"/>
          <a:lstStyle/>
          <a:p>
            <a:pPr algn="l" defTabSz="321457">
              <a:defRPr sz="1200">
                <a:solidFill>
                  <a:srgbClr val="000000"/>
                </a:solidFill>
                <a:latin typeface="Apple SD 산돌고딕 Neo 일반체"/>
                <a:ea typeface="Apple SD 산돌고딕 Neo 일반체"/>
                <a:cs typeface="Apple SD 산돌고딕 Neo 일반체"/>
                <a:sym typeface="Apple SD 산돌고딕 Neo 일반체"/>
              </a:defRPr>
            </a:pPr>
            <a:endParaRPr sz="844"/>
          </a:p>
        </p:txBody>
      </p:sp>
      <p:sp>
        <p:nvSpPr>
          <p:cNvPr id="64" name="Shape 64"/>
          <p:cNvSpPr/>
          <p:nvPr/>
        </p:nvSpPr>
        <p:spPr>
          <a:xfrm flipV="1">
            <a:off x="357188" y="6500811"/>
            <a:ext cx="8429625" cy="2"/>
          </a:xfrm>
          <a:prstGeom prst="line">
            <a:avLst/>
          </a:prstGeom>
          <a:ln w="76200">
            <a:solidFill>
              <a:srgbClr val="444444">
                <a:alpha val="30000"/>
              </a:srgbClr>
            </a:solidFill>
            <a:miter lim="400000"/>
          </a:ln>
        </p:spPr>
        <p:txBody>
          <a:bodyPr lIns="35719" tIns="35719" rIns="35719" bIns="35719" anchor="ctr"/>
          <a:lstStyle/>
          <a:p>
            <a:pPr algn="l" defTabSz="321457">
              <a:defRPr sz="1200">
                <a:solidFill>
                  <a:srgbClr val="000000"/>
                </a:solidFill>
                <a:latin typeface="Apple SD 산돌고딕 Neo 일반체"/>
                <a:ea typeface="Apple SD 산돌고딕 Neo 일반체"/>
                <a:cs typeface="Apple SD 산돌고딕 Neo 일반체"/>
                <a:sym typeface="Apple SD 산돌고딕 Neo 일반체"/>
              </a:defRPr>
            </a:pPr>
            <a:endParaRPr sz="844"/>
          </a:p>
        </p:txBody>
      </p:sp>
      <p:sp>
        <p:nvSpPr>
          <p:cNvPr id="65" name="Shape 65"/>
          <p:cNvSpPr/>
          <p:nvPr/>
        </p:nvSpPr>
        <p:spPr>
          <a:xfrm flipV="1">
            <a:off x="357188" y="357189"/>
            <a:ext cx="8429625" cy="1"/>
          </a:xfrm>
          <a:prstGeom prst="line">
            <a:avLst/>
          </a:prstGeom>
          <a:ln w="12700">
            <a:solidFill>
              <a:srgbClr val="444444">
                <a:alpha val="30000"/>
              </a:srgbClr>
            </a:solidFill>
            <a:miter lim="400000"/>
          </a:ln>
        </p:spPr>
        <p:txBody>
          <a:bodyPr lIns="35719" tIns="35719" rIns="35719" bIns="35719" anchor="ctr"/>
          <a:lstStyle/>
          <a:p>
            <a:pPr algn="l" defTabSz="321457">
              <a:defRPr sz="1200">
                <a:solidFill>
                  <a:srgbClr val="000000"/>
                </a:solidFill>
                <a:latin typeface="Apple SD 산돌고딕 Neo 일반체"/>
                <a:ea typeface="Apple SD 산돌고딕 Neo 일반체"/>
                <a:cs typeface="Apple SD 산돌고딕 Neo 일반체"/>
                <a:sym typeface="Apple SD 산돌고딕 Neo 일반체"/>
              </a:defRPr>
            </a:pPr>
            <a:endParaRPr sz="844"/>
          </a:p>
        </p:txBody>
      </p:sp>
      <p:sp>
        <p:nvSpPr>
          <p:cNvPr id="66" name="Shape 66"/>
          <p:cNvSpPr>
            <a:spLocks noGrp="1"/>
          </p:cNvSpPr>
          <p:nvPr>
            <p:ph type="title"/>
          </p:nvPr>
        </p:nvSpPr>
        <p:spPr>
          <a:xfrm>
            <a:off x="357188" y="922671"/>
            <a:ext cx="8429625" cy="833984"/>
          </a:xfrm>
          <a:prstGeom prst="rect">
            <a:avLst/>
          </a:prstGeom>
        </p:spPr>
        <p:txBody>
          <a:bodyPr/>
          <a:lstStyle>
            <a:lvl1pPr>
              <a:defRPr cap="none">
                <a:latin typeface="Apple SD 산돌고딕 Neo 아주옅은체"/>
                <a:ea typeface="Apple SD 산돌고딕 Neo 아주옅은체"/>
                <a:cs typeface="Apple SD 산돌고딕 Neo 아주옅은체"/>
                <a:sym typeface="Apple SD 산돌고딕 Neo 아주옅은체"/>
              </a:defRPr>
            </a:lvl1pPr>
          </a:lstStyle>
          <a:p>
            <a:r>
              <a:t>제목 텍스트</a:t>
            </a:r>
          </a:p>
        </p:txBody>
      </p:sp>
      <p:sp>
        <p:nvSpPr>
          <p:cNvPr id="67" name="Shape 67"/>
          <p:cNvSpPr>
            <a:spLocks noGrp="1"/>
          </p:cNvSpPr>
          <p:nvPr>
            <p:ph type="body" idx="1"/>
          </p:nvPr>
        </p:nvSpPr>
        <p:spPr>
          <a:xfrm>
            <a:off x="357188" y="2134196"/>
            <a:ext cx="8429625" cy="4027289"/>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본문 첫 번째 줄</a:t>
            </a:r>
          </a:p>
          <a:p>
            <a:pPr lvl="1"/>
            <a:r>
              <a:t>본문 두 번째 줄</a:t>
            </a:r>
          </a:p>
          <a:p>
            <a:pPr lvl="2"/>
            <a:r>
              <a:t>본문 세 번째 줄</a:t>
            </a:r>
          </a:p>
          <a:p>
            <a:pPr lvl="3"/>
            <a:r>
              <a:t>본문 네 번째 줄</a:t>
            </a:r>
          </a:p>
          <a:p>
            <a:pPr lvl="4"/>
            <a:r>
              <a:t>본문 다섯 번째 줄</a:t>
            </a:r>
          </a:p>
        </p:txBody>
      </p:sp>
      <p:sp>
        <p:nvSpPr>
          <p:cNvPr id="68" name="Shape 68"/>
          <p:cNvSpPr>
            <a:spLocks noGrp="1"/>
          </p:cNvSpPr>
          <p:nvPr>
            <p:ph type="body" sz="quarter" idx="13"/>
          </p:nvPr>
        </p:nvSpPr>
        <p:spPr>
          <a:xfrm>
            <a:off x="357188" y="442962"/>
            <a:ext cx="8429625" cy="433091"/>
          </a:xfrm>
          <a:prstGeom prst="rect">
            <a:avLst/>
          </a:prstGeom>
        </p:spPr>
        <p:txBody>
          <a:bodyPr/>
          <a:lstStyle>
            <a:lvl1pPr marL="0" indent="0" defTabSz="213590">
              <a:lnSpc>
                <a:spcPct val="90000"/>
              </a:lnSpc>
              <a:spcBef>
                <a:spcPts val="0"/>
              </a:spcBef>
              <a:buSzTx/>
              <a:buNone/>
              <a:defRPr sz="2340">
                <a:latin typeface="Apple SD 산돌고딕 Neo 아주옅은체"/>
                <a:ea typeface="Apple SD 산돌고딕 Neo 아주옅은체"/>
                <a:cs typeface="Apple SD 산돌고딕 Neo 아주옅은체"/>
                <a:sym typeface="Apple SD 산돌고딕 Neo 아주옅은체"/>
              </a:defRPr>
            </a:lvl1pPr>
          </a:lstStyle>
          <a:p>
            <a:r>
              <a:t>제목 텍스트</a:t>
            </a:r>
          </a:p>
        </p:txBody>
      </p:sp>
      <p:sp>
        <p:nvSpPr>
          <p:cNvPr id="69" name="Shape 69"/>
          <p:cNvSpPr>
            <a:spLocks noGrp="1"/>
          </p:cNvSpPr>
          <p:nvPr>
            <p:ph type="sldNum" sz="quarter" idx="2"/>
          </p:nvPr>
        </p:nvSpPr>
        <p:spPr>
          <a:xfrm>
            <a:off x="8345793" y="6532067"/>
            <a:ext cx="241103" cy="258961"/>
          </a:xfrm>
          <a:prstGeom prst="rect">
            <a:avLst/>
          </a:prstGeom>
        </p:spPr>
        <p:txBody>
          <a:bodyPr/>
          <a:lstStyle/>
          <a:p>
            <a:fld id="{86CB4B4D-7CA3-9044-876B-883B54F8677D}" type="slidenum">
              <a:t>‹#›</a:t>
            </a:fld>
            <a:endParaRPr/>
          </a:p>
        </p:txBody>
      </p:sp>
      <p:sp>
        <p:nvSpPr>
          <p:cNvPr id="70" name="Shape 70"/>
          <p:cNvSpPr/>
          <p:nvPr/>
        </p:nvSpPr>
        <p:spPr>
          <a:xfrm>
            <a:off x="8513981" y="6532068"/>
            <a:ext cx="315792" cy="266958"/>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spAutoFit/>
          </a:bodyPr>
          <a:lstStyle>
            <a:lvl1pPr>
              <a:defRPr sz="1800"/>
            </a:lvl1pPr>
          </a:lstStyle>
          <a:p>
            <a:r>
              <a:rPr sz="1266"/>
              <a:t>/33</a:t>
            </a:r>
          </a:p>
        </p:txBody>
      </p:sp>
    </p:spTree>
    <p:extLst>
      <p:ext uri="{BB962C8B-B14F-4D97-AF65-F5344CB8AC3E}">
        <p14:creationId xmlns:p14="http://schemas.microsoft.com/office/powerpoint/2010/main" val="2073138320"/>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p:spPr>
        <p:txBody>
          <a:bodyPr/>
          <a:lstStyle/>
          <a:p>
            <a:r>
              <a:rPr lang="en-US" smtClean="0"/>
              <a:t>Click to edit Master title style</a:t>
            </a:r>
            <a:endParaRPr lang="en-US"/>
          </a:p>
        </p:txBody>
      </p:sp>
      <p:sp>
        <p:nvSpPr>
          <p:cNvPr id="3" name="Content Placeholder 2"/>
          <p:cNvSpPr>
            <a:spLocks noGrp="1"/>
          </p:cNvSpPr>
          <p:nvPr>
            <p:ph idx="1"/>
          </p:nvPr>
        </p:nvSpPr>
        <p:spPr>
          <a:noFill/>
          <a:effec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C6A626-1ED9-4686-B07D-8081B057B0C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5C2A7B-2FC1-420D-A685-C461D6F9BF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6B90E4-91B0-46E2-81B2-C5F5E02E7EF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p:spPr>
        <p:txBody>
          <a:bodyPr/>
          <a:lstStyle/>
          <a:p>
            <a:r>
              <a:rPr lang="en-US" smtClean="0"/>
              <a:t>Click to edit Master title style</a:t>
            </a:r>
            <a:endParaRPr lang="en-US"/>
          </a:p>
        </p:txBody>
      </p:sp>
      <p:sp>
        <p:nvSpPr>
          <p:cNvPr id="3" name="Content Placeholder 2"/>
          <p:cNvSpPr>
            <a:spLocks noGrp="1"/>
          </p:cNvSpPr>
          <p:nvPr>
            <p:ph sz="half" idx="1"/>
          </p:nvPr>
        </p:nvSpPr>
        <p:spPr>
          <a:xfrm>
            <a:off x="711200" y="1422400"/>
            <a:ext cx="3810000" cy="4114800"/>
          </a:xfrm>
          <a:noFill/>
          <a:effectLst/>
        </p:spPr>
        <p:txBody>
          <a:bodyPr/>
          <a:lstStyle>
            <a:lvl1pPr>
              <a:defRPr sz="1800" baseline="0"/>
            </a:lvl1pPr>
            <a:lvl2pPr>
              <a:defRPr sz="1800" baseline="0"/>
            </a:lvl2pPr>
            <a:lvl3pPr>
              <a:defRPr sz="1800" baseline="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73600" y="1422400"/>
            <a:ext cx="3810000" cy="4114800"/>
          </a:xfrm>
          <a:noFill/>
          <a:effectLst/>
        </p:spPr>
        <p:txBody>
          <a:bodyPr/>
          <a:lstStyle>
            <a:lvl1pPr>
              <a:defRPr sz="1800" baseline="0"/>
            </a:lvl1pPr>
            <a:lvl2pPr>
              <a:defRPr sz="1800" baseline="0"/>
            </a:lvl2pPr>
            <a:lvl3pPr>
              <a:defRPr sz="1800" baseline="0"/>
            </a:lvl3pPr>
            <a:lvl4pPr>
              <a:defRPr sz="1800" baseline="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9CD35A-0B25-433E-8965-9B6E34008DC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28B3A1F-79D6-4892-81F1-6284A436183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75BF20C-90F9-4659-82FE-6A739F11A6E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1C61FE7-0609-4C57-99AE-8B30A94F046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072D8F-4FA9-49B9-B4A7-B4EFBADA538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3"/>
            <a:ext cx="7772400" cy="865187"/>
          </a:xfrm>
          <a:prstGeom prst="rect">
            <a:avLst/>
          </a:prstGeom>
          <a:noFill/>
          <a:ln w="1587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11200" y="1422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fld id="{4D5C2A7B-2FC1-420D-A685-C461D6F9BF4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5" r:id="rId17"/>
  </p:sldLayoutIdLst>
  <p:timing>
    <p:tnLst>
      <p:par>
        <p:cTn xmlns:p14="http://schemas.microsoft.com/office/powerpoint/2010/main" id="1" dur="indefinite" restart="never" nodeType="tmRoot"/>
      </p:par>
    </p:tnLst>
  </p:timing>
  <p:txStyles>
    <p:titleStyle>
      <a:lvl1pPr algn="ctr" rtl="0" fontAlgn="base">
        <a:spcBef>
          <a:spcPct val="0"/>
        </a:spcBef>
        <a:spcAft>
          <a:spcPct val="0"/>
        </a:spcAft>
        <a:defRPr sz="2800">
          <a:solidFill>
            <a:srgbClr val="CC00CC"/>
          </a:solidFill>
          <a:latin typeface="+mj-lt"/>
          <a:ea typeface="+mj-ea"/>
          <a:cs typeface="+mj-cs"/>
        </a:defRPr>
      </a:lvl1pPr>
      <a:lvl2pPr algn="ctr" rtl="0" fontAlgn="base">
        <a:spcBef>
          <a:spcPct val="0"/>
        </a:spcBef>
        <a:spcAft>
          <a:spcPct val="0"/>
        </a:spcAft>
        <a:defRPr sz="2800">
          <a:solidFill>
            <a:srgbClr val="CC00CC"/>
          </a:solidFill>
          <a:latin typeface="Times New Roman" pitchFamily="18" charset="0"/>
        </a:defRPr>
      </a:lvl2pPr>
      <a:lvl3pPr algn="ctr" rtl="0" fontAlgn="base">
        <a:spcBef>
          <a:spcPct val="0"/>
        </a:spcBef>
        <a:spcAft>
          <a:spcPct val="0"/>
        </a:spcAft>
        <a:defRPr sz="2800">
          <a:solidFill>
            <a:srgbClr val="CC00CC"/>
          </a:solidFill>
          <a:latin typeface="Times New Roman" pitchFamily="18" charset="0"/>
        </a:defRPr>
      </a:lvl3pPr>
      <a:lvl4pPr algn="ctr" rtl="0" fontAlgn="base">
        <a:spcBef>
          <a:spcPct val="0"/>
        </a:spcBef>
        <a:spcAft>
          <a:spcPct val="0"/>
        </a:spcAft>
        <a:defRPr sz="2800">
          <a:solidFill>
            <a:srgbClr val="CC00CC"/>
          </a:solidFill>
          <a:latin typeface="Times New Roman" pitchFamily="18" charset="0"/>
        </a:defRPr>
      </a:lvl4pPr>
      <a:lvl5pPr algn="ctr" rtl="0" fontAlgn="base">
        <a:spcBef>
          <a:spcPct val="0"/>
        </a:spcBef>
        <a:spcAft>
          <a:spcPct val="0"/>
        </a:spcAft>
        <a:defRPr sz="2800">
          <a:solidFill>
            <a:srgbClr val="CC00CC"/>
          </a:solidFill>
          <a:latin typeface="Times New Roman" pitchFamily="18" charset="0"/>
        </a:defRPr>
      </a:lvl5pPr>
      <a:lvl6pPr marL="457200" algn="ctr" rtl="0" fontAlgn="base">
        <a:spcBef>
          <a:spcPct val="0"/>
        </a:spcBef>
        <a:spcAft>
          <a:spcPct val="0"/>
        </a:spcAft>
        <a:defRPr sz="2800">
          <a:solidFill>
            <a:srgbClr val="CC00CC"/>
          </a:solidFill>
          <a:latin typeface="Times New Roman" pitchFamily="18" charset="0"/>
        </a:defRPr>
      </a:lvl6pPr>
      <a:lvl7pPr marL="914400" algn="ctr" rtl="0" fontAlgn="base">
        <a:spcBef>
          <a:spcPct val="0"/>
        </a:spcBef>
        <a:spcAft>
          <a:spcPct val="0"/>
        </a:spcAft>
        <a:defRPr sz="2800">
          <a:solidFill>
            <a:srgbClr val="CC00CC"/>
          </a:solidFill>
          <a:latin typeface="Times New Roman" pitchFamily="18" charset="0"/>
        </a:defRPr>
      </a:lvl7pPr>
      <a:lvl8pPr marL="1371600" algn="ctr" rtl="0" fontAlgn="base">
        <a:spcBef>
          <a:spcPct val="0"/>
        </a:spcBef>
        <a:spcAft>
          <a:spcPct val="0"/>
        </a:spcAft>
        <a:defRPr sz="2800">
          <a:solidFill>
            <a:srgbClr val="CC00CC"/>
          </a:solidFill>
          <a:latin typeface="Times New Roman" pitchFamily="18" charset="0"/>
        </a:defRPr>
      </a:lvl8pPr>
      <a:lvl9pPr marL="1828800" algn="ctr" rtl="0" fontAlgn="base">
        <a:spcBef>
          <a:spcPct val="0"/>
        </a:spcBef>
        <a:spcAft>
          <a:spcPct val="0"/>
        </a:spcAft>
        <a:defRPr sz="2800">
          <a:solidFill>
            <a:srgbClr val="CC00CC"/>
          </a:solidFill>
          <a:latin typeface="Times New Roman" pitchFamily="18" charset="0"/>
        </a:defRPr>
      </a:lvl9pPr>
    </p:titleStyle>
    <p:bodyStyle>
      <a:lvl1pPr marL="342900" indent="-342900" algn="l" rtl="0" fontAlgn="base">
        <a:spcBef>
          <a:spcPct val="20000"/>
        </a:spcBef>
        <a:spcAft>
          <a:spcPct val="0"/>
        </a:spcAft>
        <a:buChar char="•"/>
        <a:defRPr sz="2000">
          <a:solidFill>
            <a:schemeClr val="accent2"/>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rgbClr val="660066"/>
          </a:solidFill>
          <a:latin typeface="+mn-lt"/>
        </a:defRPr>
      </a:lvl3pPr>
      <a:lvl4pPr marL="1600200" indent="-228600" algn="l" rtl="0" fontAlgn="base">
        <a:spcBef>
          <a:spcPct val="20000"/>
        </a:spcBef>
        <a:spcAft>
          <a:spcPct val="0"/>
        </a:spcAft>
        <a:buChar char="–"/>
        <a:defRPr>
          <a:solidFill>
            <a:srgbClr val="FF0000"/>
          </a:solidFill>
          <a:latin typeface="+mn-lt"/>
        </a:defRPr>
      </a:lvl4pPr>
      <a:lvl5pPr marL="2057400" indent="-228600" algn="l" rtl="0" fontAlgn="base">
        <a:spcBef>
          <a:spcPct val="20000"/>
        </a:spcBef>
        <a:spcAft>
          <a:spcPct val="0"/>
        </a:spcAft>
        <a:buChar char="»"/>
        <a:defRPr>
          <a:solidFill>
            <a:schemeClr val="accent1"/>
          </a:solidFill>
          <a:latin typeface="+mn-lt"/>
        </a:defRPr>
      </a:lvl5pPr>
      <a:lvl6pPr marL="2514600" indent="-228600" algn="l" rtl="0" fontAlgn="base">
        <a:spcBef>
          <a:spcPct val="20000"/>
        </a:spcBef>
        <a:spcAft>
          <a:spcPct val="0"/>
        </a:spcAft>
        <a:buChar char="»"/>
        <a:defRPr>
          <a:solidFill>
            <a:schemeClr val="accent1"/>
          </a:solidFill>
          <a:latin typeface="+mn-lt"/>
        </a:defRPr>
      </a:lvl6pPr>
      <a:lvl7pPr marL="2971800" indent="-228600" algn="l" rtl="0" fontAlgn="base">
        <a:spcBef>
          <a:spcPct val="20000"/>
        </a:spcBef>
        <a:spcAft>
          <a:spcPct val="0"/>
        </a:spcAft>
        <a:buChar char="»"/>
        <a:defRPr>
          <a:solidFill>
            <a:schemeClr val="accent1"/>
          </a:solidFill>
          <a:latin typeface="+mn-lt"/>
        </a:defRPr>
      </a:lvl7pPr>
      <a:lvl8pPr marL="3429000" indent="-228600" algn="l" rtl="0" fontAlgn="base">
        <a:spcBef>
          <a:spcPct val="20000"/>
        </a:spcBef>
        <a:spcAft>
          <a:spcPct val="0"/>
        </a:spcAft>
        <a:buChar char="»"/>
        <a:defRPr>
          <a:solidFill>
            <a:schemeClr val="accent1"/>
          </a:solidFill>
          <a:latin typeface="+mn-lt"/>
        </a:defRPr>
      </a:lvl8pPr>
      <a:lvl9pPr marL="3886200" indent="-228600" algn="l" rtl="0" fontAlgn="base">
        <a:spcBef>
          <a:spcPct val="20000"/>
        </a:spcBef>
        <a:spcAft>
          <a:spcPct val="0"/>
        </a:spcAft>
        <a:buChar char="»"/>
        <a:defRPr>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emf"/><Relationship Id="rId3"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4"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emf"/><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8.png"/><Relationship Id="rId5" Type="http://schemas.openxmlformats.org/officeDocument/2006/relationships/oleObject" Target="../embeddings/oleObject6.bin"/><Relationship Id="rId6" Type="http://schemas.openxmlformats.org/officeDocument/2006/relationships/image" Target="../media/image17.emf"/><Relationship Id="rId1" Type="http://schemas.openxmlformats.org/officeDocument/2006/relationships/vmlDrawing" Target="../drawings/vmlDrawing5.vml"/><Relationship Id="rId2"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5.xml"/><Relationship Id="rId2"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image" Target="../media/image29.wmf"/><Relationship Id="rId5" Type="http://schemas.openxmlformats.org/officeDocument/2006/relationships/image" Target="../media/image30.wmf"/><Relationship Id="rId6" Type="http://schemas.openxmlformats.org/officeDocument/2006/relationships/image" Target="../media/image31.wmf"/><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8.xml"/><Relationship Id="rId2"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tmp"/></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41.jpeg"/><Relationship Id="rId5" Type="http://schemas.openxmlformats.org/officeDocument/2006/relationships/oleObject" Target="../embeddings/oleObject7.bin"/><Relationship Id="rId6" Type="http://schemas.openxmlformats.org/officeDocument/2006/relationships/image" Target="../media/image40.wmf"/><Relationship Id="rId7" Type="http://schemas.openxmlformats.org/officeDocument/2006/relationships/image" Target="../media/image42.jpeg"/><Relationship Id="rId1" Type="http://schemas.openxmlformats.org/officeDocument/2006/relationships/vmlDrawing" Target="../drawings/vmlDrawing6.vml"/><Relationship Id="rId2"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G"/><Relationship Id="rId4" Type="http://schemas.openxmlformats.org/officeDocument/2006/relationships/image" Target="../media/image45.JPG"/><Relationship Id="rId5"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5.emf"/><Relationship Id="rId5" Type="http://schemas.openxmlformats.org/officeDocument/2006/relationships/oleObject" Target="../embeddings/oleObject3.bin"/><Relationship Id="rId6"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oleObject" Target="../embeddings/oleObject5.bin"/><Relationship Id="rId7" Type="http://schemas.openxmlformats.org/officeDocument/2006/relationships/image" Target="../media/image9.wmf"/><Relationship Id="rId1" Type="http://schemas.openxmlformats.org/officeDocument/2006/relationships/vmlDrawing" Target="../drawings/vmlDrawing4.vml"/><Relationship Id="rId2"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a:xfrm>
            <a:off x="635000" y="431799"/>
            <a:ext cx="7816850" cy="1803401"/>
          </a:xfrm>
          <a:ln/>
        </p:spPr>
        <p:txBody>
          <a:bodyPr/>
          <a:lstStyle/>
          <a:p>
            <a:r>
              <a:rPr lang="en-US" sz="2400" dirty="0" smtClean="0"/>
              <a:t>Present and expected constraints on the nuclear symmetry energy </a:t>
            </a:r>
            <a:br>
              <a:rPr lang="en-US" sz="2400" dirty="0" smtClean="0"/>
            </a:br>
            <a:r>
              <a:rPr lang="en-US" sz="2400" dirty="0" smtClean="0"/>
              <a:t/>
            </a:r>
            <a:br>
              <a:rPr lang="en-US" sz="2400" dirty="0" smtClean="0"/>
            </a:br>
            <a:r>
              <a:rPr lang="en-US" altLang="ja-JP" sz="1800" dirty="0" smtClean="0">
                <a:solidFill>
                  <a:schemeClr val="tx1"/>
                </a:solidFill>
                <a:ea typeface="MS Mincho" pitchFamily="49" charset="-128"/>
              </a:rPr>
              <a:t>William Lynch</a:t>
            </a:r>
            <a:r>
              <a:rPr lang="en-US" altLang="ja-JP" sz="1800" baseline="30000" dirty="0" smtClean="0">
                <a:solidFill>
                  <a:schemeClr val="tx1"/>
                </a:solidFill>
                <a:ea typeface="MS Mincho" pitchFamily="49" charset="-128"/>
              </a:rPr>
              <a:t> </a:t>
            </a:r>
            <a:r>
              <a:rPr lang="en-US" altLang="ja-JP" sz="1800" i="1" dirty="0" smtClean="0">
                <a:solidFill>
                  <a:schemeClr val="tx1"/>
                </a:solidFill>
                <a:ea typeface="ＭＳ Ｐゴシック" pitchFamily="28" charset="-128"/>
                <a:cs typeface="Times New Roman" pitchFamily="18" charset="0"/>
              </a:rPr>
              <a:t/>
            </a:r>
            <a:br>
              <a:rPr lang="en-US" altLang="ja-JP" sz="1800" i="1" dirty="0" smtClean="0">
                <a:solidFill>
                  <a:schemeClr val="tx1"/>
                </a:solidFill>
                <a:ea typeface="ＭＳ Ｐゴシック" pitchFamily="28" charset="-128"/>
                <a:cs typeface="Times New Roman" pitchFamily="18" charset="0"/>
              </a:rPr>
            </a:br>
            <a:r>
              <a:rPr lang="en-US" altLang="ja-JP" sz="1800" i="1" dirty="0" smtClean="0">
                <a:solidFill>
                  <a:schemeClr val="tx1"/>
                </a:solidFill>
                <a:ea typeface="MS Mincho" pitchFamily="49" charset="-128"/>
              </a:rPr>
              <a:t>Michigan State University</a:t>
            </a:r>
            <a:r>
              <a:rPr lang="en-US" altLang="ja-JP" sz="1800" dirty="0" smtClean="0">
                <a:solidFill>
                  <a:schemeClr val="tx1"/>
                </a:solidFill>
                <a:ea typeface="MS Mincho" pitchFamily="49" charset="-128"/>
              </a:rPr>
              <a:t/>
            </a:r>
            <a:br>
              <a:rPr lang="en-US" altLang="ja-JP" sz="1800" dirty="0" smtClean="0">
                <a:solidFill>
                  <a:schemeClr val="tx1"/>
                </a:solidFill>
                <a:ea typeface="MS Mincho" pitchFamily="49" charset="-128"/>
              </a:rPr>
            </a:br>
            <a:endParaRPr lang="en-US" sz="1800" i="1" dirty="0">
              <a:solidFill>
                <a:schemeClr val="tx1"/>
              </a:solidFill>
              <a:ea typeface="MS Mincho" pitchFamily="49" charset="-128"/>
            </a:endParaRPr>
          </a:p>
        </p:txBody>
      </p:sp>
      <p:sp>
        <p:nvSpPr>
          <p:cNvPr id="4" name="タイトル 1"/>
          <p:cNvSpPr txBox="1">
            <a:spLocks/>
          </p:cNvSpPr>
          <p:nvPr/>
        </p:nvSpPr>
        <p:spPr bwMode="auto">
          <a:xfrm>
            <a:off x="0" y="1905001"/>
            <a:ext cx="9143998" cy="825500"/>
          </a:xfrm>
          <a:prstGeom prst="rect">
            <a:avLst/>
          </a:prstGeom>
          <a:noFill/>
          <a:ln w="15875">
            <a:noFill/>
            <a:miter lim="800000"/>
            <a:headEnd/>
            <a:tailEnd/>
          </a:ln>
          <a:effectLst/>
        </p:spPr>
        <p:txBody>
          <a:bodyPr vert="horz" wrap="square" lIns="91440" tIns="45720" rIns="91440" bIns="45720" numCol="1" anchor="ctr" anchorCtr="0" compatLnSpc="1">
            <a:prstTxWarp prst="textNoShape">
              <a:avLst/>
            </a:prstTxWarp>
            <a:normAutofit fontScale="97500"/>
          </a:bodyPr>
          <a:lstStyle>
            <a:lvl1pPr algn="ctr" rtl="0" fontAlgn="base">
              <a:spcBef>
                <a:spcPct val="0"/>
              </a:spcBef>
              <a:spcAft>
                <a:spcPct val="0"/>
              </a:spcAft>
              <a:defRPr sz="2800">
                <a:solidFill>
                  <a:srgbClr val="CC00CC"/>
                </a:solidFill>
                <a:latin typeface="+mj-lt"/>
                <a:ea typeface="+mj-ea"/>
                <a:cs typeface="+mj-cs"/>
              </a:defRPr>
            </a:lvl1pPr>
            <a:lvl2pPr algn="ctr" rtl="0" fontAlgn="base">
              <a:spcBef>
                <a:spcPct val="0"/>
              </a:spcBef>
              <a:spcAft>
                <a:spcPct val="0"/>
              </a:spcAft>
              <a:defRPr sz="2800">
                <a:solidFill>
                  <a:srgbClr val="CC00CC"/>
                </a:solidFill>
                <a:latin typeface="Times New Roman" pitchFamily="18" charset="0"/>
              </a:defRPr>
            </a:lvl2pPr>
            <a:lvl3pPr algn="ctr" rtl="0" fontAlgn="base">
              <a:spcBef>
                <a:spcPct val="0"/>
              </a:spcBef>
              <a:spcAft>
                <a:spcPct val="0"/>
              </a:spcAft>
              <a:defRPr sz="2800">
                <a:solidFill>
                  <a:srgbClr val="CC00CC"/>
                </a:solidFill>
                <a:latin typeface="Times New Roman" pitchFamily="18" charset="0"/>
              </a:defRPr>
            </a:lvl3pPr>
            <a:lvl4pPr algn="ctr" rtl="0" fontAlgn="base">
              <a:spcBef>
                <a:spcPct val="0"/>
              </a:spcBef>
              <a:spcAft>
                <a:spcPct val="0"/>
              </a:spcAft>
              <a:defRPr sz="2800">
                <a:solidFill>
                  <a:srgbClr val="CC00CC"/>
                </a:solidFill>
                <a:latin typeface="Times New Roman" pitchFamily="18" charset="0"/>
              </a:defRPr>
            </a:lvl4pPr>
            <a:lvl5pPr algn="ctr" rtl="0" fontAlgn="base">
              <a:spcBef>
                <a:spcPct val="0"/>
              </a:spcBef>
              <a:spcAft>
                <a:spcPct val="0"/>
              </a:spcAft>
              <a:defRPr sz="2800">
                <a:solidFill>
                  <a:srgbClr val="CC00CC"/>
                </a:solidFill>
                <a:latin typeface="Times New Roman" pitchFamily="18" charset="0"/>
              </a:defRPr>
            </a:lvl5pPr>
            <a:lvl6pPr marL="457200" algn="ctr" rtl="0" fontAlgn="base">
              <a:spcBef>
                <a:spcPct val="0"/>
              </a:spcBef>
              <a:spcAft>
                <a:spcPct val="0"/>
              </a:spcAft>
              <a:defRPr sz="2800">
                <a:solidFill>
                  <a:srgbClr val="CC00CC"/>
                </a:solidFill>
                <a:latin typeface="Times New Roman" pitchFamily="18" charset="0"/>
              </a:defRPr>
            </a:lvl6pPr>
            <a:lvl7pPr marL="914400" algn="ctr" rtl="0" fontAlgn="base">
              <a:spcBef>
                <a:spcPct val="0"/>
              </a:spcBef>
              <a:spcAft>
                <a:spcPct val="0"/>
              </a:spcAft>
              <a:defRPr sz="2800">
                <a:solidFill>
                  <a:srgbClr val="CC00CC"/>
                </a:solidFill>
                <a:latin typeface="Times New Roman" pitchFamily="18" charset="0"/>
              </a:defRPr>
            </a:lvl7pPr>
            <a:lvl8pPr marL="1371600" algn="ctr" rtl="0" fontAlgn="base">
              <a:spcBef>
                <a:spcPct val="0"/>
              </a:spcBef>
              <a:spcAft>
                <a:spcPct val="0"/>
              </a:spcAft>
              <a:defRPr sz="2800">
                <a:solidFill>
                  <a:srgbClr val="CC00CC"/>
                </a:solidFill>
                <a:latin typeface="Times New Roman" pitchFamily="18" charset="0"/>
              </a:defRPr>
            </a:lvl8pPr>
            <a:lvl9pPr marL="1828800" algn="ctr" rtl="0" fontAlgn="base">
              <a:spcBef>
                <a:spcPct val="0"/>
              </a:spcBef>
              <a:spcAft>
                <a:spcPct val="0"/>
              </a:spcAft>
              <a:defRPr sz="2800">
                <a:solidFill>
                  <a:srgbClr val="CC00CC"/>
                </a:solidFill>
                <a:latin typeface="Times New Roman" pitchFamily="18" charset="0"/>
              </a:defRPr>
            </a:lvl9pPr>
          </a:lstStyle>
          <a:p>
            <a:pPr>
              <a:buNone/>
            </a:pPr>
            <a:r>
              <a:rPr lang="en-US" altLang="ja-JP" sz="2000" dirty="0" smtClean="0">
                <a:solidFill>
                  <a:schemeClr val="accent2"/>
                </a:solidFill>
              </a:rPr>
              <a:t>Outline</a:t>
            </a:r>
            <a:endParaRPr kumimoji="1" lang="ja-JP" altLang="en-US" sz="2000" dirty="0"/>
          </a:p>
        </p:txBody>
      </p:sp>
      <p:sp>
        <p:nvSpPr>
          <p:cNvPr id="7" name="タイトル 1"/>
          <p:cNvSpPr txBox="1">
            <a:spLocks/>
          </p:cNvSpPr>
          <p:nvPr/>
        </p:nvSpPr>
        <p:spPr bwMode="auto">
          <a:xfrm>
            <a:off x="2425700" y="2895600"/>
            <a:ext cx="4813300" cy="1396999"/>
          </a:xfrm>
          <a:prstGeom prst="rect">
            <a:avLst/>
          </a:prstGeom>
          <a:noFill/>
          <a:ln w="15875">
            <a:noFill/>
            <a:miter lim="800000"/>
            <a:headEnd/>
            <a:tailEnd/>
          </a:ln>
          <a:effec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2800">
                <a:solidFill>
                  <a:srgbClr val="CC00CC"/>
                </a:solidFill>
                <a:latin typeface="+mj-lt"/>
                <a:ea typeface="+mj-ea"/>
                <a:cs typeface="+mj-cs"/>
              </a:defRPr>
            </a:lvl1pPr>
            <a:lvl2pPr algn="ctr" rtl="0" fontAlgn="base">
              <a:spcBef>
                <a:spcPct val="0"/>
              </a:spcBef>
              <a:spcAft>
                <a:spcPct val="0"/>
              </a:spcAft>
              <a:defRPr sz="2800">
                <a:solidFill>
                  <a:srgbClr val="CC00CC"/>
                </a:solidFill>
                <a:latin typeface="Times New Roman" pitchFamily="18" charset="0"/>
              </a:defRPr>
            </a:lvl2pPr>
            <a:lvl3pPr algn="ctr" rtl="0" fontAlgn="base">
              <a:spcBef>
                <a:spcPct val="0"/>
              </a:spcBef>
              <a:spcAft>
                <a:spcPct val="0"/>
              </a:spcAft>
              <a:defRPr sz="2800">
                <a:solidFill>
                  <a:srgbClr val="CC00CC"/>
                </a:solidFill>
                <a:latin typeface="Times New Roman" pitchFamily="18" charset="0"/>
              </a:defRPr>
            </a:lvl3pPr>
            <a:lvl4pPr algn="ctr" rtl="0" fontAlgn="base">
              <a:spcBef>
                <a:spcPct val="0"/>
              </a:spcBef>
              <a:spcAft>
                <a:spcPct val="0"/>
              </a:spcAft>
              <a:defRPr sz="2800">
                <a:solidFill>
                  <a:srgbClr val="CC00CC"/>
                </a:solidFill>
                <a:latin typeface="Times New Roman" pitchFamily="18" charset="0"/>
              </a:defRPr>
            </a:lvl4pPr>
            <a:lvl5pPr algn="ctr" rtl="0" fontAlgn="base">
              <a:spcBef>
                <a:spcPct val="0"/>
              </a:spcBef>
              <a:spcAft>
                <a:spcPct val="0"/>
              </a:spcAft>
              <a:defRPr sz="2800">
                <a:solidFill>
                  <a:srgbClr val="CC00CC"/>
                </a:solidFill>
                <a:latin typeface="Times New Roman" pitchFamily="18" charset="0"/>
              </a:defRPr>
            </a:lvl5pPr>
            <a:lvl6pPr marL="457200" algn="ctr" rtl="0" fontAlgn="base">
              <a:spcBef>
                <a:spcPct val="0"/>
              </a:spcBef>
              <a:spcAft>
                <a:spcPct val="0"/>
              </a:spcAft>
              <a:defRPr sz="2800">
                <a:solidFill>
                  <a:srgbClr val="CC00CC"/>
                </a:solidFill>
                <a:latin typeface="Times New Roman" pitchFamily="18" charset="0"/>
              </a:defRPr>
            </a:lvl6pPr>
            <a:lvl7pPr marL="914400" algn="ctr" rtl="0" fontAlgn="base">
              <a:spcBef>
                <a:spcPct val="0"/>
              </a:spcBef>
              <a:spcAft>
                <a:spcPct val="0"/>
              </a:spcAft>
              <a:defRPr sz="2800">
                <a:solidFill>
                  <a:srgbClr val="CC00CC"/>
                </a:solidFill>
                <a:latin typeface="Times New Roman" pitchFamily="18" charset="0"/>
              </a:defRPr>
            </a:lvl7pPr>
            <a:lvl8pPr marL="1371600" algn="ctr" rtl="0" fontAlgn="base">
              <a:spcBef>
                <a:spcPct val="0"/>
              </a:spcBef>
              <a:spcAft>
                <a:spcPct val="0"/>
              </a:spcAft>
              <a:defRPr sz="2800">
                <a:solidFill>
                  <a:srgbClr val="CC00CC"/>
                </a:solidFill>
                <a:latin typeface="Times New Roman" pitchFamily="18" charset="0"/>
              </a:defRPr>
            </a:lvl8pPr>
            <a:lvl9pPr marL="1828800" algn="ctr" rtl="0" fontAlgn="base">
              <a:spcBef>
                <a:spcPct val="0"/>
              </a:spcBef>
              <a:spcAft>
                <a:spcPct val="0"/>
              </a:spcAft>
              <a:defRPr sz="2800">
                <a:solidFill>
                  <a:srgbClr val="CC00CC"/>
                </a:solidFill>
                <a:latin typeface="Times New Roman" pitchFamily="18" charset="0"/>
              </a:defRPr>
            </a:lvl9pPr>
          </a:lstStyle>
          <a:p>
            <a:pPr marL="342900" indent="-342900" algn="l"/>
            <a:r>
              <a:rPr kumimoji="1" lang="en-US" altLang="ja-JP" sz="2000" dirty="0" smtClean="0">
                <a:solidFill>
                  <a:schemeClr val="tx1"/>
                </a:solidFill>
              </a:rPr>
              <a:t>What are some of the objectives for symmetry energy studies?</a:t>
            </a:r>
          </a:p>
          <a:p>
            <a:pPr marL="342900" indent="-342900" algn="l"/>
            <a:r>
              <a:rPr kumimoji="1" lang="en-US" altLang="ja-JP" sz="2000" dirty="0" smtClean="0">
                <a:solidFill>
                  <a:schemeClr val="tx1"/>
                </a:solidFill>
              </a:rPr>
              <a:t>What are some of the things we have been learning about the symmetry energy?</a:t>
            </a:r>
          </a:p>
          <a:p>
            <a:pPr marL="342900" indent="-342900" algn="l"/>
            <a:r>
              <a:rPr kumimoji="1" lang="en-US" altLang="ja-JP" sz="2000" dirty="0" smtClean="0">
                <a:solidFill>
                  <a:schemeClr val="tx1"/>
                </a:solidFill>
              </a:rPr>
              <a:t>What might we expect in the near future?</a:t>
            </a:r>
            <a:endParaRPr kumimoji="1" lang="ja-JP" altLang="en-US" sz="2000" dirty="0">
              <a:solidFill>
                <a:schemeClr val="tx1"/>
              </a:solidFill>
            </a:endParaRPr>
          </a:p>
        </p:txBody>
      </p:sp>
    </p:spTree>
    <p:extLst>
      <p:ext uri="{BB962C8B-B14F-4D97-AF65-F5344CB8AC3E}">
        <p14:creationId xmlns:p14="http://schemas.microsoft.com/office/powerpoint/2010/main" val="9392877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8800" y="112713"/>
            <a:ext cx="7772400" cy="865187"/>
          </a:xfrm>
        </p:spPr>
        <p:txBody>
          <a:bodyPr/>
          <a:lstStyle/>
          <a:p>
            <a:r>
              <a:rPr lang="en-US" dirty="0" err="1" smtClean="0"/>
              <a:t>Isospin</a:t>
            </a:r>
            <a:r>
              <a:rPr lang="en-US" dirty="0" smtClean="0"/>
              <a:t> diffusion: extracting constraints</a:t>
            </a:r>
            <a:endParaRPr lang="en-US" dirty="0"/>
          </a:p>
        </p:txBody>
      </p:sp>
      <p:sp>
        <p:nvSpPr>
          <p:cNvPr id="4" name="Content Placeholder 3"/>
          <p:cNvSpPr>
            <a:spLocks noGrp="1"/>
          </p:cNvSpPr>
          <p:nvPr>
            <p:ph sz="half" idx="1"/>
          </p:nvPr>
        </p:nvSpPr>
        <p:spPr>
          <a:xfrm>
            <a:off x="660400" y="4813300"/>
            <a:ext cx="3810000" cy="1181100"/>
          </a:xfrm>
        </p:spPr>
        <p:txBody>
          <a:bodyPr/>
          <a:lstStyle/>
          <a:p>
            <a:pPr marL="0" indent="0">
              <a:buNone/>
            </a:pPr>
            <a:r>
              <a:rPr lang="en-US" dirty="0" smtClean="0"/>
              <a:t>Diffusion ends when the density becomes low enough that the symmetry energy gradient across neck  becomes negligible</a:t>
            </a:r>
            <a:endParaRPr lang="en-US" dirty="0"/>
          </a:p>
        </p:txBody>
      </p:sp>
      <p:sp>
        <p:nvSpPr>
          <p:cNvPr id="5" name="Content Placeholder 4"/>
          <p:cNvSpPr>
            <a:spLocks noGrp="1"/>
          </p:cNvSpPr>
          <p:nvPr>
            <p:ph sz="half" idx="2"/>
          </p:nvPr>
        </p:nvSpPr>
        <p:spPr>
          <a:xfrm>
            <a:off x="5168900" y="4749800"/>
            <a:ext cx="3962400" cy="1219200"/>
          </a:xfrm>
        </p:spPr>
        <p:txBody>
          <a:bodyPr/>
          <a:lstStyle/>
          <a:p>
            <a:pPr marL="0" indent="0">
              <a:buNone/>
            </a:pPr>
            <a:r>
              <a:rPr lang="en-US" dirty="0" smtClean="0"/>
              <a:t>L-S</a:t>
            </a:r>
            <a:r>
              <a:rPr lang="en-US" baseline="-25000" dirty="0" smtClean="0"/>
              <a:t>0</a:t>
            </a:r>
            <a:r>
              <a:rPr lang="en-US" dirty="0" smtClean="0"/>
              <a:t> constraint contour actually corresponds to a constraint of S(</a:t>
            </a:r>
            <a:r>
              <a:rPr lang="en-US" dirty="0" err="1" smtClean="0"/>
              <a:t>ρ</a:t>
            </a:r>
            <a:r>
              <a:rPr lang="en-US" baseline="-25000" dirty="0" err="1" smtClean="0"/>
              <a:t>s</a:t>
            </a:r>
            <a:r>
              <a:rPr lang="en-US" dirty="0" smtClean="0"/>
              <a:t>)=10.6± 1 MeV at </a:t>
            </a:r>
            <a:r>
              <a:rPr lang="en-US" dirty="0" err="1" smtClean="0"/>
              <a:t>ρ</a:t>
            </a:r>
            <a:r>
              <a:rPr lang="en-US" dirty="0" smtClean="0"/>
              <a:t>/ρ</a:t>
            </a:r>
            <a:r>
              <a:rPr lang="en-US" baseline="-25000" dirty="0" smtClean="0"/>
              <a:t>0</a:t>
            </a:r>
            <a:r>
              <a:rPr lang="en-US" dirty="0" smtClean="0"/>
              <a:t>=0.24±0.07.</a:t>
            </a:r>
            <a:endParaRPr lang="en-US" dirty="0"/>
          </a:p>
        </p:txBody>
      </p:sp>
      <p:pic>
        <p:nvPicPr>
          <p:cNvPr id="7" name="Picture 6"/>
          <p:cNvPicPr>
            <a:picLocks noChangeAspect="1"/>
          </p:cNvPicPr>
          <p:nvPr/>
        </p:nvPicPr>
        <p:blipFill>
          <a:blip r:embed="rId2"/>
          <a:stretch>
            <a:fillRect/>
          </a:stretch>
        </p:blipFill>
        <p:spPr>
          <a:xfrm>
            <a:off x="152400" y="1282700"/>
            <a:ext cx="4343400" cy="3568700"/>
          </a:xfrm>
          <a:prstGeom prst="rect">
            <a:avLst/>
          </a:prstGeom>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328272"/>
            <a:ext cx="3644900" cy="3472328"/>
          </a:xfrm>
          <a:prstGeom prst="rect">
            <a:avLst/>
          </a:prstGeom>
          <a:noFill/>
          <a:ln>
            <a:noFill/>
          </a:ln>
        </p:spPr>
      </p:pic>
      <p:cxnSp>
        <p:nvCxnSpPr>
          <p:cNvPr id="11" name="Straight Connector 10"/>
          <p:cNvCxnSpPr/>
          <p:nvPr/>
        </p:nvCxnSpPr>
        <p:spPr bwMode="auto">
          <a:xfrm flipH="1">
            <a:off x="6375400" y="1358900"/>
            <a:ext cx="774700" cy="3022600"/>
          </a:xfrm>
          <a:prstGeom prst="line">
            <a:avLst/>
          </a:prstGeom>
          <a:solidFill>
            <a:srgbClr val="FFFF99"/>
          </a:solidFill>
          <a:ln w="31750"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flipH="1">
            <a:off x="6883400" y="1371600"/>
            <a:ext cx="1384300" cy="2895600"/>
          </a:xfrm>
          <a:prstGeom prst="line">
            <a:avLst/>
          </a:prstGeom>
          <a:solidFill>
            <a:srgbClr val="FFFF99"/>
          </a:solidFill>
          <a:ln w="31750"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2089545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povnuc_pdr"/>
          <p:cNvPicPr>
            <a:picLocks noChangeAspect="1" noChangeArrowheads="1"/>
          </p:cNvPicPr>
          <p:nvPr/>
        </p:nvPicPr>
        <p:blipFill>
          <a:blip r:embed="rId3"/>
          <a:srcRect/>
          <a:stretch>
            <a:fillRect/>
          </a:stretch>
        </p:blipFill>
        <p:spPr bwMode="auto">
          <a:xfrm>
            <a:off x="5940607" y="5483496"/>
            <a:ext cx="1905000" cy="1270000"/>
          </a:xfrm>
          <a:prstGeom prst="rect">
            <a:avLst/>
          </a:prstGeom>
          <a:noFill/>
          <a:ln w="9525">
            <a:noFill/>
            <a:miter lim="800000"/>
            <a:headEnd/>
            <a:tailEnd/>
          </a:ln>
        </p:spPr>
      </p:pic>
      <p:sp>
        <p:nvSpPr>
          <p:cNvPr id="2" name="Title 1"/>
          <p:cNvSpPr>
            <a:spLocks noGrp="1"/>
          </p:cNvSpPr>
          <p:nvPr>
            <p:ph type="title"/>
          </p:nvPr>
        </p:nvSpPr>
        <p:spPr>
          <a:xfrm>
            <a:off x="609600" y="104775"/>
            <a:ext cx="7772400" cy="561976"/>
          </a:xfrm>
        </p:spPr>
        <p:txBody>
          <a:bodyPr/>
          <a:lstStyle/>
          <a:p>
            <a:r>
              <a:rPr lang="en-US" dirty="0" smtClean="0"/>
              <a:t>Electric dipole excitations of the neutron skin</a:t>
            </a:r>
            <a:endParaRPr lang="en-US" dirty="0"/>
          </a:p>
        </p:txBody>
      </p:sp>
      <p:sp>
        <p:nvSpPr>
          <p:cNvPr id="3" name="Content Placeholder 2"/>
          <p:cNvSpPr>
            <a:spLocks noGrp="1"/>
          </p:cNvSpPr>
          <p:nvPr>
            <p:ph sz="half" idx="1"/>
          </p:nvPr>
        </p:nvSpPr>
        <p:spPr>
          <a:xfrm>
            <a:off x="0" y="1023983"/>
            <a:ext cx="4004401" cy="2672442"/>
          </a:xfrm>
        </p:spPr>
        <p:txBody>
          <a:bodyPr/>
          <a:lstStyle/>
          <a:p>
            <a:r>
              <a:rPr lang="en-US" sz="1800" dirty="0" smtClean="0"/>
              <a:t>E1 moments have increase the symmetry energy, thus E1 excitation can probe the symmetry energy. Two large sources of E1 strength are</a:t>
            </a:r>
          </a:p>
          <a:p>
            <a:pPr lvl="1"/>
            <a:r>
              <a:rPr lang="en-US" dirty="0" smtClean="0"/>
              <a:t>GDR</a:t>
            </a:r>
            <a:endParaRPr lang="en-US" dirty="0" smtClean="0">
              <a:sym typeface="Symbol"/>
            </a:endParaRPr>
          </a:p>
          <a:p>
            <a:pPr lvl="1"/>
            <a:r>
              <a:rPr lang="en-US" dirty="0" smtClean="0">
                <a:sym typeface="Symbol"/>
              </a:rPr>
              <a:t>Pigmy Dipole</a:t>
            </a:r>
          </a:p>
          <a:p>
            <a:r>
              <a:rPr lang="en-US" dirty="0" smtClean="0">
                <a:sym typeface="Symbol"/>
              </a:rPr>
              <a:t>Both GDR and Pigmy Dipole have been </a:t>
            </a:r>
            <a:r>
              <a:rPr lang="en-US" dirty="0" err="1" smtClean="0">
                <a:sym typeface="Symbol"/>
              </a:rPr>
              <a:t>meausured</a:t>
            </a:r>
            <a:r>
              <a:rPr lang="en-US" dirty="0" smtClean="0">
                <a:sym typeface="Symbol"/>
              </a:rPr>
              <a:t> and used to constrain S</a:t>
            </a:r>
            <a:r>
              <a:rPr lang="en-US" baseline="-25000" dirty="0" smtClean="0">
                <a:sym typeface="Symbol"/>
              </a:rPr>
              <a:t>0 </a:t>
            </a:r>
            <a:r>
              <a:rPr lang="en-US" dirty="0" smtClean="0">
                <a:sym typeface="Symbol"/>
              </a:rPr>
              <a:t>and L. </a:t>
            </a:r>
          </a:p>
          <a:p>
            <a:r>
              <a:rPr lang="en-US" sz="1800" dirty="0" smtClean="0">
                <a:sym typeface="Symbol"/>
              </a:rPr>
              <a:t>In addition, the inverse energy </a:t>
            </a:r>
            <a:r>
              <a:rPr lang="en-US" sz="1800" dirty="0" smtClean="0">
                <a:sym typeface="Symbol"/>
              </a:rPr>
              <a:t>weighted </a:t>
            </a:r>
            <a:r>
              <a:rPr lang="en-US" sz="1800" dirty="0" err="1" smtClean="0">
                <a:sym typeface="Symbol"/>
              </a:rPr>
              <a:t>polarizability</a:t>
            </a:r>
            <a:r>
              <a:rPr lang="en-US" sz="1800" dirty="0" smtClean="0">
                <a:sym typeface="Symbol"/>
              </a:rPr>
              <a:t> sum of the E1 strength has been used to combine by the GDR and pigmy contributions to obtain the E1 </a:t>
            </a:r>
            <a:r>
              <a:rPr lang="en-US" sz="1800" dirty="0" err="1" smtClean="0">
                <a:sym typeface="Symbol"/>
              </a:rPr>
              <a:t>polarizabilities</a:t>
            </a:r>
            <a:r>
              <a:rPr lang="en-US" sz="1800" dirty="0" smtClean="0">
                <a:sym typeface="Symbol"/>
              </a:rPr>
              <a:t> of </a:t>
            </a:r>
            <a:r>
              <a:rPr lang="en-US" sz="1800" baseline="30000" dirty="0" smtClean="0">
                <a:sym typeface="Symbol"/>
              </a:rPr>
              <a:t>48</a:t>
            </a:r>
            <a:r>
              <a:rPr lang="en-US" sz="1800" dirty="0" smtClean="0">
                <a:sym typeface="Symbol"/>
              </a:rPr>
              <a:t>Ca, </a:t>
            </a:r>
            <a:r>
              <a:rPr lang="en-US" sz="1800" baseline="30000" dirty="0" smtClean="0">
                <a:sym typeface="Symbol"/>
              </a:rPr>
              <a:t>120</a:t>
            </a:r>
            <a:r>
              <a:rPr lang="en-US" sz="1800" dirty="0" smtClean="0">
                <a:sym typeface="Symbol"/>
              </a:rPr>
              <a:t>Sn and </a:t>
            </a:r>
            <a:r>
              <a:rPr lang="en-US" sz="1800" baseline="30000" dirty="0" smtClean="0">
                <a:sym typeface="Symbol"/>
              </a:rPr>
              <a:t>208</a:t>
            </a:r>
            <a:r>
              <a:rPr lang="en-US" sz="1800" dirty="0" smtClean="0">
                <a:sym typeface="Symbol"/>
              </a:rPr>
              <a:t>Pb. </a:t>
            </a:r>
          </a:p>
          <a:p>
            <a:r>
              <a:rPr lang="en-US" dirty="0" smtClean="0">
                <a:sym typeface="Symbol"/>
              </a:rPr>
              <a:t>The </a:t>
            </a:r>
            <a:r>
              <a:rPr lang="en-US" dirty="0" err="1">
                <a:sym typeface="Symbol"/>
              </a:rPr>
              <a:t>polarizability</a:t>
            </a:r>
            <a:r>
              <a:rPr lang="en-US" dirty="0">
                <a:sym typeface="Symbol"/>
              </a:rPr>
              <a:t> </a:t>
            </a:r>
            <a:r>
              <a:rPr lang="en-US" dirty="0" smtClean="0">
                <a:sym typeface="Symbol"/>
              </a:rPr>
              <a:t>of </a:t>
            </a:r>
            <a:r>
              <a:rPr lang="en-US" baseline="30000" dirty="0" smtClean="0">
                <a:sym typeface="Symbol"/>
              </a:rPr>
              <a:t>208</a:t>
            </a:r>
            <a:r>
              <a:rPr lang="en-US" dirty="0" smtClean="0">
                <a:sym typeface="Symbol"/>
              </a:rPr>
              <a:t>Pb has provided constraints on L and S as well as on S(</a:t>
            </a:r>
            <a:r>
              <a:rPr lang="en-US" dirty="0" err="1" smtClean="0">
                <a:sym typeface="Symbol"/>
              </a:rPr>
              <a:t>ρ</a:t>
            </a:r>
            <a:r>
              <a:rPr lang="en-US" baseline="-25000" dirty="0" err="1" smtClean="0">
                <a:sym typeface="Symbol"/>
              </a:rPr>
              <a:t>s</a:t>
            </a:r>
            <a:r>
              <a:rPr lang="en-US" dirty="0">
                <a:sym typeface="Symbol"/>
              </a:rPr>
              <a:t>)</a:t>
            </a:r>
            <a:endParaRPr lang="en-US" sz="1800" dirty="0" smtClean="0">
              <a:sym typeface="Symbol"/>
            </a:endParaRPr>
          </a:p>
        </p:txBody>
      </p:sp>
      <p:pic>
        <p:nvPicPr>
          <p:cNvPr id="973826" name="Picture 2"/>
          <p:cNvPicPr>
            <a:picLocks noGrp="1" noChangeAspect="1" noChangeArrowheads="1"/>
          </p:cNvPicPr>
          <p:nvPr>
            <p:ph sz="half" idx="2"/>
          </p:nvPr>
        </p:nvPicPr>
        <p:blipFill>
          <a:blip r:embed="rId4"/>
          <a:srcRect l="1576"/>
          <a:stretch>
            <a:fillRect/>
          </a:stretch>
        </p:blipFill>
        <p:spPr bwMode="auto">
          <a:xfrm>
            <a:off x="4460691" y="772666"/>
            <a:ext cx="4448175" cy="4823680"/>
          </a:xfrm>
          <a:prstGeom prst="rect">
            <a:avLst/>
          </a:prstGeom>
          <a:noFill/>
          <a:ln w="9525">
            <a:noFill/>
            <a:miter lim="800000"/>
            <a:headEnd/>
            <a:tailEnd/>
          </a:ln>
          <a:effectLst/>
        </p:spPr>
      </p:pic>
      <p:sp>
        <p:nvSpPr>
          <p:cNvPr id="7" name="Rectangle 6"/>
          <p:cNvSpPr/>
          <p:nvPr/>
        </p:nvSpPr>
        <p:spPr bwMode="auto">
          <a:xfrm>
            <a:off x="5656217" y="6596743"/>
            <a:ext cx="2495006" cy="2612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rot="5400000">
            <a:off x="7500537" y="3114513"/>
            <a:ext cx="2979149" cy="307777"/>
          </a:xfrm>
          <a:prstGeom prst="rect">
            <a:avLst/>
          </a:prstGeom>
          <a:noFill/>
        </p:spPr>
        <p:txBody>
          <a:bodyPr wrap="none" rtlCol="0">
            <a:spAutoFit/>
          </a:bodyPr>
          <a:lstStyle/>
          <a:p>
            <a:pPr>
              <a:buNone/>
            </a:pPr>
            <a:r>
              <a:rPr lang="en-US" sz="1400" dirty="0" smtClean="0"/>
              <a:t>P. </a:t>
            </a:r>
            <a:r>
              <a:rPr lang="en-US" sz="1400" dirty="0" err="1" smtClean="0"/>
              <a:t>Adrich</a:t>
            </a:r>
            <a:r>
              <a:rPr lang="en-US" sz="1400" dirty="0" smtClean="0"/>
              <a:t> et al., PRL 95 (2005) 132501</a:t>
            </a:r>
          </a:p>
        </p:txBody>
      </p:sp>
    </p:spTree>
    <p:extLst>
      <p:ext uri="{BB962C8B-B14F-4D97-AF65-F5344CB8AC3E}">
        <p14:creationId xmlns:p14="http://schemas.microsoft.com/office/powerpoint/2010/main" val="7146369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 on S</a:t>
            </a:r>
            <a:r>
              <a:rPr lang="en-US" baseline="-25000" dirty="0" smtClean="0"/>
              <a:t>0</a:t>
            </a:r>
            <a:r>
              <a:rPr lang="en-US" dirty="0" smtClean="0"/>
              <a:t>, L and S(</a:t>
            </a:r>
            <a:r>
              <a:rPr lang="en-US" dirty="0" err="1" smtClean="0"/>
              <a:t>ρ</a:t>
            </a:r>
            <a:r>
              <a:rPr lang="en-US" baseline="-25000" dirty="0" err="1" smtClean="0"/>
              <a:t>s</a:t>
            </a:r>
            <a:r>
              <a:rPr lang="en-US" dirty="0" smtClean="0"/>
              <a:t>) </a:t>
            </a:r>
            <a:endParaRPr lang="en-US" dirty="0"/>
          </a:p>
        </p:txBody>
      </p:sp>
      <p:sp>
        <p:nvSpPr>
          <p:cNvPr id="3" name="Content Placeholder 2"/>
          <p:cNvSpPr>
            <a:spLocks noGrp="1"/>
          </p:cNvSpPr>
          <p:nvPr>
            <p:ph sz="half" idx="1"/>
          </p:nvPr>
        </p:nvSpPr>
        <p:spPr>
          <a:xfrm>
            <a:off x="660400" y="5435600"/>
            <a:ext cx="3810000" cy="825500"/>
          </a:xfrm>
        </p:spPr>
        <p:txBody>
          <a:bodyPr/>
          <a:lstStyle/>
          <a:p>
            <a:pPr marL="0" indent="0">
              <a:buNone/>
            </a:pPr>
            <a:r>
              <a:rPr lang="en-US" dirty="0" smtClean="0"/>
              <a:t>A tightly correlated, but large range of values for L and S</a:t>
            </a:r>
            <a:r>
              <a:rPr lang="en-US" baseline="-25000" dirty="0" smtClean="0"/>
              <a:t>0</a:t>
            </a:r>
            <a:r>
              <a:rPr lang="en-US" dirty="0" smtClean="0"/>
              <a:t> are allowed by this </a:t>
            </a:r>
            <a:r>
              <a:rPr lang="en-US" dirty="0" err="1" smtClean="0"/>
              <a:t>polarizability</a:t>
            </a:r>
            <a:r>
              <a:rPr lang="en-US" dirty="0" smtClean="0"/>
              <a:t> measurement. </a:t>
            </a:r>
            <a:endParaRPr lang="en-US" dirty="0"/>
          </a:p>
        </p:txBody>
      </p:sp>
      <p:sp>
        <p:nvSpPr>
          <p:cNvPr id="4" name="Content Placeholder 3"/>
          <p:cNvSpPr>
            <a:spLocks noGrp="1"/>
          </p:cNvSpPr>
          <p:nvPr>
            <p:ph sz="half" idx="2"/>
          </p:nvPr>
        </p:nvSpPr>
        <p:spPr>
          <a:xfrm>
            <a:off x="4965700" y="4940300"/>
            <a:ext cx="3810000" cy="800100"/>
          </a:xfrm>
        </p:spPr>
        <p:txBody>
          <a:bodyPr/>
          <a:lstStyle/>
          <a:p>
            <a:pPr marL="0" indent="0">
              <a:buNone/>
            </a:pPr>
            <a:r>
              <a:rPr lang="en-US" dirty="0" smtClean="0"/>
              <a:t>The red contour shows the constraint on S(</a:t>
            </a:r>
            <a:r>
              <a:rPr lang="en-US" dirty="0" err="1" smtClean="0"/>
              <a:t>ρ</a:t>
            </a:r>
            <a:r>
              <a:rPr lang="en-US" dirty="0" smtClean="0"/>
              <a:t>) consistent with the α</a:t>
            </a:r>
            <a:r>
              <a:rPr lang="en-US" baseline="-25000" dirty="0" smtClean="0"/>
              <a:t>D</a:t>
            </a:r>
            <a:r>
              <a:rPr lang="en-US" dirty="0" smtClean="0"/>
              <a:t> measurement. The best determined value is </a:t>
            </a:r>
            <a:r>
              <a:rPr lang="en-US" dirty="0"/>
              <a:t>S(</a:t>
            </a:r>
            <a:r>
              <a:rPr lang="en-US" dirty="0" err="1" smtClean="0"/>
              <a:t>ρ</a:t>
            </a:r>
            <a:r>
              <a:rPr lang="en-US" dirty="0" smtClean="0"/>
              <a:t>)=15.9±1.0MeV at </a:t>
            </a:r>
            <a:r>
              <a:rPr lang="en-US" dirty="0" err="1" smtClean="0"/>
              <a:t>ρ</a:t>
            </a:r>
            <a:r>
              <a:rPr lang="en-US" dirty="0" smtClean="0"/>
              <a:t>=0.05 fm</a:t>
            </a:r>
            <a:r>
              <a:rPr lang="en-US" baseline="30000" dirty="0" smtClean="0"/>
              <a:t>-3</a:t>
            </a:r>
            <a:r>
              <a:rPr lang="en-US" dirty="0" smtClean="0"/>
              <a:t>, which is marked as the yellow square point in the figure. </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35000" y="1480672"/>
            <a:ext cx="3644900" cy="3472328"/>
          </a:xfrm>
          <a:prstGeom prst="rect">
            <a:avLst/>
          </a:prstGeom>
          <a:noFill/>
          <a:ln>
            <a:noFill/>
          </a:ln>
        </p:spPr>
      </p:pic>
      <p:grpSp>
        <p:nvGrpSpPr>
          <p:cNvPr id="11" name="Group 10"/>
          <p:cNvGrpSpPr/>
          <p:nvPr/>
        </p:nvGrpSpPr>
        <p:grpSpPr>
          <a:xfrm>
            <a:off x="4483100" y="1641010"/>
            <a:ext cx="4250459" cy="3248490"/>
            <a:chOff x="4483100" y="1641010"/>
            <a:chExt cx="4250459" cy="3248490"/>
          </a:xfrm>
        </p:grpSpPr>
        <p:pic>
          <p:nvPicPr>
            <p:cNvPr id="7" name="Picture 6"/>
            <p:cNvPicPr>
              <a:picLocks noChangeAspect="1"/>
            </p:cNvPicPr>
            <p:nvPr/>
          </p:nvPicPr>
          <p:blipFill>
            <a:blip r:embed="rId3"/>
            <a:stretch>
              <a:fillRect/>
            </a:stretch>
          </p:blipFill>
          <p:spPr>
            <a:xfrm>
              <a:off x="4483100" y="1641010"/>
              <a:ext cx="4250459" cy="3248490"/>
            </a:xfrm>
            <a:prstGeom prst="rect">
              <a:avLst/>
            </a:prstGeom>
          </p:spPr>
        </p:pic>
        <p:sp>
          <p:nvSpPr>
            <p:cNvPr id="10" name="Rectangle 9"/>
            <p:cNvSpPr>
              <a:spLocks noChangeAspect="1"/>
            </p:cNvSpPr>
            <p:nvPr/>
          </p:nvSpPr>
          <p:spPr bwMode="auto">
            <a:xfrm flipH="1" flipV="1">
              <a:off x="6083300" y="3365500"/>
              <a:ext cx="82550" cy="6985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grpSp>
      <p:sp>
        <p:nvSpPr>
          <p:cNvPr id="14" name="TextBox 13"/>
          <p:cNvSpPr txBox="1"/>
          <p:nvPr/>
        </p:nvSpPr>
        <p:spPr>
          <a:xfrm>
            <a:off x="1149672" y="990512"/>
            <a:ext cx="2622228" cy="523220"/>
          </a:xfrm>
          <a:prstGeom prst="rect">
            <a:avLst/>
          </a:prstGeom>
          <a:noFill/>
        </p:spPr>
        <p:txBody>
          <a:bodyPr wrap="square" rtlCol="0">
            <a:spAutoFit/>
          </a:bodyPr>
          <a:lstStyle/>
          <a:p>
            <a:pPr>
              <a:buNone/>
            </a:pPr>
            <a:r>
              <a:rPr lang="en-US" sz="1400" dirty="0" smtClean="0"/>
              <a:t>Horowitz, et al.,  J. Phys. G: </a:t>
            </a:r>
            <a:r>
              <a:rPr lang="en-US" sz="1400" dirty="0" err="1" smtClean="0"/>
              <a:t>Nucl</a:t>
            </a:r>
            <a:r>
              <a:rPr lang="en-US" sz="1400" dirty="0" smtClean="0"/>
              <a:t>. Part. Phys. 41 (2014) 093001 </a:t>
            </a:r>
            <a:endParaRPr lang="en-US" sz="1400" dirty="0"/>
          </a:p>
        </p:txBody>
      </p:sp>
      <p:sp>
        <p:nvSpPr>
          <p:cNvPr id="15" name="TextBox 14"/>
          <p:cNvSpPr txBox="1"/>
          <p:nvPr/>
        </p:nvSpPr>
        <p:spPr>
          <a:xfrm>
            <a:off x="5194300" y="1320800"/>
            <a:ext cx="3159839" cy="701731"/>
          </a:xfrm>
          <a:prstGeom prst="rect">
            <a:avLst/>
          </a:prstGeom>
          <a:noFill/>
        </p:spPr>
        <p:txBody>
          <a:bodyPr wrap="none" rtlCol="0">
            <a:spAutoFit/>
          </a:bodyPr>
          <a:lstStyle/>
          <a:p>
            <a:pPr>
              <a:buNone/>
            </a:pPr>
            <a:r>
              <a:rPr lang="en-US" dirty="0"/>
              <a:t>Zhang PRC 92, 031301 (2015).</a:t>
            </a:r>
          </a:p>
          <a:p>
            <a:pPr>
              <a:buNone/>
            </a:pPr>
            <a:endParaRPr lang="en-US" dirty="0"/>
          </a:p>
        </p:txBody>
      </p:sp>
    </p:spTree>
    <p:extLst>
      <p:ext uri="{BB962C8B-B14F-4D97-AF65-F5344CB8AC3E}">
        <p14:creationId xmlns:p14="http://schemas.microsoft.com/office/powerpoint/2010/main" val="29620071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4255770" y="1219201"/>
            <a:ext cx="4888230" cy="4229100"/>
          </a:xfrm>
          <a:prstGeom prst="rect">
            <a:avLst/>
          </a:prstGeom>
          <a:noFill/>
          <a:ln>
            <a:noFill/>
          </a:ln>
        </p:spPr>
      </p:pic>
      <p:sp>
        <p:nvSpPr>
          <p:cNvPr id="3" name="Text Placeholder 2"/>
          <p:cNvSpPr>
            <a:spLocks noGrp="1"/>
          </p:cNvSpPr>
          <p:nvPr>
            <p:ph type="body" sz="half" idx="1"/>
          </p:nvPr>
        </p:nvSpPr>
        <p:spPr>
          <a:xfrm>
            <a:off x="0" y="1249884"/>
            <a:ext cx="3860800" cy="2598216"/>
          </a:xfrm>
        </p:spPr>
        <p:txBody>
          <a:bodyPr/>
          <a:lstStyle/>
          <a:p>
            <a:r>
              <a:rPr lang="en-US" sz="1800" dirty="0" smtClean="0"/>
              <a:t>Alex Brown </a:t>
            </a:r>
            <a:r>
              <a:rPr lang="en-US" sz="1800" dirty="0"/>
              <a:t>fit the </a:t>
            </a:r>
            <a:r>
              <a:rPr lang="en-US" sz="1800" dirty="0" smtClean="0"/>
              <a:t>masses of doubly closed shell nuclei, while setting different values neutron </a:t>
            </a:r>
            <a:r>
              <a:rPr lang="en-US" sz="1800" dirty="0"/>
              <a:t>skin thicknesses of </a:t>
            </a:r>
            <a:r>
              <a:rPr lang="en-US" sz="1800" dirty="0" err="1"/>
              <a:t>ΔR</a:t>
            </a:r>
            <a:r>
              <a:rPr lang="en-US" sz="1800" baseline="-25000" dirty="0" err="1"/>
              <a:t>np</a:t>
            </a:r>
            <a:r>
              <a:rPr lang="en-US" sz="1800" dirty="0"/>
              <a:t>=0.16, 0.20 and </a:t>
            </a:r>
            <a:r>
              <a:rPr lang="en-US" sz="1800" dirty="0" smtClean="0"/>
              <a:t>0.24 </a:t>
            </a:r>
            <a:r>
              <a:rPr lang="en-US" sz="1800" dirty="0"/>
              <a:t>fm. </a:t>
            </a:r>
            <a:r>
              <a:rPr lang="en-US" sz="1800" dirty="0" smtClean="0"/>
              <a:t>All Brown fits provide S(</a:t>
            </a:r>
            <a:r>
              <a:rPr lang="en-US" sz="1800" dirty="0" err="1" smtClean="0"/>
              <a:t>ρ</a:t>
            </a:r>
            <a:r>
              <a:rPr lang="en-US" sz="1800" dirty="0" smtClean="0"/>
              <a:t>)=</a:t>
            </a:r>
            <a:r>
              <a:rPr lang="en-US" sz="1800" dirty="0" smtClean="0"/>
              <a:t>24.8±0.7 </a:t>
            </a:r>
            <a:r>
              <a:rPr lang="en-US" sz="1800" dirty="0" smtClean="0"/>
              <a:t>MeV at </a:t>
            </a:r>
            <a:r>
              <a:rPr lang="en-US" sz="1800" dirty="0" err="1" smtClean="0"/>
              <a:t>ρ</a:t>
            </a:r>
            <a:r>
              <a:rPr lang="en-US" sz="1800" dirty="0" smtClean="0"/>
              <a:t>/ρ</a:t>
            </a:r>
            <a:r>
              <a:rPr lang="en-US" sz="1800" baseline="-25000" dirty="0" smtClean="0"/>
              <a:t>0</a:t>
            </a:r>
            <a:r>
              <a:rPr lang="en-US" sz="1800" dirty="0" smtClean="0"/>
              <a:t>=0.63±.03</a:t>
            </a:r>
            <a:r>
              <a:rPr lang="en-US" sz="1800" dirty="0"/>
              <a:t> </a:t>
            </a:r>
            <a:r>
              <a:rPr lang="en-US" sz="1800" dirty="0" smtClean="0"/>
              <a:t>as shown at left.</a:t>
            </a:r>
          </a:p>
        </p:txBody>
      </p:sp>
      <p:sp>
        <p:nvSpPr>
          <p:cNvPr id="10" name="TextBox 9"/>
          <p:cNvSpPr txBox="1"/>
          <p:nvPr/>
        </p:nvSpPr>
        <p:spPr>
          <a:xfrm>
            <a:off x="7310875" y="2804146"/>
            <a:ext cx="787245" cy="369332"/>
          </a:xfrm>
          <a:prstGeom prst="rect">
            <a:avLst/>
          </a:prstGeom>
          <a:noFill/>
        </p:spPr>
        <p:txBody>
          <a:bodyPr wrap="none" rtlCol="0">
            <a:spAutoFit/>
          </a:bodyPr>
          <a:lstStyle/>
          <a:p>
            <a:pPr>
              <a:buNone/>
            </a:pPr>
            <a:r>
              <a:rPr lang="en-US" dirty="0" smtClean="0"/>
              <a:t>(</a:t>
            </a:r>
            <a:r>
              <a:rPr lang="en-US" sz="1400" dirty="0" smtClean="0"/>
              <a:t>31, 40</a:t>
            </a:r>
            <a:r>
              <a:rPr lang="en-US" dirty="0" smtClean="0"/>
              <a:t>)</a:t>
            </a:r>
            <a:endParaRPr lang="en-US" dirty="0"/>
          </a:p>
        </p:txBody>
      </p:sp>
      <p:sp>
        <p:nvSpPr>
          <p:cNvPr id="2" name="Title 1"/>
          <p:cNvSpPr>
            <a:spLocks noGrp="1"/>
          </p:cNvSpPr>
          <p:nvPr>
            <p:ph type="title"/>
          </p:nvPr>
        </p:nvSpPr>
        <p:spPr>
          <a:xfrm>
            <a:off x="368300" y="150813"/>
            <a:ext cx="7772400" cy="865187"/>
          </a:xfrm>
        </p:spPr>
        <p:txBody>
          <a:bodyPr/>
          <a:lstStyle/>
          <a:p>
            <a:r>
              <a:rPr lang="en-US" dirty="0" smtClean="0"/>
              <a:t>Masses</a:t>
            </a:r>
            <a:endParaRPr lang="en-US" dirty="0"/>
          </a:p>
        </p:txBody>
      </p:sp>
      <p:sp>
        <p:nvSpPr>
          <p:cNvPr id="4" name="TextBox 3"/>
          <p:cNvSpPr txBox="1"/>
          <p:nvPr/>
        </p:nvSpPr>
        <p:spPr>
          <a:xfrm>
            <a:off x="4879788" y="992841"/>
            <a:ext cx="3740327" cy="307777"/>
          </a:xfrm>
          <a:prstGeom prst="rect">
            <a:avLst/>
          </a:prstGeom>
          <a:noFill/>
        </p:spPr>
        <p:txBody>
          <a:bodyPr wrap="none" rtlCol="0">
            <a:spAutoFit/>
          </a:bodyPr>
          <a:lstStyle/>
          <a:p>
            <a:pPr>
              <a:buNone/>
            </a:pPr>
            <a:r>
              <a:rPr lang="en-US" sz="1400" dirty="0"/>
              <a:t>B.A. Brown, Phys. Rev. </a:t>
            </a:r>
            <a:r>
              <a:rPr lang="en-US" sz="1400" dirty="0" err="1"/>
              <a:t>Lett</a:t>
            </a:r>
            <a:r>
              <a:rPr lang="en-US" sz="1400" dirty="0"/>
              <a:t>. 111, 232502 (2013) </a:t>
            </a:r>
          </a:p>
        </p:txBody>
      </p:sp>
      <p:sp>
        <p:nvSpPr>
          <p:cNvPr id="11" name="Text Placeholder 2"/>
          <p:cNvSpPr txBox="1">
            <a:spLocks/>
          </p:cNvSpPr>
          <p:nvPr/>
        </p:nvSpPr>
        <p:spPr bwMode="auto">
          <a:xfrm>
            <a:off x="0" y="3642201"/>
            <a:ext cx="4531460" cy="41301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chemeClr val="accent2"/>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rgbClr val="660066"/>
                </a:solidFill>
                <a:latin typeface="+mn-lt"/>
              </a:defRPr>
            </a:lvl3pPr>
            <a:lvl4pPr marL="1600200" indent="-228600" algn="l" rtl="0" fontAlgn="base">
              <a:spcBef>
                <a:spcPct val="20000"/>
              </a:spcBef>
              <a:spcAft>
                <a:spcPct val="0"/>
              </a:spcAft>
              <a:buChar char="–"/>
              <a:defRPr>
                <a:solidFill>
                  <a:srgbClr val="FF0000"/>
                </a:solidFill>
                <a:latin typeface="+mn-lt"/>
              </a:defRPr>
            </a:lvl4pPr>
            <a:lvl5pPr marL="2057400" indent="-228600" algn="l" rtl="0" fontAlgn="base">
              <a:spcBef>
                <a:spcPct val="20000"/>
              </a:spcBef>
              <a:spcAft>
                <a:spcPct val="0"/>
              </a:spcAft>
              <a:buChar char="»"/>
              <a:defRPr>
                <a:solidFill>
                  <a:schemeClr val="accent1"/>
                </a:solidFill>
                <a:latin typeface="+mn-lt"/>
              </a:defRPr>
            </a:lvl5pPr>
            <a:lvl6pPr marL="2514600" indent="-228600" algn="l" rtl="0" fontAlgn="base">
              <a:spcBef>
                <a:spcPct val="20000"/>
              </a:spcBef>
              <a:spcAft>
                <a:spcPct val="0"/>
              </a:spcAft>
              <a:buChar char="»"/>
              <a:defRPr>
                <a:solidFill>
                  <a:schemeClr val="accent1"/>
                </a:solidFill>
                <a:latin typeface="+mn-lt"/>
              </a:defRPr>
            </a:lvl6pPr>
            <a:lvl7pPr marL="2971800" indent="-228600" algn="l" rtl="0" fontAlgn="base">
              <a:spcBef>
                <a:spcPct val="20000"/>
              </a:spcBef>
              <a:spcAft>
                <a:spcPct val="0"/>
              </a:spcAft>
              <a:buChar char="»"/>
              <a:defRPr>
                <a:solidFill>
                  <a:schemeClr val="accent1"/>
                </a:solidFill>
                <a:latin typeface="+mn-lt"/>
              </a:defRPr>
            </a:lvl7pPr>
            <a:lvl8pPr marL="3429000" indent="-228600" algn="l" rtl="0" fontAlgn="base">
              <a:spcBef>
                <a:spcPct val="20000"/>
              </a:spcBef>
              <a:spcAft>
                <a:spcPct val="0"/>
              </a:spcAft>
              <a:buChar char="»"/>
              <a:defRPr>
                <a:solidFill>
                  <a:schemeClr val="accent1"/>
                </a:solidFill>
                <a:latin typeface="+mn-lt"/>
              </a:defRPr>
            </a:lvl8pPr>
            <a:lvl9pPr marL="3886200" indent="-228600" algn="l" rtl="0" fontAlgn="base">
              <a:spcBef>
                <a:spcPct val="20000"/>
              </a:spcBef>
              <a:spcAft>
                <a:spcPct val="0"/>
              </a:spcAft>
              <a:buChar char="»"/>
              <a:defRPr>
                <a:solidFill>
                  <a:schemeClr val="accent1"/>
                </a:solidFill>
                <a:latin typeface="+mn-lt"/>
              </a:defRPr>
            </a:lvl9pPr>
          </a:lstStyle>
          <a:p>
            <a:r>
              <a:rPr lang="en-US" sz="1800" dirty="0" smtClean="0"/>
              <a:t>The values for S</a:t>
            </a:r>
            <a:r>
              <a:rPr lang="en-US" sz="1800" baseline="-25000" dirty="0" smtClean="0"/>
              <a:t>0</a:t>
            </a:r>
            <a:r>
              <a:rPr lang="en-US" sz="1800" dirty="0" smtClean="0"/>
              <a:t> and L lie on a line in the S</a:t>
            </a:r>
            <a:r>
              <a:rPr lang="en-US" sz="1800" baseline="-25000" dirty="0" smtClean="0"/>
              <a:t>0</a:t>
            </a:r>
            <a:r>
              <a:rPr lang="en-US" sz="1800" dirty="0" smtClean="0"/>
              <a:t> and L plane along which S(0.63ρ</a:t>
            </a:r>
            <a:r>
              <a:rPr lang="en-US" sz="1800" baseline="-25000" dirty="0" smtClean="0"/>
              <a:t>0</a:t>
            </a:r>
            <a:r>
              <a:rPr lang="en-US" sz="1800" dirty="0" smtClean="0"/>
              <a:t>) remains constant. This line lies perpendicular to the gradient of S(0.63ρ</a:t>
            </a:r>
            <a:r>
              <a:rPr lang="en-US" sz="1800" baseline="-25000" dirty="0" smtClean="0"/>
              <a:t>0</a:t>
            </a:r>
            <a:r>
              <a:rPr lang="en-US" sz="1800" dirty="0" smtClean="0"/>
              <a:t>) in the the S</a:t>
            </a:r>
            <a:r>
              <a:rPr lang="en-US" sz="1800" baseline="-25000" dirty="0" smtClean="0"/>
              <a:t>0</a:t>
            </a:r>
            <a:r>
              <a:rPr lang="en-US" sz="1800" dirty="0" smtClean="0"/>
              <a:t> and L plane. The slope, M,  of the line and the form of the function is sufficient to determine </a:t>
            </a:r>
            <a:r>
              <a:rPr lang="en-US" sz="1800" dirty="0" err="1"/>
              <a:t>ρ</a:t>
            </a:r>
            <a:r>
              <a:rPr lang="en-US" sz="1800" dirty="0"/>
              <a:t>/ρ</a:t>
            </a:r>
            <a:r>
              <a:rPr lang="en-US" sz="1800" baseline="-25000" dirty="0"/>
              <a:t>0</a:t>
            </a:r>
            <a:r>
              <a:rPr lang="en-US" sz="1800" dirty="0"/>
              <a:t>=0.63±.03 </a:t>
            </a:r>
            <a:r>
              <a:rPr lang="en-US" sz="1800" dirty="0" smtClean="0"/>
              <a:t> and </a:t>
            </a:r>
            <a:r>
              <a:rPr lang="en-US" sz="1800" dirty="0"/>
              <a:t>S(</a:t>
            </a:r>
            <a:r>
              <a:rPr lang="en-US" sz="1800" dirty="0" err="1"/>
              <a:t>ρ</a:t>
            </a:r>
            <a:r>
              <a:rPr lang="en-US" sz="1800" dirty="0"/>
              <a:t>)=24.8 </a:t>
            </a:r>
            <a:r>
              <a:rPr lang="en-US" sz="1800" dirty="0" smtClean="0"/>
              <a:t>±0.7 MeV. From the slope of the IAS contour (in blue) one similarly obtains </a:t>
            </a:r>
            <a:r>
              <a:rPr lang="en-US" sz="1800" dirty="0" err="1" smtClean="0"/>
              <a:t>ρ</a:t>
            </a:r>
            <a:r>
              <a:rPr lang="en-US" sz="1800" dirty="0"/>
              <a:t>/ρ</a:t>
            </a:r>
            <a:r>
              <a:rPr lang="en-US" sz="1800" baseline="-25000" dirty="0"/>
              <a:t>0</a:t>
            </a:r>
            <a:r>
              <a:rPr lang="en-US" sz="1800" dirty="0"/>
              <a:t>=</a:t>
            </a:r>
            <a:r>
              <a:rPr lang="en-US" sz="1800" dirty="0" smtClean="0"/>
              <a:t>0.66±</a:t>
            </a:r>
            <a:r>
              <a:rPr lang="en-US" sz="1800" dirty="0"/>
              <a:t>.</a:t>
            </a:r>
            <a:r>
              <a:rPr lang="en-US" sz="1800" dirty="0" smtClean="0"/>
              <a:t>04  </a:t>
            </a:r>
            <a:r>
              <a:rPr lang="en-US" sz="1800" dirty="0"/>
              <a:t>and S(</a:t>
            </a:r>
            <a:r>
              <a:rPr lang="en-US" sz="1800" dirty="0" err="1"/>
              <a:t>ρ</a:t>
            </a:r>
            <a:r>
              <a:rPr lang="en-US" sz="1800" dirty="0"/>
              <a:t>)=</a:t>
            </a:r>
            <a:r>
              <a:rPr lang="en-US" sz="1800" dirty="0" smtClean="0"/>
              <a:t>25.5 ±1.1 </a:t>
            </a:r>
            <a:r>
              <a:rPr lang="en-US" sz="1800" dirty="0"/>
              <a:t>MeV. </a:t>
            </a:r>
            <a:endParaRPr lang="en-US" sz="1800" dirty="0" smtClean="0"/>
          </a:p>
          <a:p>
            <a:r>
              <a:rPr lang="en-US" sz="1800" dirty="0" smtClean="0"/>
              <a:t> </a:t>
            </a:r>
            <a:endParaRPr lang="en-US" sz="1800" dirty="0"/>
          </a:p>
        </p:txBody>
      </p:sp>
      <p:graphicFrame>
        <p:nvGraphicFramePr>
          <p:cNvPr id="13" name="Object 2"/>
          <p:cNvGraphicFramePr>
            <a:graphicFrameLocks noChangeAspect="1"/>
          </p:cNvGraphicFramePr>
          <p:nvPr>
            <p:extLst>
              <p:ext uri="{D42A27DB-BD31-4B8C-83A1-F6EECF244321}">
                <p14:modId xmlns:p14="http://schemas.microsoft.com/office/powerpoint/2010/main" val="1950657202"/>
              </p:ext>
            </p:extLst>
          </p:nvPr>
        </p:nvGraphicFramePr>
        <p:xfrm>
          <a:off x="5010777" y="5559722"/>
          <a:ext cx="3719512" cy="801688"/>
        </p:xfrm>
        <a:graphic>
          <a:graphicData uri="http://schemas.openxmlformats.org/presentationml/2006/ole">
            <mc:AlternateContent xmlns:mc="http://schemas.openxmlformats.org/markup-compatibility/2006">
              <mc:Choice xmlns:v="urn:schemas-microsoft-com:vml" Requires="v">
                <p:oleObj spid="_x0000_s1247251" name="Equation" r:id="rId5" imgW="2463800" imgH="546100" progId="Equation.DSMT4">
                  <p:embed/>
                </p:oleObj>
              </mc:Choice>
              <mc:Fallback>
                <p:oleObj name="Equation" r:id="rId5" imgW="2463800" imgH="546100" progId="Equation.DSMT4">
                  <p:embed/>
                  <p:pic>
                    <p:nvPicPr>
                      <p:cNvPr id="0" name=""/>
                      <p:cNvPicPr>
                        <a:picLocks noChangeAspect="1" noChangeArrowheads="1"/>
                      </p:cNvPicPr>
                      <p:nvPr/>
                    </p:nvPicPr>
                    <p:blipFill>
                      <a:blip r:embed="rId6"/>
                      <a:srcRect/>
                      <a:stretch>
                        <a:fillRect/>
                      </a:stretch>
                    </p:blipFill>
                    <p:spPr bwMode="auto">
                      <a:xfrm>
                        <a:off x="5010777" y="5559722"/>
                        <a:ext cx="3719512" cy="801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93581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5938" name="Picture 2"/>
          <p:cNvPicPr>
            <a:picLocks noChangeAspect="1" noChangeArrowheads="1"/>
          </p:cNvPicPr>
          <p:nvPr/>
        </p:nvPicPr>
        <p:blipFill>
          <a:blip r:embed="rId3"/>
          <a:srcRect/>
          <a:stretch>
            <a:fillRect/>
          </a:stretch>
        </p:blipFill>
        <p:spPr bwMode="auto">
          <a:xfrm>
            <a:off x="4406901" y="904914"/>
            <a:ext cx="4737100" cy="2924136"/>
          </a:xfrm>
          <a:prstGeom prst="rect">
            <a:avLst/>
          </a:prstGeom>
          <a:noFill/>
          <a:ln w="9525">
            <a:noFill/>
            <a:miter lim="800000"/>
            <a:headEnd/>
            <a:tailEnd/>
          </a:ln>
          <a:effectLst/>
        </p:spPr>
      </p:pic>
      <p:sp>
        <p:nvSpPr>
          <p:cNvPr id="2" name="Title 1"/>
          <p:cNvSpPr>
            <a:spLocks noGrp="1"/>
          </p:cNvSpPr>
          <p:nvPr>
            <p:ph type="title"/>
          </p:nvPr>
        </p:nvSpPr>
        <p:spPr>
          <a:xfrm>
            <a:off x="609600" y="133350"/>
            <a:ext cx="7772400" cy="619125"/>
          </a:xfrm>
        </p:spPr>
        <p:txBody>
          <a:bodyPr/>
          <a:lstStyle/>
          <a:p>
            <a:r>
              <a:rPr lang="en-US" dirty="0" smtClean="0"/>
              <a:t>Isobaric Analog states</a:t>
            </a:r>
            <a:endParaRPr lang="en-US" dirty="0"/>
          </a:p>
        </p:txBody>
      </p:sp>
      <p:sp>
        <p:nvSpPr>
          <p:cNvPr id="3" name="Content Placeholder 2"/>
          <p:cNvSpPr>
            <a:spLocks noGrp="1"/>
          </p:cNvSpPr>
          <p:nvPr>
            <p:ph idx="1"/>
          </p:nvPr>
        </p:nvSpPr>
        <p:spPr>
          <a:xfrm>
            <a:off x="339724" y="906141"/>
            <a:ext cx="4232275" cy="5808168"/>
          </a:xfrm>
        </p:spPr>
        <p:txBody>
          <a:bodyPr/>
          <a:lstStyle/>
          <a:p>
            <a:r>
              <a:rPr lang="en-US" dirty="0" smtClean="0"/>
              <a:t>Information that is equivalent to the isotopic dependences of </a:t>
            </a:r>
            <a:r>
              <a:rPr lang="en-US" dirty="0" smtClean="0"/>
              <a:t>the masses </a:t>
            </a:r>
            <a:r>
              <a:rPr lang="en-US" dirty="0" smtClean="0"/>
              <a:t>can be by fitting the energies of ground and isobaric analog states within the same nuclei.</a:t>
            </a:r>
          </a:p>
          <a:p>
            <a:endParaRPr lang="en-US" baseline="-25000" dirty="0"/>
          </a:p>
          <a:p>
            <a:endParaRPr lang="en-US" baseline="-25000" dirty="0" smtClean="0"/>
          </a:p>
          <a:p>
            <a:endParaRPr lang="en-US" baseline="-25000" dirty="0"/>
          </a:p>
          <a:p>
            <a:r>
              <a:rPr lang="en-US" dirty="0" smtClean="0"/>
              <a:t>By fitting </a:t>
            </a:r>
            <a:r>
              <a:rPr lang="en-US" dirty="0"/>
              <a:t>Isobaric Analog States with 30≤A≤</a:t>
            </a:r>
            <a:r>
              <a:rPr lang="en-US" dirty="0" smtClean="0"/>
              <a:t>240, </a:t>
            </a:r>
            <a:r>
              <a:rPr lang="en-US" dirty="0" err="1" smtClean="0"/>
              <a:t>Danielewicz</a:t>
            </a:r>
            <a:r>
              <a:rPr lang="en-US" dirty="0" smtClean="0"/>
              <a:t> obtained constraints on the symmetry energy over a range of densities using a Pearson correlation technique. The sensitivity of different mass ranges </a:t>
            </a:r>
            <a:r>
              <a:rPr lang="en-US" dirty="0" smtClean="0"/>
              <a:t>maps to </a:t>
            </a:r>
            <a:r>
              <a:rPr lang="en-US" dirty="0" smtClean="0"/>
              <a:t>different density ranges. Light nuclei are sensitive to lower densities than are heavy nuclei. </a:t>
            </a:r>
          </a:p>
          <a:p>
            <a:pPr lvl="1">
              <a:buNone/>
            </a:pPr>
            <a:endParaRPr lang="en-US" dirty="0" smtClean="0"/>
          </a:p>
        </p:txBody>
      </p:sp>
      <p:sp>
        <p:nvSpPr>
          <p:cNvPr id="9" name="TextBox 8"/>
          <p:cNvSpPr txBox="1"/>
          <p:nvPr/>
        </p:nvSpPr>
        <p:spPr>
          <a:xfrm rot="5400000">
            <a:off x="8043153" y="4963886"/>
            <a:ext cx="1606530" cy="307777"/>
          </a:xfrm>
          <a:prstGeom prst="rect">
            <a:avLst/>
          </a:prstGeom>
          <a:noFill/>
        </p:spPr>
        <p:txBody>
          <a:bodyPr wrap="none" rtlCol="0">
            <a:spAutoFit/>
          </a:bodyPr>
          <a:lstStyle/>
          <a:p>
            <a:pPr>
              <a:buNone/>
            </a:pPr>
            <a:r>
              <a:rPr lang="en-US" sz="1400" dirty="0" smtClean="0"/>
              <a:t>Danielewicz (2006)</a:t>
            </a:r>
            <a:endParaRPr lang="en-US" sz="1400" dirty="0"/>
          </a:p>
        </p:txBody>
      </p:sp>
      <p:pic>
        <p:nvPicPr>
          <p:cNvPr id="4" name="Picture 3"/>
          <p:cNvPicPr>
            <a:picLocks noChangeAspect="1"/>
          </p:cNvPicPr>
          <p:nvPr/>
        </p:nvPicPr>
        <p:blipFill>
          <a:blip r:embed="rId4"/>
          <a:stretch>
            <a:fillRect/>
          </a:stretch>
        </p:blipFill>
        <p:spPr>
          <a:xfrm>
            <a:off x="4822987" y="3848100"/>
            <a:ext cx="4321013" cy="2806700"/>
          </a:xfrm>
          <a:prstGeom prst="rect">
            <a:avLst/>
          </a:prstGeom>
        </p:spPr>
      </p:pic>
      <p:sp>
        <p:nvSpPr>
          <p:cNvPr id="6" name="TextBox 5"/>
          <p:cNvSpPr txBox="1"/>
          <p:nvPr/>
        </p:nvSpPr>
        <p:spPr>
          <a:xfrm>
            <a:off x="5384800" y="3733800"/>
            <a:ext cx="4262705" cy="307777"/>
          </a:xfrm>
          <a:prstGeom prst="rect">
            <a:avLst/>
          </a:prstGeom>
          <a:noFill/>
        </p:spPr>
        <p:txBody>
          <a:bodyPr wrap="none" rtlCol="0">
            <a:spAutoFit/>
          </a:bodyPr>
          <a:lstStyle/>
          <a:p>
            <a:pPr>
              <a:buNone/>
            </a:pPr>
            <a:r>
              <a:rPr lang="en-US" sz="1400" dirty="0"/>
              <a:t>P. </a:t>
            </a:r>
            <a:r>
              <a:rPr lang="en-US" sz="1400" dirty="0" err="1"/>
              <a:t>Danielewicz</a:t>
            </a:r>
            <a:r>
              <a:rPr lang="en-US" sz="1400" dirty="0"/>
              <a:t>, and J. Lee, </a:t>
            </a:r>
            <a:r>
              <a:rPr lang="en-US" sz="1400" dirty="0" err="1"/>
              <a:t>Nucl</a:t>
            </a:r>
            <a:r>
              <a:rPr lang="en-US" sz="1400" dirty="0"/>
              <a:t>. Phys. A 922, 1 (2014). </a:t>
            </a:r>
          </a:p>
        </p:txBody>
      </p:sp>
    </p:spTree>
    <p:extLst>
      <p:ext uri="{BB962C8B-B14F-4D97-AF65-F5344CB8AC3E}">
        <p14:creationId xmlns:p14="http://schemas.microsoft.com/office/powerpoint/2010/main" val="39956995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201613"/>
            <a:ext cx="7772400" cy="750887"/>
          </a:xfrm>
        </p:spPr>
        <p:txBody>
          <a:bodyPr/>
          <a:lstStyle/>
          <a:p>
            <a:r>
              <a:rPr lang="en-US" dirty="0" smtClean="0"/>
              <a:t>Combing constraints</a:t>
            </a:r>
            <a:endParaRPr lang="en-US" dirty="0"/>
          </a:p>
        </p:txBody>
      </p:sp>
      <p:sp>
        <p:nvSpPr>
          <p:cNvPr id="3" name="Content Placeholder 2"/>
          <p:cNvSpPr>
            <a:spLocks noGrp="1"/>
          </p:cNvSpPr>
          <p:nvPr>
            <p:ph sz="half" idx="1"/>
          </p:nvPr>
        </p:nvSpPr>
        <p:spPr>
          <a:xfrm>
            <a:off x="292100" y="1155700"/>
            <a:ext cx="4419600" cy="4114800"/>
          </a:xfrm>
        </p:spPr>
        <p:txBody>
          <a:bodyPr/>
          <a:lstStyle/>
          <a:p>
            <a:r>
              <a:rPr lang="en-US" dirty="0" smtClean="0"/>
              <a:t>The individual points give the best values from masses, IAS, </a:t>
            </a:r>
            <a:r>
              <a:rPr lang="en-US" dirty="0" err="1" smtClean="0"/>
              <a:t>isospin</a:t>
            </a:r>
            <a:r>
              <a:rPr lang="en-US" dirty="0" smtClean="0"/>
              <a:t> </a:t>
            </a:r>
            <a:r>
              <a:rPr lang="en-US" dirty="0" smtClean="0"/>
              <a:t>diffusion </a:t>
            </a:r>
            <a:r>
              <a:rPr lang="en-US" dirty="0" smtClean="0"/>
              <a:t>and α</a:t>
            </a:r>
            <a:r>
              <a:rPr lang="en-US" baseline="-25000" dirty="0" smtClean="0"/>
              <a:t>D</a:t>
            </a:r>
            <a:r>
              <a:rPr lang="en-US" dirty="0" smtClean="0"/>
              <a:t>.</a:t>
            </a:r>
          </a:p>
          <a:p>
            <a:r>
              <a:rPr lang="en-US" dirty="0" smtClean="0"/>
              <a:t>Blue shaded region is CEFT </a:t>
            </a:r>
            <a:r>
              <a:rPr lang="en-US" dirty="0" err="1" smtClean="0"/>
              <a:t>Drischeler</a:t>
            </a:r>
            <a:r>
              <a:rPr lang="en-US" dirty="0" smtClean="0"/>
              <a:t> et al., The dashed region is the Pearson analysis of </a:t>
            </a:r>
            <a:r>
              <a:rPr lang="en-US" dirty="0" err="1" smtClean="0"/>
              <a:t>Danielewicz</a:t>
            </a:r>
            <a:r>
              <a:rPr lang="en-US" dirty="0" smtClean="0"/>
              <a:t> for the IAS data. </a:t>
            </a:r>
          </a:p>
          <a:p>
            <a:r>
              <a:rPr lang="en-US" dirty="0" smtClean="0"/>
              <a:t>Following </a:t>
            </a:r>
            <a:r>
              <a:rPr lang="en-US" dirty="0" err="1" smtClean="0"/>
              <a:t>Ducoin</a:t>
            </a:r>
            <a:r>
              <a:rPr lang="en-US" dirty="0" smtClean="0"/>
              <a:t> et al, </a:t>
            </a:r>
            <a:r>
              <a:rPr lang="is-IS" dirty="0"/>
              <a:t>C 83, 045810 (2011)</a:t>
            </a:r>
            <a:r>
              <a:rPr lang="en-US" dirty="0" smtClean="0"/>
              <a:t> you can fit these five points to obtain a best fit Taylor expansion of S(</a:t>
            </a:r>
            <a:r>
              <a:rPr lang="en-US" dirty="0" err="1" smtClean="0"/>
              <a:t>ρ</a:t>
            </a:r>
            <a:r>
              <a:rPr lang="en-US" dirty="0" smtClean="0"/>
              <a:t>) about </a:t>
            </a:r>
            <a:r>
              <a:rPr lang="en-US" dirty="0" err="1" smtClean="0"/>
              <a:t>ρ</a:t>
            </a:r>
            <a:r>
              <a:rPr lang="en-US" dirty="0" smtClean="0"/>
              <a:t>=0.1/fm</a:t>
            </a:r>
            <a:r>
              <a:rPr lang="en-US" baseline="30000" dirty="0" smtClean="0"/>
              <a:t>3</a:t>
            </a:r>
            <a:r>
              <a:rPr lang="en-US" dirty="0" smtClean="0"/>
              <a:t> </a:t>
            </a:r>
            <a:r>
              <a:rPr lang="en-US" dirty="0" err="1" smtClean="0"/>
              <a:t>Ducoin</a:t>
            </a:r>
            <a:r>
              <a:rPr lang="en-US" dirty="0" smtClean="0"/>
              <a:t> et al, showed that such an expansion can be used to obtain </a:t>
            </a:r>
            <a:r>
              <a:rPr lang="en-US" dirty="0" smtClean="0"/>
              <a:t>the crust-core </a:t>
            </a:r>
            <a:r>
              <a:rPr lang="en-US" dirty="0" smtClean="0"/>
              <a:t>transition density and pressure. The location for the </a:t>
            </a:r>
            <a:r>
              <a:rPr lang="en-US" dirty="0" smtClean="0"/>
              <a:t>crust</a:t>
            </a:r>
            <a:r>
              <a:rPr lang="en-US" dirty="0" smtClean="0"/>
              <a:t>-core transition density is shown as data point. </a:t>
            </a:r>
          </a:p>
          <a:p>
            <a:r>
              <a:rPr lang="en-US" dirty="0" smtClean="0"/>
              <a:t>The contours are pressure contours </a:t>
            </a:r>
            <a:r>
              <a:rPr lang="en-US" dirty="0" smtClean="0"/>
              <a:t>obtained </a:t>
            </a:r>
            <a:r>
              <a:rPr lang="en-US" dirty="0" smtClean="0"/>
              <a:t>from NS mass-radius correlation (</a:t>
            </a:r>
            <a:r>
              <a:rPr lang="en-US" dirty="0"/>
              <a:t>S</a:t>
            </a:r>
            <a:r>
              <a:rPr lang="en-US" dirty="0" smtClean="0"/>
              <a:t>teiner et al.) and from neutron star </a:t>
            </a:r>
            <a:r>
              <a:rPr lang="en-US" dirty="0" smtClean="0"/>
              <a:t>mergers </a:t>
            </a:r>
            <a:r>
              <a:rPr lang="en-US" dirty="0" smtClean="0"/>
              <a:t>(Abbot et al).</a:t>
            </a:r>
          </a:p>
          <a:p>
            <a:endParaRPr lang="en-US" dirty="0" smtClean="0"/>
          </a:p>
        </p:txBody>
      </p:sp>
      <p:pic>
        <p:nvPicPr>
          <p:cNvPr id="9" name="Picture 8" descr="constraints.jpg"/>
          <p:cNvPicPr>
            <a:picLocks noChangeAspect="1"/>
          </p:cNvPicPr>
          <p:nvPr/>
        </p:nvPicPr>
        <p:blipFill rotWithShape="1">
          <a:blip r:embed="rId2">
            <a:extLst>
              <a:ext uri="{28A0092B-C50C-407E-A947-70E740481C1C}">
                <a14:useLocalDpi xmlns:a14="http://schemas.microsoft.com/office/drawing/2010/main" val="0"/>
              </a:ext>
            </a:extLst>
          </a:blip>
          <a:srcRect l="49609" t="35792" r="-9" b="-1847"/>
          <a:stretch/>
        </p:blipFill>
        <p:spPr>
          <a:xfrm>
            <a:off x="5141468" y="883412"/>
            <a:ext cx="3712464" cy="3200400"/>
          </a:xfrm>
          <a:prstGeom prst="rect">
            <a:avLst/>
          </a:prstGeom>
        </p:spPr>
      </p:pic>
      <p:pic>
        <p:nvPicPr>
          <p:cNvPr id="7" name="Picture 6" descr="fit_constraint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000" y="914400"/>
            <a:ext cx="3657600" cy="3111500"/>
          </a:xfrm>
          <a:prstGeom prst="rect">
            <a:avLst/>
          </a:prstGeom>
        </p:spPr>
      </p:pic>
      <p:pic>
        <p:nvPicPr>
          <p:cNvPr id="11" name="Picture 10"/>
          <p:cNvPicPr>
            <a:picLocks noChangeAspect="1"/>
          </p:cNvPicPr>
          <p:nvPr/>
        </p:nvPicPr>
        <p:blipFill>
          <a:blip r:embed="rId4"/>
          <a:stretch>
            <a:fillRect/>
          </a:stretch>
        </p:blipFill>
        <p:spPr>
          <a:xfrm>
            <a:off x="4533900" y="3251200"/>
            <a:ext cx="63500" cy="25400"/>
          </a:xfrm>
          <a:prstGeom prst="rect">
            <a:avLst/>
          </a:prstGeom>
        </p:spPr>
      </p:pic>
      <p:pic>
        <p:nvPicPr>
          <p:cNvPr id="12" name="Picture 11"/>
          <p:cNvPicPr>
            <a:picLocks noChangeAspect="1"/>
          </p:cNvPicPr>
          <p:nvPr/>
        </p:nvPicPr>
        <p:blipFill rotWithShape="1">
          <a:blip r:embed="rId5"/>
          <a:srcRect b="3166"/>
          <a:stretch/>
        </p:blipFill>
        <p:spPr>
          <a:xfrm>
            <a:off x="5588000" y="3891600"/>
            <a:ext cx="3403600" cy="2724912"/>
          </a:xfrm>
          <a:prstGeom prst="rect">
            <a:avLst/>
          </a:prstGeom>
        </p:spPr>
      </p:pic>
      <p:sp>
        <p:nvSpPr>
          <p:cNvPr id="13" name="TextBox 12"/>
          <p:cNvSpPr txBox="1"/>
          <p:nvPr/>
        </p:nvSpPr>
        <p:spPr>
          <a:xfrm>
            <a:off x="6464300" y="723900"/>
            <a:ext cx="1928921" cy="307777"/>
          </a:xfrm>
          <a:prstGeom prst="rect">
            <a:avLst/>
          </a:prstGeom>
          <a:noFill/>
        </p:spPr>
        <p:txBody>
          <a:bodyPr wrap="none" rtlCol="0">
            <a:spAutoFit/>
          </a:bodyPr>
          <a:lstStyle/>
          <a:p>
            <a:pPr>
              <a:buNone/>
            </a:pPr>
            <a:r>
              <a:rPr lang="en-US" sz="1400" dirty="0" smtClean="0"/>
              <a:t>Lynch and Tsang (2018)</a:t>
            </a:r>
            <a:endParaRPr lang="en-US" sz="1400" dirty="0"/>
          </a:p>
        </p:txBody>
      </p:sp>
      <p:sp>
        <p:nvSpPr>
          <p:cNvPr id="14" name="TextBox 13"/>
          <p:cNvSpPr txBox="1"/>
          <p:nvPr/>
        </p:nvSpPr>
        <p:spPr>
          <a:xfrm>
            <a:off x="6794500" y="3619500"/>
            <a:ext cx="1928921" cy="307777"/>
          </a:xfrm>
          <a:prstGeom prst="rect">
            <a:avLst/>
          </a:prstGeom>
          <a:noFill/>
        </p:spPr>
        <p:txBody>
          <a:bodyPr wrap="none" rtlCol="0">
            <a:spAutoFit/>
          </a:bodyPr>
          <a:lstStyle/>
          <a:p>
            <a:pPr>
              <a:buNone/>
            </a:pPr>
            <a:r>
              <a:rPr lang="en-US" sz="1400" dirty="0" smtClean="0"/>
              <a:t>Lynch and Tsang (2018)</a:t>
            </a:r>
            <a:endParaRPr lang="en-US" sz="1400" dirty="0"/>
          </a:p>
        </p:txBody>
      </p:sp>
    </p:spTree>
    <p:extLst>
      <p:ext uri="{BB962C8B-B14F-4D97-AF65-F5344CB8AC3E}">
        <p14:creationId xmlns:p14="http://schemas.microsoft.com/office/powerpoint/2010/main" val="17907522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neutron and asymmetry skins</a:t>
            </a:r>
            <a:endParaRPr lang="en-US" dirty="0"/>
          </a:p>
        </p:txBody>
      </p:sp>
      <p:sp>
        <p:nvSpPr>
          <p:cNvPr id="3" name="Content Placeholder 2"/>
          <p:cNvSpPr>
            <a:spLocks noGrp="1"/>
          </p:cNvSpPr>
          <p:nvPr>
            <p:ph sz="half" idx="1"/>
          </p:nvPr>
        </p:nvSpPr>
        <p:spPr>
          <a:xfrm>
            <a:off x="457200" y="1422400"/>
            <a:ext cx="4064000" cy="4114800"/>
          </a:xfrm>
        </p:spPr>
        <p:txBody>
          <a:bodyPr/>
          <a:lstStyle/>
          <a:p>
            <a:r>
              <a:rPr lang="en-US" dirty="0" smtClean="0"/>
              <a:t>With increasing value of L, the neutron matter distribution shifts to larger radii, which has two effects:</a:t>
            </a:r>
          </a:p>
          <a:p>
            <a:pPr lvl="1"/>
            <a:r>
              <a:rPr lang="en-US" dirty="0" smtClean="0"/>
              <a:t>Neutron skin </a:t>
            </a:r>
            <a:r>
              <a:rPr lang="mr-IN" dirty="0" smtClean="0"/>
              <a:t>–</a:t>
            </a:r>
            <a:r>
              <a:rPr lang="en-US" dirty="0" smtClean="0"/>
              <a:t> </a:t>
            </a:r>
            <a:r>
              <a:rPr lang="en-US" dirty="0" err="1" smtClean="0"/>
              <a:t>Δ</a:t>
            </a:r>
            <a:r>
              <a:rPr lang="en-US" baseline="-25000" dirty="0" err="1" smtClean="0"/>
              <a:t>n</a:t>
            </a:r>
            <a:r>
              <a:rPr lang="en-US" baseline="-25000" dirty="0" smtClean="0"/>
              <a:t>-p</a:t>
            </a:r>
          </a:p>
          <a:p>
            <a:pPr lvl="1"/>
            <a:r>
              <a:rPr lang="en-US" dirty="0" smtClean="0"/>
              <a:t>Asymmetry skins: shift between </a:t>
            </a:r>
            <a:r>
              <a:rPr lang="en-US" dirty="0"/>
              <a:t> </a:t>
            </a:r>
            <a:r>
              <a:rPr lang="en-US" dirty="0" smtClean="0"/>
              <a:t>radii  and diffuseness of </a:t>
            </a:r>
            <a:r>
              <a:rPr lang="en-US" dirty="0" err="1"/>
              <a:t>i</a:t>
            </a:r>
            <a:r>
              <a:rPr lang="en-US" dirty="0" err="1" smtClean="0"/>
              <a:t>soscaler</a:t>
            </a:r>
            <a:r>
              <a:rPr lang="en-US" dirty="0" smtClean="0"/>
              <a:t> </a:t>
            </a:r>
            <a:r>
              <a:rPr lang="en-US" dirty="0" smtClean="0"/>
              <a:t>and </a:t>
            </a:r>
            <a:r>
              <a:rPr lang="en-US" dirty="0" err="1"/>
              <a:t>i</a:t>
            </a:r>
            <a:r>
              <a:rPr lang="en-US" dirty="0" err="1" smtClean="0"/>
              <a:t>sovector</a:t>
            </a:r>
            <a:r>
              <a:rPr lang="en-US" dirty="0" smtClean="0"/>
              <a:t> </a:t>
            </a:r>
            <a:r>
              <a:rPr lang="en-US" dirty="0" smtClean="0"/>
              <a:t>potentials.</a:t>
            </a:r>
          </a:p>
          <a:p>
            <a:pPr lvl="1"/>
            <a:endParaRPr lang="en-US" dirty="0"/>
          </a:p>
          <a:p>
            <a:pPr lvl="1"/>
            <a:endParaRPr lang="en-US" dirty="0" smtClean="0"/>
          </a:p>
          <a:p>
            <a:pPr lvl="1"/>
            <a:endParaRPr lang="en-US" dirty="0"/>
          </a:p>
          <a:p>
            <a:pPr lvl="2"/>
            <a:r>
              <a:rPr lang="en-US" dirty="0" smtClean="0"/>
              <a:t>Determined by fitting optical potentials for elastic scattering and charge exchange.</a:t>
            </a:r>
          </a:p>
          <a:p>
            <a:r>
              <a:rPr lang="en-US" dirty="0" smtClean="0"/>
              <a:t>We can expect the current information </a:t>
            </a:r>
            <a:r>
              <a:rPr lang="en-US" dirty="0" smtClean="0"/>
              <a:t>about neutron </a:t>
            </a:r>
            <a:r>
              <a:rPr lang="en-US" dirty="0" smtClean="0"/>
              <a:t>skins to improve from new measurements including PREX 2 and CREX.</a:t>
            </a:r>
            <a:endParaRPr lang="en-US" dirty="0"/>
          </a:p>
        </p:txBody>
      </p:sp>
      <p:sp>
        <p:nvSpPr>
          <p:cNvPr id="4" name="Content Placeholder 3"/>
          <p:cNvSpPr>
            <a:spLocks noGrp="1"/>
          </p:cNvSpPr>
          <p:nvPr>
            <p:ph sz="half" idx="2"/>
          </p:nvPr>
        </p:nvSpPr>
        <p:spPr>
          <a:xfrm>
            <a:off x="4673600" y="1219200"/>
            <a:ext cx="3810000" cy="4318000"/>
          </a:xfrm>
        </p:spPr>
        <p:txBody>
          <a:bodyPr/>
          <a:lstStyle/>
          <a:p>
            <a:r>
              <a:rPr lang="en-US" dirty="0" smtClean="0"/>
              <a:t>Concerning asymmetry </a:t>
            </a:r>
            <a:r>
              <a:rPr lang="en-US" dirty="0" smtClean="0"/>
              <a:t>skins, </a:t>
            </a:r>
            <a:r>
              <a:rPr lang="en-US" dirty="0" err="1" smtClean="0"/>
              <a:t>Danielewicz</a:t>
            </a:r>
            <a:r>
              <a:rPr lang="en-US" dirty="0" smtClean="0"/>
              <a:t> </a:t>
            </a:r>
            <a:r>
              <a:rPr lang="en-US" dirty="0" smtClean="0"/>
              <a:t>and Lee extracted the asymmetry skins and included them as constraint on S(</a:t>
            </a:r>
            <a:r>
              <a:rPr lang="en-US" dirty="0" err="1" smtClean="0"/>
              <a:t>ρ</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Illustrates how a strong constraint on L from skins can improve constraints on </a:t>
            </a:r>
            <a:r>
              <a:rPr lang="en-US" dirty="0"/>
              <a:t>S(</a:t>
            </a:r>
            <a:r>
              <a:rPr lang="en-US" dirty="0" err="1"/>
              <a:t>ρ</a:t>
            </a:r>
            <a:r>
              <a:rPr lang="en-US" dirty="0" smtClean="0"/>
              <a:t>).</a:t>
            </a:r>
          </a:p>
          <a:p>
            <a:endParaRPr lang="en-US" dirty="0"/>
          </a:p>
        </p:txBody>
      </p:sp>
      <p:pic>
        <p:nvPicPr>
          <p:cNvPr id="6" name="Picture 5"/>
          <p:cNvPicPr>
            <a:picLocks noChangeAspect="1"/>
          </p:cNvPicPr>
          <p:nvPr/>
        </p:nvPicPr>
        <p:blipFill>
          <a:blip r:embed="rId2"/>
          <a:stretch>
            <a:fillRect/>
          </a:stretch>
        </p:blipFill>
        <p:spPr>
          <a:xfrm>
            <a:off x="787400" y="3784600"/>
            <a:ext cx="3695700" cy="698500"/>
          </a:xfrm>
          <a:prstGeom prst="rect">
            <a:avLst/>
          </a:prstGeom>
        </p:spPr>
      </p:pic>
      <p:pic>
        <p:nvPicPr>
          <p:cNvPr id="7" name="Picture 6"/>
          <p:cNvPicPr>
            <a:picLocks noChangeAspect="1"/>
          </p:cNvPicPr>
          <p:nvPr/>
        </p:nvPicPr>
        <p:blipFill>
          <a:blip r:embed="rId3"/>
          <a:stretch>
            <a:fillRect/>
          </a:stretch>
        </p:blipFill>
        <p:spPr>
          <a:xfrm>
            <a:off x="4850652" y="2387600"/>
            <a:ext cx="4140947" cy="3060700"/>
          </a:xfrm>
          <a:prstGeom prst="rect">
            <a:avLst/>
          </a:prstGeom>
        </p:spPr>
      </p:pic>
    </p:spTree>
    <p:extLst>
      <p:ext uri="{BB962C8B-B14F-4D97-AF65-F5344CB8AC3E}">
        <p14:creationId xmlns:p14="http://schemas.microsoft.com/office/powerpoint/2010/main" val="9863030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6"/>
          <p:cNvSpPr>
            <a:spLocks noChangeArrowheads="1"/>
          </p:cNvSpPr>
          <p:nvPr/>
        </p:nvSpPr>
        <p:spPr bwMode="auto">
          <a:xfrm>
            <a:off x="157813" y="4441037"/>
            <a:ext cx="8782987" cy="2652018"/>
          </a:xfrm>
          <a:prstGeom prst="rect">
            <a:avLst/>
          </a:prstGeom>
          <a:noFill/>
          <a:ln w="9525">
            <a:noFill/>
            <a:miter lim="800000"/>
            <a:headEnd/>
            <a:tailEnd/>
          </a:ln>
          <a:effectLst/>
        </p:spPr>
        <p:txBody>
          <a:bodyPr/>
          <a:lstStyle/>
          <a:p>
            <a:pPr marL="406400" lvl="1" indent="-355600"/>
            <a:r>
              <a:rPr lang="en-US" dirty="0" smtClean="0">
                <a:solidFill>
                  <a:schemeClr val="accent6"/>
                </a:solidFill>
              </a:rPr>
              <a:t>Example 1: Neutron star mass-radius relation</a:t>
            </a:r>
          </a:p>
          <a:p>
            <a:pPr marL="863600" lvl="2" indent="-355600"/>
            <a:r>
              <a:rPr lang="en-US" dirty="0" smtClean="0">
                <a:solidFill>
                  <a:schemeClr val="accent6"/>
                </a:solidFill>
              </a:rPr>
              <a:t>Steiner et al., </a:t>
            </a:r>
            <a:r>
              <a:rPr lang="en-US" dirty="0" err="1" smtClean="0">
                <a:solidFill>
                  <a:schemeClr val="accent6"/>
                </a:solidFill>
              </a:rPr>
              <a:t>ApJ</a:t>
            </a:r>
            <a:r>
              <a:rPr lang="en-US" dirty="0" smtClean="0">
                <a:solidFill>
                  <a:schemeClr val="accent6"/>
                </a:solidFill>
              </a:rPr>
              <a:t> 722, 33 extract R=11.5</a:t>
            </a:r>
            <a:r>
              <a:rPr lang="en-US" dirty="0" smtClean="0">
                <a:solidFill>
                  <a:schemeClr val="accent6"/>
                </a:solidFill>
                <a:sym typeface="Symbol"/>
              </a:rPr>
              <a:t>±1.5 km from X-ray </a:t>
            </a:r>
            <a:r>
              <a:rPr lang="en-US" dirty="0" err="1" smtClean="0">
                <a:solidFill>
                  <a:schemeClr val="accent6"/>
                </a:solidFill>
                <a:sym typeface="Symbol"/>
              </a:rPr>
              <a:t>bursters</a:t>
            </a:r>
            <a:r>
              <a:rPr lang="en-US" dirty="0" smtClean="0">
                <a:solidFill>
                  <a:schemeClr val="accent6"/>
                </a:solidFill>
                <a:sym typeface="Symbol"/>
              </a:rPr>
              <a:t> and quiescent binary systems. Other radius measurements have differed by the order of 2 km. </a:t>
            </a:r>
            <a:endParaRPr lang="en-US" dirty="0" smtClean="0">
              <a:solidFill>
                <a:schemeClr val="accent6"/>
              </a:solidFill>
            </a:endParaRPr>
          </a:p>
          <a:p>
            <a:pPr marL="863600" lvl="2" indent="-355600"/>
            <a:r>
              <a:rPr lang="en-US" dirty="0" smtClean="0">
                <a:solidFill>
                  <a:schemeClr val="accent6"/>
                </a:solidFill>
                <a:sym typeface="Symbol"/>
              </a:rPr>
              <a:t>Comparable constraints on pressure  of 30 MeV/fm</a:t>
            </a:r>
            <a:r>
              <a:rPr lang="en-US" baseline="30000" dirty="0" smtClean="0">
                <a:solidFill>
                  <a:schemeClr val="accent6"/>
                </a:solidFill>
                <a:sym typeface="Symbol"/>
              </a:rPr>
              <a:t>3 </a:t>
            </a:r>
            <a:r>
              <a:rPr lang="en-US" dirty="0" smtClean="0">
                <a:solidFill>
                  <a:schemeClr val="accent6"/>
                </a:solidFill>
                <a:sym typeface="Symbol"/>
              </a:rPr>
              <a:t>&lt;  P  &lt; 86 MeV/fm</a:t>
            </a:r>
            <a:r>
              <a:rPr lang="en-US" baseline="30000" dirty="0" smtClean="0">
                <a:solidFill>
                  <a:schemeClr val="accent6"/>
                </a:solidFill>
                <a:sym typeface="Symbol"/>
              </a:rPr>
              <a:t>3 </a:t>
            </a:r>
            <a:r>
              <a:rPr lang="en-US" dirty="0" smtClean="0">
                <a:solidFill>
                  <a:schemeClr val="accent6"/>
                </a:solidFill>
                <a:sym typeface="Symbol"/>
              </a:rPr>
              <a:t> at </a:t>
            </a:r>
            <a:r>
              <a:rPr lang="en-US" dirty="0" err="1" smtClean="0">
                <a:solidFill>
                  <a:schemeClr val="accent6"/>
                </a:solidFill>
                <a:sym typeface="Symbol"/>
              </a:rPr>
              <a:t>n</a:t>
            </a:r>
            <a:r>
              <a:rPr lang="en-US" baseline="-25000" dirty="0" err="1" smtClean="0">
                <a:solidFill>
                  <a:schemeClr val="accent6"/>
                </a:solidFill>
                <a:sym typeface="Symbol"/>
              </a:rPr>
              <a:t>B</a:t>
            </a:r>
            <a:r>
              <a:rPr lang="en-US" dirty="0" smtClean="0">
                <a:solidFill>
                  <a:schemeClr val="accent6"/>
                </a:solidFill>
                <a:sym typeface="Symbol"/>
              </a:rPr>
              <a:t> =0.43 /fm^3 from neutron star R vs. M correlation and Heavy ion collisions. (Factor of 3). Uncertainties are large, yet constraints are useful. Heavy ion “constraints” appear much tighter at 0.3&lt;</a:t>
            </a:r>
            <a:r>
              <a:rPr lang="en-US" dirty="0" err="1" smtClean="0">
                <a:solidFill>
                  <a:schemeClr val="accent6"/>
                </a:solidFill>
                <a:sym typeface="Symbol"/>
              </a:rPr>
              <a:t>n</a:t>
            </a:r>
            <a:r>
              <a:rPr lang="en-US" baseline="-25000" dirty="0" err="1" smtClean="0">
                <a:solidFill>
                  <a:schemeClr val="accent6"/>
                </a:solidFill>
                <a:sym typeface="Symbol"/>
              </a:rPr>
              <a:t>B</a:t>
            </a:r>
            <a:r>
              <a:rPr lang="en-US" dirty="0" smtClean="0">
                <a:solidFill>
                  <a:schemeClr val="accent6"/>
                </a:solidFill>
                <a:sym typeface="Symbol"/>
              </a:rPr>
              <a:t>&lt;0.4 /fm^3 </a:t>
            </a:r>
          </a:p>
          <a:p>
            <a:pPr marL="406400" lvl="1" indent="-355600"/>
            <a:endParaRPr lang="en-US" sz="2000" dirty="0" smtClean="0">
              <a:solidFill>
                <a:srgbClr val="FF0000"/>
              </a:solidFill>
            </a:endParaRPr>
          </a:p>
        </p:txBody>
      </p:sp>
      <p:grpSp>
        <p:nvGrpSpPr>
          <p:cNvPr id="31" name="Group 30"/>
          <p:cNvGrpSpPr/>
          <p:nvPr/>
        </p:nvGrpSpPr>
        <p:grpSpPr>
          <a:xfrm>
            <a:off x="-152400" y="215900"/>
            <a:ext cx="9075778" cy="4379418"/>
            <a:chOff x="-152400" y="12700"/>
            <a:chExt cx="9075778" cy="4379418"/>
          </a:xfrm>
        </p:grpSpPr>
        <p:cxnSp>
          <p:nvCxnSpPr>
            <p:cNvPr id="16" name="Straight Arrow Connector 15"/>
            <p:cNvCxnSpPr/>
            <p:nvPr/>
          </p:nvCxnSpPr>
          <p:spPr bwMode="auto">
            <a:xfrm>
              <a:off x="5843932" y="1604385"/>
              <a:ext cx="899785" cy="906411"/>
            </a:xfrm>
            <a:prstGeom prst="straightConnector1">
              <a:avLst/>
            </a:prstGeom>
            <a:solidFill>
              <a:srgbClr val="FFFF99"/>
            </a:solidFill>
            <a:ln w="9525" cap="flat" cmpd="sng" algn="ctr">
              <a:noFill/>
              <a:prstDash val="solid"/>
              <a:round/>
              <a:headEnd type="none" w="med" len="med"/>
              <a:tailEnd type="arrow"/>
            </a:ln>
            <a:effectLst/>
          </p:spPr>
        </p:cxnSp>
        <p:pic>
          <p:nvPicPr>
            <p:cNvPr id="866305" name="Picture 1"/>
            <p:cNvPicPr>
              <a:picLocks noChangeAspect="1" noChangeArrowheads="1"/>
            </p:cNvPicPr>
            <p:nvPr/>
          </p:nvPicPr>
          <p:blipFill>
            <a:blip r:embed="rId3"/>
            <a:srcRect r="2019"/>
            <a:stretch>
              <a:fillRect/>
            </a:stretch>
          </p:blipFill>
          <p:spPr bwMode="auto">
            <a:xfrm>
              <a:off x="719528" y="491763"/>
              <a:ext cx="8004747" cy="3900355"/>
            </a:xfrm>
            <a:prstGeom prst="rect">
              <a:avLst/>
            </a:prstGeom>
            <a:noFill/>
            <a:ln w="9525">
              <a:noFill/>
              <a:miter lim="800000"/>
              <a:headEnd/>
              <a:tailEnd/>
            </a:ln>
            <a:effectLst/>
          </p:spPr>
        </p:pic>
        <p:sp>
          <p:nvSpPr>
            <p:cNvPr id="11" name="TextBox 10"/>
            <p:cNvSpPr txBox="1"/>
            <p:nvPr/>
          </p:nvSpPr>
          <p:spPr>
            <a:xfrm rot="16200000">
              <a:off x="3353770" y="1545925"/>
              <a:ext cx="890157" cy="363429"/>
            </a:xfrm>
            <a:prstGeom prst="rect">
              <a:avLst/>
            </a:prstGeom>
            <a:noFill/>
          </p:spPr>
          <p:txBody>
            <a:bodyPr wrap="none" rtlCol="0">
              <a:spAutoFit/>
            </a:bodyPr>
            <a:lstStyle/>
            <a:p>
              <a:pPr>
                <a:buNone/>
              </a:pPr>
              <a:r>
                <a:rPr lang="en-US" dirty="0" smtClean="0"/>
                <a:t>M/</a:t>
              </a:r>
              <a:r>
                <a:rPr lang="en-US" dirty="0" err="1" smtClean="0"/>
                <a:t>M</a:t>
              </a:r>
              <a:r>
                <a:rPr lang="en-US" baseline="-25000" dirty="0" err="1" smtClean="0"/>
                <a:t>Sun</a:t>
              </a:r>
              <a:endParaRPr lang="en-US" dirty="0"/>
            </a:p>
          </p:txBody>
        </p:sp>
        <p:sp>
          <p:nvSpPr>
            <p:cNvPr id="22" name="Rectangle 2"/>
            <p:cNvSpPr txBox="1">
              <a:spLocks noChangeArrowheads="1"/>
            </p:cNvSpPr>
            <p:nvPr/>
          </p:nvSpPr>
          <p:spPr bwMode="auto">
            <a:xfrm>
              <a:off x="-152400" y="12700"/>
              <a:ext cx="8978900" cy="526520"/>
            </a:xfrm>
            <a:prstGeom prst="rect">
              <a:avLst/>
            </a:prstGeom>
            <a:noFill/>
            <a:ln w="1587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solidFill>
                    <a:srgbClr val="CC00CC"/>
                  </a:solidFill>
                  <a:latin typeface="+mj-lt"/>
                  <a:ea typeface="+mj-ea"/>
                  <a:cs typeface="+mj-cs"/>
                </a:rPr>
                <a:t>Constraining the EoS and Symmetry Energy at </a:t>
              </a:r>
              <a:r>
                <a:rPr lang="en-US" sz="2400" kern="0" dirty="0" err="1" smtClean="0">
                  <a:solidFill>
                    <a:srgbClr val="CC00CC"/>
                  </a:solidFill>
                  <a:latin typeface="+mj-lt"/>
                  <a:ea typeface="+mj-ea"/>
                  <a:cs typeface="+mj-cs"/>
                  <a:sym typeface="Symbol"/>
                </a:rPr>
                <a:t>ρ</a:t>
              </a:r>
              <a:r>
                <a:rPr lang="en-US" sz="2400" kern="0" dirty="0" smtClean="0">
                  <a:solidFill>
                    <a:srgbClr val="CC00CC"/>
                  </a:solidFill>
                  <a:latin typeface="+mj-lt"/>
                  <a:ea typeface="+mj-ea"/>
                  <a:cs typeface="+mj-cs"/>
                  <a:sym typeface="Symbol"/>
                </a:rPr>
                <a:t>&gt;ρ</a:t>
              </a:r>
              <a:r>
                <a:rPr lang="en-US" sz="2400" kern="0" baseline="-25000" dirty="0" smtClean="0">
                  <a:solidFill>
                    <a:srgbClr val="CC00CC"/>
                  </a:solidFill>
                  <a:latin typeface="+mj-lt"/>
                  <a:ea typeface="+mj-ea"/>
                  <a:cs typeface="+mj-cs"/>
                  <a:sym typeface="Symbol"/>
                </a:rPr>
                <a:t>0</a:t>
              </a:r>
              <a:endParaRPr lang="en-US" sz="2400" kern="0" dirty="0" smtClean="0">
                <a:solidFill>
                  <a:srgbClr val="CC00CC"/>
                </a:solidFill>
                <a:latin typeface="+mj-lt"/>
                <a:ea typeface="+mj-ea"/>
                <a:cs typeface="+mj-cs"/>
                <a:sym typeface="Symbo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solidFill>
                    <a:srgbClr val="CC00CC"/>
                  </a:solidFill>
                  <a:latin typeface="+mj-lt"/>
                  <a:ea typeface="+mj-ea"/>
                  <a:cs typeface="+mj-cs"/>
                  <a:sym typeface="Symbol"/>
                </a:rPr>
                <a:t>Two environments: N-stars and nuclear collisions</a:t>
              </a:r>
              <a:r>
                <a:rPr lang="en-US" sz="2400" kern="0" baseline="-25000" dirty="0" smtClean="0">
                  <a:solidFill>
                    <a:srgbClr val="CC00CC"/>
                  </a:solidFill>
                  <a:latin typeface="+mj-lt"/>
                  <a:ea typeface="+mj-ea"/>
                  <a:cs typeface="+mj-cs"/>
                  <a:sym typeface="Symbol"/>
                </a:rPr>
                <a:t> </a:t>
              </a:r>
              <a:r>
                <a:rPr lang="en-US" sz="2400" kern="0" dirty="0" smtClean="0">
                  <a:solidFill>
                    <a:srgbClr val="CC00CC"/>
                  </a:solidFill>
                  <a:latin typeface="+mj-lt"/>
                  <a:ea typeface="+mj-ea"/>
                  <a:cs typeface="+mj-cs"/>
                  <a:sym typeface="Symbol"/>
                </a:rPr>
                <a:t> </a:t>
              </a:r>
              <a:endParaRPr kumimoji="0" lang="en-US" sz="2400" b="0" i="0" u="none" strike="noStrike" kern="0" cap="none" spc="0" normalizeH="0" baseline="0" noProof="0" dirty="0">
                <a:ln>
                  <a:noFill/>
                </a:ln>
                <a:solidFill>
                  <a:srgbClr val="CC00CC"/>
                </a:solidFill>
                <a:effectLst/>
                <a:uLnTx/>
                <a:uFillTx/>
                <a:latin typeface="+mj-lt"/>
                <a:ea typeface="+mj-ea"/>
                <a:cs typeface="+mj-cs"/>
              </a:endParaRPr>
            </a:p>
          </p:txBody>
        </p:sp>
        <p:sp>
          <p:nvSpPr>
            <p:cNvPr id="29" name="Rectangle 28"/>
            <p:cNvSpPr/>
            <p:nvPr/>
          </p:nvSpPr>
          <p:spPr bwMode="auto">
            <a:xfrm>
              <a:off x="6880486" y="2098623"/>
              <a:ext cx="1543986" cy="16639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30" name="Rectangle 29"/>
            <p:cNvSpPr/>
            <p:nvPr/>
          </p:nvSpPr>
          <p:spPr bwMode="auto">
            <a:xfrm>
              <a:off x="6688112" y="2383435"/>
              <a:ext cx="1543986" cy="99184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0" name="TextBox 19"/>
            <p:cNvSpPr txBox="1"/>
            <p:nvPr/>
          </p:nvSpPr>
          <p:spPr>
            <a:xfrm rot="5400000">
              <a:off x="7509685" y="1835666"/>
              <a:ext cx="2522298" cy="305088"/>
            </a:xfrm>
            <a:prstGeom prst="rect">
              <a:avLst/>
            </a:prstGeom>
            <a:noFill/>
          </p:spPr>
          <p:txBody>
            <a:bodyPr wrap="none" rtlCol="0">
              <a:spAutoFit/>
            </a:bodyPr>
            <a:lstStyle/>
            <a:p>
              <a:pPr>
                <a:buNone/>
              </a:pPr>
              <a:r>
                <a:rPr lang="en-US" sz="1400" dirty="0" smtClean="0">
                  <a:solidFill>
                    <a:schemeClr val="accent6"/>
                  </a:solidFill>
                </a:rPr>
                <a:t>Steiner et al., </a:t>
              </a:r>
              <a:r>
                <a:rPr lang="en-US" sz="1400" dirty="0" err="1" smtClean="0">
                  <a:solidFill>
                    <a:schemeClr val="accent6"/>
                  </a:solidFill>
                </a:rPr>
                <a:t>ApJ</a:t>
              </a:r>
              <a:r>
                <a:rPr lang="en-US" sz="1400" dirty="0" smtClean="0">
                  <a:solidFill>
                    <a:schemeClr val="accent6"/>
                  </a:solidFill>
                </a:rPr>
                <a:t> 722, 33 (2012)</a:t>
              </a:r>
              <a:endParaRPr lang="en-US" sz="1400" dirty="0"/>
            </a:p>
          </p:txBody>
        </p:sp>
      </p:gr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1" name="Group 30"/>
          <p:cNvGrpSpPr/>
          <p:nvPr/>
        </p:nvGrpSpPr>
        <p:grpSpPr>
          <a:xfrm>
            <a:off x="4495746" y="546100"/>
            <a:ext cx="4572000" cy="3860800"/>
            <a:chOff x="-76200" y="546100"/>
            <a:chExt cx="4572000" cy="3860800"/>
          </a:xfrm>
        </p:grpSpPr>
        <p:sp>
          <p:nvSpPr>
            <p:cNvPr id="32" name="Rectangle 31"/>
            <p:cNvSpPr/>
            <p:nvPr/>
          </p:nvSpPr>
          <p:spPr bwMode="auto">
            <a:xfrm>
              <a:off x="0" y="1231900"/>
              <a:ext cx="3924300" cy="3175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pic>
          <p:nvPicPr>
            <p:cNvPr id="33" name="Picture 32" descr="nmeos6_steiner_gandolfi.WMF"/>
            <p:cNvPicPr>
              <a:picLocks noChangeAspect="1"/>
            </p:cNvPicPr>
            <p:nvPr/>
          </p:nvPicPr>
          <p:blipFill>
            <a:blip r:embed="rId3"/>
            <a:stretch>
              <a:fillRect/>
            </a:stretch>
          </p:blipFill>
          <p:spPr>
            <a:xfrm>
              <a:off x="-76200" y="546100"/>
              <a:ext cx="4572000" cy="3822700"/>
            </a:xfrm>
            <a:prstGeom prst="rect">
              <a:avLst/>
            </a:prstGeom>
          </p:spPr>
        </p:pic>
      </p:grpSp>
      <p:sp>
        <p:nvSpPr>
          <p:cNvPr id="463899" name="Text Box 27"/>
          <p:cNvSpPr txBox="1">
            <a:spLocks noChangeArrowheads="1"/>
          </p:cNvSpPr>
          <p:nvPr/>
        </p:nvSpPr>
        <p:spPr bwMode="auto">
          <a:xfrm rot="5400000">
            <a:off x="6895912" y="3029466"/>
            <a:ext cx="3667502" cy="523220"/>
          </a:xfrm>
          <a:prstGeom prst="rect">
            <a:avLst/>
          </a:prstGeom>
          <a:noFill/>
          <a:ln w="9525">
            <a:noFill/>
            <a:miter lim="800000"/>
            <a:headEnd/>
            <a:tailEnd/>
          </a:ln>
          <a:effectLst/>
        </p:spPr>
        <p:txBody>
          <a:bodyPr wrap="square">
            <a:spAutoFit/>
          </a:bodyPr>
          <a:lstStyle/>
          <a:p>
            <a:pPr>
              <a:spcBef>
                <a:spcPct val="0"/>
              </a:spcBef>
              <a:buFontTx/>
              <a:buNone/>
            </a:pPr>
            <a:r>
              <a:rPr lang="en-US" sz="1400" dirty="0"/>
              <a:t>Danielewicz et al., </a:t>
            </a:r>
          </a:p>
          <a:p>
            <a:pPr>
              <a:spcBef>
                <a:spcPct val="0"/>
              </a:spcBef>
              <a:buFontTx/>
              <a:buNone/>
            </a:pPr>
            <a:r>
              <a:rPr lang="en-US" sz="1400" dirty="0">
                <a:latin typeface="Century Schoolbook" pitchFamily="18" charset="0"/>
                <a:cs typeface="Times New Roman" pitchFamily="18" charset="0"/>
              </a:rPr>
              <a:t>Science 298,1592 (2002). </a:t>
            </a:r>
          </a:p>
        </p:txBody>
      </p:sp>
      <p:sp>
        <p:nvSpPr>
          <p:cNvPr id="463877" name="Rectangle 5"/>
          <p:cNvSpPr>
            <a:spLocks noChangeArrowheads="1"/>
          </p:cNvSpPr>
          <p:nvPr/>
        </p:nvSpPr>
        <p:spPr bwMode="auto">
          <a:xfrm>
            <a:off x="366713" y="4416425"/>
            <a:ext cx="4130675" cy="2224088"/>
          </a:xfrm>
          <a:prstGeom prst="rect">
            <a:avLst/>
          </a:prstGeom>
          <a:noFill/>
          <a:ln w="9525">
            <a:noFill/>
            <a:miter lim="800000"/>
            <a:headEnd/>
            <a:tailEnd/>
          </a:ln>
          <a:effectLst/>
        </p:spPr>
        <p:txBody>
          <a:bodyPr/>
          <a:lstStyle/>
          <a:p>
            <a:pPr marL="342900" indent="-342900"/>
            <a:r>
              <a:rPr lang="en-US" dirty="0">
                <a:solidFill>
                  <a:schemeClr val="accent2"/>
                </a:solidFill>
              </a:rPr>
              <a:t>Flow confirms the softening of the EOS at high density.  </a:t>
            </a:r>
          </a:p>
          <a:p>
            <a:pPr marL="342900" indent="-342900"/>
            <a:r>
              <a:rPr lang="en-US" dirty="0">
                <a:solidFill>
                  <a:schemeClr val="accent2"/>
                </a:solidFill>
              </a:rPr>
              <a:t>Constraints from kaon production are consistent with the flow constraints and bridge gap to GMR constraints. </a:t>
            </a:r>
          </a:p>
          <a:p>
            <a:pPr marL="342900" indent="-342900"/>
            <a:r>
              <a:rPr lang="en-US" dirty="0">
                <a:solidFill>
                  <a:schemeClr val="accent2"/>
                </a:solidFill>
              </a:rPr>
              <a:t>Note: analysis requires additional constraints on m* and </a:t>
            </a:r>
            <a:r>
              <a:rPr lang="en-US" dirty="0" err="1" smtClean="0">
                <a:solidFill>
                  <a:schemeClr val="accent2"/>
                </a:solidFill>
                <a:sym typeface="Symbol" pitchFamily="18" charset="2"/>
              </a:rPr>
              <a:t>σ</a:t>
            </a:r>
            <a:r>
              <a:rPr lang="en-US" baseline="-25000" dirty="0" err="1" smtClean="0">
                <a:solidFill>
                  <a:schemeClr val="accent2"/>
                </a:solidFill>
                <a:sym typeface="Symbol" pitchFamily="18" charset="2"/>
              </a:rPr>
              <a:t>NN</a:t>
            </a:r>
            <a:r>
              <a:rPr lang="en-US" dirty="0">
                <a:solidFill>
                  <a:schemeClr val="accent2"/>
                </a:solidFill>
                <a:sym typeface="Symbol" pitchFamily="18" charset="2"/>
              </a:rPr>
              <a:t>. </a:t>
            </a:r>
            <a:r>
              <a:rPr lang="en-US" dirty="0">
                <a:solidFill>
                  <a:schemeClr val="accent2"/>
                </a:solidFill>
              </a:rPr>
              <a:t> </a:t>
            </a:r>
          </a:p>
          <a:p>
            <a:pPr marL="742950" lvl="1" indent="-285750">
              <a:buFontTx/>
              <a:buNone/>
            </a:pPr>
            <a:endParaRPr lang="en-US" dirty="0">
              <a:sym typeface="Symbol" pitchFamily="18" charset="2"/>
            </a:endParaRPr>
          </a:p>
        </p:txBody>
      </p:sp>
      <p:sp>
        <p:nvSpPr>
          <p:cNvPr id="463878" name="Rectangle 6"/>
          <p:cNvSpPr>
            <a:spLocks noGrp="1" noChangeArrowheads="1"/>
          </p:cNvSpPr>
          <p:nvPr>
            <p:ph type="title"/>
          </p:nvPr>
        </p:nvSpPr>
        <p:spPr>
          <a:xfrm>
            <a:off x="223309" y="0"/>
            <a:ext cx="8662988" cy="558800"/>
          </a:xfrm>
          <a:ln/>
        </p:spPr>
        <p:txBody>
          <a:bodyPr/>
          <a:lstStyle/>
          <a:p>
            <a:r>
              <a:rPr lang="en-US" sz="2400" dirty="0" smtClean="0"/>
              <a:t>Laboratory Constraints on symmetric matter EOS </a:t>
            </a:r>
            <a:r>
              <a:rPr lang="en-US" sz="2400" dirty="0"/>
              <a:t>at </a:t>
            </a:r>
            <a:r>
              <a:rPr lang="en-US" sz="2400" dirty="0" err="1" smtClean="0">
                <a:sym typeface="Symbol" pitchFamily="18" charset="2"/>
              </a:rPr>
              <a:t>ρ</a:t>
            </a:r>
            <a:r>
              <a:rPr lang="en-US" sz="2400" dirty="0" smtClean="0">
                <a:sym typeface="Symbol" pitchFamily="18" charset="2"/>
              </a:rPr>
              <a:t>&gt;</a:t>
            </a:r>
            <a:r>
              <a:rPr lang="en-US" sz="2400" dirty="0">
                <a:sym typeface="Symbol" pitchFamily="18" charset="2"/>
              </a:rPr>
              <a:t>2</a:t>
            </a:r>
            <a:r>
              <a:rPr lang="en-US" sz="2400" dirty="0"/>
              <a:t> </a:t>
            </a:r>
            <a:r>
              <a:rPr lang="en-US" sz="2400" dirty="0" smtClean="0">
                <a:sym typeface="Symbol" pitchFamily="18" charset="2"/>
              </a:rPr>
              <a:t>ρ</a:t>
            </a:r>
            <a:r>
              <a:rPr lang="en-US" sz="2400" baseline="-25000" dirty="0" smtClean="0">
                <a:sym typeface="Symbol" pitchFamily="18" charset="2"/>
              </a:rPr>
              <a:t>0</a:t>
            </a:r>
            <a:r>
              <a:rPr lang="en-US" sz="2400" dirty="0">
                <a:sym typeface="Symbol" pitchFamily="18" charset="2"/>
              </a:rPr>
              <a:t>.</a:t>
            </a:r>
            <a:endParaRPr lang="en-US" sz="2400" dirty="0">
              <a:solidFill>
                <a:srgbClr val="FF0000"/>
              </a:solidFill>
            </a:endParaRPr>
          </a:p>
        </p:txBody>
      </p:sp>
      <p:sp>
        <p:nvSpPr>
          <p:cNvPr id="463890" name="Rectangle 18"/>
          <p:cNvSpPr>
            <a:spLocks noChangeArrowheads="1"/>
          </p:cNvSpPr>
          <p:nvPr/>
        </p:nvSpPr>
        <p:spPr bwMode="auto">
          <a:xfrm>
            <a:off x="723979" y="694267"/>
            <a:ext cx="7505700" cy="400110"/>
          </a:xfrm>
          <a:prstGeom prst="rect">
            <a:avLst/>
          </a:prstGeom>
          <a:solidFill>
            <a:srgbClr val="FFFF99"/>
          </a:solidFill>
          <a:ln w="9525">
            <a:solidFill>
              <a:schemeClr val="tx1"/>
            </a:solidFill>
            <a:miter lim="800000"/>
            <a:headEnd/>
            <a:tailEnd/>
          </a:ln>
          <a:effectLst/>
        </p:spPr>
        <p:txBody>
          <a:bodyPr>
            <a:spAutoFit/>
          </a:bodyPr>
          <a:lstStyle/>
          <a:p>
            <a:pPr>
              <a:spcBef>
                <a:spcPct val="50000"/>
              </a:spcBef>
              <a:buFontTx/>
              <a:buNone/>
            </a:pPr>
            <a:r>
              <a:rPr lang="en-US" sz="2000" dirty="0"/>
              <a:t>E/A </a:t>
            </a:r>
            <a:r>
              <a:rPr lang="en-US" sz="2000" dirty="0" smtClean="0"/>
              <a:t>(</a:t>
            </a:r>
            <a:r>
              <a:rPr lang="en-US" sz="2000" dirty="0" err="1" smtClean="0">
                <a:sym typeface="Symbol" pitchFamily="18" charset="2"/>
              </a:rPr>
              <a:t>ρ</a:t>
            </a:r>
            <a:r>
              <a:rPr lang="en-US" sz="2000" dirty="0" smtClean="0">
                <a:sym typeface="Symbol" pitchFamily="18" charset="2"/>
              </a:rPr>
              <a:t>, </a:t>
            </a:r>
            <a:r>
              <a:rPr lang="en-US" sz="2000" dirty="0" err="1" smtClean="0">
                <a:solidFill>
                  <a:schemeClr val="accent1"/>
                </a:solidFill>
                <a:sym typeface="Symbol" pitchFamily="18" charset="2"/>
              </a:rPr>
              <a:t>δ</a:t>
            </a:r>
            <a:r>
              <a:rPr lang="en-US" sz="2000" dirty="0" smtClean="0">
                <a:sym typeface="Symbol" pitchFamily="18" charset="2"/>
              </a:rPr>
              <a:t>) </a:t>
            </a:r>
            <a:r>
              <a:rPr lang="en-US" sz="2000" dirty="0">
                <a:sym typeface="Symbol" pitchFamily="18" charset="2"/>
              </a:rPr>
              <a:t>= </a:t>
            </a:r>
            <a:r>
              <a:rPr lang="en-US" sz="2000" dirty="0"/>
              <a:t>E/A </a:t>
            </a:r>
            <a:r>
              <a:rPr lang="en-US" sz="2000" dirty="0" smtClean="0"/>
              <a:t>(</a:t>
            </a:r>
            <a:r>
              <a:rPr lang="en-US" sz="2000" dirty="0" smtClean="0">
                <a:sym typeface="Symbol" pitchFamily="18" charset="2"/>
              </a:rPr>
              <a:t>ρ,</a:t>
            </a:r>
            <a:r>
              <a:rPr lang="en-US" sz="2000" dirty="0">
                <a:sym typeface="Symbol" pitchFamily="18" charset="2"/>
              </a:rPr>
              <a:t>0) + </a:t>
            </a:r>
            <a:r>
              <a:rPr lang="en-US" sz="2000" dirty="0" smtClean="0">
                <a:solidFill>
                  <a:schemeClr val="accent1"/>
                </a:solidFill>
                <a:sym typeface="Symbol" pitchFamily="18" charset="2"/>
              </a:rPr>
              <a:t>δ</a:t>
            </a:r>
            <a:r>
              <a:rPr lang="en-US" sz="2000" baseline="30000" dirty="0" smtClean="0">
                <a:solidFill>
                  <a:srgbClr val="CC00CC"/>
                </a:solidFill>
                <a:sym typeface="Symbol" pitchFamily="18" charset="2"/>
              </a:rPr>
              <a:t>2</a:t>
            </a:r>
            <a:r>
              <a:rPr lang="en-US" sz="2000" dirty="0" smtClean="0">
                <a:solidFill>
                  <a:srgbClr val="CC00CC"/>
                </a:solidFill>
                <a:latin typeface="Wingdings"/>
                <a:ea typeface="Wingdings"/>
                <a:cs typeface="Wingdings"/>
                <a:sym typeface="Wingdings"/>
              </a:rPr>
              <a:t></a:t>
            </a:r>
            <a:r>
              <a:rPr lang="en-US" sz="2000" dirty="0" smtClean="0">
                <a:solidFill>
                  <a:srgbClr val="CC00CC"/>
                </a:solidFill>
                <a:sym typeface="Symbol" pitchFamily="18" charset="2"/>
              </a:rPr>
              <a:t>S(</a:t>
            </a:r>
            <a:r>
              <a:rPr lang="en-US" sz="2000" dirty="0" err="1" smtClean="0">
                <a:solidFill>
                  <a:srgbClr val="CC00CC"/>
                </a:solidFill>
                <a:sym typeface="Symbol" pitchFamily="18" charset="2"/>
              </a:rPr>
              <a:t>ρ</a:t>
            </a:r>
            <a:r>
              <a:rPr lang="en-US" sz="2000" dirty="0" smtClean="0">
                <a:solidFill>
                  <a:srgbClr val="CC00CC"/>
                </a:solidFill>
                <a:sym typeface="Symbol" pitchFamily="18" charset="2"/>
              </a:rPr>
              <a:t>)        </a:t>
            </a:r>
            <a:r>
              <a:rPr lang="en-US" sz="2000" dirty="0" err="1" smtClean="0">
                <a:solidFill>
                  <a:schemeClr val="accent1"/>
                </a:solidFill>
                <a:sym typeface="Symbol" pitchFamily="18" charset="2"/>
              </a:rPr>
              <a:t>δ</a:t>
            </a:r>
            <a:r>
              <a:rPr lang="en-US" sz="2000" dirty="0" smtClean="0">
                <a:solidFill>
                  <a:schemeClr val="accent1"/>
                </a:solidFill>
                <a:sym typeface="Symbol" pitchFamily="18" charset="2"/>
              </a:rPr>
              <a:t> </a:t>
            </a:r>
            <a:r>
              <a:rPr lang="en-US" sz="2000" dirty="0">
                <a:sym typeface="Symbol" pitchFamily="18" charset="2"/>
              </a:rPr>
              <a:t>= </a:t>
            </a:r>
            <a:r>
              <a:rPr lang="en-US" sz="2000" dirty="0" smtClean="0">
                <a:sym typeface="Symbol" pitchFamily="18" charset="2"/>
              </a:rPr>
              <a:t>(</a:t>
            </a:r>
            <a:r>
              <a:rPr lang="en-US" sz="2000" dirty="0" err="1" smtClean="0">
                <a:sym typeface="Symbol" pitchFamily="18" charset="2"/>
              </a:rPr>
              <a:t>ρ</a:t>
            </a:r>
            <a:r>
              <a:rPr lang="en-US" sz="2000" baseline="-25000" dirty="0" err="1" smtClean="0">
                <a:sym typeface="Symbol" pitchFamily="18" charset="2"/>
              </a:rPr>
              <a:t>n</a:t>
            </a:r>
            <a:r>
              <a:rPr lang="en-US" sz="2000" dirty="0">
                <a:sym typeface="Symbol" pitchFamily="18" charset="2"/>
              </a:rPr>
              <a:t>- </a:t>
            </a:r>
            <a:r>
              <a:rPr lang="en-US" sz="2000" dirty="0" err="1" smtClean="0">
                <a:sym typeface="Symbol" pitchFamily="18" charset="2"/>
              </a:rPr>
              <a:t>ρ</a:t>
            </a:r>
            <a:r>
              <a:rPr lang="en-US" sz="2000" baseline="-25000" dirty="0" err="1" smtClean="0">
                <a:sym typeface="Symbol" pitchFamily="18" charset="2"/>
              </a:rPr>
              <a:t>p</a:t>
            </a:r>
            <a:r>
              <a:rPr lang="en-US" sz="2000" dirty="0">
                <a:sym typeface="Symbol" pitchFamily="18" charset="2"/>
              </a:rPr>
              <a:t>)/ (</a:t>
            </a:r>
            <a:r>
              <a:rPr lang="en-US" sz="2000" dirty="0" err="1">
                <a:sym typeface="Symbol" pitchFamily="18" charset="2"/>
              </a:rPr>
              <a:t>ρ</a:t>
            </a:r>
            <a:r>
              <a:rPr lang="en-US" sz="2000" baseline="-25000" dirty="0" err="1" smtClean="0">
                <a:sym typeface="Symbol" pitchFamily="18" charset="2"/>
              </a:rPr>
              <a:t>n</a:t>
            </a:r>
            <a:r>
              <a:rPr lang="en-US" sz="2000" dirty="0">
                <a:sym typeface="Symbol" pitchFamily="18" charset="2"/>
              </a:rPr>
              <a:t>+ </a:t>
            </a:r>
            <a:r>
              <a:rPr lang="en-US" sz="2000" dirty="0" err="1">
                <a:sym typeface="Symbol" pitchFamily="18" charset="2"/>
              </a:rPr>
              <a:t>ρ</a:t>
            </a:r>
            <a:r>
              <a:rPr lang="en-US" sz="2000" baseline="-25000" dirty="0" err="1" smtClean="0">
                <a:sym typeface="Symbol" pitchFamily="18" charset="2"/>
              </a:rPr>
              <a:t>p</a:t>
            </a:r>
            <a:r>
              <a:rPr lang="en-US" sz="2000" dirty="0">
                <a:sym typeface="Symbol" pitchFamily="18" charset="2"/>
              </a:rPr>
              <a:t>) = (N-Z</a:t>
            </a:r>
            <a:r>
              <a:rPr lang="en-US" sz="2000" dirty="0" smtClean="0">
                <a:sym typeface="Symbol" pitchFamily="18" charset="2"/>
              </a:rPr>
              <a:t>)/A</a:t>
            </a:r>
            <a:endParaRPr lang="en-US" sz="2000" dirty="0">
              <a:sym typeface="Symbol" pitchFamily="18" charset="2"/>
            </a:endParaRPr>
          </a:p>
        </p:txBody>
      </p:sp>
      <p:sp>
        <p:nvSpPr>
          <p:cNvPr id="463894" name="Rectangle 22"/>
          <p:cNvSpPr>
            <a:spLocks noGrp="1" noChangeArrowheads="1"/>
          </p:cNvSpPr>
          <p:nvPr>
            <p:ph type="body" sz="half" idx="1"/>
          </p:nvPr>
        </p:nvSpPr>
        <p:spPr>
          <a:xfrm>
            <a:off x="4711700" y="4416425"/>
            <a:ext cx="4356100" cy="2281238"/>
          </a:xfrm>
          <a:noFill/>
          <a:ln/>
          <a:effectLst/>
        </p:spPr>
        <p:txBody>
          <a:bodyPr/>
          <a:lstStyle/>
          <a:p>
            <a:r>
              <a:rPr lang="en-US" sz="1800" dirty="0"/>
              <a:t>The symmetry energy dominates the uncertainty in the n-matter EOS</a:t>
            </a:r>
            <a:r>
              <a:rPr lang="en-US" sz="1800" dirty="0" smtClean="0"/>
              <a:t>.</a:t>
            </a:r>
          </a:p>
          <a:p>
            <a:r>
              <a:rPr lang="en-US" sz="1800" dirty="0" smtClean="0"/>
              <a:t>Neutron star matter “constraint” includes symmetry energy uncertainties</a:t>
            </a:r>
            <a:endParaRPr lang="en-US" sz="1800" dirty="0"/>
          </a:p>
          <a:p>
            <a:r>
              <a:rPr lang="en-US" sz="1800" dirty="0" smtClean="0"/>
              <a:t>Improved laboratory constraints on the density dependence of the symmetry energy are needed to verify and tighten the constraints. </a:t>
            </a:r>
            <a:endParaRPr lang="en-US" sz="1800" dirty="0"/>
          </a:p>
        </p:txBody>
      </p:sp>
      <p:sp>
        <p:nvSpPr>
          <p:cNvPr id="463896" name="Text Box 24"/>
          <p:cNvSpPr txBox="1">
            <a:spLocks noChangeArrowheads="1"/>
          </p:cNvSpPr>
          <p:nvPr/>
        </p:nvSpPr>
        <p:spPr bwMode="auto">
          <a:xfrm>
            <a:off x="8848725" y="3451225"/>
            <a:ext cx="184150" cy="457200"/>
          </a:xfrm>
          <a:prstGeom prst="rect">
            <a:avLst/>
          </a:prstGeom>
          <a:noFill/>
          <a:ln w="9525">
            <a:noFill/>
            <a:miter lim="800000"/>
            <a:headEnd/>
            <a:tailEnd/>
          </a:ln>
          <a:effectLst/>
        </p:spPr>
        <p:txBody>
          <a:bodyPr wrap="none">
            <a:spAutoFit/>
          </a:bodyPr>
          <a:lstStyle/>
          <a:p>
            <a:pPr>
              <a:spcBef>
                <a:spcPct val="0"/>
              </a:spcBef>
              <a:buFontTx/>
              <a:buNone/>
            </a:pPr>
            <a:endParaRPr lang="en-US" sz="2400"/>
          </a:p>
        </p:txBody>
      </p:sp>
      <p:grpSp>
        <p:nvGrpSpPr>
          <p:cNvPr id="4" name="Group 16"/>
          <p:cNvGrpSpPr/>
          <p:nvPr/>
        </p:nvGrpSpPr>
        <p:grpSpPr>
          <a:xfrm>
            <a:off x="3492500" y="1092200"/>
            <a:ext cx="3530600" cy="1477328"/>
            <a:chOff x="1917700" y="342900"/>
            <a:chExt cx="3530600" cy="1477328"/>
          </a:xfrm>
        </p:grpSpPr>
        <p:sp>
          <p:nvSpPr>
            <p:cNvPr id="18" name="Right Arrow 17"/>
            <p:cNvSpPr/>
            <p:nvPr/>
          </p:nvSpPr>
          <p:spPr bwMode="auto">
            <a:xfrm rot="10800000">
              <a:off x="1917700" y="647700"/>
              <a:ext cx="1079500" cy="4699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9" name="TextBox 18"/>
            <p:cNvSpPr txBox="1"/>
            <p:nvPr/>
          </p:nvSpPr>
          <p:spPr>
            <a:xfrm>
              <a:off x="2908300" y="342900"/>
              <a:ext cx="2540000" cy="1477328"/>
            </a:xfrm>
            <a:prstGeom prst="rect">
              <a:avLst/>
            </a:prstGeom>
            <a:solidFill>
              <a:schemeClr val="accent2">
                <a:lumMod val="20000"/>
                <a:lumOff val="80000"/>
              </a:schemeClr>
            </a:solidFill>
            <a:effectLst>
              <a:innerShdw blurRad="63500" dist="50800" dir="2700000">
                <a:prstClr val="black">
                  <a:alpha val="50000"/>
                </a:prstClr>
              </a:innerShdw>
            </a:effectLst>
          </p:spPr>
          <p:txBody>
            <a:bodyPr wrap="square" rtlCol="0">
              <a:spAutoFit/>
            </a:bodyPr>
            <a:lstStyle/>
            <a:p>
              <a:pPr>
                <a:buNone/>
              </a:pPr>
              <a:r>
                <a:rPr lang="en-US" dirty="0" smtClean="0"/>
                <a:t>Boundary determined by comparing  relativistic </a:t>
              </a:r>
              <a:r>
                <a:rPr lang="en-US" dirty="0" err="1" smtClean="0"/>
                <a:t>Au+Au</a:t>
              </a:r>
              <a:r>
                <a:rPr lang="en-US" dirty="0" smtClean="0"/>
                <a:t> transverse and elliptical flow data to transport  calculations </a:t>
              </a:r>
              <a:endParaRPr lang="en-US" dirty="0"/>
            </a:p>
          </p:txBody>
        </p:sp>
      </p:grpSp>
      <p:pic>
        <p:nvPicPr>
          <p:cNvPr id="22" name="Picture 45" descr="Betty5"/>
          <p:cNvPicPr>
            <a:picLocks noChangeAspect="1" noChangeArrowheads="1"/>
          </p:cNvPicPr>
          <p:nvPr/>
        </p:nvPicPr>
        <p:blipFill>
          <a:blip r:embed="rId4"/>
          <a:srcRect/>
          <a:stretch>
            <a:fillRect/>
          </a:stretch>
        </p:blipFill>
        <p:spPr bwMode="auto">
          <a:xfrm>
            <a:off x="-50800" y="431800"/>
            <a:ext cx="4546601" cy="3998912"/>
          </a:xfrm>
          <a:prstGeom prst="rect">
            <a:avLst/>
          </a:prstGeom>
          <a:noFill/>
        </p:spPr>
      </p:pic>
      <p:pic>
        <p:nvPicPr>
          <p:cNvPr id="23" name="Picture 50" descr="Betty3"/>
          <p:cNvPicPr>
            <a:picLocks noChangeAspect="1" noChangeArrowheads="1"/>
          </p:cNvPicPr>
          <p:nvPr/>
        </p:nvPicPr>
        <p:blipFill>
          <a:blip r:embed="rId5"/>
          <a:srcRect l="5357" r="-1530" b="2835"/>
          <a:stretch>
            <a:fillRect/>
          </a:stretch>
        </p:blipFill>
        <p:spPr bwMode="auto">
          <a:xfrm>
            <a:off x="142875" y="1228725"/>
            <a:ext cx="3848100" cy="3148013"/>
          </a:xfrm>
          <a:prstGeom prst="rect">
            <a:avLst/>
          </a:prstGeom>
          <a:solidFill>
            <a:schemeClr val="bg1"/>
          </a:solidFill>
          <a:ln w="9525">
            <a:noFill/>
            <a:miter lim="800000"/>
            <a:headEnd/>
            <a:tailEnd/>
          </a:ln>
        </p:spPr>
      </p:pic>
      <p:grpSp>
        <p:nvGrpSpPr>
          <p:cNvPr id="24" name="Group 51"/>
          <p:cNvGrpSpPr>
            <a:grpSpLocks/>
          </p:cNvGrpSpPr>
          <p:nvPr/>
        </p:nvGrpSpPr>
        <p:grpSpPr bwMode="auto">
          <a:xfrm>
            <a:off x="0" y="1190625"/>
            <a:ext cx="4203700" cy="3200400"/>
            <a:chOff x="996" y="1546"/>
            <a:chExt cx="2648" cy="2016"/>
          </a:xfrm>
        </p:grpSpPr>
        <p:grpSp>
          <p:nvGrpSpPr>
            <p:cNvPr id="25" name="Group 48"/>
            <p:cNvGrpSpPr>
              <a:grpSpLocks/>
            </p:cNvGrpSpPr>
            <p:nvPr/>
          </p:nvGrpSpPr>
          <p:grpSpPr bwMode="auto">
            <a:xfrm>
              <a:off x="996" y="1546"/>
              <a:ext cx="2648" cy="2016"/>
              <a:chOff x="0" y="760"/>
              <a:chExt cx="2648" cy="2016"/>
            </a:xfrm>
          </p:grpSpPr>
          <p:sp>
            <p:nvSpPr>
              <p:cNvPr id="27" name="Rectangle 47"/>
              <p:cNvSpPr>
                <a:spLocks noChangeArrowheads="1"/>
              </p:cNvSpPr>
              <p:nvPr/>
            </p:nvSpPr>
            <p:spPr bwMode="auto">
              <a:xfrm>
                <a:off x="0" y="760"/>
                <a:ext cx="2648" cy="2016"/>
              </a:xfrm>
              <a:prstGeom prst="rect">
                <a:avLst/>
              </a:prstGeom>
              <a:solidFill>
                <a:srgbClr val="FFFFFF"/>
              </a:solidFill>
              <a:ln w="9525">
                <a:noFill/>
                <a:miter lim="800000"/>
                <a:headEnd/>
                <a:tailEnd/>
              </a:ln>
              <a:effectLst/>
            </p:spPr>
            <p:txBody>
              <a:bodyPr wrap="none" anchor="ctr"/>
              <a:lstStyle/>
              <a:p>
                <a:endParaRPr lang="en-US"/>
              </a:p>
            </p:txBody>
          </p:sp>
          <p:pic>
            <p:nvPicPr>
              <p:cNvPr id="28" name="Picture 46" descr="Betty4"/>
              <p:cNvPicPr>
                <a:picLocks noChangeAspect="1" noChangeArrowheads="1"/>
              </p:cNvPicPr>
              <p:nvPr/>
            </p:nvPicPr>
            <p:blipFill>
              <a:blip r:embed="rId6"/>
              <a:srcRect/>
              <a:stretch>
                <a:fillRect/>
              </a:stretch>
            </p:blipFill>
            <p:spPr bwMode="auto">
              <a:xfrm>
                <a:off x="205" y="774"/>
                <a:ext cx="2257" cy="1982"/>
              </a:xfrm>
              <a:prstGeom prst="rect">
                <a:avLst/>
              </a:prstGeom>
              <a:noFill/>
            </p:spPr>
          </p:pic>
        </p:grpSp>
        <p:sp>
          <p:nvSpPr>
            <p:cNvPr id="26" name="Rectangle 49"/>
            <p:cNvSpPr>
              <a:spLocks noChangeArrowheads="1"/>
            </p:cNvSpPr>
            <p:nvPr/>
          </p:nvSpPr>
          <p:spPr bwMode="auto">
            <a:xfrm>
              <a:off x="1744" y="1624"/>
              <a:ext cx="456" cy="120"/>
            </a:xfrm>
            <a:prstGeom prst="rect">
              <a:avLst/>
            </a:prstGeom>
            <a:solidFill>
              <a:schemeClr val="bg1"/>
            </a:solidFill>
            <a:ln w="9525">
              <a:noFill/>
              <a:miter lim="800000"/>
              <a:headEnd/>
              <a:tailEnd/>
            </a:ln>
            <a:effectLst/>
          </p:spPr>
          <p:txBody>
            <a:bodyPr wrap="none" anchor="ctr"/>
            <a:lstStyle/>
            <a:p>
              <a:endParaRPr lang="en-US"/>
            </a:p>
          </p:txBody>
        </p:sp>
      </p:grpSp>
      <p:sp>
        <p:nvSpPr>
          <p:cNvPr id="29" name="TextBox 28"/>
          <p:cNvSpPr txBox="1"/>
          <p:nvPr/>
        </p:nvSpPr>
        <p:spPr>
          <a:xfrm rot="5400000">
            <a:off x="3218974" y="1946278"/>
            <a:ext cx="1878784" cy="566309"/>
          </a:xfrm>
          <a:prstGeom prst="rect">
            <a:avLst/>
          </a:prstGeom>
          <a:noFill/>
        </p:spPr>
        <p:txBody>
          <a:bodyPr wrap="none" rtlCol="0">
            <a:spAutoFit/>
          </a:bodyPr>
          <a:lstStyle/>
          <a:p>
            <a:pPr>
              <a:buNone/>
            </a:pPr>
            <a:r>
              <a:rPr lang="en-US" sz="1400" dirty="0" smtClean="0"/>
              <a:t>Lynch </a:t>
            </a:r>
            <a:r>
              <a:rPr lang="en-US" sz="1400" dirty="0" err="1" smtClean="0"/>
              <a:t>Prog</a:t>
            </a:r>
            <a:r>
              <a:rPr lang="en-US" sz="1400" dirty="0" smtClean="0"/>
              <a:t>. Part. </a:t>
            </a:r>
            <a:r>
              <a:rPr lang="en-US" sz="1400" dirty="0" err="1" smtClean="0"/>
              <a:t>Nucl</a:t>
            </a:r>
            <a:r>
              <a:rPr lang="en-US" sz="1400" dirty="0" smtClean="0"/>
              <a:t>.</a:t>
            </a:r>
          </a:p>
          <a:p>
            <a:pPr>
              <a:buNone/>
            </a:pPr>
            <a:r>
              <a:rPr lang="en-US" sz="1400" dirty="0" smtClean="0"/>
              <a:t> Phys. 62,427 (2009)  </a:t>
            </a:r>
            <a:endParaRPr lang="en-US" sz="1400" dirty="0"/>
          </a:p>
        </p:txBody>
      </p:sp>
      <p:grpSp>
        <p:nvGrpSpPr>
          <p:cNvPr id="30" name="Group 29"/>
          <p:cNvGrpSpPr/>
          <p:nvPr/>
        </p:nvGrpSpPr>
        <p:grpSpPr>
          <a:xfrm>
            <a:off x="2998033" y="3372786"/>
            <a:ext cx="514044" cy="307777"/>
            <a:chOff x="2998033" y="3372786"/>
            <a:chExt cx="514044" cy="307777"/>
          </a:xfrm>
        </p:grpSpPr>
        <p:sp>
          <p:nvSpPr>
            <p:cNvPr id="21" name="Rectangle 20"/>
            <p:cNvSpPr/>
            <p:nvPr/>
          </p:nvSpPr>
          <p:spPr bwMode="auto">
            <a:xfrm>
              <a:off x="3062373" y="3468971"/>
              <a:ext cx="449704" cy="1199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0" name="TextBox 19"/>
            <p:cNvSpPr txBox="1"/>
            <p:nvPr/>
          </p:nvSpPr>
          <p:spPr>
            <a:xfrm>
              <a:off x="2998033" y="3372786"/>
              <a:ext cx="503664" cy="307777"/>
            </a:xfrm>
            <a:prstGeom prst="rect">
              <a:avLst/>
            </a:prstGeom>
            <a:noFill/>
          </p:spPr>
          <p:txBody>
            <a:bodyPr wrap="none" rtlCol="0">
              <a:spAutoFit/>
            </a:bodyPr>
            <a:lstStyle/>
            <a:p>
              <a:pPr>
                <a:buNone/>
              </a:pPr>
              <a:r>
                <a:rPr lang="en-US" sz="1400" dirty="0" smtClean="0">
                  <a:solidFill>
                    <a:srgbClr val="FF3300"/>
                  </a:solidFill>
                </a:rPr>
                <a:t>gold</a:t>
              </a:r>
              <a:endParaRPr lang="en-US" sz="1400" dirty="0">
                <a:solidFill>
                  <a:srgbClr val="FF3300"/>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500"/>
                                        <p:tgtEl>
                                          <p:spTgt spid="23"/>
                                        </p:tgtEl>
                                      </p:cBhvr>
                                    </p:animEffect>
                                  </p:childTnLst>
                                </p:cTn>
                              </p:par>
                              <p:par>
                                <p:cTn id="12" presetID="1"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par>
                                <p:cTn id="14" presetID="9"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dissolve">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6563" t="14629" r="45208" b="7037"/>
          <a:stretch/>
        </p:blipFill>
        <p:spPr>
          <a:xfrm>
            <a:off x="85725" y="1"/>
            <a:ext cx="4391025" cy="6748060"/>
          </a:xfrm>
          <a:prstGeom prst="rect">
            <a:avLst/>
          </a:prstGeom>
        </p:spPr>
      </p:pic>
      <p:sp>
        <p:nvSpPr>
          <p:cNvPr id="5" name="Rectangle 4"/>
          <p:cNvSpPr/>
          <p:nvPr/>
        </p:nvSpPr>
        <p:spPr>
          <a:xfrm>
            <a:off x="4202906" y="640070"/>
            <a:ext cx="4941094" cy="566309"/>
          </a:xfrm>
          <a:prstGeom prst="rect">
            <a:avLst/>
          </a:prstGeom>
        </p:spPr>
        <p:txBody>
          <a:bodyPr wrap="square">
            <a:spAutoFit/>
          </a:bodyPr>
          <a:lstStyle/>
          <a:p>
            <a:pPr marL="342900" indent="-342900">
              <a:buAutoNum type="alphaUcPeriod"/>
            </a:pPr>
            <a:r>
              <a:rPr lang="en-US" sz="1400" dirty="0" err="1">
                <a:solidFill>
                  <a:srgbClr val="333333"/>
                </a:solidFill>
                <a:latin typeface="inherit"/>
              </a:rPr>
              <a:t>Bauswein</a:t>
            </a:r>
            <a:r>
              <a:rPr lang="en-US" sz="1400" dirty="0">
                <a:solidFill>
                  <a:srgbClr val="333333"/>
                </a:solidFill>
                <a:latin typeface="franklin-gothic-urw"/>
              </a:rPr>
              <a:t>, </a:t>
            </a:r>
            <a:r>
              <a:rPr lang="en-US" sz="1400" dirty="0">
                <a:solidFill>
                  <a:srgbClr val="333333"/>
                </a:solidFill>
                <a:latin typeface="inherit"/>
              </a:rPr>
              <a:t>S. </a:t>
            </a:r>
            <a:r>
              <a:rPr lang="en-US" sz="1400" dirty="0" err="1">
                <a:solidFill>
                  <a:srgbClr val="333333"/>
                </a:solidFill>
                <a:latin typeface="inherit"/>
              </a:rPr>
              <a:t>Goriely</a:t>
            </a:r>
            <a:r>
              <a:rPr lang="en-US" sz="1400" dirty="0">
                <a:solidFill>
                  <a:srgbClr val="333333"/>
                </a:solidFill>
                <a:latin typeface="franklin-gothic-urw"/>
              </a:rPr>
              <a:t>, and </a:t>
            </a:r>
            <a:r>
              <a:rPr lang="en-US" sz="1400" dirty="0">
                <a:solidFill>
                  <a:srgbClr val="333333"/>
                </a:solidFill>
                <a:latin typeface="inherit"/>
              </a:rPr>
              <a:t>H.-T. </a:t>
            </a:r>
            <a:r>
              <a:rPr lang="en-US" sz="1400" dirty="0" err="1">
                <a:solidFill>
                  <a:srgbClr val="333333"/>
                </a:solidFill>
                <a:latin typeface="inherit"/>
              </a:rPr>
              <a:t>Janka</a:t>
            </a:r>
            <a:r>
              <a:rPr lang="en-US" sz="1400" baseline="30000" dirty="0" smtClean="0">
                <a:solidFill>
                  <a:srgbClr val="333333"/>
                </a:solidFill>
                <a:latin typeface="inherit"/>
              </a:rPr>
              <a:t>,</a:t>
            </a:r>
          </a:p>
          <a:p>
            <a:pPr>
              <a:buNone/>
            </a:pPr>
            <a:r>
              <a:rPr lang="en-US" sz="1400" baseline="30000" dirty="0">
                <a:solidFill>
                  <a:srgbClr val="333333"/>
                </a:solidFill>
                <a:latin typeface="inherit"/>
              </a:rPr>
              <a:t>	</a:t>
            </a:r>
            <a:r>
              <a:rPr lang="en-US" sz="1400" dirty="0" smtClean="0">
                <a:solidFill>
                  <a:srgbClr val="333333"/>
                </a:solidFill>
                <a:latin typeface="inherit"/>
              </a:rPr>
              <a:t> </a:t>
            </a:r>
            <a:r>
              <a:rPr lang="en-US" sz="1400" dirty="0">
                <a:solidFill>
                  <a:srgbClr val="333333"/>
                </a:solidFill>
                <a:latin typeface="inherit"/>
              </a:rPr>
              <a:t>APJ, 773, 21 (2013)</a:t>
            </a:r>
            <a:endParaRPr lang="en-US" sz="14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19600" y="1384300"/>
            <a:ext cx="2082800" cy="16383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654799" y="1409700"/>
            <a:ext cx="1676401" cy="1612900"/>
          </a:xfrm>
          <a:prstGeom prst="rect">
            <a:avLst/>
          </a:prstGeom>
        </p:spPr>
      </p:pic>
      <p:sp>
        <p:nvSpPr>
          <p:cNvPr id="8" name="TextBox 7"/>
          <p:cNvSpPr txBox="1"/>
          <p:nvPr/>
        </p:nvSpPr>
        <p:spPr>
          <a:xfrm>
            <a:off x="4231878" y="0"/>
            <a:ext cx="5143500" cy="461665"/>
          </a:xfrm>
          <a:prstGeom prst="rect">
            <a:avLst/>
          </a:prstGeom>
          <a:noFill/>
        </p:spPr>
        <p:txBody>
          <a:bodyPr wrap="square" rtlCol="0">
            <a:spAutoFit/>
          </a:bodyPr>
          <a:lstStyle/>
          <a:p>
            <a:pPr>
              <a:buNone/>
            </a:pPr>
            <a:r>
              <a:rPr lang="en-US" sz="2400" dirty="0"/>
              <a:t>Tidal deformation of the Neutron Star</a:t>
            </a:r>
          </a:p>
        </p:txBody>
      </p:sp>
      <p:sp>
        <p:nvSpPr>
          <p:cNvPr id="9" name="TextBox 8"/>
          <p:cNvSpPr txBox="1"/>
          <p:nvPr/>
        </p:nvSpPr>
        <p:spPr>
          <a:xfrm>
            <a:off x="6654800" y="3221505"/>
            <a:ext cx="2882899" cy="769441"/>
          </a:xfrm>
          <a:prstGeom prst="rect">
            <a:avLst/>
          </a:prstGeom>
          <a:noFill/>
        </p:spPr>
        <p:txBody>
          <a:bodyPr wrap="square" rtlCol="0">
            <a:spAutoFit/>
          </a:bodyPr>
          <a:lstStyle/>
          <a:p>
            <a:pPr>
              <a:buNone/>
            </a:pPr>
            <a:r>
              <a:rPr lang="en-US" sz="2000" dirty="0"/>
              <a:t>Stiff </a:t>
            </a:r>
            <a:r>
              <a:rPr lang="en-US" sz="2000" dirty="0" err="1"/>
              <a:t>EoS</a:t>
            </a:r>
            <a:endParaRPr lang="en-US" sz="2000" dirty="0"/>
          </a:p>
          <a:p>
            <a:pPr>
              <a:buNone/>
            </a:pPr>
            <a:r>
              <a:rPr lang="en-US" sz="2000" dirty="0"/>
              <a:t>small </a:t>
            </a:r>
            <a:r>
              <a:rPr lang="en-US" sz="2000" dirty="0" smtClean="0"/>
              <a:t>deformability</a:t>
            </a:r>
            <a:endParaRPr lang="en-US" sz="2000" dirty="0"/>
          </a:p>
        </p:txBody>
      </p:sp>
      <p:sp>
        <p:nvSpPr>
          <p:cNvPr id="10" name="TextBox 9"/>
          <p:cNvSpPr txBox="1"/>
          <p:nvPr/>
        </p:nvSpPr>
        <p:spPr>
          <a:xfrm>
            <a:off x="4326882" y="3266559"/>
            <a:ext cx="2182669" cy="769441"/>
          </a:xfrm>
          <a:prstGeom prst="rect">
            <a:avLst/>
          </a:prstGeom>
          <a:noFill/>
        </p:spPr>
        <p:txBody>
          <a:bodyPr wrap="square" rtlCol="0">
            <a:spAutoFit/>
          </a:bodyPr>
          <a:lstStyle/>
          <a:p>
            <a:pPr>
              <a:buNone/>
            </a:pPr>
            <a:r>
              <a:rPr lang="en-US" sz="2000" dirty="0"/>
              <a:t>Soft </a:t>
            </a:r>
            <a:r>
              <a:rPr lang="en-US" sz="2000" dirty="0" err="1"/>
              <a:t>EoS</a:t>
            </a:r>
            <a:endParaRPr lang="en-US" sz="2000" dirty="0"/>
          </a:p>
          <a:p>
            <a:pPr>
              <a:buNone/>
            </a:pPr>
            <a:r>
              <a:rPr lang="en-US" sz="2000" dirty="0"/>
              <a:t>Large </a:t>
            </a:r>
            <a:r>
              <a:rPr lang="en-US" sz="2000" dirty="0" err="1" smtClean="0"/>
              <a:t>deformabilty</a:t>
            </a:r>
            <a:endParaRPr lang="en-US" sz="2000" dirty="0"/>
          </a:p>
        </p:txBody>
      </p:sp>
      <p:sp>
        <p:nvSpPr>
          <p:cNvPr id="2" name="Rectangle 1"/>
          <p:cNvSpPr/>
          <p:nvPr/>
        </p:nvSpPr>
        <p:spPr>
          <a:xfrm>
            <a:off x="5164931" y="5067300"/>
            <a:ext cx="957263"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767543" y="4267200"/>
            <a:ext cx="3817429" cy="963484"/>
          </a:xfrm>
          <a:prstGeom prst="rect">
            <a:avLst/>
          </a:prstGeom>
          <a:ln>
            <a:noFill/>
          </a:ln>
        </p:spPr>
      </p:pic>
      <p:sp>
        <p:nvSpPr>
          <p:cNvPr id="3" name="Rectangle 2"/>
          <p:cNvSpPr/>
          <p:nvPr/>
        </p:nvSpPr>
        <p:spPr>
          <a:xfrm>
            <a:off x="7010400" y="1816101"/>
            <a:ext cx="942243"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30698" t="34510" r="33836" b="32051"/>
          <a:stretch/>
        </p:blipFill>
        <p:spPr>
          <a:xfrm>
            <a:off x="7086600" y="1943100"/>
            <a:ext cx="742950" cy="559208"/>
          </a:xfrm>
          <a:prstGeom prst="rect">
            <a:avLst/>
          </a:prstGeom>
        </p:spPr>
      </p:pic>
      <p:sp>
        <p:nvSpPr>
          <p:cNvPr id="13" name="TextBox 12"/>
          <p:cNvSpPr txBox="1"/>
          <p:nvPr/>
        </p:nvSpPr>
        <p:spPr>
          <a:xfrm>
            <a:off x="5090326" y="5378651"/>
            <a:ext cx="3659974" cy="461665"/>
          </a:xfrm>
          <a:prstGeom prst="rect">
            <a:avLst/>
          </a:prstGeom>
          <a:noFill/>
        </p:spPr>
        <p:txBody>
          <a:bodyPr wrap="square" rtlCol="0">
            <a:spAutoFit/>
          </a:bodyPr>
          <a:lstStyle/>
          <a:p>
            <a:pPr>
              <a:buNone/>
            </a:pPr>
            <a:r>
              <a:rPr lang="en-US" sz="2400" dirty="0" err="1" smtClean="0">
                <a:latin typeface="Symbol" panose="05050102010706020507" pitchFamily="18" charset="2"/>
              </a:rPr>
              <a:t>Λ</a:t>
            </a:r>
            <a:r>
              <a:rPr lang="en-US" sz="2400" dirty="0" smtClean="0"/>
              <a:t>&lt;</a:t>
            </a:r>
            <a:r>
              <a:rPr lang="en-US" sz="2400" dirty="0"/>
              <a:t>800 (90% confidence)</a:t>
            </a:r>
          </a:p>
        </p:txBody>
      </p:sp>
      <p:sp>
        <p:nvSpPr>
          <p:cNvPr id="14" name="TextBox 13"/>
          <p:cNvSpPr txBox="1"/>
          <p:nvPr/>
        </p:nvSpPr>
        <p:spPr>
          <a:xfrm>
            <a:off x="5346700" y="5919454"/>
            <a:ext cx="3213100" cy="369332"/>
          </a:xfrm>
          <a:prstGeom prst="rect">
            <a:avLst/>
          </a:prstGeom>
          <a:noFill/>
        </p:spPr>
        <p:txBody>
          <a:bodyPr wrap="square" rtlCol="0">
            <a:spAutoFit/>
          </a:bodyPr>
          <a:lstStyle/>
          <a:p>
            <a:pPr>
              <a:buNone/>
            </a:pPr>
            <a:r>
              <a:rPr lang="en-US" dirty="0"/>
              <a:t>GW170817 PRL 119 161101</a:t>
            </a:r>
          </a:p>
        </p:txBody>
      </p:sp>
    </p:spTree>
    <p:extLst>
      <p:ext uri="{BB962C8B-B14F-4D97-AF65-F5344CB8AC3E}">
        <p14:creationId xmlns:p14="http://schemas.microsoft.com/office/powerpoint/2010/main" val="8311368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Simplest mean field model: liquid drop or semi-empirical mass formula</a:t>
            </a:r>
            <a:endParaRPr lang="en-US" dirty="0"/>
          </a:p>
        </p:txBody>
      </p:sp>
      <p:sp>
        <p:nvSpPr>
          <p:cNvPr id="3" name="Content Placeholder 2"/>
          <p:cNvSpPr>
            <a:spLocks noGrp="1"/>
          </p:cNvSpPr>
          <p:nvPr>
            <p:ph idx="1"/>
          </p:nvPr>
        </p:nvSpPr>
        <p:spPr>
          <a:xfrm>
            <a:off x="711200" y="3937000"/>
            <a:ext cx="7772400" cy="520700"/>
          </a:xfrm>
        </p:spPr>
        <p:txBody>
          <a:bodyPr/>
          <a:lstStyle/>
          <a:p>
            <a:r>
              <a:rPr lang="en-US" dirty="0" smtClean="0"/>
              <a:t>To be more quantitative, one needs to carefully apply </a:t>
            </a:r>
            <a:r>
              <a:rPr lang="en-US" dirty="0"/>
              <a:t>density functional </a:t>
            </a:r>
            <a:r>
              <a:rPr lang="en-US" dirty="0" smtClean="0"/>
              <a:t>theory </a:t>
            </a:r>
            <a:r>
              <a:rPr lang="en-US" dirty="0"/>
              <a:t>to </a:t>
            </a:r>
            <a:r>
              <a:rPr lang="en-US" dirty="0" smtClean="0"/>
              <a:t>reproduce the </a:t>
            </a:r>
            <a:r>
              <a:rPr lang="en-US" dirty="0" err="1"/>
              <a:t>isospin</a:t>
            </a:r>
            <a:r>
              <a:rPr lang="en-US" dirty="0"/>
              <a:t> dependence of nuclear masses. </a:t>
            </a:r>
          </a:p>
          <a:p>
            <a:pPr marL="0" indent="0">
              <a:buFontTx/>
              <a:buNone/>
            </a:pPr>
            <a:r>
              <a:rPr lang="en-US" dirty="0"/>
              <a:t> </a:t>
            </a:r>
          </a:p>
          <a:p>
            <a:endParaRPr lang="en-US" dirty="0" smtClean="0"/>
          </a:p>
          <a:p>
            <a:pPr marL="0" indent="0">
              <a:buNone/>
            </a:pPr>
            <a:r>
              <a:rPr lang="en-US" dirty="0" smtClean="0"/>
              <a:t> </a:t>
            </a:r>
            <a:endParaRPr lang="en-US" dirty="0"/>
          </a:p>
        </p:txBody>
      </p:sp>
      <p:sp>
        <p:nvSpPr>
          <p:cNvPr id="4" name="Text Box 4"/>
          <p:cNvSpPr txBox="1">
            <a:spLocks noChangeArrowheads="1"/>
          </p:cNvSpPr>
          <p:nvPr/>
        </p:nvSpPr>
        <p:spPr bwMode="auto">
          <a:xfrm>
            <a:off x="404359" y="3091770"/>
            <a:ext cx="8020050" cy="366712"/>
          </a:xfrm>
          <a:prstGeom prst="rect">
            <a:avLst/>
          </a:prstGeom>
          <a:solidFill>
            <a:srgbClr val="CCFFFF"/>
          </a:solidFill>
          <a:ln w="9525">
            <a:noFill/>
            <a:miter lim="800000"/>
            <a:headEnd/>
            <a:tailEnd/>
          </a:ln>
          <a:effectLst>
            <a:outerShdw dist="107763" dir="2700000" algn="ctr" rotWithShape="0">
              <a:schemeClr val="bg2"/>
            </a:outerShdw>
          </a:effectLst>
        </p:spPr>
        <p:txBody>
          <a:bodyPr wrap="none">
            <a:spAutoFit/>
          </a:bodyPr>
          <a:lstStyle/>
          <a:p>
            <a:pPr>
              <a:buFontTx/>
              <a:buNone/>
            </a:pPr>
            <a:r>
              <a:rPr lang="en-US" dirty="0">
                <a:cs typeface="Times New Roman" pitchFamily="18" charset="0"/>
              </a:rPr>
              <a:t> B</a:t>
            </a:r>
            <a:r>
              <a:rPr lang="en-US" baseline="-30000" dirty="0">
                <a:cs typeface="Times New Roman" pitchFamily="18" charset="0"/>
              </a:rPr>
              <a:t>A,Z</a:t>
            </a:r>
            <a:r>
              <a:rPr lang="en-US" dirty="0">
                <a:cs typeface="Times New Roman" pitchFamily="18" charset="0"/>
              </a:rPr>
              <a:t> = </a:t>
            </a:r>
            <a:r>
              <a:rPr lang="en-US" dirty="0" err="1">
                <a:cs typeface="Times New Roman" pitchFamily="18" charset="0"/>
              </a:rPr>
              <a:t>a</a:t>
            </a:r>
            <a:r>
              <a:rPr lang="en-US" baseline="-30000" dirty="0" err="1">
                <a:cs typeface="Times New Roman" pitchFamily="18" charset="0"/>
              </a:rPr>
              <a:t>v</a:t>
            </a:r>
            <a:r>
              <a:rPr lang="en-US" dirty="0">
                <a:cs typeface="Times New Roman" pitchFamily="18" charset="0"/>
              </a:rPr>
              <a:t>[1-b</a:t>
            </a:r>
            <a:r>
              <a:rPr lang="en-US" baseline="-25000" dirty="0">
                <a:cs typeface="Times New Roman" pitchFamily="18" charset="0"/>
              </a:rPr>
              <a:t>1</a:t>
            </a:r>
            <a:r>
              <a:rPr lang="en-US" dirty="0">
                <a:cs typeface="Times New Roman" pitchFamily="18" charset="0"/>
              </a:rPr>
              <a:t>((N-Z)/A)²]A - a</a:t>
            </a:r>
            <a:r>
              <a:rPr lang="en-US" baseline="-30000" dirty="0">
                <a:cs typeface="Times New Roman" pitchFamily="18" charset="0"/>
              </a:rPr>
              <a:t>s</a:t>
            </a:r>
            <a:r>
              <a:rPr lang="en-US" dirty="0">
                <a:cs typeface="Times New Roman" pitchFamily="18" charset="0"/>
              </a:rPr>
              <a:t>[1-b</a:t>
            </a:r>
            <a:r>
              <a:rPr lang="en-US" baseline="-25000" dirty="0">
                <a:cs typeface="Times New Roman" pitchFamily="18" charset="0"/>
              </a:rPr>
              <a:t>2</a:t>
            </a:r>
            <a:r>
              <a:rPr lang="en-US" dirty="0">
                <a:cs typeface="Times New Roman" pitchFamily="18" charset="0"/>
              </a:rPr>
              <a:t>((N-Z)/A)²]A</a:t>
            </a:r>
            <a:r>
              <a:rPr lang="en-US" baseline="30000" dirty="0">
                <a:cs typeface="Times New Roman" pitchFamily="18" charset="0"/>
              </a:rPr>
              <a:t>2/3 </a:t>
            </a:r>
            <a:r>
              <a:rPr lang="en-US" dirty="0">
                <a:cs typeface="Times New Roman" pitchFamily="18" charset="0"/>
              </a:rPr>
              <a:t>- a</a:t>
            </a:r>
            <a:r>
              <a:rPr lang="en-US" baseline="-30000" dirty="0">
                <a:cs typeface="Times New Roman" pitchFamily="18" charset="0"/>
              </a:rPr>
              <a:t>c</a:t>
            </a:r>
            <a:r>
              <a:rPr lang="en-US" dirty="0">
                <a:cs typeface="Times New Roman" pitchFamily="18" charset="0"/>
              </a:rPr>
              <a:t> Z²/A</a:t>
            </a:r>
            <a:r>
              <a:rPr lang="en-US" baseline="30000" dirty="0">
                <a:cs typeface="Times New Roman" pitchFamily="18" charset="0"/>
              </a:rPr>
              <a:t>1/3</a:t>
            </a:r>
            <a:r>
              <a:rPr lang="en-US" dirty="0">
                <a:cs typeface="Times New Roman" pitchFamily="18" charset="0"/>
              </a:rPr>
              <a:t> + δ</a:t>
            </a:r>
            <a:r>
              <a:rPr lang="en-US" baseline="-30000" dirty="0">
                <a:cs typeface="Times New Roman" pitchFamily="18" charset="0"/>
              </a:rPr>
              <a:t>A,Z</a:t>
            </a:r>
            <a:r>
              <a:rPr lang="en-US" dirty="0">
                <a:cs typeface="Times New Roman" pitchFamily="18" charset="0"/>
              </a:rPr>
              <a:t>A</a:t>
            </a:r>
            <a:r>
              <a:rPr lang="en-US" baseline="30000" dirty="0">
                <a:cs typeface="Times New Roman" pitchFamily="18" charset="0"/>
              </a:rPr>
              <a:t>-1/2</a:t>
            </a:r>
            <a:r>
              <a:rPr lang="en-US" dirty="0">
                <a:cs typeface="Times New Roman" pitchFamily="18" charset="0"/>
              </a:rPr>
              <a:t> + C</a:t>
            </a:r>
            <a:r>
              <a:rPr lang="en-US" baseline="-30000" dirty="0">
                <a:cs typeface="Times New Roman" pitchFamily="18" charset="0"/>
              </a:rPr>
              <a:t>d</a:t>
            </a:r>
            <a:r>
              <a:rPr lang="en-US" dirty="0">
                <a:cs typeface="Times New Roman" pitchFamily="18" charset="0"/>
              </a:rPr>
              <a:t>Z²/A, </a:t>
            </a:r>
          </a:p>
        </p:txBody>
      </p:sp>
      <p:sp>
        <p:nvSpPr>
          <p:cNvPr id="5" name="Text Box 4"/>
          <p:cNvSpPr txBox="1">
            <a:spLocks noChangeArrowheads="1"/>
          </p:cNvSpPr>
          <p:nvPr/>
        </p:nvSpPr>
        <p:spPr bwMode="auto">
          <a:xfrm>
            <a:off x="1052059" y="1732870"/>
            <a:ext cx="6686634" cy="369332"/>
          </a:xfrm>
          <a:prstGeom prst="rect">
            <a:avLst/>
          </a:prstGeom>
          <a:solidFill>
            <a:srgbClr val="CCFFFF"/>
          </a:solidFill>
          <a:ln w="9525">
            <a:noFill/>
            <a:miter lim="800000"/>
            <a:headEnd/>
            <a:tailEnd/>
          </a:ln>
          <a:effectLst>
            <a:outerShdw dist="107763" dir="2700000" algn="ctr" rotWithShape="0">
              <a:schemeClr val="bg2"/>
            </a:outerShdw>
          </a:effectLst>
        </p:spPr>
        <p:txBody>
          <a:bodyPr wrap="none">
            <a:spAutoFit/>
          </a:bodyPr>
          <a:lstStyle/>
          <a:p>
            <a:pPr>
              <a:buFontTx/>
              <a:buNone/>
            </a:pPr>
            <a:r>
              <a:rPr lang="en-US" dirty="0">
                <a:cs typeface="Times New Roman" pitchFamily="18" charset="0"/>
              </a:rPr>
              <a:t> B</a:t>
            </a:r>
            <a:r>
              <a:rPr lang="en-US" baseline="-30000" dirty="0">
                <a:cs typeface="Times New Roman" pitchFamily="18" charset="0"/>
              </a:rPr>
              <a:t>A,Z</a:t>
            </a:r>
            <a:r>
              <a:rPr lang="en-US" dirty="0">
                <a:cs typeface="Times New Roman" pitchFamily="18" charset="0"/>
              </a:rPr>
              <a:t> = </a:t>
            </a:r>
            <a:r>
              <a:rPr lang="en-US" dirty="0" err="1">
                <a:cs typeface="Times New Roman" pitchFamily="18" charset="0"/>
              </a:rPr>
              <a:t>a</a:t>
            </a:r>
            <a:r>
              <a:rPr lang="en-US" baseline="-30000" dirty="0" err="1">
                <a:cs typeface="Times New Roman" pitchFamily="18" charset="0"/>
              </a:rPr>
              <a:t>v</a:t>
            </a:r>
            <a:r>
              <a:rPr lang="en-US" dirty="0">
                <a:cs typeface="Times New Roman" pitchFamily="18" charset="0"/>
              </a:rPr>
              <a:t>[1-b</a:t>
            </a:r>
            <a:r>
              <a:rPr lang="en-US" baseline="-25000" dirty="0">
                <a:cs typeface="Times New Roman" pitchFamily="18" charset="0"/>
              </a:rPr>
              <a:t>1</a:t>
            </a:r>
            <a:r>
              <a:rPr lang="en-US" dirty="0">
                <a:cs typeface="Times New Roman" pitchFamily="18" charset="0"/>
              </a:rPr>
              <a:t>((N-Z)/A)²]A </a:t>
            </a:r>
            <a:r>
              <a:rPr lang="mr-IN" dirty="0" smtClean="0">
                <a:cs typeface="Times New Roman" pitchFamily="18" charset="0"/>
              </a:rPr>
              <a:t>–</a:t>
            </a:r>
            <a:r>
              <a:rPr lang="en-US" dirty="0" smtClean="0">
                <a:cs typeface="Times New Roman" pitchFamily="18" charset="0"/>
              </a:rPr>
              <a:t> a</a:t>
            </a:r>
            <a:r>
              <a:rPr lang="en-US" baseline="-30000" dirty="0" smtClean="0">
                <a:cs typeface="Times New Roman" pitchFamily="18" charset="0"/>
              </a:rPr>
              <a:t>s</a:t>
            </a:r>
            <a:r>
              <a:rPr lang="en-US" dirty="0" smtClean="0">
                <a:cs typeface="Times New Roman" pitchFamily="18" charset="0"/>
              </a:rPr>
              <a:t>A</a:t>
            </a:r>
            <a:r>
              <a:rPr lang="en-US" baseline="30000" dirty="0" smtClean="0">
                <a:cs typeface="Times New Roman" pitchFamily="18" charset="0"/>
              </a:rPr>
              <a:t>2</a:t>
            </a:r>
            <a:r>
              <a:rPr lang="en-US" baseline="30000" dirty="0">
                <a:cs typeface="Times New Roman" pitchFamily="18" charset="0"/>
              </a:rPr>
              <a:t>/3 </a:t>
            </a:r>
            <a:r>
              <a:rPr lang="en-US" dirty="0">
                <a:cs typeface="Times New Roman" pitchFamily="18" charset="0"/>
              </a:rPr>
              <a:t>- a</a:t>
            </a:r>
            <a:r>
              <a:rPr lang="en-US" baseline="-30000" dirty="0">
                <a:cs typeface="Times New Roman" pitchFamily="18" charset="0"/>
              </a:rPr>
              <a:t>c</a:t>
            </a:r>
            <a:r>
              <a:rPr lang="en-US" dirty="0">
                <a:cs typeface="Times New Roman" pitchFamily="18" charset="0"/>
              </a:rPr>
              <a:t> Z²/A</a:t>
            </a:r>
            <a:r>
              <a:rPr lang="en-US" baseline="30000" dirty="0">
                <a:cs typeface="Times New Roman" pitchFamily="18" charset="0"/>
              </a:rPr>
              <a:t>1/3</a:t>
            </a:r>
            <a:r>
              <a:rPr lang="en-US" dirty="0">
                <a:cs typeface="Times New Roman" pitchFamily="18" charset="0"/>
              </a:rPr>
              <a:t> + δ</a:t>
            </a:r>
            <a:r>
              <a:rPr lang="en-US" baseline="-30000" dirty="0">
                <a:cs typeface="Times New Roman" pitchFamily="18" charset="0"/>
              </a:rPr>
              <a:t>A,Z</a:t>
            </a:r>
            <a:r>
              <a:rPr lang="en-US" dirty="0">
                <a:cs typeface="Times New Roman" pitchFamily="18" charset="0"/>
              </a:rPr>
              <a:t>A</a:t>
            </a:r>
            <a:r>
              <a:rPr lang="en-US" baseline="30000" dirty="0">
                <a:cs typeface="Times New Roman" pitchFamily="18" charset="0"/>
              </a:rPr>
              <a:t>-1/2</a:t>
            </a:r>
            <a:r>
              <a:rPr lang="en-US" dirty="0">
                <a:cs typeface="Times New Roman" pitchFamily="18" charset="0"/>
              </a:rPr>
              <a:t> + C</a:t>
            </a:r>
            <a:r>
              <a:rPr lang="en-US" baseline="-30000" dirty="0">
                <a:cs typeface="Times New Roman" pitchFamily="18" charset="0"/>
              </a:rPr>
              <a:t>d</a:t>
            </a:r>
            <a:r>
              <a:rPr lang="en-US" dirty="0">
                <a:cs typeface="Times New Roman" pitchFamily="18" charset="0"/>
              </a:rPr>
              <a:t>Z²/A, </a:t>
            </a:r>
          </a:p>
        </p:txBody>
      </p:sp>
      <p:sp>
        <p:nvSpPr>
          <p:cNvPr id="6" name="TextBox 5"/>
          <p:cNvSpPr txBox="1"/>
          <p:nvPr/>
        </p:nvSpPr>
        <p:spPr>
          <a:xfrm>
            <a:off x="279400" y="1270000"/>
            <a:ext cx="2114281" cy="369332"/>
          </a:xfrm>
          <a:prstGeom prst="rect">
            <a:avLst/>
          </a:prstGeom>
          <a:noFill/>
        </p:spPr>
        <p:txBody>
          <a:bodyPr wrap="none" rtlCol="0">
            <a:spAutoFit/>
          </a:bodyPr>
          <a:lstStyle/>
          <a:p>
            <a:pPr>
              <a:buNone/>
            </a:pPr>
            <a:r>
              <a:rPr lang="en-US" dirty="0" smtClean="0"/>
              <a:t>Standard expression:</a:t>
            </a:r>
            <a:endParaRPr lang="en-US" dirty="0"/>
          </a:p>
        </p:txBody>
      </p:sp>
      <p:sp>
        <p:nvSpPr>
          <p:cNvPr id="7" name="TextBox 6"/>
          <p:cNvSpPr txBox="1"/>
          <p:nvPr/>
        </p:nvSpPr>
        <p:spPr>
          <a:xfrm>
            <a:off x="317500" y="2324100"/>
            <a:ext cx="6438444" cy="369332"/>
          </a:xfrm>
          <a:prstGeom prst="rect">
            <a:avLst/>
          </a:prstGeom>
          <a:noFill/>
        </p:spPr>
        <p:txBody>
          <a:bodyPr wrap="none" rtlCol="0">
            <a:spAutoFit/>
          </a:bodyPr>
          <a:lstStyle/>
          <a:p>
            <a:pPr>
              <a:buNone/>
            </a:pPr>
            <a:r>
              <a:rPr lang="en-US" dirty="0" smtClean="0"/>
              <a:t>Shouldn’t there be a surface correction to the symmetry energy? e.g.</a:t>
            </a:r>
            <a:endParaRPr lang="en-US" dirty="0"/>
          </a:p>
        </p:txBody>
      </p:sp>
    </p:spTree>
    <p:extLst>
      <p:ext uri="{BB962C8B-B14F-4D97-AF65-F5344CB8AC3E}">
        <p14:creationId xmlns:p14="http://schemas.microsoft.com/office/powerpoint/2010/main" val="1240959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33500" y="660402"/>
            <a:ext cx="5080000" cy="4305298"/>
          </a:xfrm>
          <a:prstGeom prst="rect">
            <a:avLst/>
          </a:prstGeom>
          <a:ln>
            <a:noFill/>
          </a:ln>
          <a:extLst>
            <a:ext uri="{53640926-AAD7-44d8-BBD7-CCE9431645EC}">
              <a14:shadowObscured xmlns:a14="http://schemas.microsoft.com/office/drawing/2010/main"/>
            </a:ext>
          </a:extLst>
        </p:spPr>
      </p:pic>
      <p:sp>
        <p:nvSpPr>
          <p:cNvPr id="3" name="Title 2"/>
          <p:cNvSpPr>
            <a:spLocks noGrp="1"/>
          </p:cNvSpPr>
          <p:nvPr>
            <p:ph type="title"/>
          </p:nvPr>
        </p:nvSpPr>
        <p:spPr>
          <a:xfrm>
            <a:off x="609600" y="100013"/>
            <a:ext cx="7772400" cy="420687"/>
          </a:xfrm>
        </p:spPr>
        <p:txBody>
          <a:bodyPr/>
          <a:lstStyle/>
          <a:p>
            <a:r>
              <a:rPr lang="en-US" dirty="0" smtClean="0"/>
              <a:t>EOS from Neutron Star Merger analysis</a:t>
            </a:r>
            <a:endParaRPr lang="en-US" dirty="0"/>
          </a:p>
        </p:txBody>
      </p:sp>
      <p:sp>
        <p:nvSpPr>
          <p:cNvPr id="4" name="Content Placeholder 3"/>
          <p:cNvSpPr>
            <a:spLocks noGrp="1"/>
          </p:cNvSpPr>
          <p:nvPr>
            <p:ph idx="1"/>
          </p:nvPr>
        </p:nvSpPr>
        <p:spPr>
          <a:xfrm>
            <a:off x="6362700" y="787400"/>
            <a:ext cx="2654300" cy="850900"/>
          </a:xfrm>
        </p:spPr>
        <p:txBody>
          <a:bodyPr/>
          <a:lstStyle/>
          <a:p>
            <a:r>
              <a:rPr lang="en-US" dirty="0" smtClean="0"/>
              <a:t>Blue region from NS mergers            </a:t>
            </a:r>
            <a:r>
              <a:rPr lang="en-US" sz="1400" dirty="0" smtClean="0"/>
              <a:t>(B</a:t>
            </a:r>
            <a:r>
              <a:rPr lang="en-US" sz="1400" dirty="0"/>
              <a:t>. P. Abbott, et al., arXiv:1805.11581 (2018</a:t>
            </a:r>
            <a:r>
              <a:rPr lang="en-US" sz="1400" dirty="0" smtClean="0"/>
              <a:t>))</a:t>
            </a:r>
            <a:r>
              <a:rPr lang="en-US" dirty="0"/>
              <a:t>	 </a:t>
            </a:r>
          </a:p>
        </p:txBody>
      </p:sp>
      <p:cxnSp>
        <p:nvCxnSpPr>
          <p:cNvPr id="6" name="Straight Arrow Connector 5"/>
          <p:cNvCxnSpPr/>
          <p:nvPr/>
        </p:nvCxnSpPr>
        <p:spPr bwMode="auto">
          <a:xfrm flipH="1">
            <a:off x="3568700" y="2286000"/>
            <a:ext cx="1295400" cy="0"/>
          </a:xfrm>
          <a:prstGeom prst="straightConnector1">
            <a:avLst/>
          </a:prstGeom>
          <a:solidFill>
            <a:srgbClr val="FFFF99"/>
          </a:solidFill>
          <a:ln w="38100" cap="flat" cmpd="sng" algn="ctr">
            <a:solidFill>
              <a:srgbClr val="FF3300"/>
            </a:solidFill>
            <a:prstDash val="solid"/>
            <a:round/>
            <a:headEnd type="none" w="med" len="med"/>
            <a:tailEnd type="arrow"/>
          </a:ln>
          <a:effectLst/>
        </p:spPr>
      </p:cxnSp>
      <p:sp>
        <p:nvSpPr>
          <p:cNvPr id="7" name="Content Placeholder 3"/>
          <p:cNvSpPr txBox="1">
            <a:spLocks/>
          </p:cNvSpPr>
          <p:nvPr/>
        </p:nvSpPr>
        <p:spPr bwMode="auto">
          <a:xfrm>
            <a:off x="3492500" y="2298700"/>
            <a:ext cx="2717800" cy="850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chemeClr val="accent2"/>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rgbClr val="FF0000"/>
                </a:solidFill>
                <a:latin typeface="+mn-lt"/>
              </a:defRPr>
            </a:lvl3pPr>
            <a:lvl4pPr marL="1600200" indent="-228600" algn="l" rtl="0" fontAlgn="base">
              <a:spcBef>
                <a:spcPct val="20000"/>
              </a:spcBef>
              <a:spcAft>
                <a:spcPct val="0"/>
              </a:spcAft>
              <a:buChar char="–"/>
              <a:defRPr>
                <a:solidFill>
                  <a:srgbClr val="993300"/>
                </a:solidFill>
                <a:latin typeface="+mn-lt"/>
              </a:defRPr>
            </a:lvl4pPr>
            <a:lvl5pPr marL="2057400" indent="-228600" algn="l" rtl="0" fontAlgn="base">
              <a:spcBef>
                <a:spcPct val="20000"/>
              </a:spcBef>
              <a:spcAft>
                <a:spcPct val="0"/>
              </a:spcAft>
              <a:buChar char="»"/>
              <a:defRPr>
                <a:solidFill>
                  <a:schemeClr val="accent1"/>
                </a:solidFill>
                <a:latin typeface="+mn-lt"/>
              </a:defRPr>
            </a:lvl5pPr>
            <a:lvl6pPr marL="2514600" indent="-228600" algn="l" rtl="0" fontAlgn="base">
              <a:spcBef>
                <a:spcPct val="20000"/>
              </a:spcBef>
              <a:spcAft>
                <a:spcPct val="0"/>
              </a:spcAft>
              <a:buChar char="»"/>
              <a:defRPr>
                <a:solidFill>
                  <a:schemeClr val="accent1"/>
                </a:solidFill>
                <a:latin typeface="+mn-lt"/>
              </a:defRPr>
            </a:lvl6pPr>
            <a:lvl7pPr marL="2971800" indent="-228600" algn="l" rtl="0" fontAlgn="base">
              <a:spcBef>
                <a:spcPct val="20000"/>
              </a:spcBef>
              <a:spcAft>
                <a:spcPct val="0"/>
              </a:spcAft>
              <a:buChar char="»"/>
              <a:defRPr>
                <a:solidFill>
                  <a:schemeClr val="accent1"/>
                </a:solidFill>
                <a:latin typeface="+mn-lt"/>
              </a:defRPr>
            </a:lvl7pPr>
            <a:lvl8pPr marL="3429000" indent="-228600" algn="l" rtl="0" fontAlgn="base">
              <a:spcBef>
                <a:spcPct val="20000"/>
              </a:spcBef>
              <a:spcAft>
                <a:spcPct val="0"/>
              </a:spcAft>
              <a:buChar char="»"/>
              <a:defRPr>
                <a:solidFill>
                  <a:schemeClr val="accent1"/>
                </a:solidFill>
                <a:latin typeface="+mn-lt"/>
              </a:defRPr>
            </a:lvl8pPr>
            <a:lvl9pPr marL="3886200" indent="-228600" algn="l" rtl="0" fontAlgn="base">
              <a:spcBef>
                <a:spcPct val="20000"/>
              </a:spcBef>
              <a:spcAft>
                <a:spcPct val="0"/>
              </a:spcAft>
              <a:buChar char="»"/>
              <a:defRPr>
                <a:solidFill>
                  <a:schemeClr val="accent1"/>
                </a:solidFill>
                <a:latin typeface="+mn-lt"/>
              </a:defRPr>
            </a:lvl9pPr>
          </a:lstStyle>
          <a:p>
            <a:r>
              <a:rPr lang="en-US" dirty="0" smtClean="0">
                <a:solidFill>
                  <a:srgbClr val="FF0000"/>
                </a:solidFill>
              </a:rPr>
              <a:t>Red region from Flow &amp; </a:t>
            </a:r>
            <a:r>
              <a:rPr lang="en-US" dirty="0" err="1" smtClean="0">
                <a:solidFill>
                  <a:srgbClr val="FF0000"/>
                </a:solidFill>
              </a:rPr>
              <a:t>Kaons</a:t>
            </a:r>
            <a:r>
              <a:rPr lang="en-US" dirty="0" smtClean="0">
                <a:solidFill>
                  <a:srgbClr val="FF0000"/>
                </a:solidFill>
              </a:rPr>
              <a:t>      </a:t>
            </a:r>
            <a:r>
              <a:rPr lang="en-US" sz="1400" dirty="0" smtClean="0">
                <a:solidFill>
                  <a:srgbClr val="FF0000"/>
                </a:solidFill>
              </a:rPr>
              <a:t>(</a:t>
            </a:r>
            <a:r>
              <a:rPr lang="en-US" sz="1400" dirty="0">
                <a:solidFill>
                  <a:srgbClr val="FF0000"/>
                </a:solidFill>
              </a:rPr>
              <a:t>W.G. Lynch, </a:t>
            </a:r>
            <a:r>
              <a:rPr lang="en-US" sz="1400" dirty="0" smtClean="0">
                <a:solidFill>
                  <a:srgbClr val="FF0000"/>
                </a:solidFill>
              </a:rPr>
              <a:t>et al., </a:t>
            </a:r>
            <a:r>
              <a:rPr lang="en-US" sz="1400" dirty="0" err="1" smtClean="0">
                <a:solidFill>
                  <a:srgbClr val="FF0000"/>
                </a:solidFill>
              </a:rPr>
              <a:t>Prog</a:t>
            </a:r>
            <a:r>
              <a:rPr lang="en-US" sz="1400" dirty="0">
                <a:solidFill>
                  <a:srgbClr val="FF0000"/>
                </a:solidFill>
              </a:rPr>
              <a:t>. Part. </a:t>
            </a:r>
            <a:r>
              <a:rPr lang="en-US" sz="1400" dirty="0" err="1">
                <a:solidFill>
                  <a:srgbClr val="FF0000"/>
                </a:solidFill>
              </a:rPr>
              <a:t>Nucl</a:t>
            </a:r>
            <a:r>
              <a:rPr lang="en-US" sz="1400" dirty="0">
                <a:solidFill>
                  <a:srgbClr val="FF0000"/>
                </a:solidFill>
              </a:rPr>
              <a:t>. Phys. 62, </a:t>
            </a:r>
            <a:r>
              <a:rPr lang="en-US" sz="1400" dirty="0" smtClean="0">
                <a:solidFill>
                  <a:srgbClr val="FF0000"/>
                </a:solidFill>
              </a:rPr>
              <a:t>427 </a:t>
            </a:r>
            <a:r>
              <a:rPr lang="en-US" sz="1400" dirty="0">
                <a:solidFill>
                  <a:srgbClr val="FF0000"/>
                </a:solidFill>
              </a:rPr>
              <a:t>(</a:t>
            </a:r>
            <a:r>
              <a:rPr lang="en-US" sz="1400" dirty="0" smtClean="0">
                <a:solidFill>
                  <a:srgbClr val="FF0000"/>
                </a:solidFill>
              </a:rPr>
              <a:t>2009))</a:t>
            </a:r>
            <a:r>
              <a:rPr lang="en-US" dirty="0" smtClean="0">
                <a:solidFill>
                  <a:srgbClr val="FF0000"/>
                </a:solidFill>
              </a:rPr>
              <a:t>	 </a:t>
            </a:r>
            <a:endParaRPr lang="en-US" dirty="0">
              <a:solidFill>
                <a:srgbClr val="FF0000"/>
              </a:solidFill>
            </a:endParaRPr>
          </a:p>
        </p:txBody>
      </p:sp>
      <p:sp>
        <p:nvSpPr>
          <p:cNvPr id="8" name="Content Placeholder 3"/>
          <p:cNvSpPr txBox="1">
            <a:spLocks/>
          </p:cNvSpPr>
          <p:nvPr/>
        </p:nvSpPr>
        <p:spPr bwMode="auto">
          <a:xfrm>
            <a:off x="939800" y="5080000"/>
            <a:ext cx="6883400" cy="850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chemeClr val="accent2"/>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rgbClr val="FF0000"/>
                </a:solidFill>
                <a:latin typeface="+mn-lt"/>
              </a:defRPr>
            </a:lvl3pPr>
            <a:lvl4pPr marL="1600200" indent="-228600" algn="l" rtl="0" fontAlgn="base">
              <a:spcBef>
                <a:spcPct val="20000"/>
              </a:spcBef>
              <a:spcAft>
                <a:spcPct val="0"/>
              </a:spcAft>
              <a:buChar char="–"/>
              <a:defRPr>
                <a:solidFill>
                  <a:srgbClr val="993300"/>
                </a:solidFill>
                <a:latin typeface="+mn-lt"/>
              </a:defRPr>
            </a:lvl4pPr>
            <a:lvl5pPr marL="2057400" indent="-228600" algn="l" rtl="0" fontAlgn="base">
              <a:spcBef>
                <a:spcPct val="20000"/>
              </a:spcBef>
              <a:spcAft>
                <a:spcPct val="0"/>
              </a:spcAft>
              <a:buChar char="»"/>
              <a:defRPr>
                <a:solidFill>
                  <a:schemeClr val="accent1"/>
                </a:solidFill>
                <a:latin typeface="+mn-lt"/>
              </a:defRPr>
            </a:lvl5pPr>
            <a:lvl6pPr marL="2514600" indent="-228600" algn="l" rtl="0" fontAlgn="base">
              <a:spcBef>
                <a:spcPct val="20000"/>
              </a:spcBef>
              <a:spcAft>
                <a:spcPct val="0"/>
              </a:spcAft>
              <a:buChar char="»"/>
              <a:defRPr>
                <a:solidFill>
                  <a:schemeClr val="accent1"/>
                </a:solidFill>
                <a:latin typeface="+mn-lt"/>
              </a:defRPr>
            </a:lvl6pPr>
            <a:lvl7pPr marL="2971800" indent="-228600" algn="l" rtl="0" fontAlgn="base">
              <a:spcBef>
                <a:spcPct val="20000"/>
              </a:spcBef>
              <a:spcAft>
                <a:spcPct val="0"/>
              </a:spcAft>
              <a:buChar char="»"/>
              <a:defRPr>
                <a:solidFill>
                  <a:schemeClr val="accent1"/>
                </a:solidFill>
                <a:latin typeface="+mn-lt"/>
              </a:defRPr>
            </a:lvl7pPr>
            <a:lvl8pPr marL="3429000" indent="-228600" algn="l" rtl="0" fontAlgn="base">
              <a:spcBef>
                <a:spcPct val="20000"/>
              </a:spcBef>
              <a:spcAft>
                <a:spcPct val="0"/>
              </a:spcAft>
              <a:buChar char="»"/>
              <a:defRPr>
                <a:solidFill>
                  <a:schemeClr val="accent1"/>
                </a:solidFill>
                <a:latin typeface="+mn-lt"/>
              </a:defRPr>
            </a:lvl8pPr>
            <a:lvl9pPr marL="3886200" indent="-228600" algn="l" rtl="0" fontAlgn="base">
              <a:spcBef>
                <a:spcPct val="20000"/>
              </a:spcBef>
              <a:spcAft>
                <a:spcPct val="0"/>
              </a:spcAft>
              <a:buChar char="»"/>
              <a:defRPr>
                <a:solidFill>
                  <a:schemeClr val="accent1"/>
                </a:solidFill>
                <a:latin typeface="+mn-lt"/>
              </a:defRPr>
            </a:lvl9pPr>
          </a:lstStyle>
          <a:p>
            <a:r>
              <a:rPr lang="en-US" sz="1800" dirty="0" smtClean="0">
                <a:solidFill>
                  <a:schemeClr val="tx1"/>
                </a:solidFill>
              </a:rPr>
              <a:t>Deformability and mass-radius largely set by pressure at </a:t>
            </a:r>
            <a:r>
              <a:rPr lang="en-US" sz="1800" dirty="0" smtClean="0">
                <a:solidFill>
                  <a:schemeClr val="tx1"/>
                </a:solidFill>
              </a:rPr>
              <a:t>2ρ</a:t>
            </a:r>
            <a:r>
              <a:rPr lang="en-US" sz="1800" baseline="-25000" dirty="0" smtClean="0">
                <a:solidFill>
                  <a:schemeClr val="tx1"/>
                </a:solidFill>
              </a:rPr>
              <a:t>0</a:t>
            </a:r>
            <a:r>
              <a:rPr lang="en-US" sz="1800" baseline="-25000" dirty="0">
                <a:solidFill>
                  <a:schemeClr val="tx1"/>
                </a:solidFill>
              </a:rPr>
              <a:t>.</a:t>
            </a:r>
          </a:p>
          <a:p>
            <a:r>
              <a:rPr lang="en-US" sz="1800" dirty="0" smtClean="0">
                <a:solidFill>
                  <a:schemeClr val="tx1"/>
                </a:solidFill>
              </a:rPr>
              <a:t>Astronomical constraints on deformability from LIGO-VIRGO, and mass vs. radius relation (NICER) will get  tighter. </a:t>
            </a:r>
          </a:p>
          <a:p>
            <a:r>
              <a:rPr lang="en-US" sz="1800" dirty="0" smtClean="0">
                <a:solidFill>
                  <a:schemeClr val="tx1"/>
                </a:solidFill>
              </a:rPr>
              <a:t>Nuclear experiments are needed to obtain a microscopic understanding of the pressure. </a:t>
            </a:r>
            <a:endParaRPr lang="en-US" sz="1800" dirty="0">
              <a:solidFill>
                <a:schemeClr val="tx1"/>
              </a:solidFill>
            </a:endParaRPr>
          </a:p>
        </p:txBody>
      </p:sp>
      <p:sp>
        <p:nvSpPr>
          <p:cNvPr id="10" name="TextBox 9"/>
          <p:cNvSpPr txBox="1"/>
          <p:nvPr/>
        </p:nvSpPr>
        <p:spPr>
          <a:xfrm>
            <a:off x="3619500" y="431800"/>
            <a:ext cx="3683000" cy="307777"/>
          </a:xfrm>
          <a:prstGeom prst="rect">
            <a:avLst/>
          </a:prstGeom>
          <a:noFill/>
        </p:spPr>
        <p:txBody>
          <a:bodyPr wrap="square" rtlCol="0">
            <a:spAutoFit/>
          </a:bodyPr>
          <a:lstStyle/>
          <a:p>
            <a:pPr>
              <a:buNone/>
            </a:pPr>
            <a:r>
              <a:rPr lang="en-US" sz="1400" dirty="0" smtClean="0"/>
              <a:t>C.Y. Tsang et al., </a:t>
            </a:r>
            <a:r>
              <a:rPr lang="en-US" sz="1400" dirty="0"/>
              <a:t>a</a:t>
            </a:r>
            <a:r>
              <a:rPr lang="en-US" sz="1400" dirty="0" smtClean="0"/>
              <a:t>rXiv:1807.06571</a:t>
            </a:r>
            <a:endParaRPr lang="en-US" sz="1400" dirty="0"/>
          </a:p>
        </p:txBody>
      </p:sp>
    </p:spTree>
    <p:extLst>
      <p:ext uri="{BB962C8B-B14F-4D97-AF65-F5344CB8AC3E}">
        <p14:creationId xmlns:p14="http://schemas.microsoft.com/office/powerpoint/2010/main" val="19482853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Can nuclear structure observable constrain NS’s at 2ρ</a:t>
            </a:r>
            <a:r>
              <a:rPr lang="en-US" sz="2400" baseline="-25000" dirty="0" smtClean="0"/>
              <a:t>0</a:t>
            </a:r>
            <a:r>
              <a:rPr lang="en-US" sz="2400" dirty="0" smtClean="0"/>
              <a:t>?</a:t>
            </a:r>
            <a:endParaRPr lang="en-US" sz="2400" dirty="0"/>
          </a:p>
        </p:txBody>
      </p:sp>
      <p:sp>
        <p:nvSpPr>
          <p:cNvPr id="3" name="Content Placeholder 2"/>
          <p:cNvSpPr>
            <a:spLocks noGrp="1"/>
          </p:cNvSpPr>
          <p:nvPr>
            <p:ph idx="1"/>
          </p:nvPr>
        </p:nvSpPr>
        <p:spPr>
          <a:xfrm>
            <a:off x="723900" y="4876800"/>
            <a:ext cx="7772400" cy="736600"/>
          </a:xfrm>
        </p:spPr>
        <p:txBody>
          <a:bodyPr/>
          <a:lstStyle/>
          <a:p>
            <a:r>
              <a:rPr lang="en-US" dirty="0" smtClean="0"/>
              <a:t>If you use </a:t>
            </a:r>
            <a:r>
              <a:rPr lang="en-US" dirty="0" err="1" smtClean="0"/>
              <a:t>Skyrme</a:t>
            </a:r>
            <a:r>
              <a:rPr lang="en-US" dirty="0" smtClean="0"/>
              <a:t> </a:t>
            </a:r>
            <a:r>
              <a:rPr lang="en-US" dirty="0" smtClean="0"/>
              <a:t>all interactions </a:t>
            </a:r>
            <a:r>
              <a:rPr lang="en-US" dirty="0" smtClean="0"/>
              <a:t>that reproduce these 5 low density observables, you do </a:t>
            </a:r>
            <a:r>
              <a:rPr lang="en-US" dirty="0" smtClean="0"/>
              <a:t>not adequately </a:t>
            </a:r>
            <a:r>
              <a:rPr lang="en-US" dirty="0" smtClean="0"/>
              <a:t>constrain values for NS radii or the deformability.</a:t>
            </a:r>
          </a:p>
          <a:p>
            <a:r>
              <a:rPr lang="en-US" dirty="0"/>
              <a:t>M</a:t>
            </a:r>
            <a:r>
              <a:rPr lang="en-US" dirty="0" smtClean="0"/>
              <a:t>easurements at the RIBF, FRIB, RAON and FAIR facilities should provide the  constraints needed for a </a:t>
            </a:r>
            <a:r>
              <a:rPr lang="en-US" dirty="0" smtClean="0"/>
              <a:t>microscopic understanding </a:t>
            </a:r>
            <a:r>
              <a:rPr lang="en-US" dirty="0" smtClean="0"/>
              <a:t>of the </a:t>
            </a:r>
            <a:r>
              <a:rPr lang="en-US" dirty="0" err="1" smtClean="0"/>
              <a:t>EoS</a:t>
            </a:r>
            <a:r>
              <a:rPr lang="en-US" dirty="0" smtClean="0"/>
              <a:t> </a:t>
            </a:r>
            <a:r>
              <a:rPr lang="en-US" dirty="0" smtClean="0"/>
              <a:t>at 2ρ</a:t>
            </a:r>
            <a:r>
              <a:rPr lang="en-US" baseline="-25000" dirty="0" smtClean="0"/>
              <a:t>0</a:t>
            </a:r>
            <a:r>
              <a:rPr lang="en-US" dirty="0" smtClean="0"/>
              <a:t>. </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16102" t="12960" r="26732" b="2115"/>
          <a:stretch/>
        </p:blipFill>
        <p:spPr bwMode="auto">
          <a:xfrm>
            <a:off x="2222500" y="1054100"/>
            <a:ext cx="4686300" cy="370840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4038600" y="863600"/>
            <a:ext cx="3683000" cy="307777"/>
          </a:xfrm>
          <a:prstGeom prst="rect">
            <a:avLst/>
          </a:prstGeom>
          <a:noFill/>
        </p:spPr>
        <p:txBody>
          <a:bodyPr wrap="square" rtlCol="0">
            <a:spAutoFit/>
          </a:bodyPr>
          <a:lstStyle/>
          <a:p>
            <a:pPr>
              <a:buNone/>
            </a:pPr>
            <a:r>
              <a:rPr lang="en-US" sz="1400" dirty="0" smtClean="0"/>
              <a:t>C.Y. Tsang et al., </a:t>
            </a:r>
            <a:r>
              <a:rPr lang="en-US" sz="1400" dirty="0"/>
              <a:t>a</a:t>
            </a:r>
            <a:r>
              <a:rPr lang="en-US" sz="1400" dirty="0" smtClean="0"/>
              <a:t>rXiv:1807.06571</a:t>
            </a:r>
            <a:endParaRPr lang="en-US" sz="1400" dirty="0"/>
          </a:p>
        </p:txBody>
      </p:sp>
    </p:spTree>
    <p:extLst>
      <p:ext uri="{BB962C8B-B14F-4D97-AF65-F5344CB8AC3E}">
        <p14:creationId xmlns:p14="http://schemas.microsoft.com/office/powerpoint/2010/main" val="249218417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ll_dens_constraints_ia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00" y="101600"/>
            <a:ext cx="4735763" cy="4165717"/>
          </a:xfrm>
          <a:prstGeom prst="rect">
            <a:avLst/>
          </a:prstGeom>
        </p:spPr>
      </p:pic>
      <p:sp>
        <p:nvSpPr>
          <p:cNvPr id="2" name="Title 1"/>
          <p:cNvSpPr>
            <a:spLocks noGrp="1"/>
          </p:cNvSpPr>
          <p:nvPr>
            <p:ph type="title"/>
          </p:nvPr>
        </p:nvSpPr>
        <p:spPr>
          <a:xfrm>
            <a:off x="609600" y="1"/>
            <a:ext cx="7772400" cy="622299"/>
          </a:xfrm>
        </p:spPr>
        <p:txBody>
          <a:bodyPr/>
          <a:lstStyle/>
          <a:p>
            <a:r>
              <a:rPr lang="en-US" dirty="0" smtClean="0"/>
              <a:t>What is Status of symmetry energy at </a:t>
            </a:r>
            <a:r>
              <a:rPr lang="en-US" dirty="0" err="1" smtClean="0"/>
              <a:t>ρ</a:t>
            </a:r>
            <a:r>
              <a:rPr lang="en-US" dirty="0" smtClean="0"/>
              <a:t> &gt; ρ</a:t>
            </a:r>
            <a:r>
              <a:rPr lang="en-US" baseline="-25000" dirty="0" smtClean="0"/>
              <a:t>0</a:t>
            </a:r>
            <a:r>
              <a:rPr lang="en-US" dirty="0" smtClean="0"/>
              <a:t>?</a:t>
            </a:r>
            <a:endParaRPr lang="en-US" dirty="0"/>
          </a:p>
        </p:txBody>
      </p:sp>
      <p:sp>
        <p:nvSpPr>
          <p:cNvPr id="11" name="Content Placeholder 10"/>
          <p:cNvSpPr>
            <a:spLocks noGrp="1"/>
          </p:cNvSpPr>
          <p:nvPr>
            <p:ph idx="1"/>
          </p:nvPr>
        </p:nvSpPr>
        <p:spPr>
          <a:xfrm>
            <a:off x="317500" y="4213451"/>
            <a:ext cx="8712200" cy="2120900"/>
          </a:xfrm>
        </p:spPr>
        <p:txBody>
          <a:bodyPr/>
          <a:lstStyle/>
          <a:p>
            <a:r>
              <a:rPr lang="en-US" sz="1800" dirty="0" smtClean="0">
                <a:sym typeface="Symbol"/>
              </a:rPr>
              <a:t>Constraints at </a:t>
            </a:r>
            <a:r>
              <a:rPr lang="en-US" sz="1800" dirty="0" err="1" smtClean="0">
                <a:sym typeface="Symbol"/>
              </a:rPr>
              <a:t>ρ</a:t>
            </a:r>
            <a:r>
              <a:rPr lang="en-US" sz="1800" dirty="0" smtClean="0">
                <a:sym typeface="Symbol"/>
              </a:rPr>
              <a:t>&gt;ρ</a:t>
            </a:r>
            <a:r>
              <a:rPr lang="en-US" sz="1800" baseline="-25000" dirty="0" smtClean="0">
                <a:sym typeface="Symbol"/>
              </a:rPr>
              <a:t>0 </a:t>
            </a:r>
            <a:r>
              <a:rPr lang="en-US" sz="1800" dirty="0" smtClean="0">
                <a:sym typeface="Symbol"/>
              </a:rPr>
              <a:t>remain loose and somewhat contradictory.</a:t>
            </a:r>
          </a:p>
          <a:p>
            <a:pPr lvl="1"/>
            <a:r>
              <a:rPr lang="en-US" sz="1800" dirty="0" smtClean="0">
                <a:sym typeface="Symbol"/>
              </a:rPr>
              <a:t>Analyses do not reflect the knowledge obtained at lower densities. </a:t>
            </a:r>
          </a:p>
          <a:p>
            <a:pPr lvl="1"/>
            <a:r>
              <a:rPr lang="en-US" sz="1800" dirty="0">
                <a:sym typeface="Symbol"/>
              </a:rPr>
              <a:t>Ratios of neutron / proton elliptical flow appear sensitive to higher densities </a:t>
            </a:r>
            <a:r>
              <a:rPr lang="en-US" sz="1800" dirty="0">
                <a:latin typeface="Wingdings"/>
                <a:ea typeface="Wingdings"/>
                <a:cs typeface="Wingdings"/>
                <a:sym typeface="Wingdings"/>
              </a:rPr>
              <a:t></a:t>
            </a:r>
            <a:r>
              <a:rPr lang="en-US" sz="1800" dirty="0">
                <a:ea typeface="Wingdings"/>
                <a:cs typeface="Wingdings"/>
                <a:sym typeface="Symbol"/>
              </a:rPr>
              <a:t>important to resolve protons. </a:t>
            </a:r>
          </a:p>
          <a:p>
            <a:pPr lvl="1"/>
            <a:r>
              <a:rPr lang="en-US" sz="1800" dirty="0" smtClean="0">
                <a:sym typeface="Symbol"/>
              </a:rPr>
              <a:t>Analyses of ratio of neutron and charged particle elliptical flow suggest a moderately stiff symmetry energy, but uncertainties could be much better defined.</a:t>
            </a:r>
          </a:p>
          <a:p>
            <a:pPr lvl="1"/>
            <a:r>
              <a:rPr lang="en-US" sz="1800" dirty="0" smtClean="0">
                <a:ea typeface="Wingdings"/>
                <a:cs typeface="Wingdings"/>
                <a:sym typeface="Symbol"/>
              </a:rPr>
              <a:t>Ratios </a:t>
            </a:r>
            <a:r>
              <a:rPr lang="en-US" sz="1800" dirty="0">
                <a:ea typeface="Wingdings"/>
                <a:cs typeface="Wingdings"/>
                <a:sym typeface="Symbol"/>
              </a:rPr>
              <a:t>of pion yields suggest a much softer symmetry energy, but more quantitative constraints will be obtained by accurately measuring spectra.</a:t>
            </a:r>
            <a:endParaRPr lang="en-US" sz="1800" dirty="0">
              <a:sym typeface="Symbol"/>
            </a:endParaRPr>
          </a:p>
          <a:p>
            <a:pPr lvl="1"/>
            <a:endParaRPr lang="en-US" sz="1800" dirty="0" smtClean="0">
              <a:ea typeface="Wingdings"/>
              <a:cs typeface="Wingdings"/>
              <a:sym typeface="Symbol"/>
            </a:endParaRPr>
          </a:p>
        </p:txBody>
      </p:sp>
      <p:sp>
        <p:nvSpPr>
          <p:cNvPr id="19" name="TextBox 18"/>
          <p:cNvSpPr txBox="1"/>
          <p:nvPr/>
        </p:nvSpPr>
        <p:spPr>
          <a:xfrm>
            <a:off x="5596325" y="3205981"/>
            <a:ext cx="2895088" cy="566309"/>
          </a:xfrm>
          <a:prstGeom prst="rect">
            <a:avLst/>
          </a:prstGeom>
          <a:noFill/>
        </p:spPr>
        <p:txBody>
          <a:bodyPr wrap="none" rtlCol="0">
            <a:spAutoFit/>
          </a:bodyPr>
          <a:lstStyle/>
          <a:p>
            <a:pPr>
              <a:buNone/>
            </a:pPr>
            <a:r>
              <a:rPr lang="en-US" sz="1400" dirty="0" err="1" smtClean="0"/>
              <a:t>Russotto</a:t>
            </a:r>
            <a:r>
              <a:rPr lang="en-US" sz="1400" dirty="0" smtClean="0"/>
              <a:t> et al., PLB, 697, 471 (2011)</a:t>
            </a:r>
          </a:p>
          <a:p>
            <a:pPr>
              <a:buNone/>
            </a:pPr>
            <a:r>
              <a:rPr lang="en-US" sz="1400" dirty="0" smtClean="0"/>
              <a:t>Xiao et al., PRL 102, 062502  (2009).</a:t>
            </a:r>
          </a:p>
        </p:txBody>
      </p:sp>
      <p:sp>
        <p:nvSpPr>
          <p:cNvPr id="26" name="Freeform 25"/>
          <p:cNvSpPr/>
          <p:nvPr/>
        </p:nvSpPr>
        <p:spPr>
          <a:xfrm>
            <a:off x="2722880" y="1818640"/>
            <a:ext cx="6502400" cy="1361440"/>
          </a:xfrm>
          <a:custGeom>
            <a:avLst/>
            <a:gdLst>
              <a:gd name="connsiteX0" fmla="*/ 20320 w 6502400"/>
              <a:gd name="connsiteY0" fmla="*/ 1239520 h 1361440"/>
              <a:gd name="connsiteX1" fmla="*/ 0 w 6502400"/>
              <a:gd name="connsiteY1" fmla="*/ 589280 h 1361440"/>
              <a:gd name="connsiteX2" fmla="*/ 883920 w 6502400"/>
              <a:gd name="connsiteY2" fmla="*/ 548640 h 1361440"/>
              <a:gd name="connsiteX3" fmla="*/ 924560 w 6502400"/>
              <a:gd name="connsiteY3" fmla="*/ 812800 h 1361440"/>
              <a:gd name="connsiteX4" fmla="*/ 20320 w 6502400"/>
              <a:gd name="connsiteY4" fmla="*/ 1361440 h 1361440"/>
              <a:gd name="connsiteX5" fmla="*/ 6502400 w 6502400"/>
              <a:gd name="connsiteY5" fmla="*/ 0 h 1361440"/>
              <a:gd name="connsiteX6" fmla="*/ 294640 w 6502400"/>
              <a:gd name="connsiteY6" fmla="*/ 873760 h 136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2400" h="1361440">
                <a:moveTo>
                  <a:pt x="20320" y="1239520"/>
                </a:moveTo>
                <a:lnTo>
                  <a:pt x="0" y="589280"/>
                </a:lnTo>
                <a:lnTo>
                  <a:pt x="883920" y="548640"/>
                </a:lnTo>
                <a:lnTo>
                  <a:pt x="924560" y="812800"/>
                </a:lnTo>
                <a:lnTo>
                  <a:pt x="20320" y="1361440"/>
                </a:lnTo>
                <a:lnTo>
                  <a:pt x="6502400" y="0"/>
                </a:lnTo>
                <a:lnTo>
                  <a:pt x="294640" y="873760"/>
                </a:lnTo>
              </a:path>
            </a:pathLst>
          </a:custGeom>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pic>
        <p:nvPicPr>
          <p:cNvPr id="4" name="Picture 3" descr="n-p-sensitivit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7699" y="797714"/>
            <a:ext cx="4053493" cy="244928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sobe\Dropbox\MyTalk\20130909SAMURAI\130905-SAMURAI stage3-1.jpg"/>
          <p:cNvPicPr>
            <a:picLocks noChangeAspect="1" noChangeArrowheads="1"/>
          </p:cNvPicPr>
          <p:nvPr/>
        </p:nvPicPr>
        <p:blipFill>
          <a:blip r:embed="rId4" cstate="print">
            <a:extLst>
              <a:ext uri="{28A0092B-C50C-407E-A947-70E740481C1C}">
                <a14:useLocalDpi xmlns:a14="http://schemas.microsoft.com/office/drawing/2010/main" val="0"/>
              </a:ext>
            </a:extLst>
          </a:blip>
          <a:srcRect t="4900" r="26772" b="7350"/>
          <a:stretch>
            <a:fillRect/>
          </a:stretch>
        </p:blipFill>
        <p:spPr bwMode="auto">
          <a:xfrm>
            <a:off x="3459343" y="1363197"/>
            <a:ext cx="5536965" cy="315175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a:off x="6704511" y="1213805"/>
            <a:ext cx="597616" cy="205414"/>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0" y="4748075"/>
            <a:ext cx="4147289" cy="2031325"/>
          </a:xfrm>
          <a:prstGeom prst="rect">
            <a:avLst/>
          </a:prstGeom>
          <a:noFill/>
        </p:spPr>
        <p:txBody>
          <a:bodyPr wrap="none" rtlCol="0">
            <a:spAutoFit/>
          </a:bodyPr>
          <a:lstStyle/>
          <a:p>
            <a:r>
              <a:rPr lang="en-US" altLang="ja-JP" dirty="0"/>
              <a:t>134 x 86 x 53 cm</a:t>
            </a:r>
            <a:r>
              <a:rPr lang="en-US" altLang="ja-JP" baseline="30000" dirty="0"/>
              <a:t>3</a:t>
            </a:r>
            <a:r>
              <a:rPr lang="en-US" altLang="ja-JP" dirty="0"/>
              <a:t> effective </a:t>
            </a:r>
            <a:r>
              <a:rPr lang="en-US" altLang="ja-JP" dirty="0" smtClean="0"/>
              <a:t>volume</a:t>
            </a:r>
            <a:endParaRPr lang="en-US" altLang="ja-JP" dirty="0"/>
          </a:p>
          <a:p>
            <a:r>
              <a:rPr lang="en-US" altLang="ja-JP" dirty="0" err="1"/>
              <a:t>dE</a:t>
            </a:r>
            <a:r>
              <a:rPr lang="en-US" altLang="ja-JP" dirty="0"/>
              <a:t>/</a:t>
            </a:r>
            <a:r>
              <a:rPr lang="en-US" altLang="ja-JP" dirty="0" err="1"/>
              <a:t>dX</a:t>
            </a:r>
            <a:r>
              <a:rPr lang="en-US" altLang="ja-JP" dirty="0"/>
              <a:t> – </a:t>
            </a:r>
            <a:r>
              <a:rPr lang="en-US" altLang="ja-JP" dirty="0" err="1" smtClean="0"/>
              <a:t>B</a:t>
            </a:r>
            <a:r>
              <a:rPr lang="en-US" altLang="ja-JP" dirty="0" err="1" smtClean="0">
                <a:latin typeface="Symbol" panose="05050102010706020507" pitchFamily="18" charset="2"/>
              </a:rPr>
              <a:t>ρ</a:t>
            </a:r>
            <a:r>
              <a:rPr lang="en-US" altLang="ja-JP" dirty="0" smtClean="0"/>
              <a:t> </a:t>
            </a:r>
            <a:r>
              <a:rPr lang="en-US" altLang="ja-JP" dirty="0"/>
              <a:t>particle identification.</a:t>
            </a:r>
          </a:p>
          <a:p>
            <a:r>
              <a:rPr lang="en-US" altLang="ja-JP" dirty="0"/>
              <a:t>Target at the entrance of chamber.</a:t>
            </a:r>
          </a:p>
          <a:p>
            <a:r>
              <a:rPr lang="en-US" altLang="ja-JP" dirty="0"/>
              <a:t>Readout with ~12000 pads</a:t>
            </a:r>
            <a:r>
              <a:rPr lang="en-US" altLang="ja-JP" dirty="0" smtClean="0"/>
              <a:t>.</a:t>
            </a:r>
          </a:p>
          <a:p>
            <a:r>
              <a:rPr lang="en-US" altLang="ja-JP" dirty="0" smtClean="0"/>
              <a:t>Neutrons 15</a:t>
            </a:r>
            <a:r>
              <a:rPr lang="en-US" altLang="ja-JP" dirty="0" smtClean="0">
                <a:sym typeface="Symbol"/>
              </a:rPr>
              <a:t>°&lt;</a:t>
            </a:r>
            <a:r>
              <a:rPr lang="en-US" altLang="ja-JP" dirty="0" err="1" smtClean="0">
                <a:sym typeface="Symbol"/>
              </a:rPr>
              <a:t>θ</a:t>
            </a:r>
            <a:r>
              <a:rPr lang="en-US" altLang="ja-JP" dirty="0" smtClean="0">
                <a:sym typeface="Symbol"/>
              </a:rPr>
              <a:t>&lt;</a:t>
            </a:r>
            <a:r>
              <a:rPr lang="en-US" altLang="ja-JP" dirty="0">
                <a:sym typeface="Symbol"/>
              </a:rPr>
              <a:t>30° </a:t>
            </a:r>
            <a:r>
              <a:rPr lang="en-US" altLang="ja-JP" dirty="0" smtClean="0">
                <a:sym typeface="Symbol"/>
              </a:rPr>
              <a:t>meas. by </a:t>
            </a:r>
            <a:r>
              <a:rPr lang="en-US" altLang="ja-JP" dirty="0" err="1" smtClean="0">
                <a:sym typeface="Symbol"/>
              </a:rPr>
              <a:t>NeuLAND</a:t>
            </a:r>
            <a:endParaRPr lang="en-US" altLang="ja-JP" dirty="0" smtClean="0">
              <a:sym typeface="Symbol"/>
            </a:endParaRPr>
          </a:p>
          <a:p>
            <a:r>
              <a:rPr lang="en-US" altLang="ja-JP" dirty="0" smtClean="0">
                <a:sym typeface="Symbol"/>
              </a:rPr>
              <a:t>Experiment completed 6/1/2016</a:t>
            </a:r>
            <a:r>
              <a:rPr lang="en-US" altLang="ja-JP" dirty="0" smtClean="0"/>
              <a:t> </a:t>
            </a:r>
            <a:endParaRPr lang="en-US" altLang="ja-JP" dirty="0"/>
          </a:p>
        </p:txBody>
      </p:sp>
      <p:cxnSp>
        <p:nvCxnSpPr>
          <p:cNvPr id="6" name="直線矢印コネクタ 5"/>
          <p:cNvCxnSpPr/>
          <p:nvPr/>
        </p:nvCxnSpPr>
        <p:spPr>
          <a:xfrm>
            <a:off x="8676456" y="2276872"/>
            <a:ext cx="0" cy="36004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379668" y="2715617"/>
            <a:ext cx="700833" cy="369332"/>
          </a:xfrm>
          <a:prstGeom prst="rect">
            <a:avLst/>
          </a:prstGeom>
          <a:solidFill>
            <a:schemeClr val="bg1"/>
          </a:solidFill>
        </p:spPr>
        <p:txBody>
          <a:bodyPr wrap="none" rtlCol="0">
            <a:spAutoFit/>
          </a:bodyPr>
          <a:lstStyle/>
          <a:p>
            <a:pPr>
              <a:buNone/>
            </a:pPr>
            <a:r>
              <a:rPr kumimoji="1" lang="en-US" altLang="ja-JP" dirty="0"/>
              <a:t>80cm</a:t>
            </a:r>
            <a:endParaRPr kumimoji="1" lang="ja-JP" altLang="en-US" dirty="0"/>
          </a:p>
        </p:txBody>
      </p:sp>
      <p:sp>
        <p:nvSpPr>
          <p:cNvPr id="49" name="タイトル 1"/>
          <p:cNvSpPr txBox="1">
            <a:spLocks/>
          </p:cNvSpPr>
          <p:nvPr/>
        </p:nvSpPr>
        <p:spPr>
          <a:xfrm>
            <a:off x="79951" y="16704"/>
            <a:ext cx="4936549" cy="1327820"/>
          </a:xfrm>
          <a:prstGeom prst="rect">
            <a:avLst/>
          </a:prstGeom>
          <a:solidFill>
            <a:schemeClr val="bg1"/>
          </a:solidFill>
        </p:spPr>
        <p:txBody>
          <a:bodyPr/>
          <a:lstStyle>
            <a:lvl1pPr algn="ctr" defTabSz="914400" rtl="0" eaLnBrk="1" latinLnBrk="0" hangingPunct="1">
              <a:spcBef>
                <a:spcPct val="0"/>
              </a:spcBef>
              <a:buNone/>
              <a:defRPr kumimoji="1" sz="4400" kern="1200">
                <a:solidFill>
                  <a:schemeClr val="tx1"/>
                </a:solidFill>
                <a:latin typeface="Segoe UI" panose="020B0502040204020203" pitchFamily="34" charset="0"/>
                <a:ea typeface="+mj-ea"/>
                <a:cs typeface="Segoe UI" panose="020B0502040204020203" pitchFamily="34" charset="0"/>
              </a:defRPr>
            </a:lvl1pPr>
          </a:lstStyle>
          <a:p>
            <a:pPr algn="l"/>
            <a:r>
              <a:rPr lang="en-US" altLang="ja-JP" sz="4000" dirty="0" smtClean="0">
                <a:latin typeface="+mj-lt"/>
              </a:rPr>
              <a:t>SP</a:t>
            </a:r>
            <a:r>
              <a:rPr lang="en-US" altLang="ja-JP" sz="4000" dirty="0" smtClean="0">
                <a:latin typeface="+mj-lt"/>
                <a:sym typeface="Symbol"/>
              </a:rPr>
              <a:t>π</a:t>
            </a:r>
            <a:r>
              <a:rPr lang="en-US" altLang="ja-JP" sz="4000" dirty="0" smtClean="0">
                <a:latin typeface="+mj-lt"/>
              </a:rPr>
              <a:t>RIT-</a:t>
            </a:r>
            <a:r>
              <a:rPr lang="en-US" altLang="ja-JP" sz="3600" dirty="0" smtClean="0">
                <a:latin typeface="+mj-lt"/>
              </a:rPr>
              <a:t>Time </a:t>
            </a:r>
            <a:r>
              <a:rPr lang="en-US" altLang="ja-JP" sz="3600" dirty="0">
                <a:latin typeface="+mj-lt"/>
              </a:rPr>
              <a:t>Projection </a:t>
            </a:r>
            <a:r>
              <a:rPr lang="en-US" altLang="ja-JP" sz="3600" dirty="0" smtClean="0">
                <a:latin typeface="+mj-lt"/>
              </a:rPr>
              <a:t>Chamber exp. at RIBF</a:t>
            </a:r>
            <a:endParaRPr lang="en-US" altLang="ja-JP" sz="4000" dirty="0">
              <a:latin typeface="+mj-lt"/>
            </a:endParaRPr>
          </a:p>
        </p:txBody>
      </p:sp>
      <p:graphicFrame>
        <p:nvGraphicFramePr>
          <p:cNvPr id="42" name="Table 41"/>
          <p:cNvGraphicFramePr>
            <a:graphicFrameLocks noGrp="1"/>
          </p:cNvGraphicFramePr>
          <p:nvPr>
            <p:extLst>
              <p:ext uri="{D42A27DB-BD31-4B8C-83A1-F6EECF244321}">
                <p14:modId xmlns:p14="http://schemas.microsoft.com/office/powerpoint/2010/main" val="3304765306"/>
              </p:ext>
            </p:extLst>
          </p:nvPr>
        </p:nvGraphicFramePr>
        <p:xfrm>
          <a:off x="4305300" y="4648910"/>
          <a:ext cx="4610100" cy="2092960"/>
        </p:xfrm>
        <a:graphic>
          <a:graphicData uri="http://schemas.openxmlformats.org/drawingml/2006/table">
            <a:tbl>
              <a:tblPr firstRow="1" bandRow="1">
                <a:tableStyleId>{00A15C55-8517-42AA-B614-E9B94910E393}</a:tableStyleId>
              </a:tblPr>
              <a:tblGrid>
                <a:gridCol w="779750"/>
                <a:gridCol w="1450061"/>
                <a:gridCol w="697671"/>
                <a:gridCol w="168261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 </a:t>
                      </a:r>
                      <a:r>
                        <a:rPr lang="en-US" sz="1600" baseline="0" dirty="0" smtClean="0"/>
                        <a:t>MeV</a:t>
                      </a:r>
                    </a:p>
                  </a:txBody>
                  <a:tcPr/>
                </a:tc>
                <a:tc>
                  <a:txBody>
                    <a:bodyPr/>
                    <a:lstStyle/>
                    <a:p>
                      <a:r>
                        <a:rPr lang="en-US" dirty="0" smtClean="0"/>
                        <a:t>Reaction</a:t>
                      </a:r>
                      <a:endParaRPr lang="en-US" dirty="0"/>
                    </a:p>
                  </a:txBody>
                  <a:tcPr/>
                </a:tc>
                <a:tc>
                  <a:txBody>
                    <a:bodyPr/>
                    <a:lstStyle/>
                    <a:p>
                      <a:endParaRPr lang="en-US" dirty="0"/>
                    </a:p>
                  </a:txBody>
                  <a:tcPr/>
                </a:tc>
                <a:tc>
                  <a:txBody>
                    <a:bodyPr/>
                    <a:lstStyle/>
                    <a:p>
                      <a:r>
                        <a:rPr lang="en-US" dirty="0" smtClean="0"/>
                        <a:t>focus</a:t>
                      </a:r>
                      <a:endParaRPr lang="en-US" dirty="0"/>
                    </a:p>
                  </a:txBody>
                  <a:tcPr/>
                </a:tc>
              </a:tr>
              <a:tr h="370840">
                <a:tc>
                  <a:txBody>
                    <a:bodyPr/>
                    <a:lstStyle/>
                    <a:p>
                      <a:r>
                        <a:rPr lang="en-US" baseline="0" dirty="0" smtClean="0"/>
                        <a:t>280</a:t>
                      </a:r>
                      <a:endParaRPr lang="en-US" baseline="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30000" dirty="0" smtClean="0"/>
                        <a:t>132</a:t>
                      </a:r>
                      <a:r>
                        <a:rPr lang="en-US" baseline="0" dirty="0" smtClean="0"/>
                        <a:t>Sn+</a:t>
                      </a:r>
                      <a:r>
                        <a:rPr lang="en-US" baseline="30000" dirty="0" smtClean="0"/>
                        <a:t>124</a:t>
                      </a:r>
                      <a:r>
                        <a:rPr lang="en-US" baseline="0" dirty="0" smtClean="0"/>
                        <a:t>Sn</a:t>
                      </a:r>
                      <a:endParaRPr lang="en-US" baseline="30000" dirty="0" smtClean="0"/>
                    </a:p>
                  </a:txBody>
                  <a:tcPr/>
                </a:tc>
                <a:tc>
                  <a:txBody>
                    <a:bodyPr/>
                    <a:lstStyle/>
                    <a:p>
                      <a:r>
                        <a:rPr lang="en-US" dirty="0" smtClean="0"/>
                        <a:t>.22</a:t>
                      </a:r>
                      <a:endParaRPr lang="en-US" dirty="0"/>
                    </a:p>
                  </a:txBody>
                  <a:tcPr/>
                </a:tc>
                <a:tc>
                  <a:txBody>
                    <a:bodyPr/>
                    <a:lstStyle/>
                    <a:p>
                      <a:r>
                        <a:rPr lang="en-US" dirty="0" smtClean="0"/>
                        <a:t>S(</a:t>
                      </a:r>
                      <a:r>
                        <a:rPr lang="en-US" dirty="0" err="1" smtClean="0">
                          <a:sym typeface="Symbol"/>
                        </a:rPr>
                        <a:t>ρ</a:t>
                      </a:r>
                      <a:r>
                        <a:rPr lang="en-US" dirty="0" smtClean="0">
                          <a:sym typeface="Symbol"/>
                        </a:rPr>
                        <a:t>), m*</a:t>
                      </a:r>
                      <a:r>
                        <a:rPr lang="en-US" baseline="-25000" dirty="0" smtClean="0">
                          <a:sym typeface="Symbol"/>
                        </a:rPr>
                        <a:t>n</a:t>
                      </a:r>
                      <a:r>
                        <a:rPr lang="en-US" baseline="0" dirty="0" smtClean="0">
                          <a:sym typeface="Symbol"/>
                        </a:rPr>
                        <a:t>- </a:t>
                      </a:r>
                      <a:r>
                        <a:rPr lang="en-US" dirty="0" smtClean="0">
                          <a:sym typeface="Symbol"/>
                        </a:rPr>
                        <a:t>m*</a:t>
                      </a:r>
                      <a:r>
                        <a:rPr lang="en-US" baseline="-25000" dirty="0" smtClean="0">
                          <a:sym typeface="Symbol"/>
                        </a:rPr>
                        <a:t>p</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280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30000" dirty="0" smtClean="0"/>
                        <a:t>108</a:t>
                      </a:r>
                      <a:r>
                        <a:rPr lang="en-US" baseline="0" dirty="0" smtClean="0"/>
                        <a:t>Sn+</a:t>
                      </a:r>
                      <a:r>
                        <a:rPr lang="en-US" baseline="30000" dirty="0" smtClean="0"/>
                        <a:t>112</a:t>
                      </a:r>
                      <a:r>
                        <a:rPr lang="en-US" baseline="0" dirty="0" smtClean="0"/>
                        <a:t>Sn</a:t>
                      </a:r>
                      <a:endParaRPr lang="en-US" baseline="30000" dirty="0" smtClean="0"/>
                    </a:p>
                  </a:txBody>
                  <a:tcPr/>
                </a:tc>
                <a:tc>
                  <a:txBody>
                    <a:bodyPr/>
                    <a:lstStyle/>
                    <a:p>
                      <a:r>
                        <a:rPr lang="en-US" dirty="0" smtClean="0"/>
                        <a:t>.08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r>
                        <a:rPr lang="en-US" dirty="0" err="1" smtClean="0">
                          <a:sym typeface="Symbol"/>
                        </a:rPr>
                        <a:t>ρ</a:t>
                      </a:r>
                      <a:r>
                        <a:rPr lang="en-US" dirty="0" smtClean="0">
                          <a:sym typeface="Symbol"/>
                        </a:rPr>
                        <a:t>), m*</a:t>
                      </a:r>
                      <a:r>
                        <a:rPr lang="en-US" baseline="-25000" dirty="0" smtClean="0">
                          <a:sym typeface="Symbol"/>
                        </a:rPr>
                        <a:t>n</a:t>
                      </a:r>
                      <a:r>
                        <a:rPr lang="en-US" baseline="0" dirty="0" smtClean="0">
                          <a:sym typeface="Symbol"/>
                        </a:rPr>
                        <a:t>- </a:t>
                      </a:r>
                      <a:r>
                        <a:rPr lang="en-US" dirty="0" smtClean="0">
                          <a:sym typeface="Symbol"/>
                        </a:rPr>
                        <a:t>m*</a:t>
                      </a:r>
                      <a:r>
                        <a:rPr lang="en-US" baseline="-25000" dirty="0" smtClean="0">
                          <a:sym typeface="Symbol"/>
                        </a:rPr>
                        <a:t>p</a:t>
                      </a:r>
                      <a:endParaRPr lang="en-US" dirty="0" smtClean="0"/>
                    </a:p>
                  </a:txBody>
                  <a:tcPr/>
                </a:tc>
              </a:tr>
              <a:tr h="370840">
                <a:tc>
                  <a:txBody>
                    <a:bodyPr/>
                    <a:lstStyle/>
                    <a:p>
                      <a:r>
                        <a:rPr lang="en-US" dirty="0" smtClean="0"/>
                        <a:t>280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30000" dirty="0" smtClean="0"/>
                        <a:t>124</a:t>
                      </a:r>
                      <a:r>
                        <a:rPr lang="en-US" baseline="0" dirty="0" smtClean="0"/>
                        <a:t>Sn+</a:t>
                      </a:r>
                      <a:r>
                        <a:rPr lang="en-US" baseline="30000" dirty="0" smtClean="0"/>
                        <a:t>112</a:t>
                      </a:r>
                      <a:r>
                        <a:rPr lang="en-US" baseline="0" dirty="0" smtClean="0"/>
                        <a:t>Sn</a:t>
                      </a:r>
                      <a:endParaRPr lang="en-US" baseline="30000" dirty="0" smtClean="0"/>
                    </a:p>
                  </a:txBody>
                  <a:tcPr/>
                </a:tc>
                <a:tc>
                  <a:txBody>
                    <a:bodyPr/>
                    <a:lstStyle/>
                    <a:p>
                      <a:r>
                        <a:rPr lang="en-US" dirty="0" smtClean="0"/>
                        <a:t>.15</a:t>
                      </a:r>
                      <a:endParaRPr lang="en-US" dirty="0"/>
                    </a:p>
                  </a:txBody>
                  <a:tcPr/>
                </a:tc>
                <a:tc>
                  <a:txBody>
                    <a:bodyPr/>
                    <a:lstStyle/>
                    <a:p>
                      <a:r>
                        <a:rPr lang="en-US" dirty="0" err="1" smtClean="0">
                          <a:sym typeface="Symbol"/>
                        </a:rPr>
                        <a:t>σ</a:t>
                      </a:r>
                      <a:r>
                        <a:rPr lang="en-US" baseline="-25000" dirty="0" err="1" smtClean="0">
                          <a:sym typeface="Symbol"/>
                        </a:rPr>
                        <a:t>nn</a:t>
                      </a:r>
                      <a:r>
                        <a:rPr lang="en-US" baseline="0" dirty="0" smtClean="0">
                          <a:sym typeface="Symbol"/>
                        </a:rPr>
                        <a:t>,</a:t>
                      </a:r>
                      <a:r>
                        <a:rPr lang="en-US" dirty="0" smtClean="0">
                          <a:sym typeface="Symbol"/>
                        </a:rPr>
                        <a:t> </a:t>
                      </a:r>
                      <a:r>
                        <a:rPr lang="en-US" dirty="0" err="1" smtClean="0">
                          <a:sym typeface="Symbol"/>
                        </a:rPr>
                        <a:t>σ</a:t>
                      </a:r>
                      <a:r>
                        <a:rPr lang="en-US" baseline="-25000" dirty="0" err="1" smtClean="0">
                          <a:sym typeface="Symbol"/>
                        </a:rPr>
                        <a:t>np</a:t>
                      </a:r>
                      <a:r>
                        <a:rPr lang="en-US" baseline="0" dirty="0" smtClean="0">
                          <a:sym typeface="Symbol"/>
                        </a:rPr>
                        <a:t>, </a:t>
                      </a:r>
                      <a:r>
                        <a:rPr lang="en-US" dirty="0" err="1" smtClean="0">
                          <a:sym typeface="Symbol"/>
                        </a:rPr>
                        <a:t>σ</a:t>
                      </a:r>
                      <a:r>
                        <a:rPr lang="en-US" baseline="-25000" dirty="0" err="1" smtClean="0">
                          <a:sym typeface="Symbol"/>
                        </a:rPr>
                        <a:t>pp</a:t>
                      </a:r>
                      <a:endParaRPr lang="en-US" dirty="0"/>
                    </a:p>
                  </a:txBody>
                  <a:tcPr/>
                </a:tc>
              </a:tr>
              <a:tr h="370840">
                <a:tc>
                  <a:txBody>
                    <a:bodyPr/>
                    <a:lstStyle/>
                    <a:p>
                      <a:r>
                        <a:rPr lang="en-US" dirty="0" smtClean="0"/>
                        <a:t>280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30000" dirty="0" smtClean="0"/>
                        <a:t>112</a:t>
                      </a:r>
                      <a:r>
                        <a:rPr lang="en-US" baseline="0" dirty="0" smtClean="0"/>
                        <a:t>Sn+</a:t>
                      </a:r>
                      <a:r>
                        <a:rPr lang="en-US" baseline="30000" dirty="0" smtClean="0"/>
                        <a:t>124</a:t>
                      </a:r>
                      <a:r>
                        <a:rPr lang="en-US" baseline="0" dirty="0" smtClean="0"/>
                        <a:t>Sn</a:t>
                      </a:r>
                      <a:endParaRPr lang="en-US" baseline="30000" dirty="0" smtClean="0"/>
                    </a:p>
                  </a:txBody>
                  <a:tcPr/>
                </a:tc>
                <a:tc>
                  <a:txBody>
                    <a:bodyPr/>
                    <a:lstStyle/>
                    <a:p>
                      <a:r>
                        <a:rPr lang="en-US" dirty="0" smtClean="0"/>
                        <a:t>.15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sym typeface="Symbol"/>
                        </a:rPr>
                        <a:t>σ</a:t>
                      </a:r>
                      <a:r>
                        <a:rPr lang="en-US" baseline="-25000" dirty="0" err="1" smtClean="0">
                          <a:sym typeface="Symbol"/>
                        </a:rPr>
                        <a:t>nn</a:t>
                      </a:r>
                      <a:r>
                        <a:rPr lang="en-US" baseline="0" dirty="0" smtClean="0">
                          <a:sym typeface="Symbol"/>
                        </a:rPr>
                        <a:t>,</a:t>
                      </a:r>
                      <a:r>
                        <a:rPr lang="en-US" dirty="0" smtClean="0">
                          <a:sym typeface="Symbol"/>
                        </a:rPr>
                        <a:t> </a:t>
                      </a:r>
                      <a:r>
                        <a:rPr lang="en-US" dirty="0" err="1" smtClean="0">
                          <a:sym typeface="Symbol"/>
                        </a:rPr>
                        <a:t>σ</a:t>
                      </a:r>
                      <a:r>
                        <a:rPr lang="en-US" baseline="-25000" dirty="0" err="1" smtClean="0">
                          <a:sym typeface="Symbol"/>
                        </a:rPr>
                        <a:t>np</a:t>
                      </a:r>
                      <a:r>
                        <a:rPr lang="en-US" baseline="0" dirty="0" smtClean="0">
                          <a:sym typeface="Symbol"/>
                        </a:rPr>
                        <a:t>, </a:t>
                      </a:r>
                      <a:r>
                        <a:rPr lang="en-US" dirty="0" err="1" smtClean="0">
                          <a:sym typeface="Symbol"/>
                        </a:rPr>
                        <a:t>σ</a:t>
                      </a:r>
                      <a:r>
                        <a:rPr lang="en-US" baseline="-25000" dirty="0" err="1" smtClean="0">
                          <a:sym typeface="Symbol"/>
                        </a:rPr>
                        <a:t>pp</a:t>
                      </a:r>
                      <a:endParaRPr lang="en-US" dirty="0" smtClean="0"/>
                    </a:p>
                  </a:txBody>
                  <a:tcPr/>
                </a:tc>
              </a:tr>
            </a:tbl>
          </a:graphicData>
        </a:graphic>
      </p:graphicFrame>
      <p:sp>
        <p:nvSpPr>
          <p:cNvPr id="15" name="TextBox 14"/>
          <p:cNvSpPr txBox="1"/>
          <p:nvPr/>
        </p:nvSpPr>
        <p:spPr>
          <a:xfrm>
            <a:off x="4955800" y="812499"/>
            <a:ext cx="3113643" cy="400110"/>
          </a:xfrm>
          <a:prstGeom prst="rect">
            <a:avLst/>
          </a:prstGeom>
          <a:solidFill>
            <a:schemeClr val="bg1"/>
          </a:solidFill>
        </p:spPr>
        <p:txBody>
          <a:bodyPr wrap="square" rtlCol="0">
            <a:spAutoFit/>
          </a:bodyPr>
          <a:lstStyle/>
          <a:p>
            <a:pPr algn="ctr">
              <a:buNone/>
            </a:pPr>
            <a:r>
              <a:rPr lang="en-US" sz="2000" b="1" dirty="0">
                <a:solidFill>
                  <a:schemeClr val="accent2"/>
                </a:solidFill>
              </a:rPr>
              <a:t>SAMURAI dipole magnet</a:t>
            </a:r>
          </a:p>
        </p:txBody>
      </p:sp>
      <p:sp>
        <p:nvSpPr>
          <p:cNvPr id="2" name="テキスト ボックス 1"/>
          <p:cNvSpPr txBox="1"/>
          <p:nvPr/>
        </p:nvSpPr>
        <p:spPr>
          <a:xfrm>
            <a:off x="4951874" y="431097"/>
            <a:ext cx="3535007" cy="369332"/>
          </a:xfrm>
          <a:prstGeom prst="rect">
            <a:avLst/>
          </a:prstGeom>
          <a:noFill/>
        </p:spPr>
        <p:txBody>
          <a:bodyPr wrap="none" rtlCol="0">
            <a:spAutoFit/>
          </a:bodyPr>
          <a:lstStyle/>
          <a:p>
            <a:pPr>
              <a:buNone/>
            </a:pPr>
            <a:r>
              <a:rPr lang="en-US" altLang="ja-JP" dirty="0" smtClean="0"/>
              <a:t>Shane et al., NIMA </a:t>
            </a:r>
            <a:r>
              <a:rPr lang="en-US" altLang="ja-JP" dirty="0"/>
              <a:t>784 (2015) 513</a:t>
            </a:r>
            <a:endParaRPr kumimoji="1" lang="ja-JP" altLang="en-US" dirty="0"/>
          </a:p>
        </p:txBody>
      </p:sp>
      <p:graphicFrame>
        <p:nvGraphicFramePr>
          <p:cNvPr id="43" name="Object 42"/>
          <p:cNvGraphicFramePr>
            <a:graphicFrameLocks noChangeAspect="1"/>
          </p:cNvGraphicFramePr>
          <p:nvPr>
            <p:extLst>
              <p:ext uri="{D42A27DB-BD31-4B8C-83A1-F6EECF244321}">
                <p14:modId xmlns:p14="http://schemas.microsoft.com/office/powerpoint/2010/main" val="2596683888"/>
              </p:ext>
            </p:extLst>
          </p:nvPr>
        </p:nvGraphicFramePr>
        <p:xfrm>
          <a:off x="6566648" y="4525378"/>
          <a:ext cx="639761" cy="639762"/>
        </p:xfrm>
        <a:graphic>
          <a:graphicData uri="http://schemas.openxmlformats.org/presentationml/2006/ole">
            <mc:AlternateContent xmlns:mc="http://schemas.openxmlformats.org/markup-compatibility/2006">
              <mc:Choice xmlns:v="urn:schemas-microsoft-com:vml" Requires="v">
                <p:oleObj spid="_x0000_s1160299" name="Equation" r:id="rId5" imgW="393480" imgH="393480" progId="Equation.DSMT4">
                  <p:embed/>
                </p:oleObj>
              </mc:Choice>
              <mc:Fallback>
                <p:oleObj name="Equation" r:id="rId5" imgW="393480" imgH="39348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6648" y="4525378"/>
                        <a:ext cx="639761" cy="639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344522"/>
            <a:ext cx="4283544" cy="3305286"/>
          </a:xfrm>
          <a:prstGeom prst="rect">
            <a:avLst/>
          </a:prstGeom>
        </p:spPr>
      </p:pic>
    </p:spTree>
    <p:extLst>
      <p:ext uri="{BB962C8B-B14F-4D97-AF65-F5344CB8AC3E}">
        <p14:creationId xmlns:p14="http://schemas.microsoft.com/office/powerpoint/2010/main" val="399712668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0"/>
            <a:ext cx="7772400" cy="623887"/>
          </a:xfrm>
          <a:noFill/>
          <a:ln>
            <a:noFill/>
          </a:ln>
          <a:effectLst/>
        </p:spPr>
        <p:txBody>
          <a:bodyPr/>
          <a:lstStyle/>
          <a:p>
            <a:r>
              <a:rPr lang="en-US" dirty="0" smtClean="0"/>
              <a:t>Future Studies</a:t>
            </a:r>
            <a:endParaRPr lang="en-US" dirty="0"/>
          </a:p>
        </p:txBody>
      </p:sp>
      <p:sp>
        <p:nvSpPr>
          <p:cNvPr id="2" name="Content Placeholder 1"/>
          <p:cNvSpPr>
            <a:spLocks noGrp="1"/>
          </p:cNvSpPr>
          <p:nvPr>
            <p:ph idx="1"/>
          </p:nvPr>
        </p:nvSpPr>
        <p:spPr>
          <a:xfrm>
            <a:off x="698500" y="520700"/>
            <a:ext cx="8280400" cy="1562100"/>
          </a:xfrm>
        </p:spPr>
        <p:txBody>
          <a:bodyPr/>
          <a:lstStyle/>
          <a:p>
            <a:r>
              <a:rPr lang="en-US" sz="1600" dirty="0" smtClean="0"/>
              <a:t>The incident energy of our previous experiment, E/A=270 MeV, is slightly below the N+N</a:t>
            </a:r>
            <a:r>
              <a:rPr lang="en-US" sz="1600" dirty="0" smtClean="0">
                <a:latin typeface="Wingdings"/>
                <a:ea typeface="Wingdings"/>
                <a:cs typeface="Wingdings"/>
                <a:sym typeface="Wingdings"/>
              </a:rPr>
              <a:t></a:t>
            </a:r>
            <a:r>
              <a:rPr lang="en-US" sz="1600" dirty="0" smtClean="0"/>
              <a:t> N+N+π production threshold in free space.</a:t>
            </a:r>
          </a:p>
          <a:p>
            <a:pPr lvl="1"/>
            <a:r>
              <a:rPr lang="en-US" sz="1600" dirty="0" smtClean="0"/>
              <a:t>Changing the bombarding energy provides an excellent test of the influence of the symmetry mean field potential. </a:t>
            </a:r>
          </a:p>
          <a:p>
            <a:endParaRPr lang="en-US" sz="16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smtClean="0"/>
          </a:p>
          <a:p>
            <a:endParaRPr lang="en-US" dirty="0" smtClean="0"/>
          </a:p>
          <a:p>
            <a:endParaRPr lang="en-US" dirty="0"/>
          </a:p>
          <a:p>
            <a:r>
              <a:rPr lang="en-US" dirty="0" smtClean="0"/>
              <a:t>Spectral ratio decreases with energy for soft symmetry energy. Not so much for stiff. </a:t>
            </a:r>
          </a:p>
        </p:txBody>
      </p:sp>
      <p:pic>
        <p:nvPicPr>
          <p:cNvPr id="3" name="Picture 2"/>
          <p:cNvPicPr>
            <a:picLocks noChangeAspect="1"/>
          </p:cNvPicPr>
          <p:nvPr/>
        </p:nvPicPr>
        <p:blipFill>
          <a:blip r:embed="rId2"/>
          <a:stretch>
            <a:fillRect/>
          </a:stretch>
        </p:blipFill>
        <p:spPr>
          <a:xfrm>
            <a:off x="127000" y="1805194"/>
            <a:ext cx="4864100" cy="3757406"/>
          </a:xfrm>
          <a:prstGeom prst="rect">
            <a:avLst/>
          </a:prstGeom>
        </p:spPr>
      </p:pic>
      <p:cxnSp>
        <p:nvCxnSpPr>
          <p:cNvPr id="9" name="Straight Connector 8"/>
          <p:cNvCxnSpPr/>
          <p:nvPr/>
        </p:nvCxnSpPr>
        <p:spPr bwMode="auto">
          <a:xfrm flipV="1">
            <a:off x="1549400" y="1968500"/>
            <a:ext cx="12700" cy="3111500"/>
          </a:xfrm>
          <a:prstGeom prst="line">
            <a:avLst/>
          </a:prstGeom>
          <a:solidFill>
            <a:srgbClr val="FFFF99"/>
          </a:solidFill>
          <a:ln w="9525" cap="flat" cmpd="sng" algn="ctr">
            <a:solidFill>
              <a:schemeClr val="tx1"/>
            </a:solidFill>
            <a:prstDash val="dash"/>
            <a:round/>
            <a:headEnd type="none" w="med" len="med"/>
            <a:tailEnd type="none" w="med" len="med"/>
          </a:ln>
          <a:effectLst/>
        </p:spPr>
      </p:cxnSp>
      <p:cxnSp>
        <p:nvCxnSpPr>
          <p:cNvPr id="14" name="Straight Connector 13"/>
          <p:cNvCxnSpPr/>
          <p:nvPr/>
        </p:nvCxnSpPr>
        <p:spPr bwMode="auto">
          <a:xfrm flipV="1">
            <a:off x="3505200" y="1968500"/>
            <a:ext cx="12700" cy="3111500"/>
          </a:xfrm>
          <a:prstGeom prst="line">
            <a:avLst/>
          </a:prstGeom>
          <a:solidFill>
            <a:srgbClr val="FFFF99"/>
          </a:solidFill>
          <a:ln w="9525" cap="flat" cmpd="sng" algn="ctr">
            <a:solidFill>
              <a:schemeClr val="tx1"/>
            </a:solidFill>
            <a:prstDash val="dash"/>
            <a:round/>
            <a:headEnd type="none" w="med" len="med"/>
            <a:tailEnd type="none" w="med" len="med"/>
          </a:ln>
          <a:effectLst/>
        </p:spPr>
      </p:cxnSp>
      <p:sp>
        <p:nvSpPr>
          <p:cNvPr id="12" name="Text Box 15"/>
          <p:cNvSpPr txBox="1">
            <a:spLocks noChangeArrowheads="1"/>
          </p:cNvSpPr>
          <p:nvPr/>
        </p:nvSpPr>
        <p:spPr bwMode="auto">
          <a:xfrm>
            <a:off x="1908044" y="1635151"/>
            <a:ext cx="2472790" cy="307777"/>
          </a:xfrm>
          <a:prstGeom prst="rect">
            <a:avLst/>
          </a:prstGeom>
          <a:noFill/>
          <a:ln w="9525" algn="ctr">
            <a:noFill/>
            <a:miter lim="800000"/>
            <a:headEnd/>
            <a:tailEnd/>
          </a:ln>
          <a:effectLst/>
        </p:spPr>
        <p:txBody>
          <a:bodyPr wrap="none">
            <a:spAutoFit/>
          </a:bodyPr>
          <a:lstStyle/>
          <a:p>
            <a:pPr marL="342900" indent="-342900" algn="ctr">
              <a:buFontTx/>
              <a:buNone/>
            </a:pPr>
            <a:r>
              <a:rPr lang="en-US" sz="1400" dirty="0" smtClean="0"/>
              <a:t>M.B. Tsang et al., PRC (2017).</a:t>
            </a:r>
            <a:endParaRPr lang="en-US" sz="1400" dirty="0"/>
          </a:p>
        </p:txBody>
      </p:sp>
      <p:grpSp>
        <p:nvGrpSpPr>
          <p:cNvPr id="27" name="Group 26"/>
          <p:cNvGrpSpPr/>
          <p:nvPr/>
        </p:nvGrpSpPr>
        <p:grpSpPr>
          <a:xfrm>
            <a:off x="4701033" y="3429001"/>
            <a:ext cx="4087367" cy="2082799"/>
            <a:chOff x="2313432" y="2273301"/>
            <a:chExt cx="4962821" cy="2533409"/>
          </a:xfrm>
        </p:grpSpPr>
        <p:pic>
          <p:nvPicPr>
            <p:cNvPr id="28" name="Picture 27" descr="xe136_xn124.JPG"/>
            <p:cNvPicPr>
              <a:picLocks noChangeAspect="1"/>
            </p:cNvPicPr>
            <p:nvPr/>
          </p:nvPicPr>
          <p:blipFill rotWithShape="1">
            <a:blip r:embed="rId3">
              <a:extLst>
                <a:ext uri="{28A0092B-C50C-407E-A947-70E740481C1C}">
                  <a14:useLocalDpi xmlns:a14="http://schemas.microsoft.com/office/drawing/2010/main" val="0"/>
                </a:ext>
              </a:extLst>
            </a:blip>
            <a:srcRect l="13479" t="19859" r="9986" b="2"/>
            <a:stretch/>
          </p:blipFill>
          <p:spPr>
            <a:xfrm>
              <a:off x="2313432" y="2311909"/>
              <a:ext cx="2624328" cy="2417193"/>
            </a:xfrm>
            <a:prstGeom prst="rect">
              <a:avLst/>
            </a:prstGeom>
          </p:spPr>
        </p:pic>
        <p:pic>
          <p:nvPicPr>
            <p:cNvPr id="29" name="Picture 28" descr="xe124_Sn112.JPG"/>
            <p:cNvPicPr>
              <a:picLocks noChangeAspect="1"/>
            </p:cNvPicPr>
            <p:nvPr/>
          </p:nvPicPr>
          <p:blipFill rotWithShape="1">
            <a:blip r:embed="rId4">
              <a:extLst>
                <a:ext uri="{28A0092B-C50C-407E-A947-70E740481C1C}">
                  <a14:useLocalDpi xmlns:a14="http://schemas.microsoft.com/office/drawing/2010/main" val="0"/>
                </a:ext>
              </a:extLst>
            </a:blip>
            <a:srcRect l="18815" t="18663" r="9289" b="-2655"/>
            <a:stretch/>
          </p:blipFill>
          <p:spPr>
            <a:xfrm>
              <a:off x="4810939" y="2273301"/>
              <a:ext cx="2465314" cy="2533409"/>
            </a:xfrm>
            <a:prstGeom prst="rect">
              <a:avLst/>
            </a:prstGeom>
          </p:spPr>
        </p:pic>
      </p:grpSp>
      <p:sp>
        <p:nvSpPr>
          <p:cNvPr id="4" name="TextBox 3"/>
          <p:cNvSpPr txBox="1"/>
          <p:nvPr/>
        </p:nvSpPr>
        <p:spPr>
          <a:xfrm>
            <a:off x="5969000" y="2095500"/>
            <a:ext cx="3060700" cy="646331"/>
          </a:xfrm>
          <a:prstGeom prst="rect">
            <a:avLst/>
          </a:prstGeom>
          <a:noFill/>
        </p:spPr>
        <p:txBody>
          <a:bodyPr wrap="square" rtlCol="0">
            <a:spAutoFit/>
          </a:bodyPr>
          <a:lstStyle/>
          <a:p>
            <a:pPr>
              <a:buNone/>
            </a:pPr>
            <a:r>
              <a:rPr lang="en-US" dirty="0" smtClean="0"/>
              <a:t>Experiment was performed at E/A=270 MeV</a:t>
            </a:r>
            <a:endParaRPr lang="en-US" dirty="0"/>
          </a:p>
        </p:txBody>
      </p:sp>
    </p:spTree>
    <p:extLst>
      <p:ext uri="{BB962C8B-B14F-4D97-AF65-F5344CB8AC3E}">
        <p14:creationId xmlns:p14="http://schemas.microsoft.com/office/powerpoint/2010/main" val="128868794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 and outlook	</a:t>
            </a:r>
            <a:endParaRPr lang="en-US" dirty="0"/>
          </a:p>
        </p:txBody>
      </p:sp>
      <p:sp>
        <p:nvSpPr>
          <p:cNvPr id="6" name="Content Placeholder 5"/>
          <p:cNvSpPr>
            <a:spLocks noGrp="1"/>
          </p:cNvSpPr>
          <p:nvPr>
            <p:ph idx="1"/>
          </p:nvPr>
        </p:nvSpPr>
        <p:spPr>
          <a:xfrm>
            <a:off x="787400" y="1231900"/>
            <a:ext cx="7772400" cy="4114800"/>
          </a:xfrm>
        </p:spPr>
        <p:txBody>
          <a:bodyPr/>
          <a:lstStyle/>
          <a:p>
            <a:r>
              <a:rPr lang="en-US" dirty="0" smtClean="0"/>
              <a:t>The symmetry energy at </a:t>
            </a:r>
            <a:r>
              <a:rPr lang="en-US" dirty="0" err="1" smtClean="0"/>
              <a:t>ρ</a:t>
            </a:r>
            <a:r>
              <a:rPr lang="en-US" dirty="0" smtClean="0"/>
              <a:t>&lt;0.75ρ</a:t>
            </a:r>
            <a:r>
              <a:rPr lang="en-US" baseline="-25000" dirty="0" smtClean="0"/>
              <a:t>0</a:t>
            </a:r>
            <a:r>
              <a:rPr lang="en-US" dirty="0" smtClean="0"/>
              <a:t> is becoming increasing constrained from laboratory data.</a:t>
            </a:r>
          </a:p>
          <a:p>
            <a:r>
              <a:rPr lang="en-US" dirty="0" smtClean="0"/>
              <a:t>Above 2ρ</a:t>
            </a:r>
            <a:r>
              <a:rPr lang="en-US" baseline="-25000" dirty="0" smtClean="0"/>
              <a:t>0</a:t>
            </a:r>
            <a:r>
              <a:rPr lang="en-US" dirty="0" smtClean="0"/>
              <a:t> some constraints on total </a:t>
            </a:r>
            <a:r>
              <a:rPr lang="en-US" smtClean="0"/>
              <a:t>pressure </a:t>
            </a:r>
            <a:r>
              <a:rPr lang="en-US" smtClean="0"/>
              <a:t>on the </a:t>
            </a:r>
            <a:r>
              <a:rPr lang="en-US" dirty="0" err="1" smtClean="0"/>
              <a:t>EoS</a:t>
            </a:r>
            <a:r>
              <a:rPr lang="en-US" dirty="0" smtClean="0"/>
              <a:t> can be obtained from causality, the neutron star mass-radius relation and the observed deformability of neutron stars. These latter observations  are expected to become more precise with new NICER data and with improved instrumentation at LIGO. </a:t>
            </a:r>
          </a:p>
          <a:p>
            <a:r>
              <a:rPr lang="en-US" dirty="0" smtClean="0"/>
              <a:t>The mass vs. radius relation and </a:t>
            </a:r>
            <a:r>
              <a:rPr lang="en-US" dirty="0" err="1" smtClean="0"/>
              <a:t>deformabilities</a:t>
            </a:r>
            <a:r>
              <a:rPr lang="en-US" dirty="0" smtClean="0"/>
              <a:t> of neutron stars do not determine what the relative contributions of the symmetry energy and symmetric matter </a:t>
            </a:r>
            <a:r>
              <a:rPr lang="en-US" dirty="0" err="1" smtClean="0"/>
              <a:t>EoS</a:t>
            </a:r>
            <a:r>
              <a:rPr lang="en-US" dirty="0" smtClean="0"/>
              <a:t> to the total pressure. </a:t>
            </a:r>
          </a:p>
          <a:p>
            <a:r>
              <a:rPr lang="en-US" dirty="0" smtClean="0"/>
              <a:t>Experiments using </a:t>
            </a:r>
            <a:r>
              <a:rPr lang="en-US" dirty="0" err="1" smtClean="0"/>
              <a:t>NeuLAND</a:t>
            </a:r>
            <a:r>
              <a:rPr lang="en-US" dirty="0" smtClean="0"/>
              <a:t> at GSI and using the SπRIT TPC within the SAMURAI spectrometer at RIBF are aimed to provide this information up to </a:t>
            </a:r>
            <a:r>
              <a:rPr lang="en-US" dirty="0"/>
              <a:t>2ρ</a:t>
            </a:r>
            <a:r>
              <a:rPr lang="en-US" baseline="-25000" dirty="0"/>
              <a:t>0</a:t>
            </a:r>
            <a:r>
              <a:rPr lang="en-US" dirty="0"/>
              <a:t> </a:t>
            </a:r>
            <a:r>
              <a:rPr lang="en-US" dirty="0" smtClean="0"/>
              <a:t>. Additional will be provided by future experimental programs at these facilities as well new programs at FRIB, FAIR and RAON. </a:t>
            </a:r>
          </a:p>
          <a:p>
            <a:r>
              <a:rPr lang="en-US" dirty="0" smtClean="0"/>
              <a:t>The future is exciting.</a:t>
            </a:r>
          </a:p>
          <a:p>
            <a:endParaRPr lang="en-US" dirty="0" smtClean="0"/>
          </a:p>
        </p:txBody>
      </p:sp>
    </p:spTree>
    <p:extLst>
      <p:ext uri="{BB962C8B-B14F-4D97-AF65-F5344CB8AC3E}">
        <p14:creationId xmlns:p14="http://schemas.microsoft.com/office/powerpoint/2010/main" val="10912262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7772400" cy="865187"/>
          </a:xfrm>
        </p:spPr>
        <p:txBody>
          <a:bodyPr/>
          <a:lstStyle/>
          <a:p>
            <a:r>
              <a:rPr lang="en-US" dirty="0" err="1" smtClean="0"/>
              <a:t>Skyrme</a:t>
            </a:r>
            <a:r>
              <a:rPr lang="en-US" dirty="0" smtClean="0"/>
              <a:t> Density Functional theory</a:t>
            </a:r>
            <a:endParaRPr lang="en-US" dirty="0"/>
          </a:p>
        </p:txBody>
      </p:sp>
      <p:sp>
        <p:nvSpPr>
          <p:cNvPr id="3" name="Content Placeholder 2"/>
          <p:cNvSpPr>
            <a:spLocks noGrp="1"/>
          </p:cNvSpPr>
          <p:nvPr>
            <p:ph idx="1"/>
          </p:nvPr>
        </p:nvSpPr>
        <p:spPr>
          <a:xfrm>
            <a:off x="444500" y="787400"/>
            <a:ext cx="7772400" cy="2311400"/>
          </a:xfrm>
        </p:spPr>
        <p:txBody>
          <a:bodyPr/>
          <a:lstStyle/>
          <a:p>
            <a:r>
              <a:rPr lang="en-US" dirty="0" smtClean="0"/>
              <a:t>One commonly utilized </a:t>
            </a:r>
            <a:r>
              <a:rPr lang="en-US" dirty="0" err="1" smtClean="0"/>
              <a:t>Skyrme</a:t>
            </a:r>
            <a:r>
              <a:rPr lang="en-US" dirty="0" smtClean="0"/>
              <a:t> density functional for symmetry energy for neutron matter.</a:t>
            </a:r>
          </a:p>
          <a:p>
            <a:endParaRPr lang="en-US" dirty="0"/>
          </a:p>
          <a:p>
            <a:r>
              <a:rPr lang="en-US" dirty="0" smtClean="0"/>
              <a:t> </a:t>
            </a:r>
          </a:p>
          <a:p>
            <a:endParaRPr lang="en-US" dirty="0" smtClean="0"/>
          </a:p>
          <a:p>
            <a:endParaRPr lang="en-US" dirty="0"/>
          </a:p>
          <a:p>
            <a:pPr marL="0" indent="0">
              <a:buNone/>
            </a:pPr>
            <a:endParaRPr lang="en-US" dirty="0"/>
          </a:p>
          <a:p>
            <a:pPr marL="0" indent="0">
              <a:buNone/>
            </a:pPr>
            <a:endParaRPr lang="en-US" dirty="0" smtClean="0"/>
          </a:p>
          <a:p>
            <a:r>
              <a:rPr lang="en-US" dirty="0" smtClean="0"/>
              <a:t>Dutra has compiled a large number of </a:t>
            </a:r>
            <a:r>
              <a:rPr lang="en-US" dirty="0" err="1" smtClean="0"/>
              <a:t>Skyrme</a:t>
            </a:r>
            <a:r>
              <a:rPr lang="en-US" dirty="0" smtClean="0"/>
              <a:t> parameterization. A subset of these are roughly consistent with macroscopic constraints on nuclei. In general, fitting the masses does not constrain the symmetry energy at 2ρ</a:t>
            </a:r>
            <a:r>
              <a:rPr lang="en-US" baseline="-25000" dirty="0" smtClean="0"/>
              <a:t>0.</a:t>
            </a:r>
            <a:endParaRPr lang="en-US"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664396657"/>
              </p:ext>
            </p:extLst>
          </p:nvPr>
        </p:nvGraphicFramePr>
        <p:xfrm>
          <a:off x="2223460" y="2042499"/>
          <a:ext cx="3475990" cy="453390"/>
        </p:xfrm>
        <a:graphic>
          <a:graphicData uri="http://schemas.openxmlformats.org/presentationml/2006/ole">
            <mc:AlternateContent xmlns:mc="http://schemas.openxmlformats.org/markup-compatibility/2006">
              <mc:Choice xmlns:v="urn:schemas-microsoft-com:vml" Requires="v">
                <p:oleObj spid="_x0000_s1240090" name="Equation" r:id="rId3" imgW="2044700" imgH="266700" progId="Equation.DSMT4">
                  <p:embed/>
                </p:oleObj>
              </mc:Choice>
              <mc:Fallback>
                <p:oleObj name="Equation" r:id="rId3" imgW="2044700" imgH="266700" progId="Equation.DSMT4">
                  <p:embed/>
                  <p:pic>
                    <p:nvPicPr>
                      <p:cNvPr id="0" name=""/>
                      <p:cNvPicPr/>
                      <p:nvPr/>
                    </p:nvPicPr>
                    <p:blipFill>
                      <a:blip r:embed="rId4"/>
                      <a:stretch>
                        <a:fillRect/>
                      </a:stretch>
                    </p:blipFill>
                    <p:spPr>
                      <a:xfrm>
                        <a:off x="2223460" y="2042499"/>
                        <a:ext cx="3475990" cy="453390"/>
                      </a:xfrm>
                      <a:prstGeom prst="rect">
                        <a:avLst/>
                      </a:prstGeom>
                    </p:spPr>
                  </p:pic>
                </p:oleObj>
              </mc:Fallback>
            </mc:AlternateContent>
          </a:graphicData>
        </a:graphic>
      </p:graphicFrame>
      <p:sp>
        <p:nvSpPr>
          <p:cNvPr id="5" name="TextBox 4"/>
          <p:cNvSpPr txBox="1"/>
          <p:nvPr/>
        </p:nvSpPr>
        <p:spPr>
          <a:xfrm>
            <a:off x="2070100" y="2730500"/>
            <a:ext cx="1261508" cy="701731"/>
          </a:xfrm>
          <a:prstGeom prst="rect">
            <a:avLst/>
          </a:prstGeom>
          <a:noFill/>
        </p:spPr>
        <p:txBody>
          <a:bodyPr wrap="none" rtlCol="0">
            <a:spAutoFit/>
          </a:bodyPr>
          <a:lstStyle/>
          <a:p>
            <a:pPr>
              <a:buNone/>
            </a:pPr>
            <a:r>
              <a:rPr lang="en-US" dirty="0" smtClean="0">
                <a:solidFill>
                  <a:srgbClr val="FF3300"/>
                </a:solidFill>
              </a:rPr>
              <a:t>2-body </a:t>
            </a:r>
          </a:p>
          <a:p>
            <a:pPr>
              <a:buNone/>
            </a:pPr>
            <a:r>
              <a:rPr lang="en-US" dirty="0" smtClean="0">
                <a:solidFill>
                  <a:srgbClr val="FF3300"/>
                </a:solidFill>
              </a:rPr>
              <a:t>interactions</a:t>
            </a:r>
            <a:endParaRPr lang="en-US" dirty="0">
              <a:solidFill>
                <a:srgbClr val="FF3300"/>
              </a:solidFill>
            </a:endParaRPr>
          </a:p>
        </p:txBody>
      </p:sp>
      <p:cxnSp>
        <p:nvCxnSpPr>
          <p:cNvPr id="7" name="Straight Arrow Connector 6"/>
          <p:cNvCxnSpPr/>
          <p:nvPr/>
        </p:nvCxnSpPr>
        <p:spPr bwMode="auto">
          <a:xfrm flipV="1">
            <a:off x="2933700" y="2413000"/>
            <a:ext cx="279400" cy="292100"/>
          </a:xfrm>
          <a:prstGeom prst="straightConnector1">
            <a:avLst/>
          </a:prstGeom>
          <a:solidFill>
            <a:srgbClr val="FFFF99"/>
          </a:solidFill>
          <a:ln w="19050" cap="flat" cmpd="sng" algn="ctr">
            <a:solidFill>
              <a:srgbClr val="FF3300"/>
            </a:solidFill>
            <a:prstDash val="solid"/>
            <a:round/>
            <a:headEnd type="none" w="med" len="med"/>
            <a:tailEnd type="arrow"/>
          </a:ln>
          <a:effectLst/>
        </p:spPr>
      </p:cxnSp>
      <p:sp>
        <p:nvSpPr>
          <p:cNvPr id="8" name="TextBox 7"/>
          <p:cNvSpPr txBox="1"/>
          <p:nvPr/>
        </p:nvSpPr>
        <p:spPr>
          <a:xfrm>
            <a:off x="3746500" y="1231900"/>
            <a:ext cx="1672253" cy="701731"/>
          </a:xfrm>
          <a:prstGeom prst="rect">
            <a:avLst/>
          </a:prstGeom>
          <a:noFill/>
        </p:spPr>
        <p:txBody>
          <a:bodyPr wrap="none" rtlCol="0">
            <a:spAutoFit/>
          </a:bodyPr>
          <a:lstStyle/>
          <a:p>
            <a:pPr>
              <a:buNone/>
            </a:pPr>
            <a:r>
              <a:rPr lang="en-US" dirty="0" smtClean="0">
                <a:solidFill>
                  <a:srgbClr val="0000FF"/>
                </a:solidFill>
              </a:rPr>
              <a:t>includes 3-body </a:t>
            </a:r>
          </a:p>
          <a:p>
            <a:pPr>
              <a:buNone/>
            </a:pPr>
            <a:r>
              <a:rPr lang="en-US" dirty="0" smtClean="0">
                <a:solidFill>
                  <a:srgbClr val="0000FF"/>
                </a:solidFill>
              </a:rPr>
              <a:t>terms</a:t>
            </a:r>
          </a:p>
        </p:txBody>
      </p:sp>
      <p:cxnSp>
        <p:nvCxnSpPr>
          <p:cNvPr id="9" name="Straight Arrow Connector 8"/>
          <p:cNvCxnSpPr/>
          <p:nvPr/>
        </p:nvCxnSpPr>
        <p:spPr bwMode="auto">
          <a:xfrm flipH="1">
            <a:off x="3733800" y="1905000"/>
            <a:ext cx="228600" cy="254000"/>
          </a:xfrm>
          <a:prstGeom prst="straightConnector1">
            <a:avLst/>
          </a:prstGeom>
          <a:solidFill>
            <a:srgbClr val="FFFF99"/>
          </a:solidFill>
          <a:ln w="19050" cap="flat" cmpd="sng" algn="ctr">
            <a:solidFill>
              <a:schemeClr val="accent2"/>
            </a:solidFill>
            <a:prstDash val="solid"/>
            <a:round/>
            <a:headEnd type="none" w="med" len="med"/>
            <a:tailEnd type="arrow"/>
          </a:ln>
          <a:effectLst/>
        </p:spPr>
      </p:cxnSp>
      <p:sp>
        <p:nvSpPr>
          <p:cNvPr id="11" name="TextBox 10"/>
          <p:cNvSpPr txBox="1"/>
          <p:nvPr/>
        </p:nvSpPr>
        <p:spPr>
          <a:xfrm>
            <a:off x="3873500" y="2755900"/>
            <a:ext cx="825867" cy="701731"/>
          </a:xfrm>
          <a:prstGeom prst="rect">
            <a:avLst/>
          </a:prstGeom>
          <a:noFill/>
        </p:spPr>
        <p:txBody>
          <a:bodyPr wrap="none" rtlCol="0">
            <a:spAutoFit/>
          </a:bodyPr>
          <a:lstStyle/>
          <a:p>
            <a:pPr>
              <a:buNone/>
            </a:pPr>
            <a:r>
              <a:rPr lang="en-US" dirty="0" smtClean="0"/>
              <a:t>kinetic</a:t>
            </a:r>
          </a:p>
          <a:p>
            <a:pPr>
              <a:buNone/>
            </a:pPr>
            <a:r>
              <a:rPr lang="en-US" dirty="0" smtClean="0"/>
              <a:t>energy</a:t>
            </a:r>
            <a:endParaRPr lang="en-US" dirty="0"/>
          </a:p>
        </p:txBody>
      </p:sp>
      <p:cxnSp>
        <p:nvCxnSpPr>
          <p:cNvPr id="12" name="Straight Arrow Connector 11"/>
          <p:cNvCxnSpPr/>
          <p:nvPr/>
        </p:nvCxnSpPr>
        <p:spPr bwMode="auto">
          <a:xfrm flipV="1">
            <a:off x="4203700" y="2501900"/>
            <a:ext cx="279400" cy="292100"/>
          </a:xfrm>
          <a:prstGeom prst="straightConnector1">
            <a:avLst/>
          </a:prstGeom>
          <a:solidFill>
            <a:srgbClr val="FFFF99"/>
          </a:solidFill>
          <a:ln w="1905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H="1">
            <a:off x="5499100" y="1790700"/>
            <a:ext cx="228600" cy="254000"/>
          </a:xfrm>
          <a:prstGeom prst="straightConnector1">
            <a:avLst/>
          </a:prstGeom>
          <a:solidFill>
            <a:srgbClr val="FFFF99"/>
          </a:solidFill>
          <a:ln w="19050" cap="flat" cmpd="sng" algn="ctr">
            <a:solidFill>
              <a:schemeClr val="accent2"/>
            </a:solidFill>
            <a:prstDash val="solid"/>
            <a:round/>
            <a:headEnd type="none" w="med" len="med"/>
            <a:tailEnd type="arrow"/>
          </a:ln>
          <a:effectLst/>
        </p:spPr>
      </p:cxnSp>
      <p:sp>
        <p:nvSpPr>
          <p:cNvPr id="14" name="TextBox 13"/>
          <p:cNvSpPr txBox="1"/>
          <p:nvPr/>
        </p:nvSpPr>
        <p:spPr>
          <a:xfrm>
            <a:off x="5486400" y="1092200"/>
            <a:ext cx="1507106" cy="701731"/>
          </a:xfrm>
          <a:prstGeom prst="rect">
            <a:avLst/>
          </a:prstGeom>
          <a:noFill/>
        </p:spPr>
        <p:txBody>
          <a:bodyPr wrap="none" rtlCol="0">
            <a:spAutoFit/>
          </a:bodyPr>
          <a:lstStyle/>
          <a:p>
            <a:pPr>
              <a:buNone/>
            </a:pPr>
            <a:r>
              <a:rPr lang="en-US" dirty="0" smtClean="0">
                <a:solidFill>
                  <a:srgbClr val="FF00FF"/>
                </a:solidFill>
              </a:rPr>
              <a:t>effective mass</a:t>
            </a:r>
          </a:p>
          <a:p>
            <a:pPr>
              <a:buNone/>
            </a:pPr>
            <a:r>
              <a:rPr lang="en-US" dirty="0" smtClean="0">
                <a:solidFill>
                  <a:srgbClr val="FF00FF"/>
                </a:solidFill>
              </a:rPr>
              <a:t>corrections</a:t>
            </a:r>
          </a:p>
        </p:txBody>
      </p:sp>
    </p:spTree>
    <p:extLst>
      <p:ext uri="{BB962C8B-B14F-4D97-AF65-F5344CB8AC3E}">
        <p14:creationId xmlns:p14="http://schemas.microsoft.com/office/powerpoint/2010/main" val="10768557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density systems</a:t>
            </a:r>
            <a:endParaRPr lang="en-US" dirty="0"/>
          </a:p>
        </p:txBody>
      </p:sp>
      <p:grpSp>
        <p:nvGrpSpPr>
          <p:cNvPr id="5" name="Group 3"/>
          <p:cNvGrpSpPr>
            <a:grpSpLocks/>
          </p:cNvGrpSpPr>
          <p:nvPr/>
        </p:nvGrpSpPr>
        <p:grpSpPr bwMode="auto">
          <a:xfrm>
            <a:off x="4521200" y="1206499"/>
            <a:ext cx="4622800" cy="3819071"/>
            <a:chOff x="661" y="650"/>
            <a:chExt cx="4217" cy="2810"/>
          </a:xfrm>
        </p:grpSpPr>
        <p:pic>
          <p:nvPicPr>
            <p:cNvPr id="6" name="Picture 4" descr="Figure1"/>
            <p:cNvPicPr>
              <a:picLocks noChangeAspect="1" noChangeArrowheads="1"/>
            </p:cNvPicPr>
            <p:nvPr/>
          </p:nvPicPr>
          <p:blipFill>
            <a:blip r:embed="rId2" cstate="print"/>
            <a:srcRect/>
            <a:stretch>
              <a:fillRect/>
            </a:stretch>
          </p:blipFill>
          <p:spPr bwMode="auto">
            <a:xfrm>
              <a:off x="661" y="650"/>
              <a:ext cx="4217" cy="2810"/>
            </a:xfrm>
            <a:prstGeom prst="rect">
              <a:avLst/>
            </a:prstGeom>
            <a:noFill/>
          </p:spPr>
        </p:pic>
        <p:sp>
          <p:nvSpPr>
            <p:cNvPr id="7" name="Rectangle 5"/>
            <p:cNvSpPr>
              <a:spLocks noChangeArrowheads="1"/>
            </p:cNvSpPr>
            <p:nvPr/>
          </p:nvSpPr>
          <p:spPr bwMode="auto">
            <a:xfrm>
              <a:off x="1161" y="3026"/>
              <a:ext cx="1033" cy="339"/>
            </a:xfrm>
            <a:prstGeom prst="rect">
              <a:avLst/>
            </a:prstGeom>
            <a:solidFill>
              <a:schemeClr val="bg1"/>
            </a:solidFill>
            <a:ln w="9525">
              <a:noFill/>
              <a:miter lim="800000"/>
              <a:headEnd/>
              <a:tailEnd/>
            </a:ln>
            <a:effectLst/>
          </p:spPr>
          <p:txBody>
            <a:bodyPr wrap="none" anchor="ctr"/>
            <a:lstStyle/>
            <a:p>
              <a:endParaRPr lang="en-US"/>
            </a:p>
          </p:txBody>
        </p:sp>
      </p:grpSp>
      <p:grpSp>
        <p:nvGrpSpPr>
          <p:cNvPr id="14" name="Group 13"/>
          <p:cNvGrpSpPr/>
          <p:nvPr/>
        </p:nvGrpSpPr>
        <p:grpSpPr>
          <a:xfrm>
            <a:off x="584200" y="1231900"/>
            <a:ext cx="4000500" cy="3390900"/>
            <a:chOff x="584200" y="1600200"/>
            <a:chExt cx="4000500" cy="3390900"/>
          </a:xfrm>
        </p:grpSpPr>
        <p:sp>
          <p:nvSpPr>
            <p:cNvPr id="8" name="Rectangle 7"/>
            <p:cNvSpPr/>
            <p:nvPr/>
          </p:nvSpPr>
          <p:spPr bwMode="auto">
            <a:xfrm>
              <a:off x="584200" y="1600200"/>
              <a:ext cx="4000500" cy="33909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Times New Roman" pitchFamily="18" charset="0"/>
              </a:endParaRPr>
            </a:p>
          </p:txBody>
        </p:sp>
        <p:pic>
          <p:nvPicPr>
            <p:cNvPr id="4" name="Content Placeholder 6" descr="neutron_star_sidebar.jpg"/>
            <p:cNvPicPr>
              <a:picLocks noChangeAspect="1"/>
            </p:cNvPicPr>
            <p:nvPr/>
          </p:nvPicPr>
          <p:blipFill rotWithShape="1">
            <a:blip r:embed="rId3"/>
            <a:srcRect l="37442" t="29157" r="23773" b="21738"/>
            <a:stretch/>
          </p:blipFill>
          <p:spPr bwMode="auto">
            <a:xfrm>
              <a:off x="1498092" y="2050288"/>
              <a:ext cx="2322576" cy="2468880"/>
            </a:xfrm>
            <a:prstGeom prst="rect">
              <a:avLst/>
            </a:prstGeom>
            <a:noFill/>
            <a:ln w="9525">
              <a:noFill/>
              <a:miter lim="800000"/>
              <a:headEnd/>
              <a:tailEnd/>
            </a:ln>
            <a:effectLst/>
          </p:spPr>
        </p:pic>
        <p:sp>
          <p:nvSpPr>
            <p:cNvPr id="9" name="TextBox 8"/>
            <p:cNvSpPr txBox="1"/>
            <p:nvPr/>
          </p:nvSpPr>
          <p:spPr>
            <a:xfrm>
              <a:off x="3911600" y="2819400"/>
              <a:ext cx="659155" cy="701731"/>
            </a:xfrm>
            <a:prstGeom prst="rect">
              <a:avLst/>
            </a:prstGeom>
            <a:noFill/>
          </p:spPr>
          <p:txBody>
            <a:bodyPr wrap="none" rtlCol="0">
              <a:spAutoFit/>
            </a:bodyPr>
            <a:lstStyle/>
            <a:p>
              <a:pPr>
                <a:buNone/>
              </a:pPr>
              <a:r>
                <a:rPr lang="en-US" dirty="0" smtClean="0">
                  <a:solidFill>
                    <a:schemeClr val="accent3"/>
                  </a:solidFill>
                </a:rPr>
                <a:t>outer </a:t>
              </a:r>
            </a:p>
            <a:p>
              <a:pPr>
                <a:buNone/>
              </a:pPr>
              <a:r>
                <a:rPr lang="en-US" dirty="0" smtClean="0">
                  <a:solidFill>
                    <a:schemeClr val="accent3"/>
                  </a:solidFill>
                </a:rPr>
                <a:t>core</a:t>
              </a:r>
              <a:endParaRPr lang="en-US" dirty="0">
                <a:solidFill>
                  <a:schemeClr val="accent3"/>
                </a:solidFill>
              </a:endParaRPr>
            </a:p>
          </p:txBody>
        </p:sp>
        <p:sp>
          <p:nvSpPr>
            <p:cNvPr id="10" name="TextBox 9"/>
            <p:cNvSpPr txBox="1"/>
            <p:nvPr/>
          </p:nvSpPr>
          <p:spPr>
            <a:xfrm>
              <a:off x="2654300" y="4432300"/>
              <a:ext cx="1270000" cy="369332"/>
            </a:xfrm>
            <a:prstGeom prst="rect">
              <a:avLst/>
            </a:prstGeom>
            <a:noFill/>
          </p:spPr>
          <p:txBody>
            <a:bodyPr wrap="square" rtlCol="0">
              <a:spAutoFit/>
            </a:bodyPr>
            <a:lstStyle/>
            <a:p>
              <a:pPr>
                <a:buNone/>
              </a:pPr>
              <a:r>
                <a:rPr lang="en-US" dirty="0" smtClean="0">
                  <a:solidFill>
                    <a:schemeClr val="accent3"/>
                  </a:solidFill>
                </a:rPr>
                <a:t>inner core</a:t>
              </a:r>
              <a:endParaRPr lang="en-US" dirty="0">
                <a:solidFill>
                  <a:schemeClr val="accent3"/>
                </a:solidFill>
              </a:endParaRPr>
            </a:p>
          </p:txBody>
        </p:sp>
        <p:sp>
          <p:nvSpPr>
            <p:cNvPr id="11" name="TextBox 10"/>
            <p:cNvSpPr txBox="1"/>
            <p:nvPr/>
          </p:nvSpPr>
          <p:spPr>
            <a:xfrm>
              <a:off x="698500" y="4229100"/>
              <a:ext cx="1270000" cy="369332"/>
            </a:xfrm>
            <a:prstGeom prst="rect">
              <a:avLst/>
            </a:prstGeom>
            <a:noFill/>
          </p:spPr>
          <p:txBody>
            <a:bodyPr wrap="square" rtlCol="0">
              <a:spAutoFit/>
            </a:bodyPr>
            <a:lstStyle/>
            <a:p>
              <a:pPr>
                <a:buNone/>
              </a:pPr>
              <a:r>
                <a:rPr lang="en-US" dirty="0" smtClean="0">
                  <a:solidFill>
                    <a:schemeClr val="accent3"/>
                  </a:solidFill>
                </a:rPr>
                <a:t>inner crust</a:t>
              </a:r>
              <a:endParaRPr lang="en-US" dirty="0">
                <a:solidFill>
                  <a:schemeClr val="accent3"/>
                </a:solidFill>
              </a:endParaRPr>
            </a:p>
          </p:txBody>
        </p:sp>
        <p:sp>
          <p:nvSpPr>
            <p:cNvPr id="12" name="TextBox 11"/>
            <p:cNvSpPr txBox="1"/>
            <p:nvPr/>
          </p:nvSpPr>
          <p:spPr>
            <a:xfrm>
              <a:off x="850900" y="2959100"/>
              <a:ext cx="1270000" cy="701731"/>
            </a:xfrm>
            <a:prstGeom prst="rect">
              <a:avLst/>
            </a:prstGeom>
            <a:noFill/>
          </p:spPr>
          <p:txBody>
            <a:bodyPr wrap="square" rtlCol="0">
              <a:spAutoFit/>
            </a:bodyPr>
            <a:lstStyle/>
            <a:p>
              <a:pPr>
                <a:buNone/>
              </a:pPr>
              <a:r>
                <a:rPr lang="en-US" dirty="0" smtClean="0">
                  <a:solidFill>
                    <a:schemeClr val="accent3"/>
                  </a:solidFill>
                </a:rPr>
                <a:t>outer</a:t>
              </a:r>
            </a:p>
            <a:p>
              <a:pPr>
                <a:buNone/>
              </a:pPr>
              <a:r>
                <a:rPr lang="en-US" dirty="0" smtClean="0">
                  <a:solidFill>
                    <a:schemeClr val="accent3"/>
                  </a:solidFill>
                </a:rPr>
                <a:t>crust</a:t>
              </a:r>
              <a:endParaRPr lang="en-US" dirty="0">
                <a:solidFill>
                  <a:schemeClr val="accent3"/>
                </a:solidFill>
              </a:endParaRPr>
            </a:p>
          </p:txBody>
        </p:sp>
        <p:sp>
          <p:nvSpPr>
            <p:cNvPr id="13" name="TextBox 12"/>
            <p:cNvSpPr txBox="1"/>
            <p:nvPr/>
          </p:nvSpPr>
          <p:spPr>
            <a:xfrm>
              <a:off x="977900" y="1651000"/>
              <a:ext cx="1270000" cy="369332"/>
            </a:xfrm>
            <a:prstGeom prst="rect">
              <a:avLst/>
            </a:prstGeom>
            <a:noFill/>
          </p:spPr>
          <p:txBody>
            <a:bodyPr wrap="square" rtlCol="0">
              <a:spAutoFit/>
            </a:bodyPr>
            <a:lstStyle/>
            <a:p>
              <a:pPr>
                <a:buNone/>
              </a:pPr>
              <a:r>
                <a:rPr lang="en-US" dirty="0" smtClean="0">
                  <a:solidFill>
                    <a:schemeClr val="accent3"/>
                  </a:solidFill>
                </a:rPr>
                <a:t>surface</a:t>
              </a:r>
              <a:endParaRPr lang="en-US" dirty="0">
                <a:solidFill>
                  <a:schemeClr val="accent3"/>
                </a:solidFill>
              </a:endParaRPr>
            </a:p>
          </p:txBody>
        </p:sp>
      </p:grpSp>
      <p:sp>
        <p:nvSpPr>
          <p:cNvPr id="15" name="TextBox 14"/>
          <p:cNvSpPr txBox="1"/>
          <p:nvPr/>
        </p:nvSpPr>
        <p:spPr>
          <a:xfrm>
            <a:off x="1854200" y="762000"/>
            <a:ext cx="1383437" cy="369332"/>
          </a:xfrm>
          <a:prstGeom prst="rect">
            <a:avLst/>
          </a:prstGeom>
          <a:noFill/>
        </p:spPr>
        <p:txBody>
          <a:bodyPr wrap="none" rtlCol="0">
            <a:spAutoFit/>
          </a:bodyPr>
          <a:lstStyle/>
          <a:p>
            <a:pPr>
              <a:buNone/>
            </a:pPr>
            <a:r>
              <a:rPr lang="en-US" dirty="0" smtClean="0"/>
              <a:t>Neutron Star</a:t>
            </a:r>
            <a:endParaRPr lang="en-US" dirty="0"/>
          </a:p>
        </p:txBody>
      </p:sp>
      <p:sp>
        <p:nvSpPr>
          <p:cNvPr id="16" name="TextBox 15"/>
          <p:cNvSpPr txBox="1"/>
          <p:nvPr/>
        </p:nvSpPr>
        <p:spPr>
          <a:xfrm>
            <a:off x="5283200" y="863600"/>
            <a:ext cx="2928506" cy="369332"/>
          </a:xfrm>
          <a:prstGeom prst="rect">
            <a:avLst/>
          </a:prstGeom>
          <a:noFill/>
        </p:spPr>
        <p:txBody>
          <a:bodyPr wrap="none" rtlCol="0">
            <a:spAutoFit/>
          </a:bodyPr>
          <a:lstStyle/>
          <a:p>
            <a:pPr>
              <a:buNone/>
            </a:pPr>
            <a:r>
              <a:rPr lang="en-US" dirty="0" err="1" smtClean="0"/>
              <a:t>Au+Au</a:t>
            </a:r>
            <a:r>
              <a:rPr lang="en-US" dirty="0" smtClean="0"/>
              <a:t> collisions E/A=1GeV</a:t>
            </a:r>
            <a:endParaRPr lang="en-US" dirty="0"/>
          </a:p>
        </p:txBody>
      </p:sp>
      <p:sp>
        <p:nvSpPr>
          <p:cNvPr id="3" name="Content Placeholder 2"/>
          <p:cNvSpPr>
            <a:spLocks noGrp="1"/>
          </p:cNvSpPr>
          <p:nvPr>
            <p:ph idx="1"/>
          </p:nvPr>
        </p:nvSpPr>
        <p:spPr>
          <a:xfrm>
            <a:off x="965200" y="4686300"/>
            <a:ext cx="7772400" cy="1003300"/>
          </a:xfrm>
        </p:spPr>
        <p:txBody>
          <a:bodyPr/>
          <a:lstStyle/>
          <a:p>
            <a:r>
              <a:rPr lang="en-US" sz="1800" dirty="0" smtClean="0"/>
              <a:t>Constraints at supra-saturation densities can be provided by both Heavy Ion Collisions (HIC) and by NS observations. </a:t>
            </a:r>
          </a:p>
          <a:p>
            <a:r>
              <a:rPr lang="en-US" sz="1800" dirty="0" smtClean="0"/>
              <a:t>The NS crust averages below saturation density but contains nuclei. The crust core transition occurs at about 0.5ρ</a:t>
            </a:r>
            <a:r>
              <a:rPr lang="en-US" sz="1800" baseline="-25000" dirty="0" smtClean="0"/>
              <a:t>0</a:t>
            </a:r>
            <a:r>
              <a:rPr lang="en-US" sz="1800" dirty="0" smtClean="0"/>
              <a:t>. </a:t>
            </a:r>
          </a:p>
          <a:p>
            <a:r>
              <a:rPr lang="en-US" sz="1800" dirty="0" smtClean="0"/>
              <a:t>The core is mainly at supra-saturation density. The NS radius is closely related to the </a:t>
            </a:r>
            <a:r>
              <a:rPr lang="en-US" sz="1800" dirty="0" err="1" smtClean="0"/>
              <a:t>EoS</a:t>
            </a:r>
            <a:r>
              <a:rPr lang="en-US" sz="1800" dirty="0" smtClean="0"/>
              <a:t> at 2ρ</a:t>
            </a:r>
            <a:r>
              <a:rPr lang="en-US" sz="1800" baseline="-25000" dirty="0" smtClean="0"/>
              <a:t>0</a:t>
            </a:r>
            <a:r>
              <a:rPr lang="en-US" sz="1800" dirty="0" smtClean="0"/>
              <a:t>. Similar densities are achieved in central HIC. </a:t>
            </a:r>
          </a:p>
          <a:p>
            <a:r>
              <a:rPr lang="en-US" sz="1800" dirty="0" smtClean="0"/>
              <a:t>Three-body and perhaps four-body forces are important here. </a:t>
            </a:r>
            <a:endParaRPr lang="en-US" sz="1800" dirty="0"/>
          </a:p>
        </p:txBody>
      </p:sp>
    </p:spTree>
    <p:extLst>
      <p:ext uri="{BB962C8B-B14F-4D97-AF65-F5344CB8AC3E}">
        <p14:creationId xmlns:p14="http://schemas.microsoft.com/office/powerpoint/2010/main" val="29212558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Experimental probes of S(</a:t>
            </a:r>
            <a:r>
              <a:rPr lang="en-US" dirty="0" err="1" smtClean="0"/>
              <a:t>ρ</a:t>
            </a:r>
            <a:r>
              <a:rPr lang="en-US" dirty="0" smtClean="0"/>
              <a:t>)</a:t>
            </a:r>
            <a:endParaRPr lang="en-US" dirty="0"/>
          </a:p>
        </p:txBody>
      </p:sp>
      <p:sp>
        <p:nvSpPr>
          <p:cNvPr id="5" name="Text Placeholder 4"/>
          <p:cNvSpPr>
            <a:spLocks noGrp="1"/>
          </p:cNvSpPr>
          <p:nvPr>
            <p:ph type="body" sz="half" idx="1"/>
          </p:nvPr>
        </p:nvSpPr>
        <p:spPr/>
        <p:txBody>
          <a:bodyPr/>
          <a:lstStyle/>
          <a:p>
            <a:r>
              <a:rPr lang="en-US" dirty="0"/>
              <a:t>Experimental observables probing </a:t>
            </a:r>
            <a:r>
              <a:rPr lang="en-US" dirty="0" err="1"/>
              <a:t>ρ</a:t>
            </a:r>
            <a:r>
              <a:rPr lang="en-US" dirty="0"/>
              <a:t>&lt;ρ</a:t>
            </a:r>
            <a:r>
              <a:rPr lang="en-US" baseline="-25000" dirty="0"/>
              <a:t>0</a:t>
            </a:r>
            <a:r>
              <a:rPr lang="en-US" dirty="0"/>
              <a:t>:</a:t>
            </a:r>
          </a:p>
          <a:p>
            <a:pPr lvl="1"/>
            <a:r>
              <a:rPr lang="en-US" dirty="0"/>
              <a:t>Masses</a:t>
            </a:r>
          </a:p>
          <a:p>
            <a:pPr lvl="1"/>
            <a:r>
              <a:rPr lang="en-US" dirty="0"/>
              <a:t>Isobaric Analog states</a:t>
            </a:r>
          </a:p>
          <a:p>
            <a:pPr lvl="1"/>
            <a:r>
              <a:rPr lang="en-US" dirty="0"/>
              <a:t>Skins</a:t>
            </a:r>
          </a:p>
          <a:p>
            <a:pPr lvl="1"/>
            <a:r>
              <a:rPr lang="en-US" dirty="0"/>
              <a:t>E1 excitations: GDR, Pygmy dipole, E1 </a:t>
            </a:r>
            <a:r>
              <a:rPr lang="en-US" dirty="0" err="1"/>
              <a:t>Polarizabilty</a:t>
            </a:r>
            <a:endParaRPr lang="en-US" dirty="0"/>
          </a:p>
          <a:p>
            <a:pPr lvl="1"/>
            <a:r>
              <a:rPr lang="en-US" dirty="0" err="1"/>
              <a:t>Isospin</a:t>
            </a:r>
            <a:r>
              <a:rPr lang="en-US" dirty="0"/>
              <a:t> dependence of GMR</a:t>
            </a:r>
          </a:p>
          <a:p>
            <a:pPr lvl="1"/>
            <a:r>
              <a:rPr lang="en-US" dirty="0" err="1"/>
              <a:t>Isospin</a:t>
            </a:r>
            <a:r>
              <a:rPr lang="en-US" dirty="0"/>
              <a:t> Diffusion</a:t>
            </a:r>
          </a:p>
          <a:p>
            <a:pPr lvl="1"/>
            <a:r>
              <a:rPr lang="en-US" dirty="0"/>
              <a:t>neutron vs. proton emission in HIC</a:t>
            </a:r>
          </a:p>
          <a:p>
            <a:endParaRPr lang="en-US" dirty="0"/>
          </a:p>
        </p:txBody>
      </p:sp>
      <p:sp>
        <p:nvSpPr>
          <p:cNvPr id="6" name="Content Placeholder 5"/>
          <p:cNvSpPr>
            <a:spLocks noGrp="1"/>
          </p:cNvSpPr>
          <p:nvPr>
            <p:ph sz="quarter" idx="2"/>
          </p:nvPr>
        </p:nvSpPr>
        <p:spPr/>
        <p:txBody>
          <a:bodyPr/>
          <a:lstStyle/>
          <a:p>
            <a:r>
              <a:rPr lang="en-US" dirty="0"/>
              <a:t>Experimental observables probing </a:t>
            </a:r>
            <a:r>
              <a:rPr lang="en-US" dirty="0" err="1" smtClean="0"/>
              <a:t>ρ</a:t>
            </a:r>
            <a:r>
              <a:rPr lang="en-US" dirty="0" smtClean="0"/>
              <a:t>&gt;ρ</a:t>
            </a:r>
            <a:r>
              <a:rPr lang="en-US" baseline="-25000" dirty="0" smtClean="0"/>
              <a:t>0</a:t>
            </a:r>
            <a:r>
              <a:rPr lang="en-US" dirty="0" smtClean="0"/>
              <a:t>:</a:t>
            </a:r>
          </a:p>
          <a:p>
            <a:pPr lvl="1"/>
            <a:r>
              <a:rPr lang="en-US" dirty="0" smtClean="0"/>
              <a:t>Comparisons of spectra and flows between member of </a:t>
            </a:r>
            <a:r>
              <a:rPr lang="en-US" dirty="0" err="1"/>
              <a:t>i</a:t>
            </a:r>
            <a:r>
              <a:rPr lang="en-US" dirty="0" err="1" smtClean="0"/>
              <a:t>sospin</a:t>
            </a:r>
            <a:r>
              <a:rPr lang="en-US" dirty="0" smtClean="0"/>
              <a:t> </a:t>
            </a:r>
            <a:r>
              <a:rPr lang="en-US" dirty="0" err="1" smtClean="0"/>
              <a:t>multiplets</a:t>
            </a:r>
            <a:r>
              <a:rPr lang="en-US" dirty="0" smtClean="0"/>
              <a:t>:</a:t>
            </a:r>
          </a:p>
          <a:p>
            <a:pPr lvl="2"/>
            <a:r>
              <a:rPr lang="en-US" dirty="0" smtClean="0"/>
              <a:t>Comparison of        to         spectra and flows.</a:t>
            </a:r>
          </a:p>
          <a:p>
            <a:pPr lvl="2"/>
            <a:r>
              <a:rPr lang="en-US" dirty="0" smtClean="0"/>
              <a:t> </a:t>
            </a:r>
            <a:r>
              <a:rPr lang="en-US" dirty="0"/>
              <a:t>Comparison of   </a:t>
            </a:r>
            <a:r>
              <a:rPr lang="en-US" dirty="0" smtClean="0"/>
              <a:t>p  </a:t>
            </a:r>
            <a:r>
              <a:rPr lang="en-US" dirty="0"/>
              <a:t>to  </a:t>
            </a:r>
            <a:r>
              <a:rPr lang="en-US" dirty="0" smtClean="0"/>
              <a:t>n       </a:t>
            </a:r>
            <a:r>
              <a:rPr lang="en-US" dirty="0"/>
              <a:t>spectra and </a:t>
            </a:r>
            <a:r>
              <a:rPr lang="en-US" dirty="0" smtClean="0"/>
              <a:t>flows.</a:t>
            </a:r>
          </a:p>
          <a:p>
            <a:pPr lvl="2"/>
            <a:r>
              <a:rPr lang="en-US" dirty="0" smtClean="0"/>
              <a:t>Comparison </a:t>
            </a:r>
            <a:r>
              <a:rPr lang="en-US" dirty="0"/>
              <a:t>of   </a:t>
            </a:r>
            <a:r>
              <a:rPr lang="en-US" baseline="30000" dirty="0" smtClean="0"/>
              <a:t>3</a:t>
            </a:r>
            <a:r>
              <a:rPr lang="en-US" dirty="0" smtClean="0"/>
              <a:t>He  </a:t>
            </a:r>
            <a:r>
              <a:rPr lang="en-US" dirty="0"/>
              <a:t>to  </a:t>
            </a:r>
            <a:r>
              <a:rPr lang="en-US" baseline="30000" dirty="0" smtClean="0"/>
              <a:t>3</a:t>
            </a:r>
            <a:r>
              <a:rPr lang="en-US" dirty="0" smtClean="0"/>
              <a:t>H spectra </a:t>
            </a:r>
            <a:r>
              <a:rPr lang="en-US" dirty="0"/>
              <a:t>and flows</a:t>
            </a:r>
          </a:p>
          <a:p>
            <a:pPr lvl="1"/>
            <a:endParaRPr lang="en-US" dirty="0"/>
          </a:p>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632031040"/>
              </p:ext>
            </p:extLst>
          </p:nvPr>
        </p:nvGraphicFramePr>
        <p:xfrm>
          <a:off x="7543800" y="2997200"/>
          <a:ext cx="406400" cy="431800"/>
        </p:xfrm>
        <a:graphic>
          <a:graphicData uri="http://schemas.openxmlformats.org/presentationml/2006/ole">
            <mc:AlternateContent xmlns:mc="http://schemas.openxmlformats.org/markup-compatibility/2006">
              <mc:Choice xmlns:v="urn:schemas-microsoft-com:vml" Requires="v">
                <p:oleObj spid="_x0000_s1241124" name="Equation" r:id="rId3" imgW="203200" imgH="215900" progId="Equation.DSMT4">
                  <p:embed/>
                </p:oleObj>
              </mc:Choice>
              <mc:Fallback>
                <p:oleObj name="Equation" r:id="rId3" imgW="203200" imgH="215900" progId="Equation.DSMT4">
                  <p:embed/>
                  <p:pic>
                    <p:nvPicPr>
                      <p:cNvPr id="0" name=""/>
                      <p:cNvPicPr/>
                      <p:nvPr/>
                    </p:nvPicPr>
                    <p:blipFill>
                      <a:blip r:embed="rId4"/>
                      <a:stretch>
                        <a:fillRect/>
                      </a:stretch>
                    </p:blipFill>
                    <p:spPr>
                      <a:xfrm>
                        <a:off x="7543800" y="2997200"/>
                        <a:ext cx="406400" cy="4318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89778891"/>
              </p:ext>
            </p:extLst>
          </p:nvPr>
        </p:nvGraphicFramePr>
        <p:xfrm>
          <a:off x="8255000" y="2997200"/>
          <a:ext cx="406400" cy="431800"/>
        </p:xfrm>
        <a:graphic>
          <a:graphicData uri="http://schemas.openxmlformats.org/presentationml/2006/ole">
            <mc:AlternateContent xmlns:mc="http://schemas.openxmlformats.org/markup-compatibility/2006">
              <mc:Choice xmlns:v="urn:schemas-microsoft-com:vml" Requires="v">
                <p:oleObj spid="_x0000_s1241125" name="Equation" r:id="rId5" imgW="203200" imgH="215900" progId="Equation.DSMT4">
                  <p:embed/>
                </p:oleObj>
              </mc:Choice>
              <mc:Fallback>
                <p:oleObj name="Equation" r:id="rId5" imgW="203200" imgH="215900" progId="Equation.DSMT4">
                  <p:embed/>
                  <p:pic>
                    <p:nvPicPr>
                      <p:cNvPr id="0" name=""/>
                      <p:cNvPicPr/>
                      <p:nvPr/>
                    </p:nvPicPr>
                    <p:blipFill>
                      <a:blip r:embed="rId6"/>
                      <a:stretch>
                        <a:fillRect/>
                      </a:stretch>
                    </p:blipFill>
                    <p:spPr>
                      <a:xfrm>
                        <a:off x="8255000" y="2997200"/>
                        <a:ext cx="406400" cy="431800"/>
                      </a:xfrm>
                      <a:prstGeom prst="rect">
                        <a:avLst/>
                      </a:prstGeom>
                    </p:spPr>
                  </p:pic>
                </p:oleObj>
              </mc:Fallback>
            </mc:AlternateContent>
          </a:graphicData>
        </a:graphic>
      </p:graphicFrame>
    </p:spTree>
    <p:extLst>
      <p:ext uri="{BB962C8B-B14F-4D97-AF65-F5344CB8AC3E}">
        <p14:creationId xmlns:p14="http://schemas.microsoft.com/office/powerpoint/2010/main" val="29075867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Astronomical probes of S(</a:t>
            </a:r>
            <a:r>
              <a:rPr lang="en-US" dirty="0" err="1" smtClean="0"/>
              <a:t>ρ</a:t>
            </a:r>
            <a:r>
              <a:rPr lang="en-US" dirty="0" smtClean="0"/>
              <a:t>)</a:t>
            </a:r>
            <a:endParaRPr lang="en-US" dirty="0"/>
          </a:p>
        </p:txBody>
      </p:sp>
      <p:sp>
        <p:nvSpPr>
          <p:cNvPr id="5" name="Text Placeholder 4"/>
          <p:cNvSpPr>
            <a:spLocks noGrp="1"/>
          </p:cNvSpPr>
          <p:nvPr>
            <p:ph type="body" sz="half" idx="1"/>
          </p:nvPr>
        </p:nvSpPr>
        <p:spPr/>
        <p:txBody>
          <a:bodyPr/>
          <a:lstStyle/>
          <a:p>
            <a:r>
              <a:rPr lang="en-US" dirty="0" smtClean="0"/>
              <a:t>Astronomical processes sensitive to </a:t>
            </a:r>
            <a:r>
              <a:rPr lang="en-US" dirty="0" err="1" smtClean="0"/>
              <a:t>ρ</a:t>
            </a:r>
            <a:r>
              <a:rPr lang="en-US" dirty="0"/>
              <a:t>&lt;ρ</a:t>
            </a:r>
            <a:r>
              <a:rPr lang="en-US" baseline="-25000" dirty="0"/>
              <a:t>0</a:t>
            </a:r>
            <a:r>
              <a:rPr lang="en-US" dirty="0" smtClean="0"/>
              <a:t>:</a:t>
            </a:r>
          </a:p>
          <a:p>
            <a:pPr lvl="1"/>
            <a:r>
              <a:rPr lang="en-US" dirty="0" smtClean="0"/>
              <a:t>Crust-core transition density and pressure in NS:</a:t>
            </a:r>
          </a:p>
          <a:p>
            <a:pPr lvl="2"/>
            <a:r>
              <a:rPr lang="en-US" dirty="0" smtClean="0"/>
              <a:t>Thickness of NS crust</a:t>
            </a:r>
          </a:p>
          <a:p>
            <a:pPr lvl="2"/>
            <a:r>
              <a:rPr lang="en-US" dirty="0" smtClean="0"/>
              <a:t>Crustal  vibrations.</a:t>
            </a:r>
            <a:endParaRPr lang="en-US" dirty="0"/>
          </a:p>
          <a:p>
            <a:pPr lvl="1"/>
            <a:r>
              <a:rPr lang="en-US" dirty="0" smtClean="0"/>
              <a:t>Thermal transients and cooling in crustal region</a:t>
            </a:r>
          </a:p>
          <a:p>
            <a:pPr lvl="1"/>
            <a:r>
              <a:rPr lang="en-US" dirty="0" smtClean="0"/>
              <a:t>Cooling and neutrino emission from proton- neutron star. (neutron-proton effective masses)</a:t>
            </a:r>
          </a:p>
          <a:p>
            <a:pPr lvl="1"/>
            <a:r>
              <a:rPr lang="en-US" dirty="0" smtClean="0"/>
              <a:t>Neutrino transport through core-collapse supernova neutrino-sphere. </a:t>
            </a:r>
            <a:endParaRPr lang="en-US" dirty="0"/>
          </a:p>
        </p:txBody>
      </p:sp>
      <p:sp>
        <p:nvSpPr>
          <p:cNvPr id="6" name="Content Placeholder 5"/>
          <p:cNvSpPr>
            <a:spLocks noGrp="1"/>
          </p:cNvSpPr>
          <p:nvPr>
            <p:ph sz="quarter" idx="2"/>
          </p:nvPr>
        </p:nvSpPr>
        <p:spPr/>
        <p:txBody>
          <a:bodyPr/>
          <a:lstStyle/>
          <a:p>
            <a:r>
              <a:rPr lang="en-US" dirty="0" smtClean="0"/>
              <a:t>Astronomical processes/properties probing </a:t>
            </a:r>
            <a:r>
              <a:rPr lang="en-US" dirty="0" err="1" smtClean="0"/>
              <a:t>ρ</a:t>
            </a:r>
            <a:r>
              <a:rPr lang="en-US" dirty="0" smtClean="0"/>
              <a:t>&gt;ρ</a:t>
            </a:r>
            <a:r>
              <a:rPr lang="en-US" baseline="-25000" dirty="0" smtClean="0"/>
              <a:t>0</a:t>
            </a:r>
            <a:r>
              <a:rPr lang="en-US" dirty="0" smtClean="0"/>
              <a:t>:</a:t>
            </a:r>
          </a:p>
          <a:p>
            <a:pPr lvl="1"/>
            <a:r>
              <a:rPr lang="en-US" dirty="0" smtClean="0"/>
              <a:t>Mass-radius relation of neutron stars.</a:t>
            </a:r>
          </a:p>
          <a:p>
            <a:pPr lvl="1"/>
            <a:r>
              <a:rPr lang="en-US" dirty="0" err="1" smtClean="0"/>
              <a:t>Deformabilities</a:t>
            </a:r>
            <a:r>
              <a:rPr lang="en-US" dirty="0" smtClean="0"/>
              <a:t> of neutron stars measured in neutrino star mergers.</a:t>
            </a:r>
          </a:p>
          <a:p>
            <a:pPr lvl="1"/>
            <a:r>
              <a:rPr lang="en-US" dirty="0" smtClean="0"/>
              <a:t>Neutron star and proto-neutron star cooling.</a:t>
            </a:r>
          </a:p>
          <a:p>
            <a:pPr lvl="1"/>
            <a:endParaRPr lang="en-US" dirty="0"/>
          </a:p>
          <a:p>
            <a:endParaRPr lang="en-US" dirty="0"/>
          </a:p>
        </p:txBody>
      </p:sp>
    </p:spTree>
    <p:extLst>
      <p:ext uri="{BB962C8B-B14F-4D97-AF65-F5344CB8AC3E}">
        <p14:creationId xmlns:p14="http://schemas.microsoft.com/office/powerpoint/2010/main" val="13111443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Densities and probes</a:t>
            </a:r>
            <a:endParaRPr lang="en-US" dirty="0"/>
          </a:p>
        </p:txBody>
      </p:sp>
      <p:sp>
        <p:nvSpPr>
          <p:cNvPr id="3" name="Text Placeholder 2"/>
          <p:cNvSpPr>
            <a:spLocks noGrp="1"/>
          </p:cNvSpPr>
          <p:nvPr>
            <p:ph type="body" sz="half" idx="1"/>
          </p:nvPr>
        </p:nvSpPr>
        <p:spPr>
          <a:xfrm>
            <a:off x="711200" y="1422400"/>
            <a:ext cx="7734300" cy="4114800"/>
          </a:xfrm>
        </p:spPr>
        <p:txBody>
          <a:bodyPr/>
          <a:lstStyle/>
          <a:p>
            <a:r>
              <a:rPr lang="en-US" dirty="0" smtClean="0"/>
              <a:t>Next I will recall some past and current efforts to constrain the symmetry energy at various densities</a:t>
            </a:r>
          </a:p>
          <a:p>
            <a:r>
              <a:rPr lang="en-US" dirty="0" smtClean="0"/>
              <a:t>I will start at low densities and work upwards in density.</a:t>
            </a:r>
          </a:p>
          <a:p>
            <a:r>
              <a:rPr lang="en-US" dirty="0" smtClean="0"/>
              <a:t>To make reference to existing work, I will make use of the Taylor expansion about ρ</a:t>
            </a:r>
            <a:r>
              <a:rPr lang="en-US" baseline="-25000" dirty="0" smtClean="0"/>
              <a:t>0</a:t>
            </a:r>
            <a:r>
              <a:rPr lang="en-US" dirty="0" smtClean="0"/>
              <a:t>, and the expansion parameters S</a:t>
            </a:r>
            <a:r>
              <a:rPr lang="en-US" baseline="-25000" dirty="0" smtClean="0"/>
              <a:t>0</a:t>
            </a:r>
            <a:r>
              <a:rPr lang="en-US" dirty="0" smtClean="0"/>
              <a:t>, L and </a:t>
            </a:r>
            <a:r>
              <a:rPr lang="en-US" dirty="0" err="1" smtClean="0"/>
              <a:t>K</a:t>
            </a:r>
            <a:r>
              <a:rPr lang="en-US" baseline="-25000" dirty="0" err="1" smtClean="0"/>
              <a:t>sym</a:t>
            </a:r>
            <a:endParaRPr lang="en-US" dirty="0" smtClean="0"/>
          </a:p>
          <a:p>
            <a:endParaRPr lang="en-US" dirty="0"/>
          </a:p>
          <a:p>
            <a:pPr marL="0" indent="0">
              <a:buNone/>
            </a:pPr>
            <a:r>
              <a:rPr lang="en-US" dirty="0"/>
              <a:t>		 </a:t>
            </a:r>
            <a:endParaRPr lang="en-US" dirty="0" smtClean="0"/>
          </a:p>
          <a:p>
            <a:endParaRPr lang="en-US" dirty="0" smtClean="0"/>
          </a:p>
          <a:p>
            <a:endParaRPr lang="en-US" dirty="0"/>
          </a:p>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946917126"/>
              </p:ext>
            </p:extLst>
          </p:nvPr>
        </p:nvGraphicFramePr>
        <p:xfrm>
          <a:off x="1845129" y="3346450"/>
          <a:ext cx="4327071" cy="857250"/>
        </p:xfrm>
        <a:graphic>
          <a:graphicData uri="http://schemas.openxmlformats.org/presentationml/2006/ole">
            <mc:AlternateContent xmlns:mc="http://schemas.openxmlformats.org/markup-compatibility/2006">
              <mc:Choice xmlns:v="urn:schemas-microsoft-com:vml" Requires="v">
                <p:oleObj spid="_x0000_s1245205" name="Equation" r:id="rId3" imgW="2692400" imgH="533400" progId="Equation.DSMT4">
                  <p:embed/>
                </p:oleObj>
              </mc:Choice>
              <mc:Fallback>
                <p:oleObj name="Equation" r:id="rId3" imgW="2692400" imgH="533400" progId="Equation.DSMT4">
                  <p:embed/>
                  <p:pic>
                    <p:nvPicPr>
                      <p:cNvPr id="0" name=""/>
                      <p:cNvPicPr/>
                      <p:nvPr/>
                    </p:nvPicPr>
                    <p:blipFill>
                      <a:blip r:embed="rId4"/>
                      <a:stretch>
                        <a:fillRect/>
                      </a:stretch>
                    </p:blipFill>
                    <p:spPr>
                      <a:xfrm>
                        <a:off x="1845129" y="3346450"/>
                        <a:ext cx="4327071" cy="857250"/>
                      </a:xfrm>
                      <a:prstGeom prst="rect">
                        <a:avLst/>
                      </a:prstGeom>
                    </p:spPr>
                  </p:pic>
                </p:oleObj>
              </mc:Fallback>
            </mc:AlternateContent>
          </a:graphicData>
        </a:graphic>
      </p:graphicFrame>
    </p:spTree>
    <p:extLst>
      <p:ext uri="{BB962C8B-B14F-4D97-AF65-F5344CB8AC3E}">
        <p14:creationId xmlns:p14="http://schemas.microsoft.com/office/powerpoint/2010/main" val="8477206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Probing the supernova neutrino-sphere EOS via fragmentation</a:t>
            </a:r>
            <a:endParaRPr lang="en-US" dirty="0"/>
          </a:p>
        </p:txBody>
      </p:sp>
      <p:sp>
        <p:nvSpPr>
          <p:cNvPr id="6" name="Text Placeholder 5"/>
          <p:cNvSpPr>
            <a:spLocks noGrp="1"/>
          </p:cNvSpPr>
          <p:nvPr>
            <p:ph type="body" sz="half" idx="1"/>
          </p:nvPr>
        </p:nvSpPr>
        <p:spPr>
          <a:xfrm>
            <a:off x="393700" y="1422400"/>
            <a:ext cx="5080000" cy="4114800"/>
          </a:xfrm>
        </p:spPr>
        <p:txBody>
          <a:bodyPr/>
          <a:lstStyle/>
          <a:p>
            <a:r>
              <a:rPr lang="en-US" dirty="0" smtClean="0"/>
              <a:t>The neutrino-sphere in a core collapse supernova has T≈5 MeV and </a:t>
            </a:r>
            <a:r>
              <a:rPr lang="en-US" dirty="0" err="1" smtClean="0"/>
              <a:t>ρ</a:t>
            </a:r>
            <a:r>
              <a:rPr lang="en-US" dirty="0" smtClean="0"/>
              <a:t>/ρ</a:t>
            </a:r>
            <a:r>
              <a:rPr lang="en-US" baseline="-25000" dirty="0" smtClean="0"/>
              <a:t>0</a:t>
            </a:r>
            <a:r>
              <a:rPr lang="en-US" dirty="0" smtClean="0"/>
              <a:t>&lt;0.25. It is where the neutrino wind is defined that later  can produce r-process nuclei farther out.</a:t>
            </a:r>
          </a:p>
          <a:p>
            <a:r>
              <a:rPr lang="en-US" dirty="0" smtClean="0"/>
              <a:t>These conditions can be approximated in fragmentation reactions and such reactions can be described via equilibrium fragmentation (NSE) models.</a:t>
            </a:r>
          </a:p>
          <a:p>
            <a:r>
              <a:rPr lang="en-US" dirty="0" smtClean="0"/>
              <a:t>Can we test the NSE models of for the neutrino?</a:t>
            </a:r>
          </a:p>
          <a:p>
            <a:r>
              <a:rPr lang="en-US" dirty="0" smtClean="0"/>
              <a:t>TAMU group of Hagel and </a:t>
            </a:r>
            <a:r>
              <a:rPr lang="en-US" dirty="0" err="1" smtClean="0"/>
              <a:t>Natowitz</a:t>
            </a:r>
            <a:r>
              <a:rPr lang="en-US" dirty="0" smtClean="0"/>
              <a:t> have been pursuing this.</a:t>
            </a:r>
          </a:p>
          <a:p>
            <a:r>
              <a:rPr lang="en-US" dirty="0" smtClean="0"/>
              <a:t>Figure show the measured “equilibrium constant” associated with producing helium isotope as a function of a density value extracted via the coalescence model. </a:t>
            </a:r>
          </a:p>
        </p:txBody>
      </p:sp>
      <p:pic>
        <p:nvPicPr>
          <p:cNvPr id="8" name="Picture 7"/>
          <p:cNvPicPr>
            <a:picLocks noChangeAspect="1"/>
          </p:cNvPicPr>
          <p:nvPr/>
        </p:nvPicPr>
        <p:blipFill>
          <a:blip r:embed="rId2"/>
          <a:stretch>
            <a:fillRect/>
          </a:stretch>
        </p:blipFill>
        <p:spPr>
          <a:xfrm>
            <a:off x="6008255" y="1117600"/>
            <a:ext cx="2613156" cy="4902200"/>
          </a:xfrm>
          <a:prstGeom prst="rect">
            <a:avLst/>
          </a:prstGeom>
        </p:spPr>
      </p:pic>
      <p:sp>
        <p:nvSpPr>
          <p:cNvPr id="9" name="TextBox 8"/>
          <p:cNvSpPr txBox="1"/>
          <p:nvPr/>
        </p:nvSpPr>
        <p:spPr>
          <a:xfrm rot="5400000">
            <a:off x="6807200" y="3517901"/>
            <a:ext cx="4087177" cy="369332"/>
          </a:xfrm>
          <a:prstGeom prst="rect">
            <a:avLst/>
          </a:prstGeom>
          <a:noFill/>
        </p:spPr>
        <p:txBody>
          <a:bodyPr wrap="none" rtlCol="0">
            <a:spAutoFit/>
          </a:bodyPr>
          <a:lstStyle/>
          <a:p>
            <a:pPr>
              <a:buNone/>
            </a:pPr>
            <a:r>
              <a:rPr lang="en-US" dirty="0" smtClean="0"/>
              <a:t>M. </a:t>
            </a:r>
            <a:r>
              <a:rPr lang="en-US" dirty="0" err="1" smtClean="0"/>
              <a:t>Hempel</a:t>
            </a:r>
            <a:r>
              <a:rPr lang="en-US" dirty="0" smtClean="0"/>
              <a:t> et al, </a:t>
            </a:r>
            <a:r>
              <a:rPr lang="sk-SK" dirty="0"/>
              <a:t>Phys. Rev. C 91, 045805</a:t>
            </a:r>
            <a:endParaRPr lang="en-US" dirty="0"/>
          </a:p>
        </p:txBody>
      </p:sp>
    </p:spTree>
    <p:extLst>
      <p:ext uri="{BB962C8B-B14F-4D97-AF65-F5344CB8AC3E}">
        <p14:creationId xmlns:p14="http://schemas.microsoft.com/office/powerpoint/2010/main" val="17382149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ChangeArrowheads="1"/>
          </p:cNvSpPr>
          <p:nvPr/>
        </p:nvSpPr>
        <p:spPr bwMode="auto">
          <a:xfrm>
            <a:off x="222250" y="1017588"/>
            <a:ext cx="4337050" cy="2386012"/>
          </a:xfrm>
          <a:prstGeom prst="rect">
            <a:avLst/>
          </a:prstGeom>
          <a:noFill/>
          <a:ln w="9525">
            <a:noFill/>
            <a:miter lim="800000"/>
            <a:headEnd/>
            <a:tailEnd/>
          </a:ln>
          <a:effectLst/>
        </p:spPr>
        <p:txBody>
          <a:bodyPr/>
          <a:lstStyle/>
          <a:p>
            <a:pPr marL="342900" indent="-342900">
              <a:lnSpc>
                <a:spcPct val="90000"/>
              </a:lnSpc>
            </a:pPr>
            <a:r>
              <a:rPr lang="en-US" sz="2000" dirty="0">
                <a:solidFill>
                  <a:schemeClr val="accent2"/>
                </a:solidFill>
              </a:rPr>
              <a:t>Collide projectiles and targets of differing isospin asymmetry </a:t>
            </a:r>
          </a:p>
          <a:p>
            <a:pPr marL="342900" indent="-342900">
              <a:lnSpc>
                <a:spcPct val="90000"/>
              </a:lnSpc>
            </a:pPr>
            <a:r>
              <a:rPr lang="en-US" sz="2000" dirty="0">
                <a:solidFill>
                  <a:schemeClr val="accent2"/>
                </a:solidFill>
              </a:rPr>
              <a:t>Probe the asymmetry </a:t>
            </a:r>
            <a:r>
              <a:rPr lang="en-US" sz="2000" dirty="0" err="1" smtClean="0">
                <a:sym typeface="Symbol" pitchFamily="18" charset="2"/>
              </a:rPr>
              <a:t>δ</a:t>
            </a:r>
            <a:r>
              <a:rPr lang="en-US" sz="2000" dirty="0" smtClean="0">
                <a:sym typeface="Symbol" pitchFamily="18" charset="2"/>
              </a:rPr>
              <a:t>=</a:t>
            </a:r>
            <a:r>
              <a:rPr lang="en-US" sz="2000" dirty="0">
                <a:sym typeface="Symbol" pitchFamily="18" charset="2"/>
              </a:rPr>
              <a:t>(N-Z)/(N+Z)</a:t>
            </a:r>
            <a:r>
              <a:rPr lang="en-US" sz="2000" dirty="0">
                <a:solidFill>
                  <a:schemeClr val="accent2"/>
                </a:solidFill>
                <a:sym typeface="Symbol" pitchFamily="18" charset="2"/>
              </a:rPr>
              <a:t> of the projectile spectator during the collision. </a:t>
            </a:r>
            <a:endParaRPr lang="en-US" sz="2000" dirty="0" smtClean="0">
              <a:solidFill>
                <a:schemeClr val="accent2"/>
              </a:solidFill>
              <a:sym typeface="Symbol" pitchFamily="18" charset="2"/>
            </a:endParaRPr>
          </a:p>
          <a:p>
            <a:pPr marL="342900" indent="-342900">
              <a:lnSpc>
                <a:spcPct val="90000"/>
              </a:lnSpc>
            </a:pPr>
            <a:endParaRPr lang="en-US" sz="2000" dirty="0">
              <a:solidFill>
                <a:schemeClr val="accent2"/>
              </a:solidFill>
              <a:sym typeface="Symbol" pitchFamily="18" charset="2"/>
            </a:endParaRPr>
          </a:p>
          <a:p>
            <a:pPr marL="342900" indent="-342900">
              <a:lnSpc>
                <a:spcPct val="90000"/>
              </a:lnSpc>
            </a:pPr>
            <a:endParaRPr lang="en-US" sz="2000" dirty="0">
              <a:solidFill>
                <a:schemeClr val="accent2"/>
              </a:solidFill>
              <a:sym typeface="Symbol" pitchFamily="18" charset="2"/>
            </a:endParaRPr>
          </a:p>
          <a:p>
            <a:pPr marL="342900" indent="-342900">
              <a:lnSpc>
                <a:spcPct val="90000"/>
              </a:lnSpc>
            </a:pPr>
            <a:endParaRPr lang="en-US" sz="2000" dirty="0">
              <a:solidFill>
                <a:schemeClr val="accent2"/>
              </a:solidFill>
              <a:sym typeface="Symbol" pitchFamily="18" charset="2"/>
            </a:endParaRPr>
          </a:p>
          <a:p>
            <a:pPr marL="342900" indent="-342900">
              <a:lnSpc>
                <a:spcPct val="90000"/>
              </a:lnSpc>
            </a:pPr>
            <a:endParaRPr lang="en-US" dirty="0">
              <a:solidFill>
                <a:schemeClr val="accent2"/>
              </a:solidFill>
            </a:endParaRPr>
          </a:p>
        </p:txBody>
      </p:sp>
      <p:sp>
        <p:nvSpPr>
          <p:cNvPr id="544772" name="Rectangle 4"/>
          <p:cNvSpPr>
            <a:spLocks noChangeArrowheads="1"/>
          </p:cNvSpPr>
          <p:nvPr/>
        </p:nvSpPr>
        <p:spPr bwMode="auto">
          <a:xfrm>
            <a:off x="584200" y="173038"/>
            <a:ext cx="7950200" cy="652462"/>
          </a:xfrm>
          <a:prstGeom prst="rect">
            <a:avLst/>
          </a:prstGeom>
          <a:gradFill rotWithShape="0">
            <a:gsLst>
              <a:gs pos="0">
                <a:schemeClr val="bg1"/>
              </a:gs>
              <a:gs pos="100000">
                <a:schemeClr val="hlink"/>
              </a:gs>
            </a:gsLst>
            <a:path path="shape">
              <a:fillToRect l="50000" t="50000" r="50000" b="50000"/>
            </a:path>
          </a:gradFill>
          <a:ln w="9525">
            <a:noFill/>
            <a:miter lim="800000"/>
            <a:headEnd/>
            <a:tailEnd/>
          </a:ln>
          <a:effectLst>
            <a:outerShdw dist="107763" dir="2700000" algn="ctr" rotWithShape="0">
              <a:schemeClr val="bg2"/>
            </a:outerShdw>
          </a:effectLst>
        </p:spPr>
        <p:txBody>
          <a:bodyPr anchor="ctr"/>
          <a:lstStyle/>
          <a:p>
            <a:pPr algn="ctr">
              <a:spcBef>
                <a:spcPct val="0"/>
              </a:spcBef>
              <a:buFontTx/>
              <a:buNone/>
            </a:pPr>
            <a:r>
              <a:rPr lang="en-US" sz="2800">
                <a:solidFill>
                  <a:srgbClr val="CC00CC"/>
                </a:solidFill>
              </a:rPr>
              <a:t>Probe: Isospin diffusion in peripheral collisions</a:t>
            </a:r>
            <a:endParaRPr lang="en-US">
              <a:solidFill>
                <a:srgbClr val="CC00CC"/>
              </a:solidFill>
            </a:endParaRPr>
          </a:p>
        </p:txBody>
      </p:sp>
      <p:sp>
        <p:nvSpPr>
          <p:cNvPr id="544812" name="Line 44"/>
          <p:cNvSpPr>
            <a:spLocks noChangeShapeType="1"/>
          </p:cNvSpPr>
          <p:nvPr/>
        </p:nvSpPr>
        <p:spPr bwMode="auto">
          <a:xfrm>
            <a:off x="7927975" y="5737225"/>
            <a:ext cx="0" cy="436563"/>
          </a:xfrm>
          <a:prstGeom prst="line">
            <a:avLst/>
          </a:prstGeom>
          <a:noFill/>
          <a:ln w="28575">
            <a:solidFill>
              <a:srgbClr val="0000FF"/>
            </a:solidFill>
            <a:round/>
            <a:headEnd/>
            <a:tailEnd type="triangle" w="med" len="med"/>
          </a:ln>
          <a:effectLst/>
        </p:spPr>
        <p:txBody>
          <a:bodyPr/>
          <a:lstStyle/>
          <a:p>
            <a:endParaRPr lang="en-US"/>
          </a:p>
        </p:txBody>
      </p:sp>
      <p:sp>
        <p:nvSpPr>
          <p:cNvPr id="544815" name="Text Box 47"/>
          <p:cNvSpPr txBox="1">
            <a:spLocks noChangeArrowheads="1"/>
          </p:cNvSpPr>
          <p:nvPr/>
        </p:nvSpPr>
        <p:spPr bwMode="auto">
          <a:xfrm>
            <a:off x="6561138" y="1241425"/>
            <a:ext cx="2055812" cy="1127125"/>
          </a:xfrm>
          <a:prstGeom prst="rect">
            <a:avLst/>
          </a:prstGeom>
          <a:solidFill>
            <a:srgbClr val="66FFFF"/>
          </a:solidFill>
          <a:ln w="9525">
            <a:noFill/>
            <a:miter lim="800000"/>
            <a:headEnd/>
            <a:tailEnd/>
          </a:ln>
          <a:effectLst>
            <a:outerShdw dist="107763" dir="2700000" algn="ctr" rotWithShape="0">
              <a:schemeClr val="bg2"/>
            </a:outerShdw>
          </a:effectLst>
        </p:spPr>
        <p:txBody>
          <a:bodyPr wrap="none">
            <a:spAutoFit/>
          </a:bodyPr>
          <a:lstStyle/>
          <a:p>
            <a:pPr>
              <a:buFontTx/>
              <a:buNone/>
            </a:pPr>
            <a:r>
              <a:rPr lang="en-US" sz="2000">
                <a:solidFill>
                  <a:srgbClr val="FF00FF"/>
                </a:solidFill>
              </a:rPr>
              <a:t>mixed </a:t>
            </a:r>
            <a:r>
              <a:rPr lang="en-US" sz="2000" baseline="30000">
                <a:solidFill>
                  <a:srgbClr val="FF00FF"/>
                </a:solidFill>
              </a:rPr>
              <a:t>124</a:t>
            </a:r>
            <a:r>
              <a:rPr lang="en-US" sz="2000">
                <a:solidFill>
                  <a:srgbClr val="FF00FF"/>
                </a:solidFill>
              </a:rPr>
              <a:t>Sn+</a:t>
            </a:r>
            <a:r>
              <a:rPr lang="en-US" sz="2000" baseline="30000">
                <a:solidFill>
                  <a:srgbClr val="FF00FF"/>
                </a:solidFill>
              </a:rPr>
              <a:t>112</a:t>
            </a:r>
            <a:r>
              <a:rPr lang="en-US" sz="2000">
                <a:solidFill>
                  <a:srgbClr val="FF00FF"/>
                </a:solidFill>
              </a:rPr>
              <a:t>Sn</a:t>
            </a:r>
          </a:p>
          <a:p>
            <a:pPr>
              <a:buFontTx/>
              <a:buNone/>
            </a:pPr>
            <a:r>
              <a:rPr lang="en-US" sz="2000">
                <a:solidFill>
                  <a:srgbClr val="FF0000"/>
                </a:solidFill>
              </a:rPr>
              <a:t>n-rich </a:t>
            </a:r>
            <a:r>
              <a:rPr lang="en-US" sz="2000" baseline="30000">
                <a:solidFill>
                  <a:srgbClr val="FF0000"/>
                </a:solidFill>
              </a:rPr>
              <a:t>124</a:t>
            </a:r>
            <a:r>
              <a:rPr lang="en-US" sz="2000">
                <a:solidFill>
                  <a:srgbClr val="FF0000"/>
                </a:solidFill>
              </a:rPr>
              <a:t>Sn+</a:t>
            </a:r>
            <a:r>
              <a:rPr lang="en-US" sz="2000" baseline="30000">
                <a:solidFill>
                  <a:srgbClr val="FF0000"/>
                </a:solidFill>
              </a:rPr>
              <a:t>124</a:t>
            </a:r>
            <a:r>
              <a:rPr lang="en-US" sz="2000">
                <a:solidFill>
                  <a:srgbClr val="FF0000"/>
                </a:solidFill>
              </a:rPr>
              <a:t>Sn</a:t>
            </a:r>
          </a:p>
          <a:p>
            <a:pPr>
              <a:buFontTx/>
              <a:buNone/>
            </a:pPr>
            <a:r>
              <a:rPr lang="en-US" sz="2000">
                <a:solidFill>
                  <a:schemeClr val="accent2"/>
                </a:solidFill>
              </a:rPr>
              <a:t>p-rich </a:t>
            </a:r>
            <a:r>
              <a:rPr lang="en-US" sz="2000" baseline="30000">
                <a:solidFill>
                  <a:schemeClr val="accent2"/>
                </a:solidFill>
              </a:rPr>
              <a:t>112</a:t>
            </a:r>
            <a:r>
              <a:rPr lang="en-US" sz="2000">
                <a:solidFill>
                  <a:schemeClr val="accent2"/>
                </a:solidFill>
              </a:rPr>
              <a:t>Sn+</a:t>
            </a:r>
            <a:r>
              <a:rPr lang="en-US" sz="2000" baseline="30000">
                <a:solidFill>
                  <a:schemeClr val="accent2"/>
                </a:solidFill>
              </a:rPr>
              <a:t>112</a:t>
            </a:r>
            <a:r>
              <a:rPr lang="en-US" sz="2000">
                <a:solidFill>
                  <a:schemeClr val="accent2"/>
                </a:solidFill>
              </a:rPr>
              <a:t>Sn</a:t>
            </a:r>
          </a:p>
        </p:txBody>
      </p:sp>
      <p:sp>
        <p:nvSpPr>
          <p:cNvPr id="544819" name="Text Box 51"/>
          <p:cNvSpPr txBox="1">
            <a:spLocks noChangeArrowheads="1"/>
          </p:cNvSpPr>
          <p:nvPr/>
        </p:nvSpPr>
        <p:spPr bwMode="auto">
          <a:xfrm>
            <a:off x="7375525" y="4476750"/>
            <a:ext cx="334963" cy="457200"/>
          </a:xfrm>
          <a:prstGeom prst="rect">
            <a:avLst/>
          </a:prstGeom>
          <a:noFill/>
          <a:ln w="9525">
            <a:noFill/>
            <a:miter lim="800000"/>
            <a:headEnd/>
            <a:tailEnd/>
          </a:ln>
          <a:effectLst/>
        </p:spPr>
        <p:txBody>
          <a:bodyPr wrap="none">
            <a:spAutoFit/>
          </a:bodyPr>
          <a:lstStyle/>
          <a:p>
            <a:pPr>
              <a:buFontTx/>
              <a:buNone/>
            </a:pPr>
            <a:r>
              <a:rPr lang="en-US" sz="2400" b="1">
                <a:solidFill>
                  <a:schemeClr val="bg1"/>
                </a:solidFill>
                <a:sym typeface="Symbol" pitchFamily="18" charset="2"/>
              </a:rPr>
              <a:t></a:t>
            </a:r>
            <a:endParaRPr lang="en-US" sz="2400" b="1">
              <a:solidFill>
                <a:schemeClr val="bg1"/>
              </a:solidFill>
            </a:endParaRPr>
          </a:p>
        </p:txBody>
      </p:sp>
      <p:sp>
        <p:nvSpPr>
          <p:cNvPr id="544820" name="Text Box 52"/>
          <p:cNvSpPr txBox="1">
            <a:spLocks noChangeArrowheads="1"/>
          </p:cNvSpPr>
          <p:nvPr/>
        </p:nvSpPr>
        <p:spPr bwMode="auto">
          <a:xfrm>
            <a:off x="4872038" y="1582738"/>
            <a:ext cx="1200150" cy="457200"/>
          </a:xfrm>
          <a:prstGeom prst="rect">
            <a:avLst/>
          </a:prstGeom>
          <a:noFill/>
          <a:ln w="9525">
            <a:noFill/>
            <a:miter lim="800000"/>
            <a:headEnd/>
            <a:tailEnd/>
          </a:ln>
          <a:effectLst/>
        </p:spPr>
        <p:txBody>
          <a:bodyPr wrap="none">
            <a:spAutoFit/>
          </a:bodyPr>
          <a:lstStyle/>
          <a:p>
            <a:pPr>
              <a:buFontTx/>
              <a:buNone/>
            </a:pPr>
            <a:r>
              <a:rPr lang="en-US" sz="2400"/>
              <a:t>Systems</a:t>
            </a:r>
            <a:endParaRPr lang="en-US" sz="5400"/>
          </a:p>
        </p:txBody>
      </p:sp>
      <p:sp>
        <p:nvSpPr>
          <p:cNvPr id="544821" name="Text Box 53"/>
          <p:cNvSpPr txBox="1">
            <a:spLocks noChangeArrowheads="1"/>
          </p:cNvSpPr>
          <p:nvPr/>
        </p:nvSpPr>
        <p:spPr bwMode="auto">
          <a:xfrm>
            <a:off x="5930900" y="942975"/>
            <a:ext cx="1020763" cy="1433513"/>
          </a:xfrm>
          <a:prstGeom prst="rect">
            <a:avLst/>
          </a:prstGeom>
          <a:noFill/>
          <a:ln w="9525">
            <a:noFill/>
            <a:miter lim="800000"/>
            <a:headEnd/>
            <a:tailEnd/>
          </a:ln>
          <a:effectLst/>
        </p:spPr>
        <p:txBody>
          <a:bodyPr>
            <a:spAutoFit/>
          </a:bodyPr>
          <a:lstStyle/>
          <a:p>
            <a:pPr>
              <a:spcBef>
                <a:spcPct val="50000"/>
              </a:spcBef>
              <a:buFontTx/>
              <a:buNone/>
            </a:pPr>
            <a:r>
              <a:rPr lang="en-US" sz="8800"/>
              <a:t>{</a:t>
            </a:r>
          </a:p>
        </p:txBody>
      </p:sp>
      <p:sp>
        <p:nvSpPr>
          <p:cNvPr id="544825" name="Text Box 57"/>
          <p:cNvSpPr txBox="1">
            <a:spLocks noChangeArrowheads="1"/>
          </p:cNvSpPr>
          <p:nvPr/>
        </p:nvSpPr>
        <p:spPr bwMode="auto">
          <a:xfrm>
            <a:off x="5016500" y="6277114"/>
            <a:ext cx="4127500" cy="400110"/>
          </a:xfrm>
          <a:prstGeom prst="rect">
            <a:avLst/>
          </a:prstGeom>
          <a:noFill/>
          <a:ln w="9525">
            <a:noFill/>
            <a:miter lim="800000"/>
            <a:headEnd/>
            <a:tailEnd/>
          </a:ln>
          <a:effectLst/>
        </p:spPr>
        <p:txBody>
          <a:bodyPr wrap="square">
            <a:spAutoFit/>
          </a:bodyPr>
          <a:lstStyle/>
          <a:p>
            <a:pPr>
              <a:buFontTx/>
              <a:buNone/>
            </a:pPr>
            <a:r>
              <a:rPr lang="en-US" sz="2000" dirty="0">
                <a:solidFill>
                  <a:schemeClr val="tx2"/>
                </a:solidFill>
              </a:rPr>
              <a:t>measure asymmetry </a:t>
            </a:r>
            <a:r>
              <a:rPr lang="en-US" sz="2000" dirty="0" smtClean="0">
                <a:solidFill>
                  <a:schemeClr val="tx2"/>
                </a:solidFill>
              </a:rPr>
              <a:t>after </a:t>
            </a:r>
            <a:r>
              <a:rPr lang="en-US" sz="2000" dirty="0">
                <a:solidFill>
                  <a:schemeClr val="tx2"/>
                </a:solidFill>
              </a:rPr>
              <a:t>collision</a:t>
            </a:r>
          </a:p>
        </p:txBody>
      </p:sp>
      <p:grpSp>
        <p:nvGrpSpPr>
          <p:cNvPr id="21" name="Group 20"/>
          <p:cNvGrpSpPr>
            <a:grpSpLocks/>
          </p:cNvGrpSpPr>
          <p:nvPr/>
        </p:nvGrpSpPr>
        <p:grpSpPr bwMode="auto">
          <a:xfrm>
            <a:off x="4721225" y="2831737"/>
            <a:ext cx="3940175" cy="3714502"/>
            <a:chOff x="4191000" y="1537373"/>
            <a:chExt cx="4752975" cy="4312573"/>
          </a:xfrm>
        </p:grpSpPr>
        <p:grpSp>
          <p:nvGrpSpPr>
            <p:cNvPr id="22" name="Group 19"/>
            <p:cNvGrpSpPr>
              <a:grpSpLocks/>
            </p:cNvGrpSpPr>
            <p:nvPr/>
          </p:nvGrpSpPr>
          <p:grpSpPr bwMode="auto">
            <a:xfrm>
              <a:off x="4191000" y="1836738"/>
              <a:ext cx="4752975" cy="4013208"/>
              <a:chOff x="4191000" y="1836738"/>
              <a:chExt cx="4752975" cy="4013208"/>
            </a:xfrm>
          </p:grpSpPr>
          <p:grpSp>
            <p:nvGrpSpPr>
              <p:cNvPr id="24" name="Group 23"/>
              <p:cNvGrpSpPr>
                <a:grpSpLocks/>
              </p:cNvGrpSpPr>
              <p:nvPr/>
            </p:nvGrpSpPr>
            <p:grpSpPr bwMode="auto">
              <a:xfrm>
                <a:off x="4191000" y="1836738"/>
                <a:ext cx="4752975" cy="3725862"/>
                <a:chOff x="2928" y="96"/>
                <a:chExt cx="2706" cy="2011"/>
              </a:xfrm>
            </p:grpSpPr>
            <p:pic>
              <p:nvPicPr>
                <p:cNvPr id="26" name="Picture 5" descr="\\homedir\home1\tsang\My Documents\isodiff-forBetty.jpg"/>
                <p:cNvPicPr>
                  <a:picLocks noChangeAspect="1" noChangeArrowheads="1"/>
                </p:cNvPicPr>
                <p:nvPr/>
              </p:nvPicPr>
              <p:blipFill>
                <a:blip r:embed="rId4" cstate="print"/>
                <a:srcRect/>
                <a:stretch>
                  <a:fillRect/>
                </a:stretch>
              </p:blipFill>
              <p:spPr bwMode="auto">
                <a:xfrm>
                  <a:off x="2928" y="96"/>
                  <a:ext cx="2688" cy="2011"/>
                </a:xfrm>
                <a:prstGeom prst="rect">
                  <a:avLst/>
                </a:prstGeom>
                <a:noFill/>
                <a:ln w="9525">
                  <a:noFill/>
                  <a:miter lim="800000"/>
                  <a:headEnd/>
                  <a:tailEnd/>
                </a:ln>
              </p:spPr>
            </p:pic>
            <p:sp>
              <p:nvSpPr>
                <p:cNvPr id="27" name="Rectangle 6"/>
                <p:cNvSpPr>
                  <a:spLocks noChangeArrowheads="1"/>
                </p:cNvSpPr>
                <p:nvPr/>
              </p:nvSpPr>
              <p:spPr bwMode="auto">
                <a:xfrm>
                  <a:off x="4364" y="101"/>
                  <a:ext cx="751" cy="252"/>
                </a:xfrm>
                <a:prstGeom prst="rect">
                  <a:avLst/>
                </a:prstGeom>
                <a:noFill/>
                <a:ln w="9525">
                  <a:noFill/>
                  <a:miter lim="800000"/>
                  <a:headEnd/>
                  <a:tailEnd/>
                </a:ln>
              </p:spPr>
              <p:txBody>
                <a:bodyPr wrap="none" anchor="ctr"/>
                <a:lstStyle/>
                <a:p>
                  <a:pPr algn="ctr"/>
                  <a:r>
                    <a:rPr lang="en-US" b="1" dirty="0" smtClean="0">
                      <a:solidFill>
                        <a:srgbClr val="FF0000"/>
                      </a:solidFill>
                    </a:rPr>
                    <a:t>Neutron-rich projectile</a:t>
                  </a:r>
                  <a:endParaRPr lang="en-US" b="1" dirty="0">
                    <a:solidFill>
                      <a:srgbClr val="FF0000"/>
                    </a:solidFill>
                  </a:endParaRPr>
                </a:p>
              </p:txBody>
            </p:sp>
            <p:sp>
              <p:nvSpPr>
                <p:cNvPr id="28" name="Rectangle 7"/>
                <p:cNvSpPr>
                  <a:spLocks noChangeArrowheads="1"/>
                </p:cNvSpPr>
                <p:nvPr/>
              </p:nvSpPr>
              <p:spPr bwMode="auto">
                <a:xfrm>
                  <a:off x="3691" y="1488"/>
                  <a:ext cx="912" cy="288"/>
                </a:xfrm>
                <a:prstGeom prst="rect">
                  <a:avLst/>
                </a:prstGeom>
                <a:noFill/>
                <a:ln w="9525">
                  <a:noFill/>
                  <a:miter lim="800000"/>
                  <a:headEnd/>
                  <a:tailEnd/>
                </a:ln>
              </p:spPr>
              <p:txBody>
                <a:bodyPr wrap="none" anchor="ctr"/>
                <a:lstStyle/>
                <a:p>
                  <a:pPr algn="ctr"/>
                  <a:r>
                    <a:rPr lang="en-US" b="1" dirty="0" smtClean="0">
                      <a:solidFill>
                        <a:schemeClr val="accent2"/>
                      </a:solidFill>
                    </a:rPr>
                    <a:t> Neutron-</a:t>
                  </a:r>
                  <a:r>
                    <a:rPr lang="en-US" b="1" dirty="0" err="1" smtClean="0">
                      <a:solidFill>
                        <a:schemeClr val="accent2"/>
                      </a:solidFill>
                    </a:rPr>
                    <a:t>deficienttarget</a:t>
                  </a:r>
                  <a:endParaRPr lang="en-US" b="1" dirty="0">
                    <a:solidFill>
                      <a:schemeClr val="accent2"/>
                    </a:solidFill>
                  </a:endParaRPr>
                </a:p>
              </p:txBody>
            </p:sp>
            <p:sp>
              <p:nvSpPr>
                <p:cNvPr id="29" name="AutoShape 8"/>
                <p:cNvSpPr>
                  <a:spLocks noChangeArrowheads="1"/>
                </p:cNvSpPr>
                <p:nvPr/>
              </p:nvSpPr>
              <p:spPr bwMode="auto">
                <a:xfrm rot="3726185">
                  <a:off x="4359" y="567"/>
                  <a:ext cx="306" cy="672"/>
                </a:xfrm>
                <a:prstGeom prst="upDownArrow">
                  <a:avLst>
                    <a:gd name="adj1" fmla="val 50000"/>
                    <a:gd name="adj2" fmla="val 43922"/>
                  </a:avLst>
                </a:prstGeom>
                <a:solidFill>
                  <a:schemeClr val="bg1"/>
                </a:solidFill>
                <a:ln w="28575">
                  <a:solidFill>
                    <a:srgbClr val="006600"/>
                  </a:solidFill>
                  <a:miter lim="800000"/>
                  <a:headEnd/>
                  <a:tailEnd/>
                </a:ln>
              </p:spPr>
              <p:txBody>
                <a:bodyPr wrap="none" anchor="ctr"/>
                <a:lstStyle/>
                <a:p>
                  <a:endParaRPr lang="en-US"/>
                </a:p>
              </p:txBody>
            </p:sp>
            <p:sp>
              <p:nvSpPr>
                <p:cNvPr id="30" name="Rectangle 9"/>
                <p:cNvSpPr>
                  <a:spLocks noChangeArrowheads="1"/>
                </p:cNvSpPr>
                <p:nvPr/>
              </p:nvSpPr>
              <p:spPr bwMode="auto">
                <a:xfrm>
                  <a:off x="5184" y="288"/>
                  <a:ext cx="450" cy="250"/>
                </a:xfrm>
                <a:prstGeom prst="rect">
                  <a:avLst/>
                </a:prstGeom>
                <a:noFill/>
                <a:ln w="9525">
                  <a:noFill/>
                  <a:miter lim="800000"/>
                  <a:headEnd/>
                  <a:tailEnd/>
                </a:ln>
              </p:spPr>
              <p:txBody>
                <a:bodyPr wrap="none">
                  <a:spAutoFit/>
                </a:bodyPr>
                <a:lstStyle/>
                <a:p>
                  <a:r>
                    <a:rPr lang="en-US" sz="2000" b="1" i="1" baseline="30000">
                      <a:solidFill>
                        <a:srgbClr val="FF0000"/>
                      </a:solidFill>
                    </a:rPr>
                    <a:t>124</a:t>
                  </a:r>
                  <a:r>
                    <a:rPr lang="en-US" sz="2000" b="1" i="1">
                      <a:solidFill>
                        <a:srgbClr val="FF0000"/>
                      </a:solidFill>
                    </a:rPr>
                    <a:t>Sn</a:t>
                  </a:r>
                </a:p>
              </p:txBody>
            </p:sp>
            <p:sp>
              <p:nvSpPr>
                <p:cNvPr id="31" name="Rectangle 10"/>
                <p:cNvSpPr>
                  <a:spLocks noChangeArrowheads="1"/>
                </p:cNvSpPr>
                <p:nvPr/>
              </p:nvSpPr>
              <p:spPr bwMode="auto">
                <a:xfrm>
                  <a:off x="3286" y="1306"/>
                  <a:ext cx="450" cy="250"/>
                </a:xfrm>
                <a:prstGeom prst="rect">
                  <a:avLst/>
                </a:prstGeom>
                <a:noFill/>
                <a:ln w="9525">
                  <a:noFill/>
                  <a:miter lim="800000"/>
                  <a:headEnd/>
                  <a:tailEnd/>
                </a:ln>
              </p:spPr>
              <p:txBody>
                <a:bodyPr>
                  <a:spAutoFit/>
                </a:bodyPr>
                <a:lstStyle/>
                <a:p>
                  <a:pPr>
                    <a:spcBef>
                      <a:spcPct val="20000"/>
                    </a:spcBef>
                    <a:buFont typeface="Wingdings" pitchFamily="2" charset="2"/>
                    <a:buNone/>
                  </a:pPr>
                  <a:r>
                    <a:rPr lang="en-US" sz="2000" b="1" i="1" baseline="30000" dirty="0" smtClean="0">
                      <a:solidFill>
                        <a:srgbClr val="0000CC"/>
                      </a:solidFill>
                    </a:rPr>
                    <a:t>112</a:t>
                  </a:r>
                  <a:r>
                    <a:rPr lang="en-US" sz="2000" b="1" i="1" dirty="0" smtClean="0">
                      <a:solidFill>
                        <a:srgbClr val="0000CC"/>
                      </a:solidFill>
                    </a:rPr>
                    <a:t>S</a:t>
                  </a:r>
                  <a:endParaRPr lang="en-US" sz="2000" b="1" i="1" dirty="0">
                    <a:solidFill>
                      <a:srgbClr val="0000CC"/>
                    </a:solidFill>
                  </a:endParaRPr>
                </a:p>
              </p:txBody>
            </p:sp>
          </p:grpSp>
          <p:sp>
            <p:nvSpPr>
              <p:cNvPr id="25" name="Rectangle 37"/>
              <p:cNvSpPr>
                <a:spLocks noChangeArrowheads="1"/>
              </p:cNvSpPr>
              <p:nvPr/>
            </p:nvSpPr>
            <p:spPr bwMode="auto">
              <a:xfrm>
                <a:off x="4953000" y="5528347"/>
                <a:ext cx="319444" cy="321599"/>
              </a:xfrm>
              <a:prstGeom prst="rect">
                <a:avLst/>
              </a:prstGeom>
              <a:noFill/>
              <a:ln w="9525">
                <a:noFill/>
                <a:miter lim="800000"/>
                <a:headEnd/>
                <a:tailEnd/>
              </a:ln>
            </p:spPr>
            <p:txBody>
              <a:bodyPr wrap="none">
                <a:spAutoFit/>
              </a:bodyPr>
              <a:lstStyle/>
              <a:p>
                <a:endParaRPr lang="en-US" baseline="-25000" dirty="0"/>
              </a:p>
            </p:txBody>
          </p:sp>
        </p:grpSp>
        <p:sp>
          <p:nvSpPr>
            <p:cNvPr id="23" name="Rectangle 19"/>
            <p:cNvSpPr>
              <a:spLocks noChangeArrowheads="1"/>
            </p:cNvSpPr>
            <p:nvPr/>
          </p:nvSpPr>
          <p:spPr bwMode="auto">
            <a:xfrm>
              <a:off x="5199678" y="1537373"/>
              <a:ext cx="3001847" cy="307777"/>
            </a:xfrm>
            <a:prstGeom prst="rect">
              <a:avLst/>
            </a:prstGeom>
            <a:noFill/>
            <a:ln w="9525">
              <a:noFill/>
              <a:miter lim="800000"/>
              <a:headEnd/>
              <a:tailEnd/>
            </a:ln>
          </p:spPr>
          <p:txBody>
            <a:bodyPr wrap="none">
              <a:spAutoFit/>
            </a:bodyPr>
            <a:lstStyle/>
            <a:p>
              <a:r>
                <a:rPr lang="en-US" sz="1400" dirty="0">
                  <a:latin typeface="Arial" pitchFamily="34" charset="0"/>
                  <a:cs typeface="Arial" pitchFamily="34" charset="0"/>
                </a:rPr>
                <a:t>Tsang et al., PRL 92 (2004) 062701</a:t>
              </a:r>
            </a:p>
          </p:txBody>
        </p:sp>
      </p:grpSp>
      <p:grpSp>
        <p:nvGrpSpPr>
          <p:cNvPr id="36" name="Group 35"/>
          <p:cNvGrpSpPr>
            <a:grpSpLocks noChangeAspect="1"/>
          </p:cNvGrpSpPr>
          <p:nvPr/>
        </p:nvGrpSpPr>
        <p:grpSpPr>
          <a:xfrm>
            <a:off x="161925" y="3486151"/>
            <a:ext cx="4470400" cy="3240401"/>
            <a:chOff x="0" y="3314700"/>
            <a:chExt cx="4470400" cy="3600446"/>
          </a:xfrm>
        </p:grpSpPr>
        <p:pic>
          <p:nvPicPr>
            <p:cNvPr id="32" name="Picture 5" descr="iso-diff-y4"/>
            <p:cNvPicPr>
              <a:picLocks noChangeAspect="1" noChangeArrowheads="1"/>
            </p:cNvPicPr>
            <p:nvPr/>
          </p:nvPicPr>
          <p:blipFill>
            <a:blip r:embed="rId5"/>
            <a:srcRect/>
            <a:stretch>
              <a:fillRect/>
            </a:stretch>
          </p:blipFill>
          <p:spPr bwMode="auto">
            <a:xfrm>
              <a:off x="0" y="3575231"/>
              <a:ext cx="4470400" cy="3339915"/>
            </a:xfrm>
            <a:prstGeom prst="rect">
              <a:avLst/>
            </a:prstGeom>
            <a:noFill/>
          </p:spPr>
        </p:pic>
        <p:sp>
          <p:nvSpPr>
            <p:cNvPr id="34" name="Text Box 6"/>
            <p:cNvSpPr txBox="1">
              <a:spLocks noChangeArrowheads="1"/>
            </p:cNvSpPr>
            <p:nvPr/>
          </p:nvSpPr>
          <p:spPr bwMode="auto">
            <a:xfrm>
              <a:off x="2967038" y="3659188"/>
              <a:ext cx="1135062" cy="369332"/>
            </a:xfrm>
            <a:prstGeom prst="rect">
              <a:avLst/>
            </a:prstGeom>
            <a:solidFill>
              <a:schemeClr val="bg1"/>
            </a:solidFill>
            <a:ln w="9525">
              <a:noFill/>
              <a:miter lim="800000"/>
              <a:headEnd/>
              <a:tailEnd/>
            </a:ln>
            <a:effectLst/>
          </p:spPr>
          <p:txBody>
            <a:bodyPr wrap="square">
              <a:spAutoFit/>
            </a:bodyPr>
            <a:lstStyle/>
            <a:p>
              <a:pPr>
                <a:spcBef>
                  <a:spcPct val="50000"/>
                </a:spcBef>
                <a:buFontTx/>
                <a:buNone/>
              </a:pPr>
              <a:r>
                <a:rPr lang="en-US" dirty="0" smtClean="0">
                  <a:solidFill>
                    <a:srgbClr val="FF3300"/>
                  </a:solidFill>
                </a:rPr>
                <a:t>Larger L</a:t>
              </a:r>
              <a:endParaRPr lang="en-US" dirty="0">
                <a:solidFill>
                  <a:srgbClr val="FF3300"/>
                </a:solidFill>
              </a:endParaRPr>
            </a:p>
          </p:txBody>
        </p:sp>
        <p:sp>
          <p:nvSpPr>
            <p:cNvPr id="35" name="Text Box 6"/>
            <p:cNvSpPr txBox="1">
              <a:spLocks noChangeArrowheads="1"/>
            </p:cNvSpPr>
            <p:nvPr/>
          </p:nvSpPr>
          <p:spPr bwMode="auto">
            <a:xfrm>
              <a:off x="2916238" y="5132388"/>
              <a:ext cx="1135062" cy="369332"/>
            </a:xfrm>
            <a:prstGeom prst="rect">
              <a:avLst/>
            </a:prstGeom>
            <a:solidFill>
              <a:schemeClr val="bg1"/>
            </a:solidFill>
            <a:ln w="9525">
              <a:noFill/>
              <a:miter lim="800000"/>
              <a:headEnd/>
              <a:tailEnd/>
            </a:ln>
            <a:effectLst/>
          </p:spPr>
          <p:txBody>
            <a:bodyPr wrap="square">
              <a:spAutoFit/>
            </a:bodyPr>
            <a:lstStyle/>
            <a:p>
              <a:pPr>
                <a:spcBef>
                  <a:spcPct val="50000"/>
                </a:spcBef>
                <a:buFontTx/>
                <a:buNone/>
              </a:pPr>
              <a:r>
                <a:rPr lang="en-US" dirty="0" smtClean="0">
                  <a:solidFill>
                    <a:srgbClr val="FF3300"/>
                  </a:solidFill>
                </a:rPr>
                <a:t>Smaller L</a:t>
              </a:r>
              <a:endParaRPr lang="en-US" dirty="0">
                <a:solidFill>
                  <a:srgbClr val="FF3300"/>
                </a:solidFill>
              </a:endParaRPr>
            </a:p>
          </p:txBody>
        </p:sp>
        <p:grpSp>
          <p:nvGrpSpPr>
            <p:cNvPr id="40" name="Group 39"/>
            <p:cNvGrpSpPr/>
            <p:nvPr/>
          </p:nvGrpSpPr>
          <p:grpSpPr>
            <a:xfrm>
              <a:off x="0" y="3314700"/>
              <a:ext cx="4070947" cy="3090069"/>
              <a:chOff x="0" y="3314700"/>
              <a:chExt cx="4070947" cy="3090069"/>
            </a:xfrm>
          </p:grpSpPr>
          <p:sp>
            <p:nvSpPr>
              <p:cNvPr id="33" name="TextBox 32"/>
              <p:cNvSpPr txBox="1"/>
              <p:nvPr/>
            </p:nvSpPr>
            <p:spPr>
              <a:xfrm>
                <a:off x="588433" y="3314700"/>
                <a:ext cx="1762021" cy="410369"/>
              </a:xfrm>
              <a:prstGeom prst="rect">
                <a:avLst/>
              </a:prstGeom>
              <a:solidFill>
                <a:schemeClr val="bg1"/>
              </a:solidFill>
            </p:spPr>
            <p:txBody>
              <a:bodyPr wrap="none" rtlCol="0">
                <a:spAutoFit/>
              </a:bodyPr>
              <a:lstStyle/>
              <a:p>
                <a:pPr>
                  <a:buNone/>
                </a:pPr>
                <a:r>
                  <a:rPr lang="en-US" dirty="0" smtClean="0">
                    <a:solidFill>
                      <a:srgbClr val="FF0000"/>
                    </a:solidFill>
                  </a:rPr>
                  <a:t>R=1 no diffusion</a:t>
                </a:r>
                <a:endParaRPr lang="en-US" dirty="0">
                  <a:solidFill>
                    <a:srgbClr val="FF0000"/>
                  </a:solidFill>
                </a:endParaRPr>
              </a:p>
            </p:txBody>
          </p:sp>
          <p:sp>
            <p:nvSpPr>
              <p:cNvPr id="37" name="TextBox 36"/>
              <p:cNvSpPr txBox="1"/>
              <p:nvPr/>
            </p:nvSpPr>
            <p:spPr>
              <a:xfrm>
                <a:off x="2137833" y="5994400"/>
                <a:ext cx="1840844" cy="410369"/>
              </a:xfrm>
              <a:prstGeom prst="rect">
                <a:avLst/>
              </a:prstGeom>
              <a:solidFill>
                <a:schemeClr val="bg1"/>
              </a:solidFill>
            </p:spPr>
            <p:txBody>
              <a:bodyPr wrap="none" rtlCol="0">
                <a:spAutoFit/>
              </a:bodyPr>
              <a:lstStyle/>
              <a:p>
                <a:pPr>
                  <a:buNone/>
                </a:pPr>
                <a:r>
                  <a:rPr lang="en-US" dirty="0" smtClean="0">
                    <a:solidFill>
                      <a:srgbClr val="FF0000"/>
                    </a:solidFill>
                  </a:rPr>
                  <a:t>R= </a:t>
                </a:r>
                <a:r>
                  <a:rPr lang="en-US" dirty="0" smtClean="0">
                    <a:solidFill>
                      <a:srgbClr val="FF0000"/>
                    </a:solidFill>
                    <a:sym typeface="Symbol"/>
                  </a:rPr>
                  <a:t>0</a:t>
                </a:r>
                <a:r>
                  <a:rPr lang="en-US" dirty="0">
                    <a:solidFill>
                      <a:srgbClr val="FF0000"/>
                    </a:solidFill>
                    <a:sym typeface="Symbol"/>
                  </a:rPr>
                  <a:t>:</a:t>
                </a:r>
                <a:r>
                  <a:rPr lang="en-US" dirty="0" smtClean="0">
                    <a:solidFill>
                      <a:srgbClr val="FF0000"/>
                    </a:solidFill>
                  </a:rPr>
                  <a:t> equilibrium</a:t>
                </a:r>
                <a:endParaRPr lang="en-US" dirty="0">
                  <a:solidFill>
                    <a:srgbClr val="FF0000"/>
                  </a:solidFill>
                </a:endParaRPr>
              </a:p>
            </p:txBody>
          </p:sp>
          <p:sp>
            <p:nvSpPr>
              <p:cNvPr id="38" name="TextBox 37"/>
              <p:cNvSpPr txBox="1"/>
              <p:nvPr/>
            </p:nvSpPr>
            <p:spPr>
              <a:xfrm>
                <a:off x="0" y="5486400"/>
                <a:ext cx="1776448" cy="369332"/>
              </a:xfrm>
              <a:prstGeom prst="rect">
                <a:avLst/>
              </a:prstGeom>
              <a:solidFill>
                <a:schemeClr val="bg1"/>
              </a:solidFill>
            </p:spPr>
            <p:txBody>
              <a:bodyPr wrap="none" rtlCol="0">
                <a:spAutoFit/>
              </a:bodyPr>
              <a:lstStyle/>
              <a:p>
                <a:pPr>
                  <a:buNone/>
                </a:pPr>
                <a:r>
                  <a:rPr lang="en-US" dirty="0" smtClean="0">
                    <a:solidFill>
                      <a:srgbClr val="FF0000"/>
                    </a:solidFill>
                  </a:rPr>
                  <a:t>R= </a:t>
                </a:r>
                <a:r>
                  <a:rPr lang="en-US" dirty="0" smtClean="0">
                    <a:solidFill>
                      <a:srgbClr val="FF0000"/>
                    </a:solidFill>
                    <a:sym typeface="Symbol"/>
                  </a:rPr>
                  <a:t>0 equilibrium</a:t>
                </a:r>
                <a:endParaRPr lang="en-US" dirty="0">
                  <a:solidFill>
                    <a:srgbClr val="FF0000"/>
                  </a:solidFill>
                </a:endParaRPr>
              </a:p>
            </p:txBody>
          </p:sp>
          <p:sp>
            <p:nvSpPr>
              <p:cNvPr id="39" name="TextBox 38"/>
              <p:cNvSpPr txBox="1"/>
              <p:nvPr/>
            </p:nvSpPr>
            <p:spPr>
              <a:xfrm>
                <a:off x="2112433" y="4762500"/>
                <a:ext cx="1958514" cy="410369"/>
              </a:xfrm>
              <a:prstGeom prst="rect">
                <a:avLst/>
              </a:prstGeom>
              <a:solidFill>
                <a:schemeClr val="bg1"/>
              </a:solidFill>
            </p:spPr>
            <p:txBody>
              <a:bodyPr wrap="none" rtlCol="0">
                <a:spAutoFit/>
              </a:bodyPr>
              <a:lstStyle/>
              <a:p>
                <a:pPr>
                  <a:buNone/>
                </a:pPr>
                <a:r>
                  <a:rPr lang="en-US" dirty="0" smtClean="0">
                    <a:solidFill>
                      <a:srgbClr val="FF0000"/>
                    </a:solidFill>
                  </a:rPr>
                  <a:t>R= </a:t>
                </a:r>
                <a:r>
                  <a:rPr lang="en-US" dirty="0" smtClean="0">
                    <a:solidFill>
                      <a:srgbClr val="FF0000"/>
                    </a:solidFill>
                    <a:sym typeface="Symbol"/>
                  </a:rPr>
                  <a:t>-</a:t>
                </a:r>
                <a:r>
                  <a:rPr lang="en-US" dirty="0" smtClean="0">
                    <a:solidFill>
                      <a:srgbClr val="FF0000"/>
                    </a:solidFill>
                  </a:rPr>
                  <a:t>1: no diffusion</a:t>
                </a:r>
                <a:endParaRPr lang="en-US" dirty="0">
                  <a:solidFill>
                    <a:srgbClr val="FF0000"/>
                  </a:solidFill>
                </a:endParaRPr>
              </a:p>
            </p:txBody>
          </p:sp>
        </p:grpSp>
      </p:grpSp>
      <p:graphicFrame>
        <p:nvGraphicFramePr>
          <p:cNvPr id="41" name="Object 5"/>
          <p:cNvGraphicFramePr>
            <a:graphicFrameLocks noChangeAspect="1"/>
          </p:cNvGraphicFramePr>
          <p:nvPr>
            <p:extLst>
              <p:ext uri="{D42A27DB-BD31-4B8C-83A1-F6EECF244321}">
                <p14:modId xmlns:p14="http://schemas.microsoft.com/office/powerpoint/2010/main" val="726776013"/>
              </p:ext>
            </p:extLst>
          </p:nvPr>
        </p:nvGraphicFramePr>
        <p:xfrm>
          <a:off x="200025" y="2635250"/>
          <a:ext cx="4351338" cy="747713"/>
        </p:xfrm>
        <a:graphic>
          <a:graphicData uri="http://schemas.openxmlformats.org/presentationml/2006/ole">
            <mc:AlternateContent xmlns:mc="http://schemas.openxmlformats.org/markup-compatibility/2006">
              <mc:Choice xmlns:v="urn:schemas-microsoft-com:vml" Requires="v">
                <p:oleObj spid="_x0000_s1234965" name="Equation" r:id="rId6" imgW="2730240" imgH="469800" progId="Equation.3">
                  <p:embed/>
                </p:oleObj>
              </mc:Choice>
              <mc:Fallback>
                <p:oleObj name="Equation" r:id="rId6" imgW="2730240" imgH="469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025" y="2635250"/>
                        <a:ext cx="4351338" cy="74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61249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101199</TotalTime>
  <Words>3703</Words>
  <Application>Microsoft Macintosh PowerPoint</Application>
  <PresentationFormat>On-screen Show (4:3)</PresentationFormat>
  <Paragraphs>299</Paragraphs>
  <Slides>25</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Default Design</vt:lpstr>
      <vt:lpstr>Equation</vt:lpstr>
      <vt:lpstr>Present and expected constraints on the nuclear symmetry energy   William Lynch  Michigan State University </vt:lpstr>
      <vt:lpstr>Simplest mean field model: liquid drop or semi-empirical mass formula</vt:lpstr>
      <vt:lpstr>Skyrme Density Functional theory</vt:lpstr>
      <vt:lpstr>High density systems</vt:lpstr>
      <vt:lpstr>Experimental probes of S(ρ)</vt:lpstr>
      <vt:lpstr>Astronomical probes of S(ρ)</vt:lpstr>
      <vt:lpstr>Densities and probes</vt:lpstr>
      <vt:lpstr>Probing the supernova neutrino-sphere EOS via fragmentation</vt:lpstr>
      <vt:lpstr>PowerPoint Presentation</vt:lpstr>
      <vt:lpstr>Isospin diffusion: extracting constraints</vt:lpstr>
      <vt:lpstr>Electric dipole excitations of the neutron skin</vt:lpstr>
      <vt:lpstr>Constraints on S0, L and S(ρs) </vt:lpstr>
      <vt:lpstr>Masses</vt:lpstr>
      <vt:lpstr>Isobaric Analog states</vt:lpstr>
      <vt:lpstr>Combing constraints</vt:lpstr>
      <vt:lpstr>neutron and asymmetry skins</vt:lpstr>
      <vt:lpstr>PowerPoint Presentation</vt:lpstr>
      <vt:lpstr>Laboratory Constraints on symmetric matter EOS at ρ&gt;2 ρ0.</vt:lpstr>
      <vt:lpstr>PowerPoint Presentation</vt:lpstr>
      <vt:lpstr>EOS from Neutron Star Merger analysis</vt:lpstr>
      <vt:lpstr>Can nuclear structure observable constrain NS’s at 2ρ0?</vt:lpstr>
      <vt:lpstr>What is Status of symmetry energy at ρ &gt; ρ0?</vt:lpstr>
      <vt:lpstr>PowerPoint Presentation</vt:lpstr>
      <vt:lpstr>Future Studies</vt:lpstr>
      <vt:lpstr>Summary and outlook </vt:lpstr>
    </vt:vector>
  </TitlesOfParts>
  <Company>Michigan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Isospin Dependence of Fragmentation</dc:title>
  <dc:creator>LYNCH</dc:creator>
  <cp:lastModifiedBy>William Lynch</cp:lastModifiedBy>
  <cp:revision>645</cp:revision>
  <dcterms:created xsi:type="dcterms:W3CDTF">2000-07-21T02:11:07Z</dcterms:created>
  <dcterms:modified xsi:type="dcterms:W3CDTF">2018-09-11T01:47:20Z</dcterms:modified>
</cp:coreProperties>
</file>