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13" r:id="rId3"/>
    <p:sldId id="314" r:id="rId4"/>
    <p:sldId id="312" r:id="rId5"/>
    <p:sldId id="329" r:id="rId6"/>
    <p:sldId id="319" r:id="rId7"/>
    <p:sldId id="330" r:id="rId8"/>
    <p:sldId id="315" r:id="rId9"/>
    <p:sldId id="320" r:id="rId10"/>
    <p:sldId id="321" r:id="rId11"/>
    <p:sldId id="318" r:id="rId12"/>
    <p:sldId id="324" r:id="rId13"/>
    <p:sldId id="325" r:id="rId14"/>
    <p:sldId id="326" r:id="rId15"/>
    <p:sldId id="327" r:id="rId16"/>
    <p:sldId id="322" r:id="rId17"/>
    <p:sldId id="328" r:id="rId18"/>
    <p:sldId id="331" r:id="rId19"/>
    <p:sldId id="259" r:id="rId20"/>
    <p:sldId id="262" r:id="rId21"/>
    <p:sldId id="263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8" autoAdjust="0"/>
    <p:restoredTop sz="84014" autoAdjust="0"/>
  </p:normalViewPr>
  <p:slideViewPr>
    <p:cSldViewPr snapToGrid="0">
      <p:cViewPr>
        <p:scale>
          <a:sx n="93" d="100"/>
          <a:sy n="93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AF8CF-5427-40A7-8F3D-7F0823A5081A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EB02-0E50-40C5-9981-E0617256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86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775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580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34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7219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626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37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435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072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625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6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77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63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50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64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03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93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0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97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736"/>
            <a:ext cx="9144000" cy="69527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2926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grpSp>
        <p:nvGrpSpPr>
          <p:cNvPr id="10" name="Group 27"/>
          <p:cNvGrpSpPr/>
          <p:nvPr userDrawn="1"/>
        </p:nvGrpSpPr>
        <p:grpSpPr>
          <a:xfrm>
            <a:off x="3200149" y="3764835"/>
            <a:ext cx="2743703" cy="92673"/>
            <a:chOff x="2713456" y="2518210"/>
            <a:chExt cx="3658270" cy="914400"/>
          </a:xfrm>
        </p:grpSpPr>
        <p:sp>
          <p:nvSpPr>
            <p:cNvPr id="11" name="Rectangle 28"/>
            <p:cNvSpPr/>
            <p:nvPr/>
          </p:nvSpPr>
          <p:spPr>
            <a:xfrm>
              <a:off x="2713456" y="2518210"/>
              <a:ext cx="914400" cy="9144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Rectangle 29"/>
            <p:cNvSpPr/>
            <p:nvPr/>
          </p:nvSpPr>
          <p:spPr>
            <a:xfrm>
              <a:off x="3628079" y="2518210"/>
              <a:ext cx="914400" cy="9144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Rectangle 30"/>
            <p:cNvSpPr/>
            <p:nvPr/>
          </p:nvSpPr>
          <p:spPr>
            <a:xfrm>
              <a:off x="4542702" y="2518210"/>
              <a:ext cx="914400" cy="9144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Rectangle 31"/>
            <p:cNvSpPr/>
            <p:nvPr/>
          </p:nvSpPr>
          <p:spPr>
            <a:xfrm>
              <a:off x="5457326" y="2518210"/>
              <a:ext cx="914400" cy="9144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4" name="직사각형 3"/>
          <p:cNvSpPr/>
          <p:nvPr userDrawn="1"/>
        </p:nvSpPr>
        <p:spPr>
          <a:xfrm>
            <a:off x="-1" y="-94736"/>
            <a:ext cx="9144001" cy="6952736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17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48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12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90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12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76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16477"/>
            <a:ext cx="9144000" cy="1062679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24032"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 rot="10800000">
            <a:off x="0" y="5767346"/>
            <a:ext cx="9144000" cy="1103011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194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5" y="49233"/>
            <a:ext cx="8976670" cy="766313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5" y="897593"/>
            <a:ext cx="8976670" cy="5431538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685800" indent="-228600">
              <a:buFont typeface="Arial" panose="020B0604020202020204" pitchFamily="34" charset="0"/>
              <a:buChar char="−"/>
              <a:defRPr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ü"/>
              <a:defRPr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ü"/>
              <a:defRPr>
                <a:latin typeface="+mn-lt"/>
              </a:defRPr>
            </a:lvl5pPr>
          </a:lstStyle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6162" y="6441894"/>
            <a:ext cx="534173" cy="365125"/>
          </a:xfrm>
        </p:spPr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A11872B5-B2D1-DD46-8633-3D5E701196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95" y="6437544"/>
            <a:ext cx="9121105" cy="3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891" tIns="47946" rIns="95891" bIns="47946">
            <a:spAutoFit/>
          </a:bodyPr>
          <a:lstStyle>
            <a:lvl1pPr algn="l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77838" algn="l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57263" algn="l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38275" algn="l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17700" algn="l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49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321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893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465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800" b="0" dirty="0" smtClean="0">
                <a:solidFill>
                  <a:schemeClr val="tx2"/>
                </a:solidFill>
                <a:latin typeface="Palatino Linotype" panose="02040502050505030304" pitchFamily="18" charset="0"/>
                <a:ea typeface="Apple SD 산돌고딕 Neo 일반체"/>
                <a:cs typeface="Optima"/>
              </a:rPr>
              <a:t>LAMPS Collaboration Meeting @ </a:t>
            </a:r>
            <a:r>
              <a:rPr lang="en-US" altLang="ko-KR" sz="18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KU</a:t>
            </a:r>
            <a:r>
              <a:rPr lang="en-US" altLang="ja-JP" sz="1800" b="0" dirty="0" smtClean="0">
                <a:solidFill>
                  <a:schemeClr val="tx2"/>
                </a:solidFill>
                <a:latin typeface="Palatino Linotype" panose="02040502050505030304" pitchFamily="18" charset="0"/>
                <a:ea typeface="Apple SD 산돌고딕 Neo 일반체"/>
                <a:cs typeface="Optima"/>
              </a:rPr>
              <a:t>, 2018/10/12,</a:t>
            </a:r>
            <a:r>
              <a:rPr lang="en-US" altLang="ja-JP" sz="1800" b="0" baseline="0" dirty="0" smtClean="0">
                <a:solidFill>
                  <a:schemeClr val="tx2"/>
                </a:solidFill>
                <a:latin typeface="Palatino Linotype" panose="02040502050505030304" pitchFamily="18" charset="0"/>
                <a:ea typeface="Apple SD 산돌고딕 Neo 일반체"/>
                <a:cs typeface="Optima"/>
              </a:rPr>
              <a:t> </a:t>
            </a:r>
            <a:r>
              <a:rPr lang="en-US" altLang="ko-KR" sz="1800" b="0" baseline="0" dirty="0" smtClean="0">
                <a:solidFill>
                  <a:schemeClr val="tx2"/>
                </a:solidFill>
                <a:latin typeface="Palatino Linotype" panose="02040502050505030304" pitchFamily="18" charset="0"/>
                <a:ea typeface="Apple SD 산돌고딕 Neo 일반체"/>
                <a:cs typeface="Optima"/>
              </a:rPr>
              <a:t>Dong Ho </a:t>
            </a:r>
            <a:r>
              <a:rPr lang="en-US" altLang="ko-KR" sz="1800" b="0" baseline="0" dirty="0">
                <a:solidFill>
                  <a:schemeClr val="tx2"/>
                </a:solidFill>
                <a:latin typeface="Palatino Linotype" panose="02040502050505030304" pitchFamily="18" charset="0"/>
                <a:ea typeface="Apple SD 산돌고딕 Neo 일반체"/>
                <a:cs typeface="Optima"/>
              </a:rPr>
              <a:t>Moon</a:t>
            </a:r>
            <a:endParaRPr lang="en-US" altLang="ja-JP" sz="1800" b="0" dirty="0">
              <a:solidFill>
                <a:schemeClr val="tx2"/>
              </a:solidFill>
              <a:latin typeface="Palatino Linotype" panose="02040502050505030304" pitchFamily="18" charset="0"/>
              <a:ea typeface="Apple SD 산돌고딕 Neo 일반체"/>
              <a:cs typeface="Optima"/>
            </a:endParaRPr>
          </a:p>
        </p:txBody>
      </p:sp>
      <p:pic>
        <p:nvPicPr>
          <p:cNvPr id="24" name="Picture 9" descr="전남대로고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415"/>
            <a:ext cx="428368" cy="429585"/>
          </a:xfrm>
          <a:prstGeom prst="rect">
            <a:avLst/>
          </a:prstGeom>
        </p:spPr>
      </p:pic>
      <p:cxnSp>
        <p:nvCxnSpPr>
          <p:cNvPr id="25" name="직선 연결선 24"/>
          <p:cNvCxnSpPr/>
          <p:nvPr userDrawn="1"/>
        </p:nvCxnSpPr>
        <p:spPr>
          <a:xfrm>
            <a:off x="-4284" y="637009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 userDrawn="1"/>
        </p:nvCxnSpPr>
        <p:spPr>
          <a:xfrm>
            <a:off x="1763" y="830139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4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975"/>
          <a:stretch/>
        </p:blipFill>
        <p:spPr>
          <a:xfrm>
            <a:off x="0" y="0"/>
            <a:ext cx="1722269" cy="15635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857" r="46772" b="48701"/>
          <a:stretch/>
        </p:blipFill>
        <p:spPr>
          <a:xfrm>
            <a:off x="7348151" y="5498757"/>
            <a:ext cx="1795849" cy="1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8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1902941"/>
            <a:ext cx="9144000" cy="2776151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24032"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397640" y="1095632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002060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Ravie" panose="04040805050809020602" pitchFamily="82" charset="0"/>
              </a:rPr>
              <a:t>Contents</a:t>
            </a:r>
            <a:endParaRPr lang="ko-KR" altLang="en-US" sz="2800" dirty="0">
              <a:solidFill>
                <a:srgbClr val="002060"/>
              </a:solidFill>
              <a:effectLst>
                <a:glow rad="139700">
                  <a:srgbClr val="7030A0">
                    <a:alpha val="40000"/>
                  </a:srgbClr>
                </a:glow>
              </a:effectLst>
              <a:latin typeface="Ravie" panose="04040805050809020602" pitchFamily="8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804087" y="1746422"/>
            <a:ext cx="5535827" cy="347636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+mn-lt"/>
              </a:defRPr>
            </a:lvl1pPr>
            <a:lvl2pPr>
              <a:defRPr>
                <a:solidFill>
                  <a:srgbClr val="002060"/>
                </a:solidFill>
                <a:latin typeface="+mn-lt"/>
              </a:defRPr>
            </a:lvl2pPr>
            <a:lvl3pPr>
              <a:defRPr>
                <a:solidFill>
                  <a:srgbClr val="002060"/>
                </a:solidFill>
                <a:latin typeface="+mn-lt"/>
              </a:defRPr>
            </a:lvl3pPr>
            <a:lvl4pPr>
              <a:defRPr>
                <a:solidFill>
                  <a:srgbClr val="002060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4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3"/>
          <p:cNvSpPr/>
          <p:nvPr userDrawn="1"/>
        </p:nvSpPr>
        <p:spPr>
          <a:xfrm>
            <a:off x="1598141" y="1449859"/>
            <a:ext cx="6161902" cy="4028303"/>
          </a:xfrm>
          <a:prstGeom prst="cloud">
            <a:avLst/>
          </a:prstGeom>
          <a:blipFill dpi="0" rotWithShape="1">
            <a:blip r:embed="rId2">
              <a:alphaModFix amt="30000"/>
            </a:blip>
            <a:srcRect/>
            <a:stretch>
              <a:fillRect t="-24032" b="2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318168" y="2809103"/>
            <a:ext cx="504336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600" dirty="0" smtClean="0">
                <a:solidFill>
                  <a:srgbClr val="002060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Ravie" panose="04040805050809020602" pitchFamily="82" charset="0"/>
              </a:rPr>
              <a:t>Thank</a:t>
            </a:r>
            <a:r>
              <a:rPr lang="en-US" altLang="ko-KR" sz="2600" baseline="0" dirty="0" smtClean="0">
                <a:solidFill>
                  <a:srgbClr val="002060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Ravie" panose="04040805050809020602" pitchFamily="82" charset="0"/>
              </a:rPr>
              <a:t> You Very Much</a:t>
            </a:r>
          </a:p>
          <a:p>
            <a:pPr algn="ctr"/>
            <a:r>
              <a:rPr lang="en-US" altLang="ko-KR" sz="2600" baseline="0" dirty="0" smtClean="0">
                <a:solidFill>
                  <a:srgbClr val="002060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Ravie" panose="04040805050809020602" pitchFamily="82" charset="0"/>
              </a:rPr>
              <a:t>for your attention !</a:t>
            </a:r>
            <a:endParaRPr lang="ko-KR" altLang="en-US" sz="2600" dirty="0">
              <a:solidFill>
                <a:srgbClr val="002060"/>
              </a:solidFill>
              <a:effectLst>
                <a:glow rad="139700">
                  <a:srgbClr val="7030A0">
                    <a:alpha val="40000"/>
                  </a:srgbClr>
                </a:glo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2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3"/>
          <p:cNvSpPr/>
          <p:nvPr userDrawn="1"/>
        </p:nvSpPr>
        <p:spPr>
          <a:xfrm>
            <a:off x="1598141" y="1449859"/>
            <a:ext cx="6161902" cy="4028303"/>
          </a:xfrm>
          <a:prstGeom prst="cloud">
            <a:avLst/>
          </a:prstGeom>
          <a:blipFill dpi="0" rotWithShape="1">
            <a:blip r:embed="rId2">
              <a:alphaModFix amt="30000"/>
            </a:blip>
            <a:srcRect/>
            <a:stretch>
              <a:fillRect t="-24032" b="2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67148" y="2809103"/>
            <a:ext cx="3145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Ravie" panose="04040805050809020602" pitchFamily="82" charset="0"/>
              </a:rPr>
              <a:t>Back Up</a:t>
            </a:r>
            <a:endParaRPr lang="ko-KR" altLang="en-US" sz="4400" dirty="0">
              <a:solidFill>
                <a:srgbClr val="002060"/>
              </a:solidFill>
              <a:effectLst>
                <a:glow rad="139700">
                  <a:srgbClr val="7030A0">
                    <a:alpha val="40000"/>
                  </a:srgbClr>
                </a:glo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48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1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0DCC4-9B01-4983-A452-CBC0A57D5E4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3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7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848041"/>
            <a:ext cx="9144000" cy="2387600"/>
          </a:xfrm>
        </p:spPr>
        <p:txBody>
          <a:bodyPr>
            <a:noAutofit/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Summary of CNU Activities on LAMPS project</a:t>
            </a:r>
            <a:endParaRPr lang="ko-KR" altLang="en-US" sz="44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E24848"/>
              </a:buClr>
              <a:defRPr/>
            </a:pPr>
            <a:r>
              <a:rPr lang="en-US" altLang="ko-KR" b="1" noProof="1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Dong Ho Moon</a:t>
            </a:r>
          </a:p>
          <a:p>
            <a:pPr>
              <a:buClr>
                <a:srgbClr val="E24848"/>
              </a:buClr>
              <a:defRPr/>
            </a:pPr>
            <a:r>
              <a:rPr lang="en-US" altLang="ko-KR" b="1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b="1" noProof="1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Chonnam National University)</a:t>
            </a:r>
          </a:p>
          <a:p>
            <a:pPr>
              <a:buClr>
                <a:srgbClr val="E24848"/>
              </a:buClr>
              <a:defRPr/>
            </a:pPr>
            <a:endParaRPr lang="en-US" altLang="ko-KR" b="1" noProof="1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E24848"/>
              </a:buClr>
              <a:defRPr/>
            </a:pPr>
            <a:r>
              <a:rPr lang="en-US" altLang="ko-KR" sz="2000" b="1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2018/10/12 LAMPS Collaboration Meeting</a:t>
            </a:r>
            <a:endParaRPr lang="en-US" altLang="ko-KR" sz="2000" b="1" noProof="1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endParaRPr lang="ko-KR" alt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7" descr="전남대로고.jpg">
            <a:extLst>
              <a:ext uri="{FF2B5EF4-FFF2-40B4-BE49-F238E27FC236}">
                <a16:creationId xmlns:a16="http://schemas.microsoft.com/office/drawing/2014/main" id="{3D773467-B666-8947-920C-A59F05026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17" y="3473672"/>
            <a:ext cx="711421" cy="67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" name="그룹 4"/>
          <p:cNvGrpSpPr/>
          <p:nvPr/>
        </p:nvGrpSpPr>
        <p:grpSpPr>
          <a:xfrm>
            <a:off x="1086143" y="3409565"/>
            <a:ext cx="711421" cy="895887"/>
            <a:chOff x="1781323" y="1212068"/>
            <a:chExt cx="1178898" cy="1726935"/>
          </a:xfrm>
        </p:grpSpPr>
        <p:pic>
          <p:nvPicPr>
            <p:cNvPr id="6" name="Picture 9" descr="스크린샷 2015-11-10 오후 9.06.55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323" y="2579504"/>
              <a:ext cx="1178898" cy="359499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7" name="Picture 11" descr="스크린샷 2015-11-10 오후 9.29.04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9"/>
            <a:stretch/>
          </p:blipFill>
          <p:spPr>
            <a:xfrm>
              <a:off x="1781323" y="1212068"/>
              <a:ext cx="1178898" cy="1389383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57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n-Gamma Separation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10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Pulse Shape Discrimination (PSD) 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slow</a:t>
            </a:r>
            <a:r>
              <a:rPr lang="en-US" altLang="ko-KR" dirty="0" smtClean="0">
                <a:solidFill>
                  <a:srgbClr val="0000FF"/>
                </a:solidFill>
              </a:rPr>
              <a:t>/</a:t>
            </a: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total</a:t>
            </a:r>
            <a:r>
              <a:rPr lang="en-US" altLang="ko-KR" dirty="0" smtClean="0">
                <a:solidFill>
                  <a:srgbClr val="0000FF"/>
                </a:solidFill>
              </a:rPr>
              <a:t> = </a:t>
            </a: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ratio</a:t>
            </a:r>
            <a:r>
              <a:rPr lang="en-US" altLang="ko-KR" baseline="-25000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vs </a:t>
            </a: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total</a:t>
            </a:r>
            <a:endParaRPr lang="en-US" altLang="ko-KR" baseline="-25000" dirty="0" smtClean="0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slow</a:t>
            </a:r>
            <a:r>
              <a:rPr lang="en-US" altLang="ko-KR" dirty="0" smtClean="0">
                <a:solidFill>
                  <a:srgbClr val="0000FF"/>
                </a:solidFill>
              </a:rPr>
              <a:t> vs 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Qtotal</a:t>
            </a:r>
            <a:r>
              <a:rPr lang="en-US" altLang="ko-KR" dirty="0" smtClean="0">
                <a:solidFill>
                  <a:srgbClr val="0000FF"/>
                </a:solidFill>
              </a:rPr>
              <a:t> 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501" y="5959799"/>
            <a:ext cx="34612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Scale Number : 2400 ~ 660 </a:t>
            </a:r>
            <a:r>
              <a:rPr lang="en-US" altLang="ko-KR" dirty="0" err="1" smtClean="0">
                <a:solidFill>
                  <a:srgbClr val="0000FF"/>
                </a:solidFill>
              </a:rPr>
              <a:t>keV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6" y="2049828"/>
            <a:ext cx="5485074" cy="36241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501" y="2186309"/>
            <a:ext cx="662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>
                <a:solidFill>
                  <a:srgbClr val="0000FF"/>
                </a:solidFill>
              </a:rPr>
              <a:t>ratio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71729" y="3531436"/>
            <a:ext cx="670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slow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95381" y="5450069"/>
            <a:ext cx="6543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total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18289" y="5450069"/>
            <a:ext cx="6543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total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93698" y="2358346"/>
            <a:ext cx="7745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Noise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08817" y="2352900"/>
            <a:ext cx="7745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Noise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6041690" y="2555641"/>
            <a:ext cx="29423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n-gamma Separation in </a:t>
            </a:r>
            <a:r>
              <a:rPr lang="en-US" altLang="ko-KR" dirty="0" err="1" smtClean="0">
                <a:solidFill>
                  <a:srgbClr val="0000FF"/>
                </a:solidFill>
              </a:rPr>
              <a:t>CsI</a:t>
            </a:r>
            <a:r>
              <a:rPr lang="en-US" altLang="ko-KR" dirty="0" smtClean="0">
                <a:solidFill>
                  <a:srgbClr val="0000FF"/>
                </a:solidFill>
              </a:rPr>
              <a:t> would be not possible ?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0004" y="6188913"/>
            <a:ext cx="13340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Hanseul</a:t>
            </a:r>
            <a:r>
              <a:rPr lang="en-US" altLang="ko-KR" sz="1600" dirty="0" smtClean="0">
                <a:solidFill>
                  <a:srgbClr val="0000FF"/>
                </a:solidFill>
              </a:rPr>
              <a:t> Lee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889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Geant4 Simulation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11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Particle Gun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Follow up </a:t>
            </a:r>
            <a:r>
              <a:rPr lang="en-US" altLang="ko-KR" dirty="0" err="1" smtClean="0">
                <a:solidFill>
                  <a:srgbClr val="0000FF"/>
                </a:solidFill>
              </a:rPr>
              <a:t>Soohyun’s</a:t>
            </a:r>
            <a:r>
              <a:rPr lang="en-US" altLang="ko-KR" dirty="0" smtClean="0">
                <a:solidFill>
                  <a:srgbClr val="0000FF"/>
                </a:solidFill>
              </a:rPr>
              <a:t> thesis of master course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6" y="1477283"/>
            <a:ext cx="3507422" cy="36979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81" y="1479513"/>
            <a:ext cx="4314405" cy="3818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6767" y="5942124"/>
            <a:ext cx="18020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Gyeonghwan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Bak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526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Geant4 Simulation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12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Particle Gun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2" y="1500797"/>
            <a:ext cx="2851161" cy="264405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81" y="1500796"/>
            <a:ext cx="2798027" cy="26440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56767" y="5942124"/>
            <a:ext cx="18020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Gyeonghwan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Bak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285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Geant4 Simulation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13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Particle Gun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2" y="1500797"/>
            <a:ext cx="2851161" cy="264405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81" y="1500796"/>
            <a:ext cx="2798027" cy="26440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76" y="1236391"/>
            <a:ext cx="2848226" cy="290846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39" y="4978345"/>
            <a:ext cx="1952898" cy="8573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08229" y="46377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Figure Of Merit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6767" y="5942124"/>
            <a:ext cx="18020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Gyeonghwan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Bak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104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Geant4 Simulation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14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Particle Gun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97" y="1637889"/>
            <a:ext cx="3135006" cy="29467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7" y="1592960"/>
            <a:ext cx="3118872" cy="303821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1" y="1591404"/>
            <a:ext cx="2981994" cy="30397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6767" y="5942124"/>
            <a:ext cx="18020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Gyeonghwan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Bak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424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Geant4 Simulation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15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Particle Gun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97" y="1637889"/>
            <a:ext cx="3135006" cy="29467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7" y="1592960"/>
            <a:ext cx="3118872" cy="303821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1" y="1591404"/>
            <a:ext cx="2981994" cy="303976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2" y="1416542"/>
            <a:ext cx="4314405" cy="38184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6767" y="5942124"/>
            <a:ext cx="18020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Gyeonghwan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Bak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621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QMD Simulation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16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FF"/>
                </a:solidFill>
              </a:rPr>
              <a:t>QMD Simulation with GSI Au-Au simulated data (?) given by </a:t>
            </a:r>
            <a:r>
              <a:rPr lang="en-US" altLang="ko-KR" dirty="0" err="1">
                <a:solidFill>
                  <a:srgbClr val="0000FF"/>
                </a:solidFill>
              </a:rPr>
              <a:t>JungWoo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666185"/>
            <a:ext cx="8312727" cy="35256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6767" y="5942124"/>
            <a:ext cx="18020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Gyeonghwan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Bak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662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QMD Simulation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17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FF"/>
                </a:solidFill>
              </a:rPr>
              <a:t>QMD Simulation with GSI Au-Au simulated data (?) given by </a:t>
            </a:r>
            <a:r>
              <a:rPr lang="en-US" altLang="ko-KR" dirty="0" err="1">
                <a:solidFill>
                  <a:srgbClr val="0000FF"/>
                </a:solidFill>
              </a:rPr>
              <a:t>JungWoo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666185"/>
            <a:ext cx="8312727" cy="35256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9" y="3306526"/>
            <a:ext cx="4059780" cy="3452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6112" y="5437308"/>
            <a:ext cx="380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Will try to measure again with Dr. </a:t>
            </a:r>
            <a:r>
              <a:rPr lang="en-US" altLang="ko-KR" dirty="0" err="1" smtClean="0">
                <a:solidFill>
                  <a:srgbClr val="0000FF"/>
                </a:solidFill>
              </a:rPr>
              <a:t>Kyungil</a:t>
            </a:r>
            <a:r>
              <a:rPr lang="en-US" altLang="ko-KR" dirty="0" smtClean="0">
                <a:solidFill>
                  <a:srgbClr val="0000FF"/>
                </a:solidFill>
              </a:rPr>
              <a:t> Kim’s new simulated data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6767" y="5942124"/>
            <a:ext cx="18020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Gyeonghwan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Bak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912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QMD Simulation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18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FF"/>
                </a:solidFill>
              </a:rPr>
              <a:t>QMD Simulation </a:t>
            </a:r>
            <a:r>
              <a:rPr lang="en-US" altLang="ko-KR" dirty="0" smtClean="0">
                <a:solidFill>
                  <a:srgbClr val="0000FF"/>
                </a:solidFill>
              </a:rPr>
              <a:t>given </a:t>
            </a:r>
            <a:r>
              <a:rPr lang="en-US" altLang="ko-KR" dirty="0">
                <a:solidFill>
                  <a:srgbClr val="0000FF"/>
                </a:solidFill>
              </a:rPr>
              <a:t>by </a:t>
            </a:r>
            <a:r>
              <a:rPr lang="en-US" altLang="ko-KR" dirty="0" smtClean="0">
                <a:solidFill>
                  <a:srgbClr val="0000FF"/>
                </a:solidFill>
              </a:rPr>
              <a:t>Dr. </a:t>
            </a:r>
            <a:r>
              <a:rPr lang="en-US" altLang="ko-KR" dirty="0" err="1" smtClean="0">
                <a:solidFill>
                  <a:srgbClr val="0000FF"/>
                </a:solidFill>
              </a:rPr>
              <a:t>Kyungil</a:t>
            </a:r>
            <a:r>
              <a:rPr lang="en-US" altLang="ko-KR" dirty="0" smtClean="0">
                <a:solidFill>
                  <a:srgbClr val="0000FF"/>
                </a:solidFill>
              </a:rPr>
              <a:t> Kim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Blind test with </a:t>
            </a:r>
            <a:r>
              <a:rPr lang="en-US" altLang="ko-KR" baseline="30000" dirty="0" smtClean="0">
                <a:solidFill>
                  <a:srgbClr val="0000FF"/>
                </a:solidFill>
              </a:rPr>
              <a:t>112</a:t>
            </a:r>
            <a:r>
              <a:rPr lang="en-US" altLang="ko-KR" dirty="0" smtClean="0">
                <a:solidFill>
                  <a:srgbClr val="0000FF"/>
                </a:solidFill>
              </a:rPr>
              <a:t>Sn+</a:t>
            </a:r>
            <a:r>
              <a:rPr lang="en-US" altLang="ko-KR" baseline="30000" dirty="0" smtClean="0">
                <a:solidFill>
                  <a:srgbClr val="0000FF"/>
                </a:solidFill>
              </a:rPr>
              <a:t>112</a:t>
            </a:r>
            <a:r>
              <a:rPr lang="en-US" altLang="ko-KR" dirty="0" smtClean="0">
                <a:solidFill>
                  <a:srgbClr val="0000FF"/>
                </a:solidFill>
              </a:rPr>
              <a:t>Sn 50 MeV/A 20000 events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Soft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Stiff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1" y="2471213"/>
            <a:ext cx="3786197" cy="327087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21" y="2471213"/>
            <a:ext cx="3786197" cy="32708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8122" y="424414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Input</a:t>
            </a:r>
            <a:endParaRPr lang="ko-KR" altLang="en-US" dirty="0">
              <a:solidFill>
                <a:srgbClr val="7030A0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93" y="3466633"/>
            <a:ext cx="934650" cy="14506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70800" y="412692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Analyzed results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4391040" y="3404430"/>
            <a:ext cx="305570" cy="1575087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256767" y="5942124"/>
            <a:ext cx="14253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SungHak</a:t>
            </a:r>
            <a:r>
              <a:rPr lang="en-US" altLang="ko-KR" sz="1600" dirty="0" smtClean="0">
                <a:solidFill>
                  <a:srgbClr val="0000FF"/>
                </a:solidFill>
              </a:rPr>
              <a:t> Lee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169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pple SD 산돌고딕 Neo 일반체"/>
                <a:cs typeface="Times New Roman"/>
              </a:rPr>
              <a:t>Summary &amp; Plan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19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83506" y="878225"/>
            <a:ext cx="8800519" cy="525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 smtClean="0">
                <a:solidFill>
                  <a:srgbClr val="7030A0"/>
                </a:solidFill>
              </a:rPr>
              <a:t>CsI</a:t>
            </a:r>
            <a:r>
              <a:rPr lang="en-US" altLang="ko-KR" sz="2400" dirty="0" smtClean="0">
                <a:solidFill>
                  <a:srgbClr val="7030A0"/>
                </a:solidFill>
              </a:rPr>
              <a:t> Detector test with various gamma sources was done</a:t>
            </a:r>
          </a:p>
          <a:p>
            <a:r>
              <a:rPr lang="en-US" altLang="ko-KR" sz="2400" dirty="0" smtClean="0">
                <a:solidFill>
                  <a:srgbClr val="7030A0"/>
                </a:solidFill>
              </a:rPr>
              <a:t>Energy resolution and efficiency studies for gamma were done</a:t>
            </a:r>
          </a:p>
          <a:p>
            <a:r>
              <a:rPr lang="en-US" altLang="ko-KR" sz="2400" dirty="0" smtClean="0">
                <a:solidFill>
                  <a:srgbClr val="7030A0"/>
                </a:solidFill>
              </a:rPr>
              <a:t>Efficiency study again with </a:t>
            </a:r>
            <a:r>
              <a:rPr lang="en-US" altLang="ko-KR" sz="2400" baseline="30000" dirty="0">
                <a:solidFill>
                  <a:srgbClr val="7030A0"/>
                </a:solidFill>
              </a:rPr>
              <a:t>60</a:t>
            </a:r>
            <a:r>
              <a:rPr lang="en-US" altLang="ko-KR" sz="2400" dirty="0">
                <a:solidFill>
                  <a:srgbClr val="7030A0"/>
                </a:solidFill>
              </a:rPr>
              <a:t>Co </a:t>
            </a:r>
            <a:r>
              <a:rPr lang="en-US" altLang="ko-KR" sz="2400" dirty="0" smtClean="0">
                <a:solidFill>
                  <a:srgbClr val="7030A0"/>
                </a:solidFill>
              </a:rPr>
              <a:t>: plan to buy one more </a:t>
            </a:r>
            <a:r>
              <a:rPr lang="en-US" altLang="ko-KR" sz="2400" dirty="0" err="1" smtClean="0">
                <a:solidFill>
                  <a:srgbClr val="7030A0"/>
                </a:solidFill>
              </a:rPr>
              <a:t>CsI</a:t>
            </a:r>
            <a:r>
              <a:rPr lang="en-US" altLang="ko-KR" sz="2400" dirty="0" smtClean="0">
                <a:solidFill>
                  <a:srgbClr val="7030A0"/>
                </a:solidFill>
              </a:rPr>
              <a:t> crystal next year</a:t>
            </a:r>
          </a:p>
          <a:p>
            <a:r>
              <a:rPr lang="en-US" altLang="ko-KR" sz="2400" dirty="0" smtClean="0">
                <a:solidFill>
                  <a:srgbClr val="7030A0"/>
                </a:solidFill>
              </a:rPr>
              <a:t>Perform charged particles detection test with beta, alpha</a:t>
            </a:r>
          </a:p>
          <a:p>
            <a:r>
              <a:rPr lang="en-US" altLang="ko-KR" sz="2400" dirty="0" smtClean="0">
                <a:solidFill>
                  <a:srgbClr val="7030A0"/>
                </a:solidFill>
              </a:rPr>
              <a:t>Blind analysis for QMD model from Dr. </a:t>
            </a:r>
            <a:r>
              <a:rPr lang="en-US" altLang="ko-KR" sz="2400" dirty="0" err="1" smtClean="0">
                <a:solidFill>
                  <a:srgbClr val="7030A0"/>
                </a:solidFill>
              </a:rPr>
              <a:t>Kyungil</a:t>
            </a:r>
            <a:r>
              <a:rPr lang="en-US" altLang="ko-KR" sz="2400" dirty="0" smtClean="0">
                <a:solidFill>
                  <a:srgbClr val="7030A0"/>
                </a:solidFill>
              </a:rPr>
              <a:t> Kim’s simulated data with Low-LAMPS for two cases</a:t>
            </a:r>
          </a:p>
          <a:p>
            <a:pPr lvl="1"/>
            <a:r>
              <a:rPr lang="en-US" altLang="ko-KR" sz="2000" dirty="0" smtClean="0">
                <a:solidFill>
                  <a:srgbClr val="7030A0"/>
                </a:solidFill>
              </a:rPr>
              <a:t>Measure n/p ratio and compare input and analyzed results</a:t>
            </a:r>
            <a:endParaRPr lang="en-US" altLang="ko-KR" sz="2000" dirty="0">
              <a:solidFill>
                <a:srgbClr val="7030A0"/>
              </a:solidFill>
            </a:endParaRPr>
          </a:p>
          <a:p>
            <a:r>
              <a:rPr lang="en-US" altLang="ko-KR" sz="2400" dirty="0" smtClean="0">
                <a:solidFill>
                  <a:srgbClr val="7030A0"/>
                </a:solidFill>
              </a:rPr>
              <a:t>But need to change the plan to focus on the construction of new LAMPS (two students will be available from this winter : </a:t>
            </a:r>
            <a:r>
              <a:rPr lang="en-US" altLang="ko-KR" sz="2400" smtClean="0">
                <a:solidFill>
                  <a:srgbClr val="7030A0"/>
                </a:solidFill>
              </a:rPr>
              <a:t>SungHak</a:t>
            </a:r>
            <a:r>
              <a:rPr lang="en-US" altLang="ko-KR" sz="2400" dirty="0" smtClean="0">
                <a:solidFill>
                  <a:srgbClr val="7030A0"/>
                </a:solidFill>
              </a:rPr>
              <a:t> Lee (70%) and </a:t>
            </a:r>
            <a:r>
              <a:rPr lang="en-US" altLang="ko-KR" sz="2400" dirty="0" err="1" smtClean="0">
                <a:solidFill>
                  <a:srgbClr val="7030A0"/>
                </a:solidFill>
              </a:rPr>
              <a:t>Piljoon</a:t>
            </a:r>
            <a:r>
              <a:rPr lang="en-US" altLang="ko-KR" sz="2400" dirty="0" smtClean="0">
                <a:solidFill>
                  <a:srgbClr val="7030A0"/>
                </a:solidFill>
              </a:rPr>
              <a:t> </a:t>
            </a:r>
            <a:r>
              <a:rPr lang="en-US" altLang="ko-KR" sz="2400" dirty="0" err="1" smtClean="0">
                <a:solidFill>
                  <a:srgbClr val="7030A0"/>
                </a:solidFill>
              </a:rPr>
              <a:t>Gwak</a:t>
            </a:r>
            <a:r>
              <a:rPr lang="en-US" altLang="ko-KR" sz="2400" dirty="0" smtClean="0">
                <a:solidFill>
                  <a:srgbClr val="7030A0"/>
                </a:solidFill>
              </a:rPr>
              <a:t> (30%)) </a:t>
            </a:r>
            <a:endParaRPr lang="en-US" altLang="ko-K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pple SD 산돌고딕 Neo 일반체"/>
                <a:cs typeface="Times New Roman"/>
              </a:rPr>
              <a:t>Status Report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2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820" y="897592"/>
            <a:ext cx="89003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/>
              <a:buChar char="•"/>
            </a:pPr>
            <a:r>
              <a:rPr kumimoji="1" lang="en-US" altLang="ko-KR" sz="2400" b="1" dirty="0" smtClean="0">
                <a:solidFill>
                  <a:srgbClr val="000090"/>
                </a:solidFill>
              </a:rPr>
              <a:t>Design</a:t>
            </a:r>
            <a:r>
              <a:rPr kumimoji="1" lang="ko-KR" altLang="en-US" sz="2400" b="1" dirty="0" smtClean="0">
                <a:solidFill>
                  <a:srgbClr val="000090"/>
                </a:solidFill>
              </a:rPr>
              <a:t> </a:t>
            </a:r>
            <a:endParaRPr kumimoji="1" lang="en-US" altLang="ko-KR" sz="2400" b="1" dirty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 smtClean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 smtClean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 smtClean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 smtClean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 smtClean="0">
              <a:solidFill>
                <a:srgbClr val="000090"/>
              </a:solidFill>
            </a:endParaRPr>
          </a:p>
          <a:p>
            <a:pPr latinLnBrk="0"/>
            <a:endParaRPr kumimoji="1" lang="ja-JP" altLang="en-US" sz="2400" b="1" dirty="0" err="1">
              <a:solidFill>
                <a:srgbClr val="000090"/>
              </a:solidFill>
            </a:endParaRPr>
          </a:p>
        </p:txBody>
      </p:sp>
      <p:pic>
        <p:nvPicPr>
          <p:cNvPr id="6" name="Picture 5" descr="스크린샷 2015-12-22 오전 3.51.4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6" y="897591"/>
            <a:ext cx="4265744" cy="2994875"/>
          </a:xfrm>
          <a:prstGeom prst="rect">
            <a:avLst/>
          </a:prstGeom>
          <a:ln>
            <a:noFill/>
          </a:ln>
        </p:spPr>
      </p:pic>
      <p:pic>
        <p:nvPicPr>
          <p:cNvPr id="7" name="_x42589128" descr="EMB000013605d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1"/>
          <a:stretch>
            <a:fillRect/>
          </a:stretch>
        </p:blipFill>
        <p:spPr bwMode="auto">
          <a:xfrm>
            <a:off x="4764173" y="1021946"/>
            <a:ext cx="4219853" cy="2542732"/>
          </a:xfrm>
          <a:prstGeom prst="rect">
            <a:avLst/>
          </a:prstGeom>
          <a:noFill/>
          <a:ln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" y="4334161"/>
            <a:ext cx="4901940" cy="2350834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5939705" y="3668842"/>
            <a:ext cx="2166529" cy="1828006"/>
            <a:chOff x="5829619" y="4138573"/>
            <a:chExt cx="2166529" cy="1828006"/>
          </a:xfrm>
        </p:grpSpPr>
        <p:pic>
          <p:nvPicPr>
            <p:cNvPr id="10" name="그림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42" t="23758" r="33390" b="22880"/>
            <a:stretch/>
          </p:blipFill>
          <p:spPr>
            <a:xfrm rot="5400000">
              <a:off x="5998881" y="3969311"/>
              <a:ext cx="1828006" cy="216652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61667" y="5497432"/>
              <a:ext cx="1313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chemeClr val="bg1"/>
                  </a:solidFill>
                </a:rPr>
                <a:t>CsI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 Crystal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 flipH="1">
            <a:off x="563017" y="725508"/>
            <a:ext cx="2168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Old High LAMPS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63017" y="3923806"/>
            <a:ext cx="2168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New High LAMPS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903414" y="680788"/>
            <a:ext cx="2168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Old Low LAMPS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126851" y="5601011"/>
            <a:ext cx="39805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CNU activities focus on </a:t>
            </a:r>
            <a:r>
              <a:rPr lang="en-US" altLang="ko-KR" dirty="0" err="1" smtClean="0">
                <a:solidFill>
                  <a:srgbClr val="0000FF"/>
                </a:solidFill>
              </a:rPr>
              <a:t>CsI</a:t>
            </a:r>
            <a:r>
              <a:rPr lang="en-US" altLang="ko-KR" dirty="0" smtClean="0">
                <a:solidFill>
                  <a:srgbClr val="0000FF"/>
                </a:solidFill>
              </a:rPr>
              <a:t> test and Neutron detector construction.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3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4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pple SD 산돌고딕 Neo 일반체"/>
                <a:cs typeface="Times New Roman"/>
              </a:rPr>
              <a:t>Status Report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3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820" y="897592"/>
            <a:ext cx="89003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/>
              <a:buChar char="•"/>
            </a:pPr>
            <a:r>
              <a:rPr kumimoji="1" lang="en-US" altLang="ko-KR" sz="2400" b="1" dirty="0" smtClean="0">
                <a:solidFill>
                  <a:srgbClr val="000090"/>
                </a:solidFill>
              </a:rPr>
              <a:t>Experimental Setup</a:t>
            </a:r>
            <a:r>
              <a:rPr kumimoji="1" lang="ko-KR" altLang="en-US" sz="2400" b="1" dirty="0" smtClean="0">
                <a:solidFill>
                  <a:srgbClr val="000090"/>
                </a:solidFill>
              </a:rPr>
              <a:t> </a:t>
            </a:r>
            <a:endParaRPr kumimoji="1" lang="en-US" altLang="ko-KR" sz="2400" b="1" dirty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 smtClean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 smtClean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 smtClean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 smtClean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>
              <a:solidFill>
                <a:srgbClr val="000090"/>
              </a:solidFill>
            </a:endParaRPr>
          </a:p>
          <a:p>
            <a:pPr marL="285750" indent="-285750" latinLnBrk="0">
              <a:buFont typeface="Arial"/>
              <a:buChar char="•"/>
            </a:pPr>
            <a:endParaRPr kumimoji="1" lang="en-US" altLang="ja-JP" sz="2400" b="1" dirty="0" smtClean="0">
              <a:solidFill>
                <a:srgbClr val="000090"/>
              </a:solidFill>
            </a:endParaRPr>
          </a:p>
          <a:p>
            <a:pPr latinLnBrk="0"/>
            <a:endParaRPr kumimoji="1" lang="ja-JP" altLang="en-US" sz="2400" b="1" dirty="0" err="1">
              <a:solidFill>
                <a:srgbClr val="000090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rcRect l="9939" r="19909"/>
          <a:stretch/>
        </p:blipFill>
        <p:spPr>
          <a:xfrm>
            <a:off x="121820" y="1433231"/>
            <a:ext cx="4522099" cy="32639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121818" y="4815452"/>
            <a:ext cx="88622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FADC 400MHz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2 PMTs (H-7195)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VME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Source (</a:t>
            </a:r>
            <a:r>
              <a:rPr lang="en-US" altLang="ko-KR" baseline="30000" dirty="0" smtClean="0">
                <a:solidFill>
                  <a:srgbClr val="0000FF"/>
                </a:solidFill>
              </a:rPr>
              <a:t>137</a:t>
            </a:r>
            <a:r>
              <a:rPr lang="en-US" altLang="ko-KR" dirty="0" smtClean="0">
                <a:solidFill>
                  <a:srgbClr val="0000FF"/>
                </a:solidFill>
              </a:rPr>
              <a:t>Cs, </a:t>
            </a:r>
            <a:r>
              <a:rPr lang="en-US" altLang="ko-KR" baseline="30000" dirty="0" smtClean="0">
                <a:solidFill>
                  <a:srgbClr val="0000FF"/>
                </a:solidFill>
              </a:rPr>
              <a:t>60</a:t>
            </a:r>
            <a:r>
              <a:rPr lang="en-US" altLang="ko-KR" dirty="0" smtClean="0">
                <a:solidFill>
                  <a:srgbClr val="0000FF"/>
                </a:solidFill>
              </a:rPr>
              <a:t>Co, </a:t>
            </a:r>
            <a:r>
              <a:rPr lang="en-US" altLang="ko-KR" baseline="30000" dirty="0" smtClean="0">
                <a:solidFill>
                  <a:srgbClr val="0000FF"/>
                </a:solidFill>
              </a:rPr>
              <a:t>252</a:t>
            </a:r>
            <a:r>
              <a:rPr lang="en-US" altLang="ko-KR" dirty="0" smtClean="0">
                <a:solidFill>
                  <a:srgbClr val="0000FF"/>
                </a:solidFill>
              </a:rPr>
              <a:t>Cf, </a:t>
            </a:r>
            <a:r>
              <a:rPr lang="en-US" altLang="ko-KR" baseline="30000" dirty="0" smtClean="0">
                <a:solidFill>
                  <a:srgbClr val="0000FF"/>
                </a:solidFill>
              </a:rPr>
              <a:t>54</a:t>
            </a:r>
            <a:r>
              <a:rPr lang="en-US" altLang="ko-KR" dirty="0" smtClean="0">
                <a:solidFill>
                  <a:srgbClr val="0000FF"/>
                </a:solidFill>
              </a:rPr>
              <a:t>Mn, </a:t>
            </a:r>
            <a:r>
              <a:rPr lang="en-US" altLang="ko-KR" baseline="30000" dirty="0" smtClean="0">
                <a:solidFill>
                  <a:srgbClr val="0000FF"/>
                </a:solidFill>
              </a:rPr>
              <a:t>65</a:t>
            </a:r>
            <a:r>
              <a:rPr lang="en-US" altLang="ko-KR" dirty="0" smtClean="0">
                <a:solidFill>
                  <a:srgbClr val="0000FF"/>
                </a:solidFill>
              </a:rPr>
              <a:t>Zn and </a:t>
            </a:r>
            <a:r>
              <a:rPr lang="en-US" altLang="ko-KR" baseline="30000" dirty="0">
                <a:solidFill>
                  <a:srgbClr val="0000FF"/>
                </a:solidFill>
              </a:rPr>
              <a:t>252</a:t>
            </a:r>
            <a:r>
              <a:rPr lang="en-US" altLang="ko-KR" dirty="0">
                <a:solidFill>
                  <a:srgbClr val="0000FF"/>
                </a:solidFill>
              </a:rPr>
              <a:t>Cf</a:t>
            </a:r>
            <a:r>
              <a:rPr lang="en-US" altLang="ko-KR" dirty="0" smtClean="0">
                <a:solidFill>
                  <a:srgbClr val="0000FF"/>
                </a:solidFill>
              </a:rPr>
              <a:t>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12" y="1433231"/>
            <a:ext cx="4716100" cy="38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Gamma Detection Test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4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0000FF"/>
                </a:solidFill>
              </a:rPr>
              <a:t>필준 그림 넣기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7" y="987630"/>
            <a:ext cx="2947355" cy="264405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46" y="987630"/>
            <a:ext cx="2914706" cy="26440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" y="3896090"/>
            <a:ext cx="2942918" cy="264405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07" y="4038388"/>
            <a:ext cx="3169636" cy="25085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99131" y="618297"/>
            <a:ext cx="34612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Scale Number : 2400 ~ 660 </a:t>
            </a:r>
            <a:r>
              <a:rPr lang="en-US" altLang="ko-KR" dirty="0" err="1" smtClean="0">
                <a:solidFill>
                  <a:srgbClr val="0000FF"/>
                </a:solidFill>
              </a:rPr>
              <a:t>keV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80407" y="6080614"/>
            <a:ext cx="27799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Hanseul</a:t>
            </a:r>
            <a:r>
              <a:rPr lang="en-US" altLang="ko-KR" sz="1600" dirty="0" smtClean="0">
                <a:solidFill>
                  <a:srgbClr val="0000FF"/>
                </a:solidFill>
              </a:rPr>
              <a:t> Lee &amp;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Piljoon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Gwak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716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Gamma Detection Test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5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0000FF"/>
                </a:solidFill>
              </a:rPr>
              <a:t>필준 그림 넣기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7" y="987630"/>
            <a:ext cx="2947355" cy="264405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46" y="987630"/>
            <a:ext cx="2914706" cy="26440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" y="3896090"/>
            <a:ext cx="2942918" cy="264405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07" y="4038388"/>
            <a:ext cx="3169636" cy="25085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99131" y="618297"/>
            <a:ext cx="34612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Scale Number : 2400 ~ 660 </a:t>
            </a:r>
            <a:r>
              <a:rPr lang="en-US" altLang="ko-KR" dirty="0" err="1" smtClean="0">
                <a:solidFill>
                  <a:srgbClr val="0000FF"/>
                </a:solidFill>
              </a:rPr>
              <a:t>keV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12" y="1222249"/>
            <a:ext cx="2962839" cy="2848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6644" y="410850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Energy Resolution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0407" y="6080614"/>
            <a:ext cx="27799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Hanseul</a:t>
            </a:r>
            <a:r>
              <a:rPr lang="en-US" altLang="ko-KR" sz="1600" dirty="0" smtClean="0">
                <a:solidFill>
                  <a:srgbClr val="0000FF"/>
                </a:solidFill>
              </a:rPr>
              <a:t> Lee &amp;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Piljoon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Gwak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120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Gamma Detection Test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6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0000FF"/>
                </a:solidFill>
              </a:rPr>
              <a:t>필준 그림 넣기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7" y="987630"/>
            <a:ext cx="2947355" cy="264405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46" y="987630"/>
            <a:ext cx="2914706" cy="26440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" y="3896090"/>
            <a:ext cx="2942918" cy="264405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07" y="4038388"/>
            <a:ext cx="3169636" cy="25085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82924" y="138012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</a:rPr>
              <a:t># of </a:t>
            </a:r>
            <a:r>
              <a:rPr lang="en-US" altLang="ko-KR" dirty="0" err="1" smtClean="0">
                <a:solidFill>
                  <a:srgbClr val="00B050"/>
                </a:solidFill>
              </a:rPr>
              <a:t>Photopeak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3899" y="1870653"/>
            <a:ext cx="15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# of Total Hits</a:t>
            </a:r>
            <a:endParaRPr lang="ko-KR" altLang="en-US" dirty="0">
              <a:solidFill>
                <a:srgbClr val="7030A0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6719023" y="1798473"/>
            <a:ext cx="2106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3666" y="1006488"/>
            <a:ext cx="13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Efficiency =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869897" y="1109420"/>
            <a:ext cx="781220" cy="25583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 rot="16200000">
            <a:off x="1186776" y="1991381"/>
            <a:ext cx="781220" cy="255838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16" y="2646688"/>
            <a:ext cx="3717765" cy="28865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0407" y="6080614"/>
            <a:ext cx="27799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Hanseul</a:t>
            </a:r>
            <a:r>
              <a:rPr lang="en-US" altLang="ko-KR" sz="1600" dirty="0" smtClean="0">
                <a:solidFill>
                  <a:srgbClr val="0000FF"/>
                </a:solidFill>
              </a:rPr>
              <a:t> Lee &amp;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Piljoon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Gwak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823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Gamma Detection Test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7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0000FF"/>
                </a:solidFill>
              </a:rPr>
              <a:t>필준 그림 넣기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7" y="987630"/>
            <a:ext cx="2947355" cy="264405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46" y="987630"/>
            <a:ext cx="2914706" cy="26440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" y="3896090"/>
            <a:ext cx="2942918" cy="264405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07" y="4038388"/>
            <a:ext cx="3169636" cy="25085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82924" y="138012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</a:rPr>
              <a:t># of </a:t>
            </a:r>
            <a:r>
              <a:rPr lang="en-US" altLang="ko-KR" dirty="0" err="1" smtClean="0">
                <a:solidFill>
                  <a:srgbClr val="00B050"/>
                </a:solidFill>
              </a:rPr>
              <a:t>Photopeak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3899" y="1870653"/>
            <a:ext cx="15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# of Total Hits</a:t>
            </a:r>
            <a:endParaRPr lang="ko-KR" altLang="en-US" dirty="0">
              <a:solidFill>
                <a:srgbClr val="7030A0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6719023" y="1798473"/>
            <a:ext cx="21061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3666" y="1006488"/>
            <a:ext cx="13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Efficiency =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869897" y="1109420"/>
            <a:ext cx="781220" cy="25583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 rot="16200000">
            <a:off x="1186776" y="1991381"/>
            <a:ext cx="781220" cy="255838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6" y="2260079"/>
            <a:ext cx="3717765" cy="28865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20468" y="5290460"/>
            <a:ext cx="254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Will measure again with </a:t>
            </a:r>
            <a:r>
              <a:rPr lang="en-US" altLang="ko-KR" baseline="30000" dirty="0" smtClean="0">
                <a:solidFill>
                  <a:srgbClr val="0000FF"/>
                </a:solidFill>
              </a:rPr>
              <a:t>60</a:t>
            </a:r>
            <a:r>
              <a:rPr lang="en-US" altLang="ko-KR" dirty="0" smtClean="0">
                <a:solidFill>
                  <a:srgbClr val="0000FF"/>
                </a:solidFill>
              </a:rPr>
              <a:t>Co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0407" y="6080614"/>
            <a:ext cx="27799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Hanseul</a:t>
            </a:r>
            <a:r>
              <a:rPr lang="en-US" altLang="ko-KR" sz="1600" dirty="0" smtClean="0">
                <a:solidFill>
                  <a:srgbClr val="0000FF"/>
                </a:solidFill>
              </a:rPr>
              <a:t> Lee &amp;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Piljoon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Gwak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390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n-Gamma Separation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8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Pulse Shape Discrimination (PSD)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CPC 37 (2013) 010201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slow</a:t>
            </a:r>
            <a:r>
              <a:rPr lang="en-US" altLang="ko-KR" dirty="0" smtClean="0">
                <a:solidFill>
                  <a:srgbClr val="0000FF"/>
                </a:solidFill>
              </a:rPr>
              <a:t>/</a:t>
            </a: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total</a:t>
            </a:r>
            <a:r>
              <a:rPr lang="en-US" altLang="ko-KR" dirty="0" smtClean="0">
                <a:solidFill>
                  <a:srgbClr val="0000FF"/>
                </a:solidFill>
              </a:rPr>
              <a:t> = </a:t>
            </a: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ratio</a:t>
            </a:r>
            <a:r>
              <a:rPr lang="en-US" altLang="ko-KR" baseline="-25000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vs </a:t>
            </a: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total</a:t>
            </a:r>
            <a:endParaRPr lang="en-US" altLang="ko-KR" baseline="-25000" dirty="0" smtClean="0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slow</a:t>
            </a:r>
            <a:r>
              <a:rPr lang="en-US" altLang="ko-KR" dirty="0" smtClean="0">
                <a:solidFill>
                  <a:srgbClr val="0000FF"/>
                </a:solidFill>
              </a:rPr>
              <a:t> vs </a:t>
            </a: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total</a:t>
            </a:r>
            <a:r>
              <a:rPr lang="en-US" altLang="ko-KR" dirty="0" smtClean="0">
                <a:solidFill>
                  <a:srgbClr val="0000FF"/>
                </a:solidFill>
              </a:rPr>
              <a:t> 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4" y="1464115"/>
            <a:ext cx="3359930" cy="24031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79" y="432389"/>
            <a:ext cx="3969045" cy="301073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98" y="3443128"/>
            <a:ext cx="3713926" cy="2735407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 flipV="1">
            <a:off x="3735986" y="2434977"/>
            <a:ext cx="1457801" cy="23758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endCxn id="7" idx="1"/>
          </p:cNvCxnSpPr>
          <p:nvPr/>
        </p:nvCxnSpPr>
        <p:spPr>
          <a:xfrm flipV="1">
            <a:off x="2589088" y="4810832"/>
            <a:ext cx="2681010" cy="2543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50004" y="6188913"/>
            <a:ext cx="13340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Hanseul</a:t>
            </a:r>
            <a:r>
              <a:rPr lang="en-US" altLang="ko-KR" sz="1600" dirty="0" smtClean="0">
                <a:solidFill>
                  <a:srgbClr val="0000FF"/>
                </a:solidFill>
              </a:rPr>
              <a:t> Lee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372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n-Gamma Separation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9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</a:rPr>
              <a:t>Pulse Shape Discrimination (PSD) 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slow</a:t>
            </a:r>
            <a:r>
              <a:rPr lang="en-US" altLang="ko-KR" dirty="0" smtClean="0">
                <a:solidFill>
                  <a:srgbClr val="0000FF"/>
                </a:solidFill>
              </a:rPr>
              <a:t>/</a:t>
            </a: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total</a:t>
            </a:r>
            <a:r>
              <a:rPr lang="en-US" altLang="ko-KR" dirty="0" smtClean="0">
                <a:solidFill>
                  <a:srgbClr val="0000FF"/>
                </a:solidFill>
              </a:rPr>
              <a:t> = </a:t>
            </a: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ratio</a:t>
            </a:r>
            <a:r>
              <a:rPr lang="en-US" altLang="ko-KR" baseline="-25000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vs </a:t>
            </a: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total</a:t>
            </a:r>
            <a:endParaRPr lang="en-US" altLang="ko-KR" baseline="-25000" dirty="0" smtClean="0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slow</a:t>
            </a:r>
            <a:r>
              <a:rPr lang="en-US" altLang="ko-KR" dirty="0" smtClean="0">
                <a:solidFill>
                  <a:srgbClr val="0000FF"/>
                </a:solidFill>
              </a:rPr>
              <a:t> vs 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Qtotal</a:t>
            </a:r>
            <a:r>
              <a:rPr lang="en-US" altLang="ko-KR" dirty="0" smtClean="0">
                <a:solidFill>
                  <a:srgbClr val="0000FF"/>
                </a:solidFill>
              </a:rPr>
              <a:t> 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501" y="5959799"/>
            <a:ext cx="34612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Scale Number : 2400 ~ 660 </a:t>
            </a:r>
            <a:r>
              <a:rPr lang="en-US" altLang="ko-KR" dirty="0" err="1" smtClean="0">
                <a:solidFill>
                  <a:srgbClr val="0000FF"/>
                </a:solidFill>
              </a:rPr>
              <a:t>keV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2" y="2085423"/>
            <a:ext cx="5315902" cy="36306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501" y="2186309"/>
            <a:ext cx="662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>
                <a:solidFill>
                  <a:srgbClr val="0000FF"/>
                </a:solidFill>
              </a:rPr>
              <a:t>ratio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71729" y="3531436"/>
            <a:ext cx="670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slow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95381" y="5450069"/>
            <a:ext cx="6543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total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18289" y="5450069"/>
            <a:ext cx="6543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00FF"/>
                </a:solidFill>
              </a:rPr>
              <a:t>Q</a:t>
            </a:r>
            <a:r>
              <a:rPr lang="en-US" altLang="ko-KR" baseline="-25000" dirty="0" err="1" smtClean="0">
                <a:solidFill>
                  <a:srgbClr val="0000FF"/>
                </a:solidFill>
              </a:rPr>
              <a:t>total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93698" y="2358346"/>
            <a:ext cx="670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baseline="30000" dirty="0" smtClean="0">
                <a:solidFill>
                  <a:srgbClr val="0000FF"/>
                </a:solidFill>
              </a:rPr>
              <a:t>252</a:t>
            </a:r>
            <a:r>
              <a:rPr lang="en-US" altLang="ko-KR" dirty="0" smtClean="0">
                <a:solidFill>
                  <a:srgbClr val="0000FF"/>
                </a:solidFill>
              </a:rPr>
              <a:t>Cf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08817" y="2352900"/>
            <a:ext cx="670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baseline="30000" dirty="0" smtClean="0">
                <a:solidFill>
                  <a:srgbClr val="0000FF"/>
                </a:solidFill>
              </a:rPr>
              <a:t>252</a:t>
            </a:r>
            <a:r>
              <a:rPr lang="en-US" altLang="ko-KR" dirty="0" smtClean="0">
                <a:solidFill>
                  <a:srgbClr val="0000FF"/>
                </a:solidFill>
              </a:rPr>
              <a:t>Cf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50004" y="6188913"/>
            <a:ext cx="13340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Hanseul</a:t>
            </a:r>
            <a:r>
              <a:rPr lang="en-US" altLang="ko-KR" sz="1600" dirty="0" smtClean="0">
                <a:solidFill>
                  <a:srgbClr val="0000FF"/>
                </a:solidFill>
              </a:rPr>
              <a:t> Lee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259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따뜻한 파란색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11007</TotalTime>
  <Words>525</Words>
  <Application>Microsoft Office PowerPoint</Application>
  <PresentationFormat>화면 슬라이드 쇼(4:3)</PresentationFormat>
  <Paragraphs>255</Paragraphs>
  <Slides>21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Apple SD 산돌고딕 Neo 일반체</vt:lpstr>
      <vt:lpstr>ＭＳ Ｐゴシック</vt:lpstr>
      <vt:lpstr>Open Sans Light</vt:lpstr>
      <vt:lpstr>Optima</vt:lpstr>
      <vt:lpstr>굴림</vt:lpstr>
      <vt:lpstr>맑은 고딕</vt:lpstr>
      <vt:lpstr>Arial</vt:lpstr>
      <vt:lpstr>Arial Black</vt:lpstr>
      <vt:lpstr>Palatino Linotype</vt:lpstr>
      <vt:lpstr>Ravie</vt:lpstr>
      <vt:lpstr>Times New Roman</vt:lpstr>
      <vt:lpstr>Wingdings</vt:lpstr>
      <vt:lpstr>Office 테마</vt:lpstr>
      <vt:lpstr>Summary of CNU Activities on LAMPS project</vt:lpstr>
      <vt:lpstr>Status Report</vt:lpstr>
      <vt:lpstr>Status Report</vt:lpstr>
      <vt:lpstr>Gamma Detection Test</vt:lpstr>
      <vt:lpstr>Gamma Detection Test</vt:lpstr>
      <vt:lpstr>Gamma Detection Test</vt:lpstr>
      <vt:lpstr>Gamma Detection Test</vt:lpstr>
      <vt:lpstr>n-Gamma Separation</vt:lpstr>
      <vt:lpstr>n-Gamma Separation</vt:lpstr>
      <vt:lpstr>n-Gamma Separation</vt:lpstr>
      <vt:lpstr>Geant4 Simulation</vt:lpstr>
      <vt:lpstr>Geant4 Simulation</vt:lpstr>
      <vt:lpstr>Geant4 Simulation</vt:lpstr>
      <vt:lpstr>Geant4 Simulation</vt:lpstr>
      <vt:lpstr>Geant4 Simulation</vt:lpstr>
      <vt:lpstr>QMD Simulation</vt:lpstr>
      <vt:lpstr>QMD Simulation</vt:lpstr>
      <vt:lpstr>QMD Simulation</vt:lpstr>
      <vt:lpstr>Summary &amp; Plan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Report of Large Multi-Purpose Spectrometer (LAMPS) Facility at RAON</dc:title>
  <dc:creator>Windows 사용자</dc:creator>
  <cp:lastModifiedBy>Moon Dongho</cp:lastModifiedBy>
  <cp:revision>357</cp:revision>
  <dcterms:created xsi:type="dcterms:W3CDTF">2018-08-29T05:03:36Z</dcterms:created>
  <dcterms:modified xsi:type="dcterms:W3CDTF">2018-10-12T01:54:28Z</dcterms:modified>
</cp:coreProperties>
</file>