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2" r:id="rId2"/>
    <p:sldMasterId id="2147483693" r:id="rId3"/>
  </p:sldMasterIdLst>
  <p:notesMasterIdLst>
    <p:notesMasterId r:id="rId12"/>
  </p:notesMasterIdLst>
  <p:sldIdLst>
    <p:sldId id="493" r:id="rId4"/>
    <p:sldId id="494" r:id="rId5"/>
    <p:sldId id="486" r:id="rId6"/>
    <p:sldId id="487" r:id="rId7"/>
    <p:sldId id="492" r:id="rId8"/>
    <p:sldId id="490" r:id="rId9"/>
    <p:sldId id="485" r:id="rId10"/>
    <p:sldId id="496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>
      <p:cViewPr varScale="1">
        <p:scale>
          <a:sx n="132" d="100"/>
          <a:sy n="132" d="100"/>
        </p:scale>
        <p:origin x="99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FCAB395E-C1E6-4E8C-82B6-03EFD7E664E8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FB5C223-5321-463E-AE86-D8CBACE60D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21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0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3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2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81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85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85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88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92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69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69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81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8424936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62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65733"/>
          </a:xfrm>
        </p:spPr>
        <p:txBody>
          <a:bodyPr/>
          <a:lstStyle/>
          <a:p>
            <a:fld id="{676E0667-DBD8-4FCE-A369-BEC67E5F26D7}" type="datetime1">
              <a:rPr lang="ko-KR" altLang="en-US" smtClean="0"/>
              <a:t>2018-10-10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26573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26572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384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제목 개체 틀 1"/>
          <p:cNvSpPr>
            <a:spLocks noGrp="1"/>
          </p:cNvSpPr>
          <p:nvPr>
            <p:ph type="title"/>
          </p:nvPr>
        </p:nvSpPr>
        <p:spPr>
          <a:xfrm>
            <a:off x="413538" y="188642"/>
            <a:ext cx="6102678" cy="71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9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65733"/>
          </a:xfrm>
        </p:spPr>
        <p:txBody>
          <a:bodyPr/>
          <a:lstStyle/>
          <a:p>
            <a:fld id="{676E0667-DBD8-4FCE-A369-BEC67E5F26D7}" type="datetime1">
              <a:rPr lang="ko-KR" altLang="en-US" smtClean="0"/>
              <a:t>2018-10-10</a:t>
            </a:fld>
            <a:endParaRPr lang="ko-KR" altLang="en-US" dirty="0"/>
          </a:p>
        </p:txBody>
      </p:sp>
      <p:sp>
        <p:nvSpPr>
          <p:cNvPr id="2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26573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26572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48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제목 개체 틀 1"/>
          <p:cNvSpPr>
            <a:spLocks noGrp="1"/>
          </p:cNvSpPr>
          <p:nvPr>
            <p:ph type="title"/>
          </p:nvPr>
        </p:nvSpPr>
        <p:spPr>
          <a:xfrm>
            <a:off x="413538" y="188642"/>
            <a:ext cx="6102678" cy="71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9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65733"/>
          </a:xfrm>
        </p:spPr>
        <p:txBody>
          <a:bodyPr/>
          <a:lstStyle/>
          <a:p>
            <a:fld id="{676E0667-DBD8-4FCE-A369-BEC67E5F26D7}" type="datetime1">
              <a:rPr lang="ko-KR" altLang="en-US" smtClean="0"/>
              <a:t>2018-10-10</a:t>
            </a:fld>
            <a:endParaRPr lang="ko-KR" altLang="en-US" dirty="0"/>
          </a:p>
        </p:txBody>
      </p:sp>
      <p:sp>
        <p:nvSpPr>
          <p:cNvPr id="2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26573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26572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64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DA2D23-A89E-460E-98C1-472C2F118E12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66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DA2D23-A89E-460E-98C1-472C2F118E12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75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DA2D23-A89E-460E-98C1-472C2F118E12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1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DA2D23-A89E-460E-98C1-472C2F118E12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75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DA2D23-A89E-460E-98C1-472C2F118E12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16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DA2D23-A89E-460E-98C1-472C2F118E12}" type="datetimeFigureOut">
              <a:rPr lang="ko-KR" altLang="en-US" smtClean="0"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69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8424936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2895600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1520" y="31442"/>
            <a:ext cx="8373616" cy="73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32923" y="1052736"/>
            <a:ext cx="843528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85523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5814523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232923" y="858665"/>
            <a:ext cx="7200800" cy="45719"/>
          </a:xfrm>
          <a:prstGeom prst="rect">
            <a:avLst/>
          </a:prstGeom>
          <a:gradFill rotWithShape="0">
            <a:gsLst>
              <a:gs pos="100000">
                <a:srgbClr val="FFFFFF"/>
              </a:gs>
              <a:gs pos="0">
                <a:schemeClr val="tx2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1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62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9B61-7E60-41D0-90E7-F534BC1EC288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2230-CE29-4188-A901-97D349AD0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2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5230-75B8-4D09-98F9-D99F5DB2E599}" type="datetime1">
              <a:rPr lang="ko-KR" altLang="en-US" smtClean="0"/>
              <a:t>2018-10-10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00020" y="659227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D535B5A-7A36-4D61-88F5-BBFAB13DE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LAMPS Solenoid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장치기반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기술팀</a:t>
            </a:r>
            <a:endParaRPr lang="en-US" altLang="ko-KR" dirty="0" smtClean="0"/>
          </a:p>
          <a:p>
            <a:r>
              <a:rPr lang="ko-KR" altLang="en-US" dirty="0" smtClean="0"/>
              <a:t>전자석 진공 그룹 </a:t>
            </a:r>
            <a:endParaRPr lang="en-US" altLang="ko-KR" dirty="0" smtClean="0"/>
          </a:p>
          <a:p>
            <a:r>
              <a:rPr lang="ko-KR" altLang="en-US" dirty="0" smtClean="0"/>
              <a:t>천 인 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86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LAMPS </a:t>
            </a:r>
            <a:r>
              <a:rPr lang="ko-KR" altLang="en-US" sz="1400" dirty="0">
                <a:latin typeface="+mn-ea"/>
              </a:rPr>
              <a:t>공동연구를 수행하고 있는 고려대학교 물리학과 교수님들과의 논의과정에서 </a:t>
            </a:r>
            <a:r>
              <a:rPr lang="en-US" altLang="ko-KR" sz="1400" dirty="0">
                <a:latin typeface="+mn-ea"/>
              </a:rPr>
              <a:t>LAMPS Solenoid </a:t>
            </a:r>
            <a:r>
              <a:rPr lang="ko-KR" altLang="en-US" sz="1400" dirty="0">
                <a:latin typeface="+mn-ea"/>
              </a:rPr>
              <a:t>전자석의 요구조건인 최대자기장 </a:t>
            </a:r>
            <a:r>
              <a:rPr lang="en-US" altLang="ko-KR" sz="1400" dirty="0">
                <a:latin typeface="+mn-ea"/>
              </a:rPr>
              <a:t>1 T</a:t>
            </a:r>
            <a:r>
              <a:rPr lang="ko-KR" altLang="en-US" sz="1400" dirty="0">
                <a:latin typeface="+mn-ea"/>
              </a:rPr>
              <a:t>를 실험에 이용해야 되는 필요성이 제기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+mn-ea"/>
              </a:rPr>
              <a:t>RI </a:t>
            </a:r>
            <a:r>
              <a:rPr lang="ko-KR" altLang="en-US" sz="1400" dirty="0" smtClean="0">
                <a:latin typeface="+mn-ea"/>
              </a:rPr>
              <a:t>실험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en-US" sz="1400" dirty="0" err="1" smtClean="0">
                <a:latin typeface="+mn-ea"/>
              </a:rPr>
              <a:t>장치팀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LAMPS</a:t>
            </a:r>
            <a:r>
              <a:rPr lang="ko-KR" altLang="en-US" sz="1400" dirty="0" smtClean="0">
                <a:latin typeface="+mn-ea"/>
              </a:rPr>
              <a:t> 그룹의 요청에 따라 설계 변수 수정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설계 </a:t>
            </a:r>
            <a:r>
              <a:rPr lang="ko-KR" altLang="en-US" sz="1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요청 </a:t>
            </a:r>
            <a:r>
              <a:rPr lang="ko-KR" altLang="en-US" sz="1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사항</a:t>
            </a:r>
            <a:endParaRPr lang="en-US" altLang="ko-KR" sz="140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/>
              </a:solidFill>
              <a:latin typeface="+mn-ea"/>
              <a:cs typeface="Times New Roman" panose="02020603050405020304" pitchFamily="18" charset="0"/>
            </a:endParaRPr>
          </a:p>
          <a:p>
            <a:pPr marL="444500" lvl="1" indent="-177800">
              <a:lnSpc>
                <a:spcPct val="150000"/>
              </a:lnSpc>
            </a:pPr>
            <a:r>
              <a:rPr lang="ko-KR" altLang="en-US" sz="1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자기장 균일도</a:t>
            </a:r>
            <a:r>
              <a:rPr lang="en-US" altLang="ko-KR" sz="1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	: </a:t>
            </a:r>
            <a:r>
              <a:rPr lang="en-US" altLang="ko-KR" sz="14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  <a:cs typeface="Times New Roman" panose="02020603050405020304" pitchFamily="18" charset="0"/>
              </a:rPr>
              <a:t>ΔB/B &lt; ± 1%  </a:t>
            </a:r>
            <a:r>
              <a:rPr lang="en-US" altLang="ko-KR" sz="1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(at TPC region) </a:t>
            </a:r>
          </a:p>
          <a:p>
            <a:pPr marL="444500" lvl="1" indent="-177800">
              <a:lnSpc>
                <a:spcPct val="150000"/>
              </a:lnSpc>
            </a:pPr>
            <a:r>
              <a:rPr lang="en-US" altLang="ko-KR" sz="1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TPC </a:t>
            </a:r>
            <a:r>
              <a:rPr lang="ko-KR" altLang="en-US" sz="1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영역</a:t>
            </a:r>
            <a:r>
              <a:rPr lang="en-US" altLang="ko-KR" sz="1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	:</a:t>
            </a:r>
            <a:r>
              <a:rPr lang="en-US" altLang="ko-KR" sz="14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  <a:cs typeface="Times New Roman" panose="02020603050405020304" pitchFamily="18" charset="0"/>
              </a:rPr>
              <a:t>R: 1000 </a:t>
            </a:r>
            <a:r>
              <a:rPr lang="en-US" altLang="ko-KR" sz="14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  <a:cs typeface="Times New Roman" panose="02020603050405020304" pitchFamily="18" charset="0"/>
              </a:rPr>
              <a:t>× </a:t>
            </a:r>
            <a:r>
              <a:rPr lang="en-US" altLang="ko-KR" sz="1400" dirty="0" smtClean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  <a:cs typeface="Times New Roman" panose="02020603050405020304" pitchFamily="18" charset="0"/>
              </a:rPr>
              <a:t>L: 1200 </a:t>
            </a:r>
            <a:r>
              <a:rPr lang="en-US" altLang="ko-KR" sz="14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  <a:cs typeface="Times New Roman" panose="02020603050405020304" pitchFamily="18" charset="0"/>
              </a:rPr>
              <a:t>[mm]</a:t>
            </a:r>
          </a:p>
          <a:p>
            <a:pPr marL="444500" lvl="1" indent="-177800">
              <a:lnSpc>
                <a:spcPct val="150000"/>
              </a:lnSpc>
            </a:pPr>
            <a:r>
              <a:rPr lang="ko-KR" altLang="en-US" sz="1400" dirty="0" smtClean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  <a:cs typeface="Times New Roman" panose="02020603050405020304" pitchFamily="18" charset="0"/>
              </a:rPr>
              <a:t>자장 세기</a:t>
            </a:r>
            <a:r>
              <a:rPr lang="en-US" altLang="ko-KR" sz="14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+mn-ea"/>
                <a:cs typeface="Times New Roman" panose="02020603050405020304" pitchFamily="18" charset="0"/>
              </a:rPr>
              <a:t>	: </a:t>
            </a:r>
            <a:r>
              <a:rPr lang="en-US" altLang="ko-KR" sz="1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0.5 </a:t>
            </a:r>
            <a:r>
              <a:rPr lang="en-US" altLang="ko-KR" sz="1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T </a:t>
            </a:r>
            <a:r>
              <a:rPr lang="en-US" altLang="ko-KR" sz="1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1 T</a:t>
            </a:r>
            <a:endParaRPr lang="en-US" altLang="ko-KR" sz="1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444500" lvl="1" indent="-177800">
              <a:lnSpc>
                <a:spcPct val="150000"/>
              </a:lnSpc>
            </a:pPr>
            <a:r>
              <a:rPr lang="ko-KR" altLang="en-US" sz="1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최소 </a:t>
            </a:r>
            <a:r>
              <a:rPr lang="ko-KR" altLang="en-US" sz="140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내경</a:t>
            </a:r>
            <a:r>
              <a:rPr lang="en-US" altLang="ko-KR" sz="1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+mn-ea"/>
                <a:cs typeface="Times New Roman" panose="02020603050405020304" pitchFamily="18" charset="0"/>
              </a:rPr>
              <a:t>	: </a:t>
            </a:r>
            <a:r>
              <a:rPr lang="en-US" altLang="ko-KR" sz="1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2000 mm </a:t>
            </a:r>
            <a:r>
              <a:rPr lang="en-US" altLang="ko-KR" sz="1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1600 mm</a:t>
            </a:r>
            <a:endParaRPr lang="en-US" altLang="ko-KR" sz="1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sz="24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설계</a:t>
            </a:r>
            <a:r>
              <a:rPr lang="en-US" altLang="ko-KR" sz="24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 </a:t>
            </a:r>
            <a:r>
              <a:rPr lang="ko-KR" altLang="en-US" sz="24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수정 사항</a:t>
            </a:r>
          </a:p>
        </p:txBody>
      </p:sp>
    </p:spTree>
    <p:extLst>
      <p:ext uri="{BB962C8B-B14F-4D97-AF65-F5344CB8AC3E}">
        <p14:creationId xmlns:p14="http://schemas.microsoft.com/office/powerpoint/2010/main" val="41852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26499"/>
          <a:stretch/>
        </p:blipFill>
        <p:spPr>
          <a:xfrm>
            <a:off x="129144" y="2132856"/>
            <a:ext cx="4641472" cy="4372334"/>
          </a:xfrm>
          <a:prstGeom prst="rect">
            <a:avLst/>
          </a:prstGeom>
        </p:spPr>
      </p:pic>
      <p:sp>
        <p:nvSpPr>
          <p:cNvPr id="174" name="직사각형 173"/>
          <p:cNvSpPr/>
          <p:nvPr/>
        </p:nvSpPr>
        <p:spPr>
          <a:xfrm>
            <a:off x="7415327" y="2656790"/>
            <a:ext cx="861605" cy="2001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prstClr val="black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6459974" y="2701764"/>
            <a:ext cx="784129" cy="160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prstClr val="black"/>
              </a:solidFill>
            </a:endParaRPr>
          </a:p>
        </p:txBody>
      </p:sp>
      <p:cxnSp>
        <p:nvCxnSpPr>
          <p:cNvPr id="114" name="직선 연결선 113"/>
          <p:cNvCxnSpPr/>
          <p:nvPr/>
        </p:nvCxnSpPr>
        <p:spPr>
          <a:xfrm>
            <a:off x="6636835" y="2703764"/>
            <a:ext cx="0" cy="158116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flipV="1">
            <a:off x="6469182" y="2549860"/>
            <a:ext cx="0" cy="157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 170"/>
          <p:cNvCxnSpPr/>
          <p:nvPr/>
        </p:nvCxnSpPr>
        <p:spPr>
          <a:xfrm>
            <a:off x="6468828" y="2597107"/>
            <a:ext cx="777575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내용 개체 틀 1"/>
          <p:cNvSpPr txBox="1">
            <a:spLocks/>
          </p:cNvSpPr>
          <p:nvPr/>
        </p:nvSpPr>
        <p:spPr>
          <a:xfrm>
            <a:off x="6471494" y="2369457"/>
            <a:ext cx="808865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254 turn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73" name="직선 연결선 172"/>
          <p:cNvCxnSpPr/>
          <p:nvPr/>
        </p:nvCxnSpPr>
        <p:spPr>
          <a:xfrm flipV="1">
            <a:off x="7244060" y="2537946"/>
            <a:ext cx="0" cy="157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395536" y="260648"/>
            <a:ext cx="390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초전도 코일 계산 </a:t>
            </a:r>
            <a:r>
              <a:rPr lang="en-US" altLang="ko-KR" sz="24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(B : 1.0 T)</a:t>
            </a:r>
            <a:r>
              <a:rPr lang="ko-KR" altLang="en-US" sz="24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sp>
        <p:nvSpPr>
          <p:cNvPr id="6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265729"/>
          </a:xfrm>
        </p:spPr>
        <p:txBody>
          <a:bodyPr/>
          <a:lstStyle/>
          <a:p>
            <a:fld id="{2D535B5A-7A36-4D61-88F5-BBFAB13DE25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1230197" y="1699214"/>
            <a:ext cx="2819646" cy="4982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l-GR" altLang="ko-KR" sz="1400" b="1" dirty="0">
                <a:solidFill>
                  <a:srgbClr val="FF0000"/>
                </a:solidFill>
              </a:rPr>
              <a:t>Δ</a:t>
            </a:r>
            <a:r>
              <a:rPr lang="en-US" altLang="ko-KR" sz="1400" b="1" dirty="0">
                <a:solidFill>
                  <a:srgbClr val="FF0000"/>
                </a:solidFill>
              </a:rPr>
              <a:t>B/B :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1.87 </a:t>
            </a:r>
            <a:r>
              <a:rPr lang="en-US" altLang="ko-KR" sz="1400" b="1" dirty="0">
                <a:solidFill>
                  <a:srgbClr val="FF0000"/>
                </a:solidFill>
              </a:rPr>
              <a:t>% </a:t>
            </a:r>
            <a:r>
              <a:rPr lang="en-US" altLang="ko-KR" sz="1400" dirty="0">
                <a:solidFill>
                  <a:prstClr val="black"/>
                </a:solidFill>
              </a:rPr>
              <a:t>(</a:t>
            </a:r>
            <a:r>
              <a:rPr lang="ko-KR" altLang="en-US" sz="1400" dirty="0">
                <a:solidFill>
                  <a:prstClr val="black"/>
                </a:solidFill>
              </a:rPr>
              <a:t>기준</a:t>
            </a:r>
            <a:r>
              <a:rPr lang="en-US" altLang="ko-KR" sz="1400" dirty="0">
                <a:solidFill>
                  <a:prstClr val="black"/>
                </a:solidFill>
              </a:rPr>
              <a:t>:</a:t>
            </a:r>
            <a:r>
              <a:rPr lang="ko-KR" altLang="en-US" sz="1400" dirty="0">
                <a:solidFill>
                  <a:prstClr val="black"/>
                </a:solidFill>
              </a:rPr>
              <a:t> </a:t>
            </a:r>
            <a:r>
              <a:rPr lang="en-US" altLang="ko-KR" sz="1400" dirty="0">
                <a:solidFill>
                  <a:prstClr val="black"/>
                </a:solidFill>
              </a:rPr>
              <a:t>&lt; ± 1 %)</a:t>
            </a:r>
          </a:p>
          <a:p>
            <a:r>
              <a:rPr lang="en-US" altLang="ko-KR" sz="1400" b="1" dirty="0" err="1">
                <a:solidFill>
                  <a:prstClr val="black"/>
                </a:solidFill>
              </a:rPr>
              <a:t>B</a:t>
            </a:r>
            <a:r>
              <a:rPr lang="en-US" altLang="ko-KR" sz="1400" b="1" baseline="-25000" dirty="0" err="1">
                <a:solidFill>
                  <a:prstClr val="black"/>
                </a:solidFill>
              </a:rPr>
              <a:t>min</a:t>
            </a:r>
            <a:r>
              <a:rPr lang="ko-KR" altLang="en-US" sz="1400" b="1" dirty="0">
                <a:solidFill>
                  <a:prstClr val="black"/>
                </a:solidFill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</a:rPr>
              <a:t>: 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1.005 </a:t>
            </a:r>
            <a:r>
              <a:rPr lang="en-US" altLang="ko-KR" sz="1400" b="1" dirty="0">
                <a:solidFill>
                  <a:prstClr val="black"/>
                </a:solidFill>
              </a:rPr>
              <a:t>T </a:t>
            </a:r>
            <a:r>
              <a:rPr lang="en-US" altLang="ko-KR" sz="1400" dirty="0">
                <a:solidFill>
                  <a:prstClr val="black"/>
                </a:solidFill>
              </a:rPr>
              <a:t>(</a:t>
            </a:r>
            <a:r>
              <a:rPr lang="ko-KR" altLang="en-US" sz="1400" dirty="0">
                <a:solidFill>
                  <a:prstClr val="black"/>
                </a:solidFill>
              </a:rPr>
              <a:t>기준</a:t>
            </a:r>
            <a:r>
              <a:rPr lang="en-US" altLang="ko-KR" sz="1400" dirty="0">
                <a:solidFill>
                  <a:prstClr val="black"/>
                </a:solidFill>
              </a:rPr>
              <a:t>: &gt; 1.0 T)</a:t>
            </a:r>
          </a:p>
          <a:p>
            <a:endParaRPr lang="ko-KR" altLang="en-US" sz="1400" dirty="0">
              <a:solidFill>
                <a:prstClr val="black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5405336" y="2703988"/>
            <a:ext cx="784129" cy="160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prstClr val="black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4379930" y="2663962"/>
            <a:ext cx="861605" cy="2001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prstClr val="black"/>
              </a:solidFill>
            </a:endParaRPr>
          </a:p>
        </p:txBody>
      </p:sp>
      <p:cxnSp>
        <p:nvCxnSpPr>
          <p:cNvPr id="118" name="직선 연결선 117"/>
          <p:cNvCxnSpPr/>
          <p:nvPr/>
        </p:nvCxnSpPr>
        <p:spPr>
          <a:xfrm>
            <a:off x="7132568" y="2858714"/>
            <a:ext cx="0" cy="291523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내용 개체 틀 1"/>
          <p:cNvSpPr txBox="1">
            <a:spLocks/>
          </p:cNvSpPr>
          <p:nvPr/>
        </p:nvSpPr>
        <p:spPr>
          <a:xfrm>
            <a:off x="7132568" y="2934927"/>
            <a:ext cx="955632" cy="2616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850mm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0" name="내용 개체 틀 1"/>
          <p:cNvSpPr txBox="1">
            <a:spLocks/>
          </p:cNvSpPr>
          <p:nvPr/>
        </p:nvSpPr>
        <p:spPr>
          <a:xfrm>
            <a:off x="6146211" y="1450600"/>
            <a:ext cx="29837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1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21" name="직선 연결선 120"/>
          <p:cNvCxnSpPr/>
          <p:nvPr/>
        </p:nvCxnSpPr>
        <p:spPr>
          <a:xfrm>
            <a:off x="3707904" y="3145602"/>
            <a:ext cx="5149605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6317332" y="1462337"/>
            <a:ext cx="0" cy="1690134"/>
          </a:xfrm>
          <a:prstGeom prst="line">
            <a:avLst/>
          </a:prstGeom>
          <a:ln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012063" y="2871967"/>
            <a:ext cx="4625256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5582197" y="2705988"/>
            <a:ext cx="0" cy="158116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flipV="1">
            <a:off x="5414544" y="2552084"/>
            <a:ext cx="0" cy="157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5414190" y="2599331"/>
            <a:ext cx="777575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>
            <a:off x="4806957" y="2882656"/>
            <a:ext cx="0" cy="24295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/>
          <p:cNvCxnSpPr/>
          <p:nvPr/>
        </p:nvCxnSpPr>
        <p:spPr>
          <a:xfrm>
            <a:off x="4428109" y="2647476"/>
            <a:ext cx="0" cy="216628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내용 개체 틀 1"/>
          <p:cNvSpPr txBox="1">
            <a:spLocks/>
          </p:cNvSpPr>
          <p:nvPr/>
        </p:nvSpPr>
        <p:spPr>
          <a:xfrm>
            <a:off x="5388250" y="2665065"/>
            <a:ext cx="955632" cy="2616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22.9 mm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2" name="내용 개체 틀 1"/>
          <p:cNvSpPr txBox="1">
            <a:spLocks/>
          </p:cNvSpPr>
          <p:nvPr/>
        </p:nvSpPr>
        <p:spPr>
          <a:xfrm>
            <a:off x="5416856" y="2371681"/>
            <a:ext cx="808865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346.9 mm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" name="내용 개체 틀 1"/>
          <p:cNvSpPr txBox="1">
            <a:spLocks/>
          </p:cNvSpPr>
          <p:nvPr/>
        </p:nvSpPr>
        <p:spPr>
          <a:xfrm>
            <a:off x="4273899" y="2628118"/>
            <a:ext cx="955632" cy="2616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49.9 mm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34" name="직선 연결선 133"/>
          <p:cNvCxnSpPr/>
          <p:nvPr/>
        </p:nvCxnSpPr>
        <p:spPr>
          <a:xfrm flipV="1">
            <a:off x="4380686" y="2419140"/>
            <a:ext cx="0" cy="23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flipV="1">
            <a:off x="5243721" y="2411257"/>
            <a:ext cx="0" cy="23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>
            <a:off x="4376171" y="2549246"/>
            <a:ext cx="870772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내용 개체 틀 1"/>
          <p:cNvSpPr txBox="1">
            <a:spLocks/>
          </p:cNvSpPr>
          <p:nvPr/>
        </p:nvSpPr>
        <p:spPr>
          <a:xfrm>
            <a:off x="4436960" y="2344873"/>
            <a:ext cx="836293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271.3 mm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38" name="직선 연결선 137"/>
          <p:cNvCxnSpPr/>
          <p:nvPr/>
        </p:nvCxnSpPr>
        <p:spPr>
          <a:xfrm>
            <a:off x="4799308" y="3065868"/>
            <a:ext cx="1512504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내용 개체 틀 1"/>
          <p:cNvSpPr txBox="1">
            <a:spLocks/>
          </p:cNvSpPr>
          <p:nvPr/>
        </p:nvSpPr>
        <p:spPr>
          <a:xfrm>
            <a:off x="5009220" y="2863182"/>
            <a:ext cx="955632" cy="2616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910 mm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40" name="직선 연결선 139"/>
          <p:cNvCxnSpPr/>
          <p:nvPr/>
        </p:nvCxnSpPr>
        <p:spPr>
          <a:xfrm flipV="1">
            <a:off x="6189422" y="2540170"/>
            <a:ext cx="0" cy="157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직선 연결선 140"/>
          <p:cNvCxnSpPr/>
          <p:nvPr/>
        </p:nvCxnSpPr>
        <p:spPr>
          <a:xfrm flipV="1">
            <a:off x="6455570" y="2875025"/>
            <a:ext cx="0" cy="49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 flipV="1">
            <a:off x="6195167" y="2865537"/>
            <a:ext cx="0" cy="491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 142"/>
          <p:cNvCxnSpPr/>
          <p:nvPr/>
        </p:nvCxnSpPr>
        <p:spPr>
          <a:xfrm>
            <a:off x="6189045" y="3329286"/>
            <a:ext cx="273666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내용 개체 틀 1"/>
          <p:cNvSpPr txBox="1">
            <a:spLocks/>
          </p:cNvSpPr>
          <p:nvPr/>
        </p:nvSpPr>
        <p:spPr>
          <a:xfrm>
            <a:off x="5447225" y="3130264"/>
            <a:ext cx="870297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190mm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45" name="직선 연결선 144"/>
          <p:cNvCxnSpPr/>
          <p:nvPr/>
        </p:nvCxnSpPr>
        <p:spPr>
          <a:xfrm>
            <a:off x="5698622" y="3326501"/>
            <a:ext cx="49794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내용 개체 틀 1"/>
          <p:cNvSpPr txBox="1">
            <a:spLocks/>
          </p:cNvSpPr>
          <p:nvPr/>
        </p:nvSpPr>
        <p:spPr>
          <a:xfrm>
            <a:off x="8622380" y="3075210"/>
            <a:ext cx="29837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47" name="직선 연결선 146"/>
          <p:cNvCxnSpPr/>
          <p:nvPr/>
        </p:nvCxnSpPr>
        <p:spPr>
          <a:xfrm flipH="1">
            <a:off x="4811872" y="2566656"/>
            <a:ext cx="1" cy="29220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내용 개체 틀 1"/>
          <p:cNvSpPr txBox="1">
            <a:spLocks/>
          </p:cNvSpPr>
          <p:nvPr/>
        </p:nvSpPr>
        <p:spPr>
          <a:xfrm>
            <a:off x="6372200" y="2665036"/>
            <a:ext cx="955632" cy="2616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14 lay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58" name="직선 연결선 157"/>
          <p:cNvCxnSpPr/>
          <p:nvPr/>
        </p:nvCxnSpPr>
        <p:spPr>
          <a:xfrm>
            <a:off x="8531327" y="2635374"/>
            <a:ext cx="0" cy="788070"/>
          </a:xfrm>
          <a:prstGeom prst="line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내용 개체 틀 1"/>
          <p:cNvSpPr txBox="1">
            <a:spLocks/>
          </p:cNvSpPr>
          <p:nvPr/>
        </p:nvSpPr>
        <p:spPr>
          <a:xfrm>
            <a:off x="8374465" y="2723345"/>
            <a:ext cx="955632" cy="2616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1799.7 mm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6459388" y="1696485"/>
            <a:ext cx="664259" cy="251848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Coil 2</a:t>
            </a:r>
            <a:endParaRPr lang="ko-KR" altLang="en-US" sz="1200" dirty="0"/>
          </a:p>
        </p:txBody>
      </p:sp>
      <p:sp>
        <p:nvSpPr>
          <p:cNvPr id="161" name="직사각형 160"/>
          <p:cNvSpPr/>
          <p:nvPr/>
        </p:nvSpPr>
        <p:spPr>
          <a:xfrm>
            <a:off x="5523620" y="1696485"/>
            <a:ext cx="664259" cy="251848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Coil 2</a:t>
            </a:r>
            <a:endParaRPr lang="ko-KR" altLang="en-US" sz="1200" dirty="0"/>
          </a:p>
        </p:txBody>
      </p:sp>
      <p:sp>
        <p:nvSpPr>
          <p:cNvPr id="162" name="직사각형 161"/>
          <p:cNvSpPr/>
          <p:nvPr/>
        </p:nvSpPr>
        <p:spPr>
          <a:xfrm>
            <a:off x="7468993" y="1696485"/>
            <a:ext cx="664259" cy="251848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Coil 1</a:t>
            </a:r>
            <a:endParaRPr lang="ko-KR" altLang="en-US" sz="1200" dirty="0"/>
          </a:p>
        </p:txBody>
      </p:sp>
      <p:sp>
        <p:nvSpPr>
          <p:cNvPr id="163" name="직사각형 162"/>
          <p:cNvSpPr/>
          <p:nvPr/>
        </p:nvSpPr>
        <p:spPr>
          <a:xfrm>
            <a:off x="4478602" y="1696485"/>
            <a:ext cx="664259" cy="251848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Coil 1</a:t>
            </a:r>
            <a:endParaRPr lang="ko-KR" altLang="en-US" sz="1200" dirty="0"/>
          </a:p>
        </p:txBody>
      </p:sp>
      <p:cxnSp>
        <p:nvCxnSpPr>
          <p:cNvPr id="164" name="직선 연결선 163"/>
          <p:cNvCxnSpPr/>
          <p:nvPr/>
        </p:nvCxnSpPr>
        <p:spPr>
          <a:xfrm flipV="1">
            <a:off x="4247620" y="2887351"/>
            <a:ext cx="0" cy="586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/>
          <p:nvPr/>
        </p:nvCxnSpPr>
        <p:spPr>
          <a:xfrm flipV="1">
            <a:off x="8392999" y="2878910"/>
            <a:ext cx="0" cy="586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연결선 165"/>
          <p:cNvCxnSpPr/>
          <p:nvPr/>
        </p:nvCxnSpPr>
        <p:spPr>
          <a:xfrm>
            <a:off x="4255775" y="3420964"/>
            <a:ext cx="4133270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내용 개체 틀 1"/>
          <p:cNvSpPr txBox="1">
            <a:spLocks/>
          </p:cNvSpPr>
          <p:nvPr/>
        </p:nvSpPr>
        <p:spPr>
          <a:xfrm>
            <a:off x="5899185" y="3399180"/>
            <a:ext cx="836293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2091.3 mm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68" name="직선 연결선 167"/>
          <p:cNvCxnSpPr/>
          <p:nvPr/>
        </p:nvCxnSpPr>
        <p:spPr>
          <a:xfrm flipH="1">
            <a:off x="8388424" y="2640416"/>
            <a:ext cx="235604" cy="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내용 개체 틀 1"/>
          <p:cNvSpPr txBox="1">
            <a:spLocks/>
          </p:cNvSpPr>
          <p:nvPr/>
        </p:nvSpPr>
        <p:spPr>
          <a:xfrm>
            <a:off x="7242869" y="2615507"/>
            <a:ext cx="955632" cy="2616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34 lay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75" name="직선 연결선 174"/>
          <p:cNvCxnSpPr/>
          <p:nvPr/>
        </p:nvCxnSpPr>
        <p:spPr>
          <a:xfrm>
            <a:off x="7463506" y="2640304"/>
            <a:ext cx="0" cy="216628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 175"/>
          <p:cNvCxnSpPr/>
          <p:nvPr/>
        </p:nvCxnSpPr>
        <p:spPr>
          <a:xfrm flipV="1">
            <a:off x="7416083" y="2411968"/>
            <a:ext cx="0" cy="23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/>
          <p:cNvCxnSpPr/>
          <p:nvPr/>
        </p:nvCxnSpPr>
        <p:spPr>
          <a:xfrm flipV="1">
            <a:off x="8279118" y="2404085"/>
            <a:ext cx="0" cy="23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/>
          <p:cNvCxnSpPr/>
          <p:nvPr/>
        </p:nvCxnSpPr>
        <p:spPr>
          <a:xfrm>
            <a:off x="7411568" y="2542074"/>
            <a:ext cx="870772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내용 개체 틀 1"/>
          <p:cNvSpPr txBox="1">
            <a:spLocks/>
          </p:cNvSpPr>
          <p:nvPr/>
        </p:nvSpPr>
        <p:spPr>
          <a:xfrm>
            <a:off x="7472357" y="2337701"/>
            <a:ext cx="836293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dirty="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198 turn</a:t>
            </a:r>
            <a:endParaRPr lang="ko-KR" altLang="en-US" sz="11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81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62488"/>
              </p:ext>
            </p:extLst>
          </p:nvPr>
        </p:nvGraphicFramePr>
        <p:xfrm>
          <a:off x="5004049" y="4261725"/>
          <a:ext cx="3384375" cy="1124280"/>
        </p:xfrm>
        <a:graphic>
          <a:graphicData uri="http://schemas.openxmlformats.org/drawingml/2006/table">
            <a:tbl>
              <a:tblPr/>
              <a:tblGrid>
                <a:gridCol w="2016223"/>
                <a:gridCol w="576064"/>
                <a:gridCol w="792088"/>
              </a:tblGrid>
              <a:tr h="22485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57215" marR="57215" marT="28608" marB="28608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57215" marR="57215" marT="28608" marB="28608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215" marR="57215" marT="28608" marB="28608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FD5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field at</a:t>
                      </a:r>
                      <a:r>
                        <a:rPr lang="en-US" sz="11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TPC area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28608" marB="28608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57215" marR="57215" marT="28608" marB="28608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1.005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uniformity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15" marR="57215" marT="28608" marB="28608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7215" marR="57215" marT="28608" marB="28608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1.87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</a:t>
                      </a: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radius</a:t>
                      </a:r>
                    </a:p>
                  </a:txBody>
                  <a:tcPr marL="57215" marR="57215" marT="28608" marB="28608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57215" marR="57215" marT="28608" marB="28608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850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215" marR="57215" marT="28608" marB="28608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Current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131.2</a:t>
                      </a:r>
                      <a:endParaRPr lang="en-US" altLang="ko-KR" sz="11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DD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5D83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9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260648"/>
            <a:ext cx="3756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극저온 용기 </a:t>
            </a:r>
            <a:r>
              <a:rPr lang="ko-KR" altLang="en-US" sz="2400" b="1" dirty="0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설계 </a:t>
            </a:r>
            <a:r>
              <a:rPr lang="en-US" altLang="ko-KR" sz="2400" b="1" dirty="0" smtClean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(B: 1.0 T)</a:t>
            </a:r>
            <a:endParaRPr lang="ko-KR" altLang="en-US" sz="24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83" y="1738638"/>
            <a:ext cx="3714833" cy="4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" y="1070677"/>
            <a:ext cx="3374378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08566" y="6597352"/>
            <a:ext cx="2133600" cy="265729"/>
          </a:xfrm>
        </p:spPr>
        <p:txBody>
          <a:bodyPr/>
          <a:lstStyle/>
          <a:p>
            <a:fld id="{2D535B5A-7A36-4D61-88F5-BBFAB13DE25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직선 화살표 연결선 5"/>
          <p:cNvCxnSpPr>
            <a:stCxn id="22" idx="2"/>
          </p:cNvCxnSpPr>
          <p:nvPr/>
        </p:nvCxnSpPr>
        <p:spPr>
          <a:xfrm>
            <a:off x="7065822" y="1606461"/>
            <a:ext cx="92147" cy="118696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>
            <a:stCxn id="23" idx="2"/>
          </p:cNvCxnSpPr>
          <p:nvPr/>
        </p:nvCxnSpPr>
        <p:spPr>
          <a:xfrm flipH="1">
            <a:off x="7976096" y="1776720"/>
            <a:ext cx="529886" cy="133018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500390"/>
              </p:ext>
            </p:extLst>
          </p:nvPr>
        </p:nvGraphicFramePr>
        <p:xfrm>
          <a:off x="107504" y="4679776"/>
          <a:ext cx="4896544" cy="192024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224136"/>
                <a:gridCol w="2664296"/>
                <a:gridCol w="1008112"/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Items</a:t>
                      </a:r>
                      <a:endParaRPr lang="ko-KR" alt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Loss [W]</a:t>
                      </a:r>
                      <a:endParaRPr lang="ko-KR" altLang="en-US" sz="1400" dirty="0"/>
                    </a:p>
                  </a:txBody>
                  <a:tcPr marT="0" marB="0"/>
                </a:tc>
              </a:tr>
              <a:tr h="87953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300 K</a:t>
                      </a:r>
                      <a:r>
                        <a:rPr lang="en-US" altLang="ko-KR" sz="1400" dirty="0" smtClean="0">
                          <a:sym typeface="Wingdings" panose="05000000000000000000" pitchFamily="2" charset="2"/>
                        </a:rPr>
                        <a:t> 80K</a:t>
                      </a:r>
                      <a:endParaRPr lang="ko-KR" alt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Q</a:t>
                      </a:r>
                      <a:r>
                        <a:rPr lang="en-US" altLang="ko-KR" sz="1400" baseline="-25000" dirty="0" err="1" smtClean="0"/>
                        <a:t>metal</a:t>
                      </a:r>
                      <a:r>
                        <a:rPr lang="en-US" altLang="ko-KR" sz="1400" baseline="-25000" dirty="0" smtClean="0"/>
                        <a:t> CL </a:t>
                      </a:r>
                      <a:r>
                        <a:rPr lang="en-US" altLang="ko-KR" sz="1100" dirty="0" smtClean="0"/>
                        <a:t>(Metal</a:t>
                      </a:r>
                      <a:r>
                        <a:rPr lang="en-US" altLang="ko-KR" sz="1100" baseline="0" dirty="0" smtClean="0"/>
                        <a:t> current leads )</a:t>
                      </a:r>
                      <a:endParaRPr lang="ko-KR" altLang="en-US" sz="11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11.95 </a:t>
                      </a:r>
                      <a:endParaRPr lang="ko-KR" altLang="en-US" sz="1400" dirty="0"/>
                    </a:p>
                  </a:txBody>
                  <a:tcPr marT="0" marB="0"/>
                </a:tc>
              </a:tr>
              <a:tr h="1440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Q</a:t>
                      </a:r>
                      <a:r>
                        <a:rPr lang="en-US" altLang="ko-KR" sz="1400" baseline="-25000" dirty="0" smtClean="0"/>
                        <a:t>r300K</a:t>
                      </a:r>
                      <a:r>
                        <a:rPr lang="en-US" altLang="ko-KR" sz="1400" baseline="-25000" dirty="0" smtClean="0">
                          <a:sym typeface="Wingdings" panose="05000000000000000000" pitchFamily="2" charset="2"/>
                        </a:rPr>
                        <a:t>80K </a:t>
                      </a:r>
                      <a:r>
                        <a:rPr lang="en-US" altLang="ko-KR" sz="1100" baseline="0" dirty="0" smtClean="0">
                          <a:sym typeface="Wingdings" panose="05000000000000000000" pitchFamily="2" charset="2"/>
                        </a:rPr>
                        <a:t>(80 K radiation shield)</a:t>
                      </a:r>
                      <a:endParaRPr lang="ko-KR" altLang="en-US" sz="1400" baseline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134.8</a:t>
                      </a:r>
                      <a:endParaRPr lang="ko-KR" altLang="en-US" sz="1400" dirty="0"/>
                    </a:p>
                  </a:txBody>
                  <a:tcPr marT="0" marB="0"/>
                </a:tc>
              </a:tr>
              <a:tr h="9328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Q</a:t>
                      </a:r>
                      <a:r>
                        <a:rPr lang="en-US" altLang="ko-KR" sz="1400" baseline="-25000" dirty="0" smtClean="0"/>
                        <a:t>support300</a:t>
                      </a:r>
                      <a:r>
                        <a:rPr lang="en-US" altLang="ko-KR" sz="1400" baseline="-25000" dirty="0" smtClean="0">
                          <a:sym typeface="Wingdings" panose="05000000000000000000" pitchFamily="2" charset="2"/>
                        </a:rPr>
                        <a:t>80K</a:t>
                      </a:r>
                      <a:r>
                        <a:rPr lang="en-US" altLang="ko-KR" sz="1400" dirty="0" smtClean="0">
                          <a:sym typeface="Wingdings" panose="05000000000000000000" pitchFamily="2" charset="2"/>
                        </a:rPr>
                        <a:t>= </a:t>
                      </a:r>
                      <a:r>
                        <a:rPr lang="en-US" altLang="ko-KR" sz="1100" dirty="0" smtClean="0">
                          <a:sym typeface="Wingdings" panose="05000000000000000000" pitchFamily="2" charset="2"/>
                        </a:rPr>
                        <a:t>(80</a:t>
                      </a:r>
                      <a:r>
                        <a:rPr lang="en-US" altLang="ko-KR" sz="1100" baseline="0" dirty="0" smtClean="0">
                          <a:sym typeface="Wingdings" panose="05000000000000000000" pitchFamily="2" charset="2"/>
                        </a:rPr>
                        <a:t> K G</a:t>
                      </a:r>
                      <a:r>
                        <a:rPr lang="en-US" altLang="ko-KR" sz="1100" dirty="0" smtClean="0">
                          <a:sym typeface="Wingdings" panose="05000000000000000000" pitchFamily="2" charset="2"/>
                        </a:rPr>
                        <a:t>10 support)</a:t>
                      </a:r>
                      <a:endParaRPr lang="ko-KR" alt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2.79</a:t>
                      </a:r>
                      <a:endParaRPr lang="ko-KR" altLang="en-US" sz="1400" dirty="0"/>
                    </a:p>
                  </a:txBody>
                  <a:tcPr marT="0" marB="0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Sum</a:t>
                      </a:r>
                      <a:endParaRPr lang="ko-KR" alt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149.54</a:t>
                      </a:r>
                      <a:endParaRPr lang="ko-KR" altLang="en-US" sz="1400" dirty="0"/>
                    </a:p>
                  </a:txBody>
                  <a:tcPr marT="0" marB="0"/>
                </a:tc>
              </a:tr>
              <a:tr h="26601">
                <a:tc rowSpan="4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80 K</a:t>
                      </a:r>
                      <a:r>
                        <a:rPr lang="en-US" altLang="ko-KR" sz="1400" dirty="0" smtClean="0">
                          <a:sym typeface="Wingdings" panose="05000000000000000000" pitchFamily="2" charset="2"/>
                        </a:rPr>
                        <a:t>4 K</a:t>
                      </a:r>
                      <a:endParaRPr lang="ko-KR" alt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</a:t>
                      </a:r>
                      <a:r>
                        <a:rPr lang="en-US" altLang="ko-KR" sz="1400" baseline="-25000" dirty="0" smtClean="0"/>
                        <a:t>HTS CL</a:t>
                      </a:r>
                      <a:r>
                        <a:rPr lang="en-US" altLang="ko-KR" sz="1100" baseline="-25000" dirty="0" smtClean="0"/>
                        <a:t> </a:t>
                      </a:r>
                      <a:r>
                        <a:rPr lang="en-US" altLang="ko-KR" sz="1100" dirty="0" smtClean="0"/>
                        <a:t>(HTS</a:t>
                      </a:r>
                      <a:r>
                        <a:rPr lang="en-US" altLang="ko-KR" sz="1100" baseline="0" dirty="0" smtClean="0"/>
                        <a:t> current leads )</a:t>
                      </a:r>
                      <a:endParaRPr lang="ko-KR" alt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0.032</a:t>
                      </a:r>
                      <a:endParaRPr lang="ko-KR" altLang="en-US" sz="1400" dirty="0"/>
                    </a:p>
                  </a:txBody>
                  <a:tcPr marT="0" marB="0"/>
                </a:tc>
              </a:tr>
              <a:tr h="10127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Q</a:t>
                      </a:r>
                      <a:r>
                        <a:rPr lang="en-US" altLang="ko-KR" sz="1400" baseline="-25000" dirty="0" smtClean="0"/>
                        <a:t>r80K</a:t>
                      </a:r>
                      <a:r>
                        <a:rPr lang="en-US" altLang="ko-KR" sz="1400" baseline="-25000" dirty="0" smtClean="0">
                          <a:sym typeface="Wingdings" panose="05000000000000000000" pitchFamily="2" charset="2"/>
                        </a:rPr>
                        <a:t>4K </a:t>
                      </a:r>
                      <a:r>
                        <a:rPr lang="en-US" altLang="ko-KR" sz="1100" baseline="0" dirty="0" smtClean="0">
                          <a:sym typeface="Wingdings" panose="05000000000000000000" pitchFamily="2" charset="2"/>
                        </a:rPr>
                        <a:t>(4 K helium vessel)</a:t>
                      </a:r>
                      <a:endParaRPr lang="ko-KR" altLang="en-US" sz="1400" baseline="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8.31</a:t>
                      </a:r>
                      <a:endParaRPr lang="ko-KR" altLang="en-US" sz="1400" dirty="0"/>
                    </a:p>
                  </a:txBody>
                  <a:tcPr marT="0" marB="0"/>
                </a:tc>
              </a:tr>
              <a:tr h="3192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Q</a:t>
                      </a:r>
                      <a:r>
                        <a:rPr lang="en-US" altLang="ko-KR" sz="1400" baseline="-25000" dirty="0" smtClean="0"/>
                        <a:t>support80</a:t>
                      </a:r>
                      <a:r>
                        <a:rPr lang="en-US" altLang="ko-KR" sz="1400" baseline="-25000" dirty="0" smtClean="0">
                          <a:sym typeface="Wingdings" panose="05000000000000000000" pitchFamily="2" charset="2"/>
                        </a:rPr>
                        <a:t>4K</a:t>
                      </a:r>
                      <a:r>
                        <a:rPr lang="en-US" altLang="ko-KR" sz="1400" dirty="0" smtClean="0">
                          <a:sym typeface="Wingdings" panose="05000000000000000000" pitchFamily="2" charset="2"/>
                        </a:rPr>
                        <a:t>= </a:t>
                      </a:r>
                      <a:r>
                        <a:rPr lang="en-US" altLang="ko-KR" sz="1100" dirty="0" smtClean="0">
                          <a:sym typeface="Wingdings" panose="05000000000000000000" pitchFamily="2" charset="2"/>
                        </a:rPr>
                        <a:t>(4</a:t>
                      </a:r>
                      <a:r>
                        <a:rPr lang="en-US" altLang="ko-KR" sz="1100" baseline="0" dirty="0" smtClean="0">
                          <a:sym typeface="Wingdings" panose="05000000000000000000" pitchFamily="2" charset="2"/>
                        </a:rPr>
                        <a:t> K G</a:t>
                      </a:r>
                      <a:r>
                        <a:rPr lang="en-US" altLang="ko-KR" sz="1100" dirty="0" smtClean="0">
                          <a:sym typeface="Wingdings" panose="05000000000000000000" pitchFamily="2" charset="2"/>
                        </a:rPr>
                        <a:t>10 support)</a:t>
                      </a:r>
                      <a:endParaRPr lang="ko-KR" alt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0.31</a:t>
                      </a:r>
                      <a:endParaRPr lang="ko-KR" altLang="en-US" sz="1400" dirty="0"/>
                    </a:p>
                  </a:txBody>
                  <a:tcPr marT="0" marB="0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Sum</a:t>
                      </a:r>
                      <a:endParaRPr lang="ko-KR" altLang="en-US" sz="1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8.652</a:t>
                      </a:r>
                      <a:endParaRPr lang="ko-KR" altLang="en-US" sz="1400" dirty="0"/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54725" t="8657" r="40550" b="45865"/>
          <a:stretch/>
        </p:blipFill>
        <p:spPr>
          <a:xfrm>
            <a:off x="9684" y="1068781"/>
            <a:ext cx="379704" cy="139224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99072" y="100136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GFRP support </a:t>
            </a:r>
            <a:r>
              <a:rPr lang="en-US" altLang="ko-KR" dirty="0" smtClean="0">
                <a:solidFill>
                  <a:prstClr val="black"/>
                </a:solidFill>
              </a:rPr>
              <a:t/>
            </a:r>
            <a:br>
              <a:rPr lang="en-US" altLang="ko-KR" dirty="0" smtClean="0">
                <a:solidFill>
                  <a:prstClr val="black"/>
                </a:solidFill>
              </a:rPr>
            </a:br>
            <a:r>
              <a:rPr lang="en-US" altLang="ko-KR" dirty="0" smtClean="0">
                <a:solidFill>
                  <a:prstClr val="black"/>
                </a:solidFill>
              </a:rPr>
              <a:t>: 9EA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64635"/>
            <a:ext cx="2232248" cy="22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815667" y="3059481"/>
            <a:ext cx="1006619" cy="288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prstClr val="black"/>
                </a:solidFill>
              </a:rPr>
              <a:t>Bobbin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cxnSp>
        <p:nvCxnSpPr>
          <p:cNvPr id="13" name="직선 화살표 연결선 12"/>
          <p:cNvCxnSpPr>
            <a:stCxn id="12" idx="0"/>
          </p:cNvCxnSpPr>
          <p:nvPr/>
        </p:nvCxnSpPr>
        <p:spPr>
          <a:xfrm flipH="1" flipV="1">
            <a:off x="1043608" y="2726669"/>
            <a:ext cx="275369" cy="33281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1416340" y="2619181"/>
            <a:ext cx="1008112" cy="28803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prstClr val="black"/>
                </a:solidFill>
              </a:rPr>
              <a:t>Coil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cxnSp>
        <p:nvCxnSpPr>
          <p:cNvPr id="15" name="직선 화살표 연결선 14"/>
          <p:cNvCxnSpPr>
            <a:stCxn id="14" idx="0"/>
          </p:cNvCxnSpPr>
          <p:nvPr/>
        </p:nvCxnSpPr>
        <p:spPr>
          <a:xfrm flipV="1">
            <a:off x="1920396" y="2102381"/>
            <a:ext cx="197712" cy="51680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모서리가 둥근 직사각형 15"/>
          <p:cNvSpPr/>
          <p:nvPr/>
        </p:nvSpPr>
        <p:spPr>
          <a:xfrm>
            <a:off x="2118108" y="3825587"/>
            <a:ext cx="1572040" cy="64698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ko-KR" sz="1600" dirty="0" smtClean="0">
                <a:solidFill>
                  <a:prstClr val="black"/>
                </a:solidFill>
              </a:rPr>
              <a:t>Current lead:</a:t>
            </a:r>
          </a:p>
          <a:p>
            <a:pPr algn="ctr"/>
            <a:r>
              <a:rPr lang="en-US" altLang="ko-KR" sz="1600" dirty="0" smtClean="0">
                <a:solidFill>
                  <a:prstClr val="black"/>
                </a:solidFill>
              </a:rPr>
              <a:t>(150 A) 1 pair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cxnSp>
        <p:nvCxnSpPr>
          <p:cNvPr id="17" name="직선 화살표 연결선 16"/>
          <p:cNvCxnSpPr>
            <a:stCxn id="16" idx="0"/>
          </p:cNvCxnSpPr>
          <p:nvPr/>
        </p:nvCxnSpPr>
        <p:spPr>
          <a:xfrm flipV="1">
            <a:off x="2904128" y="1988841"/>
            <a:ext cx="443736" cy="183674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3744063" y="3042394"/>
            <a:ext cx="1479419" cy="91940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prstClr val="black"/>
                </a:solidFill>
              </a:rPr>
              <a:t>Cryocooler</a:t>
            </a:r>
            <a:r>
              <a:rPr lang="en-US" altLang="ko-KR" sz="1600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n-US" altLang="ko-KR" sz="1600" dirty="0" smtClean="0">
                <a:solidFill>
                  <a:prstClr val="black"/>
                </a:solidFill>
              </a:rPr>
              <a:t>( 1.5W) 6 EA</a:t>
            </a:r>
          </a:p>
          <a:p>
            <a:pPr algn="ctr"/>
            <a:r>
              <a:rPr lang="en-US" altLang="ko-KR" sz="1600" dirty="0">
                <a:solidFill>
                  <a:prstClr val="black"/>
                </a:solidFill>
              </a:rPr>
              <a:t>/</a:t>
            </a:r>
            <a:r>
              <a:rPr lang="en-US" altLang="ko-KR" sz="1600" dirty="0" smtClean="0">
                <a:solidFill>
                  <a:prstClr val="black"/>
                </a:solidFill>
              </a:rPr>
              <a:t>(150W) 1EA</a:t>
            </a:r>
            <a:endParaRPr lang="ko-KR" altLang="en-US" sz="1600" dirty="0">
              <a:solidFill>
                <a:prstClr val="black"/>
              </a:solidFill>
            </a:endParaRPr>
          </a:p>
        </p:txBody>
      </p:sp>
      <p:cxnSp>
        <p:nvCxnSpPr>
          <p:cNvPr id="19" name="직선 화살표 연결선 18"/>
          <p:cNvCxnSpPr>
            <a:stCxn id="18" idx="0"/>
          </p:cNvCxnSpPr>
          <p:nvPr/>
        </p:nvCxnSpPr>
        <p:spPr>
          <a:xfrm flipH="1" flipV="1">
            <a:off x="4221797" y="1700811"/>
            <a:ext cx="261976" cy="1341583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>
          <a:xfrm>
            <a:off x="5076056" y="1224081"/>
            <a:ext cx="1099212" cy="3745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prstClr val="black"/>
                </a:solidFill>
              </a:rPr>
              <a:t>진공조</a:t>
            </a:r>
            <a:endParaRPr lang="en-US" altLang="ko-KR" sz="1600" dirty="0" smtClean="0">
              <a:solidFill>
                <a:prstClr val="black"/>
              </a:solidFill>
            </a:endParaRPr>
          </a:p>
        </p:txBody>
      </p:sp>
      <p:cxnSp>
        <p:nvCxnSpPr>
          <p:cNvPr id="21" name="직선 화살표 연결선 20"/>
          <p:cNvCxnSpPr>
            <a:stCxn id="20" idx="2"/>
          </p:cNvCxnSpPr>
          <p:nvPr/>
        </p:nvCxnSpPr>
        <p:spPr>
          <a:xfrm flipH="1">
            <a:off x="5364088" y="1598652"/>
            <a:ext cx="261574" cy="146082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모서리가 둥근 직사각형 21"/>
          <p:cNvSpPr/>
          <p:nvPr/>
        </p:nvSpPr>
        <p:spPr>
          <a:xfrm>
            <a:off x="6516216" y="1231890"/>
            <a:ext cx="1099212" cy="3745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ko-KR" sz="1600" dirty="0" smtClean="0">
                <a:solidFill>
                  <a:prstClr val="black"/>
                </a:solidFill>
              </a:rPr>
              <a:t>Shield</a:t>
            </a:r>
            <a:r>
              <a:rPr lang="ko-KR" altLang="en-US" sz="1600" dirty="0" smtClean="0">
                <a:solidFill>
                  <a:prstClr val="black"/>
                </a:solidFill>
              </a:rPr>
              <a:t>조</a:t>
            </a:r>
            <a:endParaRPr lang="en-US" altLang="ko-KR" sz="1600" dirty="0" smtClean="0">
              <a:solidFill>
                <a:prstClr val="black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7956376" y="1197838"/>
            <a:ext cx="1099212" cy="5788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prstClr val="black"/>
                </a:solidFill>
              </a:rPr>
              <a:t>헬</a:t>
            </a:r>
            <a:r>
              <a:rPr lang="ko-KR" altLang="en-US" sz="1600" dirty="0" err="1">
                <a:solidFill>
                  <a:prstClr val="black"/>
                </a:solidFill>
              </a:rPr>
              <a:t>륨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조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algn="ctr"/>
            <a:r>
              <a:rPr lang="en-US" altLang="ko-KR" sz="1200" dirty="0" smtClean="0">
                <a:solidFill>
                  <a:prstClr val="black"/>
                </a:solidFill>
              </a:rPr>
              <a:t>4.2K </a:t>
            </a:r>
            <a:r>
              <a:rPr lang="en-US" altLang="ko-KR" sz="1200" dirty="0" err="1" smtClean="0">
                <a:solidFill>
                  <a:prstClr val="black"/>
                </a:solidFill>
              </a:rPr>
              <a:t>LHe</a:t>
            </a:r>
            <a:endParaRPr lang="en-US" altLang="ko-KR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13348" r="5733" b="11928"/>
          <a:stretch/>
        </p:blipFill>
        <p:spPr>
          <a:xfrm>
            <a:off x="0" y="980728"/>
            <a:ext cx="8964488" cy="5925677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IF-LAMPS</a:t>
            </a:r>
            <a:r>
              <a:rPr lang="ko-KR" altLang="en-US" dirty="0" smtClean="0"/>
              <a:t>간 </a:t>
            </a:r>
            <a:r>
              <a:rPr lang="ko-KR" altLang="en-US" dirty="0"/>
              <a:t>주요 요소 및 결과</a:t>
            </a:r>
          </a:p>
        </p:txBody>
      </p:sp>
      <p:graphicFrame>
        <p:nvGraphicFramePr>
          <p:cNvPr id="5" name="내용 개체 틀 3"/>
          <p:cNvGraphicFramePr>
            <a:graphicFrameLocks/>
          </p:cNvGraphicFramePr>
          <p:nvPr>
            <p:extLst/>
          </p:nvPr>
        </p:nvGraphicFramePr>
        <p:xfrm>
          <a:off x="251520" y="1052736"/>
          <a:ext cx="3096344" cy="108317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72208"/>
                <a:gridCol w="720080"/>
                <a:gridCol w="504056"/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System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unit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effectLst/>
                        </a:rPr>
                        <a:t>Sysrem</a:t>
                      </a:r>
                      <a:r>
                        <a:rPr lang="en-US" sz="1100" u="none" strike="noStrike" dirty="0">
                          <a:effectLst/>
                        </a:rPr>
                        <a:t>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IF-LAMPS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Energy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400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MeV/u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2259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Mass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238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Charge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79+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251520" y="2204864"/>
          <a:ext cx="3096344" cy="12858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72208"/>
                <a:gridCol w="720080"/>
                <a:gridCol w="504056"/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Definition of primary beam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(half with)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smtClean="0">
                          <a:effectLst/>
                        </a:rPr>
                        <a:t>unit</a:t>
                      </a:r>
                      <a:endParaRPr lang="en-US" altLang="ko-KR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X-width(±)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Y-width(±)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X-angle(±)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40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 err="1">
                          <a:effectLst/>
                        </a:rPr>
                        <a:t>mrad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Y-angle(±)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40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 err="1">
                          <a:effectLst/>
                        </a:rPr>
                        <a:t>mrad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Dispersive (±)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251520" y="4437112"/>
          <a:ext cx="3100597" cy="1905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76461"/>
                <a:gridCol w="720080"/>
                <a:gridCol w="504056"/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3 Magnet </a:t>
                      </a:r>
                      <a:r>
                        <a:rPr lang="en-US" sz="1100" b="1" u="none" strike="noStrike" dirty="0">
                          <a:effectLst/>
                        </a:rPr>
                        <a:t>component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Length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 smtClean="0">
                          <a:effectLst/>
                        </a:rPr>
                        <a:t>unit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Quadruple </a:t>
                      </a:r>
                      <a:r>
                        <a:rPr lang="en-US" sz="1100" u="none" strike="noStrike" dirty="0">
                          <a:effectLst/>
                        </a:rPr>
                        <a:t>1 Z-size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(Effective length)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Drift length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Quadruple </a:t>
                      </a:r>
                      <a:r>
                        <a:rPr lang="en-US" sz="1100" u="none" strike="noStrike" dirty="0">
                          <a:effectLst/>
                        </a:rPr>
                        <a:t>2 Z-size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Drift length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Quadruple </a:t>
                      </a:r>
                      <a:r>
                        <a:rPr lang="en-US" sz="1100" u="none" strike="noStrike" dirty="0">
                          <a:effectLst/>
                        </a:rPr>
                        <a:t>3 Z-size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Total </a:t>
                      </a:r>
                      <a:r>
                        <a:rPr lang="en-US" sz="1100" u="none" strike="noStrike" dirty="0" smtClean="0">
                          <a:effectLst/>
                        </a:rPr>
                        <a:t>3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magnet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size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4.6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Aperture (half with)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0.12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5667661" y="2238695"/>
          <a:ext cx="3098552" cy="2143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74416"/>
                <a:gridCol w="720080"/>
                <a:gridCol w="504056"/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Component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Length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 smtClean="0">
                          <a:effectLst/>
                        </a:rPr>
                        <a:t>unit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Drift length - 1</a:t>
                      </a:r>
                      <a:endParaRPr lang="en-US" sz="1100" b="0" i="0" u="none" strike="noStrike" dirty="0">
                        <a:solidFill>
                          <a:srgbClr val="4F81BD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3.6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3 </a:t>
                      </a:r>
                      <a:r>
                        <a:rPr lang="en-US" sz="1100" u="none" strike="noStrike" dirty="0">
                          <a:effectLst/>
                        </a:rPr>
                        <a:t>magnet - 1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4.6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Drift length - 2</a:t>
                      </a:r>
                      <a:endParaRPr lang="en-US" sz="1100" b="0" i="0" u="none" strike="noStrike" dirty="0">
                        <a:solidFill>
                          <a:srgbClr val="4F81BD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3 </a:t>
                      </a:r>
                      <a:r>
                        <a:rPr lang="en-US" sz="1100" u="none" strike="noStrike" dirty="0">
                          <a:effectLst/>
                        </a:rPr>
                        <a:t>magnet - </a:t>
                      </a:r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4.6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Drift length - </a:t>
                      </a:r>
                      <a:r>
                        <a:rPr lang="en-US" sz="1100" u="none" strike="noStrike" dirty="0" smtClean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4F81BD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3.6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Target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>
                          <a:effectLst/>
                        </a:rPr>
                        <a:t>28.4</a:t>
                      </a:r>
                      <a:endParaRPr lang="en-US" altLang="ko-KR" sz="11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Total </a:t>
                      </a:r>
                      <a:r>
                        <a:rPr lang="en-US" sz="1100" u="none" strike="noStrike" dirty="0" smtClean="0">
                          <a:effectLst/>
                        </a:rPr>
                        <a:t>length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28.40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5724128" y="5839605"/>
          <a:ext cx="3098552" cy="1066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74416"/>
                <a:gridCol w="720080"/>
                <a:gridCol w="504056"/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Definition of terminal beam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(half with)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unit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X-width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-2.25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Y-width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-1.54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X-angle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-9.09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 err="1">
                          <a:effectLst/>
                        </a:rPr>
                        <a:t>mrad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Y-angle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100" u="none" strike="noStrike" dirty="0">
                          <a:effectLst/>
                        </a:rPr>
                        <a:t>-3.64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 err="1">
                          <a:effectLst/>
                        </a:rPr>
                        <a:t>mrad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직선 화살표 연결선 11"/>
          <p:cNvCxnSpPr/>
          <p:nvPr/>
        </p:nvCxnSpPr>
        <p:spPr>
          <a:xfrm>
            <a:off x="3347864" y="1052736"/>
            <a:ext cx="1224136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>
            <a:off x="4644008" y="5821030"/>
            <a:ext cx="1080120" cy="632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572000" y="1718283"/>
            <a:ext cx="1080120" cy="846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4572000" y="2304518"/>
            <a:ext cx="1080120" cy="4725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4572000" y="3003619"/>
            <a:ext cx="1080120" cy="857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4572000" y="3184694"/>
            <a:ext cx="1080120" cy="21832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V="1">
            <a:off x="4572000" y="3411229"/>
            <a:ext cx="1080120" cy="2713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 flipV="1">
            <a:off x="4577901" y="3861048"/>
            <a:ext cx="1080120" cy="2590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왼쪽 중괄호 51"/>
          <p:cNvSpPr/>
          <p:nvPr/>
        </p:nvSpPr>
        <p:spPr>
          <a:xfrm>
            <a:off x="4046044" y="4973123"/>
            <a:ext cx="352297" cy="815953"/>
          </a:xfrm>
          <a:prstGeom prst="leftBrace">
            <a:avLst>
              <a:gd name="adj1" fmla="val 8333"/>
              <a:gd name="adj2" fmla="val 2971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직선 화살표 연결선 55"/>
          <p:cNvCxnSpPr>
            <a:endCxn id="52" idx="1"/>
          </p:cNvCxnSpPr>
          <p:nvPr/>
        </p:nvCxnSpPr>
        <p:spPr>
          <a:xfrm>
            <a:off x="3350488" y="4449971"/>
            <a:ext cx="695556" cy="765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왼쪽 중괄호 57"/>
          <p:cNvSpPr/>
          <p:nvPr/>
        </p:nvSpPr>
        <p:spPr>
          <a:xfrm>
            <a:off x="4046044" y="1896541"/>
            <a:ext cx="352297" cy="815953"/>
          </a:xfrm>
          <a:prstGeom prst="leftBrace">
            <a:avLst>
              <a:gd name="adj1" fmla="val 8333"/>
              <a:gd name="adj2" fmla="val 5869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652120" y="1057768"/>
            <a:ext cx="3096344" cy="1020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prstClr val="black"/>
                </a:solidFill>
              </a:rPr>
              <a:t>LAMPS</a:t>
            </a:r>
            <a:r>
              <a:rPr lang="ko-KR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</a:rPr>
              <a:t>solenoid </a:t>
            </a:r>
            <a:r>
              <a:rPr lang="ko-KR" altLang="en-US" sz="1400" dirty="0" smtClean="0">
                <a:solidFill>
                  <a:prstClr val="black"/>
                </a:solidFill>
              </a:rPr>
              <a:t>의</a:t>
            </a:r>
            <a:r>
              <a:rPr lang="en-US" altLang="ko-KR" sz="1400" dirty="0" smtClean="0">
                <a:solidFill>
                  <a:prstClr val="black"/>
                </a:solidFill>
              </a:rPr>
              <a:t> Fringing field</a:t>
            </a:r>
            <a:r>
              <a:rPr lang="ko-KR" altLang="en-US" sz="1400" dirty="0" smtClean="0">
                <a:solidFill>
                  <a:prstClr val="black"/>
                </a:solidFill>
              </a:rPr>
              <a:t>를 적용하여 빔 계산을 하기 위해서는 </a:t>
            </a:r>
            <a:r>
              <a:rPr lang="en-US" altLang="ko-KR" sz="1400" dirty="0" smtClean="0">
                <a:solidFill>
                  <a:prstClr val="black"/>
                </a:solidFill>
              </a:rPr>
              <a:t>LAMPS </a:t>
            </a:r>
            <a:r>
              <a:rPr lang="ko-KR" altLang="en-US" sz="1400" dirty="0" smtClean="0">
                <a:solidFill>
                  <a:prstClr val="black"/>
                </a:solidFill>
              </a:rPr>
              <a:t>내부 구조 자료 필요</a:t>
            </a:r>
            <a:endParaRPr lang="en-US" altLang="ko-KR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4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372200" y="1059804"/>
            <a:ext cx="2458616" cy="500142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/>
              <a:t>LAMPS </a:t>
            </a:r>
            <a:r>
              <a:rPr lang="ko-KR" altLang="en-US" dirty="0" smtClean="0"/>
              <a:t>이송 계획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IF </a:t>
            </a:r>
            <a:r>
              <a:rPr lang="ko-KR" altLang="en-US" dirty="0" err="1" smtClean="0"/>
              <a:t>장비반입구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IF </a:t>
            </a:r>
            <a:r>
              <a:rPr lang="ko-KR" altLang="en-US" dirty="0" smtClean="0"/>
              <a:t>반입 </a:t>
            </a:r>
            <a:r>
              <a:rPr lang="ko-KR" altLang="en-US" dirty="0" err="1" smtClean="0"/>
              <a:t>대크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IF</a:t>
            </a:r>
            <a:r>
              <a:rPr lang="ko-KR" altLang="en-US" dirty="0" smtClean="0"/>
              <a:t>실</a:t>
            </a:r>
            <a:r>
              <a:rPr lang="en-US" altLang="ko-KR" dirty="0" smtClean="0"/>
              <a:t> </a:t>
            </a:r>
            <a:r>
              <a:rPr lang="ko-KR" altLang="en-US" dirty="0" smtClean="0"/>
              <a:t>크레인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 err="1" smtClean="0"/>
              <a:t>무진동</a:t>
            </a:r>
            <a:r>
              <a:rPr lang="ko-KR" altLang="en-US" dirty="0" smtClean="0"/>
              <a:t> 대차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Plug-in door </a:t>
            </a:r>
            <a:r>
              <a:rPr lang="ko-KR" altLang="en-US" dirty="0" smtClean="0"/>
              <a:t>통과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LAMPS</a:t>
            </a:r>
            <a:r>
              <a:rPr lang="ko-KR" altLang="en-US" dirty="0" smtClean="0"/>
              <a:t>실 크레인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 smtClean="0"/>
              <a:t>LAMPS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정위치</a:t>
            </a:r>
            <a:endParaRPr lang="en-US" altLang="ko-KR" dirty="0" smtClean="0"/>
          </a:p>
          <a:p>
            <a:pPr marL="0" indent="0">
              <a:lnSpc>
                <a:spcPct val="150000"/>
              </a:lnSpc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LAMPS </a:t>
            </a:r>
            <a:r>
              <a:rPr lang="ko-KR" altLang="en-US" dirty="0" smtClean="0"/>
              <a:t>전자석 이송계획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39486112" descr="EMB0000294009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6"/>
            <a:ext cx="6248559" cy="59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339486272" descr="EMB0000294009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36202"/>
            <a:ext cx="2959482" cy="20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3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24744"/>
            <a:ext cx="7222264" cy="5000625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LAMPS </a:t>
            </a:r>
            <a:r>
              <a:rPr lang="ko-KR" altLang="en-US" dirty="0" smtClean="0"/>
              <a:t>전자석 외부 자장</a:t>
            </a:r>
            <a:endParaRPr lang="ko-KR" altLang="en-US" dirty="0"/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3814733" y="1772816"/>
            <a:ext cx="853364" cy="504056"/>
          </a:xfrm>
          <a:prstGeom prst="wedgeRoundRectCallout">
            <a:avLst>
              <a:gd name="adj1" fmla="val -134006"/>
              <a:gd name="adj2" fmla="val 9440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 </a:t>
            </a:r>
            <a:r>
              <a:rPr lang="en-US" altLang="ko-KR" dirty="0" err="1" smtClean="0"/>
              <a:t>mT</a:t>
            </a:r>
            <a:r>
              <a:rPr lang="en-US" altLang="ko-KR" dirty="0" smtClean="0"/>
              <a:t> (50 G)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971600" y="5919064"/>
            <a:ext cx="4176464" cy="852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dirty="0" smtClean="0"/>
              <a:t>누설 자장이 </a:t>
            </a:r>
            <a:r>
              <a:rPr lang="en-US" altLang="ko-KR" dirty="0" smtClean="0"/>
              <a:t>5 </a:t>
            </a:r>
            <a:r>
              <a:rPr lang="en-US" altLang="ko-KR" dirty="0" err="1" smtClean="0"/>
              <a:t>mT</a:t>
            </a:r>
            <a:r>
              <a:rPr lang="en-US" altLang="ko-KR" dirty="0" smtClean="0"/>
              <a:t> (50 G)</a:t>
            </a:r>
            <a:r>
              <a:rPr lang="ko-KR" altLang="en-US" dirty="0" smtClean="0"/>
              <a:t>이하 지점 </a:t>
            </a:r>
            <a:r>
              <a:rPr lang="en-US" altLang="ko-KR" dirty="0" smtClean="0"/>
              <a:t>= ~ 5 m (LAMPS </a:t>
            </a:r>
            <a:r>
              <a:rPr lang="ko-KR" altLang="en-US" dirty="0" smtClean="0"/>
              <a:t>중심으로 부터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pic>
        <p:nvPicPr>
          <p:cNvPr id="6" name="내용 개체 틀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196579"/>
            <a:ext cx="3842792" cy="3661421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7156405" y="3380614"/>
            <a:ext cx="0" cy="32232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78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`18.10 : </a:t>
            </a:r>
            <a:r>
              <a:rPr lang="ko-KR" altLang="en-US" dirty="0" smtClean="0"/>
              <a:t>연구장비 검토회의</a:t>
            </a:r>
            <a:endParaRPr lang="en-US" altLang="ko-KR" dirty="0" smtClean="0"/>
          </a:p>
          <a:p>
            <a:r>
              <a:rPr lang="en-US" altLang="ko-KR" dirty="0" smtClean="0"/>
              <a:t>`18.11 : </a:t>
            </a:r>
            <a:r>
              <a:rPr lang="ko-KR" altLang="en-US" dirty="0" smtClean="0"/>
              <a:t>입찰 공고</a:t>
            </a:r>
            <a:endParaRPr lang="en-US" altLang="ko-KR" dirty="0" smtClean="0"/>
          </a:p>
          <a:p>
            <a:r>
              <a:rPr lang="en-US" altLang="ko-KR" dirty="0" smtClean="0"/>
              <a:t>`18.12 : </a:t>
            </a:r>
            <a:r>
              <a:rPr lang="ko-KR" altLang="en-US" dirty="0" smtClean="0"/>
              <a:t>계약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향후 계획</a:t>
            </a:r>
            <a:endParaRPr lang="ko-KR" altLang="en-US" dirty="0"/>
          </a:p>
        </p:txBody>
      </p:sp>
      <p:sp>
        <p:nvSpPr>
          <p:cNvPr id="5" name="Text Box 173"/>
          <p:cNvSpPr txBox="1">
            <a:spLocks noChangeArrowheads="1"/>
          </p:cNvSpPr>
          <p:nvPr/>
        </p:nvSpPr>
        <p:spPr bwMode="auto">
          <a:xfrm>
            <a:off x="8200330" y="2041187"/>
            <a:ext cx="692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000" b="1" dirty="0">
                <a:latin typeface="+mn-ea"/>
              </a:rPr>
              <a:t>진행계획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7740352" y="2030844"/>
            <a:ext cx="509389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00455"/>
              </p:ext>
            </p:extLst>
          </p:nvPr>
        </p:nvGraphicFramePr>
        <p:xfrm>
          <a:off x="323528" y="2534900"/>
          <a:ext cx="8496939" cy="3198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1939"/>
                <a:gridCol w="506217"/>
                <a:gridCol w="506217"/>
                <a:gridCol w="506217"/>
                <a:gridCol w="506217"/>
                <a:gridCol w="506217"/>
                <a:gridCol w="506217"/>
                <a:gridCol w="506217"/>
                <a:gridCol w="506217"/>
                <a:gridCol w="506217"/>
                <a:gridCol w="506217"/>
                <a:gridCol w="506217"/>
                <a:gridCol w="506217"/>
                <a:gridCol w="506217"/>
                <a:gridCol w="824179"/>
              </a:tblGrid>
              <a:tr h="468051">
                <a:tc rowSpan="2">
                  <a:txBody>
                    <a:bodyPr/>
                    <a:lstStyle/>
                    <a:p>
                      <a:pPr algn="r" latinLnBrk="1"/>
                      <a:r>
                        <a:rPr lang="ko-KR" altLang="en-US" sz="1100" b="1" dirty="0" smtClean="0">
                          <a:latin typeface="+mj-lt"/>
                        </a:rPr>
                        <a:t>구분</a:t>
                      </a:r>
                      <a:endParaRPr lang="en-US" altLang="ko-KR" sz="1100" b="1" dirty="0" smtClean="0">
                        <a:latin typeface="+mj-lt"/>
                      </a:endParaRPr>
                    </a:p>
                    <a:p>
                      <a:pPr algn="ctr" latinLnBrk="1"/>
                      <a:endParaRPr lang="en-US" altLang="ko-KR" sz="1100" b="1" dirty="0" smtClean="0">
                        <a:latin typeface="+mj-lt"/>
                      </a:endParaRPr>
                    </a:p>
                    <a:p>
                      <a:pPr algn="ctr" latinLnBrk="1"/>
                      <a:endParaRPr lang="en-US" altLang="ko-KR" sz="1100" b="1" dirty="0" smtClean="0">
                        <a:latin typeface="+mj-lt"/>
                      </a:endParaRPr>
                    </a:p>
                    <a:p>
                      <a:pPr algn="l" latinLnBrk="1"/>
                      <a:r>
                        <a:rPr lang="ko-KR" altLang="en-US" sz="1100" b="1" dirty="0" smtClean="0">
                          <a:latin typeface="+mj-lt"/>
                        </a:rPr>
                        <a:t>내용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`18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`19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`20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`21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baseline="0" dirty="0" smtClean="0">
                          <a:latin typeface="+mj-lt"/>
                        </a:rPr>
                        <a:t>비고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606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4Q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1Q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2Q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3Q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4Q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1Q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2Q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3Q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4Q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1Q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2Q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3Q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j-lt"/>
                        </a:rPr>
                        <a:t>4Q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+mj-lt"/>
                        </a:rPr>
                        <a:t>구매</a:t>
                      </a:r>
                      <a:r>
                        <a:rPr lang="en-US" altLang="ko-KR" sz="1100" b="1" dirty="0" smtClean="0">
                          <a:latin typeface="+mj-lt"/>
                        </a:rPr>
                        <a:t>/</a:t>
                      </a:r>
                      <a:r>
                        <a:rPr lang="ko-KR" altLang="en-US" sz="1100" b="1" dirty="0" smtClean="0">
                          <a:latin typeface="+mj-lt"/>
                        </a:rPr>
                        <a:t>발주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+mj-lt"/>
                        </a:rPr>
                        <a:t>경쟁 입찰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460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+mj-lt"/>
                        </a:rPr>
                        <a:t>제작 및 입고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</a:tr>
              <a:tr h="5460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+mj-lt"/>
                        </a:rPr>
                        <a:t>설치 및 시운전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460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+mj-lt"/>
                        </a:rPr>
                        <a:t>운영 및 활용</a:t>
                      </a:r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오른쪽 화살표 7"/>
          <p:cNvSpPr/>
          <p:nvPr/>
        </p:nvSpPr>
        <p:spPr>
          <a:xfrm>
            <a:off x="1403648" y="3687028"/>
            <a:ext cx="509389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913037" y="4237371"/>
            <a:ext cx="4027115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5990389" y="4767148"/>
            <a:ext cx="509389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6495007" y="5343212"/>
            <a:ext cx="1476812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6649788"/>
      </p:ext>
    </p:extLst>
  </p:cSld>
  <p:clrMapOvr>
    <a:masterClrMapping/>
  </p:clrMapOvr>
</p:sld>
</file>

<file path=ppt/theme/theme1.xml><?xml version="1.0" encoding="utf-8"?>
<a:theme xmlns:a="http://schemas.openxmlformats.org/drawingml/2006/main" name="RISP기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pct50">
          <a:fgClr>
            <a:srgbClr val="00B0F0"/>
          </a:fgClr>
          <a:bgClr>
            <a:schemeClr val="bg1"/>
          </a:bgClr>
        </a:pattFill>
        <a:ln w="3175">
          <a:solidFill>
            <a:srgbClr val="00B0F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RISP기본</Template>
  <TotalTime>48681</TotalTime>
  <Words>535</Words>
  <Application>Microsoft Office PowerPoint</Application>
  <PresentationFormat>화면 슬라이드 쇼(4:3)</PresentationFormat>
  <Paragraphs>232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나눔바른고딕</vt:lpstr>
      <vt:lpstr>맑은 고딕</vt:lpstr>
      <vt:lpstr>Arial</vt:lpstr>
      <vt:lpstr>Times</vt:lpstr>
      <vt:lpstr>Times New Roman</vt:lpstr>
      <vt:lpstr>Wingdings</vt:lpstr>
      <vt:lpstr>RISP기본</vt:lpstr>
      <vt:lpstr>디자인 사용자 지정</vt:lpstr>
      <vt:lpstr>format</vt:lpstr>
      <vt:lpstr>LAMPS Solenoid</vt:lpstr>
      <vt:lpstr>설계 수정 사항</vt:lpstr>
      <vt:lpstr>PowerPoint 프레젠테이션</vt:lpstr>
      <vt:lpstr>PowerPoint 프레젠테이션</vt:lpstr>
      <vt:lpstr>IF-LAMPS간 주요 요소 및 결과</vt:lpstr>
      <vt:lpstr>LAMPS 전자석 이송계획</vt:lpstr>
      <vt:lpstr>LAMPS 전자석 외부 자장</vt:lpstr>
      <vt:lpstr>향후 계획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</dc:creator>
  <cp:lastModifiedBy>최석진</cp:lastModifiedBy>
  <cp:revision>589</cp:revision>
  <cp:lastPrinted>2018-05-18T04:53:47Z</cp:lastPrinted>
  <dcterms:created xsi:type="dcterms:W3CDTF">2012-10-23T03:31:36Z</dcterms:created>
  <dcterms:modified xsi:type="dcterms:W3CDTF">2018-10-10T04:06:23Z</dcterms:modified>
</cp:coreProperties>
</file>